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51"/>
  </p:notesMasterIdLst>
  <p:handoutMasterIdLst>
    <p:handoutMasterId r:id="rId152"/>
  </p:handoutMasterIdLst>
  <p:sldIdLst>
    <p:sldId id="317" r:id="rId2"/>
    <p:sldId id="374" r:id="rId3"/>
    <p:sldId id="319" r:id="rId4"/>
    <p:sldId id="320" r:id="rId5"/>
    <p:sldId id="404" r:id="rId6"/>
    <p:sldId id="342" r:id="rId7"/>
    <p:sldId id="375" r:id="rId8"/>
    <p:sldId id="402" r:id="rId9"/>
    <p:sldId id="419" r:id="rId10"/>
    <p:sldId id="401" r:id="rId11"/>
    <p:sldId id="455" r:id="rId12"/>
    <p:sldId id="366" r:id="rId13"/>
    <p:sldId id="321" r:id="rId14"/>
    <p:sldId id="390" r:id="rId15"/>
    <p:sldId id="391" r:id="rId16"/>
    <p:sldId id="341" r:id="rId17"/>
    <p:sldId id="322" r:id="rId18"/>
    <p:sldId id="456" r:id="rId19"/>
    <p:sldId id="381" r:id="rId20"/>
    <p:sldId id="379" r:id="rId21"/>
    <p:sldId id="377" r:id="rId22"/>
    <p:sldId id="378" r:id="rId23"/>
    <p:sldId id="425" r:id="rId24"/>
    <p:sldId id="343" r:id="rId25"/>
    <p:sldId id="396" r:id="rId26"/>
    <p:sldId id="397" r:id="rId27"/>
    <p:sldId id="398" r:id="rId28"/>
    <p:sldId id="450" r:id="rId29"/>
    <p:sldId id="344" r:id="rId30"/>
    <p:sldId id="420" r:id="rId31"/>
    <p:sldId id="380" r:id="rId32"/>
    <p:sldId id="382" r:id="rId33"/>
    <p:sldId id="428" r:id="rId34"/>
    <p:sldId id="415" r:id="rId35"/>
    <p:sldId id="383" r:id="rId36"/>
    <p:sldId id="414" r:id="rId37"/>
    <p:sldId id="435" r:id="rId38"/>
    <p:sldId id="457" r:id="rId39"/>
    <p:sldId id="384" r:id="rId40"/>
    <p:sldId id="385" r:id="rId41"/>
    <p:sldId id="399" r:id="rId42"/>
    <p:sldId id="515" r:id="rId43"/>
    <p:sldId id="518" r:id="rId44"/>
    <p:sldId id="426" r:id="rId45"/>
    <p:sldId id="427" r:id="rId46"/>
    <p:sldId id="429" r:id="rId47"/>
    <p:sldId id="411" r:id="rId48"/>
    <p:sldId id="412" r:id="rId49"/>
    <p:sldId id="413" r:id="rId50"/>
    <p:sldId id="386" r:id="rId51"/>
    <p:sldId id="423" r:id="rId52"/>
    <p:sldId id="318" r:id="rId53"/>
    <p:sldId id="424" r:id="rId54"/>
    <p:sldId id="367" r:id="rId55"/>
    <p:sldId id="541" r:id="rId56"/>
    <p:sldId id="387" r:id="rId57"/>
    <p:sldId id="346" r:id="rId58"/>
    <p:sldId id="347" r:id="rId59"/>
    <p:sldId id="368" r:id="rId60"/>
    <p:sldId id="474" r:id="rId61"/>
    <p:sldId id="421" r:id="rId62"/>
    <p:sldId id="537" r:id="rId63"/>
    <p:sldId id="538" r:id="rId64"/>
    <p:sldId id="523" r:id="rId65"/>
    <p:sldId id="524" r:id="rId66"/>
    <p:sldId id="525" r:id="rId67"/>
    <p:sldId id="526" r:id="rId68"/>
    <p:sldId id="527" r:id="rId69"/>
    <p:sldId id="528" r:id="rId70"/>
    <p:sldId id="529" r:id="rId71"/>
    <p:sldId id="530" r:id="rId72"/>
    <p:sldId id="531" r:id="rId73"/>
    <p:sldId id="532" r:id="rId74"/>
    <p:sldId id="533" r:id="rId75"/>
    <p:sldId id="534" r:id="rId76"/>
    <p:sldId id="535" r:id="rId77"/>
    <p:sldId id="522" r:id="rId78"/>
    <p:sldId id="365" r:id="rId79"/>
    <p:sldId id="348" r:id="rId80"/>
    <p:sldId id="431" r:id="rId81"/>
    <p:sldId id="432" r:id="rId82"/>
    <p:sldId id="478" r:id="rId83"/>
    <p:sldId id="349" r:id="rId84"/>
    <p:sldId id="477" r:id="rId85"/>
    <p:sldId id="476" r:id="rId86"/>
    <p:sldId id="520" r:id="rId87"/>
    <p:sldId id="422" r:id="rId88"/>
    <p:sldId id="512" r:id="rId89"/>
    <p:sldId id="513" r:id="rId90"/>
    <p:sldId id="517" r:id="rId91"/>
    <p:sldId id="350" r:id="rId92"/>
    <p:sldId id="351" r:id="rId93"/>
    <p:sldId id="433" r:id="rId94"/>
    <p:sldId id="369" r:id="rId95"/>
    <p:sldId id="352" r:id="rId96"/>
    <p:sldId id="434" r:id="rId97"/>
    <p:sldId id="451" r:id="rId98"/>
    <p:sldId id="416" r:id="rId99"/>
    <p:sldId id="436" r:id="rId100"/>
    <p:sldId id="437" r:id="rId101"/>
    <p:sldId id="438" r:id="rId102"/>
    <p:sldId id="449" r:id="rId103"/>
    <p:sldId id="475" r:id="rId104"/>
    <p:sldId id="439" r:id="rId105"/>
    <p:sldId id="440" r:id="rId106"/>
    <p:sldId id="441" r:id="rId107"/>
    <p:sldId id="442" r:id="rId108"/>
    <p:sldId id="443" r:id="rId109"/>
    <p:sldId id="470" r:id="rId110"/>
    <p:sldId id="471" r:id="rId111"/>
    <p:sldId id="444" r:id="rId112"/>
    <p:sldId id="445" r:id="rId113"/>
    <p:sldId id="446" r:id="rId114"/>
    <p:sldId id="447" r:id="rId115"/>
    <p:sldId id="452" r:id="rId116"/>
    <p:sldId id="454" r:id="rId117"/>
    <p:sldId id="453" r:id="rId118"/>
    <p:sldId id="550" r:id="rId119"/>
    <p:sldId id="544" r:id="rId120"/>
    <p:sldId id="545" r:id="rId121"/>
    <p:sldId id="486" r:id="rId122"/>
    <p:sldId id="497" r:id="rId123"/>
    <p:sldId id="547" r:id="rId124"/>
    <p:sldId id="548" r:id="rId125"/>
    <p:sldId id="546" r:id="rId126"/>
    <p:sldId id="498" r:id="rId127"/>
    <p:sldId id="499" r:id="rId128"/>
    <p:sldId id="487" r:id="rId129"/>
    <p:sldId id="488" r:id="rId130"/>
    <p:sldId id="489" r:id="rId131"/>
    <p:sldId id="500" r:id="rId132"/>
    <p:sldId id="490" r:id="rId133"/>
    <p:sldId id="549" r:id="rId134"/>
    <p:sldId id="501" r:id="rId135"/>
    <p:sldId id="502" r:id="rId136"/>
    <p:sldId id="511" r:id="rId137"/>
    <p:sldId id="507" r:id="rId138"/>
    <p:sldId id="508" r:id="rId139"/>
    <p:sldId id="509" r:id="rId140"/>
    <p:sldId id="392" r:id="rId141"/>
    <p:sldId id="393" r:id="rId142"/>
    <p:sldId id="521" r:id="rId143"/>
    <p:sldId id="542" r:id="rId144"/>
    <p:sldId id="543" r:id="rId145"/>
    <p:sldId id="394" r:id="rId146"/>
    <p:sldId id="503" r:id="rId147"/>
    <p:sldId id="504" r:id="rId148"/>
    <p:sldId id="353" r:id="rId149"/>
    <p:sldId id="506" r:id="rId150"/>
  </p:sldIdLst>
  <p:sldSz cx="9144000" cy="6858000" type="letter"/>
  <p:notesSz cx="7315200" cy="9601200"/>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4272">
          <p15:clr>
            <a:srgbClr val="A4A3A4"/>
          </p15:clr>
        </p15:guide>
        <p15:guide id="2" pos="5232">
          <p15:clr>
            <a:srgbClr val="A4A3A4"/>
          </p15:clr>
        </p15:guide>
      </p15:sldGuideLst>
    </p:ext>
    <p:ext uri="{2D200454-40CA-4A62-9FC3-DE9A4176ACB9}">
      <p15:notesGuideLst xmlns:p15="http://schemas.microsoft.com/office/powerpoint/2012/main" xmlns="">
        <p15:guide id="1" orient="horz" pos="2435">
          <p15:clr>
            <a:srgbClr val="A4A3A4"/>
          </p15:clr>
        </p15:guide>
        <p15:guide id="2" pos="1982">
          <p15:clr>
            <a:srgbClr val="A4A3A4"/>
          </p15:clr>
        </p15:guide>
        <p15:guide id="3" orient="horz" pos="2520">
          <p15:clr>
            <a:srgbClr val="A4A3A4"/>
          </p15:clr>
        </p15:guide>
        <p15:guide id="4" pos="207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CC"/>
    <a:srgbClr val="FFFFCC"/>
    <a:srgbClr val="FFFF00"/>
    <a:srgbClr val="33CCFF"/>
    <a:srgbClr val="FFFFFF"/>
    <a:srgbClr val="00FF00"/>
    <a:srgbClr val="CC3300"/>
    <a:srgbClr val="FFCC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48" autoAdjust="0"/>
    <p:restoredTop sz="94522" autoAdjust="0"/>
  </p:normalViewPr>
  <p:slideViewPr>
    <p:cSldViewPr>
      <p:cViewPr varScale="1">
        <p:scale>
          <a:sx n="68" d="100"/>
          <a:sy n="68" d="100"/>
        </p:scale>
        <p:origin x="-114" y="-300"/>
      </p:cViewPr>
      <p:guideLst>
        <p:guide orient="horz" pos="4272"/>
        <p:guide pos="5232"/>
      </p:guideLst>
    </p:cSldViewPr>
  </p:slideViewPr>
  <p:outlineViewPr>
    <p:cViewPr varScale="1">
      <p:scale>
        <a:sx n="170" d="200"/>
        <a:sy n="170" d="200"/>
      </p:scale>
      <p:origin x="-780" y="-84"/>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100" d="100"/>
        <a:sy n="100" d="100"/>
      </p:scale>
      <p:origin x="0" y="17940"/>
    </p:cViewPr>
  </p:sorterViewPr>
  <p:notesViewPr>
    <p:cSldViewPr>
      <p:cViewPr varScale="1">
        <p:scale>
          <a:sx n="32" d="100"/>
          <a:sy n="32" d="100"/>
        </p:scale>
        <p:origin x="-1506" y="-90"/>
      </p:cViewPr>
      <p:guideLst>
        <p:guide orient="horz" pos="2435"/>
        <p:guide orient="horz" pos="2520"/>
        <p:guide pos="1982"/>
        <p:guide pos="2073"/>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_rels/viewProps.xml.rels><?xml version="1.0" encoding="UTF-8" standalone="yes"?>
<Relationships xmlns="http://schemas.openxmlformats.org/package/2006/relationships"><Relationship Id="rId8" Type="http://schemas.openxmlformats.org/officeDocument/2006/relationships/slide" Target="slides/slide99.xml"/><Relationship Id="rId3" Type="http://schemas.openxmlformats.org/officeDocument/2006/relationships/slide" Target="slides/slide13.xml"/><Relationship Id="rId7" Type="http://schemas.openxmlformats.org/officeDocument/2006/relationships/slide" Target="slides/slide64.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52.xml"/><Relationship Id="rId5" Type="http://schemas.openxmlformats.org/officeDocument/2006/relationships/slide" Target="slides/slide20.xml"/><Relationship Id="rId10" Type="http://schemas.openxmlformats.org/officeDocument/2006/relationships/slide" Target="slides/slide127.xml"/><Relationship Id="rId4" Type="http://schemas.openxmlformats.org/officeDocument/2006/relationships/slide" Target="slides/slide17.xml"/><Relationship Id="rId9" Type="http://schemas.openxmlformats.org/officeDocument/2006/relationships/slide" Target="slides/slide1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197" cy="479649"/>
          </a:xfrm>
          <a:prstGeom prst="rect">
            <a:avLst/>
          </a:prstGeom>
          <a:noFill/>
          <a:ln w="9525">
            <a:noFill/>
            <a:miter lim="800000"/>
            <a:headEnd/>
            <a:tailEnd/>
          </a:ln>
          <a:effectLst/>
        </p:spPr>
        <p:txBody>
          <a:bodyPr vert="horz" wrap="square" lIns="84747" tIns="42373" rIns="84747" bIns="42373" numCol="1" anchor="t" anchorCtr="0" compatLnSpc="1">
            <a:prstTxWarp prst="textNoShape">
              <a:avLst/>
            </a:prstTxWarp>
          </a:bodyPr>
          <a:lstStyle>
            <a:lvl1pPr defTabSz="848288">
              <a:defRPr sz="1100"/>
            </a:lvl1pPr>
          </a:lstStyle>
          <a:p>
            <a:pPr>
              <a:defRPr/>
            </a:pPr>
            <a:endParaRPr lang="en-US"/>
          </a:p>
        </p:txBody>
      </p:sp>
      <p:sp>
        <p:nvSpPr>
          <p:cNvPr id="64515" name="Rectangle 3"/>
          <p:cNvSpPr>
            <a:spLocks noGrp="1" noChangeArrowheads="1"/>
          </p:cNvSpPr>
          <p:nvPr>
            <p:ph type="dt" sz="quarter" idx="1"/>
          </p:nvPr>
        </p:nvSpPr>
        <p:spPr bwMode="auto">
          <a:xfrm>
            <a:off x="4128397" y="0"/>
            <a:ext cx="3171857" cy="479649"/>
          </a:xfrm>
          <a:prstGeom prst="rect">
            <a:avLst/>
          </a:prstGeom>
          <a:noFill/>
          <a:ln w="9525">
            <a:noFill/>
            <a:miter lim="800000"/>
            <a:headEnd/>
            <a:tailEnd/>
          </a:ln>
          <a:effectLst/>
        </p:spPr>
        <p:txBody>
          <a:bodyPr vert="horz" wrap="square" lIns="84747" tIns="42373" rIns="84747" bIns="42373" numCol="1" anchor="t" anchorCtr="0" compatLnSpc="1">
            <a:prstTxWarp prst="textNoShape">
              <a:avLst/>
            </a:prstTxWarp>
          </a:bodyPr>
          <a:lstStyle>
            <a:lvl1pPr algn="r" defTabSz="848288">
              <a:defRPr sz="1100"/>
            </a:lvl1pPr>
          </a:lstStyle>
          <a:p>
            <a:pPr>
              <a:defRPr/>
            </a:pPr>
            <a:endParaRPr lang="en-US"/>
          </a:p>
        </p:txBody>
      </p:sp>
      <p:sp>
        <p:nvSpPr>
          <p:cNvPr id="64516" name="Rectangle 4"/>
          <p:cNvSpPr>
            <a:spLocks noGrp="1" noChangeArrowheads="1"/>
          </p:cNvSpPr>
          <p:nvPr>
            <p:ph type="ftr" sz="quarter" idx="2"/>
          </p:nvPr>
        </p:nvSpPr>
        <p:spPr bwMode="auto">
          <a:xfrm>
            <a:off x="0" y="9100196"/>
            <a:ext cx="3170197" cy="479649"/>
          </a:xfrm>
          <a:prstGeom prst="rect">
            <a:avLst/>
          </a:prstGeom>
          <a:noFill/>
          <a:ln w="9525">
            <a:noFill/>
            <a:miter lim="800000"/>
            <a:headEnd/>
            <a:tailEnd/>
          </a:ln>
          <a:effectLst/>
        </p:spPr>
        <p:txBody>
          <a:bodyPr vert="horz" wrap="square" lIns="84747" tIns="42373" rIns="84747" bIns="42373" numCol="1" anchor="b" anchorCtr="0" compatLnSpc="1">
            <a:prstTxWarp prst="textNoShape">
              <a:avLst/>
            </a:prstTxWarp>
          </a:bodyPr>
          <a:lstStyle>
            <a:lvl1pPr defTabSz="848288">
              <a:defRPr sz="1100"/>
            </a:lvl1pPr>
          </a:lstStyle>
          <a:p>
            <a:pPr>
              <a:defRPr/>
            </a:pPr>
            <a:endParaRPr lang="en-US"/>
          </a:p>
        </p:txBody>
      </p:sp>
      <p:sp>
        <p:nvSpPr>
          <p:cNvPr id="64517" name="Rectangle 5"/>
          <p:cNvSpPr>
            <a:spLocks noGrp="1" noChangeArrowheads="1"/>
          </p:cNvSpPr>
          <p:nvPr>
            <p:ph type="sldNum" sz="quarter" idx="3"/>
          </p:nvPr>
        </p:nvSpPr>
        <p:spPr bwMode="auto">
          <a:xfrm>
            <a:off x="4128397" y="9100196"/>
            <a:ext cx="3171857" cy="479649"/>
          </a:xfrm>
          <a:prstGeom prst="rect">
            <a:avLst/>
          </a:prstGeom>
          <a:noFill/>
          <a:ln w="9525">
            <a:noFill/>
            <a:miter lim="800000"/>
            <a:headEnd/>
            <a:tailEnd/>
          </a:ln>
          <a:effectLst/>
        </p:spPr>
        <p:txBody>
          <a:bodyPr vert="horz" wrap="square" lIns="84747" tIns="42373" rIns="84747" bIns="42373" numCol="1" anchor="b" anchorCtr="0" compatLnSpc="1">
            <a:prstTxWarp prst="textNoShape">
              <a:avLst/>
            </a:prstTxWarp>
          </a:bodyPr>
          <a:lstStyle>
            <a:lvl1pPr algn="r" defTabSz="848288">
              <a:defRPr sz="1100"/>
            </a:lvl1pPr>
          </a:lstStyle>
          <a:p>
            <a:pPr>
              <a:defRPr/>
            </a:pPr>
            <a:fld id="{BFAD2BAA-275D-4998-93DE-23AFCCF9929C}" type="slidenum">
              <a:rPr lang="en-US"/>
              <a:pPr>
                <a:defRPr/>
              </a:pPr>
              <a:t>‹#›</a:t>
            </a:fld>
            <a:endParaRPr lang="en-US"/>
          </a:p>
        </p:txBody>
      </p:sp>
    </p:spTree>
    <p:extLst>
      <p:ext uri="{BB962C8B-B14F-4D97-AF65-F5344CB8AC3E}">
        <p14:creationId xmlns:p14="http://schemas.microsoft.com/office/powerpoint/2010/main" val="1868658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1"/>
          <p:cNvSpPr>
            <a:spLocks noGrp="1" noRot="1" noChangeAspect="1" noChangeArrowheads="1" noTextEdit="1"/>
          </p:cNvSpPr>
          <p:nvPr>
            <p:ph type="sldImg"/>
          </p:nvPr>
        </p:nvSpPr>
        <p:spPr bwMode="auto">
          <a:xfrm>
            <a:off x="1443038" y="923925"/>
            <a:ext cx="4429125" cy="3321050"/>
          </a:xfrm>
          <a:prstGeom prst="rect">
            <a:avLst/>
          </a:prstGeom>
          <a:solidFill>
            <a:srgbClr val="FFFFFF"/>
          </a:solidFill>
          <a:ln w="9525">
            <a:solidFill>
              <a:srgbClr val="000000"/>
            </a:solidFill>
            <a:miter lim="800000"/>
            <a:headEnd/>
            <a:tailEnd/>
          </a:ln>
        </p:spPr>
      </p:sp>
      <p:sp>
        <p:nvSpPr>
          <p:cNvPr id="149507" name="Text Box 2"/>
          <p:cNvSpPr txBox="1">
            <a:spLocks noChangeArrowheads="1"/>
          </p:cNvSpPr>
          <p:nvPr/>
        </p:nvSpPr>
        <p:spPr bwMode="auto">
          <a:xfrm>
            <a:off x="1132569" y="4568168"/>
            <a:ext cx="5055044" cy="3687714"/>
          </a:xfrm>
          <a:prstGeom prst="rect">
            <a:avLst/>
          </a:prstGeom>
          <a:noFill/>
          <a:ln>
            <a:noFill/>
          </a:ln>
          <a:extLst/>
        </p:spPr>
        <p:txBody>
          <a:bodyPr lIns="0" tIns="0" rIns="0" bIns="0"/>
          <a:lstStyle>
            <a:lvl1pPr defTabSz="815975">
              <a:defRPr sz="2400">
                <a:solidFill>
                  <a:schemeClr val="tx1"/>
                </a:solidFill>
                <a:latin typeface="Times New Roman" pitchFamily="18" charset="0"/>
              </a:defRPr>
            </a:lvl1pPr>
            <a:lvl2pPr marL="742950" indent="-285750" defTabSz="815975">
              <a:defRPr sz="2400">
                <a:solidFill>
                  <a:schemeClr val="tx1"/>
                </a:solidFill>
                <a:latin typeface="Times New Roman" pitchFamily="18" charset="0"/>
              </a:defRPr>
            </a:lvl2pPr>
            <a:lvl3pPr marL="1143000" indent="-228600" defTabSz="815975">
              <a:defRPr sz="2400">
                <a:solidFill>
                  <a:schemeClr val="tx1"/>
                </a:solidFill>
                <a:latin typeface="Times New Roman" pitchFamily="18" charset="0"/>
              </a:defRPr>
            </a:lvl3pPr>
            <a:lvl4pPr marL="1600200" indent="-228600" defTabSz="815975">
              <a:defRPr sz="2400">
                <a:solidFill>
                  <a:schemeClr val="tx1"/>
                </a:solidFill>
                <a:latin typeface="Times New Roman" pitchFamily="18" charset="0"/>
              </a:defRPr>
            </a:lvl4pPr>
            <a:lvl5pPr marL="2057400" indent="-228600" defTabSz="815975">
              <a:defRPr sz="2400">
                <a:solidFill>
                  <a:schemeClr val="tx1"/>
                </a:solidFill>
                <a:latin typeface="Times New Roman" pitchFamily="18" charset="0"/>
              </a:defRPr>
            </a:lvl5pPr>
            <a:lvl6pPr marL="2514600" indent="-228600" defTabSz="815975" eaLnBrk="0" fontAlgn="base" hangingPunct="0">
              <a:spcBef>
                <a:spcPct val="0"/>
              </a:spcBef>
              <a:spcAft>
                <a:spcPct val="0"/>
              </a:spcAft>
              <a:defRPr sz="2400">
                <a:solidFill>
                  <a:schemeClr val="tx1"/>
                </a:solidFill>
                <a:latin typeface="Times New Roman" pitchFamily="18" charset="0"/>
              </a:defRPr>
            </a:lvl6pPr>
            <a:lvl7pPr marL="2971800" indent="-228600" defTabSz="815975" eaLnBrk="0" fontAlgn="base" hangingPunct="0">
              <a:spcBef>
                <a:spcPct val="0"/>
              </a:spcBef>
              <a:spcAft>
                <a:spcPct val="0"/>
              </a:spcAft>
              <a:defRPr sz="2400">
                <a:solidFill>
                  <a:schemeClr val="tx1"/>
                </a:solidFill>
                <a:latin typeface="Times New Roman" pitchFamily="18" charset="0"/>
              </a:defRPr>
            </a:lvl7pPr>
            <a:lvl8pPr marL="3429000" indent="-228600" defTabSz="815975" eaLnBrk="0" fontAlgn="base" hangingPunct="0">
              <a:spcBef>
                <a:spcPct val="0"/>
              </a:spcBef>
              <a:spcAft>
                <a:spcPct val="0"/>
              </a:spcAft>
              <a:defRPr sz="2400">
                <a:solidFill>
                  <a:schemeClr val="tx1"/>
                </a:solidFill>
                <a:latin typeface="Times New Roman" pitchFamily="18" charset="0"/>
              </a:defRPr>
            </a:lvl8pPr>
            <a:lvl9pPr marL="3886200" indent="-228600" defTabSz="815975" eaLnBrk="0" fontAlgn="base" hangingPunct="0">
              <a:spcBef>
                <a:spcPct val="0"/>
              </a:spcBef>
              <a:spcAft>
                <a:spcPct val="0"/>
              </a:spcAft>
              <a:defRPr sz="2400">
                <a:solidFill>
                  <a:schemeClr val="tx1"/>
                </a:solidFill>
                <a:latin typeface="Times New Roman" pitchFamily="18" charset="0"/>
              </a:defRPr>
            </a:lvl9pPr>
          </a:lstStyle>
          <a:p>
            <a:pPr>
              <a:defRPr/>
            </a:pPr>
            <a:endParaRPr lang="en-US" sz="2200" smtClean="0">
              <a:latin typeface="Arial" pitchFamily="34" charset="0"/>
            </a:endParaRPr>
          </a:p>
        </p:txBody>
      </p:sp>
    </p:spTree>
    <p:extLst>
      <p:ext uri="{BB962C8B-B14F-4D97-AF65-F5344CB8AC3E}">
        <p14:creationId xmlns:p14="http://schemas.microsoft.com/office/powerpoint/2010/main" val="22615305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560888"/>
            <a:ext cx="5851525" cy="4319587"/>
          </a:xfrm>
          <a:prstGeom prst="rect">
            <a:avLst/>
          </a:prstGeom>
        </p:spPr>
        <p:txBody>
          <a:bodyPr/>
          <a:lstStyle/>
          <a:p>
            <a:endParaRPr lang="en-US" dirty="0"/>
          </a:p>
        </p:txBody>
      </p:sp>
    </p:spTree>
    <p:extLst>
      <p:ext uri="{BB962C8B-B14F-4D97-AF65-F5344CB8AC3E}">
        <p14:creationId xmlns:p14="http://schemas.microsoft.com/office/powerpoint/2010/main" val="412925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bwMode="auto">
          <a:xfrm>
            <a:off x="732351" y="4561597"/>
            <a:ext cx="5850498" cy="4318486"/>
          </a:xfrm>
          <a:prstGeom prst="rect">
            <a:avLst/>
          </a:prstGeom>
          <a:noFill/>
          <a:ln>
            <a:miter lim="800000"/>
            <a:headEnd/>
            <a:tailEnd/>
          </a:ln>
        </p:spPr>
        <p:txBody>
          <a:bodyPr lIns="91430" tIns="45714" rIns="91430" bIns="45714"/>
          <a:lstStyle/>
          <a:p>
            <a:endParaRPr lang="en-US" smtClean="0"/>
          </a:p>
        </p:txBody>
      </p:sp>
      <p:sp>
        <p:nvSpPr>
          <p:cNvPr id="150532" name="Slide Number Placeholder 3"/>
          <p:cNvSpPr>
            <a:spLocks noGrp="1"/>
          </p:cNvSpPr>
          <p:nvPr>
            <p:ph type="sldNum" sz="quarter" idx="4294967295"/>
          </p:nvPr>
        </p:nvSpPr>
        <p:spPr bwMode="auto">
          <a:xfrm>
            <a:off x="4143343" y="9119908"/>
            <a:ext cx="3170196" cy="479649"/>
          </a:xfrm>
          <a:prstGeom prst="rect">
            <a:avLst/>
          </a:prstGeom>
          <a:noFill/>
          <a:ln>
            <a:miter lim="800000"/>
            <a:headEnd/>
            <a:tailEnd/>
          </a:ln>
        </p:spPr>
        <p:txBody>
          <a:bodyPr lIns="91430" tIns="45714" rIns="91430" bIns="45714"/>
          <a:lstStyle/>
          <a:p>
            <a:fld id="{7CE9A452-0D7C-4512-A19D-764D375EED00}" type="slidenum">
              <a:rPr lang="en-US"/>
              <a:pPr/>
              <a:t>89</a:t>
            </a:fld>
            <a:endParaRPr lang="en-US"/>
          </a:p>
        </p:txBody>
      </p:sp>
    </p:spTree>
    <p:extLst>
      <p:ext uri="{BB962C8B-B14F-4D97-AF65-F5344CB8AC3E}">
        <p14:creationId xmlns:p14="http://schemas.microsoft.com/office/powerpoint/2010/main" val="3158997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bwMode="auto">
          <a:xfrm>
            <a:off x="732351" y="4559954"/>
            <a:ext cx="5852160" cy="4321772"/>
          </a:xfrm>
          <a:prstGeom prst="rect">
            <a:avLst/>
          </a:prstGeom>
          <a:noFill/>
          <a:ln>
            <a:miter lim="800000"/>
            <a:headEnd/>
            <a:tailEnd/>
          </a:ln>
        </p:spPr>
        <p:txBody>
          <a:bodyPr lIns="96658" tIns="48329" rIns="96658" bIns="48329"/>
          <a:lstStyle/>
          <a:p>
            <a:pPr eaLnBrk="1" hangingPunct="1"/>
            <a:endParaRPr lang="en-US" smtClean="0"/>
          </a:p>
        </p:txBody>
      </p:sp>
      <p:sp>
        <p:nvSpPr>
          <p:cNvPr id="152580" name="Slide Number Placeholder 3"/>
          <p:cNvSpPr>
            <a:spLocks noGrp="1"/>
          </p:cNvSpPr>
          <p:nvPr>
            <p:ph type="sldNum" sz="quarter" idx="4294967295"/>
          </p:nvPr>
        </p:nvSpPr>
        <p:spPr bwMode="auto">
          <a:xfrm>
            <a:off x="4143343" y="9119908"/>
            <a:ext cx="3170196" cy="479649"/>
          </a:xfrm>
          <a:prstGeom prst="rect">
            <a:avLst/>
          </a:prstGeom>
          <a:noFill/>
          <a:ln>
            <a:miter lim="800000"/>
            <a:headEnd/>
            <a:tailEnd/>
          </a:ln>
        </p:spPr>
        <p:txBody>
          <a:bodyPr lIns="96658" tIns="48329" rIns="96658" bIns="48329"/>
          <a:lstStyle/>
          <a:p>
            <a:pPr defTabSz="963813"/>
            <a:fld id="{53E30303-2A56-46CF-9F3C-A066CA11BC3F}" type="slidenum">
              <a:rPr lang="en-US">
                <a:latin typeface="Arial" pitchFamily="34" charset="0"/>
              </a:rPr>
              <a:pPr defTabSz="963813"/>
              <a:t>137</a:t>
            </a:fld>
            <a:endParaRPr lang="en-US">
              <a:latin typeface="Arial" pitchFamily="34" charset="0"/>
            </a:endParaRPr>
          </a:p>
        </p:txBody>
      </p:sp>
    </p:spTree>
    <p:extLst>
      <p:ext uri="{BB962C8B-B14F-4D97-AF65-F5344CB8AC3E}">
        <p14:creationId xmlns:p14="http://schemas.microsoft.com/office/powerpoint/2010/main" val="66010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bwMode="auto">
          <a:xfrm>
            <a:off x="732351" y="4559954"/>
            <a:ext cx="5852160" cy="4321772"/>
          </a:xfrm>
          <a:prstGeom prst="rect">
            <a:avLst/>
          </a:prstGeom>
          <a:noFill/>
          <a:ln>
            <a:miter lim="800000"/>
            <a:headEnd/>
            <a:tailEnd/>
          </a:ln>
        </p:spPr>
        <p:txBody>
          <a:bodyPr lIns="96658" tIns="48329" rIns="96658" bIns="48329"/>
          <a:lstStyle/>
          <a:p>
            <a:endParaRPr lang="en-US" smtClean="0"/>
          </a:p>
        </p:txBody>
      </p:sp>
      <p:sp>
        <p:nvSpPr>
          <p:cNvPr id="153604" name="Slide Number Placeholder 3"/>
          <p:cNvSpPr>
            <a:spLocks noGrp="1"/>
          </p:cNvSpPr>
          <p:nvPr>
            <p:ph type="sldNum" sz="quarter" idx="4294967295"/>
          </p:nvPr>
        </p:nvSpPr>
        <p:spPr bwMode="auto">
          <a:xfrm>
            <a:off x="4143343" y="9119908"/>
            <a:ext cx="3170196" cy="479649"/>
          </a:xfrm>
          <a:prstGeom prst="rect">
            <a:avLst/>
          </a:prstGeom>
          <a:noFill/>
          <a:ln>
            <a:miter lim="800000"/>
            <a:headEnd/>
            <a:tailEnd/>
          </a:ln>
        </p:spPr>
        <p:txBody>
          <a:bodyPr lIns="96658" tIns="48329" rIns="96658" bIns="48329"/>
          <a:lstStyle/>
          <a:p>
            <a:pPr defTabSz="963813"/>
            <a:fld id="{36E4A4CE-0B73-4391-925F-7B5E540DA43B}" type="slidenum">
              <a:rPr lang="en-US">
                <a:latin typeface="Arial" pitchFamily="34" charset="0"/>
              </a:rPr>
              <a:pPr defTabSz="963813"/>
              <a:t>138</a:t>
            </a:fld>
            <a:endParaRPr lang="en-US">
              <a:latin typeface="Arial" pitchFamily="34" charset="0"/>
            </a:endParaRPr>
          </a:p>
        </p:txBody>
      </p:sp>
    </p:spTree>
    <p:extLst>
      <p:ext uri="{BB962C8B-B14F-4D97-AF65-F5344CB8AC3E}">
        <p14:creationId xmlns:p14="http://schemas.microsoft.com/office/powerpoint/2010/main" val="3689460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bwMode="auto">
          <a:xfrm>
            <a:off x="732351" y="4559954"/>
            <a:ext cx="5852160" cy="4321772"/>
          </a:xfrm>
          <a:prstGeom prst="rect">
            <a:avLst/>
          </a:prstGeom>
          <a:noFill/>
          <a:ln>
            <a:miter lim="800000"/>
            <a:headEnd/>
            <a:tailEnd/>
          </a:ln>
        </p:spPr>
        <p:txBody>
          <a:bodyPr lIns="96658" tIns="48329" rIns="96658" bIns="48329"/>
          <a:lstStyle/>
          <a:p>
            <a:endParaRPr lang="en-US" smtClean="0"/>
          </a:p>
        </p:txBody>
      </p:sp>
      <p:sp>
        <p:nvSpPr>
          <p:cNvPr id="154628" name="Slide Number Placeholder 3"/>
          <p:cNvSpPr>
            <a:spLocks noGrp="1"/>
          </p:cNvSpPr>
          <p:nvPr>
            <p:ph type="sldNum" sz="quarter" idx="4294967295"/>
          </p:nvPr>
        </p:nvSpPr>
        <p:spPr bwMode="auto">
          <a:xfrm>
            <a:off x="4143343" y="9119908"/>
            <a:ext cx="3170196" cy="479649"/>
          </a:xfrm>
          <a:prstGeom prst="rect">
            <a:avLst/>
          </a:prstGeom>
          <a:noFill/>
          <a:ln>
            <a:miter lim="800000"/>
            <a:headEnd/>
            <a:tailEnd/>
          </a:ln>
        </p:spPr>
        <p:txBody>
          <a:bodyPr lIns="96658" tIns="48329" rIns="96658" bIns="48329"/>
          <a:lstStyle/>
          <a:p>
            <a:pPr defTabSz="963813"/>
            <a:fld id="{DA8598FC-CE42-4302-9071-0F2EA7A17D3A}" type="slidenum">
              <a:rPr lang="en-US" altLang="ko-KR">
                <a:latin typeface="Arial" pitchFamily="34" charset="0"/>
              </a:rPr>
              <a:pPr defTabSz="963813"/>
              <a:t>139</a:t>
            </a:fld>
            <a:endParaRPr lang="en-US" altLang="ko-KR">
              <a:latin typeface="Arial" pitchFamily="34" charset="0"/>
            </a:endParaRPr>
          </a:p>
        </p:txBody>
      </p:sp>
    </p:spTree>
    <p:extLst>
      <p:ext uri="{BB962C8B-B14F-4D97-AF65-F5344CB8AC3E}">
        <p14:creationId xmlns:p14="http://schemas.microsoft.com/office/powerpoint/2010/main" val="1525874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560888"/>
            <a:ext cx="5851525" cy="4319587"/>
          </a:xfrm>
          <a:prstGeom prst="rect">
            <a:avLst/>
          </a:prstGeom>
        </p:spPr>
        <p:txBody>
          <a:bodyPr/>
          <a:lstStyle/>
          <a:p>
            <a:endParaRPr lang="en-US" dirty="0"/>
          </a:p>
        </p:txBody>
      </p:sp>
    </p:spTree>
    <p:extLst>
      <p:ext uri="{BB962C8B-B14F-4D97-AF65-F5344CB8AC3E}">
        <p14:creationId xmlns:p14="http://schemas.microsoft.com/office/powerpoint/2010/main" val="1206736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403225"/>
            <a:ext cx="1951038" cy="58229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1513" y="403225"/>
            <a:ext cx="5703887" cy="5822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1513" y="403225"/>
            <a:ext cx="7807325" cy="5635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71513" y="1209675"/>
            <a:ext cx="3827462" cy="501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1209675"/>
            <a:ext cx="3827463" cy="501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71513" y="403225"/>
            <a:ext cx="7807325"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71513" y="1209675"/>
            <a:ext cx="7807325" cy="50165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71513" y="1209675"/>
            <a:ext cx="3827462" cy="5016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1209675"/>
            <a:ext cx="3827463" cy="5016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5"/>
          <p:cNvSpPr>
            <a:spLocks noGrp="1" noChangeArrowheads="1"/>
          </p:cNvSpPr>
          <p:nvPr>
            <p:ph type="title"/>
          </p:nvPr>
        </p:nvSpPr>
        <p:spPr bwMode="auto">
          <a:xfrm>
            <a:off x="671513" y="403225"/>
            <a:ext cx="7807325" cy="563563"/>
          </a:xfrm>
          <a:prstGeom prst="rect">
            <a:avLst/>
          </a:prstGeom>
          <a:noFill/>
          <a:ln w="9525">
            <a:noFill/>
            <a:miter lim="800000"/>
            <a:headEnd/>
            <a:tailEnd/>
          </a:ln>
        </p:spPr>
        <p:txBody>
          <a:bodyPr vert="horz" wrap="square" lIns="96736" tIns="48368" rIns="96736" bIns="48368" numCol="1" anchor="ctr" anchorCtr="0" compatLnSpc="1">
            <a:prstTxWarp prst="textNoShape">
              <a:avLst/>
            </a:prstTxWarp>
          </a:bodyPr>
          <a:lstStyle/>
          <a:p>
            <a:pPr lvl="0"/>
            <a:r>
              <a:rPr lang="en-GB" smtClean="0"/>
              <a:t>Click to edit the title text format</a:t>
            </a:r>
          </a:p>
        </p:txBody>
      </p:sp>
      <p:sp>
        <p:nvSpPr>
          <p:cNvPr id="7171" name="Rectangle 16"/>
          <p:cNvSpPr>
            <a:spLocks noGrp="1" noChangeArrowheads="1"/>
          </p:cNvSpPr>
          <p:nvPr>
            <p:ph type="body" idx="1"/>
          </p:nvPr>
        </p:nvSpPr>
        <p:spPr bwMode="auto">
          <a:xfrm>
            <a:off x="671513" y="1209675"/>
            <a:ext cx="7807325" cy="5016500"/>
          </a:xfrm>
          <a:prstGeom prst="rect">
            <a:avLst/>
          </a:prstGeom>
          <a:noFill/>
          <a:ln w="9525">
            <a:noFill/>
            <a:miter lim="800000"/>
            <a:headEnd/>
            <a:tailEnd/>
          </a:ln>
        </p:spPr>
        <p:txBody>
          <a:bodyPr vert="horz" wrap="square" lIns="96736" tIns="48368" rIns="96736" bIns="48368"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Eigth Outline Level</a:t>
            </a:r>
          </a:p>
          <a:p>
            <a:pPr lvl="4"/>
            <a:r>
              <a:rPr lang="en-GB" smtClean="0"/>
              <a:t>Ninth Outline Level</a:t>
            </a:r>
          </a:p>
        </p:txBody>
      </p:sp>
      <p:sp>
        <p:nvSpPr>
          <p:cNvPr id="1028" name="Text Box 18"/>
          <p:cNvSpPr txBox="1">
            <a:spLocks noChangeArrowheads="1"/>
          </p:cNvSpPr>
          <p:nvPr/>
        </p:nvSpPr>
        <p:spPr bwMode="auto">
          <a:xfrm>
            <a:off x="8686800" y="6370638"/>
            <a:ext cx="533400" cy="293687"/>
          </a:xfrm>
          <a:prstGeom prst="rect">
            <a:avLst/>
          </a:prstGeom>
          <a:noFill/>
          <a:ln>
            <a:noFill/>
          </a:ln>
          <a:extLst/>
        </p:spPr>
        <p:txBody>
          <a:bodyPr lIns="96736" tIns="48368" rIns="96736" bIns="48368">
            <a:spAutoFit/>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lgn="ctr">
              <a:defRPr/>
            </a:pPr>
            <a:fld id="{924B52FD-FDBD-4DD6-943A-47423C5D5083}" type="slidenum">
              <a:rPr lang="en-US" sz="1300" smtClean="0">
                <a:solidFill>
                  <a:srgbClr val="0000FF"/>
                </a:solidFill>
              </a:rPr>
              <a:pPr algn="ctr">
                <a:defRPr/>
              </a:pPr>
              <a:t>‹#›</a:t>
            </a:fld>
            <a:endParaRPr lang="en-US" sz="2500" smtClean="0">
              <a:solidFill>
                <a:srgbClr val="0000FF"/>
              </a:solidFill>
            </a:endParaRPr>
          </a:p>
        </p:txBody>
      </p:sp>
      <p:sp>
        <p:nvSpPr>
          <p:cNvPr id="1029" name="Text Box 19"/>
          <p:cNvSpPr txBox="1">
            <a:spLocks noChangeArrowheads="1"/>
          </p:cNvSpPr>
          <p:nvPr/>
        </p:nvSpPr>
        <p:spPr bwMode="auto">
          <a:xfrm>
            <a:off x="8693150" y="5964238"/>
            <a:ext cx="509588" cy="293687"/>
          </a:xfrm>
          <a:prstGeom prst="rect">
            <a:avLst/>
          </a:prstGeom>
          <a:noFill/>
          <a:ln>
            <a:noFill/>
          </a:ln>
          <a:extLst/>
        </p:spPr>
        <p:txBody>
          <a:bodyPr wrap="none" lIns="96736" tIns="48368" rIns="96736" bIns="48368">
            <a:spAutoFit/>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r>
              <a:rPr lang="en-US" sz="1300" smtClean="0">
                <a:solidFill>
                  <a:srgbClr val="0000FF"/>
                </a:solidFill>
              </a:rPr>
              <a:t>Ch 2</a:t>
            </a:r>
            <a:endParaRPr lang="en-US" sz="2500" smtClean="0">
              <a:solidFill>
                <a:srgbClr val="0000FF"/>
              </a:solidFill>
            </a:endParaRPr>
          </a:p>
        </p:txBody>
      </p:sp>
      <p:sp>
        <p:nvSpPr>
          <p:cNvPr id="1030" name="Line 34"/>
          <p:cNvSpPr>
            <a:spLocks noChangeShapeType="1"/>
          </p:cNvSpPr>
          <p:nvPr userDrawn="1"/>
        </p:nvSpPr>
        <p:spPr bwMode="auto">
          <a:xfrm flipV="1">
            <a:off x="534988" y="0"/>
            <a:ext cx="0" cy="6861175"/>
          </a:xfrm>
          <a:prstGeom prst="line">
            <a:avLst/>
          </a:prstGeom>
          <a:noFill/>
          <a:ln w="19050">
            <a:solidFill>
              <a:schemeClr val="hlink"/>
            </a:solidFill>
            <a:prstDash val="sysDot"/>
            <a:round/>
            <a:headEnd/>
            <a:tailEnd/>
          </a:ln>
        </p:spPr>
        <p:txBody>
          <a:bodyPr/>
          <a:lstStyle/>
          <a:p>
            <a:pPr>
              <a:defRPr/>
            </a:pPr>
            <a:endParaRPr lang="en-US"/>
          </a:p>
        </p:txBody>
      </p:sp>
      <p:sp>
        <p:nvSpPr>
          <p:cNvPr id="1031" name="Line 35"/>
          <p:cNvSpPr>
            <a:spLocks noChangeShapeType="1"/>
          </p:cNvSpPr>
          <p:nvPr userDrawn="1"/>
        </p:nvSpPr>
        <p:spPr bwMode="auto">
          <a:xfrm>
            <a:off x="-52388" y="6370638"/>
            <a:ext cx="1046163" cy="0"/>
          </a:xfrm>
          <a:prstGeom prst="line">
            <a:avLst/>
          </a:prstGeom>
          <a:noFill/>
          <a:ln w="9525" cap="rnd">
            <a:solidFill>
              <a:schemeClr val="hlink"/>
            </a:solidFill>
            <a:prstDash val="sysDot"/>
            <a:round/>
            <a:headEnd/>
            <a:tailEnd/>
          </a:ln>
        </p:spPr>
        <p:txBody>
          <a:bodyPr/>
          <a:lstStyle/>
          <a:p>
            <a:pPr>
              <a:defRPr/>
            </a:pPr>
            <a:endParaRPr lang="en-US"/>
          </a:p>
        </p:txBody>
      </p:sp>
      <p:sp>
        <p:nvSpPr>
          <p:cNvPr id="1032" name="Text Box 36"/>
          <p:cNvSpPr txBox="1">
            <a:spLocks noChangeArrowheads="1"/>
          </p:cNvSpPr>
          <p:nvPr userDrawn="1"/>
        </p:nvSpPr>
        <p:spPr bwMode="auto">
          <a:xfrm>
            <a:off x="-100013" y="5999163"/>
            <a:ext cx="701676" cy="293687"/>
          </a:xfrm>
          <a:prstGeom prst="rect">
            <a:avLst/>
          </a:prstGeom>
          <a:noFill/>
          <a:ln>
            <a:noFill/>
          </a:ln>
          <a:extLst/>
        </p:spPr>
        <p:txBody>
          <a:bodyPr wrap="none" lIns="96736" tIns="48368" rIns="96736" bIns="48368">
            <a:spAutoFit/>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r>
              <a:rPr lang="en-US" sz="1300" smtClean="0">
                <a:solidFill>
                  <a:srgbClr val="99CCFF"/>
                </a:solidFill>
              </a:rPr>
              <a:t>Y Chen</a:t>
            </a:r>
          </a:p>
        </p:txBody>
      </p:sp>
      <p:sp>
        <p:nvSpPr>
          <p:cNvPr id="1033" name="Text Box 37"/>
          <p:cNvSpPr txBox="1">
            <a:spLocks noChangeArrowheads="1"/>
          </p:cNvSpPr>
          <p:nvPr userDrawn="1"/>
        </p:nvSpPr>
        <p:spPr bwMode="auto">
          <a:xfrm>
            <a:off x="-100013" y="5726113"/>
            <a:ext cx="744538" cy="293687"/>
          </a:xfrm>
          <a:prstGeom prst="rect">
            <a:avLst/>
          </a:prstGeom>
          <a:noFill/>
          <a:ln>
            <a:noFill/>
          </a:ln>
          <a:extLst/>
        </p:spPr>
        <p:txBody>
          <a:bodyPr wrap="none" lIns="96736" tIns="48368" rIns="96736" bIns="48368">
            <a:spAutoFit/>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defRPr/>
            </a:pPr>
            <a:r>
              <a:rPr lang="en-US" sz="1300" dirty="0" smtClean="0">
                <a:solidFill>
                  <a:srgbClr val="99CCFF"/>
                </a:solidFill>
              </a:rPr>
              <a:t>CSE240</a:t>
            </a:r>
          </a:p>
        </p:txBody>
      </p:sp>
      <p:sp>
        <p:nvSpPr>
          <p:cNvPr id="1034" name="Line 38"/>
          <p:cNvSpPr>
            <a:spLocks noChangeShapeType="1"/>
          </p:cNvSpPr>
          <p:nvPr userDrawn="1"/>
        </p:nvSpPr>
        <p:spPr bwMode="auto">
          <a:xfrm flipV="1">
            <a:off x="8686800" y="0"/>
            <a:ext cx="0" cy="6861175"/>
          </a:xfrm>
          <a:prstGeom prst="line">
            <a:avLst/>
          </a:prstGeom>
          <a:noFill/>
          <a:ln w="19050">
            <a:solidFill>
              <a:schemeClr val="hlink"/>
            </a:solidFill>
            <a:prstDash val="sysDot"/>
            <a:round/>
            <a:headEnd/>
            <a:tailEnd/>
          </a:ln>
        </p:spPr>
        <p:txBody>
          <a:bodyPr/>
          <a:lstStyle/>
          <a:p>
            <a:pPr>
              <a:defRPr/>
            </a:pPr>
            <a:endParaRPr lang="en-US"/>
          </a:p>
        </p:txBody>
      </p:sp>
      <p:sp>
        <p:nvSpPr>
          <p:cNvPr id="1035" name="Line 39"/>
          <p:cNvSpPr>
            <a:spLocks noChangeShapeType="1"/>
          </p:cNvSpPr>
          <p:nvPr userDrawn="1"/>
        </p:nvSpPr>
        <p:spPr bwMode="auto">
          <a:xfrm>
            <a:off x="8355013" y="6289675"/>
            <a:ext cx="838200" cy="0"/>
          </a:xfrm>
          <a:prstGeom prst="line">
            <a:avLst/>
          </a:prstGeom>
          <a:noFill/>
          <a:ln w="9525" cap="rnd">
            <a:solidFill>
              <a:schemeClr val="hlink"/>
            </a:solidFill>
            <a:prstDash val="sysDot"/>
            <a:round/>
            <a:headEnd/>
            <a:tailEnd/>
          </a:ln>
        </p:spPr>
        <p:txBody>
          <a:bodyPr/>
          <a:lstStyle/>
          <a:p>
            <a:pPr>
              <a:defRPr/>
            </a:pPr>
            <a:endParaRPr lang="en-US"/>
          </a:p>
        </p:txBody>
      </p:sp>
      <p:sp>
        <p:nvSpPr>
          <p:cNvPr id="1036" name="Oval 40"/>
          <p:cNvSpPr>
            <a:spLocks noChangeArrowheads="1"/>
          </p:cNvSpPr>
          <p:nvPr userDrawn="1"/>
        </p:nvSpPr>
        <p:spPr bwMode="auto">
          <a:xfrm>
            <a:off x="8736013" y="6289675"/>
            <a:ext cx="403225" cy="403225"/>
          </a:xfrm>
          <a:prstGeom prst="ellipse">
            <a:avLst/>
          </a:prstGeom>
          <a:noFill/>
          <a:ln w="9525">
            <a:solidFill>
              <a:schemeClr val="hlink"/>
            </a:solidFill>
            <a:round/>
            <a:headEnd/>
            <a:tailEnd/>
          </a:ln>
        </p:spPr>
        <p:txBody>
          <a:bodyPr wrap="none" anchor="ctr"/>
          <a:lstStyle/>
          <a:p>
            <a:pPr>
              <a:defRPr/>
            </a:pPr>
            <a:endParaRPr lang="en-US"/>
          </a:p>
        </p:txBody>
      </p:sp>
      <p:sp>
        <p:nvSpPr>
          <p:cNvPr id="1037" name="Oval 41"/>
          <p:cNvSpPr>
            <a:spLocks noChangeArrowheads="1"/>
          </p:cNvSpPr>
          <p:nvPr userDrawn="1"/>
        </p:nvSpPr>
        <p:spPr bwMode="auto">
          <a:xfrm>
            <a:off x="8736013" y="5888038"/>
            <a:ext cx="403225" cy="401637"/>
          </a:xfrm>
          <a:prstGeom prst="ellipse">
            <a:avLst/>
          </a:prstGeom>
          <a:noFill/>
          <a:ln w="9525">
            <a:solidFill>
              <a:schemeClr val="hlink"/>
            </a:solidFill>
            <a:round/>
            <a:headEnd/>
            <a:tailEnd/>
          </a:ln>
        </p:spPr>
        <p:txBody>
          <a:bodyPr wrap="none" anchor="ctr"/>
          <a:lstStyle/>
          <a:p>
            <a:pPr>
              <a:defRPr/>
            </a:pPr>
            <a:endParaRPr lang="en-US"/>
          </a:p>
        </p:txBody>
      </p:sp>
      <p:sp>
        <p:nvSpPr>
          <p:cNvPr id="1038" name="Line 42"/>
          <p:cNvSpPr>
            <a:spLocks noChangeShapeType="1"/>
          </p:cNvSpPr>
          <p:nvPr userDrawn="1"/>
        </p:nvSpPr>
        <p:spPr bwMode="auto">
          <a:xfrm>
            <a:off x="49213" y="887413"/>
            <a:ext cx="1047750" cy="0"/>
          </a:xfrm>
          <a:prstGeom prst="line">
            <a:avLst/>
          </a:prstGeom>
          <a:noFill/>
          <a:ln w="9525" cap="rnd">
            <a:solidFill>
              <a:schemeClr val="hlink"/>
            </a:solidFill>
            <a:prstDash val="sysDot"/>
            <a:round/>
            <a:headEnd/>
            <a:tailEnd/>
          </a:ln>
        </p:spPr>
        <p:txBody>
          <a:bodyPr/>
          <a:lstStyle/>
          <a:p>
            <a:pPr>
              <a:defRPr/>
            </a:pPr>
            <a:endParaRPr lang="en-US"/>
          </a:p>
        </p:txBody>
      </p:sp>
      <p:sp>
        <p:nvSpPr>
          <p:cNvPr id="1039" name="Text Box 43"/>
          <p:cNvSpPr txBox="1">
            <a:spLocks noChangeArrowheads="1"/>
          </p:cNvSpPr>
          <p:nvPr userDrawn="1"/>
        </p:nvSpPr>
        <p:spPr bwMode="auto">
          <a:xfrm>
            <a:off x="69850" y="6451600"/>
            <a:ext cx="688975" cy="263525"/>
          </a:xfrm>
          <a:prstGeom prst="rect">
            <a:avLst/>
          </a:prstGeom>
          <a:noFill/>
          <a:ln>
            <a:noFill/>
          </a:ln>
          <a:extLst/>
        </p:spPr>
        <p:txBody>
          <a:bodyPr wrap="none" lIns="96736" tIns="48368" rIns="96736" bIns="48368">
            <a:spAutoFit/>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pPr algn="r">
              <a:defRPr/>
            </a:pPr>
            <a:fld id="{7C3AD1AC-066F-4E15-9EFE-5A69B61C068A}" type="datetime1">
              <a:rPr lang="en-US" sz="1100" smtClean="0">
                <a:solidFill>
                  <a:schemeClr val="folHlink"/>
                </a:solidFill>
              </a:rPr>
              <a:pPr algn="r">
                <a:defRPr/>
              </a:pPr>
              <a:t>10/1/2015</a:t>
            </a:fld>
            <a:endParaRPr lang="en-US" sz="1100" smtClean="0">
              <a:solidFill>
                <a:schemeClr val="folHlink"/>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marL="363538" indent="-363538" algn="ctr" defTabSz="966788" rtl="0" eaLnBrk="0" fontAlgn="base" hangingPunct="0">
        <a:lnSpc>
          <a:spcPct val="85000"/>
        </a:lnSpc>
        <a:spcBef>
          <a:spcPct val="20000"/>
        </a:spcBef>
        <a:spcAft>
          <a:spcPct val="0"/>
        </a:spcAft>
        <a:defRPr sz="3000" b="1">
          <a:solidFill>
            <a:srgbClr val="000080"/>
          </a:solidFill>
          <a:latin typeface="+mj-lt"/>
          <a:ea typeface="+mj-ea"/>
          <a:cs typeface="+mj-cs"/>
        </a:defRPr>
      </a:lvl1pPr>
      <a:lvl2pPr marL="363538" indent="-363538" algn="ctr" defTabSz="966788" rtl="0" eaLnBrk="0" fontAlgn="base" hangingPunct="0">
        <a:lnSpc>
          <a:spcPct val="85000"/>
        </a:lnSpc>
        <a:spcBef>
          <a:spcPct val="20000"/>
        </a:spcBef>
        <a:spcAft>
          <a:spcPct val="0"/>
        </a:spcAft>
        <a:defRPr sz="3000" b="1">
          <a:solidFill>
            <a:srgbClr val="000080"/>
          </a:solidFill>
          <a:latin typeface="Times New Roman" pitchFamily="18" charset="0"/>
        </a:defRPr>
      </a:lvl2pPr>
      <a:lvl3pPr marL="363538" indent="-363538" algn="ctr" defTabSz="966788" rtl="0" eaLnBrk="0" fontAlgn="base" hangingPunct="0">
        <a:lnSpc>
          <a:spcPct val="85000"/>
        </a:lnSpc>
        <a:spcBef>
          <a:spcPct val="20000"/>
        </a:spcBef>
        <a:spcAft>
          <a:spcPct val="0"/>
        </a:spcAft>
        <a:defRPr sz="3000" b="1">
          <a:solidFill>
            <a:srgbClr val="000080"/>
          </a:solidFill>
          <a:latin typeface="Times New Roman" pitchFamily="18" charset="0"/>
        </a:defRPr>
      </a:lvl3pPr>
      <a:lvl4pPr marL="363538" indent="-363538" algn="ctr" defTabSz="966788" rtl="0" eaLnBrk="0" fontAlgn="base" hangingPunct="0">
        <a:lnSpc>
          <a:spcPct val="85000"/>
        </a:lnSpc>
        <a:spcBef>
          <a:spcPct val="20000"/>
        </a:spcBef>
        <a:spcAft>
          <a:spcPct val="0"/>
        </a:spcAft>
        <a:defRPr sz="3000" b="1">
          <a:solidFill>
            <a:srgbClr val="000080"/>
          </a:solidFill>
          <a:latin typeface="Times New Roman" pitchFamily="18" charset="0"/>
        </a:defRPr>
      </a:lvl4pPr>
      <a:lvl5pPr marL="363538" indent="-363538" algn="ctr" defTabSz="966788" rtl="0" eaLnBrk="0" fontAlgn="base" hangingPunct="0">
        <a:lnSpc>
          <a:spcPct val="85000"/>
        </a:lnSpc>
        <a:spcBef>
          <a:spcPct val="20000"/>
        </a:spcBef>
        <a:spcAft>
          <a:spcPct val="0"/>
        </a:spcAft>
        <a:defRPr sz="3000" b="1">
          <a:solidFill>
            <a:srgbClr val="000080"/>
          </a:solidFill>
          <a:latin typeface="Times New Roman" pitchFamily="18" charset="0"/>
        </a:defRPr>
      </a:lvl5pPr>
      <a:lvl6pPr marL="820738" indent="-363538" algn="ctr" defTabSz="966788" rtl="0" eaLnBrk="0" fontAlgn="base" hangingPunct="0">
        <a:lnSpc>
          <a:spcPct val="85000"/>
        </a:lnSpc>
        <a:spcBef>
          <a:spcPct val="20000"/>
        </a:spcBef>
        <a:spcAft>
          <a:spcPct val="0"/>
        </a:spcAft>
        <a:defRPr sz="3000" b="1">
          <a:solidFill>
            <a:srgbClr val="000080"/>
          </a:solidFill>
          <a:latin typeface="Times New Roman" pitchFamily="18" charset="0"/>
        </a:defRPr>
      </a:lvl6pPr>
      <a:lvl7pPr marL="1277938" indent="-363538" algn="ctr" defTabSz="966788" rtl="0" eaLnBrk="0" fontAlgn="base" hangingPunct="0">
        <a:lnSpc>
          <a:spcPct val="85000"/>
        </a:lnSpc>
        <a:spcBef>
          <a:spcPct val="20000"/>
        </a:spcBef>
        <a:spcAft>
          <a:spcPct val="0"/>
        </a:spcAft>
        <a:defRPr sz="3000" b="1">
          <a:solidFill>
            <a:srgbClr val="000080"/>
          </a:solidFill>
          <a:latin typeface="Times New Roman" pitchFamily="18" charset="0"/>
        </a:defRPr>
      </a:lvl7pPr>
      <a:lvl8pPr marL="1735138" indent="-363538" algn="ctr" defTabSz="966788" rtl="0" eaLnBrk="0" fontAlgn="base" hangingPunct="0">
        <a:lnSpc>
          <a:spcPct val="85000"/>
        </a:lnSpc>
        <a:spcBef>
          <a:spcPct val="20000"/>
        </a:spcBef>
        <a:spcAft>
          <a:spcPct val="0"/>
        </a:spcAft>
        <a:defRPr sz="3000" b="1">
          <a:solidFill>
            <a:srgbClr val="000080"/>
          </a:solidFill>
          <a:latin typeface="Times New Roman" pitchFamily="18" charset="0"/>
        </a:defRPr>
      </a:lvl8pPr>
      <a:lvl9pPr marL="2192338" indent="-363538" algn="ctr" defTabSz="966788" rtl="0" eaLnBrk="0" fontAlgn="base" hangingPunct="0">
        <a:lnSpc>
          <a:spcPct val="85000"/>
        </a:lnSpc>
        <a:spcBef>
          <a:spcPct val="20000"/>
        </a:spcBef>
        <a:spcAft>
          <a:spcPct val="0"/>
        </a:spcAft>
        <a:defRPr sz="3000" b="1">
          <a:solidFill>
            <a:srgbClr val="000080"/>
          </a:solidFill>
          <a:latin typeface="Times New Roman" pitchFamily="18" charset="0"/>
        </a:defRPr>
      </a:lvl9pPr>
    </p:titleStyle>
    <p:bodyStyle>
      <a:lvl1pPr marL="363538" indent="-363538" algn="l" defTabSz="966788" rtl="0" eaLnBrk="0" fontAlgn="base" hangingPunct="0">
        <a:lnSpc>
          <a:spcPct val="85000"/>
        </a:lnSpc>
        <a:spcBef>
          <a:spcPct val="20000"/>
        </a:spcBef>
        <a:spcAft>
          <a:spcPct val="0"/>
        </a:spcAft>
        <a:buClr>
          <a:srgbClr val="000000"/>
        </a:buClr>
        <a:buSzPct val="75000"/>
        <a:buFont typeface="Wingdings" pitchFamily="2" charset="2"/>
        <a:defRPr sz="3400">
          <a:solidFill>
            <a:srgbClr val="000000"/>
          </a:solidFill>
          <a:latin typeface="+mn-lt"/>
          <a:ea typeface="+mn-ea"/>
          <a:cs typeface="+mn-cs"/>
        </a:defRPr>
      </a:lvl1pPr>
      <a:lvl2pPr marL="785813" indent="-301625" algn="l" defTabSz="966788" rtl="0" eaLnBrk="0" fontAlgn="base" hangingPunct="0">
        <a:lnSpc>
          <a:spcPct val="85000"/>
        </a:lnSpc>
        <a:spcBef>
          <a:spcPct val="20000"/>
        </a:spcBef>
        <a:spcAft>
          <a:spcPct val="0"/>
        </a:spcAft>
        <a:buClr>
          <a:srgbClr val="000000"/>
        </a:buClr>
        <a:buSzPct val="75000"/>
        <a:buFont typeface="Wingdings" pitchFamily="2" charset="2"/>
        <a:buChar char="§"/>
        <a:defRPr sz="3000">
          <a:solidFill>
            <a:srgbClr val="000000"/>
          </a:solidFill>
          <a:latin typeface="+mn-lt"/>
        </a:defRPr>
      </a:lvl2pPr>
      <a:lvl3pPr marL="1209675" indent="-242888" algn="l" defTabSz="966788" rtl="0" eaLnBrk="0" fontAlgn="base" hangingPunct="0">
        <a:lnSpc>
          <a:spcPct val="85000"/>
        </a:lnSpc>
        <a:spcBef>
          <a:spcPct val="20000"/>
        </a:spcBef>
        <a:spcAft>
          <a:spcPct val="0"/>
        </a:spcAft>
        <a:buClr>
          <a:srgbClr val="000000"/>
        </a:buClr>
        <a:buSzPct val="75000"/>
        <a:buFont typeface="ZapfDingbats" pitchFamily="82" charset="2"/>
        <a:buChar char="s"/>
        <a:defRPr sz="2500">
          <a:solidFill>
            <a:srgbClr val="000000"/>
          </a:solidFill>
          <a:latin typeface="+mn-lt"/>
        </a:defRPr>
      </a:lvl3pPr>
      <a:lvl4pPr marL="1690688" indent="-239713" algn="l" defTabSz="966788" rtl="0" eaLnBrk="0" fontAlgn="base" hangingPunct="0">
        <a:lnSpc>
          <a:spcPct val="85000"/>
        </a:lnSpc>
        <a:spcBef>
          <a:spcPct val="20000"/>
        </a:spcBef>
        <a:spcAft>
          <a:spcPct val="0"/>
        </a:spcAft>
        <a:buClr>
          <a:srgbClr val="000000"/>
        </a:buClr>
        <a:buSzPct val="75000"/>
        <a:buChar char="•"/>
        <a:defRPr sz="2100">
          <a:solidFill>
            <a:srgbClr val="000000"/>
          </a:solidFill>
          <a:latin typeface="+mn-lt"/>
        </a:defRPr>
      </a:lvl4pPr>
      <a:lvl5pPr marL="21764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5pPr>
      <a:lvl6pPr marL="26336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6pPr>
      <a:lvl7pPr marL="30908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7pPr>
      <a:lvl8pPr marL="35480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8pPr>
      <a:lvl9pPr marL="40052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upload.wikimedia.org/wikipedia/commons/f/fe/Btree.sv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30"/>
          <p:cNvSpPr>
            <a:spLocks noChangeArrowheads="1"/>
          </p:cNvSpPr>
          <p:nvPr/>
        </p:nvSpPr>
        <p:spPr bwMode="auto">
          <a:xfrm>
            <a:off x="403225" y="3048000"/>
            <a:ext cx="8386763" cy="1905000"/>
          </a:xfrm>
          <a:prstGeom prst="rect">
            <a:avLst/>
          </a:prstGeom>
          <a:noFill/>
          <a:ln w="9525">
            <a:noFill/>
            <a:miter lim="800000"/>
            <a:headEnd/>
            <a:tailEnd/>
          </a:ln>
        </p:spPr>
        <p:txBody>
          <a:bodyPr lIns="96736" tIns="48368" rIns="96736" bIns="48368"/>
          <a:lstStyle/>
          <a:p>
            <a:pPr marL="363538" indent="-363538" algn="ctr" defTabSz="966788">
              <a:lnSpc>
                <a:spcPct val="85000"/>
              </a:lnSpc>
              <a:spcBef>
                <a:spcPct val="20000"/>
              </a:spcBef>
              <a:buClr>
                <a:srgbClr val="000000"/>
              </a:buClr>
              <a:buSzPct val="75000"/>
              <a:buFont typeface="Wingdings" pitchFamily="2" charset="2"/>
              <a:buNone/>
            </a:pPr>
            <a:r>
              <a:rPr lang="en-US" sz="3800" b="1" dirty="0">
                <a:solidFill>
                  <a:schemeClr val="accent2"/>
                </a:solidFill>
              </a:rPr>
              <a:t>Chapter 2</a:t>
            </a:r>
          </a:p>
          <a:p>
            <a:pPr marL="363538" indent="-363538" algn="ctr" defTabSz="966788">
              <a:lnSpc>
                <a:spcPct val="85000"/>
              </a:lnSpc>
              <a:spcBef>
                <a:spcPct val="20000"/>
              </a:spcBef>
              <a:buClr>
                <a:srgbClr val="000000"/>
              </a:buClr>
              <a:buSzPct val="75000"/>
              <a:buFont typeface="Wingdings" pitchFamily="2" charset="2"/>
              <a:buNone/>
            </a:pPr>
            <a:r>
              <a:rPr lang="en-US" sz="3800" b="1" dirty="0">
                <a:solidFill>
                  <a:schemeClr val="accent2"/>
                </a:solidFill>
              </a:rPr>
              <a:t>The Imperative Languages </a:t>
            </a:r>
          </a:p>
          <a:p>
            <a:pPr marL="363538" indent="-363538" algn="ctr" defTabSz="966788">
              <a:lnSpc>
                <a:spcPct val="85000"/>
              </a:lnSpc>
              <a:spcBef>
                <a:spcPct val="20000"/>
              </a:spcBef>
              <a:buClr>
                <a:srgbClr val="000000"/>
              </a:buClr>
              <a:buSzPct val="75000"/>
              <a:buFont typeface="Wingdings" pitchFamily="2" charset="2"/>
              <a:buNone/>
            </a:pPr>
            <a:r>
              <a:rPr lang="en-US" sz="3800" b="1" dirty="0">
                <a:solidFill>
                  <a:schemeClr val="accent2"/>
                </a:solidFill>
              </a:rPr>
              <a:t>C/C++</a:t>
            </a:r>
          </a:p>
        </p:txBody>
      </p:sp>
      <p:sp>
        <p:nvSpPr>
          <p:cNvPr id="8195" name="Rectangle 131"/>
          <p:cNvSpPr>
            <a:spLocks noChangeArrowheads="1"/>
          </p:cNvSpPr>
          <p:nvPr/>
        </p:nvSpPr>
        <p:spPr bwMode="auto">
          <a:xfrm>
            <a:off x="3355975" y="5334000"/>
            <a:ext cx="3008313" cy="839788"/>
          </a:xfrm>
          <a:prstGeom prst="rect">
            <a:avLst/>
          </a:prstGeom>
          <a:noFill/>
          <a:ln w="9525">
            <a:noFill/>
            <a:miter lim="800000"/>
            <a:headEnd/>
            <a:tailEnd/>
          </a:ln>
        </p:spPr>
        <p:txBody>
          <a:bodyPr wrap="none" lIns="96736" tIns="48368" rIns="96736" bIns="48368">
            <a:spAutoFit/>
          </a:bodyPr>
          <a:lstStyle/>
          <a:p>
            <a:pPr algn="ctr" defTabSz="966788"/>
            <a:r>
              <a:rPr lang="en-US" sz="2500"/>
              <a:t>Dr. Y Chen</a:t>
            </a:r>
          </a:p>
          <a:p>
            <a:pPr algn="ctr" defTabSz="966788"/>
            <a:r>
              <a:rPr lang="en-US">
                <a:latin typeface="Arial" pitchFamily="34" charset="0"/>
              </a:rPr>
              <a:t>www.asu.edu/myasu</a:t>
            </a:r>
          </a:p>
        </p:txBody>
      </p:sp>
      <p:sp>
        <p:nvSpPr>
          <p:cNvPr id="8196" name="Rectangle 132"/>
          <p:cNvSpPr>
            <a:spLocks noChangeArrowheads="1"/>
          </p:cNvSpPr>
          <p:nvPr/>
        </p:nvSpPr>
        <p:spPr bwMode="auto">
          <a:xfrm>
            <a:off x="685800" y="1295400"/>
            <a:ext cx="7821613" cy="1149350"/>
          </a:xfrm>
          <a:prstGeom prst="rect">
            <a:avLst/>
          </a:prstGeom>
          <a:noFill/>
          <a:ln w="9525">
            <a:noFill/>
            <a:miter lim="800000"/>
            <a:headEnd/>
            <a:tailEnd/>
          </a:ln>
        </p:spPr>
        <p:txBody>
          <a:bodyPr lIns="96736" tIns="48368" rIns="96736" bIns="48368" anchor="ctr"/>
          <a:lstStyle/>
          <a:p>
            <a:pPr marL="363538" indent="-363538" algn="ctr" defTabSz="966788">
              <a:lnSpc>
                <a:spcPct val="115000"/>
              </a:lnSpc>
              <a:spcBef>
                <a:spcPct val="20000"/>
              </a:spcBef>
            </a:pPr>
            <a:r>
              <a:rPr lang="en-GB" altLang="en-US" sz="2100" b="1" i="1" dirty="0">
                <a:solidFill>
                  <a:srgbClr val="280099"/>
                </a:solidFill>
              </a:rPr>
              <a:t>CSE240</a:t>
            </a:r>
          </a:p>
          <a:p>
            <a:pPr marL="363538" indent="-363538" algn="ctr" defTabSz="966788">
              <a:lnSpc>
                <a:spcPct val="85000"/>
              </a:lnSpc>
              <a:spcBef>
                <a:spcPct val="20000"/>
              </a:spcBef>
            </a:pPr>
            <a:r>
              <a:rPr lang="en-GB" altLang="en-US" sz="3000" b="1" i="1" dirty="0">
                <a:solidFill>
                  <a:srgbClr val="280099"/>
                </a:solidFill>
              </a:rPr>
              <a:t>Introduction to</a:t>
            </a:r>
            <a:r>
              <a:rPr lang="en-US" altLang="en-US" sz="3000" b="1" i="1" dirty="0">
                <a:solidFill>
                  <a:srgbClr val="280099"/>
                </a:solidFill>
              </a:rPr>
              <a:t> </a:t>
            </a:r>
            <a:r>
              <a:rPr lang="en-GB" altLang="en-US" sz="3000" b="1" i="1" dirty="0">
                <a:solidFill>
                  <a:srgbClr val="280099"/>
                </a:solidFill>
              </a:rPr>
              <a:t>Programming Languages</a:t>
            </a:r>
            <a:r>
              <a:rPr lang="en-GB" altLang="en-US" sz="2100" b="1" i="1" dirty="0">
                <a:solidFill>
                  <a:srgbClr val="280099"/>
                </a:solidFill>
              </a:rPr>
              <a:t> </a:t>
            </a:r>
            <a:endParaRPr lang="en-US" altLang="en-US" sz="2100" b="1" i="1" dirty="0">
              <a:solidFill>
                <a:srgbClr val="280099"/>
              </a:solidFill>
            </a:endParaRPr>
          </a:p>
        </p:txBody>
      </p:sp>
      <p:grpSp>
        <p:nvGrpSpPr>
          <p:cNvPr id="6" name="Group 5"/>
          <p:cNvGrpSpPr/>
          <p:nvPr/>
        </p:nvGrpSpPr>
        <p:grpSpPr>
          <a:xfrm>
            <a:off x="225291" y="421716"/>
            <a:ext cx="5440041" cy="356685"/>
            <a:chOff x="152400" y="333838"/>
            <a:chExt cx="5440041" cy="356685"/>
          </a:xfrm>
        </p:grpSpPr>
        <p:pic>
          <p:nvPicPr>
            <p:cNvPr id="7" name="Picture 6" descr="Arizona State University - Ira A. Fulton Schools of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47622"/>
              <a:ext cx="21431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School of Computing, Informatics, and Decision Systems Engine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33838"/>
              <a:ext cx="3001641" cy="35668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609600" y="884238"/>
            <a:ext cx="8401050" cy="6006991"/>
          </a:xfrm>
          <a:prstGeom prst="rect">
            <a:avLst/>
          </a:prstGeom>
          <a:noFill/>
          <a:ln w="9525">
            <a:noFill/>
            <a:miter lim="800000"/>
            <a:headEnd/>
            <a:tailEnd/>
          </a:ln>
        </p:spPr>
        <p:txBody>
          <a:bodyPr lIns="96736" tIns="48368" rIns="96736" bIns="48368">
            <a:spAutoFit/>
          </a:bodyPr>
          <a:lstStyle/>
          <a:p>
            <a:pPr defTabSz="966788">
              <a:lnSpc>
                <a:spcPct val="160000"/>
              </a:lnSpc>
              <a:tabLst>
                <a:tab pos="479425" algn="l"/>
                <a:tab pos="971550" algn="l"/>
                <a:tab pos="3627438" algn="l"/>
              </a:tabLst>
              <a:defRPr/>
            </a:pPr>
            <a:r>
              <a:rPr lang="en-US" dirty="0">
                <a:latin typeface="+mj-lt"/>
              </a:rPr>
              <a:t>To enter a string with space, </a:t>
            </a:r>
            <a:r>
              <a:rPr lang="en-US" dirty="0" smtClean="0">
                <a:latin typeface="+mj-lt"/>
              </a:rPr>
              <a:t>C uses </a:t>
            </a:r>
            <a:r>
              <a:rPr lang="en-US" dirty="0" err="1">
                <a:latin typeface="Arial" pitchFamily="34" charset="0"/>
              </a:rPr>
              <a:t>getline</a:t>
            </a:r>
            <a:r>
              <a:rPr lang="en-US" dirty="0">
                <a:latin typeface="Arial" pitchFamily="34" charset="0"/>
              </a:rPr>
              <a:t>()  </a:t>
            </a:r>
            <a:r>
              <a:rPr lang="en-US" dirty="0" smtClean="0">
                <a:latin typeface="+mj-lt"/>
              </a:rPr>
              <a:t>and </a:t>
            </a:r>
            <a:br>
              <a:rPr lang="en-US" dirty="0" smtClean="0">
                <a:latin typeface="+mj-lt"/>
              </a:rPr>
            </a:br>
            <a:r>
              <a:rPr lang="en-US" dirty="0" smtClean="0">
                <a:latin typeface="+mj-lt"/>
              </a:rPr>
              <a:t>C++ uses </a:t>
            </a:r>
            <a:r>
              <a:rPr lang="en-US" dirty="0" err="1">
                <a:latin typeface="Arial" pitchFamily="34" charset="0"/>
              </a:rPr>
              <a:t>cin.getline</a:t>
            </a:r>
            <a:r>
              <a:rPr lang="en-US" dirty="0">
                <a:latin typeface="Arial" pitchFamily="34" charset="0"/>
              </a:rPr>
              <a:t>()</a:t>
            </a:r>
            <a:r>
              <a:rPr lang="en-US" dirty="0" smtClean="0">
                <a:latin typeface="+mj-lt"/>
              </a:rPr>
              <a:t> function.</a:t>
            </a:r>
            <a:endParaRPr lang="en-US" dirty="0">
              <a:latin typeface="+mj-lt"/>
            </a:endParaRPr>
          </a:p>
          <a:p>
            <a:pPr defTabSz="966788">
              <a:lnSpc>
                <a:spcPct val="160000"/>
              </a:lnSpc>
              <a:tabLst>
                <a:tab pos="479425" algn="l"/>
                <a:tab pos="971550" algn="l"/>
                <a:tab pos="3627438" algn="l"/>
              </a:tabLst>
              <a:defRPr/>
            </a:pPr>
            <a:r>
              <a:rPr lang="en-US" dirty="0" smtClean="0">
                <a:solidFill>
                  <a:srgbClr val="0000FF"/>
                </a:solidFill>
                <a:latin typeface="Arial" pitchFamily="34" charset="0"/>
              </a:rPr>
              <a:t>using </a:t>
            </a:r>
            <a:r>
              <a:rPr lang="en-US" dirty="0">
                <a:solidFill>
                  <a:srgbClr val="0000FF"/>
                </a:solidFill>
                <a:latin typeface="Arial" pitchFamily="34" charset="0"/>
              </a:rPr>
              <a:t>namespace std;</a:t>
            </a:r>
            <a:r>
              <a:rPr lang="en-US" dirty="0">
                <a:latin typeface="Arial" pitchFamily="34" charset="0"/>
              </a:rPr>
              <a:t>	//also see text page 41</a:t>
            </a:r>
          </a:p>
          <a:p>
            <a:pPr defTabSz="966788">
              <a:lnSpc>
                <a:spcPct val="160000"/>
              </a:lnSpc>
              <a:tabLst>
                <a:tab pos="479425" algn="l"/>
                <a:tab pos="971550" algn="l"/>
                <a:tab pos="3627438" algn="l"/>
              </a:tabLst>
              <a:defRPr/>
            </a:pPr>
            <a:r>
              <a:rPr lang="en-US" dirty="0">
                <a:latin typeface="Arial" pitchFamily="34" charset="0"/>
              </a:rPr>
              <a:t>void main() {</a:t>
            </a:r>
          </a:p>
          <a:p>
            <a:pPr defTabSz="966788">
              <a:lnSpc>
                <a:spcPct val="160000"/>
              </a:lnSpc>
              <a:tabLst>
                <a:tab pos="479425" algn="l"/>
                <a:tab pos="971550" algn="l"/>
                <a:tab pos="3627438" algn="l"/>
              </a:tabLst>
              <a:defRPr/>
            </a:pPr>
            <a:r>
              <a:rPr lang="en-US" dirty="0">
                <a:latin typeface="Arial" pitchFamily="34" charset="0"/>
              </a:rPr>
              <a:t>	char line[25];</a:t>
            </a:r>
          </a:p>
          <a:p>
            <a:pPr defTabSz="966788">
              <a:lnSpc>
                <a:spcPct val="160000"/>
              </a:lnSpc>
              <a:tabLst>
                <a:tab pos="479425" algn="l"/>
                <a:tab pos="971550" algn="l"/>
                <a:tab pos="3627438" algn="l"/>
              </a:tabLst>
              <a:defRPr/>
            </a:pPr>
            <a:r>
              <a:rPr lang="en-US" dirty="0">
                <a:latin typeface="Arial" pitchFamily="34" charset="0"/>
              </a:rPr>
              <a:t>	</a:t>
            </a:r>
            <a:r>
              <a:rPr lang="en-US" dirty="0" err="1">
                <a:latin typeface="Arial" pitchFamily="34" charset="0"/>
              </a:rPr>
              <a:t>cout</a:t>
            </a:r>
            <a:r>
              <a:rPr lang="en-US" dirty="0">
                <a:latin typeface="Arial" pitchFamily="34" charset="0"/>
              </a:rPr>
              <a:t> &lt;&lt; "Please enter a line ended by '@'" &lt;&lt; </a:t>
            </a:r>
            <a:r>
              <a:rPr lang="en-US" dirty="0" err="1">
                <a:latin typeface="Arial" pitchFamily="34" charset="0"/>
              </a:rPr>
              <a:t>endl</a:t>
            </a:r>
            <a:r>
              <a:rPr lang="en-US" dirty="0">
                <a:latin typeface="Arial" pitchFamily="34" charset="0"/>
              </a:rPr>
              <a:t>;</a:t>
            </a:r>
          </a:p>
          <a:p>
            <a:pPr defTabSz="966788">
              <a:lnSpc>
                <a:spcPct val="160000"/>
              </a:lnSpc>
              <a:tabLst>
                <a:tab pos="479425" algn="l"/>
                <a:tab pos="971550" algn="l"/>
                <a:tab pos="3627438" algn="l"/>
              </a:tabLst>
              <a:defRPr/>
            </a:pPr>
            <a:r>
              <a:rPr lang="en-US" dirty="0">
                <a:latin typeface="Arial" pitchFamily="34" charset="0"/>
              </a:rPr>
              <a:t>	</a:t>
            </a:r>
            <a:r>
              <a:rPr lang="en-US" dirty="0" err="1" smtClean="0">
                <a:solidFill>
                  <a:schemeClr val="accent2"/>
                </a:solidFill>
                <a:latin typeface="Arial" pitchFamily="34" charset="0"/>
              </a:rPr>
              <a:t>cin.getline</a:t>
            </a:r>
            <a:r>
              <a:rPr lang="en-US" dirty="0" smtClean="0">
                <a:solidFill>
                  <a:schemeClr val="accent2"/>
                </a:solidFill>
                <a:latin typeface="Arial" pitchFamily="34" charset="0"/>
              </a:rPr>
              <a:t>(line</a:t>
            </a:r>
            <a:r>
              <a:rPr lang="en-US" dirty="0">
                <a:solidFill>
                  <a:schemeClr val="accent2"/>
                </a:solidFill>
                <a:latin typeface="Arial" pitchFamily="34" charset="0"/>
              </a:rPr>
              <a:t>, 25, '@'); </a:t>
            </a:r>
            <a:r>
              <a:rPr lang="en-US" dirty="0">
                <a:latin typeface="Arial" pitchFamily="34" charset="0"/>
              </a:rPr>
              <a:t> </a:t>
            </a:r>
            <a:r>
              <a:rPr lang="en-US" dirty="0" smtClean="0">
                <a:latin typeface="Arial" pitchFamily="34" charset="0"/>
              </a:rPr>
              <a:t>// </a:t>
            </a:r>
            <a:r>
              <a:rPr lang="en-US" dirty="0">
                <a:latin typeface="Arial" pitchFamily="34" charset="0"/>
              </a:rPr>
              <a:t>either 25 chars </a:t>
            </a:r>
          </a:p>
          <a:p>
            <a:pPr defTabSz="966788">
              <a:lnSpc>
                <a:spcPct val="160000"/>
              </a:lnSpc>
              <a:tabLst>
                <a:tab pos="479425" algn="l"/>
                <a:tab pos="971550" algn="l"/>
                <a:tab pos="3627438" algn="l"/>
              </a:tabLst>
              <a:defRPr/>
            </a:pPr>
            <a:r>
              <a:rPr lang="en-US" dirty="0">
                <a:latin typeface="Arial" pitchFamily="34" charset="0"/>
              </a:rPr>
              <a:t>				// or ‘@’ is entered at the end</a:t>
            </a:r>
          </a:p>
          <a:p>
            <a:pPr defTabSz="966788">
              <a:lnSpc>
                <a:spcPct val="160000"/>
              </a:lnSpc>
              <a:tabLst>
                <a:tab pos="479425" algn="l"/>
                <a:tab pos="971550" algn="l"/>
                <a:tab pos="3627438" algn="l"/>
              </a:tabLst>
              <a:defRPr/>
            </a:pPr>
            <a:r>
              <a:rPr lang="en-US" dirty="0">
                <a:latin typeface="Arial" pitchFamily="34" charset="0"/>
              </a:rPr>
              <a:t>	cout &lt;&lt; l</a:t>
            </a:r>
            <a:r>
              <a:rPr lang="en-US" dirty="0" smtClean="0">
                <a:latin typeface="Arial" pitchFamily="34" charset="0"/>
              </a:rPr>
              <a:t>ine </a:t>
            </a:r>
            <a:r>
              <a:rPr lang="en-US" dirty="0">
                <a:latin typeface="Arial" pitchFamily="34" charset="0"/>
              </a:rPr>
              <a:t>&lt;&lt; </a:t>
            </a:r>
            <a:r>
              <a:rPr lang="en-US" dirty="0" err="1">
                <a:latin typeface="Arial" pitchFamily="34" charset="0"/>
              </a:rPr>
              <a:t>endl</a:t>
            </a:r>
            <a:r>
              <a:rPr lang="en-US" dirty="0">
                <a:latin typeface="Arial" pitchFamily="34" charset="0"/>
              </a:rPr>
              <a:t>;</a:t>
            </a:r>
          </a:p>
          <a:p>
            <a:pPr defTabSz="966788">
              <a:lnSpc>
                <a:spcPct val="160000"/>
              </a:lnSpc>
              <a:tabLst>
                <a:tab pos="479425" algn="l"/>
                <a:tab pos="971550" algn="l"/>
                <a:tab pos="3627438" algn="l"/>
              </a:tabLst>
              <a:defRPr/>
            </a:pPr>
            <a:r>
              <a:rPr lang="en-US" dirty="0">
                <a:latin typeface="Arial" pitchFamily="34" charset="0"/>
              </a:rPr>
              <a:t>} </a:t>
            </a:r>
          </a:p>
        </p:txBody>
      </p:sp>
      <p:sp>
        <p:nvSpPr>
          <p:cNvPr id="17411" name="Rectangle 5"/>
          <p:cNvSpPr>
            <a:spLocks noChangeArrowheads="1"/>
          </p:cNvSpPr>
          <p:nvPr/>
        </p:nvSpPr>
        <p:spPr bwMode="auto">
          <a:xfrm>
            <a:off x="671513" y="161925"/>
            <a:ext cx="7796212"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Input a String with Space Characters</a:t>
            </a:r>
            <a:endParaRPr lang="en-US" sz="3400" b="1">
              <a:solidFill>
                <a:schemeClr val="accent2"/>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25988" y="3043238"/>
            <a:ext cx="4113212" cy="2797142"/>
            <a:chOff x="2880" y="1440"/>
            <a:chExt cx="2448" cy="1666"/>
          </a:xfrm>
        </p:grpSpPr>
        <p:sp>
          <p:nvSpPr>
            <p:cNvPr id="99361" name="Text Box 3"/>
            <p:cNvSpPr txBox="1">
              <a:spLocks noChangeArrowheads="1"/>
            </p:cNvSpPr>
            <p:nvPr/>
          </p:nvSpPr>
          <p:spPr bwMode="auto">
            <a:xfrm>
              <a:off x="3100" y="1440"/>
              <a:ext cx="2079" cy="1666"/>
            </a:xfrm>
            <a:prstGeom prst="rect">
              <a:avLst/>
            </a:prstGeom>
            <a:noFill/>
            <a:ln w="9525">
              <a:noFill/>
              <a:miter lim="800000"/>
              <a:headEnd/>
              <a:tailEnd/>
            </a:ln>
          </p:spPr>
          <p:txBody>
            <a:bodyPr wrap="none" lIns="102355" tIns="51178" rIns="102355" bIns="51178">
              <a:spAutoFit/>
            </a:bodyPr>
            <a:lstStyle/>
            <a:p>
              <a:pPr algn="ctr" defTabSz="1022350"/>
              <a:r>
                <a:rPr lang="en-US" sz="2500" dirty="0"/>
                <a:t>5 2 4 6 1 3 2 6</a:t>
              </a:r>
            </a:p>
            <a:p>
              <a:pPr algn="ctr" defTabSz="1022350"/>
              <a:r>
                <a:rPr lang="en-US" sz="2500" dirty="0"/>
                <a:t>5 2 4 6         1 3 2 6</a:t>
              </a:r>
            </a:p>
            <a:p>
              <a:pPr algn="ctr" defTabSz="1022350"/>
              <a:r>
                <a:rPr lang="en-US" sz="2500" dirty="0"/>
                <a:t>5 2     4 6       1 3      2 6</a:t>
              </a:r>
            </a:p>
            <a:p>
              <a:pPr algn="ctr" defTabSz="1022350"/>
              <a:r>
                <a:rPr lang="en-US" sz="2500" dirty="0" smtClean="0"/>
                <a:t>5   </a:t>
              </a:r>
              <a:r>
                <a:rPr lang="en-US" sz="2500" dirty="0"/>
                <a:t>2     4   6     1   3    2  6</a:t>
              </a:r>
            </a:p>
            <a:p>
              <a:pPr algn="ctr" defTabSz="1022350"/>
              <a:r>
                <a:rPr lang="en-US" sz="2500" dirty="0"/>
                <a:t>2 5     4 6       1 3      2 6</a:t>
              </a:r>
            </a:p>
            <a:p>
              <a:pPr algn="ctr" defTabSz="1022350"/>
              <a:r>
                <a:rPr lang="en-US" sz="2500" dirty="0"/>
                <a:t>2 4 5 6       1 2 3 6</a:t>
              </a:r>
            </a:p>
            <a:p>
              <a:pPr algn="ctr" defTabSz="1022350"/>
              <a:r>
                <a:rPr lang="en-US" sz="2500" dirty="0"/>
                <a:t>1 2 2 3 4 5 6 6</a:t>
              </a:r>
            </a:p>
          </p:txBody>
        </p:sp>
        <p:sp>
          <p:nvSpPr>
            <p:cNvPr id="99362" name="Line 4"/>
            <p:cNvSpPr>
              <a:spLocks noChangeShapeType="1"/>
            </p:cNvSpPr>
            <p:nvPr/>
          </p:nvSpPr>
          <p:spPr bwMode="auto">
            <a:xfrm flipV="1">
              <a:off x="2880" y="2296"/>
              <a:ext cx="528" cy="0"/>
            </a:xfrm>
            <a:prstGeom prst="line">
              <a:avLst/>
            </a:prstGeom>
            <a:noFill/>
            <a:ln w="9525">
              <a:solidFill>
                <a:schemeClr val="bg2"/>
              </a:solidFill>
              <a:round/>
              <a:headEnd/>
              <a:tailEnd type="triangle" w="med" len="med"/>
            </a:ln>
          </p:spPr>
          <p:txBody>
            <a:bodyPr/>
            <a:lstStyle/>
            <a:p>
              <a:endParaRPr lang="en-US"/>
            </a:p>
          </p:txBody>
        </p:sp>
        <p:sp>
          <p:nvSpPr>
            <p:cNvPr id="99363" name="Line 5"/>
            <p:cNvSpPr>
              <a:spLocks noChangeShapeType="1"/>
            </p:cNvSpPr>
            <p:nvPr/>
          </p:nvSpPr>
          <p:spPr bwMode="auto">
            <a:xfrm flipH="1">
              <a:off x="3072" y="2296"/>
              <a:ext cx="336" cy="248"/>
            </a:xfrm>
            <a:prstGeom prst="line">
              <a:avLst/>
            </a:prstGeom>
            <a:noFill/>
            <a:ln w="9525">
              <a:solidFill>
                <a:schemeClr val="bg2"/>
              </a:solidFill>
              <a:round/>
              <a:headEnd/>
              <a:tailEnd type="triangle" w="med" len="med"/>
            </a:ln>
          </p:spPr>
          <p:txBody>
            <a:bodyPr/>
            <a:lstStyle/>
            <a:p>
              <a:endParaRPr lang="en-US"/>
            </a:p>
          </p:txBody>
        </p:sp>
        <p:sp>
          <p:nvSpPr>
            <p:cNvPr id="99364" name="Line 6"/>
            <p:cNvSpPr>
              <a:spLocks noChangeShapeType="1"/>
            </p:cNvSpPr>
            <p:nvPr/>
          </p:nvSpPr>
          <p:spPr bwMode="auto">
            <a:xfrm>
              <a:off x="3072" y="2544"/>
              <a:ext cx="432" cy="0"/>
            </a:xfrm>
            <a:prstGeom prst="line">
              <a:avLst/>
            </a:prstGeom>
            <a:noFill/>
            <a:ln w="9525">
              <a:solidFill>
                <a:schemeClr val="bg2"/>
              </a:solidFill>
              <a:round/>
              <a:headEnd/>
              <a:tailEnd type="triangle" w="med" len="med"/>
            </a:ln>
          </p:spPr>
          <p:txBody>
            <a:bodyPr/>
            <a:lstStyle/>
            <a:p>
              <a:endParaRPr lang="en-US"/>
            </a:p>
          </p:txBody>
        </p:sp>
        <p:sp>
          <p:nvSpPr>
            <p:cNvPr id="99365" name="Line 7"/>
            <p:cNvSpPr>
              <a:spLocks noChangeShapeType="1"/>
            </p:cNvSpPr>
            <p:nvPr/>
          </p:nvSpPr>
          <p:spPr bwMode="auto">
            <a:xfrm flipV="1">
              <a:off x="3504" y="2064"/>
              <a:ext cx="0" cy="480"/>
            </a:xfrm>
            <a:prstGeom prst="line">
              <a:avLst/>
            </a:prstGeom>
            <a:noFill/>
            <a:ln w="9525">
              <a:solidFill>
                <a:schemeClr val="bg2"/>
              </a:solidFill>
              <a:round/>
              <a:headEnd/>
              <a:tailEnd type="triangle" w="med" len="med"/>
            </a:ln>
          </p:spPr>
          <p:txBody>
            <a:bodyPr/>
            <a:lstStyle/>
            <a:p>
              <a:endParaRPr lang="en-US"/>
            </a:p>
          </p:txBody>
        </p:sp>
        <p:sp>
          <p:nvSpPr>
            <p:cNvPr id="99366" name="Line 8"/>
            <p:cNvSpPr>
              <a:spLocks noChangeShapeType="1"/>
            </p:cNvSpPr>
            <p:nvPr/>
          </p:nvSpPr>
          <p:spPr bwMode="auto">
            <a:xfrm flipV="1">
              <a:off x="3504" y="2056"/>
              <a:ext cx="575" cy="8"/>
            </a:xfrm>
            <a:prstGeom prst="line">
              <a:avLst/>
            </a:prstGeom>
            <a:noFill/>
            <a:ln w="9525">
              <a:solidFill>
                <a:schemeClr val="bg2"/>
              </a:solidFill>
              <a:round/>
              <a:headEnd/>
              <a:tailEnd type="triangle" w="med" len="med"/>
            </a:ln>
          </p:spPr>
          <p:txBody>
            <a:bodyPr/>
            <a:lstStyle/>
            <a:p>
              <a:endParaRPr lang="en-US"/>
            </a:p>
          </p:txBody>
        </p:sp>
        <p:sp>
          <p:nvSpPr>
            <p:cNvPr id="99367" name="Line 9"/>
            <p:cNvSpPr>
              <a:spLocks noChangeShapeType="1"/>
            </p:cNvSpPr>
            <p:nvPr/>
          </p:nvSpPr>
          <p:spPr bwMode="auto">
            <a:xfrm flipH="1">
              <a:off x="3600" y="2056"/>
              <a:ext cx="480" cy="240"/>
            </a:xfrm>
            <a:prstGeom prst="line">
              <a:avLst/>
            </a:prstGeom>
            <a:noFill/>
            <a:ln w="9525">
              <a:solidFill>
                <a:schemeClr val="bg2"/>
              </a:solidFill>
              <a:round/>
              <a:headEnd/>
              <a:tailEnd type="triangle" w="med" len="med"/>
            </a:ln>
          </p:spPr>
          <p:txBody>
            <a:bodyPr/>
            <a:lstStyle/>
            <a:p>
              <a:endParaRPr lang="en-US"/>
            </a:p>
          </p:txBody>
        </p:sp>
        <p:sp>
          <p:nvSpPr>
            <p:cNvPr id="99368" name="Line 10"/>
            <p:cNvSpPr>
              <a:spLocks noChangeShapeType="1"/>
            </p:cNvSpPr>
            <p:nvPr/>
          </p:nvSpPr>
          <p:spPr bwMode="auto">
            <a:xfrm flipV="1">
              <a:off x="3600" y="2296"/>
              <a:ext cx="528" cy="0"/>
            </a:xfrm>
            <a:prstGeom prst="line">
              <a:avLst/>
            </a:prstGeom>
            <a:noFill/>
            <a:ln w="9525">
              <a:solidFill>
                <a:schemeClr val="bg2"/>
              </a:solidFill>
              <a:round/>
              <a:headEnd/>
              <a:tailEnd type="triangle" w="med" len="med"/>
            </a:ln>
          </p:spPr>
          <p:txBody>
            <a:bodyPr/>
            <a:lstStyle/>
            <a:p>
              <a:endParaRPr lang="en-US"/>
            </a:p>
          </p:txBody>
        </p:sp>
        <p:sp>
          <p:nvSpPr>
            <p:cNvPr id="99369" name="Line 11"/>
            <p:cNvSpPr>
              <a:spLocks noChangeShapeType="1"/>
            </p:cNvSpPr>
            <p:nvPr/>
          </p:nvSpPr>
          <p:spPr bwMode="auto">
            <a:xfrm flipH="1">
              <a:off x="3600" y="2296"/>
              <a:ext cx="528" cy="240"/>
            </a:xfrm>
            <a:prstGeom prst="line">
              <a:avLst/>
            </a:prstGeom>
            <a:noFill/>
            <a:ln w="9525">
              <a:solidFill>
                <a:schemeClr val="bg2"/>
              </a:solidFill>
              <a:round/>
              <a:headEnd/>
              <a:tailEnd type="triangle" w="med" len="med"/>
            </a:ln>
          </p:spPr>
          <p:txBody>
            <a:bodyPr/>
            <a:lstStyle/>
            <a:p>
              <a:endParaRPr lang="en-US"/>
            </a:p>
          </p:txBody>
        </p:sp>
        <p:sp>
          <p:nvSpPr>
            <p:cNvPr id="99370" name="Line 12"/>
            <p:cNvSpPr>
              <a:spLocks noChangeShapeType="1"/>
            </p:cNvSpPr>
            <p:nvPr/>
          </p:nvSpPr>
          <p:spPr bwMode="auto">
            <a:xfrm>
              <a:off x="3600" y="2536"/>
              <a:ext cx="432" cy="0"/>
            </a:xfrm>
            <a:prstGeom prst="line">
              <a:avLst/>
            </a:prstGeom>
            <a:noFill/>
            <a:ln w="9525">
              <a:solidFill>
                <a:schemeClr val="bg2"/>
              </a:solidFill>
              <a:round/>
              <a:headEnd/>
              <a:tailEnd type="triangle" w="med" len="med"/>
            </a:ln>
          </p:spPr>
          <p:txBody>
            <a:bodyPr/>
            <a:lstStyle/>
            <a:p>
              <a:endParaRPr lang="en-US"/>
            </a:p>
          </p:txBody>
        </p:sp>
        <p:sp>
          <p:nvSpPr>
            <p:cNvPr id="99371" name="Line 13"/>
            <p:cNvSpPr>
              <a:spLocks noChangeShapeType="1"/>
            </p:cNvSpPr>
            <p:nvPr/>
          </p:nvSpPr>
          <p:spPr bwMode="auto">
            <a:xfrm flipH="1">
              <a:off x="3312" y="2536"/>
              <a:ext cx="720" cy="192"/>
            </a:xfrm>
            <a:prstGeom prst="line">
              <a:avLst/>
            </a:prstGeom>
            <a:noFill/>
            <a:ln w="9525">
              <a:solidFill>
                <a:schemeClr val="bg2"/>
              </a:solidFill>
              <a:round/>
              <a:headEnd/>
              <a:tailEnd type="triangle" w="med" len="med"/>
            </a:ln>
          </p:spPr>
          <p:txBody>
            <a:bodyPr/>
            <a:lstStyle/>
            <a:p>
              <a:endParaRPr lang="en-US"/>
            </a:p>
          </p:txBody>
        </p:sp>
        <p:sp>
          <p:nvSpPr>
            <p:cNvPr id="99372" name="Line 14"/>
            <p:cNvSpPr>
              <a:spLocks noChangeShapeType="1"/>
            </p:cNvSpPr>
            <p:nvPr/>
          </p:nvSpPr>
          <p:spPr bwMode="auto">
            <a:xfrm>
              <a:off x="3312" y="2728"/>
              <a:ext cx="864" cy="0"/>
            </a:xfrm>
            <a:prstGeom prst="line">
              <a:avLst/>
            </a:prstGeom>
            <a:noFill/>
            <a:ln w="9525">
              <a:solidFill>
                <a:schemeClr val="bg2"/>
              </a:solidFill>
              <a:round/>
              <a:headEnd/>
              <a:tailEnd type="triangle" w="med" len="med"/>
            </a:ln>
          </p:spPr>
          <p:txBody>
            <a:bodyPr/>
            <a:lstStyle/>
            <a:p>
              <a:endParaRPr lang="en-US"/>
            </a:p>
          </p:txBody>
        </p:sp>
        <p:sp>
          <p:nvSpPr>
            <p:cNvPr id="99373" name="Line 15"/>
            <p:cNvSpPr>
              <a:spLocks noChangeShapeType="1"/>
            </p:cNvSpPr>
            <p:nvPr/>
          </p:nvSpPr>
          <p:spPr bwMode="auto">
            <a:xfrm flipV="1">
              <a:off x="4176" y="1816"/>
              <a:ext cx="0" cy="912"/>
            </a:xfrm>
            <a:prstGeom prst="line">
              <a:avLst/>
            </a:prstGeom>
            <a:noFill/>
            <a:ln w="9525">
              <a:solidFill>
                <a:schemeClr val="bg2"/>
              </a:solidFill>
              <a:round/>
              <a:headEnd/>
              <a:tailEnd type="triangle" w="med" len="med"/>
            </a:ln>
          </p:spPr>
          <p:txBody>
            <a:bodyPr/>
            <a:lstStyle/>
            <a:p>
              <a:endParaRPr lang="en-US"/>
            </a:p>
          </p:txBody>
        </p:sp>
        <p:sp>
          <p:nvSpPr>
            <p:cNvPr id="99374" name="Line 16"/>
            <p:cNvSpPr>
              <a:spLocks noChangeShapeType="1"/>
            </p:cNvSpPr>
            <p:nvPr/>
          </p:nvSpPr>
          <p:spPr bwMode="auto">
            <a:xfrm>
              <a:off x="4176" y="1816"/>
              <a:ext cx="864" cy="0"/>
            </a:xfrm>
            <a:prstGeom prst="line">
              <a:avLst/>
            </a:prstGeom>
            <a:noFill/>
            <a:ln w="9525">
              <a:solidFill>
                <a:schemeClr val="bg2"/>
              </a:solidFill>
              <a:round/>
              <a:headEnd/>
              <a:tailEnd type="triangle" w="med" len="med"/>
            </a:ln>
          </p:spPr>
          <p:txBody>
            <a:bodyPr/>
            <a:lstStyle/>
            <a:p>
              <a:endParaRPr lang="en-US"/>
            </a:p>
          </p:txBody>
        </p:sp>
        <p:sp>
          <p:nvSpPr>
            <p:cNvPr id="99375" name="Line 17"/>
            <p:cNvSpPr>
              <a:spLocks noChangeShapeType="1"/>
            </p:cNvSpPr>
            <p:nvPr/>
          </p:nvSpPr>
          <p:spPr bwMode="auto">
            <a:xfrm flipH="1">
              <a:off x="4231" y="1825"/>
              <a:ext cx="813" cy="244"/>
            </a:xfrm>
            <a:prstGeom prst="line">
              <a:avLst/>
            </a:prstGeom>
            <a:noFill/>
            <a:ln w="9525">
              <a:solidFill>
                <a:schemeClr val="bg2"/>
              </a:solidFill>
              <a:round/>
              <a:headEnd/>
              <a:tailEnd type="triangle" w="med" len="med"/>
            </a:ln>
          </p:spPr>
          <p:txBody>
            <a:bodyPr/>
            <a:lstStyle/>
            <a:p>
              <a:endParaRPr lang="en-US"/>
            </a:p>
          </p:txBody>
        </p:sp>
        <p:sp>
          <p:nvSpPr>
            <p:cNvPr id="99376" name="Line 18"/>
            <p:cNvSpPr>
              <a:spLocks noChangeShapeType="1"/>
            </p:cNvSpPr>
            <p:nvPr/>
          </p:nvSpPr>
          <p:spPr bwMode="auto">
            <a:xfrm flipV="1">
              <a:off x="4272" y="2064"/>
              <a:ext cx="384" cy="0"/>
            </a:xfrm>
            <a:prstGeom prst="line">
              <a:avLst/>
            </a:prstGeom>
            <a:noFill/>
            <a:ln w="9525">
              <a:solidFill>
                <a:schemeClr val="bg2"/>
              </a:solidFill>
              <a:round/>
              <a:headEnd/>
              <a:tailEnd type="triangle" w="med" len="med"/>
            </a:ln>
          </p:spPr>
          <p:txBody>
            <a:bodyPr/>
            <a:lstStyle/>
            <a:p>
              <a:endParaRPr lang="en-US"/>
            </a:p>
          </p:txBody>
        </p:sp>
        <p:sp>
          <p:nvSpPr>
            <p:cNvPr id="99377" name="Line 19"/>
            <p:cNvSpPr>
              <a:spLocks noChangeShapeType="1"/>
            </p:cNvSpPr>
            <p:nvPr/>
          </p:nvSpPr>
          <p:spPr bwMode="auto">
            <a:xfrm flipH="1">
              <a:off x="4224" y="2064"/>
              <a:ext cx="432" cy="232"/>
            </a:xfrm>
            <a:prstGeom prst="line">
              <a:avLst/>
            </a:prstGeom>
            <a:noFill/>
            <a:ln w="9525">
              <a:solidFill>
                <a:schemeClr val="bg2"/>
              </a:solidFill>
              <a:round/>
              <a:headEnd/>
              <a:tailEnd type="triangle" w="med" len="med"/>
            </a:ln>
          </p:spPr>
          <p:txBody>
            <a:bodyPr/>
            <a:lstStyle/>
            <a:p>
              <a:endParaRPr lang="en-US"/>
            </a:p>
          </p:txBody>
        </p:sp>
        <p:sp>
          <p:nvSpPr>
            <p:cNvPr id="99378" name="Line 20"/>
            <p:cNvSpPr>
              <a:spLocks noChangeShapeType="1"/>
            </p:cNvSpPr>
            <p:nvPr/>
          </p:nvSpPr>
          <p:spPr bwMode="auto">
            <a:xfrm>
              <a:off x="4224" y="2296"/>
              <a:ext cx="480" cy="0"/>
            </a:xfrm>
            <a:prstGeom prst="line">
              <a:avLst/>
            </a:prstGeom>
            <a:noFill/>
            <a:ln w="9525">
              <a:solidFill>
                <a:schemeClr val="bg2"/>
              </a:solidFill>
              <a:round/>
              <a:headEnd/>
              <a:tailEnd type="triangle" w="med" len="med"/>
            </a:ln>
          </p:spPr>
          <p:txBody>
            <a:bodyPr/>
            <a:lstStyle/>
            <a:p>
              <a:endParaRPr lang="en-US"/>
            </a:p>
          </p:txBody>
        </p:sp>
        <p:sp>
          <p:nvSpPr>
            <p:cNvPr id="99379" name="Line 21"/>
            <p:cNvSpPr>
              <a:spLocks noChangeShapeType="1"/>
            </p:cNvSpPr>
            <p:nvPr/>
          </p:nvSpPr>
          <p:spPr bwMode="auto">
            <a:xfrm flipH="1">
              <a:off x="4231" y="2296"/>
              <a:ext cx="473" cy="240"/>
            </a:xfrm>
            <a:prstGeom prst="line">
              <a:avLst/>
            </a:prstGeom>
            <a:noFill/>
            <a:ln w="9525">
              <a:solidFill>
                <a:schemeClr val="bg2"/>
              </a:solidFill>
              <a:round/>
              <a:headEnd/>
              <a:tailEnd type="triangle" w="med" len="med"/>
            </a:ln>
          </p:spPr>
          <p:txBody>
            <a:bodyPr/>
            <a:lstStyle/>
            <a:p>
              <a:endParaRPr lang="en-US"/>
            </a:p>
          </p:txBody>
        </p:sp>
        <p:sp>
          <p:nvSpPr>
            <p:cNvPr id="99380" name="Line 22"/>
            <p:cNvSpPr>
              <a:spLocks noChangeShapeType="1"/>
            </p:cNvSpPr>
            <p:nvPr/>
          </p:nvSpPr>
          <p:spPr bwMode="auto">
            <a:xfrm>
              <a:off x="4224" y="2536"/>
              <a:ext cx="528" cy="0"/>
            </a:xfrm>
            <a:prstGeom prst="line">
              <a:avLst/>
            </a:prstGeom>
            <a:noFill/>
            <a:ln w="9525">
              <a:solidFill>
                <a:schemeClr val="bg2"/>
              </a:solidFill>
              <a:round/>
              <a:headEnd/>
              <a:tailEnd type="triangle" w="med" len="med"/>
            </a:ln>
          </p:spPr>
          <p:txBody>
            <a:bodyPr/>
            <a:lstStyle/>
            <a:p>
              <a:endParaRPr lang="en-US"/>
            </a:p>
          </p:txBody>
        </p:sp>
        <p:sp>
          <p:nvSpPr>
            <p:cNvPr id="99381" name="Line 23"/>
            <p:cNvSpPr>
              <a:spLocks noChangeShapeType="1"/>
            </p:cNvSpPr>
            <p:nvPr/>
          </p:nvSpPr>
          <p:spPr bwMode="auto">
            <a:xfrm>
              <a:off x="3470" y="1571"/>
              <a:ext cx="1371" cy="0"/>
            </a:xfrm>
            <a:prstGeom prst="line">
              <a:avLst/>
            </a:prstGeom>
            <a:noFill/>
            <a:ln w="9525">
              <a:solidFill>
                <a:schemeClr val="bg2"/>
              </a:solidFill>
              <a:round/>
              <a:headEnd/>
              <a:tailEnd type="triangle" w="med" len="med"/>
            </a:ln>
          </p:spPr>
          <p:txBody>
            <a:bodyPr/>
            <a:lstStyle/>
            <a:p>
              <a:endParaRPr lang="en-US"/>
            </a:p>
          </p:txBody>
        </p:sp>
        <p:sp>
          <p:nvSpPr>
            <p:cNvPr id="99382" name="Line 24"/>
            <p:cNvSpPr>
              <a:spLocks noChangeShapeType="1"/>
            </p:cNvSpPr>
            <p:nvPr/>
          </p:nvSpPr>
          <p:spPr bwMode="auto">
            <a:xfrm flipH="1">
              <a:off x="3120" y="1571"/>
              <a:ext cx="1721" cy="245"/>
            </a:xfrm>
            <a:prstGeom prst="line">
              <a:avLst/>
            </a:prstGeom>
            <a:noFill/>
            <a:ln w="9525">
              <a:solidFill>
                <a:schemeClr val="bg2"/>
              </a:solidFill>
              <a:round/>
              <a:headEnd/>
              <a:tailEnd type="triangle" w="med" len="med"/>
            </a:ln>
          </p:spPr>
          <p:txBody>
            <a:bodyPr/>
            <a:lstStyle/>
            <a:p>
              <a:endParaRPr lang="en-US"/>
            </a:p>
          </p:txBody>
        </p:sp>
        <p:sp>
          <p:nvSpPr>
            <p:cNvPr id="99383" name="Line 25"/>
            <p:cNvSpPr>
              <a:spLocks noChangeShapeType="1"/>
            </p:cNvSpPr>
            <p:nvPr/>
          </p:nvSpPr>
          <p:spPr bwMode="auto">
            <a:xfrm flipV="1">
              <a:off x="3120" y="1816"/>
              <a:ext cx="912" cy="0"/>
            </a:xfrm>
            <a:prstGeom prst="line">
              <a:avLst/>
            </a:prstGeom>
            <a:noFill/>
            <a:ln w="9525">
              <a:solidFill>
                <a:schemeClr val="bg2"/>
              </a:solidFill>
              <a:round/>
              <a:headEnd/>
              <a:tailEnd type="triangle" w="med" len="med"/>
            </a:ln>
          </p:spPr>
          <p:txBody>
            <a:bodyPr/>
            <a:lstStyle/>
            <a:p>
              <a:endParaRPr lang="en-US"/>
            </a:p>
          </p:txBody>
        </p:sp>
        <p:sp>
          <p:nvSpPr>
            <p:cNvPr id="99384" name="Line 26"/>
            <p:cNvSpPr>
              <a:spLocks noChangeShapeType="1"/>
            </p:cNvSpPr>
            <p:nvPr/>
          </p:nvSpPr>
          <p:spPr bwMode="auto">
            <a:xfrm flipH="1">
              <a:off x="2928" y="1816"/>
              <a:ext cx="1104" cy="240"/>
            </a:xfrm>
            <a:prstGeom prst="line">
              <a:avLst/>
            </a:prstGeom>
            <a:noFill/>
            <a:ln w="9525">
              <a:solidFill>
                <a:schemeClr val="bg2"/>
              </a:solidFill>
              <a:round/>
              <a:headEnd/>
              <a:tailEnd type="triangle" w="med" len="med"/>
            </a:ln>
          </p:spPr>
          <p:txBody>
            <a:bodyPr/>
            <a:lstStyle/>
            <a:p>
              <a:endParaRPr lang="en-US"/>
            </a:p>
          </p:txBody>
        </p:sp>
        <p:sp>
          <p:nvSpPr>
            <p:cNvPr id="99385" name="Line 27"/>
            <p:cNvSpPr>
              <a:spLocks noChangeShapeType="1"/>
            </p:cNvSpPr>
            <p:nvPr/>
          </p:nvSpPr>
          <p:spPr bwMode="auto">
            <a:xfrm flipV="1">
              <a:off x="2976" y="2056"/>
              <a:ext cx="480" cy="0"/>
            </a:xfrm>
            <a:prstGeom prst="line">
              <a:avLst/>
            </a:prstGeom>
            <a:noFill/>
            <a:ln w="9525">
              <a:solidFill>
                <a:schemeClr val="bg2"/>
              </a:solidFill>
              <a:round/>
              <a:headEnd/>
              <a:tailEnd type="triangle" w="med" len="med"/>
            </a:ln>
          </p:spPr>
          <p:txBody>
            <a:bodyPr/>
            <a:lstStyle/>
            <a:p>
              <a:endParaRPr lang="en-US"/>
            </a:p>
          </p:txBody>
        </p:sp>
        <p:sp>
          <p:nvSpPr>
            <p:cNvPr id="99386" name="Line 28"/>
            <p:cNvSpPr>
              <a:spLocks noChangeShapeType="1"/>
            </p:cNvSpPr>
            <p:nvPr/>
          </p:nvSpPr>
          <p:spPr bwMode="auto">
            <a:xfrm flipH="1">
              <a:off x="2880" y="2056"/>
              <a:ext cx="576" cy="240"/>
            </a:xfrm>
            <a:prstGeom prst="line">
              <a:avLst/>
            </a:prstGeom>
            <a:noFill/>
            <a:ln w="9525">
              <a:solidFill>
                <a:schemeClr val="bg2"/>
              </a:solidFill>
              <a:round/>
              <a:headEnd/>
              <a:tailEnd type="triangle" w="med" len="med"/>
            </a:ln>
          </p:spPr>
          <p:txBody>
            <a:bodyPr/>
            <a:lstStyle/>
            <a:p>
              <a:endParaRPr lang="en-US"/>
            </a:p>
          </p:txBody>
        </p:sp>
        <p:sp>
          <p:nvSpPr>
            <p:cNvPr id="99387" name="Line 29"/>
            <p:cNvSpPr>
              <a:spLocks noChangeShapeType="1"/>
            </p:cNvSpPr>
            <p:nvPr/>
          </p:nvSpPr>
          <p:spPr bwMode="auto">
            <a:xfrm flipV="1">
              <a:off x="4752" y="2056"/>
              <a:ext cx="0" cy="480"/>
            </a:xfrm>
            <a:prstGeom prst="line">
              <a:avLst/>
            </a:prstGeom>
            <a:noFill/>
            <a:ln w="9525">
              <a:solidFill>
                <a:schemeClr val="bg2"/>
              </a:solidFill>
              <a:round/>
              <a:headEnd/>
              <a:tailEnd type="triangle" w="med" len="med"/>
            </a:ln>
          </p:spPr>
          <p:txBody>
            <a:bodyPr/>
            <a:lstStyle/>
            <a:p>
              <a:endParaRPr lang="en-US"/>
            </a:p>
          </p:txBody>
        </p:sp>
        <p:sp>
          <p:nvSpPr>
            <p:cNvPr id="99388" name="Line 30"/>
            <p:cNvSpPr>
              <a:spLocks noChangeShapeType="1"/>
            </p:cNvSpPr>
            <p:nvPr/>
          </p:nvSpPr>
          <p:spPr bwMode="auto">
            <a:xfrm>
              <a:off x="4752" y="2056"/>
              <a:ext cx="432" cy="0"/>
            </a:xfrm>
            <a:prstGeom prst="line">
              <a:avLst/>
            </a:prstGeom>
            <a:noFill/>
            <a:ln w="9525">
              <a:solidFill>
                <a:schemeClr val="bg2"/>
              </a:solidFill>
              <a:round/>
              <a:headEnd/>
              <a:tailEnd type="triangle" w="med" len="med"/>
            </a:ln>
          </p:spPr>
          <p:txBody>
            <a:bodyPr/>
            <a:lstStyle/>
            <a:p>
              <a:endParaRPr lang="en-US"/>
            </a:p>
          </p:txBody>
        </p:sp>
        <p:sp>
          <p:nvSpPr>
            <p:cNvPr id="99389" name="Line 31"/>
            <p:cNvSpPr>
              <a:spLocks noChangeShapeType="1"/>
            </p:cNvSpPr>
            <p:nvPr/>
          </p:nvSpPr>
          <p:spPr bwMode="auto">
            <a:xfrm flipH="1">
              <a:off x="4800" y="2056"/>
              <a:ext cx="384" cy="240"/>
            </a:xfrm>
            <a:prstGeom prst="line">
              <a:avLst/>
            </a:prstGeom>
            <a:noFill/>
            <a:ln w="9525">
              <a:solidFill>
                <a:schemeClr val="bg2"/>
              </a:solidFill>
              <a:round/>
              <a:headEnd/>
              <a:tailEnd type="triangle" w="med" len="med"/>
            </a:ln>
          </p:spPr>
          <p:txBody>
            <a:bodyPr/>
            <a:lstStyle/>
            <a:p>
              <a:endParaRPr lang="en-US"/>
            </a:p>
          </p:txBody>
        </p:sp>
        <p:sp>
          <p:nvSpPr>
            <p:cNvPr id="99390" name="Line 32"/>
            <p:cNvSpPr>
              <a:spLocks noChangeShapeType="1"/>
            </p:cNvSpPr>
            <p:nvPr/>
          </p:nvSpPr>
          <p:spPr bwMode="auto">
            <a:xfrm>
              <a:off x="4800" y="2296"/>
              <a:ext cx="528" cy="0"/>
            </a:xfrm>
            <a:prstGeom prst="line">
              <a:avLst/>
            </a:prstGeom>
            <a:noFill/>
            <a:ln w="9525">
              <a:solidFill>
                <a:schemeClr val="bg2"/>
              </a:solidFill>
              <a:round/>
              <a:headEnd/>
              <a:tailEnd type="triangle" w="med" len="med"/>
            </a:ln>
          </p:spPr>
          <p:txBody>
            <a:bodyPr/>
            <a:lstStyle/>
            <a:p>
              <a:endParaRPr lang="en-US"/>
            </a:p>
          </p:txBody>
        </p:sp>
        <p:sp>
          <p:nvSpPr>
            <p:cNvPr id="99391" name="Line 33"/>
            <p:cNvSpPr>
              <a:spLocks noChangeShapeType="1"/>
            </p:cNvSpPr>
            <p:nvPr/>
          </p:nvSpPr>
          <p:spPr bwMode="auto">
            <a:xfrm flipH="1">
              <a:off x="4800" y="2296"/>
              <a:ext cx="528" cy="240"/>
            </a:xfrm>
            <a:prstGeom prst="line">
              <a:avLst/>
            </a:prstGeom>
            <a:noFill/>
            <a:ln w="9525">
              <a:solidFill>
                <a:schemeClr val="bg2"/>
              </a:solidFill>
              <a:round/>
              <a:headEnd/>
              <a:tailEnd type="triangle" w="med" len="med"/>
            </a:ln>
          </p:spPr>
          <p:txBody>
            <a:bodyPr/>
            <a:lstStyle/>
            <a:p>
              <a:endParaRPr lang="en-US"/>
            </a:p>
          </p:txBody>
        </p:sp>
        <p:sp>
          <p:nvSpPr>
            <p:cNvPr id="99392" name="Line 34"/>
            <p:cNvSpPr>
              <a:spLocks noChangeShapeType="1"/>
            </p:cNvSpPr>
            <p:nvPr/>
          </p:nvSpPr>
          <p:spPr bwMode="auto">
            <a:xfrm>
              <a:off x="4800" y="2536"/>
              <a:ext cx="432" cy="0"/>
            </a:xfrm>
            <a:prstGeom prst="line">
              <a:avLst/>
            </a:prstGeom>
            <a:noFill/>
            <a:ln w="9525">
              <a:solidFill>
                <a:schemeClr val="bg2"/>
              </a:solidFill>
              <a:round/>
              <a:headEnd/>
              <a:tailEnd type="triangle" w="med" len="med"/>
            </a:ln>
          </p:spPr>
          <p:txBody>
            <a:bodyPr/>
            <a:lstStyle/>
            <a:p>
              <a:endParaRPr lang="en-US"/>
            </a:p>
          </p:txBody>
        </p:sp>
        <p:sp>
          <p:nvSpPr>
            <p:cNvPr id="99393" name="Line 35"/>
            <p:cNvSpPr>
              <a:spLocks noChangeShapeType="1"/>
            </p:cNvSpPr>
            <p:nvPr/>
          </p:nvSpPr>
          <p:spPr bwMode="auto">
            <a:xfrm flipH="1">
              <a:off x="4224" y="2536"/>
              <a:ext cx="1008" cy="192"/>
            </a:xfrm>
            <a:prstGeom prst="line">
              <a:avLst/>
            </a:prstGeom>
            <a:noFill/>
            <a:ln w="9525">
              <a:solidFill>
                <a:schemeClr val="bg2"/>
              </a:solidFill>
              <a:round/>
              <a:headEnd/>
              <a:tailEnd type="triangle" w="med" len="med"/>
            </a:ln>
          </p:spPr>
          <p:txBody>
            <a:bodyPr/>
            <a:lstStyle/>
            <a:p>
              <a:endParaRPr lang="en-US"/>
            </a:p>
          </p:txBody>
        </p:sp>
        <p:sp>
          <p:nvSpPr>
            <p:cNvPr id="99394" name="Line 36"/>
            <p:cNvSpPr>
              <a:spLocks noChangeShapeType="1"/>
            </p:cNvSpPr>
            <p:nvPr/>
          </p:nvSpPr>
          <p:spPr bwMode="auto">
            <a:xfrm>
              <a:off x="4224" y="2728"/>
              <a:ext cx="864" cy="0"/>
            </a:xfrm>
            <a:prstGeom prst="line">
              <a:avLst/>
            </a:prstGeom>
            <a:noFill/>
            <a:ln w="9525">
              <a:solidFill>
                <a:schemeClr val="bg2"/>
              </a:solidFill>
              <a:round/>
              <a:headEnd/>
              <a:tailEnd type="triangle" w="med" len="med"/>
            </a:ln>
          </p:spPr>
          <p:txBody>
            <a:bodyPr/>
            <a:lstStyle/>
            <a:p>
              <a:endParaRPr lang="en-US"/>
            </a:p>
          </p:txBody>
        </p:sp>
        <p:sp>
          <p:nvSpPr>
            <p:cNvPr id="99395" name="Line 37"/>
            <p:cNvSpPr>
              <a:spLocks noChangeShapeType="1"/>
            </p:cNvSpPr>
            <p:nvPr/>
          </p:nvSpPr>
          <p:spPr bwMode="auto">
            <a:xfrm flipH="1">
              <a:off x="3360" y="2728"/>
              <a:ext cx="1728" cy="240"/>
            </a:xfrm>
            <a:prstGeom prst="line">
              <a:avLst/>
            </a:prstGeom>
            <a:noFill/>
            <a:ln w="9525">
              <a:solidFill>
                <a:schemeClr val="bg2"/>
              </a:solidFill>
              <a:round/>
              <a:headEnd/>
              <a:tailEnd type="triangle" w="med" len="med"/>
            </a:ln>
          </p:spPr>
          <p:txBody>
            <a:bodyPr/>
            <a:lstStyle/>
            <a:p>
              <a:endParaRPr lang="en-US"/>
            </a:p>
          </p:txBody>
        </p:sp>
        <p:sp>
          <p:nvSpPr>
            <p:cNvPr id="99396" name="Line 38"/>
            <p:cNvSpPr>
              <a:spLocks noChangeShapeType="1"/>
            </p:cNvSpPr>
            <p:nvPr/>
          </p:nvSpPr>
          <p:spPr bwMode="auto">
            <a:xfrm>
              <a:off x="3411" y="2968"/>
              <a:ext cx="1485" cy="0"/>
            </a:xfrm>
            <a:prstGeom prst="line">
              <a:avLst/>
            </a:prstGeom>
            <a:noFill/>
            <a:ln w="9525">
              <a:solidFill>
                <a:schemeClr val="bg2"/>
              </a:solidFill>
              <a:round/>
              <a:headEnd/>
              <a:tailEnd type="triangle" w="med" len="med"/>
            </a:ln>
          </p:spPr>
          <p:txBody>
            <a:bodyPr/>
            <a:lstStyle/>
            <a:p>
              <a:endParaRPr lang="en-US"/>
            </a:p>
          </p:txBody>
        </p:sp>
      </p:grpSp>
      <p:sp>
        <p:nvSpPr>
          <p:cNvPr id="99331" name="Rectangle 39"/>
          <p:cNvSpPr>
            <a:spLocks noChangeArrowheads="1"/>
          </p:cNvSpPr>
          <p:nvPr/>
        </p:nvSpPr>
        <p:spPr bwMode="auto">
          <a:xfrm>
            <a:off x="585788" y="44450"/>
            <a:ext cx="8099425" cy="563563"/>
          </a:xfrm>
          <a:prstGeom prst="rect">
            <a:avLst/>
          </a:prstGeom>
          <a:noFill/>
          <a:ln w="9525">
            <a:noFill/>
            <a:miter lim="800000"/>
            <a:headEnd/>
            <a:tailEnd/>
          </a:ln>
        </p:spPr>
        <p:txBody>
          <a:bodyPr lIns="96744" tIns="48372" rIns="96744" bIns="48372" anchor="ctr"/>
          <a:lstStyle/>
          <a:p>
            <a:pPr marL="363538" indent="-363538" algn="ctr" defTabSz="966788">
              <a:lnSpc>
                <a:spcPct val="85000"/>
              </a:lnSpc>
              <a:spcBef>
                <a:spcPct val="20000"/>
              </a:spcBef>
            </a:pPr>
            <a:r>
              <a:rPr lang="en-US" sz="3400" b="1">
                <a:solidFill>
                  <a:srgbClr val="000080"/>
                </a:solidFill>
                <a:cs typeface="Times New Roman" pitchFamily="18" charset="0"/>
              </a:rPr>
              <a:t>Merge Sort and Trace of Merge Sort</a:t>
            </a:r>
          </a:p>
        </p:txBody>
      </p:sp>
      <p:grpSp>
        <p:nvGrpSpPr>
          <p:cNvPr id="3" name="Group 40"/>
          <p:cNvGrpSpPr>
            <a:grpSpLocks/>
          </p:cNvGrpSpPr>
          <p:nvPr/>
        </p:nvGrpSpPr>
        <p:grpSpPr bwMode="auto">
          <a:xfrm>
            <a:off x="762000" y="2944813"/>
            <a:ext cx="2989263" cy="2741612"/>
            <a:chOff x="672" y="1440"/>
            <a:chExt cx="1780" cy="1632"/>
          </a:xfrm>
        </p:grpSpPr>
        <p:sp>
          <p:nvSpPr>
            <p:cNvPr id="99334" name="Text Box 41"/>
            <p:cNvSpPr txBox="1">
              <a:spLocks noChangeArrowheads="1"/>
            </p:cNvSpPr>
            <p:nvPr/>
          </p:nvSpPr>
          <p:spPr bwMode="auto">
            <a:xfrm>
              <a:off x="772" y="2366"/>
              <a:ext cx="318" cy="262"/>
            </a:xfrm>
            <a:prstGeom prst="rect">
              <a:avLst/>
            </a:prstGeom>
            <a:noFill/>
            <a:ln w="9525">
              <a:noFill/>
              <a:miter lim="800000"/>
              <a:headEnd/>
              <a:tailEnd/>
            </a:ln>
          </p:spPr>
          <p:txBody>
            <a:bodyPr wrap="none" lIns="102355" tIns="51178" rIns="102355" bIns="51178">
              <a:spAutoFit/>
            </a:bodyPr>
            <a:lstStyle/>
            <a:p>
              <a:pPr defTabSz="1022350"/>
              <a:r>
                <a:rPr lang="en-US" sz="2200"/>
                <a:t>B1</a:t>
              </a:r>
            </a:p>
          </p:txBody>
        </p:sp>
        <p:sp>
          <p:nvSpPr>
            <p:cNvPr id="99335" name="Rectangle 42"/>
            <p:cNvSpPr>
              <a:spLocks noChangeArrowheads="1"/>
            </p:cNvSpPr>
            <p:nvPr/>
          </p:nvSpPr>
          <p:spPr bwMode="auto">
            <a:xfrm>
              <a:off x="1060" y="2879"/>
              <a:ext cx="1104" cy="152"/>
            </a:xfrm>
            <a:prstGeom prst="rect">
              <a:avLst/>
            </a:prstGeom>
            <a:noFill/>
            <a:ln w="9525">
              <a:solidFill>
                <a:schemeClr val="tx1"/>
              </a:solidFill>
              <a:miter lim="800000"/>
              <a:headEnd/>
              <a:tailEnd/>
            </a:ln>
          </p:spPr>
          <p:txBody>
            <a:bodyPr wrap="none" lIns="102355" tIns="51178" rIns="102355" bIns="51178" anchor="ctr"/>
            <a:lstStyle/>
            <a:p>
              <a:pPr algn="ctr" defTabSz="1022350"/>
              <a:r>
                <a:rPr lang="en-US" sz="2000"/>
                <a:t>1 2 2 3 4 5 6 6</a:t>
              </a:r>
            </a:p>
          </p:txBody>
        </p:sp>
        <p:sp>
          <p:nvSpPr>
            <p:cNvPr id="99336" name="Text Box 43"/>
            <p:cNvSpPr txBox="1">
              <a:spLocks noChangeArrowheads="1"/>
            </p:cNvSpPr>
            <p:nvPr/>
          </p:nvSpPr>
          <p:spPr bwMode="auto">
            <a:xfrm>
              <a:off x="816" y="2810"/>
              <a:ext cx="234" cy="262"/>
            </a:xfrm>
            <a:prstGeom prst="rect">
              <a:avLst/>
            </a:prstGeom>
            <a:noFill/>
            <a:ln w="9525">
              <a:noFill/>
              <a:miter lim="800000"/>
              <a:headEnd/>
              <a:tailEnd/>
            </a:ln>
          </p:spPr>
          <p:txBody>
            <a:bodyPr wrap="none" lIns="102355" tIns="51178" rIns="102355" bIns="51178">
              <a:spAutoFit/>
            </a:bodyPr>
            <a:lstStyle/>
            <a:p>
              <a:pPr defTabSz="1022350"/>
              <a:r>
                <a:rPr lang="en-US" sz="2200"/>
                <a:t>B</a:t>
              </a:r>
            </a:p>
          </p:txBody>
        </p:sp>
        <p:sp>
          <p:nvSpPr>
            <p:cNvPr id="99337" name="Line 44"/>
            <p:cNvSpPr>
              <a:spLocks noChangeShapeType="1"/>
            </p:cNvSpPr>
            <p:nvPr/>
          </p:nvSpPr>
          <p:spPr bwMode="auto">
            <a:xfrm flipH="1">
              <a:off x="1223" y="2544"/>
              <a:ext cx="505" cy="327"/>
            </a:xfrm>
            <a:prstGeom prst="line">
              <a:avLst/>
            </a:prstGeom>
            <a:noFill/>
            <a:ln w="9525">
              <a:solidFill>
                <a:schemeClr val="tx1"/>
              </a:solidFill>
              <a:round/>
              <a:headEnd/>
              <a:tailEnd/>
            </a:ln>
          </p:spPr>
          <p:txBody>
            <a:bodyPr/>
            <a:lstStyle/>
            <a:p>
              <a:endParaRPr lang="en-US"/>
            </a:p>
          </p:txBody>
        </p:sp>
        <p:sp>
          <p:nvSpPr>
            <p:cNvPr id="99338" name="Line 45"/>
            <p:cNvSpPr>
              <a:spLocks noChangeShapeType="1"/>
            </p:cNvSpPr>
            <p:nvPr/>
          </p:nvSpPr>
          <p:spPr bwMode="auto">
            <a:xfrm flipH="1">
              <a:off x="1444" y="2544"/>
              <a:ext cx="380" cy="336"/>
            </a:xfrm>
            <a:prstGeom prst="line">
              <a:avLst/>
            </a:prstGeom>
            <a:noFill/>
            <a:ln w="9525">
              <a:solidFill>
                <a:schemeClr val="tx1"/>
              </a:solidFill>
              <a:round/>
              <a:headEnd/>
              <a:tailEnd/>
            </a:ln>
          </p:spPr>
          <p:txBody>
            <a:bodyPr/>
            <a:lstStyle/>
            <a:p>
              <a:endParaRPr lang="en-US"/>
            </a:p>
          </p:txBody>
        </p:sp>
        <p:sp>
          <p:nvSpPr>
            <p:cNvPr id="99339" name="Line 46"/>
            <p:cNvSpPr>
              <a:spLocks noChangeShapeType="1"/>
            </p:cNvSpPr>
            <p:nvPr/>
          </p:nvSpPr>
          <p:spPr bwMode="auto">
            <a:xfrm>
              <a:off x="1152" y="2544"/>
              <a:ext cx="196" cy="336"/>
            </a:xfrm>
            <a:prstGeom prst="line">
              <a:avLst/>
            </a:prstGeom>
            <a:noFill/>
            <a:ln w="9525">
              <a:solidFill>
                <a:schemeClr val="tx1"/>
              </a:solidFill>
              <a:round/>
              <a:headEnd/>
              <a:tailEnd/>
            </a:ln>
          </p:spPr>
          <p:txBody>
            <a:bodyPr/>
            <a:lstStyle/>
            <a:p>
              <a:endParaRPr lang="en-US"/>
            </a:p>
          </p:txBody>
        </p:sp>
        <p:sp>
          <p:nvSpPr>
            <p:cNvPr id="99340" name="Line 47"/>
            <p:cNvSpPr>
              <a:spLocks noChangeShapeType="1"/>
            </p:cNvSpPr>
            <p:nvPr/>
          </p:nvSpPr>
          <p:spPr bwMode="auto">
            <a:xfrm flipH="1">
              <a:off x="1579" y="2544"/>
              <a:ext cx="341" cy="327"/>
            </a:xfrm>
            <a:prstGeom prst="line">
              <a:avLst/>
            </a:prstGeom>
            <a:noFill/>
            <a:ln w="9525">
              <a:solidFill>
                <a:schemeClr val="tx1"/>
              </a:solidFill>
              <a:round/>
              <a:headEnd/>
              <a:tailEnd/>
            </a:ln>
          </p:spPr>
          <p:txBody>
            <a:bodyPr/>
            <a:lstStyle/>
            <a:p>
              <a:endParaRPr lang="en-US"/>
            </a:p>
          </p:txBody>
        </p:sp>
        <p:sp>
          <p:nvSpPr>
            <p:cNvPr id="99341" name="Line 48"/>
            <p:cNvSpPr>
              <a:spLocks noChangeShapeType="1"/>
            </p:cNvSpPr>
            <p:nvPr/>
          </p:nvSpPr>
          <p:spPr bwMode="auto">
            <a:xfrm>
              <a:off x="1296" y="2544"/>
              <a:ext cx="388" cy="336"/>
            </a:xfrm>
            <a:prstGeom prst="line">
              <a:avLst/>
            </a:prstGeom>
            <a:noFill/>
            <a:ln w="9525">
              <a:solidFill>
                <a:schemeClr val="tx1"/>
              </a:solidFill>
              <a:round/>
              <a:headEnd/>
              <a:tailEnd/>
            </a:ln>
          </p:spPr>
          <p:txBody>
            <a:bodyPr/>
            <a:lstStyle/>
            <a:p>
              <a:endParaRPr lang="en-US"/>
            </a:p>
          </p:txBody>
        </p:sp>
        <p:sp>
          <p:nvSpPr>
            <p:cNvPr id="99342" name="Line 49"/>
            <p:cNvSpPr>
              <a:spLocks noChangeShapeType="1"/>
            </p:cNvSpPr>
            <p:nvPr/>
          </p:nvSpPr>
          <p:spPr bwMode="auto">
            <a:xfrm>
              <a:off x="1392" y="2544"/>
              <a:ext cx="388" cy="336"/>
            </a:xfrm>
            <a:prstGeom prst="line">
              <a:avLst/>
            </a:prstGeom>
            <a:noFill/>
            <a:ln w="9525">
              <a:solidFill>
                <a:schemeClr val="tx1"/>
              </a:solidFill>
              <a:round/>
              <a:headEnd/>
              <a:tailEnd/>
            </a:ln>
          </p:spPr>
          <p:txBody>
            <a:bodyPr/>
            <a:lstStyle/>
            <a:p>
              <a:endParaRPr lang="en-US"/>
            </a:p>
          </p:txBody>
        </p:sp>
        <p:sp>
          <p:nvSpPr>
            <p:cNvPr id="99343" name="Line 50"/>
            <p:cNvSpPr>
              <a:spLocks noChangeShapeType="1"/>
            </p:cNvSpPr>
            <p:nvPr/>
          </p:nvSpPr>
          <p:spPr bwMode="auto">
            <a:xfrm flipH="1">
              <a:off x="2020" y="2544"/>
              <a:ext cx="44" cy="336"/>
            </a:xfrm>
            <a:prstGeom prst="line">
              <a:avLst/>
            </a:prstGeom>
            <a:noFill/>
            <a:ln w="9525">
              <a:solidFill>
                <a:schemeClr val="tx1"/>
              </a:solidFill>
              <a:round/>
              <a:headEnd/>
              <a:tailEnd/>
            </a:ln>
          </p:spPr>
          <p:txBody>
            <a:bodyPr/>
            <a:lstStyle/>
            <a:p>
              <a:endParaRPr lang="en-US"/>
            </a:p>
          </p:txBody>
        </p:sp>
        <p:sp>
          <p:nvSpPr>
            <p:cNvPr id="99344" name="Line 51"/>
            <p:cNvSpPr>
              <a:spLocks noChangeShapeType="1"/>
            </p:cNvSpPr>
            <p:nvPr/>
          </p:nvSpPr>
          <p:spPr bwMode="auto">
            <a:xfrm>
              <a:off x="1488" y="2544"/>
              <a:ext cx="436" cy="336"/>
            </a:xfrm>
            <a:prstGeom prst="line">
              <a:avLst/>
            </a:prstGeom>
            <a:noFill/>
            <a:ln w="9525">
              <a:solidFill>
                <a:schemeClr val="tx1"/>
              </a:solidFill>
              <a:round/>
              <a:headEnd/>
              <a:tailEnd/>
            </a:ln>
          </p:spPr>
          <p:txBody>
            <a:bodyPr/>
            <a:lstStyle/>
            <a:p>
              <a:endParaRPr lang="en-US"/>
            </a:p>
          </p:txBody>
        </p:sp>
        <p:sp>
          <p:nvSpPr>
            <p:cNvPr id="99345" name="Rectangle 52"/>
            <p:cNvSpPr>
              <a:spLocks noChangeArrowheads="1"/>
            </p:cNvSpPr>
            <p:nvPr/>
          </p:nvSpPr>
          <p:spPr bwMode="auto">
            <a:xfrm>
              <a:off x="1063" y="1509"/>
              <a:ext cx="1101" cy="152"/>
            </a:xfrm>
            <a:prstGeom prst="rect">
              <a:avLst/>
            </a:prstGeom>
            <a:noFill/>
            <a:ln w="9525">
              <a:solidFill>
                <a:schemeClr val="tx1"/>
              </a:solidFill>
              <a:miter lim="800000"/>
              <a:headEnd/>
              <a:tailEnd/>
            </a:ln>
          </p:spPr>
          <p:txBody>
            <a:bodyPr wrap="none" lIns="102355" tIns="51178" rIns="102355" bIns="51178" anchor="ctr"/>
            <a:lstStyle/>
            <a:p>
              <a:pPr algn="ctr" defTabSz="1022350"/>
              <a:r>
                <a:rPr lang="en-US" sz="2000"/>
                <a:t>5 2 4 6  1 3 2 6</a:t>
              </a:r>
            </a:p>
          </p:txBody>
        </p:sp>
        <p:sp>
          <p:nvSpPr>
            <p:cNvPr id="99346" name="Text Box 53"/>
            <p:cNvSpPr txBox="1">
              <a:spLocks noChangeArrowheads="1"/>
            </p:cNvSpPr>
            <p:nvPr/>
          </p:nvSpPr>
          <p:spPr bwMode="auto">
            <a:xfrm>
              <a:off x="850" y="1440"/>
              <a:ext cx="243" cy="262"/>
            </a:xfrm>
            <a:prstGeom prst="rect">
              <a:avLst/>
            </a:prstGeom>
            <a:noFill/>
            <a:ln w="9525">
              <a:noFill/>
              <a:miter lim="800000"/>
              <a:headEnd/>
              <a:tailEnd/>
            </a:ln>
          </p:spPr>
          <p:txBody>
            <a:bodyPr wrap="none" lIns="102355" tIns="51178" rIns="102355" bIns="51178">
              <a:spAutoFit/>
            </a:bodyPr>
            <a:lstStyle/>
            <a:p>
              <a:pPr defTabSz="1022350"/>
              <a:r>
                <a:rPr lang="en-US" sz="2200"/>
                <a:t>A</a:t>
              </a:r>
            </a:p>
          </p:txBody>
        </p:sp>
        <p:sp>
          <p:nvSpPr>
            <p:cNvPr id="99347" name="Text Box 54"/>
            <p:cNvSpPr txBox="1">
              <a:spLocks noChangeArrowheads="1"/>
            </p:cNvSpPr>
            <p:nvPr/>
          </p:nvSpPr>
          <p:spPr bwMode="auto">
            <a:xfrm>
              <a:off x="2134" y="2378"/>
              <a:ext cx="318" cy="262"/>
            </a:xfrm>
            <a:prstGeom prst="rect">
              <a:avLst/>
            </a:prstGeom>
            <a:noFill/>
            <a:ln w="9525">
              <a:noFill/>
              <a:miter lim="800000"/>
              <a:headEnd/>
              <a:tailEnd/>
            </a:ln>
          </p:spPr>
          <p:txBody>
            <a:bodyPr wrap="none" lIns="102355" tIns="51178" rIns="102355" bIns="51178">
              <a:spAutoFit/>
            </a:bodyPr>
            <a:lstStyle/>
            <a:p>
              <a:pPr defTabSz="1022350"/>
              <a:r>
                <a:rPr lang="en-US" sz="2200"/>
                <a:t>B2</a:t>
              </a:r>
            </a:p>
          </p:txBody>
        </p:sp>
        <p:sp>
          <p:nvSpPr>
            <p:cNvPr id="99348" name="Rectangle 55"/>
            <p:cNvSpPr>
              <a:spLocks noChangeArrowheads="1"/>
            </p:cNvSpPr>
            <p:nvPr/>
          </p:nvSpPr>
          <p:spPr bwMode="auto">
            <a:xfrm>
              <a:off x="1060" y="1965"/>
              <a:ext cx="517" cy="152"/>
            </a:xfrm>
            <a:prstGeom prst="rect">
              <a:avLst/>
            </a:prstGeom>
            <a:noFill/>
            <a:ln w="9525">
              <a:solidFill>
                <a:schemeClr val="tx1"/>
              </a:solidFill>
              <a:miter lim="800000"/>
              <a:headEnd/>
              <a:tailEnd/>
            </a:ln>
          </p:spPr>
          <p:txBody>
            <a:bodyPr wrap="none" lIns="102355" tIns="51178" rIns="102355" bIns="51178" anchor="ctr"/>
            <a:lstStyle/>
            <a:p>
              <a:pPr algn="ctr" defTabSz="1022350"/>
              <a:r>
                <a:rPr lang="en-US" sz="2000"/>
                <a:t>5 2 4 6</a:t>
              </a:r>
            </a:p>
          </p:txBody>
        </p:sp>
        <p:sp>
          <p:nvSpPr>
            <p:cNvPr id="99349" name="Text Box 56"/>
            <p:cNvSpPr txBox="1">
              <a:spLocks noChangeArrowheads="1"/>
            </p:cNvSpPr>
            <p:nvPr/>
          </p:nvSpPr>
          <p:spPr bwMode="auto">
            <a:xfrm>
              <a:off x="772" y="1905"/>
              <a:ext cx="318" cy="262"/>
            </a:xfrm>
            <a:prstGeom prst="rect">
              <a:avLst/>
            </a:prstGeom>
            <a:noFill/>
            <a:ln w="9525">
              <a:noFill/>
              <a:miter lim="800000"/>
              <a:headEnd/>
              <a:tailEnd/>
            </a:ln>
          </p:spPr>
          <p:txBody>
            <a:bodyPr wrap="none" lIns="102355" tIns="51178" rIns="102355" bIns="51178">
              <a:spAutoFit/>
            </a:bodyPr>
            <a:lstStyle/>
            <a:p>
              <a:pPr defTabSz="1022350"/>
              <a:r>
                <a:rPr lang="en-US" sz="2200"/>
                <a:t>B1</a:t>
              </a:r>
            </a:p>
          </p:txBody>
        </p:sp>
        <p:sp>
          <p:nvSpPr>
            <p:cNvPr id="99350" name="Rectangle 57"/>
            <p:cNvSpPr>
              <a:spLocks noChangeArrowheads="1"/>
            </p:cNvSpPr>
            <p:nvPr/>
          </p:nvSpPr>
          <p:spPr bwMode="auto">
            <a:xfrm>
              <a:off x="1636" y="1965"/>
              <a:ext cx="517" cy="152"/>
            </a:xfrm>
            <a:prstGeom prst="rect">
              <a:avLst/>
            </a:prstGeom>
            <a:noFill/>
            <a:ln w="9525">
              <a:solidFill>
                <a:schemeClr val="tx1"/>
              </a:solidFill>
              <a:miter lim="800000"/>
              <a:headEnd/>
              <a:tailEnd/>
            </a:ln>
          </p:spPr>
          <p:txBody>
            <a:bodyPr wrap="none" lIns="102355" tIns="51178" rIns="102355" bIns="51178" anchor="ctr"/>
            <a:lstStyle/>
            <a:p>
              <a:pPr algn="ctr" defTabSz="1022350"/>
              <a:r>
                <a:rPr lang="en-US" sz="2000"/>
                <a:t>1 3 2 6</a:t>
              </a:r>
            </a:p>
          </p:txBody>
        </p:sp>
        <p:sp>
          <p:nvSpPr>
            <p:cNvPr id="99351" name="Text Box 58"/>
            <p:cNvSpPr txBox="1">
              <a:spLocks noChangeArrowheads="1"/>
            </p:cNvSpPr>
            <p:nvPr/>
          </p:nvSpPr>
          <p:spPr bwMode="auto">
            <a:xfrm>
              <a:off x="2134" y="1905"/>
              <a:ext cx="318" cy="262"/>
            </a:xfrm>
            <a:prstGeom prst="rect">
              <a:avLst/>
            </a:prstGeom>
            <a:noFill/>
            <a:ln w="9525">
              <a:noFill/>
              <a:miter lim="800000"/>
              <a:headEnd/>
              <a:tailEnd/>
            </a:ln>
          </p:spPr>
          <p:txBody>
            <a:bodyPr wrap="none" lIns="102355" tIns="51178" rIns="102355" bIns="51178">
              <a:spAutoFit/>
            </a:bodyPr>
            <a:lstStyle/>
            <a:p>
              <a:pPr defTabSz="1022350"/>
              <a:r>
                <a:rPr lang="en-US" sz="2200"/>
                <a:t>B2</a:t>
              </a:r>
            </a:p>
          </p:txBody>
        </p:sp>
        <p:cxnSp>
          <p:nvCxnSpPr>
            <p:cNvPr id="99352" name="AutoShape 59"/>
            <p:cNvCxnSpPr>
              <a:cxnSpLocks noChangeShapeType="1"/>
              <a:stCxn id="99345" idx="2"/>
              <a:endCxn id="99348" idx="0"/>
            </p:cNvCxnSpPr>
            <p:nvPr/>
          </p:nvCxnSpPr>
          <p:spPr bwMode="auto">
            <a:xfrm flipH="1">
              <a:off x="1319" y="1661"/>
              <a:ext cx="295" cy="304"/>
            </a:xfrm>
            <a:prstGeom prst="straightConnector1">
              <a:avLst/>
            </a:prstGeom>
            <a:noFill/>
            <a:ln w="9525">
              <a:solidFill>
                <a:schemeClr val="tx1"/>
              </a:solidFill>
              <a:round/>
              <a:headEnd/>
              <a:tailEnd type="triangle" w="med" len="med"/>
            </a:ln>
          </p:spPr>
        </p:cxnSp>
        <p:cxnSp>
          <p:nvCxnSpPr>
            <p:cNvPr id="99353" name="AutoShape 60"/>
            <p:cNvCxnSpPr>
              <a:cxnSpLocks noChangeShapeType="1"/>
              <a:stCxn id="99345" idx="2"/>
              <a:endCxn id="99350" idx="0"/>
            </p:cNvCxnSpPr>
            <p:nvPr/>
          </p:nvCxnSpPr>
          <p:spPr bwMode="auto">
            <a:xfrm>
              <a:off x="1614" y="1661"/>
              <a:ext cx="281" cy="304"/>
            </a:xfrm>
            <a:prstGeom prst="straightConnector1">
              <a:avLst/>
            </a:prstGeom>
            <a:noFill/>
            <a:ln w="9525">
              <a:solidFill>
                <a:schemeClr val="tx1"/>
              </a:solidFill>
              <a:round/>
              <a:headEnd/>
              <a:tailEnd type="triangle" w="med" len="med"/>
            </a:ln>
          </p:spPr>
        </p:cxnSp>
        <p:cxnSp>
          <p:nvCxnSpPr>
            <p:cNvPr id="99354" name="AutoShape 61"/>
            <p:cNvCxnSpPr>
              <a:cxnSpLocks noChangeShapeType="1"/>
              <a:stCxn id="99348" idx="2"/>
              <a:endCxn id="99359" idx="0"/>
            </p:cNvCxnSpPr>
            <p:nvPr/>
          </p:nvCxnSpPr>
          <p:spPr bwMode="auto">
            <a:xfrm>
              <a:off x="1319" y="2117"/>
              <a:ext cx="0" cy="309"/>
            </a:xfrm>
            <a:prstGeom prst="straightConnector1">
              <a:avLst/>
            </a:prstGeom>
            <a:noFill/>
            <a:ln w="9525">
              <a:solidFill>
                <a:schemeClr val="tx1"/>
              </a:solidFill>
              <a:round/>
              <a:headEnd/>
              <a:tailEnd type="triangle" w="med" len="med"/>
            </a:ln>
          </p:spPr>
        </p:cxnSp>
        <p:cxnSp>
          <p:nvCxnSpPr>
            <p:cNvPr id="99355" name="AutoShape 62"/>
            <p:cNvCxnSpPr>
              <a:cxnSpLocks noChangeShapeType="1"/>
              <a:stCxn id="99350" idx="2"/>
              <a:endCxn id="99360" idx="0"/>
            </p:cNvCxnSpPr>
            <p:nvPr/>
          </p:nvCxnSpPr>
          <p:spPr bwMode="auto">
            <a:xfrm>
              <a:off x="1895" y="2117"/>
              <a:ext cx="0" cy="309"/>
            </a:xfrm>
            <a:prstGeom prst="straightConnector1">
              <a:avLst/>
            </a:prstGeom>
            <a:noFill/>
            <a:ln w="9525">
              <a:solidFill>
                <a:schemeClr val="tx1"/>
              </a:solidFill>
              <a:round/>
              <a:headEnd/>
              <a:tailEnd type="triangle" w="med" len="med"/>
            </a:ln>
          </p:spPr>
        </p:cxnSp>
        <p:sp>
          <p:nvSpPr>
            <p:cNvPr id="99356" name="Text Box 63"/>
            <p:cNvSpPr txBox="1">
              <a:spLocks noChangeArrowheads="1"/>
            </p:cNvSpPr>
            <p:nvPr/>
          </p:nvSpPr>
          <p:spPr bwMode="auto">
            <a:xfrm>
              <a:off x="672" y="1641"/>
              <a:ext cx="364" cy="231"/>
            </a:xfrm>
            <a:prstGeom prst="rect">
              <a:avLst/>
            </a:prstGeom>
            <a:noFill/>
            <a:ln w="9525">
              <a:noFill/>
              <a:miter lim="800000"/>
              <a:headEnd/>
              <a:tailEnd/>
            </a:ln>
          </p:spPr>
          <p:txBody>
            <a:bodyPr wrap="none" lIns="96744" tIns="48372" rIns="96744" bIns="48372">
              <a:spAutoFit/>
            </a:bodyPr>
            <a:lstStyle/>
            <a:p>
              <a:pPr defTabSz="966788" eaLnBrk="1" hangingPunct="1"/>
              <a:r>
                <a:rPr lang="en-US" sz="1900"/>
                <a:t>split</a:t>
              </a:r>
            </a:p>
          </p:txBody>
        </p:sp>
        <p:sp>
          <p:nvSpPr>
            <p:cNvPr id="99357" name="Text Box 64"/>
            <p:cNvSpPr txBox="1">
              <a:spLocks noChangeArrowheads="1"/>
            </p:cNvSpPr>
            <p:nvPr/>
          </p:nvSpPr>
          <p:spPr bwMode="auto">
            <a:xfrm>
              <a:off x="676" y="2121"/>
              <a:ext cx="332" cy="231"/>
            </a:xfrm>
            <a:prstGeom prst="rect">
              <a:avLst/>
            </a:prstGeom>
            <a:noFill/>
            <a:ln w="9525">
              <a:noFill/>
              <a:miter lim="800000"/>
              <a:headEnd/>
              <a:tailEnd/>
            </a:ln>
          </p:spPr>
          <p:txBody>
            <a:bodyPr wrap="none" lIns="96744" tIns="48372" rIns="96744" bIns="48372">
              <a:spAutoFit/>
            </a:bodyPr>
            <a:lstStyle/>
            <a:p>
              <a:pPr defTabSz="966788" eaLnBrk="1" hangingPunct="1"/>
              <a:r>
                <a:rPr lang="en-US" sz="1900"/>
                <a:t>sort</a:t>
              </a:r>
            </a:p>
          </p:txBody>
        </p:sp>
        <p:sp>
          <p:nvSpPr>
            <p:cNvPr id="99358" name="Text Box 65"/>
            <p:cNvSpPr txBox="1">
              <a:spLocks noChangeArrowheads="1"/>
            </p:cNvSpPr>
            <p:nvPr/>
          </p:nvSpPr>
          <p:spPr bwMode="auto">
            <a:xfrm>
              <a:off x="672" y="2601"/>
              <a:ext cx="476" cy="231"/>
            </a:xfrm>
            <a:prstGeom prst="rect">
              <a:avLst/>
            </a:prstGeom>
            <a:noFill/>
            <a:ln w="9525">
              <a:noFill/>
              <a:miter lim="800000"/>
              <a:headEnd/>
              <a:tailEnd/>
            </a:ln>
          </p:spPr>
          <p:txBody>
            <a:bodyPr wrap="none" lIns="96744" tIns="48372" rIns="96744" bIns="48372">
              <a:spAutoFit/>
            </a:bodyPr>
            <a:lstStyle/>
            <a:p>
              <a:pPr defTabSz="966788" eaLnBrk="1" hangingPunct="1"/>
              <a:r>
                <a:rPr lang="en-US" sz="1900"/>
                <a:t>merge</a:t>
              </a:r>
            </a:p>
          </p:txBody>
        </p:sp>
        <p:sp>
          <p:nvSpPr>
            <p:cNvPr id="99359" name="Rectangle 66"/>
            <p:cNvSpPr>
              <a:spLocks noChangeArrowheads="1"/>
            </p:cNvSpPr>
            <p:nvPr/>
          </p:nvSpPr>
          <p:spPr bwMode="auto">
            <a:xfrm>
              <a:off x="1060" y="2426"/>
              <a:ext cx="517" cy="152"/>
            </a:xfrm>
            <a:prstGeom prst="rect">
              <a:avLst/>
            </a:prstGeom>
            <a:solidFill>
              <a:schemeClr val="bg1"/>
            </a:solidFill>
            <a:ln w="9525">
              <a:solidFill>
                <a:schemeClr val="tx1"/>
              </a:solidFill>
              <a:miter lim="800000"/>
              <a:headEnd/>
              <a:tailEnd/>
            </a:ln>
          </p:spPr>
          <p:txBody>
            <a:bodyPr wrap="none" lIns="102355" tIns="51178" rIns="102355" bIns="51178" anchor="ctr"/>
            <a:lstStyle/>
            <a:p>
              <a:pPr algn="ctr" defTabSz="1022350"/>
              <a:r>
                <a:rPr lang="en-US" sz="2000"/>
                <a:t>2 4 5 6</a:t>
              </a:r>
            </a:p>
          </p:txBody>
        </p:sp>
        <p:sp>
          <p:nvSpPr>
            <p:cNvPr id="99360" name="Rectangle 67"/>
            <p:cNvSpPr>
              <a:spLocks noChangeArrowheads="1"/>
            </p:cNvSpPr>
            <p:nvPr/>
          </p:nvSpPr>
          <p:spPr bwMode="auto">
            <a:xfrm>
              <a:off x="1636" y="2426"/>
              <a:ext cx="517" cy="152"/>
            </a:xfrm>
            <a:prstGeom prst="rect">
              <a:avLst/>
            </a:prstGeom>
            <a:solidFill>
              <a:schemeClr val="bg1"/>
            </a:solidFill>
            <a:ln w="9525">
              <a:solidFill>
                <a:schemeClr val="tx1"/>
              </a:solidFill>
              <a:miter lim="800000"/>
              <a:headEnd/>
              <a:tailEnd/>
            </a:ln>
          </p:spPr>
          <p:txBody>
            <a:bodyPr wrap="none" lIns="102355" tIns="51178" rIns="102355" bIns="51178" anchor="ctr"/>
            <a:lstStyle/>
            <a:p>
              <a:pPr algn="ctr" defTabSz="1022350"/>
              <a:r>
                <a:rPr lang="en-US" sz="2000"/>
                <a:t>1 2 3 6</a:t>
              </a:r>
            </a:p>
          </p:txBody>
        </p:sp>
      </p:grpSp>
      <p:sp>
        <p:nvSpPr>
          <p:cNvPr id="99333" name="Text Box 68"/>
          <p:cNvSpPr txBox="1">
            <a:spLocks noChangeArrowheads="1"/>
          </p:cNvSpPr>
          <p:nvPr/>
        </p:nvSpPr>
        <p:spPr bwMode="auto">
          <a:xfrm>
            <a:off x="1738125" y="721385"/>
            <a:ext cx="5697537" cy="1641475"/>
          </a:xfrm>
          <a:prstGeom prst="rect">
            <a:avLst/>
          </a:prstGeom>
          <a:noFill/>
          <a:ln w="9525">
            <a:noFill/>
            <a:miter lim="800000"/>
            <a:headEnd/>
            <a:tailEnd/>
          </a:ln>
        </p:spPr>
        <p:txBody>
          <a:bodyPr wrap="none" lIns="96744" tIns="48372" rIns="96744" bIns="48372">
            <a:spAutoFit/>
          </a:bodyPr>
          <a:lstStyle/>
          <a:p>
            <a:pPr marL="484188" indent="-484188" defTabSz="966788">
              <a:buFontTx/>
              <a:buAutoNum type="arabicPeriod"/>
            </a:pPr>
            <a:r>
              <a:rPr lang="en-US" sz="2500" dirty="0"/>
              <a:t>If the array has only one element, stop.</a:t>
            </a:r>
          </a:p>
          <a:p>
            <a:pPr marL="484188" indent="-484188" defTabSz="966788">
              <a:buFontTx/>
              <a:buAutoNum type="arabicPeriod"/>
            </a:pPr>
            <a:r>
              <a:rPr lang="en-US" sz="2500" dirty="0"/>
              <a:t>Split the array into two </a:t>
            </a:r>
            <a:r>
              <a:rPr lang="en-US" sz="2500" dirty="0" smtClean="0"/>
              <a:t>sub-arrays</a:t>
            </a:r>
            <a:r>
              <a:rPr lang="en-US" sz="2500" dirty="0"/>
              <a:t>, </a:t>
            </a:r>
          </a:p>
          <a:p>
            <a:pPr marL="484188" indent="-484188" defTabSz="966788">
              <a:buFontTx/>
              <a:buAutoNum type="arabicPeriod"/>
            </a:pPr>
            <a:r>
              <a:rPr lang="en-US" sz="2500" dirty="0"/>
              <a:t>Make two recursive calls, and </a:t>
            </a:r>
          </a:p>
          <a:p>
            <a:pPr marL="484188" indent="-484188" defTabSz="966788">
              <a:buFontTx/>
              <a:buAutoNum type="arabicPeriod"/>
            </a:pPr>
            <a:r>
              <a:rPr lang="en-US" sz="2500" dirty="0" smtClean="0"/>
              <a:t>Merge the two sorted sub-arrays</a:t>
            </a:r>
            <a:endParaRPr lang="en-US" sz="2500" dirty="0"/>
          </a:p>
        </p:txBody>
      </p:sp>
      <p:grpSp>
        <p:nvGrpSpPr>
          <p:cNvPr id="6" name="Group 5"/>
          <p:cNvGrpSpPr/>
          <p:nvPr/>
        </p:nvGrpSpPr>
        <p:grpSpPr>
          <a:xfrm>
            <a:off x="5463241" y="3200400"/>
            <a:ext cx="3004484" cy="2528570"/>
            <a:chOff x="4847291" y="3384949"/>
            <a:chExt cx="3004484" cy="2528570"/>
          </a:xfrm>
        </p:grpSpPr>
        <p:cxnSp>
          <p:nvCxnSpPr>
            <p:cNvPr id="5" name="Straight Connector 4"/>
            <p:cNvCxnSpPr/>
            <p:nvPr/>
          </p:nvCxnSpPr>
          <p:spPr bwMode="auto">
            <a:xfrm flipH="1">
              <a:off x="4867680" y="3384949"/>
              <a:ext cx="2984095" cy="2521544"/>
            </a:xfrm>
            <a:prstGeom prst="line">
              <a:avLst/>
            </a:prstGeom>
            <a:solidFill>
              <a:srgbClr val="00B8FF"/>
            </a:solidFill>
            <a:ln w="76200" cap="flat" cmpd="sng" algn="ctr">
              <a:solidFill>
                <a:srgbClr val="FF0000"/>
              </a:solidFill>
              <a:prstDash val="solid"/>
              <a:round/>
              <a:headEnd type="none" w="med" len="med"/>
              <a:tailEnd type="none" w="med" len="med"/>
            </a:ln>
            <a:effectLst/>
          </p:spPr>
        </p:cxnSp>
        <p:cxnSp>
          <p:nvCxnSpPr>
            <p:cNvPr id="71" name="Straight Connector 70"/>
            <p:cNvCxnSpPr/>
            <p:nvPr/>
          </p:nvCxnSpPr>
          <p:spPr bwMode="auto">
            <a:xfrm>
              <a:off x="4847291" y="3391975"/>
              <a:ext cx="2984095" cy="2521544"/>
            </a:xfrm>
            <a:prstGeom prst="line">
              <a:avLst/>
            </a:prstGeom>
            <a:solidFill>
              <a:srgbClr val="00B8FF"/>
            </a:solidFill>
            <a:ln w="76200" cap="flat" cmpd="sng" algn="ctr">
              <a:solidFill>
                <a:srgbClr val="FF0000"/>
              </a:solidFill>
              <a:prstDash val="solid"/>
              <a:round/>
              <a:headEnd type="none" w="med" len="med"/>
              <a:tailEnd type="none" w="med" len="med"/>
            </a:ln>
            <a:effectLst/>
          </p:spPr>
        </p:cxnSp>
      </p:grpSp>
      <p:sp>
        <p:nvSpPr>
          <p:cNvPr id="4" name="Rounded Rectangular Callout 3"/>
          <p:cNvSpPr/>
          <p:nvPr/>
        </p:nvSpPr>
        <p:spPr bwMode="auto">
          <a:xfrm>
            <a:off x="3013628" y="5840380"/>
            <a:ext cx="2599523" cy="865220"/>
          </a:xfrm>
          <a:prstGeom prst="wedgeRoundRectCallout">
            <a:avLst>
              <a:gd name="adj1" fmla="val 39383"/>
              <a:gd name="adj2" fmla="val -114835"/>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Not the approach to take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9333"/>
                                        </p:tgtEl>
                                        <p:attrNameLst>
                                          <p:attrName>style.visibility</p:attrName>
                                        </p:attrNameLst>
                                      </p:cBhvr>
                                      <p:to>
                                        <p:strVal val="visible"/>
                                      </p:to>
                                    </p:set>
                                    <p:animEffect transition="in" filter="wipe(up)">
                                      <p:cBhvr>
                                        <p:cTn id="7" dur="500"/>
                                        <p:tgtEl>
                                          <p:spTgt spid="9933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4)">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4)">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p:bldP spid="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71513" y="123825"/>
            <a:ext cx="7807325" cy="565150"/>
          </a:xfrm>
        </p:spPr>
        <p:txBody>
          <a:bodyPr/>
          <a:lstStyle/>
          <a:p>
            <a:r>
              <a:rPr lang="en-US" smtClean="0"/>
              <a:t>Structure of Merge Sort</a:t>
            </a:r>
          </a:p>
        </p:txBody>
      </p:sp>
      <p:sp>
        <p:nvSpPr>
          <p:cNvPr id="100355" name="Rectangle 3"/>
          <p:cNvSpPr>
            <a:spLocks noChangeArrowheads="1"/>
          </p:cNvSpPr>
          <p:nvPr/>
        </p:nvSpPr>
        <p:spPr bwMode="auto">
          <a:xfrm>
            <a:off x="3605213" y="2703513"/>
            <a:ext cx="1603375" cy="230187"/>
          </a:xfrm>
          <a:prstGeom prst="rect">
            <a:avLst/>
          </a:prstGeom>
          <a:solidFill>
            <a:srgbClr val="FFFFFF"/>
          </a:solidFill>
          <a:ln w="11113">
            <a:solidFill>
              <a:srgbClr val="000000"/>
            </a:solidFill>
            <a:miter lim="800000"/>
            <a:headEnd/>
            <a:tailEnd/>
          </a:ln>
        </p:spPr>
        <p:txBody>
          <a:bodyPr/>
          <a:lstStyle/>
          <a:p>
            <a:endParaRPr lang="en-US"/>
          </a:p>
        </p:txBody>
      </p:sp>
      <p:sp>
        <p:nvSpPr>
          <p:cNvPr id="100356" name="Rectangle 4"/>
          <p:cNvSpPr>
            <a:spLocks noChangeArrowheads="1"/>
          </p:cNvSpPr>
          <p:nvPr/>
        </p:nvSpPr>
        <p:spPr bwMode="auto">
          <a:xfrm>
            <a:off x="3705225" y="2703513"/>
            <a:ext cx="1365250"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recursive call</a:t>
            </a:r>
            <a:endParaRPr lang="en-US" sz="2500"/>
          </a:p>
        </p:txBody>
      </p:sp>
      <p:sp>
        <p:nvSpPr>
          <p:cNvPr id="100357" name="Rectangle 5"/>
          <p:cNvSpPr>
            <a:spLocks noChangeArrowheads="1"/>
          </p:cNvSpPr>
          <p:nvPr/>
        </p:nvSpPr>
        <p:spPr bwMode="auto">
          <a:xfrm>
            <a:off x="4105275" y="2259013"/>
            <a:ext cx="585788" cy="192087"/>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part 1</a:t>
            </a:r>
            <a:endParaRPr lang="en-US" sz="2500"/>
          </a:p>
        </p:txBody>
      </p:sp>
      <p:sp>
        <p:nvSpPr>
          <p:cNvPr id="100358" name="Rectangle 6"/>
          <p:cNvSpPr>
            <a:spLocks noChangeArrowheads="1"/>
          </p:cNvSpPr>
          <p:nvPr/>
        </p:nvSpPr>
        <p:spPr bwMode="auto">
          <a:xfrm>
            <a:off x="3405188" y="1331913"/>
            <a:ext cx="338137" cy="325437"/>
          </a:xfrm>
          <a:prstGeom prst="rect">
            <a:avLst/>
          </a:prstGeom>
          <a:noFill/>
          <a:ln w="9525">
            <a:noFill/>
            <a:miter lim="800000"/>
            <a:headEnd/>
            <a:tailEnd/>
          </a:ln>
        </p:spPr>
        <p:txBody>
          <a:bodyPr/>
          <a:lstStyle/>
          <a:p>
            <a:endParaRPr lang="en-US"/>
          </a:p>
        </p:txBody>
      </p:sp>
      <p:sp>
        <p:nvSpPr>
          <p:cNvPr id="100359" name="Rectangle 7"/>
          <p:cNvSpPr>
            <a:spLocks noChangeArrowheads="1"/>
          </p:cNvSpPr>
          <p:nvPr/>
        </p:nvSpPr>
        <p:spPr bwMode="auto">
          <a:xfrm>
            <a:off x="3529013" y="1420813"/>
            <a:ext cx="98425"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1</a:t>
            </a:r>
            <a:endParaRPr lang="en-US" sz="2500"/>
          </a:p>
        </p:txBody>
      </p:sp>
      <p:sp>
        <p:nvSpPr>
          <p:cNvPr id="100360" name="Rectangle 8"/>
          <p:cNvSpPr>
            <a:spLocks noChangeArrowheads="1"/>
          </p:cNvSpPr>
          <p:nvPr/>
        </p:nvSpPr>
        <p:spPr bwMode="auto">
          <a:xfrm>
            <a:off x="3167063" y="1331913"/>
            <a:ext cx="336550" cy="325437"/>
          </a:xfrm>
          <a:prstGeom prst="rect">
            <a:avLst/>
          </a:prstGeom>
          <a:noFill/>
          <a:ln w="9525">
            <a:noFill/>
            <a:miter lim="800000"/>
            <a:headEnd/>
            <a:tailEnd/>
          </a:ln>
        </p:spPr>
        <p:txBody>
          <a:bodyPr/>
          <a:lstStyle/>
          <a:p>
            <a:endParaRPr lang="en-US"/>
          </a:p>
        </p:txBody>
      </p:sp>
      <p:sp>
        <p:nvSpPr>
          <p:cNvPr id="100361" name="Rectangle 9"/>
          <p:cNvSpPr>
            <a:spLocks noChangeArrowheads="1"/>
          </p:cNvSpPr>
          <p:nvPr/>
        </p:nvSpPr>
        <p:spPr bwMode="auto">
          <a:xfrm>
            <a:off x="3201988" y="1420813"/>
            <a:ext cx="96837"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2</a:t>
            </a:r>
            <a:endParaRPr lang="en-US" sz="2500"/>
          </a:p>
        </p:txBody>
      </p:sp>
      <p:sp>
        <p:nvSpPr>
          <p:cNvPr id="100362" name="Rectangle 10"/>
          <p:cNvSpPr>
            <a:spLocks noChangeArrowheads="1"/>
          </p:cNvSpPr>
          <p:nvPr/>
        </p:nvSpPr>
        <p:spPr bwMode="auto">
          <a:xfrm>
            <a:off x="2960688" y="1420813"/>
            <a:ext cx="96837"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n</a:t>
            </a:r>
            <a:endParaRPr lang="en-US" sz="2500"/>
          </a:p>
        </p:txBody>
      </p:sp>
      <p:sp>
        <p:nvSpPr>
          <p:cNvPr id="100363" name="Rectangle 11"/>
          <p:cNvSpPr>
            <a:spLocks noChangeArrowheads="1"/>
          </p:cNvSpPr>
          <p:nvPr/>
        </p:nvSpPr>
        <p:spPr bwMode="auto">
          <a:xfrm>
            <a:off x="3363913" y="4476750"/>
            <a:ext cx="96837"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1</a:t>
            </a:r>
            <a:endParaRPr lang="en-US" sz="2500"/>
          </a:p>
        </p:txBody>
      </p:sp>
      <p:sp>
        <p:nvSpPr>
          <p:cNvPr id="100364" name="Rectangle 12"/>
          <p:cNvSpPr>
            <a:spLocks noChangeArrowheads="1"/>
          </p:cNvSpPr>
          <p:nvPr/>
        </p:nvSpPr>
        <p:spPr bwMode="auto">
          <a:xfrm>
            <a:off x="2960688" y="4476750"/>
            <a:ext cx="96837"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n</a:t>
            </a:r>
            <a:endParaRPr lang="en-US" sz="2500"/>
          </a:p>
        </p:txBody>
      </p:sp>
      <p:sp>
        <p:nvSpPr>
          <p:cNvPr id="100365" name="Rectangle 13"/>
          <p:cNvSpPr>
            <a:spLocks noChangeArrowheads="1"/>
          </p:cNvSpPr>
          <p:nvPr/>
        </p:nvSpPr>
        <p:spPr bwMode="auto">
          <a:xfrm>
            <a:off x="3405188" y="1331913"/>
            <a:ext cx="338137" cy="325437"/>
          </a:xfrm>
          <a:prstGeom prst="rect">
            <a:avLst/>
          </a:prstGeom>
          <a:noFill/>
          <a:ln w="9525">
            <a:noFill/>
            <a:miter lim="800000"/>
            <a:headEnd/>
            <a:tailEnd/>
          </a:ln>
        </p:spPr>
        <p:txBody>
          <a:bodyPr/>
          <a:lstStyle/>
          <a:p>
            <a:endParaRPr lang="en-US"/>
          </a:p>
        </p:txBody>
      </p:sp>
      <p:sp>
        <p:nvSpPr>
          <p:cNvPr id="100366" name="Rectangle 14"/>
          <p:cNvSpPr>
            <a:spLocks noChangeArrowheads="1"/>
          </p:cNvSpPr>
          <p:nvPr/>
        </p:nvSpPr>
        <p:spPr bwMode="auto">
          <a:xfrm>
            <a:off x="3167063" y="1331913"/>
            <a:ext cx="336550" cy="325437"/>
          </a:xfrm>
          <a:prstGeom prst="rect">
            <a:avLst/>
          </a:prstGeom>
          <a:noFill/>
          <a:ln w="9525">
            <a:noFill/>
            <a:miter lim="800000"/>
            <a:headEnd/>
            <a:tailEnd/>
          </a:ln>
        </p:spPr>
        <p:txBody>
          <a:bodyPr/>
          <a:lstStyle/>
          <a:p>
            <a:endParaRPr lang="en-US"/>
          </a:p>
        </p:txBody>
      </p:sp>
      <p:sp>
        <p:nvSpPr>
          <p:cNvPr id="100367" name="Rectangle 15"/>
          <p:cNvSpPr>
            <a:spLocks noChangeArrowheads="1"/>
          </p:cNvSpPr>
          <p:nvPr/>
        </p:nvSpPr>
        <p:spPr bwMode="auto">
          <a:xfrm>
            <a:off x="3184525" y="4476750"/>
            <a:ext cx="98425"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2</a:t>
            </a:r>
            <a:endParaRPr lang="en-US" sz="2500"/>
          </a:p>
        </p:txBody>
      </p:sp>
      <p:sp>
        <p:nvSpPr>
          <p:cNvPr id="100368" name="Freeform 16"/>
          <p:cNvSpPr>
            <a:spLocks/>
          </p:cNvSpPr>
          <p:nvPr/>
        </p:nvSpPr>
        <p:spPr bwMode="auto">
          <a:xfrm>
            <a:off x="4411663" y="1333500"/>
            <a:ext cx="1370012" cy="3062288"/>
          </a:xfrm>
          <a:custGeom>
            <a:avLst/>
            <a:gdLst>
              <a:gd name="T0" fmla="*/ 2147483647 w 816"/>
              <a:gd name="T1" fmla="*/ 2147483647 h 1488"/>
              <a:gd name="T2" fmla="*/ 2147483647 w 816"/>
              <a:gd name="T3" fmla="*/ 2147483647 h 1488"/>
              <a:gd name="T4" fmla="*/ 2147483647 w 816"/>
              <a:gd name="T5" fmla="*/ 2147483647 h 1488"/>
              <a:gd name="T6" fmla="*/ 2147483647 w 816"/>
              <a:gd name="T7" fmla="*/ 0 h 1488"/>
              <a:gd name="T8" fmla="*/ 0 w 816"/>
              <a:gd name="T9" fmla="*/ 0 h 1488"/>
              <a:gd name="T10" fmla="*/ 0 60000 65536"/>
              <a:gd name="T11" fmla="*/ 0 60000 65536"/>
              <a:gd name="T12" fmla="*/ 0 60000 65536"/>
              <a:gd name="T13" fmla="*/ 0 60000 65536"/>
              <a:gd name="T14" fmla="*/ 0 60000 65536"/>
              <a:gd name="T15" fmla="*/ 0 w 816"/>
              <a:gd name="T16" fmla="*/ 0 h 1488"/>
              <a:gd name="T17" fmla="*/ 816 w 816"/>
              <a:gd name="T18" fmla="*/ 1488 h 1488"/>
            </a:gdLst>
            <a:ahLst/>
            <a:cxnLst>
              <a:cxn ang="T10">
                <a:pos x="T0" y="T1"/>
              </a:cxn>
              <a:cxn ang="T11">
                <a:pos x="T2" y="T3"/>
              </a:cxn>
              <a:cxn ang="T12">
                <a:pos x="T4" y="T5"/>
              </a:cxn>
              <a:cxn ang="T13">
                <a:pos x="T6" y="T7"/>
              </a:cxn>
              <a:cxn ang="T14">
                <a:pos x="T8" y="T9"/>
              </a:cxn>
            </a:cxnLst>
            <a:rect l="T15" t="T16" r="T17" b="T18"/>
            <a:pathLst>
              <a:path w="816" h="1488">
                <a:moveTo>
                  <a:pt x="384" y="1440"/>
                </a:moveTo>
                <a:lnTo>
                  <a:pt x="384" y="1488"/>
                </a:lnTo>
                <a:lnTo>
                  <a:pt x="816" y="1488"/>
                </a:lnTo>
                <a:lnTo>
                  <a:pt x="816" y="0"/>
                </a:lnTo>
                <a:lnTo>
                  <a:pt x="0" y="0"/>
                </a:lnTo>
              </a:path>
            </a:pathLst>
          </a:custGeom>
          <a:noFill/>
          <a:ln w="9525">
            <a:solidFill>
              <a:schemeClr val="tx1"/>
            </a:solidFill>
            <a:round/>
            <a:headEnd type="none" w="med" len="med"/>
            <a:tailEnd type="triangle" w="med" len="med"/>
          </a:ln>
        </p:spPr>
        <p:txBody>
          <a:bodyPr/>
          <a:lstStyle/>
          <a:p>
            <a:endParaRPr lang="en-US"/>
          </a:p>
        </p:txBody>
      </p:sp>
      <p:sp>
        <p:nvSpPr>
          <p:cNvPr id="100369" name="Freeform 17"/>
          <p:cNvSpPr>
            <a:spLocks/>
          </p:cNvSpPr>
          <p:nvPr/>
        </p:nvSpPr>
        <p:spPr bwMode="auto">
          <a:xfrm>
            <a:off x="4411663" y="1252538"/>
            <a:ext cx="1450975" cy="3224212"/>
          </a:xfrm>
          <a:custGeom>
            <a:avLst/>
            <a:gdLst>
              <a:gd name="T0" fmla="*/ 2147483647 w 864"/>
              <a:gd name="T1" fmla="*/ 2147483647 h 1584"/>
              <a:gd name="T2" fmla="*/ 2147483647 w 864"/>
              <a:gd name="T3" fmla="*/ 2147483647 h 1584"/>
              <a:gd name="T4" fmla="*/ 2147483647 w 864"/>
              <a:gd name="T5" fmla="*/ 2147483647 h 1584"/>
              <a:gd name="T6" fmla="*/ 2147483647 w 864"/>
              <a:gd name="T7" fmla="*/ 0 h 1584"/>
              <a:gd name="T8" fmla="*/ 0 w 864"/>
              <a:gd name="T9" fmla="*/ 0 h 1584"/>
              <a:gd name="T10" fmla="*/ 0 60000 65536"/>
              <a:gd name="T11" fmla="*/ 0 60000 65536"/>
              <a:gd name="T12" fmla="*/ 0 60000 65536"/>
              <a:gd name="T13" fmla="*/ 0 60000 65536"/>
              <a:gd name="T14" fmla="*/ 0 60000 65536"/>
              <a:gd name="T15" fmla="*/ 0 w 864"/>
              <a:gd name="T16" fmla="*/ 0 h 1584"/>
              <a:gd name="T17" fmla="*/ 864 w 864"/>
              <a:gd name="T18" fmla="*/ 1584 h 1584"/>
            </a:gdLst>
            <a:ahLst/>
            <a:cxnLst>
              <a:cxn ang="T10">
                <a:pos x="T0" y="T1"/>
              </a:cxn>
              <a:cxn ang="T11">
                <a:pos x="T2" y="T3"/>
              </a:cxn>
              <a:cxn ang="T12">
                <a:pos x="T4" y="T5"/>
              </a:cxn>
              <a:cxn ang="T13">
                <a:pos x="T6" y="T7"/>
              </a:cxn>
              <a:cxn ang="T14">
                <a:pos x="T8" y="T9"/>
              </a:cxn>
            </a:cxnLst>
            <a:rect l="T15" t="T16" r="T17" b="T18"/>
            <a:pathLst>
              <a:path w="864" h="1584">
                <a:moveTo>
                  <a:pt x="336" y="1488"/>
                </a:moveTo>
                <a:lnTo>
                  <a:pt x="336" y="1584"/>
                </a:lnTo>
                <a:lnTo>
                  <a:pt x="864" y="1584"/>
                </a:lnTo>
                <a:lnTo>
                  <a:pt x="864" y="0"/>
                </a:lnTo>
                <a:lnTo>
                  <a:pt x="0" y="0"/>
                </a:lnTo>
              </a:path>
            </a:pathLst>
          </a:custGeom>
          <a:noFill/>
          <a:ln w="9525">
            <a:solidFill>
              <a:schemeClr val="tx1"/>
            </a:solidFill>
            <a:round/>
            <a:headEnd type="none" w="med" len="med"/>
            <a:tailEnd type="triangle" w="med" len="med"/>
          </a:ln>
        </p:spPr>
        <p:txBody>
          <a:bodyPr/>
          <a:lstStyle/>
          <a:p>
            <a:endParaRPr lang="en-US"/>
          </a:p>
        </p:txBody>
      </p:sp>
      <p:sp>
        <p:nvSpPr>
          <p:cNvPr id="100370" name="Freeform 18"/>
          <p:cNvSpPr>
            <a:spLocks/>
          </p:cNvSpPr>
          <p:nvPr/>
        </p:nvSpPr>
        <p:spPr bwMode="auto">
          <a:xfrm>
            <a:off x="4411663" y="1092200"/>
            <a:ext cx="1773237" cy="3546475"/>
          </a:xfrm>
          <a:custGeom>
            <a:avLst/>
            <a:gdLst>
              <a:gd name="T0" fmla="*/ 2147483647 w 1056"/>
              <a:gd name="T1" fmla="*/ 2147483647 h 1824"/>
              <a:gd name="T2" fmla="*/ 2147483647 w 1056"/>
              <a:gd name="T3" fmla="*/ 2147483647 h 1824"/>
              <a:gd name="T4" fmla="*/ 2147483647 w 1056"/>
              <a:gd name="T5" fmla="*/ 2147483647 h 1824"/>
              <a:gd name="T6" fmla="*/ 2147483647 w 1056"/>
              <a:gd name="T7" fmla="*/ 0 h 1824"/>
              <a:gd name="T8" fmla="*/ 0 w 1056"/>
              <a:gd name="T9" fmla="*/ 0 h 1824"/>
              <a:gd name="T10" fmla="*/ 0 60000 65536"/>
              <a:gd name="T11" fmla="*/ 0 60000 65536"/>
              <a:gd name="T12" fmla="*/ 0 60000 65536"/>
              <a:gd name="T13" fmla="*/ 0 60000 65536"/>
              <a:gd name="T14" fmla="*/ 0 60000 65536"/>
              <a:gd name="T15" fmla="*/ 0 w 1056"/>
              <a:gd name="T16" fmla="*/ 0 h 1824"/>
              <a:gd name="T17" fmla="*/ 1056 w 1056"/>
              <a:gd name="T18" fmla="*/ 1824 h 1824"/>
            </a:gdLst>
            <a:ahLst/>
            <a:cxnLst>
              <a:cxn ang="T10">
                <a:pos x="T0" y="T1"/>
              </a:cxn>
              <a:cxn ang="T11">
                <a:pos x="T2" y="T3"/>
              </a:cxn>
              <a:cxn ang="T12">
                <a:pos x="T4" y="T5"/>
              </a:cxn>
              <a:cxn ang="T13">
                <a:pos x="T6" y="T7"/>
              </a:cxn>
              <a:cxn ang="T14">
                <a:pos x="T8" y="T9"/>
              </a:cxn>
            </a:cxnLst>
            <a:rect l="T15" t="T16" r="T17" b="T18"/>
            <a:pathLst>
              <a:path w="1056" h="1824">
                <a:moveTo>
                  <a:pt x="144" y="1584"/>
                </a:moveTo>
                <a:lnTo>
                  <a:pt x="144" y="1824"/>
                </a:lnTo>
                <a:lnTo>
                  <a:pt x="1056" y="1824"/>
                </a:lnTo>
                <a:lnTo>
                  <a:pt x="1056" y="0"/>
                </a:lnTo>
                <a:lnTo>
                  <a:pt x="0" y="0"/>
                </a:lnTo>
              </a:path>
            </a:pathLst>
          </a:custGeom>
          <a:noFill/>
          <a:ln w="9525">
            <a:solidFill>
              <a:schemeClr val="tx1"/>
            </a:solidFill>
            <a:round/>
            <a:headEnd type="none" w="med" len="med"/>
            <a:tailEnd type="triangle" w="med" len="med"/>
          </a:ln>
        </p:spPr>
        <p:txBody>
          <a:bodyPr/>
          <a:lstStyle/>
          <a:p>
            <a:endParaRPr lang="en-US"/>
          </a:p>
        </p:txBody>
      </p:sp>
      <p:sp>
        <p:nvSpPr>
          <p:cNvPr id="100371" name="Text Box 19"/>
          <p:cNvSpPr txBox="1">
            <a:spLocks noChangeArrowheads="1"/>
          </p:cNvSpPr>
          <p:nvPr/>
        </p:nvSpPr>
        <p:spPr bwMode="auto">
          <a:xfrm>
            <a:off x="5522913" y="1284288"/>
            <a:ext cx="293687" cy="290512"/>
          </a:xfrm>
          <a:prstGeom prst="rect">
            <a:avLst/>
          </a:prstGeom>
          <a:noFill/>
          <a:ln w="9525">
            <a:noFill/>
            <a:miter lim="800000"/>
            <a:headEnd/>
            <a:tailEnd/>
          </a:ln>
        </p:spPr>
        <p:txBody>
          <a:bodyPr wrap="none" lIns="96744" tIns="48372" rIns="96744" bIns="48372">
            <a:spAutoFit/>
          </a:bodyPr>
          <a:lstStyle/>
          <a:p>
            <a:pPr defTabSz="966788"/>
            <a:r>
              <a:rPr lang="en-US" sz="1300">
                <a:latin typeface="Courier New" pitchFamily="49" charset="0"/>
              </a:rPr>
              <a:t>1</a:t>
            </a:r>
          </a:p>
        </p:txBody>
      </p:sp>
      <p:sp>
        <p:nvSpPr>
          <p:cNvPr id="100372" name="Text Box 20"/>
          <p:cNvSpPr txBox="1">
            <a:spLocks noChangeArrowheads="1"/>
          </p:cNvSpPr>
          <p:nvPr/>
        </p:nvSpPr>
        <p:spPr bwMode="auto">
          <a:xfrm>
            <a:off x="5781675" y="1284288"/>
            <a:ext cx="293688" cy="290512"/>
          </a:xfrm>
          <a:prstGeom prst="rect">
            <a:avLst/>
          </a:prstGeom>
          <a:noFill/>
          <a:ln w="9525">
            <a:noFill/>
            <a:miter lim="800000"/>
            <a:headEnd/>
            <a:tailEnd/>
          </a:ln>
        </p:spPr>
        <p:txBody>
          <a:bodyPr wrap="none" lIns="96744" tIns="48372" rIns="96744" bIns="48372">
            <a:spAutoFit/>
          </a:bodyPr>
          <a:lstStyle/>
          <a:p>
            <a:pPr defTabSz="966788"/>
            <a:r>
              <a:rPr lang="en-US" sz="1300">
                <a:latin typeface="Courier New" pitchFamily="49" charset="0"/>
              </a:rPr>
              <a:t>2</a:t>
            </a:r>
          </a:p>
        </p:txBody>
      </p:sp>
      <p:sp>
        <p:nvSpPr>
          <p:cNvPr id="100373" name="Text Box 21"/>
          <p:cNvSpPr txBox="1">
            <a:spLocks noChangeArrowheads="1"/>
          </p:cNvSpPr>
          <p:nvPr/>
        </p:nvSpPr>
        <p:spPr bwMode="auto">
          <a:xfrm>
            <a:off x="6105525" y="1252538"/>
            <a:ext cx="292100" cy="290512"/>
          </a:xfrm>
          <a:prstGeom prst="rect">
            <a:avLst/>
          </a:prstGeom>
          <a:noFill/>
          <a:ln w="9525">
            <a:noFill/>
            <a:miter lim="800000"/>
            <a:headEnd/>
            <a:tailEnd/>
          </a:ln>
        </p:spPr>
        <p:txBody>
          <a:bodyPr wrap="none" lIns="96744" tIns="48372" rIns="96744" bIns="48372">
            <a:spAutoFit/>
          </a:bodyPr>
          <a:lstStyle/>
          <a:p>
            <a:pPr defTabSz="966788"/>
            <a:r>
              <a:rPr lang="en-US" sz="1300">
                <a:latin typeface="Courier New" pitchFamily="49" charset="0"/>
              </a:rPr>
              <a:t>m</a:t>
            </a:r>
          </a:p>
        </p:txBody>
      </p:sp>
      <p:sp>
        <p:nvSpPr>
          <p:cNvPr id="100374" name="Freeform 22"/>
          <p:cNvSpPr>
            <a:spLocks/>
          </p:cNvSpPr>
          <p:nvPr/>
        </p:nvSpPr>
        <p:spPr bwMode="auto">
          <a:xfrm>
            <a:off x="4411663" y="1736725"/>
            <a:ext cx="2068512" cy="3627438"/>
          </a:xfrm>
          <a:custGeom>
            <a:avLst/>
            <a:gdLst>
              <a:gd name="T0" fmla="*/ 2147483647 w 1200"/>
              <a:gd name="T1" fmla="*/ 0 h 1872"/>
              <a:gd name="T2" fmla="*/ 2147483647 w 1200"/>
              <a:gd name="T3" fmla="*/ 0 h 1872"/>
              <a:gd name="T4" fmla="*/ 2147483647 w 1200"/>
              <a:gd name="T5" fmla="*/ 2147483647 h 1872"/>
              <a:gd name="T6" fmla="*/ 0 w 1200"/>
              <a:gd name="T7" fmla="*/ 2147483647 h 1872"/>
              <a:gd name="T8" fmla="*/ 0 w 1200"/>
              <a:gd name="T9" fmla="*/ 2147483647 h 1872"/>
              <a:gd name="T10" fmla="*/ 0 60000 65536"/>
              <a:gd name="T11" fmla="*/ 0 60000 65536"/>
              <a:gd name="T12" fmla="*/ 0 60000 65536"/>
              <a:gd name="T13" fmla="*/ 0 60000 65536"/>
              <a:gd name="T14" fmla="*/ 0 60000 65536"/>
              <a:gd name="T15" fmla="*/ 0 w 1200"/>
              <a:gd name="T16" fmla="*/ 0 h 1872"/>
              <a:gd name="T17" fmla="*/ 1200 w 1200"/>
              <a:gd name="T18" fmla="*/ 1872 h 1872"/>
            </a:gdLst>
            <a:ahLst/>
            <a:cxnLst>
              <a:cxn ang="T10">
                <a:pos x="T0" y="T1"/>
              </a:cxn>
              <a:cxn ang="T11">
                <a:pos x="T2" y="T3"/>
              </a:cxn>
              <a:cxn ang="T12">
                <a:pos x="T4" y="T5"/>
              </a:cxn>
              <a:cxn ang="T13">
                <a:pos x="T6" y="T7"/>
              </a:cxn>
              <a:cxn ang="T14">
                <a:pos x="T8" y="T9"/>
              </a:cxn>
            </a:cxnLst>
            <a:rect l="T15" t="T16" r="T17" b="T18"/>
            <a:pathLst>
              <a:path w="1200" h="1872">
                <a:moveTo>
                  <a:pt x="480" y="0"/>
                </a:moveTo>
                <a:lnTo>
                  <a:pt x="1200" y="0"/>
                </a:lnTo>
                <a:lnTo>
                  <a:pt x="1200" y="1584"/>
                </a:lnTo>
                <a:lnTo>
                  <a:pt x="0" y="1584"/>
                </a:lnTo>
                <a:lnTo>
                  <a:pt x="0" y="1872"/>
                </a:lnTo>
              </a:path>
            </a:pathLst>
          </a:custGeom>
          <a:noFill/>
          <a:ln w="19050" cap="flat" cmpd="sng">
            <a:solidFill>
              <a:schemeClr val="accent2"/>
            </a:solidFill>
            <a:prstDash val="dash"/>
            <a:round/>
            <a:headEnd type="none" w="med" len="med"/>
            <a:tailEnd type="triangle" w="med" len="med"/>
          </a:ln>
        </p:spPr>
        <p:txBody>
          <a:bodyPr/>
          <a:lstStyle/>
          <a:p>
            <a:endParaRPr lang="en-US"/>
          </a:p>
        </p:txBody>
      </p:sp>
      <p:sp>
        <p:nvSpPr>
          <p:cNvPr id="100375" name="Rectangle 23"/>
          <p:cNvSpPr>
            <a:spLocks noChangeArrowheads="1"/>
          </p:cNvSpPr>
          <p:nvPr/>
        </p:nvSpPr>
        <p:spPr bwMode="auto">
          <a:xfrm>
            <a:off x="5121275" y="5202238"/>
            <a:ext cx="96838"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1</a:t>
            </a:r>
            <a:endParaRPr lang="en-US" sz="2500"/>
          </a:p>
        </p:txBody>
      </p:sp>
      <p:sp>
        <p:nvSpPr>
          <p:cNvPr id="100376" name="Rectangle 24"/>
          <p:cNvSpPr>
            <a:spLocks noChangeArrowheads="1"/>
          </p:cNvSpPr>
          <p:nvPr/>
        </p:nvSpPr>
        <p:spPr bwMode="auto">
          <a:xfrm>
            <a:off x="5684838" y="5170488"/>
            <a:ext cx="96837"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m</a:t>
            </a:r>
            <a:endParaRPr lang="en-US" sz="2500"/>
          </a:p>
        </p:txBody>
      </p:sp>
      <p:sp>
        <p:nvSpPr>
          <p:cNvPr id="100377" name="Rectangle 25"/>
          <p:cNvSpPr>
            <a:spLocks noChangeArrowheads="1"/>
          </p:cNvSpPr>
          <p:nvPr/>
        </p:nvSpPr>
        <p:spPr bwMode="auto">
          <a:xfrm>
            <a:off x="5378450" y="5202238"/>
            <a:ext cx="98425"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2</a:t>
            </a:r>
            <a:endParaRPr lang="en-US" sz="2500"/>
          </a:p>
        </p:txBody>
      </p:sp>
      <p:sp>
        <p:nvSpPr>
          <p:cNvPr id="100378" name="Rectangle 26"/>
          <p:cNvSpPr>
            <a:spLocks noChangeArrowheads="1"/>
          </p:cNvSpPr>
          <p:nvPr/>
        </p:nvSpPr>
        <p:spPr bwMode="auto">
          <a:xfrm>
            <a:off x="3605213" y="4097338"/>
            <a:ext cx="1603375" cy="200025"/>
          </a:xfrm>
          <a:prstGeom prst="rect">
            <a:avLst/>
          </a:prstGeom>
          <a:solidFill>
            <a:srgbClr val="FFFFFF"/>
          </a:solidFill>
          <a:ln w="11113">
            <a:solidFill>
              <a:srgbClr val="000000"/>
            </a:solidFill>
            <a:miter lim="800000"/>
            <a:headEnd/>
            <a:tailEnd/>
          </a:ln>
        </p:spPr>
        <p:txBody>
          <a:bodyPr/>
          <a:lstStyle/>
          <a:p>
            <a:endParaRPr lang="en-US"/>
          </a:p>
        </p:txBody>
      </p:sp>
      <p:sp>
        <p:nvSpPr>
          <p:cNvPr id="100379" name="Rectangle 27"/>
          <p:cNvSpPr>
            <a:spLocks noChangeArrowheads="1"/>
          </p:cNvSpPr>
          <p:nvPr/>
        </p:nvSpPr>
        <p:spPr bwMode="auto">
          <a:xfrm>
            <a:off x="3705225" y="4073525"/>
            <a:ext cx="1365250"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recursive call</a:t>
            </a:r>
            <a:endParaRPr lang="en-US" sz="2500"/>
          </a:p>
        </p:txBody>
      </p:sp>
      <p:sp>
        <p:nvSpPr>
          <p:cNvPr id="100380" name="Freeform 28"/>
          <p:cNvSpPr>
            <a:spLocks/>
          </p:cNvSpPr>
          <p:nvPr/>
        </p:nvSpPr>
        <p:spPr bwMode="auto">
          <a:xfrm>
            <a:off x="4411663" y="1736725"/>
            <a:ext cx="1128712" cy="1933575"/>
          </a:xfrm>
          <a:custGeom>
            <a:avLst/>
            <a:gdLst>
              <a:gd name="T0" fmla="*/ 2147483647 w 672"/>
              <a:gd name="T1" fmla="*/ 0 h 912"/>
              <a:gd name="T2" fmla="*/ 2147483647 w 672"/>
              <a:gd name="T3" fmla="*/ 0 h 912"/>
              <a:gd name="T4" fmla="*/ 2147483647 w 672"/>
              <a:gd name="T5" fmla="*/ 2147483647 h 912"/>
              <a:gd name="T6" fmla="*/ 0 w 672"/>
              <a:gd name="T7" fmla="*/ 2147483647 h 912"/>
              <a:gd name="T8" fmla="*/ 0 w 672"/>
              <a:gd name="T9" fmla="*/ 2147483647 h 912"/>
              <a:gd name="T10" fmla="*/ 0 60000 65536"/>
              <a:gd name="T11" fmla="*/ 0 60000 65536"/>
              <a:gd name="T12" fmla="*/ 0 60000 65536"/>
              <a:gd name="T13" fmla="*/ 0 60000 65536"/>
              <a:gd name="T14" fmla="*/ 0 60000 65536"/>
              <a:gd name="T15" fmla="*/ 0 w 672"/>
              <a:gd name="T16" fmla="*/ 0 h 912"/>
              <a:gd name="T17" fmla="*/ 672 w 672"/>
              <a:gd name="T18" fmla="*/ 912 h 912"/>
            </a:gdLst>
            <a:ahLst/>
            <a:cxnLst>
              <a:cxn ang="T10">
                <a:pos x="T0" y="T1"/>
              </a:cxn>
              <a:cxn ang="T11">
                <a:pos x="T2" y="T3"/>
              </a:cxn>
              <a:cxn ang="T12">
                <a:pos x="T4" y="T5"/>
              </a:cxn>
              <a:cxn ang="T13">
                <a:pos x="T6" y="T7"/>
              </a:cxn>
              <a:cxn ang="T14">
                <a:pos x="T8" y="T9"/>
              </a:cxn>
            </a:cxnLst>
            <a:rect l="T15" t="T16" r="T17" b="T18"/>
            <a:pathLst>
              <a:path w="672" h="912">
                <a:moveTo>
                  <a:pt x="432" y="0"/>
                </a:moveTo>
                <a:lnTo>
                  <a:pt x="672" y="0"/>
                </a:lnTo>
                <a:lnTo>
                  <a:pt x="672" y="768"/>
                </a:lnTo>
                <a:lnTo>
                  <a:pt x="0" y="768"/>
                </a:lnTo>
                <a:lnTo>
                  <a:pt x="0" y="912"/>
                </a:lnTo>
              </a:path>
            </a:pathLst>
          </a:custGeom>
          <a:noFill/>
          <a:ln w="19050" cap="flat" cmpd="sng">
            <a:solidFill>
              <a:schemeClr val="accent2"/>
            </a:solidFill>
            <a:prstDash val="dash"/>
            <a:round/>
            <a:headEnd type="none" w="med" len="med"/>
            <a:tailEnd type="triangle" w="med" len="med"/>
          </a:ln>
        </p:spPr>
        <p:txBody>
          <a:bodyPr/>
          <a:lstStyle/>
          <a:p>
            <a:endParaRPr lang="en-US"/>
          </a:p>
        </p:txBody>
      </p:sp>
      <p:sp>
        <p:nvSpPr>
          <p:cNvPr id="100381" name="Freeform 29"/>
          <p:cNvSpPr>
            <a:spLocks/>
          </p:cNvSpPr>
          <p:nvPr/>
        </p:nvSpPr>
        <p:spPr bwMode="auto">
          <a:xfrm>
            <a:off x="4411663" y="1736725"/>
            <a:ext cx="2598737" cy="4835525"/>
          </a:xfrm>
          <a:custGeom>
            <a:avLst/>
            <a:gdLst>
              <a:gd name="T0" fmla="*/ 2147483647 w 1392"/>
              <a:gd name="T1" fmla="*/ 0 h 2880"/>
              <a:gd name="T2" fmla="*/ 2147483647 w 1392"/>
              <a:gd name="T3" fmla="*/ 0 h 2880"/>
              <a:gd name="T4" fmla="*/ 2147483647 w 1392"/>
              <a:gd name="T5" fmla="*/ 2147483647 h 2880"/>
              <a:gd name="T6" fmla="*/ 0 w 1392"/>
              <a:gd name="T7" fmla="*/ 2147483647 h 2880"/>
              <a:gd name="T8" fmla="*/ 0 w 1392"/>
              <a:gd name="T9" fmla="*/ 2147483647 h 2880"/>
              <a:gd name="T10" fmla="*/ 0 60000 65536"/>
              <a:gd name="T11" fmla="*/ 0 60000 65536"/>
              <a:gd name="T12" fmla="*/ 0 60000 65536"/>
              <a:gd name="T13" fmla="*/ 0 60000 65536"/>
              <a:gd name="T14" fmla="*/ 0 60000 65536"/>
              <a:gd name="T15" fmla="*/ 0 w 1392"/>
              <a:gd name="T16" fmla="*/ 0 h 2880"/>
              <a:gd name="T17" fmla="*/ 1392 w 1392"/>
              <a:gd name="T18" fmla="*/ 2880 h 2880"/>
            </a:gdLst>
            <a:ahLst/>
            <a:cxnLst>
              <a:cxn ang="T10">
                <a:pos x="T0" y="T1"/>
              </a:cxn>
              <a:cxn ang="T11">
                <a:pos x="T2" y="T3"/>
              </a:cxn>
              <a:cxn ang="T12">
                <a:pos x="T4" y="T5"/>
              </a:cxn>
              <a:cxn ang="T13">
                <a:pos x="T6" y="T7"/>
              </a:cxn>
              <a:cxn ang="T14">
                <a:pos x="T8" y="T9"/>
              </a:cxn>
            </a:cxnLst>
            <a:rect l="T15" t="T16" r="T17" b="T18"/>
            <a:pathLst>
              <a:path w="1392" h="2880">
                <a:moveTo>
                  <a:pt x="432" y="0"/>
                </a:moveTo>
                <a:lnTo>
                  <a:pt x="1392" y="0"/>
                </a:lnTo>
                <a:lnTo>
                  <a:pt x="1392" y="2736"/>
                </a:lnTo>
                <a:lnTo>
                  <a:pt x="0" y="2736"/>
                </a:lnTo>
                <a:lnTo>
                  <a:pt x="0" y="2880"/>
                </a:lnTo>
              </a:path>
            </a:pathLst>
          </a:custGeom>
          <a:noFill/>
          <a:ln w="9525" cap="flat">
            <a:solidFill>
              <a:schemeClr val="accent2"/>
            </a:solidFill>
            <a:prstDash val="dash"/>
            <a:round/>
            <a:headEnd type="none" w="med" len="med"/>
            <a:tailEnd type="triangle" w="med" len="med"/>
          </a:ln>
        </p:spPr>
        <p:txBody>
          <a:bodyPr/>
          <a:lstStyle/>
          <a:p>
            <a:endParaRPr lang="en-US"/>
          </a:p>
        </p:txBody>
      </p:sp>
      <p:sp>
        <p:nvSpPr>
          <p:cNvPr id="100382" name="Line 30"/>
          <p:cNvSpPr>
            <a:spLocks noChangeShapeType="1"/>
          </p:cNvSpPr>
          <p:nvPr/>
        </p:nvSpPr>
        <p:spPr bwMode="auto">
          <a:xfrm>
            <a:off x="4411663" y="3913188"/>
            <a:ext cx="0" cy="160337"/>
          </a:xfrm>
          <a:prstGeom prst="line">
            <a:avLst/>
          </a:prstGeom>
          <a:noFill/>
          <a:ln w="9525">
            <a:solidFill>
              <a:schemeClr val="tx1"/>
            </a:solidFill>
            <a:round/>
            <a:headEnd/>
            <a:tailEnd type="triangle" w="med" len="med"/>
          </a:ln>
        </p:spPr>
        <p:txBody>
          <a:bodyPr/>
          <a:lstStyle/>
          <a:p>
            <a:endParaRPr lang="en-US"/>
          </a:p>
        </p:txBody>
      </p:sp>
      <p:sp>
        <p:nvSpPr>
          <p:cNvPr id="100383" name="Rectangle 31"/>
          <p:cNvSpPr>
            <a:spLocks noChangeArrowheads="1"/>
          </p:cNvSpPr>
          <p:nvPr/>
        </p:nvSpPr>
        <p:spPr bwMode="auto">
          <a:xfrm>
            <a:off x="3605213" y="3670300"/>
            <a:ext cx="1603375" cy="242888"/>
          </a:xfrm>
          <a:prstGeom prst="rect">
            <a:avLst/>
          </a:prstGeom>
          <a:solidFill>
            <a:schemeClr val="bg1"/>
          </a:solidFill>
          <a:ln w="11113">
            <a:solidFill>
              <a:srgbClr val="000000"/>
            </a:solidFill>
            <a:miter lim="800000"/>
            <a:headEnd/>
            <a:tailEnd/>
          </a:ln>
        </p:spPr>
        <p:txBody>
          <a:bodyPr lIns="96744" tIns="48372" rIns="96744" bIns="48372"/>
          <a:lstStyle/>
          <a:p>
            <a:pPr algn="ctr" defTabSz="966788">
              <a:lnSpc>
                <a:spcPct val="80000"/>
              </a:lnSpc>
            </a:pPr>
            <a:r>
              <a:rPr lang="en-US" sz="1300">
                <a:solidFill>
                  <a:srgbClr val="000000"/>
                </a:solidFill>
              </a:rPr>
              <a:t>part 2</a:t>
            </a:r>
          </a:p>
        </p:txBody>
      </p:sp>
      <p:sp>
        <p:nvSpPr>
          <p:cNvPr id="100384" name="Freeform 32"/>
          <p:cNvSpPr>
            <a:spLocks/>
          </p:cNvSpPr>
          <p:nvPr/>
        </p:nvSpPr>
        <p:spPr bwMode="auto">
          <a:xfrm>
            <a:off x="3363913" y="3509963"/>
            <a:ext cx="482600" cy="2417762"/>
          </a:xfrm>
          <a:custGeom>
            <a:avLst/>
            <a:gdLst>
              <a:gd name="T0" fmla="*/ 2147483647 w 288"/>
              <a:gd name="T1" fmla="*/ 2147483647 h 1440"/>
              <a:gd name="T2" fmla="*/ 2147483647 w 288"/>
              <a:gd name="T3" fmla="*/ 2147483647 h 1440"/>
              <a:gd name="T4" fmla="*/ 0 w 288"/>
              <a:gd name="T5" fmla="*/ 2147483647 h 1440"/>
              <a:gd name="T6" fmla="*/ 0 w 288"/>
              <a:gd name="T7" fmla="*/ 0 h 1440"/>
              <a:gd name="T8" fmla="*/ 2147483647 w 288"/>
              <a:gd name="T9" fmla="*/ 0 h 1440"/>
              <a:gd name="T10" fmla="*/ 2147483647 w 288"/>
              <a:gd name="T11" fmla="*/ 2147483647 h 1440"/>
              <a:gd name="T12" fmla="*/ 0 60000 65536"/>
              <a:gd name="T13" fmla="*/ 0 60000 65536"/>
              <a:gd name="T14" fmla="*/ 0 60000 65536"/>
              <a:gd name="T15" fmla="*/ 0 60000 65536"/>
              <a:gd name="T16" fmla="*/ 0 60000 65536"/>
              <a:gd name="T17" fmla="*/ 0 60000 65536"/>
              <a:gd name="T18" fmla="*/ 0 w 288"/>
              <a:gd name="T19" fmla="*/ 0 h 1440"/>
              <a:gd name="T20" fmla="*/ 288 w 288"/>
              <a:gd name="T21" fmla="*/ 1440 h 1440"/>
            </a:gdLst>
            <a:ahLst/>
            <a:cxnLst>
              <a:cxn ang="T12">
                <a:pos x="T0" y="T1"/>
              </a:cxn>
              <a:cxn ang="T13">
                <a:pos x="T2" y="T3"/>
              </a:cxn>
              <a:cxn ang="T14">
                <a:pos x="T4" y="T5"/>
              </a:cxn>
              <a:cxn ang="T15">
                <a:pos x="T6" y="T7"/>
              </a:cxn>
              <a:cxn ang="T16">
                <a:pos x="T8" y="T9"/>
              </a:cxn>
              <a:cxn ang="T17">
                <a:pos x="T10" y="T11"/>
              </a:cxn>
            </a:cxnLst>
            <a:rect l="T18" t="T19" r="T20" b="T21"/>
            <a:pathLst>
              <a:path w="288" h="1440">
                <a:moveTo>
                  <a:pt x="192" y="1344"/>
                </a:moveTo>
                <a:lnTo>
                  <a:pt x="192" y="1440"/>
                </a:lnTo>
                <a:lnTo>
                  <a:pt x="0" y="1440"/>
                </a:lnTo>
                <a:lnTo>
                  <a:pt x="0" y="0"/>
                </a:lnTo>
                <a:lnTo>
                  <a:pt x="288" y="0"/>
                </a:lnTo>
                <a:lnTo>
                  <a:pt x="288" y="96"/>
                </a:lnTo>
              </a:path>
            </a:pathLst>
          </a:custGeom>
          <a:noFill/>
          <a:ln w="9525">
            <a:solidFill>
              <a:schemeClr val="tx1"/>
            </a:solidFill>
            <a:round/>
            <a:headEnd type="none" w="med" len="med"/>
            <a:tailEnd type="triangle" w="med" len="med"/>
          </a:ln>
        </p:spPr>
        <p:txBody>
          <a:bodyPr/>
          <a:lstStyle/>
          <a:p>
            <a:endParaRPr lang="en-US"/>
          </a:p>
        </p:txBody>
      </p:sp>
      <p:sp>
        <p:nvSpPr>
          <p:cNvPr id="100385" name="Freeform 33"/>
          <p:cNvSpPr>
            <a:spLocks/>
          </p:cNvSpPr>
          <p:nvPr/>
        </p:nvSpPr>
        <p:spPr bwMode="auto">
          <a:xfrm>
            <a:off x="3282950" y="3429000"/>
            <a:ext cx="644525" cy="2579688"/>
          </a:xfrm>
          <a:custGeom>
            <a:avLst/>
            <a:gdLst>
              <a:gd name="T0" fmla="*/ 2147483647 w 432"/>
              <a:gd name="T1" fmla="*/ 2147483647 h 1536"/>
              <a:gd name="T2" fmla="*/ 2147483647 w 432"/>
              <a:gd name="T3" fmla="*/ 2147483647 h 1536"/>
              <a:gd name="T4" fmla="*/ 0 w 432"/>
              <a:gd name="T5" fmla="*/ 2147483647 h 1536"/>
              <a:gd name="T6" fmla="*/ 0 w 432"/>
              <a:gd name="T7" fmla="*/ 0 h 1536"/>
              <a:gd name="T8" fmla="*/ 2147483647 w 432"/>
              <a:gd name="T9" fmla="*/ 0 h 1536"/>
              <a:gd name="T10" fmla="*/ 2147483647 w 432"/>
              <a:gd name="T11" fmla="*/ 2147483647 h 1536"/>
              <a:gd name="T12" fmla="*/ 0 60000 65536"/>
              <a:gd name="T13" fmla="*/ 0 60000 65536"/>
              <a:gd name="T14" fmla="*/ 0 60000 65536"/>
              <a:gd name="T15" fmla="*/ 0 60000 65536"/>
              <a:gd name="T16" fmla="*/ 0 60000 65536"/>
              <a:gd name="T17" fmla="*/ 0 60000 65536"/>
              <a:gd name="T18" fmla="*/ 0 w 432"/>
              <a:gd name="T19" fmla="*/ 0 h 1536"/>
              <a:gd name="T20" fmla="*/ 432 w 432"/>
              <a:gd name="T21" fmla="*/ 1536 h 1536"/>
            </a:gdLst>
            <a:ahLst/>
            <a:cxnLst>
              <a:cxn ang="T12">
                <a:pos x="T0" y="T1"/>
              </a:cxn>
              <a:cxn ang="T13">
                <a:pos x="T2" y="T3"/>
              </a:cxn>
              <a:cxn ang="T14">
                <a:pos x="T4" y="T5"/>
              </a:cxn>
              <a:cxn ang="T15">
                <a:pos x="T6" y="T7"/>
              </a:cxn>
              <a:cxn ang="T16">
                <a:pos x="T8" y="T9"/>
              </a:cxn>
              <a:cxn ang="T17">
                <a:pos x="T10" y="T11"/>
              </a:cxn>
            </a:cxnLst>
            <a:rect l="T18" t="T19" r="T20" b="T21"/>
            <a:pathLst>
              <a:path w="432" h="1536">
                <a:moveTo>
                  <a:pt x="336" y="1392"/>
                </a:moveTo>
                <a:lnTo>
                  <a:pt x="336" y="1536"/>
                </a:lnTo>
                <a:lnTo>
                  <a:pt x="0" y="1536"/>
                </a:lnTo>
                <a:lnTo>
                  <a:pt x="0" y="0"/>
                </a:lnTo>
                <a:lnTo>
                  <a:pt x="432" y="0"/>
                </a:lnTo>
                <a:lnTo>
                  <a:pt x="432" y="144"/>
                </a:lnTo>
              </a:path>
            </a:pathLst>
          </a:custGeom>
          <a:noFill/>
          <a:ln w="9525">
            <a:solidFill>
              <a:schemeClr val="tx1"/>
            </a:solidFill>
            <a:round/>
            <a:headEnd type="none" w="med" len="med"/>
            <a:tailEnd type="triangle" w="med" len="med"/>
          </a:ln>
        </p:spPr>
        <p:txBody>
          <a:bodyPr/>
          <a:lstStyle/>
          <a:p>
            <a:endParaRPr lang="en-US"/>
          </a:p>
        </p:txBody>
      </p:sp>
      <p:sp>
        <p:nvSpPr>
          <p:cNvPr id="100386" name="Freeform 34"/>
          <p:cNvSpPr>
            <a:spLocks/>
          </p:cNvSpPr>
          <p:nvPr/>
        </p:nvSpPr>
        <p:spPr bwMode="auto">
          <a:xfrm>
            <a:off x="3121025" y="3348038"/>
            <a:ext cx="1049338" cy="2820987"/>
          </a:xfrm>
          <a:custGeom>
            <a:avLst/>
            <a:gdLst>
              <a:gd name="T0" fmla="*/ 2147483647 w 624"/>
              <a:gd name="T1" fmla="*/ 2147483647 h 1680"/>
              <a:gd name="T2" fmla="*/ 2147483647 w 624"/>
              <a:gd name="T3" fmla="*/ 2147483647 h 1680"/>
              <a:gd name="T4" fmla="*/ 0 w 624"/>
              <a:gd name="T5" fmla="*/ 2147483647 h 1680"/>
              <a:gd name="T6" fmla="*/ 0 w 624"/>
              <a:gd name="T7" fmla="*/ 0 h 1680"/>
              <a:gd name="T8" fmla="*/ 2147483647 w 624"/>
              <a:gd name="T9" fmla="*/ 0 h 1680"/>
              <a:gd name="T10" fmla="*/ 2147483647 w 624"/>
              <a:gd name="T11" fmla="*/ 2147483647 h 1680"/>
              <a:gd name="T12" fmla="*/ 0 60000 65536"/>
              <a:gd name="T13" fmla="*/ 0 60000 65536"/>
              <a:gd name="T14" fmla="*/ 0 60000 65536"/>
              <a:gd name="T15" fmla="*/ 0 60000 65536"/>
              <a:gd name="T16" fmla="*/ 0 60000 65536"/>
              <a:gd name="T17" fmla="*/ 0 60000 65536"/>
              <a:gd name="T18" fmla="*/ 0 w 624"/>
              <a:gd name="T19" fmla="*/ 0 h 1680"/>
              <a:gd name="T20" fmla="*/ 624 w 624"/>
              <a:gd name="T21" fmla="*/ 1680 h 1680"/>
            </a:gdLst>
            <a:ahLst/>
            <a:cxnLst>
              <a:cxn ang="T12">
                <a:pos x="T0" y="T1"/>
              </a:cxn>
              <a:cxn ang="T13">
                <a:pos x="T2" y="T3"/>
              </a:cxn>
              <a:cxn ang="T14">
                <a:pos x="T4" y="T5"/>
              </a:cxn>
              <a:cxn ang="T15">
                <a:pos x="T6" y="T7"/>
              </a:cxn>
              <a:cxn ang="T16">
                <a:pos x="T8" y="T9"/>
              </a:cxn>
              <a:cxn ang="T17">
                <a:pos x="T10" y="T11"/>
              </a:cxn>
            </a:cxnLst>
            <a:rect l="T18" t="T19" r="T20" b="T21"/>
            <a:pathLst>
              <a:path w="624" h="1680">
                <a:moveTo>
                  <a:pt x="528" y="1440"/>
                </a:moveTo>
                <a:lnTo>
                  <a:pt x="528" y="1680"/>
                </a:lnTo>
                <a:lnTo>
                  <a:pt x="0" y="1680"/>
                </a:lnTo>
                <a:lnTo>
                  <a:pt x="0" y="0"/>
                </a:lnTo>
                <a:lnTo>
                  <a:pt x="624" y="0"/>
                </a:lnTo>
                <a:lnTo>
                  <a:pt x="624" y="192"/>
                </a:lnTo>
              </a:path>
            </a:pathLst>
          </a:custGeom>
          <a:noFill/>
          <a:ln w="9525">
            <a:solidFill>
              <a:schemeClr val="tx1"/>
            </a:solidFill>
            <a:round/>
            <a:headEnd type="none" w="med" len="med"/>
            <a:tailEnd type="triangle" w="med" len="med"/>
          </a:ln>
        </p:spPr>
        <p:txBody>
          <a:bodyPr/>
          <a:lstStyle/>
          <a:p>
            <a:endParaRPr lang="en-US"/>
          </a:p>
        </p:txBody>
      </p:sp>
      <p:sp>
        <p:nvSpPr>
          <p:cNvPr id="100387" name="Rectangle 35"/>
          <p:cNvSpPr>
            <a:spLocks noChangeArrowheads="1"/>
          </p:cNvSpPr>
          <p:nvPr/>
        </p:nvSpPr>
        <p:spPr bwMode="auto">
          <a:xfrm>
            <a:off x="3605213" y="5364163"/>
            <a:ext cx="1603375" cy="400050"/>
          </a:xfrm>
          <a:prstGeom prst="rect">
            <a:avLst/>
          </a:prstGeom>
          <a:solidFill>
            <a:schemeClr val="bg1"/>
          </a:solidFill>
          <a:ln w="11113">
            <a:solidFill>
              <a:srgbClr val="000000"/>
            </a:solidFill>
            <a:miter lim="800000"/>
            <a:headEnd/>
            <a:tailEnd/>
          </a:ln>
        </p:spPr>
        <p:txBody>
          <a:bodyPr lIns="96744" tIns="48372" rIns="96744" bIns="48372"/>
          <a:lstStyle/>
          <a:p>
            <a:pPr algn="ctr" defTabSz="966788">
              <a:lnSpc>
                <a:spcPct val="120000"/>
              </a:lnSpc>
            </a:pPr>
            <a:r>
              <a:rPr lang="en-US" sz="1300">
                <a:solidFill>
                  <a:srgbClr val="000000"/>
                </a:solidFill>
              </a:rPr>
              <a:t>part 3</a:t>
            </a:r>
          </a:p>
        </p:txBody>
      </p:sp>
      <p:sp>
        <p:nvSpPr>
          <p:cNvPr id="100388" name="Freeform 36"/>
          <p:cNvSpPr>
            <a:spLocks/>
          </p:cNvSpPr>
          <p:nvPr/>
        </p:nvSpPr>
        <p:spPr bwMode="auto">
          <a:xfrm>
            <a:off x="3443288" y="1333500"/>
            <a:ext cx="968375" cy="1692275"/>
          </a:xfrm>
          <a:custGeom>
            <a:avLst/>
            <a:gdLst>
              <a:gd name="T0" fmla="*/ 2147483647 w 528"/>
              <a:gd name="T1" fmla="*/ 2147483647 h 1008"/>
              <a:gd name="T2" fmla="*/ 2147483647 w 528"/>
              <a:gd name="T3" fmla="*/ 2147483647 h 1008"/>
              <a:gd name="T4" fmla="*/ 0 w 528"/>
              <a:gd name="T5" fmla="*/ 2147483647 h 1008"/>
              <a:gd name="T6" fmla="*/ 0 w 528"/>
              <a:gd name="T7" fmla="*/ 0 h 1008"/>
              <a:gd name="T8" fmla="*/ 2147483647 w 528"/>
              <a:gd name="T9" fmla="*/ 0 h 1008"/>
              <a:gd name="T10" fmla="*/ 0 60000 65536"/>
              <a:gd name="T11" fmla="*/ 0 60000 65536"/>
              <a:gd name="T12" fmla="*/ 0 60000 65536"/>
              <a:gd name="T13" fmla="*/ 0 60000 65536"/>
              <a:gd name="T14" fmla="*/ 0 60000 65536"/>
              <a:gd name="T15" fmla="*/ 0 w 528"/>
              <a:gd name="T16" fmla="*/ 0 h 1008"/>
              <a:gd name="T17" fmla="*/ 528 w 528"/>
              <a:gd name="T18" fmla="*/ 1008 h 1008"/>
            </a:gdLst>
            <a:ahLst/>
            <a:cxnLst>
              <a:cxn ang="T10">
                <a:pos x="T0" y="T1"/>
              </a:cxn>
              <a:cxn ang="T11">
                <a:pos x="T2" y="T3"/>
              </a:cxn>
              <a:cxn ang="T12">
                <a:pos x="T4" y="T5"/>
              </a:cxn>
              <a:cxn ang="T13">
                <a:pos x="T6" y="T7"/>
              </a:cxn>
              <a:cxn ang="T14">
                <a:pos x="T8" y="T9"/>
              </a:cxn>
            </a:cxnLst>
            <a:rect l="T15" t="T16" r="T17" b="T18"/>
            <a:pathLst>
              <a:path w="528" h="1008">
                <a:moveTo>
                  <a:pt x="144" y="960"/>
                </a:moveTo>
                <a:lnTo>
                  <a:pt x="144" y="1008"/>
                </a:lnTo>
                <a:lnTo>
                  <a:pt x="0" y="1008"/>
                </a:lnTo>
                <a:lnTo>
                  <a:pt x="0" y="0"/>
                </a:lnTo>
                <a:lnTo>
                  <a:pt x="528" y="0"/>
                </a:lnTo>
              </a:path>
            </a:pathLst>
          </a:custGeom>
          <a:noFill/>
          <a:ln w="9525">
            <a:solidFill>
              <a:schemeClr val="tx1"/>
            </a:solidFill>
            <a:round/>
            <a:headEnd type="none" w="med" len="med"/>
            <a:tailEnd type="triangle" w="med" len="med"/>
          </a:ln>
        </p:spPr>
        <p:txBody>
          <a:bodyPr/>
          <a:lstStyle/>
          <a:p>
            <a:endParaRPr lang="en-US"/>
          </a:p>
        </p:txBody>
      </p:sp>
      <p:sp>
        <p:nvSpPr>
          <p:cNvPr id="100389" name="Freeform 37"/>
          <p:cNvSpPr>
            <a:spLocks/>
          </p:cNvSpPr>
          <p:nvPr/>
        </p:nvSpPr>
        <p:spPr bwMode="auto">
          <a:xfrm>
            <a:off x="3363913" y="1252538"/>
            <a:ext cx="1047750" cy="1854200"/>
          </a:xfrm>
          <a:custGeom>
            <a:avLst/>
            <a:gdLst>
              <a:gd name="T0" fmla="*/ 2147483647 w 624"/>
              <a:gd name="T1" fmla="*/ 2147483647 h 1104"/>
              <a:gd name="T2" fmla="*/ 2147483647 w 624"/>
              <a:gd name="T3" fmla="*/ 2147483647 h 1104"/>
              <a:gd name="T4" fmla="*/ 0 w 624"/>
              <a:gd name="T5" fmla="*/ 2147483647 h 1104"/>
              <a:gd name="T6" fmla="*/ 0 w 624"/>
              <a:gd name="T7" fmla="*/ 0 h 1104"/>
              <a:gd name="T8" fmla="*/ 2147483647 w 624"/>
              <a:gd name="T9" fmla="*/ 0 h 1104"/>
              <a:gd name="T10" fmla="*/ 0 60000 65536"/>
              <a:gd name="T11" fmla="*/ 0 60000 65536"/>
              <a:gd name="T12" fmla="*/ 0 60000 65536"/>
              <a:gd name="T13" fmla="*/ 0 60000 65536"/>
              <a:gd name="T14" fmla="*/ 0 60000 65536"/>
              <a:gd name="T15" fmla="*/ 0 w 624"/>
              <a:gd name="T16" fmla="*/ 0 h 1104"/>
              <a:gd name="T17" fmla="*/ 624 w 624"/>
              <a:gd name="T18" fmla="*/ 1104 h 1104"/>
            </a:gdLst>
            <a:ahLst/>
            <a:cxnLst>
              <a:cxn ang="T10">
                <a:pos x="T0" y="T1"/>
              </a:cxn>
              <a:cxn ang="T11">
                <a:pos x="T2" y="T3"/>
              </a:cxn>
              <a:cxn ang="T12">
                <a:pos x="T4" y="T5"/>
              </a:cxn>
              <a:cxn ang="T13">
                <a:pos x="T6" y="T7"/>
              </a:cxn>
              <a:cxn ang="T14">
                <a:pos x="T8" y="T9"/>
              </a:cxn>
            </a:cxnLst>
            <a:rect l="T15" t="T16" r="T17" b="T18"/>
            <a:pathLst>
              <a:path w="624" h="1104">
                <a:moveTo>
                  <a:pt x="336" y="1008"/>
                </a:moveTo>
                <a:lnTo>
                  <a:pt x="336" y="1104"/>
                </a:lnTo>
                <a:lnTo>
                  <a:pt x="0" y="1104"/>
                </a:lnTo>
                <a:lnTo>
                  <a:pt x="0" y="0"/>
                </a:lnTo>
                <a:lnTo>
                  <a:pt x="624" y="0"/>
                </a:lnTo>
              </a:path>
            </a:pathLst>
          </a:custGeom>
          <a:noFill/>
          <a:ln w="9525">
            <a:solidFill>
              <a:schemeClr val="tx1"/>
            </a:solidFill>
            <a:round/>
            <a:headEnd type="none" w="med" len="med"/>
            <a:tailEnd type="triangle" w="med" len="med"/>
          </a:ln>
        </p:spPr>
        <p:txBody>
          <a:bodyPr/>
          <a:lstStyle/>
          <a:p>
            <a:endParaRPr lang="en-US"/>
          </a:p>
        </p:txBody>
      </p:sp>
      <p:sp>
        <p:nvSpPr>
          <p:cNvPr id="100390" name="Freeform 38"/>
          <p:cNvSpPr>
            <a:spLocks/>
          </p:cNvSpPr>
          <p:nvPr/>
        </p:nvSpPr>
        <p:spPr bwMode="auto">
          <a:xfrm>
            <a:off x="3121025" y="1092200"/>
            <a:ext cx="1290638" cy="2174875"/>
          </a:xfrm>
          <a:custGeom>
            <a:avLst/>
            <a:gdLst>
              <a:gd name="T0" fmla="*/ 2147483647 w 768"/>
              <a:gd name="T1" fmla="*/ 2147483647 h 1296"/>
              <a:gd name="T2" fmla="*/ 2147483647 w 768"/>
              <a:gd name="T3" fmla="*/ 2147483647 h 1296"/>
              <a:gd name="T4" fmla="*/ 0 w 768"/>
              <a:gd name="T5" fmla="*/ 2147483647 h 1296"/>
              <a:gd name="T6" fmla="*/ 0 w 768"/>
              <a:gd name="T7" fmla="*/ 0 h 1296"/>
              <a:gd name="T8" fmla="*/ 2147483647 w 768"/>
              <a:gd name="T9" fmla="*/ 0 h 1296"/>
              <a:gd name="T10" fmla="*/ 0 60000 65536"/>
              <a:gd name="T11" fmla="*/ 0 60000 65536"/>
              <a:gd name="T12" fmla="*/ 0 60000 65536"/>
              <a:gd name="T13" fmla="*/ 0 60000 65536"/>
              <a:gd name="T14" fmla="*/ 0 60000 65536"/>
              <a:gd name="T15" fmla="*/ 0 w 768"/>
              <a:gd name="T16" fmla="*/ 0 h 1296"/>
              <a:gd name="T17" fmla="*/ 768 w 768"/>
              <a:gd name="T18" fmla="*/ 1296 h 1296"/>
            </a:gdLst>
            <a:ahLst/>
            <a:cxnLst>
              <a:cxn ang="T10">
                <a:pos x="T0" y="T1"/>
              </a:cxn>
              <a:cxn ang="T11">
                <a:pos x="T2" y="T3"/>
              </a:cxn>
              <a:cxn ang="T12">
                <a:pos x="T4" y="T5"/>
              </a:cxn>
              <a:cxn ang="T13">
                <a:pos x="T6" y="T7"/>
              </a:cxn>
              <a:cxn ang="T14">
                <a:pos x="T8" y="T9"/>
              </a:cxn>
            </a:cxnLst>
            <a:rect l="T15" t="T16" r="T17" b="T18"/>
            <a:pathLst>
              <a:path w="768" h="1296">
                <a:moveTo>
                  <a:pt x="576" y="1104"/>
                </a:moveTo>
                <a:lnTo>
                  <a:pt x="576" y="1296"/>
                </a:lnTo>
                <a:lnTo>
                  <a:pt x="0" y="1296"/>
                </a:lnTo>
                <a:lnTo>
                  <a:pt x="0" y="0"/>
                </a:lnTo>
                <a:lnTo>
                  <a:pt x="768" y="0"/>
                </a:lnTo>
              </a:path>
            </a:pathLst>
          </a:custGeom>
          <a:noFill/>
          <a:ln w="9525">
            <a:solidFill>
              <a:schemeClr val="tx1"/>
            </a:solidFill>
            <a:round/>
            <a:headEnd type="none" w="med" len="med"/>
            <a:tailEnd type="triangle" w="med" len="med"/>
          </a:ln>
        </p:spPr>
        <p:txBody>
          <a:bodyPr/>
          <a:lstStyle/>
          <a:p>
            <a:endParaRPr lang="en-US"/>
          </a:p>
        </p:txBody>
      </p:sp>
      <p:sp>
        <p:nvSpPr>
          <p:cNvPr id="100391" name="Freeform 39"/>
          <p:cNvSpPr>
            <a:spLocks/>
          </p:cNvSpPr>
          <p:nvPr/>
        </p:nvSpPr>
        <p:spPr bwMode="auto">
          <a:xfrm>
            <a:off x="5056188" y="5202238"/>
            <a:ext cx="242887" cy="725487"/>
          </a:xfrm>
          <a:custGeom>
            <a:avLst/>
            <a:gdLst>
              <a:gd name="T0" fmla="*/ 0 w 144"/>
              <a:gd name="T1" fmla="*/ 2147483647 h 432"/>
              <a:gd name="T2" fmla="*/ 0 w 144"/>
              <a:gd name="T3" fmla="*/ 2147483647 h 432"/>
              <a:gd name="T4" fmla="*/ 2147483647 w 144"/>
              <a:gd name="T5" fmla="*/ 2147483647 h 432"/>
              <a:gd name="T6" fmla="*/ 2147483647 w 144"/>
              <a:gd name="T7" fmla="*/ 0 h 432"/>
              <a:gd name="T8" fmla="*/ 0 w 144"/>
              <a:gd name="T9" fmla="*/ 0 h 432"/>
              <a:gd name="T10" fmla="*/ 0 w 144"/>
              <a:gd name="T11" fmla="*/ 2147483647 h 432"/>
              <a:gd name="T12" fmla="*/ 0 60000 65536"/>
              <a:gd name="T13" fmla="*/ 0 60000 65536"/>
              <a:gd name="T14" fmla="*/ 0 60000 65536"/>
              <a:gd name="T15" fmla="*/ 0 60000 65536"/>
              <a:gd name="T16" fmla="*/ 0 60000 65536"/>
              <a:gd name="T17" fmla="*/ 0 60000 65536"/>
              <a:gd name="T18" fmla="*/ 0 w 144"/>
              <a:gd name="T19" fmla="*/ 0 h 432"/>
              <a:gd name="T20" fmla="*/ 144 w 144"/>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144" h="432">
                <a:moveTo>
                  <a:pt x="0" y="336"/>
                </a:moveTo>
                <a:lnTo>
                  <a:pt x="0" y="432"/>
                </a:lnTo>
                <a:lnTo>
                  <a:pt x="144" y="432"/>
                </a:lnTo>
                <a:lnTo>
                  <a:pt x="144" y="0"/>
                </a:lnTo>
                <a:lnTo>
                  <a:pt x="0" y="0"/>
                </a:lnTo>
                <a:lnTo>
                  <a:pt x="0" y="96"/>
                </a:lnTo>
              </a:path>
            </a:pathLst>
          </a:custGeom>
          <a:noFill/>
          <a:ln w="9525">
            <a:solidFill>
              <a:schemeClr val="tx1"/>
            </a:solidFill>
            <a:round/>
            <a:headEnd type="none" w="med" len="med"/>
            <a:tailEnd type="triangle" w="med" len="med"/>
          </a:ln>
        </p:spPr>
        <p:txBody>
          <a:bodyPr/>
          <a:lstStyle/>
          <a:p>
            <a:endParaRPr lang="en-US"/>
          </a:p>
        </p:txBody>
      </p:sp>
      <p:sp>
        <p:nvSpPr>
          <p:cNvPr id="100392" name="Freeform 40"/>
          <p:cNvSpPr>
            <a:spLocks/>
          </p:cNvSpPr>
          <p:nvPr/>
        </p:nvSpPr>
        <p:spPr bwMode="auto">
          <a:xfrm>
            <a:off x="4895850" y="5121275"/>
            <a:ext cx="482600" cy="887413"/>
          </a:xfrm>
          <a:custGeom>
            <a:avLst/>
            <a:gdLst>
              <a:gd name="T0" fmla="*/ 0 w 288"/>
              <a:gd name="T1" fmla="*/ 2147483647 h 528"/>
              <a:gd name="T2" fmla="*/ 0 w 288"/>
              <a:gd name="T3" fmla="*/ 2147483647 h 528"/>
              <a:gd name="T4" fmla="*/ 2147483647 w 288"/>
              <a:gd name="T5" fmla="*/ 2147483647 h 528"/>
              <a:gd name="T6" fmla="*/ 2147483647 w 288"/>
              <a:gd name="T7" fmla="*/ 0 h 528"/>
              <a:gd name="T8" fmla="*/ 2147483647 w 288"/>
              <a:gd name="T9" fmla="*/ 0 h 528"/>
              <a:gd name="T10" fmla="*/ 2147483647 w 288"/>
              <a:gd name="T11" fmla="*/ 2147483647 h 528"/>
              <a:gd name="T12" fmla="*/ 0 60000 65536"/>
              <a:gd name="T13" fmla="*/ 0 60000 65536"/>
              <a:gd name="T14" fmla="*/ 0 60000 65536"/>
              <a:gd name="T15" fmla="*/ 0 60000 65536"/>
              <a:gd name="T16" fmla="*/ 0 60000 65536"/>
              <a:gd name="T17" fmla="*/ 0 60000 65536"/>
              <a:gd name="T18" fmla="*/ 0 w 288"/>
              <a:gd name="T19" fmla="*/ 0 h 528"/>
              <a:gd name="T20" fmla="*/ 288 w 288"/>
              <a:gd name="T21" fmla="*/ 528 h 528"/>
            </a:gdLst>
            <a:ahLst/>
            <a:cxnLst>
              <a:cxn ang="T12">
                <a:pos x="T0" y="T1"/>
              </a:cxn>
              <a:cxn ang="T13">
                <a:pos x="T2" y="T3"/>
              </a:cxn>
              <a:cxn ang="T14">
                <a:pos x="T4" y="T5"/>
              </a:cxn>
              <a:cxn ang="T15">
                <a:pos x="T6" y="T7"/>
              </a:cxn>
              <a:cxn ang="T16">
                <a:pos x="T8" y="T9"/>
              </a:cxn>
              <a:cxn ang="T17">
                <a:pos x="T10" y="T11"/>
              </a:cxn>
            </a:cxnLst>
            <a:rect l="T18" t="T19" r="T20" b="T21"/>
            <a:pathLst>
              <a:path w="288" h="528">
                <a:moveTo>
                  <a:pt x="0" y="384"/>
                </a:moveTo>
                <a:lnTo>
                  <a:pt x="0" y="528"/>
                </a:lnTo>
                <a:lnTo>
                  <a:pt x="288" y="528"/>
                </a:lnTo>
                <a:lnTo>
                  <a:pt x="288" y="0"/>
                </a:lnTo>
                <a:lnTo>
                  <a:pt x="48" y="0"/>
                </a:lnTo>
                <a:lnTo>
                  <a:pt x="48" y="144"/>
                </a:lnTo>
              </a:path>
            </a:pathLst>
          </a:custGeom>
          <a:noFill/>
          <a:ln w="9525">
            <a:solidFill>
              <a:schemeClr val="tx1"/>
            </a:solidFill>
            <a:round/>
            <a:headEnd type="none" w="med" len="med"/>
            <a:tailEnd type="triangle" w="med" len="med"/>
          </a:ln>
        </p:spPr>
        <p:txBody>
          <a:bodyPr/>
          <a:lstStyle/>
          <a:p>
            <a:endParaRPr lang="en-US"/>
          </a:p>
        </p:txBody>
      </p:sp>
      <p:sp>
        <p:nvSpPr>
          <p:cNvPr id="100393" name="Freeform 41"/>
          <p:cNvSpPr>
            <a:spLocks/>
          </p:cNvSpPr>
          <p:nvPr/>
        </p:nvSpPr>
        <p:spPr bwMode="auto">
          <a:xfrm>
            <a:off x="4652963" y="4960938"/>
            <a:ext cx="968375" cy="1208087"/>
          </a:xfrm>
          <a:custGeom>
            <a:avLst/>
            <a:gdLst>
              <a:gd name="T0" fmla="*/ 0 w 576"/>
              <a:gd name="T1" fmla="*/ 2147483647 h 720"/>
              <a:gd name="T2" fmla="*/ 0 w 576"/>
              <a:gd name="T3" fmla="*/ 2147483647 h 720"/>
              <a:gd name="T4" fmla="*/ 2147483647 w 576"/>
              <a:gd name="T5" fmla="*/ 2147483647 h 720"/>
              <a:gd name="T6" fmla="*/ 2147483647 w 576"/>
              <a:gd name="T7" fmla="*/ 0 h 720"/>
              <a:gd name="T8" fmla="*/ 2147483647 w 576"/>
              <a:gd name="T9" fmla="*/ 0 h 720"/>
              <a:gd name="T10" fmla="*/ 2147483647 w 576"/>
              <a:gd name="T11" fmla="*/ 2147483647 h 720"/>
              <a:gd name="T12" fmla="*/ 0 60000 65536"/>
              <a:gd name="T13" fmla="*/ 0 60000 65536"/>
              <a:gd name="T14" fmla="*/ 0 60000 65536"/>
              <a:gd name="T15" fmla="*/ 0 60000 65536"/>
              <a:gd name="T16" fmla="*/ 0 60000 65536"/>
              <a:gd name="T17" fmla="*/ 0 60000 65536"/>
              <a:gd name="T18" fmla="*/ 0 w 576"/>
              <a:gd name="T19" fmla="*/ 0 h 720"/>
              <a:gd name="T20" fmla="*/ 576 w 576"/>
              <a:gd name="T21" fmla="*/ 720 h 720"/>
            </a:gdLst>
            <a:ahLst/>
            <a:cxnLst>
              <a:cxn ang="T12">
                <a:pos x="T0" y="T1"/>
              </a:cxn>
              <a:cxn ang="T13">
                <a:pos x="T2" y="T3"/>
              </a:cxn>
              <a:cxn ang="T14">
                <a:pos x="T4" y="T5"/>
              </a:cxn>
              <a:cxn ang="T15">
                <a:pos x="T6" y="T7"/>
              </a:cxn>
              <a:cxn ang="T16">
                <a:pos x="T8" y="T9"/>
              </a:cxn>
              <a:cxn ang="T17">
                <a:pos x="T10" y="T11"/>
              </a:cxn>
            </a:cxnLst>
            <a:rect l="T18" t="T19" r="T20" b="T21"/>
            <a:pathLst>
              <a:path w="576" h="720">
                <a:moveTo>
                  <a:pt x="0" y="480"/>
                </a:moveTo>
                <a:lnTo>
                  <a:pt x="0" y="720"/>
                </a:lnTo>
                <a:lnTo>
                  <a:pt x="576" y="720"/>
                </a:lnTo>
                <a:lnTo>
                  <a:pt x="576" y="0"/>
                </a:lnTo>
                <a:lnTo>
                  <a:pt x="48" y="0"/>
                </a:lnTo>
                <a:lnTo>
                  <a:pt x="48" y="240"/>
                </a:lnTo>
              </a:path>
            </a:pathLst>
          </a:custGeom>
          <a:noFill/>
          <a:ln w="9525">
            <a:solidFill>
              <a:schemeClr val="tx1"/>
            </a:solidFill>
            <a:round/>
            <a:headEnd type="none" w="med" len="med"/>
            <a:tailEnd type="triangle" w="med" len="med"/>
          </a:ln>
        </p:spPr>
        <p:txBody>
          <a:bodyPr/>
          <a:lstStyle/>
          <a:p>
            <a:endParaRPr lang="en-US"/>
          </a:p>
        </p:txBody>
      </p:sp>
      <p:sp>
        <p:nvSpPr>
          <p:cNvPr id="100394" name="Line 42"/>
          <p:cNvSpPr>
            <a:spLocks noChangeShapeType="1"/>
          </p:cNvSpPr>
          <p:nvPr/>
        </p:nvSpPr>
        <p:spPr bwMode="auto">
          <a:xfrm>
            <a:off x="4411663" y="849313"/>
            <a:ext cx="0" cy="644525"/>
          </a:xfrm>
          <a:prstGeom prst="line">
            <a:avLst/>
          </a:prstGeom>
          <a:noFill/>
          <a:ln w="9525">
            <a:solidFill>
              <a:schemeClr val="tx1"/>
            </a:solidFill>
            <a:round/>
            <a:headEnd/>
            <a:tailEnd type="triangle" w="med" len="med"/>
          </a:ln>
        </p:spPr>
        <p:txBody>
          <a:bodyPr/>
          <a:lstStyle/>
          <a:p>
            <a:endParaRPr lang="en-US"/>
          </a:p>
        </p:txBody>
      </p:sp>
      <p:sp>
        <p:nvSpPr>
          <p:cNvPr id="100395" name="Line 43"/>
          <p:cNvSpPr>
            <a:spLocks noChangeShapeType="1"/>
          </p:cNvSpPr>
          <p:nvPr/>
        </p:nvSpPr>
        <p:spPr bwMode="auto">
          <a:xfrm>
            <a:off x="4411663" y="1897063"/>
            <a:ext cx="0" cy="242887"/>
          </a:xfrm>
          <a:prstGeom prst="line">
            <a:avLst/>
          </a:prstGeom>
          <a:noFill/>
          <a:ln w="9525">
            <a:solidFill>
              <a:schemeClr val="tx1"/>
            </a:solidFill>
            <a:round/>
            <a:headEnd/>
            <a:tailEnd type="triangle" w="med" len="med"/>
          </a:ln>
        </p:spPr>
        <p:txBody>
          <a:bodyPr/>
          <a:lstStyle/>
          <a:p>
            <a:endParaRPr lang="en-US"/>
          </a:p>
        </p:txBody>
      </p:sp>
      <p:sp>
        <p:nvSpPr>
          <p:cNvPr id="100396" name="Freeform 44"/>
          <p:cNvSpPr>
            <a:spLocks/>
          </p:cNvSpPr>
          <p:nvPr/>
        </p:nvSpPr>
        <p:spPr bwMode="auto">
          <a:xfrm>
            <a:off x="3605213" y="1531938"/>
            <a:ext cx="1603375" cy="401637"/>
          </a:xfrm>
          <a:custGeom>
            <a:avLst/>
            <a:gdLst>
              <a:gd name="T0" fmla="*/ 2147483647 w 954"/>
              <a:gd name="T1" fmla="*/ 0 h 239"/>
              <a:gd name="T2" fmla="*/ 0 w 954"/>
              <a:gd name="T3" fmla="*/ 2147483647 h 239"/>
              <a:gd name="T4" fmla="*/ 2147483647 w 954"/>
              <a:gd name="T5" fmla="*/ 2147483647 h 239"/>
              <a:gd name="T6" fmla="*/ 2147483647 w 954"/>
              <a:gd name="T7" fmla="*/ 2147483647 h 239"/>
              <a:gd name="T8" fmla="*/ 2147483647 w 954"/>
              <a:gd name="T9" fmla="*/ 0 h 239"/>
              <a:gd name="T10" fmla="*/ 0 60000 65536"/>
              <a:gd name="T11" fmla="*/ 0 60000 65536"/>
              <a:gd name="T12" fmla="*/ 0 60000 65536"/>
              <a:gd name="T13" fmla="*/ 0 60000 65536"/>
              <a:gd name="T14" fmla="*/ 0 60000 65536"/>
              <a:gd name="T15" fmla="*/ 0 w 954"/>
              <a:gd name="T16" fmla="*/ 0 h 239"/>
              <a:gd name="T17" fmla="*/ 954 w 954"/>
              <a:gd name="T18" fmla="*/ 239 h 239"/>
            </a:gdLst>
            <a:ahLst/>
            <a:cxnLst>
              <a:cxn ang="T10">
                <a:pos x="T0" y="T1"/>
              </a:cxn>
              <a:cxn ang="T11">
                <a:pos x="T2" y="T3"/>
              </a:cxn>
              <a:cxn ang="T12">
                <a:pos x="T4" y="T5"/>
              </a:cxn>
              <a:cxn ang="T13">
                <a:pos x="T6" y="T7"/>
              </a:cxn>
              <a:cxn ang="T14">
                <a:pos x="T8" y="T9"/>
              </a:cxn>
            </a:cxnLst>
            <a:rect l="T15" t="T16" r="T17" b="T18"/>
            <a:pathLst>
              <a:path w="954" h="239">
                <a:moveTo>
                  <a:pt x="477" y="0"/>
                </a:moveTo>
                <a:lnTo>
                  <a:pt x="0" y="120"/>
                </a:lnTo>
                <a:lnTo>
                  <a:pt x="477" y="239"/>
                </a:lnTo>
                <a:lnTo>
                  <a:pt x="954" y="120"/>
                </a:lnTo>
                <a:lnTo>
                  <a:pt x="477" y="0"/>
                </a:lnTo>
                <a:close/>
              </a:path>
            </a:pathLst>
          </a:custGeom>
          <a:solidFill>
            <a:srgbClr val="FFFFFF"/>
          </a:solidFill>
          <a:ln w="11113" cap="rnd">
            <a:solidFill>
              <a:srgbClr val="000000"/>
            </a:solidFill>
            <a:prstDash val="solid"/>
            <a:round/>
            <a:headEnd/>
            <a:tailEnd/>
          </a:ln>
        </p:spPr>
        <p:txBody>
          <a:bodyPr/>
          <a:lstStyle/>
          <a:p>
            <a:endParaRPr lang="en-US"/>
          </a:p>
        </p:txBody>
      </p:sp>
      <p:sp>
        <p:nvSpPr>
          <p:cNvPr id="100397" name="Line 45"/>
          <p:cNvSpPr>
            <a:spLocks noChangeShapeType="1"/>
          </p:cNvSpPr>
          <p:nvPr/>
        </p:nvSpPr>
        <p:spPr bwMode="auto">
          <a:xfrm>
            <a:off x="4411663" y="2462213"/>
            <a:ext cx="0" cy="241300"/>
          </a:xfrm>
          <a:prstGeom prst="line">
            <a:avLst/>
          </a:prstGeom>
          <a:noFill/>
          <a:ln w="9525">
            <a:solidFill>
              <a:schemeClr val="tx1"/>
            </a:solidFill>
            <a:round/>
            <a:headEnd/>
            <a:tailEnd type="triangle" w="med" len="med"/>
          </a:ln>
        </p:spPr>
        <p:txBody>
          <a:bodyPr/>
          <a:lstStyle/>
          <a:p>
            <a:endParaRPr lang="en-US"/>
          </a:p>
        </p:txBody>
      </p:sp>
      <p:sp>
        <p:nvSpPr>
          <p:cNvPr id="100398" name="Rectangle 46"/>
          <p:cNvSpPr>
            <a:spLocks noChangeArrowheads="1"/>
          </p:cNvSpPr>
          <p:nvPr/>
        </p:nvSpPr>
        <p:spPr bwMode="auto">
          <a:xfrm>
            <a:off x="3605213" y="2132013"/>
            <a:ext cx="1603375" cy="401637"/>
          </a:xfrm>
          <a:prstGeom prst="rect">
            <a:avLst/>
          </a:prstGeom>
          <a:solidFill>
            <a:srgbClr val="FFFFFF"/>
          </a:solidFill>
          <a:ln w="11113">
            <a:solidFill>
              <a:srgbClr val="000000"/>
            </a:solidFill>
            <a:miter lim="800000"/>
            <a:headEnd/>
            <a:tailEnd/>
          </a:ln>
        </p:spPr>
        <p:txBody>
          <a:bodyPr lIns="96744" tIns="48372" rIns="96744" bIns="48372"/>
          <a:lstStyle/>
          <a:p>
            <a:pPr algn="ctr" defTabSz="966788">
              <a:lnSpc>
                <a:spcPct val="130000"/>
              </a:lnSpc>
            </a:pPr>
            <a:r>
              <a:rPr lang="en-US" sz="1300">
                <a:latin typeface="Courier New" pitchFamily="49" charset="0"/>
              </a:rPr>
              <a:t>part 1</a:t>
            </a:r>
          </a:p>
        </p:txBody>
      </p:sp>
      <p:sp>
        <p:nvSpPr>
          <p:cNvPr id="100399" name="Text Box 47"/>
          <p:cNvSpPr txBox="1">
            <a:spLocks noChangeArrowheads="1"/>
          </p:cNvSpPr>
          <p:nvPr/>
        </p:nvSpPr>
        <p:spPr bwMode="auto">
          <a:xfrm>
            <a:off x="3846513" y="1574800"/>
            <a:ext cx="1073150" cy="290513"/>
          </a:xfrm>
          <a:prstGeom prst="rect">
            <a:avLst/>
          </a:prstGeom>
          <a:noFill/>
          <a:ln w="9525">
            <a:noFill/>
            <a:miter lim="800000"/>
            <a:headEnd/>
            <a:tailEnd/>
          </a:ln>
        </p:spPr>
        <p:txBody>
          <a:bodyPr wrap="none" lIns="96744" tIns="48372" rIns="96744" bIns="48372">
            <a:spAutoFit/>
          </a:bodyPr>
          <a:lstStyle/>
          <a:p>
            <a:pPr defTabSz="966788"/>
            <a:r>
              <a:rPr lang="en-US" sz="1300">
                <a:latin typeface="Courier New" pitchFamily="49" charset="0"/>
              </a:rPr>
              <a:t>condition</a:t>
            </a:r>
          </a:p>
        </p:txBody>
      </p:sp>
      <p:sp>
        <p:nvSpPr>
          <p:cNvPr id="100400" name="Text Box 48"/>
          <p:cNvSpPr txBox="1">
            <a:spLocks noChangeArrowheads="1"/>
          </p:cNvSpPr>
          <p:nvPr/>
        </p:nvSpPr>
        <p:spPr bwMode="auto">
          <a:xfrm>
            <a:off x="4652963" y="3170238"/>
            <a:ext cx="760412" cy="258762"/>
          </a:xfrm>
          <a:prstGeom prst="rect">
            <a:avLst/>
          </a:prstGeom>
          <a:noFill/>
          <a:ln w="9525">
            <a:noFill/>
            <a:miter lim="800000"/>
            <a:headEnd/>
            <a:tailEnd/>
          </a:ln>
        </p:spPr>
        <p:txBody>
          <a:bodyPr wrap="none" lIns="96744" tIns="48372" rIns="96744" bIns="48372">
            <a:spAutoFit/>
          </a:bodyPr>
          <a:lstStyle/>
          <a:p>
            <a:pPr defTabSz="966788"/>
            <a:r>
              <a:rPr lang="en-US" sz="1100">
                <a:latin typeface="Courier New" pitchFamily="49" charset="0"/>
              </a:rPr>
              <a:t>n times</a:t>
            </a:r>
          </a:p>
        </p:txBody>
      </p:sp>
      <p:sp>
        <p:nvSpPr>
          <p:cNvPr id="100401" name="Text Box 49"/>
          <p:cNvSpPr txBox="1">
            <a:spLocks noChangeArrowheads="1"/>
          </p:cNvSpPr>
          <p:nvPr/>
        </p:nvSpPr>
        <p:spPr bwMode="auto">
          <a:xfrm>
            <a:off x="5702300" y="4770437"/>
            <a:ext cx="758825" cy="258763"/>
          </a:xfrm>
          <a:prstGeom prst="rect">
            <a:avLst/>
          </a:prstGeom>
          <a:noFill/>
          <a:ln w="9525">
            <a:noFill/>
            <a:miter lim="800000"/>
            <a:headEnd/>
            <a:tailEnd/>
          </a:ln>
        </p:spPr>
        <p:txBody>
          <a:bodyPr wrap="none" lIns="96744" tIns="48372" rIns="96744" bIns="48372">
            <a:spAutoFit/>
          </a:bodyPr>
          <a:lstStyle/>
          <a:p>
            <a:pPr defTabSz="966788"/>
            <a:r>
              <a:rPr lang="en-US" sz="1100" dirty="0">
                <a:latin typeface="Courier New" pitchFamily="49" charset="0"/>
              </a:rPr>
              <a:t>m times</a:t>
            </a:r>
          </a:p>
        </p:txBody>
      </p:sp>
      <p:sp>
        <p:nvSpPr>
          <p:cNvPr id="2" name="Oval 1"/>
          <p:cNvSpPr/>
          <p:nvPr/>
        </p:nvSpPr>
        <p:spPr bwMode="auto">
          <a:xfrm>
            <a:off x="7162800" y="3455988"/>
            <a:ext cx="457200" cy="457200"/>
          </a:xfrm>
          <a:prstGeom prst="ellips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7</a:t>
            </a:r>
          </a:p>
        </p:txBody>
      </p:sp>
      <p:sp>
        <p:nvSpPr>
          <p:cNvPr id="51" name="Oval 50"/>
          <p:cNvSpPr/>
          <p:nvPr/>
        </p:nvSpPr>
        <p:spPr bwMode="auto">
          <a:xfrm>
            <a:off x="2593235" y="4973638"/>
            <a:ext cx="457200" cy="457200"/>
          </a:xfrm>
          <a:prstGeom prst="ellips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5</a:t>
            </a:r>
          </a:p>
        </p:txBody>
      </p:sp>
      <p:sp>
        <p:nvSpPr>
          <p:cNvPr id="52" name="Oval 51"/>
          <p:cNvSpPr/>
          <p:nvPr/>
        </p:nvSpPr>
        <p:spPr bwMode="auto">
          <a:xfrm>
            <a:off x="6251575" y="3509963"/>
            <a:ext cx="457200" cy="457200"/>
          </a:xfrm>
          <a:prstGeom prst="ellips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4</a:t>
            </a:r>
          </a:p>
        </p:txBody>
      </p:sp>
      <p:sp>
        <p:nvSpPr>
          <p:cNvPr id="53" name="Oval 52"/>
          <p:cNvSpPr/>
          <p:nvPr/>
        </p:nvSpPr>
        <p:spPr bwMode="auto">
          <a:xfrm>
            <a:off x="6251575" y="889256"/>
            <a:ext cx="457200" cy="457200"/>
          </a:xfrm>
          <a:prstGeom prst="ellips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3</a:t>
            </a:r>
          </a:p>
        </p:txBody>
      </p:sp>
      <p:sp>
        <p:nvSpPr>
          <p:cNvPr id="54" name="Oval 53"/>
          <p:cNvSpPr/>
          <p:nvPr/>
        </p:nvSpPr>
        <p:spPr bwMode="auto">
          <a:xfrm>
            <a:off x="5261218" y="2780506"/>
            <a:ext cx="457200" cy="457200"/>
          </a:xfrm>
          <a:prstGeom prst="ellips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2</a:t>
            </a:r>
          </a:p>
        </p:txBody>
      </p:sp>
      <p:sp>
        <p:nvSpPr>
          <p:cNvPr id="55" name="Oval 54"/>
          <p:cNvSpPr/>
          <p:nvPr/>
        </p:nvSpPr>
        <p:spPr bwMode="auto">
          <a:xfrm>
            <a:off x="2503488" y="1810397"/>
            <a:ext cx="457200" cy="457200"/>
          </a:xfrm>
          <a:prstGeom prst="ellips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1</a:t>
            </a:r>
          </a:p>
        </p:txBody>
      </p:sp>
      <p:sp>
        <p:nvSpPr>
          <p:cNvPr id="56" name="Oval 55"/>
          <p:cNvSpPr/>
          <p:nvPr/>
        </p:nvSpPr>
        <p:spPr bwMode="auto">
          <a:xfrm>
            <a:off x="5691537" y="5451004"/>
            <a:ext cx="457200" cy="457200"/>
          </a:xfrm>
          <a:prstGeom prst="ellips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6</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33400" y="152400"/>
            <a:ext cx="7807325" cy="563563"/>
          </a:xfrm>
        </p:spPr>
        <p:txBody>
          <a:bodyPr/>
          <a:lstStyle/>
          <a:p>
            <a:r>
              <a:rPr lang="en-US" sz="3400" dirty="0" smtClean="0"/>
              <a:t>Analogy</a:t>
            </a:r>
          </a:p>
        </p:txBody>
      </p:sp>
      <p:pic>
        <p:nvPicPr>
          <p:cNvPr id="273428" name="Picture 20" descr="MCj03871460000[1]"/>
          <p:cNvPicPr>
            <a:picLocks noChangeAspect="1" noChangeArrowheads="1"/>
          </p:cNvPicPr>
          <p:nvPr/>
        </p:nvPicPr>
        <p:blipFill>
          <a:blip r:embed="rId2" cstate="print"/>
          <a:srcRect/>
          <a:stretch>
            <a:fillRect/>
          </a:stretch>
        </p:blipFill>
        <p:spPr bwMode="auto">
          <a:xfrm>
            <a:off x="7051675" y="3657600"/>
            <a:ext cx="2092325" cy="3048000"/>
          </a:xfrm>
          <a:prstGeom prst="rect">
            <a:avLst/>
          </a:prstGeom>
          <a:noFill/>
          <a:ln w="9525">
            <a:noFill/>
            <a:miter lim="800000"/>
            <a:headEnd/>
            <a:tailEnd/>
          </a:ln>
        </p:spPr>
      </p:pic>
      <p:sp>
        <p:nvSpPr>
          <p:cNvPr id="101380" name="Rectangle 4"/>
          <p:cNvSpPr>
            <a:spLocks noChangeArrowheads="1"/>
          </p:cNvSpPr>
          <p:nvPr/>
        </p:nvSpPr>
        <p:spPr bwMode="auto">
          <a:xfrm>
            <a:off x="7162800" y="64008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81" name="Rectangle 5"/>
          <p:cNvSpPr>
            <a:spLocks noChangeArrowheads="1"/>
          </p:cNvSpPr>
          <p:nvPr/>
        </p:nvSpPr>
        <p:spPr bwMode="auto">
          <a:xfrm>
            <a:off x="6705600" y="61722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82" name="Rectangle 6"/>
          <p:cNvSpPr>
            <a:spLocks noChangeArrowheads="1"/>
          </p:cNvSpPr>
          <p:nvPr/>
        </p:nvSpPr>
        <p:spPr bwMode="auto">
          <a:xfrm>
            <a:off x="6248400" y="59436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83" name="Rectangle 7"/>
          <p:cNvSpPr>
            <a:spLocks noChangeArrowheads="1"/>
          </p:cNvSpPr>
          <p:nvPr/>
        </p:nvSpPr>
        <p:spPr bwMode="auto">
          <a:xfrm>
            <a:off x="5791200" y="57150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84" name="Rectangle 8"/>
          <p:cNvSpPr>
            <a:spLocks noChangeArrowheads="1"/>
          </p:cNvSpPr>
          <p:nvPr/>
        </p:nvSpPr>
        <p:spPr bwMode="auto">
          <a:xfrm>
            <a:off x="5334000" y="54864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85" name="Rectangle 9"/>
          <p:cNvSpPr>
            <a:spLocks noChangeArrowheads="1"/>
          </p:cNvSpPr>
          <p:nvPr/>
        </p:nvSpPr>
        <p:spPr bwMode="auto">
          <a:xfrm>
            <a:off x="4876800" y="52578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86" name="Rectangle 10"/>
          <p:cNvSpPr>
            <a:spLocks noChangeArrowheads="1"/>
          </p:cNvSpPr>
          <p:nvPr/>
        </p:nvSpPr>
        <p:spPr bwMode="auto">
          <a:xfrm>
            <a:off x="4419600" y="50292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pic>
        <p:nvPicPr>
          <p:cNvPr id="273432" name="Picture 24" descr="MCj03914640000[1]"/>
          <p:cNvPicPr>
            <a:picLocks noChangeAspect="1" noChangeArrowheads="1"/>
          </p:cNvPicPr>
          <p:nvPr/>
        </p:nvPicPr>
        <p:blipFill>
          <a:blip r:embed="rId3" cstate="print"/>
          <a:srcRect/>
          <a:stretch>
            <a:fillRect/>
          </a:stretch>
        </p:blipFill>
        <p:spPr bwMode="auto">
          <a:xfrm>
            <a:off x="65088" y="2209800"/>
            <a:ext cx="544512" cy="762000"/>
          </a:xfrm>
          <a:prstGeom prst="rect">
            <a:avLst/>
          </a:prstGeom>
          <a:noFill/>
          <a:ln w="9525">
            <a:noFill/>
            <a:miter lim="800000"/>
            <a:headEnd/>
            <a:tailEnd/>
          </a:ln>
        </p:spPr>
      </p:pic>
      <p:sp>
        <p:nvSpPr>
          <p:cNvPr id="101388" name="Rectangle 11"/>
          <p:cNvSpPr>
            <a:spLocks noChangeArrowheads="1"/>
          </p:cNvSpPr>
          <p:nvPr/>
        </p:nvSpPr>
        <p:spPr bwMode="auto">
          <a:xfrm>
            <a:off x="3962400" y="48006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89" name="Rectangle 12"/>
          <p:cNvSpPr>
            <a:spLocks noChangeArrowheads="1"/>
          </p:cNvSpPr>
          <p:nvPr/>
        </p:nvSpPr>
        <p:spPr bwMode="auto">
          <a:xfrm>
            <a:off x="3505200" y="45720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90" name="Rectangle 13"/>
          <p:cNvSpPr>
            <a:spLocks noChangeArrowheads="1"/>
          </p:cNvSpPr>
          <p:nvPr/>
        </p:nvSpPr>
        <p:spPr bwMode="auto">
          <a:xfrm>
            <a:off x="3048000" y="43434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91" name="Rectangle 14"/>
          <p:cNvSpPr>
            <a:spLocks noChangeArrowheads="1"/>
          </p:cNvSpPr>
          <p:nvPr/>
        </p:nvSpPr>
        <p:spPr bwMode="auto">
          <a:xfrm>
            <a:off x="2590800" y="41148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92" name="Rectangle 15"/>
          <p:cNvSpPr>
            <a:spLocks noChangeArrowheads="1"/>
          </p:cNvSpPr>
          <p:nvPr/>
        </p:nvSpPr>
        <p:spPr bwMode="auto">
          <a:xfrm>
            <a:off x="2133600" y="38862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93" name="Rectangle 16"/>
          <p:cNvSpPr>
            <a:spLocks noChangeArrowheads="1"/>
          </p:cNvSpPr>
          <p:nvPr/>
        </p:nvSpPr>
        <p:spPr bwMode="auto">
          <a:xfrm>
            <a:off x="1676400" y="36576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94" name="Rectangle 17"/>
          <p:cNvSpPr>
            <a:spLocks noChangeArrowheads="1"/>
          </p:cNvSpPr>
          <p:nvPr/>
        </p:nvSpPr>
        <p:spPr bwMode="auto">
          <a:xfrm>
            <a:off x="1219200" y="34290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95" name="Rectangle 18"/>
          <p:cNvSpPr>
            <a:spLocks noChangeArrowheads="1"/>
          </p:cNvSpPr>
          <p:nvPr/>
        </p:nvSpPr>
        <p:spPr bwMode="auto">
          <a:xfrm>
            <a:off x="762000" y="32004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1396" name="Text Box 21"/>
          <p:cNvSpPr txBox="1">
            <a:spLocks noChangeArrowheads="1"/>
          </p:cNvSpPr>
          <p:nvPr/>
        </p:nvSpPr>
        <p:spPr bwMode="auto">
          <a:xfrm>
            <a:off x="762000" y="838200"/>
            <a:ext cx="8382000" cy="457200"/>
          </a:xfrm>
          <a:prstGeom prst="rect">
            <a:avLst/>
          </a:prstGeom>
          <a:noFill/>
          <a:ln w="9525">
            <a:noFill/>
            <a:miter lim="800000"/>
            <a:headEnd/>
            <a:tailEnd/>
          </a:ln>
        </p:spPr>
        <p:txBody>
          <a:bodyPr>
            <a:spAutoFit/>
          </a:bodyPr>
          <a:lstStyle/>
          <a:p>
            <a:pPr marL="233363" indent="-233363">
              <a:buFontTx/>
              <a:buChar char="•"/>
            </a:pPr>
            <a:r>
              <a:rPr lang="en-US"/>
              <a:t>Child: I do not know how to get the flower. It is too high for me.</a:t>
            </a:r>
          </a:p>
        </p:txBody>
      </p:sp>
      <p:sp>
        <p:nvSpPr>
          <p:cNvPr id="101397" name="Rectangle 19"/>
          <p:cNvSpPr>
            <a:spLocks noChangeArrowheads="1"/>
          </p:cNvSpPr>
          <p:nvPr/>
        </p:nvSpPr>
        <p:spPr bwMode="auto">
          <a:xfrm>
            <a:off x="0" y="2971800"/>
            <a:ext cx="7620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273433" name="Rectangle 25"/>
          <p:cNvSpPr>
            <a:spLocks noChangeArrowheads="1"/>
          </p:cNvSpPr>
          <p:nvPr/>
        </p:nvSpPr>
        <p:spPr bwMode="auto">
          <a:xfrm>
            <a:off x="762000" y="1219200"/>
            <a:ext cx="7162800" cy="457200"/>
          </a:xfrm>
          <a:prstGeom prst="rect">
            <a:avLst/>
          </a:prstGeom>
          <a:noFill/>
          <a:ln w="9525" algn="ctr">
            <a:noFill/>
            <a:miter lim="800000"/>
            <a:headEnd/>
            <a:tailEnd/>
          </a:ln>
        </p:spPr>
        <p:txBody>
          <a:bodyPr>
            <a:spAutoFit/>
          </a:bodyPr>
          <a:lstStyle/>
          <a:p>
            <a:pPr marL="233363" indent="-233363">
              <a:buFontTx/>
              <a:buChar char="•"/>
            </a:pPr>
            <a:r>
              <a:rPr lang="en-US"/>
              <a:t>Mother: Let’s get to step 1. The child did and excited.</a:t>
            </a:r>
          </a:p>
        </p:txBody>
      </p:sp>
      <p:sp>
        <p:nvSpPr>
          <p:cNvPr id="273434" name="Rectangle 26"/>
          <p:cNvSpPr>
            <a:spLocks noChangeArrowheads="1"/>
          </p:cNvSpPr>
          <p:nvPr/>
        </p:nvSpPr>
        <p:spPr bwMode="auto">
          <a:xfrm>
            <a:off x="762000" y="1600200"/>
            <a:ext cx="6629400" cy="457200"/>
          </a:xfrm>
          <a:prstGeom prst="rect">
            <a:avLst/>
          </a:prstGeom>
          <a:noFill/>
          <a:ln w="9525" algn="ctr">
            <a:noFill/>
            <a:miter lim="800000"/>
            <a:headEnd/>
            <a:tailEnd/>
          </a:ln>
        </p:spPr>
        <p:txBody>
          <a:bodyPr>
            <a:spAutoFit/>
          </a:bodyPr>
          <a:lstStyle/>
          <a:p>
            <a:pPr marL="233363" indent="-233363">
              <a:buFontTx/>
              <a:buChar char="•"/>
            </a:pPr>
            <a:r>
              <a:rPr lang="en-US"/>
              <a:t>The child is about to move to the next step, but, </a:t>
            </a:r>
          </a:p>
        </p:txBody>
      </p:sp>
      <p:grpSp>
        <p:nvGrpSpPr>
          <p:cNvPr id="2" name="Group 32"/>
          <p:cNvGrpSpPr>
            <a:grpSpLocks/>
          </p:cNvGrpSpPr>
          <p:nvPr/>
        </p:nvGrpSpPr>
        <p:grpSpPr bwMode="auto">
          <a:xfrm>
            <a:off x="762000" y="1981200"/>
            <a:ext cx="7924800" cy="1219200"/>
            <a:chOff x="480" y="1248"/>
            <a:chExt cx="4992" cy="768"/>
          </a:xfrm>
        </p:grpSpPr>
        <p:sp>
          <p:nvSpPr>
            <p:cNvPr id="101404" name="Rectangle 27"/>
            <p:cNvSpPr>
              <a:spLocks noChangeArrowheads="1"/>
            </p:cNvSpPr>
            <p:nvPr/>
          </p:nvSpPr>
          <p:spPr bwMode="auto">
            <a:xfrm>
              <a:off x="480" y="1248"/>
              <a:ext cx="4992" cy="523"/>
            </a:xfrm>
            <a:prstGeom prst="rect">
              <a:avLst/>
            </a:prstGeom>
            <a:noFill/>
            <a:ln w="9525" algn="ctr">
              <a:noFill/>
              <a:miter lim="800000"/>
              <a:headEnd/>
              <a:tailEnd/>
            </a:ln>
          </p:spPr>
          <p:txBody>
            <a:bodyPr>
              <a:spAutoFit/>
            </a:bodyPr>
            <a:lstStyle/>
            <a:p>
              <a:pPr marL="233363" indent="-233363">
                <a:buFontTx/>
                <a:buChar char="•"/>
              </a:pPr>
              <a:r>
                <a:rPr lang="en-US" dirty="0"/>
                <a:t>Mother </a:t>
              </a:r>
              <a:r>
                <a:rPr lang="en-US" dirty="0" smtClean="0"/>
                <a:t>says: </a:t>
              </a:r>
              <a:r>
                <a:rPr lang="en-US" dirty="0"/>
                <a:t>“I know you can make step 2, I don’t want you get bored and tired”.</a:t>
              </a:r>
            </a:p>
          </p:txBody>
        </p:sp>
        <p:sp>
          <p:nvSpPr>
            <p:cNvPr id="101405" name="Rectangle 28"/>
            <p:cNvSpPr>
              <a:spLocks noChangeArrowheads="1"/>
            </p:cNvSpPr>
            <p:nvPr/>
          </p:nvSpPr>
          <p:spPr bwMode="auto">
            <a:xfrm>
              <a:off x="1296" y="1728"/>
              <a:ext cx="3840" cy="288"/>
            </a:xfrm>
            <a:prstGeom prst="rect">
              <a:avLst/>
            </a:prstGeom>
            <a:noFill/>
            <a:ln w="9525" algn="ctr">
              <a:noFill/>
              <a:miter lim="800000"/>
              <a:headEnd/>
              <a:tailEnd/>
            </a:ln>
          </p:spPr>
          <p:txBody>
            <a:bodyPr>
              <a:spAutoFit/>
            </a:bodyPr>
            <a:lstStyle/>
            <a:p>
              <a:pPr marL="233363" indent="-233363">
                <a:buFontTx/>
                <a:buChar char="•"/>
              </a:pPr>
              <a:r>
                <a:rPr lang="en-US"/>
                <a:t>Mother carries her to step n-1;</a:t>
              </a:r>
            </a:p>
          </p:txBody>
        </p:sp>
      </p:grpSp>
      <p:grpSp>
        <p:nvGrpSpPr>
          <p:cNvPr id="3" name="Group 33"/>
          <p:cNvGrpSpPr>
            <a:grpSpLocks/>
          </p:cNvGrpSpPr>
          <p:nvPr/>
        </p:nvGrpSpPr>
        <p:grpSpPr bwMode="auto">
          <a:xfrm>
            <a:off x="2438400" y="3200400"/>
            <a:ext cx="6019800" cy="1644650"/>
            <a:chOff x="1536" y="2016"/>
            <a:chExt cx="3792" cy="1036"/>
          </a:xfrm>
        </p:grpSpPr>
        <p:sp>
          <p:nvSpPr>
            <p:cNvPr id="101402" name="Rectangle 29"/>
            <p:cNvSpPr>
              <a:spLocks noChangeArrowheads="1"/>
            </p:cNvSpPr>
            <p:nvPr/>
          </p:nvSpPr>
          <p:spPr bwMode="auto">
            <a:xfrm>
              <a:off x="1536" y="2016"/>
              <a:ext cx="3792" cy="288"/>
            </a:xfrm>
            <a:prstGeom prst="rect">
              <a:avLst/>
            </a:prstGeom>
            <a:noFill/>
            <a:ln w="9525" algn="ctr">
              <a:noFill/>
              <a:miter lim="800000"/>
              <a:headEnd/>
              <a:tailEnd/>
            </a:ln>
          </p:spPr>
          <p:txBody>
            <a:bodyPr>
              <a:spAutoFit/>
            </a:bodyPr>
            <a:lstStyle/>
            <a:p>
              <a:pPr marL="233363" indent="-233363">
                <a:buFontTx/>
                <a:buChar char="•"/>
              </a:pPr>
              <a:r>
                <a:rPr lang="en-US"/>
                <a:t>Mother lets the child to decide what to do. </a:t>
              </a:r>
            </a:p>
          </p:txBody>
        </p:sp>
        <p:sp>
          <p:nvSpPr>
            <p:cNvPr id="101403" name="Rectangle 30"/>
            <p:cNvSpPr>
              <a:spLocks noChangeArrowheads="1"/>
            </p:cNvSpPr>
            <p:nvPr/>
          </p:nvSpPr>
          <p:spPr bwMode="auto">
            <a:xfrm>
              <a:off x="2304" y="2304"/>
              <a:ext cx="2208" cy="748"/>
            </a:xfrm>
            <a:prstGeom prst="rect">
              <a:avLst/>
            </a:prstGeom>
            <a:noFill/>
            <a:ln w="9525" algn="ctr">
              <a:noFill/>
              <a:miter lim="800000"/>
              <a:headEnd/>
              <a:tailEnd/>
            </a:ln>
          </p:spPr>
          <p:txBody>
            <a:bodyPr>
              <a:spAutoFit/>
            </a:bodyPr>
            <a:lstStyle/>
            <a:p>
              <a:pPr marL="233363" indent="-233363" algn="r">
                <a:buFontTx/>
                <a:buChar char="•"/>
              </a:pPr>
              <a:r>
                <a:rPr lang="en-US"/>
                <a:t>Child moves from step n-1 to step n to get the flower.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3433"/>
                                        </p:tgtEl>
                                        <p:attrNameLst>
                                          <p:attrName>style.visibility</p:attrName>
                                        </p:attrNameLst>
                                      </p:cBhvr>
                                      <p:to>
                                        <p:strVal val="visible"/>
                                      </p:to>
                                    </p:set>
                                    <p:animEffect transition="in" filter="wipe(left)">
                                      <p:cBhvr>
                                        <p:cTn id="7" dur="500"/>
                                        <p:tgtEl>
                                          <p:spTgt spid="2734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nodeType="clickEffect">
                                  <p:stCondLst>
                                    <p:cond delay="0"/>
                                  </p:stCondLst>
                                  <p:childTnLst>
                                    <p:animMotion origin="layout" path="M 3.61111E-6 -5.20231E-7 L -0.075 -5.20231E-7 L -0.075 -0.03329 L -0.10834 -0.03329 " pathEditMode="relative" ptsTypes="AAAA">
                                      <p:cBhvr>
                                        <p:cTn id="11" dur="2000" fill="hold"/>
                                        <p:tgtEl>
                                          <p:spTgt spid="273428"/>
                                        </p:tgtEl>
                                        <p:attrNameLst>
                                          <p:attrName>ppt_x</p:attrName>
                                          <p:attrName>ppt_y</p:attrName>
                                        </p:attrNameLst>
                                      </p:cBhvr>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3434"/>
                                        </p:tgtEl>
                                        <p:attrNameLst>
                                          <p:attrName>style.visibility</p:attrName>
                                        </p:attrNameLst>
                                      </p:cBhvr>
                                      <p:to>
                                        <p:strVal val="visible"/>
                                      </p:to>
                                    </p:set>
                                    <p:animEffect transition="in" filter="wipe(left)">
                                      <p:cBhvr>
                                        <p:cTn id="16" dur="500"/>
                                        <p:tgtEl>
                                          <p:spTgt spid="273434"/>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0" presetClass="path" presetSubtype="0" accel="50000" decel="50000" fill="hold" nodeType="clickEffect">
                                  <p:stCondLst>
                                    <p:cond delay="0"/>
                                  </p:stCondLst>
                                  <p:childTnLst>
                                    <p:animMotion origin="layout" path="M -0.10833 -0.03334 C -0.37691 -0.25579 -0.64531 -0.47801 -0.75226 -0.56667 " pathEditMode="relative" rAng="0" ptsTypes="aA">
                                      <p:cBhvr>
                                        <p:cTn id="24" dur="2000" fill="hold"/>
                                        <p:tgtEl>
                                          <p:spTgt spid="273428"/>
                                        </p:tgtEl>
                                        <p:attrNameLst>
                                          <p:attrName>ppt_x</p:attrName>
                                          <p:attrName>ppt_y</p:attrName>
                                        </p:attrNameLst>
                                      </p:cBhvr>
                                      <p:rCtr x="-32200" y="-26700"/>
                                    </p:animMotion>
                                  </p:childTnLst>
                                </p:cTn>
                              </p:par>
                            </p:childTnLst>
                          </p:cTn>
                        </p:par>
                        <p:par>
                          <p:cTn id="25" fill="hold" nodeType="afterGroup">
                            <p:stCondLst>
                              <p:cond delay="2000"/>
                            </p:stCondLst>
                            <p:childTnLst>
                              <p:par>
                                <p:cTn id="26" presetID="0" presetClass="path" presetSubtype="0" accel="50000" decel="50000" fill="hold" nodeType="afterEffect">
                                  <p:stCondLst>
                                    <p:cond delay="0"/>
                                  </p:stCondLst>
                                  <p:childTnLst>
                                    <p:animMotion origin="layout" path="M -0.75 -0.56601 L -0.79167 -0.49942 " pathEditMode="relative" ptsTypes="AA">
                                      <p:cBhvr>
                                        <p:cTn id="27" dur="2000" fill="hold"/>
                                        <p:tgtEl>
                                          <p:spTgt spid="273428"/>
                                        </p:tgtEl>
                                        <p:attrNameLst>
                                          <p:attrName>ppt_x</p:attrName>
                                          <p:attrName>ppt_y</p:attrName>
                                        </p:attrNameLst>
                                      </p:cBhvr>
                                    </p:animMotion>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nodeType="afterGroup">
                            <p:stCondLst>
                              <p:cond delay="500"/>
                            </p:stCondLst>
                            <p:childTnLst>
                              <p:par>
                                <p:cTn id="34" presetID="0" presetClass="path" presetSubtype="0" accel="50000" decel="50000" fill="hold" nodeType="afterEffect">
                                  <p:stCondLst>
                                    <p:cond delay="0"/>
                                  </p:stCondLst>
                                  <p:childTnLst>
                                    <p:animMotion origin="layout" path="M -0.79167 -0.49942 L -0.84392 -0.53271 " pathEditMode="relative" rAng="0" ptsTypes="AA">
                                      <p:cBhvr>
                                        <p:cTn id="35" dur="2000" fill="hold"/>
                                        <p:tgtEl>
                                          <p:spTgt spid="273428"/>
                                        </p:tgtEl>
                                        <p:attrNameLst>
                                          <p:attrName>ppt_x</p:attrName>
                                          <p:attrName>ppt_y</p:attrName>
                                        </p:attrNameLst>
                                      </p:cBhvr>
                                      <p:rCtr x="-2600" y="-1700"/>
                                    </p:animMotion>
                                  </p:childTnLst>
                                </p:cTn>
                              </p:par>
                            </p:childTnLst>
                          </p:cTn>
                        </p:par>
                        <p:par>
                          <p:cTn id="36" fill="hold" nodeType="afterGroup">
                            <p:stCondLst>
                              <p:cond delay="2500"/>
                            </p:stCondLst>
                            <p:childTnLst>
                              <p:par>
                                <p:cTn id="37" presetID="0" presetClass="path" presetSubtype="0" accel="50000" decel="50000" fill="hold" nodeType="afterEffect">
                                  <p:stCondLst>
                                    <p:cond delay="0"/>
                                  </p:stCondLst>
                                  <p:childTnLst>
                                    <p:animMotion origin="layout" path="M 4.44444E-6 2.22222E-6 L 0.07152 -0.06667 " pathEditMode="relative" rAng="0" ptsTypes="AA">
                                      <p:cBhvr>
                                        <p:cTn id="38" dur="2000" fill="hold"/>
                                        <p:tgtEl>
                                          <p:spTgt spid="273432"/>
                                        </p:tgtEl>
                                        <p:attrNameLst>
                                          <p:attrName>ppt_x</p:attrName>
                                          <p:attrName>ppt_y</p:attrName>
                                        </p:attrNameLst>
                                      </p:cBhvr>
                                      <p:rCtr x="3600" y="-3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33" grpId="0"/>
      <p:bldP spid="27343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086" name="Picture 30" descr="MCj03871460000[1]"/>
          <p:cNvPicPr>
            <a:picLocks noChangeAspect="1" noChangeArrowheads="1"/>
          </p:cNvPicPr>
          <p:nvPr/>
        </p:nvPicPr>
        <p:blipFill>
          <a:blip r:embed="rId2" cstate="print"/>
          <a:srcRect/>
          <a:stretch>
            <a:fillRect/>
          </a:stretch>
        </p:blipFill>
        <p:spPr bwMode="auto">
          <a:xfrm rot="20693085" flipH="1">
            <a:off x="533400" y="1600200"/>
            <a:ext cx="2092325" cy="3048000"/>
          </a:xfrm>
          <a:prstGeom prst="rect">
            <a:avLst/>
          </a:prstGeom>
          <a:noFill/>
          <a:ln w="9525">
            <a:noFill/>
            <a:miter lim="800000"/>
            <a:headEnd/>
            <a:tailEnd/>
          </a:ln>
        </p:spPr>
      </p:pic>
      <p:sp>
        <p:nvSpPr>
          <p:cNvPr id="102403" name="Rectangle 2"/>
          <p:cNvSpPr>
            <a:spLocks noGrp="1" noChangeArrowheads="1"/>
          </p:cNvSpPr>
          <p:nvPr>
            <p:ph type="title"/>
          </p:nvPr>
        </p:nvSpPr>
        <p:spPr>
          <a:xfrm>
            <a:off x="671513" y="152400"/>
            <a:ext cx="8091487" cy="563563"/>
          </a:xfrm>
        </p:spPr>
        <p:txBody>
          <a:bodyPr/>
          <a:lstStyle/>
          <a:p>
            <a:r>
              <a:rPr lang="en-US" sz="3400" dirty="0" smtClean="0"/>
              <a:t>Analogy of Two Recursive Calls</a:t>
            </a:r>
          </a:p>
        </p:txBody>
      </p:sp>
      <p:pic>
        <p:nvPicPr>
          <p:cNvPr id="301059" name="Picture 3" descr="MCj03871460000[1]"/>
          <p:cNvPicPr>
            <a:picLocks noChangeAspect="1" noChangeArrowheads="1"/>
          </p:cNvPicPr>
          <p:nvPr/>
        </p:nvPicPr>
        <p:blipFill>
          <a:blip r:embed="rId2" cstate="print"/>
          <a:srcRect/>
          <a:stretch>
            <a:fillRect/>
          </a:stretch>
        </p:blipFill>
        <p:spPr bwMode="auto">
          <a:xfrm rot="906915">
            <a:off x="5715000" y="3657600"/>
            <a:ext cx="2092325" cy="3048000"/>
          </a:xfrm>
          <a:prstGeom prst="rect">
            <a:avLst/>
          </a:prstGeom>
          <a:noFill/>
          <a:ln w="9525">
            <a:noFill/>
            <a:miter lim="800000"/>
            <a:headEnd/>
            <a:tailEnd/>
          </a:ln>
        </p:spPr>
      </p:pic>
      <p:sp>
        <p:nvSpPr>
          <p:cNvPr id="102405" name="Rectangle 4"/>
          <p:cNvSpPr>
            <a:spLocks noChangeArrowheads="1"/>
          </p:cNvSpPr>
          <p:nvPr/>
        </p:nvSpPr>
        <p:spPr bwMode="auto">
          <a:xfrm>
            <a:off x="5257800" y="64770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2406" name="Rectangle 5"/>
          <p:cNvSpPr>
            <a:spLocks noChangeArrowheads="1"/>
          </p:cNvSpPr>
          <p:nvPr/>
        </p:nvSpPr>
        <p:spPr bwMode="auto">
          <a:xfrm>
            <a:off x="4800600" y="62484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2407" name="Rectangle 6"/>
          <p:cNvSpPr>
            <a:spLocks noChangeArrowheads="1"/>
          </p:cNvSpPr>
          <p:nvPr/>
        </p:nvSpPr>
        <p:spPr bwMode="auto">
          <a:xfrm>
            <a:off x="4343400" y="60198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2408" name="Rectangle 7"/>
          <p:cNvSpPr>
            <a:spLocks noChangeArrowheads="1"/>
          </p:cNvSpPr>
          <p:nvPr/>
        </p:nvSpPr>
        <p:spPr bwMode="auto">
          <a:xfrm>
            <a:off x="3886200" y="57912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2409" name="Rectangle 8"/>
          <p:cNvSpPr>
            <a:spLocks noChangeArrowheads="1"/>
          </p:cNvSpPr>
          <p:nvPr/>
        </p:nvSpPr>
        <p:spPr bwMode="auto">
          <a:xfrm>
            <a:off x="3429000" y="55626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2410" name="Rectangle 9"/>
          <p:cNvSpPr>
            <a:spLocks noChangeArrowheads="1"/>
          </p:cNvSpPr>
          <p:nvPr/>
        </p:nvSpPr>
        <p:spPr bwMode="auto">
          <a:xfrm>
            <a:off x="2971800" y="53340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2411" name="Rectangle 10"/>
          <p:cNvSpPr>
            <a:spLocks noChangeArrowheads="1"/>
          </p:cNvSpPr>
          <p:nvPr/>
        </p:nvSpPr>
        <p:spPr bwMode="auto">
          <a:xfrm>
            <a:off x="2514600" y="51054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2412" name="Rectangle 11"/>
          <p:cNvSpPr>
            <a:spLocks noChangeArrowheads="1"/>
          </p:cNvSpPr>
          <p:nvPr/>
        </p:nvSpPr>
        <p:spPr bwMode="auto">
          <a:xfrm>
            <a:off x="2057400" y="4876800"/>
            <a:ext cx="457200" cy="228600"/>
          </a:xfrm>
          <a:prstGeom prst="rect">
            <a:avLst/>
          </a:prstGeom>
          <a:solidFill>
            <a:schemeClr val="hlink"/>
          </a:solidFill>
          <a:ln w="9525">
            <a:solidFill>
              <a:schemeClr val="hlink"/>
            </a:solidFill>
            <a:miter lim="800000"/>
            <a:headEnd/>
            <a:tailEnd/>
          </a:ln>
        </p:spPr>
        <p:txBody>
          <a:bodyPr wrap="none" anchor="ctr"/>
          <a:lstStyle/>
          <a:p>
            <a:endParaRPr lang="en-US"/>
          </a:p>
        </p:txBody>
      </p:sp>
      <p:grpSp>
        <p:nvGrpSpPr>
          <p:cNvPr id="102413" name="Group 28"/>
          <p:cNvGrpSpPr>
            <a:grpSpLocks/>
          </p:cNvGrpSpPr>
          <p:nvPr/>
        </p:nvGrpSpPr>
        <p:grpSpPr bwMode="auto">
          <a:xfrm flipH="1">
            <a:off x="1981200" y="2819400"/>
            <a:ext cx="3657600" cy="1828800"/>
            <a:chOff x="192" y="1872"/>
            <a:chExt cx="2304" cy="1152"/>
          </a:xfrm>
        </p:grpSpPr>
        <p:sp>
          <p:nvSpPr>
            <p:cNvPr id="102416" name="Rectangle 12"/>
            <p:cNvSpPr>
              <a:spLocks noChangeArrowheads="1"/>
            </p:cNvSpPr>
            <p:nvPr/>
          </p:nvSpPr>
          <p:spPr bwMode="auto">
            <a:xfrm>
              <a:off x="2208" y="2880"/>
              <a:ext cx="288" cy="144"/>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2417" name="Rectangle 13"/>
            <p:cNvSpPr>
              <a:spLocks noChangeArrowheads="1"/>
            </p:cNvSpPr>
            <p:nvPr/>
          </p:nvSpPr>
          <p:spPr bwMode="auto">
            <a:xfrm>
              <a:off x="1920" y="2736"/>
              <a:ext cx="288" cy="144"/>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2418" name="Rectangle 14"/>
            <p:cNvSpPr>
              <a:spLocks noChangeArrowheads="1"/>
            </p:cNvSpPr>
            <p:nvPr/>
          </p:nvSpPr>
          <p:spPr bwMode="auto">
            <a:xfrm>
              <a:off x="1632" y="2592"/>
              <a:ext cx="288" cy="144"/>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2419" name="Rectangle 15"/>
            <p:cNvSpPr>
              <a:spLocks noChangeArrowheads="1"/>
            </p:cNvSpPr>
            <p:nvPr/>
          </p:nvSpPr>
          <p:spPr bwMode="auto">
            <a:xfrm>
              <a:off x="1344" y="2448"/>
              <a:ext cx="288" cy="144"/>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2420" name="Rectangle 16"/>
            <p:cNvSpPr>
              <a:spLocks noChangeArrowheads="1"/>
            </p:cNvSpPr>
            <p:nvPr/>
          </p:nvSpPr>
          <p:spPr bwMode="auto">
            <a:xfrm>
              <a:off x="1056" y="2304"/>
              <a:ext cx="288" cy="144"/>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2421" name="Rectangle 17"/>
            <p:cNvSpPr>
              <a:spLocks noChangeArrowheads="1"/>
            </p:cNvSpPr>
            <p:nvPr/>
          </p:nvSpPr>
          <p:spPr bwMode="auto">
            <a:xfrm>
              <a:off x="768" y="2160"/>
              <a:ext cx="288" cy="144"/>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2422" name="Rectangle 18"/>
            <p:cNvSpPr>
              <a:spLocks noChangeArrowheads="1"/>
            </p:cNvSpPr>
            <p:nvPr/>
          </p:nvSpPr>
          <p:spPr bwMode="auto">
            <a:xfrm>
              <a:off x="480" y="2016"/>
              <a:ext cx="288" cy="144"/>
            </a:xfrm>
            <a:prstGeom prst="rect">
              <a:avLst/>
            </a:prstGeom>
            <a:solidFill>
              <a:schemeClr val="hlink"/>
            </a:solidFill>
            <a:ln w="9525">
              <a:solidFill>
                <a:schemeClr val="hlink"/>
              </a:solidFill>
              <a:miter lim="800000"/>
              <a:headEnd/>
              <a:tailEnd/>
            </a:ln>
          </p:spPr>
          <p:txBody>
            <a:bodyPr wrap="none" anchor="ctr"/>
            <a:lstStyle/>
            <a:p>
              <a:endParaRPr lang="en-US"/>
            </a:p>
          </p:txBody>
        </p:sp>
        <p:sp>
          <p:nvSpPr>
            <p:cNvPr id="102423" name="Rectangle 20"/>
            <p:cNvSpPr>
              <a:spLocks noChangeArrowheads="1"/>
            </p:cNvSpPr>
            <p:nvPr/>
          </p:nvSpPr>
          <p:spPr bwMode="auto">
            <a:xfrm>
              <a:off x="192" y="1872"/>
              <a:ext cx="288" cy="144"/>
            </a:xfrm>
            <a:prstGeom prst="rect">
              <a:avLst/>
            </a:prstGeom>
            <a:solidFill>
              <a:schemeClr val="hlink"/>
            </a:solidFill>
            <a:ln w="9525">
              <a:solidFill>
                <a:schemeClr val="hlink"/>
              </a:solidFill>
              <a:miter lim="800000"/>
              <a:headEnd/>
              <a:tailEnd/>
            </a:ln>
          </p:spPr>
          <p:txBody>
            <a:bodyPr wrap="none" anchor="ctr"/>
            <a:lstStyle/>
            <a:p>
              <a:endParaRPr lang="en-US"/>
            </a:p>
          </p:txBody>
        </p:sp>
      </p:grpSp>
      <p:pic>
        <p:nvPicPr>
          <p:cNvPr id="301077" name="Picture 21" descr="MCj03914640000[1]"/>
          <p:cNvPicPr>
            <a:picLocks noChangeAspect="1" noChangeArrowheads="1"/>
          </p:cNvPicPr>
          <p:nvPr/>
        </p:nvPicPr>
        <p:blipFill>
          <a:blip r:embed="rId3" cstate="print"/>
          <a:srcRect/>
          <a:stretch>
            <a:fillRect/>
          </a:stretch>
        </p:blipFill>
        <p:spPr bwMode="auto">
          <a:xfrm>
            <a:off x="5181600" y="2057400"/>
            <a:ext cx="544513" cy="762000"/>
          </a:xfrm>
          <a:prstGeom prst="rect">
            <a:avLst/>
          </a:prstGeom>
          <a:noFill/>
          <a:ln w="9525">
            <a:noFill/>
            <a:miter lim="800000"/>
            <a:headEnd/>
            <a:tailEnd/>
          </a:ln>
        </p:spPr>
      </p:pic>
      <p:sp>
        <p:nvSpPr>
          <p:cNvPr id="102415" name="Rectangle 29"/>
          <p:cNvSpPr>
            <a:spLocks noChangeArrowheads="1"/>
          </p:cNvSpPr>
          <p:nvPr/>
        </p:nvSpPr>
        <p:spPr bwMode="auto">
          <a:xfrm>
            <a:off x="914400" y="4648200"/>
            <a:ext cx="1143000" cy="228600"/>
          </a:xfrm>
          <a:prstGeom prst="rect">
            <a:avLst/>
          </a:prstGeom>
          <a:solidFill>
            <a:schemeClr val="hlink"/>
          </a:solidFill>
          <a:ln w="9525">
            <a:solidFill>
              <a:schemeClr val="hlink"/>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33333E-6 -2.96296E-6 C -0.06858 -0.0162 -0.13698 -0.03217 -0.16441 -0.03865 " pathEditMode="relative" ptsTypes="aA">
                                      <p:cBhvr>
                                        <p:cTn id="6" dur="2000" fill="hold"/>
                                        <p:tgtEl>
                                          <p:spTgt spid="301059"/>
                                        </p:tgtEl>
                                        <p:attrNameLst>
                                          <p:attrName>ppt_x</p:attrName>
                                          <p:attrName>ppt_y</p:attrName>
                                        </p:attrNameLst>
                                      </p:cBhvr>
                                    </p:animMotion>
                                  </p:childTnLst>
                                </p:cTn>
                              </p:par>
                            </p:childTnLst>
                          </p:cTn>
                        </p:par>
                        <p:par>
                          <p:cTn id="7" fill="hold" nodeType="afterGroup">
                            <p:stCondLst>
                              <p:cond delay="2000"/>
                            </p:stCondLst>
                            <p:childTnLst>
                              <p:par>
                                <p:cTn id="8" presetID="0" presetClass="path" presetSubtype="0" accel="50000" decel="50000" fill="hold" nodeType="afterEffect">
                                  <p:stCondLst>
                                    <p:cond delay="0"/>
                                  </p:stCondLst>
                                  <p:childTnLst>
                                    <p:animMotion origin="layout" path="M -0.16441 -0.03865 C -0.33941 -0.16157 -0.51424 -0.28426 -0.5842 -0.33333 " pathEditMode="relative" ptsTypes="aA">
                                      <p:cBhvr>
                                        <p:cTn id="9" dur="2000" fill="hold"/>
                                        <p:tgtEl>
                                          <p:spTgt spid="301059"/>
                                        </p:tgtEl>
                                        <p:attrNameLst>
                                          <p:attrName>ppt_x</p:attrName>
                                          <p:attrName>ppt_y</p:attrName>
                                        </p:attrNameLst>
                                      </p:cBhvr>
                                    </p:animMotion>
                                  </p:childTnLst>
                                </p:cTn>
                              </p:par>
                            </p:childTnLst>
                          </p:cTn>
                        </p:par>
                        <p:par>
                          <p:cTn id="10" fill="hold" nodeType="afterGroup">
                            <p:stCondLst>
                              <p:cond delay="4000"/>
                            </p:stCondLst>
                            <p:childTnLst>
                              <p:par>
                                <p:cTn id="11" presetID="0" presetClass="path" presetSubtype="0" accel="50000" decel="50000" fill="hold" nodeType="afterEffect">
                                  <p:stCondLst>
                                    <p:cond delay="0"/>
                                  </p:stCondLst>
                                  <p:childTnLst>
                                    <p:animMotion origin="layout" path="M -0.5842 -0.33333 C -0.5875 -0.32245 -0.5908 -0.31134 -0.59201 -0.30694 " pathEditMode="relative" ptsTypes="aA">
                                      <p:cBhvr>
                                        <p:cTn id="12" dur="500" fill="hold"/>
                                        <p:tgtEl>
                                          <p:spTgt spid="301059"/>
                                        </p:tgtEl>
                                        <p:attrNameLst>
                                          <p:attrName>ppt_x</p:attrName>
                                          <p:attrName>ppt_y</p:attrName>
                                        </p:attrNameLst>
                                      </p:cBhvr>
                                    </p:animMotion>
                                  </p:childTnLst>
                                </p:cTn>
                              </p:par>
                            </p:childTnLst>
                          </p:cTn>
                        </p:par>
                        <p:par>
                          <p:cTn id="13" fill="hold" nodeType="afterGroup">
                            <p:stCondLst>
                              <p:cond delay="4500"/>
                            </p:stCondLst>
                            <p:childTnLst>
                              <p:par>
                                <p:cTn id="14" presetID="10" presetClass="exit" presetSubtype="0" fill="hold" nodeType="afterEffect">
                                  <p:stCondLst>
                                    <p:cond delay="0"/>
                                  </p:stCondLst>
                                  <p:childTnLst>
                                    <p:animEffect transition="out" filter="fade">
                                      <p:cBhvr>
                                        <p:cTn id="15" dur="2000"/>
                                        <p:tgtEl>
                                          <p:spTgt spid="301059"/>
                                        </p:tgtEl>
                                      </p:cBhvr>
                                    </p:animEffect>
                                    <p:set>
                                      <p:cBhvr>
                                        <p:cTn id="16" dur="1" fill="hold">
                                          <p:stCondLst>
                                            <p:cond delay="1999"/>
                                          </p:stCondLst>
                                        </p:cTn>
                                        <p:tgtEl>
                                          <p:spTgt spid="301059"/>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301086"/>
                                        </p:tgtEl>
                                        <p:attrNameLst>
                                          <p:attrName>style.visibility</p:attrName>
                                        </p:attrNameLst>
                                      </p:cBhvr>
                                      <p:to>
                                        <p:strVal val="visible"/>
                                      </p:to>
                                    </p:set>
                                    <p:animEffect transition="in" filter="fade">
                                      <p:cBhvr>
                                        <p:cTn id="19" dur="2000"/>
                                        <p:tgtEl>
                                          <p:spTgt spid="30108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0" presetClass="path" presetSubtype="0" accel="50000" decel="50000" fill="hold" nodeType="clickEffect">
                                  <p:stCondLst>
                                    <p:cond delay="0"/>
                                  </p:stCondLst>
                                  <p:childTnLst>
                                    <p:animMotion origin="layout" path="M 3.05556E-6 -4.44444E-6 C 0.03177 -0.01689 0.06372 -0.03379 0.07639 -0.04051 " pathEditMode="relative" ptsTypes="aA">
                                      <p:cBhvr>
                                        <p:cTn id="23" dur="2000" fill="hold"/>
                                        <p:tgtEl>
                                          <p:spTgt spid="301086"/>
                                        </p:tgtEl>
                                        <p:attrNameLst>
                                          <p:attrName>ppt_x</p:attrName>
                                          <p:attrName>ppt_y</p:attrName>
                                        </p:attrNameLst>
                                      </p:cBhvr>
                                    </p:animMotion>
                                  </p:childTnLst>
                                </p:cTn>
                              </p:par>
                            </p:childTnLst>
                          </p:cTn>
                        </p:par>
                        <p:par>
                          <p:cTn id="24" fill="hold" nodeType="afterGroup">
                            <p:stCondLst>
                              <p:cond delay="2000"/>
                            </p:stCondLst>
                            <p:childTnLst>
                              <p:par>
                                <p:cTn id="25" presetID="0" presetClass="path" presetSubtype="0" accel="50000" decel="50000" fill="hold" nodeType="afterEffect">
                                  <p:stCondLst>
                                    <p:cond delay="0"/>
                                  </p:stCondLst>
                                  <p:childTnLst>
                                    <p:animMotion origin="layout" path="M 0.07639 -0.04051 C 0.20486 -0.13056 0.33386 -0.22014 0.38559 -0.25556 " pathEditMode="relative" rAng="0" ptsTypes="aA">
                                      <p:cBhvr>
                                        <p:cTn id="26" dur="2000" fill="hold"/>
                                        <p:tgtEl>
                                          <p:spTgt spid="301086"/>
                                        </p:tgtEl>
                                        <p:attrNameLst>
                                          <p:attrName>ppt_x</p:attrName>
                                          <p:attrName>ppt_y</p:attrName>
                                        </p:attrNameLst>
                                      </p:cBhvr>
                                      <p:rCtr x="15500" y="-10800"/>
                                    </p:animMotion>
                                  </p:childTnLst>
                                </p:cTn>
                              </p:par>
                            </p:childTnLst>
                          </p:cTn>
                        </p:par>
                        <p:par>
                          <p:cTn id="27" fill="hold" nodeType="afterGroup">
                            <p:stCondLst>
                              <p:cond delay="4000"/>
                            </p:stCondLst>
                            <p:childTnLst>
                              <p:par>
                                <p:cTn id="28" presetID="0" presetClass="path" presetSubtype="0" accel="50000" decel="50000" fill="hold" nodeType="afterEffect">
                                  <p:stCondLst>
                                    <p:cond delay="0"/>
                                  </p:stCondLst>
                                  <p:childTnLst>
                                    <p:animMotion origin="layout" path="M -4.16667E-6 4.44444E-6 C -0.04045 -0.01899 -0.08055 -0.0375 -0.09635 -0.04445 " pathEditMode="relative" rAng="0" ptsTypes="aA">
                                      <p:cBhvr>
                                        <p:cTn id="29" dur="2000" fill="hold"/>
                                        <p:tgtEl>
                                          <p:spTgt spid="301077"/>
                                        </p:tgtEl>
                                        <p:attrNameLst>
                                          <p:attrName>ppt_x</p:attrName>
                                          <p:attrName>ppt_y</p:attrName>
                                        </p:attrNameLst>
                                      </p:cBhvr>
                                      <p:rCtr x="-4800" y="-2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
          <p:cNvSpPr txBox="1">
            <a:spLocks noChangeArrowheads="1"/>
          </p:cNvSpPr>
          <p:nvPr/>
        </p:nvSpPr>
        <p:spPr bwMode="auto">
          <a:xfrm>
            <a:off x="644525" y="1827213"/>
            <a:ext cx="7823200" cy="4492738"/>
          </a:xfrm>
          <a:prstGeom prst="rect">
            <a:avLst/>
          </a:prstGeom>
          <a:noFill/>
          <a:ln w="9525">
            <a:noFill/>
            <a:miter lim="800000"/>
            <a:headEnd/>
            <a:tailEnd/>
          </a:ln>
        </p:spPr>
        <p:txBody>
          <a:bodyPr lIns="96744" tIns="48372" rIns="96744" bIns="48372">
            <a:spAutoFit/>
          </a:bodyPr>
          <a:lstStyle/>
          <a:p>
            <a:pPr marL="604838" indent="-604838" defTabSz="966788">
              <a:lnSpc>
                <a:spcPct val="120000"/>
              </a:lnSpc>
              <a:buFontTx/>
              <a:buAutoNum type="arabicPeriod"/>
            </a:pPr>
            <a:r>
              <a:rPr lang="en-US" sz="3400" dirty="0">
                <a:cs typeface="Times New Roman" pitchFamily="18" charset="0"/>
              </a:rPr>
              <a:t>Formulate the size-</a:t>
            </a:r>
            <a:r>
              <a:rPr lang="en-US" sz="3400" dirty="0">
                <a:cs typeface="Courier New" pitchFamily="49" charset="0"/>
              </a:rPr>
              <a:t>n</a:t>
            </a:r>
            <a:r>
              <a:rPr lang="en-US" sz="3400" dirty="0">
                <a:cs typeface="Times New Roman" pitchFamily="18" charset="0"/>
              </a:rPr>
              <a:t> problem.</a:t>
            </a:r>
          </a:p>
          <a:p>
            <a:pPr marL="604838" indent="-604838" defTabSz="966788">
              <a:lnSpc>
                <a:spcPct val="120000"/>
              </a:lnSpc>
              <a:buFontTx/>
              <a:buAutoNum type="arabicPeriod"/>
            </a:pPr>
            <a:r>
              <a:rPr lang="en-US" sz="3400" dirty="0">
                <a:cs typeface="Times New Roman" pitchFamily="18" charset="0"/>
              </a:rPr>
              <a:t>Find the stopping condition and the corresponding return value.</a:t>
            </a:r>
          </a:p>
          <a:p>
            <a:pPr marL="604838" indent="-604838" defTabSz="966788">
              <a:lnSpc>
                <a:spcPct val="120000"/>
              </a:lnSpc>
              <a:buFontTx/>
              <a:buAutoNum type="arabicPeriod"/>
            </a:pPr>
            <a:r>
              <a:rPr lang="en-US" sz="3400" dirty="0">
                <a:cs typeface="Times New Roman" pitchFamily="18" charset="0"/>
              </a:rPr>
              <a:t>Formulate the size-m </a:t>
            </a:r>
            <a:r>
              <a:rPr lang="en-US" sz="3400" dirty="0" smtClean="0">
                <a:cs typeface="Times New Roman" pitchFamily="18" charset="0"/>
              </a:rPr>
              <a:t>(m &lt;n ) problem </a:t>
            </a:r>
            <a:r>
              <a:rPr lang="en-US" sz="3400" dirty="0">
                <a:cs typeface="Times New Roman" pitchFamily="18" charset="0"/>
              </a:rPr>
              <a:t>and find m. In many cases, m = n - 1;</a:t>
            </a:r>
          </a:p>
          <a:p>
            <a:pPr marL="604838" indent="-604838" defTabSz="966788">
              <a:lnSpc>
                <a:spcPct val="120000"/>
              </a:lnSpc>
              <a:buFontTx/>
              <a:buAutoNum type="arabicPeriod"/>
            </a:pPr>
            <a:r>
              <a:rPr lang="en-US" sz="3400" dirty="0">
                <a:cs typeface="Times New Roman" pitchFamily="18" charset="0"/>
              </a:rPr>
              <a:t>Construct the solution of size-</a:t>
            </a:r>
            <a:r>
              <a:rPr lang="en-US" sz="3400" dirty="0">
                <a:cs typeface="Courier New" pitchFamily="49" charset="0"/>
              </a:rPr>
              <a:t>n</a:t>
            </a:r>
            <a:r>
              <a:rPr lang="en-US" sz="3400" dirty="0">
                <a:cs typeface="Times New Roman" pitchFamily="18" charset="0"/>
              </a:rPr>
              <a:t> problem from size-m problem.</a:t>
            </a:r>
          </a:p>
        </p:txBody>
      </p:sp>
      <p:sp>
        <p:nvSpPr>
          <p:cNvPr id="103427" name="Rectangle 3"/>
          <p:cNvSpPr>
            <a:spLocks noChangeArrowheads="1"/>
          </p:cNvSpPr>
          <p:nvPr/>
        </p:nvSpPr>
        <p:spPr bwMode="auto">
          <a:xfrm>
            <a:off x="228600" y="161925"/>
            <a:ext cx="8456613" cy="1412875"/>
          </a:xfrm>
          <a:prstGeom prst="rect">
            <a:avLst/>
          </a:prstGeom>
          <a:noFill/>
          <a:ln w="9525">
            <a:noFill/>
            <a:miter lim="800000"/>
            <a:headEnd/>
            <a:tailEnd/>
          </a:ln>
        </p:spPr>
        <p:txBody>
          <a:bodyPr lIns="96744" tIns="48372" rIns="96744" bIns="48372" anchor="ctr"/>
          <a:lstStyle/>
          <a:p>
            <a:pPr marL="363538" indent="-363538" algn="ctr" defTabSz="966788">
              <a:lnSpc>
                <a:spcPct val="85000"/>
              </a:lnSpc>
              <a:spcBef>
                <a:spcPct val="20000"/>
              </a:spcBef>
            </a:pPr>
            <a:r>
              <a:rPr lang="en-US" sz="3400" b="1">
                <a:solidFill>
                  <a:srgbClr val="000080"/>
                </a:solidFill>
                <a:cs typeface="Times New Roman" pitchFamily="18" charset="0"/>
              </a:rPr>
              <a:t>The Fantastic Four Abstract Approach</a:t>
            </a:r>
          </a:p>
          <a:p>
            <a:pPr marL="363538" indent="-363538" algn="ctr" defTabSz="966788">
              <a:lnSpc>
                <a:spcPct val="85000"/>
              </a:lnSpc>
              <a:spcBef>
                <a:spcPct val="20000"/>
              </a:spcBef>
            </a:pPr>
            <a:r>
              <a:rPr lang="en-US" sz="3400" b="1">
                <a:solidFill>
                  <a:srgbClr val="000080"/>
                </a:solidFill>
                <a:cs typeface="Times New Roman" pitchFamily="18" charset="0"/>
              </a:rPr>
              <a:t>of Writing </a:t>
            </a:r>
            <a:r>
              <a:rPr lang="en-US" sz="3400" b="1">
                <a:solidFill>
                  <a:srgbClr val="000080"/>
                </a:solidFill>
              </a:rPr>
              <a:t>Recursive </a:t>
            </a:r>
            <a:r>
              <a:rPr lang="en-US" sz="3400" b="1">
                <a:solidFill>
                  <a:srgbClr val="000080"/>
                </a:solidFill>
                <a:cs typeface="Times New Roman" pitchFamily="18" charset="0"/>
              </a:rPr>
              <a:t>Functions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3170"/>
                                        </p:tgtEl>
                                        <p:attrNameLst>
                                          <p:attrName>style.visibility</p:attrName>
                                        </p:attrNameLst>
                                      </p:cBhvr>
                                      <p:to>
                                        <p:strVal val="visible"/>
                                      </p:to>
                                    </p:set>
                                    <p:anim calcmode="lin" valueType="num">
                                      <p:cBhvr>
                                        <p:cTn id="7" dur="500" fill="hold"/>
                                        <p:tgtEl>
                                          <p:spTgt spid="26317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3170"/>
                                        </p:tgtEl>
                                        <p:attrNameLst>
                                          <p:attrName>ppt_y</p:attrName>
                                        </p:attrNameLst>
                                      </p:cBhvr>
                                      <p:tavLst>
                                        <p:tav tm="0">
                                          <p:val>
                                            <p:strVal val="#ppt_y"/>
                                          </p:val>
                                        </p:tav>
                                        <p:tav tm="100000">
                                          <p:val>
                                            <p:strVal val="#ppt_y"/>
                                          </p:val>
                                        </p:tav>
                                      </p:tavLst>
                                    </p:anim>
                                    <p:anim calcmode="lin" valueType="num">
                                      <p:cBhvr>
                                        <p:cTn id="9" dur="500" fill="hold"/>
                                        <p:tgtEl>
                                          <p:spTgt spid="26317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317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3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381000" y="966788"/>
            <a:ext cx="8386763" cy="5483779"/>
          </a:xfrm>
          <a:prstGeom prst="rect">
            <a:avLst/>
          </a:prstGeom>
          <a:noFill/>
          <a:ln w="9525">
            <a:noFill/>
            <a:miter lim="800000"/>
            <a:headEnd/>
            <a:tailEnd/>
          </a:ln>
        </p:spPr>
        <p:txBody>
          <a:bodyPr lIns="96744" tIns="48372" rIns="96744" bIns="48372">
            <a:spAutoFit/>
          </a:bodyPr>
          <a:lstStyle/>
          <a:p>
            <a:pPr marL="368300" indent="-368300" defTabSz="966788">
              <a:buFontTx/>
              <a:buChar char="•"/>
            </a:pPr>
            <a:r>
              <a:rPr lang="en-US" sz="2500" dirty="0">
                <a:cs typeface="Times New Roman" pitchFamily="18" charset="0"/>
              </a:rPr>
              <a:t>Like loop, recursion is necessary only if you want to solve a problem that needs to repeat the same operations for a number of times. </a:t>
            </a:r>
          </a:p>
          <a:p>
            <a:pPr marL="368300" indent="-368300" defTabSz="966788">
              <a:buFontTx/>
              <a:buChar char="•"/>
            </a:pPr>
            <a:r>
              <a:rPr lang="en-US" sz="2500" dirty="0">
                <a:cs typeface="Times New Roman" pitchFamily="18" charset="0"/>
              </a:rPr>
              <a:t>We assume the number of iterations is </a:t>
            </a:r>
            <a:r>
              <a:rPr lang="en-US" sz="2500" dirty="0">
                <a:solidFill>
                  <a:srgbClr val="0066CC"/>
                </a:solidFill>
                <a:cs typeface="Times New Roman" pitchFamily="18" charset="0"/>
              </a:rPr>
              <a:t>n</a:t>
            </a:r>
            <a:r>
              <a:rPr lang="en-US" sz="2500" dirty="0">
                <a:cs typeface="Times New Roman" pitchFamily="18" charset="0"/>
              </a:rPr>
              <a:t>. In most cases, </a:t>
            </a:r>
            <a:br>
              <a:rPr lang="en-US" sz="2500" dirty="0">
                <a:cs typeface="Times New Roman" pitchFamily="18" charset="0"/>
              </a:rPr>
            </a:br>
            <a:r>
              <a:rPr lang="en-US" sz="2500" dirty="0">
                <a:cs typeface="Courier New" pitchFamily="49" charset="0"/>
              </a:rPr>
              <a:t>n</a:t>
            </a:r>
            <a:r>
              <a:rPr lang="en-US" sz="2500" dirty="0">
                <a:cs typeface="Times New Roman" pitchFamily="18" charset="0"/>
              </a:rPr>
              <a:t> is obvious. For example, if we want to compute factorial </a:t>
            </a:r>
            <a:r>
              <a:rPr lang="en-US" sz="2500" dirty="0">
                <a:cs typeface="Courier New" pitchFamily="49" charset="0"/>
              </a:rPr>
              <a:t>n!</a:t>
            </a:r>
            <a:r>
              <a:rPr lang="en-US" sz="2500" dirty="0">
                <a:cs typeface="Times New Roman" pitchFamily="18" charset="0"/>
              </a:rPr>
              <a:t>, the size </a:t>
            </a:r>
            <a:r>
              <a:rPr lang="en-US" sz="2500" dirty="0">
                <a:cs typeface="Courier New" pitchFamily="49" charset="0"/>
              </a:rPr>
              <a:t>n</a:t>
            </a:r>
            <a:r>
              <a:rPr lang="en-US" sz="2500" dirty="0">
                <a:cs typeface="Times New Roman" pitchFamily="18" charset="0"/>
              </a:rPr>
              <a:t> is already given. </a:t>
            </a:r>
          </a:p>
          <a:p>
            <a:pPr marL="368300" indent="-368300" defTabSz="966788">
              <a:buFontTx/>
              <a:buChar char="•"/>
            </a:pPr>
            <a:r>
              <a:rPr lang="en-US" sz="2500" dirty="0">
                <a:cs typeface="Times New Roman" pitchFamily="18" charset="0"/>
              </a:rPr>
              <a:t>Formulating size-</a:t>
            </a:r>
            <a:r>
              <a:rPr lang="en-US" sz="2500" dirty="0">
                <a:cs typeface="Courier New" pitchFamily="49" charset="0"/>
              </a:rPr>
              <a:t>n</a:t>
            </a:r>
            <a:r>
              <a:rPr lang="en-US" sz="2500" dirty="0">
                <a:cs typeface="Times New Roman" pitchFamily="18" charset="0"/>
              </a:rPr>
              <a:t> problem, in many cases, is merely choosing a function name and using </a:t>
            </a:r>
            <a:r>
              <a:rPr lang="en-US" sz="2500" dirty="0">
                <a:cs typeface="Courier New" pitchFamily="49" charset="0"/>
              </a:rPr>
              <a:t>n</a:t>
            </a:r>
            <a:r>
              <a:rPr lang="en-US" sz="2500" dirty="0">
                <a:cs typeface="Times New Roman" pitchFamily="18" charset="0"/>
              </a:rPr>
              <a:t> as the parameter of the function. </a:t>
            </a:r>
            <a:r>
              <a:rPr lang="en-US" sz="2500" dirty="0" smtClean="0">
                <a:cs typeface="Times New Roman" pitchFamily="18" charset="0"/>
              </a:rPr>
              <a:t>Thus, </a:t>
            </a:r>
            <a:r>
              <a:rPr lang="en-US" sz="2500" dirty="0">
                <a:cs typeface="Times New Roman" pitchFamily="18" charset="0"/>
              </a:rPr>
              <a:t>the size-</a:t>
            </a:r>
            <a:r>
              <a:rPr lang="en-US" sz="2500" dirty="0">
                <a:cs typeface="Courier New" pitchFamily="49" charset="0"/>
              </a:rPr>
              <a:t>n</a:t>
            </a:r>
            <a:r>
              <a:rPr lang="en-US" sz="2500" dirty="0">
                <a:cs typeface="Times New Roman" pitchFamily="18" charset="0"/>
              </a:rPr>
              <a:t> problem for factorial problem is </a:t>
            </a:r>
            <a:br>
              <a:rPr lang="en-US" sz="2500" dirty="0">
                <a:cs typeface="Times New Roman" pitchFamily="18" charset="0"/>
              </a:rPr>
            </a:br>
            <a:r>
              <a:rPr lang="en-US" sz="2500" dirty="0">
                <a:cs typeface="Times New Roman" pitchFamily="18" charset="0"/>
              </a:rPr>
              <a:t> 	</a:t>
            </a:r>
            <a:r>
              <a:rPr lang="en-US" sz="2500" dirty="0" err="1">
                <a:solidFill>
                  <a:schemeClr val="accent2"/>
                </a:solidFill>
                <a:cs typeface="Times New Roman" pitchFamily="18" charset="0"/>
              </a:rPr>
              <a:t>int</a:t>
            </a:r>
            <a:r>
              <a:rPr lang="en-US" sz="2500" dirty="0">
                <a:solidFill>
                  <a:schemeClr val="accent2"/>
                </a:solidFill>
                <a:cs typeface="Times New Roman" pitchFamily="18" charset="0"/>
              </a:rPr>
              <a:t> </a:t>
            </a:r>
            <a:r>
              <a:rPr lang="en-US" sz="2500" dirty="0">
                <a:solidFill>
                  <a:schemeClr val="accent2"/>
                </a:solidFill>
                <a:cs typeface="Courier New" pitchFamily="49" charset="0"/>
              </a:rPr>
              <a:t>factorial (</a:t>
            </a:r>
            <a:r>
              <a:rPr lang="en-US" sz="2500" dirty="0" err="1">
                <a:solidFill>
                  <a:schemeClr val="accent2"/>
                </a:solidFill>
                <a:cs typeface="Courier New" pitchFamily="49" charset="0"/>
              </a:rPr>
              <a:t>int</a:t>
            </a:r>
            <a:r>
              <a:rPr lang="en-US" sz="2500" dirty="0">
                <a:solidFill>
                  <a:schemeClr val="accent2"/>
                </a:solidFill>
                <a:cs typeface="Courier New" pitchFamily="49" charset="0"/>
              </a:rPr>
              <a:t> n)</a:t>
            </a:r>
            <a:r>
              <a:rPr lang="en-US" sz="2500" dirty="0">
                <a:cs typeface="Courier New" pitchFamily="49" charset="0"/>
              </a:rPr>
              <a:t>    // just like the </a:t>
            </a:r>
            <a:r>
              <a:rPr lang="en-US" sz="2500" dirty="0">
                <a:solidFill>
                  <a:schemeClr val="accent2"/>
                </a:solidFill>
                <a:cs typeface="Courier New" pitchFamily="49" charset="0"/>
              </a:rPr>
              <a:t>forward declaration</a:t>
            </a:r>
            <a:r>
              <a:rPr lang="en-US" sz="2500" dirty="0">
                <a:cs typeface="Times New Roman" pitchFamily="18" charset="0"/>
              </a:rPr>
              <a:t> </a:t>
            </a:r>
          </a:p>
          <a:p>
            <a:pPr marL="368300" indent="-368300" defTabSz="966788">
              <a:buFontTx/>
              <a:buChar char="•"/>
            </a:pPr>
            <a:r>
              <a:rPr lang="en-US" sz="2500" dirty="0">
                <a:cs typeface="Times New Roman" pitchFamily="18" charset="0"/>
              </a:rPr>
              <a:t>The return value of the size-</a:t>
            </a:r>
            <a:r>
              <a:rPr lang="en-US" sz="2500" dirty="0">
                <a:cs typeface="Courier New" pitchFamily="49" charset="0"/>
              </a:rPr>
              <a:t>n</a:t>
            </a:r>
            <a:r>
              <a:rPr lang="en-US" sz="2500" dirty="0">
                <a:cs typeface="Times New Roman" pitchFamily="18" charset="0"/>
              </a:rPr>
              <a:t> is what the function is supposed to compute, or the value we are looking for. Obviously, in this step, we do not need to design the solution for size-</a:t>
            </a:r>
            <a:r>
              <a:rPr lang="en-US" sz="2500" dirty="0">
                <a:cs typeface="Courier New" pitchFamily="49" charset="0"/>
              </a:rPr>
              <a:t>n</a:t>
            </a:r>
            <a:r>
              <a:rPr lang="en-US" sz="2500" dirty="0">
                <a:cs typeface="Times New Roman" pitchFamily="18" charset="0"/>
              </a:rPr>
              <a:t> problem</a:t>
            </a:r>
            <a:r>
              <a:rPr lang="en-US" sz="2500" dirty="0"/>
              <a:t>.</a:t>
            </a:r>
          </a:p>
        </p:txBody>
      </p:sp>
      <p:sp>
        <p:nvSpPr>
          <p:cNvPr id="104451" name="Rectangle 3"/>
          <p:cNvSpPr>
            <a:spLocks noChangeArrowheads="1"/>
          </p:cNvSpPr>
          <p:nvPr/>
        </p:nvSpPr>
        <p:spPr bwMode="auto">
          <a:xfrm>
            <a:off x="382588" y="161925"/>
            <a:ext cx="8228012" cy="563563"/>
          </a:xfrm>
          <a:prstGeom prst="rect">
            <a:avLst/>
          </a:prstGeom>
          <a:noFill/>
          <a:ln w="9525">
            <a:noFill/>
            <a:miter lim="800000"/>
            <a:headEnd/>
            <a:tailEnd/>
          </a:ln>
        </p:spPr>
        <p:txBody>
          <a:bodyPr lIns="96744" tIns="48372" rIns="96744" bIns="48372" anchor="ctr"/>
          <a:lstStyle/>
          <a:p>
            <a:pPr marL="363538" indent="-363538" algn="ctr" defTabSz="966788">
              <a:lnSpc>
                <a:spcPct val="85000"/>
              </a:lnSpc>
              <a:spcBef>
                <a:spcPct val="20000"/>
              </a:spcBef>
            </a:pPr>
            <a:r>
              <a:rPr lang="en-US" sz="3400" b="1">
                <a:solidFill>
                  <a:srgbClr val="000080"/>
                </a:solidFill>
              </a:rPr>
              <a:t>Step</a:t>
            </a:r>
            <a:r>
              <a:rPr lang="en-US"/>
              <a:t> </a:t>
            </a:r>
            <a:r>
              <a:rPr lang="en-US" sz="3400" b="1">
                <a:solidFill>
                  <a:srgbClr val="000080"/>
                </a:solidFill>
                <a:cs typeface="Times New Roman" pitchFamily="18" charset="0"/>
              </a:rPr>
              <a:t>1: Formulate the size-n problem</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644525" y="1258888"/>
            <a:ext cx="8226425" cy="5521325"/>
          </a:xfrm>
          <a:prstGeom prst="rect">
            <a:avLst/>
          </a:prstGeom>
          <a:noFill/>
          <a:ln w="9525">
            <a:noFill/>
            <a:miter lim="800000"/>
            <a:headEnd/>
            <a:tailEnd/>
          </a:ln>
        </p:spPr>
        <p:txBody>
          <a:bodyPr lIns="96744" tIns="48372" rIns="96744" bIns="48372">
            <a:spAutoFit/>
          </a:bodyPr>
          <a:lstStyle/>
          <a:p>
            <a:pPr marL="368300" indent="-368300" defTabSz="966788">
              <a:lnSpc>
                <a:spcPct val="120000"/>
              </a:lnSpc>
              <a:buFontTx/>
              <a:buChar char="•"/>
            </a:pPr>
            <a:r>
              <a:rPr lang="en-US" sz="3000">
                <a:cs typeface="Times New Roman" pitchFamily="18" charset="0"/>
              </a:rPr>
              <a:t>Like a while-loop, every recursive function starts with checking the stopping condition. </a:t>
            </a:r>
          </a:p>
          <a:p>
            <a:pPr marL="368300" indent="-368300" defTabSz="966788">
              <a:lnSpc>
                <a:spcPct val="120000"/>
              </a:lnSpc>
              <a:buFontTx/>
              <a:buChar char="•"/>
            </a:pPr>
            <a:r>
              <a:rPr lang="en-US" sz="3000">
                <a:cs typeface="Times New Roman" pitchFamily="18" charset="0"/>
              </a:rPr>
              <a:t>If the stopping condition is true, we return the corresponding value and exit the function. </a:t>
            </a:r>
          </a:p>
          <a:p>
            <a:pPr marL="368300" indent="-368300" defTabSz="966788">
              <a:lnSpc>
                <a:spcPct val="120000"/>
              </a:lnSpc>
              <a:buFontTx/>
              <a:buChar char="•"/>
            </a:pPr>
            <a:r>
              <a:rPr lang="en-US" sz="3000">
                <a:cs typeface="Times New Roman" pitchFamily="18" charset="0"/>
              </a:rPr>
              <a:t>Otherwise, we enter the body of the recursive function. </a:t>
            </a:r>
          </a:p>
          <a:p>
            <a:pPr marL="368300" indent="-368300" defTabSz="966788">
              <a:lnSpc>
                <a:spcPct val="120000"/>
              </a:lnSpc>
              <a:buFontTx/>
              <a:buChar char="•"/>
            </a:pPr>
            <a:r>
              <a:rPr lang="en-US" sz="3000">
                <a:cs typeface="Times New Roman" pitchFamily="18" charset="0"/>
              </a:rPr>
              <a:t>In most cases, identifying the stopping condition and corresponding value is trivial. For example, the stopping condition of </a:t>
            </a:r>
            <a:r>
              <a:rPr lang="en-US" sz="3000">
                <a:solidFill>
                  <a:schemeClr val="accent2"/>
                </a:solidFill>
                <a:cs typeface="Courier New" pitchFamily="49" charset="0"/>
              </a:rPr>
              <a:t>factorial(n)</a:t>
            </a:r>
            <a:r>
              <a:rPr lang="en-US" sz="3000">
                <a:cs typeface="Times New Roman" pitchFamily="18" charset="0"/>
              </a:rPr>
              <a:t> is </a:t>
            </a:r>
            <a:br>
              <a:rPr lang="en-US" sz="3000">
                <a:cs typeface="Times New Roman" pitchFamily="18" charset="0"/>
              </a:rPr>
            </a:br>
            <a:r>
              <a:rPr lang="en-US" sz="3000">
                <a:solidFill>
                  <a:schemeClr val="accent2"/>
                </a:solidFill>
                <a:cs typeface="Courier New" pitchFamily="49" charset="0"/>
              </a:rPr>
              <a:t>n = 0</a:t>
            </a:r>
            <a:r>
              <a:rPr lang="en-US" sz="3000">
                <a:cs typeface="Times New Roman" pitchFamily="18" charset="0"/>
              </a:rPr>
              <a:t>   and the corresponding value is </a:t>
            </a:r>
            <a:r>
              <a:rPr lang="en-US" sz="3000">
                <a:solidFill>
                  <a:schemeClr val="accent2"/>
                </a:solidFill>
                <a:cs typeface="Times New Roman" pitchFamily="18" charset="0"/>
              </a:rPr>
              <a:t>1</a:t>
            </a:r>
            <a:r>
              <a:rPr lang="en-US" sz="3000">
                <a:cs typeface="Times New Roman" pitchFamily="18" charset="0"/>
              </a:rPr>
              <a:t> </a:t>
            </a:r>
          </a:p>
        </p:txBody>
      </p:sp>
      <p:sp>
        <p:nvSpPr>
          <p:cNvPr id="105475" name="Rectangle 3"/>
          <p:cNvSpPr>
            <a:spLocks noChangeArrowheads="1"/>
          </p:cNvSpPr>
          <p:nvPr/>
        </p:nvSpPr>
        <p:spPr bwMode="auto">
          <a:xfrm>
            <a:off x="725488" y="161925"/>
            <a:ext cx="7902575" cy="885825"/>
          </a:xfrm>
          <a:prstGeom prst="rect">
            <a:avLst/>
          </a:prstGeom>
          <a:noFill/>
          <a:ln w="9525">
            <a:noFill/>
            <a:miter lim="800000"/>
            <a:headEnd/>
            <a:tailEnd/>
          </a:ln>
        </p:spPr>
        <p:txBody>
          <a:bodyPr lIns="96744" tIns="48372" rIns="96744" bIns="48372" anchor="ctr"/>
          <a:lstStyle/>
          <a:p>
            <a:pPr marL="1635125" indent="-1635125" algn="ctr" defTabSz="966788">
              <a:lnSpc>
                <a:spcPct val="85000"/>
              </a:lnSpc>
              <a:spcBef>
                <a:spcPct val="20000"/>
              </a:spcBef>
            </a:pPr>
            <a:r>
              <a:rPr lang="en-US" sz="3400" b="1">
                <a:solidFill>
                  <a:srgbClr val="000080"/>
                </a:solidFill>
                <a:cs typeface="Times New Roman" pitchFamily="18" charset="0"/>
              </a:rPr>
              <a:t>Step 2:	Find the stopping condition </a:t>
            </a:r>
            <a:r>
              <a:rPr lang="en-US" sz="3400">
                <a:solidFill>
                  <a:srgbClr val="000080"/>
                </a:solidFill>
                <a:cs typeface="Times New Roman" pitchFamily="18" charset="0"/>
              </a:rPr>
              <a:t>and</a:t>
            </a:r>
            <a:r>
              <a:rPr lang="en-US" sz="3400" b="1">
                <a:solidFill>
                  <a:srgbClr val="000080"/>
                </a:solidFill>
                <a:cs typeface="Times New Roman" pitchFamily="18" charset="0"/>
              </a:rPr>
              <a:t> the corresponding return value</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644525" y="912813"/>
            <a:ext cx="8226425" cy="5597399"/>
          </a:xfrm>
          <a:prstGeom prst="rect">
            <a:avLst/>
          </a:prstGeom>
          <a:noFill/>
          <a:ln w="9525">
            <a:noFill/>
            <a:miter lim="800000"/>
            <a:headEnd/>
            <a:tailEnd/>
          </a:ln>
        </p:spPr>
        <p:txBody>
          <a:bodyPr lIns="96744" tIns="48372" rIns="96744" bIns="48372">
            <a:spAutoFit/>
          </a:bodyPr>
          <a:lstStyle/>
          <a:p>
            <a:pPr marL="368300" indent="-368300" defTabSz="966788">
              <a:lnSpc>
                <a:spcPct val="120000"/>
              </a:lnSpc>
              <a:buFontTx/>
              <a:buChar char="•"/>
            </a:pPr>
            <a:r>
              <a:rPr lang="en-US" sz="2500" dirty="0">
                <a:cs typeface="Times New Roman" pitchFamily="18" charset="0"/>
              </a:rPr>
              <a:t>The size-</a:t>
            </a:r>
            <a:r>
              <a:rPr lang="en-US" sz="2500" dirty="0">
                <a:cs typeface="Courier New" pitchFamily="49" charset="0"/>
              </a:rPr>
              <a:t>m</a:t>
            </a:r>
            <a:r>
              <a:rPr lang="en-US" sz="2500" dirty="0">
                <a:cs typeface="Times New Roman" pitchFamily="18" charset="0"/>
              </a:rPr>
              <a:t> problem is simply the size-</a:t>
            </a:r>
            <a:r>
              <a:rPr lang="en-US" sz="2500" dirty="0">
                <a:cs typeface="Courier New" pitchFamily="49" charset="0"/>
              </a:rPr>
              <a:t>n</a:t>
            </a:r>
            <a:r>
              <a:rPr lang="en-US" sz="2500" dirty="0">
                <a:cs typeface="Times New Roman" pitchFamily="18" charset="0"/>
              </a:rPr>
              <a:t> problem with n replaced by m, where </a:t>
            </a:r>
            <a:r>
              <a:rPr lang="en-US" sz="2500" dirty="0">
                <a:cs typeface="Courier New" pitchFamily="49" charset="0"/>
              </a:rPr>
              <a:t>m &lt; n</a:t>
            </a:r>
            <a:r>
              <a:rPr lang="en-US" sz="2500" dirty="0">
                <a:cs typeface="Times New Roman" pitchFamily="18" charset="0"/>
              </a:rPr>
              <a:t> is determined by how much we can reduce the size in one iteration. </a:t>
            </a:r>
          </a:p>
          <a:p>
            <a:pPr marL="368300" indent="-368300" defTabSz="966788">
              <a:lnSpc>
                <a:spcPct val="120000"/>
              </a:lnSpc>
              <a:buFontTx/>
              <a:buChar char="•"/>
            </a:pPr>
            <a:r>
              <a:rPr lang="en-US" sz="2500" dirty="0">
                <a:cs typeface="Times New Roman" pitchFamily="18" charset="0"/>
              </a:rPr>
              <a:t>If we can only reduce the problem size by one, </a:t>
            </a:r>
            <a:r>
              <a:rPr lang="en-US" sz="2500" dirty="0">
                <a:cs typeface="Courier New" pitchFamily="49" charset="0"/>
              </a:rPr>
              <a:t>m</a:t>
            </a:r>
            <a:r>
              <a:rPr lang="en-US" sz="2500" dirty="0">
                <a:cs typeface="Times New Roman" pitchFamily="18" charset="0"/>
              </a:rPr>
              <a:t> is </a:t>
            </a:r>
            <a:r>
              <a:rPr lang="en-US" sz="2500" dirty="0">
                <a:cs typeface="Courier New" pitchFamily="49" charset="0"/>
              </a:rPr>
              <a:t>n-1</a:t>
            </a:r>
            <a:r>
              <a:rPr lang="en-US" sz="2500" dirty="0">
                <a:cs typeface="Times New Roman" pitchFamily="18" charset="0"/>
              </a:rPr>
              <a:t>. For example: </a:t>
            </a:r>
            <a:r>
              <a:rPr lang="en-US" sz="2500" dirty="0">
                <a:cs typeface="Courier New" pitchFamily="49" charset="0"/>
              </a:rPr>
              <a:t>factorial(n-1)</a:t>
            </a:r>
            <a:r>
              <a:rPr lang="en-US" sz="2500" dirty="0">
                <a:cs typeface="Times New Roman" pitchFamily="18" charset="0"/>
              </a:rPr>
              <a:t>.</a:t>
            </a:r>
          </a:p>
          <a:p>
            <a:pPr marL="368300" indent="-368300" defTabSz="966788">
              <a:lnSpc>
                <a:spcPct val="120000"/>
              </a:lnSpc>
              <a:buFontTx/>
              <a:buChar char="•"/>
            </a:pPr>
            <a:r>
              <a:rPr lang="en-US" sz="2500" dirty="0" smtClean="0">
                <a:cs typeface="Times New Roman" pitchFamily="18" charset="0"/>
              </a:rPr>
              <a:t>In some cases, </a:t>
            </a:r>
            <a:r>
              <a:rPr lang="en-US" sz="2500" dirty="0">
                <a:cs typeface="Times New Roman" pitchFamily="18" charset="0"/>
              </a:rPr>
              <a:t>we need to find an </a:t>
            </a:r>
            <a:r>
              <a:rPr lang="en-US" sz="2500" dirty="0">
                <a:cs typeface="Courier New" pitchFamily="49" charset="0"/>
              </a:rPr>
              <a:t>m</a:t>
            </a:r>
            <a:r>
              <a:rPr lang="en-US" sz="2500" dirty="0">
                <a:cs typeface="Times New Roman" pitchFamily="18" charset="0"/>
              </a:rPr>
              <a:t> that is not </a:t>
            </a:r>
            <a:r>
              <a:rPr lang="en-US" sz="2500" dirty="0">
                <a:cs typeface="Courier New" pitchFamily="49" charset="0"/>
              </a:rPr>
              <a:t>n-1</a:t>
            </a:r>
            <a:r>
              <a:rPr lang="en-US" sz="2500" dirty="0">
                <a:cs typeface="Times New Roman" pitchFamily="18" charset="0"/>
              </a:rPr>
              <a:t>. How to find a proper </a:t>
            </a:r>
            <a:r>
              <a:rPr lang="en-US" sz="2500" dirty="0">
                <a:cs typeface="Courier New" pitchFamily="49" charset="0"/>
              </a:rPr>
              <a:t>m</a:t>
            </a:r>
            <a:r>
              <a:rPr lang="en-US" sz="2500" dirty="0">
                <a:cs typeface="Times New Roman" pitchFamily="18" charset="0"/>
              </a:rPr>
              <a:t> is application-specific. </a:t>
            </a:r>
          </a:p>
          <a:p>
            <a:pPr marL="368300" indent="-368300" defTabSz="966788">
              <a:lnSpc>
                <a:spcPct val="120000"/>
              </a:lnSpc>
              <a:buFontTx/>
              <a:buChar char="•"/>
            </a:pPr>
            <a:r>
              <a:rPr lang="en-US" sz="2500" dirty="0">
                <a:cs typeface="Times New Roman" pitchFamily="18" charset="0"/>
              </a:rPr>
              <a:t>Do not try to define a solution, or the return value, of size-</a:t>
            </a:r>
            <a:r>
              <a:rPr lang="en-US" sz="2500" dirty="0">
                <a:cs typeface="Courier New" pitchFamily="49" charset="0"/>
              </a:rPr>
              <a:t>m</a:t>
            </a:r>
            <a:r>
              <a:rPr lang="en-US" sz="2500" dirty="0">
                <a:cs typeface="Times New Roman" pitchFamily="18" charset="0"/>
              </a:rPr>
              <a:t> problem here in this step! All we need to do here is: simply </a:t>
            </a:r>
            <a:r>
              <a:rPr lang="en-US" sz="2500" b="1" dirty="0">
                <a:solidFill>
                  <a:schemeClr val="accent2"/>
                </a:solidFill>
                <a:cs typeface="Times New Roman" pitchFamily="18" charset="0"/>
              </a:rPr>
              <a:t>assume</a:t>
            </a:r>
            <a:r>
              <a:rPr lang="en-US" sz="2500" dirty="0">
                <a:cs typeface="Times New Roman" pitchFamily="18" charset="0"/>
              </a:rPr>
              <a:t> the size-m problem will return a value and use the value, e.g.,  </a:t>
            </a:r>
            <a:r>
              <a:rPr lang="en-US" sz="2500" dirty="0">
                <a:cs typeface="Courier New" pitchFamily="49" charset="0"/>
              </a:rPr>
              <a:t>n*</a:t>
            </a:r>
            <a:r>
              <a:rPr lang="en-US" sz="2500" b="1" dirty="0">
                <a:solidFill>
                  <a:schemeClr val="accent2"/>
                </a:solidFill>
                <a:cs typeface="Courier New" pitchFamily="49" charset="0"/>
              </a:rPr>
              <a:t>factorial(n-1);</a:t>
            </a:r>
            <a:r>
              <a:rPr lang="en-US" sz="2500" dirty="0">
                <a:cs typeface="Times New Roman" pitchFamily="18" charset="0"/>
              </a:rPr>
              <a:t> </a:t>
            </a:r>
            <a:r>
              <a:rPr lang="en-US" sz="2500" dirty="0" smtClean="0">
                <a:cs typeface="Times New Roman" pitchFamily="18" charset="0"/>
              </a:rPr>
              <a:t/>
            </a:r>
            <a:br>
              <a:rPr lang="en-US" sz="2500" dirty="0" smtClean="0">
                <a:cs typeface="Times New Roman" pitchFamily="18" charset="0"/>
              </a:rPr>
            </a:br>
            <a:r>
              <a:rPr lang="en-US" sz="2500" dirty="0" smtClean="0">
                <a:cs typeface="Times New Roman" pitchFamily="18" charset="0"/>
              </a:rPr>
              <a:t>For the merge sort, m = ½ n.</a:t>
            </a:r>
            <a:endParaRPr lang="en-US" sz="2500" dirty="0">
              <a:cs typeface="Times New Roman" pitchFamily="18" charset="0"/>
            </a:endParaRPr>
          </a:p>
        </p:txBody>
      </p:sp>
      <p:sp>
        <p:nvSpPr>
          <p:cNvPr id="106499" name="Rectangle 3"/>
          <p:cNvSpPr>
            <a:spLocks noChangeArrowheads="1"/>
          </p:cNvSpPr>
          <p:nvPr/>
        </p:nvSpPr>
        <p:spPr bwMode="auto">
          <a:xfrm>
            <a:off x="138113" y="161925"/>
            <a:ext cx="8867775" cy="563563"/>
          </a:xfrm>
          <a:prstGeom prst="rect">
            <a:avLst/>
          </a:prstGeom>
          <a:noFill/>
          <a:ln w="9525">
            <a:noFill/>
            <a:miter lim="800000"/>
            <a:headEnd/>
            <a:tailEnd/>
          </a:ln>
        </p:spPr>
        <p:txBody>
          <a:bodyPr lIns="96744" tIns="48372" rIns="96744" bIns="48372" anchor="ctr"/>
          <a:lstStyle/>
          <a:p>
            <a:pPr marL="1635125" indent="-1635125" defTabSz="966788">
              <a:lnSpc>
                <a:spcPct val="85000"/>
              </a:lnSpc>
              <a:spcBef>
                <a:spcPct val="20000"/>
              </a:spcBef>
            </a:pPr>
            <a:r>
              <a:rPr lang="en-US" sz="3400" b="1">
                <a:solidFill>
                  <a:srgbClr val="000080"/>
                </a:solidFill>
                <a:cs typeface="Times New Roman" pitchFamily="18" charset="0"/>
              </a:rPr>
              <a:t>Step 3:	Formulate the size-m problem, m &lt; n</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457200" y="1143000"/>
            <a:ext cx="8226425" cy="5099058"/>
          </a:xfrm>
          <a:prstGeom prst="rect">
            <a:avLst/>
          </a:prstGeom>
          <a:noFill/>
          <a:ln w="9525">
            <a:noFill/>
            <a:miter lim="800000"/>
            <a:headEnd/>
            <a:tailEnd/>
          </a:ln>
        </p:spPr>
        <p:txBody>
          <a:bodyPr lIns="96744" tIns="48372" rIns="96744" bIns="48372">
            <a:spAutoFit/>
          </a:bodyPr>
          <a:lstStyle/>
          <a:p>
            <a:pPr marL="368300" indent="-368300" defTabSz="966788">
              <a:lnSpc>
                <a:spcPct val="130000"/>
              </a:lnSpc>
              <a:buFontTx/>
              <a:buChar char="•"/>
            </a:pPr>
            <a:r>
              <a:rPr lang="en-US" sz="2500" dirty="0">
                <a:cs typeface="Times New Roman" pitchFamily="18" charset="0"/>
              </a:rPr>
              <a:t>In this step, we will use the </a:t>
            </a:r>
            <a:r>
              <a:rPr lang="en-US" sz="2500" b="1" dirty="0">
                <a:solidFill>
                  <a:schemeClr val="accent2"/>
                </a:solidFill>
                <a:cs typeface="Times New Roman" pitchFamily="18" charset="0"/>
              </a:rPr>
              <a:t>assumed</a:t>
            </a:r>
            <a:r>
              <a:rPr lang="en-US" sz="2500" dirty="0">
                <a:cs typeface="Times New Roman" pitchFamily="18" charset="0"/>
              </a:rPr>
              <a:t> solution or return value for size-</a:t>
            </a:r>
            <a:r>
              <a:rPr lang="en-US" sz="2500" dirty="0">
                <a:cs typeface="Courier New" pitchFamily="49" charset="0"/>
              </a:rPr>
              <a:t>m</a:t>
            </a:r>
            <a:r>
              <a:rPr lang="en-US" sz="2500" dirty="0">
                <a:cs typeface="Times New Roman" pitchFamily="18" charset="0"/>
              </a:rPr>
              <a:t> or size-(</a:t>
            </a:r>
            <a:r>
              <a:rPr lang="en-US" sz="2500" dirty="0">
                <a:cs typeface="Courier New" pitchFamily="49" charset="0"/>
              </a:rPr>
              <a:t>n-1</a:t>
            </a:r>
            <a:r>
              <a:rPr lang="en-US" sz="2500" dirty="0">
                <a:cs typeface="Times New Roman" pitchFamily="18" charset="0"/>
              </a:rPr>
              <a:t>) problem to construct the solution of the size-</a:t>
            </a:r>
            <a:r>
              <a:rPr lang="en-US" sz="2500" dirty="0">
                <a:cs typeface="Courier New" pitchFamily="49" charset="0"/>
              </a:rPr>
              <a:t>n</a:t>
            </a:r>
            <a:r>
              <a:rPr lang="en-US" sz="2500" dirty="0">
                <a:cs typeface="Times New Roman" pitchFamily="18" charset="0"/>
              </a:rPr>
              <a:t> problem. </a:t>
            </a:r>
          </a:p>
          <a:p>
            <a:pPr marL="368300" indent="-368300" defTabSz="966788">
              <a:lnSpc>
                <a:spcPct val="130000"/>
              </a:lnSpc>
              <a:buFontTx/>
              <a:buChar char="•"/>
            </a:pPr>
            <a:r>
              <a:rPr lang="en-US" sz="2500" dirty="0">
                <a:cs typeface="Times New Roman" pitchFamily="18" charset="0"/>
              </a:rPr>
              <a:t>This step is application-specific. In the case of factorial problem, the solution of the size-</a:t>
            </a:r>
            <a:r>
              <a:rPr lang="en-US" sz="2500" dirty="0">
                <a:cs typeface="Courier New" pitchFamily="49" charset="0"/>
              </a:rPr>
              <a:t>n</a:t>
            </a:r>
            <a:r>
              <a:rPr lang="en-US" sz="2500" dirty="0">
                <a:cs typeface="Times New Roman" pitchFamily="18" charset="0"/>
              </a:rPr>
              <a:t> problem is </a:t>
            </a:r>
            <a:br>
              <a:rPr lang="en-US" sz="2500" dirty="0">
                <a:cs typeface="Times New Roman" pitchFamily="18" charset="0"/>
              </a:rPr>
            </a:br>
            <a:r>
              <a:rPr lang="en-GB" sz="2500" dirty="0">
                <a:cs typeface="Times New Roman" pitchFamily="18" charset="0"/>
              </a:rPr>
              <a:t>n*</a:t>
            </a:r>
            <a:r>
              <a:rPr lang="en-GB" sz="2500" b="1" dirty="0">
                <a:solidFill>
                  <a:schemeClr val="accent2"/>
                </a:solidFill>
                <a:cs typeface="Times New Roman" pitchFamily="18" charset="0"/>
              </a:rPr>
              <a:t>factorial (n-1)</a:t>
            </a:r>
            <a:r>
              <a:rPr lang="en-GB" sz="2500" dirty="0">
                <a:cs typeface="Times New Roman" pitchFamily="18" charset="0"/>
              </a:rPr>
              <a:t>;</a:t>
            </a:r>
            <a:endParaRPr lang="en-US" sz="2500" dirty="0">
              <a:cs typeface="Times New Roman" pitchFamily="18" charset="0"/>
            </a:endParaRPr>
          </a:p>
          <a:p>
            <a:pPr marL="368300" indent="-368300" defTabSz="966788">
              <a:lnSpc>
                <a:spcPct val="130000"/>
              </a:lnSpc>
              <a:buFontTx/>
              <a:buChar char="•"/>
            </a:pPr>
            <a:r>
              <a:rPr lang="en-US" sz="2500" dirty="0">
                <a:cs typeface="Times New Roman" pitchFamily="18" charset="0"/>
              </a:rPr>
              <a:t>Sometimes, we need to use the return values of multiple size-m problems, where </a:t>
            </a:r>
            <a:r>
              <a:rPr lang="en-GB" sz="2500" dirty="0">
                <a:cs typeface="Courier New" pitchFamily="49" charset="0"/>
              </a:rPr>
              <a:t>0 </a:t>
            </a:r>
            <a:r>
              <a:rPr lang="en-GB" sz="2500" dirty="0">
                <a:cs typeface="Times New Roman" pitchFamily="18" charset="0"/>
                <a:sym typeface="Symbol" pitchFamily="18" charset="2"/>
              </a:rPr>
              <a:t></a:t>
            </a:r>
            <a:r>
              <a:rPr lang="en-GB" sz="2500" dirty="0">
                <a:cs typeface="Courier New" pitchFamily="49" charset="0"/>
              </a:rPr>
              <a:t> m &lt; n</a:t>
            </a:r>
            <a:r>
              <a:rPr lang="en-US" sz="2500" dirty="0">
                <a:cs typeface="Times New Roman" pitchFamily="18" charset="0"/>
              </a:rPr>
              <a:t> to construct the solution of size-n problem</a:t>
            </a:r>
            <a:r>
              <a:rPr lang="en-US" sz="2500" dirty="0" smtClean="0">
                <a:cs typeface="Times New Roman" pitchFamily="18" charset="0"/>
              </a:rPr>
              <a:t>. </a:t>
            </a:r>
            <a:br>
              <a:rPr lang="en-US" sz="2500" dirty="0" smtClean="0">
                <a:cs typeface="Times New Roman" pitchFamily="18" charset="0"/>
              </a:rPr>
            </a:br>
            <a:r>
              <a:rPr lang="en-US" sz="2500" dirty="0" smtClean="0">
                <a:cs typeface="Times New Roman" pitchFamily="18" charset="0"/>
              </a:rPr>
              <a:t>In the case of merge sort:</a:t>
            </a:r>
            <a:endParaRPr lang="en-US" sz="2500" dirty="0">
              <a:cs typeface="Times New Roman" pitchFamily="18" charset="0"/>
            </a:endParaRPr>
          </a:p>
        </p:txBody>
      </p:sp>
      <p:sp>
        <p:nvSpPr>
          <p:cNvPr id="107523" name="Rectangle 3"/>
          <p:cNvSpPr>
            <a:spLocks noChangeArrowheads="1"/>
          </p:cNvSpPr>
          <p:nvPr/>
        </p:nvSpPr>
        <p:spPr bwMode="auto">
          <a:xfrm>
            <a:off x="806450" y="322263"/>
            <a:ext cx="7821613" cy="565150"/>
          </a:xfrm>
          <a:prstGeom prst="rect">
            <a:avLst/>
          </a:prstGeom>
          <a:noFill/>
          <a:ln w="9525">
            <a:noFill/>
            <a:miter lim="800000"/>
            <a:headEnd/>
            <a:tailEnd/>
          </a:ln>
        </p:spPr>
        <p:txBody>
          <a:bodyPr lIns="96744" tIns="48372" rIns="96744" bIns="48372" anchor="ctr"/>
          <a:lstStyle/>
          <a:p>
            <a:pPr marL="1635125" indent="-1635125" defTabSz="966788">
              <a:lnSpc>
                <a:spcPct val="85000"/>
              </a:lnSpc>
              <a:spcBef>
                <a:spcPct val="20000"/>
              </a:spcBef>
            </a:pPr>
            <a:r>
              <a:rPr lang="en-US" sz="3400" b="1" dirty="0">
                <a:solidFill>
                  <a:srgbClr val="000080"/>
                </a:solidFill>
                <a:cs typeface="Times New Roman" pitchFamily="18" charset="0"/>
              </a:rPr>
              <a:t>Step 4:	Construct the solution of size-n problem from size-m problem</a:t>
            </a:r>
            <a:r>
              <a:rPr lang="en-US" sz="3400" dirty="0">
                <a:cs typeface="Times New Roman" pitchFamily="18" charset="0"/>
              </a:rPr>
              <a:t> </a:t>
            </a:r>
          </a:p>
        </p:txBody>
      </p:sp>
      <p:grpSp>
        <p:nvGrpSpPr>
          <p:cNvPr id="2" name="Group 1"/>
          <p:cNvGrpSpPr/>
          <p:nvPr/>
        </p:nvGrpSpPr>
        <p:grpSpPr>
          <a:xfrm>
            <a:off x="4419600" y="5253687"/>
            <a:ext cx="2989263" cy="1604313"/>
            <a:chOff x="4419600" y="5253687"/>
            <a:chExt cx="2989263" cy="1604313"/>
          </a:xfrm>
        </p:grpSpPr>
        <p:sp>
          <p:nvSpPr>
            <p:cNvPr id="5" name="Text Box 41"/>
            <p:cNvSpPr txBox="1">
              <a:spLocks noChangeArrowheads="1"/>
            </p:cNvSpPr>
            <p:nvPr/>
          </p:nvSpPr>
          <p:spPr bwMode="auto">
            <a:xfrm>
              <a:off x="4587536" y="5671984"/>
              <a:ext cx="534037" cy="440136"/>
            </a:xfrm>
            <a:prstGeom prst="rect">
              <a:avLst/>
            </a:prstGeom>
            <a:noFill/>
            <a:ln w="9525">
              <a:noFill/>
              <a:miter lim="800000"/>
              <a:headEnd/>
              <a:tailEnd/>
            </a:ln>
          </p:spPr>
          <p:txBody>
            <a:bodyPr wrap="none" lIns="102355" tIns="51178" rIns="102355" bIns="51178">
              <a:spAutoFit/>
            </a:bodyPr>
            <a:lstStyle/>
            <a:p>
              <a:pPr defTabSz="1022350"/>
              <a:r>
                <a:rPr lang="en-US" sz="2200"/>
                <a:t>B1</a:t>
              </a:r>
            </a:p>
          </p:txBody>
        </p:sp>
        <p:sp>
          <p:nvSpPr>
            <p:cNvPr id="6" name="Rectangle 42"/>
            <p:cNvSpPr>
              <a:spLocks noChangeArrowheads="1"/>
            </p:cNvSpPr>
            <p:nvPr/>
          </p:nvSpPr>
          <p:spPr bwMode="auto">
            <a:xfrm>
              <a:off x="5071192" y="6533778"/>
              <a:ext cx="1854015" cy="255346"/>
            </a:xfrm>
            <a:prstGeom prst="rect">
              <a:avLst/>
            </a:prstGeom>
            <a:noFill/>
            <a:ln w="9525">
              <a:solidFill>
                <a:schemeClr val="tx1"/>
              </a:solidFill>
              <a:miter lim="800000"/>
              <a:headEnd/>
              <a:tailEnd/>
            </a:ln>
          </p:spPr>
          <p:txBody>
            <a:bodyPr wrap="none" lIns="102355" tIns="51178" rIns="102355" bIns="51178" anchor="ctr"/>
            <a:lstStyle/>
            <a:p>
              <a:pPr algn="ctr" defTabSz="1022350"/>
              <a:r>
                <a:rPr lang="en-US" sz="2000" dirty="0"/>
                <a:t>1 2 2 3 4 5 6 6</a:t>
              </a:r>
            </a:p>
          </p:txBody>
        </p:sp>
        <p:sp>
          <p:nvSpPr>
            <p:cNvPr id="7" name="Text Box 43"/>
            <p:cNvSpPr txBox="1">
              <a:spLocks noChangeArrowheads="1"/>
            </p:cNvSpPr>
            <p:nvPr/>
          </p:nvSpPr>
          <p:spPr bwMode="auto">
            <a:xfrm>
              <a:off x="4661428" y="6417864"/>
              <a:ext cx="392971" cy="440136"/>
            </a:xfrm>
            <a:prstGeom prst="rect">
              <a:avLst/>
            </a:prstGeom>
            <a:noFill/>
            <a:ln w="9525">
              <a:noFill/>
              <a:miter lim="800000"/>
              <a:headEnd/>
              <a:tailEnd/>
            </a:ln>
          </p:spPr>
          <p:txBody>
            <a:bodyPr wrap="none" lIns="102355" tIns="51178" rIns="102355" bIns="51178">
              <a:spAutoFit/>
            </a:bodyPr>
            <a:lstStyle/>
            <a:p>
              <a:pPr defTabSz="1022350"/>
              <a:r>
                <a:rPr lang="en-US" sz="2200"/>
                <a:t>B</a:t>
              </a:r>
            </a:p>
          </p:txBody>
        </p:sp>
        <p:sp>
          <p:nvSpPr>
            <p:cNvPr id="8" name="Line 44"/>
            <p:cNvSpPr>
              <a:spLocks noChangeShapeType="1"/>
            </p:cNvSpPr>
            <p:nvPr/>
          </p:nvSpPr>
          <p:spPr bwMode="auto">
            <a:xfrm flipH="1">
              <a:off x="5344928" y="5971008"/>
              <a:ext cx="848077" cy="549330"/>
            </a:xfrm>
            <a:prstGeom prst="line">
              <a:avLst/>
            </a:prstGeom>
            <a:noFill/>
            <a:ln w="9525">
              <a:solidFill>
                <a:schemeClr val="tx1"/>
              </a:solidFill>
              <a:round/>
              <a:headEnd/>
              <a:tailEnd/>
            </a:ln>
          </p:spPr>
          <p:txBody>
            <a:bodyPr/>
            <a:lstStyle/>
            <a:p>
              <a:endParaRPr lang="en-US"/>
            </a:p>
          </p:txBody>
        </p:sp>
        <p:sp>
          <p:nvSpPr>
            <p:cNvPr id="9" name="Line 45"/>
            <p:cNvSpPr>
              <a:spLocks noChangeShapeType="1"/>
            </p:cNvSpPr>
            <p:nvPr/>
          </p:nvSpPr>
          <p:spPr bwMode="auto">
            <a:xfrm flipH="1">
              <a:off x="5716067" y="5971008"/>
              <a:ext cx="638157" cy="564450"/>
            </a:xfrm>
            <a:prstGeom prst="line">
              <a:avLst/>
            </a:prstGeom>
            <a:noFill/>
            <a:ln w="9525">
              <a:solidFill>
                <a:schemeClr val="tx1"/>
              </a:solidFill>
              <a:round/>
              <a:headEnd/>
              <a:tailEnd/>
            </a:ln>
          </p:spPr>
          <p:txBody>
            <a:bodyPr/>
            <a:lstStyle/>
            <a:p>
              <a:endParaRPr lang="en-US"/>
            </a:p>
          </p:txBody>
        </p:sp>
        <p:sp>
          <p:nvSpPr>
            <p:cNvPr id="10" name="Line 46"/>
            <p:cNvSpPr>
              <a:spLocks noChangeShapeType="1"/>
            </p:cNvSpPr>
            <p:nvPr/>
          </p:nvSpPr>
          <p:spPr bwMode="auto">
            <a:xfrm>
              <a:off x="5225693" y="5971008"/>
              <a:ext cx="329155" cy="564450"/>
            </a:xfrm>
            <a:prstGeom prst="line">
              <a:avLst/>
            </a:prstGeom>
            <a:noFill/>
            <a:ln w="9525">
              <a:solidFill>
                <a:schemeClr val="tx1"/>
              </a:solidFill>
              <a:round/>
              <a:headEnd/>
              <a:tailEnd/>
            </a:ln>
          </p:spPr>
          <p:txBody>
            <a:bodyPr/>
            <a:lstStyle/>
            <a:p>
              <a:endParaRPr lang="en-US"/>
            </a:p>
          </p:txBody>
        </p:sp>
        <p:sp>
          <p:nvSpPr>
            <p:cNvPr id="11" name="Line 47"/>
            <p:cNvSpPr>
              <a:spLocks noChangeShapeType="1"/>
            </p:cNvSpPr>
            <p:nvPr/>
          </p:nvSpPr>
          <p:spPr bwMode="auto">
            <a:xfrm flipH="1">
              <a:off x="5942781" y="5971008"/>
              <a:ext cx="572662" cy="549330"/>
            </a:xfrm>
            <a:prstGeom prst="line">
              <a:avLst/>
            </a:prstGeom>
            <a:noFill/>
            <a:ln w="9525">
              <a:solidFill>
                <a:schemeClr val="tx1"/>
              </a:solidFill>
              <a:round/>
              <a:headEnd/>
              <a:tailEnd/>
            </a:ln>
          </p:spPr>
          <p:txBody>
            <a:bodyPr/>
            <a:lstStyle/>
            <a:p>
              <a:endParaRPr lang="en-US"/>
            </a:p>
          </p:txBody>
        </p:sp>
        <p:sp>
          <p:nvSpPr>
            <p:cNvPr id="12" name="Line 48"/>
            <p:cNvSpPr>
              <a:spLocks noChangeShapeType="1"/>
            </p:cNvSpPr>
            <p:nvPr/>
          </p:nvSpPr>
          <p:spPr bwMode="auto">
            <a:xfrm>
              <a:off x="5467521" y="5971008"/>
              <a:ext cx="651592" cy="564450"/>
            </a:xfrm>
            <a:prstGeom prst="line">
              <a:avLst/>
            </a:prstGeom>
            <a:noFill/>
            <a:ln w="9525">
              <a:solidFill>
                <a:schemeClr val="tx1"/>
              </a:solidFill>
              <a:round/>
              <a:headEnd/>
              <a:tailEnd/>
            </a:ln>
          </p:spPr>
          <p:txBody>
            <a:bodyPr/>
            <a:lstStyle/>
            <a:p>
              <a:endParaRPr lang="en-US"/>
            </a:p>
          </p:txBody>
        </p:sp>
        <p:sp>
          <p:nvSpPr>
            <p:cNvPr id="13" name="Line 49"/>
            <p:cNvSpPr>
              <a:spLocks noChangeShapeType="1"/>
            </p:cNvSpPr>
            <p:nvPr/>
          </p:nvSpPr>
          <p:spPr bwMode="auto">
            <a:xfrm>
              <a:off x="5628740" y="5971008"/>
              <a:ext cx="651592" cy="564450"/>
            </a:xfrm>
            <a:prstGeom prst="line">
              <a:avLst/>
            </a:prstGeom>
            <a:noFill/>
            <a:ln w="9525">
              <a:solidFill>
                <a:schemeClr val="tx1"/>
              </a:solidFill>
              <a:round/>
              <a:headEnd/>
              <a:tailEnd/>
            </a:ln>
          </p:spPr>
          <p:txBody>
            <a:bodyPr/>
            <a:lstStyle/>
            <a:p>
              <a:endParaRPr lang="en-US"/>
            </a:p>
          </p:txBody>
        </p:sp>
        <p:sp>
          <p:nvSpPr>
            <p:cNvPr id="14" name="Line 50"/>
            <p:cNvSpPr>
              <a:spLocks noChangeShapeType="1"/>
            </p:cNvSpPr>
            <p:nvPr/>
          </p:nvSpPr>
          <p:spPr bwMode="auto">
            <a:xfrm flipH="1">
              <a:off x="6683379" y="5971008"/>
              <a:ext cx="73892" cy="564450"/>
            </a:xfrm>
            <a:prstGeom prst="line">
              <a:avLst/>
            </a:prstGeom>
            <a:noFill/>
            <a:ln w="9525">
              <a:solidFill>
                <a:schemeClr val="tx1"/>
              </a:solidFill>
              <a:round/>
              <a:headEnd/>
              <a:tailEnd/>
            </a:ln>
          </p:spPr>
          <p:txBody>
            <a:bodyPr/>
            <a:lstStyle/>
            <a:p>
              <a:endParaRPr lang="en-US"/>
            </a:p>
          </p:txBody>
        </p:sp>
        <p:sp>
          <p:nvSpPr>
            <p:cNvPr id="15" name="Line 51"/>
            <p:cNvSpPr>
              <a:spLocks noChangeShapeType="1"/>
            </p:cNvSpPr>
            <p:nvPr/>
          </p:nvSpPr>
          <p:spPr bwMode="auto">
            <a:xfrm>
              <a:off x="5789959" y="5971008"/>
              <a:ext cx="732201" cy="564450"/>
            </a:xfrm>
            <a:prstGeom prst="line">
              <a:avLst/>
            </a:prstGeom>
            <a:noFill/>
            <a:ln w="9525">
              <a:solidFill>
                <a:schemeClr val="tx1"/>
              </a:solidFill>
              <a:round/>
              <a:headEnd/>
              <a:tailEnd/>
            </a:ln>
          </p:spPr>
          <p:txBody>
            <a:bodyPr/>
            <a:lstStyle/>
            <a:p>
              <a:endParaRPr lang="en-US"/>
            </a:p>
          </p:txBody>
        </p:sp>
        <p:sp>
          <p:nvSpPr>
            <p:cNvPr id="18" name="Text Box 54"/>
            <p:cNvSpPr txBox="1">
              <a:spLocks noChangeArrowheads="1"/>
            </p:cNvSpPr>
            <p:nvPr/>
          </p:nvSpPr>
          <p:spPr bwMode="auto">
            <a:xfrm>
              <a:off x="6874826" y="5692143"/>
              <a:ext cx="534037" cy="440136"/>
            </a:xfrm>
            <a:prstGeom prst="rect">
              <a:avLst/>
            </a:prstGeom>
            <a:noFill/>
            <a:ln w="9525">
              <a:noFill/>
              <a:miter lim="800000"/>
              <a:headEnd/>
              <a:tailEnd/>
            </a:ln>
          </p:spPr>
          <p:txBody>
            <a:bodyPr wrap="none" lIns="102355" tIns="51178" rIns="102355" bIns="51178">
              <a:spAutoFit/>
            </a:bodyPr>
            <a:lstStyle/>
            <a:p>
              <a:pPr defTabSz="1022350"/>
              <a:r>
                <a:rPr lang="en-US" sz="2200"/>
                <a:t>B2</a:t>
              </a:r>
            </a:p>
          </p:txBody>
        </p:sp>
        <p:cxnSp>
          <p:nvCxnSpPr>
            <p:cNvPr id="25" name="AutoShape 61"/>
            <p:cNvCxnSpPr>
              <a:cxnSpLocks noChangeShapeType="1"/>
              <a:endCxn id="30" idx="0"/>
            </p:cNvCxnSpPr>
            <p:nvPr/>
          </p:nvCxnSpPr>
          <p:spPr bwMode="auto">
            <a:xfrm>
              <a:off x="5506147" y="5253687"/>
              <a:ext cx="0" cy="519092"/>
            </a:xfrm>
            <a:prstGeom prst="straightConnector1">
              <a:avLst/>
            </a:prstGeom>
            <a:noFill/>
            <a:ln w="9525">
              <a:solidFill>
                <a:schemeClr val="tx1"/>
              </a:solidFill>
              <a:round/>
              <a:headEnd/>
              <a:tailEnd type="triangle" w="med" len="med"/>
            </a:ln>
          </p:spPr>
        </p:cxnSp>
        <p:cxnSp>
          <p:nvCxnSpPr>
            <p:cNvPr id="26" name="AutoShape 62"/>
            <p:cNvCxnSpPr>
              <a:cxnSpLocks noChangeShapeType="1"/>
              <a:endCxn id="31" idx="0"/>
            </p:cNvCxnSpPr>
            <p:nvPr/>
          </p:nvCxnSpPr>
          <p:spPr bwMode="auto">
            <a:xfrm>
              <a:off x="6473459" y="5253687"/>
              <a:ext cx="0" cy="519092"/>
            </a:xfrm>
            <a:prstGeom prst="straightConnector1">
              <a:avLst/>
            </a:prstGeom>
            <a:noFill/>
            <a:ln w="9525">
              <a:solidFill>
                <a:schemeClr val="tx1"/>
              </a:solidFill>
              <a:round/>
              <a:headEnd/>
              <a:tailEnd type="triangle" w="med" len="med"/>
            </a:ln>
          </p:spPr>
        </p:cxnSp>
        <p:sp>
          <p:nvSpPr>
            <p:cNvPr id="28" name="Text Box 64"/>
            <p:cNvSpPr txBox="1">
              <a:spLocks noChangeArrowheads="1"/>
            </p:cNvSpPr>
            <p:nvPr/>
          </p:nvSpPr>
          <p:spPr bwMode="auto">
            <a:xfrm>
              <a:off x="4426317" y="5260406"/>
              <a:ext cx="557548" cy="388059"/>
            </a:xfrm>
            <a:prstGeom prst="rect">
              <a:avLst/>
            </a:prstGeom>
            <a:noFill/>
            <a:ln w="9525">
              <a:noFill/>
              <a:miter lim="800000"/>
              <a:headEnd/>
              <a:tailEnd/>
            </a:ln>
          </p:spPr>
          <p:txBody>
            <a:bodyPr wrap="none" lIns="96744" tIns="48372" rIns="96744" bIns="48372">
              <a:spAutoFit/>
            </a:bodyPr>
            <a:lstStyle/>
            <a:p>
              <a:pPr defTabSz="966788" eaLnBrk="1" hangingPunct="1"/>
              <a:r>
                <a:rPr lang="en-US" sz="1900"/>
                <a:t>sort</a:t>
              </a:r>
            </a:p>
          </p:txBody>
        </p:sp>
        <p:sp>
          <p:nvSpPr>
            <p:cNvPr id="29" name="Text Box 65"/>
            <p:cNvSpPr txBox="1">
              <a:spLocks noChangeArrowheads="1"/>
            </p:cNvSpPr>
            <p:nvPr/>
          </p:nvSpPr>
          <p:spPr bwMode="auto">
            <a:xfrm>
              <a:off x="4419600" y="6066763"/>
              <a:ext cx="799376" cy="388059"/>
            </a:xfrm>
            <a:prstGeom prst="rect">
              <a:avLst/>
            </a:prstGeom>
            <a:noFill/>
            <a:ln w="9525">
              <a:noFill/>
              <a:miter lim="800000"/>
              <a:headEnd/>
              <a:tailEnd/>
            </a:ln>
          </p:spPr>
          <p:txBody>
            <a:bodyPr wrap="none" lIns="96744" tIns="48372" rIns="96744" bIns="48372">
              <a:spAutoFit/>
            </a:bodyPr>
            <a:lstStyle/>
            <a:p>
              <a:pPr defTabSz="966788" eaLnBrk="1" hangingPunct="1"/>
              <a:r>
                <a:rPr lang="en-US" sz="1900"/>
                <a:t>merge</a:t>
              </a:r>
            </a:p>
          </p:txBody>
        </p:sp>
        <p:sp>
          <p:nvSpPr>
            <p:cNvPr id="30" name="Rectangle 66"/>
            <p:cNvSpPr>
              <a:spLocks noChangeArrowheads="1"/>
            </p:cNvSpPr>
            <p:nvPr/>
          </p:nvSpPr>
          <p:spPr bwMode="auto">
            <a:xfrm>
              <a:off x="5071192" y="5772779"/>
              <a:ext cx="868230" cy="255346"/>
            </a:xfrm>
            <a:prstGeom prst="rect">
              <a:avLst/>
            </a:prstGeom>
            <a:solidFill>
              <a:schemeClr val="bg1"/>
            </a:solidFill>
            <a:ln w="9525">
              <a:solidFill>
                <a:schemeClr val="tx1"/>
              </a:solidFill>
              <a:miter lim="800000"/>
              <a:headEnd/>
              <a:tailEnd/>
            </a:ln>
          </p:spPr>
          <p:txBody>
            <a:bodyPr wrap="none" lIns="102355" tIns="51178" rIns="102355" bIns="51178" anchor="ctr"/>
            <a:lstStyle/>
            <a:p>
              <a:pPr algn="ctr" defTabSz="1022350"/>
              <a:r>
                <a:rPr lang="en-US" sz="2000"/>
                <a:t>2 4 5 6</a:t>
              </a:r>
            </a:p>
          </p:txBody>
        </p:sp>
        <p:sp>
          <p:nvSpPr>
            <p:cNvPr id="31" name="Rectangle 67"/>
            <p:cNvSpPr>
              <a:spLocks noChangeArrowheads="1"/>
            </p:cNvSpPr>
            <p:nvPr/>
          </p:nvSpPr>
          <p:spPr bwMode="auto">
            <a:xfrm>
              <a:off x="6038504" y="5772779"/>
              <a:ext cx="868230" cy="255346"/>
            </a:xfrm>
            <a:prstGeom prst="rect">
              <a:avLst/>
            </a:prstGeom>
            <a:solidFill>
              <a:schemeClr val="bg1"/>
            </a:solidFill>
            <a:ln w="9525">
              <a:solidFill>
                <a:schemeClr val="tx1"/>
              </a:solidFill>
              <a:miter lim="800000"/>
              <a:headEnd/>
              <a:tailEnd/>
            </a:ln>
          </p:spPr>
          <p:txBody>
            <a:bodyPr wrap="none" lIns="102355" tIns="51178" rIns="102355" bIns="51178" anchor="ctr"/>
            <a:lstStyle/>
            <a:p>
              <a:pPr algn="ctr" defTabSz="1022350"/>
              <a:r>
                <a:rPr lang="en-US" sz="2000"/>
                <a:t>1 2 3 6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71513" y="228600"/>
            <a:ext cx="7807325" cy="563563"/>
          </a:xfrm>
        </p:spPr>
        <p:txBody>
          <a:bodyPr/>
          <a:lstStyle/>
          <a:p>
            <a:r>
              <a:rPr lang="en-US" sz="3200" smtClean="0"/>
              <a:t>Towers of Hanoi Puzzle</a:t>
            </a:r>
          </a:p>
        </p:txBody>
      </p:sp>
      <p:sp>
        <p:nvSpPr>
          <p:cNvPr id="108547" name="Rectangle 3"/>
          <p:cNvSpPr>
            <a:spLocks noGrp="1" noChangeArrowheads="1"/>
          </p:cNvSpPr>
          <p:nvPr>
            <p:ph type="body" idx="1"/>
          </p:nvPr>
        </p:nvSpPr>
        <p:spPr>
          <a:xfrm>
            <a:off x="228600" y="1066800"/>
            <a:ext cx="8015287" cy="5572125"/>
          </a:xfrm>
        </p:spPr>
        <p:txBody>
          <a:bodyPr/>
          <a:lstStyle/>
          <a:p>
            <a:pPr>
              <a:buFont typeface="Wingdings" pitchFamily="2" charset="2"/>
              <a:buChar char="§"/>
            </a:pPr>
            <a:r>
              <a:rPr lang="en-US" sz="3000" dirty="0" smtClean="0"/>
              <a:t>One of the best puzzle games all time;</a:t>
            </a:r>
          </a:p>
          <a:p>
            <a:pPr>
              <a:buFont typeface="Wingdings" pitchFamily="2" charset="2"/>
              <a:buChar char="§"/>
            </a:pPr>
            <a:r>
              <a:rPr lang="en-US" sz="3000" dirty="0" smtClean="0"/>
              <a:t>The game/toy was invented by </a:t>
            </a:r>
            <a:br>
              <a:rPr lang="en-US" sz="3000" dirty="0" smtClean="0"/>
            </a:br>
            <a:r>
              <a:rPr lang="en-US" sz="3000" dirty="0" smtClean="0"/>
              <a:t>Fran</a:t>
            </a:r>
            <a:r>
              <a:rPr lang="en-US" sz="3000" dirty="0" smtClean="0">
                <a:cs typeface="Times New Roman" pitchFamily="18" charset="0"/>
              </a:rPr>
              <a:t>çois Anatole Lucas in 1883;</a:t>
            </a:r>
          </a:p>
          <a:p>
            <a:pPr>
              <a:buFont typeface="Wingdings" pitchFamily="2" charset="2"/>
              <a:buChar char="§"/>
            </a:pPr>
            <a:r>
              <a:rPr lang="en-US" sz="3000" dirty="0" smtClean="0">
                <a:cs typeface="Times New Roman" pitchFamily="18" charset="0"/>
              </a:rPr>
              <a:t>The idea came from a similar problem described in a 1550 book “De </a:t>
            </a:r>
            <a:r>
              <a:rPr lang="en-US" sz="3000" dirty="0" err="1" smtClean="0">
                <a:cs typeface="Times New Roman" pitchFamily="18" charset="0"/>
              </a:rPr>
              <a:t>Subtiliate</a:t>
            </a:r>
            <a:r>
              <a:rPr lang="en-US" sz="3000" dirty="0" smtClean="0">
                <a:cs typeface="Times New Roman" pitchFamily="18" charset="0"/>
              </a:rPr>
              <a:t>” by Italian mathematician </a:t>
            </a:r>
            <a:r>
              <a:rPr lang="en-US" sz="3000" dirty="0" err="1" smtClean="0">
                <a:cs typeface="Times New Roman" pitchFamily="18" charset="0"/>
              </a:rPr>
              <a:t>Girolamo</a:t>
            </a:r>
            <a:r>
              <a:rPr lang="en-US" sz="3000" dirty="0" smtClean="0">
                <a:cs typeface="Times New Roman" pitchFamily="18" charset="0"/>
              </a:rPr>
              <a:t> </a:t>
            </a:r>
            <a:r>
              <a:rPr lang="en-US" sz="3000" dirty="0" err="1" smtClean="0">
                <a:cs typeface="Times New Roman" pitchFamily="18" charset="0"/>
              </a:rPr>
              <a:t>Cardano</a:t>
            </a:r>
            <a:r>
              <a:rPr lang="en-US" sz="3000" dirty="0" smtClean="0">
                <a:cs typeface="Times New Roman" pitchFamily="18" charset="0"/>
              </a:rPr>
              <a:t>:</a:t>
            </a:r>
          </a:p>
          <a:p>
            <a:r>
              <a:rPr lang="en-US" sz="3000" dirty="0" smtClean="0">
                <a:cs typeface="Times New Roman" pitchFamily="18" charset="0"/>
              </a:rPr>
              <a:t>	A monastery in Hanoi has a golden board with 3 wooden pegs. Initially, there are 64 gold disks on the first peg. The monks have the orders to move the disks from the first peg to the third peg, using the second peg as the buffer. </a:t>
            </a:r>
          </a:p>
          <a:p>
            <a:pPr>
              <a:buFont typeface="Wingdings" pitchFamily="2" charset="2"/>
              <a:buChar char="§"/>
            </a:pPr>
            <a:r>
              <a:rPr lang="en-US" sz="3000" dirty="0">
                <a:solidFill>
                  <a:srgbClr val="0000FF"/>
                </a:solidFill>
                <a:cs typeface="Times New Roman" pitchFamily="18" charset="0"/>
              </a:rPr>
              <a:t>They can move one disk at a time and a larger disk may not be placed on a smaller disk ...</a:t>
            </a:r>
          </a:p>
        </p:txBody>
      </p:sp>
      <p:grpSp>
        <p:nvGrpSpPr>
          <p:cNvPr id="2" name="Group 1"/>
          <p:cNvGrpSpPr/>
          <p:nvPr/>
        </p:nvGrpSpPr>
        <p:grpSpPr>
          <a:xfrm>
            <a:off x="6320336" y="762000"/>
            <a:ext cx="2767574" cy="1347788"/>
            <a:chOff x="762000" y="3883346"/>
            <a:chExt cx="5638800" cy="2746054"/>
          </a:xfrm>
        </p:grpSpPr>
        <p:grpSp>
          <p:nvGrpSpPr>
            <p:cNvPr id="4" name="Group 31"/>
            <p:cNvGrpSpPr>
              <a:grpSpLocks/>
            </p:cNvGrpSpPr>
            <p:nvPr/>
          </p:nvGrpSpPr>
          <p:grpSpPr bwMode="auto">
            <a:xfrm>
              <a:off x="762000" y="4724400"/>
              <a:ext cx="5638800" cy="1905000"/>
              <a:chOff x="480" y="2976"/>
              <a:chExt cx="4896" cy="1200"/>
            </a:xfrm>
          </p:grpSpPr>
          <p:sp>
            <p:nvSpPr>
              <p:cNvPr id="5" name="AutoShape 4"/>
              <p:cNvSpPr>
                <a:spLocks noChangeArrowheads="1"/>
              </p:cNvSpPr>
              <p:nvPr/>
            </p:nvSpPr>
            <p:spPr bwMode="auto">
              <a:xfrm>
                <a:off x="480" y="3201"/>
                <a:ext cx="4896" cy="975"/>
              </a:xfrm>
              <a:prstGeom prst="flowChartInputOutput">
                <a:avLst/>
              </a:prstGeom>
              <a:solidFill>
                <a:srgbClr val="FFFFCC"/>
              </a:solidFill>
              <a:ln w="9525">
                <a:solidFill>
                  <a:schemeClr val="tx1"/>
                </a:solidFill>
                <a:miter lim="800000"/>
                <a:headEnd/>
                <a:tailEnd/>
              </a:ln>
            </p:spPr>
            <p:txBody>
              <a:bodyPr wrap="none" anchor="ctr"/>
              <a:lstStyle/>
              <a:p>
                <a:endParaRPr lang="en-US"/>
              </a:p>
            </p:txBody>
          </p:sp>
          <p:sp>
            <p:nvSpPr>
              <p:cNvPr id="6" name="Freeform 7"/>
              <p:cNvSpPr>
                <a:spLocks/>
              </p:cNvSpPr>
              <p:nvPr/>
            </p:nvSpPr>
            <p:spPr bwMode="auto">
              <a:xfrm>
                <a:off x="4354" y="2976"/>
                <a:ext cx="1022" cy="1200"/>
              </a:xfrm>
              <a:custGeom>
                <a:avLst/>
                <a:gdLst>
                  <a:gd name="T0" fmla="*/ 1102 w 912"/>
                  <a:gd name="T1" fmla="*/ 1789 h 768"/>
                  <a:gd name="T2" fmla="*/ 1611 w 912"/>
                  <a:gd name="T3" fmla="*/ 0 h 768"/>
                  <a:gd name="T4" fmla="*/ 1611 w 912"/>
                  <a:gd name="T5" fmla="*/ 1342 h 768"/>
                  <a:gd name="T6" fmla="*/ 0 w 912"/>
                  <a:gd name="T7" fmla="*/ 7153 h 768"/>
                  <a:gd name="T8" fmla="*/ 0 60000 65536"/>
                  <a:gd name="T9" fmla="*/ 0 60000 65536"/>
                  <a:gd name="T10" fmla="*/ 0 60000 65536"/>
                  <a:gd name="T11" fmla="*/ 0 60000 65536"/>
                  <a:gd name="T12" fmla="*/ 0 w 912"/>
                  <a:gd name="T13" fmla="*/ 0 h 768"/>
                  <a:gd name="T14" fmla="*/ 912 w 912"/>
                  <a:gd name="T15" fmla="*/ 768 h 768"/>
                </a:gdLst>
                <a:ahLst/>
                <a:cxnLst>
                  <a:cxn ang="T8">
                    <a:pos x="T0" y="T1"/>
                  </a:cxn>
                  <a:cxn ang="T9">
                    <a:pos x="T2" y="T3"/>
                  </a:cxn>
                  <a:cxn ang="T10">
                    <a:pos x="T4" y="T5"/>
                  </a:cxn>
                  <a:cxn ang="T11">
                    <a:pos x="T6" y="T7"/>
                  </a:cxn>
                </a:cxnLst>
                <a:rect l="T12" t="T13" r="T14" b="T15"/>
                <a:pathLst>
                  <a:path w="912" h="768">
                    <a:moveTo>
                      <a:pt x="624" y="192"/>
                    </a:moveTo>
                    <a:lnTo>
                      <a:pt x="912" y="0"/>
                    </a:lnTo>
                    <a:lnTo>
                      <a:pt x="912" y="144"/>
                    </a:lnTo>
                    <a:lnTo>
                      <a:pt x="0" y="768"/>
                    </a:lnTo>
                  </a:path>
                </a:pathLst>
              </a:custGeom>
              <a:solidFill>
                <a:srgbClr val="FFFFCC"/>
              </a:solidFill>
              <a:ln w="9525">
                <a:noFill/>
                <a:round/>
                <a:headEnd/>
                <a:tailEnd/>
              </a:ln>
            </p:spPr>
            <p:txBody>
              <a:bodyPr/>
              <a:lstStyle/>
              <a:p>
                <a:endParaRPr lang="en-US"/>
              </a:p>
            </p:txBody>
          </p:sp>
          <p:sp>
            <p:nvSpPr>
              <p:cNvPr id="7" name="Rectangle 6"/>
              <p:cNvSpPr>
                <a:spLocks noChangeArrowheads="1"/>
              </p:cNvSpPr>
              <p:nvPr/>
            </p:nvSpPr>
            <p:spPr bwMode="auto">
              <a:xfrm>
                <a:off x="480" y="3951"/>
                <a:ext cx="3888" cy="225"/>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8" name="AutoShape 5"/>
              <p:cNvSpPr>
                <a:spLocks noChangeArrowheads="1"/>
              </p:cNvSpPr>
              <p:nvPr/>
            </p:nvSpPr>
            <p:spPr bwMode="auto">
              <a:xfrm>
                <a:off x="480" y="2976"/>
                <a:ext cx="4896" cy="975"/>
              </a:xfrm>
              <a:prstGeom prst="flowChartInputOutput">
                <a:avLst/>
              </a:prstGeom>
              <a:solidFill>
                <a:srgbClr val="FFFFCC"/>
              </a:solidFill>
              <a:ln w="9525">
                <a:solidFill>
                  <a:schemeClr val="tx1"/>
                </a:solidFill>
                <a:miter lim="800000"/>
                <a:headEnd/>
                <a:tailEnd/>
              </a:ln>
            </p:spPr>
            <p:txBody>
              <a:bodyPr wrap="none" anchor="ctr"/>
              <a:lstStyle/>
              <a:p>
                <a:endParaRPr lang="en-US"/>
              </a:p>
            </p:txBody>
          </p:sp>
          <p:sp>
            <p:nvSpPr>
              <p:cNvPr id="9" name="Line 8"/>
              <p:cNvSpPr>
                <a:spLocks noChangeShapeType="1"/>
              </p:cNvSpPr>
              <p:nvPr/>
            </p:nvSpPr>
            <p:spPr bwMode="auto">
              <a:xfrm flipH="1">
                <a:off x="480" y="2976"/>
                <a:ext cx="968" cy="975"/>
              </a:xfrm>
              <a:prstGeom prst="line">
                <a:avLst/>
              </a:prstGeom>
              <a:noFill/>
              <a:ln w="9525">
                <a:solidFill>
                  <a:schemeClr val="tx1"/>
                </a:solidFill>
                <a:round/>
                <a:headEnd/>
                <a:tailEnd/>
              </a:ln>
            </p:spPr>
            <p:txBody>
              <a:bodyPr/>
              <a:lstStyle/>
              <a:p>
                <a:endParaRPr lang="en-US"/>
              </a:p>
            </p:txBody>
          </p:sp>
          <p:sp>
            <p:nvSpPr>
              <p:cNvPr id="10" name="Line 10"/>
              <p:cNvSpPr>
                <a:spLocks noChangeShapeType="1"/>
              </p:cNvSpPr>
              <p:nvPr/>
            </p:nvSpPr>
            <p:spPr bwMode="auto">
              <a:xfrm>
                <a:off x="5376" y="2976"/>
                <a:ext cx="0" cy="225"/>
              </a:xfrm>
              <a:prstGeom prst="line">
                <a:avLst/>
              </a:prstGeom>
              <a:noFill/>
              <a:ln w="9525">
                <a:solidFill>
                  <a:schemeClr val="tx1"/>
                </a:solidFill>
                <a:round/>
                <a:headEnd/>
                <a:tailEnd/>
              </a:ln>
            </p:spPr>
            <p:txBody>
              <a:bodyPr/>
              <a:lstStyle/>
              <a:p>
                <a:endParaRPr lang="en-US"/>
              </a:p>
            </p:txBody>
          </p:sp>
        </p:grpSp>
        <p:sp>
          <p:nvSpPr>
            <p:cNvPr id="11" name="AutoShape 17"/>
            <p:cNvSpPr>
              <a:spLocks noChangeArrowheads="1"/>
            </p:cNvSpPr>
            <p:nvPr/>
          </p:nvSpPr>
          <p:spPr bwMode="auto">
            <a:xfrm>
              <a:off x="2590800" y="4572000"/>
              <a:ext cx="76200" cy="1143000"/>
            </a:xfrm>
            <a:prstGeom prst="flowChartMagneticDisk">
              <a:avLst/>
            </a:prstGeom>
            <a:solidFill>
              <a:srgbClr val="996600"/>
            </a:solidFill>
            <a:ln w="9525">
              <a:solidFill>
                <a:schemeClr val="tx1"/>
              </a:solidFill>
              <a:round/>
              <a:headEnd/>
              <a:tailEnd/>
            </a:ln>
          </p:spPr>
          <p:txBody>
            <a:bodyPr wrap="none" anchor="ctr"/>
            <a:lstStyle/>
            <a:p>
              <a:endParaRPr lang="en-US"/>
            </a:p>
          </p:txBody>
        </p:sp>
        <p:sp>
          <p:nvSpPr>
            <p:cNvPr id="12" name="AutoShape 28"/>
            <p:cNvSpPr>
              <a:spLocks noChangeArrowheads="1"/>
            </p:cNvSpPr>
            <p:nvPr/>
          </p:nvSpPr>
          <p:spPr bwMode="auto">
            <a:xfrm>
              <a:off x="5257800" y="4495800"/>
              <a:ext cx="76200" cy="1143000"/>
            </a:xfrm>
            <a:prstGeom prst="flowChartMagneticDisk">
              <a:avLst/>
            </a:prstGeom>
            <a:solidFill>
              <a:srgbClr val="996600"/>
            </a:solidFill>
            <a:ln w="9525">
              <a:solidFill>
                <a:schemeClr val="tx1"/>
              </a:solidFill>
              <a:round/>
              <a:headEnd/>
              <a:tailEnd/>
            </a:ln>
          </p:spPr>
          <p:txBody>
            <a:bodyPr wrap="none" anchor="ctr"/>
            <a:lstStyle/>
            <a:p>
              <a:endParaRPr lang="en-US"/>
            </a:p>
          </p:txBody>
        </p:sp>
        <p:sp>
          <p:nvSpPr>
            <p:cNvPr id="13" name="AutoShape 29"/>
            <p:cNvSpPr>
              <a:spLocks noChangeArrowheads="1"/>
            </p:cNvSpPr>
            <p:nvPr/>
          </p:nvSpPr>
          <p:spPr bwMode="auto">
            <a:xfrm>
              <a:off x="3875765" y="3883346"/>
              <a:ext cx="76201" cy="1143001"/>
            </a:xfrm>
            <a:prstGeom prst="flowChartMagneticDisk">
              <a:avLst/>
            </a:prstGeom>
            <a:solidFill>
              <a:srgbClr val="996600"/>
            </a:solidFill>
            <a:ln w="9525">
              <a:solidFill>
                <a:schemeClr val="tx1"/>
              </a:solidFill>
              <a:round/>
              <a:headEnd/>
              <a:tailEnd/>
            </a:ln>
          </p:spPr>
          <p:txBody>
            <a:bodyPr wrap="none" anchor="ctr"/>
            <a:lstStyle/>
            <a:p>
              <a:endParaRPr lang="en-US"/>
            </a:p>
          </p:txBody>
        </p:sp>
        <p:sp>
          <p:nvSpPr>
            <p:cNvPr id="14" name="Oval 13"/>
            <p:cNvSpPr>
              <a:spLocks noChangeArrowheads="1"/>
            </p:cNvSpPr>
            <p:nvPr/>
          </p:nvSpPr>
          <p:spPr bwMode="auto">
            <a:xfrm>
              <a:off x="1600200" y="5867400"/>
              <a:ext cx="20574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5" name="Oval 14"/>
            <p:cNvSpPr>
              <a:spLocks noChangeArrowheads="1"/>
            </p:cNvSpPr>
            <p:nvPr/>
          </p:nvSpPr>
          <p:spPr bwMode="auto">
            <a:xfrm>
              <a:off x="1676400" y="5791200"/>
              <a:ext cx="19050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6" name="Oval 15"/>
            <p:cNvSpPr>
              <a:spLocks noChangeArrowheads="1"/>
            </p:cNvSpPr>
            <p:nvPr/>
          </p:nvSpPr>
          <p:spPr bwMode="auto">
            <a:xfrm>
              <a:off x="1752600" y="5715000"/>
              <a:ext cx="17526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7" name="Oval 16"/>
            <p:cNvSpPr>
              <a:spLocks noChangeArrowheads="1"/>
            </p:cNvSpPr>
            <p:nvPr/>
          </p:nvSpPr>
          <p:spPr bwMode="auto">
            <a:xfrm>
              <a:off x="1828800" y="5638800"/>
              <a:ext cx="16002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8" name="Oval 23"/>
            <p:cNvSpPr>
              <a:spLocks noChangeArrowheads="1"/>
            </p:cNvSpPr>
            <p:nvPr/>
          </p:nvSpPr>
          <p:spPr bwMode="auto">
            <a:xfrm>
              <a:off x="1905000" y="5562600"/>
              <a:ext cx="14478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9" name="Oval 24"/>
            <p:cNvSpPr>
              <a:spLocks noChangeArrowheads="1"/>
            </p:cNvSpPr>
            <p:nvPr/>
          </p:nvSpPr>
          <p:spPr bwMode="auto">
            <a:xfrm>
              <a:off x="1981200" y="5486400"/>
              <a:ext cx="12954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20" name="Oval 25"/>
            <p:cNvSpPr>
              <a:spLocks noChangeArrowheads="1"/>
            </p:cNvSpPr>
            <p:nvPr/>
          </p:nvSpPr>
          <p:spPr bwMode="auto">
            <a:xfrm>
              <a:off x="2057400" y="5410200"/>
              <a:ext cx="11430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21" name="Oval 26"/>
            <p:cNvSpPr>
              <a:spLocks noChangeArrowheads="1"/>
            </p:cNvSpPr>
            <p:nvPr/>
          </p:nvSpPr>
          <p:spPr bwMode="auto">
            <a:xfrm>
              <a:off x="2133600" y="5334000"/>
              <a:ext cx="9906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22" name="Oval 27"/>
            <p:cNvSpPr>
              <a:spLocks noChangeArrowheads="1"/>
            </p:cNvSpPr>
            <p:nvPr/>
          </p:nvSpPr>
          <p:spPr bwMode="auto">
            <a:xfrm flipV="1">
              <a:off x="2209800" y="5257800"/>
              <a:ext cx="8382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23" name="Oval 20"/>
            <p:cNvSpPr>
              <a:spLocks noChangeArrowheads="1"/>
            </p:cNvSpPr>
            <p:nvPr/>
          </p:nvSpPr>
          <p:spPr bwMode="auto">
            <a:xfrm>
              <a:off x="2286000" y="5181600"/>
              <a:ext cx="6858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24" name="Oval 21"/>
            <p:cNvSpPr>
              <a:spLocks noChangeArrowheads="1"/>
            </p:cNvSpPr>
            <p:nvPr/>
          </p:nvSpPr>
          <p:spPr bwMode="auto">
            <a:xfrm>
              <a:off x="2362200" y="5105400"/>
              <a:ext cx="5334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25" name="Oval 22"/>
            <p:cNvSpPr>
              <a:spLocks noChangeArrowheads="1"/>
            </p:cNvSpPr>
            <p:nvPr/>
          </p:nvSpPr>
          <p:spPr bwMode="auto">
            <a:xfrm>
              <a:off x="2438400" y="5029200"/>
              <a:ext cx="381000" cy="76200"/>
            </a:xfrm>
            <a:prstGeom prst="ellipse">
              <a:avLst/>
            </a:prstGeom>
            <a:solidFill>
              <a:srgbClr val="FFCC00"/>
            </a:solidFill>
            <a:ln w="9525">
              <a:solidFill>
                <a:schemeClr val="tx1"/>
              </a:solidFill>
              <a:round/>
              <a:headEnd/>
              <a:tailEnd/>
            </a:ln>
          </p:spPr>
          <p:txBody>
            <a:bodyPr wrap="none" anchor="ctr"/>
            <a:lstStyle/>
            <a:p>
              <a:endParaRPr lang="en-US"/>
            </a:p>
          </p:txBody>
        </p:sp>
      </p:grpSp>
      <p:sp>
        <p:nvSpPr>
          <p:cNvPr id="3" name="TextBox 2"/>
          <p:cNvSpPr txBox="1"/>
          <p:nvPr/>
        </p:nvSpPr>
        <p:spPr>
          <a:xfrm>
            <a:off x="7052846" y="713132"/>
            <a:ext cx="338554" cy="461665"/>
          </a:xfrm>
          <a:prstGeom prst="rect">
            <a:avLst/>
          </a:prstGeom>
          <a:noFill/>
        </p:spPr>
        <p:txBody>
          <a:bodyPr wrap="none" rtlCol="0">
            <a:spAutoFit/>
          </a:bodyPr>
          <a:lstStyle/>
          <a:p>
            <a:r>
              <a:rPr lang="en-US" dirty="0" smtClean="0"/>
              <a:t>1</a:t>
            </a:r>
            <a:endParaRPr lang="en-US" dirty="0"/>
          </a:p>
        </p:txBody>
      </p:sp>
      <p:sp>
        <p:nvSpPr>
          <p:cNvPr id="28" name="TextBox 27"/>
          <p:cNvSpPr txBox="1"/>
          <p:nvPr/>
        </p:nvSpPr>
        <p:spPr>
          <a:xfrm>
            <a:off x="7696200" y="304800"/>
            <a:ext cx="338554" cy="461665"/>
          </a:xfrm>
          <a:prstGeom prst="rect">
            <a:avLst/>
          </a:prstGeom>
          <a:noFill/>
        </p:spPr>
        <p:txBody>
          <a:bodyPr wrap="none" rtlCol="0">
            <a:spAutoFit/>
          </a:bodyPr>
          <a:lstStyle/>
          <a:p>
            <a:r>
              <a:rPr lang="en-US" dirty="0" smtClean="0"/>
              <a:t>2</a:t>
            </a:r>
            <a:endParaRPr lang="en-US" dirty="0"/>
          </a:p>
        </p:txBody>
      </p:sp>
      <p:sp>
        <p:nvSpPr>
          <p:cNvPr id="29" name="TextBox 28"/>
          <p:cNvSpPr txBox="1"/>
          <p:nvPr/>
        </p:nvSpPr>
        <p:spPr>
          <a:xfrm>
            <a:off x="8382000" y="605135"/>
            <a:ext cx="338554" cy="461665"/>
          </a:xfrm>
          <a:prstGeom prst="rect">
            <a:avLst/>
          </a:prstGeom>
          <a:noFill/>
        </p:spPr>
        <p:txBody>
          <a:bodyPr wrap="none" rtlCol="0">
            <a:spAutoFit/>
          </a:bodyPr>
          <a:lstStyle/>
          <a:p>
            <a:r>
              <a:rPr lang="en-US" dirty="0"/>
              <a:t>3</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71513" y="152400"/>
            <a:ext cx="7807325" cy="563563"/>
          </a:xfrm>
        </p:spPr>
        <p:txBody>
          <a:bodyPr/>
          <a:lstStyle/>
          <a:p>
            <a:r>
              <a:rPr lang="en-US" smtClean="0"/>
              <a:t>What is a Program?</a:t>
            </a:r>
          </a:p>
        </p:txBody>
      </p:sp>
      <p:grpSp>
        <p:nvGrpSpPr>
          <p:cNvPr id="2" name="Group 19"/>
          <p:cNvGrpSpPr>
            <a:grpSpLocks/>
          </p:cNvGrpSpPr>
          <p:nvPr/>
        </p:nvGrpSpPr>
        <p:grpSpPr bwMode="auto">
          <a:xfrm>
            <a:off x="1600200" y="1044575"/>
            <a:ext cx="5562600" cy="1470025"/>
            <a:chOff x="1008" y="658"/>
            <a:chExt cx="3504" cy="926"/>
          </a:xfrm>
        </p:grpSpPr>
        <p:sp>
          <p:nvSpPr>
            <p:cNvPr id="19469" name="Text Box 4"/>
            <p:cNvSpPr txBox="1">
              <a:spLocks noChangeArrowheads="1"/>
            </p:cNvSpPr>
            <p:nvPr/>
          </p:nvSpPr>
          <p:spPr bwMode="auto">
            <a:xfrm>
              <a:off x="2352" y="658"/>
              <a:ext cx="825" cy="288"/>
            </a:xfrm>
            <a:prstGeom prst="rect">
              <a:avLst/>
            </a:prstGeom>
            <a:noFill/>
            <a:ln w="9525">
              <a:noFill/>
              <a:miter lim="800000"/>
              <a:headEnd/>
              <a:tailEnd/>
            </a:ln>
          </p:spPr>
          <p:txBody>
            <a:bodyPr wrap="none">
              <a:spAutoFit/>
            </a:bodyPr>
            <a:lstStyle/>
            <a:p>
              <a:r>
                <a:rPr lang="en-US"/>
                <a:t>Program </a:t>
              </a:r>
            </a:p>
          </p:txBody>
        </p:sp>
        <p:sp>
          <p:nvSpPr>
            <p:cNvPr id="19470" name="Text Box 5"/>
            <p:cNvSpPr txBox="1">
              <a:spLocks noChangeArrowheads="1"/>
            </p:cNvSpPr>
            <p:nvPr/>
          </p:nvSpPr>
          <p:spPr bwMode="auto">
            <a:xfrm>
              <a:off x="1008" y="1282"/>
              <a:ext cx="1152" cy="288"/>
            </a:xfrm>
            <a:prstGeom prst="rect">
              <a:avLst/>
            </a:prstGeom>
            <a:noFill/>
            <a:ln w="9525">
              <a:noFill/>
              <a:miter lim="800000"/>
              <a:headEnd/>
              <a:tailEnd/>
            </a:ln>
          </p:spPr>
          <p:txBody>
            <a:bodyPr>
              <a:spAutoFit/>
            </a:bodyPr>
            <a:lstStyle/>
            <a:p>
              <a:pPr>
                <a:spcBef>
                  <a:spcPct val="50000"/>
                </a:spcBef>
              </a:pPr>
              <a:r>
                <a:rPr lang="en-US"/>
                <a:t>Algorithm</a:t>
              </a:r>
            </a:p>
          </p:txBody>
        </p:sp>
        <p:sp>
          <p:nvSpPr>
            <p:cNvPr id="19471" name="Text Box 6"/>
            <p:cNvSpPr txBox="1">
              <a:spLocks noChangeArrowheads="1"/>
            </p:cNvSpPr>
            <p:nvPr/>
          </p:nvSpPr>
          <p:spPr bwMode="auto">
            <a:xfrm>
              <a:off x="3696" y="1296"/>
              <a:ext cx="816" cy="288"/>
            </a:xfrm>
            <a:prstGeom prst="rect">
              <a:avLst/>
            </a:prstGeom>
            <a:noFill/>
            <a:ln w="9525">
              <a:noFill/>
              <a:miter lim="800000"/>
              <a:headEnd/>
              <a:tailEnd/>
            </a:ln>
          </p:spPr>
          <p:txBody>
            <a:bodyPr>
              <a:spAutoFit/>
            </a:bodyPr>
            <a:lstStyle/>
            <a:p>
              <a:pPr>
                <a:spcBef>
                  <a:spcPct val="50000"/>
                </a:spcBef>
              </a:pPr>
              <a:r>
                <a:rPr lang="en-US"/>
                <a:t>Data</a:t>
              </a:r>
            </a:p>
          </p:txBody>
        </p:sp>
        <p:sp>
          <p:nvSpPr>
            <p:cNvPr id="19472" name="Line 9"/>
            <p:cNvSpPr>
              <a:spLocks noChangeShapeType="1"/>
            </p:cNvSpPr>
            <p:nvPr/>
          </p:nvSpPr>
          <p:spPr bwMode="auto">
            <a:xfrm flipH="1">
              <a:off x="1584" y="898"/>
              <a:ext cx="768" cy="384"/>
            </a:xfrm>
            <a:prstGeom prst="line">
              <a:avLst/>
            </a:prstGeom>
            <a:noFill/>
            <a:ln w="9525">
              <a:solidFill>
                <a:schemeClr val="tx1"/>
              </a:solidFill>
              <a:round/>
              <a:headEnd/>
              <a:tailEnd type="triangle" w="med" len="med"/>
            </a:ln>
          </p:spPr>
          <p:txBody>
            <a:bodyPr/>
            <a:lstStyle/>
            <a:p>
              <a:endParaRPr lang="en-US"/>
            </a:p>
          </p:txBody>
        </p:sp>
        <p:sp>
          <p:nvSpPr>
            <p:cNvPr id="19473" name="Line 10"/>
            <p:cNvSpPr>
              <a:spLocks noChangeShapeType="1"/>
            </p:cNvSpPr>
            <p:nvPr/>
          </p:nvSpPr>
          <p:spPr bwMode="auto">
            <a:xfrm>
              <a:off x="3168" y="898"/>
              <a:ext cx="768" cy="384"/>
            </a:xfrm>
            <a:prstGeom prst="line">
              <a:avLst/>
            </a:prstGeom>
            <a:noFill/>
            <a:ln w="9525">
              <a:solidFill>
                <a:schemeClr val="tx1"/>
              </a:solidFill>
              <a:round/>
              <a:headEnd/>
              <a:tailEnd type="triangle" w="med" len="med"/>
            </a:ln>
          </p:spPr>
          <p:txBody>
            <a:bodyPr/>
            <a:lstStyle/>
            <a:p>
              <a:endParaRPr lang="en-US"/>
            </a:p>
          </p:txBody>
        </p:sp>
      </p:grpSp>
      <p:grpSp>
        <p:nvGrpSpPr>
          <p:cNvPr id="3" name="Group 14"/>
          <p:cNvGrpSpPr>
            <a:grpSpLocks/>
          </p:cNvGrpSpPr>
          <p:nvPr/>
        </p:nvGrpSpPr>
        <p:grpSpPr bwMode="auto">
          <a:xfrm>
            <a:off x="1600200" y="2492375"/>
            <a:ext cx="2057400" cy="1568450"/>
            <a:chOff x="1008" y="1728"/>
            <a:chExt cx="1296" cy="988"/>
          </a:xfrm>
        </p:grpSpPr>
        <p:sp>
          <p:nvSpPr>
            <p:cNvPr id="19467" name="Text Box 7"/>
            <p:cNvSpPr txBox="1">
              <a:spLocks noChangeArrowheads="1"/>
            </p:cNvSpPr>
            <p:nvPr/>
          </p:nvSpPr>
          <p:spPr bwMode="auto">
            <a:xfrm>
              <a:off x="1008" y="1968"/>
              <a:ext cx="1296" cy="748"/>
            </a:xfrm>
            <a:prstGeom prst="rect">
              <a:avLst/>
            </a:prstGeom>
            <a:noFill/>
            <a:ln w="9525">
              <a:noFill/>
              <a:miter lim="800000"/>
              <a:headEnd/>
              <a:tailEnd/>
            </a:ln>
          </p:spPr>
          <p:txBody>
            <a:bodyPr>
              <a:spAutoFit/>
            </a:bodyPr>
            <a:lstStyle/>
            <a:p>
              <a:pPr>
                <a:spcBef>
                  <a:spcPct val="50000"/>
                </a:spcBef>
              </a:pPr>
              <a:r>
                <a:rPr lang="en-US"/>
                <a:t>Process (steps) of data manipulation</a:t>
              </a:r>
            </a:p>
          </p:txBody>
        </p:sp>
        <p:sp>
          <p:nvSpPr>
            <p:cNvPr id="19468" name="Line 11"/>
            <p:cNvSpPr>
              <a:spLocks noChangeShapeType="1"/>
            </p:cNvSpPr>
            <p:nvPr/>
          </p:nvSpPr>
          <p:spPr bwMode="auto">
            <a:xfrm>
              <a:off x="1440" y="1728"/>
              <a:ext cx="0" cy="288"/>
            </a:xfrm>
            <a:prstGeom prst="line">
              <a:avLst/>
            </a:prstGeom>
            <a:noFill/>
            <a:ln w="9525">
              <a:solidFill>
                <a:schemeClr val="tx1"/>
              </a:solidFill>
              <a:round/>
              <a:headEnd/>
              <a:tailEnd type="triangle" w="med" len="med"/>
            </a:ln>
          </p:spPr>
          <p:txBody>
            <a:bodyPr/>
            <a:lstStyle/>
            <a:p>
              <a:endParaRPr lang="en-US"/>
            </a:p>
          </p:txBody>
        </p:sp>
      </p:grpSp>
      <p:grpSp>
        <p:nvGrpSpPr>
          <p:cNvPr id="4" name="Group 15"/>
          <p:cNvGrpSpPr>
            <a:grpSpLocks/>
          </p:cNvGrpSpPr>
          <p:nvPr/>
        </p:nvGrpSpPr>
        <p:grpSpPr bwMode="auto">
          <a:xfrm>
            <a:off x="5791200" y="2492375"/>
            <a:ext cx="2057400" cy="1355725"/>
            <a:chOff x="3648" y="1728"/>
            <a:chExt cx="1296" cy="854"/>
          </a:xfrm>
        </p:grpSpPr>
        <p:sp>
          <p:nvSpPr>
            <p:cNvPr id="19465" name="Text Box 8"/>
            <p:cNvSpPr txBox="1">
              <a:spLocks noChangeArrowheads="1"/>
            </p:cNvSpPr>
            <p:nvPr/>
          </p:nvSpPr>
          <p:spPr bwMode="auto">
            <a:xfrm>
              <a:off x="3648" y="2064"/>
              <a:ext cx="1296" cy="518"/>
            </a:xfrm>
            <a:prstGeom prst="rect">
              <a:avLst/>
            </a:prstGeom>
            <a:noFill/>
            <a:ln w="9525">
              <a:noFill/>
              <a:miter lim="800000"/>
              <a:headEnd/>
              <a:tailEnd/>
            </a:ln>
          </p:spPr>
          <p:txBody>
            <a:bodyPr>
              <a:spAutoFit/>
            </a:bodyPr>
            <a:lstStyle/>
            <a:p>
              <a:pPr>
                <a:spcBef>
                  <a:spcPct val="50000"/>
                </a:spcBef>
              </a:pPr>
              <a:r>
                <a:rPr lang="en-US"/>
                <a:t>Objects of the manipulation</a:t>
              </a:r>
            </a:p>
          </p:txBody>
        </p:sp>
        <p:sp>
          <p:nvSpPr>
            <p:cNvPr id="19466" name="Line 12"/>
            <p:cNvSpPr>
              <a:spLocks noChangeShapeType="1"/>
            </p:cNvSpPr>
            <p:nvPr/>
          </p:nvSpPr>
          <p:spPr bwMode="auto">
            <a:xfrm>
              <a:off x="3936" y="1728"/>
              <a:ext cx="0" cy="288"/>
            </a:xfrm>
            <a:prstGeom prst="line">
              <a:avLst/>
            </a:prstGeom>
            <a:noFill/>
            <a:ln w="9525">
              <a:solidFill>
                <a:schemeClr val="tx1"/>
              </a:solidFill>
              <a:round/>
              <a:headEnd/>
              <a:tailEnd type="triangle" w="med" len="med"/>
            </a:ln>
          </p:spPr>
          <p:txBody>
            <a:bodyPr/>
            <a:lstStyle/>
            <a:p>
              <a:endParaRPr lang="en-US"/>
            </a:p>
          </p:txBody>
        </p:sp>
      </p:grpSp>
      <p:sp>
        <p:nvSpPr>
          <p:cNvPr id="279568" name="AutoShape 16"/>
          <p:cNvSpPr>
            <a:spLocks noChangeArrowheads="1"/>
          </p:cNvSpPr>
          <p:nvPr/>
        </p:nvSpPr>
        <p:spPr bwMode="auto">
          <a:xfrm>
            <a:off x="2133600" y="4419600"/>
            <a:ext cx="2362200" cy="1905000"/>
          </a:xfrm>
          <a:prstGeom prst="cloudCallout">
            <a:avLst>
              <a:gd name="adj1" fmla="val -48722"/>
              <a:gd name="adj2" fmla="val -58500"/>
            </a:avLst>
          </a:prstGeom>
          <a:solidFill>
            <a:srgbClr val="FDFFDD"/>
          </a:solidFill>
          <a:ln w="9525">
            <a:solidFill>
              <a:schemeClr val="tx1"/>
            </a:solidFill>
            <a:round/>
            <a:headEnd/>
            <a:tailEnd/>
          </a:ln>
        </p:spPr>
        <p:txBody>
          <a:bodyPr/>
          <a:lstStyle/>
          <a:p>
            <a:pPr algn="ctr"/>
            <a:r>
              <a:rPr lang="en-US"/>
              <a:t>Emphasis:</a:t>
            </a:r>
          </a:p>
          <a:p>
            <a:pPr algn="ctr"/>
            <a:r>
              <a:rPr lang="en-US"/>
              <a:t>Imperative</a:t>
            </a:r>
          </a:p>
          <a:p>
            <a:pPr algn="ctr"/>
            <a:r>
              <a:rPr lang="en-US"/>
              <a:t>Procedural Paradigms</a:t>
            </a:r>
          </a:p>
        </p:txBody>
      </p:sp>
      <p:sp>
        <p:nvSpPr>
          <p:cNvPr id="279569" name="AutoShape 17"/>
          <p:cNvSpPr>
            <a:spLocks noChangeArrowheads="1"/>
          </p:cNvSpPr>
          <p:nvPr/>
        </p:nvSpPr>
        <p:spPr bwMode="auto">
          <a:xfrm>
            <a:off x="5867400" y="4397375"/>
            <a:ext cx="2362200" cy="2133600"/>
          </a:xfrm>
          <a:prstGeom prst="cloudCallout">
            <a:avLst>
              <a:gd name="adj1" fmla="val -30713"/>
              <a:gd name="adj2" fmla="val -68528"/>
            </a:avLst>
          </a:prstGeom>
          <a:solidFill>
            <a:schemeClr val="hlink"/>
          </a:solidFill>
          <a:ln w="9525">
            <a:solidFill>
              <a:schemeClr val="tx1"/>
            </a:solidFill>
            <a:round/>
            <a:headEnd/>
            <a:tailEnd/>
          </a:ln>
        </p:spPr>
        <p:txBody>
          <a:bodyPr/>
          <a:lstStyle/>
          <a:p>
            <a:pPr algn="ctr"/>
            <a:r>
              <a:rPr lang="en-US"/>
              <a:t>Emphasis:</a:t>
            </a:r>
          </a:p>
          <a:p>
            <a:pPr algn="ctr"/>
            <a:r>
              <a:rPr lang="en-US"/>
              <a:t>Object-Oriented Paradigm</a:t>
            </a:r>
          </a:p>
        </p:txBody>
      </p:sp>
      <p:sp>
        <p:nvSpPr>
          <p:cNvPr id="279570" name="Text Box 18"/>
          <p:cNvSpPr txBox="1">
            <a:spLocks noChangeArrowheads="1"/>
          </p:cNvSpPr>
          <p:nvPr/>
        </p:nvSpPr>
        <p:spPr bwMode="auto">
          <a:xfrm>
            <a:off x="5867400" y="2057400"/>
            <a:ext cx="758825" cy="457200"/>
          </a:xfrm>
          <a:prstGeom prst="rect">
            <a:avLst/>
          </a:prstGeom>
          <a:noFill/>
          <a:ln w="9525">
            <a:noFill/>
            <a:miter lim="800000"/>
            <a:headEnd/>
            <a:tailEnd/>
          </a:ln>
        </p:spPr>
        <p:txBody>
          <a:bodyPr wrap="none">
            <a:spAutoFit/>
          </a:bodyPr>
          <a:lstStyle/>
          <a:p>
            <a:r>
              <a:rPr lang="en-US">
                <a:solidFill>
                  <a:schemeClr val="accent2"/>
                </a:solidFill>
              </a:rPr>
              <a:t>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nodeType="afterGroup">
                            <p:stCondLst>
                              <p:cond delay="500"/>
                            </p:stCondLst>
                            <p:childTnLst>
                              <p:par>
                                <p:cTn id="17" presetID="22"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9" presetClass="entr" presetSubtype="0" decel="100000" fill="hold" grpId="0" nodeType="clickEffect">
                                  <p:stCondLst>
                                    <p:cond delay="0"/>
                                  </p:stCondLst>
                                  <p:childTnLst>
                                    <p:set>
                                      <p:cBhvr>
                                        <p:cTn id="23" dur="1" fill="hold">
                                          <p:stCondLst>
                                            <p:cond delay="0"/>
                                          </p:stCondLst>
                                        </p:cTn>
                                        <p:tgtEl>
                                          <p:spTgt spid="279568"/>
                                        </p:tgtEl>
                                        <p:attrNameLst>
                                          <p:attrName>style.visibility</p:attrName>
                                        </p:attrNameLst>
                                      </p:cBhvr>
                                      <p:to>
                                        <p:strVal val="visible"/>
                                      </p:to>
                                    </p:set>
                                    <p:anim calcmode="lin" valueType="num">
                                      <p:cBhvr>
                                        <p:cTn id="24" dur="500" fill="hold"/>
                                        <p:tgtEl>
                                          <p:spTgt spid="279568"/>
                                        </p:tgtEl>
                                        <p:attrNameLst>
                                          <p:attrName>ppt_w</p:attrName>
                                        </p:attrNameLst>
                                      </p:cBhvr>
                                      <p:tavLst>
                                        <p:tav tm="0">
                                          <p:val>
                                            <p:fltVal val="0"/>
                                          </p:val>
                                        </p:tav>
                                        <p:tav tm="100000">
                                          <p:val>
                                            <p:strVal val="#ppt_w"/>
                                          </p:val>
                                        </p:tav>
                                      </p:tavLst>
                                    </p:anim>
                                    <p:anim calcmode="lin" valueType="num">
                                      <p:cBhvr>
                                        <p:cTn id="25" dur="500" fill="hold"/>
                                        <p:tgtEl>
                                          <p:spTgt spid="279568"/>
                                        </p:tgtEl>
                                        <p:attrNameLst>
                                          <p:attrName>ppt_h</p:attrName>
                                        </p:attrNameLst>
                                      </p:cBhvr>
                                      <p:tavLst>
                                        <p:tav tm="0">
                                          <p:val>
                                            <p:fltVal val="0"/>
                                          </p:val>
                                        </p:tav>
                                        <p:tav tm="100000">
                                          <p:val>
                                            <p:strVal val="#ppt_h"/>
                                          </p:val>
                                        </p:tav>
                                      </p:tavLst>
                                    </p:anim>
                                    <p:anim calcmode="lin" valueType="num">
                                      <p:cBhvr>
                                        <p:cTn id="26" dur="500" fill="hold"/>
                                        <p:tgtEl>
                                          <p:spTgt spid="279568"/>
                                        </p:tgtEl>
                                        <p:attrNameLst>
                                          <p:attrName>style.rotation</p:attrName>
                                        </p:attrNameLst>
                                      </p:cBhvr>
                                      <p:tavLst>
                                        <p:tav tm="0">
                                          <p:val>
                                            <p:fltVal val="360"/>
                                          </p:val>
                                        </p:tav>
                                        <p:tav tm="100000">
                                          <p:val>
                                            <p:fltVal val="0"/>
                                          </p:val>
                                        </p:tav>
                                      </p:tavLst>
                                    </p:anim>
                                    <p:animEffect transition="in" filter="fade">
                                      <p:cBhvr>
                                        <p:cTn id="27" dur="500"/>
                                        <p:tgtEl>
                                          <p:spTgt spid="279568"/>
                                        </p:tgtEl>
                                      </p:cBhvr>
                                    </p:animEffect>
                                  </p:childTnLst>
                                </p:cTn>
                              </p:par>
                            </p:childTnLst>
                          </p:cTn>
                        </p:par>
                        <p:par>
                          <p:cTn id="28" fill="hold" nodeType="afterGroup">
                            <p:stCondLst>
                              <p:cond delay="500"/>
                            </p:stCondLst>
                            <p:childTnLst>
                              <p:par>
                                <p:cTn id="29" presetID="49" presetClass="entr" presetSubtype="0" decel="100000" fill="hold" grpId="0" nodeType="afterEffect">
                                  <p:stCondLst>
                                    <p:cond delay="0"/>
                                  </p:stCondLst>
                                  <p:childTnLst>
                                    <p:set>
                                      <p:cBhvr>
                                        <p:cTn id="30" dur="1" fill="hold">
                                          <p:stCondLst>
                                            <p:cond delay="0"/>
                                          </p:stCondLst>
                                        </p:cTn>
                                        <p:tgtEl>
                                          <p:spTgt spid="279569"/>
                                        </p:tgtEl>
                                        <p:attrNameLst>
                                          <p:attrName>style.visibility</p:attrName>
                                        </p:attrNameLst>
                                      </p:cBhvr>
                                      <p:to>
                                        <p:strVal val="visible"/>
                                      </p:to>
                                    </p:set>
                                    <p:anim calcmode="lin" valueType="num">
                                      <p:cBhvr>
                                        <p:cTn id="31" dur="500" fill="hold"/>
                                        <p:tgtEl>
                                          <p:spTgt spid="279569"/>
                                        </p:tgtEl>
                                        <p:attrNameLst>
                                          <p:attrName>ppt_w</p:attrName>
                                        </p:attrNameLst>
                                      </p:cBhvr>
                                      <p:tavLst>
                                        <p:tav tm="0">
                                          <p:val>
                                            <p:fltVal val="0"/>
                                          </p:val>
                                        </p:tav>
                                        <p:tav tm="100000">
                                          <p:val>
                                            <p:strVal val="#ppt_w"/>
                                          </p:val>
                                        </p:tav>
                                      </p:tavLst>
                                    </p:anim>
                                    <p:anim calcmode="lin" valueType="num">
                                      <p:cBhvr>
                                        <p:cTn id="32" dur="500" fill="hold"/>
                                        <p:tgtEl>
                                          <p:spTgt spid="279569"/>
                                        </p:tgtEl>
                                        <p:attrNameLst>
                                          <p:attrName>ppt_h</p:attrName>
                                        </p:attrNameLst>
                                      </p:cBhvr>
                                      <p:tavLst>
                                        <p:tav tm="0">
                                          <p:val>
                                            <p:fltVal val="0"/>
                                          </p:val>
                                        </p:tav>
                                        <p:tav tm="100000">
                                          <p:val>
                                            <p:strVal val="#ppt_h"/>
                                          </p:val>
                                        </p:tav>
                                      </p:tavLst>
                                    </p:anim>
                                    <p:anim calcmode="lin" valueType="num">
                                      <p:cBhvr>
                                        <p:cTn id="33" dur="500" fill="hold"/>
                                        <p:tgtEl>
                                          <p:spTgt spid="279569"/>
                                        </p:tgtEl>
                                        <p:attrNameLst>
                                          <p:attrName>style.rotation</p:attrName>
                                        </p:attrNameLst>
                                      </p:cBhvr>
                                      <p:tavLst>
                                        <p:tav tm="0">
                                          <p:val>
                                            <p:fltVal val="360"/>
                                          </p:val>
                                        </p:tav>
                                        <p:tav tm="100000">
                                          <p:val>
                                            <p:fltVal val="0"/>
                                          </p:val>
                                        </p:tav>
                                      </p:tavLst>
                                    </p:anim>
                                    <p:animEffect transition="in" filter="fade">
                                      <p:cBhvr>
                                        <p:cTn id="34" dur="500"/>
                                        <p:tgtEl>
                                          <p:spTgt spid="279569"/>
                                        </p:tgtEl>
                                      </p:cBhvr>
                                    </p:animEffect>
                                  </p:childTnLst>
                                </p:cTn>
                              </p:par>
                            </p:childTnLst>
                          </p:cTn>
                        </p:par>
                        <p:par>
                          <p:cTn id="35" fill="hold" nodeType="afterGroup">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279570"/>
                                        </p:tgtEl>
                                        <p:attrNameLst>
                                          <p:attrName>style.visibility</p:attrName>
                                        </p:attrNameLst>
                                      </p:cBhvr>
                                      <p:to>
                                        <p:strVal val="visible"/>
                                      </p:to>
                                    </p:set>
                                    <p:animEffect transition="in" filter="fade">
                                      <p:cBhvr>
                                        <p:cTn id="38" dur="2000"/>
                                        <p:tgtEl>
                                          <p:spTgt spid="279570"/>
                                        </p:tgtEl>
                                      </p:cBhvr>
                                    </p:animEffect>
                                  </p:childTnLst>
                                </p:cTn>
                              </p:par>
                            </p:childTnLst>
                          </p:cTn>
                        </p:par>
                        <p:par>
                          <p:cTn id="39" fill="hold" nodeType="afterGroup">
                            <p:stCondLst>
                              <p:cond delay="3000"/>
                            </p:stCondLst>
                            <p:childTnLst>
                              <p:par>
                                <p:cTn id="40" presetID="35" presetClass="emph" presetSubtype="0" fill="hold" grpId="1" nodeType="afterEffect">
                                  <p:stCondLst>
                                    <p:cond delay="0"/>
                                  </p:stCondLst>
                                  <p:childTnLst>
                                    <p:anim calcmode="discrete" valueType="str">
                                      <p:cBhvr>
                                        <p:cTn id="41" dur="1000" fill="hold"/>
                                        <p:tgtEl>
                                          <p:spTgt spid="279570"/>
                                        </p:tgtEl>
                                        <p:attrNameLst>
                                          <p:attrName>style.visibility</p:attrName>
                                        </p:attrNameLst>
                                      </p:cBhvr>
                                      <p:tavLst>
                                        <p:tav tm="0">
                                          <p:val>
                                            <p:strVal val="hidden"/>
                                          </p:val>
                                        </p:tav>
                                        <p:tav tm="50000">
                                          <p:val>
                                            <p:strVal val="visible"/>
                                          </p:val>
                                        </p:tav>
                                      </p:tavLst>
                                    </p:anim>
                                  </p:childTnLst>
                                </p:cTn>
                              </p:par>
                            </p:childTnLst>
                          </p:cTn>
                        </p:par>
                        <p:par>
                          <p:cTn id="42" fill="hold" nodeType="afterGroup">
                            <p:stCondLst>
                              <p:cond delay="4000"/>
                            </p:stCondLst>
                            <p:childTnLst>
                              <p:par>
                                <p:cTn id="43" presetID="8" presetClass="emph" presetSubtype="0" fill="hold" grpId="2" nodeType="afterEffect">
                                  <p:stCondLst>
                                    <p:cond delay="0"/>
                                  </p:stCondLst>
                                  <p:childTnLst>
                                    <p:animRot by="21600000">
                                      <p:cBhvr>
                                        <p:cTn id="44" dur="2000" fill="hold"/>
                                        <p:tgtEl>
                                          <p:spTgt spid="2795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68" grpId="0" animBg="1"/>
      <p:bldP spid="279569" grpId="0" animBg="1"/>
      <p:bldP spid="279570" grpId="0"/>
      <p:bldP spid="279570" grpId="1"/>
      <p:bldP spid="279570" grpId="2"/>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09600" y="228600"/>
            <a:ext cx="7807325" cy="563563"/>
          </a:xfrm>
        </p:spPr>
        <p:txBody>
          <a:bodyPr/>
          <a:lstStyle/>
          <a:p>
            <a:r>
              <a:rPr lang="en-US" dirty="0" smtClean="0"/>
              <a:t>How long would it take to move all disks?</a:t>
            </a:r>
          </a:p>
        </p:txBody>
      </p:sp>
      <p:grpSp>
        <p:nvGrpSpPr>
          <p:cNvPr id="109571" name="Group 31"/>
          <p:cNvGrpSpPr>
            <a:grpSpLocks/>
          </p:cNvGrpSpPr>
          <p:nvPr/>
        </p:nvGrpSpPr>
        <p:grpSpPr bwMode="auto">
          <a:xfrm>
            <a:off x="762000" y="4724400"/>
            <a:ext cx="7772400" cy="1905000"/>
            <a:chOff x="480" y="2976"/>
            <a:chExt cx="4896" cy="1200"/>
          </a:xfrm>
        </p:grpSpPr>
        <p:sp>
          <p:nvSpPr>
            <p:cNvPr id="109588" name="AutoShape 4"/>
            <p:cNvSpPr>
              <a:spLocks noChangeArrowheads="1"/>
            </p:cNvSpPr>
            <p:nvPr/>
          </p:nvSpPr>
          <p:spPr bwMode="auto">
            <a:xfrm>
              <a:off x="480" y="3201"/>
              <a:ext cx="4896" cy="975"/>
            </a:xfrm>
            <a:prstGeom prst="flowChartInputOutput">
              <a:avLst/>
            </a:prstGeom>
            <a:solidFill>
              <a:srgbClr val="FFFFCC"/>
            </a:solidFill>
            <a:ln w="9525">
              <a:solidFill>
                <a:schemeClr val="tx1"/>
              </a:solidFill>
              <a:miter lim="800000"/>
              <a:headEnd/>
              <a:tailEnd/>
            </a:ln>
          </p:spPr>
          <p:txBody>
            <a:bodyPr wrap="none" anchor="ctr"/>
            <a:lstStyle/>
            <a:p>
              <a:endParaRPr lang="en-US"/>
            </a:p>
          </p:txBody>
        </p:sp>
        <p:sp>
          <p:nvSpPr>
            <p:cNvPr id="109589" name="Freeform 7"/>
            <p:cNvSpPr>
              <a:spLocks/>
            </p:cNvSpPr>
            <p:nvPr/>
          </p:nvSpPr>
          <p:spPr bwMode="auto">
            <a:xfrm>
              <a:off x="4354" y="2976"/>
              <a:ext cx="1022" cy="1200"/>
            </a:xfrm>
            <a:custGeom>
              <a:avLst/>
              <a:gdLst>
                <a:gd name="T0" fmla="*/ 1102 w 912"/>
                <a:gd name="T1" fmla="*/ 1789 h 768"/>
                <a:gd name="T2" fmla="*/ 1611 w 912"/>
                <a:gd name="T3" fmla="*/ 0 h 768"/>
                <a:gd name="T4" fmla="*/ 1611 w 912"/>
                <a:gd name="T5" fmla="*/ 1342 h 768"/>
                <a:gd name="T6" fmla="*/ 0 w 912"/>
                <a:gd name="T7" fmla="*/ 7153 h 768"/>
                <a:gd name="T8" fmla="*/ 0 60000 65536"/>
                <a:gd name="T9" fmla="*/ 0 60000 65536"/>
                <a:gd name="T10" fmla="*/ 0 60000 65536"/>
                <a:gd name="T11" fmla="*/ 0 60000 65536"/>
                <a:gd name="T12" fmla="*/ 0 w 912"/>
                <a:gd name="T13" fmla="*/ 0 h 768"/>
                <a:gd name="T14" fmla="*/ 912 w 912"/>
                <a:gd name="T15" fmla="*/ 768 h 768"/>
              </a:gdLst>
              <a:ahLst/>
              <a:cxnLst>
                <a:cxn ang="T8">
                  <a:pos x="T0" y="T1"/>
                </a:cxn>
                <a:cxn ang="T9">
                  <a:pos x="T2" y="T3"/>
                </a:cxn>
                <a:cxn ang="T10">
                  <a:pos x="T4" y="T5"/>
                </a:cxn>
                <a:cxn ang="T11">
                  <a:pos x="T6" y="T7"/>
                </a:cxn>
              </a:cxnLst>
              <a:rect l="T12" t="T13" r="T14" b="T15"/>
              <a:pathLst>
                <a:path w="912" h="768">
                  <a:moveTo>
                    <a:pt x="624" y="192"/>
                  </a:moveTo>
                  <a:lnTo>
                    <a:pt x="912" y="0"/>
                  </a:lnTo>
                  <a:lnTo>
                    <a:pt x="912" y="144"/>
                  </a:lnTo>
                  <a:lnTo>
                    <a:pt x="0" y="768"/>
                  </a:lnTo>
                </a:path>
              </a:pathLst>
            </a:custGeom>
            <a:solidFill>
              <a:srgbClr val="FFFFCC"/>
            </a:solidFill>
            <a:ln w="9525">
              <a:noFill/>
              <a:round/>
              <a:headEnd/>
              <a:tailEnd/>
            </a:ln>
          </p:spPr>
          <p:txBody>
            <a:bodyPr/>
            <a:lstStyle/>
            <a:p>
              <a:endParaRPr lang="en-US"/>
            </a:p>
          </p:txBody>
        </p:sp>
        <p:sp>
          <p:nvSpPr>
            <p:cNvPr id="109590" name="Rectangle 6"/>
            <p:cNvSpPr>
              <a:spLocks noChangeArrowheads="1"/>
            </p:cNvSpPr>
            <p:nvPr/>
          </p:nvSpPr>
          <p:spPr bwMode="auto">
            <a:xfrm>
              <a:off x="480" y="3951"/>
              <a:ext cx="3888" cy="225"/>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09591" name="AutoShape 5"/>
            <p:cNvSpPr>
              <a:spLocks noChangeArrowheads="1"/>
            </p:cNvSpPr>
            <p:nvPr/>
          </p:nvSpPr>
          <p:spPr bwMode="auto">
            <a:xfrm>
              <a:off x="480" y="2976"/>
              <a:ext cx="4896" cy="975"/>
            </a:xfrm>
            <a:prstGeom prst="flowChartInputOutput">
              <a:avLst/>
            </a:prstGeom>
            <a:solidFill>
              <a:srgbClr val="FFFFCC"/>
            </a:solidFill>
            <a:ln w="9525">
              <a:solidFill>
                <a:schemeClr val="tx1"/>
              </a:solidFill>
              <a:miter lim="800000"/>
              <a:headEnd/>
              <a:tailEnd/>
            </a:ln>
          </p:spPr>
          <p:txBody>
            <a:bodyPr wrap="none" anchor="ctr"/>
            <a:lstStyle/>
            <a:p>
              <a:endParaRPr lang="en-US"/>
            </a:p>
          </p:txBody>
        </p:sp>
        <p:sp>
          <p:nvSpPr>
            <p:cNvPr id="109592" name="Line 8"/>
            <p:cNvSpPr>
              <a:spLocks noChangeShapeType="1"/>
            </p:cNvSpPr>
            <p:nvPr/>
          </p:nvSpPr>
          <p:spPr bwMode="auto">
            <a:xfrm flipH="1">
              <a:off x="480" y="2976"/>
              <a:ext cx="968" cy="975"/>
            </a:xfrm>
            <a:prstGeom prst="line">
              <a:avLst/>
            </a:prstGeom>
            <a:noFill/>
            <a:ln w="9525">
              <a:solidFill>
                <a:schemeClr val="tx1"/>
              </a:solidFill>
              <a:round/>
              <a:headEnd/>
              <a:tailEnd/>
            </a:ln>
          </p:spPr>
          <p:txBody>
            <a:bodyPr/>
            <a:lstStyle/>
            <a:p>
              <a:endParaRPr lang="en-US"/>
            </a:p>
          </p:txBody>
        </p:sp>
        <p:sp>
          <p:nvSpPr>
            <p:cNvPr id="109593" name="Line 10"/>
            <p:cNvSpPr>
              <a:spLocks noChangeShapeType="1"/>
            </p:cNvSpPr>
            <p:nvPr/>
          </p:nvSpPr>
          <p:spPr bwMode="auto">
            <a:xfrm>
              <a:off x="5376" y="2976"/>
              <a:ext cx="0" cy="225"/>
            </a:xfrm>
            <a:prstGeom prst="line">
              <a:avLst/>
            </a:prstGeom>
            <a:noFill/>
            <a:ln w="9525">
              <a:solidFill>
                <a:schemeClr val="tx1"/>
              </a:solidFill>
              <a:round/>
              <a:headEnd/>
              <a:tailEnd/>
            </a:ln>
          </p:spPr>
          <p:txBody>
            <a:bodyPr/>
            <a:lstStyle/>
            <a:p>
              <a:endParaRPr lang="en-US"/>
            </a:p>
          </p:txBody>
        </p:sp>
      </p:grpSp>
      <p:sp>
        <p:nvSpPr>
          <p:cNvPr id="109572" name="AutoShape 17"/>
          <p:cNvSpPr>
            <a:spLocks noChangeArrowheads="1"/>
          </p:cNvSpPr>
          <p:nvPr/>
        </p:nvSpPr>
        <p:spPr bwMode="auto">
          <a:xfrm>
            <a:off x="2590800" y="4572000"/>
            <a:ext cx="76200" cy="1143000"/>
          </a:xfrm>
          <a:prstGeom prst="flowChartMagneticDisk">
            <a:avLst/>
          </a:prstGeom>
          <a:solidFill>
            <a:srgbClr val="996600"/>
          </a:solidFill>
          <a:ln w="9525">
            <a:solidFill>
              <a:schemeClr val="tx1"/>
            </a:solidFill>
            <a:round/>
            <a:headEnd/>
            <a:tailEnd/>
          </a:ln>
        </p:spPr>
        <p:txBody>
          <a:bodyPr wrap="none" anchor="ctr"/>
          <a:lstStyle/>
          <a:p>
            <a:endParaRPr lang="en-US"/>
          </a:p>
        </p:txBody>
      </p:sp>
      <p:sp>
        <p:nvSpPr>
          <p:cNvPr id="109573" name="AutoShape 28"/>
          <p:cNvSpPr>
            <a:spLocks noChangeArrowheads="1"/>
          </p:cNvSpPr>
          <p:nvPr/>
        </p:nvSpPr>
        <p:spPr bwMode="auto">
          <a:xfrm>
            <a:off x="6781800" y="4419600"/>
            <a:ext cx="76200" cy="1143000"/>
          </a:xfrm>
          <a:prstGeom prst="flowChartMagneticDisk">
            <a:avLst/>
          </a:prstGeom>
          <a:solidFill>
            <a:srgbClr val="996600"/>
          </a:solidFill>
          <a:ln w="9525">
            <a:solidFill>
              <a:schemeClr val="tx1"/>
            </a:solidFill>
            <a:round/>
            <a:headEnd/>
            <a:tailEnd/>
          </a:ln>
        </p:spPr>
        <p:txBody>
          <a:bodyPr wrap="none" anchor="ctr"/>
          <a:lstStyle/>
          <a:p>
            <a:endParaRPr lang="en-US"/>
          </a:p>
        </p:txBody>
      </p:sp>
      <p:sp>
        <p:nvSpPr>
          <p:cNvPr id="109574" name="AutoShape 29"/>
          <p:cNvSpPr>
            <a:spLocks noChangeArrowheads="1"/>
          </p:cNvSpPr>
          <p:nvPr/>
        </p:nvSpPr>
        <p:spPr bwMode="auto">
          <a:xfrm>
            <a:off x="4724400" y="4038600"/>
            <a:ext cx="76200" cy="1143000"/>
          </a:xfrm>
          <a:prstGeom prst="flowChartMagneticDisk">
            <a:avLst/>
          </a:prstGeom>
          <a:solidFill>
            <a:srgbClr val="996600"/>
          </a:solidFill>
          <a:ln w="9525">
            <a:solidFill>
              <a:schemeClr val="tx1"/>
            </a:solidFill>
            <a:round/>
            <a:headEnd/>
            <a:tailEnd/>
          </a:ln>
        </p:spPr>
        <p:txBody>
          <a:bodyPr wrap="none" anchor="ctr"/>
          <a:lstStyle/>
          <a:p>
            <a:endParaRPr lang="en-US"/>
          </a:p>
        </p:txBody>
      </p:sp>
      <p:sp>
        <p:nvSpPr>
          <p:cNvPr id="109575" name="Rectangle 30"/>
          <p:cNvSpPr>
            <a:spLocks noGrp="1" noChangeArrowheads="1"/>
          </p:cNvSpPr>
          <p:nvPr>
            <p:ph type="body" idx="1"/>
          </p:nvPr>
        </p:nvSpPr>
        <p:spPr>
          <a:xfrm>
            <a:off x="671513" y="1143000"/>
            <a:ext cx="8015287" cy="2362200"/>
          </a:xfrm>
          <a:noFill/>
        </p:spPr>
        <p:txBody>
          <a:bodyPr/>
          <a:lstStyle/>
          <a:p>
            <a:pPr>
              <a:lnSpc>
                <a:spcPct val="75000"/>
              </a:lnSpc>
            </a:pPr>
            <a:r>
              <a:rPr lang="en-US" sz="3000" dirty="0" smtClean="0"/>
              <a:t>… It would be the end of the world if all disks are moved to the third peg.</a:t>
            </a:r>
          </a:p>
          <a:p>
            <a:pPr>
              <a:lnSpc>
                <a:spcPct val="75000"/>
              </a:lnSpc>
            </a:pPr>
            <a:r>
              <a:rPr lang="en-US" sz="3000" dirty="0" smtClean="0"/>
              <a:t>How long would it take? </a:t>
            </a:r>
          </a:p>
          <a:p>
            <a:pPr>
              <a:lnSpc>
                <a:spcPct val="75000"/>
              </a:lnSpc>
            </a:pPr>
            <a:r>
              <a:rPr lang="en-US" sz="3000" dirty="0" smtClean="0"/>
              <a:t>	2</a:t>
            </a:r>
            <a:r>
              <a:rPr lang="en-US" sz="3000" baseline="30000" dirty="0" smtClean="0"/>
              <a:t>64</a:t>
            </a:r>
            <a:r>
              <a:rPr lang="en-US" sz="3000" dirty="0" smtClean="0"/>
              <a:t> – 1 moves, which is 582 * 10</a:t>
            </a:r>
            <a:r>
              <a:rPr lang="en-US" sz="3000" baseline="30000" dirty="0" smtClean="0"/>
              <a:t>9</a:t>
            </a:r>
            <a:r>
              <a:rPr lang="en-US" sz="3000" dirty="0" smtClean="0"/>
              <a:t> years, if the monks can move one disk in one second and they never make a mistake in their moves.</a:t>
            </a:r>
          </a:p>
        </p:txBody>
      </p:sp>
      <p:sp>
        <p:nvSpPr>
          <p:cNvPr id="109576" name="Oval 13"/>
          <p:cNvSpPr>
            <a:spLocks noChangeArrowheads="1"/>
          </p:cNvSpPr>
          <p:nvPr/>
        </p:nvSpPr>
        <p:spPr bwMode="auto">
          <a:xfrm>
            <a:off x="1600200" y="5867400"/>
            <a:ext cx="20574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9577" name="Oval 14"/>
          <p:cNvSpPr>
            <a:spLocks noChangeArrowheads="1"/>
          </p:cNvSpPr>
          <p:nvPr/>
        </p:nvSpPr>
        <p:spPr bwMode="auto">
          <a:xfrm>
            <a:off x="1676400" y="5791200"/>
            <a:ext cx="19050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9578" name="Oval 15"/>
          <p:cNvSpPr>
            <a:spLocks noChangeArrowheads="1"/>
          </p:cNvSpPr>
          <p:nvPr/>
        </p:nvSpPr>
        <p:spPr bwMode="auto">
          <a:xfrm>
            <a:off x="1752600" y="5715000"/>
            <a:ext cx="17526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9579" name="Oval 16"/>
          <p:cNvSpPr>
            <a:spLocks noChangeArrowheads="1"/>
          </p:cNvSpPr>
          <p:nvPr/>
        </p:nvSpPr>
        <p:spPr bwMode="auto">
          <a:xfrm>
            <a:off x="1828800" y="5638800"/>
            <a:ext cx="16002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9580" name="Oval 23"/>
          <p:cNvSpPr>
            <a:spLocks noChangeArrowheads="1"/>
          </p:cNvSpPr>
          <p:nvPr/>
        </p:nvSpPr>
        <p:spPr bwMode="auto">
          <a:xfrm>
            <a:off x="1905000" y="5562600"/>
            <a:ext cx="14478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9581" name="Oval 24"/>
          <p:cNvSpPr>
            <a:spLocks noChangeArrowheads="1"/>
          </p:cNvSpPr>
          <p:nvPr/>
        </p:nvSpPr>
        <p:spPr bwMode="auto">
          <a:xfrm>
            <a:off x="1981200" y="5486400"/>
            <a:ext cx="12954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9582" name="Oval 25"/>
          <p:cNvSpPr>
            <a:spLocks noChangeArrowheads="1"/>
          </p:cNvSpPr>
          <p:nvPr/>
        </p:nvSpPr>
        <p:spPr bwMode="auto">
          <a:xfrm>
            <a:off x="2057400" y="5410200"/>
            <a:ext cx="11430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9583" name="Oval 26"/>
          <p:cNvSpPr>
            <a:spLocks noChangeArrowheads="1"/>
          </p:cNvSpPr>
          <p:nvPr/>
        </p:nvSpPr>
        <p:spPr bwMode="auto">
          <a:xfrm>
            <a:off x="2133600" y="5334000"/>
            <a:ext cx="9906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9584" name="Oval 27"/>
          <p:cNvSpPr>
            <a:spLocks noChangeArrowheads="1"/>
          </p:cNvSpPr>
          <p:nvPr/>
        </p:nvSpPr>
        <p:spPr bwMode="auto">
          <a:xfrm flipV="1">
            <a:off x="2209800" y="5257800"/>
            <a:ext cx="8382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109585" name="Oval 20"/>
          <p:cNvSpPr>
            <a:spLocks noChangeArrowheads="1"/>
          </p:cNvSpPr>
          <p:nvPr/>
        </p:nvSpPr>
        <p:spPr bwMode="auto">
          <a:xfrm>
            <a:off x="2286000" y="5181600"/>
            <a:ext cx="6858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295957" name="Oval 21"/>
          <p:cNvSpPr>
            <a:spLocks noChangeArrowheads="1"/>
          </p:cNvSpPr>
          <p:nvPr/>
        </p:nvSpPr>
        <p:spPr bwMode="auto">
          <a:xfrm>
            <a:off x="2362200" y="5105400"/>
            <a:ext cx="533400" cy="76200"/>
          </a:xfrm>
          <a:prstGeom prst="ellipse">
            <a:avLst/>
          </a:prstGeom>
          <a:solidFill>
            <a:srgbClr val="FFCC00"/>
          </a:solidFill>
          <a:ln w="9525">
            <a:solidFill>
              <a:schemeClr val="tx1"/>
            </a:solidFill>
            <a:round/>
            <a:headEnd/>
            <a:tailEnd/>
          </a:ln>
        </p:spPr>
        <p:txBody>
          <a:bodyPr wrap="none" anchor="ctr"/>
          <a:lstStyle/>
          <a:p>
            <a:endParaRPr lang="en-US"/>
          </a:p>
        </p:txBody>
      </p:sp>
      <p:sp>
        <p:nvSpPr>
          <p:cNvPr id="295958" name="Oval 22"/>
          <p:cNvSpPr>
            <a:spLocks noChangeArrowheads="1"/>
          </p:cNvSpPr>
          <p:nvPr/>
        </p:nvSpPr>
        <p:spPr bwMode="auto">
          <a:xfrm>
            <a:off x="2438400" y="5029200"/>
            <a:ext cx="381000" cy="76200"/>
          </a:xfrm>
          <a:prstGeom prst="ellipse">
            <a:avLst/>
          </a:prstGeom>
          <a:solidFill>
            <a:srgbClr val="FFCC00"/>
          </a:solid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 4.6346E-6 C 0.08698 -0.09806 0.17413 -0.19612 0.21302 -0.19381 C 0.25191 -0.19149 0.24271 -0.08881 0.23368 0.01387 " pathEditMode="relative" rAng="0" ptsTypes="aaA">
                                      <p:cBhvr>
                                        <p:cTn id="6" dur="2000" fill="hold"/>
                                        <p:tgtEl>
                                          <p:spTgt spid="295958"/>
                                        </p:tgtEl>
                                        <p:attrNameLst>
                                          <p:attrName>ppt_x</p:attrName>
                                          <p:attrName>ppt_y</p:attrName>
                                        </p:attrNameLst>
                                      </p:cBhvr>
                                      <p:rCtr x="12600" y="-910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0" nodeType="clickEffect">
                                  <p:stCondLst>
                                    <p:cond delay="0"/>
                                  </p:stCondLst>
                                  <p:childTnLst>
                                    <p:animMotion origin="layout" path="M -3.88889E-6 -8.73265E-6 C 0.17084 -0.0821 0.34184 -0.1642 0.41806 -0.15403 C 0.49427 -0.14385 0.4757 -0.04163 0.45712 0.06059 " pathEditMode="relative" ptsTypes="aaA">
                                      <p:cBhvr>
                                        <p:cTn id="10" dur="2000" fill="hold"/>
                                        <p:tgtEl>
                                          <p:spTgt spid="295957"/>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1" nodeType="clickEffect">
                                  <p:stCondLst>
                                    <p:cond delay="0"/>
                                  </p:stCondLst>
                                  <p:childTnLst>
                                    <p:animMotion origin="layout" path="M 0.23368 0.01387 C 0.23368 -0.06985 0.23385 -0.15333 0.26736 -0.18502 C 0.30087 -0.2167 0.40312 -0.21832 0.4349 -0.17646 C 0.46667 -0.1346 0.4625 -0.03446 0.45833 0.06568 " pathEditMode="relative" rAng="0" ptsTypes="aaaA">
                                      <p:cBhvr>
                                        <p:cTn id="14" dur="2000" fill="hold"/>
                                        <p:tgtEl>
                                          <p:spTgt spid="295958"/>
                                        </p:tgtEl>
                                        <p:attrNameLst>
                                          <p:attrName>ppt_x</p:attrName>
                                          <p:attrName>ppt_y</p:attrName>
                                        </p:attrNameLst>
                                      </p:cBhvr>
                                      <p:rCtr x="11600" y="-9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57" grpId="0" animBg="1"/>
      <p:bldP spid="295958" grpId="0" animBg="1"/>
      <p:bldP spid="295958" grpId="1"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725488" y="44450"/>
            <a:ext cx="8040687" cy="563563"/>
          </a:xfrm>
          <a:prstGeom prst="rect">
            <a:avLst/>
          </a:prstGeom>
          <a:noFill/>
          <a:ln w="9525">
            <a:noFill/>
            <a:miter lim="800000"/>
            <a:headEnd/>
            <a:tailEnd/>
          </a:ln>
        </p:spPr>
        <p:txBody>
          <a:bodyPr lIns="96744" tIns="48372" rIns="96744" bIns="48372" anchor="ctr"/>
          <a:lstStyle/>
          <a:p>
            <a:pPr marL="1635125" indent="-1635125" defTabSz="966788">
              <a:lnSpc>
                <a:spcPct val="85000"/>
              </a:lnSpc>
              <a:spcBef>
                <a:spcPct val="20000"/>
              </a:spcBef>
            </a:pPr>
            <a:r>
              <a:rPr lang="en-US" sz="3400" b="1">
                <a:solidFill>
                  <a:srgbClr val="000080"/>
                </a:solidFill>
                <a:cs typeface="Times New Roman" pitchFamily="18" charset="0"/>
              </a:rPr>
              <a:t>Hanoi Towers: Following the Design Steps</a:t>
            </a:r>
          </a:p>
        </p:txBody>
      </p:sp>
      <p:sp>
        <p:nvSpPr>
          <p:cNvPr id="110595" name="Rectangle 4"/>
          <p:cNvSpPr>
            <a:spLocks noChangeArrowheads="1"/>
          </p:cNvSpPr>
          <p:nvPr/>
        </p:nvSpPr>
        <p:spPr bwMode="auto">
          <a:xfrm>
            <a:off x="3987800" y="849313"/>
            <a:ext cx="103188" cy="798512"/>
          </a:xfrm>
          <a:prstGeom prst="rect">
            <a:avLst/>
          </a:prstGeom>
          <a:solidFill>
            <a:srgbClr val="996600"/>
          </a:solidFill>
          <a:ln w="9525">
            <a:noFill/>
            <a:miter lim="800000"/>
            <a:headEnd/>
            <a:tailEnd/>
          </a:ln>
        </p:spPr>
        <p:txBody>
          <a:bodyPr wrap="none" anchor="ctr"/>
          <a:lstStyle/>
          <a:p>
            <a:endParaRPr lang="en-US"/>
          </a:p>
        </p:txBody>
      </p:sp>
      <p:sp>
        <p:nvSpPr>
          <p:cNvPr id="110596" name="Rectangle 5"/>
          <p:cNvSpPr>
            <a:spLocks noChangeArrowheads="1"/>
          </p:cNvSpPr>
          <p:nvPr/>
        </p:nvSpPr>
        <p:spPr bwMode="auto">
          <a:xfrm>
            <a:off x="5661025" y="849313"/>
            <a:ext cx="106363" cy="798512"/>
          </a:xfrm>
          <a:prstGeom prst="rect">
            <a:avLst/>
          </a:prstGeom>
          <a:solidFill>
            <a:srgbClr val="996600"/>
          </a:solidFill>
          <a:ln w="9525">
            <a:noFill/>
            <a:miter lim="800000"/>
            <a:headEnd/>
            <a:tailEnd/>
          </a:ln>
        </p:spPr>
        <p:txBody>
          <a:bodyPr wrap="none" anchor="ctr"/>
          <a:lstStyle/>
          <a:p>
            <a:endParaRPr lang="en-US"/>
          </a:p>
        </p:txBody>
      </p:sp>
      <p:sp>
        <p:nvSpPr>
          <p:cNvPr id="110597" name="Rectangle 6"/>
          <p:cNvSpPr>
            <a:spLocks noChangeArrowheads="1"/>
          </p:cNvSpPr>
          <p:nvPr/>
        </p:nvSpPr>
        <p:spPr bwMode="auto">
          <a:xfrm>
            <a:off x="7334250" y="849313"/>
            <a:ext cx="106363" cy="798512"/>
          </a:xfrm>
          <a:prstGeom prst="rect">
            <a:avLst/>
          </a:prstGeom>
          <a:solidFill>
            <a:srgbClr val="996600"/>
          </a:solidFill>
          <a:ln w="9525">
            <a:noFill/>
            <a:miter lim="800000"/>
            <a:headEnd/>
            <a:tailEnd/>
          </a:ln>
        </p:spPr>
        <p:txBody>
          <a:bodyPr wrap="none" anchor="ctr"/>
          <a:lstStyle/>
          <a:p>
            <a:endParaRPr lang="en-US"/>
          </a:p>
        </p:txBody>
      </p:sp>
      <p:sp>
        <p:nvSpPr>
          <p:cNvPr id="110598" name="Text Box 7"/>
          <p:cNvSpPr txBox="1">
            <a:spLocks noChangeArrowheads="1"/>
          </p:cNvSpPr>
          <p:nvPr/>
        </p:nvSpPr>
        <p:spPr bwMode="auto">
          <a:xfrm>
            <a:off x="747713" y="1065213"/>
            <a:ext cx="1679575" cy="677862"/>
          </a:xfrm>
          <a:prstGeom prst="rect">
            <a:avLst/>
          </a:prstGeom>
          <a:noFill/>
          <a:ln w="9525">
            <a:noFill/>
            <a:miter lim="800000"/>
            <a:headEnd/>
            <a:tailEnd/>
          </a:ln>
        </p:spPr>
        <p:txBody>
          <a:bodyPr wrap="none" lIns="96744" tIns="48372" rIns="96744" bIns="48372">
            <a:spAutoFit/>
          </a:bodyPr>
          <a:lstStyle/>
          <a:p>
            <a:pPr defTabSz="966788"/>
            <a:r>
              <a:rPr lang="en-US" sz="1900"/>
              <a:t>Step 1</a:t>
            </a:r>
            <a:br>
              <a:rPr lang="en-US" sz="1900"/>
            </a:br>
            <a:r>
              <a:rPr lang="en-US" sz="1900"/>
              <a:t>Size-n problem</a:t>
            </a:r>
          </a:p>
        </p:txBody>
      </p:sp>
      <p:grpSp>
        <p:nvGrpSpPr>
          <p:cNvPr id="110599" name="Group 8"/>
          <p:cNvGrpSpPr>
            <a:grpSpLocks/>
          </p:cNvGrpSpPr>
          <p:nvPr/>
        </p:nvGrpSpPr>
        <p:grpSpPr bwMode="auto">
          <a:xfrm>
            <a:off x="3287713" y="942975"/>
            <a:ext cx="1555750" cy="619125"/>
            <a:chOff x="1296" y="1296"/>
            <a:chExt cx="873" cy="417"/>
          </a:xfrm>
        </p:grpSpPr>
        <p:sp>
          <p:nvSpPr>
            <p:cNvPr id="110631" name="Oval 9"/>
            <p:cNvSpPr>
              <a:spLocks noChangeArrowheads="1"/>
            </p:cNvSpPr>
            <p:nvPr/>
          </p:nvSpPr>
          <p:spPr bwMode="auto">
            <a:xfrm>
              <a:off x="1296" y="1602"/>
              <a:ext cx="873" cy="111"/>
            </a:xfrm>
            <a:prstGeom prst="ellipse">
              <a:avLst/>
            </a:prstGeom>
            <a:solidFill>
              <a:srgbClr val="FFCC00"/>
            </a:solidFill>
            <a:ln w="9525">
              <a:solidFill>
                <a:schemeClr val="bg1"/>
              </a:solidFill>
              <a:round/>
              <a:headEnd/>
              <a:tailEnd/>
            </a:ln>
          </p:spPr>
          <p:txBody>
            <a:bodyPr wrap="none" anchor="ctr"/>
            <a:lstStyle/>
            <a:p>
              <a:endParaRPr lang="en-US"/>
            </a:p>
          </p:txBody>
        </p:sp>
        <p:sp>
          <p:nvSpPr>
            <p:cNvPr id="110632" name="Oval 10"/>
            <p:cNvSpPr>
              <a:spLocks noChangeArrowheads="1"/>
            </p:cNvSpPr>
            <p:nvPr/>
          </p:nvSpPr>
          <p:spPr bwMode="auto">
            <a:xfrm>
              <a:off x="1427" y="1492"/>
              <a:ext cx="611" cy="74"/>
            </a:xfrm>
            <a:prstGeom prst="ellipse">
              <a:avLst/>
            </a:prstGeom>
            <a:solidFill>
              <a:srgbClr val="FFCC00"/>
            </a:solidFill>
            <a:ln w="9525">
              <a:solidFill>
                <a:schemeClr val="bg1"/>
              </a:solidFill>
              <a:round/>
              <a:headEnd/>
              <a:tailEnd/>
            </a:ln>
          </p:spPr>
          <p:txBody>
            <a:bodyPr wrap="none" anchor="ctr"/>
            <a:lstStyle/>
            <a:p>
              <a:endParaRPr lang="en-US"/>
            </a:p>
          </p:txBody>
        </p:sp>
        <p:sp>
          <p:nvSpPr>
            <p:cNvPr id="110633" name="Oval 11"/>
            <p:cNvSpPr>
              <a:spLocks noChangeArrowheads="1"/>
            </p:cNvSpPr>
            <p:nvPr/>
          </p:nvSpPr>
          <p:spPr bwMode="auto">
            <a:xfrm>
              <a:off x="1558" y="1381"/>
              <a:ext cx="349" cy="74"/>
            </a:xfrm>
            <a:prstGeom prst="ellipse">
              <a:avLst/>
            </a:prstGeom>
            <a:solidFill>
              <a:srgbClr val="FFCC00"/>
            </a:solidFill>
            <a:ln w="9525">
              <a:solidFill>
                <a:schemeClr val="bg1"/>
              </a:solidFill>
              <a:round/>
              <a:headEnd/>
              <a:tailEnd/>
            </a:ln>
          </p:spPr>
          <p:txBody>
            <a:bodyPr wrap="none" anchor="ctr"/>
            <a:lstStyle/>
            <a:p>
              <a:endParaRPr lang="en-US"/>
            </a:p>
          </p:txBody>
        </p:sp>
        <p:sp>
          <p:nvSpPr>
            <p:cNvPr id="110634" name="Oval 12"/>
            <p:cNvSpPr>
              <a:spLocks noChangeArrowheads="1"/>
            </p:cNvSpPr>
            <p:nvPr/>
          </p:nvSpPr>
          <p:spPr bwMode="auto">
            <a:xfrm>
              <a:off x="1632" y="1296"/>
              <a:ext cx="192" cy="48"/>
            </a:xfrm>
            <a:prstGeom prst="ellipse">
              <a:avLst/>
            </a:prstGeom>
            <a:solidFill>
              <a:srgbClr val="FFCC00"/>
            </a:solidFill>
            <a:ln w="9525">
              <a:solidFill>
                <a:schemeClr val="bg1"/>
              </a:solidFill>
              <a:round/>
              <a:headEnd/>
              <a:tailEnd/>
            </a:ln>
          </p:spPr>
          <p:txBody>
            <a:bodyPr wrap="none" anchor="ctr"/>
            <a:lstStyle/>
            <a:p>
              <a:endParaRPr lang="en-US"/>
            </a:p>
          </p:txBody>
        </p:sp>
      </p:grpSp>
      <p:sp>
        <p:nvSpPr>
          <p:cNvPr id="110600" name="Rectangle 40"/>
          <p:cNvSpPr>
            <a:spLocks noChangeArrowheads="1"/>
          </p:cNvSpPr>
          <p:nvPr/>
        </p:nvSpPr>
        <p:spPr bwMode="auto">
          <a:xfrm>
            <a:off x="2057400" y="1774825"/>
            <a:ext cx="6405563" cy="384175"/>
          </a:xfrm>
          <a:prstGeom prst="rect">
            <a:avLst/>
          </a:prstGeom>
          <a:noFill/>
          <a:ln w="9525">
            <a:noFill/>
            <a:miter lim="800000"/>
            <a:headEnd/>
            <a:tailEnd/>
          </a:ln>
        </p:spPr>
        <p:txBody>
          <a:bodyPr wrap="none" lIns="96744" tIns="48372" rIns="96744" bIns="48372">
            <a:spAutoFit/>
          </a:bodyPr>
          <a:lstStyle/>
          <a:p>
            <a:pPr defTabSz="966788"/>
            <a:r>
              <a:rPr lang="en-US" sz="1900" dirty="0">
                <a:solidFill>
                  <a:schemeClr val="accent2"/>
                </a:solidFill>
                <a:latin typeface="Courier New" pitchFamily="49" charset="0"/>
                <a:cs typeface="Courier New" pitchFamily="49" charset="0"/>
              </a:rPr>
              <a:t>void Hanoi(</a:t>
            </a:r>
            <a:r>
              <a:rPr lang="en-US" sz="1900" b="1" dirty="0">
                <a:solidFill>
                  <a:schemeClr val="accent2"/>
                </a:solidFill>
                <a:latin typeface="Courier New" pitchFamily="49" charset="0"/>
                <a:cs typeface="Courier New" pitchFamily="49" charset="0"/>
              </a:rPr>
              <a:t>n</a:t>
            </a:r>
            <a:r>
              <a:rPr lang="en-US" sz="1900" dirty="0">
                <a:solidFill>
                  <a:schemeClr val="accent2"/>
                </a:solidFill>
                <a:latin typeface="Courier New" pitchFamily="49" charset="0"/>
                <a:cs typeface="Courier New" pitchFamily="49" charset="0"/>
              </a:rPr>
              <a:t>, source, center,  destination)</a:t>
            </a:r>
          </a:p>
        </p:txBody>
      </p:sp>
      <p:sp>
        <p:nvSpPr>
          <p:cNvPr id="268329" name="Rectangle 41"/>
          <p:cNvSpPr>
            <a:spLocks noChangeArrowheads="1"/>
          </p:cNvSpPr>
          <p:nvPr/>
        </p:nvSpPr>
        <p:spPr bwMode="auto">
          <a:xfrm>
            <a:off x="3208338" y="3363913"/>
            <a:ext cx="5395912" cy="387350"/>
          </a:xfrm>
          <a:prstGeom prst="rect">
            <a:avLst/>
          </a:prstGeom>
          <a:noFill/>
          <a:ln w="9525">
            <a:noFill/>
            <a:miter lim="800000"/>
            <a:headEnd/>
            <a:tailEnd/>
          </a:ln>
        </p:spPr>
        <p:txBody>
          <a:bodyPr wrap="none" lIns="96744" tIns="48372" rIns="96744" bIns="48372">
            <a:spAutoFit/>
          </a:bodyPr>
          <a:lstStyle/>
          <a:p>
            <a:pPr defTabSz="966788"/>
            <a:r>
              <a:rPr lang="en-US" sz="1900">
                <a:solidFill>
                  <a:schemeClr val="accent2"/>
                </a:solidFill>
                <a:latin typeface="Courier New" pitchFamily="49" charset="0"/>
                <a:cs typeface="Courier New" pitchFamily="49" charset="0"/>
              </a:rPr>
              <a:t>Move disk from source to destination</a:t>
            </a:r>
          </a:p>
        </p:txBody>
      </p:sp>
      <p:sp>
        <p:nvSpPr>
          <p:cNvPr id="110602" name="Rectangle 3"/>
          <p:cNvSpPr>
            <a:spLocks noChangeArrowheads="1"/>
          </p:cNvSpPr>
          <p:nvPr/>
        </p:nvSpPr>
        <p:spPr bwMode="auto">
          <a:xfrm>
            <a:off x="3287713" y="1593850"/>
            <a:ext cx="5127625" cy="111125"/>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268303" name="Rectangle 15"/>
          <p:cNvSpPr>
            <a:spLocks noChangeArrowheads="1"/>
          </p:cNvSpPr>
          <p:nvPr/>
        </p:nvSpPr>
        <p:spPr bwMode="auto">
          <a:xfrm>
            <a:off x="3987800" y="2333625"/>
            <a:ext cx="103188" cy="798513"/>
          </a:xfrm>
          <a:prstGeom prst="rect">
            <a:avLst/>
          </a:prstGeom>
          <a:solidFill>
            <a:srgbClr val="996600"/>
          </a:solidFill>
          <a:ln w="9525">
            <a:noFill/>
            <a:miter lim="800000"/>
            <a:headEnd/>
            <a:tailEnd/>
          </a:ln>
        </p:spPr>
        <p:txBody>
          <a:bodyPr wrap="none" anchor="ctr"/>
          <a:lstStyle/>
          <a:p>
            <a:endParaRPr lang="en-US"/>
          </a:p>
        </p:txBody>
      </p:sp>
      <p:sp>
        <p:nvSpPr>
          <p:cNvPr id="268304" name="Rectangle 16"/>
          <p:cNvSpPr>
            <a:spLocks noChangeArrowheads="1"/>
          </p:cNvSpPr>
          <p:nvPr/>
        </p:nvSpPr>
        <p:spPr bwMode="auto">
          <a:xfrm>
            <a:off x="5661025" y="2333625"/>
            <a:ext cx="106363" cy="798513"/>
          </a:xfrm>
          <a:prstGeom prst="rect">
            <a:avLst/>
          </a:prstGeom>
          <a:solidFill>
            <a:srgbClr val="996600"/>
          </a:solidFill>
          <a:ln w="9525">
            <a:noFill/>
            <a:miter lim="800000"/>
            <a:headEnd/>
            <a:tailEnd/>
          </a:ln>
        </p:spPr>
        <p:txBody>
          <a:bodyPr wrap="none" anchor="ctr"/>
          <a:lstStyle/>
          <a:p>
            <a:endParaRPr lang="en-US"/>
          </a:p>
        </p:txBody>
      </p:sp>
      <p:sp>
        <p:nvSpPr>
          <p:cNvPr id="268305" name="Rectangle 17"/>
          <p:cNvSpPr>
            <a:spLocks noChangeArrowheads="1"/>
          </p:cNvSpPr>
          <p:nvPr/>
        </p:nvSpPr>
        <p:spPr bwMode="auto">
          <a:xfrm>
            <a:off x="7334250" y="2333625"/>
            <a:ext cx="106363" cy="798513"/>
          </a:xfrm>
          <a:prstGeom prst="rect">
            <a:avLst/>
          </a:prstGeom>
          <a:solidFill>
            <a:srgbClr val="996600"/>
          </a:solidFill>
          <a:ln w="9525">
            <a:noFill/>
            <a:miter lim="800000"/>
            <a:headEnd/>
            <a:tailEnd/>
          </a:ln>
        </p:spPr>
        <p:txBody>
          <a:bodyPr wrap="none" anchor="ctr"/>
          <a:lstStyle/>
          <a:p>
            <a:endParaRPr lang="en-US"/>
          </a:p>
        </p:txBody>
      </p:sp>
      <p:sp>
        <p:nvSpPr>
          <p:cNvPr id="268306" name="Text Box 18"/>
          <p:cNvSpPr txBox="1">
            <a:spLocks noChangeArrowheads="1"/>
          </p:cNvSpPr>
          <p:nvPr/>
        </p:nvSpPr>
        <p:spPr bwMode="auto">
          <a:xfrm>
            <a:off x="725488" y="2219325"/>
            <a:ext cx="2093912" cy="1250950"/>
          </a:xfrm>
          <a:prstGeom prst="rect">
            <a:avLst/>
          </a:prstGeom>
          <a:noFill/>
          <a:ln w="9525">
            <a:noFill/>
            <a:miter lim="800000"/>
            <a:headEnd/>
            <a:tailEnd/>
          </a:ln>
        </p:spPr>
        <p:txBody>
          <a:bodyPr lIns="96744" tIns="48372" rIns="96744" bIns="48372">
            <a:spAutoFit/>
          </a:bodyPr>
          <a:lstStyle/>
          <a:p>
            <a:pPr defTabSz="966788"/>
            <a:r>
              <a:rPr lang="en-US" sz="1900"/>
              <a:t>Step 2</a:t>
            </a:r>
          </a:p>
          <a:p>
            <a:pPr defTabSz="966788"/>
            <a:r>
              <a:rPr lang="en-US" sz="1900"/>
              <a:t>Stopping condition</a:t>
            </a:r>
          </a:p>
          <a:p>
            <a:pPr defTabSz="966788"/>
            <a:r>
              <a:rPr lang="en-US" sz="1900"/>
              <a:t>(size-1 problem) and solution:</a:t>
            </a:r>
          </a:p>
        </p:txBody>
      </p:sp>
      <p:sp>
        <p:nvSpPr>
          <p:cNvPr id="268307" name="Oval 19"/>
          <p:cNvSpPr>
            <a:spLocks noChangeArrowheads="1"/>
          </p:cNvSpPr>
          <p:nvPr/>
        </p:nvSpPr>
        <p:spPr bwMode="auto">
          <a:xfrm>
            <a:off x="3271838" y="2881313"/>
            <a:ext cx="1554162" cy="165100"/>
          </a:xfrm>
          <a:prstGeom prst="ellipse">
            <a:avLst/>
          </a:prstGeom>
          <a:solidFill>
            <a:srgbClr val="FFCC00"/>
          </a:solidFill>
          <a:ln w="9525">
            <a:solidFill>
              <a:schemeClr val="bg1"/>
            </a:solidFill>
            <a:round/>
            <a:headEnd/>
            <a:tailEnd/>
          </a:ln>
        </p:spPr>
        <p:txBody>
          <a:bodyPr wrap="none" anchor="ctr"/>
          <a:lstStyle/>
          <a:p>
            <a:endParaRPr lang="en-US"/>
          </a:p>
        </p:txBody>
      </p:sp>
      <p:sp>
        <p:nvSpPr>
          <p:cNvPr id="268302" name="Rectangle 14"/>
          <p:cNvSpPr>
            <a:spLocks noChangeArrowheads="1"/>
          </p:cNvSpPr>
          <p:nvPr/>
        </p:nvSpPr>
        <p:spPr bwMode="auto">
          <a:xfrm>
            <a:off x="3287713" y="3074988"/>
            <a:ext cx="5127625" cy="111125"/>
          </a:xfrm>
          <a:prstGeom prst="rect">
            <a:avLst/>
          </a:prstGeom>
          <a:solidFill>
            <a:srgbClr val="FFFFCC"/>
          </a:solidFill>
          <a:ln w="9525">
            <a:solidFill>
              <a:schemeClr val="tx1"/>
            </a:solidFill>
            <a:miter lim="800000"/>
            <a:headEnd/>
            <a:tailEnd/>
          </a:ln>
        </p:spPr>
        <p:txBody>
          <a:bodyPr wrap="none" anchor="ctr"/>
          <a:lstStyle/>
          <a:p>
            <a:endParaRPr lang="en-US"/>
          </a:p>
        </p:txBody>
      </p:sp>
      <p:grpSp>
        <p:nvGrpSpPr>
          <p:cNvPr id="3" name="Group 44"/>
          <p:cNvGrpSpPr>
            <a:grpSpLocks/>
          </p:cNvGrpSpPr>
          <p:nvPr/>
        </p:nvGrpSpPr>
        <p:grpSpPr bwMode="auto">
          <a:xfrm>
            <a:off x="725488" y="4073525"/>
            <a:ext cx="8166100" cy="1190625"/>
            <a:chOff x="457" y="2566"/>
            <a:chExt cx="5144" cy="750"/>
          </a:xfrm>
        </p:grpSpPr>
        <p:sp>
          <p:nvSpPr>
            <p:cNvPr id="110624" name="Rectangle 22"/>
            <p:cNvSpPr>
              <a:spLocks noChangeArrowheads="1"/>
            </p:cNvSpPr>
            <p:nvPr/>
          </p:nvSpPr>
          <p:spPr bwMode="auto">
            <a:xfrm>
              <a:off x="2512" y="2566"/>
              <a:ext cx="65" cy="502"/>
            </a:xfrm>
            <a:prstGeom prst="rect">
              <a:avLst/>
            </a:prstGeom>
            <a:solidFill>
              <a:srgbClr val="996600"/>
            </a:solidFill>
            <a:ln w="9525">
              <a:noFill/>
              <a:miter lim="800000"/>
              <a:headEnd/>
              <a:tailEnd/>
            </a:ln>
          </p:spPr>
          <p:txBody>
            <a:bodyPr wrap="none" anchor="ctr"/>
            <a:lstStyle/>
            <a:p>
              <a:endParaRPr lang="en-US"/>
            </a:p>
          </p:txBody>
        </p:sp>
        <p:sp>
          <p:nvSpPr>
            <p:cNvPr id="110625" name="Rectangle 23"/>
            <p:cNvSpPr>
              <a:spLocks noChangeArrowheads="1"/>
            </p:cNvSpPr>
            <p:nvPr/>
          </p:nvSpPr>
          <p:spPr bwMode="auto">
            <a:xfrm>
              <a:off x="3566" y="2566"/>
              <a:ext cx="67" cy="502"/>
            </a:xfrm>
            <a:prstGeom prst="rect">
              <a:avLst/>
            </a:prstGeom>
            <a:solidFill>
              <a:srgbClr val="996600"/>
            </a:solidFill>
            <a:ln w="9525">
              <a:noFill/>
              <a:miter lim="800000"/>
              <a:headEnd/>
              <a:tailEnd/>
            </a:ln>
          </p:spPr>
          <p:txBody>
            <a:bodyPr wrap="none" anchor="ctr"/>
            <a:lstStyle/>
            <a:p>
              <a:endParaRPr lang="en-US"/>
            </a:p>
          </p:txBody>
        </p:sp>
        <p:sp>
          <p:nvSpPr>
            <p:cNvPr id="110626" name="Rectangle 24"/>
            <p:cNvSpPr>
              <a:spLocks noChangeArrowheads="1"/>
            </p:cNvSpPr>
            <p:nvPr/>
          </p:nvSpPr>
          <p:spPr bwMode="auto">
            <a:xfrm>
              <a:off x="4620" y="2566"/>
              <a:ext cx="67" cy="502"/>
            </a:xfrm>
            <a:prstGeom prst="rect">
              <a:avLst/>
            </a:prstGeom>
            <a:solidFill>
              <a:srgbClr val="996600"/>
            </a:solidFill>
            <a:ln w="9525">
              <a:noFill/>
              <a:miter lim="800000"/>
              <a:headEnd/>
              <a:tailEnd/>
            </a:ln>
          </p:spPr>
          <p:txBody>
            <a:bodyPr wrap="none" anchor="ctr"/>
            <a:lstStyle/>
            <a:p>
              <a:endParaRPr lang="en-US"/>
            </a:p>
          </p:txBody>
        </p:sp>
        <p:sp>
          <p:nvSpPr>
            <p:cNvPr id="110627" name="Text Box 25"/>
            <p:cNvSpPr txBox="1">
              <a:spLocks noChangeArrowheads="1"/>
            </p:cNvSpPr>
            <p:nvPr/>
          </p:nvSpPr>
          <p:spPr bwMode="auto">
            <a:xfrm>
              <a:off x="457" y="2658"/>
              <a:ext cx="1283" cy="424"/>
            </a:xfrm>
            <a:prstGeom prst="rect">
              <a:avLst/>
            </a:prstGeom>
            <a:noFill/>
            <a:ln w="9525">
              <a:noFill/>
              <a:miter lim="800000"/>
              <a:headEnd/>
              <a:tailEnd/>
            </a:ln>
          </p:spPr>
          <p:txBody>
            <a:bodyPr wrap="none" lIns="96744" tIns="48372" rIns="96744" bIns="48372">
              <a:spAutoFit/>
            </a:bodyPr>
            <a:lstStyle/>
            <a:p>
              <a:pPr defTabSz="966788"/>
              <a:r>
                <a:rPr lang="en-US" sz="1900"/>
                <a:t>Step 3:</a:t>
              </a:r>
            </a:p>
            <a:p>
              <a:pPr defTabSz="966788"/>
              <a:r>
                <a:rPr lang="en-US" sz="1900"/>
                <a:t>Size-(n-1) problem</a:t>
              </a:r>
            </a:p>
          </p:txBody>
        </p:sp>
        <p:sp>
          <p:nvSpPr>
            <p:cNvPr id="110628" name="Text Box 34"/>
            <p:cNvSpPr txBox="1">
              <a:spLocks noChangeArrowheads="1"/>
            </p:cNvSpPr>
            <p:nvPr/>
          </p:nvSpPr>
          <p:spPr bwMode="auto">
            <a:xfrm>
              <a:off x="457" y="3023"/>
              <a:ext cx="976" cy="242"/>
            </a:xfrm>
            <a:prstGeom prst="rect">
              <a:avLst/>
            </a:prstGeom>
            <a:noFill/>
            <a:ln w="9525">
              <a:noFill/>
              <a:miter lim="800000"/>
              <a:headEnd/>
              <a:tailEnd/>
            </a:ln>
          </p:spPr>
          <p:txBody>
            <a:bodyPr wrap="none" lIns="96744" tIns="48372" rIns="96744" bIns="48372">
              <a:spAutoFit/>
            </a:bodyPr>
            <a:lstStyle/>
            <a:p>
              <a:pPr defTabSz="966788"/>
              <a:r>
                <a:rPr lang="en-US" sz="1900"/>
                <a:t>Several cases:</a:t>
              </a:r>
            </a:p>
          </p:txBody>
        </p:sp>
        <p:sp>
          <p:nvSpPr>
            <p:cNvPr id="110629" name="Rectangle 38"/>
            <p:cNvSpPr>
              <a:spLocks noChangeArrowheads="1"/>
            </p:cNvSpPr>
            <p:nvPr/>
          </p:nvSpPr>
          <p:spPr bwMode="auto">
            <a:xfrm>
              <a:off x="1839" y="3074"/>
              <a:ext cx="3762" cy="242"/>
            </a:xfrm>
            <a:prstGeom prst="rect">
              <a:avLst/>
            </a:prstGeom>
            <a:noFill/>
            <a:ln w="9525">
              <a:noFill/>
              <a:miter lim="800000"/>
              <a:headEnd/>
              <a:tailEnd/>
            </a:ln>
          </p:spPr>
          <p:txBody>
            <a:bodyPr wrap="none" lIns="96744" tIns="48372" rIns="96744" bIns="48372">
              <a:spAutoFit/>
            </a:bodyPr>
            <a:lstStyle/>
            <a:p>
              <a:pPr defTabSz="966788"/>
              <a:r>
                <a:rPr lang="en-US" sz="1900">
                  <a:solidFill>
                    <a:schemeClr val="accent2"/>
                  </a:solidFill>
                  <a:latin typeface="Courier New" pitchFamily="49" charset="0"/>
                  <a:cs typeface="Courier New" pitchFamily="49" charset="0"/>
                </a:rPr>
                <a:t>(hanoi n-1 </a:t>
              </a:r>
              <a:r>
                <a:rPr lang="en-US" sz="1900">
                  <a:solidFill>
                    <a:srgbClr val="CC3300"/>
                  </a:solidFill>
                  <a:latin typeface="Courier New" pitchFamily="49" charset="0"/>
                  <a:cs typeface="Courier New" pitchFamily="49" charset="0"/>
                </a:rPr>
                <a:t>source  center</a:t>
              </a:r>
              <a:r>
                <a:rPr lang="en-US" sz="1900">
                  <a:solidFill>
                    <a:schemeClr val="accent2"/>
                  </a:solidFill>
                  <a:latin typeface="Courier New" pitchFamily="49" charset="0"/>
                  <a:cs typeface="Courier New" pitchFamily="49" charset="0"/>
                </a:rPr>
                <a:t>   destination)</a:t>
              </a:r>
            </a:p>
          </p:txBody>
        </p:sp>
        <p:sp>
          <p:nvSpPr>
            <p:cNvPr id="110630" name="Rectangle 21"/>
            <p:cNvSpPr>
              <a:spLocks noChangeArrowheads="1"/>
            </p:cNvSpPr>
            <p:nvPr/>
          </p:nvSpPr>
          <p:spPr bwMode="auto">
            <a:xfrm>
              <a:off x="2071" y="3032"/>
              <a:ext cx="3229" cy="70"/>
            </a:xfrm>
            <a:prstGeom prst="rect">
              <a:avLst/>
            </a:prstGeom>
            <a:solidFill>
              <a:srgbClr val="FFFFCC"/>
            </a:solidFill>
            <a:ln w="9525">
              <a:solidFill>
                <a:schemeClr val="tx1"/>
              </a:solidFill>
              <a:miter lim="800000"/>
              <a:headEnd/>
              <a:tailEnd/>
            </a:ln>
          </p:spPr>
          <p:txBody>
            <a:bodyPr wrap="none" anchor="ctr"/>
            <a:lstStyle/>
            <a:p>
              <a:endParaRPr lang="en-US"/>
            </a:p>
          </p:txBody>
        </p:sp>
      </p:grpSp>
      <p:grpSp>
        <p:nvGrpSpPr>
          <p:cNvPr id="4" name="Group 46"/>
          <p:cNvGrpSpPr>
            <a:grpSpLocks/>
          </p:cNvGrpSpPr>
          <p:nvPr/>
        </p:nvGrpSpPr>
        <p:grpSpPr bwMode="auto">
          <a:xfrm>
            <a:off x="2959100" y="5478463"/>
            <a:ext cx="5683250" cy="1236662"/>
            <a:chOff x="1864" y="3451"/>
            <a:chExt cx="3580" cy="779"/>
          </a:xfrm>
        </p:grpSpPr>
        <p:sp>
          <p:nvSpPr>
            <p:cNvPr id="110619" name="Rectangle 31"/>
            <p:cNvSpPr>
              <a:spLocks noChangeArrowheads="1"/>
            </p:cNvSpPr>
            <p:nvPr/>
          </p:nvSpPr>
          <p:spPr bwMode="auto">
            <a:xfrm>
              <a:off x="2512" y="3451"/>
              <a:ext cx="65" cy="503"/>
            </a:xfrm>
            <a:prstGeom prst="rect">
              <a:avLst/>
            </a:prstGeom>
            <a:solidFill>
              <a:srgbClr val="996600"/>
            </a:solidFill>
            <a:ln w="9525">
              <a:noFill/>
              <a:miter lim="800000"/>
              <a:headEnd/>
              <a:tailEnd/>
            </a:ln>
          </p:spPr>
          <p:txBody>
            <a:bodyPr wrap="none" anchor="ctr"/>
            <a:lstStyle/>
            <a:p>
              <a:endParaRPr lang="en-US"/>
            </a:p>
          </p:txBody>
        </p:sp>
        <p:sp>
          <p:nvSpPr>
            <p:cNvPr id="110620" name="Rectangle 32"/>
            <p:cNvSpPr>
              <a:spLocks noChangeArrowheads="1"/>
            </p:cNvSpPr>
            <p:nvPr/>
          </p:nvSpPr>
          <p:spPr bwMode="auto">
            <a:xfrm>
              <a:off x="3566" y="3451"/>
              <a:ext cx="67" cy="503"/>
            </a:xfrm>
            <a:prstGeom prst="rect">
              <a:avLst/>
            </a:prstGeom>
            <a:solidFill>
              <a:srgbClr val="996600"/>
            </a:solidFill>
            <a:ln w="9525">
              <a:noFill/>
              <a:miter lim="800000"/>
              <a:headEnd/>
              <a:tailEnd/>
            </a:ln>
          </p:spPr>
          <p:txBody>
            <a:bodyPr wrap="none" anchor="ctr"/>
            <a:lstStyle/>
            <a:p>
              <a:endParaRPr lang="en-US"/>
            </a:p>
          </p:txBody>
        </p:sp>
        <p:sp>
          <p:nvSpPr>
            <p:cNvPr id="110621" name="Rectangle 33"/>
            <p:cNvSpPr>
              <a:spLocks noChangeArrowheads="1"/>
            </p:cNvSpPr>
            <p:nvPr/>
          </p:nvSpPr>
          <p:spPr bwMode="auto">
            <a:xfrm>
              <a:off x="4620" y="3451"/>
              <a:ext cx="67" cy="503"/>
            </a:xfrm>
            <a:prstGeom prst="rect">
              <a:avLst/>
            </a:prstGeom>
            <a:solidFill>
              <a:srgbClr val="996600"/>
            </a:solidFill>
            <a:ln w="9525">
              <a:noFill/>
              <a:miter lim="800000"/>
              <a:headEnd/>
              <a:tailEnd/>
            </a:ln>
          </p:spPr>
          <p:txBody>
            <a:bodyPr wrap="none" anchor="ctr"/>
            <a:lstStyle/>
            <a:p>
              <a:endParaRPr lang="en-US"/>
            </a:p>
          </p:txBody>
        </p:sp>
        <p:sp>
          <p:nvSpPr>
            <p:cNvPr id="110622" name="Rectangle 39"/>
            <p:cNvSpPr>
              <a:spLocks noChangeArrowheads="1"/>
            </p:cNvSpPr>
            <p:nvPr/>
          </p:nvSpPr>
          <p:spPr bwMode="auto">
            <a:xfrm>
              <a:off x="1864" y="3988"/>
              <a:ext cx="3580" cy="242"/>
            </a:xfrm>
            <a:prstGeom prst="rect">
              <a:avLst/>
            </a:prstGeom>
            <a:noFill/>
            <a:ln w="9525">
              <a:noFill/>
              <a:miter lim="800000"/>
              <a:headEnd/>
              <a:tailEnd/>
            </a:ln>
          </p:spPr>
          <p:txBody>
            <a:bodyPr wrap="none" lIns="96744" tIns="48372" rIns="96744" bIns="48372">
              <a:spAutoFit/>
            </a:bodyPr>
            <a:lstStyle/>
            <a:p>
              <a:pPr defTabSz="966788"/>
              <a:r>
                <a:rPr lang="en-US" sz="1900">
                  <a:solidFill>
                    <a:schemeClr val="accent2"/>
                  </a:solidFill>
                  <a:latin typeface="Courier New" pitchFamily="49" charset="0"/>
                  <a:cs typeface="Courier New" pitchFamily="49" charset="0"/>
                </a:rPr>
                <a:t>(hanoi n-1 </a:t>
              </a:r>
              <a:r>
                <a:rPr lang="en-US" sz="1900">
                  <a:solidFill>
                    <a:srgbClr val="CC3300"/>
                  </a:solidFill>
                  <a:latin typeface="Courier New" pitchFamily="49" charset="0"/>
                  <a:cs typeface="Courier New" pitchFamily="49" charset="0"/>
                </a:rPr>
                <a:t>center source</a:t>
              </a:r>
              <a:r>
                <a:rPr lang="en-US" sz="1900">
                  <a:solidFill>
                    <a:schemeClr val="accent2"/>
                  </a:solidFill>
                  <a:latin typeface="Courier New" pitchFamily="49" charset="0"/>
                  <a:cs typeface="Courier New" pitchFamily="49" charset="0"/>
                </a:rPr>
                <a:t>  destination)</a:t>
              </a:r>
            </a:p>
          </p:txBody>
        </p:sp>
        <p:sp>
          <p:nvSpPr>
            <p:cNvPr id="110623" name="Rectangle 30"/>
            <p:cNvSpPr>
              <a:spLocks noChangeArrowheads="1"/>
            </p:cNvSpPr>
            <p:nvPr/>
          </p:nvSpPr>
          <p:spPr bwMode="auto">
            <a:xfrm>
              <a:off x="2071" y="3918"/>
              <a:ext cx="3229" cy="70"/>
            </a:xfrm>
            <a:prstGeom prst="rect">
              <a:avLst/>
            </a:prstGeom>
            <a:solidFill>
              <a:srgbClr val="FFFFCC"/>
            </a:solidFill>
            <a:ln w="9525">
              <a:solidFill>
                <a:schemeClr val="tx1"/>
              </a:solidFill>
              <a:miter lim="800000"/>
              <a:headEnd/>
              <a:tailEnd/>
            </a:ln>
          </p:spPr>
          <p:txBody>
            <a:bodyPr wrap="none" anchor="ctr"/>
            <a:lstStyle/>
            <a:p>
              <a:endParaRPr lang="en-US"/>
            </a:p>
          </p:txBody>
        </p:sp>
      </p:grpSp>
      <p:grpSp>
        <p:nvGrpSpPr>
          <p:cNvPr id="5" name="Group 26"/>
          <p:cNvGrpSpPr>
            <a:grpSpLocks/>
          </p:cNvGrpSpPr>
          <p:nvPr/>
        </p:nvGrpSpPr>
        <p:grpSpPr bwMode="auto">
          <a:xfrm>
            <a:off x="3284538" y="4267200"/>
            <a:ext cx="1552575" cy="490538"/>
            <a:chOff x="2247" y="2352"/>
            <a:chExt cx="873" cy="332"/>
          </a:xfrm>
        </p:grpSpPr>
        <p:sp>
          <p:nvSpPr>
            <p:cNvPr id="110616" name="Oval 27"/>
            <p:cNvSpPr>
              <a:spLocks noChangeArrowheads="1"/>
            </p:cNvSpPr>
            <p:nvPr/>
          </p:nvSpPr>
          <p:spPr bwMode="auto">
            <a:xfrm>
              <a:off x="2247" y="2573"/>
              <a:ext cx="873" cy="111"/>
            </a:xfrm>
            <a:prstGeom prst="ellipse">
              <a:avLst/>
            </a:prstGeom>
            <a:solidFill>
              <a:srgbClr val="FFCC00"/>
            </a:solidFill>
            <a:ln w="9525">
              <a:solidFill>
                <a:schemeClr val="bg1"/>
              </a:solidFill>
              <a:round/>
              <a:headEnd/>
              <a:tailEnd/>
            </a:ln>
          </p:spPr>
          <p:txBody>
            <a:bodyPr wrap="none" anchor="ctr"/>
            <a:lstStyle/>
            <a:p>
              <a:endParaRPr lang="en-US"/>
            </a:p>
          </p:txBody>
        </p:sp>
        <p:sp>
          <p:nvSpPr>
            <p:cNvPr id="110617" name="Oval 28"/>
            <p:cNvSpPr>
              <a:spLocks noChangeArrowheads="1"/>
            </p:cNvSpPr>
            <p:nvPr/>
          </p:nvSpPr>
          <p:spPr bwMode="auto">
            <a:xfrm>
              <a:off x="2378" y="2463"/>
              <a:ext cx="611" cy="74"/>
            </a:xfrm>
            <a:prstGeom prst="ellipse">
              <a:avLst/>
            </a:prstGeom>
            <a:solidFill>
              <a:srgbClr val="FFCC00"/>
            </a:solidFill>
            <a:ln w="9525">
              <a:solidFill>
                <a:schemeClr val="bg1"/>
              </a:solidFill>
              <a:round/>
              <a:headEnd/>
              <a:tailEnd/>
            </a:ln>
          </p:spPr>
          <p:txBody>
            <a:bodyPr wrap="none" anchor="ctr"/>
            <a:lstStyle/>
            <a:p>
              <a:endParaRPr lang="en-US"/>
            </a:p>
          </p:txBody>
        </p:sp>
        <p:sp>
          <p:nvSpPr>
            <p:cNvPr id="110618" name="Oval 29"/>
            <p:cNvSpPr>
              <a:spLocks noChangeArrowheads="1"/>
            </p:cNvSpPr>
            <p:nvPr/>
          </p:nvSpPr>
          <p:spPr bwMode="auto">
            <a:xfrm>
              <a:off x="2509" y="2352"/>
              <a:ext cx="349" cy="74"/>
            </a:xfrm>
            <a:prstGeom prst="ellipse">
              <a:avLst/>
            </a:prstGeom>
            <a:solidFill>
              <a:srgbClr val="FFCC00"/>
            </a:solidFill>
            <a:ln w="9525">
              <a:solidFill>
                <a:schemeClr val="bg1"/>
              </a:solidFill>
              <a:round/>
              <a:headEnd/>
              <a:tailEnd/>
            </a:ln>
          </p:spPr>
          <p:txBody>
            <a:bodyPr wrap="none" anchor="ctr"/>
            <a:lstStyle/>
            <a:p>
              <a:endParaRPr lang="en-US"/>
            </a:p>
          </p:txBody>
        </p:sp>
      </p:grpSp>
      <p:grpSp>
        <p:nvGrpSpPr>
          <p:cNvPr id="6" name="Group 45"/>
          <p:cNvGrpSpPr>
            <a:grpSpLocks/>
          </p:cNvGrpSpPr>
          <p:nvPr/>
        </p:nvGrpSpPr>
        <p:grpSpPr bwMode="auto">
          <a:xfrm>
            <a:off x="4918075" y="5715000"/>
            <a:ext cx="1554163" cy="490538"/>
            <a:chOff x="3098" y="3613"/>
            <a:chExt cx="979" cy="309"/>
          </a:xfrm>
        </p:grpSpPr>
        <p:sp>
          <p:nvSpPr>
            <p:cNvPr id="110613" name="Oval 35"/>
            <p:cNvSpPr>
              <a:spLocks noChangeArrowheads="1"/>
            </p:cNvSpPr>
            <p:nvPr/>
          </p:nvSpPr>
          <p:spPr bwMode="auto">
            <a:xfrm>
              <a:off x="3098" y="3818"/>
              <a:ext cx="979" cy="104"/>
            </a:xfrm>
            <a:prstGeom prst="ellipse">
              <a:avLst/>
            </a:prstGeom>
            <a:solidFill>
              <a:srgbClr val="FFCC00"/>
            </a:solidFill>
            <a:ln w="9525">
              <a:solidFill>
                <a:schemeClr val="bg1"/>
              </a:solidFill>
              <a:round/>
              <a:headEnd/>
              <a:tailEnd/>
            </a:ln>
          </p:spPr>
          <p:txBody>
            <a:bodyPr wrap="none" anchor="ctr"/>
            <a:lstStyle/>
            <a:p>
              <a:endParaRPr lang="en-US"/>
            </a:p>
          </p:txBody>
        </p:sp>
        <p:sp>
          <p:nvSpPr>
            <p:cNvPr id="110614" name="Oval 36"/>
            <p:cNvSpPr>
              <a:spLocks noChangeArrowheads="1"/>
            </p:cNvSpPr>
            <p:nvPr/>
          </p:nvSpPr>
          <p:spPr bwMode="auto">
            <a:xfrm>
              <a:off x="3245" y="3717"/>
              <a:ext cx="685" cy="69"/>
            </a:xfrm>
            <a:prstGeom prst="ellipse">
              <a:avLst/>
            </a:prstGeom>
            <a:solidFill>
              <a:srgbClr val="FFCC00"/>
            </a:solidFill>
            <a:ln w="9525">
              <a:solidFill>
                <a:schemeClr val="bg1"/>
              </a:solidFill>
              <a:round/>
              <a:headEnd/>
              <a:tailEnd/>
            </a:ln>
          </p:spPr>
          <p:txBody>
            <a:bodyPr wrap="none" anchor="ctr"/>
            <a:lstStyle/>
            <a:p>
              <a:endParaRPr lang="en-US"/>
            </a:p>
          </p:txBody>
        </p:sp>
        <p:sp>
          <p:nvSpPr>
            <p:cNvPr id="110615" name="Oval 37"/>
            <p:cNvSpPr>
              <a:spLocks noChangeArrowheads="1"/>
            </p:cNvSpPr>
            <p:nvPr/>
          </p:nvSpPr>
          <p:spPr bwMode="auto">
            <a:xfrm>
              <a:off x="3392" y="3613"/>
              <a:ext cx="391" cy="69"/>
            </a:xfrm>
            <a:prstGeom prst="ellipse">
              <a:avLst/>
            </a:prstGeom>
            <a:solidFill>
              <a:srgbClr val="FFCC00"/>
            </a:solidFill>
            <a:ln w="9525">
              <a:solidFill>
                <a:schemeClr val="bg1"/>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8303"/>
                                        </p:tgtEl>
                                        <p:attrNameLst>
                                          <p:attrName>style.visibility</p:attrName>
                                        </p:attrNameLst>
                                      </p:cBhvr>
                                      <p:to>
                                        <p:strVal val="visible"/>
                                      </p:to>
                                    </p:set>
                                    <p:animEffect transition="in" filter="fade">
                                      <p:cBhvr>
                                        <p:cTn id="7" dur="2000"/>
                                        <p:tgtEl>
                                          <p:spTgt spid="2683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8304"/>
                                        </p:tgtEl>
                                        <p:attrNameLst>
                                          <p:attrName>style.visibility</p:attrName>
                                        </p:attrNameLst>
                                      </p:cBhvr>
                                      <p:to>
                                        <p:strVal val="visible"/>
                                      </p:to>
                                    </p:set>
                                    <p:animEffect transition="in" filter="fade">
                                      <p:cBhvr>
                                        <p:cTn id="10" dur="2000"/>
                                        <p:tgtEl>
                                          <p:spTgt spid="26830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8305"/>
                                        </p:tgtEl>
                                        <p:attrNameLst>
                                          <p:attrName>style.visibility</p:attrName>
                                        </p:attrNameLst>
                                      </p:cBhvr>
                                      <p:to>
                                        <p:strVal val="visible"/>
                                      </p:to>
                                    </p:set>
                                    <p:animEffect transition="in" filter="fade">
                                      <p:cBhvr>
                                        <p:cTn id="13" dur="2000"/>
                                        <p:tgtEl>
                                          <p:spTgt spid="26830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8306"/>
                                        </p:tgtEl>
                                        <p:attrNameLst>
                                          <p:attrName>style.visibility</p:attrName>
                                        </p:attrNameLst>
                                      </p:cBhvr>
                                      <p:to>
                                        <p:strVal val="visible"/>
                                      </p:to>
                                    </p:set>
                                    <p:animEffect transition="in" filter="fade">
                                      <p:cBhvr>
                                        <p:cTn id="16" dur="2000"/>
                                        <p:tgtEl>
                                          <p:spTgt spid="26830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8307"/>
                                        </p:tgtEl>
                                        <p:attrNameLst>
                                          <p:attrName>style.visibility</p:attrName>
                                        </p:attrNameLst>
                                      </p:cBhvr>
                                      <p:to>
                                        <p:strVal val="visible"/>
                                      </p:to>
                                    </p:set>
                                    <p:animEffect transition="in" filter="fade">
                                      <p:cBhvr>
                                        <p:cTn id="19" dur="2000"/>
                                        <p:tgtEl>
                                          <p:spTgt spid="26830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8302"/>
                                        </p:tgtEl>
                                        <p:attrNameLst>
                                          <p:attrName>style.visibility</p:attrName>
                                        </p:attrNameLst>
                                      </p:cBhvr>
                                      <p:to>
                                        <p:strVal val="visible"/>
                                      </p:to>
                                    </p:set>
                                    <p:animEffect transition="in" filter="fade">
                                      <p:cBhvr>
                                        <p:cTn id="22" dur="2000"/>
                                        <p:tgtEl>
                                          <p:spTgt spid="2683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grpId="1" nodeType="clickEffect">
                                  <p:stCondLst>
                                    <p:cond delay="0"/>
                                  </p:stCondLst>
                                  <p:childTnLst>
                                    <p:animMotion origin="layout" path="M -3.05556E-6 -6.75301E-6 C -0.01128 -0.0495 -0.02257 -0.09899 0.03299 -0.12327 C 0.08854 -0.14756 0.27761 -0.16606 0.33299 -0.14501 C 0.38837 -0.12397 0.37708 -0.06037 0.3658 0.00323 " pathEditMode="relative" ptsTypes="aaaA">
                                      <p:cBhvr>
                                        <p:cTn id="26" dur="2000" fill="hold"/>
                                        <p:tgtEl>
                                          <p:spTgt spid="268307"/>
                                        </p:tgtEl>
                                        <p:attrNameLst>
                                          <p:attrName>ppt_x</p:attrName>
                                          <p:attrName>ppt_y</p:attrName>
                                        </p:attrNameLst>
                                      </p:cBhvr>
                                    </p:animMotion>
                                  </p:childTnLst>
                                </p:cTn>
                              </p:par>
                              <p:par>
                                <p:cTn id="27" presetID="15" presetClass="entr" presetSubtype="0" fill="hold" grpId="0" nodeType="withEffect">
                                  <p:stCondLst>
                                    <p:cond delay="0"/>
                                  </p:stCondLst>
                                  <p:childTnLst>
                                    <p:set>
                                      <p:cBhvr>
                                        <p:cTn id="28" dur="1" fill="hold">
                                          <p:stCondLst>
                                            <p:cond delay="0"/>
                                          </p:stCondLst>
                                        </p:cTn>
                                        <p:tgtEl>
                                          <p:spTgt spid="268329"/>
                                        </p:tgtEl>
                                        <p:attrNameLst>
                                          <p:attrName>style.visibility</p:attrName>
                                        </p:attrNameLst>
                                      </p:cBhvr>
                                      <p:to>
                                        <p:strVal val="visible"/>
                                      </p:to>
                                    </p:set>
                                    <p:anim calcmode="lin" valueType="num">
                                      <p:cBhvr>
                                        <p:cTn id="29" dur="1000" fill="hold"/>
                                        <p:tgtEl>
                                          <p:spTgt spid="268329"/>
                                        </p:tgtEl>
                                        <p:attrNameLst>
                                          <p:attrName>ppt_w</p:attrName>
                                        </p:attrNameLst>
                                      </p:cBhvr>
                                      <p:tavLst>
                                        <p:tav tm="0">
                                          <p:val>
                                            <p:fltVal val="0"/>
                                          </p:val>
                                        </p:tav>
                                        <p:tav tm="100000">
                                          <p:val>
                                            <p:strVal val="#ppt_w"/>
                                          </p:val>
                                        </p:tav>
                                      </p:tavLst>
                                    </p:anim>
                                    <p:anim calcmode="lin" valueType="num">
                                      <p:cBhvr>
                                        <p:cTn id="30" dur="1000" fill="hold"/>
                                        <p:tgtEl>
                                          <p:spTgt spid="268329"/>
                                        </p:tgtEl>
                                        <p:attrNameLst>
                                          <p:attrName>ppt_h</p:attrName>
                                        </p:attrNameLst>
                                      </p:cBhvr>
                                      <p:tavLst>
                                        <p:tav tm="0">
                                          <p:val>
                                            <p:fltVal val="0"/>
                                          </p:val>
                                        </p:tav>
                                        <p:tav tm="100000">
                                          <p:val>
                                            <p:strVal val="#ppt_h"/>
                                          </p:val>
                                        </p:tav>
                                      </p:tavLst>
                                    </p:anim>
                                    <p:anim calcmode="lin" valueType="num">
                                      <p:cBhvr>
                                        <p:cTn id="31" dur="1000" fill="hold"/>
                                        <p:tgtEl>
                                          <p:spTgt spid="268329"/>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2683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2000"/>
                                        <p:tgtEl>
                                          <p:spTgt spid="3"/>
                                        </p:tgtEl>
                                      </p:cBhvr>
                                    </p:animEffect>
                                  </p:childTnLst>
                                </p:cTn>
                              </p:par>
                              <p:par>
                                <p:cTn id="38" presetID="10"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2000"/>
                                        <p:tgtEl>
                                          <p:spTgt spid="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0" presetClass="path" presetSubtype="0" accel="50000" decel="50000" fill="hold" nodeType="clickEffect">
                                  <p:stCondLst>
                                    <p:cond delay="0"/>
                                  </p:stCondLst>
                                  <p:childTnLst>
                                    <p:animMotion origin="layout" path="M -3.61111E-6 3.70028E-6 C -0.00555 -0.05389 -0.01111 -0.10777 0.04688 -0.13136 C 0.10486 -0.15495 0.29497 -0.1642 0.34809 -0.14154 C 0.40122 -0.11887 0.38351 -0.05689 0.3658 0.00509 " pathEditMode="relative" ptsTypes="aaaA">
                                      <p:cBhvr>
                                        <p:cTn id="44" dur="2000" fill="hold"/>
                                        <p:tgtEl>
                                          <p:spTgt spid="5"/>
                                        </p:tgtEl>
                                        <p:attrNameLst>
                                          <p:attrName>ppt_x</p:attrName>
                                          <p:attrName>ppt_y</p:attrName>
                                        </p:attrNameLst>
                                      </p:cBhvr>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2000"/>
                                        <p:tgtEl>
                                          <p:spTgt spid="4"/>
                                        </p:tgtEl>
                                      </p:cBhvr>
                                    </p:animEffect>
                                  </p:childTnLst>
                                </p:cTn>
                              </p:par>
                              <p:par>
                                <p:cTn id="50" presetID="10" presetClass="entr" presetSubtype="0" fill="hold"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2000"/>
                                        <p:tgtEl>
                                          <p:spTgt spid="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0" presetClass="path" presetSubtype="0" accel="50000" decel="50000" fill="hold" nodeType="clickEffect">
                                  <p:stCondLst>
                                    <p:cond delay="0"/>
                                  </p:stCondLst>
                                  <p:childTnLst>
                                    <p:animMotion origin="layout" path="M 5.27778E-6 -7.28955E-6 C 5.27778E-6 -0.04464 0.00018 -0.08904 0.02779 -0.10963 C 0.05539 -0.13021 0.13942 -0.14177 0.16581 -0.12304 C 0.1922 -0.10431 0.18907 -0.05042 0.18612 0.00346 " pathEditMode="relative" ptsTypes="aaaA">
                                      <p:cBhvr>
                                        <p:cTn id="5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29" grpId="0"/>
      <p:bldP spid="268303" grpId="0" animBg="1"/>
      <p:bldP spid="268304" grpId="0" animBg="1"/>
      <p:bldP spid="268305" grpId="0" animBg="1"/>
      <p:bldP spid="268306" grpId="0"/>
      <p:bldP spid="268307" grpId="0" animBg="1"/>
      <p:bldP spid="268307" grpId="1" animBg="1"/>
      <p:bldP spid="268302"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806450" y="161925"/>
            <a:ext cx="7821613" cy="563563"/>
          </a:xfrm>
          <a:prstGeom prst="rect">
            <a:avLst/>
          </a:prstGeom>
          <a:noFill/>
          <a:ln w="9525">
            <a:noFill/>
            <a:miter lim="800000"/>
            <a:headEnd/>
            <a:tailEnd/>
          </a:ln>
        </p:spPr>
        <p:txBody>
          <a:bodyPr lIns="96744" tIns="48372" rIns="96744" bIns="48372" anchor="ctr"/>
          <a:lstStyle/>
          <a:p>
            <a:pPr marL="1635125" indent="-1635125" defTabSz="966788">
              <a:lnSpc>
                <a:spcPct val="85000"/>
              </a:lnSpc>
              <a:spcBef>
                <a:spcPct val="20000"/>
              </a:spcBef>
            </a:pPr>
            <a:r>
              <a:rPr lang="en-US" sz="3400" b="1">
                <a:solidFill>
                  <a:srgbClr val="000080"/>
                </a:solidFill>
                <a:cs typeface="Times New Roman" pitchFamily="18" charset="0"/>
              </a:rPr>
              <a:t>Hanoi Towers Example:</a:t>
            </a:r>
          </a:p>
        </p:txBody>
      </p:sp>
      <p:sp>
        <p:nvSpPr>
          <p:cNvPr id="111619" name="Text Box 7"/>
          <p:cNvSpPr txBox="1">
            <a:spLocks noChangeArrowheads="1"/>
          </p:cNvSpPr>
          <p:nvPr/>
        </p:nvSpPr>
        <p:spPr bwMode="auto">
          <a:xfrm>
            <a:off x="887413" y="887413"/>
            <a:ext cx="4899025" cy="388937"/>
          </a:xfrm>
          <a:prstGeom prst="rect">
            <a:avLst/>
          </a:prstGeom>
          <a:noFill/>
          <a:ln w="9525">
            <a:noFill/>
            <a:miter lim="800000"/>
            <a:headEnd/>
            <a:tailEnd/>
          </a:ln>
        </p:spPr>
        <p:txBody>
          <a:bodyPr wrap="none" lIns="96744" tIns="48372" rIns="96744" bIns="48372">
            <a:spAutoFit/>
          </a:bodyPr>
          <a:lstStyle/>
          <a:p>
            <a:pPr defTabSz="966788"/>
            <a:r>
              <a:rPr lang="en-US" sz="1900" dirty="0"/>
              <a:t>Step 4: </a:t>
            </a:r>
            <a:r>
              <a:rPr lang="en-US" sz="1900" dirty="0">
                <a:latin typeface="Times" charset="0"/>
                <a:cs typeface="Times New Roman" pitchFamily="18" charset="0"/>
              </a:rPr>
              <a:t>Construct the solution of size-n problem</a:t>
            </a:r>
            <a:r>
              <a:rPr lang="en-US" sz="1900" dirty="0"/>
              <a:t> </a:t>
            </a:r>
          </a:p>
        </p:txBody>
      </p:sp>
      <p:sp>
        <p:nvSpPr>
          <p:cNvPr id="269327" name="Rectangle 15"/>
          <p:cNvSpPr>
            <a:spLocks noChangeArrowheads="1"/>
          </p:cNvSpPr>
          <p:nvPr/>
        </p:nvSpPr>
        <p:spPr bwMode="auto">
          <a:xfrm>
            <a:off x="3987800" y="3192463"/>
            <a:ext cx="103188" cy="796925"/>
          </a:xfrm>
          <a:prstGeom prst="rect">
            <a:avLst/>
          </a:prstGeom>
          <a:solidFill>
            <a:srgbClr val="996600"/>
          </a:solidFill>
          <a:ln w="9525">
            <a:noFill/>
            <a:miter lim="800000"/>
            <a:headEnd/>
            <a:tailEnd/>
          </a:ln>
        </p:spPr>
        <p:txBody>
          <a:bodyPr wrap="none" anchor="ctr"/>
          <a:lstStyle/>
          <a:p>
            <a:endParaRPr lang="en-US"/>
          </a:p>
        </p:txBody>
      </p:sp>
      <p:sp>
        <p:nvSpPr>
          <p:cNvPr id="269328" name="Rectangle 16"/>
          <p:cNvSpPr>
            <a:spLocks noChangeArrowheads="1"/>
          </p:cNvSpPr>
          <p:nvPr/>
        </p:nvSpPr>
        <p:spPr bwMode="auto">
          <a:xfrm>
            <a:off x="5661025" y="3192463"/>
            <a:ext cx="106363" cy="796925"/>
          </a:xfrm>
          <a:prstGeom prst="rect">
            <a:avLst/>
          </a:prstGeom>
          <a:solidFill>
            <a:srgbClr val="996600"/>
          </a:solidFill>
          <a:ln w="9525">
            <a:noFill/>
            <a:miter lim="800000"/>
            <a:headEnd/>
            <a:tailEnd/>
          </a:ln>
        </p:spPr>
        <p:txBody>
          <a:bodyPr wrap="none" anchor="ctr"/>
          <a:lstStyle/>
          <a:p>
            <a:endParaRPr lang="en-US"/>
          </a:p>
        </p:txBody>
      </p:sp>
      <p:sp>
        <p:nvSpPr>
          <p:cNvPr id="269329" name="Rectangle 17"/>
          <p:cNvSpPr>
            <a:spLocks noChangeArrowheads="1"/>
          </p:cNvSpPr>
          <p:nvPr/>
        </p:nvSpPr>
        <p:spPr bwMode="auto">
          <a:xfrm>
            <a:off x="7334250" y="3192463"/>
            <a:ext cx="106363" cy="796925"/>
          </a:xfrm>
          <a:prstGeom prst="rect">
            <a:avLst/>
          </a:prstGeom>
          <a:solidFill>
            <a:srgbClr val="996600"/>
          </a:solidFill>
          <a:ln w="9525">
            <a:noFill/>
            <a:miter lim="800000"/>
            <a:headEnd/>
            <a:tailEnd/>
          </a:ln>
        </p:spPr>
        <p:txBody>
          <a:bodyPr wrap="none" anchor="ctr"/>
          <a:lstStyle/>
          <a:p>
            <a:endParaRPr lang="en-US"/>
          </a:p>
        </p:txBody>
      </p:sp>
      <p:sp>
        <p:nvSpPr>
          <p:cNvPr id="269330" name="Text Box 18"/>
          <p:cNvSpPr txBox="1">
            <a:spLocks noChangeArrowheads="1"/>
          </p:cNvSpPr>
          <p:nvPr/>
        </p:nvSpPr>
        <p:spPr bwMode="auto">
          <a:xfrm>
            <a:off x="725488" y="2901950"/>
            <a:ext cx="1804987" cy="962025"/>
          </a:xfrm>
          <a:prstGeom prst="rect">
            <a:avLst/>
          </a:prstGeom>
          <a:noFill/>
          <a:ln w="9525">
            <a:noFill/>
            <a:miter lim="800000"/>
            <a:headEnd/>
            <a:tailEnd/>
          </a:ln>
        </p:spPr>
        <p:txBody>
          <a:bodyPr wrap="none" lIns="96744" tIns="48372" rIns="96744" bIns="48372">
            <a:spAutoFit/>
          </a:bodyPr>
          <a:lstStyle/>
          <a:p>
            <a:pPr defTabSz="966788"/>
            <a:r>
              <a:rPr lang="en-US" sz="1900"/>
              <a:t>(1):</a:t>
            </a:r>
          </a:p>
          <a:p>
            <a:pPr defTabSz="966788"/>
            <a:r>
              <a:rPr lang="en-US" sz="1900"/>
              <a:t>Move </a:t>
            </a:r>
            <a:r>
              <a:rPr lang="en-US" sz="1900">
                <a:latin typeface="Courier New" pitchFamily="49" charset="0"/>
              </a:rPr>
              <a:t>n-1</a:t>
            </a:r>
            <a:r>
              <a:rPr lang="en-US" sz="1900"/>
              <a:t> disks</a:t>
            </a:r>
          </a:p>
          <a:p>
            <a:pPr defTabSz="966788"/>
            <a:r>
              <a:rPr lang="en-US" sz="1900"/>
              <a:t>to the center peg</a:t>
            </a:r>
          </a:p>
        </p:txBody>
      </p:sp>
      <p:sp>
        <p:nvSpPr>
          <p:cNvPr id="269335" name="Oval 23"/>
          <p:cNvSpPr>
            <a:spLocks noChangeArrowheads="1"/>
          </p:cNvSpPr>
          <p:nvPr/>
        </p:nvSpPr>
        <p:spPr bwMode="auto">
          <a:xfrm>
            <a:off x="3271838" y="3740150"/>
            <a:ext cx="1554162" cy="163513"/>
          </a:xfrm>
          <a:prstGeom prst="ellipse">
            <a:avLst/>
          </a:prstGeom>
          <a:solidFill>
            <a:srgbClr val="FFCC00"/>
          </a:solidFill>
          <a:ln w="9525">
            <a:solidFill>
              <a:schemeClr val="bg1"/>
            </a:solidFill>
            <a:round/>
            <a:headEnd/>
            <a:tailEnd/>
          </a:ln>
        </p:spPr>
        <p:txBody>
          <a:bodyPr wrap="none" anchor="ctr"/>
          <a:lstStyle/>
          <a:p>
            <a:endParaRPr lang="en-US"/>
          </a:p>
        </p:txBody>
      </p:sp>
      <p:sp>
        <p:nvSpPr>
          <p:cNvPr id="269341" name="Text Box 29"/>
          <p:cNvSpPr txBox="1">
            <a:spLocks noChangeArrowheads="1"/>
          </p:cNvSpPr>
          <p:nvPr/>
        </p:nvSpPr>
        <p:spPr bwMode="auto">
          <a:xfrm>
            <a:off x="5129213" y="5575300"/>
            <a:ext cx="1804987" cy="962025"/>
          </a:xfrm>
          <a:prstGeom prst="rect">
            <a:avLst/>
          </a:prstGeom>
          <a:noFill/>
          <a:ln w="9525">
            <a:noFill/>
            <a:miter lim="800000"/>
            <a:headEnd/>
            <a:tailEnd/>
          </a:ln>
        </p:spPr>
        <p:txBody>
          <a:bodyPr wrap="none" lIns="96744" tIns="48372" rIns="96744" bIns="48372">
            <a:spAutoFit/>
          </a:bodyPr>
          <a:lstStyle/>
          <a:p>
            <a:pPr defTabSz="966788"/>
            <a:r>
              <a:rPr lang="en-US" sz="1900"/>
              <a:t>(3):</a:t>
            </a:r>
          </a:p>
          <a:p>
            <a:pPr defTabSz="966788"/>
            <a:r>
              <a:rPr lang="en-US" sz="1900"/>
              <a:t>Move </a:t>
            </a:r>
            <a:r>
              <a:rPr lang="en-US" sz="1900">
                <a:latin typeface="Courier New" pitchFamily="49" charset="0"/>
              </a:rPr>
              <a:t>n-1</a:t>
            </a:r>
            <a:r>
              <a:rPr lang="en-US" sz="1900"/>
              <a:t> disks</a:t>
            </a:r>
          </a:p>
          <a:p>
            <a:pPr defTabSz="966788"/>
            <a:r>
              <a:rPr lang="en-US" sz="1900"/>
              <a:t>to the right peg</a:t>
            </a:r>
          </a:p>
        </p:txBody>
      </p:sp>
      <p:sp>
        <p:nvSpPr>
          <p:cNvPr id="269349" name="Rectangle 37"/>
          <p:cNvSpPr>
            <a:spLocks noChangeArrowheads="1"/>
          </p:cNvSpPr>
          <p:nvPr/>
        </p:nvSpPr>
        <p:spPr bwMode="auto">
          <a:xfrm>
            <a:off x="3987800" y="4511675"/>
            <a:ext cx="103188" cy="798513"/>
          </a:xfrm>
          <a:prstGeom prst="rect">
            <a:avLst/>
          </a:prstGeom>
          <a:solidFill>
            <a:srgbClr val="996600"/>
          </a:solidFill>
          <a:ln w="9525">
            <a:noFill/>
            <a:miter lim="800000"/>
            <a:headEnd/>
            <a:tailEnd/>
          </a:ln>
        </p:spPr>
        <p:txBody>
          <a:bodyPr wrap="none" anchor="ctr"/>
          <a:lstStyle/>
          <a:p>
            <a:endParaRPr lang="en-US"/>
          </a:p>
        </p:txBody>
      </p:sp>
      <p:sp>
        <p:nvSpPr>
          <p:cNvPr id="269350" name="Rectangle 38"/>
          <p:cNvSpPr>
            <a:spLocks noChangeArrowheads="1"/>
          </p:cNvSpPr>
          <p:nvPr/>
        </p:nvSpPr>
        <p:spPr bwMode="auto">
          <a:xfrm>
            <a:off x="5661025" y="4511675"/>
            <a:ext cx="106363" cy="798513"/>
          </a:xfrm>
          <a:prstGeom prst="rect">
            <a:avLst/>
          </a:prstGeom>
          <a:solidFill>
            <a:srgbClr val="996600"/>
          </a:solidFill>
          <a:ln w="9525">
            <a:noFill/>
            <a:miter lim="800000"/>
            <a:headEnd/>
            <a:tailEnd/>
          </a:ln>
        </p:spPr>
        <p:txBody>
          <a:bodyPr wrap="none" anchor="ctr"/>
          <a:lstStyle/>
          <a:p>
            <a:endParaRPr lang="en-US"/>
          </a:p>
        </p:txBody>
      </p:sp>
      <p:sp>
        <p:nvSpPr>
          <p:cNvPr id="269351" name="Rectangle 39"/>
          <p:cNvSpPr>
            <a:spLocks noChangeArrowheads="1"/>
          </p:cNvSpPr>
          <p:nvPr/>
        </p:nvSpPr>
        <p:spPr bwMode="auto">
          <a:xfrm>
            <a:off x="7334250" y="4511675"/>
            <a:ext cx="106363" cy="798513"/>
          </a:xfrm>
          <a:prstGeom prst="rect">
            <a:avLst/>
          </a:prstGeom>
          <a:solidFill>
            <a:srgbClr val="996600"/>
          </a:solidFill>
          <a:ln w="9525">
            <a:noFill/>
            <a:miter lim="800000"/>
            <a:headEnd/>
            <a:tailEnd/>
          </a:ln>
        </p:spPr>
        <p:txBody>
          <a:bodyPr wrap="none" anchor="ctr"/>
          <a:lstStyle/>
          <a:p>
            <a:endParaRPr lang="en-US"/>
          </a:p>
        </p:txBody>
      </p:sp>
      <p:sp>
        <p:nvSpPr>
          <p:cNvPr id="269352" name="Text Box 40"/>
          <p:cNvSpPr txBox="1">
            <a:spLocks noChangeArrowheads="1"/>
          </p:cNvSpPr>
          <p:nvPr/>
        </p:nvSpPr>
        <p:spPr bwMode="auto">
          <a:xfrm>
            <a:off x="725488" y="4448175"/>
            <a:ext cx="1658937" cy="962025"/>
          </a:xfrm>
          <a:prstGeom prst="rect">
            <a:avLst/>
          </a:prstGeom>
          <a:noFill/>
          <a:ln w="9525">
            <a:noFill/>
            <a:miter lim="800000"/>
            <a:headEnd/>
            <a:tailEnd/>
          </a:ln>
        </p:spPr>
        <p:txBody>
          <a:bodyPr wrap="none" lIns="96744" tIns="48372" rIns="96744" bIns="48372">
            <a:spAutoFit/>
          </a:bodyPr>
          <a:lstStyle/>
          <a:p>
            <a:pPr defTabSz="966788"/>
            <a:r>
              <a:rPr lang="en-US" sz="1900"/>
              <a:t>(2):</a:t>
            </a:r>
          </a:p>
          <a:p>
            <a:pPr defTabSz="966788"/>
            <a:r>
              <a:rPr lang="en-US" sz="1900"/>
              <a:t>Move </a:t>
            </a:r>
            <a:r>
              <a:rPr lang="en-US" sz="1900">
                <a:latin typeface="Courier New" pitchFamily="49" charset="0"/>
              </a:rPr>
              <a:t>1</a:t>
            </a:r>
            <a:r>
              <a:rPr lang="en-US" sz="1900"/>
              <a:t> disk</a:t>
            </a:r>
          </a:p>
          <a:p>
            <a:pPr defTabSz="966788"/>
            <a:r>
              <a:rPr lang="en-US" sz="1900"/>
              <a:t>to the right peg</a:t>
            </a:r>
          </a:p>
        </p:txBody>
      </p:sp>
      <p:grpSp>
        <p:nvGrpSpPr>
          <p:cNvPr id="2" name="Group 48"/>
          <p:cNvGrpSpPr>
            <a:grpSpLocks/>
          </p:cNvGrpSpPr>
          <p:nvPr/>
        </p:nvGrpSpPr>
        <p:grpSpPr bwMode="auto">
          <a:xfrm>
            <a:off x="3505200" y="3276600"/>
            <a:ext cx="1089025" cy="401638"/>
            <a:chOff x="2218" y="1146"/>
            <a:chExt cx="686" cy="253"/>
          </a:xfrm>
        </p:grpSpPr>
        <p:sp>
          <p:nvSpPr>
            <p:cNvPr id="111649" name="Oval 49"/>
            <p:cNvSpPr>
              <a:spLocks noChangeArrowheads="1"/>
            </p:cNvSpPr>
            <p:nvPr/>
          </p:nvSpPr>
          <p:spPr bwMode="auto">
            <a:xfrm>
              <a:off x="2218" y="1329"/>
              <a:ext cx="686" cy="70"/>
            </a:xfrm>
            <a:prstGeom prst="ellipse">
              <a:avLst/>
            </a:prstGeom>
            <a:solidFill>
              <a:srgbClr val="FFCC00"/>
            </a:solidFill>
            <a:ln w="9525">
              <a:solidFill>
                <a:schemeClr val="bg1"/>
              </a:solidFill>
              <a:round/>
              <a:headEnd/>
              <a:tailEnd/>
            </a:ln>
          </p:spPr>
          <p:txBody>
            <a:bodyPr wrap="none" anchor="ctr"/>
            <a:lstStyle/>
            <a:p>
              <a:endParaRPr lang="en-US"/>
            </a:p>
          </p:txBody>
        </p:sp>
        <p:sp>
          <p:nvSpPr>
            <p:cNvPr id="111650" name="Oval 50"/>
            <p:cNvSpPr>
              <a:spLocks noChangeArrowheads="1"/>
            </p:cNvSpPr>
            <p:nvPr/>
          </p:nvSpPr>
          <p:spPr bwMode="auto">
            <a:xfrm>
              <a:off x="2365" y="1225"/>
              <a:ext cx="392" cy="70"/>
            </a:xfrm>
            <a:prstGeom prst="ellipse">
              <a:avLst/>
            </a:prstGeom>
            <a:solidFill>
              <a:srgbClr val="FFCC00"/>
            </a:solidFill>
            <a:ln w="9525">
              <a:solidFill>
                <a:schemeClr val="bg1"/>
              </a:solidFill>
              <a:round/>
              <a:headEnd/>
              <a:tailEnd/>
            </a:ln>
          </p:spPr>
          <p:txBody>
            <a:bodyPr wrap="none" anchor="ctr"/>
            <a:lstStyle/>
            <a:p>
              <a:endParaRPr lang="en-US"/>
            </a:p>
          </p:txBody>
        </p:sp>
        <p:sp>
          <p:nvSpPr>
            <p:cNvPr id="111651" name="Oval 51"/>
            <p:cNvSpPr>
              <a:spLocks noChangeArrowheads="1"/>
            </p:cNvSpPr>
            <p:nvPr/>
          </p:nvSpPr>
          <p:spPr bwMode="auto">
            <a:xfrm>
              <a:off x="2448" y="1146"/>
              <a:ext cx="216" cy="45"/>
            </a:xfrm>
            <a:prstGeom prst="ellipse">
              <a:avLst/>
            </a:prstGeom>
            <a:solidFill>
              <a:srgbClr val="FFCC00"/>
            </a:solidFill>
            <a:ln w="9525">
              <a:solidFill>
                <a:schemeClr val="bg1"/>
              </a:solidFill>
              <a:round/>
              <a:headEnd/>
              <a:tailEnd/>
            </a:ln>
          </p:spPr>
          <p:txBody>
            <a:bodyPr wrap="none" anchor="ctr"/>
            <a:lstStyle/>
            <a:p>
              <a:endParaRPr lang="en-US"/>
            </a:p>
          </p:txBody>
        </p:sp>
      </p:grpSp>
      <p:sp>
        <p:nvSpPr>
          <p:cNvPr id="269364" name="Oval 52"/>
          <p:cNvSpPr>
            <a:spLocks noChangeArrowheads="1"/>
          </p:cNvSpPr>
          <p:nvPr/>
        </p:nvSpPr>
        <p:spPr bwMode="auto">
          <a:xfrm>
            <a:off x="3246438" y="5094288"/>
            <a:ext cx="1554162" cy="163512"/>
          </a:xfrm>
          <a:prstGeom prst="ellipse">
            <a:avLst/>
          </a:prstGeom>
          <a:solidFill>
            <a:srgbClr val="FFCC00"/>
          </a:solidFill>
          <a:ln w="9525">
            <a:solidFill>
              <a:schemeClr val="bg1"/>
            </a:solidFill>
            <a:round/>
            <a:headEnd/>
            <a:tailEnd/>
          </a:ln>
        </p:spPr>
        <p:txBody>
          <a:bodyPr wrap="none" anchor="ctr"/>
          <a:lstStyle/>
          <a:p>
            <a:endParaRPr lang="en-US"/>
          </a:p>
        </p:txBody>
      </p:sp>
      <p:grpSp>
        <p:nvGrpSpPr>
          <p:cNvPr id="3" name="Group 53"/>
          <p:cNvGrpSpPr>
            <a:grpSpLocks/>
          </p:cNvGrpSpPr>
          <p:nvPr/>
        </p:nvGrpSpPr>
        <p:grpSpPr bwMode="auto">
          <a:xfrm>
            <a:off x="5159375" y="4800600"/>
            <a:ext cx="1089025" cy="401638"/>
            <a:chOff x="2218" y="1146"/>
            <a:chExt cx="686" cy="253"/>
          </a:xfrm>
        </p:grpSpPr>
        <p:sp>
          <p:nvSpPr>
            <p:cNvPr id="111646" name="Oval 54"/>
            <p:cNvSpPr>
              <a:spLocks noChangeArrowheads="1"/>
            </p:cNvSpPr>
            <p:nvPr/>
          </p:nvSpPr>
          <p:spPr bwMode="auto">
            <a:xfrm>
              <a:off x="2218" y="1329"/>
              <a:ext cx="686" cy="70"/>
            </a:xfrm>
            <a:prstGeom prst="ellipse">
              <a:avLst/>
            </a:prstGeom>
            <a:solidFill>
              <a:srgbClr val="FFCC00"/>
            </a:solidFill>
            <a:ln w="9525">
              <a:solidFill>
                <a:schemeClr val="bg1"/>
              </a:solidFill>
              <a:round/>
              <a:headEnd/>
              <a:tailEnd/>
            </a:ln>
          </p:spPr>
          <p:txBody>
            <a:bodyPr wrap="none" anchor="ctr"/>
            <a:lstStyle/>
            <a:p>
              <a:endParaRPr lang="en-US"/>
            </a:p>
          </p:txBody>
        </p:sp>
        <p:sp>
          <p:nvSpPr>
            <p:cNvPr id="111647" name="Oval 55"/>
            <p:cNvSpPr>
              <a:spLocks noChangeArrowheads="1"/>
            </p:cNvSpPr>
            <p:nvPr/>
          </p:nvSpPr>
          <p:spPr bwMode="auto">
            <a:xfrm>
              <a:off x="2365" y="1225"/>
              <a:ext cx="392" cy="70"/>
            </a:xfrm>
            <a:prstGeom prst="ellipse">
              <a:avLst/>
            </a:prstGeom>
            <a:solidFill>
              <a:srgbClr val="FFCC00"/>
            </a:solidFill>
            <a:ln w="9525">
              <a:solidFill>
                <a:schemeClr val="bg1"/>
              </a:solidFill>
              <a:round/>
              <a:headEnd/>
              <a:tailEnd/>
            </a:ln>
          </p:spPr>
          <p:txBody>
            <a:bodyPr wrap="none" anchor="ctr"/>
            <a:lstStyle/>
            <a:p>
              <a:endParaRPr lang="en-US"/>
            </a:p>
          </p:txBody>
        </p:sp>
        <p:sp>
          <p:nvSpPr>
            <p:cNvPr id="111648" name="Oval 56"/>
            <p:cNvSpPr>
              <a:spLocks noChangeArrowheads="1"/>
            </p:cNvSpPr>
            <p:nvPr/>
          </p:nvSpPr>
          <p:spPr bwMode="auto">
            <a:xfrm>
              <a:off x="2448" y="1146"/>
              <a:ext cx="216" cy="45"/>
            </a:xfrm>
            <a:prstGeom prst="ellipse">
              <a:avLst/>
            </a:prstGeom>
            <a:solidFill>
              <a:srgbClr val="FFCC00"/>
            </a:solidFill>
            <a:ln w="9525">
              <a:solidFill>
                <a:schemeClr val="bg1"/>
              </a:solidFill>
              <a:round/>
              <a:headEnd/>
              <a:tailEnd/>
            </a:ln>
          </p:spPr>
          <p:txBody>
            <a:bodyPr wrap="none" anchor="ctr"/>
            <a:lstStyle/>
            <a:p>
              <a:endParaRPr lang="en-US"/>
            </a:p>
          </p:txBody>
        </p:sp>
      </p:grpSp>
      <p:grpSp>
        <p:nvGrpSpPr>
          <p:cNvPr id="4" name="Group 62"/>
          <p:cNvGrpSpPr>
            <a:grpSpLocks/>
          </p:cNvGrpSpPr>
          <p:nvPr/>
        </p:nvGrpSpPr>
        <p:grpSpPr bwMode="auto">
          <a:xfrm>
            <a:off x="701675" y="1692275"/>
            <a:ext cx="7713663" cy="855663"/>
            <a:chOff x="442" y="1066"/>
            <a:chExt cx="4859" cy="539"/>
          </a:xfrm>
        </p:grpSpPr>
        <p:sp>
          <p:nvSpPr>
            <p:cNvPr id="111636" name="Rectangle 4"/>
            <p:cNvSpPr>
              <a:spLocks noChangeArrowheads="1"/>
            </p:cNvSpPr>
            <p:nvPr/>
          </p:nvSpPr>
          <p:spPr bwMode="auto">
            <a:xfrm>
              <a:off x="2512" y="1066"/>
              <a:ext cx="65" cy="503"/>
            </a:xfrm>
            <a:prstGeom prst="rect">
              <a:avLst/>
            </a:prstGeom>
            <a:solidFill>
              <a:srgbClr val="996600"/>
            </a:solidFill>
            <a:ln w="9525">
              <a:noFill/>
              <a:miter lim="800000"/>
              <a:headEnd/>
              <a:tailEnd/>
            </a:ln>
          </p:spPr>
          <p:txBody>
            <a:bodyPr wrap="none" anchor="ctr"/>
            <a:lstStyle/>
            <a:p>
              <a:endParaRPr lang="en-US"/>
            </a:p>
          </p:txBody>
        </p:sp>
        <p:sp>
          <p:nvSpPr>
            <p:cNvPr id="111637" name="Rectangle 5"/>
            <p:cNvSpPr>
              <a:spLocks noChangeArrowheads="1"/>
            </p:cNvSpPr>
            <p:nvPr/>
          </p:nvSpPr>
          <p:spPr bwMode="auto">
            <a:xfrm>
              <a:off x="3566" y="1066"/>
              <a:ext cx="67" cy="503"/>
            </a:xfrm>
            <a:prstGeom prst="rect">
              <a:avLst/>
            </a:prstGeom>
            <a:solidFill>
              <a:srgbClr val="996600"/>
            </a:solidFill>
            <a:ln w="9525">
              <a:noFill/>
              <a:miter lim="800000"/>
              <a:headEnd/>
              <a:tailEnd/>
            </a:ln>
          </p:spPr>
          <p:txBody>
            <a:bodyPr wrap="none" anchor="ctr"/>
            <a:lstStyle/>
            <a:p>
              <a:endParaRPr lang="en-US"/>
            </a:p>
          </p:txBody>
        </p:sp>
        <p:sp>
          <p:nvSpPr>
            <p:cNvPr id="111638" name="Rectangle 6"/>
            <p:cNvSpPr>
              <a:spLocks noChangeArrowheads="1"/>
            </p:cNvSpPr>
            <p:nvPr/>
          </p:nvSpPr>
          <p:spPr bwMode="auto">
            <a:xfrm>
              <a:off x="4620" y="1066"/>
              <a:ext cx="67" cy="503"/>
            </a:xfrm>
            <a:prstGeom prst="rect">
              <a:avLst/>
            </a:prstGeom>
            <a:solidFill>
              <a:srgbClr val="996600"/>
            </a:solidFill>
            <a:ln w="9525">
              <a:noFill/>
              <a:miter lim="800000"/>
              <a:headEnd/>
              <a:tailEnd/>
            </a:ln>
          </p:spPr>
          <p:txBody>
            <a:bodyPr wrap="none" anchor="ctr"/>
            <a:lstStyle/>
            <a:p>
              <a:endParaRPr lang="en-US"/>
            </a:p>
          </p:txBody>
        </p:sp>
        <p:sp>
          <p:nvSpPr>
            <p:cNvPr id="111639" name="Oval 9"/>
            <p:cNvSpPr>
              <a:spLocks noChangeArrowheads="1"/>
            </p:cNvSpPr>
            <p:nvPr/>
          </p:nvSpPr>
          <p:spPr bwMode="auto">
            <a:xfrm>
              <a:off x="2071" y="1432"/>
              <a:ext cx="980" cy="104"/>
            </a:xfrm>
            <a:prstGeom prst="ellipse">
              <a:avLst/>
            </a:prstGeom>
            <a:solidFill>
              <a:srgbClr val="FFCC00"/>
            </a:solidFill>
            <a:ln w="9525">
              <a:solidFill>
                <a:schemeClr val="bg1"/>
              </a:solidFill>
              <a:round/>
              <a:headEnd/>
              <a:tailEnd/>
            </a:ln>
          </p:spPr>
          <p:txBody>
            <a:bodyPr wrap="none" anchor="ctr"/>
            <a:lstStyle/>
            <a:p>
              <a:endParaRPr lang="en-US"/>
            </a:p>
          </p:txBody>
        </p:sp>
        <p:grpSp>
          <p:nvGrpSpPr>
            <p:cNvPr id="111640" name="Group 47"/>
            <p:cNvGrpSpPr>
              <a:grpSpLocks/>
            </p:cNvGrpSpPr>
            <p:nvPr/>
          </p:nvGrpSpPr>
          <p:grpSpPr bwMode="auto">
            <a:xfrm>
              <a:off x="2218" y="1146"/>
              <a:ext cx="686" cy="253"/>
              <a:chOff x="2218" y="1146"/>
              <a:chExt cx="686" cy="253"/>
            </a:xfrm>
          </p:grpSpPr>
          <p:sp>
            <p:nvSpPr>
              <p:cNvPr id="111643" name="Oval 10"/>
              <p:cNvSpPr>
                <a:spLocks noChangeArrowheads="1"/>
              </p:cNvSpPr>
              <p:nvPr/>
            </p:nvSpPr>
            <p:spPr bwMode="auto">
              <a:xfrm>
                <a:off x="2218" y="1329"/>
                <a:ext cx="686" cy="70"/>
              </a:xfrm>
              <a:prstGeom prst="ellipse">
                <a:avLst/>
              </a:prstGeom>
              <a:solidFill>
                <a:srgbClr val="FFCC00"/>
              </a:solidFill>
              <a:ln w="9525">
                <a:solidFill>
                  <a:schemeClr val="bg1"/>
                </a:solidFill>
                <a:round/>
                <a:headEnd/>
                <a:tailEnd/>
              </a:ln>
            </p:spPr>
            <p:txBody>
              <a:bodyPr wrap="none" anchor="ctr"/>
              <a:lstStyle/>
              <a:p>
                <a:endParaRPr lang="en-US"/>
              </a:p>
            </p:txBody>
          </p:sp>
          <p:sp>
            <p:nvSpPr>
              <p:cNvPr id="111644" name="Oval 11"/>
              <p:cNvSpPr>
                <a:spLocks noChangeArrowheads="1"/>
              </p:cNvSpPr>
              <p:nvPr/>
            </p:nvSpPr>
            <p:spPr bwMode="auto">
              <a:xfrm>
                <a:off x="2365" y="1225"/>
                <a:ext cx="392" cy="70"/>
              </a:xfrm>
              <a:prstGeom prst="ellipse">
                <a:avLst/>
              </a:prstGeom>
              <a:solidFill>
                <a:srgbClr val="FFCC00"/>
              </a:solidFill>
              <a:ln w="9525">
                <a:solidFill>
                  <a:schemeClr val="bg1"/>
                </a:solidFill>
                <a:round/>
                <a:headEnd/>
                <a:tailEnd/>
              </a:ln>
            </p:spPr>
            <p:txBody>
              <a:bodyPr wrap="none" anchor="ctr"/>
              <a:lstStyle/>
              <a:p>
                <a:endParaRPr lang="en-US"/>
              </a:p>
            </p:txBody>
          </p:sp>
          <p:sp>
            <p:nvSpPr>
              <p:cNvPr id="111645" name="Oval 12"/>
              <p:cNvSpPr>
                <a:spLocks noChangeArrowheads="1"/>
              </p:cNvSpPr>
              <p:nvPr/>
            </p:nvSpPr>
            <p:spPr bwMode="auto">
              <a:xfrm>
                <a:off x="2448" y="1146"/>
                <a:ext cx="216" cy="45"/>
              </a:xfrm>
              <a:prstGeom prst="ellipse">
                <a:avLst/>
              </a:prstGeom>
              <a:solidFill>
                <a:srgbClr val="FFCC00"/>
              </a:solidFill>
              <a:ln w="9525">
                <a:solidFill>
                  <a:schemeClr val="bg1"/>
                </a:solidFill>
                <a:round/>
                <a:headEnd/>
                <a:tailEnd/>
              </a:ln>
            </p:spPr>
            <p:txBody>
              <a:bodyPr wrap="none" anchor="ctr"/>
              <a:lstStyle/>
              <a:p>
                <a:endParaRPr lang="en-US"/>
              </a:p>
            </p:txBody>
          </p:sp>
        </p:grpSp>
        <p:sp>
          <p:nvSpPr>
            <p:cNvPr id="111641" name="Text Box 46"/>
            <p:cNvSpPr txBox="1">
              <a:spLocks noChangeArrowheads="1"/>
            </p:cNvSpPr>
            <p:nvPr/>
          </p:nvSpPr>
          <p:spPr bwMode="auto">
            <a:xfrm>
              <a:off x="442" y="1094"/>
              <a:ext cx="841" cy="242"/>
            </a:xfrm>
            <a:prstGeom prst="rect">
              <a:avLst/>
            </a:prstGeom>
            <a:noFill/>
            <a:ln w="9525">
              <a:noFill/>
              <a:miter lim="800000"/>
              <a:headEnd/>
              <a:tailEnd/>
            </a:ln>
          </p:spPr>
          <p:txBody>
            <a:bodyPr wrap="none" lIns="96744" tIns="48372" rIns="96744" bIns="48372">
              <a:spAutoFit/>
            </a:bodyPr>
            <a:lstStyle/>
            <a:p>
              <a:pPr defTabSz="966788"/>
              <a:r>
                <a:rPr lang="en-US" sz="1900"/>
                <a:t>Initial state:</a:t>
              </a:r>
            </a:p>
          </p:txBody>
        </p:sp>
        <p:sp>
          <p:nvSpPr>
            <p:cNvPr id="111642" name="Rectangle 3"/>
            <p:cNvSpPr>
              <a:spLocks noChangeArrowheads="1"/>
            </p:cNvSpPr>
            <p:nvPr/>
          </p:nvSpPr>
          <p:spPr bwMode="auto">
            <a:xfrm>
              <a:off x="2071" y="1535"/>
              <a:ext cx="3230" cy="70"/>
            </a:xfrm>
            <a:prstGeom prst="rect">
              <a:avLst/>
            </a:prstGeom>
            <a:solidFill>
              <a:srgbClr val="FFFFCC"/>
            </a:solidFill>
            <a:ln w="9525">
              <a:solidFill>
                <a:schemeClr val="tx1"/>
              </a:solidFill>
              <a:miter lim="800000"/>
              <a:headEnd/>
              <a:tailEnd/>
            </a:ln>
          </p:spPr>
          <p:txBody>
            <a:bodyPr wrap="none" anchor="ctr"/>
            <a:lstStyle/>
            <a:p>
              <a:endParaRPr lang="en-US"/>
            </a:p>
          </p:txBody>
        </p:sp>
      </p:grpSp>
      <p:sp>
        <p:nvSpPr>
          <p:cNvPr id="269326" name="Rectangle 14"/>
          <p:cNvSpPr>
            <a:spLocks noChangeArrowheads="1"/>
          </p:cNvSpPr>
          <p:nvPr/>
        </p:nvSpPr>
        <p:spPr bwMode="auto">
          <a:xfrm>
            <a:off x="3287713" y="3932238"/>
            <a:ext cx="5127625" cy="111125"/>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269348" name="Rectangle 36"/>
          <p:cNvSpPr>
            <a:spLocks noChangeArrowheads="1"/>
          </p:cNvSpPr>
          <p:nvPr/>
        </p:nvSpPr>
        <p:spPr bwMode="auto">
          <a:xfrm>
            <a:off x="3287713" y="5253038"/>
            <a:ext cx="5127625" cy="111125"/>
          </a:xfrm>
          <a:prstGeom prst="rect">
            <a:avLst/>
          </a:prstGeom>
          <a:solidFill>
            <a:srgbClr val="FFFFCC"/>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69326"/>
                                        </p:tgtEl>
                                        <p:attrNameLst>
                                          <p:attrName>style.visibility</p:attrName>
                                        </p:attrNameLst>
                                      </p:cBhvr>
                                      <p:to>
                                        <p:strVal val="visible"/>
                                      </p:to>
                                    </p:set>
                                    <p:animEffect transition="in" filter="fade">
                                      <p:cBhvr>
                                        <p:cTn id="10" dur="2000"/>
                                        <p:tgtEl>
                                          <p:spTgt spid="2693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9327"/>
                                        </p:tgtEl>
                                        <p:attrNameLst>
                                          <p:attrName>style.visibility</p:attrName>
                                        </p:attrNameLst>
                                      </p:cBhvr>
                                      <p:to>
                                        <p:strVal val="visible"/>
                                      </p:to>
                                    </p:set>
                                    <p:animEffect transition="in" filter="fade">
                                      <p:cBhvr>
                                        <p:cTn id="13" dur="2000"/>
                                        <p:tgtEl>
                                          <p:spTgt spid="2693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9328"/>
                                        </p:tgtEl>
                                        <p:attrNameLst>
                                          <p:attrName>style.visibility</p:attrName>
                                        </p:attrNameLst>
                                      </p:cBhvr>
                                      <p:to>
                                        <p:strVal val="visible"/>
                                      </p:to>
                                    </p:set>
                                    <p:animEffect transition="in" filter="fade">
                                      <p:cBhvr>
                                        <p:cTn id="16" dur="2000"/>
                                        <p:tgtEl>
                                          <p:spTgt spid="2693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9329"/>
                                        </p:tgtEl>
                                        <p:attrNameLst>
                                          <p:attrName>style.visibility</p:attrName>
                                        </p:attrNameLst>
                                      </p:cBhvr>
                                      <p:to>
                                        <p:strVal val="visible"/>
                                      </p:to>
                                    </p:set>
                                    <p:animEffect transition="in" filter="fade">
                                      <p:cBhvr>
                                        <p:cTn id="19" dur="2000"/>
                                        <p:tgtEl>
                                          <p:spTgt spid="2693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9330"/>
                                        </p:tgtEl>
                                        <p:attrNameLst>
                                          <p:attrName>style.visibility</p:attrName>
                                        </p:attrNameLst>
                                      </p:cBhvr>
                                      <p:to>
                                        <p:strVal val="visible"/>
                                      </p:to>
                                    </p:set>
                                    <p:animEffect transition="in" filter="fade">
                                      <p:cBhvr>
                                        <p:cTn id="22" dur="2000"/>
                                        <p:tgtEl>
                                          <p:spTgt spid="2693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9335"/>
                                        </p:tgtEl>
                                        <p:attrNameLst>
                                          <p:attrName>style.visibility</p:attrName>
                                        </p:attrNameLst>
                                      </p:cBhvr>
                                      <p:to>
                                        <p:strVal val="visible"/>
                                      </p:to>
                                    </p:set>
                                    <p:animEffect transition="in" filter="fade">
                                      <p:cBhvr>
                                        <p:cTn id="25" dur="2000"/>
                                        <p:tgtEl>
                                          <p:spTgt spid="269335"/>
                                        </p:tgtEl>
                                      </p:cBhvr>
                                    </p:animEffect>
                                  </p:childTnLst>
                                </p:cTn>
                              </p:par>
                              <p:par>
                                <p:cTn id="26" presetID="10"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20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0" presetClass="path" presetSubtype="0" accel="50000" decel="50000" fill="hold" nodeType="clickEffect">
                                  <p:stCondLst>
                                    <p:cond delay="0"/>
                                  </p:stCondLst>
                                  <p:childTnLst>
                                    <p:animMotion origin="layout" path="M 5.55556E-7 -8.71415E-6 C -0.00434 -0.03446 -0.00851 -0.06869 0.0191 -0.08419 C 0.0467 -0.09968 0.13854 -0.11263 0.1658 -0.09274 C 0.19306 -0.07286 0.18768 -0.01874 0.18229 0.03538 " pathEditMode="relative" ptsTypes="aaaA">
                                      <p:cBhvr>
                                        <p:cTn id="32" dur="2000" fill="hold"/>
                                        <p:tgtEl>
                                          <p:spTgt spid="2"/>
                                        </p:tgtEl>
                                        <p:attrNameLst>
                                          <p:attrName>ppt_x</p:attrName>
                                          <p:attrName>ppt_y</p:attrName>
                                        </p:attrNameLst>
                                      </p:cBhvr>
                                    </p:animMotion>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xit" presetSubtype="0" fill="hold" grpId="1" nodeType="clickEffect">
                                  <p:stCondLst>
                                    <p:cond delay="0"/>
                                  </p:stCondLst>
                                  <p:childTnLst>
                                    <p:animEffect transition="out" filter="fade">
                                      <p:cBhvr>
                                        <p:cTn id="36" dur="2000"/>
                                        <p:tgtEl>
                                          <p:spTgt spid="269327"/>
                                        </p:tgtEl>
                                      </p:cBhvr>
                                    </p:animEffect>
                                    <p:set>
                                      <p:cBhvr>
                                        <p:cTn id="37" dur="1" fill="hold">
                                          <p:stCondLst>
                                            <p:cond delay="1999"/>
                                          </p:stCondLst>
                                        </p:cTn>
                                        <p:tgtEl>
                                          <p:spTgt spid="269327"/>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2000"/>
                                        <p:tgtEl>
                                          <p:spTgt spid="269328"/>
                                        </p:tgtEl>
                                      </p:cBhvr>
                                    </p:animEffect>
                                    <p:set>
                                      <p:cBhvr>
                                        <p:cTn id="40" dur="1" fill="hold">
                                          <p:stCondLst>
                                            <p:cond delay="1999"/>
                                          </p:stCondLst>
                                        </p:cTn>
                                        <p:tgtEl>
                                          <p:spTgt spid="26932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2000"/>
                                        <p:tgtEl>
                                          <p:spTgt spid="269329"/>
                                        </p:tgtEl>
                                      </p:cBhvr>
                                    </p:animEffect>
                                    <p:set>
                                      <p:cBhvr>
                                        <p:cTn id="43" dur="1" fill="hold">
                                          <p:stCondLst>
                                            <p:cond delay="1999"/>
                                          </p:stCondLst>
                                        </p:cTn>
                                        <p:tgtEl>
                                          <p:spTgt spid="269329"/>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2000"/>
                                        <p:tgtEl>
                                          <p:spTgt spid="269330"/>
                                        </p:tgtEl>
                                      </p:cBhvr>
                                    </p:animEffect>
                                    <p:set>
                                      <p:cBhvr>
                                        <p:cTn id="46" dur="1" fill="hold">
                                          <p:stCondLst>
                                            <p:cond delay="1999"/>
                                          </p:stCondLst>
                                        </p:cTn>
                                        <p:tgtEl>
                                          <p:spTgt spid="26933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2000"/>
                                        <p:tgtEl>
                                          <p:spTgt spid="269335"/>
                                        </p:tgtEl>
                                      </p:cBhvr>
                                    </p:animEffect>
                                    <p:set>
                                      <p:cBhvr>
                                        <p:cTn id="49" dur="1" fill="hold">
                                          <p:stCondLst>
                                            <p:cond delay="1999"/>
                                          </p:stCondLst>
                                        </p:cTn>
                                        <p:tgtEl>
                                          <p:spTgt spid="269335"/>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2000"/>
                                        <p:tgtEl>
                                          <p:spTgt spid="2"/>
                                        </p:tgtEl>
                                      </p:cBhvr>
                                    </p:animEffect>
                                    <p:set>
                                      <p:cBhvr>
                                        <p:cTn id="52" dur="1" fill="hold">
                                          <p:stCondLst>
                                            <p:cond delay="1999"/>
                                          </p:stCondLst>
                                        </p:cTn>
                                        <p:tgtEl>
                                          <p:spTgt spid="2"/>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2000"/>
                                        <p:tgtEl>
                                          <p:spTgt spid="269326"/>
                                        </p:tgtEl>
                                      </p:cBhvr>
                                    </p:animEffect>
                                    <p:set>
                                      <p:cBhvr>
                                        <p:cTn id="55" dur="1" fill="hold">
                                          <p:stCondLst>
                                            <p:cond delay="1999"/>
                                          </p:stCondLst>
                                        </p:cTn>
                                        <p:tgtEl>
                                          <p:spTgt spid="269326"/>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269352"/>
                                        </p:tgtEl>
                                        <p:attrNameLst>
                                          <p:attrName>style.visibility</p:attrName>
                                        </p:attrNameLst>
                                      </p:cBhvr>
                                      <p:to>
                                        <p:strVal val="visible"/>
                                      </p:to>
                                    </p:set>
                                    <p:animEffect transition="in" filter="fade">
                                      <p:cBhvr>
                                        <p:cTn id="58" dur="2000"/>
                                        <p:tgtEl>
                                          <p:spTgt spid="269352"/>
                                        </p:tgtEl>
                                      </p:cBhvr>
                                    </p:animEffect>
                                  </p:childTnLst>
                                </p:cTn>
                              </p:par>
                            </p:childTnLst>
                          </p:cTn>
                        </p:par>
                        <p:par>
                          <p:cTn id="59" fill="hold" nodeType="afterGroup">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269349"/>
                                        </p:tgtEl>
                                        <p:attrNameLst>
                                          <p:attrName>style.visibility</p:attrName>
                                        </p:attrNameLst>
                                      </p:cBhvr>
                                      <p:to>
                                        <p:strVal val="visible"/>
                                      </p:to>
                                    </p:set>
                                    <p:animEffect transition="in" filter="fade">
                                      <p:cBhvr>
                                        <p:cTn id="62" dur="2000"/>
                                        <p:tgtEl>
                                          <p:spTgt spid="26934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69350"/>
                                        </p:tgtEl>
                                        <p:attrNameLst>
                                          <p:attrName>style.visibility</p:attrName>
                                        </p:attrNameLst>
                                      </p:cBhvr>
                                      <p:to>
                                        <p:strVal val="visible"/>
                                      </p:to>
                                    </p:set>
                                    <p:animEffect transition="in" filter="fade">
                                      <p:cBhvr>
                                        <p:cTn id="65" dur="2000"/>
                                        <p:tgtEl>
                                          <p:spTgt spid="26935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9351"/>
                                        </p:tgtEl>
                                        <p:attrNameLst>
                                          <p:attrName>style.visibility</p:attrName>
                                        </p:attrNameLst>
                                      </p:cBhvr>
                                      <p:to>
                                        <p:strVal val="visible"/>
                                      </p:to>
                                    </p:set>
                                    <p:animEffect transition="in" filter="fade">
                                      <p:cBhvr>
                                        <p:cTn id="68" dur="2000"/>
                                        <p:tgtEl>
                                          <p:spTgt spid="2693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9364"/>
                                        </p:tgtEl>
                                        <p:attrNameLst>
                                          <p:attrName>style.visibility</p:attrName>
                                        </p:attrNameLst>
                                      </p:cBhvr>
                                      <p:to>
                                        <p:strVal val="visible"/>
                                      </p:to>
                                    </p:set>
                                    <p:animEffect transition="in" filter="fade">
                                      <p:cBhvr>
                                        <p:cTn id="71" dur="2000"/>
                                        <p:tgtEl>
                                          <p:spTgt spid="269364"/>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2000"/>
                                        <p:tgtEl>
                                          <p:spTgt spid="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69348"/>
                                        </p:tgtEl>
                                        <p:attrNameLst>
                                          <p:attrName>style.visibility</p:attrName>
                                        </p:attrNameLst>
                                      </p:cBhvr>
                                      <p:to>
                                        <p:strVal val="visible"/>
                                      </p:to>
                                    </p:set>
                                    <p:animEffect transition="in" filter="fade">
                                      <p:cBhvr>
                                        <p:cTn id="77" dur="2000"/>
                                        <p:tgtEl>
                                          <p:spTgt spid="26934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0" presetClass="path" presetSubtype="0" accel="50000" decel="50000" fill="hold" grpId="1" nodeType="clickEffect">
                                  <p:stCondLst>
                                    <p:cond delay="0"/>
                                  </p:stCondLst>
                                  <p:childTnLst>
                                    <p:animMotion origin="layout" path="M 0.00052 -0.00023 C 0.00122 -0.05203 0.00191 -0.10361 0.05885 -0.12673 C 0.1158 -0.14986 0.29115 -0.15957 0.34236 -0.13853 C 0.39358 -0.11748 0.37986 -0.05897 0.36632 -0.00023 " pathEditMode="relative" ptsTypes="aaaA">
                                      <p:cBhvr>
                                        <p:cTn id="81" dur="2000" fill="hold"/>
                                        <p:tgtEl>
                                          <p:spTgt spid="269364"/>
                                        </p:tgtEl>
                                        <p:attrNameLst>
                                          <p:attrName>ppt_x</p:attrName>
                                          <p:attrName>ppt_y</p:attrName>
                                        </p:attrNameLst>
                                      </p:cBhvr>
                                    </p:animMotion>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69341"/>
                                        </p:tgtEl>
                                        <p:attrNameLst>
                                          <p:attrName>style.visibility</p:attrName>
                                        </p:attrNameLst>
                                      </p:cBhvr>
                                      <p:to>
                                        <p:strVal val="visible"/>
                                      </p:to>
                                    </p:set>
                                    <p:animEffect transition="in" filter="wipe(left)">
                                      <p:cBhvr>
                                        <p:cTn id="86" dur="500"/>
                                        <p:tgtEl>
                                          <p:spTgt spid="269341"/>
                                        </p:tgtEl>
                                      </p:cBhvr>
                                    </p:animEffect>
                                  </p:childTnLst>
                                </p:cTn>
                              </p:par>
                            </p:childTnLst>
                          </p:cTn>
                        </p:par>
                        <p:par>
                          <p:cTn id="87" fill="hold" nodeType="afterGroup">
                            <p:stCondLst>
                              <p:cond delay="500"/>
                            </p:stCondLst>
                            <p:childTnLst>
                              <p:par>
                                <p:cTn id="88" presetID="0" presetClass="path" presetSubtype="0" accel="50000" decel="50000" fill="hold" nodeType="afterEffect">
                                  <p:stCondLst>
                                    <p:cond delay="0"/>
                                  </p:stCondLst>
                                  <p:childTnLst>
                                    <p:animMotion origin="layout" path="M 1.66667E-6 -2.59019E-7 C 0.00764 -0.05088 0.01528 -0.10152 0.04184 -0.11956 C 0.06841 -0.1376 0.13559 -0.12373 0.15955 -0.10777 C 0.18351 -0.09181 0.18473 -0.05781 0.18611 -0.02359 " pathEditMode="relative" ptsTypes="aaaA">
                                      <p:cBhvr>
                                        <p:cTn id="89"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27" grpId="0" animBg="1"/>
      <p:bldP spid="269327" grpId="1" animBg="1"/>
      <p:bldP spid="269328" grpId="0" animBg="1"/>
      <p:bldP spid="269328" grpId="1" animBg="1"/>
      <p:bldP spid="269329" grpId="0" animBg="1"/>
      <p:bldP spid="269329" grpId="1" animBg="1"/>
      <p:bldP spid="269330" grpId="0"/>
      <p:bldP spid="269330" grpId="1"/>
      <p:bldP spid="269335" grpId="0" animBg="1"/>
      <p:bldP spid="269335" grpId="1" animBg="1"/>
      <p:bldP spid="269341" grpId="0"/>
      <p:bldP spid="269349" grpId="0" animBg="1"/>
      <p:bldP spid="269350" grpId="0" animBg="1"/>
      <p:bldP spid="269351" grpId="0" animBg="1"/>
      <p:bldP spid="269352" grpId="0"/>
      <p:bldP spid="269364" grpId="0" animBg="1"/>
      <p:bldP spid="269364" grpId="1" animBg="1"/>
      <p:bldP spid="269326" grpId="0" animBg="1"/>
      <p:bldP spid="269326" grpId="1" animBg="1"/>
      <p:bldP spid="269348"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671513" y="76200"/>
            <a:ext cx="7807325" cy="563563"/>
          </a:xfrm>
          <a:prstGeom prst="rect">
            <a:avLst/>
          </a:prstGeom>
          <a:noFill/>
          <a:ln w="9525">
            <a:noFill/>
            <a:miter lim="800000"/>
            <a:headEnd/>
            <a:tailEnd/>
          </a:ln>
        </p:spPr>
        <p:txBody>
          <a:bodyPr lIns="96744" tIns="48372" rIns="96744" bIns="48372" anchor="ctr"/>
          <a:lstStyle/>
          <a:p>
            <a:pPr marL="363538" indent="-363538" algn="ctr" defTabSz="966788">
              <a:lnSpc>
                <a:spcPct val="85000"/>
              </a:lnSpc>
              <a:spcBef>
                <a:spcPct val="20000"/>
              </a:spcBef>
            </a:pPr>
            <a:r>
              <a:rPr lang="en-US" sz="3400" b="1">
                <a:solidFill>
                  <a:srgbClr val="000080"/>
                </a:solidFill>
              </a:rPr>
              <a:t>Hanoi Towers Program</a:t>
            </a:r>
          </a:p>
        </p:txBody>
      </p:sp>
      <p:sp>
        <p:nvSpPr>
          <p:cNvPr id="112643" name="Rectangle 3"/>
          <p:cNvSpPr>
            <a:spLocks noChangeArrowheads="1"/>
          </p:cNvSpPr>
          <p:nvPr/>
        </p:nvSpPr>
        <p:spPr bwMode="auto">
          <a:xfrm>
            <a:off x="717550" y="838200"/>
            <a:ext cx="8197850" cy="5818188"/>
          </a:xfrm>
          <a:prstGeom prst="rect">
            <a:avLst/>
          </a:prstGeom>
          <a:noFill/>
          <a:ln w="9525">
            <a:noFill/>
            <a:miter lim="800000"/>
            <a:headEnd/>
            <a:tailEnd/>
          </a:ln>
        </p:spPr>
        <p:txBody>
          <a:bodyPr lIns="96744" tIns="48372" rIns="96744" bIns="48372"/>
          <a:lstStyle/>
          <a:p>
            <a:pPr marL="363538" indent="-363538" defTabSz="966788">
              <a:lnSpc>
                <a:spcPct val="110000"/>
              </a:lnSpc>
              <a:tabLst>
                <a:tab pos="973138" algn="l"/>
                <a:tab pos="1446213" algn="l"/>
              </a:tabLst>
            </a:pPr>
            <a:r>
              <a:rPr lang="en-US" sz="1800" noProof="1">
                <a:latin typeface="Courier New" pitchFamily="49" charset="0"/>
              </a:rPr>
              <a:t>#include &lt;stdio.h&gt;</a:t>
            </a:r>
          </a:p>
          <a:p>
            <a:pPr marL="363538" indent="-363538" defTabSz="966788">
              <a:lnSpc>
                <a:spcPct val="110000"/>
              </a:lnSpc>
              <a:tabLst>
                <a:tab pos="973138" algn="l"/>
                <a:tab pos="1446213" algn="l"/>
              </a:tabLst>
            </a:pPr>
            <a:r>
              <a:rPr lang="en-US" sz="1800" noProof="1">
                <a:latin typeface="Courier New" pitchFamily="49" charset="0"/>
              </a:rPr>
              <a:t>void hanoitowers(int n, char *S, char *M, char *D) {</a:t>
            </a:r>
          </a:p>
          <a:p>
            <a:pPr marL="363538" indent="-363538" defTabSz="966788">
              <a:lnSpc>
                <a:spcPct val="110000"/>
              </a:lnSpc>
              <a:tabLst>
                <a:tab pos="973138" algn="l"/>
                <a:tab pos="1446213" algn="l"/>
              </a:tabLst>
            </a:pPr>
            <a:r>
              <a:rPr lang="en-US" sz="1800" noProof="1">
                <a:latin typeface="Courier New" pitchFamily="49" charset="0"/>
              </a:rPr>
              <a:t>	if (n == 1) {	// stopping condition</a:t>
            </a:r>
          </a:p>
          <a:p>
            <a:pPr marL="363538" indent="-363538" defTabSz="966788">
              <a:lnSpc>
                <a:spcPct val="110000"/>
              </a:lnSpc>
              <a:tabLst>
                <a:tab pos="973138" algn="l"/>
                <a:tab pos="1446213" algn="l"/>
              </a:tabLst>
            </a:pPr>
            <a:r>
              <a:rPr lang="en-US" sz="1800" noProof="1">
                <a:latin typeface="Courier New" pitchFamily="49" charset="0"/>
              </a:rPr>
              <a:t>		printf("move top from %s to %s\n", S, D);</a:t>
            </a:r>
          </a:p>
          <a:p>
            <a:pPr marL="363538" indent="-363538" defTabSz="966788">
              <a:lnSpc>
                <a:spcPct val="110000"/>
              </a:lnSpc>
              <a:tabLst>
                <a:tab pos="973138" algn="l"/>
                <a:tab pos="1446213" algn="l"/>
              </a:tabLst>
            </a:pPr>
            <a:r>
              <a:rPr lang="en-US" sz="1800" noProof="1">
                <a:latin typeface="Courier New" pitchFamily="49" charset="0"/>
              </a:rPr>
              <a:t>		// output at stopping condition</a:t>
            </a:r>
          </a:p>
          <a:p>
            <a:pPr marL="363538" indent="-363538" defTabSz="966788">
              <a:lnSpc>
                <a:spcPct val="110000"/>
              </a:lnSpc>
              <a:tabLst>
                <a:tab pos="973138" algn="l"/>
                <a:tab pos="1446213" algn="l"/>
              </a:tabLst>
            </a:pPr>
            <a:r>
              <a:rPr lang="en-US" sz="1800" noProof="1">
                <a:latin typeface="Courier New" pitchFamily="49" charset="0"/>
              </a:rPr>
              <a:t>	 } else {		// from size-(n-1) to size-n problem</a:t>
            </a:r>
          </a:p>
          <a:p>
            <a:pPr marL="363538" indent="-363538" defTabSz="966788">
              <a:lnSpc>
                <a:spcPct val="110000"/>
              </a:lnSpc>
              <a:tabLst>
                <a:tab pos="973138" algn="l"/>
                <a:tab pos="1446213" algn="l"/>
              </a:tabLst>
            </a:pPr>
            <a:r>
              <a:rPr lang="en-US" sz="1800" noProof="1">
                <a:latin typeface="Courier New" pitchFamily="49" charset="0"/>
              </a:rPr>
              <a:t>		hanoitowers(n-1, S, D, M);</a:t>
            </a:r>
          </a:p>
          <a:p>
            <a:pPr marL="363538" indent="-363538" defTabSz="966788">
              <a:lnSpc>
                <a:spcPct val="110000"/>
              </a:lnSpc>
              <a:tabLst>
                <a:tab pos="973138" algn="l"/>
                <a:tab pos="1446213" algn="l"/>
              </a:tabLst>
            </a:pPr>
            <a:r>
              <a:rPr lang="en-US" sz="1800" noProof="1">
                <a:latin typeface="Courier New" pitchFamily="49" charset="0"/>
              </a:rPr>
              <a:t>		hanoitowers(1, S, M, D);</a:t>
            </a:r>
          </a:p>
          <a:p>
            <a:pPr marL="363538" indent="-363538" defTabSz="966788">
              <a:lnSpc>
                <a:spcPct val="110000"/>
              </a:lnSpc>
              <a:tabLst>
                <a:tab pos="973138" algn="l"/>
                <a:tab pos="1446213" algn="l"/>
              </a:tabLst>
            </a:pPr>
            <a:r>
              <a:rPr lang="en-US" sz="1800" noProof="1">
                <a:latin typeface="Courier New" pitchFamily="49" charset="0"/>
              </a:rPr>
              <a:t>		hanoitowers(n-1, M, S, D);</a:t>
            </a:r>
          </a:p>
          <a:p>
            <a:pPr marL="363538" indent="-363538" defTabSz="966788">
              <a:lnSpc>
                <a:spcPct val="110000"/>
              </a:lnSpc>
              <a:tabLst>
                <a:tab pos="973138" algn="l"/>
                <a:tab pos="1446213" algn="l"/>
              </a:tabLst>
            </a:pPr>
            <a:r>
              <a:rPr lang="en-US" sz="1800" noProof="1">
                <a:latin typeface="Courier New" pitchFamily="49" charset="0"/>
              </a:rPr>
              <a:t>	 }</a:t>
            </a:r>
          </a:p>
          <a:p>
            <a:pPr marL="363538" indent="-363538" defTabSz="966788">
              <a:lnSpc>
                <a:spcPct val="110000"/>
              </a:lnSpc>
              <a:tabLst>
                <a:tab pos="973138" algn="l"/>
                <a:tab pos="1446213" algn="l"/>
              </a:tabLst>
            </a:pPr>
            <a:r>
              <a:rPr lang="en-US" sz="1800" noProof="1">
                <a:latin typeface="Courier New" pitchFamily="49" charset="0"/>
              </a:rPr>
              <a:t>}</a:t>
            </a:r>
          </a:p>
          <a:p>
            <a:pPr marL="363538" indent="-363538" defTabSz="966788">
              <a:lnSpc>
                <a:spcPct val="110000"/>
              </a:lnSpc>
              <a:tabLst>
                <a:tab pos="973138" algn="l"/>
                <a:tab pos="1446213" algn="l"/>
              </a:tabLst>
            </a:pPr>
            <a:r>
              <a:rPr lang="en-US" sz="1800" noProof="1">
                <a:latin typeface="Courier New" pitchFamily="49" charset="0"/>
              </a:rPr>
              <a:t>void hanoi(int n) {	// define a simpler human-interface</a:t>
            </a:r>
          </a:p>
          <a:p>
            <a:pPr marL="363538" indent="-363538" defTabSz="966788">
              <a:lnSpc>
                <a:spcPct val="110000"/>
              </a:lnSpc>
              <a:tabLst>
                <a:tab pos="973138" algn="l"/>
                <a:tab pos="1446213" algn="l"/>
              </a:tabLst>
            </a:pPr>
            <a:r>
              <a:rPr lang="en-US" sz="1800" noProof="1">
                <a:latin typeface="Courier New" pitchFamily="49" charset="0"/>
              </a:rPr>
              <a:t>	hanoitowers(n, "Left", "Center", "Right");</a:t>
            </a:r>
          </a:p>
          <a:p>
            <a:pPr marL="363538" indent="-363538" defTabSz="966788">
              <a:lnSpc>
                <a:spcPct val="110000"/>
              </a:lnSpc>
              <a:tabLst>
                <a:tab pos="973138" algn="l"/>
                <a:tab pos="1446213" algn="l"/>
              </a:tabLst>
            </a:pPr>
            <a:r>
              <a:rPr lang="en-US" sz="1800" noProof="1">
                <a:latin typeface="Courier New" pitchFamily="49" charset="0"/>
              </a:rPr>
              <a:t>}</a:t>
            </a:r>
          </a:p>
          <a:p>
            <a:pPr marL="363538" indent="-363538" defTabSz="966788">
              <a:lnSpc>
                <a:spcPct val="110000"/>
              </a:lnSpc>
              <a:tabLst>
                <a:tab pos="973138" algn="l"/>
                <a:tab pos="1446213" algn="l"/>
              </a:tabLst>
            </a:pPr>
            <a:r>
              <a:rPr lang="en-US" sz="1800" noProof="1">
                <a:latin typeface="Courier New" pitchFamily="49" charset="0"/>
              </a:rPr>
              <a:t>void main() {</a:t>
            </a:r>
          </a:p>
          <a:p>
            <a:pPr marL="363538" indent="-363538" defTabSz="966788">
              <a:lnSpc>
                <a:spcPct val="110000"/>
              </a:lnSpc>
              <a:tabLst>
                <a:tab pos="973138" algn="l"/>
                <a:tab pos="1446213" algn="l"/>
              </a:tabLst>
            </a:pPr>
            <a:r>
              <a:rPr lang="en-US" sz="1800" noProof="1">
                <a:latin typeface="Courier New" pitchFamily="49" charset="0"/>
              </a:rPr>
              <a:t>	hanoitowers(</a:t>
            </a:r>
            <a:r>
              <a:rPr lang="en-US" sz="1800" dirty="0">
                <a:latin typeface="Courier New" pitchFamily="49" charset="0"/>
              </a:rPr>
              <a:t>4</a:t>
            </a:r>
            <a:r>
              <a:rPr lang="en-US" sz="1800" noProof="1">
                <a:latin typeface="Courier New" pitchFamily="49" charset="0"/>
              </a:rPr>
              <a:t>, "Source", "Spare", "Destination");</a:t>
            </a:r>
          </a:p>
          <a:p>
            <a:pPr marL="363538" indent="-363538" defTabSz="966788">
              <a:lnSpc>
                <a:spcPct val="110000"/>
              </a:lnSpc>
              <a:tabLst>
                <a:tab pos="973138" algn="l"/>
                <a:tab pos="1446213" algn="l"/>
              </a:tabLst>
            </a:pPr>
            <a:r>
              <a:rPr lang="en-US" sz="1800" noProof="1">
                <a:latin typeface="Courier New" pitchFamily="49" charset="0"/>
              </a:rPr>
              <a:t>	hanoi(</a:t>
            </a:r>
            <a:r>
              <a:rPr lang="en-US" sz="1800" dirty="0">
                <a:latin typeface="Courier New" pitchFamily="49" charset="0"/>
              </a:rPr>
              <a:t>3</a:t>
            </a:r>
            <a:r>
              <a:rPr lang="en-US" sz="1800" noProof="1">
                <a:latin typeface="Courier New" pitchFamily="49" charset="0"/>
              </a:rPr>
              <a:t>);</a:t>
            </a:r>
          </a:p>
          <a:p>
            <a:pPr marL="363538" indent="-363538" defTabSz="966788">
              <a:lnSpc>
                <a:spcPct val="110000"/>
              </a:lnSpc>
              <a:tabLst>
                <a:tab pos="973138" algn="l"/>
                <a:tab pos="1446213" algn="l"/>
              </a:tabLst>
            </a:pPr>
            <a:r>
              <a:rPr lang="en-US" sz="1800" noProof="1">
                <a:latin typeface="Courier New" pitchFamily="49" charset="0"/>
              </a:rPr>
              <a:t>}</a:t>
            </a:r>
            <a:endParaRPr lang="en-US" sz="1800" dirty="0">
              <a:latin typeface="Courier New" pitchFamily="49"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671513" y="161925"/>
            <a:ext cx="7807325" cy="563563"/>
          </a:xfrm>
          <a:prstGeom prst="rect">
            <a:avLst/>
          </a:prstGeom>
          <a:noFill/>
          <a:ln w="9525">
            <a:noFill/>
            <a:miter lim="800000"/>
            <a:headEnd/>
            <a:tailEnd/>
          </a:ln>
        </p:spPr>
        <p:txBody>
          <a:bodyPr lIns="96744" tIns="48372" rIns="96744" bIns="48372" anchor="ctr"/>
          <a:lstStyle/>
          <a:p>
            <a:pPr marL="363538" indent="-363538" algn="ctr" defTabSz="966788">
              <a:lnSpc>
                <a:spcPct val="85000"/>
              </a:lnSpc>
              <a:spcBef>
                <a:spcPct val="20000"/>
              </a:spcBef>
            </a:pPr>
            <a:r>
              <a:rPr lang="en-US" sz="3400" b="1">
                <a:solidFill>
                  <a:srgbClr val="000080"/>
                </a:solidFill>
              </a:rPr>
              <a:t>Hanoi Towers Program Output</a:t>
            </a:r>
          </a:p>
        </p:txBody>
      </p:sp>
      <p:sp>
        <p:nvSpPr>
          <p:cNvPr id="113667" name="Rectangle 3"/>
          <p:cNvSpPr>
            <a:spLocks noChangeArrowheads="1"/>
          </p:cNvSpPr>
          <p:nvPr/>
        </p:nvSpPr>
        <p:spPr bwMode="auto">
          <a:xfrm>
            <a:off x="806450" y="1370013"/>
            <a:ext cx="8116888" cy="5078412"/>
          </a:xfrm>
          <a:prstGeom prst="rect">
            <a:avLst/>
          </a:prstGeom>
          <a:noFill/>
          <a:ln w="9525">
            <a:noFill/>
            <a:miter lim="800000"/>
            <a:headEnd/>
            <a:tailEnd/>
          </a:ln>
        </p:spPr>
        <p:txBody>
          <a:bodyPr lIns="96744" tIns="48372" rIns="96744" bIns="48372"/>
          <a:lstStyle/>
          <a:p>
            <a:pPr marL="363538" indent="-363538" algn="just" defTabSz="966788">
              <a:lnSpc>
                <a:spcPct val="105000"/>
              </a:lnSpc>
              <a:spcBef>
                <a:spcPct val="20000"/>
              </a:spcBef>
              <a:buClr>
                <a:srgbClr val="000000"/>
              </a:buClr>
              <a:buSzPct val="75000"/>
              <a:buFont typeface="Wingdings" pitchFamily="2" charset="2"/>
              <a:buNone/>
              <a:tabLst>
                <a:tab pos="973138" algn="l"/>
                <a:tab pos="1446213" algn="l"/>
              </a:tabLst>
            </a:pPr>
            <a:r>
              <a:rPr lang="en-US" sz="2500">
                <a:solidFill>
                  <a:srgbClr val="000000"/>
                </a:solidFill>
                <a:latin typeface="Courier New" pitchFamily="49" charset="0"/>
                <a:cs typeface="Courier New" pitchFamily="49" charset="0"/>
              </a:rPr>
              <a:t>hanoi(3)</a:t>
            </a:r>
            <a:r>
              <a:rPr lang="en-GB" sz="2500">
                <a:solidFill>
                  <a:srgbClr val="000000"/>
                </a:solidFill>
                <a:latin typeface="Courier New" pitchFamily="49" charset="0"/>
                <a:cs typeface="Times New Roman" pitchFamily="18" charset="0"/>
              </a:rPr>
              <a:t> </a:t>
            </a:r>
          </a:p>
          <a:p>
            <a:pPr marL="363538" indent="-363538" algn="just" defTabSz="966788">
              <a:lnSpc>
                <a:spcPct val="105000"/>
              </a:lnSpc>
              <a:spcBef>
                <a:spcPct val="20000"/>
              </a:spcBef>
              <a:buClr>
                <a:srgbClr val="000000"/>
              </a:buClr>
              <a:buSzPct val="75000"/>
              <a:buFont typeface="Wingdings" pitchFamily="2" charset="2"/>
              <a:buNone/>
              <a:tabLst>
                <a:tab pos="973138" algn="l"/>
                <a:tab pos="1446213" algn="l"/>
              </a:tabLst>
            </a:pPr>
            <a:endParaRPr lang="en-GB" sz="2500">
              <a:solidFill>
                <a:srgbClr val="000000"/>
              </a:solidFill>
              <a:latin typeface="Courier New" pitchFamily="49" charset="0"/>
              <a:cs typeface="Times New Roman" pitchFamily="18" charset="0"/>
            </a:endParaRPr>
          </a:p>
          <a:p>
            <a:pPr marL="363538" indent="-363538" algn="just" defTabSz="966788">
              <a:lnSpc>
                <a:spcPct val="105000"/>
              </a:lnSpc>
              <a:spcBef>
                <a:spcPct val="20000"/>
              </a:spcBef>
              <a:buClr>
                <a:srgbClr val="000000"/>
              </a:buClr>
              <a:buSzPct val="75000"/>
              <a:buFont typeface="Wingdings" pitchFamily="2" charset="2"/>
              <a:buNone/>
              <a:tabLst>
                <a:tab pos="973138" algn="l"/>
                <a:tab pos="1446213" algn="l"/>
              </a:tabLst>
            </a:pPr>
            <a:r>
              <a:rPr lang="en-US" sz="2500">
                <a:solidFill>
                  <a:srgbClr val="000000"/>
                </a:solidFill>
                <a:latin typeface="Courier New" pitchFamily="49" charset="0"/>
                <a:cs typeface="Times New Roman" pitchFamily="18" charset="0"/>
              </a:rPr>
              <a:t>move top from Left to Right</a:t>
            </a:r>
          </a:p>
          <a:p>
            <a:pPr marL="363538" indent="-363538" algn="just" defTabSz="966788">
              <a:lnSpc>
                <a:spcPct val="105000"/>
              </a:lnSpc>
              <a:spcBef>
                <a:spcPct val="20000"/>
              </a:spcBef>
              <a:buClr>
                <a:srgbClr val="000000"/>
              </a:buClr>
              <a:buSzPct val="75000"/>
              <a:buFont typeface="Wingdings" pitchFamily="2" charset="2"/>
              <a:buNone/>
              <a:tabLst>
                <a:tab pos="973138" algn="l"/>
                <a:tab pos="1446213" algn="l"/>
              </a:tabLst>
            </a:pPr>
            <a:r>
              <a:rPr lang="en-US" sz="2500">
                <a:solidFill>
                  <a:srgbClr val="000000"/>
                </a:solidFill>
                <a:latin typeface="Courier New" pitchFamily="49" charset="0"/>
                <a:cs typeface="Times New Roman" pitchFamily="18" charset="0"/>
              </a:rPr>
              <a:t>move top from Left to Center</a:t>
            </a:r>
          </a:p>
          <a:p>
            <a:pPr marL="363538" indent="-363538" algn="just" defTabSz="966788">
              <a:lnSpc>
                <a:spcPct val="105000"/>
              </a:lnSpc>
              <a:spcBef>
                <a:spcPct val="20000"/>
              </a:spcBef>
              <a:buClr>
                <a:srgbClr val="000000"/>
              </a:buClr>
              <a:buSzPct val="75000"/>
              <a:buFont typeface="Wingdings" pitchFamily="2" charset="2"/>
              <a:buNone/>
              <a:tabLst>
                <a:tab pos="973138" algn="l"/>
                <a:tab pos="1446213" algn="l"/>
              </a:tabLst>
            </a:pPr>
            <a:r>
              <a:rPr lang="en-US" sz="2500">
                <a:solidFill>
                  <a:srgbClr val="000000"/>
                </a:solidFill>
                <a:latin typeface="Courier New" pitchFamily="49" charset="0"/>
                <a:cs typeface="Times New Roman" pitchFamily="18" charset="0"/>
              </a:rPr>
              <a:t>move top from Right to Center</a:t>
            </a:r>
          </a:p>
          <a:p>
            <a:pPr marL="363538" indent="-363538" algn="just" defTabSz="966788">
              <a:lnSpc>
                <a:spcPct val="105000"/>
              </a:lnSpc>
              <a:spcBef>
                <a:spcPct val="20000"/>
              </a:spcBef>
              <a:buClr>
                <a:srgbClr val="000000"/>
              </a:buClr>
              <a:buSzPct val="75000"/>
              <a:buFont typeface="Wingdings" pitchFamily="2" charset="2"/>
              <a:buNone/>
              <a:tabLst>
                <a:tab pos="973138" algn="l"/>
                <a:tab pos="1446213" algn="l"/>
              </a:tabLst>
            </a:pPr>
            <a:r>
              <a:rPr lang="en-US" sz="2500">
                <a:solidFill>
                  <a:srgbClr val="000000"/>
                </a:solidFill>
                <a:latin typeface="Courier New" pitchFamily="49" charset="0"/>
                <a:cs typeface="Times New Roman" pitchFamily="18" charset="0"/>
              </a:rPr>
              <a:t>move top from Left to Right</a:t>
            </a:r>
          </a:p>
          <a:p>
            <a:pPr marL="363538" indent="-363538" algn="just" defTabSz="966788">
              <a:lnSpc>
                <a:spcPct val="105000"/>
              </a:lnSpc>
              <a:spcBef>
                <a:spcPct val="20000"/>
              </a:spcBef>
              <a:buClr>
                <a:srgbClr val="000000"/>
              </a:buClr>
              <a:buSzPct val="75000"/>
              <a:buFont typeface="Wingdings" pitchFamily="2" charset="2"/>
              <a:buNone/>
              <a:tabLst>
                <a:tab pos="973138" algn="l"/>
                <a:tab pos="1446213" algn="l"/>
              </a:tabLst>
            </a:pPr>
            <a:r>
              <a:rPr lang="en-US" sz="2500">
                <a:solidFill>
                  <a:srgbClr val="000000"/>
                </a:solidFill>
                <a:latin typeface="Courier New" pitchFamily="49" charset="0"/>
                <a:cs typeface="Times New Roman" pitchFamily="18" charset="0"/>
              </a:rPr>
              <a:t>move top from Center to Left</a:t>
            </a:r>
          </a:p>
          <a:p>
            <a:pPr marL="363538" indent="-363538" algn="just" defTabSz="966788">
              <a:lnSpc>
                <a:spcPct val="105000"/>
              </a:lnSpc>
              <a:spcBef>
                <a:spcPct val="20000"/>
              </a:spcBef>
              <a:buClr>
                <a:srgbClr val="000000"/>
              </a:buClr>
              <a:buSzPct val="75000"/>
              <a:buFont typeface="Wingdings" pitchFamily="2" charset="2"/>
              <a:buNone/>
              <a:tabLst>
                <a:tab pos="973138" algn="l"/>
                <a:tab pos="1446213" algn="l"/>
              </a:tabLst>
            </a:pPr>
            <a:r>
              <a:rPr lang="en-US" sz="2500">
                <a:solidFill>
                  <a:srgbClr val="000000"/>
                </a:solidFill>
                <a:latin typeface="Courier New" pitchFamily="49" charset="0"/>
                <a:cs typeface="Times New Roman" pitchFamily="18" charset="0"/>
              </a:rPr>
              <a:t>move top from Center to Right</a:t>
            </a:r>
          </a:p>
          <a:p>
            <a:pPr marL="363538" indent="-363538" algn="just" defTabSz="966788">
              <a:lnSpc>
                <a:spcPct val="105000"/>
              </a:lnSpc>
              <a:spcBef>
                <a:spcPct val="20000"/>
              </a:spcBef>
              <a:buClr>
                <a:srgbClr val="000000"/>
              </a:buClr>
              <a:buSzPct val="75000"/>
              <a:buFont typeface="Wingdings" pitchFamily="2" charset="2"/>
              <a:buNone/>
              <a:tabLst>
                <a:tab pos="973138" algn="l"/>
                <a:tab pos="1446213" algn="l"/>
              </a:tabLst>
            </a:pPr>
            <a:r>
              <a:rPr lang="en-US" sz="2500">
                <a:solidFill>
                  <a:srgbClr val="000000"/>
                </a:solidFill>
                <a:latin typeface="Courier New" pitchFamily="49" charset="0"/>
                <a:cs typeface="Times New Roman" pitchFamily="18" charset="0"/>
              </a:rPr>
              <a:t>move top from Left to Right</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71513" y="152400"/>
            <a:ext cx="7807325" cy="563563"/>
          </a:xfrm>
        </p:spPr>
        <p:txBody>
          <a:bodyPr/>
          <a:lstStyle/>
          <a:p>
            <a:r>
              <a:rPr lang="en-US" sz="2600" dirty="0" smtClean="0"/>
              <a:t>Insertion Sorting: Applying the Fantastic Four</a:t>
            </a:r>
          </a:p>
        </p:txBody>
      </p:sp>
      <p:sp>
        <p:nvSpPr>
          <p:cNvPr id="114691" name="Text Box 4"/>
          <p:cNvSpPr txBox="1">
            <a:spLocks noChangeArrowheads="1"/>
          </p:cNvSpPr>
          <p:nvPr/>
        </p:nvSpPr>
        <p:spPr bwMode="auto">
          <a:xfrm>
            <a:off x="533400" y="987425"/>
            <a:ext cx="8458200" cy="5584825"/>
          </a:xfrm>
          <a:prstGeom prst="rect">
            <a:avLst/>
          </a:prstGeom>
          <a:noFill/>
          <a:ln w="9525">
            <a:noFill/>
            <a:miter lim="800000"/>
            <a:headEnd/>
            <a:tailEnd/>
          </a:ln>
        </p:spPr>
        <p:txBody>
          <a:bodyPr>
            <a:spAutoFit/>
          </a:bodyPr>
          <a:lstStyle/>
          <a:p>
            <a:pPr marL="457200" indent="-457200"/>
            <a:r>
              <a:rPr lang="en-GB" sz="1800" b="1" dirty="0"/>
              <a:t>1. </a:t>
            </a:r>
            <a:r>
              <a:rPr lang="en-US" sz="1800" b="1" dirty="0"/>
              <a:t>Formulate the size-n problem.</a:t>
            </a:r>
            <a:endParaRPr lang="en-GB" sz="1800" dirty="0"/>
          </a:p>
          <a:p>
            <a:pPr marL="457200" indent="-457200"/>
            <a:r>
              <a:rPr lang="en-US" sz="1800" dirty="0"/>
              <a:t>	</a:t>
            </a:r>
            <a:r>
              <a:rPr lang="en-US" sz="1800" dirty="0" err="1">
                <a:latin typeface="Courier New" pitchFamily="49" charset="0"/>
              </a:rPr>
              <a:t>int</a:t>
            </a:r>
            <a:r>
              <a:rPr lang="en-US" sz="1800" dirty="0">
                <a:latin typeface="Courier New" pitchFamily="49" charset="0"/>
              </a:rPr>
              <a:t>* sorting(</a:t>
            </a:r>
            <a:r>
              <a:rPr lang="en-US" sz="1800" dirty="0" err="1">
                <a:latin typeface="Courier New" pitchFamily="49" charset="0"/>
              </a:rPr>
              <a:t>int</a:t>
            </a:r>
            <a:r>
              <a:rPr lang="en-US" sz="1800" dirty="0">
                <a:latin typeface="Courier New" pitchFamily="49" charset="0"/>
              </a:rPr>
              <a:t> *A, </a:t>
            </a:r>
            <a:r>
              <a:rPr lang="en-US" sz="1800" dirty="0" err="1">
                <a:latin typeface="Courier New" pitchFamily="49" charset="0"/>
              </a:rPr>
              <a:t>int</a:t>
            </a:r>
            <a:r>
              <a:rPr lang="en-US" sz="1800" dirty="0">
                <a:latin typeface="Courier New" pitchFamily="49" charset="0"/>
              </a:rPr>
              <a:t> n);</a:t>
            </a:r>
            <a:endParaRPr lang="en-GB" sz="1800" dirty="0">
              <a:latin typeface="Courier New" pitchFamily="49" charset="0"/>
            </a:endParaRPr>
          </a:p>
          <a:p>
            <a:pPr marL="457200" indent="-457200"/>
            <a:endParaRPr lang="en-GB" sz="1800" b="1" dirty="0">
              <a:latin typeface="Courier New" pitchFamily="49" charset="0"/>
            </a:endParaRPr>
          </a:p>
          <a:p>
            <a:pPr marL="457200" indent="-457200"/>
            <a:r>
              <a:rPr lang="en-GB" sz="1800" b="1" dirty="0"/>
              <a:t>2. </a:t>
            </a:r>
            <a:r>
              <a:rPr lang="en-US" sz="1800" b="1" dirty="0"/>
              <a:t>Find the stopping condition and the corresponding return value</a:t>
            </a:r>
            <a:r>
              <a:rPr lang="en-GB" sz="1800" b="1" dirty="0"/>
              <a:t>.</a:t>
            </a:r>
            <a:endParaRPr lang="en-GB" sz="1800" dirty="0"/>
          </a:p>
          <a:p>
            <a:pPr marL="457200" indent="-457200"/>
            <a:r>
              <a:rPr lang="en-GB" sz="1800" dirty="0"/>
              <a:t>The stopping condition is n = 1, and the solution or return value is the address of </a:t>
            </a:r>
            <a:r>
              <a:rPr lang="en-US" sz="1800" dirty="0"/>
              <a:t>A</a:t>
            </a:r>
            <a:r>
              <a:rPr lang="en-GB" sz="1800" dirty="0"/>
              <a:t>.</a:t>
            </a:r>
          </a:p>
          <a:p>
            <a:pPr marL="457200" indent="-457200"/>
            <a:endParaRPr lang="en-US" sz="1800" b="1" dirty="0"/>
          </a:p>
          <a:p>
            <a:pPr marL="457200" indent="-457200"/>
            <a:r>
              <a:rPr lang="en-US" sz="1800" b="1" dirty="0"/>
              <a:t>3. Select m and formulate the size-m problem.</a:t>
            </a:r>
            <a:endParaRPr lang="en-US" sz="1800" dirty="0"/>
          </a:p>
          <a:p>
            <a:pPr marL="457200" indent="-457200"/>
            <a:r>
              <a:rPr lang="en-US" sz="1800" dirty="0"/>
              <a:t>We take a simple approach by reducing the size of the problem by one: m = n – 1</a:t>
            </a:r>
          </a:p>
          <a:p>
            <a:pPr marL="457200" indent="-457200"/>
            <a:r>
              <a:rPr lang="en-US" sz="1800" dirty="0"/>
              <a:t>The size-(n-1) problem is </a:t>
            </a:r>
            <a:r>
              <a:rPr lang="en-US" sz="1800" dirty="0" err="1">
                <a:latin typeface="Courier New" pitchFamily="49" charset="0"/>
              </a:rPr>
              <a:t>int</a:t>
            </a:r>
            <a:r>
              <a:rPr lang="en-US" sz="1800" dirty="0">
                <a:latin typeface="Courier New" pitchFamily="49" charset="0"/>
              </a:rPr>
              <a:t> *sorting(B, n-1);</a:t>
            </a:r>
          </a:p>
          <a:p>
            <a:pPr marL="457200" indent="-457200"/>
            <a:r>
              <a:rPr lang="en-US" sz="1800" dirty="0"/>
              <a:t>where B is the address of an array of size-(n-1)</a:t>
            </a:r>
            <a:r>
              <a:rPr lang="en-GB" sz="1800" dirty="0"/>
              <a:t>. We </a:t>
            </a:r>
            <a:r>
              <a:rPr lang="en-GB" sz="1800" b="1" dirty="0"/>
              <a:t>assume</a:t>
            </a:r>
            <a:r>
              <a:rPr lang="en-GB" sz="1800" dirty="0"/>
              <a:t> </a:t>
            </a:r>
            <a:r>
              <a:rPr lang="en-US" sz="1800" dirty="0"/>
              <a:t>B</a:t>
            </a:r>
            <a:r>
              <a:rPr lang="en-GB" sz="1800" dirty="0"/>
              <a:t> will be sorted if we call this function. This is very important!</a:t>
            </a:r>
          </a:p>
          <a:p>
            <a:pPr marL="457200" indent="-457200"/>
            <a:endParaRPr lang="en-US" sz="1800" b="1" dirty="0"/>
          </a:p>
          <a:p>
            <a:pPr marL="457200" indent="-457200"/>
            <a:r>
              <a:rPr lang="en-US" sz="1800" b="1" dirty="0"/>
              <a:t>4. Construct the solution of size-n problem. </a:t>
            </a:r>
            <a:endParaRPr lang="en-US" sz="1800" dirty="0"/>
          </a:p>
          <a:p>
            <a:pPr marL="457200" indent="-457200"/>
            <a:r>
              <a:rPr lang="en-US" sz="1800" dirty="0"/>
              <a:t>Since step 3 can solve the size-(n-1) problem, it is then easy to solve the size-n problem: </a:t>
            </a:r>
          </a:p>
          <a:p>
            <a:pPr marL="457200" indent="-457200"/>
            <a:r>
              <a:rPr lang="en-US" sz="1800" dirty="0"/>
              <a:t>We split array A into two parts: the sub array of the first n-1 elements is </a:t>
            </a:r>
            <a:r>
              <a:rPr lang="en-US" sz="1800" dirty="0" smtClean="0"/>
              <a:t>B, </a:t>
            </a:r>
            <a:r>
              <a:rPr lang="en-US" sz="1800" dirty="0"/>
              <a:t>and the remaining element is x. </a:t>
            </a:r>
          </a:p>
          <a:p>
            <a:pPr marL="457200" indent="-457200"/>
            <a:r>
              <a:rPr lang="en-US" sz="1800" dirty="0"/>
              <a:t>We call the function in step 3 to sort the size-(n-1)</a:t>
            </a:r>
            <a:r>
              <a:rPr lang="en-GB" sz="1800" dirty="0"/>
              <a:t> </a:t>
            </a:r>
            <a:r>
              <a:rPr lang="en-US" sz="1800" dirty="0"/>
              <a:t>array B. </a:t>
            </a:r>
          </a:p>
          <a:p>
            <a:pPr marL="457200" indent="-457200"/>
            <a:r>
              <a:rPr lang="en-US" sz="1800" dirty="0"/>
              <a:t>We find the </a:t>
            </a:r>
            <a:r>
              <a:rPr lang="en-US" sz="1800" dirty="0" smtClean="0"/>
              <a:t>correct position </a:t>
            </a:r>
            <a:r>
              <a:rPr lang="en-US" sz="1800" dirty="0"/>
              <a:t>p for inserting x into B.</a:t>
            </a:r>
          </a:p>
          <a:p>
            <a:pPr marL="457200" indent="-457200"/>
            <a:r>
              <a:rPr lang="en-US" sz="1800" dirty="0"/>
              <a:t>We make space for x by shifting the elements after position p one place right; </a:t>
            </a:r>
          </a:p>
          <a:p>
            <a:pPr marL="457200" indent="-457200"/>
            <a:r>
              <a:rPr lang="en-US" sz="1800" dirty="0"/>
              <a:t>We insert x at the position p.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4"/>
          <p:cNvSpPr txBox="1">
            <a:spLocks noChangeArrowheads="1"/>
          </p:cNvSpPr>
          <p:nvPr/>
        </p:nvSpPr>
        <p:spPr bwMode="auto">
          <a:xfrm>
            <a:off x="533400" y="1263650"/>
            <a:ext cx="8229600" cy="641350"/>
          </a:xfrm>
          <a:prstGeom prst="rect">
            <a:avLst/>
          </a:prstGeom>
          <a:noFill/>
          <a:ln w="9525">
            <a:noFill/>
            <a:miter lim="800000"/>
            <a:headEnd/>
            <a:tailEnd/>
          </a:ln>
        </p:spPr>
        <p:txBody>
          <a:bodyPr>
            <a:spAutoFit/>
          </a:bodyPr>
          <a:lstStyle/>
          <a:p>
            <a:pPr marL="457200" indent="-457200"/>
            <a:r>
              <a:rPr lang="en-GB" sz="1800" b="1"/>
              <a:t>1. </a:t>
            </a:r>
            <a:r>
              <a:rPr lang="en-US" sz="1800" b="1"/>
              <a:t>Formulate the size-n problem.</a:t>
            </a:r>
            <a:endParaRPr lang="en-GB" sz="1800"/>
          </a:p>
          <a:p>
            <a:pPr marL="457200" indent="-457200"/>
            <a:r>
              <a:rPr lang="en-US" sz="1800">
                <a:latin typeface="Courier New" pitchFamily="49" charset="0"/>
              </a:rPr>
              <a:t>int* sorting(int *A, int n);</a:t>
            </a:r>
            <a:endParaRPr lang="en-GB" sz="1800" b="1">
              <a:latin typeface="Courier New" pitchFamily="49" charset="0"/>
            </a:endParaRPr>
          </a:p>
        </p:txBody>
      </p:sp>
      <p:sp>
        <p:nvSpPr>
          <p:cNvPr id="115715" name="Rectangle 2"/>
          <p:cNvSpPr>
            <a:spLocks noGrp="1" noChangeArrowheads="1"/>
          </p:cNvSpPr>
          <p:nvPr>
            <p:ph type="title"/>
          </p:nvPr>
        </p:nvSpPr>
        <p:spPr>
          <a:xfrm>
            <a:off x="671513" y="228600"/>
            <a:ext cx="7807325" cy="563563"/>
          </a:xfrm>
        </p:spPr>
        <p:txBody>
          <a:bodyPr/>
          <a:lstStyle/>
          <a:p>
            <a:r>
              <a:rPr lang="en-US" dirty="0" smtClean="0"/>
              <a:t>Insertion Sorting : Illustration</a:t>
            </a:r>
          </a:p>
        </p:txBody>
      </p:sp>
      <p:sp>
        <p:nvSpPr>
          <p:cNvPr id="115716" name="Rectangle 5"/>
          <p:cNvSpPr>
            <a:spLocks noChangeArrowheads="1"/>
          </p:cNvSpPr>
          <p:nvPr/>
        </p:nvSpPr>
        <p:spPr bwMode="auto">
          <a:xfrm>
            <a:off x="5029200" y="1447800"/>
            <a:ext cx="211138"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17" name="Rectangle 6"/>
          <p:cNvSpPr>
            <a:spLocks noChangeArrowheads="1"/>
          </p:cNvSpPr>
          <p:nvPr/>
        </p:nvSpPr>
        <p:spPr bwMode="auto">
          <a:xfrm>
            <a:off x="5240338" y="1447800"/>
            <a:ext cx="211137"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18" name="Rectangle 7"/>
          <p:cNvSpPr>
            <a:spLocks noChangeArrowheads="1"/>
          </p:cNvSpPr>
          <p:nvPr/>
        </p:nvSpPr>
        <p:spPr bwMode="auto">
          <a:xfrm>
            <a:off x="5451475" y="1447800"/>
            <a:ext cx="211138"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19" name="Rectangle 8"/>
          <p:cNvSpPr>
            <a:spLocks noChangeArrowheads="1"/>
          </p:cNvSpPr>
          <p:nvPr/>
        </p:nvSpPr>
        <p:spPr bwMode="auto">
          <a:xfrm>
            <a:off x="5662613" y="1447800"/>
            <a:ext cx="212725"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20" name="Rectangle 9"/>
          <p:cNvSpPr>
            <a:spLocks noChangeArrowheads="1"/>
          </p:cNvSpPr>
          <p:nvPr/>
        </p:nvSpPr>
        <p:spPr bwMode="auto">
          <a:xfrm>
            <a:off x="5875338" y="1447800"/>
            <a:ext cx="211137"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21" name="Rectangle 10"/>
          <p:cNvSpPr>
            <a:spLocks noChangeArrowheads="1"/>
          </p:cNvSpPr>
          <p:nvPr/>
        </p:nvSpPr>
        <p:spPr bwMode="auto">
          <a:xfrm>
            <a:off x="6086475" y="1447800"/>
            <a:ext cx="211138"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22" name="Rectangle 11"/>
          <p:cNvSpPr>
            <a:spLocks noChangeArrowheads="1"/>
          </p:cNvSpPr>
          <p:nvPr/>
        </p:nvSpPr>
        <p:spPr bwMode="auto">
          <a:xfrm>
            <a:off x="6297613" y="1447800"/>
            <a:ext cx="211137"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23" name="Rectangle 12"/>
          <p:cNvSpPr>
            <a:spLocks noChangeArrowheads="1"/>
          </p:cNvSpPr>
          <p:nvPr/>
        </p:nvSpPr>
        <p:spPr bwMode="auto">
          <a:xfrm>
            <a:off x="6508750" y="1447800"/>
            <a:ext cx="739775" cy="317500"/>
          </a:xfrm>
          <a:prstGeom prst="rect">
            <a:avLst/>
          </a:prstGeom>
          <a:solidFill>
            <a:srgbClr val="FDFFDD"/>
          </a:solidFill>
          <a:ln w="9525">
            <a:solidFill>
              <a:schemeClr val="tx1"/>
            </a:solidFill>
            <a:miter lim="800000"/>
            <a:headEnd/>
            <a:tailEnd/>
          </a:ln>
        </p:spPr>
        <p:txBody>
          <a:bodyPr wrap="none" anchor="ctr"/>
          <a:lstStyle/>
          <a:p>
            <a:pPr algn="ctr"/>
            <a:r>
              <a:rPr lang="en-US" sz="1000"/>
              <a:t>. . .</a:t>
            </a:r>
          </a:p>
        </p:txBody>
      </p:sp>
      <p:sp>
        <p:nvSpPr>
          <p:cNvPr id="115724" name="Rectangle 13"/>
          <p:cNvSpPr>
            <a:spLocks noChangeArrowheads="1"/>
          </p:cNvSpPr>
          <p:nvPr/>
        </p:nvSpPr>
        <p:spPr bwMode="auto">
          <a:xfrm>
            <a:off x="7248525" y="1447800"/>
            <a:ext cx="211138"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25" name="Rectangle 14"/>
          <p:cNvSpPr>
            <a:spLocks noChangeArrowheads="1"/>
          </p:cNvSpPr>
          <p:nvPr/>
        </p:nvSpPr>
        <p:spPr bwMode="auto">
          <a:xfrm>
            <a:off x="7459663" y="1447800"/>
            <a:ext cx="212725"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26" name="Rectangle 15"/>
          <p:cNvSpPr>
            <a:spLocks noChangeArrowheads="1"/>
          </p:cNvSpPr>
          <p:nvPr/>
        </p:nvSpPr>
        <p:spPr bwMode="auto">
          <a:xfrm>
            <a:off x="7672388" y="1447800"/>
            <a:ext cx="211137"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27" name="Rectangle 16"/>
          <p:cNvSpPr>
            <a:spLocks noChangeArrowheads="1"/>
          </p:cNvSpPr>
          <p:nvPr/>
        </p:nvSpPr>
        <p:spPr bwMode="auto">
          <a:xfrm>
            <a:off x="7883525" y="1447800"/>
            <a:ext cx="211138" cy="3175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28" name="Rectangle 17"/>
          <p:cNvSpPr>
            <a:spLocks noChangeArrowheads="1"/>
          </p:cNvSpPr>
          <p:nvPr/>
        </p:nvSpPr>
        <p:spPr bwMode="auto">
          <a:xfrm>
            <a:off x="8094663" y="1447800"/>
            <a:ext cx="211137" cy="317500"/>
          </a:xfrm>
          <a:prstGeom prst="rect">
            <a:avLst/>
          </a:prstGeom>
          <a:solidFill>
            <a:srgbClr val="FDFFDD"/>
          </a:solidFill>
          <a:ln w="9525">
            <a:solidFill>
              <a:schemeClr val="tx1"/>
            </a:solidFill>
            <a:miter lim="800000"/>
            <a:headEnd/>
            <a:tailEnd/>
          </a:ln>
        </p:spPr>
        <p:txBody>
          <a:bodyPr wrap="none" anchor="ctr"/>
          <a:lstStyle/>
          <a:p>
            <a:endParaRPr lang="en-US"/>
          </a:p>
        </p:txBody>
      </p:sp>
      <p:grpSp>
        <p:nvGrpSpPr>
          <p:cNvPr id="2" name="Group 90"/>
          <p:cNvGrpSpPr>
            <a:grpSpLocks/>
          </p:cNvGrpSpPr>
          <p:nvPr/>
        </p:nvGrpSpPr>
        <p:grpSpPr bwMode="auto">
          <a:xfrm>
            <a:off x="5130800" y="5638800"/>
            <a:ext cx="1955800" cy="838200"/>
            <a:chOff x="3168" y="3552"/>
            <a:chExt cx="1232" cy="528"/>
          </a:xfrm>
        </p:grpSpPr>
        <p:sp>
          <p:nvSpPr>
            <p:cNvPr id="115778" name="Line 75"/>
            <p:cNvSpPr>
              <a:spLocks noChangeShapeType="1"/>
            </p:cNvSpPr>
            <p:nvPr/>
          </p:nvSpPr>
          <p:spPr bwMode="auto">
            <a:xfrm flipV="1">
              <a:off x="3840" y="3600"/>
              <a:ext cx="0" cy="240"/>
            </a:xfrm>
            <a:prstGeom prst="line">
              <a:avLst/>
            </a:prstGeom>
            <a:noFill/>
            <a:ln w="9525">
              <a:solidFill>
                <a:schemeClr val="tx1"/>
              </a:solidFill>
              <a:round/>
              <a:headEnd/>
              <a:tailEnd type="triangle" w="med" len="med"/>
            </a:ln>
          </p:spPr>
          <p:txBody>
            <a:bodyPr/>
            <a:lstStyle/>
            <a:p>
              <a:endParaRPr lang="en-US"/>
            </a:p>
          </p:txBody>
        </p:sp>
        <p:sp>
          <p:nvSpPr>
            <p:cNvPr id="115779" name="Rectangle 77"/>
            <p:cNvSpPr>
              <a:spLocks noChangeArrowheads="1"/>
            </p:cNvSpPr>
            <p:nvPr/>
          </p:nvSpPr>
          <p:spPr bwMode="auto">
            <a:xfrm>
              <a:off x="3755" y="3880"/>
              <a:ext cx="133" cy="200"/>
            </a:xfrm>
            <a:prstGeom prst="rect">
              <a:avLst/>
            </a:prstGeom>
            <a:solidFill>
              <a:srgbClr val="FDFFDD"/>
            </a:solidFill>
            <a:ln w="9525">
              <a:solidFill>
                <a:schemeClr val="tx1"/>
              </a:solidFill>
              <a:miter lim="800000"/>
              <a:headEnd/>
              <a:tailEnd/>
            </a:ln>
          </p:spPr>
          <p:txBody>
            <a:bodyPr wrap="none" anchor="ctr"/>
            <a:lstStyle/>
            <a:p>
              <a:pPr algn="ctr"/>
              <a:r>
                <a:rPr lang="en-US" sz="1200"/>
                <a:t>x</a:t>
              </a:r>
            </a:p>
          </p:txBody>
        </p:sp>
        <p:sp>
          <p:nvSpPr>
            <p:cNvPr id="115780" name="Text Box 79"/>
            <p:cNvSpPr txBox="1">
              <a:spLocks noChangeArrowheads="1"/>
            </p:cNvSpPr>
            <p:nvPr/>
          </p:nvSpPr>
          <p:spPr bwMode="auto">
            <a:xfrm>
              <a:off x="3168" y="3552"/>
              <a:ext cx="476" cy="288"/>
            </a:xfrm>
            <a:prstGeom prst="rect">
              <a:avLst/>
            </a:prstGeom>
            <a:noFill/>
            <a:ln w="9525">
              <a:noFill/>
              <a:miter lim="800000"/>
              <a:headEnd/>
              <a:tailEnd/>
            </a:ln>
          </p:spPr>
          <p:txBody>
            <a:bodyPr wrap="none">
              <a:spAutoFit/>
            </a:bodyPr>
            <a:lstStyle/>
            <a:p>
              <a:r>
                <a:rPr lang="en-US" dirty="0"/>
                <a:t>&lt;= x</a:t>
              </a:r>
            </a:p>
          </p:txBody>
        </p:sp>
        <p:sp>
          <p:nvSpPr>
            <p:cNvPr id="115781" name="Text Box 80"/>
            <p:cNvSpPr txBox="1">
              <a:spLocks noChangeArrowheads="1"/>
            </p:cNvSpPr>
            <p:nvPr/>
          </p:nvSpPr>
          <p:spPr bwMode="auto">
            <a:xfrm>
              <a:off x="4032" y="3552"/>
              <a:ext cx="368" cy="288"/>
            </a:xfrm>
            <a:prstGeom prst="rect">
              <a:avLst/>
            </a:prstGeom>
            <a:noFill/>
            <a:ln w="9525">
              <a:noFill/>
              <a:miter lim="800000"/>
              <a:headEnd/>
              <a:tailEnd/>
            </a:ln>
          </p:spPr>
          <p:txBody>
            <a:bodyPr wrap="none">
              <a:spAutoFit/>
            </a:bodyPr>
            <a:lstStyle/>
            <a:p>
              <a:r>
                <a:rPr lang="en-US"/>
                <a:t>&gt; x</a:t>
              </a:r>
            </a:p>
          </p:txBody>
        </p:sp>
      </p:grpSp>
      <p:grpSp>
        <p:nvGrpSpPr>
          <p:cNvPr id="3" name="Group 86"/>
          <p:cNvGrpSpPr>
            <a:grpSpLocks/>
          </p:cNvGrpSpPr>
          <p:nvPr/>
        </p:nvGrpSpPr>
        <p:grpSpPr bwMode="auto">
          <a:xfrm>
            <a:off x="533400" y="2057400"/>
            <a:ext cx="8229600" cy="838200"/>
            <a:chOff x="336" y="1296"/>
            <a:chExt cx="5184" cy="528"/>
          </a:xfrm>
        </p:grpSpPr>
        <p:sp>
          <p:nvSpPr>
            <p:cNvPr id="115776" name="Rectangle 37"/>
            <p:cNvSpPr>
              <a:spLocks noChangeArrowheads="1"/>
            </p:cNvSpPr>
            <p:nvPr/>
          </p:nvSpPr>
          <p:spPr bwMode="auto">
            <a:xfrm>
              <a:off x="3168" y="1624"/>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77" name="Text Box 83"/>
            <p:cNvSpPr txBox="1">
              <a:spLocks noChangeArrowheads="1"/>
            </p:cNvSpPr>
            <p:nvPr/>
          </p:nvSpPr>
          <p:spPr bwMode="auto">
            <a:xfrm>
              <a:off x="336" y="1296"/>
              <a:ext cx="5184" cy="231"/>
            </a:xfrm>
            <a:prstGeom prst="rect">
              <a:avLst/>
            </a:prstGeom>
            <a:noFill/>
            <a:ln w="9525">
              <a:noFill/>
              <a:miter lim="800000"/>
              <a:headEnd/>
              <a:tailEnd/>
            </a:ln>
          </p:spPr>
          <p:txBody>
            <a:bodyPr>
              <a:spAutoFit/>
            </a:bodyPr>
            <a:lstStyle/>
            <a:p>
              <a:pPr marL="457200" indent="-457200"/>
              <a:r>
                <a:rPr lang="en-GB" sz="1800" b="1"/>
                <a:t>2. </a:t>
              </a:r>
              <a:r>
                <a:rPr lang="en-US" sz="1800" b="1"/>
                <a:t>Find the stopping condition and the corresponding return value</a:t>
              </a:r>
              <a:r>
                <a:rPr lang="en-GB" sz="1800" b="1"/>
                <a:t>.</a:t>
              </a:r>
              <a:endParaRPr lang="en-GB" sz="1800"/>
            </a:p>
          </p:txBody>
        </p:sp>
      </p:grpSp>
      <p:grpSp>
        <p:nvGrpSpPr>
          <p:cNvPr id="4" name="Group 87"/>
          <p:cNvGrpSpPr>
            <a:grpSpLocks/>
          </p:cNvGrpSpPr>
          <p:nvPr/>
        </p:nvGrpSpPr>
        <p:grpSpPr bwMode="auto">
          <a:xfrm>
            <a:off x="533400" y="3048000"/>
            <a:ext cx="8229600" cy="1600200"/>
            <a:chOff x="336" y="1920"/>
            <a:chExt cx="5184" cy="1008"/>
          </a:xfrm>
        </p:grpSpPr>
        <p:sp>
          <p:nvSpPr>
            <p:cNvPr id="115746" name="Text Box 34"/>
            <p:cNvSpPr txBox="1">
              <a:spLocks noChangeArrowheads="1"/>
            </p:cNvSpPr>
            <p:nvPr/>
          </p:nvSpPr>
          <p:spPr bwMode="auto">
            <a:xfrm>
              <a:off x="3804" y="2352"/>
              <a:ext cx="420" cy="288"/>
            </a:xfrm>
            <a:prstGeom prst="rect">
              <a:avLst/>
            </a:prstGeom>
            <a:noFill/>
            <a:ln w="9525">
              <a:noFill/>
              <a:miter lim="800000"/>
              <a:headEnd/>
              <a:tailEnd/>
            </a:ln>
          </p:spPr>
          <p:txBody>
            <a:bodyPr wrap="none">
              <a:spAutoFit/>
            </a:bodyPr>
            <a:lstStyle/>
            <a:p>
              <a:r>
                <a:rPr lang="en-US"/>
                <a:t>n- 1</a:t>
              </a:r>
            </a:p>
          </p:txBody>
        </p:sp>
        <p:sp>
          <p:nvSpPr>
            <p:cNvPr id="115747" name="Text Box 35"/>
            <p:cNvSpPr txBox="1">
              <a:spLocks noChangeArrowheads="1"/>
            </p:cNvSpPr>
            <p:nvPr/>
          </p:nvSpPr>
          <p:spPr bwMode="auto">
            <a:xfrm>
              <a:off x="5212" y="2400"/>
              <a:ext cx="212" cy="288"/>
            </a:xfrm>
            <a:prstGeom prst="rect">
              <a:avLst/>
            </a:prstGeom>
            <a:noFill/>
            <a:ln w="9525">
              <a:noFill/>
              <a:miter lim="800000"/>
              <a:headEnd/>
              <a:tailEnd/>
            </a:ln>
          </p:spPr>
          <p:txBody>
            <a:bodyPr wrap="none">
              <a:spAutoFit/>
            </a:bodyPr>
            <a:lstStyle/>
            <a:p>
              <a:r>
                <a:rPr lang="en-US"/>
                <a:t>1</a:t>
              </a:r>
            </a:p>
          </p:txBody>
        </p:sp>
        <p:sp>
          <p:nvSpPr>
            <p:cNvPr id="115748" name="Rectangle 38"/>
            <p:cNvSpPr>
              <a:spLocks noChangeArrowheads="1"/>
            </p:cNvSpPr>
            <p:nvPr/>
          </p:nvSpPr>
          <p:spPr bwMode="auto">
            <a:xfrm>
              <a:off x="3168" y="2200"/>
              <a:ext cx="133"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49" name="Rectangle 39"/>
            <p:cNvSpPr>
              <a:spLocks noChangeArrowheads="1"/>
            </p:cNvSpPr>
            <p:nvPr/>
          </p:nvSpPr>
          <p:spPr bwMode="auto">
            <a:xfrm>
              <a:off x="3301" y="2200"/>
              <a:ext cx="133"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50" name="Rectangle 40"/>
            <p:cNvSpPr>
              <a:spLocks noChangeArrowheads="1"/>
            </p:cNvSpPr>
            <p:nvPr/>
          </p:nvSpPr>
          <p:spPr bwMode="auto">
            <a:xfrm>
              <a:off x="3434" y="2200"/>
              <a:ext cx="133"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51" name="Rectangle 41"/>
            <p:cNvSpPr>
              <a:spLocks noChangeArrowheads="1"/>
            </p:cNvSpPr>
            <p:nvPr/>
          </p:nvSpPr>
          <p:spPr bwMode="auto">
            <a:xfrm>
              <a:off x="3567" y="2200"/>
              <a:ext cx="134"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52" name="Rectangle 42"/>
            <p:cNvSpPr>
              <a:spLocks noChangeArrowheads="1"/>
            </p:cNvSpPr>
            <p:nvPr/>
          </p:nvSpPr>
          <p:spPr bwMode="auto">
            <a:xfrm>
              <a:off x="3701" y="2200"/>
              <a:ext cx="133"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53" name="Rectangle 43"/>
            <p:cNvSpPr>
              <a:spLocks noChangeArrowheads="1"/>
            </p:cNvSpPr>
            <p:nvPr/>
          </p:nvSpPr>
          <p:spPr bwMode="auto">
            <a:xfrm>
              <a:off x="3834" y="2200"/>
              <a:ext cx="133"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54" name="Rectangle 44"/>
            <p:cNvSpPr>
              <a:spLocks noChangeArrowheads="1"/>
            </p:cNvSpPr>
            <p:nvPr/>
          </p:nvSpPr>
          <p:spPr bwMode="auto">
            <a:xfrm>
              <a:off x="3967" y="2200"/>
              <a:ext cx="133"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55" name="Rectangle 45"/>
            <p:cNvSpPr>
              <a:spLocks noChangeArrowheads="1"/>
            </p:cNvSpPr>
            <p:nvPr/>
          </p:nvSpPr>
          <p:spPr bwMode="auto">
            <a:xfrm>
              <a:off x="4100" y="2200"/>
              <a:ext cx="466" cy="200"/>
            </a:xfrm>
            <a:prstGeom prst="rect">
              <a:avLst/>
            </a:prstGeom>
            <a:solidFill>
              <a:srgbClr val="FDFFDD"/>
            </a:solidFill>
            <a:ln w="9525">
              <a:solidFill>
                <a:schemeClr val="tx1"/>
              </a:solidFill>
              <a:miter lim="800000"/>
              <a:headEnd/>
              <a:tailEnd/>
            </a:ln>
          </p:spPr>
          <p:txBody>
            <a:bodyPr wrap="none" anchor="ctr"/>
            <a:lstStyle/>
            <a:p>
              <a:pPr algn="ctr"/>
              <a:r>
                <a:rPr lang="en-US" sz="1000"/>
                <a:t>. . .</a:t>
              </a:r>
            </a:p>
          </p:txBody>
        </p:sp>
        <p:sp>
          <p:nvSpPr>
            <p:cNvPr id="115756" name="Rectangle 46"/>
            <p:cNvSpPr>
              <a:spLocks noChangeArrowheads="1"/>
            </p:cNvSpPr>
            <p:nvPr/>
          </p:nvSpPr>
          <p:spPr bwMode="auto">
            <a:xfrm>
              <a:off x="4566" y="2200"/>
              <a:ext cx="133"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57" name="Rectangle 47"/>
            <p:cNvSpPr>
              <a:spLocks noChangeArrowheads="1"/>
            </p:cNvSpPr>
            <p:nvPr/>
          </p:nvSpPr>
          <p:spPr bwMode="auto">
            <a:xfrm>
              <a:off x="4699" y="2200"/>
              <a:ext cx="134"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58" name="Rectangle 48"/>
            <p:cNvSpPr>
              <a:spLocks noChangeArrowheads="1"/>
            </p:cNvSpPr>
            <p:nvPr/>
          </p:nvSpPr>
          <p:spPr bwMode="auto">
            <a:xfrm>
              <a:off x="4833" y="2200"/>
              <a:ext cx="133"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59" name="Rectangle 49"/>
            <p:cNvSpPr>
              <a:spLocks noChangeArrowheads="1"/>
            </p:cNvSpPr>
            <p:nvPr/>
          </p:nvSpPr>
          <p:spPr bwMode="auto">
            <a:xfrm>
              <a:off x="4966" y="2200"/>
              <a:ext cx="133" cy="200"/>
            </a:xfrm>
            <a:prstGeom prst="rect">
              <a:avLst/>
            </a:prstGeom>
            <a:solidFill>
              <a:srgbClr val="FDFFDD"/>
            </a:solidFill>
            <a:ln w="9525">
              <a:solidFill>
                <a:schemeClr val="tx1"/>
              </a:solidFill>
              <a:miter lim="800000"/>
              <a:headEnd/>
              <a:tailEnd/>
            </a:ln>
          </p:spPr>
          <p:txBody>
            <a:bodyPr wrap="none" anchor="ctr"/>
            <a:lstStyle/>
            <a:p>
              <a:endParaRPr lang="en-US"/>
            </a:p>
          </p:txBody>
        </p:sp>
        <p:sp>
          <p:nvSpPr>
            <p:cNvPr id="115760" name="Rectangle 51"/>
            <p:cNvSpPr>
              <a:spLocks noChangeArrowheads="1"/>
            </p:cNvSpPr>
            <p:nvPr/>
          </p:nvSpPr>
          <p:spPr bwMode="auto">
            <a:xfrm>
              <a:off x="3168" y="2728"/>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61" name="Rectangle 52"/>
            <p:cNvSpPr>
              <a:spLocks noChangeArrowheads="1"/>
            </p:cNvSpPr>
            <p:nvPr/>
          </p:nvSpPr>
          <p:spPr bwMode="auto">
            <a:xfrm>
              <a:off x="3301" y="2728"/>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62" name="Rectangle 53"/>
            <p:cNvSpPr>
              <a:spLocks noChangeArrowheads="1"/>
            </p:cNvSpPr>
            <p:nvPr/>
          </p:nvSpPr>
          <p:spPr bwMode="auto">
            <a:xfrm>
              <a:off x="3434" y="2728"/>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63" name="Rectangle 54"/>
            <p:cNvSpPr>
              <a:spLocks noChangeArrowheads="1"/>
            </p:cNvSpPr>
            <p:nvPr/>
          </p:nvSpPr>
          <p:spPr bwMode="auto">
            <a:xfrm>
              <a:off x="3567" y="2728"/>
              <a:ext cx="134"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64" name="Rectangle 55"/>
            <p:cNvSpPr>
              <a:spLocks noChangeArrowheads="1"/>
            </p:cNvSpPr>
            <p:nvPr/>
          </p:nvSpPr>
          <p:spPr bwMode="auto">
            <a:xfrm>
              <a:off x="3701" y="2728"/>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65" name="Rectangle 56"/>
            <p:cNvSpPr>
              <a:spLocks noChangeArrowheads="1"/>
            </p:cNvSpPr>
            <p:nvPr/>
          </p:nvSpPr>
          <p:spPr bwMode="auto">
            <a:xfrm>
              <a:off x="3834" y="2728"/>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66" name="Rectangle 57"/>
            <p:cNvSpPr>
              <a:spLocks noChangeArrowheads="1"/>
            </p:cNvSpPr>
            <p:nvPr/>
          </p:nvSpPr>
          <p:spPr bwMode="auto">
            <a:xfrm>
              <a:off x="3967" y="2728"/>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67" name="Rectangle 58"/>
            <p:cNvSpPr>
              <a:spLocks noChangeArrowheads="1"/>
            </p:cNvSpPr>
            <p:nvPr/>
          </p:nvSpPr>
          <p:spPr bwMode="auto">
            <a:xfrm>
              <a:off x="4100" y="2728"/>
              <a:ext cx="466" cy="200"/>
            </a:xfrm>
            <a:prstGeom prst="rect">
              <a:avLst/>
            </a:prstGeom>
            <a:solidFill>
              <a:schemeClr val="accent1"/>
            </a:solidFill>
            <a:ln w="9525">
              <a:solidFill>
                <a:schemeClr val="tx1"/>
              </a:solidFill>
              <a:miter lim="800000"/>
              <a:headEnd/>
              <a:tailEnd/>
            </a:ln>
          </p:spPr>
          <p:txBody>
            <a:bodyPr wrap="none" anchor="ctr"/>
            <a:lstStyle/>
            <a:p>
              <a:pPr algn="ctr"/>
              <a:r>
                <a:rPr lang="en-US" sz="1000"/>
                <a:t>. . .</a:t>
              </a:r>
            </a:p>
          </p:txBody>
        </p:sp>
        <p:sp>
          <p:nvSpPr>
            <p:cNvPr id="115768" name="Rectangle 59"/>
            <p:cNvSpPr>
              <a:spLocks noChangeArrowheads="1"/>
            </p:cNvSpPr>
            <p:nvPr/>
          </p:nvSpPr>
          <p:spPr bwMode="auto">
            <a:xfrm>
              <a:off x="4566" y="2728"/>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69" name="Rectangle 60"/>
            <p:cNvSpPr>
              <a:spLocks noChangeArrowheads="1"/>
            </p:cNvSpPr>
            <p:nvPr/>
          </p:nvSpPr>
          <p:spPr bwMode="auto">
            <a:xfrm>
              <a:off x="4699" y="2728"/>
              <a:ext cx="134"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70" name="Rectangle 61"/>
            <p:cNvSpPr>
              <a:spLocks noChangeArrowheads="1"/>
            </p:cNvSpPr>
            <p:nvPr/>
          </p:nvSpPr>
          <p:spPr bwMode="auto">
            <a:xfrm>
              <a:off x="4833" y="2728"/>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71" name="Rectangle 62"/>
            <p:cNvSpPr>
              <a:spLocks noChangeArrowheads="1"/>
            </p:cNvSpPr>
            <p:nvPr/>
          </p:nvSpPr>
          <p:spPr bwMode="auto">
            <a:xfrm>
              <a:off x="4966" y="2728"/>
              <a:ext cx="133" cy="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72" name="Rectangle 76"/>
            <p:cNvSpPr>
              <a:spLocks noChangeArrowheads="1"/>
            </p:cNvSpPr>
            <p:nvPr/>
          </p:nvSpPr>
          <p:spPr bwMode="auto">
            <a:xfrm>
              <a:off x="5232" y="2208"/>
              <a:ext cx="133" cy="200"/>
            </a:xfrm>
            <a:prstGeom prst="rect">
              <a:avLst/>
            </a:prstGeom>
            <a:solidFill>
              <a:srgbClr val="FDFFDD"/>
            </a:solidFill>
            <a:ln w="9525">
              <a:solidFill>
                <a:schemeClr val="tx1"/>
              </a:solidFill>
              <a:miter lim="800000"/>
              <a:headEnd/>
              <a:tailEnd/>
            </a:ln>
          </p:spPr>
          <p:txBody>
            <a:bodyPr wrap="none" anchor="ctr"/>
            <a:lstStyle/>
            <a:p>
              <a:pPr algn="ctr"/>
              <a:r>
                <a:rPr lang="en-US" sz="1200"/>
                <a:t>x</a:t>
              </a:r>
            </a:p>
          </p:txBody>
        </p:sp>
        <p:cxnSp>
          <p:nvCxnSpPr>
            <p:cNvPr id="115773" name="AutoShape 81"/>
            <p:cNvCxnSpPr>
              <a:cxnSpLocks noChangeShapeType="1"/>
              <a:stCxn id="115748" idx="1"/>
              <a:endCxn id="115760" idx="1"/>
            </p:cNvCxnSpPr>
            <p:nvPr/>
          </p:nvCxnSpPr>
          <p:spPr bwMode="auto">
            <a:xfrm rot="10800000" flipH="1" flipV="1">
              <a:off x="3168" y="2300"/>
              <a:ext cx="1" cy="528"/>
            </a:xfrm>
            <a:prstGeom prst="curvedConnector3">
              <a:avLst>
                <a:gd name="adj1" fmla="val -14400005"/>
              </a:avLst>
            </a:prstGeom>
            <a:noFill/>
            <a:ln w="28575">
              <a:solidFill>
                <a:schemeClr val="accent1"/>
              </a:solidFill>
              <a:prstDash val="dash"/>
              <a:round/>
              <a:headEnd/>
              <a:tailEnd type="triangle" w="med" len="med"/>
            </a:ln>
          </p:spPr>
        </p:cxnSp>
        <p:sp>
          <p:nvSpPr>
            <p:cNvPr id="115774" name="Text Box 82"/>
            <p:cNvSpPr txBox="1">
              <a:spLocks noChangeArrowheads="1"/>
            </p:cNvSpPr>
            <p:nvPr/>
          </p:nvSpPr>
          <p:spPr bwMode="auto">
            <a:xfrm>
              <a:off x="2352" y="2400"/>
              <a:ext cx="681" cy="288"/>
            </a:xfrm>
            <a:prstGeom prst="rect">
              <a:avLst/>
            </a:prstGeom>
            <a:noFill/>
            <a:ln w="9525">
              <a:noFill/>
              <a:miter lim="800000"/>
              <a:headEnd/>
              <a:tailEnd/>
            </a:ln>
          </p:spPr>
          <p:txBody>
            <a:bodyPr wrap="none">
              <a:spAutoFit/>
            </a:bodyPr>
            <a:lstStyle/>
            <a:p>
              <a:r>
                <a:rPr lang="en-US"/>
                <a:t>assume</a:t>
              </a:r>
            </a:p>
          </p:txBody>
        </p:sp>
        <p:sp>
          <p:nvSpPr>
            <p:cNvPr id="115775" name="Text Box 84"/>
            <p:cNvSpPr txBox="1">
              <a:spLocks noChangeArrowheads="1"/>
            </p:cNvSpPr>
            <p:nvPr/>
          </p:nvSpPr>
          <p:spPr bwMode="auto">
            <a:xfrm>
              <a:off x="336" y="1920"/>
              <a:ext cx="5184" cy="231"/>
            </a:xfrm>
            <a:prstGeom prst="rect">
              <a:avLst/>
            </a:prstGeom>
            <a:noFill/>
            <a:ln w="9525">
              <a:noFill/>
              <a:miter lim="800000"/>
              <a:headEnd/>
              <a:tailEnd/>
            </a:ln>
          </p:spPr>
          <p:txBody>
            <a:bodyPr>
              <a:spAutoFit/>
            </a:bodyPr>
            <a:lstStyle/>
            <a:p>
              <a:pPr marL="457200" indent="-457200"/>
              <a:r>
                <a:rPr lang="en-US" sz="1800" b="1"/>
                <a:t>3. Select m,  formulate the size-m problem, assume it is sorted.</a:t>
              </a:r>
              <a:endParaRPr lang="en-US" sz="1800"/>
            </a:p>
          </p:txBody>
        </p:sp>
      </p:grpSp>
      <p:grpSp>
        <p:nvGrpSpPr>
          <p:cNvPr id="7" name="Group 6"/>
          <p:cNvGrpSpPr/>
          <p:nvPr/>
        </p:nvGrpSpPr>
        <p:grpSpPr>
          <a:xfrm>
            <a:off x="6096000" y="5334000"/>
            <a:ext cx="2008188" cy="317500"/>
            <a:chOff x="6096000" y="5334000"/>
            <a:chExt cx="2008188" cy="317500"/>
          </a:xfrm>
        </p:grpSpPr>
        <p:sp>
          <p:nvSpPr>
            <p:cNvPr id="115738" name="Rectangle 68"/>
            <p:cNvSpPr>
              <a:spLocks noChangeArrowheads="1"/>
            </p:cNvSpPr>
            <p:nvPr/>
          </p:nvSpPr>
          <p:spPr bwMode="auto">
            <a:xfrm>
              <a:off x="6096000" y="5334000"/>
              <a:ext cx="211138"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39" name="Rectangle 69"/>
            <p:cNvSpPr>
              <a:spLocks noChangeArrowheads="1"/>
            </p:cNvSpPr>
            <p:nvPr/>
          </p:nvSpPr>
          <p:spPr bwMode="auto">
            <a:xfrm>
              <a:off x="6307138" y="5334000"/>
              <a:ext cx="211138"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40" name="Rectangle 70"/>
            <p:cNvSpPr>
              <a:spLocks noChangeArrowheads="1"/>
            </p:cNvSpPr>
            <p:nvPr/>
          </p:nvSpPr>
          <p:spPr bwMode="auto">
            <a:xfrm>
              <a:off x="6518275" y="5334000"/>
              <a:ext cx="739775" cy="317500"/>
            </a:xfrm>
            <a:prstGeom prst="rect">
              <a:avLst/>
            </a:prstGeom>
            <a:solidFill>
              <a:schemeClr val="accent1"/>
            </a:solidFill>
            <a:ln w="9525">
              <a:solidFill>
                <a:schemeClr val="tx1"/>
              </a:solidFill>
              <a:miter lim="800000"/>
              <a:headEnd/>
              <a:tailEnd/>
            </a:ln>
          </p:spPr>
          <p:txBody>
            <a:bodyPr wrap="none" anchor="ctr"/>
            <a:lstStyle/>
            <a:p>
              <a:pPr algn="ctr"/>
              <a:r>
                <a:rPr lang="en-US" sz="1000"/>
                <a:t>. . .</a:t>
              </a:r>
            </a:p>
          </p:txBody>
        </p:sp>
        <p:sp>
          <p:nvSpPr>
            <p:cNvPr id="115741" name="Rectangle 71"/>
            <p:cNvSpPr>
              <a:spLocks noChangeArrowheads="1"/>
            </p:cNvSpPr>
            <p:nvPr/>
          </p:nvSpPr>
          <p:spPr bwMode="auto">
            <a:xfrm>
              <a:off x="7258050" y="5334000"/>
              <a:ext cx="211138"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42" name="Rectangle 72"/>
            <p:cNvSpPr>
              <a:spLocks noChangeArrowheads="1"/>
            </p:cNvSpPr>
            <p:nvPr/>
          </p:nvSpPr>
          <p:spPr bwMode="auto">
            <a:xfrm>
              <a:off x="7469188" y="5334000"/>
              <a:ext cx="212725"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43" name="Rectangle 73"/>
            <p:cNvSpPr>
              <a:spLocks noChangeArrowheads="1"/>
            </p:cNvSpPr>
            <p:nvPr/>
          </p:nvSpPr>
          <p:spPr bwMode="auto">
            <a:xfrm>
              <a:off x="7681913" y="5334000"/>
              <a:ext cx="211138"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44" name="Rectangle 74"/>
            <p:cNvSpPr>
              <a:spLocks noChangeArrowheads="1"/>
            </p:cNvSpPr>
            <p:nvPr/>
          </p:nvSpPr>
          <p:spPr bwMode="auto">
            <a:xfrm>
              <a:off x="7893050" y="5334000"/>
              <a:ext cx="211138" cy="317500"/>
            </a:xfrm>
            <a:prstGeom prst="rect">
              <a:avLst/>
            </a:prstGeom>
            <a:solidFill>
              <a:schemeClr val="accent1"/>
            </a:solidFill>
            <a:ln w="9525">
              <a:solidFill>
                <a:schemeClr val="tx1"/>
              </a:solidFill>
              <a:miter lim="800000"/>
              <a:headEnd/>
              <a:tailEnd/>
            </a:ln>
          </p:spPr>
          <p:txBody>
            <a:bodyPr wrap="none" anchor="ctr"/>
            <a:lstStyle/>
            <a:p>
              <a:endParaRPr lang="en-US"/>
            </a:p>
          </p:txBody>
        </p:sp>
      </p:grpSp>
      <p:grpSp>
        <p:nvGrpSpPr>
          <p:cNvPr id="6" name="Group 5"/>
          <p:cNvGrpSpPr/>
          <p:nvPr/>
        </p:nvGrpSpPr>
        <p:grpSpPr>
          <a:xfrm>
            <a:off x="533400" y="4876800"/>
            <a:ext cx="8229600" cy="774700"/>
            <a:chOff x="533400" y="4876800"/>
            <a:chExt cx="8229600" cy="774700"/>
          </a:xfrm>
        </p:grpSpPr>
        <p:sp>
          <p:nvSpPr>
            <p:cNvPr id="115733" name="Rectangle 63"/>
            <p:cNvSpPr>
              <a:spLocks noChangeArrowheads="1"/>
            </p:cNvSpPr>
            <p:nvPr/>
          </p:nvSpPr>
          <p:spPr bwMode="auto">
            <a:xfrm>
              <a:off x="5038725" y="5334000"/>
              <a:ext cx="211138"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34" name="Rectangle 64"/>
            <p:cNvSpPr>
              <a:spLocks noChangeArrowheads="1"/>
            </p:cNvSpPr>
            <p:nvPr/>
          </p:nvSpPr>
          <p:spPr bwMode="auto">
            <a:xfrm>
              <a:off x="5249863" y="5334000"/>
              <a:ext cx="211138"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35" name="Rectangle 65"/>
            <p:cNvSpPr>
              <a:spLocks noChangeArrowheads="1"/>
            </p:cNvSpPr>
            <p:nvPr/>
          </p:nvSpPr>
          <p:spPr bwMode="auto">
            <a:xfrm>
              <a:off x="5461000" y="5334000"/>
              <a:ext cx="211138"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36" name="Rectangle 66"/>
            <p:cNvSpPr>
              <a:spLocks noChangeArrowheads="1"/>
            </p:cNvSpPr>
            <p:nvPr/>
          </p:nvSpPr>
          <p:spPr bwMode="auto">
            <a:xfrm>
              <a:off x="5672138" y="5334000"/>
              <a:ext cx="212725"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37" name="Rectangle 67"/>
            <p:cNvSpPr>
              <a:spLocks noChangeArrowheads="1"/>
            </p:cNvSpPr>
            <p:nvPr/>
          </p:nvSpPr>
          <p:spPr bwMode="auto">
            <a:xfrm>
              <a:off x="5884863" y="5334000"/>
              <a:ext cx="211138" cy="3175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5745" name="Text Box 85"/>
            <p:cNvSpPr txBox="1">
              <a:spLocks noChangeArrowheads="1"/>
            </p:cNvSpPr>
            <p:nvPr/>
          </p:nvSpPr>
          <p:spPr bwMode="auto">
            <a:xfrm>
              <a:off x="533400" y="4876800"/>
              <a:ext cx="8229600" cy="366713"/>
            </a:xfrm>
            <a:prstGeom prst="rect">
              <a:avLst/>
            </a:prstGeom>
            <a:noFill/>
            <a:ln w="9525">
              <a:noFill/>
              <a:miter lim="800000"/>
              <a:headEnd/>
              <a:tailEnd/>
            </a:ln>
          </p:spPr>
          <p:txBody>
            <a:bodyPr>
              <a:spAutoFit/>
            </a:bodyPr>
            <a:lstStyle/>
            <a:p>
              <a:pPr marL="457200" indent="-457200"/>
              <a:r>
                <a:rPr lang="en-US" sz="1800" b="1" dirty="0"/>
                <a:t>4. Construct the solution of size-n problem. </a:t>
              </a:r>
              <a:endParaRPr lang="en-US" sz="1800"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42" presetClass="path" presetSubtype="0" accel="50000" decel="50000" fill="hold" nodeType="afterEffect">
                                  <p:stCondLst>
                                    <p:cond delay="0"/>
                                  </p:stCondLst>
                                  <p:childTnLst>
                                    <p:animMotion origin="layout" path="M -0.00833 0.00092 L 0.03194 4.98612E-6 " pathEditMode="relative" rAng="0" ptsTypes="AA">
                                      <p:cBhvr>
                                        <p:cTn id="23" dur="2000" fill="hold"/>
                                        <p:tgtEl>
                                          <p:spTgt spid="7"/>
                                        </p:tgtEl>
                                        <p:attrNameLst>
                                          <p:attrName>ppt_x</p:attrName>
                                          <p:attrName>ppt_y</p:attrName>
                                        </p:attrNameLst>
                                      </p:cBhvr>
                                      <p:rCtr x="2014" y="-46"/>
                                    </p:animMotion>
                                  </p:childTnLst>
                                </p:cTn>
                              </p:par>
                              <p:par>
                                <p:cTn id="24" presetID="2" presetClass="entr" presetSubtype="8"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3000" fill="hold"/>
                                        <p:tgtEl>
                                          <p:spTgt spid="2"/>
                                        </p:tgtEl>
                                        <p:attrNameLst>
                                          <p:attrName>ppt_x</p:attrName>
                                        </p:attrNameLst>
                                      </p:cBhvr>
                                      <p:tavLst>
                                        <p:tav tm="0">
                                          <p:val>
                                            <p:strVal val="0-#ppt_w/2"/>
                                          </p:val>
                                        </p:tav>
                                        <p:tav tm="100000">
                                          <p:val>
                                            <p:strVal val="#ppt_x"/>
                                          </p:val>
                                        </p:tav>
                                      </p:tavLst>
                                    </p:anim>
                                    <p:anim calcmode="lin" valueType="num">
                                      <p:cBhvr additive="base">
                                        <p:cTn id="27" dur="3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71513" y="0"/>
            <a:ext cx="7807325" cy="457200"/>
          </a:xfrm>
        </p:spPr>
        <p:txBody>
          <a:bodyPr/>
          <a:lstStyle/>
          <a:p>
            <a:r>
              <a:rPr lang="en-US" sz="2200" dirty="0" smtClean="0"/>
              <a:t>Insertion Sorting: Implemented in the Fantastic Four</a:t>
            </a:r>
          </a:p>
        </p:txBody>
      </p:sp>
      <p:sp>
        <p:nvSpPr>
          <p:cNvPr id="116739" name="Rectangle 3"/>
          <p:cNvSpPr>
            <a:spLocks noGrp="1" noChangeArrowheads="1"/>
          </p:cNvSpPr>
          <p:nvPr>
            <p:ph type="body" idx="1"/>
          </p:nvPr>
        </p:nvSpPr>
        <p:spPr>
          <a:xfrm>
            <a:off x="671513" y="457200"/>
            <a:ext cx="8243887" cy="6324600"/>
          </a:xfrm>
        </p:spPr>
        <p:txBody>
          <a:bodyPr/>
          <a:lstStyle/>
          <a:p>
            <a:pPr>
              <a:lnSpc>
                <a:spcPct val="95000"/>
              </a:lnSpc>
            </a:pPr>
            <a:r>
              <a:rPr lang="en-US" altLang="zh-CN" sz="1400" dirty="0" smtClean="0">
                <a:latin typeface="Courier New" pitchFamily="49" charset="0"/>
                <a:ea typeface="SimSun" pitchFamily="2" charset="-122"/>
              </a:rPr>
              <a:t>#include &lt;</a:t>
            </a:r>
            <a:r>
              <a:rPr lang="en-US" altLang="zh-CN" sz="1400" dirty="0" err="1" smtClean="0">
                <a:latin typeface="Courier New" pitchFamily="49" charset="0"/>
                <a:ea typeface="SimSun" pitchFamily="2" charset="-122"/>
              </a:rPr>
              <a:t>stdio.h</a:t>
            </a:r>
            <a:r>
              <a:rPr lang="en-US" altLang="zh-CN" sz="1400" dirty="0" smtClean="0">
                <a:latin typeface="Courier New" pitchFamily="49" charset="0"/>
                <a:ea typeface="SimSun" pitchFamily="2" charset="-122"/>
              </a:rPr>
              <a:t>&gt;</a:t>
            </a:r>
          </a:p>
          <a:p>
            <a:pPr>
              <a:lnSpc>
                <a:spcPct val="95000"/>
              </a:lnSpc>
            </a:pPr>
            <a:r>
              <a:rPr lang="en-US" altLang="zh-CN" sz="1400" b="1" dirty="0" err="1" smtClean="0">
                <a:solidFill>
                  <a:srgbClr val="0000FF"/>
                </a:solidFill>
                <a:latin typeface="Courier New" pitchFamily="49" charset="0"/>
                <a:ea typeface="SimSun" pitchFamily="2" charset="-122"/>
              </a:rPr>
              <a:t>int</a:t>
            </a:r>
            <a:r>
              <a:rPr lang="en-US" altLang="zh-CN" sz="1400" b="1" dirty="0" smtClean="0">
                <a:solidFill>
                  <a:srgbClr val="0000FF"/>
                </a:solidFill>
                <a:latin typeface="Courier New" pitchFamily="49" charset="0"/>
                <a:ea typeface="SimSun" pitchFamily="2" charset="-122"/>
              </a:rPr>
              <a:t>* sorting(</a:t>
            </a:r>
            <a:r>
              <a:rPr lang="en-US" altLang="zh-CN" sz="1400" b="1" dirty="0" err="1" smtClean="0">
                <a:solidFill>
                  <a:srgbClr val="0000FF"/>
                </a:solidFill>
                <a:latin typeface="Courier New" pitchFamily="49" charset="0"/>
                <a:ea typeface="SimSun" pitchFamily="2" charset="-122"/>
              </a:rPr>
              <a:t>int</a:t>
            </a:r>
            <a:r>
              <a:rPr lang="en-US" altLang="zh-CN" sz="1400" b="1" dirty="0" smtClean="0">
                <a:solidFill>
                  <a:srgbClr val="0000FF"/>
                </a:solidFill>
                <a:latin typeface="Courier New" pitchFamily="49" charset="0"/>
                <a:ea typeface="SimSun" pitchFamily="2" charset="-122"/>
              </a:rPr>
              <a:t> *A, </a:t>
            </a:r>
            <a:r>
              <a:rPr lang="en-US" altLang="zh-CN" sz="1400" b="1" dirty="0" err="1" smtClean="0">
                <a:solidFill>
                  <a:srgbClr val="0000FF"/>
                </a:solidFill>
                <a:latin typeface="Courier New" pitchFamily="49" charset="0"/>
                <a:ea typeface="SimSun" pitchFamily="2" charset="-122"/>
              </a:rPr>
              <a:t>int</a:t>
            </a:r>
            <a:r>
              <a:rPr lang="en-US" altLang="zh-CN" sz="1400" b="1" dirty="0" smtClean="0">
                <a:solidFill>
                  <a:srgbClr val="0000FF"/>
                </a:solidFill>
                <a:latin typeface="Courier New" pitchFamily="49" charset="0"/>
                <a:ea typeface="SimSun" pitchFamily="2" charset="-122"/>
              </a:rPr>
              <a:t> n) </a:t>
            </a:r>
            <a:r>
              <a:rPr lang="en-US" altLang="zh-CN" sz="1400" dirty="0" smtClean="0">
                <a:latin typeface="Courier New" pitchFamily="49" charset="0"/>
                <a:ea typeface="SimSun" pitchFamily="2" charset="-122"/>
              </a:rPr>
              <a:t>{</a:t>
            </a:r>
          </a:p>
          <a:p>
            <a:pPr>
              <a:lnSpc>
                <a:spcPct val="95000"/>
              </a:lnSpc>
            </a:pPr>
            <a:r>
              <a:rPr lang="en-US" altLang="zh-CN" sz="1400" dirty="0" smtClean="0">
                <a:latin typeface="Courier New" pitchFamily="49" charset="0"/>
                <a:ea typeface="SimSun" pitchFamily="2" charset="-122"/>
              </a:rPr>
              <a:t>	</a:t>
            </a:r>
            <a:r>
              <a:rPr lang="en-US" altLang="zh-CN" sz="1400" dirty="0" err="1" smtClean="0">
                <a:latin typeface="Courier New" pitchFamily="49" charset="0"/>
                <a:ea typeface="SimSun" pitchFamily="2" charset="-122"/>
              </a:rPr>
              <a:t>int</a:t>
            </a:r>
            <a:r>
              <a:rPr lang="en-US" altLang="zh-CN" sz="1400" dirty="0" smtClean="0">
                <a:latin typeface="Courier New" pitchFamily="49" charset="0"/>
                <a:ea typeface="SimSun" pitchFamily="2" charset="-122"/>
              </a:rPr>
              <a:t> *B, </a:t>
            </a:r>
            <a:r>
              <a:rPr lang="en-US" altLang="zh-CN" sz="1400" dirty="0" err="1" smtClean="0">
                <a:latin typeface="Courier New" pitchFamily="49" charset="0"/>
                <a:ea typeface="SimSun" pitchFamily="2" charset="-122"/>
              </a:rPr>
              <a:t>i</a:t>
            </a:r>
            <a:r>
              <a:rPr lang="en-US" altLang="zh-CN" sz="1400" dirty="0" smtClean="0">
                <a:latin typeface="Courier New" pitchFamily="49" charset="0"/>
                <a:ea typeface="SimSun" pitchFamily="2" charset="-122"/>
              </a:rPr>
              <a:t>, j, p = n-1, x;</a:t>
            </a:r>
          </a:p>
          <a:p>
            <a:pPr>
              <a:lnSpc>
                <a:spcPct val="95000"/>
              </a:lnSpc>
            </a:pPr>
            <a:r>
              <a:rPr lang="en-US" altLang="zh-CN" sz="1400" dirty="0" smtClean="0">
                <a:latin typeface="Courier New" pitchFamily="49" charset="0"/>
                <a:ea typeface="SimSun" pitchFamily="2" charset="-122"/>
              </a:rPr>
              <a:t>	</a:t>
            </a:r>
            <a:r>
              <a:rPr lang="en-US" altLang="zh-CN" sz="1400" b="1" dirty="0" smtClean="0">
                <a:solidFill>
                  <a:srgbClr val="0000FF"/>
                </a:solidFill>
                <a:latin typeface="Courier New" pitchFamily="49" charset="0"/>
                <a:ea typeface="SimSun" pitchFamily="2" charset="-122"/>
              </a:rPr>
              <a:t>if (n==1) return A;</a:t>
            </a:r>
            <a:r>
              <a:rPr lang="en-US" altLang="zh-CN" sz="1400" dirty="0" smtClean="0">
                <a:latin typeface="Courier New" pitchFamily="49" charset="0"/>
                <a:ea typeface="SimSun" pitchFamily="2" charset="-122"/>
              </a:rPr>
              <a:t>	// </a:t>
            </a:r>
            <a:r>
              <a:rPr lang="en-US" altLang="zh-CN" sz="1400" b="1" dirty="0" smtClean="0">
                <a:latin typeface="Courier New" pitchFamily="49" charset="0"/>
                <a:ea typeface="SimSun" pitchFamily="2" charset="-122"/>
              </a:rPr>
              <a:t>stopping condition and return value</a:t>
            </a:r>
          </a:p>
          <a:p>
            <a:pPr>
              <a:lnSpc>
                <a:spcPct val="95000"/>
              </a:lnSpc>
            </a:pPr>
            <a:r>
              <a:rPr lang="en-US" altLang="zh-CN" sz="1400" dirty="0" smtClean="0">
                <a:latin typeface="Courier New" pitchFamily="49" charset="0"/>
                <a:ea typeface="SimSun" pitchFamily="2" charset="-122"/>
              </a:rPr>
              <a:t>	else {</a:t>
            </a:r>
          </a:p>
          <a:p>
            <a:pPr>
              <a:lnSpc>
                <a:spcPct val="95000"/>
              </a:lnSpc>
            </a:pPr>
            <a:r>
              <a:rPr lang="en-US" altLang="zh-CN" sz="1400" dirty="0" smtClean="0">
                <a:latin typeface="Courier New" pitchFamily="49" charset="0"/>
                <a:ea typeface="SimSun" pitchFamily="2" charset="-122"/>
              </a:rPr>
              <a:t>		x = A[n-1];		// Store the last element in x</a:t>
            </a:r>
          </a:p>
          <a:p>
            <a:pPr>
              <a:lnSpc>
                <a:spcPct val="95000"/>
              </a:lnSpc>
            </a:pPr>
            <a:r>
              <a:rPr lang="en-US" altLang="zh-CN" sz="1400" dirty="0" smtClean="0">
                <a:latin typeface="Courier New" pitchFamily="49" charset="0"/>
                <a:ea typeface="SimSun" pitchFamily="2" charset="-122"/>
              </a:rPr>
              <a:t>		</a:t>
            </a:r>
            <a:r>
              <a:rPr lang="en-US" altLang="zh-CN" sz="1400" dirty="0" smtClean="0">
                <a:solidFill>
                  <a:srgbClr val="0000FF"/>
                </a:solidFill>
                <a:latin typeface="Courier New" pitchFamily="49" charset="0"/>
                <a:ea typeface="SimSun" pitchFamily="2" charset="-122"/>
              </a:rPr>
              <a:t>B = </a:t>
            </a:r>
            <a:r>
              <a:rPr lang="en-US" altLang="zh-CN" sz="1400" b="1" dirty="0" smtClean="0">
                <a:solidFill>
                  <a:srgbClr val="0000FF"/>
                </a:solidFill>
                <a:latin typeface="Courier New" pitchFamily="49" charset="0"/>
                <a:ea typeface="SimSun" pitchFamily="2" charset="-122"/>
              </a:rPr>
              <a:t>sorting(A, n-1);</a:t>
            </a:r>
            <a:r>
              <a:rPr lang="en-US" altLang="zh-CN" sz="1400" dirty="0" smtClean="0">
                <a:latin typeface="Courier New" pitchFamily="49" charset="0"/>
                <a:ea typeface="SimSun" pitchFamily="2" charset="-122"/>
              </a:rPr>
              <a:t>	// </a:t>
            </a:r>
            <a:r>
              <a:rPr lang="en-US" altLang="zh-CN" sz="1400" b="1" dirty="0" smtClean="0">
                <a:latin typeface="Courier New" pitchFamily="49" charset="0"/>
                <a:ea typeface="SimSun" pitchFamily="2" charset="-122"/>
              </a:rPr>
              <a:t>size-(n-1) problem</a:t>
            </a:r>
          </a:p>
          <a:p>
            <a:pPr>
              <a:lnSpc>
                <a:spcPct val="95000"/>
              </a:lnSpc>
            </a:pPr>
            <a:r>
              <a:rPr lang="en-US" altLang="zh-CN" sz="1400" dirty="0" smtClean="0">
                <a:latin typeface="Courier New" pitchFamily="49" charset="0"/>
                <a:ea typeface="SimSun" pitchFamily="2" charset="-122"/>
              </a:rPr>
              <a:t>		</a:t>
            </a:r>
            <a:r>
              <a:rPr lang="en-US" altLang="zh-CN" sz="1400" dirty="0" err="1" smtClean="0">
                <a:latin typeface="Courier New" pitchFamily="49" charset="0"/>
                <a:ea typeface="SimSun" pitchFamily="2" charset="-122"/>
              </a:rPr>
              <a:t>i</a:t>
            </a:r>
            <a:r>
              <a:rPr lang="en-US" altLang="zh-CN" sz="1400" dirty="0" smtClean="0">
                <a:latin typeface="Courier New" pitchFamily="49" charset="0"/>
                <a:ea typeface="SimSun" pitchFamily="2" charset="-122"/>
              </a:rPr>
              <a:t> = 0;</a:t>
            </a:r>
          </a:p>
          <a:p>
            <a:pPr>
              <a:lnSpc>
                <a:spcPct val="95000"/>
              </a:lnSpc>
            </a:pPr>
            <a:r>
              <a:rPr lang="en-US" altLang="zh-CN" sz="1400" dirty="0" smtClean="0">
                <a:latin typeface="Courier New" pitchFamily="49" charset="0"/>
                <a:ea typeface="SimSun" pitchFamily="2" charset="-122"/>
              </a:rPr>
              <a:t>		while (</a:t>
            </a:r>
            <a:r>
              <a:rPr lang="en-US" altLang="zh-CN" sz="1400" dirty="0" err="1" smtClean="0">
                <a:latin typeface="Courier New" pitchFamily="49" charset="0"/>
                <a:ea typeface="SimSun" pitchFamily="2" charset="-122"/>
              </a:rPr>
              <a:t>i</a:t>
            </a:r>
            <a:r>
              <a:rPr lang="en-US" altLang="zh-CN" sz="1400" dirty="0" smtClean="0">
                <a:latin typeface="Courier New" pitchFamily="49" charset="0"/>
                <a:ea typeface="SimSun" pitchFamily="2" charset="-122"/>
              </a:rPr>
              <a:t> &lt; n-1) { 	// </a:t>
            </a:r>
            <a:r>
              <a:rPr lang="en-US" altLang="zh-CN" sz="1400" b="1" dirty="0" smtClean="0">
                <a:latin typeface="Courier New" pitchFamily="49" charset="0"/>
                <a:ea typeface="SimSun" pitchFamily="2" charset="-122"/>
              </a:rPr>
              <a:t>construct size-n solution</a:t>
            </a:r>
          </a:p>
          <a:p>
            <a:pPr>
              <a:lnSpc>
                <a:spcPct val="95000"/>
              </a:lnSpc>
            </a:pPr>
            <a:r>
              <a:rPr lang="en-US" altLang="zh-CN" sz="1400" dirty="0" smtClean="0">
                <a:latin typeface="Courier New" pitchFamily="49" charset="0"/>
                <a:ea typeface="SimSun" pitchFamily="2" charset="-122"/>
              </a:rPr>
              <a:t>			if (x &lt; B[</a:t>
            </a:r>
            <a:r>
              <a:rPr lang="en-US" altLang="zh-CN" sz="1400" dirty="0" err="1" smtClean="0">
                <a:latin typeface="Courier New" pitchFamily="49" charset="0"/>
                <a:ea typeface="SimSun" pitchFamily="2" charset="-122"/>
              </a:rPr>
              <a:t>i</a:t>
            </a:r>
            <a:r>
              <a:rPr lang="en-US" altLang="zh-CN" sz="1400" dirty="0" smtClean="0">
                <a:latin typeface="Courier New" pitchFamily="49" charset="0"/>
                <a:ea typeface="SimSun" pitchFamily="2" charset="-122"/>
              </a:rPr>
              <a:t>]) {</a:t>
            </a:r>
          </a:p>
          <a:p>
            <a:pPr>
              <a:lnSpc>
                <a:spcPct val="95000"/>
              </a:lnSpc>
            </a:pPr>
            <a:r>
              <a:rPr lang="en-US" altLang="zh-CN" sz="1400" dirty="0" smtClean="0">
                <a:latin typeface="Courier New" pitchFamily="49" charset="0"/>
                <a:ea typeface="SimSun" pitchFamily="2" charset="-122"/>
              </a:rPr>
              <a:t>				p = </a:t>
            </a:r>
            <a:r>
              <a:rPr lang="en-US" altLang="zh-CN" sz="1400" dirty="0" err="1" smtClean="0">
                <a:latin typeface="Courier New" pitchFamily="49" charset="0"/>
                <a:ea typeface="SimSun" pitchFamily="2" charset="-122"/>
              </a:rPr>
              <a:t>i</a:t>
            </a:r>
            <a:r>
              <a:rPr lang="en-US" altLang="zh-CN" sz="1400" dirty="0" smtClean="0">
                <a:latin typeface="Courier New" pitchFamily="49" charset="0"/>
                <a:ea typeface="SimSun" pitchFamily="2" charset="-122"/>
              </a:rPr>
              <a:t>;	// locate the position p for x</a:t>
            </a:r>
          </a:p>
          <a:p>
            <a:pPr>
              <a:lnSpc>
                <a:spcPct val="95000"/>
              </a:lnSpc>
            </a:pPr>
            <a:r>
              <a:rPr lang="en-US" altLang="zh-CN" sz="1400" dirty="0" smtClean="0">
                <a:latin typeface="Courier New" pitchFamily="49" charset="0"/>
                <a:ea typeface="SimSun" pitchFamily="2" charset="-122"/>
              </a:rPr>
              <a:t>				</a:t>
            </a:r>
            <a:r>
              <a:rPr lang="en-US" altLang="zh-CN" sz="1400" dirty="0" err="1" smtClean="0">
                <a:latin typeface="Courier New" pitchFamily="49" charset="0"/>
                <a:ea typeface="SimSun" pitchFamily="2" charset="-122"/>
              </a:rPr>
              <a:t>i</a:t>
            </a:r>
            <a:r>
              <a:rPr lang="en-US" altLang="zh-CN" sz="1400" dirty="0" smtClean="0">
                <a:latin typeface="Courier New" pitchFamily="49" charset="0"/>
                <a:ea typeface="SimSun" pitchFamily="2" charset="-122"/>
              </a:rPr>
              <a:t> = n;	// exit the loop</a:t>
            </a:r>
          </a:p>
          <a:p>
            <a:pPr>
              <a:lnSpc>
                <a:spcPct val="95000"/>
              </a:lnSpc>
            </a:pPr>
            <a:r>
              <a:rPr lang="en-US" altLang="zh-CN" sz="1400" dirty="0" smtClean="0">
                <a:latin typeface="Courier New" pitchFamily="49" charset="0"/>
                <a:ea typeface="SimSun" pitchFamily="2" charset="-122"/>
              </a:rPr>
              <a:t>			}</a:t>
            </a:r>
          </a:p>
          <a:p>
            <a:pPr>
              <a:lnSpc>
                <a:spcPct val="95000"/>
              </a:lnSpc>
            </a:pPr>
            <a:r>
              <a:rPr lang="en-US" altLang="zh-CN" sz="1400" dirty="0" smtClean="0">
                <a:latin typeface="Courier New" pitchFamily="49" charset="0"/>
                <a:ea typeface="SimSun" pitchFamily="2" charset="-122"/>
              </a:rPr>
              <a:t>			else </a:t>
            </a:r>
            <a:r>
              <a:rPr lang="en-US" altLang="zh-CN" sz="1400" dirty="0" err="1" smtClean="0">
                <a:latin typeface="Courier New" pitchFamily="49" charset="0"/>
                <a:ea typeface="SimSun" pitchFamily="2" charset="-122"/>
              </a:rPr>
              <a:t>i</a:t>
            </a:r>
            <a:r>
              <a:rPr lang="en-US" altLang="zh-CN" sz="1400" dirty="0" smtClean="0">
                <a:latin typeface="Courier New" pitchFamily="49" charset="0"/>
                <a:ea typeface="SimSun" pitchFamily="2" charset="-122"/>
              </a:rPr>
              <a:t>++;</a:t>
            </a:r>
          </a:p>
          <a:p>
            <a:pPr>
              <a:lnSpc>
                <a:spcPct val="95000"/>
              </a:lnSpc>
            </a:pPr>
            <a:r>
              <a:rPr lang="en-US" altLang="zh-CN" sz="1400" dirty="0" smtClean="0">
                <a:latin typeface="Courier New" pitchFamily="49" charset="0"/>
                <a:ea typeface="SimSun" pitchFamily="2" charset="-122"/>
              </a:rPr>
              <a:t>		} 		// x should be inserted at position p</a:t>
            </a:r>
          </a:p>
          <a:p>
            <a:pPr>
              <a:lnSpc>
                <a:spcPct val="95000"/>
              </a:lnSpc>
            </a:pPr>
            <a:r>
              <a:rPr lang="en-US" altLang="zh-CN" sz="1400" dirty="0" smtClean="0">
                <a:latin typeface="Courier New" pitchFamily="49" charset="0"/>
                <a:ea typeface="SimSun" pitchFamily="2" charset="-122"/>
              </a:rPr>
              <a:t>		for (j = p; j &lt; n-1; j++)  // make space</a:t>
            </a:r>
          </a:p>
          <a:p>
            <a:pPr>
              <a:lnSpc>
                <a:spcPct val="95000"/>
              </a:lnSpc>
            </a:pPr>
            <a:r>
              <a:rPr lang="en-US" altLang="zh-CN" sz="1400" dirty="0" smtClean="0">
                <a:latin typeface="Courier New" pitchFamily="49" charset="0"/>
                <a:ea typeface="SimSun" pitchFamily="2" charset="-122"/>
              </a:rPr>
              <a:t>			B[n-1-(j-p)] = B[n-1-(j-p)-1];</a:t>
            </a:r>
          </a:p>
          <a:p>
            <a:pPr>
              <a:lnSpc>
                <a:spcPct val="95000"/>
              </a:lnSpc>
            </a:pPr>
            <a:r>
              <a:rPr lang="en-US" altLang="zh-CN" sz="1400" dirty="0" smtClean="0">
                <a:latin typeface="Courier New" pitchFamily="49" charset="0"/>
                <a:ea typeface="SimSun" pitchFamily="2" charset="-122"/>
              </a:rPr>
              <a:t>		B[p] = x; 		// put x in the correct place</a:t>
            </a:r>
          </a:p>
          <a:p>
            <a:pPr>
              <a:lnSpc>
                <a:spcPct val="95000"/>
              </a:lnSpc>
            </a:pPr>
            <a:r>
              <a:rPr lang="en-US" altLang="zh-CN" sz="1400" dirty="0" smtClean="0">
                <a:latin typeface="Courier New" pitchFamily="49" charset="0"/>
                <a:ea typeface="SimSun" pitchFamily="2" charset="-122"/>
              </a:rPr>
              <a:t>		return B;</a:t>
            </a:r>
          </a:p>
          <a:p>
            <a:pPr>
              <a:lnSpc>
                <a:spcPct val="95000"/>
              </a:lnSpc>
            </a:pPr>
            <a:r>
              <a:rPr lang="en-US" altLang="zh-CN" sz="1400" dirty="0" smtClean="0">
                <a:latin typeface="Courier New" pitchFamily="49" charset="0"/>
                <a:ea typeface="SimSun" pitchFamily="2" charset="-122"/>
              </a:rPr>
              <a:t>	} // end of else branch</a:t>
            </a:r>
          </a:p>
          <a:p>
            <a:pPr>
              <a:lnSpc>
                <a:spcPct val="95000"/>
              </a:lnSpc>
            </a:pPr>
            <a:r>
              <a:rPr lang="en-US" altLang="zh-CN" sz="1400" dirty="0" smtClean="0">
                <a:latin typeface="Courier New" pitchFamily="49" charset="0"/>
                <a:ea typeface="SimSun" pitchFamily="2" charset="-122"/>
              </a:rPr>
              <a:t>}</a:t>
            </a:r>
          </a:p>
          <a:p>
            <a:pPr>
              <a:lnSpc>
                <a:spcPct val="95000"/>
              </a:lnSpc>
            </a:pPr>
            <a:r>
              <a:rPr lang="en-US" altLang="zh-CN" sz="1400" dirty="0" smtClean="0">
                <a:latin typeface="Courier New" pitchFamily="49" charset="0"/>
                <a:ea typeface="SimSun" pitchFamily="2" charset="-122"/>
              </a:rPr>
              <a:t>void main() {</a:t>
            </a:r>
          </a:p>
          <a:p>
            <a:pPr>
              <a:lnSpc>
                <a:spcPct val="95000"/>
              </a:lnSpc>
            </a:pPr>
            <a:r>
              <a:rPr lang="en-US" altLang="zh-CN" sz="1400" dirty="0" smtClean="0">
                <a:latin typeface="Courier New" pitchFamily="49" charset="0"/>
                <a:ea typeface="SimSun" pitchFamily="2" charset="-122"/>
              </a:rPr>
              <a:t>	</a:t>
            </a:r>
            <a:r>
              <a:rPr lang="en-US" altLang="zh-CN" sz="1400" dirty="0" err="1" smtClean="0">
                <a:latin typeface="Courier New" pitchFamily="49" charset="0"/>
                <a:ea typeface="SimSun" pitchFamily="2" charset="-122"/>
              </a:rPr>
              <a:t>int</a:t>
            </a:r>
            <a:r>
              <a:rPr lang="en-US" altLang="zh-CN" sz="1400" dirty="0" smtClean="0">
                <a:latin typeface="Courier New" pitchFamily="49" charset="0"/>
                <a:ea typeface="SimSun" pitchFamily="2" charset="-122"/>
              </a:rPr>
              <a:t> *SA, k, A[] = {3, 2, 4, 2, 9, 7, 1, 6}; // sample array</a:t>
            </a:r>
          </a:p>
          <a:p>
            <a:pPr>
              <a:lnSpc>
                <a:spcPct val="95000"/>
              </a:lnSpc>
            </a:pPr>
            <a:r>
              <a:rPr lang="en-US" altLang="zh-CN" sz="1400" dirty="0" smtClean="0">
                <a:latin typeface="Courier New" pitchFamily="49" charset="0"/>
                <a:ea typeface="SimSun" pitchFamily="2" charset="-122"/>
              </a:rPr>
              <a:t>	k = (</a:t>
            </a:r>
            <a:r>
              <a:rPr lang="en-US" altLang="zh-CN" sz="1400" dirty="0" err="1" smtClean="0">
                <a:latin typeface="Courier New" pitchFamily="49" charset="0"/>
                <a:ea typeface="SimSun" pitchFamily="2" charset="-122"/>
              </a:rPr>
              <a:t>int</a:t>
            </a:r>
            <a:r>
              <a:rPr lang="en-US" altLang="zh-CN" sz="1400" dirty="0" smtClean="0">
                <a:latin typeface="Courier New" pitchFamily="49" charset="0"/>
                <a:ea typeface="SimSun" pitchFamily="2" charset="-122"/>
              </a:rPr>
              <a:t>)</a:t>
            </a:r>
            <a:r>
              <a:rPr lang="en-US" altLang="zh-CN" sz="1400" dirty="0" err="1" smtClean="0">
                <a:latin typeface="Courier New" pitchFamily="49" charset="0"/>
                <a:ea typeface="SimSun" pitchFamily="2" charset="-122"/>
              </a:rPr>
              <a:t>sizeof</a:t>
            </a:r>
            <a:r>
              <a:rPr lang="en-US" altLang="zh-CN" sz="1400" dirty="0" smtClean="0">
                <a:latin typeface="Courier New" pitchFamily="49" charset="0"/>
                <a:ea typeface="SimSun" pitchFamily="2" charset="-122"/>
              </a:rPr>
              <a:t>(A)/</a:t>
            </a:r>
            <a:r>
              <a:rPr lang="en-US" altLang="zh-CN" sz="1400" dirty="0" err="1" smtClean="0">
                <a:latin typeface="Courier New" pitchFamily="49" charset="0"/>
                <a:ea typeface="SimSun" pitchFamily="2" charset="-122"/>
              </a:rPr>
              <a:t>sizeof</a:t>
            </a:r>
            <a:r>
              <a:rPr lang="en-US" altLang="zh-CN" sz="1400" dirty="0" smtClean="0">
                <a:latin typeface="Courier New" pitchFamily="49" charset="0"/>
                <a:ea typeface="SimSun" pitchFamily="2" charset="-122"/>
              </a:rPr>
              <a:t>(</a:t>
            </a:r>
            <a:r>
              <a:rPr lang="en-US" altLang="zh-CN" sz="1400" dirty="0" err="1" smtClean="0">
                <a:latin typeface="Courier New" pitchFamily="49" charset="0"/>
                <a:ea typeface="SimSun" pitchFamily="2" charset="-122"/>
              </a:rPr>
              <a:t>int</a:t>
            </a:r>
            <a:r>
              <a:rPr lang="en-US" altLang="zh-CN" sz="1400" dirty="0" smtClean="0">
                <a:latin typeface="Courier New" pitchFamily="49" charset="0"/>
                <a:ea typeface="SimSun" pitchFamily="2" charset="-122"/>
              </a:rPr>
              <a:t>); // get the length of the array</a:t>
            </a:r>
          </a:p>
          <a:p>
            <a:pPr>
              <a:lnSpc>
                <a:spcPct val="95000"/>
              </a:lnSpc>
            </a:pPr>
            <a:r>
              <a:rPr lang="en-US" altLang="zh-CN" sz="1400" dirty="0" smtClean="0">
                <a:latin typeface="Courier New" pitchFamily="49" charset="0"/>
                <a:ea typeface="SimSun" pitchFamily="2" charset="-122"/>
              </a:rPr>
              <a:t>	</a:t>
            </a:r>
            <a:r>
              <a:rPr lang="nb-NO" altLang="zh-CN" sz="1400" dirty="0" smtClean="0">
                <a:latin typeface="Courier New" pitchFamily="49" charset="0"/>
                <a:ea typeface="SimSun" pitchFamily="2" charset="-122"/>
              </a:rPr>
              <a:t>SA = sorting(A, k);</a:t>
            </a:r>
          </a:p>
          <a:p>
            <a:pPr>
              <a:lnSpc>
                <a:spcPct val="95000"/>
              </a:lnSpc>
            </a:pPr>
            <a:r>
              <a:rPr lang="en-US" altLang="zh-CN" sz="1400" dirty="0" smtClean="0">
                <a:latin typeface="Courier New" pitchFamily="49" charset="0"/>
                <a:ea typeface="SimSun" pitchFamily="2" charset="-122"/>
              </a:rPr>
              <a:t>}</a:t>
            </a:r>
            <a:endParaRPr lang="en-US" sz="1400" dirty="0" smtClean="0">
              <a:latin typeface="Courier New" pitchFamily="49"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 of Sorting Algorithms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97887101"/>
              </p:ext>
            </p:extLst>
          </p:nvPr>
        </p:nvGraphicFramePr>
        <p:xfrm>
          <a:off x="1763744" y="1295400"/>
          <a:ext cx="6999256" cy="3270928"/>
        </p:xfrm>
        <a:graphic>
          <a:graphicData uri="http://schemas.openxmlformats.org/drawingml/2006/table">
            <a:tbl>
              <a:tblPr firstRow="1" bandRow="1">
                <a:tableStyleId>{5C22544A-7EE6-4342-B048-85BDC9FD1C3A}</a:tableStyleId>
              </a:tblPr>
              <a:tblGrid>
                <a:gridCol w="2597662"/>
                <a:gridCol w="2236875"/>
                <a:gridCol w="2164719"/>
              </a:tblGrid>
              <a:tr h="677068">
                <a:tc>
                  <a:txBody>
                    <a:bodyPr/>
                    <a:lstStyle/>
                    <a:p>
                      <a:pPr>
                        <a:lnSpc>
                          <a:spcPct val="150000"/>
                        </a:lnSpc>
                        <a:spcBef>
                          <a:spcPts val="600"/>
                        </a:spcBef>
                        <a:spcAft>
                          <a:spcPts val="600"/>
                        </a:spcAft>
                      </a:pPr>
                      <a:r>
                        <a:rPr lang="en-US" sz="2500" dirty="0" smtClean="0"/>
                        <a:t>Sorting Algorithm</a:t>
                      </a:r>
                      <a:endParaRPr lang="en-US" sz="2500" dirty="0"/>
                    </a:p>
                  </a:txBody>
                  <a:tcPr marL="96765" marR="96765" marT="48362" marB="48362"/>
                </a:tc>
                <a:tc>
                  <a:txBody>
                    <a:bodyPr/>
                    <a:lstStyle/>
                    <a:p>
                      <a:pPr algn="ctr">
                        <a:lnSpc>
                          <a:spcPct val="150000"/>
                        </a:lnSpc>
                        <a:spcBef>
                          <a:spcPts val="600"/>
                        </a:spcBef>
                        <a:spcAft>
                          <a:spcPts val="600"/>
                        </a:spcAft>
                      </a:pPr>
                      <a:r>
                        <a:rPr lang="en-US" sz="2500" dirty="0" smtClean="0"/>
                        <a:t>Worse-case</a:t>
                      </a:r>
                      <a:endParaRPr lang="en-US" sz="2500" dirty="0"/>
                    </a:p>
                  </a:txBody>
                  <a:tcPr marL="96765" marR="96765" marT="48362" marB="48362"/>
                </a:tc>
                <a:tc>
                  <a:txBody>
                    <a:bodyPr/>
                    <a:lstStyle/>
                    <a:p>
                      <a:pPr algn="ctr">
                        <a:lnSpc>
                          <a:spcPct val="150000"/>
                        </a:lnSpc>
                        <a:spcBef>
                          <a:spcPts val="600"/>
                        </a:spcBef>
                        <a:spcAft>
                          <a:spcPts val="600"/>
                        </a:spcAft>
                      </a:pPr>
                      <a:r>
                        <a:rPr lang="en-US" sz="2500" dirty="0" smtClean="0"/>
                        <a:t>Average</a:t>
                      </a:r>
                      <a:endParaRPr lang="en-US" sz="2500" dirty="0"/>
                    </a:p>
                  </a:txBody>
                  <a:tcPr marL="96765" marR="96765" marT="48362" marB="48362"/>
                </a:tc>
              </a:tr>
              <a:tr h="677068">
                <a:tc>
                  <a:txBody>
                    <a:bodyPr/>
                    <a:lstStyle/>
                    <a:p>
                      <a:pPr>
                        <a:lnSpc>
                          <a:spcPct val="150000"/>
                        </a:lnSpc>
                        <a:spcBef>
                          <a:spcPts val="600"/>
                        </a:spcBef>
                        <a:spcAft>
                          <a:spcPts val="600"/>
                        </a:spcAft>
                      </a:pPr>
                      <a:r>
                        <a:rPr lang="en-US" sz="2500" dirty="0" smtClean="0">
                          <a:solidFill>
                            <a:srgbClr val="0000FF"/>
                          </a:solidFill>
                        </a:rPr>
                        <a:t>Insertion Sort</a:t>
                      </a:r>
                      <a:endParaRPr lang="en-US" sz="2500" dirty="0">
                        <a:solidFill>
                          <a:srgbClr val="0000FF"/>
                        </a:solidFill>
                      </a:endParaRPr>
                    </a:p>
                  </a:txBody>
                  <a:tcPr marL="96765" marR="96765" marT="48362" marB="48362"/>
                </a:tc>
                <a:tc>
                  <a:txBody>
                    <a:bodyPr/>
                    <a:lstStyle/>
                    <a:p>
                      <a:pPr algn="ctr">
                        <a:lnSpc>
                          <a:spcPct val="150000"/>
                        </a:lnSpc>
                        <a:spcBef>
                          <a:spcPts val="600"/>
                        </a:spcBef>
                        <a:spcAft>
                          <a:spcPts val="600"/>
                        </a:spcAft>
                      </a:pPr>
                      <a:r>
                        <a:rPr lang="en-US" sz="2500" dirty="0" smtClean="0"/>
                        <a:t>O(</a:t>
                      </a:r>
                      <a:r>
                        <a:rPr lang="en-US" sz="2500" i="1" dirty="0" smtClean="0"/>
                        <a:t>n</a:t>
                      </a:r>
                      <a:r>
                        <a:rPr lang="en-US" sz="2500" baseline="30000" dirty="0" smtClean="0"/>
                        <a:t>2</a:t>
                      </a:r>
                      <a:r>
                        <a:rPr lang="en-US" sz="2500" dirty="0" smtClean="0"/>
                        <a:t>)</a:t>
                      </a:r>
                      <a:endParaRPr lang="en-US" sz="2500" dirty="0"/>
                    </a:p>
                  </a:txBody>
                  <a:tcPr marL="96765" marR="96765" marT="48362" marB="48362"/>
                </a:tc>
                <a:tc>
                  <a:txBody>
                    <a:bodyPr/>
                    <a:lstStyle/>
                    <a:p>
                      <a:pPr marL="0" marR="0" indent="0" algn="ctr" defTabSz="914400" rtl="0" eaLnBrk="1" fontAlgn="auto" latinLnBrk="0" hangingPunct="1">
                        <a:lnSpc>
                          <a:spcPct val="150000"/>
                        </a:lnSpc>
                        <a:spcBef>
                          <a:spcPts val="600"/>
                        </a:spcBef>
                        <a:spcAft>
                          <a:spcPts val="600"/>
                        </a:spcAft>
                        <a:buClrTx/>
                        <a:buSzTx/>
                        <a:buFontTx/>
                        <a:buNone/>
                        <a:tabLst/>
                        <a:defRPr/>
                      </a:pPr>
                      <a:r>
                        <a:rPr lang="en-US" sz="2500" dirty="0" smtClean="0"/>
                        <a:t>Slow</a:t>
                      </a:r>
                    </a:p>
                  </a:txBody>
                  <a:tcPr marL="96765" marR="96765" marT="48362" marB="48362"/>
                </a:tc>
              </a:tr>
              <a:tr h="677068">
                <a:tc>
                  <a:txBody>
                    <a:bodyPr/>
                    <a:lstStyle/>
                    <a:p>
                      <a:pPr>
                        <a:lnSpc>
                          <a:spcPct val="150000"/>
                        </a:lnSpc>
                        <a:spcBef>
                          <a:spcPts val="600"/>
                        </a:spcBef>
                        <a:spcAft>
                          <a:spcPts val="600"/>
                        </a:spcAft>
                      </a:pPr>
                      <a:r>
                        <a:rPr lang="en-US" sz="2500" dirty="0" err="1" smtClean="0"/>
                        <a:t>Mergesort</a:t>
                      </a:r>
                      <a:endParaRPr lang="en-US" sz="2500" dirty="0"/>
                    </a:p>
                  </a:txBody>
                  <a:tcPr marL="96765" marR="96765" marT="48362" marB="48362"/>
                </a:tc>
                <a:tc>
                  <a:txBody>
                    <a:bodyPr/>
                    <a:lstStyle/>
                    <a:p>
                      <a:pPr algn="ctr">
                        <a:lnSpc>
                          <a:spcPct val="150000"/>
                        </a:lnSpc>
                        <a:spcBef>
                          <a:spcPts val="600"/>
                        </a:spcBef>
                        <a:spcAft>
                          <a:spcPts val="600"/>
                        </a:spcAft>
                      </a:pPr>
                      <a:r>
                        <a:rPr lang="en-US" sz="2500" dirty="0" smtClean="0"/>
                        <a:t>O(</a:t>
                      </a:r>
                      <a:r>
                        <a:rPr lang="en-US" sz="2500" i="1" kern="1200" dirty="0" err="1" smtClean="0">
                          <a:solidFill>
                            <a:schemeClr val="dk1"/>
                          </a:solidFill>
                          <a:latin typeface="+mn-lt"/>
                          <a:ea typeface="+mn-ea"/>
                          <a:cs typeface="+mn-cs"/>
                        </a:rPr>
                        <a:t>n</a:t>
                      </a:r>
                      <a:r>
                        <a:rPr lang="en-US" sz="2500" dirty="0" err="1" smtClean="0"/>
                        <a:t>lg</a:t>
                      </a:r>
                      <a:r>
                        <a:rPr lang="en-US" sz="2500" i="1" kern="1200" dirty="0" err="1" smtClean="0">
                          <a:solidFill>
                            <a:schemeClr val="dk1"/>
                          </a:solidFill>
                          <a:latin typeface="+mn-lt"/>
                          <a:ea typeface="+mn-ea"/>
                          <a:cs typeface="+mn-cs"/>
                        </a:rPr>
                        <a:t>n</a:t>
                      </a:r>
                      <a:r>
                        <a:rPr lang="en-US" sz="2500" dirty="0" smtClean="0"/>
                        <a:t>)</a:t>
                      </a:r>
                      <a:endParaRPr lang="en-US" sz="2500" dirty="0"/>
                    </a:p>
                  </a:txBody>
                  <a:tcPr marL="96765" marR="96765" marT="48362" marB="48362"/>
                </a:tc>
                <a:tc>
                  <a:txBody>
                    <a:bodyPr/>
                    <a:lstStyle/>
                    <a:p>
                      <a:pPr algn="ctr">
                        <a:lnSpc>
                          <a:spcPct val="150000"/>
                        </a:lnSpc>
                        <a:spcBef>
                          <a:spcPts val="600"/>
                        </a:spcBef>
                        <a:spcAft>
                          <a:spcPts val="600"/>
                        </a:spcAft>
                      </a:pPr>
                      <a:r>
                        <a:rPr lang="en-US" sz="2500" dirty="0" smtClean="0"/>
                        <a:t>Fast</a:t>
                      </a:r>
                      <a:endParaRPr lang="en-US" sz="2500" dirty="0"/>
                    </a:p>
                  </a:txBody>
                  <a:tcPr marL="96765" marR="96765" marT="48362" marB="48362"/>
                </a:tc>
              </a:tr>
              <a:tr h="677068">
                <a:tc>
                  <a:txBody>
                    <a:bodyPr/>
                    <a:lstStyle/>
                    <a:p>
                      <a:pPr>
                        <a:lnSpc>
                          <a:spcPct val="150000"/>
                        </a:lnSpc>
                        <a:spcBef>
                          <a:spcPts val="600"/>
                        </a:spcBef>
                        <a:spcAft>
                          <a:spcPts val="600"/>
                        </a:spcAft>
                      </a:pPr>
                      <a:r>
                        <a:rPr lang="en-US" sz="2500" dirty="0" smtClean="0"/>
                        <a:t>Quicksort</a:t>
                      </a:r>
                      <a:endParaRPr lang="en-US" sz="2500" dirty="0"/>
                    </a:p>
                  </a:txBody>
                  <a:tcPr marL="96765" marR="96765" marT="48362" marB="48362"/>
                </a:tc>
                <a:tc>
                  <a:txBody>
                    <a:bodyPr/>
                    <a:lstStyle/>
                    <a:p>
                      <a:pPr algn="ctr">
                        <a:lnSpc>
                          <a:spcPct val="150000"/>
                        </a:lnSpc>
                        <a:spcBef>
                          <a:spcPts val="600"/>
                        </a:spcBef>
                        <a:spcAft>
                          <a:spcPts val="600"/>
                        </a:spcAft>
                      </a:pPr>
                      <a:r>
                        <a:rPr lang="en-US" sz="2500" dirty="0" smtClean="0"/>
                        <a:t>O(</a:t>
                      </a:r>
                      <a:r>
                        <a:rPr lang="en-US" sz="2500" i="1" kern="1200" dirty="0" smtClean="0">
                          <a:solidFill>
                            <a:schemeClr val="dk1"/>
                          </a:solidFill>
                          <a:latin typeface="+mn-lt"/>
                          <a:ea typeface="+mn-ea"/>
                          <a:cs typeface="+mn-cs"/>
                        </a:rPr>
                        <a:t>n</a:t>
                      </a:r>
                      <a:r>
                        <a:rPr lang="en-US" sz="2500" baseline="30000" dirty="0" smtClean="0"/>
                        <a:t>2</a:t>
                      </a:r>
                      <a:r>
                        <a:rPr lang="en-US" sz="2500" dirty="0" smtClean="0"/>
                        <a:t>)</a:t>
                      </a:r>
                      <a:endParaRPr lang="en-US" sz="2500" dirty="0"/>
                    </a:p>
                  </a:txBody>
                  <a:tcPr marL="96765" marR="96765" marT="48362" marB="48362"/>
                </a:tc>
                <a:tc>
                  <a:txBody>
                    <a:bodyPr/>
                    <a:lstStyle/>
                    <a:p>
                      <a:pPr algn="ctr">
                        <a:lnSpc>
                          <a:spcPct val="150000"/>
                        </a:lnSpc>
                        <a:spcBef>
                          <a:spcPts val="600"/>
                        </a:spcBef>
                        <a:spcAft>
                          <a:spcPts val="600"/>
                        </a:spcAft>
                      </a:pPr>
                      <a:r>
                        <a:rPr lang="en-US" sz="2500" dirty="0" smtClean="0"/>
                        <a:t>Fastest</a:t>
                      </a:r>
                      <a:endParaRPr lang="en-US" sz="2500" dirty="0"/>
                    </a:p>
                  </a:txBody>
                  <a:tcPr marL="96765" marR="96765" marT="48362" marB="48362"/>
                </a:tc>
              </a:tr>
            </a:tbl>
          </a:graphicData>
        </a:graphic>
      </p:graphicFrame>
      <p:sp>
        <p:nvSpPr>
          <p:cNvPr id="3" name="Left Brace 2"/>
          <p:cNvSpPr/>
          <p:nvPr/>
        </p:nvSpPr>
        <p:spPr bwMode="auto">
          <a:xfrm>
            <a:off x="1382744" y="2593860"/>
            <a:ext cx="228600" cy="198120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304800" y="2441460"/>
            <a:ext cx="1306544" cy="2308324"/>
          </a:xfrm>
          <a:prstGeom prst="rect">
            <a:avLst/>
          </a:prstGeom>
          <a:noFill/>
        </p:spPr>
        <p:txBody>
          <a:bodyPr wrap="square" rtlCol="0">
            <a:spAutoFit/>
          </a:bodyPr>
          <a:lstStyle/>
          <a:p>
            <a:r>
              <a:rPr lang="en-US" dirty="0" smtClean="0"/>
              <a:t>CSE205 or </a:t>
            </a:r>
            <a:br>
              <a:rPr lang="en-US" dirty="0" smtClean="0"/>
            </a:br>
            <a:r>
              <a:rPr lang="en-US" dirty="0" smtClean="0"/>
              <a:t>Read Text Section 2.8</a:t>
            </a:r>
            <a:endParaRPr lang="en-US" dirty="0"/>
          </a:p>
        </p:txBody>
      </p:sp>
      <p:sp>
        <p:nvSpPr>
          <p:cNvPr id="6" name="Rectangle 5"/>
          <p:cNvSpPr/>
          <p:nvPr/>
        </p:nvSpPr>
        <p:spPr>
          <a:xfrm>
            <a:off x="2590800" y="4806466"/>
            <a:ext cx="4745210" cy="1938992"/>
          </a:xfrm>
          <a:prstGeom prst="rect">
            <a:avLst/>
          </a:prstGeom>
        </p:spPr>
        <p:txBody>
          <a:bodyPr wrap="none">
            <a:spAutoFit/>
          </a:bodyPr>
          <a:lstStyle/>
          <a:p>
            <a:r>
              <a:rPr lang="en-US" smtClean="0"/>
              <a:t>Optional Text </a:t>
            </a:r>
            <a:r>
              <a:rPr lang="en-US" dirty="0" smtClean="0"/>
              <a:t>Reading:</a:t>
            </a:r>
          </a:p>
          <a:p>
            <a:r>
              <a:rPr lang="en-US" dirty="0" smtClean="0"/>
              <a:t>Section 2.8.4: Insertion Sort</a:t>
            </a:r>
          </a:p>
          <a:p>
            <a:r>
              <a:rPr lang="en-US" dirty="0"/>
              <a:t>Section </a:t>
            </a:r>
            <a:r>
              <a:rPr lang="en-US" dirty="0" smtClean="0"/>
              <a:t>2.8.5: merge Sort</a:t>
            </a:r>
            <a:endParaRPr lang="en-US" dirty="0"/>
          </a:p>
          <a:p>
            <a:r>
              <a:rPr lang="en-US" dirty="0"/>
              <a:t>Section </a:t>
            </a:r>
            <a:r>
              <a:rPr lang="en-US" dirty="0" smtClean="0"/>
              <a:t>2.8.6: Quick Sort</a:t>
            </a:r>
          </a:p>
          <a:p>
            <a:r>
              <a:rPr lang="en-US" dirty="0"/>
              <a:t>Section </a:t>
            </a:r>
            <a:r>
              <a:rPr lang="en-US" dirty="0" smtClean="0"/>
              <a:t>2.8.7: Gray Code Generation</a:t>
            </a:r>
          </a:p>
        </p:txBody>
      </p:sp>
    </p:spTree>
    <p:extLst>
      <p:ext uri="{BB962C8B-B14F-4D97-AF65-F5344CB8AC3E}">
        <p14:creationId xmlns:p14="http://schemas.microsoft.com/office/powerpoint/2010/main" val="191173272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037"/>
            <a:ext cx="7807325" cy="563563"/>
          </a:xfrm>
        </p:spPr>
        <p:txBody>
          <a:bodyPr/>
          <a:lstStyle/>
          <a:p>
            <a:r>
              <a:rPr lang="en-US" dirty="0" smtClean="0"/>
              <a:t>Graph and Tree</a:t>
            </a:r>
            <a:endParaRPr lang="en-US" dirty="0"/>
          </a:p>
        </p:txBody>
      </p:sp>
      <p:sp>
        <p:nvSpPr>
          <p:cNvPr id="3" name="Content Placeholder 2"/>
          <p:cNvSpPr>
            <a:spLocks noGrp="1"/>
          </p:cNvSpPr>
          <p:nvPr>
            <p:ph idx="1"/>
          </p:nvPr>
        </p:nvSpPr>
        <p:spPr>
          <a:xfrm>
            <a:off x="228600" y="838200"/>
            <a:ext cx="6019801" cy="5715000"/>
          </a:xfrm>
        </p:spPr>
        <p:txBody>
          <a:bodyPr/>
          <a:lstStyle/>
          <a:p>
            <a:pPr marL="457200" indent="-457200">
              <a:lnSpc>
                <a:spcPct val="100000"/>
              </a:lnSpc>
              <a:buFont typeface="Arial" panose="020B0604020202020204" pitchFamily="34" charset="0"/>
              <a:buChar char="•"/>
            </a:pPr>
            <a:r>
              <a:rPr lang="en-US" sz="3200" dirty="0" smtClean="0"/>
              <a:t>In a </a:t>
            </a:r>
            <a:r>
              <a:rPr lang="en-US" sz="3200" dirty="0" smtClean="0">
                <a:solidFill>
                  <a:srgbClr val="0000FF"/>
                </a:solidFill>
              </a:rPr>
              <a:t>linked list</a:t>
            </a:r>
            <a:r>
              <a:rPr lang="en-US" sz="3200" dirty="0" smtClean="0"/>
              <a:t>, each node has one next-node.</a:t>
            </a:r>
          </a:p>
          <a:p>
            <a:pPr marL="457200" indent="-457200">
              <a:lnSpc>
                <a:spcPct val="100000"/>
              </a:lnSpc>
              <a:buFont typeface="Arial" panose="020B0604020202020204" pitchFamily="34" charset="0"/>
              <a:buChar char="•"/>
            </a:pPr>
            <a:r>
              <a:rPr lang="en-US" sz="3200" dirty="0" smtClean="0"/>
              <a:t>If more than one next node are allowed, the structure is a </a:t>
            </a:r>
            <a:r>
              <a:rPr lang="en-US" sz="3200" dirty="0" smtClean="0">
                <a:solidFill>
                  <a:srgbClr val="0000FF"/>
                </a:solidFill>
              </a:rPr>
              <a:t>graph</a:t>
            </a:r>
            <a:r>
              <a:rPr lang="en-US" sz="3200" dirty="0" smtClean="0"/>
              <a:t>.</a:t>
            </a:r>
          </a:p>
          <a:p>
            <a:pPr marL="457200" indent="-457200">
              <a:lnSpc>
                <a:spcPct val="100000"/>
              </a:lnSpc>
              <a:buFont typeface="Arial" panose="020B0604020202020204" pitchFamily="34" charset="0"/>
              <a:buChar char="•"/>
            </a:pPr>
            <a:r>
              <a:rPr lang="en-US" sz="3200" dirty="0" smtClean="0"/>
              <a:t>A graph is a </a:t>
            </a:r>
            <a:r>
              <a:rPr lang="en-US" sz="3200" dirty="0" smtClean="0">
                <a:solidFill>
                  <a:srgbClr val="0000FF"/>
                </a:solidFill>
              </a:rPr>
              <a:t>tree</a:t>
            </a:r>
            <a:r>
              <a:rPr lang="en-US" sz="3200" dirty="0" smtClean="0"/>
              <a:t>, if it does not contain a loop, and there is no more than one path between any two nodes.</a:t>
            </a:r>
          </a:p>
          <a:p>
            <a:pPr marL="457200" indent="-457200">
              <a:lnSpc>
                <a:spcPct val="100000"/>
              </a:lnSpc>
              <a:buFont typeface="Arial" panose="020B0604020202020204" pitchFamily="34" charset="0"/>
              <a:buChar char="•"/>
            </a:pPr>
            <a:r>
              <a:rPr lang="en-US" sz="3200" dirty="0" smtClean="0"/>
              <a:t>The height </a:t>
            </a:r>
            <a:r>
              <a:rPr lang="en-US" altLang="en-US" sz="3200" dirty="0">
                <a:latin typeface="Times New Roman" pitchFamily="18" charset="0"/>
              </a:rPr>
              <a:t>(</a:t>
            </a:r>
            <a:r>
              <a:rPr lang="en-US" altLang="en-US" sz="3200" dirty="0" smtClean="0">
                <a:latin typeface="Times New Roman" pitchFamily="18" charset="0"/>
              </a:rPr>
              <a:t>depth) </a:t>
            </a:r>
            <a:r>
              <a:rPr lang="en-US" sz="3200" dirty="0" smtClean="0"/>
              <a:t>of a tree is the number </a:t>
            </a:r>
            <a:r>
              <a:rPr lang="en-US" sz="3200" dirty="0" smtClean="0">
                <a:solidFill>
                  <a:srgbClr val="0000FF"/>
                </a:solidFill>
              </a:rPr>
              <a:t>edges</a:t>
            </a:r>
            <a:r>
              <a:rPr lang="en-US" sz="3200" dirty="0" smtClean="0"/>
              <a:t> from the root to the deepest (farthest) leaf.</a:t>
            </a:r>
          </a:p>
        </p:txBody>
      </p:sp>
      <p:sp>
        <p:nvSpPr>
          <p:cNvPr id="4" name="Oval 3"/>
          <p:cNvSpPr/>
          <p:nvPr/>
        </p:nvSpPr>
        <p:spPr bwMode="auto">
          <a:xfrm>
            <a:off x="6629400" y="10001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 name="Oval 4"/>
          <p:cNvSpPr/>
          <p:nvPr/>
        </p:nvSpPr>
        <p:spPr bwMode="auto">
          <a:xfrm>
            <a:off x="7315200" y="10001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7" name="Straight Arrow Connector 6"/>
          <p:cNvCxnSpPr>
            <a:stCxn id="4" idx="6"/>
            <a:endCxn id="5" idx="2"/>
          </p:cNvCxnSpPr>
          <p:nvPr/>
        </p:nvCxnSpPr>
        <p:spPr bwMode="auto">
          <a:xfrm>
            <a:off x="6934200" y="1152525"/>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8" name="Oval 7"/>
          <p:cNvSpPr/>
          <p:nvPr/>
        </p:nvSpPr>
        <p:spPr bwMode="auto">
          <a:xfrm>
            <a:off x="8458200" y="10001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9" name="Straight Arrow Connector 8"/>
          <p:cNvCxnSpPr>
            <a:stCxn id="53" idx="6"/>
            <a:endCxn id="8" idx="2"/>
          </p:cNvCxnSpPr>
          <p:nvPr/>
        </p:nvCxnSpPr>
        <p:spPr bwMode="auto">
          <a:xfrm>
            <a:off x="8229600" y="1152525"/>
            <a:ext cx="2286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1" name="Straight Arrow Connector 10"/>
          <p:cNvCxnSpPr>
            <a:stCxn id="5" idx="6"/>
            <a:endCxn id="53" idx="2"/>
          </p:cNvCxnSpPr>
          <p:nvPr/>
        </p:nvCxnSpPr>
        <p:spPr bwMode="auto">
          <a:xfrm>
            <a:off x="7620000" y="1152525"/>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grpSp>
        <p:nvGrpSpPr>
          <p:cNvPr id="72" name="Group 71"/>
          <p:cNvGrpSpPr/>
          <p:nvPr/>
        </p:nvGrpSpPr>
        <p:grpSpPr>
          <a:xfrm>
            <a:off x="6553200" y="1685925"/>
            <a:ext cx="2209800" cy="1295400"/>
            <a:chOff x="6705600" y="1838325"/>
            <a:chExt cx="2209800" cy="1295400"/>
          </a:xfrm>
        </p:grpSpPr>
        <p:sp>
          <p:nvSpPr>
            <p:cNvPr id="13" name="Oval 12"/>
            <p:cNvSpPr/>
            <p:nvPr/>
          </p:nvSpPr>
          <p:spPr bwMode="auto">
            <a:xfrm>
              <a:off x="6705600" y="22955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4" name="Oval 13"/>
            <p:cNvSpPr/>
            <p:nvPr/>
          </p:nvSpPr>
          <p:spPr bwMode="auto">
            <a:xfrm>
              <a:off x="7391400" y="22955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15" name="Straight Arrow Connector 14"/>
            <p:cNvCxnSpPr>
              <a:stCxn id="13" idx="6"/>
              <a:endCxn id="14" idx="2"/>
            </p:cNvCxnSpPr>
            <p:nvPr/>
          </p:nvCxnSpPr>
          <p:spPr bwMode="auto">
            <a:xfrm>
              <a:off x="7010400" y="2447925"/>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6" name="Oval 15"/>
            <p:cNvSpPr/>
            <p:nvPr/>
          </p:nvSpPr>
          <p:spPr bwMode="auto">
            <a:xfrm>
              <a:off x="8610600" y="22955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17" name="Straight Arrow Connector 16"/>
            <p:cNvCxnSpPr>
              <a:stCxn id="21" idx="6"/>
              <a:endCxn id="16" idx="2"/>
            </p:cNvCxnSpPr>
            <p:nvPr/>
          </p:nvCxnSpPr>
          <p:spPr bwMode="auto">
            <a:xfrm>
              <a:off x="8305800" y="2447925"/>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8" name="Straight Arrow Connector 17"/>
            <p:cNvCxnSpPr>
              <a:stCxn id="14" idx="6"/>
              <a:endCxn id="21" idx="2"/>
            </p:cNvCxnSpPr>
            <p:nvPr/>
          </p:nvCxnSpPr>
          <p:spPr bwMode="auto">
            <a:xfrm>
              <a:off x="7696200" y="2447925"/>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9" name="Oval 18"/>
            <p:cNvSpPr/>
            <p:nvPr/>
          </p:nvSpPr>
          <p:spPr bwMode="auto">
            <a:xfrm>
              <a:off x="7391400" y="18383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20" name="Oval 19"/>
            <p:cNvSpPr/>
            <p:nvPr/>
          </p:nvSpPr>
          <p:spPr bwMode="auto">
            <a:xfrm>
              <a:off x="7391400" y="28289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21" name="Oval 20"/>
            <p:cNvSpPr/>
            <p:nvPr/>
          </p:nvSpPr>
          <p:spPr bwMode="auto">
            <a:xfrm>
              <a:off x="8001000" y="22955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23" name="Straight Arrow Connector 22"/>
            <p:cNvCxnSpPr>
              <a:stCxn id="13" idx="6"/>
              <a:endCxn id="20" idx="2"/>
            </p:cNvCxnSpPr>
            <p:nvPr/>
          </p:nvCxnSpPr>
          <p:spPr bwMode="auto">
            <a:xfrm>
              <a:off x="7010400" y="2447925"/>
              <a:ext cx="381000" cy="533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28" name="Straight Arrow Connector 27"/>
            <p:cNvCxnSpPr>
              <a:stCxn id="13" idx="6"/>
              <a:endCxn id="19" idx="2"/>
            </p:cNvCxnSpPr>
            <p:nvPr/>
          </p:nvCxnSpPr>
          <p:spPr bwMode="auto">
            <a:xfrm flipV="1">
              <a:off x="7010400" y="1990725"/>
              <a:ext cx="381000" cy="4572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1" name="Straight Arrow Connector 30"/>
            <p:cNvCxnSpPr>
              <a:stCxn id="20" idx="7"/>
              <a:endCxn id="21" idx="4"/>
            </p:cNvCxnSpPr>
            <p:nvPr/>
          </p:nvCxnSpPr>
          <p:spPr bwMode="auto">
            <a:xfrm flipV="1">
              <a:off x="7651563" y="2600325"/>
              <a:ext cx="501837" cy="273237"/>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5" name="Straight Arrow Connector 34"/>
            <p:cNvCxnSpPr>
              <a:stCxn id="19" idx="6"/>
              <a:endCxn id="16" idx="0"/>
            </p:cNvCxnSpPr>
            <p:nvPr/>
          </p:nvCxnSpPr>
          <p:spPr bwMode="auto">
            <a:xfrm>
              <a:off x="7696200" y="1990725"/>
              <a:ext cx="1066800" cy="304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75" name="Straight Arrow Connector 74"/>
            <p:cNvCxnSpPr>
              <a:stCxn id="16" idx="3"/>
              <a:endCxn id="20" idx="5"/>
            </p:cNvCxnSpPr>
            <p:nvPr/>
          </p:nvCxnSpPr>
          <p:spPr bwMode="auto">
            <a:xfrm flipH="1">
              <a:off x="7651563" y="2555688"/>
              <a:ext cx="1003674" cy="533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63" name="Straight Arrow Connector 62"/>
            <p:cNvCxnSpPr>
              <a:stCxn id="21" idx="1"/>
              <a:endCxn id="19" idx="5"/>
            </p:cNvCxnSpPr>
            <p:nvPr/>
          </p:nvCxnSpPr>
          <p:spPr bwMode="auto">
            <a:xfrm flipH="1" flipV="1">
              <a:off x="7651563" y="2098488"/>
              <a:ext cx="394074" cy="241674"/>
            </a:xfrm>
            <a:prstGeom prst="straightConnector1">
              <a:avLst/>
            </a:prstGeom>
            <a:solidFill>
              <a:srgbClr val="00B8FF"/>
            </a:solidFill>
            <a:ln w="9525" cap="flat" cmpd="sng" algn="ctr">
              <a:solidFill>
                <a:schemeClr val="tx1"/>
              </a:solidFill>
              <a:prstDash val="solid"/>
              <a:round/>
              <a:headEnd type="none" w="med" len="med"/>
              <a:tailEnd type="arrow"/>
            </a:ln>
            <a:effectLst/>
          </p:spPr>
        </p:cxnSp>
      </p:grpSp>
      <p:grpSp>
        <p:nvGrpSpPr>
          <p:cNvPr id="73" name="Group 72"/>
          <p:cNvGrpSpPr/>
          <p:nvPr/>
        </p:nvGrpSpPr>
        <p:grpSpPr>
          <a:xfrm>
            <a:off x="6553200" y="3286125"/>
            <a:ext cx="2209800" cy="1295400"/>
            <a:chOff x="6705600" y="3438525"/>
            <a:chExt cx="2209800" cy="1295400"/>
          </a:xfrm>
        </p:grpSpPr>
        <p:sp>
          <p:nvSpPr>
            <p:cNvPr id="38" name="Oval 37"/>
            <p:cNvSpPr/>
            <p:nvPr/>
          </p:nvSpPr>
          <p:spPr bwMode="auto">
            <a:xfrm>
              <a:off x="6705600" y="38957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9" name="Oval 38"/>
            <p:cNvSpPr/>
            <p:nvPr/>
          </p:nvSpPr>
          <p:spPr bwMode="auto">
            <a:xfrm>
              <a:off x="7391400" y="38957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40" name="Straight Arrow Connector 39"/>
            <p:cNvCxnSpPr>
              <a:stCxn id="38" idx="6"/>
              <a:endCxn id="39" idx="2"/>
            </p:cNvCxnSpPr>
            <p:nvPr/>
          </p:nvCxnSpPr>
          <p:spPr bwMode="auto">
            <a:xfrm>
              <a:off x="7010400" y="4048125"/>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1" name="Oval 40"/>
            <p:cNvSpPr/>
            <p:nvPr/>
          </p:nvSpPr>
          <p:spPr bwMode="auto">
            <a:xfrm>
              <a:off x="8610600" y="38957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42" name="Straight Arrow Connector 41"/>
            <p:cNvCxnSpPr>
              <a:stCxn id="46" idx="6"/>
              <a:endCxn id="41" idx="2"/>
            </p:cNvCxnSpPr>
            <p:nvPr/>
          </p:nvCxnSpPr>
          <p:spPr bwMode="auto">
            <a:xfrm>
              <a:off x="8305800" y="4048125"/>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3" name="Straight Arrow Connector 42"/>
            <p:cNvCxnSpPr>
              <a:stCxn id="39" idx="6"/>
              <a:endCxn id="46" idx="2"/>
            </p:cNvCxnSpPr>
            <p:nvPr/>
          </p:nvCxnSpPr>
          <p:spPr bwMode="auto">
            <a:xfrm>
              <a:off x="7696200" y="4048125"/>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4" name="Oval 43"/>
            <p:cNvSpPr/>
            <p:nvPr/>
          </p:nvSpPr>
          <p:spPr bwMode="auto">
            <a:xfrm>
              <a:off x="7391400" y="34385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45" name="Oval 44"/>
            <p:cNvSpPr/>
            <p:nvPr/>
          </p:nvSpPr>
          <p:spPr bwMode="auto">
            <a:xfrm>
              <a:off x="7391400" y="44291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46" name="Oval 45"/>
            <p:cNvSpPr/>
            <p:nvPr/>
          </p:nvSpPr>
          <p:spPr bwMode="auto">
            <a:xfrm>
              <a:off x="8001000" y="38957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47" name="Straight Arrow Connector 46"/>
            <p:cNvCxnSpPr>
              <a:stCxn id="38" idx="6"/>
              <a:endCxn id="45" idx="2"/>
            </p:cNvCxnSpPr>
            <p:nvPr/>
          </p:nvCxnSpPr>
          <p:spPr bwMode="auto">
            <a:xfrm>
              <a:off x="7010400" y="4048125"/>
              <a:ext cx="381000" cy="533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8" name="Straight Arrow Connector 47"/>
            <p:cNvCxnSpPr>
              <a:stCxn id="38" idx="6"/>
              <a:endCxn id="44" idx="2"/>
            </p:cNvCxnSpPr>
            <p:nvPr/>
          </p:nvCxnSpPr>
          <p:spPr bwMode="auto">
            <a:xfrm flipV="1">
              <a:off x="7010400" y="3590925"/>
              <a:ext cx="381000" cy="4572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50" name="Straight Arrow Connector 49"/>
            <p:cNvCxnSpPr>
              <a:stCxn id="44" idx="6"/>
              <a:endCxn id="51" idx="2"/>
            </p:cNvCxnSpPr>
            <p:nvPr/>
          </p:nvCxnSpPr>
          <p:spPr bwMode="auto">
            <a:xfrm>
              <a:off x="7696200" y="3590925"/>
              <a:ext cx="2667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51" name="Oval 50"/>
            <p:cNvSpPr/>
            <p:nvPr/>
          </p:nvSpPr>
          <p:spPr bwMode="auto">
            <a:xfrm>
              <a:off x="7962900" y="34385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grpSp>
      <p:sp>
        <p:nvSpPr>
          <p:cNvPr id="53" name="Oval 52"/>
          <p:cNvSpPr/>
          <p:nvPr/>
        </p:nvSpPr>
        <p:spPr bwMode="auto">
          <a:xfrm>
            <a:off x="7924800" y="10001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grpSp>
        <p:nvGrpSpPr>
          <p:cNvPr id="78" name="Group 77"/>
          <p:cNvGrpSpPr/>
          <p:nvPr/>
        </p:nvGrpSpPr>
        <p:grpSpPr>
          <a:xfrm>
            <a:off x="6477000" y="5257800"/>
            <a:ext cx="2209800" cy="1295400"/>
            <a:chOff x="6705600" y="3438525"/>
            <a:chExt cx="2209800" cy="1295400"/>
          </a:xfrm>
        </p:grpSpPr>
        <p:sp>
          <p:nvSpPr>
            <p:cNvPr id="79" name="Oval 78"/>
            <p:cNvSpPr/>
            <p:nvPr/>
          </p:nvSpPr>
          <p:spPr bwMode="auto">
            <a:xfrm>
              <a:off x="6705600" y="38957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0" name="Oval 79"/>
            <p:cNvSpPr/>
            <p:nvPr/>
          </p:nvSpPr>
          <p:spPr bwMode="auto">
            <a:xfrm>
              <a:off x="7391400" y="38957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81" name="Straight Arrow Connector 80"/>
            <p:cNvCxnSpPr>
              <a:stCxn id="79" idx="6"/>
              <a:endCxn id="80" idx="2"/>
            </p:cNvCxnSpPr>
            <p:nvPr/>
          </p:nvCxnSpPr>
          <p:spPr bwMode="auto">
            <a:xfrm>
              <a:off x="7010400" y="4048125"/>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82" name="Oval 81"/>
            <p:cNvSpPr/>
            <p:nvPr/>
          </p:nvSpPr>
          <p:spPr bwMode="auto">
            <a:xfrm>
              <a:off x="8610600" y="38957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83" name="Straight Arrow Connector 82"/>
            <p:cNvCxnSpPr>
              <a:stCxn id="87" idx="6"/>
              <a:endCxn id="82" idx="2"/>
            </p:cNvCxnSpPr>
            <p:nvPr/>
          </p:nvCxnSpPr>
          <p:spPr bwMode="auto">
            <a:xfrm>
              <a:off x="8305800" y="4048125"/>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4" name="Straight Arrow Connector 83"/>
            <p:cNvCxnSpPr>
              <a:stCxn id="80" idx="6"/>
              <a:endCxn id="87" idx="2"/>
            </p:cNvCxnSpPr>
            <p:nvPr/>
          </p:nvCxnSpPr>
          <p:spPr bwMode="auto">
            <a:xfrm>
              <a:off x="7696200" y="4048125"/>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85" name="Oval 84"/>
            <p:cNvSpPr/>
            <p:nvPr/>
          </p:nvSpPr>
          <p:spPr bwMode="auto">
            <a:xfrm>
              <a:off x="7391400" y="34385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6" name="Oval 85"/>
            <p:cNvSpPr/>
            <p:nvPr/>
          </p:nvSpPr>
          <p:spPr bwMode="auto">
            <a:xfrm>
              <a:off x="7391400" y="44291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7" name="Oval 86"/>
            <p:cNvSpPr/>
            <p:nvPr/>
          </p:nvSpPr>
          <p:spPr bwMode="auto">
            <a:xfrm>
              <a:off x="8001000" y="38957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88" name="Straight Arrow Connector 87"/>
            <p:cNvCxnSpPr>
              <a:stCxn id="79" idx="6"/>
              <a:endCxn id="86" idx="2"/>
            </p:cNvCxnSpPr>
            <p:nvPr/>
          </p:nvCxnSpPr>
          <p:spPr bwMode="auto">
            <a:xfrm>
              <a:off x="7010400" y="4048125"/>
              <a:ext cx="381000" cy="533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9" name="Straight Arrow Connector 88"/>
            <p:cNvCxnSpPr>
              <a:stCxn id="79" idx="6"/>
              <a:endCxn id="85" idx="2"/>
            </p:cNvCxnSpPr>
            <p:nvPr/>
          </p:nvCxnSpPr>
          <p:spPr bwMode="auto">
            <a:xfrm flipV="1">
              <a:off x="7010400" y="3590925"/>
              <a:ext cx="381000" cy="4572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0" name="Straight Arrow Connector 89"/>
            <p:cNvCxnSpPr>
              <a:stCxn id="85" idx="6"/>
              <a:endCxn id="91" idx="2"/>
            </p:cNvCxnSpPr>
            <p:nvPr/>
          </p:nvCxnSpPr>
          <p:spPr bwMode="auto">
            <a:xfrm>
              <a:off x="7696200" y="3590925"/>
              <a:ext cx="2667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91" name="Oval 90"/>
            <p:cNvSpPr/>
            <p:nvPr/>
          </p:nvSpPr>
          <p:spPr bwMode="auto">
            <a:xfrm>
              <a:off x="7962900" y="34385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grpSp>
      <p:grpSp>
        <p:nvGrpSpPr>
          <p:cNvPr id="106" name="Group 105"/>
          <p:cNvGrpSpPr/>
          <p:nvPr/>
        </p:nvGrpSpPr>
        <p:grpSpPr>
          <a:xfrm>
            <a:off x="6248400" y="4876800"/>
            <a:ext cx="679994" cy="757535"/>
            <a:chOff x="6248400" y="5029200"/>
            <a:chExt cx="679994" cy="757535"/>
          </a:xfrm>
        </p:grpSpPr>
        <p:sp>
          <p:nvSpPr>
            <p:cNvPr id="92" name="TextBox 91"/>
            <p:cNvSpPr txBox="1"/>
            <p:nvPr/>
          </p:nvSpPr>
          <p:spPr>
            <a:xfrm>
              <a:off x="6248400" y="5029200"/>
              <a:ext cx="679994" cy="461665"/>
            </a:xfrm>
            <a:prstGeom prst="rect">
              <a:avLst/>
            </a:prstGeom>
            <a:noFill/>
          </p:spPr>
          <p:txBody>
            <a:bodyPr wrap="none" rtlCol="0">
              <a:spAutoFit/>
            </a:bodyPr>
            <a:lstStyle/>
            <a:p>
              <a:r>
                <a:rPr lang="en-US" dirty="0" smtClean="0"/>
                <a:t>root</a:t>
              </a:r>
              <a:endParaRPr lang="en-US" dirty="0"/>
            </a:p>
          </p:txBody>
        </p:sp>
        <p:cxnSp>
          <p:nvCxnSpPr>
            <p:cNvPr id="95" name="Straight Arrow Connector 94"/>
            <p:cNvCxnSpPr>
              <a:stCxn id="92" idx="2"/>
            </p:cNvCxnSpPr>
            <p:nvPr/>
          </p:nvCxnSpPr>
          <p:spPr bwMode="auto">
            <a:xfrm>
              <a:off x="6588397" y="5490865"/>
              <a:ext cx="41003" cy="295870"/>
            </a:xfrm>
            <a:prstGeom prst="straightConnector1">
              <a:avLst/>
            </a:prstGeom>
            <a:solidFill>
              <a:srgbClr val="00B8FF"/>
            </a:solidFill>
            <a:ln w="9525" cap="flat" cmpd="sng" algn="ctr">
              <a:solidFill>
                <a:schemeClr val="tx1"/>
              </a:solidFill>
              <a:prstDash val="dash"/>
              <a:round/>
              <a:headEnd type="none" w="med" len="med"/>
              <a:tailEnd type="arrow"/>
            </a:ln>
            <a:effectLst/>
          </p:spPr>
        </p:cxnSp>
      </p:grpSp>
      <p:grpSp>
        <p:nvGrpSpPr>
          <p:cNvPr id="107" name="Group 106"/>
          <p:cNvGrpSpPr/>
          <p:nvPr/>
        </p:nvGrpSpPr>
        <p:grpSpPr>
          <a:xfrm>
            <a:off x="7600950" y="4722166"/>
            <a:ext cx="1625271" cy="1678634"/>
            <a:chOff x="7600950" y="4874566"/>
            <a:chExt cx="1625271" cy="1678634"/>
          </a:xfrm>
        </p:grpSpPr>
        <p:sp>
          <p:nvSpPr>
            <p:cNvPr id="93" name="TextBox 92"/>
            <p:cNvSpPr txBox="1"/>
            <p:nvPr/>
          </p:nvSpPr>
          <p:spPr>
            <a:xfrm>
              <a:off x="8273716" y="4874566"/>
              <a:ext cx="952505" cy="461665"/>
            </a:xfrm>
            <a:prstGeom prst="rect">
              <a:avLst/>
            </a:prstGeom>
            <a:noFill/>
          </p:spPr>
          <p:txBody>
            <a:bodyPr wrap="none" rtlCol="0">
              <a:spAutoFit/>
            </a:bodyPr>
            <a:lstStyle/>
            <a:p>
              <a:r>
                <a:rPr lang="en-US" dirty="0" smtClean="0"/>
                <a:t>leaves</a:t>
              </a:r>
              <a:endParaRPr lang="en-US" dirty="0"/>
            </a:p>
          </p:txBody>
        </p:sp>
        <p:cxnSp>
          <p:nvCxnSpPr>
            <p:cNvPr id="96" name="Straight Arrow Connector 95"/>
            <p:cNvCxnSpPr>
              <a:stCxn id="93" idx="2"/>
            </p:cNvCxnSpPr>
            <p:nvPr/>
          </p:nvCxnSpPr>
          <p:spPr bwMode="auto">
            <a:xfrm flipH="1">
              <a:off x="8610600" y="5336231"/>
              <a:ext cx="139369" cy="450504"/>
            </a:xfrm>
            <a:prstGeom prst="straightConnector1">
              <a:avLst/>
            </a:prstGeom>
            <a:solidFill>
              <a:srgbClr val="00B8FF"/>
            </a:solidFill>
            <a:ln w="9525" cap="flat" cmpd="sng" algn="ctr">
              <a:solidFill>
                <a:schemeClr val="tx1"/>
              </a:solidFill>
              <a:prstDash val="dash"/>
              <a:round/>
              <a:headEnd type="none" w="med" len="med"/>
              <a:tailEnd type="arrow"/>
            </a:ln>
            <a:effectLst/>
          </p:spPr>
        </p:cxnSp>
        <p:cxnSp>
          <p:nvCxnSpPr>
            <p:cNvPr id="100" name="Straight Arrow Connector 99"/>
            <p:cNvCxnSpPr>
              <a:stCxn id="93" idx="2"/>
            </p:cNvCxnSpPr>
            <p:nvPr/>
          </p:nvCxnSpPr>
          <p:spPr bwMode="auto">
            <a:xfrm flipH="1">
              <a:off x="8153400" y="5336231"/>
              <a:ext cx="596569" cy="154634"/>
            </a:xfrm>
            <a:prstGeom prst="straightConnector1">
              <a:avLst/>
            </a:prstGeom>
            <a:solidFill>
              <a:srgbClr val="00B8FF"/>
            </a:solidFill>
            <a:ln w="9525" cap="flat" cmpd="sng" algn="ctr">
              <a:solidFill>
                <a:schemeClr val="tx1"/>
              </a:solidFill>
              <a:prstDash val="dash"/>
              <a:round/>
              <a:headEnd type="none" w="med" len="med"/>
              <a:tailEnd type="arrow"/>
            </a:ln>
            <a:effectLst/>
          </p:spPr>
        </p:cxnSp>
        <p:cxnSp>
          <p:nvCxnSpPr>
            <p:cNvPr id="103" name="Straight Arrow Connector 102"/>
            <p:cNvCxnSpPr>
              <a:stCxn id="93" idx="2"/>
            </p:cNvCxnSpPr>
            <p:nvPr/>
          </p:nvCxnSpPr>
          <p:spPr bwMode="auto">
            <a:xfrm flipH="1">
              <a:off x="7600950" y="5336231"/>
              <a:ext cx="1149019" cy="1216969"/>
            </a:xfrm>
            <a:prstGeom prst="straightConnector1">
              <a:avLst/>
            </a:prstGeom>
            <a:solidFill>
              <a:srgbClr val="00B8FF"/>
            </a:solidFill>
            <a:ln w="9525" cap="flat" cmpd="sng" algn="ctr">
              <a:solidFill>
                <a:schemeClr val="tx1"/>
              </a:solidFill>
              <a:prstDash val="dash"/>
              <a:round/>
              <a:headEnd type="none" w="med" len="med"/>
              <a:tailEnd type="arrow"/>
            </a:ln>
            <a:effectLst/>
          </p:spPr>
        </p:cxnSp>
      </p:grpSp>
      <p:sp>
        <p:nvSpPr>
          <p:cNvPr id="6" name="Rectangle 5"/>
          <p:cNvSpPr/>
          <p:nvPr/>
        </p:nvSpPr>
        <p:spPr>
          <a:xfrm>
            <a:off x="5562600" y="6248400"/>
            <a:ext cx="1630575" cy="461665"/>
          </a:xfrm>
          <a:prstGeom prst="rect">
            <a:avLst/>
          </a:prstGeom>
        </p:spPr>
        <p:txBody>
          <a:bodyPr wrap="none">
            <a:spAutoFit/>
          </a:bodyPr>
          <a:lstStyle/>
          <a:p>
            <a:r>
              <a:rPr lang="en-US" dirty="0" smtClean="0">
                <a:sym typeface="Wingdings" panose="05000000000000000000" pitchFamily="2" charset="2"/>
              </a:rPr>
              <a:t>Height  </a:t>
            </a:r>
            <a:r>
              <a:rPr lang="en-US" dirty="0">
                <a:sym typeface="Wingdings" panose="05000000000000000000" pitchFamily="2" charset="2"/>
              </a:rPr>
              <a:t>3</a:t>
            </a:r>
            <a:endParaRPr lang="en-US" dirty="0"/>
          </a:p>
        </p:txBody>
      </p:sp>
    </p:spTree>
    <p:extLst>
      <p:ext uri="{BB962C8B-B14F-4D97-AF65-F5344CB8AC3E}">
        <p14:creationId xmlns:p14="http://schemas.microsoft.com/office/powerpoint/2010/main" val="337286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left)">
                                      <p:cBhvr>
                                        <p:cTn id="23" dur="500"/>
                                        <p:tgtEl>
                                          <p:spTgt spid="53"/>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wipe(left)">
                                      <p:cBhvr>
                                        <p:cTn id="36" dur="500"/>
                                        <p:tgtEl>
                                          <p:spTgt spid="3">
                                            <p:txEl>
                                              <p:pRg st="1" end="1"/>
                                            </p:txEl>
                                          </p:spTgt>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wipe(left)">
                                      <p:cBhvr>
                                        <p:cTn id="40" dur="500"/>
                                        <p:tgtEl>
                                          <p:spTgt spid="7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wipe(left)">
                                      <p:cBhvr>
                                        <p:cTn id="45" dur="500"/>
                                        <p:tgtEl>
                                          <p:spTgt spid="3">
                                            <p:txEl>
                                              <p:pRg st="2" end="2"/>
                                            </p:txEl>
                                          </p:spTgt>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wipe(left)">
                                      <p:cBhvr>
                                        <p:cTn id="49" dur="5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wipe(left)">
                                      <p:cBhvr>
                                        <p:cTn id="54" dur="500"/>
                                        <p:tgtEl>
                                          <p:spTgt spid="3">
                                            <p:txEl>
                                              <p:pRg st="3" end="3"/>
                                            </p:txEl>
                                          </p:spTgt>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wipe(left)">
                                      <p:cBhvr>
                                        <p:cTn id="58" dur="500"/>
                                        <p:tgtEl>
                                          <p:spTgt spid="78"/>
                                        </p:tgtEl>
                                      </p:cBhvr>
                                    </p:animEffect>
                                  </p:childTnLst>
                                </p:cTn>
                              </p:par>
                            </p:childTnLst>
                          </p:cTn>
                        </p:par>
                        <p:par>
                          <p:cTn id="59" fill="hold">
                            <p:stCondLst>
                              <p:cond delay="1000"/>
                            </p:stCondLst>
                            <p:childTnLst>
                              <p:par>
                                <p:cTn id="60" presetID="22" presetClass="entr" presetSubtype="1" fill="hold" nodeType="afterEffect">
                                  <p:stCondLst>
                                    <p:cond delay="0"/>
                                  </p:stCondLst>
                                  <p:childTnLst>
                                    <p:set>
                                      <p:cBhvr>
                                        <p:cTn id="61" dur="1" fill="hold">
                                          <p:stCondLst>
                                            <p:cond delay="0"/>
                                          </p:stCondLst>
                                        </p:cTn>
                                        <p:tgtEl>
                                          <p:spTgt spid="106"/>
                                        </p:tgtEl>
                                        <p:attrNameLst>
                                          <p:attrName>style.visibility</p:attrName>
                                        </p:attrNameLst>
                                      </p:cBhvr>
                                      <p:to>
                                        <p:strVal val="visible"/>
                                      </p:to>
                                    </p:set>
                                    <p:animEffect transition="in" filter="wipe(up)">
                                      <p:cBhvr>
                                        <p:cTn id="62" dur="500"/>
                                        <p:tgtEl>
                                          <p:spTgt spid="106"/>
                                        </p:tgtEl>
                                      </p:cBhvr>
                                    </p:animEffect>
                                  </p:childTnLst>
                                </p:cTn>
                              </p:par>
                            </p:childTnLst>
                          </p:cTn>
                        </p:par>
                        <p:par>
                          <p:cTn id="63" fill="hold">
                            <p:stCondLst>
                              <p:cond delay="1500"/>
                            </p:stCondLst>
                            <p:childTnLst>
                              <p:par>
                                <p:cTn id="64" presetID="22" presetClass="entr" presetSubtype="1" fill="hold" nodeType="afterEffect">
                                  <p:stCondLst>
                                    <p:cond delay="0"/>
                                  </p:stCondLst>
                                  <p:childTnLst>
                                    <p:set>
                                      <p:cBhvr>
                                        <p:cTn id="65" dur="1" fill="hold">
                                          <p:stCondLst>
                                            <p:cond delay="0"/>
                                          </p:stCondLst>
                                        </p:cTn>
                                        <p:tgtEl>
                                          <p:spTgt spid="107"/>
                                        </p:tgtEl>
                                        <p:attrNameLst>
                                          <p:attrName>style.visibility</p:attrName>
                                        </p:attrNameLst>
                                      </p:cBhvr>
                                      <p:to>
                                        <p:strVal val="visible"/>
                                      </p:to>
                                    </p:set>
                                    <p:animEffect transition="in" filter="wipe(up)">
                                      <p:cBhvr>
                                        <p:cTn id="66" dur="500"/>
                                        <p:tgtEl>
                                          <p:spTgt spid="107"/>
                                        </p:tgtEl>
                                      </p:cBhvr>
                                    </p:animEffect>
                                  </p:childTnLst>
                                </p:cTn>
                              </p:par>
                            </p:childTnLst>
                          </p:cTn>
                        </p:par>
                        <p:par>
                          <p:cTn id="67" fill="hold">
                            <p:stCondLst>
                              <p:cond delay="2000"/>
                            </p:stCondLst>
                            <p:childTnLst>
                              <p:par>
                                <p:cTn id="68" presetID="2" presetClass="entr" presetSubtype="8" fill="hold" grpId="0" nodeType="afterEffect">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cBhvr additive="base">
                                        <p:cTn id="70" dur="500" fill="hold"/>
                                        <p:tgtEl>
                                          <p:spTgt spid="6"/>
                                        </p:tgtEl>
                                        <p:attrNameLst>
                                          <p:attrName>ppt_x</p:attrName>
                                        </p:attrNameLst>
                                      </p:cBhvr>
                                      <p:tavLst>
                                        <p:tav tm="0">
                                          <p:val>
                                            <p:strVal val="0-#ppt_w/2"/>
                                          </p:val>
                                        </p:tav>
                                        <p:tav tm="100000">
                                          <p:val>
                                            <p:strVal val="#ppt_x"/>
                                          </p:val>
                                        </p:tav>
                                      </p:tavLst>
                                    </p:anim>
                                    <p:anim calcmode="lin" valueType="num">
                                      <p:cBhvr additive="base">
                                        <p:cTn id="7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53"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9"/>
          <p:cNvSpPr>
            <a:spLocks noChangeArrowheads="1"/>
          </p:cNvSpPr>
          <p:nvPr/>
        </p:nvSpPr>
        <p:spPr bwMode="auto">
          <a:xfrm>
            <a:off x="671513" y="76200"/>
            <a:ext cx="7796212"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Data</a:t>
            </a:r>
            <a:endParaRPr lang="en-US" sz="3400" b="1">
              <a:solidFill>
                <a:schemeClr val="accent2"/>
              </a:solidFill>
            </a:endParaRPr>
          </a:p>
        </p:txBody>
      </p:sp>
      <p:sp>
        <p:nvSpPr>
          <p:cNvPr id="20483" name="Rectangle 20"/>
          <p:cNvSpPr>
            <a:spLocks noChangeArrowheads="1"/>
          </p:cNvSpPr>
          <p:nvPr/>
        </p:nvSpPr>
        <p:spPr bwMode="auto">
          <a:xfrm>
            <a:off x="457200" y="609600"/>
            <a:ext cx="8332788" cy="1649413"/>
          </a:xfrm>
          <a:prstGeom prst="rect">
            <a:avLst/>
          </a:prstGeom>
          <a:noFill/>
          <a:ln w="9525">
            <a:noFill/>
            <a:miter lim="800000"/>
            <a:headEnd/>
            <a:tailEnd/>
          </a:ln>
        </p:spPr>
        <p:txBody>
          <a:bodyPr lIns="96736" tIns="48368" rIns="96736" bIns="48368">
            <a:spAutoFit/>
          </a:bodyPr>
          <a:lstStyle/>
          <a:p>
            <a:pPr algn="just" defTabSz="966788">
              <a:lnSpc>
                <a:spcPct val="120000"/>
              </a:lnSpc>
              <a:tabLst>
                <a:tab pos="3144838" algn="l"/>
                <a:tab pos="4662488" algn="l"/>
                <a:tab pos="6113463" algn="l"/>
                <a:tab pos="7443788" algn="l"/>
              </a:tabLst>
            </a:pPr>
            <a:r>
              <a:rPr lang="en-US" sz="2800" dirty="0">
                <a:cs typeface="Times New Roman" pitchFamily="18" charset="0"/>
              </a:rPr>
              <a:t>In the imperative paradigm data are represented by states — collections of variables and their values.</a:t>
            </a:r>
          </a:p>
          <a:p>
            <a:pPr algn="just" defTabSz="966788">
              <a:lnSpc>
                <a:spcPct val="120000"/>
              </a:lnSpc>
              <a:tabLst>
                <a:tab pos="3144838" algn="l"/>
                <a:tab pos="4662488" algn="l"/>
                <a:tab pos="6113463" algn="l"/>
                <a:tab pos="7443788" algn="l"/>
              </a:tabLst>
            </a:pPr>
            <a:r>
              <a:rPr lang="en-US" sz="2800" dirty="0">
                <a:cs typeface="Times New Roman" pitchFamily="18" charset="0"/>
              </a:rPr>
              <a:t>Key concepts of data:</a:t>
            </a:r>
          </a:p>
        </p:txBody>
      </p:sp>
      <p:sp>
        <p:nvSpPr>
          <p:cNvPr id="170005" name="Rectangle 21"/>
          <p:cNvSpPr>
            <a:spLocks noChangeArrowheads="1"/>
          </p:cNvSpPr>
          <p:nvPr/>
        </p:nvSpPr>
        <p:spPr bwMode="auto">
          <a:xfrm>
            <a:off x="534988" y="2292350"/>
            <a:ext cx="8331200" cy="4233863"/>
          </a:xfrm>
          <a:prstGeom prst="rect">
            <a:avLst/>
          </a:prstGeom>
          <a:noFill/>
          <a:ln w="9525">
            <a:noFill/>
            <a:miter lim="800000"/>
            <a:headEnd/>
            <a:tailEnd/>
          </a:ln>
        </p:spPr>
        <p:txBody>
          <a:bodyPr lIns="96736" tIns="48368" rIns="96736" bIns="48368">
            <a:spAutoFit/>
          </a:bodyPr>
          <a:lstStyle/>
          <a:p>
            <a:pPr marL="484188" indent="-484188" algn="just" defTabSz="966788">
              <a:lnSpc>
                <a:spcPct val="120000"/>
              </a:lnSpc>
              <a:buFontTx/>
              <a:buChar char="•"/>
              <a:tabLst>
                <a:tab pos="3144838" algn="l"/>
                <a:tab pos="4662488" algn="l"/>
                <a:tab pos="6113463" algn="l"/>
                <a:tab pos="7443788" algn="l"/>
              </a:tabLst>
            </a:pPr>
            <a:r>
              <a:rPr lang="en-US" sz="2800" dirty="0">
                <a:solidFill>
                  <a:schemeClr val="accent2"/>
                </a:solidFill>
                <a:cs typeface="Times New Roman" pitchFamily="18" charset="0"/>
              </a:rPr>
              <a:t>type</a:t>
            </a:r>
            <a:r>
              <a:rPr lang="en-US" sz="2800" dirty="0">
                <a:cs typeface="Times New Roman" pitchFamily="18" charset="0"/>
              </a:rPr>
              <a:t>: what values and operations are allowed</a:t>
            </a:r>
          </a:p>
          <a:p>
            <a:pPr marL="484188" indent="-484188" algn="just" defTabSz="966788">
              <a:lnSpc>
                <a:spcPct val="120000"/>
              </a:lnSpc>
              <a:buFontTx/>
              <a:buChar char="•"/>
              <a:tabLst>
                <a:tab pos="3144838" algn="l"/>
                <a:tab pos="4662488" algn="l"/>
                <a:tab pos="6113463" algn="l"/>
                <a:tab pos="7443788" algn="l"/>
              </a:tabLst>
            </a:pPr>
            <a:r>
              <a:rPr lang="en-US" sz="2800" dirty="0">
                <a:solidFill>
                  <a:schemeClr val="accent2"/>
                </a:solidFill>
                <a:cs typeface="Times New Roman" pitchFamily="18" charset="0"/>
              </a:rPr>
              <a:t>location</a:t>
            </a:r>
            <a:r>
              <a:rPr lang="en-US" sz="2800" dirty="0">
                <a:cs typeface="Times New Roman" pitchFamily="18" charset="0"/>
              </a:rPr>
              <a:t>: where data are stored in memory</a:t>
            </a:r>
          </a:p>
          <a:p>
            <a:pPr marL="484188" indent="-484188" algn="just" defTabSz="966788">
              <a:lnSpc>
                <a:spcPct val="120000"/>
              </a:lnSpc>
              <a:buFontTx/>
              <a:buChar char="•"/>
              <a:tabLst>
                <a:tab pos="3144838" algn="l"/>
                <a:tab pos="4662488" algn="l"/>
                <a:tab pos="6113463" algn="l"/>
                <a:tab pos="7443788" algn="l"/>
              </a:tabLst>
            </a:pPr>
            <a:r>
              <a:rPr lang="en-US" sz="2800" dirty="0">
                <a:solidFill>
                  <a:schemeClr val="accent2"/>
                </a:solidFill>
                <a:cs typeface="Times New Roman" pitchFamily="18" charset="0"/>
              </a:rPr>
              <a:t>address</a:t>
            </a:r>
            <a:r>
              <a:rPr lang="en-US" sz="2800" dirty="0">
                <a:cs typeface="Times New Roman" pitchFamily="18" charset="0"/>
              </a:rPr>
              <a:t>: an integer associated to a location</a:t>
            </a:r>
          </a:p>
          <a:p>
            <a:pPr marL="484188" indent="-484188" defTabSz="966788">
              <a:lnSpc>
                <a:spcPct val="120000"/>
              </a:lnSpc>
              <a:buFontTx/>
              <a:buChar char="•"/>
              <a:tabLst>
                <a:tab pos="3144838" algn="l"/>
                <a:tab pos="4662488" algn="l"/>
                <a:tab pos="6113463" algn="l"/>
                <a:tab pos="7443788" algn="l"/>
              </a:tabLst>
            </a:pPr>
            <a:r>
              <a:rPr lang="en-US" sz="2800" dirty="0">
                <a:solidFill>
                  <a:schemeClr val="accent2"/>
                </a:solidFill>
                <a:cs typeface="Times New Roman" pitchFamily="18" charset="0"/>
              </a:rPr>
              <a:t>reference/pointer</a:t>
            </a:r>
            <a:r>
              <a:rPr lang="en-US" sz="2800" dirty="0">
                <a:cs typeface="Times New Roman" pitchFamily="18" charset="0"/>
              </a:rPr>
              <a:t>: a name associate </a:t>
            </a:r>
            <a:r>
              <a:rPr lang="en-US" sz="2800" dirty="0" smtClean="0">
                <a:cs typeface="Times New Roman" pitchFamily="18" charset="0"/>
              </a:rPr>
              <a:t>with the </a:t>
            </a:r>
            <a:r>
              <a:rPr lang="en-US" sz="2800" dirty="0">
                <a:cs typeface="Times New Roman" pitchFamily="18" charset="0"/>
              </a:rPr>
              <a:t>variable that holds an address of a location</a:t>
            </a:r>
          </a:p>
          <a:p>
            <a:pPr marL="484188" indent="-484188" algn="just" defTabSz="966788">
              <a:lnSpc>
                <a:spcPct val="120000"/>
              </a:lnSpc>
              <a:buFontTx/>
              <a:buChar char="•"/>
              <a:tabLst>
                <a:tab pos="3144838" algn="l"/>
                <a:tab pos="4662488" algn="l"/>
                <a:tab pos="6113463" algn="l"/>
                <a:tab pos="7443788" algn="l"/>
              </a:tabLst>
            </a:pPr>
            <a:r>
              <a:rPr lang="en-US" sz="2800" dirty="0">
                <a:solidFill>
                  <a:schemeClr val="accent2"/>
                </a:solidFill>
                <a:cs typeface="Times New Roman" pitchFamily="18" charset="0"/>
              </a:rPr>
              <a:t>variable name</a:t>
            </a:r>
            <a:r>
              <a:rPr lang="en-US" sz="2800" dirty="0">
                <a:cs typeface="Times New Roman" pitchFamily="18" charset="0"/>
              </a:rPr>
              <a:t>: a name associated </a:t>
            </a:r>
            <a:r>
              <a:rPr lang="en-US" sz="2800" dirty="0" smtClean="0">
                <a:cs typeface="Times New Roman" pitchFamily="18" charset="0"/>
              </a:rPr>
              <a:t>with a </a:t>
            </a:r>
            <a:r>
              <a:rPr lang="en-US" sz="2800" dirty="0">
                <a:cs typeface="Times New Roman" pitchFamily="18" charset="0"/>
              </a:rPr>
              <a:t>location</a:t>
            </a:r>
          </a:p>
          <a:p>
            <a:pPr marL="484188" indent="-484188" algn="just" defTabSz="966788">
              <a:lnSpc>
                <a:spcPct val="120000"/>
              </a:lnSpc>
              <a:buFontTx/>
              <a:buChar char="•"/>
              <a:tabLst>
                <a:tab pos="3144838" algn="l"/>
                <a:tab pos="4662488" algn="l"/>
                <a:tab pos="6113463" algn="l"/>
                <a:tab pos="7443788" algn="l"/>
              </a:tabLst>
            </a:pPr>
            <a:r>
              <a:rPr lang="en-US" sz="2800" dirty="0">
                <a:solidFill>
                  <a:schemeClr val="accent2"/>
                </a:solidFill>
                <a:cs typeface="Times New Roman" pitchFamily="18" charset="0"/>
              </a:rPr>
              <a:t>value</a:t>
            </a:r>
            <a:r>
              <a:rPr lang="en-US" sz="2800" dirty="0">
                <a:cs typeface="Times New Roman" pitchFamily="18" charset="0"/>
              </a:rPr>
              <a:t>: what stored in </a:t>
            </a:r>
            <a:r>
              <a:rPr lang="en-US" sz="2800" dirty="0" smtClean="0">
                <a:cs typeface="Times New Roman" pitchFamily="18" charset="0"/>
              </a:rPr>
              <a:t>a memory location</a:t>
            </a:r>
            <a:endParaRPr lang="en-US" sz="2800" dirty="0">
              <a:cs typeface="Times New Roman" pitchFamily="18" charset="0"/>
            </a:endParaRPr>
          </a:p>
          <a:p>
            <a:pPr marL="484188" indent="-484188" algn="just" defTabSz="966788">
              <a:lnSpc>
                <a:spcPct val="120000"/>
              </a:lnSpc>
              <a:buFontTx/>
              <a:buChar char="•"/>
              <a:tabLst>
                <a:tab pos="3144838" algn="l"/>
                <a:tab pos="4662488" algn="l"/>
                <a:tab pos="6113463" algn="l"/>
                <a:tab pos="7443788" algn="l"/>
              </a:tabLst>
            </a:pPr>
            <a:r>
              <a:rPr lang="en-US" sz="2800" dirty="0">
                <a:solidFill>
                  <a:schemeClr val="accent2"/>
                </a:solidFill>
                <a:cs typeface="Times New Roman" pitchFamily="18" charset="0"/>
              </a:rPr>
              <a:t>scope</a:t>
            </a:r>
            <a:r>
              <a:rPr lang="en-US" sz="2800" dirty="0">
                <a:cs typeface="Times New Roman" pitchFamily="18" charset="0"/>
              </a:rPr>
              <a:t> (</a:t>
            </a:r>
            <a:r>
              <a:rPr lang="en-US" sz="2800" dirty="0">
                <a:solidFill>
                  <a:schemeClr val="accent2"/>
                </a:solidFill>
                <a:cs typeface="Times New Roman" pitchFamily="18" charset="0"/>
              </a:rPr>
              <a:t>lifetime</a:t>
            </a:r>
            <a:r>
              <a:rPr lang="en-US" sz="2800" dirty="0">
                <a:cs typeface="Times New Roman" pitchFamily="18" charset="0"/>
              </a:rPr>
              <a:t>) and </a:t>
            </a:r>
            <a:r>
              <a:rPr lang="en-US" sz="2800" dirty="0">
                <a:solidFill>
                  <a:schemeClr val="accent2"/>
                </a:solidFill>
                <a:cs typeface="Times New Roman" pitchFamily="18" charset="0"/>
              </a:rPr>
              <a:t>visibility</a:t>
            </a:r>
          </a:p>
        </p:txBody>
      </p:sp>
      <p:sp>
        <p:nvSpPr>
          <p:cNvPr id="2" name="Right Arrow 1"/>
          <p:cNvSpPr/>
          <p:nvPr/>
        </p:nvSpPr>
        <p:spPr bwMode="auto">
          <a:xfrm>
            <a:off x="228600" y="3429000"/>
            <a:ext cx="306388" cy="3810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 name="Right Arrow 5"/>
          <p:cNvSpPr/>
          <p:nvPr/>
        </p:nvSpPr>
        <p:spPr bwMode="auto">
          <a:xfrm>
            <a:off x="228600" y="3962400"/>
            <a:ext cx="306388" cy="381000"/>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170005"/>
                                        </p:tgtEl>
                                        <p:attrNameLst>
                                          <p:attrName>style.visibility</p:attrName>
                                        </p:attrNameLst>
                                      </p:cBhvr>
                                      <p:to>
                                        <p:strVal val="visible"/>
                                      </p:to>
                                    </p:set>
                                    <p:anim calcmode="lin" valueType="num">
                                      <p:cBhvr>
                                        <p:cTn id="7" dur="1000" fill="hold"/>
                                        <p:tgtEl>
                                          <p:spTgt spid="170005"/>
                                        </p:tgtEl>
                                        <p:attrNameLst>
                                          <p:attrName>ppt_w</p:attrName>
                                        </p:attrNameLst>
                                      </p:cBhvr>
                                      <p:tavLst>
                                        <p:tav tm="0">
                                          <p:val>
                                            <p:fltVal val="0"/>
                                          </p:val>
                                        </p:tav>
                                        <p:tav tm="100000">
                                          <p:val>
                                            <p:strVal val="#ppt_w"/>
                                          </p:val>
                                        </p:tav>
                                      </p:tavLst>
                                    </p:anim>
                                    <p:anim calcmode="lin" valueType="num">
                                      <p:cBhvr>
                                        <p:cTn id="8" dur="1000" fill="hold"/>
                                        <p:tgtEl>
                                          <p:spTgt spid="170005"/>
                                        </p:tgtEl>
                                        <p:attrNameLst>
                                          <p:attrName>ppt_h</p:attrName>
                                        </p:attrNameLst>
                                      </p:cBhvr>
                                      <p:tavLst>
                                        <p:tav tm="0">
                                          <p:val>
                                            <p:fltVal val="0"/>
                                          </p:val>
                                        </p:tav>
                                        <p:tav tm="100000">
                                          <p:val>
                                            <p:strVal val="#ppt_h"/>
                                          </p:val>
                                        </p:tav>
                                      </p:tavLst>
                                    </p:anim>
                                    <p:anim calcmode="lin" valueType="num">
                                      <p:cBhvr>
                                        <p:cTn id="9" dur="1000" fill="hold"/>
                                        <p:tgtEl>
                                          <p:spTgt spid="170005"/>
                                        </p:tgtEl>
                                        <p:attrNameLst>
                                          <p:attrName>style.rotation</p:attrName>
                                        </p:attrNameLst>
                                      </p:cBhvr>
                                      <p:tavLst>
                                        <p:tav tm="0">
                                          <p:val>
                                            <p:fltVal val="90"/>
                                          </p:val>
                                        </p:tav>
                                        <p:tav tm="100000">
                                          <p:val>
                                            <p:fltVal val="0"/>
                                          </p:val>
                                        </p:tav>
                                      </p:tavLst>
                                    </p:anim>
                                    <p:animEffect transition="in" filter="fade">
                                      <p:cBhvr>
                                        <p:cTn id="10" dur="1000"/>
                                        <p:tgtEl>
                                          <p:spTgt spid="170005"/>
                                        </p:tgtEl>
                                      </p:cBhvr>
                                    </p:animEffect>
                                  </p:childTnLst>
                                </p:cTn>
                              </p:par>
                            </p:childTnLst>
                          </p:cTn>
                        </p:par>
                        <p:par>
                          <p:cTn id="11" fill="hold">
                            <p:stCondLst>
                              <p:cond delay="15400"/>
                            </p:stCondLst>
                            <p:childTnLst>
                              <p:par>
                                <p:cTn id="12" presetID="2" presetClass="entr" presetSubtype="8" fill="hold" grpId="0" nodeType="afterEffect">
                                  <p:stCondLst>
                                    <p:cond delay="10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6900"/>
                            </p:stCondLst>
                            <p:childTnLst>
                              <p:par>
                                <p:cTn id="17" presetID="2" presetClass="entr" presetSubtype="8" fill="hold" grpId="0" nodeType="afterEffect">
                                  <p:stCondLst>
                                    <p:cond delay="10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05" grpId="0"/>
      <p:bldP spid="2" grpId="0" animBg="1"/>
      <p:bldP spid="6"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807325" cy="563563"/>
          </a:xfrm>
        </p:spPr>
        <p:txBody>
          <a:bodyPr/>
          <a:lstStyle/>
          <a:p>
            <a:r>
              <a:rPr lang="en-US" dirty="0" smtClean="0"/>
              <a:t>Binary Tree and Binary Search Tree</a:t>
            </a:r>
            <a:endParaRPr lang="en-US" dirty="0"/>
          </a:p>
        </p:txBody>
      </p:sp>
      <p:sp>
        <p:nvSpPr>
          <p:cNvPr id="3" name="Content Placeholder 2"/>
          <p:cNvSpPr>
            <a:spLocks noGrp="1"/>
          </p:cNvSpPr>
          <p:nvPr>
            <p:ph idx="1"/>
          </p:nvPr>
        </p:nvSpPr>
        <p:spPr>
          <a:xfrm>
            <a:off x="533400" y="838200"/>
            <a:ext cx="6187982" cy="5791200"/>
          </a:xfrm>
        </p:spPr>
        <p:txBody>
          <a:bodyPr/>
          <a:lstStyle/>
          <a:p>
            <a:pPr marL="457200" indent="-457200">
              <a:lnSpc>
                <a:spcPct val="100000"/>
              </a:lnSpc>
              <a:buFont typeface="Arial" panose="020B0604020202020204" pitchFamily="34" charset="0"/>
              <a:buChar char="•"/>
            </a:pPr>
            <a:r>
              <a:rPr lang="en-US" sz="3200" dirty="0" smtClean="0"/>
              <a:t>A tree is a </a:t>
            </a:r>
            <a:r>
              <a:rPr lang="en-US" sz="3200" dirty="0" smtClean="0">
                <a:solidFill>
                  <a:srgbClr val="0000FF"/>
                </a:solidFill>
              </a:rPr>
              <a:t>binary tree</a:t>
            </a:r>
            <a:r>
              <a:rPr lang="en-US" sz="3200" dirty="0" smtClean="0"/>
              <a:t>, if any of its node can have at most two next nodes (</a:t>
            </a:r>
            <a:r>
              <a:rPr lang="en-US" sz="3200" dirty="0" smtClean="0">
                <a:solidFill>
                  <a:srgbClr val="0000FF"/>
                </a:solidFill>
              </a:rPr>
              <a:t>child</a:t>
            </a:r>
            <a:r>
              <a:rPr lang="en-US" sz="3200" dirty="0" smtClean="0"/>
              <a:t> nodes).</a:t>
            </a:r>
          </a:p>
          <a:p>
            <a:pPr marL="457200" indent="-457200">
              <a:lnSpc>
                <a:spcPct val="100000"/>
              </a:lnSpc>
              <a:buFont typeface="Arial" panose="020B0604020202020204" pitchFamily="34" charset="0"/>
              <a:buChar char="•"/>
            </a:pPr>
            <a:r>
              <a:rPr lang="en-US" sz="3200" dirty="0" smtClean="0"/>
              <a:t>In a </a:t>
            </a:r>
            <a:r>
              <a:rPr lang="en-US" sz="3200" dirty="0">
                <a:solidFill>
                  <a:srgbClr val="0000FF"/>
                </a:solidFill>
              </a:rPr>
              <a:t>full binary </a:t>
            </a:r>
            <a:r>
              <a:rPr lang="en-US" sz="3200" dirty="0" smtClean="0"/>
              <a:t>tree, each </a:t>
            </a:r>
            <a:r>
              <a:rPr lang="en-US" sz="3200" dirty="0"/>
              <a:t>node has </a:t>
            </a:r>
            <a:r>
              <a:rPr lang="en-US" sz="3200" dirty="0" smtClean="0"/>
              <a:t>either no child or </a:t>
            </a:r>
            <a:r>
              <a:rPr lang="en-US" sz="3200" dirty="0"/>
              <a:t>two children.</a:t>
            </a:r>
          </a:p>
          <a:p>
            <a:pPr marL="457200" indent="-457200">
              <a:lnSpc>
                <a:spcPct val="100000"/>
              </a:lnSpc>
              <a:buFont typeface="Arial" panose="020B0604020202020204" pitchFamily="34" charset="0"/>
              <a:buChar char="•"/>
            </a:pPr>
            <a:r>
              <a:rPr lang="en-US" sz="3200" dirty="0" smtClean="0"/>
              <a:t>A </a:t>
            </a:r>
            <a:r>
              <a:rPr lang="en-US" sz="3200" dirty="0" smtClean="0">
                <a:solidFill>
                  <a:srgbClr val="0000FF"/>
                </a:solidFill>
              </a:rPr>
              <a:t>balanced binary </a:t>
            </a:r>
            <a:r>
              <a:rPr lang="en-US" sz="3200" dirty="0">
                <a:solidFill>
                  <a:srgbClr val="0000FF"/>
                </a:solidFill>
              </a:rPr>
              <a:t>tree</a:t>
            </a:r>
            <a:r>
              <a:rPr lang="en-US" sz="3200" dirty="0"/>
              <a:t> </a:t>
            </a:r>
            <a:r>
              <a:rPr lang="en-US" altLang="en-US" sz="3200" dirty="0">
                <a:latin typeface="Times New Roman" pitchFamily="18" charset="0"/>
              </a:rPr>
              <a:t>is a </a:t>
            </a:r>
            <a:r>
              <a:rPr lang="en-US" altLang="en-US" sz="3200" dirty="0" smtClean="0">
                <a:latin typeface="Times New Roman" pitchFamily="18" charset="0"/>
              </a:rPr>
              <a:t>tree, </a:t>
            </a:r>
            <a:r>
              <a:rPr lang="en-US" altLang="en-US" sz="3200" dirty="0">
                <a:latin typeface="Times New Roman" pitchFamily="18" charset="0"/>
              </a:rPr>
              <a:t>in which the heights (depths) of </a:t>
            </a:r>
            <a:r>
              <a:rPr lang="en-US" altLang="en-US" sz="3200" dirty="0" smtClean="0">
                <a:latin typeface="Times New Roman" pitchFamily="18" charset="0"/>
              </a:rPr>
              <a:t>any two leave nodes </a:t>
            </a:r>
            <a:r>
              <a:rPr lang="en-US" altLang="en-US" sz="3200" dirty="0">
                <a:latin typeface="Times New Roman" pitchFamily="18" charset="0"/>
              </a:rPr>
              <a:t>never differ by more than </a:t>
            </a:r>
            <a:r>
              <a:rPr lang="en-US" altLang="en-US" sz="3200" dirty="0" smtClean="0">
                <a:latin typeface="Times New Roman" pitchFamily="18" charset="0"/>
              </a:rPr>
              <a:t>1</a:t>
            </a:r>
            <a:r>
              <a:rPr lang="en-US" sz="3200" dirty="0" smtClean="0"/>
              <a:t>. For a n-node tree, its height is O(</a:t>
            </a:r>
            <a:r>
              <a:rPr lang="en-US" sz="3200" dirty="0" err="1" smtClean="0"/>
              <a:t>lg</a:t>
            </a:r>
            <a:r>
              <a:rPr lang="en-US" sz="3200" baseline="-25000" dirty="0"/>
              <a:t> </a:t>
            </a:r>
            <a:r>
              <a:rPr lang="en-US" sz="3200" i="1" dirty="0" smtClean="0"/>
              <a:t>n</a:t>
            </a:r>
            <a:r>
              <a:rPr lang="en-US" sz="3200" dirty="0" smtClean="0"/>
              <a:t>) + 1</a:t>
            </a:r>
            <a:endParaRPr lang="en-US" sz="3200" dirty="0"/>
          </a:p>
        </p:txBody>
      </p:sp>
      <p:grpSp>
        <p:nvGrpSpPr>
          <p:cNvPr id="74" name="Group 73"/>
          <p:cNvGrpSpPr/>
          <p:nvPr/>
        </p:nvGrpSpPr>
        <p:grpSpPr>
          <a:xfrm rot="5400000">
            <a:off x="6781801" y="678526"/>
            <a:ext cx="1866899" cy="1485900"/>
            <a:chOff x="6896101" y="4695825"/>
            <a:chExt cx="1866899" cy="1485900"/>
          </a:xfrm>
        </p:grpSpPr>
        <p:sp>
          <p:nvSpPr>
            <p:cNvPr id="58" name="Oval 57"/>
            <p:cNvSpPr/>
            <p:nvPr/>
          </p:nvSpPr>
          <p:spPr bwMode="auto">
            <a:xfrm>
              <a:off x="6896101" y="53054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9" name="Oval 58"/>
            <p:cNvSpPr/>
            <p:nvPr/>
          </p:nvSpPr>
          <p:spPr bwMode="auto">
            <a:xfrm>
              <a:off x="7391400" y="55721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60" name="Straight Arrow Connector 59"/>
            <p:cNvCxnSpPr>
              <a:stCxn id="58" idx="5"/>
              <a:endCxn id="59" idx="2"/>
            </p:cNvCxnSpPr>
            <p:nvPr/>
          </p:nvCxnSpPr>
          <p:spPr bwMode="auto">
            <a:xfrm rot="16200000" flipH="1">
              <a:off x="7194364" y="5527488"/>
              <a:ext cx="158937" cy="235136"/>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61" name="Oval 60"/>
            <p:cNvSpPr/>
            <p:nvPr/>
          </p:nvSpPr>
          <p:spPr bwMode="auto">
            <a:xfrm>
              <a:off x="8458200" y="5556223"/>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62" name="Straight Arrow Connector 61"/>
            <p:cNvCxnSpPr>
              <a:stCxn id="66" idx="5"/>
              <a:endCxn id="61" idx="2"/>
            </p:cNvCxnSpPr>
            <p:nvPr/>
          </p:nvCxnSpPr>
          <p:spPr bwMode="auto">
            <a:xfrm rot="16200000" flipH="1">
              <a:off x="8229522" y="5479945"/>
              <a:ext cx="212939" cy="244417"/>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63" name="Straight Arrow Connector 62"/>
            <p:cNvCxnSpPr>
              <a:stCxn id="59" idx="7"/>
              <a:endCxn id="66" idx="2"/>
            </p:cNvCxnSpPr>
            <p:nvPr/>
          </p:nvCxnSpPr>
          <p:spPr bwMode="auto">
            <a:xfrm rot="16200000">
              <a:off x="7688171" y="5351313"/>
              <a:ext cx="228841" cy="302057"/>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64" name="Oval 63"/>
            <p:cNvSpPr/>
            <p:nvPr/>
          </p:nvSpPr>
          <p:spPr bwMode="auto">
            <a:xfrm>
              <a:off x="7391401" y="5003894"/>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65" name="Oval 64"/>
            <p:cNvSpPr/>
            <p:nvPr/>
          </p:nvSpPr>
          <p:spPr bwMode="auto">
            <a:xfrm>
              <a:off x="7904981" y="58769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66" name="Oval 65"/>
            <p:cNvSpPr/>
            <p:nvPr/>
          </p:nvSpPr>
          <p:spPr bwMode="auto">
            <a:xfrm>
              <a:off x="7953620" y="5235521"/>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67" name="Straight Arrow Connector 66"/>
            <p:cNvCxnSpPr>
              <a:stCxn id="59" idx="5"/>
              <a:endCxn id="65" idx="2"/>
            </p:cNvCxnSpPr>
            <p:nvPr/>
          </p:nvCxnSpPr>
          <p:spPr bwMode="auto">
            <a:xfrm rot="16200000" flipH="1">
              <a:off x="7679754" y="5804098"/>
              <a:ext cx="197037" cy="25341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68" name="Straight Arrow Connector 67"/>
            <p:cNvCxnSpPr>
              <a:stCxn id="58" idx="7"/>
              <a:endCxn id="64" idx="2"/>
            </p:cNvCxnSpPr>
            <p:nvPr/>
          </p:nvCxnSpPr>
          <p:spPr bwMode="auto">
            <a:xfrm rot="16200000">
              <a:off x="7176949" y="5135609"/>
              <a:ext cx="193768" cy="235137"/>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69" name="Straight Arrow Connector 68"/>
            <p:cNvCxnSpPr>
              <a:stCxn id="64" idx="7"/>
              <a:endCxn id="70" idx="2"/>
            </p:cNvCxnSpPr>
            <p:nvPr/>
          </p:nvCxnSpPr>
          <p:spPr bwMode="auto">
            <a:xfrm rot="16200000">
              <a:off x="7683390" y="4816400"/>
              <a:ext cx="200306" cy="263956"/>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70" name="Oval 69"/>
            <p:cNvSpPr/>
            <p:nvPr/>
          </p:nvSpPr>
          <p:spPr bwMode="auto">
            <a:xfrm>
              <a:off x="7915520" y="46958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grpSp>
      <p:grpSp>
        <p:nvGrpSpPr>
          <p:cNvPr id="54" name="Group 53"/>
          <p:cNvGrpSpPr/>
          <p:nvPr/>
        </p:nvGrpSpPr>
        <p:grpSpPr>
          <a:xfrm rot="5400000">
            <a:off x="7026793" y="2690673"/>
            <a:ext cx="1783423" cy="1086592"/>
            <a:chOff x="6940961" y="5079351"/>
            <a:chExt cx="1783423" cy="1086592"/>
          </a:xfrm>
        </p:grpSpPr>
        <p:sp>
          <p:nvSpPr>
            <p:cNvPr id="55" name="Oval 54"/>
            <p:cNvSpPr/>
            <p:nvPr/>
          </p:nvSpPr>
          <p:spPr bwMode="auto">
            <a:xfrm>
              <a:off x="6940961" y="5339514"/>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6" name="Oval 55"/>
            <p:cNvSpPr/>
            <p:nvPr/>
          </p:nvSpPr>
          <p:spPr bwMode="auto">
            <a:xfrm>
              <a:off x="7391400" y="55721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57" name="Straight Arrow Connector 56"/>
            <p:cNvCxnSpPr>
              <a:stCxn id="55" idx="5"/>
              <a:endCxn id="56" idx="2"/>
            </p:cNvCxnSpPr>
            <p:nvPr/>
          </p:nvCxnSpPr>
          <p:spPr bwMode="auto">
            <a:xfrm rot="16200000" flipH="1">
              <a:off x="7233839" y="5566963"/>
              <a:ext cx="124848" cy="190276"/>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71" name="Oval 70"/>
            <p:cNvSpPr/>
            <p:nvPr/>
          </p:nvSpPr>
          <p:spPr bwMode="auto">
            <a:xfrm>
              <a:off x="8413052" y="5079351"/>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76" name="Straight Arrow Connector 75"/>
            <p:cNvCxnSpPr>
              <a:stCxn id="80" idx="7"/>
              <a:endCxn id="71" idx="2"/>
            </p:cNvCxnSpPr>
            <p:nvPr/>
          </p:nvCxnSpPr>
          <p:spPr bwMode="auto">
            <a:xfrm rot="16200000">
              <a:off x="8213254" y="5190388"/>
              <a:ext cx="158436" cy="241161"/>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77" name="Straight Arrow Connector 76"/>
            <p:cNvCxnSpPr>
              <a:stCxn id="56" idx="7"/>
              <a:endCxn id="80" idx="2"/>
            </p:cNvCxnSpPr>
            <p:nvPr/>
          </p:nvCxnSpPr>
          <p:spPr bwMode="auto">
            <a:xfrm rot="16200000">
              <a:off x="7722240" y="5427273"/>
              <a:ext cx="118812" cy="260165"/>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78" name="Oval 77"/>
            <p:cNvSpPr/>
            <p:nvPr/>
          </p:nvSpPr>
          <p:spPr bwMode="auto">
            <a:xfrm>
              <a:off x="7391400" y="51149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79" name="Oval 78"/>
            <p:cNvSpPr/>
            <p:nvPr/>
          </p:nvSpPr>
          <p:spPr bwMode="auto">
            <a:xfrm>
              <a:off x="7931263" y="5861143"/>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80" name="Oval 79"/>
            <p:cNvSpPr/>
            <p:nvPr/>
          </p:nvSpPr>
          <p:spPr bwMode="auto">
            <a:xfrm>
              <a:off x="7911728" y="5345550"/>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81" name="Straight Arrow Connector 80"/>
            <p:cNvCxnSpPr>
              <a:stCxn id="56" idx="5"/>
              <a:endCxn id="79" idx="2"/>
            </p:cNvCxnSpPr>
            <p:nvPr/>
          </p:nvCxnSpPr>
          <p:spPr bwMode="auto">
            <a:xfrm rot="16200000" flipH="1">
              <a:off x="7700786" y="5783065"/>
              <a:ext cx="181255" cy="2797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2" name="Straight Arrow Connector 81"/>
            <p:cNvCxnSpPr>
              <a:stCxn id="55" idx="7"/>
              <a:endCxn id="78" idx="2"/>
            </p:cNvCxnSpPr>
            <p:nvPr/>
          </p:nvCxnSpPr>
          <p:spPr bwMode="auto">
            <a:xfrm rot="16200000">
              <a:off x="7237850" y="5230600"/>
              <a:ext cx="116826" cy="190276"/>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3" name="Straight Arrow Connector 82"/>
            <p:cNvCxnSpPr>
              <a:stCxn id="80" idx="5"/>
              <a:endCxn id="84" idx="2"/>
            </p:cNvCxnSpPr>
            <p:nvPr/>
          </p:nvCxnSpPr>
          <p:spPr bwMode="auto">
            <a:xfrm rot="16200000" flipH="1">
              <a:off x="8191344" y="5586260"/>
              <a:ext cx="208788" cy="247693"/>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84" name="Oval 83"/>
            <p:cNvSpPr/>
            <p:nvPr/>
          </p:nvSpPr>
          <p:spPr bwMode="auto">
            <a:xfrm>
              <a:off x="8419584" y="5662101"/>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grpSp>
      <p:grpSp>
        <p:nvGrpSpPr>
          <p:cNvPr id="85" name="Group 84"/>
          <p:cNvGrpSpPr/>
          <p:nvPr/>
        </p:nvGrpSpPr>
        <p:grpSpPr>
          <a:xfrm rot="5400000">
            <a:off x="6600546" y="4451164"/>
            <a:ext cx="1918072" cy="1981200"/>
            <a:chOff x="6889565" y="4657725"/>
            <a:chExt cx="1918072" cy="1981200"/>
          </a:xfrm>
        </p:grpSpPr>
        <p:sp>
          <p:nvSpPr>
            <p:cNvPr id="86" name="Oval 85"/>
            <p:cNvSpPr/>
            <p:nvPr/>
          </p:nvSpPr>
          <p:spPr bwMode="auto">
            <a:xfrm>
              <a:off x="6889565" y="5394918"/>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7" name="Oval 86"/>
            <p:cNvSpPr/>
            <p:nvPr/>
          </p:nvSpPr>
          <p:spPr bwMode="auto">
            <a:xfrm>
              <a:off x="7391400" y="5892707"/>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88" name="Straight Arrow Connector 87"/>
            <p:cNvCxnSpPr>
              <a:stCxn id="86" idx="5"/>
              <a:endCxn id="87" idx="2"/>
            </p:cNvCxnSpPr>
            <p:nvPr/>
          </p:nvCxnSpPr>
          <p:spPr bwMode="auto">
            <a:xfrm rot="16200000" flipH="1">
              <a:off x="7075551" y="5729258"/>
              <a:ext cx="390026" cy="241672"/>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89" name="Oval 88"/>
            <p:cNvSpPr/>
            <p:nvPr/>
          </p:nvSpPr>
          <p:spPr bwMode="auto">
            <a:xfrm>
              <a:off x="8502837" y="5826161"/>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90" name="Straight Arrow Connector 89"/>
            <p:cNvCxnSpPr>
              <a:stCxn id="93" idx="7"/>
              <a:endCxn id="89" idx="2"/>
            </p:cNvCxnSpPr>
            <p:nvPr/>
          </p:nvCxnSpPr>
          <p:spPr bwMode="auto">
            <a:xfrm rot="16200000">
              <a:off x="8280418" y="5927743"/>
              <a:ext cx="171601" cy="273237"/>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1" name="Straight Arrow Connector 90"/>
            <p:cNvCxnSpPr>
              <a:stCxn id="87" idx="7"/>
              <a:endCxn id="94" idx="2"/>
            </p:cNvCxnSpPr>
            <p:nvPr/>
          </p:nvCxnSpPr>
          <p:spPr bwMode="auto">
            <a:xfrm rot="16200000">
              <a:off x="7742190" y="5710098"/>
              <a:ext cx="136619" cy="317874"/>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92" name="Oval 91"/>
            <p:cNvSpPr/>
            <p:nvPr/>
          </p:nvSpPr>
          <p:spPr bwMode="auto">
            <a:xfrm>
              <a:off x="7391400" y="4978308"/>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3" name="Oval 92"/>
            <p:cNvSpPr/>
            <p:nvPr/>
          </p:nvSpPr>
          <p:spPr bwMode="auto">
            <a:xfrm>
              <a:off x="7969437" y="61055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4" name="Oval 93"/>
            <p:cNvSpPr/>
            <p:nvPr/>
          </p:nvSpPr>
          <p:spPr bwMode="auto">
            <a:xfrm>
              <a:off x="7969437" y="56483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95" name="Straight Arrow Connector 94"/>
            <p:cNvCxnSpPr>
              <a:stCxn id="87" idx="5"/>
              <a:endCxn id="93" idx="2"/>
            </p:cNvCxnSpPr>
            <p:nvPr/>
          </p:nvCxnSpPr>
          <p:spPr bwMode="auto">
            <a:xfrm rot="16200000" flipH="1">
              <a:off x="7757972" y="6046461"/>
              <a:ext cx="105055" cy="31787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6" name="Straight Arrow Connector 95"/>
            <p:cNvCxnSpPr>
              <a:stCxn id="86" idx="7"/>
              <a:endCxn id="92" idx="2"/>
            </p:cNvCxnSpPr>
            <p:nvPr/>
          </p:nvCxnSpPr>
          <p:spPr bwMode="auto">
            <a:xfrm rot="16200000">
              <a:off x="7116141" y="5164296"/>
              <a:ext cx="308847" cy="241672"/>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7" name="Straight Arrow Connector 96"/>
            <p:cNvCxnSpPr>
              <a:stCxn id="93" idx="5"/>
              <a:endCxn id="98" idx="2"/>
            </p:cNvCxnSpPr>
            <p:nvPr/>
          </p:nvCxnSpPr>
          <p:spPr bwMode="auto">
            <a:xfrm rot="16200000" flipH="1">
              <a:off x="8305800" y="6289488"/>
              <a:ext cx="120837" cy="273237"/>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98" name="Oval 97"/>
            <p:cNvSpPr/>
            <p:nvPr/>
          </p:nvSpPr>
          <p:spPr bwMode="auto">
            <a:xfrm>
              <a:off x="8502837" y="63341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99" name="Oval 98"/>
            <p:cNvSpPr/>
            <p:nvPr/>
          </p:nvSpPr>
          <p:spPr bwMode="auto">
            <a:xfrm>
              <a:off x="8045637" y="4657725"/>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cxnSp>
          <p:nvCxnSpPr>
            <p:cNvPr id="100" name="Straight Arrow Connector 99"/>
            <p:cNvCxnSpPr>
              <a:stCxn id="92" idx="7"/>
              <a:endCxn id="99" idx="2"/>
            </p:cNvCxnSpPr>
            <p:nvPr/>
          </p:nvCxnSpPr>
          <p:spPr bwMode="auto">
            <a:xfrm rot="16200000">
              <a:off x="7742190" y="4719498"/>
              <a:ext cx="212820" cy="39407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01" name="Straight Arrow Connector 100"/>
            <p:cNvCxnSpPr>
              <a:stCxn id="92" idx="5"/>
              <a:endCxn id="102" idx="2"/>
            </p:cNvCxnSpPr>
            <p:nvPr/>
          </p:nvCxnSpPr>
          <p:spPr bwMode="auto">
            <a:xfrm rot="16200000" flipH="1">
              <a:off x="7788182" y="5101852"/>
              <a:ext cx="120836" cy="394074"/>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02" name="Oval 101"/>
            <p:cNvSpPr/>
            <p:nvPr/>
          </p:nvSpPr>
          <p:spPr bwMode="auto">
            <a:xfrm>
              <a:off x="8045637" y="5206907"/>
              <a:ext cx="304800" cy="3048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kumimoji="0" lang="en-US" sz="2400" b="0" i="0" u="none" strike="noStrike" cap="none" normalizeH="0" baseline="0" dirty="0" smtClean="0">
                <a:ln>
                  <a:noFill/>
                </a:ln>
                <a:solidFill>
                  <a:schemeClr val="tx1"/>
                </a:solidFill>
                <a:effectLst/>
                <a:latin typeface="Times New Roman" pitchFamily="18" charset="0"/>
              </a:endParaRPr>
            </a:p>
          </p:txBody>
        </p:sp>
      </p:grpSp>
      <p:grpSp>
        <p:nvGrpSpPr>
          <p:cNvPr id="6" name="Group 5"/>
          <p:cNvGrpSpPr/>
          <p:nvPr/>
        </p:nvGrpSpPr>
        <p:grpSpPr>
          <a:xfrm>
            <a:off x="5334000" y="6019800"/>
            <a:ext cx="457200" cy="457200"/>
            <a:chOff x="5486400" y="6248400"/>
            <a:chExt cx="304800" cy="304800"/>
          </a:xfrm>
        </p:grpSpPr>
        <p:cxnSp>
          <p:nvCxnSpPr>
            <p:cNvPr id="5" name="Straight Connector 4"/>
            <p:cNvCxnSpPr/>
            <p:nvPr/>
          </p:nvCxnSpPr>
          <p:spPr bwMode="auto">
            <a:xfrm>
              <a:off x="5486400" y="6248400"/>
              <a:ext cx="304800" cy="304800"/>
            </a:xfrm>
            <a:prstGeom prst="line">
              <a:avLst/>
            </a:prstGeom>
            <a:solidFill>
              <a:srgbClr val="00B8FF"/>
            </a:solidFill>
            <a:ln w="28575" cap="flat" cmpd="sng" algn="ctr">
              <a:solidFill>
                <a:srgbClr val="FF0000"/>
              </a:solidFill>
              <a:prstDash val="solid"/>
              <a:round/>
              <a:headEnd type="none" w="med" len="med"/>
              <a:tailEnd type="none" w="med" len="med"/>
            </a:ln>
            <a:effectLst/>
          </p:spPr>
        </p:cxnSp>
        <p:cxnSp>
          <p:nvCxnSpPr>
            <p:cNvPr id="52" name="Straight Connector 51"/>
            <p:cNvCxnSpPr/>
            <p:nvPr/>
          </p:nvCxnSpPr>
          <p:spPr bwMode="auto">
            <a:xfrm flipH="1">
              <a:off x="5486400" y="6248400"/>
              <a:ext cx="304800" cy="304800"/>
            </a:xfrm>
            <a:prstGeom prst="line">
              <a:avLst/>
            </a:prstGeom>
            <a:solidFill>
              <a:srgbClr val="00B8FF"/>
            </a:solidFill>
            <a:ln w="28575"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414270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left)">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wipe(left)">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par>
                          <p:cTn id="33" fill="hold">
                            <p:stCondLst>
                              <p:cond delay="1000"/>
                            </p:stCondLst>
                            <p:childTnLst>
                              <p:par>
                                <p:cTn id="34" presetID="8" presetClass="emph" presetSubtype="0" fill="hold" nodeType="afterEffect">
                                  <p:stCondLst>
                                    <p:cond delay="0"/>
                                  </p:stCondLst>
                                  <p:childTnLst>
                                    <p:animRot by="21600000">
                                      <p:cBhvr>
                                        <p:cTn id="35"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200" y="228600"/>
            <a:ext cx="8167687" cy="563563"/>
          </a:xfrm>
        </p:spPr>
        <p:txBody>
          <a:bodyPr/>
          <a:lstStyle/>
          <a:p>
            <a:r>
              <a:rPr lang="en-US" dirty="0" smtClean="0"/>
              <a:t>Binary Search Tree</a:t>
            </a:r>
          </a:p>
        </p:txBody>
      </p:sp>
      <p:sp>
        <p:nvSpPr>
          <p:cNvPr id="126979" name="Oval 4"/>
          <p:cNvSpPr>
            <a:spLocks noChangeArrowheads="1"/>
          </p:cNvSpPr>
          <p:nvPr/>
        </p:nvSpPr>
        <p:spPr bwMode="auto">
          <a:xfrm>
            <a:off x="1066800" y="19812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126980" name="Oval 5"/>
          <p:cNvSpPr>
            <a:spLocks noChangeArrowheads="1"/>
          </p:cNvSpPr>
          <p:nvPr/>
        </p:nvSpPr>
        <p:spPr bwMode="auto">
          <a:xfrm>
            <a:off x="1066800" y="27432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126981" name="Oval 7"/>
          <p:cNvSpPr>
            <a:spLocks noChangeArrowheads="1"/>
          </p:cNvSpPr>
          <p:nvPr/>
        </p:nvSpPr>
        <p:spPr bwMode="auto">
          <a:xfrm>
            <a:off x="1981200" y="51816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126982" name="Oval 8"/>
          <p:cNvSpPr>
            <a:spLocks noChangeArrowheads="1"/>
          </p:cNvSpPr>
          <p:nvPr/>
        </p:nvSpPr>
        <p:spPr bwMode="auto">
          <a:xfrm>
            <a:off x="1295400" y="51816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126983" name="Oval 9"/>
          <p:cNvSpPr>
            <a:spLocks noChangeArrowheads="1"/>
          </p:cNvSpPr>
          <p:nvPr/>
        </p:nvSpPr>
        <p:spPr bwMode="auto">
          <a:xfrm>
            <a:off x="1905000" y="35814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126984" name="Oval 10"/>
          <p:cNvSpPr>
            <a:spLocks noChangeArrowheads="1"/>
          </p:cNvSpPr>
          <p:nvPr/>
        </p:nvSpPr>
        <p:spPr bwMode="auto">
          <a:xfrm>
            <a:off x="1828800" y="27432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126985" name="Oval 11"/>
          <p:cNvSpPr>
            <a:spLocks noChangeArrowheads="1"/>
          </p:cNvSpPr>
          <p:nvPr/>
        </p:nvSpPr>
        <p:spPr bwMode="auto">
          <a:xfrm>
            <a:off x="304800" y="27432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cxnSp>
        <p:nvCxnSpPr>
          <p:cNvPr id="126986" name="AutoShape 12"/>
          <p:cNvCxnSpPr>
            <a:cxnSpLocks noChangeShapeType="1"/>
            <a:stCxn id="126979" idx="3"/>
            <a:endCxn id="126985" idx="7"/>
          </p:cNvCxnSpPr>
          <p:nvPr/>
        </p:nvCxnSpPr>
        <p:spPr bwMode="auto">
          <a:xfrm flipH="1">
            <a:off x="760413" y="2436813"/>
            <a:ext cx="384175" cy="384175"/>
          </a:xfrm>
          <a:prstGeom prst="straightConnector1">
            <a:avLst/>
          </a:prstGeom>
          <a:noFill/>
          <a:ln w="9525">
            <a:solidFill>
              <a:schemeClr val="tx1"/>
            </a:solidFill>
            <a:round/>
            <a:headEnd/>
            <a:tailEnd type="triangle" w="med" len="med"/>
          </a:ln>
        </p:spPr>
      </p:cxnSp>
      <p:cxnSp>
        <p:nvCxnSpPr>
          <p:cNvPr id="126987" name="AutoShape 13"/>
          <p:cNvCxnSpPr>
            <a:cxnSpLocks noChangeShapeType="1"/>
            <a:stCxn id="126979" idx="4"/>
            <a:endCxn id="126980" idx="0"/>
          </p:cNvCxnSpPr>
          <p:nvPr/>
        </p:nvCxnSpPr>
        <p:spPr bwMode="auto">
          <a:xfrm>
            <a:off x="1333500" y="2514600"/>
            <a:ext cx="0" cy="228600"/>
          </a:xfrm>
          <a:prstGeom prst="straightConnector1">
            <a:avLst/>
          </a:prstGeom>
          <a:noFill/>
          <a:ln w="9525">
            <a:solidFill>
              <a:schemeClr val="tx1"/>
            </a:solidFill>
            <a:round/>
            <a:headEnd/>
            <a:tailEnd type="triangle" w="med" len="med"/>
          </a:ln>
        </p:spPr>
      </p:cxnSp>
      <p:cxnSp>
        <p:nvCxnSpPr>
          <p:cNvPr id="126988" name="AutoShape 14"/>
          <p:cNvCxnSpPr>
            <a:cxnSpLocks noChangeShapeType="1"/>
            <a:stCxn id="126979" idx="5"/>
            <a:endCxn id="126984" idx="1"/>
          </p:cNvCxnSpPr>
          <p:nvPr/>
        </p:nvCxnSpPr>
        <p:spPr bwMode="auto">
          <a:xfrm>
            <a:off x="1522413" y="2436813"/>
            <a:ext cx="384175" cy="384175"/>
          </a:xfrm>
          <a:prstGeom prst="straightConnector1">
            <a:avLst/>
          </a:prstGeom>
          <a:noFill/>
          <a:ln w="9525">
            <a:solidFill>
              <a:schemeClr val="tx1"/>
            </a:solidFill>
            <a:round/>
            <a:headEnd/>
            <a:tailEnd type="triangle" w="med" len="med"/>
          </a:ln>
        </p:spPr>
      </p:cxnSp>
      <p:sp>
        <p:nvSpPr>
          <p:cNvPr id="126989" name="Oval 15"/>
          <p:cNvSpPr>
            <a:spLocks noChangeArrowheads="1"/>
          </p:cNvSpPr>
          <p:nvPr/>
        </p:nvSpPr>
        <p:spPr bwMode="auto">
          <a:xfrm>
            <a:off x="1066800" y="35814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126990" name="Oval 16"/>
          <p:cNvSpPr>
            <a:spLocks noChangeArrowheads="1"/>
          </p:cNvSpPr>
          <p:nvPr/>
        </p:nvSpPr>
        <p:spPr bwMode="auto">
          <a:xfrm>
            <a:off x="1066800" y="43434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126991" name="Oval 17"/>
          <p:cNvSpPr>
            <a:spLocks noChangeArrowheads="1"/>
          </p:cNvSpPr>
          <p:nvPr/>
        </p:nvSpPr>
        <p:spPr bwMode="auto">
          <a:xfrm>
            <a:off x="1828800" y="43434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126992" name="Oval 18"/>
          <p:cNvSpPr>
            <a:spLocks noChangeArrowheads="1"/>
          </p:cNvSpPr>
          <p:nvPr/>
        </p:nvSpPr>
        <p:spPr bwMode="auto">
          <a:xfrm>
            <a:off x="304800" y="43434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cxnSp>
        <p:nvCxnSpPr>
          <p:cNvPr id="126993" name="AutoShape 19"/>
          <p:cNvCxnSpPr>
            <a:cxnSpLocks noChangeShapeType="1"/>
            <a:stCxn id="126989" idx="3"/>
            <a:endCxn id="126992" idx="7"/>
          </p:cNvCxnSpPr>
          <p:nvPr/>
        </p:nvCxnSpPr>
        <p:spPr bwMode="auto">
          <a:xfrm flipH="1">
            <a:off x="760413" y="4037013"/>
            <a:ext cx="384175" cy="384175"/>
          </a:xfrm>
          <a:prstGeom prst="straightConnector1">
            <a:avLst/>
          </a:prstGeom>
          <a:noFill/>
          <a:ln w="9525">
            <a:solidFill>
              <a:schemeClr val="tx1"/>
            </a:solidFill>
            <a:round/>
            <a:headEnd/>
            <a:tailEnd type="triangle" w="med" len="med"/>
          </a:ln>
        </p:spPr>
      </p:cxnSp>
      <p:cxnSp>
        <p:nvCxnSpPr>
          <p:cNvPr id="126994" name="AutoShape 20"/>
          <p:cNvCxnSpPr>
            <a:cxnSpLocks noChangeShapeType="1"/>
            <a:stCxn id="126989" idx="4"/>
            <a:endCxn id="126990" idx="0"/>
          </p:cNvCxnSpPr>
          <p:nvPr/>
        </p:nvCxnSpPr>
        <p:spPr bwMode="auto">
          <a:xfrm>
            <a:off x="1333500" y="4114800"/>
            <a:ext cx="0" cy="228600"/>
          </a:xfrm>
          <a:prstGeom prst="straightConnector1">
            <a:avLst/>
          </a:prstGeom>
          <a:noFill/>
          <a:ln w="9525">
            <a:solidFill>
              <a:schemeClr val="tx1"/>
            </a:solidFill>
            <a:round/>
            <a:headEnd/>
            <a:tailEnd type="triangle" w="med" len="med"/>
          </a:ln>
        </p:spPr>
      </p:cxnSp>
      <p:cxnSp>
        <p:nvCxnSpPr>
          <p:cNvPr id="126995" name="AutoShape 21"/>
          <p:cNvCxnSpPr>
            <a:cxnSpLocks noChangeShapeType="1"/>
            <a:stCxn id="126989" idx="5"/>
            <a:endCxn id="126991" idx="1"/>
          </p:cNvCxnSpPr>
          <p:nvPr/>
        </p:nvCxnSpPr>
        <p:spPr bwMode="auto">
          <a:xfrm>
            <a:off x="1522413" y="4037013"/>
            <a:ext cx="384175" cy="384175"/>
          </a:xfrm>
          <a:prstGeom prst="straightConnector1">
            <a:avLst/>
          </a:prstGeom>
          <a:noFill/>
          <a:ln w="9525">
            <a:solidFill>
              <a:schemeClr val="tx1"/>
            </a:solidFill>
            <a:round/>
            <a:headEnd/>
            <a:tailEnd type="triangle" w="med" len="med"/>
          </a:ln>
        </p:spPr>
      </p:cxnSp>
      <p:cxnSp>
        <p:nvCxnSpPr>
          <p:cNvPr id="126996" name="AutoShape 22"/>
          <p:cNvCxnSpPr>
            <a:cxnSpLocks noChangeShapeType="1"/>
            <a:stCxn id="126984" idx="4"/>
            <a:endCxn id="126983" idx="0"/>
          </p:cNvCxnSpPr>
          <p:nvPr/>
        </p:nvCxnSpPr>
        <p:spPr bwMode="auto">
          <a:xfrm>
            <a:off x="2095500" y="3276600"/>
            <a:ext cx="76200" cy="304800"/>
          </a:xfrm>
          <a:prstGeom prst="straightConnector1">
            <a:avLst/>
          </a:prstGeom>
          <a:noFill/>
          <a:ln w="9525">
            <a:solidFill>
              <a:schemeClr val="tx1"/>
            </a:solidFill>
            <a:round/>
            <a:headEnd/>
            <a:tailEnd type="triangle" w="med" len="med"/>
          </a:ln>
        </p:spPr>
      </p:cxnSp>
      <p:cxnSp>
        <p:nvCxnSpPr>
          <p:cNvPr id="126997" name="AutoShape 23"/>
          <p:cNvCxnSpPr>
            <a:cxnSpLocks noChangeShapeType="1"/>
            <a:stCxn id="126990" idx="4"/>
            <a:endCxn id="126982" idx="0"/>
          </p:cNvCxnSpPr>
          <p:nvPr/>
        </p:nvCxnSpPr>
        <p:spPr bwMode="auto">
          <a:xfrm>
            <a:off x="1333500" y="4876800"/>
            <a:ext cx="228600" cy="304800"/>
          </a:xfrm>
          <a:prstGeom prst="straightConnector1">
            <a:avLst/>
          </a:prstGeom>
          <a:noFill/>
          <a:ln w="9525">
            <a:solidFill>
              <a:schemeClr val="tx1"/>
            </a:solidFill>
            <a:round/>
            <a:headEnd/>
            <a:tailEnd type="triangle" w="med" len="med"/>
          </a:ln>
        </p:spPr>
      </p:cxnSp>
      <p:cxnSp>
        <p:nvCxnSpPr>
          <p:cNvPr id="126998" name="AutoShape 24"/>
          <p:cNvCxnSpPr>
            <a:cxnSpLocks noChangeShapeType="1"/>
            <a:stCxn id="126980" idx="4"/>
            <a:endCxn id="126989" idx="0"/>
          </p:cNvCxnSpPr>
          <p:nvPr/>
        </p:nvCxnSpPr>
        <p:spPr bwMode="auto">
          <a:xfrm>
            <a:off x="1333500" y="3276600"/>
            <a:ext cx="0" cy="304800"/>
          </a:xfrm>
          <a:prstGeom prst="straightConnector1">
            <a:avLst/>
          </a:prstGeom>
          <a:noFill/>
          <a:ln w="9525">
            <a:solidFill>
              <a:schemeClr val="tx1"/>
            </a:solidFill>
            <a:round/>
            <a:headEnd/>
            <a:tailEnd type="triangle" w="med" len="med"/>
          </a:ln>
        </p:spPr>
      </p:cxnSp>
      <p:cxnSp>
        <p:nvCxnSpPr>
          <p:cNvPr id="126999" name="AutoShape 25"/>
          <p:cNvCxnSpPr>
            <a:cxnSpLocks noChangeShapeType="1"/>
            <a:stCxn id="126990" idx="5"/>
            <a:endCxn id="126981" idx="1"/>
          </p:cNvCxnSpPr>
          <p:nvPr/>
        </p:nvCxnSpPr>
        <p:spPr bwMode="auto">
          <a:xfrm>
            <a:off x="1522085" y="4798685"/>
            <a:ext cx="537230" cy="461030"/>
          </a:xfrm>
          <a:prstGeom prst="straightConnector1">
            <a:avLst/>
          </a:prstGeom>
          <a:noFill/>
          <a:ln w="9525">
            <a:solidFill>
              <a:schemeClr val="tx1"/>
            </a:solidFill>
            <a:round/>
            <a:headEnd/>
            <a:tailEnd type="triangle" w="med" len="med"/>
          </a:ln>
        </p:spPr>
      </p:cxnSp>
      <p:sp>
        <p:nvSpPr>
          <p:cNvPr id="127000" name="Text Box 26"/>
          <p:cNvSpPr txBox="1">
            <a:spLocks noChangeArrowheads="1"/>
          </p:cNvSpPr>
          <p:nvPr/>
        </p:nvSpPr>
        <p:spPr bwMode="auto">
          <a:xfrm>
            <a:off x="990600" y="1143000"/>
            <a:ext cx="674688" cy="457200"/>
          </a:xfrm>
          <a:prstGeom prst="rect">
            <a:avLst/>
          </a:prstGeom>
          <a:noFill/>
          <a:ln w="9525">
            <a:noFill/>
            <a:miter lim="800000"/>
            <a:headEnd/>
            <a:tailEnd/>
          </a:ln>
        </p:spPr>
        <p:txBody>
          <a:bodyPr wrap="none">
            <a:spAutoFit/>
          </a:bodyPr>
          <a:lstStyle/>
          <a:p>
            <a:r>
              <a:rPr lang="en-US"/>
              <a:t>root</a:t>
            </a:r>
          </a:p>
        </p:txBody>
      </p:sp>
      <p:sp>
        <p:nvSpPr>
          <p:cNvPr id="127001" name="Text Box 27"/>
          <p:cNvSpPr txBox="1">
            <a:spLocks noChangeArrowheads="1"/>
          </p:cNvSpPr>
          <p:nvPr/>
        </p:nvSpPr>
        <p:spPr bwMode="auto">
          <a:xfrm>
            <a:off x="914400" y="6019800"/>
            <a:ext cx="936625" cy="457200"/>
          </a:xfrm>
          <a:prstGeom prst="rect">
            <a:avLst/>
          </a:prstGeom>
          <a:noFill/>
          <a:ln w="9525">
            <a:noFill/>
            <a:miter lim="800000"/>
            <a:headEnd/>
            <a:tailEnd/>
          </a:ln>
        </p:spPr>
        <p:txBody>
          <a:bodyPr wrap="none">
            <a:spAutoFit/>
          </a:bodyPr>
          <a:lstStyle/>
          <a:p>
            <a:r>
              <a:rPr lang="en-US" dirty="0"/>
              <a:t>A tree</a:t>
            </a:r>
          </a:p>
        </p:txBody>
      </p:sp>
      <p:cxnSp>
        <p:nvCxnSpPr>
          <p:cNvPr id="127002" name="AutoShape 93"/>
          <p:cNvCxnSpPr>
            <a:cxnSpLocks noChangeShapeType="1"/>
            <a:stCxn id="127000" idx="2"/>
            <a:endCxn id="126979" idx="0"/>
          </p:cNvCxnSpPr>
          <p:nvPr/>
        </p:nvCxnSpPr>
        <p:spPr bwMode="auto">
          <a:xfrm>
            <a:off x="1328738" y="1600200"/>
            <a:ext cx="4762" cy="381000"/>
          </a:xfrm>
          <a:prstGeom prst="straightConnector1">
            <a:avLst/>
          </a:prstGeom>
          <a:noFill/>
          <a:ln w="9525">
            <a:solidFill>
              <a:schemeClr val="tx1"/>
            </a:solidFill>
            <a:round/>
            <a:headEnd/>
            <a:tailEnd type="triangle" w="med" len="med"/>
          </a:ln>
        </p:spPr>
      </p:cxnSp>
      <p:grpSp>
        <p:nvGrpSpPr>
          <p:cNvPr id="2" name="Group 98"/>
          <p:cNvGrpSpPr>
            <a:grpSpLocks/>
          </p:cNvGrpSpPr>
          <p:nvPr/>
        </p:nvGrpSpPr>
        <p:grpSpPr bwMode="auto">
          <a:xfrm>
            <a:off x="2819400" y="1143000"/>
            <a:ext cx="2590800" cy="5334000"/>
            <a:chOff x="1776" y="720"/>
            <a:chExt cx="1632" cy="3360"/>
          </a:xfrm>
        </p:grpSpPr>
        <p:sp>
          <p:nvSpPr>
            <p:cNvPr id="127027" name="Text Box 50"/>
            <p:cNvSpPr txBox="1">
              <a:spLocks noChangeArrowheads="1"/>
            </p:cNvSpPr>
            <p:nvPr/>
          </p:nvSpPr>
          <p:spPr bwMode="auto">
            <a:xfrm>
              <a:off x="2064" y="3792"/>
              <a:ext cx="1128" cy="288"/>
            </a:xfrm>
            <a:prstGeom prst="rect">
              <a:avLst/>
            </a:prstGeom>
            <a:noFill/>
            <a:ln w="9525">
              <a:noFill/>
              <a:miter lim="800000"/>
              <a:headEnd/>
              <a:tailEnd/>
            </a:ln>
          </p:spPr>
          <p:txBody>
            <a:bodyPr wrap="none">
              <a:spAutoFit/>
            </a:bodyPr>
            <a:lstStyle/>
            <a:p>
              <a:r>
                <a:rPr lang="en-US"/>
                <a:t>A binary tree</a:t>
              </a:r>
            </a:p>
          </p:txBody>
        </p:sp>
        <p:sp>
          <p:nvSpPr>
            <p:cNvPr id="127028" name="Oval 70"/>
            <p:cNvSpPr>
              <a:spLocks noChangeArrowheads="1"/>
            </p:cNvSpPr>
            <p:nvPr/>
          </p:nvSpPr>
          <p:spPr bwMode="auto">
            <a:xfrm>
              <a:off x="2256" y="1248"/>
              <a:ext cx="336" cy="336"/>
            </a:xfrm>
            <a:prstGeom prst="ellipse">
              <a:avLst/>
            </a:prstGeom>
            <a:solidFill>
              <a:srgbClr val="FFFFCC"/>
            </a:solidFill>
            <a:ln w="9525">
              <a:solidFill>
                <a:schemeClr val="tx1"/>
              </a:solidFill>
              <a:round/>
              <a:headEnd/>
              <a:tailEnd/>
            </a:ln>
          </p:spPr>
          <p:txBody>
            <a:bodyPr wrap="none" anchor="ctr"/>
            <a:lstStyle/>
            <a:p>
              <a:pPr algn="ctr"/>
              <a:endParaRPr lang="en-US"/>
            </a:p>
          </p:txBody>
        </p:sp>
        <p:sp>
          <p:nvSpPr>
            <p:cNvPr id="127029" name="Oval 71"/>
            <p:cNvSpPr>
              <a:spLocks noChangeArrowheads="1"/>
            </p:cNvSpPr>
            <p:nvPr/>
          </p:nvSpPr>
          <p:spPr bwMode="auto">
            <a:xfrm>
              <a:off x="2976" y="3264"/>
              <a:ext cx="336" cy="336"/>
            </a:xfrm>
            <a:prstGeom prst="ellipse">
              <a:avLst/>
            </a:prstGeom>
            <a:solidFill>
              <a:srgbClr val="FFFFCC"/>
            </a:solidFill>
            <a:ln w="9525">
              <a:solidFill>
                <a:schemeClr val="tx1"/>
              </a:solidFill>
              <a:round/>
              <a:headEnd/>
              <a:tailEnd/>
            </a:ln>
          </p:spPr>
          <p:txBody>
            <a:bodyPr wrap="none" anchor="ctr"/>
            <a:lstStyle/>
            <a:p>
              <a:pPr algn="ctr"/>
              <a:endParaRPr lang="en-US"/>
            </a:p>
          </p:txBody>
        </p:sp>
        <p:sp>
          <p:nvSpPr>
            <p:cNvPr id="127030" name="Oval 72"/>
            <p:cNvSpPr>
              <a:spLocks noChangeArrowheads="1"/>
            </p:cNvSpPr>
            <p:nvPr/>
          </p:nvSpPr>
          <p:spPr bwMode="auto">
            <a:xfrm>
              <a:off x="2448" y="3264"/>
              <a:ext cx="336" cy="336"/>
            </a:xfrm>
            <a:prstGeom prst="ellipse">
              <a:avLst/>
            </a:prstGeom>
            <a:solidFill>
              <a:srgbClr val="FFFFCC"/>
            </a:solidFill>
            <a:ln w="9525">
              <a:solidFill>
                <a:schemeClr val="tx1"/>
              </a:solidFill>
              <a:round/>
              <a:headEnd/>
              <a:tailEnd/>
            </a:ln>
          </p:spPr>
          <p:txBody>
            <a:bodyPr wrap="none" anchor="ctr"/>
            <a:lstStyle/>
            <a:p>
              <a:pPr algn="ctr"/>
              <a:endParaRPr lang="en-US"/>
            </a:p>
          </p:txBody>
        </p:sp>
        <p:sp>
          <p:nvSpPr>
            <p:cNvPr id="127031" name="Oval 73"/>
            <p:cNvSpPr>
              <a:spLocks noChangeArrowheads="1"/>
            </p:cNvSpPr>
            <p:nvPr/>
          </p:nvSpPr>
          <p:spPr bwMode="auto">
            <a:xfrm>
              <a:off x="3072" y="2256"/>
              <a:ext cx="336" cy="336"/>
            </a:xfrm>
            <a:prstGeom prst="ellipse">
              <a:avLst/>
            </a:prstGeom>
            <a:solidFill>
              <a:srgbClr val="FFFFCC"/>
            </a:solidFill>
            <a:ln w="9525">
              <a:solidFill>
                <a:schemeClr val="tx1"/>
              </a:solidFill>
              <a:round/>
              <a:headEnd/>
              <a:tailEnd/>
            </a:ln>
          </p:spPr>
          <p:txBody>
            <a:bodyPr wrap="none" anchor="ctr"/>
            <a:lstStyle/>
            <a:p>
              <a:pPr algn="ctr"/>
              <a:endParaRPr lang="en-US"/>
            </a:p>
          </p:txBody>
        </p:sp>
        <p:sp>
          <p:nvSpPr>
            <p:cNvPr id="127032" name="Oval 74"/>
            <p:cNvSpPr>
              <a:spLocks noChangeArrowheads="1"/>
            </p:cNvSpPr>
            <p:nvPr/>
          </p:nvSpPr>
          <p:spPr bwMode="auto">
            <a:xfrm>
              <a:off x="2736" y="1728"/>
              <a:ext cx="336" cy="336"/>
            </a:xfrm>
            <a:prstGeom prst="ellipse">
              <a:avLst/>
            </a:prstGeom>
            <a:solidFill>
              <a:srgbClr val="FFFFCC"/>
            </a:solidFill>
            <a:ln w="9525">
              <a:solidFill>
                <a:schemeClr val="tx1"/>
              </a:solidFill>
              <a:round/>
              <a:headEnd/>
              <a:tailEnd/>
            </a:ln>
          </p:spPr>
          <p:txBody>
            <a:bodyPr wrap="none" anchor="ctr"/>
            <a:lstStyle/>
            <a:p>
              <a:pPr algn="ctr"/>
              <a:endParaRPr lang="en-US"/>
            </a:p>
          </p:txBody>
        </p:sp>
        <p:sp>
          <p:nvSpPr>
            <p:cNvPr id="127033" name="Oval 75"/>
            <p:cNvSpPr>
              <a:spLocks noChangeArrowheads="1"/>
            </p:cNvSpPr>
            <p:nvPr/>
          </p:nvSpPr>
          <p:spPr bwMode="auto">
            <a:xfrm>
              <a:off x="1776" y="1728"/>
              <a:ext cx="336" cy="336"/>
            </a:xfrm>
            <a:prstGeom prst="ellipse">
              <a:avLst/>
            </a:prstGeom>
            <a:solidFill>
              <a:srgbClr val="FFFFCC"/>
            </a:solidFill>
            <a:ln w="9525">
              <a:solidFill>
                <a:schemeClr val="tx1"/>
              </a:solidFill>
              <a:round/>
              <a:headEnd/>
              <a:tailEnd/>
            </a:ln>
          </p:spPr>
          <p:txBody>
            <a:bodyPr wrap="none" anchor="ctr"/>
            <a:lstStyle/>
            <a:p>
              <a:pPr algn="ctr"/>
              <a:endParaRPr lang="en-US"/>
            </a:p>
          </p:txBody>
        </p:sp>
        <p:cxnSp>
          <p:nvCxnSpPr>
            <p:cNvPr id="127034" name="AutoShape 76"/>
            <p:cNvCxnSpPr>
              <a:cxnSpLocks noChangeShapeType="1"/>
              <a:stCxn id="127028" idx="3"/>
              <a:endCxn id="127033" idx="7"/>
            </p:cNvCxnSpPr>
            <p:nvPr/>
          </p:nvCxnSpPr>
          <p:spPr bwMode="auto">
            <a:xfrm flipH="1">
              <a:off x="2063" y="1535"/>
              <a:ext cx="242" cy="242"/>
            </a:xfrm>
            <a:prstGeom prst="straightConnector1">
              <a:avLst/>
            </a:prstGeom>
            <a:noFill/>
            <a:ln w="9525">
              <a:solidFill>
                <a:schemeClr val="tx1"/>
              </a:solidFill>
              <a:round/>
              <a:headEnd/>
              <a:tailEnd type="triangle" w="med" len="med"/>
            </a:ln>
          </p:spPr>
        </p:cxnSp>
        <p:cxnSp>
          <p:nvCxnSpPr>
            <p:cNvPr id="127035" name="AutoShape 77"/>
            <p:cNvCxnSpPr>
              <a:cxnSpLocks noChangeShapeType="1"/>
              <a:stCxn id="127028" idx="5"/>
              <a:endCxn id="127032" idx="1"/>
            </p:cNvCxnSpPr>
            <p:nvPr/>
          </p:nvCxnSpPr>
          <p:spPr bwMode="auto">
            <a:xfrm>
              <a:off x="2543" y="1535"/>
              <a:ext cx="242" cy="242"/>
            </a:xfrm>
            <a:prstGeom prst="straightConnector1">
              <a:avLst/>
            </a:prstGeom>
            <a:noFill/>
            <a:ln w="9525">
              <a:solidFill>
                <a:schemeClr val="tx1"/>
              </a:solidFill>
              <a:round/>
              <a:headEnd/>
              <a:tailEnd type="triangle" w="med" len="med"/>
            </a:ln>
          </p:spPr>
        </p:cxnSp>
        <p:sp>
          <p:nvSpPr>
            <p:cNvPr id="127036" name="Oval 78"/>
            <p:cNvSpPr>
              <a:spLocks noChangeArrowheads="1"/>
            </p:cNvSpPr>
            <p:nvPr/>
          </p:nvSpPr>
          <p:spPr bwMode="auto">
            <a:xfrm>
              <a:off x="2400" y="2256"/>
              <a:ext cx="336" cy="336"/>
            </a:xfrm>
            <a:prstGeom prst="ellipse">
              <a:avLst/>
            </a:prstGeom>
            <a:solidFill>
              <a:srgbClr val="FFFFCC"/>
            </a:solidFill>
            <a:ln w="9525">
              <a:solidFill>
                <a:schemeClr val="tx1"/>
              </a:solidFill>
              <a:round/>
              <a:headEnd/>
              <a:tailEnd/>
            </a:ln>
          </p:spPr>
          <p:txBody>
            <a:bodyPr wrap="none" anchor="ctr"/>
            <a:lstStyle/>
            <a:p>
              <a:pPr algn="ctr"/>
              <a:endParaRPr lang="en-US"/>
            </a:p>
          </p:txBody>
        </p:sp>
        <p:sp>
          <p:nvSpPr>
            <p:cNvPr id="127037" name="Oval 79"/>
            <p:cNvSpPr>
              <a:spLocks noChangeArrowheads="1"/>
            </p:cNvSpPr>
            <p:nvPr/>
          </p:nvSpPr>
          <p:spPr bwMode="auto">
            <a:xfrm>
              <a:off x="2688" y="2736"/>
              <a:ext cx="336" cy="336"/>
            </a:xfrm>
            <a:prstGeom prst="ellipse">
              <a:avLst/>
            </a:prstGeom>
            <a:solidFill>
              <a:srgbClr val="FFFFCC"/>
            </a:solidFill>
            <a:ln w="9525">
              <a:solidFill>
                <a:schemeClr val="tx1"/>
              </a:solidFill>
              <a:round/>
              <a:headEnd/>
              <a:tailEnd/>
            </a:ln>
          </p:spPr>
          <p:txBody>
            <a:bodyPr wrap="none" anchor="ctr"/>
            <a:lstStyle/>
            <a:p>
              <a:pPr algn="ctr"/>
              <a:endParaRPr lang="en-US"/>
            </a:p>
          </p:txBody>
        </p:sp>
        <p:sp>
          <p:nvSpPr>
            <p:cNvPr id="127038" name="Oval 80"/>
            <p:cNvSpPr>
              <a:spLocks noChangeArrowheads="1"/>
            </p:cNvSpPr>
            <p:nvPr/>
          </p:nvSpPr>
          <p:spPr bwMode="auto">
            <a:xfrm>
              <a:off x="2064" y="2736"/>
              <a:ext cx="336" cy="336"/>
            </a:xfrm>
            <a:prstGeom prst="ellipse">
              <a:avLst/>
            </a:prstGeom>
            <a:solidFill>
              <a:srgbClr val="FFFFCC"/>
            </a:solidFill>
            <a:ln w="9525">
              <a:solidFill>
                <a:schemeClr val="tx1"/>
              </a:solidFill>
              <a:round/>
              <a:headEnd/>
              <a:tailEnd/>
            </a:ln>
          </p:spPr>
          <p:txBody>
            <a:bodyPr wrap="none" anchor="ctr"/>
            <a:lstStyle/>
            <a:p>
              <a:pPr algn="ctr"/>
              <a:endParaRPr lang="en-US"/>
            </a:p>
          </p:txBody>
        </p:sp>
        <p:cxnSp>
          <p:nvCxnSpPr>
            <p:cNvPr id="127039" name="AutoShape 81"/>
            <p:cNvCxnSpPr>
              <a:cxnSpLocks noChangeShapeType="1"/>
              <a:stCxn id="127036" idx="3"/>
              <a:endCxn id="127038" idx="0"/>
            </p:cNvCxnSpPr>
            <p:nvPr/>
          </p:nvCxnSpPr>
          <p:spPr bwMode="auto">
            <a:xfrm flipH="1">
              <a:off x="2232" y="2543"/>
              <a:ext cx="217" cy="193"/>
            </a:xfrm>
            <a:prstGeom prst="straightConnector1">
              <a:avLst/>
            </a:prstGeom>
            <a:noFill/>
            <a:ln w="9525">
              <a:solidFill>
                <a:schemeClr val="tx1"/>
              </a:solidFill>
              <a:round/>
              <a:headEnd/>
              <a:tailEnd type="triangle" w="med" len="med"/>
            </a:ln>
          </p:spPr>
        </p:cxnSp>
        <p:cxnSp>
          <p:nvCxnSpPr>
            <p:cNvPr id="127040" name="AutoShape 82"/>
            <p:cNvCxnSpPr>
              <a:cxnSpLocks noChangeShapeType="1"/>
              <a:stCxn id="127036" idx="5"/>
              <a:endCxn id="127037" idx="0"/>
            </p:cNvCxnSpPr>
            <p:nvPr/>
          </p:nvCxnSpPr>
          <p:spPr bwMode="auto">
            <a:xfrm>
              <a:off x="2687" y="2543"/>
              <a:ext cx="169" cy="193"/>
            </a:xfrm>
            <a:prstGeom prst="straightConnector1">
              <a:avLst/>
            </a:prstGeom>
            <a:noFill/>
            <a:ln w="9525">
              <a:solidFill>
                <a:schemeClr val="tx1"/>
              </a:solidFill>
              <a:round/>
              <a:headEnd/>
              <a:tailEnd type="triangle" w="med" len="med"/>
            </a:ln>
          </p:spPr>
        </p:cxnSp>
        <p:cxnSp>
          <p:nvCxnSpPr>
            <p:cNvPr id="127041" name="AutoShape 83"/>
            <p:cNvCxnSpPr>
              <a:cxnSpLocks noChangeShapeType="1"/>
              <a:stCxn id="127032" idx="5"/>
              <a:endCxn id="127031" idx="0"/>
            </p:cNvCxnSpPr>
            <p:nvPr/>
          </p:nvCxnSpPr>
          <p:spPr bwMode="auto">
            <a:xfrm>
              <a:off x="3023" y="2015"/>
              <a:ext cx="217" cy="241"/>
            </a:xfrm>
            <a:prstGeom prst="straightConnector1">
              <a:avLst/>
            </a:prstGeom>
            <a:noFill/>
            <a:ln w="9525">
              <a:solidFill>
                <a:schemeClr val="tx1"/>
              </a:solidFill>
              <a:round/>
              <a:headEnd/>
              <a:tailEnd type="triangle" w="med" len="med"/>
            </a:ln>
          </p:spPr>
        </p:cxnSp>
        <p:cxnSp>
          <p:nvCxnSpPr>
            <p:cNvPr id="127042" name="AutoShape 84"/>
            <p:cNvCxnSpPr>
              <a:cxnSpLocks noChangeShapeType="1"/>
              <a:stCxn id="127037" idx="3"/>
              <a:endCxn id="127030" idx="0"/>
            </p:cNvCxnSpPr>
            <p:nvPr/>
          </p:nvCxnSpPr>
          <p:spPr bwMode="auto">
            <a:xfrm flipH="1">
              <a:off x="2616" y="3023"/>
              <a:ext cx="121" cy="241"/>
            </a:xfrm>
            <a:prstGeom prst="straightConnector1">
              <a:avLst/>
            </a:prstGeom>
            <a:noFill/>
            <a:ln w="9525">
              <a:solidFill>
                <a:schemeClr val="tx1"/>
              </a:solidFill>
              <a:round/>
              <a:headEnd/>
              <a:tailEnd type="triangle" w="med" len="med"/>
            </a:ln>
          </p:spPr>
        </p:cxnSp>
        <p:cxnSp>
          <p:nvCxnSpPr>
            <p:cNvPr id="127043" name="AutoShape 85"/>
            <p:cNvCxnSpPr>
              <a:cxnSpLocks noChangeShapeType="1"/>
              <a:stCxn id="127032" idx="3"/>
              <a:endCxn id="127036" idx="0"/>
            </p:cNvCxnSpPr>
            <p:nvPr/>
          </p:nvCxnSpPr>
          <p:spPr bwMode="auto">
            <a:xfrm flipH="1">
              <a:off x="2568" y="2015"/>
              <a:ext cx="217" cy="241"/>
            </a:xfrm>
            <a:prstGeom prst="straightConnector1">
              <a:avLst/>
            </a:prstGeom>
            <a:noFill/>
            <a:ln w="9525">
              <a:solidFill>
                <a:schemeClr val="tx1"/>
              </a:solidFill>
              <a:round/>
              <a:headEnd/>
              <a:tailEnd type="triangle" w="med" len="med"/>
            </a:ln>
          </p:spPr>
        </p:cxnSp>
        <p:cxnSp>
          <p:nvCxnSpPr>
            <p:cNvPr id="127044" name="AutoShape 86"/>
            <p:cNvCxnSpPr>
              <a:cxnSpLocks noChangeShapeType="1"/>
              <a:stCxn id="127037" idx="5"/>
              <a:endCxn id="127029" idx="0"/>
            </p:cNvCxnSpPr>
            <p:nvPr/>
          </p:nvCxnSpPr>
          <p:spPr bwMode="auto">
            <a:xfrm>
              <a:off x="2975" y="3023"/>
              <a:ext cx="169" cy="241"/>
            </a:xfrm>
            <a:prstGeom prst="straightConnector1">
              <a:avLst/>
            </a:prstGeom>
            <a:noFill/>
            <a:ln w="9525">
              <a:solidFill>
                <a:schemeClr val="tx1"/>
              </a:solidFill>
              <a:round/>
              <a:headEnd/>
              <a:tailEnd type="triangle" w="med" len="med"/>
            </a:ln>
          </p:spPr>
        </p:cxnSp>
        <p:sp>
          <p:nvSpPr>
            <p:cNvPr id="127045" name="Text Box 94"/>
            <p:cNvSpPr txBox="1">
              <a:spLocks noChangeArrowheads="1"/>
            </p:cNvSpPr>
            <p:nvPr/>
          </p:nvSpPr>
          <p:spPr bwMode="auto">
            <a:xfrm>
              <a:off x="2208" y="720"/>
              <a:ext cx="425" cy="288"/>
            </a:xfrm>
            <a:prstGeom prst="rect">
              <a:avLst/>
            </a:prstGeom>
            <a:noFill/>
            <a:ln w="9525">
              <a:noFill/>
              <a:miter lim="800000"/>
              <a:headEnd/>
              <a:tailEnd/>
            </a:ln>
          </p:spPr>
          <p:txBody>
            <a:bodyPr wrap="none">
              <a:spAutoFit/>
            </a:bodyPr>
            <a:lstStyle/>
            <a:p>
              <a:r>
                <a:rPr lang="en-US"/>
                <a:t>root</a:t>
              </a:r>
            </a:p>
          </p:txBody>
        </p:sp>
        <p:cxnSp>
          <p:nvCxnSpPr>
            <p:cNvPr id="127046" name="AutoShape 95"/>
            <p:cNvCxnSpPr>
              <a:cxnSpLocks noChangeShapeType="1"/>
              <a:stCxn id="127045" idx="2"/>
            </p:cNvCxnSpPr>
            <p:nvPr/>
          </p:nvCxnSpPr>
          <p:spPr bwMode="auto">
            <a:xfrm>
              <a:off x="2421" y="1008"/>
              <a:ext cx="3" cy="240"/>
            </a:xfrm>
            <a:prstGeom prst="straightConnector1">
              <a:avLst/>
            </a:prstGeom>
            <a:noFill/>
            <a:ln w="9525">
              <a:solidFill>
                <a:schemeClr val="tx1"/>
              </a:solidFill>
              <a:round/>
              <a:headEnd/>
              <a:tailEnd type="triangle" w="med" len="med"/>
            </a:ln>
          </p:spPr>
        </p:cxnSp>
      </p:grpSp>
      <p:grpSp>
        <p:nvGrpSpPr>
          <p:cNvPr id="3" name="Group 99"/>
          <p:cNvGrpSpPr>
            <a:grpSpLocks/>
          </p:cNvGrpSpPr>
          <p:nvPr/>
        </p:nvGrpSpPr>
        <p:grpSpPr bwMode="auto">
          <a:xfrm>
            <a:off x="5791200" y="1143000"/>
            <a:ext cx="3124200" cy="5334000"/>
            <a:chOff x="3648" y="720"/>
            <a:chExt cx="1968" cy="3360"/>
          </a:xfrm>
        </p:grpSpPr>
        <p:sp>
          <p:nvSpPr>
            <p:cNvPr id="127005" name="Oval 51"/>
            <p:cNvSpPr>
              <a:spLocks noChangeArrowheads="1"/>
            </p:cNvSpPr>
            <p:nvPr/>
          </p:nvSpPr>
          <p:spPr bwMode="auto">
            <a:xfrm>
              <a:off x="4464" y="1248"/>
              <a:ext cx="336" cy="336"/>
            </a:xfrm>
            <a:prstGeom prst="ellipse">
              <a:avLst/>
            </a:prstGeom>
            <a:solidFill>
              <a:schemeClr val="hlink"/>
            </a:solidFill>
            <a:ln w="9525">
              <a:solidFill>
                <a:schemeClr val="tx1"/>
              </a:solidFill>
              <a:round/>
              <a:headEnd/>
              <a:tailEnd/>
            </a:ln>
          </p:spPr>
          <p:txBody>
            <a:bodyPr wrap="none" anchor="ctr"/>
            <a:lstStyle/>
            <a:p>
              <a:pPr algn="ctr"/>
              <a:r>
                <a:rPr lang="en-US"/>
                <a:t>10</a:t>
              </a:r>
            </a:p>
          </p:txBody>
        </p:sp>
        <p:sp>
          <p:nvSpPr>
            <p:cNvPr id="127006" name="Oval 52"/>
            <p:cNvSpPr>
              <a:spLocks noChangeArrowheads="1"/>
            </p:cNvSpPr>
            <p:nvPr/>
          </p:nvSpPr>
          <p:spPr bwMode="auto">
            <a:xfrm>
              <a:off x="4512" y="2832"/>
              <a:ext cx="336" cy="336"/>
            </a:xfrm>
            <a:prstGeom prst="ellipse">
              <a:avLst/>
            </a:prstGeom>
            <a:solidFill>
              <a:schemeClr val="hlink"/>
            </a:solidFill>
            <a:ln w="9525">
              <a:solidFill>
                <a:schemeClr val="tx1"/>
              </a:solidFill>
              <a:round/>
              <a:headEnd/>
              <a:tailEnd/>
            </a:ln>
          </p:spPr>
          <p:txBody>
            <a:bodyPr wrap="none" anchor="ctr"/>
            <a:lstStyle/>
            <a:p>
              <a:pPr algn="ctr"/>
              <a:r>
                <a:rPr lang="en-US"/>
                <a:t>12</a:t>
              </a:r>
            </a:p>
          </p:txBody>
        </p:sp>
        <p:sp>
          <p:nvSpPr>
            <p:cNvPr id="127007" name="Oval 53"/>
            <p:cNvSpPr>
              <a:spLocks noChangeArrowheads="1"/>
            </p:cNvSpPr>
            <p:nvPr/>
          </p:nvSpPr>
          <p:spPr bwMode="auto">
            <a:xfrm>
              <a:off x="3648" y="2784"/>
              <a:ext cx="336" cy="336"/>
            </a:xfrm>
            <a:prstGeom prst="ellipse">
              <a:avLst/>
            </a:prstGeom>
            <a:solidFill>
              <a:schemeClr val="hlink"/>
            </a:solidFill>
            <a:ln w="9525">
              <a:solidFill>
                <a:schemeClr val="tx1"/>
              </a:solidFill>
              <a:round/>
              <a:headEnd/>
              <a:tailEnd/>
            </a:ln>
          </p:spPr>
          <p:txBody>
            <a:bodyPr wrap="none" anchor="ctr"/>
            <a:lstStyle/>
            <a:p>
              <a:pPr algn="ctr"/>
              <a:r>
                <a:rPr lang="en-US"/>
                <a:t>2</a:t>
              </a:r>
            </a:p>
          </p:txBody>
        </p:sp>
        <p:sp>
          <p:nvSpPr>
            <p:cNvPr id="127008" name="Oval 54"/>
            <p:cNvSpPr>
              <a:spLocks noChangeArrowheads="1"/>
            </p:cNvSpPr>
            <p:nvPr/>
          </p:nvSpPr>
          <p:spPr bwMode="auto">
            <a:xfrm>
              <a:off x="5280" y="2304"/>
              <a:ext cx="336" cy="336"/>
            </a:xfrm>
            <a:prstGeom prst="ellipse">
              <a:avLst/>
            </a:prstGeom>
            <a:solidFill>
              <a:schemeClr val="hlink"/>
            </a:solidFill>
            <a:ln w="9525">
              <a:solidFill>
                <a:schemeClr val="tx1"/>
              </a:solidFill>
              <a:round/>
              <a:headEnd/>
              <a:tailEnd/>
            </a:ln>
          </p:spPr>
          <p:txBody>
            <a:bodyPr wrap="none" anchor="ctr"/>
            <a:lstStyle/>
            <a:p>
              <a:pPr algn="ctr"/>
              <a:r>
                <a:rPr lang="en-US"/>
                <a:t>17</a:t>
              </a:r>
            </a:p>
          </p:txBody>
        </p:sp>
        <p:sp>
          <p:nvSpPr>
            <p:cNvPr id="127009" name="Oval 55"/>
            <p:cNvSpPr>
              <a:spLocks noChangeArrowheads="1"/>
            </p:cNvSpPr>
            <p:nvPr/>
          </p:nvSpPr>
          <p:spPr bwMode="auto">
            <a:xfrm>
              <a:off x="4992" y="1728"/>
              <a:ext cx="336" cy="336"/>
            </a:xfrm>
            <a:prstGeom prst="ellipse">
              <a:avLst/>
            </a:prstGeom>
            <a:solidFill>
              <a:schemeClr val="hlink"/>
            </a:solidFill>
            <a:ln w="9525">
              <a:solidFill>
                <a:schemeClr val="tx1"/>
              </a:solidFill>
              <a:round/>
              <a:headEnd/>
              <a:tailEnd/>
            </a:ln>
          </p:spPr>
          <p:txBody>
            <a:bodyPr wrap="none" anchor="ctr"/>
            <a:lstStyle/>
            <a:p>
              <a:pPr algn="ctr"/>
              <a:r>
                <a:rPr lang="en-US"/>
                <a:t>15</a:t>
              </a:r>
            </a:p>
          </p:txBody>
        </p:sp>
        <p:sp>
          <p:nvSpPr>
            <p:cNvPr id="127010" name="Oval 56"/>
            <p:cNvSpPr>
              <a:spLocks noChangeArrowheads="1"/>
            </p:cNvSpPr>
            <p:nvPr/>
          </p:nvSpPr>
          <p:spPr bwMode="auto">
            <a:xfrm>
              <a:off x="4128" y="1728"/>
              <a:ext cx="336" cy="336"/>
            </a:xfrm>
            <a:prstGeom prst="ellipse">
              <a:avLst/>
            </a:prstGeom>
            <a:solidFill>
              <a:schemeClr val="hlink"/>
            </a:solidFill>
            <a:ln w="9525">
              <a:solidFill>
                <a:schemeClr val="tx1"/>
              </a:solidFill>
              <a:round/>
              <a:headEnd/>
              <a:tailEnd/>
            </a:ln>
          </p:spPr>
          <p:txBody>
            <a:bodyPr wrap="none" anchor="ctr"/>
            <a:lstStyle/>
            <a:p>
              <a:pPr algn="ctr"/>
              <a:r>
                <a:rPr lang="en-US"/>
                <a:t>8</a:t>
              </a:r>
            </a:p>
          </p:txBody>
        </p:sp>
        <p:cxnSp>
          <p:nvCxnSpPr>
            <p:cNvPr id="127011" name="AutoShape 57"/>
            <p:cNvCxnSpPr>
              <a:cxnSpLocks noChangeShapeType="1"/>
              <a:stCxn id="127005" idx="3"/>
              <a:endCxn id="127010" idx="0"/>
            </p:cNvCxnSpPr>
            <p:nvPr/>
          </p:nvCxnSpPr>
          <p:spPr bwMode="auto">
            <a:xfrm flipH="1">
              <a:off x="4296" y="1535"/>
              <a:ext cx="217" cy="193"/>
            </a:xfrm>
            <a:prstGeom prst="straightConnector1">
              <a:avLst/>
            </a:prstGeom>
            <a:noFill/>
            <a:ln w="9525">
              <a:solidFill>
                <a:schemeClr val="tx1"/>
              </a:solidFill>
              <a:round/>
              <a:headEnd/>
              <a:tailEnd type="triangle" w="med" len="med"/>
            </a:ln>
          </p:spPr>
        </p:cxnSp>
        <p:cxnSp>
          <p:nvCxnSpPr>
            <p:cNvPr id="127012" name="AutoShape 58"/>
            <p:cNvCxnSpPr>
              <a:cxnSpLocks noChangeShapeType="1"/>
              <a:stCxn id="127005" idx="5"/>
              <a:endCxn id="127009" idx="0"/>
            </p:cNvCxnSpPr>
            <p:nvPr/>
          </p:nvCxnSpPr>
          <p:spPr bwMode="auto">
            <a:xfrm>
              <a:off x="4751" y="1535"/>
              <a:ext cx="409" cy="193"/>
            </a:xfrm>
            <a:prstGeom prst="straightConnector1">
              <a:avLst/>
            </a:prstGeom>
            <a:noFill/>
            <a:ln w="9525">
              <a:solidFill>
                <a:schemeClr val="tx1"/>
              </a:solidFill>
              <a:round/>
              <a:headEnd/>
              <a:tailEnd type="triangle" w="med" len="med"/>
            </a:ln>
          </p:spPr>
        </p:cxnSp>
        <p:sp>
          <p:nvSpPr>
            <p:cNvPr id="127013" name="Oval 59"/>
            <p:cNvSpPr>
              <a:spLocks noChangeArrowheads="1"/>
            </p:cNvSpPr>
            <p:nvPr/>
          </p:nvSpPr>
          <p:spPr bwMode="auto">
            <a:xfrm>
              <a:off x="4704" y="2304"/>
              <a:ext cx="336" cy="336"/>
            </a:xfrm>
            <a:prstGeom prst="ellipse">
              <a:avLst/>
            </a:prstGeom>
            <a:solidFill>
              <a:schemeClr val="hlink"/>
            </a:solidFill>
            <a:ln w="9525">
              <a:solidFill>
                <a:schemeClr val="tx1"/>
              </a:solidFill>
              <a:round/>
              <a:headEnd/>
              <a:tailEnd/>
            </a:ln>
          </p:spPr>
          <p:txBody>
            <a:bodyPr wrap="none" anchor="ctr"/>
            <a:lstStyle/>
            <a:p>
              <a:pPr algn="ctr"/>
              <a:r>
                <a:rPr lang="en-US" dirty="0"/>
                <a:t>14</a:t>
              </a:r>
            </a:p>
          </p:txBody>
        </p:sp>
        <p:sp>
          <p:nvSpPr>
            <p:cNvPr id="127014" name="Oval 60"/>
            <p:cNvSpPr>
              <a:spLocks noChangeArrowheads="1"/>
            </p:cNvSpPr>
            <p:nvPr/>
          </p:nvSpPr>
          <p:spPr bwMode="auto">
            <a:xfrm>
              <a:off x="3888" y="2304"/>
              <a:ext cx="336" cy="336"/>
            </a:xfrm>
            <a:prstGeom prst="ellipse">
              <a:avLst/>
            </a:prstGeom>
            <a:solidFill>
              <a:schemeClr val="hlink"/>
            </a:solidFill>
            <a:ln w="9525">
              <a:solidFill>
                <a:schemeClr val="tx1"/>
              </a:solidFill>
              <a:round/>
              <a:headEnd/>
              <a:tailEnd/>
            </a:ln>
          </p:spPr>
          <p:txBody>
            <a:bodyPr wrap="none" anchor="ctr"/>
            <a:lstStyle/>
            <a:p>
              <a:pPr algn="ctr"/>
              <a:r>
                <a:rPr lang="en-US"/>
                <a:t>5</a:t>
              </a:r>
            </a:p>
          </p:txBody>
        </p:sp>
        <p:sp>
          <p:nvSpPr>
            <p:cNvPr id="127015" name="Oval 61"/>
            <p:cNvSpPr>
              <a:spLocks noChangeArrowheads="1"/>
            </p:cNvSpPr>
            <p:nvPr/>
          </p:nvSpPr>
          <p:spPr bwMode="auto">
            <a:xfrm>
              <a:off x="4080" y="2784"/>
              <a:ext cx="336" cy="336"/>
            </a:xfrm>
            <a:prstGeom prst="ellipse">
              <a:avLst/>
            </a:prstGeom>
            <a:solidFill>
              <a:schemeClr val="hlink"/>
            </a:solidFill>
            <a:ln w="9525">
              <a:solidFill>
                <a:schemeClr val="tx1"/>
              </a:solidFill>
              <a:round/>
              <a:headEnd/>
              <a:tailEnd/>
            </a:ln>
          </p:spPr>
          <p:txBody>
            <a:bodyPr wrap="none" anchor="ctr"/>
            <a:lstStyle/>
            <a:p>
              <a:pPr algn="ctr"/>
              <a:r>
                <a:rPr lang="en-US"/>
                <a:t>7</a:t>
              </a:r>
            </a:p>
          </p:txBody>
        </p:sp>
        <p:cxnSp>
          <p:nvCxnSpPr>
            <p:cNvPr id="127016" name="AutoShape 62"/>
            <p:cNvCxnSpPr>
              <a:cxnSpLocks noChangeShapeType="1"/>
              <a:stCxn id="127013" idx="3"/>
              <a:endCxn id="127006" idx="0"/>
            </p:cNvCxnSpPr>
            <p:nvPr/>
          </p:nvCxnSpPr>
          <p:spPr bwMode="auto">
            <a:xfrm flipH="1">
              <a:off x="4680" y="2591"/>
              <a:ext cx="73" cy="241"/>
            </a:xfrm>
            <a:prstGeom prst="straightConnector1">
              <a:avLst/>
            </a:prstGeom>
            <a:noFill/>
            <a:ln w="9525">
              <a:solidFill>
                <a:schemeClr val="tx1"/>
              </a:solidFill>
              <a:round/>
              <a:headEnd/>
              <a:tailEnd type="triangle" w="med" len="med"/>
            </a:ln>
          </p:spPr>
        </p:cxnSp>
        <p:cxnSp>
          <p:nvCxnSpPr>
            <p:cNvPr id="127017" name="AutoShape 63"/>
            <p:cNvCxnSpPr>
              <a:cxnSpLocks noChangeShapeType="1"/>
              <a:stCxn id="127010" idx="3"/>
              <a:endCxn id="127014" idx="0"/>
            </p:cNvCxnSpPr>
            <p:nvPr/>
          </p:nvCxnSpPr>
          <p:spPr bwMode="auto">
            <a:xfrm flipH="1">
              <a:off x="4056" y="2015"/>
              <a:ext cx="121" cy="289"/>
            </a:xfrm>
            <a:prstGeom prst="straightConnector1">
              <a:avLst/>
            </a:prstGeom>
            <a:noFill/>
            <a:ln w="9525">
              <a:solidFill>
                <a:schemeClr val="tx1"/>
              </a:solidFill>
              <a:round/>
              <a:headEnd/>
              <a:tailEnd type="triangle" w="med" len="med"/>
            </a:ln>
          </p:spPr>
        </p:cxnSp>
        <p:cxnSp>
          <p:nvCxnSpPr>
            <p:cNvPr id="127018" name="AutoShape 64"/>
            <p:cNvCxnSpPr>
              <a:cxnSpLocks noChangeShapeType="1"/>
              <a:stCxn id="127009" idx="5"/>
              <a:endCxn id="127008" idx="0"/>
            </p:cNvCxnSpPr>
            <p:nvPr/>
          </p:nvCxnSpPr>
          <p:spPr bwMode="auto">
            <a:xfrm>
              <a:off x="5279" y="2015"/>
              <a:ext cx="169" cy="289"/>
            </a:xfrm>
            <a:prstGeom prst="straightConnector1">
              <a:avLst/>
            </a:prstGeom>
            <a:noFill/>
            <a:ln w="9525">
              <a:solidFill>
                <a:schemeClr val="tx1"/>
              </a:solidFill>
              <a:round/>
              <a:headEnd/>
              <a:tailEnd type="triangle" w="med" len="med"/>
            </a:ln>
          </p:spPr>
        </p:cxnSp>
        <p:cxnSp>
          <p:nvCxnSpPr>
            <p:cNvPr id="127019" name="AutoShape 65"/>
            <p:cNvCxnSpPr>
              <a:cxnSpLocks noChangeShapeType="1"/>
              <a:stCxn id="127014" idx="3"/>
              <a:endCxn id="127007" idx="0"/>
            </p:cNvCxnSpPr>
            <p:nvPr/>
          </p:nvCxnSpPr>
          <p:spPr bwMode="auto">
            <a:xfrm flipH="1">
              <a:off x="3816" y="2591"/>
              <a:ext cx="121" cy="193"/>
            </a:xfrm>
            <a:prstGeom prst="straightConnector1">
              <a:avLst/>
            </a:prstGeom>
            <a:noFill/>
            <a:ln w="9525">
              <a:solidFill>
                <a:schemeClr val="tx1"/>
              </a:solidFill>
              <a:round/>
              <a:headEnd/>
              <a:tailEnd type="triangle" w="med" len="med"/>
            </a:ln>
          </p:spPr>
        </p:cxnSp>
        <p:cxnSp>
          <p:nvCxnSpPr>
            <p:cNvPr id="127020" name="AutoShape 66"/>
            <p:cNvCxnSpPr>
              <a:cxnSpLocks noChangeShapeType="1"/>
              <a:stCxn id="127009" idx="3"/>
              <a:endCxn id="127013" idx="0"/>
            </p:cNvCxnSpPr>
            <p:nvPr/>
          </p:nvCxnSpPr>
          <p:spPr bwMode="auto">
            <a:xfrm flipH="1">
              <a:off x="4872" y="2015"/>
              <a:ext cx="169" cy="289"/>
            </a:xfrm>
            <a:prstGeom prst="straightConnector1">
              <a:avLst/>
            </a:prstGeom>
            <a:noFill/>
            <a:ln w="9525">
              <a:solidFill>
                <a:schemeClr val="tx1"/>
              </a:solidFill>
              <a:round/>
              <a:headEnd/>
              <a:tailEnd type="triangle" w="med" len="med"/>
            </a:ln>
          </p:spPr>
        </p:cxnSp>
        <p:cxnSp>
          <p:nvCxnSpPr>
            <p:cNvPr id="127021" name="AutoShape 67"/>
            <p:cNvCxnSpPr>
              <a:cxnSpLocks noChangeShapeType="1"/>
              <a:stCxn id="127014" idx="5"/>
              <a:endCxn id="127015" idx="0"/>
            </p:cNvCxnSpPr>
            <p:nvPr/>
          </p:nvCxnSpPr>
          <p:spPr bwMode="auto">
            <a:xfrm>
              <a:off x="4175" y="2591"/>
              <a:ext cx="73" cy="193"/>
            </a:xfrm>
            <a:prstGeom prst="straightConnector1">
              <a:avLst/>
            </a:prstGeom>
            <a:noFill/>
            <a:ln w="9525">
              <a:solidFill>
                <a:schemeClr val="tx1"/>
              </a:solidFill>
              <a:round/>
              <a:headEnd/>
              <a:tailEnd type="triangle" w="med" len="med"/>
            </a:ln>
          </p:spPr>
        </p:cxnSp>
        <p:sp>
          <p:nvSpPr>
            <p:cNvPr id="127022" name="Text Box 69"/>
            <p:cNvSpPr txBox="1">
              <a:spLocks noChangeArrowheads="1"/>
            </p:cNvSpPr>
            <p:nvPr/>
          </p:nvSpPr>
          <p:spPr bwMode="auto">
            <a:xfrm>
              <a:off x="3840" y="3792"/>
              <a:ext cx="1666" cy="288"/>
            </a:xfrm>
            <a:prstGeom prst="rect">
              <a:avLst/>
            </a:prstGeom>
            <a:noFill/>
            <a:ln w="9525">
              <a:noFill/>
              <a:miter lim="800000"/>
              <a:headEnd/>
              <a:tailEnd/>
            </a:ln>
          </p:spPr>
          <p:txBody>
            <a:bodyPr wrap="none">
              <a:spAutoFit/>
            </a:bodyPr>
            <a:lstStyle/>
            <a:p>
              <a:r>
                <a:rPr lang="en-US"/>
                <a:t>A binary search tree</a:t>
              </a:r>
            </a:p>
          </p:txBody>
        </p:sp>
        <p:sp>
          <p:nvSpPr>
            <p:cNvPr id="127023" name="Oval 90"/>
            <p:cNvSpPr>
              <a:spLocks noChangeArrowheads="1"/>
            </p:cNvSpPr>
            <p:nvPr/>
          </p:nvSpPr>
          <p:spPr bwMode="auto">
            <a:xfrm>
              <a:off x="4272" y="3360"/>
              <a:ext cx="336" cy="336"/>
            </a:xfrm>
            <a:prstGeom prst="ellipse">
              <a:avLst/>
            </a:prstGeom>
            <a:solidFill>
              <a:schemeClr val="hlink"/>
            </a:solidFill>
            <a:ln w="9525">
              <a:solidFill>
                <a:schemeClr val="tx1"/>
              </a:solidFill>
              <a:round/>
              <a:headEnd/>
              <a:tailEnd/>
            </a:ln>
          </p:spPr>
          <p:txBody>
            <a:bodyPr wrap="none" anchor="ctr"/>
            <a:lstStyle/>
            <a:p>
              <a:pPr algn="ctr"/>
              <a:r>
                <a:rPr lang="en-US"/>
                <a:t>11</a:t>
              </a:r>
            </a:p>
          </p:txBody>
        </p:sp>
        <p:cxnSp>
          <p:nvCxnSpPr>
            <p:cNvPr id="127024" name="AutoShape 91"/>
            <p:cNvCxnSpPr>
              <a:cxnSpLocks noChangeShapeType="1"/>
              <a:stCxn id="127006" idx="3"/>
              <a:endCxn id="127023" idx="0"/>
            </p:cNvCxnSpPr>
            <p:nvPr/>
          </p:nvCxnSpPr>
          <p:spPr bwMode="auto">
            <a:xfrm flipH="1">
              <a:off x="4440" y="3119"/>
              <a:ext cx="121" cy="241"/>
            </a:xfrm>
            <a:prstGeom prst="straightConnector1">
              <a:avLst/>
            </a:prstGeom>
            <a:noFill/>
            <a:ln w="9525">
              <a:solidFill>
                <a:schemeClr val="tx1"/>
              </a:solidFill>
              <a:round/>
              <a:headEnd/>
              <a:tailEnd type="triangle" w="med" len="med"/>
            </a:ln>
          </p:spPr>
        </p:cxnSp>
        <p:sp>
          <p:nvSpPr>
            <p:cNvPr id="127025" name="Text Box 96"/>
            <p:cNvSpPr txBox="1">
              <a:spLocks noChangeArrowheads="1"/>
            </p:cNvSpPr>
            <p:nvPr/>
          </p:nvSpPr>
          <p:spPr bwMode="auto">
            <a:xfrm>
              <a:off x="4416" y="720"/>
              <a:ext cx="425" cy="288"/>
            </a:xfrm>
            <a:prstGeom prst="rect">
              <a:avLst/>
            </a:prstGeom>
            <a:noFill/>
            <a:ln w="9525">
              <a:noFill/>
              <a:miter lim="800000"/>
              <a:headEnd/>
              <a:tailEnd/>
            </a:ln>
          </p:spPr>
          <p:txBody>
            <a:bodyPr wrap="none">
              <a:spAutoFit/>
            </a:bodyPr>
            <a:lstStyle/>
            <a:p>
              <a:r>
                <a:rPr lang="en-US"/>
                <a:t>root</a:t>
              </a:r>
            </a:p>
          </p:txBody>
        </p:sp>
        <p:cxnSp>
          <p:nvCxnSpPr>
            <p:cNvPr id="127026" name="AutoShape 97"/>
            <p:cNvCxnSpPr>
              <a:cxnSpLocks noChangeShapeType="1"/>
              <a:stCxn id="127025" idx="2"/>
            </p:cNvCxnSpPr>
            <p:nvPr/>
          </p:nvCxnSpPr>
          <p:spPr bwMode="auto">
            <a:xfrm>
              <a:off x="4629" y="1008"/>
              <a:ext cx="3" cy="240"/>
            </a:xfrm>
            <a:prstGeom prst="straightConnector1">
              <a:avLst/>
            </a:prstGeom>
            <a:noFill/>
            <a:ln w="9525">
              <a:solidFill>
                <a:schemeClr val="tx1"/>
              </a:solidFill>
              <a:round/>
              <a:headEnd/>
              <a:tailEnd type="triangle" w="med" len="med"/>
            </a:ln>
          </p:spPr>
        </p:cxnSp>
      </p:grpSp>
      <p:sp>
        <p:nvSpPr>
          <p:cNvPr id="71" name="Oval 8"/>
          <p:cNvSpPr>
            <a:spLocks noChangeArrowheads="1"/>
          </p:cNvSpPr>
          <p:nvPr/>
        </p:nvSpPr>
        <p:spPr bwMode="auto">
          <a:xfrm>
            <a:off x="685800" y="5208218"/>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sp>
        <p:nvSpPr>
          <p:cNvPr id="72" name="Oval 8"/>
          <p:cNvSpPr>
            <a:spLocks noChangeArrowheads="1"/>
          </p:cNvSpPr>
          <p:nvPr/>
        </p:nvSpPr>
        <p:spPr bwMode="auto">
          <a:xfrm>
            <a:off x="76200" y="5181600"/>
            <a:ext cx="533400" cy="533400"/>
          </a:xfrm>
          <a:prstGeom prst="ellipse">
            <a:avLst/>
          </a:prstGeom>
          <a:solidFill>
            <a:srgbClr val="00B8FF"/>
          </a:solidFill>
          <a:ln w="9525">
            <a:solidFill>
              <a:schemeClr val="tx1"/>
            </a:solidFill>
            <a:round/>
            <a:headEnd/>
            <a:tailEnd/>
          </a:ln>
        </p:spPr>
        <p:txBody>
          <a:bodyPr wrap="none" anchor="ctr"/>
          <a:lstStyle/>
          <a:p>
            <a:endParaRPr lang="en-US"/>
          </a:p>
        </p:txBody>
      </p:sp>
      <p:cxnSp>
        <p:nvCxnSpPr>
          <p:cNvPr id="73" name="AutoShape 23"/>
          <p:cNvCxnSpPr>
            <a:cxnSpLocks noChangeShapeType="1"/>
            <a:stCxn id="126990" idx="3"/>
            <a:endCxn id="72" idx="0"/>
          </p:cNvCxnSpPr>
          <p:nvPr/>
        </p:nvCxnSpPr>
        <p:spPr bwMode="auto">
          <a:xfrm flipH="1">
            <a:off x="342900" y="4798685"/>
            <a:ext cx="802015" cy="382915"/>
          </a:xfrm>
          <a:prstGeom prst="straightConnector1">
            <a:avLst/>
          </a:prstGeom>
          <a:noFill/>
          <a:ln w="9525">
            <a:solidFill>
              <a:schemeClr val="tx1"/>
            </a:solidFill>
            <a:round/>
            <a:headEnd/>
            <a:tailEnd type="triangle" w="med" len="med"/>
          </a:ln>
        </p:spPr>
      </p:cxnSp>
      <p:cxnSp>
        <p:nvCxnSpPr>
          <p:cNvPr id="74" name="AutoShape 23"/>
          <p:cNvCxnSpPr>
            <a:cxnSpLocks noChangeShapeType="1"/>
            <a:stCxn id="126990" idx="4"/>
            <a:endCxn id="71" idx="0"/>
          </p:cNvCxnSpPr>
          <p:nvPr/>
        </p:nvCxnSpPr>
        <p:spPr bwMode="auto">
          <a:xfrm flipH="1">
            <a:off x="952500" y="4876800"/>
            <a:ext cx="381000" cy="331418"/>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65150" y="152400"/>
            <a:ext cx="7805738" cy="685800"/>
          </a:xfrm>
        </p:spPr>
        <p:txBody>
          <a:bodyPr/>
          <a:lstStyle/>
          <a:p>
            <a:r>
              <a:rPr lang="en-US" smtClean="0"/>
              <a:t>Traversing a Binary Search Tree</a:t>
            </a:r>
          </a:p>
        </p:txBody>
      </p:sp>
      <p:sp>
        <p:nvSpPr>
          <p:cNvPr id="323587" name="Rectangle 3"/>
          <p:cNvSpPr>
            <a:spLocks noGrp="1" noChangeArrowheads="1"/>
          </p:cNvSpPr>
          <p:nvPr>
            <p:ph type="body" idx="1"/>
          </p:nvPr>
        </p:nvSpPr>
        <p:spPr>
          <a:xfrm>
            <a:off x="649288" y="3290888"/>
            <a:ext cx="8037512" cy="3414712"/>
          </a:xfrm>
        </p:spPr>
        <p:txBody>
          <a:bodyPr/>
          <a:lstStyle/>
          <a:p>
            <a:pPr>
              <a:lnSpc>
                <a:spcPct val="90000"/>
              </a:lnSpc>
              <a:tabLst>
                <a:tab pos="4595813" algn="l"/>
              </a:tabLst>
            </a:pPr>
            <a:r>
              <a:rPr lang="en-US" smtClean="0"/>
              <a:t>Preorder: root - left subtree - right subtree</a:t>
            </a:r>
            <a:br>
              <a:rPr lang="en-US" smtClean="0"/>
            </a:br>
            <a:r>
              <a:rPr lang="en-US" smtClean="0"/>
              <a:t>7 5 5 6 8 9	5 2 5 6 5 9</a:t>
            </a:r>
          </a:p>
          <a:p>
            <a:pPr>
              <a:lnSpc>
                <a:spcPct val="90000"/>
              </a:lnSpc>
              <a:tabLst>
                <a:tab pos="4595813" algn="l"/>
              </a:tabLst>
            </a:pPr>
            <a:r>
              <a:rPr lang="en-US" smtClean="0">
                <a:solidFill>
                  <a:schemeClr val="accent2"/>
                </a:solidFill>
              </a:rPr>
              <a:t>Inorder: left subtree - root - right subtree</a:t>
            </a:r>
            <a:br>
              <a:rPr lang="en-US" smtClean="0">
                <a:solidFill>
                  <a:schemeClr val="accent2"/>
                </a:solidFill>
              </a:rPr>
            </a:br>
            <a:r>
              <a:rPr lang="en-US" smtClean="0">
                <a:solidFill>
                  <a:schemeClr val="accent2"/>
                </a:solidFill>
              </a:rPr>
              <a:t>5 5 6 7 8 9	2 5 5 5 6 9</a:t>
            </a:r>
          </a:p>
          <a:p>
            <a:pPr>
              <a:lnSpc>
                <a:spcPct val="90000"/>
              </a:lnSpc>
              <a:tabLst>
                <a:tab pos="4595813" algn="l"/>
              </a:tabLst>
            </a:pPr>
            <a:r>
              <a:rPr lang="en-US" smtClean="0"/>
              <a:t>Postorder: left subtree - right subtree - root</a:t>
            </a:r>
            <a:br>
              <a:rPr lang="en-US" smtClean="0"/>
            </a:br>
            <a:r>
              <a:rPr lang="en-US" smtClean="0"/>
              <a:t>5 6 5 9 8 7	2 5 9 6 5 5</a:t>
            </a:r>
          </a:p>
        </p:txBody>
      </p:sp>
      <p:sp>
        <p:nvSpPr>
          <p:cNvPr id="128004" name="Freeform 4"/>
          <p:cNvSpPr>
            <a:spLocks/>
          </p:cNvSpPr>
          <p:nvPr/>
        </p:nvSpPr>
        <p:spPr bwMode="auto">
          <a:xfrm>
            <a:off x="644525" y="1773238"/>
            <a:ext cx="1130300" cy="644525"/>
          </a:xfrm>
          <a:custGeom>
            <a:avLst/>
            <a:gdLst>
              <a:gd name="T0" fmla="*/ 0 w 672"/>
              <a:gd name="T1" fmla="*/ 2147483647 h 384"/>
              <a:gd name="T2" fmla="*/ 2147483647 w 672"/>
              <a:gd name="T3" fmla="*/ 0 h 384"/>
              <a:gd name="T4" fmla="*/ 2147483647 w 672"/>
              <a:gd name="T5" fmla="*/ 2147483647 h 384"/>
              <a:gd name="T6" fmla="*/ 0 60000 65536"/>
              <a:gd name="T7" fmla="*/ 0 60000 65536"/>
              <a:gd name="T8" fmla="*/ 0 60000 65536"/>
              <a:gd name="T9" fmla="*/ 0 w 672"/>
              <a:gd name="T10" fmla="*/ 0 h 384"/>
              <a:gd name="T11" fmla="*/ 672 w 672"/>
              <a:gd name="T12" fmla="*/ 384 h 384"/>
            </a:gdLst>
            <a:ahLst/>
            <a:cxnLst>
              <a:cxn ang="T6">
                <a:pos x="T0" y="T1"/>
              </a:cxn>
              <a:cxn ang="T7">
                <a:pos x="T2" y="T3"/>
              </a:cxn>
              <a:cxn ang="T8">
                <a:pos x="T4" y="T5"/>
              </a:cxn>
            </a:cxnLst>
            <a:rect l="T9" t="T10" r="T11" b="T12"/>
            <a:pathLst>
              <a:path w="672" h="384">
                <a:moveTo>
                  <a:pt x="0" y="384"/>
                </a:moveTo>
                <a:lnTo>
                  <a:pt x="336" y="0"/>
                </a:lnTo>
                <a:lnTo>
                  <a:pt x="672" y="384"/>
                </a:lnTo>
              </a:path>
            </a:pathLst>
          </a:custGeom>
          <a:noFill/>
          <a:ln w="9525">
            <a:solidFill>
              <a:schemeClr val="tx1"/>
            </a:solidFill>
            <a:round/>
            <a:headEnd/>
            <a:tailEnd/>
          </a:ln>
        </p:spPr>
        <p:txBody>
          <a:bodyPr/>
          <a:lstStyle/>
          <a:p>
            <a:endParaRPr lang="en-US"/>
          </a:p>
        </p:txBody>
      </p:sp>
      <p:sp>
        <p:nvSpPr>
          <p:cNvPr id="128005" name="Freeform 5"/>
          <p:cNvSpPr>
            <a:spLocks/>
          </p:cNvSpPr>
          <p:nvPr/>
        </p:nvSpPr>
        <p:spPr bwMode="auto">
          <a:xfrm>
            <a:off x="1209675" y="1289050"/>
            <a:ext cx="2741613" cy="1128713"/>
          </a:xfrm>
          <a:custGeom>
            <a:avLst/>
            <a:gdLst>
              <a:gd name="T0" fmla="*/ 0 w 1632"/>
              <a:gd name="T1" fmla="*/ 2147483647 h 672"/>
              <a:gd name="T2" fmla="*/ 2147483647 w 1632"/>
              <a:gd name="T3" fmla="*/ 0 h 672"/>
              <a:gd name="T4" fmla="*/ 2147483647 w 1632"/>
              <a:gd name="T5" fmla="*/ 2147483647 h 672"/>
              <a:gd name="T6" fmla="*/ 2147483647 w 1632"/>
              <a:gd name="T7" fmla="*/ 2147483647 h 672"/>
              <a:gd name="T8" fmla="*/ 0 60000 65536"/>
              <a:gd name="T9" fmla="*/ 0 60000 65536"/>
              <a:gd name="T10" fmla="*/ 0 60000 65536"/>
              <a:gd name="T11" fmla="*/ 0 60000 65536"/>
              <a:gd name="T12" fmla="*/ 0 w 1632"/>
              <a:gd name="T13" fmla="*/ 0 h 672"/>
              <a:gd name="T14" fmla="*/ 1632 w 1632"/>
              <a:gd name="T15" fmla="*/ 672 h 672"/>
            </a:gdLst>
            <a:ahLst/>
            <a:cxnLst>
              <a:cxn ang="T8">
                <a:pos x="T0" y="T1"/>
              </a:cxn>
              <a:cxn ang="T9">
                <a:pos x="T2" y="T3"/>
              </a:cxn>
              <a:cxn ang="T10">
                <a:pos x="T4" y="T5"/>
              </a:cxn>
              <a:cxn ang="T11">
                <a:pos x="T6" y="T7"/>
              </a:cxn>
            </a:cxnLst>
            <a:rect l="T12" t="T13" r="T14" b="T15"/>
            <a:pathLst>
              <a:path w="1632" h="672">
                <a:moveTo>
                  <a:pt x="0" y="288"/>
                </a:moveTo>
                <a:lnTo>
                  <a:pt x="624" y="0"/>
                </a:lnTo>
                <a:lnTo>
                  <a:pt x="1296" y="240"/>
                </a:lnTo>
                <a:lnTo>
                  <a:pt x="1632" y="672"/>
                </a:lnTo>
              </a:path>
            </a:pathLst>
          </a:custGeom>
          <a:noFill/>
          <a:ln w="9525">
            <a:solidFill>
              <a:schemeClr val="tx1"/>
            </a:solidFill>
            <a:round/>
            <a:headEnd/>
            <a:tailEnd/>
          </a:ln>
        </p:spPr>
        <p:txBody>
          <a:bodyPr/>
          <a:lstStyle/>
          <a:p>
            <a:endParaRPr lang="en-US"/>
          </a:p>
        </p:txBody>
      </p:sp>
      <p:sp>
        <p:nvSpPr>
          <p:cNvPr id="128006" name="Oval 6"/>
          <p:cNvSpPr>
            <a:spLocks noChangeArrowheads="1"/>
          </p:cNvSpPr>
          <p:nvPr/>
        </p:nvSpPr>
        <p:spPr bwMode="auto">
          <a:xfrm>
            <a:off x="484188" y="2176463"/>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5</a:t>
            </a:r>
          </a:p>
        </p:txBody>
      </p:sp>
      <p:sp>
        <p:nvSpPr>
          <p:cNvPr id="128007" name="Oval 7"/>
          <p:cNvSpPr>
            <a:spLocks noChangeArrowheads="1"/>
          </p:cNvSpPr>
          <p:nvPr/>
        </p:nvSpPr>
        <p:spPr bwMode="auto">
          <a:xfrm>
            <a:off x="1612900" y="2176463"/>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6</a:t>
            </a:r>
          </a:p>
        </p:txBody>
      </p:sp>
      <p:sp>
        <p:nvSpPr>
          <p:cNvPr id="128008" name="Oval 8"/>
          <p:cNvSpPr>
            <a:spLocks noChangeArrowheads="1"/>
          </p:cNvSpPr>
          <p:nvPr/>
        </p:nvSpPr>
        <p:spPr bwMode="auto">
          <a:xfrm>
            <a:off x="3709988" y="2176463"/>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9</a:t>
            </a:r>
          </a:p>
        </p:txBody>
      </p:sp>
      <p:sp>
        <p:nvSpPr>
          <p:cNvPr id="128009" name="Oval 9"/>
          <p:cNvSpPr>
            <a:spLocks noChangeArrowheads="1"/>
          </p:cNvSpPr>
          <p:nvPr/>
        </p:nvSpPr>
        <p:spPr bwMode="auto">
          <a:xfrm>
            <a:off x="1047750" y="1531938"/>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5</a:t>
            </a:r>
          </a:p>
        </p:txBody>
      </p:sp>
      <p:sp>
        <p:nvSpPr>
          <p:cNvPr id="128010" name="Oval 10"/>
          <p:cNvSpPr>
            <a:spLocks noChangeArrowheads="1"/>
          </p:cNvSpPr>
          <p:nvPr/>
        </p:nvSpPr>
        <p:spPr bwMode="auto">
          <a:xfrm>
            <a:off x="3144838" y="1531938"/>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8</a:t>
            </a:r>
          </a:p>
        </p:txBody>
      </p:sp>
      <p:sp>
        <p:nvSpPr>
          <p:cNvPr id="128011" name="Oval 11"/>
          <p:cNvSpPr>
            <a:spLocks noChangeArrowheads="1"/>
          </p:cNvSpPr>
          <p:nvPr/>
        </p:nvSpPr>
        <p:spPr bwMode="auto">
          <a:xfrm>
            <a:off x="2097088" y="1128713"/>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7</a:t>
            </a:r>
          </a:p>
        </p:txBody>
      </p:sp>
      <p:sp>
        <p:nvSpPr>
          <p:cNvPr id="128012" name="Freeform 12"/>
          <p:cNvSpPr>
            <a:spLocks/>
          </p:cNvSpPr>
          <p:nvPr/>
        </p:nvSpPr>
        <p:spPr bwMode="auto">
          <a:xfrm>
            <a:off x="7015163" y="2336800"/>
            <a:ext cx="1128712" cy="646113"/>
          </a:xfrm>
          <a:custGeom>
            <a:avLst/>
            <a:gdLst>
              <a:gd name="T0" fmla="*/ 0 w 672"/>
              <a:gd name="T1" fmla="*/ 2147483647 h 384"/>
              <a:gd name="T2" fmla="*/ 2147483647 w 672"/>
              <a:gd name="T3" fmla="*/ 0 h 384"/>
              <a:gd name="T4" fmla="*/ 2147483647 w 672"/>
              <a:gd name="T5" fmla="*/ 2147483647 h 384"/>
              <a:gd name="T6" fmla="*/ 0 60000 65536"/>
              <a:gd name="T7" fmla="*/ 0 60000 65536"/>
              <a:gd name="T8" fmla="*/ 0 60000 65536"/>
              <a:gd name="T9" fmla="*/ 0 w 672"/>
              <a:gd name="T10" fmla="*/ 0 h 384"/>
              <a:gd name="T11" fmla="*/ 672 w 672"/>
              <a:gd name="T12" fmla="*/ 384 h 384"/>
            </a:gdLst>
            <a:ahLst/>
            <a:cxnLst>
              <a:cxn ang="T6">
                <a:pos x="T0" y="T1"/>
              </a:cxn>
              <a:cxn ang="T7">
                <a:pos x="T2" y="T3"/>
              </a:cxn>
              <a:cxn ang="T8">
                <a:pos x="T4" y="T5"/>
              </a:cxn>
            </a:cxnLst>
            <a:rect l="T9" t="T10" r="T11" b="T12"/>
            <a:pathLst>
              <a:path w="672" h="384">
                <a:moveTo>
                  <a:pt x="0" y="384"/>
                </a:moveTo>
                <a:lnTo>
                  <a:pt x="336" y="0"/>
                </a:lnTo>
                <a:lnTo>
                  <a:pt x="672" y="384"/>
                </a:lnTo>
              </a:path>
            </a:pathLst>
          </a:custGeom>
          <a:noFill/>
          <a:ln w="9525">
            <a:solidFill>
              <a:schemeClr val="tx1"/>
            </a:solidFill>
            <a:round/>
            <a:headEnd/>
            <a:tailEnd/>
          </a:ln>
        </p:spPr>
        <p:txBody>
          <a:bodyPr/>
          <a:lstStyle/>
          <a:p>
            <a:endParaRPr lang="en-US"/>
          </a:p>
        </p:txBody>
      </p:sp>
      <p:sp>
        <p:nvSpPr>
          <p:cNvPr id="128013" name="Freeform 13"/>
          <p:cNvSpPr>
            <a:spLocks/>
          </p:cNvSpPr>
          <p:nvPr/>
        </p:nvSpPr>
        <p:spPr bwMode="auto">
          <a:xfrm>
            <a:off x="4919663" y="1289050"/>
            <a:ext cx="2741612" cy="1128713"/>
          </a:xfrm>
          <a:custGeom>
            <a:avLst/>
            <a:gdLst>
              <a:gd name="T0" fmla="*/ 0 w 1632"/>
              <a:gd name="T1" fmla="*/ 2147483647 h 672"/>
              <a:gd name="T2" fmla="*/ 2147483647 w 1632"/>
              <a:gd name="T3" fmla="*/ 0 h 672"/>
              <a:gd name="T4" fmla="*/ 2147483647 w 1632"/>
              <a:gd name="T5" fmla="*/ 2147483647 h 672"/>
              <a:gd name="T6" fmla="*/ 2147483647 w 1632"/>
              <a:gd name="T7" fmla="*/ 2147483647 h 672"/>
              <a:gd name="T8" fmla="*/ 0 60000 65536"/>
              <a:gd name="T9" fmla="*/ 0 60000 65536"/>
              <a:gd name="T10" fmla="*/ 0 60000 65536"/>
              <a:gd name="T11" fmla="*/ 0 60000 65536"/>
              <a:gd name="T12" fmla="*/ 0 w 1632"/>
              <a:gd name="T13" fmla="*/ 0 h 672"/>
              <a:gd name="T14" fmla="*/ 1632 w 1632"/>
              <a:gd name="T15" fmla="*/ 672 h 672"/>
            </a:gdLst>
            <a:ahLst/>
            <a:cxnLst>
              <a:cxn ang="T8">
                <a:pos x="T0" y="T1"/>
              </a:cxn>
              <a:cxn ang="T9">
                <a:pos x="T2" y="T3"/>
              </a:cxn>
              <a:cxn ang="T10">
                <a:pos x="T4" y="T5"/>
              </a:cxn>
              <a:cxn ang="T11">
                <a:pos x="T6" y="T7"/>
              </a:cxn>
            </a:cxnLst>
            <a:rect l="T12" t="T13" r="T14" b="T15"/>
            <a:pathLst>
              <a:path w="1632" h="672">
                <a:moveTo>
                  <a:pt x="0" y="288"/>
                </a:moveTo>
                <a:lnTo>
                  <a:pt x="624" y="0"/>
                </a:lnTo>
                <a:lnTo>
                  <a:pt x="1296" y="240"/>
                </a:lnTo>
                <a:lnTo>
                  <a:pt x="1632" y="672"/>
                </a:lnTo>
              </a:path>
            </a:pathLst>
          </a:custGeom>
          <a:noFill/>
          <a:ln w="9525">
            <a:solidFill>
              <a:schemeClr val="tx1"/>
            </a:solidFill>
            <a:round/>
            <a:headEnd/>
            <a:tailEnd/>
          </a:ln>
        </p:spPr>
        <p:txBody>
          <a:bodyPr/>
          <a:lstStyle/>
          <a:p>
            <a:endParaRPr lang="en-US"/>
          </a:p>
        </p:txBody>
      </p:sp>
      <p:sp>
        <p:nvSpPr>
          <p:cNvPr id="128014" name="Oval 14"/>
          <p:cNvSpPr>
            <a:spLocks noChangeArrowheads="1"/>
          </p:cNvSpPr>
          <p:nvPr/>
        </p:nvSpPr>
        <p:spPr bwMode="auto">
          <a:xfrm>
            <a:off x="6854825" y="2740025"/>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5</a:t>
            </a:r>
          </a:p>
        </p:txBody>
      </p:sp>
      <p:sp>
        <p:nvSpPr>
          <p:cNvPr id="128015" name="Oval 15"/>
          <p:cNvSpPr>
            <a:spLocks noChangeArrowheads="1"/>
          </p:cNvSpPr>
          <p:nvPr/>
        </p:nvSpPr>
        <p:spPr bwMode="auto">
          <a:xfrm>
            <a:off x="7902575" y="2740025"/>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9</a:t>
            </a:r>
          </a:p>
        </p:txBody>
      </p:sp>
      <p:sp>
        <p:nvSpPr>
          <p:cNvPr id="128016" name="Oval 16"/>
          <p:cNvSpPr>
            <a:spLocks noChangeArrowheads="1"/>
          </p:cNvSpPr>
          <p:nvPr/>
        </p:nvSpPr>
        <p:spPr bwMode="auto">
          <a:xfrm>
            <a:off x="7418388" y="2176463"/>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6</a:t>
            </a:r>
          </a:p>
        </p:txBody>
      </p:sp>
      <p:sp>
        <p:nvSpPr>
          <p:cNvPr id="128017" name="Oval 17"/>
          <p:cNvSpPr>
            <a:spLocks noChangeArrowheads="1"/>
          </p:cNvSpPr>
          <p:nvPr/>
        </p:nvSpPr>
        <p:spPr bwMode="auto">
          <a:xfrm>
            <a:off x="4757738" y="1531938"/>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2</a:t>
            </a:r>
          </a:p>
        </p:txBody>
      </p:sp>
      <p:sp>
        <p:nvSpPr>
          <p:cNvPr id="128018" name="Oval 18"/>
          <p:cNvSpPr>
            <a:spLocks noChangeArrowheads="1"/>
          </p:cNvSpPr>
          <p:nvPr/>
        </p:nvSpPr>
        <p:spPr bwMode="auto">
          <a:xfrm>
            <a:off x="6854825" y="1531938"/>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5</a:t>
            </a:r>
          </a:p>
        </p:txBody>
      </p:sp>
      <p:sp>
        <p:nvSpPr>
          <p:cNvPr id="128019" name="Oval 19"/>
          <p:cNvSpPr>
            <a:spLocks noChangeArrowheads="1"/>
          </p:cNvSpPr>
          <p:nvPr/>
        </p:nvSpPr>
        <p:spPr bwMode="auto">
          <a:xfrm>
            <a:off x="5805488" y="1128713"/>
            <a:ext cx="403225" cy="403225"/>
          </a:xfrm>
          <a:prstGeom prst="ellipse">
            <a:avLst/>
          </a:prstGeom>
          <a:solidFill>
            <a:schemeClr val="bg1"/>
          </a:solidFill>
          <a:ln w="9525">
            <a:solidFill>
              <a:schemeClr val="tx1"/>
            </a:solidFill>
            <a:round/>
            <a:headEnd/>
            <a:tailEnd/>
          </a:ln>
        </p:spPr>
        <p:txBody>
          <a:bodyPr wrap="none" lIns="96744" tIns="48372" rIns="96744" bIns="48372" anchor="ctr"/>
          <a:lstStyle/>
          <a:p>
            <a:pPr algn="ctr" defTabSz="966788"/>
            <a:r>
              <a:rPr lang="en-US" sz="2500"/>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wipe(left)">
                                      <p:cBhvr>
                                        <p:cTn id="7" dur="500"/>
                                        <p:tgtEl>
                                          <p:spTgt spid="323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3587">
                                            <p:txEl>
                                              <p:pRg st="1" end="1"/>
                                            </p:txEl>
                                          </p:spTgt>
                                        </p:tgtEl>
                                        <p:attrNameLst>
                                          <p:attrName>style.visibility</p:attrName>
                                        </p:attrNameLst>
                                      </p:cBhvr>
                                      <p:to>
                                        <p:strVal val="visible"/>
                                      </p:to>
                                    </p:set>
                                    <p:animEffect transition="in" filter="wipe(left)">
                                      <p:cBhvr>
                                        <p:cTn id="12" dur="500"/>
                                        <p:tgtEl>
                                          <p:spTgt spid="3235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23587">
                                            <p:txEl>
                                              <p:pRg st="2" end="2"/>
                                            </p:txEl>
                                          </p:spTgt>
                                        </p:tgtEl>
                                        <p:attrNameLst>
                                          <p:attrName>style.visibility</p:attrName>
                                        </p:attrNameLst>
                                      </p:cBhvr>
                                      <p:to>
                                        <p:strVal val="visible"/>
                                      </p:to>
                                    </p:set>
                                    <p:animEffect transition="in" filter="wipe(left)">
                                      <p:cBhvr>
                                        <p:cTn id="17" dur="500"/>
                                        <p:tgtEl>
                                          <p:spTgt spid="3235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0" y="228600"/>
            <a:ext cx="9144000" cy="563563"/>
          </a:xfrm>
        </p:spPr>
        <p:txBody>
          <a:bodyPr/>
          <a:lstStyle/>
          <a:p>
            <a:r>
              <a:rPr lang="en-US" sz="2800" dirty="0" smtClean="0"/>
              <a:t>Insertion Algorithm &amp; Complexity of Binary Search Tree</a:t>
            </a:r>
          </a:p>
        </p:txBody>
      </p:sp>
      <p:grpSp>
        <p:nvGrpSpPr>
          <p:cNvPr id="20" name="Group 19"/>
          <p:cNvGrpSpPr/>
          <p:nvPr/>
        </p:nvGrpSpPr>
        <p:grpSpPr>
          <a:xfrm>
            <a:off x="5221283" y="1029088"/>
            <a:ext cx="3465517" cy="5334086"/>
            <a:chOff x="4916487" y="1029088"/>
            <a:chExt cx="3465517" cy="5334086"/>
          </a:xfrm>
        </p:grpSpPr>
        <p:sp>
          <p:nvSpPr>
            <p:cNvPr id="127005" name="Oval 51"/>
            <p:cNvSpPr>
              <a:spLocks noChangeArrowheads="1"/>
            </p:cNvSpPr>
            <p:nvPr/>
          </p:nvSpPr>
          <p:spPr bwMode="auto">
            <a:xfrm>
              <a:off x="6477002" y="1831023"/>
              <a:ext cx="533401" cy="510323"/>
            </a:xfrm>
            <a:prstGeom prst="ellipse">
              <a:avLst/>
            </a:prstGeom>
            <a:solidFill>
              <a:schemeClr val="hlink"/>
            </a:solidFill>
            <a:ln w="9525">
              <a:solidFill>
                <a:schemeClr val="tx1"/>
              </a:solidFill>
              <a:round/>
              <a:headEnd/>
              <a:tailEnd/>
            </a:ln>
          </p:spPr>
          <p:txBody>
            <a:bodyPr wrap="none" anchor="ctr"/>
            <a:lstStyle/>
            <a:p>
              <a:pPr algn="ctr"/>
              <a:r>
                <a:rPr lang="en-US"/>
                <a:t>10</a:t>
              </a:r>
            </a:p>
          </p:txBody>
        </p:sp>
        <p:sp>
          <p:nvSpPr>
            <p:cNvPr id="127006" name="Oval 52"/>
            <p:cNvSpPr>
              <a:spLocks noChangeArrowheads="1"/>
            </p:cNvSpPr>
            <p:nvPr/>
          </p:nvSpPr>
          <p:spPr bwMode="auto">
            <a:xfrm>
              <a:off x="6553202" y="4236830"/>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13</a:t>
              </a:r>
              <a:endParaRPr lang="en-US" dirty="0"/>
            </a:p>
          </p:txBody>
        </p:sp>
        <p:sp>
          <p:nvSpPr>
            <p:cNvPr id="127007" name="Oval 53"/>
            <p:cNvSpPr>
              <a:spLocks noChangeArrowheads="1"/>
            </p:cNvSpPr>
            <p:nvPr/>
          </p:nvSpPr>
          <p:spPr bwMode="auto">
            <a:xfrm>
              <a:off x="4916487" y="4176035"/>
              <a:ext cx="533401" cy="510323"/>
            </a:xfrm>
            <a:prstGeom prst="ellipse">
              <a:avLst/>
            </a:prstGeom>
            <a:solidFill>
              <a:schemeClr val="hlink"/>
            </a:solidFill>
            <a:ln w="9525">
              <a:solidFill>
                <a:schemeClr val="tx1"/>
              </a:solidFill>
              <a:round/>
              <a:headEnd/>
              <a:tailEnd/>
            </a:ln>
          </p:spPr>
          <p:txBody>
            <a:bodyPr wrap="none" anchor="ctr"/>
            <a:lstStyle/>
            <a:p>
              <a:pPr algn="ctr"/>
              <a:r>
                <a:rPr lang="en-US"/>
                <a:t>2</a:t>
              </a:r>
            </a:p>
          </p:txBody>
        </p:sp>
        <p:sp>
          <p:nvSpPr>
            <p:cNvPr id="127008" name="Oval 54"/>
            <p:cNvSpPr>
              <a:spLocks noChangeArrowheads="1"/>
            </p:cNvSpPr>
            <p:nvPr/>
          </p:nvSpPr>
          <p:spPr bwMode="auto">
            <a:xfrm>
              <a:off x="7848603" y="3361991"/>
              <a:ext cx="533401" cy="510323"/>
            </a:xfrm>
            <a:prstGeom prst="ellipse">
              <a:avLst/>
            </a:prstGeom>
            <a:solidFill>
              <a:schemeClr val="hlink"/>
            </a:solidFill>
            <a:ln w="9525">
              <a:solidFill>
                <a:schemeClr val="tx1"/>
              </a:solidFill>
              <a:round/>
              <a:headEnd/>
              <a:tailEnd/>
            </a:ln>
          </p:spPr>
          <p:txBody>
            <a:bodyPr wrap="none" anchor="ctr"/>
            <a:lstStyle/>
            <a:p>
              <a:pPr algn="ctr"/>
              <a:r>
                <a:rPr lang="en-US"/>
                <a:t>17</a:t>
              </a:r>
            </a:p>
          </p:txBody>
        </p:sp>
        <p:sp>
          <p:nvSpPr>
            <p:cNvPr id="127009" name="Oval 55"/>
            <p:cNvSpPr>
              <a:spLocks noChangeArrowheads="1"/>
            </p:cNvSpPr>
            <p:nvPr/>
          </p:nvSpPr>
          <p:spPr bwMode="auto">
            <a:xfrm>
              <a:off x="7315203" y="2560056"/>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a:t>15</a:t>
              </a:r>
            </a:p>
          </p:txBody>
        </p:sp>
        <p:sp>
          <p:nvSpPr>
            <p:cNvPr id="127010" name="Oval 56"/>
            <p:cNvSpPr>
              <a:spLocks noChangeArrowheads="1"/>
            </p:cNvSpPr>
            <p:nvPr/>
          </p:nvSpPr>
          <p:spPr bwMode="auto">
            <a:xfrm>
              <a:off x="5715001" y="2560056"/>
              <a:ext cx="533401" cy="510323"/>
            </a:xfrm>
            <a:prstGeom prst="ellipse">
              <a:avLst/>
            </a:prstGeom>
            <a:solidFill>
              <a:schemeClr val="hlink"/>
            </a:solidFill>
            <a:ln w="9525">
              <a:solidFill>
                <a:schemeClr val="tx1"/>
              </a:solidFill>
              <a:round/>
              <a:headEnd/>
              <a:tailEnd/>
            </a:ln>
          </p:spPr>
          <p:txBody>
            <a:bodyPr wrap="none" anchor="ctr"/>
            <a:lstStyle/>
            <a:p>
              <a:pPr algn="ctr"/>
              <a:r>
                <a:rPr lang="en-US"/>
                <a:t>8</a:t>
              </a:r>
            </a:p>
          </p:txBody>
        </p:sp>
        <p:cxnSp>
          <p:nvCxnSpPr>
            <p:cNvPr id="127011" name="AutoShape 57"/>
            <p:cNvCxnSpPr>
              <a:cxnSpLocks noChangeShapeType="1"/>
              <a:stCxn id="127005" idx="3"/>
              <a:endCxn id="127010" idx="7"/>
            </p:cNvCxnSpPr>
            <p:nvPr/>
          </p:nvCxnSpPr>
          <p:spPr bwMode="auto">
            <a:xfrm flipH="1">
              <a:off x="6170614" y="2266924"/>
              <a:ext cx="384175" cy="367554"/>
            </a:xfrm>
            <a:prstGeom prst="straightConnector1">
              <a:avLst/>
            </a:prstGeom>
            <a:noFill/>
            <a:ln w="9525">
              <a:solidFill>
                <a:schemeClr val="tx1"/>
              </a:solidFill>
              <a:round/>
              <a:headEnd/>
              <a:tailEnd type="triangle" w="med" len="med"/>
            </a:ln>
          </p:spPr>
        </p:cxnSp>
        <p:cxnSp>
          <p:nvCxnSpPr>
            <p:cNvPr id="127012" name="AutoShape 58"/>
            <p:cNvCxnSpPr>
              <a:cxnSpLocks noChangeShapeType="1"/>
              <a:stCxn id="127005" idx="5"/>
              <a:endCxn id="127009" idx="1"/>
            </p:cNvCxnSpPr>
            <p:nvPr/>
          </p:nvCxnSpPr>
          <p:spPr bwMode="auto">
            <a:xfrm>
              <a:off x="6932615" y="2266924"/>
              <a:ext cx="460376" cy="367554"/>
            </a:xfrm>
            <a:prstGeom prst="straightConnector1">
              <a:avLst/>
            </a:prstGeom>
            <a:noFill/>
            <a:ln w="9525">
              <a:solidFill>
                <a:schemeClr val="tx1"/>
              </a:solidFill>
              <a:round/>
              <a:headEnd/>
              <a:tailEnd type="triangle" w="med" len="med"/>
            </a:ln>
          </p:spPr>
        </p:cxnSp>
        <p:sp>
          <p:nvSpPr>
            <p:cNvPr id="127013" name="Oval 59"/>
            <p:cNvSpPr>
              <a:spLocks noChangeArrowheads="1"/>
            </p:cNvSpPr>
            <p:nvPr/>
          </p:nvSpPr>
          <p:spPr bwMode="auto">
            <a:xfrm>
              <a:off x="6781802" y="3361991"/>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a:t>14</a:t>
              </a:r>
            </a:p>
          </p:txBody>
        </p:sp>
        <p:sp>
          <p:nvSpPr>
            <p:cNvPr id="127014" name="Oval 60"/>
            <p:cNvSpPr>
              <a:spLocks noChangeArrowheads="1"/>
            </p:cNvSpPr>
            <p:nvPr/>
          </p:nvSpPr>
          <p:spPr bwMode="auto">
            <a:xfrm>
              <a:off x="5373688" y="3360472"/>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a:t>5</a:t>
              </a:r>
            </a:p>
          </p:txBody>
        </p:sp>
        <p:sp>
          <p:nvSpPr>
            <p:cNvPr id="127015" name="Oval 61"/>
            <p:cNvSpPr>
              <a:spLocks noChangeArrowheads="1"/>
            </p:cNvSpPr>
            <p:nvPr/>
          </p:nvSpPr>
          <p:spPr bwMode="auto">
            <a:xfrm>
              <a:off x="5829301" y="4162407"/>
              <a:ext cx="533401" cy="510323"/>
            </a:xfrm>
            <a:prstGeom prst="ellipse">
              <a:avLst/>
            </a:prstGeom>
            <a:solidFill>
              <a:schemeClr val="hlink"/>
            </a:solidFill>
            <a:ln w="9525">
              <a:solidFill>
                <a:schemeClr val="tx1"/>
              </a:solidFill>
              <a:round/>
              <a:headEnd/>
              <a:tailEnd/>
            </a:ln>
          </p:spPr>
          <p:txBody>
            <a:bodyPr wrap="none" anchor="ctr"/>
            <a:lstStyle/>
            <a:p>
              <a:pPr algn="ctr"/>
              <a:r>
                <a:rPr lang="en-US"/>
                <a:t>7</a:t>
              </a:r>
            </a:p>
          </p:txBody>
        </p:sp>
        <p:cxnSp>
          <p:nvCxnSpPr>
            <p:cNvPr id="127016" name="AutoShape 62"/>
            <p:cNvCxnSpPr>
              <a:cxnSpLocks noChangeShapeType="1"/>
              <a:stCxn id="127013" idx="4"/>
              <a:endCxn id="127006" idx="0"/>
            </p:cNvCxnSpPr>
            <p:nvPr/>
          </p:nvCxnSpPr>
          <p:spPr bwMode="auto">
            <a:xfrm flipH="1">
              <a:off x="6819902" y="3872314"/>
              <a:ext cx="228600" cy="364516"/>
            </a:xfrm>
            <a:prstGeom prst="straightConnector1">
              <a:avLst/>
            </a:prstGeom>
            <a:noFill/>
            <a:ln w="9525">
              <a:solidFill>
                <a:schemeClr val="tx1"/>
              </a:solidFill>
              <a:round/>
              <a:headEnd/>
              <a:tailEnd type="triangle" w="med" len="med"/>
            </a:ln>
          </p:spPr>
        </p:cxnSp>
        <p:cxnSp>
          <p:nvCxnSpPr>
            <p:cNvPr id="127017" name="AutoShape 63"/>
            <p:cNvCxnSpPr>
              <a:cxnSpLocks noChangeShapeType="1"/>
              <a:stCxn id="127010" idx="3"/>
              <a:endCxn id="127014" idx="0"/>
            </p:cNvCxnSpPr>
            <p:nvPr/>
          </p:nvCxnSpPr>
          <p:spPr bwMode="auto">
            <a:xfrm flipH="1">
              <a:off x="5640389" y="2995644"/>
              <a:ext cx="152727" cy="364828"/>
            </a:xfrm>
            <a:prstGeom prst="straightConnector1">
              <a:avLst/>
            </a:prstGeom>
            <a:noFill/>
            <a:ln w="9525">
              <a:solidFill>
                <a:schemeClr val="tx1"/>
              </a:solidFill>
              <a:round/>
              <a:headEnd/>
              <a:tailEnd type="triangle" w="med" len="med"/>
            </a:ln>
          </p:spPr>
        </p:cxnSp>
        <p:cxnSp>
          <p:nvCxnSpPr>
            <p:cNvPr id="127018" name="AutoShape 64"/>
            <p:cNvCxnSpPr>
              <a:cxnSpLocks noChangeShapeType="1"/>
              <a:stCxn id="127009" idx="5"/>
              <a:endCxn id="127008" idx="0"/>
            </p:cNvCxnSpPr>
            <p:nvPr/>
          </p:nvCxnSpPr>
          <p:spPr bwMode="auto">
            <a:xfrm>
              <a:off x="7770816" y="2995956"/>
              <a:ext cx="344488" cy="366035"/>
            </a:xfrm>
            <a:prstGeom prst="straightConnector1">
              <a:avLst/>
            </a:prstGeom>
            <a:noFill/>
            <a:ln w="9525">
              <a:solidFill>
                <a:schemeClr val="tx1"/>
              </a:solidFill>
              <a:round/>
              <a:headEnd/>
              <a:tailEnd type="triangle" w="med" len="med"/>
            </a:ln>
          </p:spPr>
        </p:cxnSp>
        <p:cxnSp>
          <p:nvCxnSpPr>
            <p:cNvPr id="127019" name="AutoShape 65"/>
            <p:cNvCxnSpPr>
              <a:cxnSpLocks noChangeShapeType="1"/>
              <a:stCxn id="127014" idx="3"/>
              <a:endCxn id="127007" idx="0"/>
            </p:cNvCxnSpPr>
            <p:nvPr/>
          </p:nvCxnSpPr>
          <p:spPr bwMode="auto">
            <a:xfrm flipH="1">
              <a:off x="5183188" y="3796060"/>
              <a:ext cx="268615" cy="379975"/>
            </a:xfrm>
            <a:prstGeom prst="straightConnector1">
              <a:avLst/>
            </a:prstGeom>
            <a:noFill/>
            <a:ln w="9525">
              <a:solidFill>
                <a:schemeClr val="tx1"/>
              </a:solidFill>
              <a:round/>
              <a:headEnd/>
              <a:tailEnd type="triangle" w="med" len="med"/>
            </a:ln>
          </p:spPr>
        </p:cxnSp>
        <p:cxnSp>
          <p:nvCxnSpPr>
            <p:cNvPr id="127020" name="AutoShape 66"/>
            <p:cNvCxnSpPr>
              <a:cxnSpLocks noChangeShapeType="1"/>
              <a:stCxn id="127009" idx="3"/>
              <a:endCxn id="127013" idx="0"/>
            </p:cNvCxnSpPr>
            <p:nvPr/>
          </p:nvCxnSpPr>
          <p:spPr bwMode="auto">
            <a:xfrm flipH="1">
              <a:off x="7048502" y="2995956"/>
              <a:ext cx="344488" cy="366035"/>
            </a:xfrm>
            <a:prstGeom prst="straightConnector1">
              <a:avLst/>
            </a:prstGeom>
            <a:noFill/>
            <a:ln w="9525">
              <a:solidFill>
                <a:schemeClr val="tx1"/>
              </a:solidFill>
              <a:round/>
              <a:headEnd/>
              <a:tailEnd type="triangle" w="med" len="med"/>
            </a:ln>
          </p:spPr>
        </p:cxnSp>
        <p:cxnSp>
          <p:nvCxnSpPr>
            <p:cNvPr id="127021" name="AutoShape 67"/>
            <p:cNvCxnSpPr>
              <a:cxnSpLocks noChangeShapeType="1"/>
              <a:stCxn id="127014" idx="5"/>
              <a:endCxn id="127015" idx="0"/>
            </p:cNvCxnSpPr>
            <p:nvPr/>
          </p:nvCxnSpPr>
          <p:spPr bwMode="auto">
            <a:xfrm>
              <a:off x="5828974" y="3796060"/>
              <a:ext cx="267028" cy="366347"/>
            </a:xfrm>
            <a:prstGeom prst="straightConnector1">
              <a:avLst/>
            </a:prstGeom>
            <a:noFill/>
            <a:ln w="9525">
              <a:solidFill>
                <a:schemeClr val="tx1"/>
              </a:solidFill>
              <a:round/>
              <a:headEnd/>
              <a:tailEnd type="triangle" w="med" len="med"/>
            </a:ln>
          </p:spPr>
        </p:cxnSp>
        <p:sp>
          <p:nvSpPr>
            <p:cNvPr id="127022" name="Text Box 69"/>
            <p:cNvSpPr txBox="1">
              <a:spLocks noChangeArrowheads="1"/>
            </p:cNvSpPr>
            <p:nvPr/>
          </p:nvSpPr>
          <p:spPr bwMode="auto">
            <a:xfrm>
              <a:off x="5486400" y="5694894"/>
              <a:ext cx="184150" cy="441976"/>
            </a:xfrm>
            <a:prstGeom prst="rect">
              <a:avLst/>
            </a:prstGeom>
            <a:noFill/>
            <a:ln w="9525">
              <a:noFill/>
              <a:miter lim="800000"/>
              <a:headEnd/>
              <a:tailEnd/>
            </a:ln>
          </p:spPr>
          <p:txBody>
            <a:bodyPr wrap="none">
              <a:spAutoFit/>
            </a:bodyPr>
            <a:lstStyle/>
            <a:p>
              <a:endParaRPr lang="en-US" dirty="0"/>
            </a:p>
          </p:txBody>
        </p:sp>
        <p:sp>
          <p:nvSpPr>
            <p:cNvPr id="127023" name="Oval 90"/>
            <p:cNvSpPr>
              <a:spLocks noChangeArrowheads="1"/>
            </p:cNvSpPr>
            <p:nvPr/>
          </p:nvSpPr>
          <p:spPr bwMode="auto">
            <a:xfrm>
              <a:off x="6172201" y="5038765"/>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12</a:t>
              </a:r>
              <a:endParaRPr lang="en-US" dirty="0"/>
            </a:p>
          </p:txBody>
        </p:sp>
        <p:cxnSp>
          <p:nvCxnSpPr>
            <p:cNvPr id="127024" name="AutoShape 91"/>
            <p:cNvCxnSpPr>
              <a:cxnSpLocks noChangeShapeType="1"/>
              <a:stCxn id="127006" idx="3"/>
              <a:endCxn id="127023" idx="0"/>
            </p:cNvCxnSpPr>
            <p:nvPr/>
          </p:nvCxnSpPr>
          <p:spPr bwMode="auto">
            <a:xfrm flipH="1">
              <a:off x="6438902" y="4672730"/>
              <a:ext cx="192088" cy="366035"/>
            </a:xfrm>
            <a:prstGeom prst="straightConnector1">
              <a:avLst/>
            </a:prstGeom>
            <a:noFill/>
            <a:ln w="9525">
              <a:solidFill>
                <a:schemeClr val="tx1"/>
              </a:solidFill>
              <a:round/>
              <a:headEnd/>
              <a:tailEnd type="triangle" w="med" len="med"/>
            </a:ln>
          </p:spPr>
        </p:cxnSp>
        <p:sp>
          <p:nvSpPr>
            <p:cNvPr id="127025" name="Text Box 96"/>
            <p:cNvSpPr txBox="1">
              <a:spLocks noChangeArrowheads="1"/>
            </p:cNvSpPr>
            <p:nvPr/>
          </p:nvSpPr>
          <p:spPr bwMode="auto">
            <a:xfrm>
              <a:off x="6400802" y="1029088"/>
              <a:ext cx="674688" cy="437419"/>
            </a:xfrm>
            <a:prstGeom prst="rect">
              <a:avLst/>
            </a:prstGeom>
            <a:noFill/>
            <a:ln w="9525">
              <a:noFill/>
              <a:miter lim="800000"/>
              <a:headEnd/>
              <a:tailEnd/>
            </a:ln>
          </p:spPr>
          <p:txBody>
            <a:bodyPr wrap="none">
              <a:spAutoFit/>
            </a:bodyPr>
            <a:lstStyle/>
            <a:p>
              <a:r>
                <a:rPr lang="en-US" dirty="0"/>
                <a:t>root</a:t>
              </a:r>
            </a:p>
          </p:txBody>
        </p:sp>
        <p:cxnSp>
          <p:nvCxnSpPr>
            <p:cNvPr id="127026" name="AutoShape 97"/>
            <p:cNvCxnSpPr>
              <a:cxnSpLocks noChangeShapeType="1"/>
              <a:stCxn id="127025" idx="2"/>
            </p:cNvCxnSpPr>
            <p:nvPr/>
          </p:nvCxnSpPr>
          <p:spPr bwMode="auto">
            <a:xfrm>
              <a:off x="6738939" y="1466507"/>
              <a:ext cx="4763" cy="364516"/>
            </a:xfrm>
            <a:prstGeom prst="straightConnector1">
              <a:avLst/>
            </a:prstGeom>
            <a:noFill/>
            <a:ln w="9525">
              <a:solidFill>
                <a:schemeClr val="tx1"/>
              </a:solidFill>
              <a:round/>
              <a:headEnd/>
              <a:tailEnd type="triangle" w="med" len="med"/>
            </a:ln>
          </p:spPr>
        </p:cxnSp>
        <p:sp>
          <p:nvSpPr>
            <p:cNvPr id="105" name="Oval 90"/>
            <p:cNvSpPr>
              <a:spLocks noChangeArrowheads="1"/>
            </p:cNvSpPr>
            <p:nvPr/>
          </p:nvSpPr>
          <p:spPr bwMode="auto">
            <a:xfrm>
              <a:off x="5791201" y="5852851"/>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11</a:t>
              </a:r>
              <a:endParaRPr lang="en-US" dirty="0"/>
            </a:p>
          </p:txBody>
        </p:sp>
        <p:cxnSp>
          <p:nvCxnSpPr>
            <p:cNvPr id="106" name="AutoShape 91"/>
            <p:cNvCxnSpPr>
              <a:cxnSpLocks noChangeShapeType="1"/>
              <a:stCxn id="127023" idx="3"/>
              <a:endCxn id="105" idx="0"/>
            </p:cNvCxnSpPr>
            <p:nvPr/>
          </p:nvCxnSpPr>
          <p:spPr bwMode="auto">
            <a:xfrm flipH="1">
              <a:off x="6057901" y="5474666"/>
              <a:ext cx="192088" cy="378185"/>
            </a:xfrm>
            <a:prstGeom prst="straightConnector1">
              <a:avLst/>
            </a:prstGeom>
            <a:noFill/>
            <a:ln w="9525">
              <a:solidFill>
                <a:schemeClr val="tx1"/>
              </a:solidFill>
              <a:round/>
              <a:headEnd/>
              <a:tailEnd type="triangle" w="med" len="med"/>
            </a:ln>
          </p:spPr>
        </p:cxnSp>
      </p:grpSp>
      <p:sp>
        <p:nvSpPr>
          <p:cNvPr id="4" name="Rectangle 3"/>
          <p:cNvSpPr/>
          <p:nvPr/>
        </p:nvSpPr>
        <p:spPr>
          <a:xfrm>
            <a:off x="457211" y="914400"/>
            <a:ext cx="5676886" cy="1569660"/>
          </a:xfrm>
          <a:prstGeom prst="rect">
            <a:avLst/>
          </a:prstGeom>
        </p:spPr>
        <p:txBody>
          <a:bodyPr wrap="square">
            <a:spAutoFit/>
          </a:bodyPr>
          <a:lstStyle/>
          <a:p>
            <a:r>
              <a:rPr lang="en-US" dirty="0"/>
              <a:t>The </a:t>
            </a:r>
            <a:r>
              <a:rPr lang="en-US" dirty="0" smtClean="0"/>
              <a:t>simplest </a:t>
            </a:r>
            <a:r>
              <a:rPr lang="en-US" dirty="0"/>
              <a:t>insertion algorithm</a:t>
            </a:r>
            <a:r>
              <a:rPr lang="en-US" dirty="0" smtClean="0"/>
              <a:t>:</a:t>
            </a:r>
          </a:p>
          <a:p>
            <a:pPr marL="457200" indent="-457200">
              <a:buAutoNum type="arabicParenBoth"/>
            </a:pPr>
            <a:r>
              <a:rPr lang="en-US" dirty="0" smtClean="0"/>
              <a:t>First number as root;</a:t>
            </a:r>
          </a:p>
          <a:p>
            <a:pPr marL="457200" indent="-457200">
              <a:buAutoNum type="arabicParenBoth"/>
            </a:pPr>
            <a:r>
              <a:rPr lang="en-US" dirty="0" smtClean="0"/>
              <a:t>A </a:t>
            </a:r>
            <a:r>
              <a:rPr lang="en-US" dirty="0"/>
              <a:t>s</a:t>
            </a:r>
            <a:r>
              <a:rPr lang="en-US" dirty="0" smtClean="0"/>
              <a:t>maller number goes </a:t>
            </a:r>
            <a:r>
              <a:rPr lang="en-US" dirty="0"/>
              <a:t>t</a:t>
            </a:r>
            <a:r>
              <a:rPr lang="en-US" dirty="0" smtClean="0"/>
              <a:t>o  left subtree;</a:t>
            </a:r>
          </a:p>
          <a:p>
            <a:pPr marL="457200" indent="-457200">
              <a:buAutoNum type="arabicParenBoth"/>
            </a:pPr>
            <a:r>
              <a:rPr lang="en-US" dirty="0" smtClean="0"/>
              <a:t>A larger number goes to right subtree.</a:t>
            </a:r>
            <a:endParaRPr lang="en-US" dirty="0"/>
          </a:p>
        </p:txBody>
      </p:sp>
      <p:sp>
        <p:nvSpPr>
          <p:cNvPr id="110" name="Rectangle 109"/>
          <p:cNvSpPr/>
          <p:nvPr/>
        </p:nvSpPr>
        <p:spPr>
          <a:xfrm>
            <a:off x="533400" y="2667000"/>
            <a:ext cx="4495789" cy="1200329"/>
          </a:xfrm>
          <a:prstGeom prst="rect">
            <a:avLst/>
          </a:prstGeom>
        </p:spPr>
        <p:txBody>
          <a:bodyPr wrap="square">
            <a:spAutoFit/>
          </a:bodyPr>
          <a:lstStyle/>
          <a:p>
            <a:r>
              <a:rPr lang="en-US" dirty="0" smtClean="0"/>
              <a:t>In the worst case, when the input numbers are sorted, the tree becomes a </a:t>
            </a:r>
            <a:r>
              <a:rPr lang="en-US" dirty="0" smtClean="0">
                <a:solidFill>
                  <a:srgbClr val="0066CC"/>
                </a:solidFill>
              </a:rPr>
              <a:t>linked list</a:t>
            </a:r>
            <a:r>
              <a:rPr lang="en-US" dirty="0" smtClean="0"/>
              <a:t>. </a:t>
            </a:r>
          </a:p>
        </p:txBody>
      </p:sp>
      <p:sp>
        <p:nvSpPr>
          <p:cNvPr id="111" name="Rectangle 110"/>
          <p:cNvSpPr/>
          <p:nvPr/>
        </p:nvSpPr>
        <p:spPr>
          <a:xfrm>
            <a:off x="533399" y="4538961"/>
            <a:ext cx="4495789" cy="830997"/>
          </a:xfrm>
          <a:prstGeom prst="rect">
            <a:avLst/>
          </a:prstGeom>
        </p:spPr>
        <p:txBody>
          <a:bodyPr wrap="square">
            <a:spAutoFit/>
          </a:bodyPr>
          <a:lstStyle/>
          <a:p>
            <a:r>
              <a:rPr lang="en-US" dirty="0" smtClean="0"/>
              <a:t>The complexity of this insertion algorithm is the order of </a:t>
            </a:r>
            <a:r>
              <a:rPr lang="en-US" dirty="0" smtClean="0">
                <a:solidFill>
                  <a:srgbClr val="0066CC"/>
                </a:solidFill>
              </a:rPr>
              <a:t>O(n)</a:t>
            </a:r>
            <a:r>
              <a:rPr lang="en-US" dirty="0" smtClean="0"/>
              <a:t>.</a:t>
            </a:r>
            <a:endParaRPr lang="en-US" dirty="0"/>
          </a:p>
        </p:txBody>
      </p:sp>
      <p:sp>
        <p:nvSpPr>
          <p:cNvPr id="18" name="Striped Right Arrow 17"/>
          <p:cNvSpPr/>
          <p:nvPr/>
        </p:nvSpPr>
        <p:spPr bwMode="auto">
          <a:xfrm>
            <a:off x="3505200" y="3909276"/>
            <a:ext cx="1219200" cy="510324"/>
          </a:xfrm>
          <a:prstGeom prst="stripedRightArrow">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3" name="Rectangle 112"/>
          <p:cNvSpPr/>
          <p:nvPr/>
        </p:nvSpPr>
        <p:spPr>
          <a:xfrm>
            <a:off x="533400" y="5562600"/>
            <a:ext cx="4687883" cy="830997"/>
          </a:xfrm>
          <a:prstGeom prst="rect">
            <a:avLst/>
          </a:prstGeom>
        </p:spPr>
        <p:txBody>
          <a:bodyPr wrap="square">
            <a:spAutoFit/>
          </a:bodyPr>
          <a:lstStyle/>
          <a:p>
            <a:r>
              <a:rPr lang="en-US" dirty="0" smtClean="0"/>
              <a:t>The complexity of search algorithm for an arbitrary tree is </a:t>
            </a:r>
            <a:r>
              <a:rPr lang="en-US" dirty="0" smtClean="0">
                <a:solidFill>
                  <a:srgbClr val="0066CC"/>
                </a:solidFill>
              </a:rPr>
              <a:t>O(n)</a:t>
            </a:r>
            <a:r>
              <a:rPr lang="en-US" dirty="0" smtClean="0"/>
              <a:t>.</a:t>
            </a:r>
            <a:endParaRPr lang="en-US" dirty="0"/>
          </a:p>
        </p:txBody>
      </p:sp>
      <p:sp>
        <p:nvSpPr>
          <p:cNvPr id="2" name="Rectangle 1"/>
          <p:cNvSpPr/>
          <p:nvPr/>
        </p:nvSpPr>
        <p:spPr>
          <a:xfrm>
            <a:off x="533400" y="3915939"/>
            <a:ext cx="2847896" cy="461665"/>
          </a:xfrm>
          <a:prstGeom prst="rect">
            <a:avLst/>
          </a:prstGeom>
        </p:spPr>
        <p:txBody>
          <a:bodyPr wrap="none">
            <a:spAutoFit/>
          </a:bodyPr>
          <a:lstStyle/>
          <a:p>
            <a:r>
              <a:rPr lang="en-US" dirty="0"/>
              <a:t>A typical scenario is: </a:t>
            </a:r>
          </a:p>
        </p:txBody>
      </p:sp>
    </p:spTree>
    <p:extLst>
      <p:ext uri="{BB962C8B-B14F-4D97-AF65-F5344CB8AC3E}">
        <p14:creationId xmlns:p14="http://schemas.microsoft.com/office/powerpoint/2010/main" val="389045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1"/>
                                        </p:tgtEl>
                                        <p:attrNameLst>
                                          <p:attrName>style.visibility</p:attrName>
                                        </p:attrNameLst>
                                      </p:cBhvr>
                                      <p:to>
                                        <p:strVal val="visible"/>
                                      </p:to>
                                    </p:set>
                                    <p:animEffect transition="in" filter="wipe(left)">
                                      <p:cBhvr>
                                        <p:cTn id="25" dur="500"/>
                                        <p:tgtEl>
                                          <p:spTgt spid="1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3"/>
                                        </p:tgtEl>
                                        <p:attrNameLst>
                                          <p:attrName>style.visibility</p:attrName>
                                        </p:attrNameLst>
                                      </p:cBhvr>
                                      <p:to>
                                        <p:strVal val="visible"/>
                                      </p:to>
                                    </p:set>
                                    <p:animEffect transition="in" filter="wipe(left)">
                                      <p:cBhvr>
                                        <p:cTn id="30"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8" grpId="0" animBg="1"/>
      <p:bldP spid="113" grpId="0"/>
      <p:bldP spid="2"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0" y="228600"/>
            <a:ext cx="9144000" cy="563563"/>
          </a:xfrm>
        </p:spPr>
        <p:txBody>
          <a:bodyPr/>
          <a:lstStyle/>
          <a:p>
            <a:r>
              <a:rPr lang="en-US" sz="2800" dirty="0" smtClean="0"/>
              <a:t>Restructure the tree during insertion to make it balance</a:t>
            </a:r>
          </a:p>
        </p:txBody>
      </p:sp>
      <p:grpSp>
        <p:nvGrpSpPr>
          <p:cNvPr id="69" name="Group 68"/>
          <p:cNvGrpSpPr/>
          <p:nvPr/>
        </p:nvGrpSpPr>
        <p:grpSpPr>
          <a:xfrm>
            <a:off x="304800" y="1219114"/>
            <a:ext cx="3465517" cy="5334086"/>
            <a:chOff x="4916487" y="1029088"/>
            <a:chExt cx="3465517" cy="5334086"/>
          </a:xfrm>
        </p:grpSpPr>
        <p:sp>
          <p:nvSpPr>
            <p:cNvPr id="70" name="Oval 51"/>
            <p:cNvSpPr>
              <a:spLocks noChangeArrowheads="1"/>
            </p:cNvSpPr>
            <p:nvPr/>
          </p:nvSpPr>
          <p:spPr bwMode="auto">
            <a:xfrm>
              <a:off x="6477002" y="1831023"/>
              <a:ext cx="533401" cy="510323"/>
            </a:xfrm>
            <a:prstGeom prst="ellipse">
              <a:avLst/>
            </a:prstGeom>
            <a:solidFill>
              <a:schemeClr val="hlink"/>
            </a:solidFill>
            <a:ln w="9525">
              <a:solidFill>
                <a:schemeClr val="tx1"/>
              </a:solidFill>
              <a:round/>
              <a:headEnd/>
              <a:tailEnd/>
            </a:ln>
          </p:spPr>
          <p:txBody>
            <a:bodyPr wrap="none" anchor="ctr"/>
            <a:lstStyle/>
            <a:p>
              <a:pPr algn="ctr"/>
              <a:r>
                <a:rPr lang="en-US"/>
                <a:t>10</a:t>
              </a:r>
            </a:p>
          </p:txBody>
        </p:sp>
        <p:sp>
          <p:nvSpPr>
            <p:cNvPr id="71" name="Oval 52"/>
            <p:cNvSpPr>
              <a:spLocks noChangeArrowheads="1"/>
            </p:cNvSpPr>
            <p:nvPr/>
          </p:nvSpPr>
          <p:spPr bwMode="auto">
            <a:xfrm>
              <a:off x="6553202" y="4236830"/>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13</a:t>
              </a:r>
              <a:endParaRPr lang="en-US" dirty="0"/>
            </a:p>
          </p:txBody>
        </p:sp>
        <p:sp>
          <p:nvSpPr>
            <p:cNvPr id="72" name="Oval 53"/>
            <p:cNvSpPr>
              <a:spLocks noChangeArrowheads="1"/>
            </p:cNvSpPr>
            <p:nvPr/>
          </p:nvSpPr>
          <p:spPr bwMode="auto">
            <a:xfrm>
              <a:off x="4916487" y="4176035"/>
              <a:ext cx="533401" cy="510323"/>
            </a:xfrm>
            <a:prstGeom prst="ellipse">
              <a:avLst/>
            </a:prstGeom>
            <a:solidFill>
              <a:schemeClr val="hlink"/>
            </a:solidFill>
            <a:ln w="9525">
              <a:solidFill>
                <a:schemeClr val="tx1"/>
              </a:solidFill>
              <a:round/>
              <a:headEnd/>
              <a:tailEnd/>
            </a:ln>
          </p:spPr>
          <p:txBody>
            <a:bodyPr wrap="none" anchor="ctr"/>
            <a:lstStyle/>
            <a:p>
              <a:pPr algn="ctr"/>
              <a:r>
                <a:rPr lang="en-US"/>
                <a:t>2</a:t>
              </a:r>
            </a:p>
          </p:txBody>
        </p:sp>
        <p:sp>
          <p:nvSpPr>
            <p:cNvPr id="73" name="Oval 54"/>
            <p:cNvSpPr>
              <a:spLocks noChangeArrowheads="1"/>
            </p:cNvSpPr>
            <p:nvPr/>
          </p:nvSpPr>
          <p:spPr bwMode="auto">
            <a:xfrm>
              <a:off x="7848603" y="3361991"/>
              <a:ext cx="533401" cy="510323"/>
            </a:xfrm>
            <a:prstGeom prst="ellipse">
              <a:avLst/>
            </a:prstGeom>
            <a:solidFill>
              <a:schemeClr val="hlink"/>
            </a:solidFill>
            <a:ln w="9525">
              <a:solidFill>
                <a:schemeClr val="tx1"/>
              </a:solidFill>
              <a:round/>
              <a:headEnd/>
              <a:tailEnd/>
            </a:ln>
          </p:spPr>
          <p:txBody>
            <a:bodyPr wrap="none" anchor="ctr"/>
            <a:lstStyle/>
            <a:p>
              <a:pPr algn="ctr"/>
              <a:r>
                <a:rPr lang="en-US"/>
                <a:t>17</a:t>
              </a:r>
            </a:p>
          </p:txBody>
        </p:sp>
        <p:sp>
          <p:nvSpPr>
            <p:cNvPr id="74" name="Oval 55"/>
            <p:cNvSpPr>
              <a:spLocks noChangeArrowheads="1"/>
            </p:cNvSpPr>
            <p:nvPr/>
          </p:nvSpPr>
          <p:spPr bwMode="auto">
            <a:xfrm>
              <a:off x="7315203" y="2560056"/>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a:t>15</a:t>
              </a:r>
            </a:p>
          </p:txBody>
        </p:sp>
        <p:sp>
          <p:nvSpPr>
            <p:cNvPr id="75" name="Oval 56"/>
            <p:cNvSpPr>
              <a:spLocks noChangeArrowheads="1"/>
            </p:cNvSpPr>
            <p:nvPr/>
          </p:nvSpPr>
          <p:spPr bwMode="auto">
            <a:xfrm>
              <a:off x="5715001" y="2560056"/>
              <a:ext cx="533401" cy="510323"/>
            </a:xfrm>
            <a:prstGeom prst="ellipse">
              <a:avLst/>
            </a:prstGeom>
            <a:solidFill>
              <a:schemeClr val="hlink"/>
            </a:solidFill>
            <a:ln w="9525">
              <a:solidFill>
                <a:schemeClr val="tx1"/>
              </a:solidFill>
              <a:round/>
              <a:headEnd/>
              <a:tailEnd/>
            </a:ln>
          </p:spPr>
          <p:txBody>
            <a:bodyPr wrap="none" anchor="ctr"/>
            <a:lstStyle/>
            <a:p>
              <a:pPr algn="ctr"/>
              <a:r>
                <a:rPr lang="en-US"/>
                <a:t>8</a:t>
              </a:r>
            </a:p>
          </p:txBody>
        </p:sp>
        <p:cxnSp>
          <p:nvCxnSpPr>
            <p:cNvPr id="76" name="AutoShape 57"/>
            <p:cNvCxnSpPr>
              <a:cxnSpLocks noChangeShapeType="1"/>
              <a:stCxn id="70" idx="3"/>
              <a:endCxn id="75" idx="7"/>
            </p:cNvCxnSpPr>
            <p:nvPr/>
          </p:nvCxnSpPr>
          <p:spPr bwMode="auto">
            <a:xfrm flipH="1">
              <a:off x="6170614" y="2266924"/>
              <a:ext cx="384175" cy="367554"/>
            </a:xfrm>
            <a:prstGeom prst="straightConnector1">
              <a:avLst/>
            </a:prstGeom>
            <a:noFill/>
            <a:ln w="9525">
              <a:solidFill>
                <a:schemeClr val="tx1"/>
              </a:solidFill>
              <a:round/>
              <a:headEnd/>
              <a:tailEnd type="triangle" w="med" len="med"/>
            </a:ln>
          </p:spPr>
        </p:cxnSp>
        <p:cxnSp>
          <p:nvCxnSpPr>
            <p:cNvPr id="77" name="AutoShape 58"/>
            <p:cNvCxnSpPr>
              <a:cxnSpLocks noChangeShapeType="1"/>
              <a:stCxn id="70" idx="5"/>
              <a:endCxn id="74" idx="1"/>
            </p:cNvCxnSpPr>
            <p:nvPr/>
          </p:nvCxnSpPr>
          <p:spPr bwMode="auto">
            <a:xfrm>
              <a:off x="6932615" y="2266924"/>
              <a:ext cx="460376" cy="367554"/>
            </a:xfrm>
            <a:prstGeom prst="straightConnector1">
              <a:avLst/>
            </a:prstGeom>
            <a:noFill/>
            <a:ln w="9525">
              <a:solidFill>
                <a:schemeClr val="tx1"/>
              </a:solidFill>
              <a:round/>
              <a:headEnd/>
              <a:tailEnd type="triangle" w="med" len="med"/>
            </a:ln>
          </p:spPr>
        </p:cxnSp>
        <p:sp>
          <p:nvSpPr>
            <p:cNvPr id="78" name="Oval 59"/>
            <p:cNvSpPr>
              <a:spLocks noChangeArrowheads="1"/>
            </p:cNvSpPr>
            <p:nvPr/>
          </p:nvSpPr>
          <p:spPr bwMode="auto">
            <a:xfrm>
              <a:off x="6781802" y="3361991"/>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a:t>14</a:t>
              </a:r>
            </a:p>
          </p:txBody>
        </p:sp>
        <p:sp>
          <p:nvSpPr>
            <p:cNvPr id="79" name="Oval 60"/>
            <p:cNvSpPr>
              <a:spLocks noChangeArrowheads="1"/>
            </p:cNvSpPr>
            <p:nvPr/>
          </p:nvSpPr>
          <p:spPr bwMode="auto">
            <a:xfrm>
              <a:off x="5373688" y="3360472"/>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a:t>5</a:t>
              </a:r>
            </a:p>
          </p:txBody>
        </p:sp>
        <p:sp>
          <p:nvSpPr>
            <p:cNvPr id="80" name="Oval 61"/>
            <p:cNvSpPr>
              <a:spLocks noChangeArrowheads="1"/>
            </p:cNvSpPr>
            <p:nvPr/>
          </p:nvSpPr>
          <p:spPr bwMode="auto">
            <a:xfrm>
              <a:off x="5829301" y="4162407"/>
              <a:ext cx="533401" cy="510323"/>
            </a:xfrm>
            <a:prstGeom prst="ellipse">
              <a:avLst/>
            </a:prstGeom>
            <a:solidFill>
              <a:schemeClr val="hlink"/>
            </a:solidFill>
            <a:ln w="9525">
              <a:solidFill>
                <a:schemeClr val="tx1"/>
              </a:solidFill>
              <a:round/>
              <a:headEnd/>
              <a:tailEnd/>
            </a:ln>
          </p:spPr>
          <p:txBody>
            <a:bodyPr wrap="none" anchor="ctr"/>
            <a:lstStyle/>
            <a:p>
              <a:pPr algn="ctr"/>
              <a:r>
                <a:rPr lang="en-US"/>
                <a:t>7</a:t>
              </a:r>
            </a:p>
          </p:txBody>
        </p:sp>
        <p:cxnSp>
          <p:nvCxnSpPr>
            <p:cNvPr id="81" name="AutoShape 62"/>
            <p:cNvCxnSpPr>
              <a:cxnSpLocks noChangeShapeType="1"/>
              <a:stCxn id="78" idx="4"/>
              <a:endCxn id="71" idx="0"/>
            </p:cNvCxnSpPr>
            <p:nvPr/>
          </p:nvCxnSpPr>
          <p:spPr bwMode="auto">
            <a:xfrm flipH="1">
              <a:off x="6819902" y="3872314"/>
              <a:ext cx="228600" cy="364516"/>
            </a:xfrm>
            <a:prstGeom prst="straightConnector1">
              <a:avLst/>
            </a:prstGeom>
            <a:noFill/>
            <a:ln w="9525">
              <a:solidFill>
                <a:schemeClr val="tx1"/>
              </a:solidFill>
              <a:round/>
              <a:headEnd/>
              <a:tailEnd type="triangle" w="med" len="med"/>
            </a:ln>
          </p:spPr>
        </p:cxnSp>
        <p:cxnSp>
          <p:nvCxnSpPr>
            <p:cNvPr id="82" name="AutoShape 63"/>
            <p:cNvCxnSpPr>
              <a:cxnSpLocks noChangeShapeType="1"/>
              <a:stCxn id="75" idx="3"/>
              <a:endCxn id="79" idx="0"/>
            </p:cNvCxnSpPr>
            <p:nvPr/>
          </p:nvCxnSpPr>
          <p:spPr bwMode="auto">
            <a:xfrm flipH="1">
              <a:off x="5640389" y="2995644"/>
              <a:ext cx="152727" cy="364828"/>
            </a:xfrm>
            <a:prstGeom prst="straightConnector1">
              <a:avLst/>
            </a:prstGeom>
            <a:noFill/>
            <a:ln w="9525">
              <a:solidFill>
                <a:schemeClr val="tx1"/>
              </a:solidFill>
              <a:round/>
              <a:headEnd/>
              <a:tailEnd type="triangle" w="med" len="med"/>
            </a:ln>
          </p:spPr>
        </p:cxnSp>
        <p:cxnSp>
          <p:nvCxnSpPr>
            <p:cNvPr id="83" name="AutoShape 64"/>
            <p:cNvCxnSpPr>
              <a:cxnSpLocks noChangeShapeType="1"/>
              <a:stCxn id="74" idx="5"/>
              <a:endCxn id="73" idx="0"/>
            </p:cNvCxnSpPr>
            <p:nvPr/>
          </p:nvCxnSpPr>
          <p:spPr bwMode="auto">
            <a:xfrm>
              <a:off x="7770816" y="2995956"/>
              <a:ext cx="344488" cy="366035"/>
            </a:xfrm>
            <a:prstGeom prst="straightConnector1">
              <a:avLst/>
            </a:prstGeom>
            <a:noFill/>
            <a:ln w="9525">
              <a:solidFill>
                <a:schemeClr val="tx1"/>
              </a:solidFill>
              <a:round/>
              <a:headEnd/>
              <a:tailEnd type="triangle" w="med" len="med"/>
            </a:ln>
          </p:spPr>
        </p:cxnSp>
        <p:cxnSp>
          <p:nvCxnSpPr>
            <p:cNvPr id="84" name="AutoShape 65"/>
            <p:cNvCxnSpPr>
              <a:cxnSpLocks noChangeShapeType="1"/>
              <a:stCxn id="79" idx="3"/>
              <a:endCxn id="72" idx="0"/>
            </p:cNvCxnSpPr>
            <p:nvPr/>
          </p:nvCxnSpPr>
          <p:spPr bwMode="auto">
            <a:xfrm flipH="1">
              <a:off x="5183188" y="3796060"/>
              <a:ext cx="268615" cy="379975"/>
            </a:xfrm>
            <a:prstGeom prst="straightConnector1">
              <a:avLst/>
            </a:prstGeom>
            <a:noFill/>
            <a:ln w="9525">
              <a:solidFill>
                <a:schemeClr val="tx1"/>
              </a:solidFill>
              <a:round/>
              <a:headEnd/>
              <a:tailEnd type="triangle" w="med" len="med"/>
            </a:ln>
          </p:spPr>
        </p:cxnSp>
        <p:cxnSp>
          <p:nvCxnSpPr>
            <p:cNvPr id="85" name="AutoShape 66"/>
            <p:cNvCxnSpPr>
              <a:cxnSpLocks noChangeShapeType="1"/>
              <a:stCxn id="74" idx="3"/>
              <a:endCxn id="78" idx="0"/>
            </p:cNvCxnSpPr>
            <p:nvPr/>
          </p:nvCxnSpPr>
          <p:spPr bwMode="auto">
            <a:xfrm flipH="1">
              <a:off x="7048502" y="2995956"/>
              <a:ext cx="344488" cy="366035"/>
            </a:xfrm>
            <a:prstGeom prst="straightConnector1">
              <a:avLst/>
            </a:prstGeom>
            <a:noFill/>
            <a:ln w="9525">
              <a:solidFill>
                <a:schemeClr val="tx1"/>
              </a:solidFill>
              <a:round/>
              <a:headEnd/>
              <a:tailEnd type="triangle" w="med" len="med"/>
            </a:ln>
          </p:spPr>
        </p:cxnSp>
        <p:cxnSp>
          <p:nvCxnSpPr>
            <p:cNvPr id="86" name="AutoShape 67"/>
            <p:cNvCxnSpPr>
              <a:cxnSpLocks noChangeShapeType="1"/>
              <a:stCxn id="79" idx="5"/>
              <a:endCxn id="80" idx="0"/>
            </p:cNvCxnSpPr>
            <p:nvPr/>
          </p:nvCxnSpPr>
          <p:spPr bwMode="auto">
            <a:xfrm>
              <a:off x="5828974" y="3796060"/>
              <a:ext cx="267028" cy="366347"/>
            </a:xfrm>
            <a:prstGeom prst="straightConnector1">
              <a:avLst/>
            </a:prstGeom>
            <a:noFill/>
            <a:ln w="9525">
              <a:solidFill>
                <a:schemeClr val="tx1"/>
              </a:solidFill>
              <a:round/>
              <a:headEnd/>
              <a:tailEnd type="triangle" w="med" len="med"/>
            </a:ln>
          </p:spPr>
        </p:cxnSp>
        <p:sp>
          <p:nvSpPr>
            <p:cNvPr id="87" name="Text Box 69"/>
            <p:cNvSpPr txBox="1">
              <a:spLocks noChangeArrowheads="1"/>
            </p:cNvSpPr>
            <p:nvPr/>
          </p:nvSpPr>
          <p:spPr bwMode="auto">
            <a:xfrm>
              <a:off x="5486400" y="5694894"/>
              <a:ext cx="184150" cy="441976"/>
            </a:xfrm>
            <a:prstGeom prst="rect">
              <a:avLst/>
            </a:prstGeom>
            <a:noFill/>
            <a:ln w="9525">
              <a:noFill/>
              <a:miter lim="800000"/>
              <a:headEnd/>
              <a:tailEnd/>
            </a:ln>
          </p:spPr>
          <p:txBody>
            <a:bodyPr wrap="none">
              <a:spAutoFit/>
            </a:bodyPr>
            <a:lstStyle/>
            <a:p>
              <a:endParaRPr lang="en-US" dirty="0"/>
            </a:p>
          </p:txBody>
        </p:sp>
        <p:sp>
          <p:nvSpPr>
            <p:cNvPr id="88" name="Oval 90"/>
            <p:cNvSpPr>
              <a:spLocks noChangeArrowheads="1"/>
            </p:cNvSpPr>
            <p:nvPr/>
          </p:nvSpPr>
          <p:spPr bwMode="auto">
            <a:xfrm>
              <a:off x="6172201" y="5038765"/>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12</a:t>
              </a:r>
              <a:endParaRPr lang="en-US" dirty="0"/>
            </a:p>
          </p:txBody>
        </p:sp>
        <p:cxnSp>
          <p:nvCxnSpPr>
            <p:cNvPr id="89" name="AutoShape 91"/>
            <p:cNvCxnSpPr>
              <a:cxnSpLocks noChangeShapeType="1"/>
              <a:stCxn id="71" idx="3"/>
              <a:endCxn id="88" idx="0"/>
            </p:cNvCxnSpPr>
            <p:nvPr/>
          </p:nvCxnSpPr>
          <p:spPr bwMode="auto">
            <a:xfrm flipH="1">
              <a:off x="6438902" y="4672730"/>
              <a:ext cx="192088" cy="366035"/>
            </a:xfrm>
            <a:prstGeom prst="straightConnector1">
              <a:avLst/>
            </a:prstGeom>
            <a:noFill/>
            <a:ln w="9525">
              <a:solidFill>
                <a:schemeClr val="tx1"/>
              </a:solidFill>
              <a:round/>
              <a:headEnd/>
              <a:tailEnd type="triangle" w="med" len="med"/>
            </a:ln>
          </p:spPr>
        </p:cxnSp>
        <p:sp>
          <p:nvSpPr>
            <p:cNvPr id="90" name="Text Box 96"/>
            <p:cNvSpPr txBox="1">
              <a:spLocks noChangeArrowheads="1"/>
            </p:cNvSpPr>
            <p:nvPr/>
          </p:nvSpPr>
          <p:spPr bwMode="auto">
            <a:xfrm>
              <a:off x="6400802" y="1029088"/>
              <a:ext cx="674688" cy="437419"/>
            </a:xfrm>
            <a:prstGeom prst="rect">
              <a:avLst/>
            </a:prstGeom>
            <a:noFill/>
            <a:ln w="9525">
              <a:noFill/>
              <a:miter lim="800000"/>
              <a:headEnd/>
              <a:tailEnd/>
            </a:ln>
          </p:spPr>
          <p:txBody>
            <a:bodyPr wrap="none">
              <a:spAutoFit/>
            </a:bodyPr>
            <a:lstStyle/>
            <a:p>
              <a:r>
                <a:rPr lang="en-US"/>
                <a:t>root</a:t>
              </a:r>
            </a:p>
          </p:txBody>
        </p:sp>
        <p:cxnSp>
          <p:nvCxnSpPr>
            <p:cNvPr id="91" name="AutoShape 97"/>
            <p:cNvCxnSpPr>
              <a:cxnSpLocks noChangeShapeType="1"/>
              <a:stCxn id="90" idx="2"/>
            </p:cNvCxnSpPr>
            <p:nvPr/>
          </p:nvCxnSpPr>
          <p:spPr bwMode="auto">
            <a:xfrm>
              <a:off x="6738939" y="1466507"/>
              <a:ext cx="4763" cy="364516"/>
            </a:xfrm>
            <a:prstGeom prst="straightConnector1">
              <a:avLst/>
            </a:prstGeom>
            <a:noFill/>
            <a:ln w="9525">
              <a:solidFill>
                <a:schemeClr val="tx1"/>
              </a:solidFill>
              <a:round/>
              <a:headEnd/>
              <a:tailEnd type="triangle" w="med" len="med"/>
            </a:ln>
          </p:spPr>
        </p:cxnSp>
        <p:sp>
          <p:nvSpPr>
            <p:cNvPr id="92" name="Oval 90"/>
            <p:cNvSpPr>
              <a:spLocks noChangeArrowheads="1"/>
            </p:cNvSpPr>
            <p:nvPr/>
          </p:nvSpPr>
          <p:spPr bwMode="auto">
            <a:xfrm>
              <a:off x="5791201" y="5852851"/>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11</a:t>
              </a:r>
              <a:endParaRPr lang="en-US" dirty="0"/>
            </a:p>
          </p:txBody>
        </p:sp>
        <p:cxnSp>
          <p:nvCxnSpPr>
            <p:cNvPr id="93" name="AutoShape 91"/>
            <p:cNvCxnSpPr>
              <a:cxnSpLocks noChangeShapeType="1"/>
              <a:stCxn id="88" idx="3"/>
              <a:endCxn id="92" idx="0"/>
            </p:cNvCxnSpPr>
            <p:nvPr/>
          </p:nvCxnSpPr>
          <p:spPr bwMode="auto">
            <a:xfrm flipH="1">
              <a:off x="6057901" y="5474666"/>
              <a:ext cx="192088" cy="378185"/>
            </a:xfrm>
            <a:prstGeom prst="straightConnector1">
              <a:avLst/>
            </a:prstGeom>
            <a:noFill/>
            <a:ln w="9525">
              <a:solidFill>
                <a:schemeClr val="tx1"/>
              </a:solidFill>
              <a:round/>
              <a:headEnd/>
              <a:tailEnd type="triangle" w="med" len="med"/>
            </a:ln>
          </p:spPr>
        </p:cxnSp>
      </p:grpSp>
      <p:sp>
        <p:nvSpPr>
          <p:cNvPr id="117" name="Text Box 69"/>
          <p:cNvSpPr txBox="1">
            <a:spLocks noChangeArrowheads="1"/>
          </p:cNvSpPr>
          <p:nvPr/>
        </p:nvSpPr>
        <p:spPr bwMode="auto">
          <a:xfrm>
            <a:off x="5141913" y="5855146"/>
            <a:ext cx="184150" cy="441976"/>
          </a:xfrm>
          <a:prstGeom prst="rect">
            <a:avLst/>
          </a:prstGeom>
          <a:noFill/>
          <a:ln w="9525">
            <a:noFill/>
            <a:miter lim="800000"/>
            <a:headEnd/>
            <a:tailEnd/>
          </a:ln>
        </p:spPr>
        <p:txBody>
          <a:bodyPr wrap="none">
            <a:spAutoFit/>
          </a:bodyPr>
          <a:lstStyle/>
          <a:p>
            <a:endParaRPr lang="en-US" dirty="0"/>
          </a:p>
        </p:txBody>
      </p:sp>
      <p:grpSp>
        <p:nvGrpSpPr>
          <p:cNvPr id="24" name="Group 23"/>
          <p:cNvGrpSpPr/>
          <p:nvPr/>
        </p:nvGrpSpPr>
        <p:grpSpPr>
          <a:xfrm>
            <a:off x="4992683" y="1382231"/>
            <a:ext cx="3465517" cy="3657270"/>
            <a:chOff x="4992683" y="1143000"/>
            <a:chExt cx="3465517" cy="3657270"/>
          </a:xfrm>
        </p:grpSpPr>
        <p:sp>
          <p:nvSpPr>
            <p:cNvPr id="95" name="Oval 51"/>
            <p:cNvSpPr>
              <a:spLocks noChangeArrowheads="1"/>
            </p:cNvSpPr>
            <p:nvPr/>
          </p:nvSpPr>
          <p:spPr bwMode="auto">
            <a:xfrm>
              <a:off x="6553198" y="1944935"/>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11</a:t>
              </a:r>
              <a:endParaRPr lang="en-US" dirty="0"/>
            </a:p>
          </p:txBody>
        </p:sp>
        <p:sp>
          <p:nvSpPr>
            <p:cNvPr id="96" name="Oval 52"/>
            <p:cNvSpPr>
              <a:spLocks noChangeArrowheads="1"/>
            </p:cNvSpPr>
            <p:nvPr/>
          </p:nvSpPr>
          <p:spPr bwMode="auto">
            <a:xfrm>
              <a:off x="7285364" y="4276318"/>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13</a:t>
              </a:r>
              <a:endParaRPr lang="en-US" dirty="0"/>
            </a:p>
          </p:txBody>
        </p:sp>
        <p:sp>
          <p:nvSpPr>
            <p:cNvPr id="97" name="Oval 53"/>
            <p:cNvSpPr>
              <a:spLocks noChangeArrowheads="1"/>
            </p:cNvSpPr>
            <p:nvPr/>
          </p:nvSpPr>
          <p:spPr bwMode="auto">
            <a:xfrm>
              <a:off x="4992683" y="4289947"/>
              <a:ext cx="533401" cy="510323"/>
            </a:xfrm>
            <a:prstGeom prst="ellipse">
              <a:avLst/>
            </a:prstGeom>
            <a:solidFill>
              <a:schemeClr val="hlink"/>
            </a:solidFill>
            <a:ln w="9525">
              <a:solidFill>
                <a:schemeClr val="tx1"/>
              </a:solidFill>
              <a:round/>
              <a:headEnd/>
              <a:tailEnd/>
            </a:ln>
          </p:spPr>
          <p:txBody>
            <a:bodyPr wrap="none" anchor="ctr"/>
            <a:lstStyle/>
            <a:p>
              <a:pPr algn="ctr"/>
              <a:r>
                <a:rPr lang="en-US"/>
                <a:t>2</a:t>
              </a:r>
            </a:p>
          </p:txBody>
        </p:sp>
        <p:sp>
          <p:nvSpPr>
            <p:cNvPr id="98" name="Oval 54"/>
            <p:cNvSpPr>
              <a:spLocks noChangeArrowheads="1"/>
            </p:cNvSpPr>
            <p:nvPr/>
          </p:nvSpPr>
          <p:spPr bwMode="auto">
            <a:xfrm>
              <a:off x="7924799" y="3475903"/>
              <a:ext cx="533401" cy="510323"/>
            </a:xfrm>
            <a:prstGeom prst="ellipse">
              <a:avLst/>
            </a:prstGeom>
            <a:solidFill>
              <a:schemeClr val="hlink"/>
            </a:solidFill>
            <a:ln w="9525">
              <a:solidFill>
                <a:schemeClr val="tx1"/>
              </a:solidFill>
              <a:round/>
              <a:headEnd/>
              <a:tailEnd/>
            </a:ln>
          </p:spPr>
          <p:txBody>
            <a:bodyPr wrap="none" anchor="ctr"/>
            <a:lstStyle/>
            <a:p>
              <a:pPr algn="ctr"/>
              <a:r>
                <a:rPr lang="en-US"/>
                <a:t>17</a:t>
              </a:r>
            </a:p>
          </p:txBody>
        </p:sp>
        <p:sp>
          <p:nvSpPr>
            <p:cNvPr id="99" name="Oval 55"/>
            <p:cNvSpPr>
              <a:spLocks noChangeArrowheads="1"/>
            </p:cNvSpPr>
            <p:nvPr/>
          </p:nvSpPr>
          <p:spPr bwMode="auto">
            <a:xfrm>
              <a:off x="7391399" y="2673968"/>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a:t>15</a:t>
              </a:r>
            </a:p>
          </p:txBody>
        </p:sp>
        <p:sp>
          <p:nvSpPr>
            <p:cNvPr id="100" name="Oval 56"/>
            <p:cNvSpPr>
              <a:spLocks noChangeArrowheads="1"/>
            </p:cNvSpPr>
            <p:nvPr/>
          </p:nvSpPr>
          <p:spPr bwMode="auto">
            <a:xfrm>
              <a:off x="5791197" y="2673968"/>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10</a:t>
              </a:r>
              <a:endParaRPr lang="en-US" dirty="0"/>
            </a:p>
          </p:txBody>
        </p:sp>
        <p:cxnSp>
          <p:nvCxnSpPr>
            <p:cNvPr id="101" name="AutoShape 57"/>
            <p:cNvCxnSpPr>
              <a:cxnSpLocks noChangeShapeType="1"/>
              <a:stCxn id="95" idx="3"/>
              <a:endCxn id="100" idx="7"/>
            </p:cNvCxnSpPr>
            <p:nvPr/>
          </p:nvCxnSpPr>
          <p:spPr bwMode="auto">
            <a:xfrm flipH="1">
              <a:off x="6246810" y="2380836"/>
              <a:ext cx="384175" cy="367554"/>
            </a:xfrm>
            <a:prstGeom prst="straightConnector1">
              <a:avLst/>
            </a:prstGeom>
            <a:noFill/>
            <a:ln w="9525">
              <a:solidFill>
                <a:schemeClr val="tx1"/>
              </a:solidFill>
              <a:round/>
              <a:headEnd/>
              <a:tailEnd type="triangle" w="med" len="med"/>
            </a:ln>
          </p:spPr>
        </p:cxnSp>
        <p:cxnSp>
          <p:nvCxnSpPr>
            <p:cNvPr id="102" name="AutoShape 58"/>
            <p:cNvCxnSpPr>
              <a:cxnSpLocks noChangeShapeType="1"/>
              <a:stCxn id="95" idx="5"/>
              <a:endCxn id="99" idx="1"/>
            </p:cNvCxnSpPr>
            <p:nvPr/>
          </p:nvCxnSpPr>
          <p:spPr bwMode="auto">
            <a:xfrm>
              <a:off x="7008811" y="2380836"/>
              <a:ext cx="460376" cy="367554"/>
            </a:xfrm>
            <a:prstGeom prst="straightConnector1">
              <a:avLst/>
            </a:prstGeom>
            <a:noFill/>
            <a:ln w="9525">
              <a:solidFill>
                <a:schemeClr val="tx1"/>
              </a:solidFill>
              <a:round/>
              <a:headEnd/>
              <a:tailEnd type="triangle" w="med" len="med"/>
            </a:ln>
          </p:spPr>
        </p:cxnSp>
        <p:sp>
          <p:nvSpPr>
            <p:cNvPr id="103" name="Oval 59"/>
            <p:cNvSpPr>
              <a:spLocks noChangeArrowheads="1"/>
            </p:cNvSpPr>
            <p:nvPr/>
          </p:nvSpPr>
          <p:spPr bwMode="auto">
            <a:xfrm>
              <a:off x="6857998" y="3475903"/>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a:t>14</a:t>
              </a:r>
            </a:p>
          </p:txBody>
        </p:sp>
        <p:sp>
          <p:nvSpPr>
            <p:cNvPr id="104" name="Oval 60"/>
            <p:cNvSpPr>
              <a:spLocks noChangeArrowheads="1"/>
            </p:cNvSpPr>
            <p:nvPr/>
          </p:nvSpPr>
          <p:spPr bwMode="auto">
            <a:xfrm>
              <a:off x="5746746" y="4276317"/>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7</a:t>
              </a:r>
              <a:endParaRPr lang="en-US" dirty="0"/>
            </a:p>
          </p:txBody>
        </p:sp>
        <p:sp>
          <p:nvSpPr>
            <p:cNvPr id="107" name="Oval 61"/>
            <p:cNvSpPr>
              <a:spLocks noChangeArrowheads="1"/>
            </p:cNvSpPr>
            <p:nvPr/>
          </p:nvSpPr>
          <p:spPr bwMode="auto">
            <a:xfrm>
              <a:off x="6134097" y="3475903"/>
              <a:ext cx="533400" cy="510323"/>
            </a:xfrm>
            <a:prstGeom prst="ellipse">
              <a:avLst/>
            </a:prstGeom>
            <a:solidFill>
              <a:schemeClr val="hlink"/>
            </a:solidFill>
            <a:ln w="9525">
              <a:solidFill>
                <a:schemeClr val="tx1"/>
              </a:solidFill>
              <a:round/>
              <a:headEnd/>
              <a:tailEnd/>
            </a:ln>
          </p:spPr>
          <p:txBody>
            <a:bodyPr wrap="none" anchor="ctr"/>
            <a:lstStyle/>
            <a:p>
              <a:pPr algn="ctr"/>
              <a:r>
                <a:rPr lang="en-US" dirty="0" smtClean="0"/>
                <a:t>8</a:t>
              </a:r>
              <a:endParaRPr lang="en-US" dirty="0"/>
            </a:p>
          </p:txBody>
        </p:sp>
        <p:cxnSp>
          <p:nvCxnSpPr>
            <p:cNvPr id="108" name="AutoShape 62"/>
            <p:cNvCxnSpPr>
              <a:cxnSpLocks noChangeShapeType="1"/>
              <a:stCxn id="103" idx="5"/>
              <a:endCxn id="96" idx="0"/>
            </p:cNvCxnSpPr>
            <p:nvPr/>
          </p:nvCxnSpPr>
          <p:spPr bwMode="auto">
            <a:xfrm>
              <a:off x="7313284" y="3911491"/>
              <a:ext cx="238781" cy="364827"/>
            </a:xfrm>
            <a:prstGeom prst="straightConnector1">
              <a:avLst/>
            </a:prstGeom>
            <a:noFill/>
            <a:ln w="9525">
              <a:solidFill>
                <a:schemeClr val="tx1"/>
              </a:solidFill>
              <a:round/>
              <a:headEnd/>
              <a:tailEnd type="triangle" w="med" len="med"/>
            </a:ln>
          </p:spPr>
        </p:cxnSp>
        <p:cxnSp>
          <p:nvCxnSpPr>
            <p:cNvPr id="109" name="AutoShape 63"/>
            <p:cNvCxnSpPr>
              <a:cxnSpLocks noChangeShapeType="1"/>
              <a:stCxn id="107" idx="3"/>
              <a:endCxn id="104" idx="0"/>
            </p:cNvCxnSpPr>
            <p:nvPr/>
          </p:nvCxnSpPr>
          <p:spPr bwMode="auto">
            <a:xfrm flipH="1">
              <a:off x="6013447" y="3911491"/>
              <a:ext cx="198765" cy="364826"/>
            </a:xfrm>
            <a:prstGeom prst="straightConnector1">
              <a:avLst/>
            </a:prstGeom>
            <a:noFill/>
            <a:ln w="9525">
              <a:solidFill>
                <a:schemeClr val="tx1"/>
              </a:solidFill>
              <a:round/>
              <a:headEnd/>
              <a:tailEnd type="triangle" w="med" len="med"/>
            </a:ln>
          </p:spPr>
        </p:cxnSp>
        <p:cxnSp>
          <p:nvCxnSpPr>
            <p:cNvPr id="112" name="AutoShape 64"/>
            <p:cNvCxnSpPr>
              <a:cxnSpLocks noChangeShapeType="1"/>
              <a:stCxn id="99" idx="5"/>
              <a:endCxn id="98" idx="0"/>
            </p:cNvCxnSpPr>
            <p:nvPr/>
          </p:nvCxnSpPr>
          <p:spPr bwMode="auto">
            <a:xfrm>
              <a:off x="7847012" y="3109868"/>
              <a:ext cx="344488" cy="366035"/>
            </a:xfrm>
            <a:prstGeom prst="straightConnector1">
              <a:avLst/>
            </a:prstGeom>
            <a:noFill/>
            <a:ln w="9525">
              <a:solidFill>
                <a:schemeClr val="tx1"/>
              </a:solidFill>
              <a:round/>
              <a:headEnd/>
              <a:tailEnd type="triangle" w="med" len="med"/>
            </a:ln>
          </p:spPr>
        </p:cxnSp>
        <p:cxnSp>
          <p:nvCxnSpPr>
            <p:cNvPr id="114" name="AutoShape 65"/>
            <p:cNvCxnSpPr>
              <a:cxnSpLocks noChangeShapeType="1"/>
              <a:stCxn id="122" idx="3"/>
              <a:endCxn id="97" idx="0"/>
            </p:cNvCxnSpPr>
            <p:nvPr/>
          </p:nvCxnSpPr>
          <p:spPr bwMode="auto">
            <a:xfrm flipH="1">
              <a:off x="5259384" y="3885721"/>
              <a:ext cx="226709" cy="404226"/>
            </a:xfrm>
            <a:prstGeom prst="straightConnector1">
              <a:avLst/>
            </a:prstGeom>
            <a:noFill/>
            <a:ln w="9525">
              <a:solidFill>
                <a:schemeClr val="tx1"/>
              </a:solidFill>
              <a:round/>
              <a:headEnd/>
              <a:tailEnd type="triangle" w="med" len="med"/>
            </a:ln>
          </p:spPr>
        </p:cxnSp>
        <p:cxnSp>
          <p:nvCxnSpPr>
            <p:cNvPr id="115" name="AutoShape 66"/>
            <p:cNvCxnSpPr>
              <a:cxnSpLocks noChangeShapeType="1"/>
              <a:stCxn id="99" idx="3"/>
              <a:endCxn id="103" idx="0"/>
            </p:cNvCxnSpPr>
            <p:nvPr/>
          </p:nvCxnSpPr>
          <p:spPr bwMode="auto">
            <a:xfrm flipH="1">
              <a:off x="7124698" y="3109868"/>
              <a:ext cx="344488" cy="366035"/>
            </a:xfrm>
            <a:prstGeom prst="straightConnector1">
              <a:avLst/>
            </a:prstGeom>
            <a:noFill/>
            <a:ln w="9525">
              <a:solidFill>
                <a:schemeClr val="tx1"/>
              </a:solidFill>
              <a:round/>
              <a:headEnd/>
              <a:tailEnd type="triangle" w="med" len="med"/>
            </a:ln>
          </p:spPr>
        </p:cxnSp>
        <p:cxnSp>
          <p:nvCxnSpPr>
            <p:cNvPr id="116" name="AutoShape 67"/>
            <p:cNvCxnSpPr>
              <a:cxnSpLocks noChangeShapeType="1"/>
              <a:stCxn id="100" idx="5"/>
              <a:endCxn id="107" idx="0"/>
            </p:cNvCxnSpPr>
            <p:nvPr/>
          </p:nvCxnSpPr>
          <p:spPr bwMode="auto">
            <a:xfrm>
              <a:off x="6246483" y="3109556"/>
              <a:ext cx="154314" cy="366347"/>
            </a:xfrm>
            <a:prstGeom prst="straightConnector1">
              <a:avLst/>
            </a:prstGeom>
            <a:noFill/>
            <a:ln w="9525">
              <a:solidFill>
                <a:schemeClr val="tx1"/>
              </a:solidFill>
              <a:round/>
              <a:headEnd/>
              <a:tailEnd type="triangle" w="med" len="med"/>
            </a:ln>
          </p:spPr>
        </p:cxnSp>
        <p:sp>
          <p:nvSpPr>
            <p:cNvPr id="118" name="Oval 90"/>
            <p:cNvSpPr>
              <a:spLocks noChangeArrowheads="1"/>
            </p:cNvSpPr>
            <p:nvPr/>
          </p:nvSpPr>
          <p:spPr bwMode="auto">
            <a:xfrm>
              <a:off x="6476998" y="4276316"/>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12</a:t>
              </a:r>
              <a:endParaRPr lang="en-US" dirty="0"/>
            </a:p>
          </p:txBody>
        </p:sp>
        <p:cxnSp>
          <p:nvCxnSpPr>
            <p:cNvPr id="119" name="AutoShape 91"/>
            <p:cNvCxnSpPr>
              <a:cxnSpLocks noChangeShapeType="1"/>
              <a:stCxn id="103" idx="3"/>
              <a:endCxn id="118" idx="0"/>
            </p:cNvCxnSpPr>
            <p:nvPr/>
          </p:nvCxnSpPr>
          <p:spPr bwMode="auto">
            <a:xfrm flipH="1">
              <a:off x="6743699" y="3911491"/>
              <a:ext cx="192414" cy="364825"/>
            </a:xfrm>
            <a:prstGeom prst="straightConnector1">
              <a:avLst/>
            </a:prstGeom>
            <a:noFill/>
            <a:ln w="9525">
              <a:solidFill>
                <a:schemeClr val="tx1"/>
              </a:solidFill>
              <a:round/>
              <a:headEnd/>
              <a:tailEnd type="triangle" w="med" len="med"/>
            </a:ln>
          </p:spPr>
        </p:cxnSp>
        <p:sp>
          <p:nvSpPr>
            <p:cNvPr id="120" name="Text Box 96"/>
            <p:cNvSpPr txBox="1">
              <a:spLocks noChangeArrowheads="1"/>
            </p:cNvSpPr>
            <p:nvPr/>
          </p:nvSpPr>
          <p:spPr bwMode="auto">
            <a:xfrm>
              <a:off x="6476998" y="1143000"/>
              <a:ext cx="674688" cy="437419"/>
            </a:xfrm>
            <a:prstGeom prst="rect">
              <a:avLst/>
            </a:prstGeom>
            <a:noFill/>
            <a:ln w="9525">
              <a:noFill/>
              <a:miter lim="800000"/>
              <a:headEnd/>
              <a:tailEnd/>
            </a:ln>
          </p:spPr>
          <p:txBody>
            <a:bodyPr wrap="none">
              <a:spAutoFit/>
            </a:bodyPr>
            <a:lstStyle/>
            <a:p>
              <a:r>
                <a:rPr lang="en-US"/>
                <a:t>root</a:t>
              </a:r>
            </a:p>
          </p:txBody>
        </p:sp>
        <p:cxnSp>
          <p:nvCxnSpPr>
            <p:cNvPr id="121" name="AutoShape 97"/>
            <p:cNvCxnSpPr>
              <a:cxnSpLocks noChangeShapeType="1"/>
              <a:stCxn id="120" idx="2"/>
            </p:cNvCxnSpPr>
            <p:nvPr/>
          </p:nvCxnSpPr>
          <p:spPr bwMode="auto">
            <a:xfrm>
              <a:off x="6815135" y="1580419"/>
              <a:ext cx="4763" cy="364516"/>
            </a:xfrm>
            <a:prstGeom prst="straightConnector1">
              <a:avLst/>
            </a:prstGeom>
            <a:noFill/>
            <a:ln w="9525">
              <a:solidFill>
                <a:schemeClr val="tx1"/>
              </a:solidFill>
              <a:round/>
              <a:headEnd/>
              <a:tailEnd type="triangle" w="med" len="med"/>
            </a:ln>
          </p:spPr>
        </p:cxnSp>
        <p:sp>
          <p:nvSpPr>
            <p:cNvPr id="122" name="Oval 90"/>
            <p:cNvSpPr>
              <a:spLocks noChangeArrowheads="1"/>
            </p:cNvSpPr>
            <p:nvPr/>
          </p:nvSpPr>
          <p:spPr bwMode="auto">
            <a:xfrm>
              <a:off x="5407978" y="3450133"/>
              <a:ext cx="533401" cy="510323"/>
            </a:xfrm>
            <a:prstGeom prst="ellipse">
              <a:avLst/>
            </a:prstGeom>
            <a:solidFill>
              <a:schemeClr val="hlink"/>
            </a:solidFill>
            <a:ln w="9525">
              <a:solidFill>
                <a:schemeClr val="tx1"/>
              </a:solidFill>
              <a:round/>
              <a:headEnd/>
              <a:tailEnd/>
            </a:ln>
          </p:spPr>
          <p:txBody>
            <a:bodyPr wrap="none" anchor="ctr"/>
            <a:lstStyle/>
            <a:p>
              <a:pPr algn="ctr"/>
              <a:r>
                <a:rPr lang="en-US" dirty="0" smtClean="0"/>
                <a:t>5</a:t>
              </a:r>
              <a:endParaRPr lang="en-US" dirty="0"/>
            </a:p>
          </p:txBody>
        </p:sp>
        <p:cxnSp>
          <p:nvCxnSpPr>
            <p:cNvPr id="123" name="AutoShape 91"/>
            <p:cNvCxnSpPr>
              <a:cxnSpLocks noChangeShapeType="1"/>
              <a:stCxn id="100" idx="3"/>
              <a:endCxn id="122" idx="0"/>
            </p:cNvCxnSpPr>
            <p:nvPr/>
          </p:nvCxnSpPr>
          <p:spPr bwMode="auto">
            <a:xfrm flipH="1">
              <a:off x="5674679" y="3109556"/>
              <a:ext cx="194633" cy="340577"/>
            </a:xfrm>
            <a:prstGeom prst="straightConnector1">
              <a:avLst/>
            </a:prstGeom>
            <a:noFill/>
            <a:ln w="9525">
              <a:solidFill>
                <a:schemeClr val="tx1"/>
              </a:solidFill>
              <a:round/>
              <a:headEnd/>
              <a:tailEnd type="triangle" w="med" len="med"/>
            </a:ln>
          </p:spPr>
        </p:cxnSp>
      </p:grpSp>
      <p:sp>
        <p:nvSpPr>
          <p:cNvPr id="138" name="Striped Right Arrow 137"/>
          <p:cNvSpPr/>
          <p:nvPr/>
        </p:nvSpPr>
        <p:spPr bwMode="auto">
          <a:xfrm>
            <a:off x="4040184" y="3532116"/>
            <a:ext cx="1219200" cy="510324"/>
          </a:xfrm>
          <a:prstGeom prst="stripedRightArrow">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9" name="Rectangle 138"/>
          <p:cNvSpPr/>
          <p:nvPr/>
        </p:nvSpPr>
        <p:spPr>
          <a:xfrm>
            <a:off x="4295310" y="5320605"/>
            <a:ext cx="4495789" cy="1384995"/>
          </a:xfrm>
          <a:prstGeom prst="rect">
            <a:avLst/>
          </a:prstGeom>
        </p:spPr>
        <p:txBody>
          <a:bodyPr wrap="square">
            <a:spAutoFit/>
          </a:bodyPr>
          <a:lstStyle/>
          <a:p>
            <a:r>
              <a:rPr lang="en-US" sz="2800" dirty="0" smtClean="0"/>
              <a:t>The complexity of search algorithm for a balanced binary search tree is </a:t>
            </a:r>
            <a:r>
              <a:rPr lang="en-US" sz="2800" dirty="0" smtClean="0">
                <a:solidFill>
                  <a:srgbClr val="0066CC"/>
                </a:solidFill>
              </a:rPr>
              <a:t>O(</a:t>
            </a:r>
            <a:r>
              <a:rPr lang="en-US" sz="2800" dirty="0" err="1" smtClean="0">
                <a:solidFill>
                  <a:srgbClr val="0066CC"/>
                </a:solidFill>
              </a:rPr>
              <a:t>lg</a:t>
            </a:r>
            <a:r>
              <a:rPr lang="en-US" sz="2800" dirty="0" smtClean="0">
                <a:solidFill>
                  <a:srgbClr val="0066CC"/>
                </a:solidFill>
              </a:rPr>
              <a:t> </a:t>
            </a:r>
            <a:r>
              <a:rPr lang="en-US" sz="2800" i="1" dirty="0" smtClean="0">
                <a:solidFill>
                  <a:srgbClr val="0066CC"/>
                </a:solidFill>
              </a:rPr>
              <a:t>n</a:t>
            </a:r>
            <a:r>
              <a:rPr lang="en-US" sz="2800" dirty="0" smtClean="0">
                <a:solidFill>
                  <a:srgbClr val="0066CC"/>
                </a:solidFill>
              </a:rPr>
              <a:t>)</a:t>
            </a:r>
            <a:r>
              <a:rPr lang="en-US" sz="2800" dirty="0" smtClean="0"/>
              <a:t>.</a:t>
            </a:r>
            <a:endParaRPr lang="en-US" sz="2800" dirty="0"/>
          </a:p>
        </p:txBody>
      </p:sp>
      <p:sp>
        <p:nvSpPr>
          <p:cNvPr id="25" name="Rounded Rectangular Callout 24"/>
          <p:cNvSpPr/>
          <p:nvPr/>
        </p:nvSpPr>
        <p:spPr bwMode="auto">
          <a:xfrm>
            <a:off x="3086735" y="802192"/>
            <a:ext cx="2971162" cy="1605390"/>
          </a:xfrm>
          <a:prstGeom prst="wedgeRoundRectCallout">
            <a:avLst>
              <a:gd name="adj1" fmla="val 41221"/>
              <a:gd name="adj2" fmla="val 80241"/>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Data </a:t>
            </a:r>
            <a:r>
              <a:rPr lang="en-US" dirty="0" smtClean="0"/>
              <a:t>search is more </a:t>
            </a:r>
            <a:r>
              <a:rPr kumimoji="0" lang="en-US" sz="2400" b="0" i="0" u="none" strike="noStrike" cap="none" normalizeH="0" baseline="0" dirty="0" smtClean="0">
                <a:ln>
                  <a:noFill/>
                </a:ln>
                <a:solidFill>
                  <a:schemeClr val="tx1"/>
                </a:solidFill>
                <a:effectLst/>
                <a:latin typeface="Times New Roman" pitchFamily="18" charset="0"/>
              </a:rPr>
              <a:t>often than insertion. Thus,</a:t>
            </a:r>
            <a:r>
              <a:rPr kumimoji="0" lang="en-US" sz="2400" b="0" i="0" u="none" strike="noStrike" cap="none" normalizeH="0" dirty="0" smtClean="0">
                <a:ln>
                  <a:noFill/>
                </a:ln>
                <a:solidFill>
                  <a:schemeClr val="tx1"/>
                </a:solidFill>
                <a:effectLst/>
                <a:latin typeface="Times New Roman" pitchFamily="18" charset="0"/>
              </a:rPr>
              <a:t> s</a:t>
            </a:r>
            <a:r>
              <a:rPr kumimoji="0" lang="en-US" sz="2400" b="0" i="0" u="none" strike="noStrike" cap="none" normalizeH="0" baseline="0" dirty="0" smtClean="0">
                <a:ln>
                  <a:noFill/>
                </a:ln>
                <a:solidFill>
                  <a:schemeClr val="tx1"/>
                </a:solidFill>
                <a:effectLst/>
                <a:latin typeface="Times New Roman" pitchFamily="18" charset="0"/>
              </a:rPr>
              <a:t>earch speed</a:t>
            </a:r>
            <a:r>
              <a:rPr kumimoji="0" lang="en-US" sz="2400" b="0" i="0" u="none" strike="noStrike" cap="none" normalizeH="0" dirty="0" smtClean="0">
                <a:ln>
                  <a:noFill/>
                </a:ln>
                <a:solidFill>
                  <a:schemeClr val="tx1"/>
                </a:solidFill>
                <a:effectLst/>
                <a:latin typeface="Times New Roman" pitchFamily="18" charset="0"/>
              </a:rPr>
              <a:t> is more important.</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56" name="Rectangle 55"/>
          <p:cNvSpPr/>
          <p:nvPr/>
        </p:nvSpPr>
        <p:spPr>
          <a:xfrm>
            <a:off x="3651558" y="2677345"/>
            <a:ext cx="1987242" cy="954107"/>
          </a:xfrm>
          <a:prstGeom prst="rect">
            <a:avLst/>
          </a:prstGeom>
        </p:spPr>
        <p:txBody>
          <a:bodyPr wrap="square">
            <a:spAutoFit/>
          </a:bodyPr>
          <a:lstStyle/>
          <a:p>
            <a:pPr algn="ctr"/>
            <a:r>
              <a:rPr lang="en-US" sz="2800" dirty="0" smtClean="0"/>
              <a:t>Insertion takes longer</a:t>
            </a:r>
            <a:endParaRPr lang="en-US" sz="2800" dirty="0"/>
          </a:p>
        </p:txBody>
      </p:sp>
    </p:spTree>
    <p:extLst>
      <p:ext uri="{BB962C8B-B14F-4D97-AF65-F5344CB8AC3E}">
        <p14:creationId xmlns:p14="http://schemas.microsoft.com/office/powerpoint/2010/main" val="251068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8"/>
                                        </p:tgtEl>
                                        <p:attrNameLst>
                                          <p:attrName>style.visibility</p:attrName>
                                        </p:attrNameLst>
                                      </p:cBhvr>
                                      <p:to>
                                        <p:strVal val="visible"/>
                                      </p:to>
                                    </p:set>
                                    <p:animEffect transition="in" filter="wipe(left)">
                                      <p:cBhvr>
                                        <p:cTn id="11" dur="500"/>
                                        <p:tgtEl>
                                          <p:spTgt spid="13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500"/>
                                        <p:tgtEl>
                                          <p:spTgt spid="5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39"/>
                                        </p:tgtEl>
                                        <p:attrNameLst>
                                          <p:attrName>style.visibility</p:attrName>
                                        </p:attrNameLst>
                                      </p:cBhvr>
                                      <p:to>
                                        <p:strVal val="visible"/>
                                      </p:to>
                                    </p:set>
                                    <p:animEffect transition="in" filter="wipe(left)">
                                      <p:cBhvr>
                                        <p:cTn id="24" dur="500"/>
                                        <p:tgtEl>
                                          <p:spTgt spid="13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p:bldP spid="25" grpId="0" animBg="1"/>
      <p:bldP spid="56"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152400"/>
            <a:ext cx="7807325" cy="563563"/>
          </a:xfrm>
        </p:spPr>
        <p:txBody>
          <a:bodyPr/>
          <a:lstStyle/>
          <a:p>
            <a:r>
              <a:rPr lang="en-US" dirty="0" smtClean="0"/>
              <a:t>Search Algorithm Complexity Summary</a:t>
            </a:r>
            <a:endParaRPr lang="en-US" dirty="0"/>
          </a:p>
        </p:txBody>
      </p:sp>
      <p:sp>
        <p:nvSpPr>
          <p:cNvPr id="3" name="Content Placeholder 2"/>
          <p:cNvSpPr>
            <a:spLocks noGrp="1"/>
          </p:cNvSpPr>
          <p:nvPr>
            <p:ph idx="1"/>
          </p:nvPr>
        </p:nvSpPr>
        <p:spPr>
          <a:xfrm>
            <a:off x="381000" y="958849"/>
            <a:ext cx="8305799" cy="5419725"/>
          </a:xfrm>
        </p:spPr>
        <p:txBody>
          <a:bodyPr/>
          <a:lstStyle/>
          <a:p>
            <a:pPr marL="457200" indent="-457200">
              <a:buFont typeface="Wingdings" panose="05000000000000000000" pitchFamily="2" charset="2"/>
              <a:buChar char="Ø"/>
            </a:pPr>
            <a:r>
              <a:rPr lang="en-US" sz="3200" dirty="0" smtClean="0"/>
              <a:t>Linear search complexity </a:t>
            </a:r>
            <a:r>
              <a:rPr lang="en-US" sz="3200" dirty="0" smtClean="0">
                <a:solidFill>
                  <a:srgbClr val="0066CC"/>
                </a:solidFill>
              </a:rPr>
              <a:t>O(</a:t>
            </a:r>
            <a:r>
              <a:rPr lang="en-US" sz="3200" i="1" dirty="0">
                <a:solidFill>
                  <a:srgbClr val="0066CC"/>
                </a:solidFill>
              </a:rPr>
              <a:t>n</a:t>
            </a:r>
            <a:r>
              <a:rPr lang="en-US" sz="3200" dirty="0" smtClean="0">
                <a:solidFill>
                  <a:srgbClr val="0066CC"/>
                </a:solidFill>
              </a:rPr>
              <a:t>)</a:t>
            </a:r>
            <a:r>
              <a:rPr lang="en-US" sz="3200" dirty="0" smtClean="0"/>
              <a:t>: </a:t>
            </a:r>
            <a:br>
              <a:rPr lang="en-US" sz="3200" dirty="0" smtClean="0"/>
            </a:br>
            <a:r>
              <a:rPr lang="en-US" sz="3200" dirty="0" smtClean="0"/>
              <a:t>for data stored in arrays or linked lists</a:t>
            </a:r>
          </a:p>
          <a:p>
            <a:pPr marL="457200" indent="-457200">
              <a:buFont typeface="Wingdings" panose="05000000000000000000" pitchFamily="2" charset="2"/>
              <a:buChar char="Ø"/>
            </a:pPr>
            <a:r>
              <a:rPr lang="en-US" sz="3200" dirty="0" smtClean="0"/>
              <a:t>Binary search </a:t>
            </a:r>
            <a:r>
              <a:rPr lang="en-US" sz="3200" dirty="0"/>
              <a:t>complexity </a:t>
            </a:r>
            <a:r>
              <a:rPr lang="en-US" sz="3200" dirty="0" smtClean="0">
                <a:solidFill>
                  <a:srgbClr val="0066CC"/>
                </a:solidFill>
              </a:rPr>
              <a:t>O(</a:t>
            </a:r>
            <a:r>
              <a:rPr lang="en-US" sz="3200" dirty="0" err="1" smtClean="0">
                <a:solidFill>
                  <a:srgbClr val="0066CC"/>
                </a:solidFill>
              </a:rPr>
              <a:t>lg</a:t>
            </a:r>
            <a:r>
              <a:rPr lang="en-US" sz="3200" i="1" dirty="0" err="1" smtClean="0">
                <a:solidFill>
                  <a:srgbClr val="0066CC"/>
                </a:solidFill>
              </a:rPr>
              <a:t>n</a:t>
            </a:r>
            <a:r>
              <a:rPr lang="en-US" sz="3200" dirty="0" smtClean="0">
                <a:solidFill>
                  <a:srgbClr val="0066CC"/>
                </a:solidFill>
              </a:rPr>
              <a:t>)</a:t>
            </a:r>
            <a:r>
              <a:rPr lang="en-US" sz="3200" dirty="0"/>
              <a:t> </a:t>
            </a:r>
            <a:r>
              <a:rPr lang="en-US" sz="3200" dirty="0" smtClean="0"/>
              <a:t>if the binary tree is </a:t>
            </a:r>
            <a:r>
              <a:rPr lang="en-US" sz="3200" dirty="0" smtClean="0">
                <a:solidFill>
                  <a:srgbClr val="0066CC"/>
                </a:solidFill>
              </a:rPr>
              <a:t>balanced</a:t>
            </a:r>
            <a:r>
              <a:rPr lang="en-US" sz="3200" dirty="0" smtClean="0"/>
              <a:t>. </a:t>
            </a:r>
          </a:p>
          <a:p>
            <a:pPr marL="457200" indent="-457200">
              <a:buFont typeface="Wingdings" panose="05000000000000000000" pitchFamily="2" charset="2"/>
              <a:buChar char="Ø"/>
            </a:pPr>
            <a:r>
              <a:rPr lang="en-US" sz="3200" dirty="0" smtClean="0"/>
              <a:t>If the binary search tree can be arbitrary, it could be a linked list. Thus, the complexity is </a:t>
            </a:r>
            <a:r>
              <a:rPr lang="en-US" sz="3200" dirty="0">
                <a:solidFill>
                  <a:srgbClr val="0066CC"/>
                </a:solidFill>
              </a:rPr>
              <a:t>O(</a:t>
            </a:r>
            <a:r>
              <a:rPr lang="en-US" sz="3200" i="1" dirty="0">
                <a:solidFill>
                  <a:srgbClr val="0066CC"/>
                </a:solidFill>
              </a:rPr>
              <a:t>n</a:t>
            </a:r>
            <a:r>
              <a:rPr lang="en-US" sz="3200" dirty="0" smtClean="0">
                <a:solidFill>
                  <a:srgbClr val="0066CC"/>
                </a:solidFill>
              </a:rPr>
              <a:t>)</a:t>
            </a:r>
            <a:r>
              <a:rPr lang="en-US" sz="3200" dirty="0" smtClean="0"/>
              <a:t>.</a:t>
            </a:r>
          </a:p>
          <a:p>
            <a:pPr marL="457200" indent="-457200">
              <a:buFont typeface="Wingdings" panose="05000000000000000000" pitchFamily="2" charset="2"/>
              <a:buChar char="Ø"/>
            </a:pPr>
            <a:r>
              <a:rPr lang="en-US" sz="3200" dirty="0" smtClean="0"/>
              <a:t>To improve search speed:</a:t>
            </a:r>
          </a:p>
          <a:p>
            <a:pPr marL="879475" lvl="1" indent="-457200"/>
            <a:r>
              <a:rPr lang="en-US" sz="2800" dirty="0" smtClean="0"/>
              <a:t>Make the tree </a:t>
            </a:r>
            <a:r>
              <a:rPr lang="en-US" sz="2800" dirty="0" smtClean="0">
                <a:solidFill>
                  <a:srgbClr val="0066CC"/>
                </a:solidFill>
              </a:rPr>
              <a:t>balanced</a:t>
            </a:r>
            <a:r>
              <a:rPr lang="en-US" sz="2800" dirty="0" smtClean="0"/>
              <a:t>. It requires restructuring the tree when inserting: Red-Black tree in CSE310</a:t>
            </a:r>
          </a:p>
          <a:p>
            <a:pPr marL="879475" lvl="1" indent="-457200"/>
            <a:r>
              <a:rPr lang="en-US" sz="2800" dirty="0" smtClean="0"/>
              <a:t>Allow more children: The best performance for a k-</a:t>
            </a:r>
            <a:r>
              <a:rPr lang="en-US" sz="2800" dirty="0" err="1" smtClean="0"/>
              <a:t>ary</a:t>
            </a:r>
            <a:r>
              <a:rPr lang="en-US" sz="2800" dirty="0" smtClean="0"/>
              <a:t> search tree is </a:t>
            </a:r>
            <a:r>
              <a:rPr lang="en-US" sz="2800" dirty="0" smtClean="0">
                <a:solidFill>
                  <a:srgbClr val="0066CC"/>
                </a:solidFill>
              </a:rPr>
              <a:t>O(</a:t>
            </a:r>
            <a:r>
              <a:rPr lang="en-US" sz="2800" dirty="0" err="1" smtClean="0">
                <a:solidFill>
                  <a:srgbClr val="0066CC"/>
                </a:solidFill>
              </a:rPr>
              <a:t>log</a:t>
            </a:r>
            <a:r>
              <a:rPr lang="en-US" sz="2800" baseline="-25000" dirty="0" err="1" smtClean="0">
                <a:solidFill>
                  <a:srgbClr val="0066CC"/>
                </a:solidFill>
              </a:rPr>
              <a:t>k</a:t>
            </a:r>
            <a:r>
              <a:rPr lang="en-US" sz="3200" i="1" dirty="0" err="1">
                <a:solidFill>
                  <a:srgbClr val="0066CC"/>
                </a:solidFill>
                <a:ea typeface="+mn-ea"/>
                <a:cs typeface="+mn-cs"/>
              </a:rPr>
              <a:t>n</a:t>
            </a:r>
            <a:r>
              <a:rPr lang="en-US" sz="2800" dirty="0" smtClean="0">
                <a:solidFill>
                  <a:srgbClr val="0066CC"/>
                </a:solidFill>
              </a:rPr>
              <a:t>)</a:t>
            </a:r>
            <a:r>
              <a:rPr lang="en-US" sz="2800" dirty="0" smtClean="0"/>
              <a:t>:</a:t>
            </a:r>
          </a:p>
        </p:txBody>
      </p:sp>
      <p:grpSp>
        <p:nvGrpSpPr>
          <p:cNvPr id="8" name="Group 7"/>
          <p:cNvGrpSpPr/>
          <p:nvPr/>
        </p:nvGrpSpPr>
        <p:grpSpPr>
          <a:xfrm>
            <a:off x="5562600" y="5835381"/>
            <a:ext cx="2704714" cy="523220"/>
            <a:chOff x="5334000" y="6240394"/>
            <a:chExt cx="3022734" cy="58474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6315075"/>
              <a:ext cx="13049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687859" y="6240394"/>
              <a:ext cx="1668875" cy="584740"/>
            </a:xfrm>
            <a:prstGeom prst="rect">
              <a:avLst/>
            </a:prstGeom>
          </p:spPr>
          <p:txBody>
            <a:bodyPr wrap="none">
              <a:spAutoFit/>
            </a:bodyPr>
            <a:lstStyle/>
            <a:p>
              <a:r>
                <a:rPr lang="en-US" sz="2800" dirty="0" err="1" smtClean="0">
                  <a:solidFill>
                    <a:srgbClr val="0070C0"/>
                  </a:solidFill>
                </a:rPr>
                <a:t>B</a:t>
              </a:r>
              <a:r>
                <a:rPr lang="en-US" sz="2800" dirty="0" err="1" smtClean="0">
                  <a:solidFill>
                    <a:srgbClr val="FF0000"/>
                  </a:solidFill>
                </a:rPr>
                <a:t>i</a:t>
              </a:r>
              <a:r>
                <a:rPr lang="en-US" sz="2800" dirty="0" err="1" smtClean="0">
                  <a:solidFill>
                    <a:srgbClr val="FFC000"/>
                  </a:solidFill>
                </a:rPr>
                <a:t>g</a:t>
              </a:r>
              <a:r>
                <a:rPr lang="en-US" sz="2800" dirty="0" err="1" smtClean="0">
                  <a:solidFill>
                    <a:srgbClr val="0066CC"/>
                  </a:solidFill>
                </a:rPr>
                <a:t>T</a:t>
              </a:r>
              <a:r>
                <a:rPr lang="en-US" sz="2800" dirty="0" err="1" smtClean="0">
                  <a:solidFill>
                    <a:srgbClr val="00B050"/>
                  </a:solidFill>
                </a:rPr>
                <a:t>a</a:t>
              </a:r>
              <a:r>
                <a:rPr lang="en-US" sz="2800" dirty="0" err="1" smtClean="0">
                  <a:solidFill>
                    <a:srgbClr val="FF0000"/>
                  </a:solidFill>
                </a:rPr>
                <a:t>b</a:t>
              </a:r>
              <a:r>
                <a:rPr lang="en-US" sz="2800" dirty="0" err="1" smtClean="0">
                  <a:solidFill>
                    <a:srgbClr val="FFC000"/>
                  </a:solidFill>
                </a:rPr>
                <a:t>l</a:t>
              </a:r>
              <a:r>
                <a:rPr lang="en-US" sz="2800" dirty="0" err="1" smtClean="0">
                  <a:solidFill>
                    <a:srgbClr val="0000FF"/>
                  </a:solidFill>
                </a:rPr>
                <a:t>e</a:t>
              </a:r>
              <a:endParaRPr lang="en-US" sz="2800" dirty="0">
                <a:solidFill>
                  <a:srgbClr val="0000FF"/>
                </a:solidFill>
              </a:endParaRPr>
            </a:p>
          </p:txBody>
        </p:sp>
      </p:grpSp>
    </p:spTree>
    <p:extLst>
      <p:ext uri="{BB962C8B-B14F-4D97-AF65-F5344CB8AC3E}">
        <p14:creationId xmlns:p14="http://schemas.microsoft.com/office/powerpoint/2010/main" val="119112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left)">
                                      <p:cBhvr>
                                        <p:cTn id="10" dur="500"/>
                                        <p:tgtEl>
                                          <p:spTgt spid="3">
                                            <p:txEl>
                                              <p:pRg st="4" end="4"/>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left)">
                                      <p:cBhvr>
                                        <p:cTn id="13" dur="500"/>
                                        <p:tgtEl>
                                          <p:spTgt spid="3">
                                            <p:txEl>
                                              <p:pRg st="5" end="5"/>
                                            </p:txEl>
                                          </p:spTgt>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250"/>
                                        <p:tgtEl>
                                          <p:spTgt spid="8"/>
                                        </p:tgtEl>
                                      </p:cBhvr>
                                    </p:animEffect>
                                    <p:anim calcmode="lin" valueType="num">
                                      <p:cBhvr>
                                        <p:cTn id="18" dur="1250" fill="hold"/>
                                        <p:tgtEl>
                                          <p:spTgt spid="8"/>
                                        </p:tgtEl>
                                        <p:attrNameLst>
                                          <p:attrName>ppt_x</p:attrName>
                                        </p:attrNameLst>
                                      </p:cBhvr>
                                      <p:tavLst>
                                        <p:tav tm="0">
                                          <p:val>
                                            <p:strVal val="#ppt_x"/>
                                          </p:val>
                                        </p:tav>
                                        <p:tav tm="100000">
                                          <p:val>
                                            <p:strVal val="#ppt_x"/>
                                          </p:val>
                                        </p:tav>
                                      </p:tavLst>
                                    </p:anim>
                                    <p:anim calcmode="lin" valueType="num">
                                      <p:cBhvr>
                                        <p:cTn id="19" dur="1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671513" y="152400"/>
            <a:ext cx="7807325" cy="563563"/>
          </a:xfrm>
        </p:spPr>
        <p:txBody>
          <a:bodyPr/>
          <a:lstStyle/>
          <a:p>
            <a:r>
              <a:rPr lang="en-US" smtClean="0"/>
              <a:t>Data Structure for Binary Search Trees</a:t>
            </a:r>
          </a:p>
        </p:txBody>
      </p:sp>
      <p:sp>
        <p:nvSpPr>
          <p:cNvPr id="129027" name="Text Box 3"/>
          <p:cNvSpPr txBox="1">
            <a:spLocks noChangeArrowheads="1"/>
          </p:cNvSpPr>
          <p:nvPr/>
        </p:nvSpPr>
        <p:spPr bwMode="auto">
          <a:xfrm>
            <a:off x="609600" y="1143000"/>
            <a:ext cx="8659813" cy="2098236"/>
          </a:xfrm>
          <a:prstGeom prst="rect">
            <a:avLst/>
          </a:prstGeom>
          <a:noFill/>
          <a:ln w="9525">
            <a:noFill/>
            <a:miter lim="800000"/>
            <a:headEnd/>
            <a:tailEnd/>
          </a:ln>
        </p:spPr>
        <p:txBody>
          <a:bodyPr lIns="96744" tIns="48372" rIns="96744" bIns="48372">
            <a:spAutoFit/>
          </a:bodyPr>
          <a:lstStyle/>
          <a:p>
            <a:pPr defTabSz="966788">
              <a:tabLst>
                <a:tab pos="463550" algn="l"/>
                <a:tab pos="4405313" algn="l"/>
              </a:tabLst>
            </a:pPr>
            <a:r>
              <a:rPr lang="en-US" sz="2500" dirty="0"/>
              <a:t>A tree node is defined by an object of at least </a:t>
            </a:r>
            <a:r>
              <a:rPr lang="en-US" sz="2500" dirty="0" smtClean="0"/>
              <a:t>three fields</a:t>
            </a:r>
            <a:r>
              <a:rPr lang="en-US" sz="2500" dirty="0"/>
              <a:t>:</a:t>
            </a:r>
          </a:p>
          <a:p>
            <a:pPr defTabSz="966788">
              <a:lnSpc>
                <a:spcPct val="120000"/>
              </a:lnSpc>
              <a:tabLst>
                <a:tab pos="463550" algn="l"/>
                <a:tab pos="4405313" algn="l"/>
              </a:tabLst>
            </a:pPr>
            <a:r>
              <a:rPr lang="en-US" sz="2500" dirty="0" err="1">
                <a:latin typeface="Arial" pitchFamily="34" charset="0"/>
              </a:rPr>
              <a:t>struct</a:t>
            </a:r>
            <a:r>
              <a:rPr lang="en-US" sz="2500" dirty="0">
                <a:latin typeface="Arial" pitchFamily="34" charset="0"/>
              </a:rPr>
              <a:t> </a:t>
            </a:r>
            <a:r>
              <a:rPr lang="en-US" sz="2500" dirty="0" err="1">
                <a:latin typeface="Arial" pitchFamily="34" charset="0"/>
              </a:rPr>
              <a:t>treeNode</a:t>
            </a:r>
            <a:r>
              <a:rPr lang="en-US" sz="2500" dirty="0">
                <a:latin typeface="Arial" pitchFamily="34" charset="0"/>
              </a:rPr>
              <a:t> {</a:t>
            </a:r>
          </a:p>
          <a:p>
            <a:pPr defTabSz="966788">
              <a:tabLst>
                <a:tab pos="463550" algn="l"/>
                <a:tab pos="4405313" algn="l"/>
              </a:tabLst>
            </a:pPr>
            <a:r>
              <a:rPr lang="en-US" sz="2500" dirty="0">
                <a:latin typeface="Arial" pitchFamily="34" charset="0"/>
              </a:rPr>
              <a:t>	</a:t>
            </a:r>
            <a:r>
              <a:rPr lang="en-US" sz="2500" dirty="0" err="1">
                <a:latin typeface="Arial" pitchFamily="34" charset="0"/>
              </a:rPr>
              <a:t>int</a:t>
            </a:r>
            <a:r>
              <a:rPr lang="en-US" sz="2500" dirty="0">
                <a:latin typeface="Arial" pitchFamily="34" charset="0"/>
              </a:rPr>
              <a:t> data; 	</a:t>
            </a:r>
            <a:r>
              <a:rPr lang="en-US" sz="2500" i="1" dirty="0">
                <a:solidFill>
                  <a:schemeClr val="accent2"/>
                </a:solidFill>
                <a:latin typeface="Arial" pitchFamily="34" charset="0"/>
              </a:rPr>
              <a:t>// also called key</a:t>
            </a:r>
          </a:p>
          <a:p>
            <a:pPr defTabSz="966788">
              <a:tabLst>
                <a:tab pos="463550" algn="l"/>
                <a:tab pos="4405313" algn="l"/>
              </a:tabLst>
            </a:pPr>
            <a:r>
              <a:rPr lang="en-US" sz="2500" dirty="0">
                <a:latin typeface="Arial" pitchFamily="34" charset="0"/>
              </a:rPr>
              <a:t>	</a:t>
            </a:r>
            <a:r>
              <a:rPr lang="en-US" sz="2500" dirty="0" err="1">
                <a:latin typeface="Arial" pitchFamily="34" charset="0"/>
              </a:rPr>
              <a:t>struct</a:t>
            </a:r>
            <a:r>
              <a:rPr lang="en-US" sz="2500" dirty="0">
                <a:latin typeface="Arial" pitchFamily="34" charset="0"/>
              </a:rPr>
              <a:t> </a:t>
            </a:r>
            <a:r>
              <a:rPr lang="en-US" sz="2500" dirty="0" err="1">
                <a:latin typeface="Arial" pitchFamily="34" charset="0"/>
              </a:rPr>
              <a:t>treeNode</a:t>
            </a:r>
            <a:r>
              <a:rPr lang="en-US" sz="2500" dirty="0">
                <a:latin typeface="Arial" pitchFamily="34" charset="0"/>
              </a:rPr>
              <a:t> *left, *right; 	</a:t>
            </a:r>
            <a:r>
              <a:rPr lang="en-US" sz="2500" i="1" dirty="0">
                <a:solidFill>
                  <a:schemeClr val="accent2"/>
                </a:solidFill>
                <a:latin typeface="Arial" pitchFamily="34" charset="0"/>
              </a:rPr>
              <a:t>// pointers to </a:t>
            </a:r>
            <a:r>
              <a:rPr lang="en-US" sz="2500" i="1" dirty="0" err="1">
                <a:solidFill>
                  <a:schemeClr val="accent2"/>
                </a:solidFill>
                <a:latin typeface="Arial" pitchFamily="34" charset="0"/>
              </a:rPr>
              <a:t>treeNode</a:t>
            </a:r>
            <a:r>
              <a:rPr lang="en-US" sz="2500" dirty="0">
                <a:latin typeface="Arial" pitchFamily="34" charset="0"/>
              </a:rPr>
              <a:t> </a:t>
            </a:r>
          </a:p>
          <a:p>
            <a:pPr defTabSz="966788">
              <a:tabLst>
                <a:tab pos="463550" algn="l"/>
                <a:tab pos="4405313" algn="l"/>
              </a:tabLst>
            </a:pPr>
            <a:r>
              <a:rPr lang="en-US" sz="2500" dirty="0">
                <a:latin typeface="Arial" pitchFamily="34" charset="0"/>
              </a:rPr>
              <a:t>}</a:t>
            </a:r>
          </a:p>
        </p:txBody>
      </p:sp>
      <p:sp>
        <p:nvSpPr>
          <p:cNvPr id="129028" name="Rectangle 5"/>
          <p:cNvSpPr>
            <a:spLocks noChangeArrowheads="1"/>
          </p:cNvSpPr>
          <p:nvPr/>
        </p:nvSpPr>
        <p:spPr bwMode="auto">
          <a:xfrm>
            <a:off x="3024188" y="4419600"/>
            <a:ext cx="887412" cy="381000"/>
          </a:xfrm>
          <a:prstGeom prst="rect">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2500">
                <a:solidFill>
                  <a:schemeClr val="accent2"/>
                </a:solidFill>
              </a:rPr>
              <a:t>left</a:t>
            </a:r>
          </a:p>
        </p:txBody>
      </p:sp>
      <p:sp>
        <p:nvSpPr>
          <p:cNvPr id="129029" name="Rectangle 7"/>
          <p:cNvSpPr>
            <a:spLocks noChangeArrowheads="1"/>
          </p:cNvSpPr>
          <p:nvPr/>
        </p:nvSpPr>
        <p:spPr bwMode="auto">
          <a:xfrm>
            <a:off x="4799013" y="4419600"/>
            <a:ext cx="887412" cy="381000"/>
          </a:xfrm>
          <a:prstGeom prst="rect">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2500">
                <a:solidFill>
                  <a:schemeClr val="accent2"/>
                </a:solidFill>
              </a:rPr>
              <a:t>right</a:t>
            </a:r>
          </a:p>
        </p:txBody>
      </p:sp>
      <p:sp>
        <p:nvSpPr>
          <p:cNvPr id="129030" name="Line 10"/>
          <p:cNvSpPr>
            <a:spLocks noChangeShapeType="1"/>
          </p:cNvSpPr>
          <p:nvPr/>
        </p:nvSpPr>
        <p:spPr bwMode="auto">
          <a:xfrm flipH="1">
            <a:off x="4343400" y="4038600"/>
            <a:ext cx="0" cy="381000"/>
          </a:xfrm>
          <a:prstGeom prst="line">
            <a:avLst/>
          </a:prstGeom>
          <a:noFill/>
          <a:ln w="9525">
            <a:solidFill>
              <a:schemeClr val="tx1"/>
            </a:solidFill>
            <a:round/>
            <a:headEnd/>
            <a:tailEnd type="triangle" w="med" len="med"/>
          </a:ln>
        </p:spPr>
        <p:txBody>
          <a:bodyPr/>
          <a:lstStyle/>
          <a:p>
            <a:endParaRPr lang="en-US"/>
          </a:p>
        </p:txBody>
      </p:sp>
      <p:sp>
        <p:nvSpPr>
          <p:cNvPr id="129031" name="Text Box 11"/>
          <p:cNvSpPr txBox="1">
            <a:spLocks noChangeArrowheads="1"/>
          </p:cNvSpPr>
          <p:nvPr/>
        </p:nvSpPr>
        <p:spPr bwMode="auto">
          <a:xfrm>
            <a:off x="3992563" y="3581400"/>
            <a:ext cx="723900" cy="476250"/>
          </a:xfrm>
          <a:prstGeom prst="rect">
            <a:avLst/>
          </a:prstGeom>
          <a:noFill/>
          <a:ln w="9525">
            <a:noFill/>
            <a:miter lim="800000"/>
            <a:headEnd/>
            <a:tailEnd/>
          </a:ln>
        </p:spPr>
        <p:txBody>
          <a:bodyPr wrap="none" lIns="96744" tIns="48372" rIns="96744" bIns="48372">
            <a:spAutoFit/>
          </a:bodyPr>
          <a:lstStyle/>
          <a:p>
            <a:pPr defTabSz="966788"/>
            <a:r>
              <a:rPr lang="en-US" sz="2500" i="1"/>
              <a:t>root</a:t>
            </a:r>
          </a:p>
        </p:txBody>
      </p:sp>
      <p:sp>
        <p:nvSpPr>
          <p:cNvPr id="129032" name="Rectangle 12"/>
          <p:cNvSpPr>
            <a:spLocks noChangeArrowheads="1"/>
          </p:cNvSpPr>
          <p:nvPr/>
        </p:nvSpPr>
        <p:spPr bwMode="auto">
          <a:xfrm>
            <a:off x="3911600" y="4419600"/>
            <a:ext cx="887413" cy="381000"/>
          </a:xfrm>
          <a:prstGeom prst="rect">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2500">
                <a:solidFill>
                  <a:schemeClr val="accent2"/>
                </a:solidFill>
              </a:rPr>
              <a:t>data</a:t>
            </a:r>
          </a:p>
        </p:txBody>
      </p:sp>
      <p:sp>
        <p:nvSpPr>
          <p:cNvPr id="129033" name="Rectangle 34"/>
          <p:cNvSpPr>
            <a:spLocks noChangeArrowheads="1"/>
          </p:cNvSpPr>
          <p:nvPr/>
        </p:nvSpPr>
        <p:spPr bwMode="auto">
          <a:xfrm>
            <a:off x="1452563" y="5334000"/>
            <a:ext cx="887412" cy="381000"/>
          </a:xfrm>
          <a:prstGeom prst="rect">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2500">
                <a:solidFill>
                  <a:schemeClr val="accent2"/>
                </a:solidFill>
              </a:rPr>
              <a:t>left</a:t>
            </a:r>
          </a:p>
        </p:txBody>
      </p:sp>
      <p:sp>
        <p:nvSpPr>
          <p:cNvPr id="129034" name="Rectangle 35"/>
          <p:cNvSpPr>
            <a:spLocks noChangeArrowheads="1"/>
          </p:cNvSpPr>
          <p:nvPr/>
        </p:nvSpPr>
        <p:spPr bwMode="auto">
          <a:xfrm>
            <a:off x="3227388" y="5334000"/>
            <a:ext cx="887412" cy="381000"/>
          </a:xfrm>
          <a:prstGeom prst="rect">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2500">
                <a:solidFill>
                  <a:schemeClr val="accent2"/>
                </a:solidFill>
              </a:rPr>
              <a:t>right</a:t>
            </a:r>
          </a:p>
        </p:txBody>
      </p:sp>
      <p:sp>
        <p:nvSpPr>
          <p:cNvPr id="129035" name="Rectangle 36"/>
          <p:cNvSpPr>
            <a:spLocks noChangeArrowheads="1"/>
          </p:cNvSpPr>
          <p:nvPr/>
        </p:nvSpPr>
        <p:spPr bwMode="auto">
          <a:xfrm>
            <a:off x="2339975" y="5334000"/>
            <a:ext cx="887413" cy="381000"/>
          </a:xfrm>
          <a:prstGeom prst="rect">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2500">
                <a:solidFill>
                  <a:schemeClr val="accent2"/>
                </a:solidFill>
              </a:rPr>
              <a:t>data</a:t>
            </a:r>
          </a:p>
        </p:txBody>
      </p:sp>
      <p:sp>
        <p:nvSpPr>
          <p:cNvPr id="129036" name="Rectangle 37"/>
          <p:cNvSpPr>
            <a:spLocks noChangeArrowheads="1"/>
          </p:cNvSpPr>
          <p:nvPr/>
        </p:nvSpPr>
        <p:spPr bwMode="auto">
          <a:xfrm>
            <a:off x="4729163" y="5334000"/>
            <a:ext cx="887412" cy="381000"/>
          </a:xfrm>
          <a:prstGeom prst="rect">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2500">
                <a:solidFill>
                  <a:schemeClr val="accent2"/>
                </a:solidFill>
              </a:rPr>
              <a:t>left</a:t>
            </a:r>
          </a:p>
        </p:txBody>
      </p:sp>
      <p:sp>
        <p:nvSpPr>
          <p:cNvPr id="129037" name="Rectangle 38"/>
          <p:cNvSpPr>
            <a:spLocks noChangeArrowheads="1"/>
          </p:cNvSpPr>
          <p:nvPr/>
        </p:nvSpPr>
        <p:spPr bwMode="auto">
          <a:xfrm>
            <a:off x="6503988" y="5334000"/>
            <a:ext cx="887412" cy="381000"/>
          </a:xfrm>
          <a:prstGeom prst="rect">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2500">
                <a:solidFill>
                  <a:schemeClr val="accent2"/>
                </a:solidFill>
              </a:rPr>
              <a:t>right</a:t>
            </a:r>
          </a:p>
        </p:txBody>
      </p:sp>
      <p:sp>
        <p:nvSpPr>
          <p:cNvPr id="129038" name="Rectangle 39"/>
          <p:cNvSpPr>
            <a:spLocks noChangeArrowheads="1"/>
          </p:cNvSpPr>
          <p:nvPr/>
        </p:nvSpPr>
        <p:spPr bwMode="auto">
          <a:xfrm>
            <a:off x="5616575" y="5334000"/>
            <a:ext cx="887413" cy="381000"/>
          </a:xfrm>
          <a:prstGeom prst="rect">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2500">
                <a:solidFill>
                  <a:schemeClr val="accent2"/>
                </a:solidFill>
              </a:rPr>
              <a:t>data</a:t>
            </a:r>
          </a:p>
        </p:txBody>
      </p:sp>
      <p:cxnSp>
        <p:nvCxnSpPr>
          <p:cNvPr id="129039" name="AutoShape 40"/>
          <p:cNvCxnSpPr>
            <a:cxnSpLocks noChangeShapeType="1"/>
            <a:stCxn id="129028" idx="2"/>
            <a:endCxn id="129035" idx="0"/>
          </p:cNvCxnSpPr>
          <p:nvPr/>
        </p:nvCxnSpPr>
        <p:spPr bwMode="auto">
          <a:xfrm flipH="1">
            <a:off x="2784475" y="4800600"/>
            <a:ext cx="684213" cy="533400"/>
          </a:xfrm>
          <a:prstGeom prst="straightConnector1">
            <a:avLst/>
          </a:prstGeom>
          <a:noFill/>
          <a:ln w="9525">
            <a:solidFill>
              <a:schemeClr val="tx1"/>
            </a:solidFill>
            <a:round/>
            <a:headEnd/>
            <a:tailEnd type="triangle" w="med" len="med"/>
          </a:ln>
        </p:spPr>
      </p:cxnSp>
      <p:cxnSp>
        <p:nvCxnSpPr>
          <p:cNvPr id="129040" name="AutoShape 41"/>
          <p:cNvCxnSpPr>
            <a:cxnSpLocks noChangeShapeType="1"/>
            <a:stCxn id="129029" idx="2"/>
            <a:endCxn id="129038" idx="0"/>
          </p:cNvCxnSpPr>
          <p:nvPr/>
        </p:nvCxnSpPr>
        <p:spPr bwMode="auto">
          <a:xfrm>
            <a:off x="5243513" y="4800600"/>
            <a:ext cx="817562" cy="533400"/>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565150" y="161925"/>
            <a:ext cx="7805738" cy="800100"/>
          </a:xfrm>
          <a:noFill/>
        </p:spPr>
        <p:txBody>
          <a:bodyPr/>
          <a:lstStyle/>
          <a:p>
            <a:r>
              <a:rPr lang="en-US" sz="3400" smtClean="0"/>
              <a:t>Tree Traversing Algorithms</a:t>
            </a:r>
          </a:p>
        </p:txBody>
      </p:sp>
      <p:sp>
        <p:nvSpPr>
          <p:cNvPr id="130051" name="Rectangle 3"/>
          <p:cNvSpPr>
            <a:spLocks noGrp="1" noChangeArrowheads="1"/>
          </p:cNvSpPr>
          <p:nvPr>
            <p:ph type="body" idx="1"/>
          </p:nvPr>
        </p:nvSpPr>
        <p:spPr>
          <a:xfrm>
            <a:off x="762000" y="1357313"/>
            <a:ext cx="8153400" cy="2659062"/>
          </a:xfrm>
          <a:noFill/>
        </p:spPr>
        <p:txBody>
          <a:bodyPr/>
          <a:lstStyle/>
          <a:p>
            <a:pPr marL="644525" indent="-644525">
              <a:lnSpc>
                <a:spcPct val="75000"/>
              </a:lnSpc>
              <a:tabLst>
                <a:tab pos="4595813" algn="l"/>
              </a:tabLst>
            </a:pPr>
            <a:r>
              <a:rPr lang="en-US" sz="2800" dirty="0" err="1" smtClean="0">
                <a:latin typeface="Arial" pitchFamily="34" charset="0"/>
              </a:rPr>
              <a:t>inorderTraverse</a:t>
            </a:r>
            <a:r>
              <a:rPr lang="en-US" sz="2800" dirty="0" smtClean="0">
                <a:latin typeface="Arial" pitchFamily="34" charset="0"/>
              </a:rPr>
              <a:t>(p)	</a:t>
            </a:r>
            <a:r>
              <a:rPr lang="en-US" sz="2800" dirty="0" smtClean="0">
                <a:solidFill>
                  <a:schemeClr val="accent1"/>
                </a:solidFill>
                <a:latin typeface="Arial" pitchFamily="34" charset="0"/>
              </a:rPr>
              <a:t>// size-n problem</a:t>
            </a:r>
          </a:p>
          <a:p>
            <a:pPr marL="644525" indent="-644525">
              <a:lnSpc>
                <a:spcPct val="75000"/>
              </a:lnSpc>
              <a:tabLst>
                <a:tab pos="4595813" algn="l"/>
              </a:tabLst>
            </a:pPr>
            <a:r>
              <a:rPr lang="en-US" sz="2800" dirty="0" smtClean="0">
                <a:latin typeface="Arial" pitchFamily="34" charset="0"/>
              </a:rPr>
              <a:t>if p </a:t>
            </a:r>
            <a:r>
              <a:rPr lang="en-US" sz="2800" dirty="0" smtClean="0">
                <a:latin typeface="Arial" pitchFamily="34" charset="0"/>
                <a:sym typeface="Symbol" pitchFamily="18" charset="2"/>
              </a:rPr>
              <a:t> 0 then	</a:t>
            </a:r>
            <a:r>
              <a:rPr lang="en-US" sz="2800" dirty="0" smtClean="0">
                <a:solidFill>
                  <a:schemeClr val="accent1"/>
                </a:solidFill>
                <a:latin typeface="Arial" pitchFamily="34" charset="0"/>
                <a:sym typeface="Symbol" pitchFamily="18" charset="2"/>
              </a:rPr>
              <a:t>// Stopping and ret</a:t>
            </a:r>
          </a:p>
          <a:p>
            <a:pPr marL="644525" indent="-644525">
              <a:lnSpc>
                <a:spcPct val="75000"/>
              </a:lnSpc>
              <a:tabLst>
                <a:tab pos="4595813" algn="l"/>
              </a:tabLst>
            </a:pPr>
            <a:r>
              <a:rPr lang="en-US" sz="2800" dirty="0" smtClean="0">
                <a:latin typeface="Arial" pitchFamily="34" charset="0"/>
              </a:rPr>
              <a:t>     </a:t>
            </a:r>
            <a:r>
              <a:rPr lang="en-US" sz="2800" dirty="0" err="1" smtClean="0">
                <a:latin typeface="Arial" pitchFamily="34" charset="0"/>
              </a:rPr>
              <a:t>inorderTraverse</a:t>
            </a:r>
            <a:r>
              <a:rPr lang="en-US" sz="2800" dirty="0" smtClean="0">
                <a:latin typeface="Arial" pitchFamily="34" charset="0"/>
              </a:rPr>
              <a:t>(p-&gt;left);	</a:t>
            </a:r>
            <a:r>
              <a:rPr lang="en-US" sz="2800" dirty="0" smtClean="0">
                <a:solidFill>
                  <a:schemeClr val="accent1"/>
                </a:solidFill>
                <a:latin typeface="Arial" pitchFamily="34" charset="0"/>
              </a:rPr>
              <a:t>// size-</a:t>
            </a:r>
            <a:r>
              <a:rPr lang="en-US" sz="2800" dirty="0">
                <a:solidFill>
                  <a:schemeClr val="accent1"/>
                </a:solidFill>
                <a:latin typeface="Arial" pitchFamily="34" charset="0"/>
              </a:rPr>
              <a:t>m</a:t>
            </a:r>
            <a:r>
              <a:rPr lang="en-US" sz="2800" dirty="0" smtClean="0">
                <a:solidFill>
                  <a:schemeClr val="accent1"/>
                </a:solidFill>
                <a:latin typeface="Arial" pitchFamily="34" charset="0"/>
              </a:rPr>
              <a:t> problem</a:t>
            </a:r>
          </a:p>
          <a:p>
            <a:pPr marL="644525" indent="-644525">
              <a:lnSpc>
                <a:spcPct val="75000"/>
              </a:lnSpc>
              <a:tabLst>
                <a:tab pos="4595813" algn="l"/>
              </a:tabLst>
            </a:pPr>
            <a:r>
              <a:rPr lang="en-US" sz="2800" dirty="0" smtClean="0">
                <a:latin typeface="Arial" pitchFamily="34" charset="0"/>
              </a:rPr>
              <a:t>     </a:t>
            </a:r>
            <a:r>
              <a:rPr lang="en-US" sz="2800" dirty="0" smtClean="0">
                <a:solidFill>
                  <a:schemeClr val="accent2"/>
                </a:solidFill>
                <a:latin typeface="Arial" pitchFamily="34" charset="0"/>
              </a:rPr>
              <a:t>print(p-&gt;data);</a:t>
            </a:r>
            <a:r>
              <a:rPr lang="en-US" sz="2800" dirty="0" smtClean="0">
                <a:latin typeface="Arial" pitchFamily="34" charset="0"/>
              </a:rPr>
              <a:t>			</a:t>
            </a:r>
          </a:p>
          <a:p>
            <a:pPr marL="644525" indent="-644525">
              <a:lnSpc>
                <a:spcPct val="75000"/>
              </a:lnSpc>
              <a:tabLst>
                <a:tab pos="4595813" algn="l"/>
              </a:tabLst>
            </a:pPr>
            <a:r>
              <a:rPr lang="en-US" sz="2800" dirty="0" smtClean="0">
                <a:latin typeface="Arial" pitchFamily="34" charset="0"/>
              </a:rPr>
              <a:t>     </a:t>
            </a:r>
            <a:r>
              <a:rPr lang="en-US" sz="2800" dirty="0" err="1" smtClean="0">
                <a:latin typeface="Arial" pitchFamily="34" charset="0"/>
              </a:rPr>
              <a:t>inorderTraverse</a:t>
            </a:r>
            <a:r>
              <a:rPr lang="en-US" sz="2800" dirty="0" smtClean="0">
                <a:latin typeface="Arial" pitchFamily="34" charset="0"/>
              </a:rPr>
              <a:t>(p-&gt;right);	</a:t>
            </a:r>
            <a:r>
              <a:rPr lang="en-US" sz="2800" dirty="0" smtClean="0">
                <a:solidFill>
                  <a:schemeClr val="accent1"/>
                </a:solidFill>
                <a:latin typeface="Arial" pitchFamily="34" charset="0"/>
              </a:rPr>
              <a:t>// size-</a:t>
            </a:r>
            <a:r>
              <a:rPr lang="en-US" sz="2800" dirty="0">
                <a:solidFill>
                  <a:schemeClr val="accent1"/>
                </a:solidFill>
                <a:latin typeface="Arial" pitchFamily="34" charset="0"/>
              </a:rPr>
              <a:t>m</a:t>
            </a:r>
            <a:r>
              <a:rPr lang="en-US" sz="2800" dirty="0" smtClean="0">
                <a:solidFill>
                  <a:schemeClr val="accent1"/>
                </a:solidFill>
                <a:latin typeface="Arial" pitchFamily="34" charset="0"/>
              </a:rPr>
              <a:t> problem</a:t>
            </a:r>
          </a:p>
        </p:txBody>
      </p:sp>
      <p:sp>
        <p:nvSpPr>
          <p:cNvPr id="325639" name="Rectangle 7"/>
          <p:cNvSpPr>
            <a:spLocks noChangeArrowheads="1"/>
          </p:cNvSpPr>
          <p:nvPr/>
        </p:nvSpPr>
        <p:spPr bwMode="auto">
          <a:xfrm>
            <a:off x="533400" y="3817938"/>
            <a:ext cx="8610600" cy="2659062"/>
          </a:xfrm>
          <a:prstGeom prst="rect">
            <a:avLst/>
          </a:prstGeom>
          <a:noFill/>
          <a:ln w="9525">
            <a:noFill/>
            <a:miter lim="800000"/>
            <a:headEnd/>
            <a:tailEnd/>
          </a:ln>
        </p:spPr>
        <p:txBody>
          <a:bodyPr lIns="96736" tIns="48368" rIns="96736" bIns="48368"/>
          <a:lstStyle/>
          <a:p>
            <a:pPr marL="644525" indent="-644525" defTabSz="966788">
              <a:lnSpc>
                <a:spcPct val="95000"/>
              </a:lnSpc>
              <a:spcBef>
                <a:spcPct val="20000"/>
              </a:spcBef>
              <a:buClr>
                <a:srgbClr val="000000"/>
              </a:buClr>
              <a:buSzPct val="75000"/>
              <a:buFont typeface="Wingdings" pitchFamily="2" charset="2"/>
              <a:buNone/>
              <a:tabLst>
                <a:tab pos="5029200" algn="l"/>
              </a:tabLst>
            </a:pPr>
            <a:r>
              <a:rPr lang="en-US" sz="2800" dirty="0" err="1">
                <a:solidFill>
                  <a:srgbClr val="000000"/>
                </a:solidFill>
                <a:latin typeface="Arial" pitchFamily="34" charset="0"/>
              </a:rPr>
              <a:t>preorderTraverse</a:t>
            </a:r>
            <a:r>
              <a:rPr lang="en-US" sz="2800" dirty="0">
                <a:solidFill>
                  <a:srgbClr val="000000"/>
                </a:solidFill>
                <a:latin typeface="Arial" pitchFamily="34" charset="0"/>
              </a:rPr>
              <a:t>(p) </a:t>
            </a:r>
            <a:r>
              <a:rPr lang="en-US" sz="3200" dirty="0">
                <a:solidFill>
                  <a:srgbClr val="000000"/>
                </a:solidFill>
                <a:latin typeface="Arial" pitchFamily="34" charset="0"/>
              </a:rPr>
              <a:t>	</a:t>
            </a:r>
            <a:r>
              <a:rPr lang="en-US" sz="2800" dirty="0">
                <a:solidFill>
                  <a:schemeClr val="accent1"/>
                </a:solidFill>
                <a:latin typeface="Arial" pitchFamily="34" charset="0"/>
              </a:rPr>
              <a:t>// size-n problem</a:t>
            </a:r>
          </a:p>
          <a:p>
            <a:pPr marL="644525" indent="-644525" defTabSz="966788">
              <a:lnSpc>
                <a:spcPct val="95000"/>
              </a:lnSpc>
              <a:spcBef>
                <a:spcPct val="20000"/>
              </a:spcBef>
              <a:buClr>
                <a:srgbClr val="000000"/>
              </a:buClr>
              <a:buSzPct val="75000"/>
              <a:buFont typeface="Wingdings" pitchFamily="2" charset="2"/>
              <a:buNone/>
              <a:tabLst>
                <a:tab pos="5029200" algn="l"/>
              </a:tabLst>
            </a:pPr>
            <a:r>
              <a:rPr lang="en-US" sz="2800" dirty="0">
                <a:solidFill>
                  <a:srgbClr val="000000"/>
                </a:solidFill>
                <a:latin typeface="Arial" pitchFamily="34" charset="0"/>
              </a:rPr>
              <a:t>if p </a:t>
            </a:r>
            <a:r>
              <a:rPr lang="en-US" sz="2800" dirty="0">
                <a:solidFill>
                  <a:srgbClr val="000000"/>
                </a:solidFill>
                <a:latin typeface="Arial" pitchFamily="34" charset="0"/>
                <a:sym typeface="Symbol" pitchFamily="18" charset="2"/>
              </a:rPr>
              <a:t> 0 then</a:t>
            </a:r>
            <a:r>
              <a:rPr lang="en-US" sz="3200" dirty="0">
                <a:solidFill>
                  <a:srgbClr val="000000"/>
                </a:solidFill>
                <a:latin typeface="Arial" pitchFamily="34" charset="0"/>
                <a:sym typeface="Symbol" pitchFamily="18" charset="2"/>
              </a:rPr>
              <a:t>	</a:t>
            </a:r>
            <a:r>
              <a:rPr lang="en-US" sz="2800" dirty="0">
                <a:solidFill>
                  <a:schemeClr val="accent1"/>
                </a:solidFill>
                <a:latin typeface="Arial" pitchFamily="34" charset="0"/>
                <a:sym typeface="Symbol" pitchFamily="18" charset="2"/>
              </a:rPr>
              <a:t>// Stopping and ret</a:t>
            </a:r>
            <a:endParaRPr lang="en-US" sz="2800" dirty="0">
              <a:solidFill>
                <a:srgbClr val="000000"/>
              </a:solidFill>
              <a:latin typeface="Arial" pitchFamily="34" charset="0"/>
              <a:sym typeface="Symbol" pitchFamily="18" charset="2"/>
            </a:endParaRPr>
          </a:p>
          <a:p>
            <a:pPr marL="644525" indent="-644525" defTabSz="966788">
              <a:lnSpc>
                <a:spcPct val="95000"/>
              </a:lnSpc>
              <a:spcBef>
                <a:spcPct val="20000"/>
              </a:spcBef>
              <a:buClr>
                <a:srgbClr val="000000"/>
              </a:buClr>
              <a:buSzPct val="75000"/>
              <a:buFont typeface="Wingdings" pitchFamily="2" charset="2"/>
              <a:buNone/>
              <a:tabLst>
                <a:tab pos="5029200" algn="l"/>
              </a:tabLst>
            </a:pPr>
            <a:r>
              <a:rPr lang="en-US" sz="2800" dirty="0">
                <a:solidFill>
                  <a:srgbClr val="000000"/>
                </a:solidFill>
                <a:latin typeface="Arial" pitchFamily="34" charset="0"/>
              </a:rPr>
              <a:t> 	</a:t>
            </a:r>
            <a:r>
              <a:rPr lang="en-US" sz="2800" dirty="0">
                <a:solidFill>
                  <a:schemeClr val="accent2"/>
                </a:solidFill>
                <a:latin typeface="Arial" pitchFamily="34" charset="0"/>
              </a:rPr>
              <a:t>print(p-&gt;data);</a:t>
            </a:r>
            <a:r>
              <a:rPr lang="en-US" sz="2800" dirty="0">
                <a:solidFill>
                  <a:srgbClr val="000000"/>
                </a:solidFill>
                <a:latin typeface="Arial" pitchFamily="34" charset="0"/>
              </a:rPr>
              <a:t>	     </a:t>
            </a:r>
            <a:r>
              <a:rPr lang="en-US" sz="2800" dirty="0" err="1">
                <a:solidFill>
                  <a:srgbClr val="000000"/>
                </a:solidFill>
                <a:latin typeface="Arial" pitchFamily="34" charset="0"/>
              </a:rPr>
              <a:t>preorderTraverse</a:t>
            </a:r>
            <a:r>
              <a:rPr lang="en-US" sz="2800" dirty="0">
                <a:solidFill>
                  <a:srgbClr val="000000"/>
                </a:solidFill>
                <a:latin typeface="Arial" pitchFamily="34" charset="0"/>
              </a:rPr>
              <a:t>(p-&gt;left); </a:t>
            </a:r>
            <a:r>
              <a:rPr lang="en-US" sz="3200" dirty="0">
                <a:solidFill>
                  <a:srgbClr val="000000"/>
                </a:solidFill>
                <a:latin typeface="Arial" pitchFamily="34" charset="0"/>
              </a:rPr>
              <a:t>	</a:t>
            </a:r>
            <a:r>
              <a:rPr lang="en-US" sz="2800" dirty="0">
                <a:solidFill>
                  <a:schemeClr val="accent1"/>
                </a:solidFill>
                <a:latin typeface="Arial" pitchFamily="34" charset="0"/>
              </a:rPr>
              <a:t>// </a:t>
            </a:r>
            <a:r>
              <a:rPr lang="en-US" sz="2800" dirty="0" smtClean="0">
                <a:solidFill>
                  <a:schemeClr val="accent1"/>
                </a:solidFill>
                <a:latin typeface="Arial" pitchFamily="34" charset="0"/>
              </a:rPr>
              <a:t>size-</a:t>
            </a:r>
            <a:r>
              <a:rPr lang="en-US" sz="2800" dirty="0">
                <a:solidFill>
                  <a:schemeClr val="accent1"/>
                </a:solidFill>
                <a:latin typeface="Arial" pitchFamily="34" charset="0"/>
              </a:rPr>
              <a:t>m</a:t>
            </a:r>
            <a:r>
              <a:rPr lang="en-US" sz="2800" dirty="0" smtClean="0">
                <a:solidFill>
                  <a:schemeClr val="accent1"/>
                </a:solidFill>
                <a:latin typeface="Arial" pitchFamily="34" charset="0"/>
              </a:rPr>
              <a:t> </a:t>
            </a:r>
            <a:r>
              <a:rPr lang="en-US" sz="2800" dirty="0">
                <a:solidFill>
                  <a:schemeClr val="accent1"/>
                </a:solidFill>
                <a:latin typeface="Arial" pitchFamily="34" charset="0"/>
              </a:rPr>
              <a:t>problem</a:t>
            </a:r>
          </a:p>
          <a:p>
            <a:pPr marL="644525" indent="-644525" defTabSz="966788">
              <a:lnSpc>
                <a:spcPct val="95000"/>
              </a:lnSpc>
              <a:spcBef>
                <a:spcPct val="20000"/>
              </a:spcBef>
              <a:buClr>
                <a:srgbClr val="000000"/>
              </a:buClr>
              <a:buSzPct val="75000"/>
              <a:buFont typeface="Wingdings" pitchFamily="2" charset="2"/>
              <a:buNone/>
              <a:tabLst>
                <a:tab pos="5029200" algn="l"/>
              </a:tabLst>
            </a:pPr>
            <a:r>
              <a:rPr lang="en-US" sz="2800" dirty="0">
                <a:solidFill>
                  <a:srgbClr val="000000"/>
                </a:solidFill>
                <a:latin typeface="Arial" pitchFamily="34" charset="0"/>
              </a:rPr>
              <a:t>	</a:t>
            </a:r>
            <a:r>
              <a:rPr lang="en-US" sz="2800" dirty="0" err="1">
                <a:solidFill>
                  <a:srgbClr val="000000"/>
                </a:solidFill>
                <a:latin typeface="Arial" pitchFamily="34" charset="0"/>
              </a:rPr>
              <a:t>preorderTraverse</a:t>
            </a:r>
            <a:r>
              <a:rPr lang="en-US" sz="2800" dirty="0">
                <a:solidFill>
                  <a:srgbClr val="000000"/>
                </a:solidFill>
                <a:latin typeface="Arial" pitchFamily="34" charset="0"/>
              </a:rPr>
              <a:t>(p-&gt;right); </a:t>
            </a:r>
            <a:r>
              <a:rPr lang="en-US" sz="2800" dirty="0">
                <a:solidFill>
                  <a:schemeClr val="accent1"/>
                </a:solidFill>
                <a:latin typeface="Arial" pitchFamily="34" charset="0"/>
              </a:rPr>
              <a:t>// </a:t>
            </a:r>
            <a:r>
              <a:rPr lang="en-US" sz="2800" dirty="0" smtClean="0">
                <a:solidFill>
                  <a:schemeClr val="accent1"/>
                </a:solidFill>
                <a:latin typeface="Arial" pitchFamily="34" charset="0"/>
              </a:rPr>
              <a:t>size-</a:t>
            </a:r>
            <a:r>
              <a:rPr lang="en-US" sz="2800" dirty="0">
                <a:solidFill>
                  <a:schemeClr val="accent1"/>
                </a:solidFill>
                <a:latin typeface="Arial" pitchFamily="34" charset="0"/>
              </a:rPr>
              <a:t>m</a:t>
            </a:r>
            <a:r>
              <a:rPr lang="en-US" sz="2800" dirty="0" smtClean="0">
                <a:solidFill>
                  <a:schemeClr val="accent1"/>
                </a:solidFill>
                <a:latin typeface="Arial" pitchFamily="34" charset="0"/>
              </a:rPr>
              <a:t> </a:t>
            </a:r>
            <a:r>
              <a:rPr lang="en-US" sz="2800" dirty="0">
                <a:solidFill>
                  <a:schemeClr val="accent1"/>
                </a:solidFill>
                <a:latin typeface="Arial" pitchFamily="34" charset="0"/>
              </a:rPr>
              <a:t>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5639"/>
                                        </p:tgtEl>
                                        <p:attrNameLst>
                                          <p:attrName>style.visibility</p:attrName>
                                        </p:attrNameLst>
                                      </p:cBhvr>
                                      <p:to>
                                        <p:strVal val="visible"/>
                                      </p:to>
                                    </p:set>
                                    <p:animEffect transition="in" filter="wipe(up)">
                                      <p:cBhvr>
                                        <p:cTn id="7" dur="500"/>
                                        <p:tgtEl>
                                          <p:spTgt spid="325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9"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71513" y="76200"/>
            <a:ext cx="7807325" cy="563563"/>
          </a:xfrm>
        </p:spPr>
        <p:txBody>
          <a:bodyPr/>
          <a:lstStyle/>
          <a:p>
            <a:r>
              <a:rPr lang="en-US" smtClean="0"/>
              <a:t>Binary Search Tree Example: Declaration</a:t>
            </a:r>
          </a:p>
        </p:txBody>
      </p:sp>
      <p:sp>
        <p:nvSpPr>
          <p:cNvPr id="131075" name="Rectangle 3"/>
          <p:cNvSpPr>
            <a:spLocks noGrp="1" noChangeArrowheads="1"/>
          </p:cNvSpPr>
          <p:nvPr>
            <p:ph type="body" idx="1"/>
          </p:nvPr>
        </p:nvSpPr>
        <p:spPr>
          <a:xfrm>
            <a:off x="671513" y="914400"/>
            <a:ext cx="7939087" cy="5638800"/>
          </a:xfrm>
        </p:spPr>
        <p:txBody>
          <a:bodyPr/>
          <a:lstStyle/>
          <a:p>
            <a:pPr>
              <a:lnSpc>
                <a:spcPct val="95000"/>
              </a:lnSpc>
              <a:tabLst>
                <a:tab pos="2682875" algn="l"/>
                <a:tab pos="3717925" algn="l"/>
              </a:tabLst>
            </a:pPr>
            <a:r>
              <a:rPr lang="en-US" sz="2000" noProof="1" smtClean="0">
                <a:latin typeface="Arial" pitchFamily="34" charset="0"/>
              </a:rPr>
              <a:t>#include &lt;stdio.h&gt;</a:t>
            </a:r>
          </a:p>
          <a:p>
            <a:pPr>
              <a:lnSpc>
                <a:spcPct val="95000"/>
              </a:lnSpc>
              <a:tabLst>
                <a:tab pos="2682875" algn="l"/>
                <a:tab pos="3717925" algn="l"/>
              </a:tabLst>
            </a:pPr>
            <a:r>
              <a:rPr lang="en-US" sz="2000" noProof="1" smtClean="0">
                <a:latin typeface="Arial" pitchFamily="34" charset="0"/>
              </a:rPr>
              <a:t>#include &lt;string.h&gt;</a:t>
            </a:r>
          </a:p>
          <a:p>
            <a:pPr>
              <a:lnSpc>
                <a:spcPct val="95000"/>
              </a:lnSpc>
              <a:tabLst>
                <a:tab pos="2682875" algn="l"/>
                <a:tab pos="3717925" algn="l"/>
              </a:tabLst>
            </a:pPr>
            <a:r>
              <a:rPr lang="en-US" sz="2000" noProof="1" smtClean="0">
                <a:latin typeface="Arial" pitchFamily="34" charset="0"/>
              </a:rPr>
              <a:t>#include &lt;stdlib.h&gt; // used by malloc</a:t>
            </a:r>
          </a:p>
          <a:p>
            <a:pPr>
              <a:lnSpc>
                <a:spcPct val="95000"/>
              </a:lnSpc>
              <a:tabLst>
                <a:tab pos="2682875" algn="l"/>
                <a:tab pos="3717925" algn="l"/>
              </a:tabLst>
            </a:pPr>
            <a:r>
              <a:rPr lang="en-US" sz="2000" noProof="1" smtClean="0">
                <a:latin typeface="Arial" pitchFamily="34" charset="0"/>
              </a:rPr>
              <a:t>#include &lt;time.h&gt;</a:t>
            </a:r>
          </a:p>
          <a:p>
            <a:pPr>
              <a:lnSpc>
                <a:spcPct val="95000"/>
              </a:lnSpc>
              <a:tabLst>
                <a:tab pos="2682875" algn="l"/>
                <a:tab pos="3717925" algn="l"/>
              </a:tabLst>
            </a:pPr>
            <a:r>
              <a:rPr lang="en-US" sz="2000" noProof="1" smtClean="0">
                <a:latin typeface="Arial" pitchFamily="34" charset="0"/>
              </a:rPr>
              <a:t>struct treeNode </a:t>
            </a:r>
            <a:endParaRPr lang="en-US" sz="2000" dirty="0" smtClean="0">
              <a:latin typeface="Arial" pitchFamily="34" charset="0"/>
            </a:endParaRPr>
          </a:p>
          <a:p>
            <a:pPr>
              <a:lnSpc>
                <a:spcPct val="95000"/>
              </a:lnSpc>
              <a:tabLst>
                <a:tab pos="2682875" algn="l"/>
                <a:tab pos="3717925" algn="l"/>
              </a:tabLst>
            </a:pPr>
            <a:r>
              <a:rPr lang="en-US" sz="2000" noProof="1" smtClean="0">
                <a:latin typeface="Arial" pitchFamily="34" charset="0"/>
              </a:rPr>
              <a:t>{ </a:t>
            </a:r>
          </a:p>
          <a:p>
            <a:pPr>
              <a:lnSpc>
                <a:spcPct val="95000"/>
              </a:lnSpc>
              <a:tabLst>
                <a:tab pos="2682875" algn="l"/>
                <a:tab pos="3717925" algn="l"/>
              </a:tabLst>
            </a:pPr>
            <a:r>
              <a:rPr lang="en-US" sz="2000" noProof="1" smtClean="0">
                <a:latin typeface="Arial" pitchFamily="34" charset="0"/>
              </a:rPr>
              <a:t>	int data;</a:t>
            </a:r>
          </a:p>
          <a:p>
            <a:pPr>
              <a:lnSpc>
                <a:spcPct val="95000"/>
              </a:lnSpc>
              <a:tabLst>
                <a:tab pos="2682875" algn="l"/>
                <a:tab pos="3717925" algn="l"/>
              </a:tabLst>
            </a:pPr>
            <a:r>
              <a:rPr lang="en-US" sz="2000" noProof="1" smtClean="0">
                <a:latin typeface="Arial" pitchFamily="34" charset="0"/>
              </a:rPr>
              <a:t>	struct treeNode *left, *right;</a:t>
            </a:r>
            <a:r>
              <a:rPr lang="en-US" sz="2000" dirty="0" smtClean="0">
                <a:latin typeface="Arial" pitchFamily="34" charset="0"/>
              </a:rPr>
              <a:t> 	</a:t>
            </a:r>
            <a:r>
              <a:rPr lang="en-US" sz="2000" noProof="1" smtClean="0">
                <a:solidFill>
                  <a:schemeClr val="accent1"/>
                </a:solidFill>
                <a:latin typeface="Arial" pitchFamily="34" charset="0"/>
              </a:rPr>
              <a:t>// pointer</a:t>
            </a:r>
            <a:r>
              <a:rPr lang="en-US" sz="2000" dirty="0" smtClean="0">
                <a:solidFill>
                  <a:schemeClr val="accent1"/>
                </a:solidFill>
                <a:latin typeface="Arial" pitchFamily="34" charset="0"/>
              </a:rPr>
              <a:t>s</a:t>
            </a:r>
            <a:r>
              <a:rPr lang="en-US" sz="2000" noProof="1" smtClean="0">
                <a:solidFill>
                  <a:schemeClr val="accent1"/>
                </a:solidFill>
                <a:latin typeface="Arial" pitchFamily="34" charset="0"/>
              </a:rPr>
              <a:t> to left and right</a:t>
            </a:r>
          </a:p>
          <a:p>
            <a:pPr>
              <a:lnSpc>
                <a:spcPct val="95000"/>
              </a:lnSpc>
              <a:tabLst>
                <a:tab pos="2682875" algn="l"/>
                <a:tab pos="3717925" algn="l"/>
              </a:tabLst>
            </a:pPr>
            <a:r>
              <a:rPr lang="en-US" sz="2000" noProof="1" smtClean="0">
                <a:latin typeface="Arial" pitchFamily="34" charset="0"/>
              </a:rPr>
              <a:t>} *root = 0;  </a:t>
            </a:r>
            <a:r>
              <a:rPr lang="en-US" sz="2000" dirty="0" smtClean="0">
                <a:latin typeface="Arial" pitchFamily="34" charset="0"/>
              </a:rPr>
              <a:t>	</a:t>
            </a:r>
            <a:r>
              <a:rPr lang="en-US" sz="2000" noProof="1" smtClean="0">
                <a:solidFill>
                  <a:schemeClr val="accent1"/>
                </a:solidFill>
                <a:latin typeface="Arial" pitchFamily="34" charset="0"/>
              </a:rPr>
              <a:t>//root is a global pointer to the </a:t>
            </a:r>
            <a:r>
              <a:rPr lang="en-US" sz="2000" dirty="0" smtClean="0">
                <a:solidFill>
                  <a:schemeClr val="accent1"/>
                </a:solidFill>
                <a:latin typeface="Arial" pitchFamily="34" charset="0"/>
              </a:rPr>
              <a:t>root</a:t>
            </a:r>
            <a:r>
              <a:rPr lang="en-US" sz="2000" noProof="1" smtClean="0">
                <a:solidFill>
                  <a:schemeClr val="accent1"/>
                </a:solidFill>
                <a:latin typeface="Arial" pitchFamily="34" charset="0"/>
              </a:rPr>
              <a:t> entry</a:t>
            </a:r>
          </a:p>
          <a:p>
            <a:pPr>
              <a:lnSpc>
                <a:spcPct val="95000"/>
              </a:lnSpc>
              <a:tabLst>
                <a:tab pos="2682875" algn="l"/>
                <a:tab pos="3717925" algn="l"/>
              </a:tabLst>
            </a:pPr>
            <a:endParaRPr lang="en-US" sz="2000" noProof="1" smtClean="0">
              <a:latin typeface="Arial" pitchFamily="34" charset="0"/>
            </a:endParaRPr>
          </a:p>
          <a:p>
            <a:pPr>
              <a:lnSpc>
                <a:spcPct val="95000"/>
              </a:lnSpc>
              <a:tabLst>
                <a:tab pos="2682875" algn="l"/>
                <a:tab pos="3717925" algn="l"/>
              </a:tabLst>
            </a:pPr>
            <a:r>
              <a:rPr lang="en-US" sz="2000" noProof="1" smtClean="0">
                <a:latin typeface="Arial" pitchFamily="34" charset="0"/>
              </a:rPr>
              <a:t>void branching(char);	</a:t>
            </a:r>
            <a:r>
              <a:rPr lang="en-US" sz="2000" dirty="0" smtClean="0">
                <a:latin typeface="Arial" pitchFamily="34" charset="0"/>
              </a:rPr>
              <a:t>	</a:t>
            </a:r>
            <a:r>
              <a:rPr lang="en-US" sz="2000" noProof="1" smtClean="0">
                <a:solidFill>
                  <a:schemeClr val="accent1"/>
                </a:solidFill>
                <a:latin typeface="Arial" pitchFamily="34" charset="0"/>
              </a:rPr>
              <a:t>// function forward declaration</a:t>
            </a:r>
          </a:p>
          <a:p>
            <a:pPr>
              <a:lnSpc>
                <a:spcPct val="95000"/>
              </a:lnSpc>
              <a:tabLst>
                <a:tab pos="2682875" algn="l"/>
                <a:tab pos="3717925" algn="l"/>
              </a:tabLst>
            </a:pPr>
            <a:r>
              <a:rPr lang="en-US" sz="2000" noProof="1" smtClean="0">
                <a:latin typeface="Arial" pitchFamily="34" charset="0"/>
              </a:rPr>
              <a:t>void insertion();</a:t>
            </a:r>
          </a:p>
          <a:p>
            <a:pPr>
              <a:lnSpc>
                <a:spcPct val="95000"/>
              </a:lnSpc>
              <a:tabLst>
                <a:tab pos="2682875" algn="l"/>
                <a:tab pos="3717925" algn="l"/>
              </a:tabLst>
            </a:pPr>
            <a:r>
              <a:rPr lang="en-US" sz="2000" noProof="1" smtClean="0">
                <a:latin typeface="Arial" pitchFamily="34" charset="0"/>
              </a:rPr>
              <a:t>struct treeNode *search(struct treeNode *, int);</a:t>
            </a:r>
          </a:p>
          <a:p>
            <a:pPr>
              <a:lnSpc>
                <a:spcPct val="95000"/>
              </a:lnSpc>
              <a:tabLst>
                <a:tab pos="2682875" algn="l"/>
                <a:tab pos="3717925" algn="l"/>
              </a:tabLst>
            </a:pPr>
            <a:r>
              <a:rPr lang="en-US" sz="2000" noProof="1" smtClean="0">
                <a:latin typeface="Arial" pitchFamily="34" charset="0"/>
              </a:rPr>
              <a:t>void traverse(struct treeNode *);</a:t>
            </a:r>
            <a:endParaRPr lang="en-US" sz="2000" dirty="0" smtClean="0">
              <a:latin typeface="Arial" pitchFamily="34"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71513" y="228600"/>
            <a:ext cx="7807325" cy="563563"/>
          </a:xfrm>
        </p:spPr>
        <p:txBody>
          <a:bodyPr/>
          <a:lstStyle/>
          <a:p>
            <a:r>
              <a:rPr lang="en-US" smtClean="0"/>
              <a:t>Binary Search Tree Example: main()</a:t>
            </a:r>
          </a:p>
        </p:txBody>
      </p:sp>
      <p:sp>
        <p:nvSpPr>
          <p:cNvPr id="132099" name="Rectangle 3"/>
          <p:cNvSpPr>
            <a:spLocks noGrp="1" noChangeArrowheads="1"/>
          </p:cNvSpPr>
          <p:nvPr>
            <p:ph type="body" idx="1"/>
          </p:nvPr>
        </p:nvSpPr>
        <p:spPr>
          <a:xfrm>
            <a:off x="533400" y="990600"/>
            <a:ext cx="8167688" cy="5791200"/>
          </a:xfrm>
        </p:spPr>
        <p:txBody>
          <a:bodyPr/>
          <a:lstStyle/>
          <a:p>
            <a:r>
              <a:rPr lang="en-US" sz="2400" noProof="1" smtClean="0">
                <a:latin typeface="Arial" pitchFamily="34" charset="0"/>
              </a:rPr>
              <a:t>main( ) {  </a:t>
            </a:r>
            <a:r>
              <a:rPr lang="en-US" sz="2400" dirty="0" smtClean="0">
                <a:latin typeface="Arial" pitchFamily="34" charset="0"/>
              </a:rPr>
              <a:t>	</a:t>
            </a:r>
            <a:r>
              <a:rPr lang="en-US" sz="2400" noProof="1" smtClean="0">
                <a:solidFill>
                  <a:schemeClr val="accent1"/>
                </a:solidFill>
                <a:latin typeface="Arial" pitchFamily="34" charset="0"/>
              </a:rPr>
              <a:t>// print a menu for selection</a:t>
            </a:r>
          </a:p>
          <a:p>
            <a:r>
              <a:rPr lang="en-US" sz="2400" noProof="1" smtClean="0">
                <a:latin typeface="Arial" pitchFamily="34" charset="0"/>
              </a:rPr>
              <a:t>	char ch = 'i';</a:t>
            </a:r>
          </a:p>
          <a:p>
            <a:r>
              <a:rPr lang="en-US" sz="2400" noProof="1" smtClean="0">
                <a:latin typeface="Arial" pitchFamily="34" charset="0"/>
              </a:rPr>
              <a:t>	srand( (unsigned)time( 0 ) );  </a:t>
            </a:r>
            <a:r>
              <a:rPr lang="en-US" sz="2400" noProof="1" smtClean="0">
                <a:solidFill>
                  <a:schemeClr val="accent1"/>
                </a:solidFill>
                <a:latin typeface="Arial" pitchFamily="34" charset="0"/>
              </a:rPr>
              <a:t>// Use current time as seed</a:t>
            </a:r>
          </a:p>
          <a:p>
            <a:r>
              <a:rPr lang="en-US" sz="2400" noProof="1" smtClean="0">
                <a:latin typeface="Arial" pitchFamily="34" charset="0"/>
              </a:rPr>
              <a:t>	while (ch != 'q') {</a:t>
            </a:r>
          </a:p>
          <a:p>
            <a:r>
              <a:rPr lang="en-US" sz="2400" noProof="1" smtClean="0">
                <a:latin typeface="Arial" pitchFamily="34" charset="0"/>
              </a:rPr>
              <a:t>		printf</a:t>
            </a:r>
            <a:r>
              <a:rPr lang="en-US" sz="2400" noProof="1">
                <a:latin typeface="Arial" pitchFamily="34" charset="0"/>
              </a:rPr>
              <a:t>("</a:t>
            </a:r>
            <a:r>
              <a:rPr lang="en-US" sz="2400" dirty="0" smtClean="0">
                <a:latin typeface="Arial" pitchFamily="34" charset="0"/>
              </a:rPr>
              <a:t>E</a:t>
            </a:r>
            <a:r>
              <a:rPr lang="en-US" sz="2400" noProof="1" smtClean="0">
                <a:latin typeface="Arial" pitchFamily="34" charset="0"/>
              </a:rPr>
              <a:t>nter your selection\n");</a:t>
            </a:r>
          </a:p>
          <a:p>
            <a:r>
              <a:rPr lang="en-US" sz="2400" noProof="1" smtClean="0">
                <a:latin typeface="Arial" pitchFamily="34" charset="0"/>
              </a:rPr>
              <a:t>		printf("		i: insert a new entry\n");</a:t>
            </a:r>
          </a:p>
          <a:p>
            <a:r>
              <a:rPr lang="en-US" sz="2400" noProof="1" smtClean="0">
                <a:latin typeface="Arial" pitchFamily="34" charset="0"/>
              </a:rPr>
              <a:t>		printf("		s: search an entry\n");</a:t>
            </a:r>
          </a:p>
          <a:p>
            <a:r>
              <a:rPr lang="en-US" sz="2400" noProof="1" smtClean="0">
                <a:latin typeface="Arial" pitchFamily="34" charset="0"/>
              </a:rPr>
              <a:t>		printf("		t: traverse the tree and print\n");</a:t>
            </a:r>
          </a:p>
          <a:p>
            <a:r>
              <a:rPr lang="en-US" sz="2400" noProof="1" smtClean="0">
                <a:latin typeface="Arial" pitchFamily="34" charset="0"/>
              </a:rPr>
              <a:t>		printf("		q: quit \n");</a:t>
            </a:r>
          </a:p>
          <a:p>
            <a:r>
              <a:rPr lang="en-US" sz="2400" noProof="1" smtClean="0">
                <a:latin typeface="Arial" pitchFamily="34" charset="0"/>
              </a:rPr>
              <a:t>		</a:t>
            </a:r>
            <a:r>
              <a:rPr lang="en-US" sz="2400" noProof="1" smtClean="0">
                <a:solidFill>
                  <a:srgbClr val="0000FF"/>
                </a:solidFill>
                <a:latin typeface="Arial" pitchFamily="34" charset="0"/>
              </a:rPr>
              <a:t>fflush(stdin);</a:t>
            </a:r>
            <a:r>
              <a:rPr lang="en-US" sz="2400" noProof="1" smtClean="0">
                <a:latin typeface="Arial" pitchFamily="34" charset="0"/>
              </a:rPr>
              <a:t>		// flush the input buffer</a:t>
            </a:r>
          </a:p>
          <a:p>
            <a:r>
              <a:rPr lang="en-US" sz="2400" noProof="1" smtClean="0">
                <a:latin typeface="Arial" pitchFamily="34" charset="0"/>
              </a:rPr>
              <a:t>		ch = tolower(</a:t>
            </a:r>
            <a:r>
              <a:rPr lang="en-US" sz="2400" noProof="1" smtClean="0">
                <a:solidFill>
                  <a:srgbClr val="0000FF"/>
                </a:solidFill>
                <a:latin typeface="Arial" pitchFamily="34" charset="0"/>
              </a:rPr>
              <a:t>getchar</a:t>
            </a:r>
            <a:r>
              <a:rPr lang="en-US" sz="2400" noProof="1" smtClean="0">
                <a:latin typeface="Arial" pitchFamily="34" charset="0"/>
              </a:rPr>
              <a:t>());	</a:t>
            </a:r>
          </a:p>
          <a:p>
            <a:r>
              <a:rPr lang="en-US" sz="2400" noProof="1" smtClean="0">
                <a:latin typeface="Arial" pitchFamily="34" charset="0"/>
              </a:rPr>
              <a:t>		branching(ch);</a:t>
            </a:r>
          </a:p>
          <a:p>
            <a:r>
              <a:rPr lang="en-US" sz="2400" noProof="1" smtClean="0">
                <a:latin typeface="Arial" pitchFamily="34" charset="0"/>
              </a:rPr>
              <a:t>	}</a:t>
            </a:r>
          </a:p>
          <a:p>
            <a:r>
              <a:rPr lang="en-US" sz="2400" noProof="1" smtClean="0">
                <a:latin typeface="Arial" pitchFamily="34" charset="0"/>
              </a:rPr>
              <a:t>}</a:t>
            </a:r>
            <a:endParaRPr lang="en-US" sz="2400" dirty="0" smtClean="0">
              <a:latin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32"/>
          <p:cNvSpPr>
            <a:spLocks noChangeArrowheads="1"/>
          </p:cNvSpPr>
          <p:nvPr/>
        </p:nvSpPr>
        <p:spPr bwMode="auto">
          <a:xfrm>
            <a:off x="596900" y="869950"/>
            <a:ext cx="8112125" cy="5785392"/>
          </a:xfrm>
          <a:prstGeom prst="rect">
            <a:avLst/>
          </a:prstGeom>
          <a:noFill/>
          <a:ln w="9525">
            <a:noFill/>
            <a:miter lim="800000"/>
            <a:headEnd/>
            <a:tailEnd/>
          </a:ln>
        </p:spPr>
        <p:txBody>
          <a:bodyPr lIns="96736" tIns="48368" rIns="96736" bIns="48368">
            <a:spAutoFit/>
          </a:bodyPr>
          <a:lstStyle/>
          <a:p>
            <a:pPr marL="604838" indent="-538163" algn="just" defTabSz="966788">
              <a:lnSpc>
                <a:spcPct val="110000"/>
              </a:lnSpc>
              <a:tabLst>
                <a:tab pos="846138" algn="l"/>
                <a:tab pos="1155700" algn="l"/>
              </a:tabLst>
            </a:pPr>
            <a:r>
              <a:rPr lang="en-US" dirty="0">
                <a:cs typeface="Times New Roman" pitchFamily="18" charset="0"/>
              </a:rPr>
              <a:t>At the machine level, the value stored in any memory location is a sequence of </a:t>
            </a:r>
            <a:r>
              <a:rPr lang="en-US" dirty="0" smtClean="0">
                <a:cs typeface="Times New Roman" pitchFamily="18" charset="0"/>
              </a:rPr>
              <a:t>bits (bit pattern): </a:t>
            </a:r>
            <a:r>
              <a:rPr lang="en-US" dirty="0">
                <a:cs typeface="Times New Roman" pitchFamily="18" charset="0"/>
              </a:rPr>
              <a:t>00101011… .</a:t>
            </a:r>
          </a:p>
          <a:p>
            <a:pPr marL="604838" indent="-538163" algn="just" defTabSz="966788">
              <a:lnSpc>
                <a:spcPct val="110000"/>
              </a:lnSpc>
              <a:tabLst>
                <a:tab pos="846138" algn="l"/>
                <a:tab pos="1155700" algn="l"/>
              </a:tabLst>
            </a:pPr>
            <a:r>
              <a:rPr lang="en-US" dirty="0">
                <a:cs typeface="Times New Roman" pitchFamily="18" charset="0"/>
              </a:rPr>
              <a:t>A variable declaration binds a </a:t>
            </a:r>
            <a:r>
              <a:rPr lang="en-US" dirty="0">
                <a:solidFill>
                  <a:srgbClr val="0000FF"/>
                </a:solidFill>
                <a:cs typeface="Times New Roman" pitchFamily="18" charset="0"/>
              </a:rPr>
              <a:t>name</a:t>
            </a:r>
            <a:r>
              <a:rPr lang="en-US" dirty="0">
                <a:cs typeface="Times New Roman" pitchFamily="18" charset="0"/>
              </a:rPr>
              <a:t> to a location in memory, and describes the </a:t>
            </a:r>
            <a:r>
              <a:rPr lang="en-US" dirty="0">
                <a:solidFill>
                  <a:srgbClr val="0000FF"/>
                </a:solidFill>
                <a:cs typeface="Times New Roman" pitchFamily="18" charset="0"/>
              </a:rPr>
              <a:t>attributes</a:t>
            </a:r>
            <a:r>
              <a:rPr lang="en-US" dirty="0">
                <a:cs typeface="Times New Roman" pitchFamily="18" charset="0"/>
              </a:rPr>
              <a:t> of the </a:t>
            </a:r>
            <a:r>
              <a:rPr lang="en-US" dirty="0">
                <a:solidFill>
                  <a:srgbClr val="0000FF"/>
                </a:solidFill>
                <a:cs typeface="Times New Roman" pitchFamily="18" charset="0"/>
              </a:rPr>
              <a:t>value</a:t>
            </a:r>
            <a:r>
              <a:rPr lang="en-US" dirty="0">
                <a:cs typeface="Times New Roman" pitchFamily="18" charset="0"/>
              </a:rPr>
              <a:t> in the location:</a:t>
            </a:r>
          </a:p>
          <a:p>
            <a:pPr marL="604838" indent="-538163" algn="just" defTabSz="966788">
              <a:lnSpc>
                <a:spcPct val="110000"/>
              </a:lnSpc>
              <a:buFontTx/>
              <a:buChar char="•"/>
              <a:tabLst>
                <a:tab pos="846138" algn="l"/>
                <a:tab pos="1155700" algn="l"/>
              </a:tabLst>
            </a:pPr>
            <a:r>
              <a:rPr lang="en-US" dirty="0" smtClean="0">
                <a:solidFill>
                  <a:srgbClr val="0000FF"/>
                </a:solidFill>
                <a:cs typeface="Times New Roman" pitchFamily="18" charset="0"/>
              </a:rPr>
              <a:t>Type</a:t>
            </a:r>
            <a:r>
              <a:rPr lang="en-US" dirty="0" smtClean="0">
                <a:cs typeface="Times New Roman" pitchFamily="18" charset="0"/>
              </a:rPr>
              <a:t> (how you want to interpret the bit pattern)</a:t>
            </a:r>
            <a:endParaRPr lang="en-US" dirty="0">
              <a:cs typeface="Times New Roman" pitchFamily="18" charset="0"/>
            </a:endParaRPr>
          </a:p>
          <a:p>
            <a:pPr marL="604838" indent="-538163" algn="just" defTabSz="966788">
              <a:lnSpc>
                <a:spcPct val="110000"/>
              </a:lnSpc>
              <a:buFontTx/>
              <a:buChar char="•"/>
              <a:tabLst>
                <a:tab pos="846138" algn="l"/>
                <a:tab pos="1155700" algn="l"/>
              </a:tabLst>
            </a:pPr>
            <a:r>
              <a:rPr lang="en-US" dirty="0">
                <a:solidFill>
                  <a:srgbClr val="0000FF"/>
                </a:solidFill>
                <a:cs typeface="Times New Roman" pitchFamily="18" charset="0"/>
              </a:rPr>
              <a:t>S</a:t>
            </a:r>
            <a:r>
              <a:rPr lang="en-US" dirty="0" smtClean="0">
                <a:solidFill>
                  <a:srgbClr val="0000FF"/>
                </a:solidFill>
                <a:cs typeface="Times New Roman" pitchFamily="18" charset="0"/>
              </a:rPr>
              <a:t>cope </a:t>
            </a:r>
            <a:endParaRPr lang="en-US" dirty="0">
              <a:solidFill>
                <a:srgbClr val="0000FF"/>
              </a:solidFill>
              <a:cs typeface="Times New Roman" pitchFamily="18" charset="0"/>
            </a:endParaRPr>
          </a:p>
          <a:p>
            <a:pPr marL="604838" indent="-538163" algn="just" defTabSz="966788">
              <a:lnSpc>
                <a:spcPct val="110000"/>
              </a:lnSpc>
              <a:buFontTx/>
              <a:buChar char="•"/>
              <a:tabLst>
                <a:tab pos="846138" algn="l"/>
                <a:tab pos="1155700" algn="l"/>
              </a:tabLst>
            </a:pPr>
            <a:r>
              <a:rPr lang="en-US" dirty="0">
                <a:solidFill>
                  <a:srgbClr val="0000FF"/>
                </a:solidFill>
                <a:cs typeface="Times New Roman" pitchFamily="18" charset="0"/>
              </a:rPr>
              <a:t>Q</a:t>
            </a:r>
            <a:r>
              <a:rPr lang="en-US" dirty="0" smtClean="0">
                <a:solidFill>
                  <a:srgbClr val="0000FF"/>
                </a:solidFill>
                <a:cs typeface="Times New Roman" pitchFamily="18" charset="0"/>
              </a:rPr>
              <a:t>ualifier</a:t>
            </a:r>
            <a:r>
              <a:rPr lang="en-US" dirty="0" smtClean="0">
                <a:cs typeface="Times New Roman" pitchFamily="18" charset="0"/>
              </a:rPr>
              <a:t> </a:t>
            </a:r>
            <a:r>
              <a:rPr lang="en-US" dirty="0">
                <a:cs typeface="Times New Roman" pitchFamily="18" charset="0"/>
              </a:rPr>
              <a:t>(modifiability, e.g., </a:t>
            </a:r>
            <a:r>
              <a:rPr lang="en-US" i="1" dirty="0">
                <a:cs typeface="Times New Roman" pitchFamily="18" charset="0"/>
              </a:rPr>
              <a:t>constant</a:t>
            </a:r>
            <a:r>
              <a:rPr lang="en-US" dirty="0">
                <a:cs typeface="Times New Roman" pitchFamily="18" charset="0"/>
              </a:rPr>
              <a:t>)</a:t>
            </a:r>
          </a:p>
          <a:p>
            <a:pPr marL="604838" indent="-538163" algn="just" defTabSz="966788">
              <a:lnSpc>
                <a:spcPct val="110000"/>
              </a:lnSpc>
              <a:tabLst>
                <a:tab pos="846138" algn="l"/>
                <a:tab pos="1155700" algn="l"/>
              </a:tabLst>
            </a:pPr>
            <a:r>
              <a:rPr lang="en-US" dirty="0">
                <a:cs typeface="Times New Roman" pitchFamily="18" charset="0"/>
              </a:rPr>
              <a:t>Typically the compiler allocates memory for the variable and binds the name to that location when a variable is declared.</a:t>
            </a:r>
          </a:p>
          <a:p>
            <a:pPr marL="604838" indent="-538163" algn="just" defTabSz="966788">
              <a:lnSpc>
                <a:spcPct val="110000"/>
              </a:lnSpc>
              <a:tabLst>
                <a:tab pos="846138" algn="l"/>
                <a:tab pos="1155700" algn="l"/>
              </a:tabLst>
            </a:pPr>
            <a:r>
              <a:rPr lang="en-US" dirty="0">
                <a:cs typeface="Times New Roman" pitchFamily="18" charset="0"/>
              </a:rPr>
              <a:t>Declaration in C/C++:</a:t>
            </a:r>
          </a:p>
          <a:p>
            <a:pPr marL="604838" indent="-538163" algn="just" defTabSz="966788">
              <a:lnSpc>
                <a:spcPct val="110000"/>
              </a:lnSpc>
              <a:tabLst>
                <a:tab pos="846138" algn="l"/>
                <a:tab pos="1155700"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typename</a:t>
            </a:r>
            <a:r>
              <a:rPr lang="en-US" dirty="0">
                <a:latin typeface="Arial" pitchFamily="34" charset="0"/>
                <a:cs typeface="Times New Roman" pitchFamily="18" charset="0"/>
              </a:rPr>
              <a:t> variables, </a:t>
            </a:r>
            <a:endParaRPr lang="en-US" dirty="0" smtClean="0">
              <a:latin typeface="Arial" pitchFamily="34" charset="0"/>
              <a:cs typeface="Times New Roman" pitchFamily="18" charset="0"/>
            </a:endParaRPr>
          </a:p>
          <a:p>
            <a:pPr marL="604838" indent="-538163" algn="just" defTabSz="966788">
              <a:lnSpc>
                <a:spcPct val="110000"/>
              </a:lnSpc>
              <a:tabLst>
                <a:tab pos="846138" algn="l"/>
                <a:tab pos="1155700" algn="l"/>
              </a:tabLst>
            </a:pPr>
            <a:r>
              <a:rPr lang="en-US" dirty="0">
                <a:latin typeface="Arial" pitchFamily="34" charset="0"/>
                <a:cs typeface="Times New Roman" pitchFamily="18" charset="0"/>
              </a:rPr>
              <a:t>	</a:t>
            </a:r>
            <a:r>
              <a:rPr lang="en-US" dirty="0" smtClean="0">
                <a:latin typeface="Arial" pitchFamily="34" charset="0"/>
                <a:cs typeface="Times New Roman" pitchFamily="18" charset="0"/>
              </a:rPr>
              <a:t>separated </a:t>
            </a:r>
            <a:r>
              <a:rPr lang="en-US" dirty="0">
                <a:latin typeface="Arial" pitchFamily="34" charset="0"/>
                <a:cs typeface="Times New Roman" pitchFamily="18" charset="0"/>
              </a:rPr>
              <a:t>by comma, e.g., </a:t>
            </a:r>
          </a:p>
          <a:p>
            <a:pPr marL="604838" indent="-538163" algn="just" defTabSz="966788">
              <a:lnSpc>
                <a:spcPct val="110000"/>
              </a:lnSpc>
              <a:tabLst>
                <a:tab pos="846138" algn="l"/>
                <a:tab pos="1155700"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int</a:t>
            </a:r>
            <a:r>
              <a:rPr lang="en-US" dirty="0">
                <a:latin typeface="Arial" pitchFamily="34" charset="0"/>
                <a:cs typeface="Times New Roman" pitchFamily="18" charset="0"/>
              </a:rPr>
              <a:t> </a:t>
            </a:r>
            <a:r>
              <a:rPr lang="en-US" dirty="0" err="1">
                <a:latin typeface="Arial" pitchFamily="34" charset="0"/>
                <a:cs typeface="Times New Roman" pitchFamily="18" charset="0"/>
              </a:rPr>
              <a:t>i</a:t>
            </a:r>
            <a:r>
              <a:rPr lang="en-US" dirty="0">
                <a:latin typeface="Arial" pitchFamily="34" charset="0"/>
                <a:cs typeface="Times New Roman" pitchFamily="18" charset="0"/>
              </a:rPr>
              <a:t> = 0, j, k; </a:t>
            </a:r>
          </a:p>
          <a:p>
            <a:pPr marL="604838" indent="-538163" algn="just" defTabSz="966788">
              <a:lnSpc>
                <a:spcPct val="110000"/>
              </a:lnSpc>
              <a:tabLst>
                <a:tab pos="846138" algn="l"/>
                <a:tab pos="1155700" algn="l"/>
              </a:tabLst>
            </a:pPr>
            <a:r>
              <a:rPr lang="en-US" dirty="0">
                <a:latin typeface="Arial" pitchFamily="34" charset="0"/>
                <a:cs typeface="Times New Roman" pitchFamily="18" charset="0"/>
              </a:rPr>
              <a:t>	</a:t>
            </a:r>
            <a:r>
              <a:rPr lang="en-US" dirty="0" err="1" smtClean="0">
                <a:latin typeface="Arial" pitchFamily="34" charset="0"/>
                <a:cs typeface="Times New Roman" pitchFamily="18" charset="0"/>
              </a:rPr>
              <a:t>doube</a:t>
            </a:r>
            <a:r>
              <a:rPr lang="en-US" dirty="0" smtClean="0">
                <a:latin typeface="Arial" pitchFamily="34" charset="0"/>
                <a:cs typeface="Times New Roman" pitchFamily="18" charset="0"/>
              </a:rPr>
              <a:t> x </a:t>
            </a:r>
            <a:r>
              <a:rPr lang="en-US" dirty="0">
                <a:latin typeface="Arial" pitchFamily="34" charset="0"/>
                <a:cs typeface="Times New Roman" pitchFamily="18" charset="0"/>
              </a:rPr>
              <a:t>= 3.0, y, z = 2.5;</a:t>
            </a:r>
          </a:p>
        </p:txBody>
      </p:sp>
      <p:sp>
        <p:nvSpPr>
          <p:cNvPr id="21507" name="Rectangle 633"/>
          <p:cNvSpPr>
            <a:spLocks noChangeArrowheads="1"/>
          </p:cNvSpPr>
          <p:nvPr/>
        </p:nvSpPr>
        <p:spPr bwMode="auto">
          <a:xfrm>
            <a:off x="565150" y="80963"/>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Data Declaration</a:t>
            </a:r>
            <a:r>
              <a:rPr lang="en-US" sz="3400" b="1">
                <a:solidFill>
                  <a:schemeClr val="accent2"/>
                </a:solidFill>
              </a:rPr>
              <a:t> </a:t>
            </a:r>
          </a:p>
        </p:txBody>
      </p:sp>
      <p:grpSp>
        <p:nvGrpSpPr>
          <p:cNvPr id="13" name="Group 12"/>
          <p:cNvGrpSpPr/>
          <p:nvPr/>
        </p:nvGrpSpPr>
        <p:grpSpPr>
          <a:xfrm>
            <a:off x="5257800" y="4603515"/>
            <a:ext cx="3401252" cy="2254485"/>
            <a:chOff x="5486400" y="4603515"/>
            <a:chExt cx="3401252" cy="2254485"/>
          </a:xfrm>
        </p:grpSpPr>
        <p:sp>
          <p:nvSpPr>
            <p:cNvPr id="2" name="TextBox 1"/>
            <p:cNvSpPr txBox="1"/>
            <p:nvPr/>
          </p:nvSpPr>
          <p:spPr>
            <a:xfrm>
              <a:off x="5486400" y="4603515"/>
              <a:ext cx="3401252" cy="2246769"/>
            </a:xfrm>
            <a:prstGeom prst="rect">
              <a:avLst/>
            </a:prstGeom>
            <a:noFill/>
          </p:spPr>
          <p:txBody>
            <a:bodyPr wrap="none" rtlCol="0">
              <a:spAutoFit/>
            </a:bodyPr>
            <a:lstStyle/>
            <a:p>
              <a:pPr defTabSz="971550">
                <a:tabLst>
                  <a:tab pos="857250" algn="l"/>
                  <a:tab pos="1885950" algn="l"/>
                </a:tabLst>
              </a:pPr>
              <a:r>
                <a:rPr lang="en-US" sz="2000" dirty="0" smtClean="0"/>
                <a:t>Name	Address	Initial Value</a:t>
              </a:r>
            </a:p>
            <a:p>
              <a:pPr>
                <a:tabLst>
                  <a:tab pos="173038" algn="l"/>
                  <a:tab pos="1087438" algn="l"/>
                  <a:tab pos="2060575" algn="l"/>
                </a:tabLst>
              </a:pPr>
              <a:r>
                <a:rPr lang="en-US" sz="2000" dirty="0" smtClean="0"/>
                <a:t>	i	8000	0</a:t>
              </a:r>
            </a:p>
            <a:p>
              <a:pPr>
                <a:tabLst>
                  <a:tab pos="173038" algn="l"/>
                  <a:tab pos="1087438" algn="l"/>
                  <a:tab pos="2060575" algn="l"/>
                </a:tabLst>
              </a:pPr>
              <a:r>
                <a:rPr lang="en-US" sz="2000" dirty="0" smtClean="0"/>
                <a:t>	j	8004</a:t>
              </a:r>
            </a:p>
            <a:p>
              <a:pPr>
                <a:tabLst>
                  <a:tab pos="173038" algn="l"/>
                  <a:tab pos="1087438" algn="l"/>
                  <a:tab pos="2060575" algn="l"/>
                </a:tabLst>
              </a:pPr>
              <a:r>
                <a:rPr lang="en-US" sz="2000" dirty="0" smtClean="0"/>
                <a:t>	k	8008</a:t>
              </a:r>
            </a:p>
            <a:p>
              <a:pPr>
                <a:tabLst>
                  <a:tab pos="173038" algn="l"/>
                  <a:tab pos="1087438" algn="l"/>
                  <a:tab pos="2060575" algn="l"/>
                </a:tabLst>
              </a:pPr>
              <a:r>
                <a:rPr lang="en-US" sz="2000" dirty="0" smtClean="0"/>
                <a:t>	x	8400	3.0</a:t>
              </a:r>
            </a:p>
            <a:p>
              <a:pPr>
                <a:tabLst>
                  <a:tab pos="173038" algn="l"/>
                  <a:tab pos="1087438" algn="l"/>
                  <a:tab pos="2060575" algn="l"/>
                </a:tabLst>
              </a:pPr>
              <a:r>
                <a:rPr lang="en-US" sz="2000" dirty="0" smtClean="0"/>
                <a:t>	y	8408</a:t>
              </a:r>
            </a:p>
            <a:p>
              <a:pPr>
                <a:tabLst>
                  <a:tab pos="173038" algn="l"/>
                  <a:tab pos="1087438" algn="l"/>
                  <a:tab pos="2060575" algn="l"/>
                </a:tabLst>
              </a:pPr>
              <a:r>
                <a:rPr lang="en-US" sz="2000" dirty="0" smtClean="0"/>
                <a:t>	z	8416	2.5</a:t>
              </a:r>
              <a:endParaRPr lang="en-US" sz="2000" dirty="0"/>
            </a:p>
          </p:txBody>
        </p:sp>
        <p:sp>
          <p:nvSpPr>
            <p:cNvPr id="3" name="Rectangle 2"/>
            <p:cNvSpPr/>
            <p:nvPr/>
          </p:nvSpPr>
          <p:spPr bwMode="auto">
            <a:xfrm>
              <a:off x="5486400" y="4603515"/>
              <a:ext cx="3283912" cy="224676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5" name="Straight Connector 4"/>
            <p:cNvCxnSpPr/>
            <p:nvPr/>
          </p:nvCxnSpPr>
          <p:spPr bwMode="auto">
            <a:xfrm>
              <a:off x="5486400" y="4953000"/>
              <a:ext cx="3283912"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5486400" y="5257800"/>
              <a:ext cx="3283912"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5486400" y="5585750"/>
              <a:ext cx="3283912"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5486400" y="5867400"/>
              <a:ext cx="3283912"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5486400" y="6195350"/>
              <a:ext cx="3283912"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5486400" y="6518475"/>
              <a:ext cx="3283912"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6324600" y="4603515"/>
              <a:ext cx="0" cy="224676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7391400" y="4611231"/>
              <a:ext cx="0" cy="2246769"/>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body" idx="1"/>
          </p:nvPr>
        </p:nvSpPr>
        <p:spPr>
          <a:xfrm>
            <a:off x="671513" y="990600"/>
            <a:ext cx="8091487" cy="5791200"/>
          </a:xfrm>
        </p:spPr>
        <p:txBody>
          <a:bodyPr/>
          <a:lstStyle/>
          <a:p>
            <a:pPr>
              <a:lnSpc>
                <a:spcPct val="65000"/>
              </a:lnSpc>
            </a:pPr>
            <a:r>
              <a:rPr lang="en-US" sz="2400" noProof="1" smtClean="0">
                <a:latin typeface="Arial" pitchFamily="34" charset="0"/>
              </a:rPr>
              <a:t>void branching(char c) {    // branch to different tasks</a:t>
            </a:r>
          </a:p>
          <a:p>
            <a:pPr>
              <a:lnSpc>
                <a:spcPct val="65000"/>
              </a:lnSpc>
            </a:pPr>
            <a:r>
              <a:rPr lang="en-US" sz="2400" noProof="1" smtClean="0">
                <a:latin typeface="Arial" pitchFamily="34" charset="0"/>
              </a:rPr>
              <a:t>	int key;</a:t>
            </a:r>
          </a:p>
          <a:p>
            <a:pPr>
              <a:lnSpc>
                <a:spcPct val="65000"/>
              </a:lnSpc>
            </a:pPr>
            <a:r>
              <a:rPr lang="en-US" sz="2400" noProof="1" smtClean="0">
                <a:latin typeface="Arial" pitchFamily="34" charset="0"/>
              </a:rPr>
              <a:t>	switch(c)  {</a:t>
            </a:r>
          </a:p>
          <a:p>
            <a:pPr>
              <a:lnSpc>
                <a:spcPct val="65000"/>
              </a:lnSpc>
            </a:pPr>
            <a:r>
              <a:rPr lang="en-US" sz="2400" noProof="1" smtClean="0">
                <a:latin typeface="Arial" pitchFamily="34" charset="0"/>
              </a:rPr>
              <a:t>	case 'i':</a:t>
            </a:r>
          </a:p>
          <a:p>
            <a:pPr>
              <a:lnSpc>
                <a:spcPct val="65000"/>
              </a:lnSpc>
            </a:pPr>
            <a:r>
              <a:rPr lang="en-US" sz="2400" noProof="1" smtClean="0">
                <a:latin typeface="Arial" pitchFamily="34" charset="0"/>
              </a:rPr>
              <a:t>		insertion();  // Not passing </a:t>
            </a:r>
            <a:r>
              <a:rPr lang="en-US" sz="2400" noProof="1" smtClean="0">
                <a:solidFill>
                  <a:srgbClr val="0000FF"/>
                </a:solidFill>
                <a:latin typeface="Arial" pitchFamily="34" charset="0"/>
              </a:rPr>
              <a:t>root</a:t>
            </a:r>
            <a:r>
              <a:rPr lang="en-US" sz="2400" noProof="1" smtClean="0">
                <a:latin typeface="Arial" pitchFamily="34" charset="0"/>
              </a:rPr>
              <a:t>, but use it as global</a:t>
            </a:r>
          </a:p>
          <a:p>
            <a:pPr>
              <a:lnSpc>
                <a:spcPct val="65000"/>
              </a:lnSpc>
            </a:pPr>
            <a:r>
              <a:rPr lang="en-US" sz="2400" noProof="1" smtClean="0">
                <a:latin typeface="Arial" pitchFamily="34" charset="0"/>
              </a:rPr>
              <a:t>		break;</a:t>
            </a:r>
          </a:p>
          <a:p>
            <a:pPr>
              <a:lnSpc>
                <a:spcPct val="65000"/>
              </a:lnSpc>
            </a:pPr>
            <a:r>
              <a:rPr lang="en-US" sz="2400" noProof="1" smtClean="0">
                <a:latin typeface="Arial" pitchFamily="34" charset="0"/>
              </a:rPr>
              <a:t>	case 's':</a:t>
            </a:r>
          </a:p>
          <a:p>
            <a:pPr>
              <a:lnSpc>
                <a:spcPct val="65000"/>
              </a:lnSpc>
            </a:pPr>
            <a:r>
              <a:rPr lang="en-US" sz="2400" noProof="1" smtClean="0">
                <a:latin typeface="Arial" pitchFamily="34" charset="0"/>
              </a:rPr>
              <a:t>		printf("Enter the </a:t>
            </a:r>
            <a:r>
              <a:rPr lang="en-US" sz="2400" dirty="0" smtClean="0">
                <a:latin typeface="Arial" pitchFamily="34" charset="0"/>
              </a:rPr>
              <a:t>key</a:t>
            </a:r>
            <a:r>
              <a:rPr lang="en-US" sz="2400" noProof="1" smtClean="0">
                <a:latin typeface="Arial" pitchFamily="34" charset="0"/>
              </a:rPr>
              <a:t> to search\n");</a:t>
            </a:r>
          </a:p>
          <a:p>
            <a:pPr>
              <a:lnSpc>
                <a:spcPct val="65000"/>
              </a:lnSpc>
            </a:pPr>
            <a:r>
              <a:rPr lang="en-US" sz="2400" noProof="1" smtClean="0">
                <a:latin typeface="Arial" pitchFamily="34" charset="0"/>
              </a:rPr>
              <a:t>		scanf("%d", &amp;key);</a:t>
            </a:r>
          </a:p>
          <a:p>
            <a:pPr>
              <a:lnSpc>
                <a:spcPct val="65000"/>
              </a:lnSpc>
            </a:pPr>
            <a:r>
              <a:rPr lang="en-US" sz="2400" noProof="1" smtClean="0">
                <a:latin typeface="Arial" pitchFamily="34" charset="0"/>
              </a:rPr>
              <a:t>		</a:t>
            </a:r>
            <a:r>
              <a:rPr lang="en-US" sz="2400" noProof="1" smtClean="0">
                <a:solidFill>
                  <a:srgbClr val="0000FF"/>
                </a:solidFill>
                <a:latin typeface="Arial" pitchFamily="34" charset="0"/>
              </a:rPr>
              <a:t>search(root, key</a:t>
            </a:r>
            <a:r>
              <a:rPr lang="en-US" sz="2400" noProof="1" smtClean="0">
                <a:latin typeface="Arial" pitchFamily="34" charset="0"/>
              </a:rPr>
              <a:t>);	// </a:t>
            </a:r>
            <a:r>
              <a:rPr lang="en-US" sz="2400" noProof="1" smtClean="0">
                <a:solidFill>
                  <a:srgbClr val="0000FF"/>
                </a:solidFill>
                <a:latin typeface="Arial" pitchFamily="34" charset="0"/>
              </a:rPr>
              <a:t>root</a:t>
            </a:r>
            <a:r>
              <a:rPr lang="en-US" sz="2400" noProof="1" smtClean="0">
                <a:latin typeface="Arial" pitchFamily="34" charset="0"/>
              </a:rPr>
              <a:t> call-by-value</a:t>
            </a:r>
          </a:p>
          <a:p>
            <a:pPr>
              <a:lnSpc>
                <a:spcPct val="65000"/>
              </a:lnSpc>
            </a:pPr>
            <a:r>
              <a:rPr lang="en-US" sz="2400" noProof="1" smtClean="0">
                <a:latin typeface="Arial" pitchFamily="34" charset="0"/>
              </a:rPr>
              <a:t>		break;</a:t>
            </a:r>
          </a:p>
          <a:p>
            <a:pPr>
              <a:lnSpc>
                <a:spcPct val="65000"/>
              </a:lnSpc>
            </a:pPr>
            <a:r>
              <a:rPr lang="en-US" sz="2400" noProof="1" smtClean="0">
                <a:latin typeface="Arial" pitchFamily="34" charset="0"/>
              </a:rPr>
              <a:t>	case 't':</a:t>
            </a:r>
          </a:p>
          <a:p>
            <a:pPr>
              <a:lnSpc>
                <a:spcPct val="65000"/>
              </a:lnSpc>
            </a:pPr>
            <a:r>
              <a:rPr lang="en-US" sz="2400" noProof="1" smtClean="0">
                <a:latin typeface="Arial" pitchFamily="34" charset="0"/>
              </a:rPr>
              <a:t>		traverse(</a:t>
            </a:r>
            <a:r>
              <a:rPr lang="en-US" sz="2400" noProof="1" smtClean="0">
                <a:solidFill>
                  <a:srgbClr val="0000FF"/>
                </a:solidFill>
                <a:latin typeface="Arial" pitchFamily="34" charset="0"/>
              </a:rPr>
              <a:t>root</a:t>
            </a:r>
            <a:r>
              <a:rPr lang="en-US" sz="2400" noProof="1" smtClean="0">
                <a:latin typeface="Arial" pitchFamily="34" charset="0"/>
              </a:rPr>
              <a:t>);		// print all data</a:t>
            </a:r>
          </a:p>
          <a:p>
            <a:pPr>
              <a:lnSpc>
                <a:spcPct val="65000"/>
              </a:lnSpc>
            </a:pPr>
            <a:r>
              <a:rPr lang="en-US" sz="2400" noProof="1" smtClean="0">
                <a:latin typeface="Arial" pitchFamily="34" charset="0"/>
              </a:rPr>
              <a:t>		break;</a:t>
            </a:r>
          </a:p>
          <a:p>
            <a:pPr>
              <a:lnSpc>
                <a:spcPct val="65000"/>
              </a:lnSpc>
            </a:pPr>
            <a:r>
              <a:rPr lang="en-US" sz="2400" noProof="1" smtClean="0">
                <a:latin typeface="Arial" pitchFamily="34" charset="0"/>
              </a:rPr>
              <a:t>	default:</a:t>
            </a:r>
          </a:p>
          <a:p>
            <a:pPr>
              <a:lnSpc>
                <a:spcPct val="65000"/>
              </a:lnSpc>
            </a:pPr>
            <a:r>
              <a:rPr lang="en-US" sz="2400" noProof="1" smtClean="0">
                <a:latin typeface="Arial" pitchFamily="34" charset="0"/>
              </a:rPr>
              <a:t>		printf("Invalid input\n");</a:t>
            </a:r>
          </a:p>
          <a:p>
            <a:pPr>
              <a:lnSpc>
                <a:spcPct val="65000"/>
              </a:lnSpc>
            </a:pPr>
            <a:r>
              <a:rPr lang="en-US" sz="2400" noProof="1" smtClean="0">
                <a:latin typeface="Arial" pitchFamily="34" charset="0"/>
              </a:rPr>
              <a:t>	}</a:t>
            </a:r>
          </a:p>
          <a:p>
            <a:pPr>
              <a:lnSpc>
                <a:spcPct val="65000"/>
              </a:lnSpc>
            </a:pPr>
            <a:r>
              <a:rPr lang="en-US" sz="2400" noProof="1" smtClean="0">
                <a:latin typeface="Arial" pitchFamily="34" charset="0"/>
              </a:rPr>
              <a:t>}</a:t>
            </a:r>
            <a:endParaRPr lang="en-US" sz="2400" dirty="0" smtClean="0">
              <a:latin typeface="Arial" pitchFamily="34" charset="0"/>
            </a:endParaRPr>
          </a:p>
        </p:txBody>
      </p:sp>
      <p:sp>
        <p:nvSpPr>
          <p:cNvPr id="133123" name="Rectangle 4"/>
          <p:cNvSpPr>
            <a:spLocks noGrp="1" noChangeArrowheads="1"/>
          </p:cNvSpPr>
          <p:nvPr>
            <p:ph type="title"/>
          </p:nvPr>
        </p:nvSpPr>
        <p:spPr>
          <a:xfrm>
            <a:off x="671513" y="228600"/>
            <a:ext cx="7807325" cy="563563"/>
          </a:xfrm>
          <a:noFill/>
        </p:spPr>
        <p:txBody>
          <a:bodyPr/>
          <a:lstStyle/>
          <a:p>
            <a:r>
              <a:rPr lang="en-US" smtClean="0"/>
              <a:t>Binary Search Tree Example: branch()</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body" idx="1"/>
          </p:nvPr>
        </p:nvSpPr>
        <p:spPr>
          <a:xfrm>
            <a:off x="671513" y="914400"/>
            <a:ext cx="7807325" cy="5715000"/>
          </a:xfrm>
        </p:spPr>
        <p:txBody>
          <a:bodyPr/>
          <a:lstStyle/>
          <a:p>
            <a:pPr>
              <a:lnSpc>
                <a:spcPct val="95000"/>
              </a:lnSpc>
            </a:pPr>
            <a:r>
              <a:rPr lang="en-US" sz="2400" noProof="1" smtClean="0">
                <a:latin typeface="Arial" pitchFamily="34" charset="0"/>
              </a:rPr>
              <a:t>struct treeNode * </a:t>
            </a:r>
            <a:r>
              <a:rPr lang="en-US" sz="2400" b="1" noProof="1" smtClean="0">
                <a:solidFill>
                  <a:schemeClr val="accent2"/>
                </a:solidFill>
                <a:latin typeface="Arial" pitchFamily="34" charset="0"/>
              </a:rPr>
              <a:t>search</a:t>
            </a:r>
            <a:r>
              <a:rPr lang="en-US" sz="2400" noProof="1" smtClean="0">
                <a:latin typeface="Arial" pitchFamily="34" charset="0"/>
              </a:rPr>
              <a:t>(struct treeNode *top, int key) {    // print data and email</a:t>
            </a:r>
          </a:p>
          <a:p>
            <a:pPr>
              <a:lnSpc>
                <a:spcPct val="95000"/>
              </a:lnSpc>
            </a:pPr>
            <a:r>
              <a:rPr lang="en-US" sz="2400" noProof="1" smtClean="0">
                <a:latin typeface="Arial" pitchFamily="34" charset="0"/>
              </a:rPr>
              <a:t>	struct treeNode *p = top;</a:t>
            </a:r>
          </a:p>
          <a:p>
            <a:pPr>
              <a:lnSpc>
                <a:spcPct val="95000"/>
              </a:lnSpc>
            </a:pPr>
            <a:r>
              <a:rPr lang="en-US" sz="2400" noProof="1" smtClean="0">
                <a:latin typeface="Arial" pitchFamily="34" charset="0"/>
              </a:rPr>
              <a:t>	</a:t>
            </a:r>
            <a:r>
              <a:rPr lang="en-US" sz="2400" noProof="1" smtClean="0">
                <a:solidFill>
                  <a:srgbClr val="0066CC"/>
                </a:solidFill>
                <a:latin typeface="Arial" pitchFamily="34" charset="0"/>
              </a:rPr>
              <a:t>if (key == p-&gt;data)</a:t>
            </a:r>
          </a:p>
          <a:p>
            <a:pPr>
              <a:lnSpc>
                <a:spcPct val="95000"/>
              </a:lnSpc>
            </a:pPr>
            <a:r>
              <a:rPr lang="en-US" sz="2400" noProof="1" smtClean="0">
                <a:solidFill>
                  <a:srgbClr val="0066CC"/>
                </a:solidFill>
                <a:latin typeface="Arial" pitchFamily="34" charset="0"/>
              </a:rPr>
              <a:t>		printf("data = %d\n", p-&gt;data);</a:t>
            </a:r>
          </a:p>
          <a:p>
            <a:pPr>
              <a:lnSpc>
                <a:spcPct val="95000"/>
              </a:lnSpc>
            </a:pPr>
            <a:r>
              <a:rPr lang="en-US" sz="2400" noProof="1" smtClean="0">
                <a:latin typeface="Arial" pitchFamily="34" charset="0"/>
              </a:rPr>
              <a:t>	if (key </a:t>
            </a:r>
            <a:r>
              <a:rPr lang="en-US" sz="2400" noProof="1" smtClean="0">
                <a:solidFill>
                  <a:srgbClr val="FF0000"/>
                </a:solidFill>
                <a:latin typeface="Arial" pitchFamily="34" charset="0"/>
              </a:rPr>
              <a:t>&lt;=</a:t>
            </a:r>
            <a:r>
              <a:rPr lang="en-US" sz="2400" noProof="1" smtClean="0">
                <a:latin typeface="Arial" pitchFamily="34" charset="0"/>
              </a:rPr>
              <a:t> p-&gt;data) {</a:t>
            </a:r>
          </a:p>
          <a:p>
            <a:pPr>
              <a:lnSpc>
                <a:spcPct val="95000"/>
              </a:lnSpc>
            </a:pPr>
            <a:r>
              <a:rPr lang="en-US" sz="2400" noProof="1" smtClean="0">
                <a:latin typeface="Arial" pitchFamily="34" charset="0"/>
              </a:rPr>
              <a:t>		if (p-&gt;left == 0)</a:t>
            </a:r>
            <a:r>
              <a:rPr lang="en-US" sz="2400" dirty="0" smtClean="0">
                <a:latin typeface="Arial" pitchFamily="34" charset="0"/>
              </a:rPr>
              <a:t> </a:t>
            </a:r>
            <a:r>
              <a:rPr lang="en-US" sz="2400" noProof="1" smtClean="0">
                <a:latin typeface="Arial" pitchFamily="34" charset="0"/>
              </a:rPr>
              <a:t>return p;</a:t>
            </a:r>
          </a:p>
          <a:p>
            <a:pPr>
              <a:lnSpc>
                <a:spcPct val="95000"/>
              </a:lnSpc>
            </a:pPr>
            <a:r>
              <a:rPr lang="en-US" sz="2400" noProof="1" smtClean="0">
                <a:latin typeface="Arial" pitchFamily="34" charset="0"/>
              </a:rPr>
              <a:t>		else</a:t>
            </a:r>
            <a:r>
              <a:rPr lang="en-US" sz="2400" dirty="0" smtClean="0">
                <a:latin typeface="Arial" pitchFamily="34" charset="0"/>
              </a:rPr>
              <a:t> </a:t>
            </a:r>
            <a:r>
              <a:rPr lang="en-US" sz="2400" b="1" noProof="1" smtClean="0">
                <a:solidFill>
                  <a:schemeClr val="accent2"/>
                </a:solidFill>
                <a:latin typeface="Arial" pitchFamily="34" charset="0"/>
              </a:rPr>
              <a:t>search</a:t>
            </a:r>
            <a:r>
              <a:rPr lang="en-US" sz="2400" noProof="1" smtClean="0">
                <a:latin typeface="Arial" pitchFamily="34" charset="0"/>
              </a:rPr>
              <a:t>(p-&gt;left, key);</a:t>
            </a:r>
          </a:p>
          <a:p>
            <a:pPr>
              <a:lnSpc>
                <a:spcPct val="95000"/>
              </a:lnSpc>
            </a:pPr>
            <a:r>
              <a:rPr lang="en-US" sz="2400" noProof="1" smtClean="0">
                <a:latin typeface="Arial" pitchFamily="34" charset="0"/>
              </a:rPr>
              <a:t>	} </a:t>
            </a:r>
          </a:p>
          <a:p>
            <a:pPr>
              <a:lnSpc>
                <a:spcPct val="95000"/>
              </a:lnSpc>
            </a:pPr>
            <a:r>
              <a:rPr lang="en-US" sz="2400" noProof="1" smtClean="0">
                <a:latin typeface="Arial" pitchFamily="34" charset="0"/>
              </a:rPr>
              <a:t>	else {</a:t>
            </a:r>
          </a:p>
          <a:p>
            <a:pPr>
              <a:lnSpc>
                <a:spcPct val="95000"/>
              </a:lnSpc>
            </a:pPr>
            <a:r>
              <a:rPr lang="en-US" sz="2400" noProof="1" smtClean="0">
                <a:latin typeface="Arial" pitchFamily="34" charset="0"/>
              </a:rPr>
              <a:t>		if (p-&gt;right == 0)</a:t>
            </a:r>
            <a:r>
              <a:rPr lang="en-US" sz="2400" dirty="0" smtClean="0">
                <a:latin typeface="Arial" pitchFamily="34" charset="0"/>
              </a:rPr>
              <a:t> </a:t>
            </a:r>
            <a:r>
              <a:rPr lang="en-US" sz="2400" noProof="1" smtClean="0">
                <a:latin typeface="Arial" pitchFamily="34" charset="0"/>
              </a:rPr>
              <a:t>return p;</a:t>
            </a:r>
          </a:p>
          <a:p>
            <a:pPr>
              <a:lnSpc>
                <a:spcPct val="95000"/>
              </a:lnSpc>
            </a:pPr>
            <a:r>
              <a:rPr lang="en-US" sz="2400" noProof="1" smtClean="0">
                <a:latin typeface="Arial" pitchFamily="34" charset="0"/>
              </a:rPr>
              <a:t>		else</a:t>
            </a:r>
            <a:r>
              <a:rPr lang="en-US" sz="2400" dirty="0" smtClean="0">
                <a:latin typeface="Arial" pitchFamily="34" charset="0"/>
              </a:rPr>
              <a:t> </a:t>
            </a:r>
            <a:r>
              <a:rPr lang="en-US" sz="2400" b="1" noProof="1" smtClean="0">
                <a:solidFill>
                  <a:schemeClr val="accent2"/>
                </a:solidFill>
                <a:latin typeface="Arial" pitchFamily="34" charset="0"/>
              </a:rPr>
              <a:t>search</a:t>
            </a:r>
            <a:r>
              <a:rPr lang="en-US" sz="2400" noProof="1" smtClean="0">
                <a:latin typeface="Arial" pitchFamily="34" charset="0"/>
              </a:rPr>
              <a:t>(p-&gt;right, key);	</a:t>
            </a:r>
          </a:p>
          <a:p>
            <a:pPr>
              <a:lnSpc>
                <a:spcPct val="95000"/>
              </a:lnSpc>
            </a:pPr>
            <a:r>
              <a:rPr lang="en-US" sz="2400" noProof="1" smtClean="0">
                <a:latin typeface="Arial" pitchFamily="34" charset="0"/>
              </a:rPr>
              <a:t>	}</a:t>
            </a:r>
          </a:p>
          <a:p>
            <a:pPr>
              <a:lnSpc>
                <a:spcPct val="95000"/>
              </a:lnSpc>
            </a:pPr>
            <a:r>
              <a:rPr lang="en-US" sz="2400" noProof="1" smtClean="0">
                <a:latin typeface="Arial" pitchFamily="34" charset="0"/>
              </a:rPr>
              <a:t>}</a:t>
            </a:r>
            <a:endParaRPr lang="en-US" sz="2400" dirty="0" smtClean="0">
              <a:latin typeface="Arial" pitchFamily="34" charset="0"/>
            </a:endParaRPr>
          </a:p>
        </p:txBody>
      </p:sp>
      <p:sp>
        <p:nvSpPr>
          <p:cNvPr id="134147" name="Rectangle 3"/>
          <p:cNvSpPr>
            <a:spLocks noGrp="1" noChangeArrowheads="1"/>
          </p:cNvSpPr>
          <p:nvPr>
            <p:ph type="title"/>
          </p:nvPr>
        </p:nvSpPr>
        <p:spPr>
          <a:xfrm>
            <a:off x="671513" y="228600"/>
            <a:ext cx="7807325" cy="563563"/>
          </a:xfrm>
          <a:noFill/>
        </p:spPr>
        <p:txBody>
          <a:bodyPr/>
          <a:lstStyle/>
          <a:p>
            <a:r>
              <a:rPr lang="en-US" dirty="0" smtClean="0"/>
              <a:t>Binary Search Tree Example: search()</a:t>
            </a:r>
          </a:p>
        </p:txBody>
      </p:sp>
      <p:sp>
        <p:nvSpPr>
          <p:cNvPr id="134148" name="Oval 6"/>
          <p:cNvSpPr>
            <a:spLocks noChangeArrowheads="1"/>
          </p:cNvSpPr>
          <p:nvPr/>
        </p:nvSpPr>
        <p:spPr bwMode="auto">
          <a:xfrm>
            <a:off x="7086600" y="5105400"/>
            <a:ext cx="533400" cy="533400"/>
          </a:xfrm>
          <a:prstGeom prst="ellipse">
            <a:avLst/>
          </a:prstGeom>
          <a:solidFill>
            <a:schemeClr val="hlink"/>
          </a:solidFill>
          <a:ln w="9525">
            <a:solidFill>
              <a:schemeClr val="tx1"/>
            </a:solidFill>
            <a:round/>
            <a:headEnd/>
            <a:tailEnd/>
          </a:ln>
        </p:spPr>
        <p:txBody>
          <a:bodyPr wrap="none" anchor="ctr"/>
          <a:lstStyle/>
          <a:p>
            <a:pPr algn="ctr"/>
            <a:r>
              <a:rPr lang="en-US"/>
              <a:t>12</a:t>
            </a:r>
          </a:p>
        </p:txBody>
      </p:sp>
      <p:sp>
        <p:nvSpPr>
          <p:cNvPr id="134149" name="Oval 8"/>
          <p:cNvSpPr>
            <a:spLocks noChangeArrowheads="1"/>
          </p:cNvSpPr>
          <p:nvPr/>
        </p:nvSpPr>
        <p:spPr bwMode="auto">
          <a:xfrm>
            <a:off x="8458200" y="4191000"/>
            <a:ext cx="533400" cy="533400"/>
          </a:xfrm>
          <a:prstGeom prst="ellipse">
            <a:avLst/>
          </a:prstGeom>
          <a:solidFill>
            <a:schemeClr val="hlink"/>
          </a:solidFill>
          <a:ln w="9525">
            <a:solidFill>
              <a:schemeClr val="tx1"/>
            </a:solidFill>
            <a:round/>
            <a:headEnd/>
            <a:tailEnd/>
          </a:ln>
        </p:spPr>
        <p:txBody>
          <a:bodyPr wrap="none" anchor="ctr"/>
          <a:lstStyle/>
          <a:p>
            <a:pPr algn="ctr"/>
            <a:r>
              <a:rPr lang="en-US"/>
              <a:t>17</a:t>
            </a:r>
          </a:p>
        </p:txBody>
      </p:sp>
      <p:sp>
        <p:nvSpPr>
          <p:cNvPr id="134150" name="Oval 9"/>
          <p:cNvSpPr>
            <a:spLocks noChangeArrowheads="1"/>
          </p:cNvSpPr>
          <p:nvPr/>
        </p:nvSpPr>
        <p:spPr bwMode="auto">
          <a:xfrm>
            <a:off x="7924800" y="3352800"/>
            <a:ext cx="533400" cy="533400"/>
          </a:xfrm>
          <a:prstGeom prst="ellipse">
            <a:avLst/>
          </a:prstGeom>
          <a:solidFill>
            <a:schemeClr val="hlink"/>
          </a:solidFill>
          <a:ln w="9525">
            <a:solidFill>
              <a:schemeClr val="tx1"/>
            </a:solidFill>
            <a:round/>
            <a:headEnd/>
            <a:tailEnd/>
          </a:ln>
        </p:spPr>
        <p:txBody>
          <a:bodyPr wrap="none" anchor="ctr"/>
          <a:lstStyle/>
          <a:p>
            <a:pPr algn="ctr"/>
            <a:r>
              <a:rPr lang="en-US"/>
              <a:t>16</a:t>
            </a:r>
          </a:p>
        </p:txBody>
      </p:sp>
      <p:sp>
        <p:nvSpPr>
          <p:cNvPr id="134151" name="Oval 13"/>
          <p:cNvSpPr>
            <a:spLocks noChangeArrowheads="1"/>
          </p:cNvSpPr>
          <p:nvPr/>
        </p:nvSpPr>
        <p:spPr bwMode="auto">
          <a:xfrm>
            <a:off x="7391400" y="4191000"/>
            <a:ext cx="533400" cy="533400"/>
          </a:xfrm>
          <a:prstGeom prst="ellipse">
            <a:avLst/>
          </a:prstGeom>
          <a:solidFill>
            <a:schemeClr val="hlink"/>
          </a:solidFill>
          <a:ln w="9525">
            <a:solidFill>
              <a:schemeClr val="tx1"/>
            </a:solidFill>
            <a:round/>
            <a:headEnd/>
            <a:tailEnd/>
          </a:ln>
        </p:spPr>
        <p:txBody>
          <a:bodyPr wrap="none" anchor="ctr"/>
          <a:lstStyle/>
          <a:p>
            <a:pPr algn="ctr"/>
            <a:r>
              <a:rPr lang="en-US"/>
              <a:t>14</a:t>
            </a:r>
          </a:p>
        </p:txBody>
      </p:sp>
      <p:cxnSp>
        <p:nvCxnSpPr>
          <p:cNvPr id="134152" name="AutoShape 18"/>
          <p:cNvCxnSpPr>
            <a:cxnSpLocks noChangeShapeType="1"/>
            <a:stCxn id="134150" idx="5"/>
            <a:endCxn id="134149" idx="0"/>
          </p:cNvCxnSpPr>
          <p:nvPr/>
        </p:nvCxnSpPr>
        <p:spPr bwMode="auto">
          <a:xfrm>
            <a:off x="8380413" y="3808413"/>
            <a:ext cx="344487" cy="382587"/>
          </a:xfrm>
          <a:prstGeom prst="straightConnector1">
            <a:avLst/>
          </a:prstGeom>
          <a:noFill/>
          <a:ln w="9525">
            <a:solidFill>
              <a:schemeClr val="tx1"/>
            </a:solidFill>
            <a:round/>
            <a:headEnd/>
            <a:tailEnd type="triangle" w="med" len="med"/>
          </a:ln>
        </p:spPr>
      </p:cxnSp>
      <p:cxnSp>
        <p:nvCxnSpPr>
          <p:cNvPr id="134153" name="AutoShape 20"/>
          <p:cNvCxnSpPr>
            <a:cxnSpLocks noChangeShapeType="1"/>
            <a:stCxn id="134150" idx="3"/>
            <a:endCxn id="134151" idx="0"/>
          </p:cNvCxnSpPr>
          <p:nvPr/>
        </p:nvCxnSpPr>
        <p:spPr bwMode="auto">
          <a:xfrm flipH="1">
            <a:off x="7658100" y="3808413"/>
            <a:ext cx="344488" cy="382587"/>
          </a:xfrm>
          <a:prstGeom prst="straightConnector1">
            <a:avLst/>
          </a:prstGeom>
          <a:noFill/>
          <a:ln w="9525">
            <a:solidFill>
              <a:schemeClr val="tx1"/>
            </a:solidFill>
            <a:round/>
            <a:headEnd/>
            <a:tailEnd type="triangle" w="med" len="med"/>
          </a:ln>
        </p:spPr>
      </p:cxnSp>
      <p:sp>
        <p:nvSpPr>
          <p:cNvPr id="134154" name="Oval 23"/>
          <p:cNvSpPr>
            <a:spLocks noChangeArrowheads="1"/>
          </p:cNvSpPr>
          <p:nvPr/>
        </p:nvSpPr>
        <p:spPr bwMode="auto">
          <a:xfrm>
            <a:off x="7772400" y="5867400"/>
            <a:ext cx="533400" cy="533400"/>
          </a:xfrm>
          <a:prstGeom prst="ellipse">
            <a:avLst/>
          </a:prstGeom>
          <a:solidFill>
            <a:schemeClr val="hlink"/>
          </a:solidFill>
          <a:ln w="9525">
            <a:solidFill>
              <a:schemeClr val="tx1"/>
            </a:solidFill>
            <a:round/>
            <a:headEnd/>
            <a:tailEnd/>
          </a:ln>
        </p:spPr>
        <p:txBody>
          <a:bodyPr wrap="none" anchor="ctr"/>
          <a:lstStyle/>
          <a:p>
            <a:pPr algn="ctr"/>
            <a:r>
              <a:rPr lang="en-US"/>
              <a:t>13</a:t>
            </a:r>
          </a:p>
        </p:txBody>
      </p:sp>
      <p:cxnSp>
        <p:nvCxnSpPr>
          <p:cNvPr id="134155" name="AutoShape 24"/>
          <p:cNvCxnSpPr>
            <a:cxnSpLocks noChangeShapeType="1"/>
            <a:stCxn id="134148" idx="5"/>
            <a:endCxn id="134154" idx="0"/>
          </p:cNvCxnSpPr>
          <p:nvPr/>
        </p:nvCxnSpPr>
        <p:spPr bwMode="auto">
          <a:xfrm>
            <a:off x="7541885" y="5560685"/>
            <a:ext cx="497215" cy="306715"/>
          </a:xfrm>
          <a:prstGeom prst="straightConnector1">
            <a:avLst/>
          </a:prstGeom>
          <a:noFill/>
          <a:ln w="9525">
            <a:solidFill>
              <a:schemeClr val="tx1"/>
            </a:solidFill>
            <a:round/>
            <a:headEnd/>
            <a:tailEnd type="triangle" w="med" len="med"/>
          </a:ln>
        </p:spPr>
      </p:cxnSp>
      <p:cxnSp>
        <p:nvCxnSpPr>
          <p:cNvPr id="326668" name="AutoShape 12"/>
          <p:cNvCxnSpPr>
            <a:cxnSpLocks noChangeShapeType="1"/>
            <a:stCxn id="134166" idx="5"/>
            <a:endCxn id="134150" idx="1"/>
          </p:cNvCxnSpPr>
          <p:nvPr/>
        </p:nvCxnSpPr>
        <p:spPr bwMode="auto">
          <a:xfrm>
            <a:off x="7542213" y="3046413"/>
            <a:ext cx="460375" cy="384175"/>
          </a:xfrm>
          <a:prstGeom prst="straightConnector1">
            <a:avLst/>
          </a:prstGeom>
          <a:noFill/>
          <a:ln w="9525">
            <a:solidFill>
              <a:schemeClr val="tx1"/>
            </a:solidFill>
            <a:round/>
            <a:headEnd/>
            <a:tailEnd type="triangle" w="med" len="med"/>
          </a:ln>
        </p:spPr>
      </p:cxnSp>
      <p:cxnSp>
        <p:nvCxnSpPr>
          <p:cNvPr id="134157" name="AutoShape 16"/>
          <p:cNvCxnSpPr>
            <a:cxnSpLocks noChangeShapeType="1"/>
            <a:stCxn id="134151" idx="3"/>
            <a:endCxn id="134148" idx="0"/>
          </p:cNvCxnSpPr>
          <p:nvPr/>
        </p:nvCxnSpPr>
        <p:spPr bwMode="auto">
          <a:xfrm flipH="1">
            <a:off x="7353300" y="4646285"/>
            <a:ext cx="116215" cy="459115"/>
          </a:xfrm>
          <a:prstGeom prst="straightConnector1">
            <a:avLst/>
          </a:prstGeom>
          <a:noFill/>
          <a:ln w="9525">
            <a:solidFill>
              <a:schemeClr val="tx1"/>
            </a:solidFill>
            <a:round/>
            <a:headEnd/>
            <a:tailEnd type="triangle" w="med" len="med"/>
          </a:ln>
        </p:spPr>
      </p:cxnSp>
      <p:grpSp>
        <p:nvGrpSpPr>
          <p:cNvPr id="2" name="Group 38"/>
          <p:cNvGrpSpPr>
            <a:grpSpLocks/>
          </p:cNvGrpSpPr>
          <p:nvPr/>
        </p:nvGrpSpPr>
        <p:grpSpPr bwMode="auto">
          <a:xfrm>
            <a:off x="5562600" y="1828800"/>
            <a:ext cx="2057400" cy="3810000"/>
            <a:chOff x="3504" y="1152"/>
            <a:chExt cx="1296" cy="2400"/>
          </a:xfrm>
        </p:grpSpPr>
        <p:sp>
          <p:nvSpPr>
            <p:cNvPr id="134166" name="Oval 5"/>
            <p:cNvSpPr>
              <a:spLocks noChangeArrowheads="1"/>
            </p:cNvSpPr>
            <p:nvPr/>
          </p:nvSpPr>
          <p:spPr bwMode="auto">
            <a:xfrm>
              <a:off x="4464" y="1632"/>
              <a:ext cx="336" cy="336"/>
            </a:xfrm>
            <a:prstGeom prst="ellipse">
              <a:avLst/>
            </a:prstGeom>
            <a:solidFill>
              <a:schemeClr val="hlink"/>
            </a:solidFill>
            <a:ln w="9525">
              <a:solidFill>
                <a:schemeClr val="tx1"/>
              </a:solidFill>
              <a:round/>
              <a:headEnd/>
              <a:tailEnd/>
            </a:ln>
          </p:spPr>
          <p:txBody>
            <a:bodyPr wrap="none" anchor="ctr"/>
            <a:lstStyle/>
            <a:p>
              <a:pPr algn="ctr"/>
              <a:r>
                <a:rPr lang="en-US"/>
                <a:t>10</a:t>
              </a:r>
            </a:p>
          </p:txBody>
        </p:sp>
        <p:sp>
          <p:nvSpPr>
            <p:cNvPr id="134167" name="Oval 7"/>
            <p:cNvSpPr>
              <a:spLocks noChangeArrowheads="1"/>
            </p:cNvSpPr>
            <p:nvPr/>
          </p:nvSpPr>
          <p:spPr bwMode="auto">
            <a:xfrm>
              <a:off x="3504" y="3216"/>
              <a:ext cx="336" cy="336"/>
            </a:xfrm>
            <a:prstGeom prst="ellipse">
              <a:avLst/>
            </a:prstGeom>
            <a:solidFill>
              <a:schemeClr val="hlink"/>
            </a:solidFill>
            <a:ln w="9525">
              <a:solidFill>
                <a:schemeClr val="tx1"/>
              </a:solidFill>
              <a:round/>
              <a:headEnd/>
              <a:tailEnd/>
            </a:ln>
          </p:spPr>
          <p:txBody>
            <a:bodyPr wrap="none" anchor="ctr"/>
            <a:lstStyle/>
            <a:p>
              <a:pPr algn="ctr"/>
              <a:r>
                <a:rPr lang="en-US"/>
                <a:t>2</a:t>
              </a:r>
            </a:p>
          </p:txBody>
        </p:sp>
        <p:sp>
          <p:nvSpPr>
            <p:cNvPr id="134168" name="Oval 10"/>
            <p:cNvSpPr>
              <a:spLocks noChangeArrowheads="1"/>
            </p:cNvSpPr>
            <p:nvPr/>
          </p:nvSpPr>
          <p:spPr bwMode="auto">
            <a:xfrm>
              <a:off x="3984" y="2112"/>
              <a:ext cx="336" cy="336"/>
            </a:xfrm>
            <a:prstGeom prst="ellipse">
              <a:avLst/>
            </a:prstGeom>
            <a:solidFill>
              <a:schemeClr val="hlink"/>
            </a:solidFill>
            <a:ln w="9525">
              <a:solidFill>
                <a:schemeClr val="tx1"/>
              </a:solidFill>
              <a:round/>
              <a:headEnd/>
              <a:tailEnd/>
            </a:ln>
          </p:spPr>
          <p:txBody>
            <a:bodyPr wrap="none" anchor="ctr"/>
            <a:lstStyle/>
            <a:p>
              <a:pPr algn="ctr"/>
              <a:r>
                <a:rPr lang="en-US" dirty="0"/>
                <a:t>8</a:t>
              </a:r>
            </a:p>
          </p:txBody>
        </p:sp>
        <p:cxnSp>
          <p:nvCxnSpPr>
            <p:cNvPr id="134169" name="AutoShape 11"/>
            <p:cNvCxnSpPr>
              <a:cxnSpLocks noChangeShapeType="1"/>
              <a:stCxn id="134166" idx="3"/>
              <a:endCxn id="134168" idx="7"/>
            </p:cNvCxnSpPr>
            <p:nvPr/>
          </p:nvCxnSpPr>
          <p:spPr bwMode="auto">
            <a:xfrm flipH="1">
              <a:off x="4271" y="1919"/>
              <a:ext cx="242" cy="242"/>
            </a:xfrm>
            <a:prstGeom prst="straightConnector1">
              <a:avLst/>
            </a:prstGeom>
            <a:noFill/>
            <a:ln w="9525">
              <a:solidFill>
                <a:schemeClr val="tx1"/>
              </a:solidFill>
              <a:round/>
              <a:headEnd/>
              <a:tailEnd type="triangle" w="med" len="med"/>
            </a:ln>
          </p:spPr>
        </p:cxnSp>
        <p:sp>
          <p:nvSpPr>
            <p:cNvPr id="134170" name="Oval 14"/>
            <p:cNvSpPr>
              <a:spLocks noChangeArrowheads="1"/>
            </p:cNvSpPr>
            <p:nvPr/>
          </p:nvSpPr>
          <p:spPr bwMode="auto">
            <a:xfrm>
              <a:off x="3792" y="2688"/>
              <a:ext cx="336" cy="336"/>
            </a:xfrm>
            <a:prstGeom prst="ellipse">
              <a:avLst/>
            </a:prstGeom>
            <a:solidFill>
              <a:schemeClr val="hlink"/>
            </a:solidFill>
            <a:ln w="9525">
              <a:solidFill>
                <a:schemeClr val="tx1"/>
              </a:solidFill>
              <a:round/>
              <a:headEnd/>
              <a:tailEnd/>
            </a:ln>
          </p:spPr>
          <p:txBody>
            <a:bodyPr wrap="none" anchor="ctr"/>
            <a:lstStyle/>
            <a:p>
              <a:pPr algn="ctr"/>
              <a:r>
                <a:rPr lang="en-US"/>
                <a:t>5</a:t>
              </a:r>
            </a:p>
          </p:txBody>
        </p:sp>
        <p:sp>
          <p:nvSpPr>
            <p:cNvPr id="134171" name="Oval 15"/>
            <p:cNvSpPr>
              <a:spLocks noChangeArrowheads="1"/>
            </p:cNvSpPr>
            <p:nvPr/>
          </p:nvSpPr>
          <p:spPr bwMode="auto">
            <a:xfrm>
              <a:off x="4032" y="3216"/>
              <a:ext cx="336" cy="336"/>
            </a:xfrm>
            <a:prstGeom prst="ellipse">
              <a:avLst/>
            </a:prstGeom>
            <a:solidFill>
              <a:schemeClr val="hlink"/>
            </a:solidFill>
            <a:ln w="9525">
              <a:solidFill>
                <a:schemeClr val="tx1"/>
              </a:solidFill>
              <a:round/>
              <a:headEnd/>
              <a:tailEnd/>
            </a:ln>
          </p:spPr>
          <p:txBody>
            <a:bodyPr wrap="none" anchor="ctr"/>
            <a:lstStyle/>
            <a:p>
              <a:pPr algn="ctr"/>
              <a:r>
                <a:rPr lang="en-US"/>
                <a:t>7</a:t>
              </a:r>
            </a:p>
          </p:txBody>
        </p:sp>
        <p:cxnSp>
          <p:nvCxnSpPr>
            <p:cNvPr id="134172" name="AutoShape 17"/>
            <p:cNvCxnSpPr>
              <a:cxnSpLocks noChangeShapeType="1"/>
              <a:stCxn id="134168" idx="3"/>
              <a:endCxn id="134170" idx="0"/>
            </p:cNvCxnSpPr>
            <p:nvPr/>
          </p:nvCxnSpPr>
          <p:spPr bwMode="auto">
            <a:xfrm flipH="1">
              <a:off x="3960" y="2399"/>
              <a:ext cx="73" cy="289"/>
            </a:xfrm>
            <a:prstGeom prst="straightConnector1">
              <a:avLst/>
            </a:prstGeom>
            <a:noFill/>
            <a:ln w="9525">
              <a:solidFill>
                <a:schemeClr val="tx1"/>
              </a:solidFill>
              <a:round/>
              <a:headEnd/>
              <a:tailEnd type="triangle" w="med" len="med"/>
            </a:ln>
          </p:spPr>
        </p:cxnSp>
        <p:cxnSp>
          <p:nvCxnSpPr>
            <p:cNvPr id="134173" name="AutoShape 19"/>
            <p:cNvCxnSpPr>
              <a:cxnSpLocks noChangeShapeType="1"/>
              <a:stCxn id="134170" idx="3"/>
              <a:endCxn id="134167" idx="0"/>
            </p:cNvCxnSpPr>
            <p:nvPr/>
          </p:nvCxnSpPr>
          <p:spPr bwMode="auto">
            <a:xfrm flipH="1">
              <a:off x="3672" y="2975"/>
              <a:ext cx="169" cy="241"/>
            </a:xfrm>
            <a:prstGeom prst="straightConnector1">
              <a:avLst/>
            </a:prstGeom>
            <a:noFill/>
            <a:ln w="9525">
              <a:solidFill>
                <a:schemeClr val="tx1"/>
              </a:solidFill>
              <a:round/>
              <a:headEnd/>
              <a:tailEnd type="triangle" w="med" len="med"/>
            </a:ln>
          </p:spPr>
        </p:cxnSp>
        <p:cxnSp>
          <p:nvCxnSpPr>
            <p:cNvPr id="134174" name="AutoShape 21"/>
            <p:cNvCxnSpPr>
              <a:cxnSpLocks noChangeShapeType="1"/>
              <a:stCxn id="134170" idx="5"/>
              <a:endCxn id="134171" idx="0"/>
            </p:cNvCxnSpPr>
            <p:nvPr/>
          </p:nvCxnSpPr>
          <p:spPr bwMode="auto">
            <a:xfrm>
              <a:off x="4079" y="2975"/>
              <a:ext cx="121" cy="241"/>
            </a:xfrm>
            <a:prstGeom prst="straightConnector1">
              <a:avLst/>
            </a:prstGeom>
            <a:noFill/>
            <a:ln w="9525">
              <a:solidFill>
                <a:schemeClr val="tx1"/>
              </a:solidFill>
              <a:round/>
              <a:headEnd/>
              <a:tailEnd type="triangle" w="med" len="med"/>
            </a:ln>
          </p:spPr>
        </p:cxnSp>
        <p:grpSp>
          <p:nvGrpSpPr>
            <p:cNvPr id="134175" name="Group 32"/>
            <p:cNvGrpSpPr>
              <a:grpSpLocks/>
            </p:cNvGrpSpPr>
            <p:nvPr/>
          </p:nvGrpSpPr>
          <p:grpSpPr bwMode="auto">
            <a:xfrm>
              <a:off x="4439" y="1152"/>
              <a:ext cx="361" cy="480"/>
              <a:chOff x="4439" y="1152"/>
              <a:chExt cx="361" cy="480"/>
            </a:xfrm>
          </p:grpSpPr>
          <p:sp>
            <p:nvSpPr>
              <p:cNvPr id="134176" name="Text Box 25"/>
              <p:cNvSpPr txBox="1">
                <a:spLocks noChangeArrowheads="1"/>
              </p:cNvSpPr>
              <p:nvPr/>
            </p:nvSpPr>
            <p:spPr bwMode="auto">
              <a:xfrm>
                <a:off x="4439" y="1152"/>
                <a:ext cx="361" cy="288"/>
              </a:xfrm>
              <a:prstGeom prst="rect">
                <a:avLst/>
              </a:prstGeom>
              <a:noFill/>
              <a:ln w="9525">
                <a:noFill/>
                <a:miter lim="800000"/>
                <a:headEnd/>
                <a:tailEnd/>
              </a:ln>
            </p:spPr>
            <p:txBody>
              <a:bodyPr wrap="none">
                <a:spAutoFit/>
              </a:bodyPr>
              <a:lstStyle/>
              <a:p>
                <a:pPr algn="ctr"/>
                <a:r>
                  <a:rPr lang="en-US"/>
                  <a:t>top</a:t>
                </a:r>
              </a:p>
            </p:txBody>
          </p:sp>
          <p:cxnSp>
            <p:nvCxnSpPr>
              <p:cNvPr id="134177" name="AutoShape 26"/>
              <p:cNvCxnSpPr>
                <a:cxnSpLocks noChangeShapeType="1"/>
                <a:stCxn id="134176" idx="2"/>
                <a:endCxn id="134166" idx="0"/>
              </p:cNvCxnSpPr>
              <p:nvPr/>
            </p:nvCxnSpPr>
            <p:spPr bwMode="auto">
              <a:xfrm>
                <a:off x="4620" y="1440"/>
                <a:ext cx="12" cy="192"/>
              </a:xfrm>
              <a:prstGeom prst="straightConnector1">
                <a:avLst/>
              </a:prstGeom>
              <a:noFill/>
              <a:ln w="9525">
                <a:solidFill>
                  <a:schemeClr val="tx1"/>
                </a:solidFill>
                <a:round/>
                <a:headEnd/>
                <a:tailEnd type="triangle" w="med" len="med"/>
              </a:ln>
            </p:spPr>
          </p:cxnSp>
        </p:grpSp>
      </p:grpSp>
      <p:grpSp>
        <p:nvGrpSpPr>
          <p:cNvPr id="4" name="Group 31"/>
          <p:cNvGrpSpPr>
            <a:grpSpLocks/>
          </p:cNvGrpSpPr>
          <p:nvPr/>
        </p:nvGrpSpPr>
        <p:grpSpPr bwMode="auto">
          <a:xfrm>
            <a:off x="7467600" y="1981200"/>
            <a:ext cx="641350" cy="609600"/>
            <a:chOff x="4704" y="1248"/>
            <a:chExt cx="404" cy="384"/>
          </a:xfrm>
        </p:grpSpPr>
        <p:sp>
          <p:nvSpPr>
            <p:cNvPr id="134164" name="Line 28"/>
            <p:cNvSpPr>
              <a:spLocks noChangeShapeType="1"/>
            </p:cNvSpPr>
            <p:nvPr/>
          </p:nvSpPr>
          <p:spPr bwMode="auto">
            <a:xfrm flipH="1">
              <a:off x="4704" y="1488"/>
              <a:ext cx="192" cy="144"/>
            </a:xfrm>
            <a:prstGeom prst="line">
              <a:avLst/>
            </a:prstGeom>
            <a:noFill/>
            <a:ln w="9525">
              <a:solidFill>
                <a:schemeClr val="tx1"/>
              </a:solidFill>
              <a:round/>
              <a:headEnd/>
              <a:tailEnd type="triangle" w="med" len="med"/>
            </a:ln>
          </p:spPr>
          <p:txBody>
            <a:bodyPr/>
            <a:lstStyle/>
            <a:p>
              <a:endParaRPr lang="en-US"/>
            </a:p>
          </p:txBody>
        </p:sp>
        <p:sp>
          <p:nvSpPr>
            <p:cNvPr id="134165" name="Text Box 29"/>
            <p:cNvSpPr txBox="1">
              <a:spLocks noChangeArrowheads="1"/>
            </p:cNvSpPr>
            <p:nvPr/>
          </p:nvSpPr>
          <p:spPr bwMode="auto">
            <a:xfrm>
              <a:off x="4896" y="1248"/>
              <a:ext cx="212" cy="288"/>
            </a:xfrm>
            <a:prstGeom prst="rect">
              <a:avLst/>
            </a:prstGeom>
            <a:noFill/>
            <a:ln w="9525">
              <a:noFill/>
              <a:miter lim="800000"/>
              <a:headEnd/>
              <a:tailEnd/>
            </a:ln>
          </p:spPr>
          <p:txBody>
            <a:bodyPr wrap="none">
              <a:spAutoFit/>
            </a:bodyPr>
            <a:lstStyle/>
            <a:p>
              <a:r>
                <a:rPr lang="en-US"/>
                <a:t>p</a:t>
              </a:r>
            </a:p>
          </p:txBody>
        </p:sp>
      </p:grpSp>
      <p:sp>
        <p:nvSpPr>
          <p:cNvPr id="326686" name="Oval 30"/>
          <p:cNvSpPr>
            <a:spLocks noChangeArrowheads="1"/>
          </p:cNvSpPr>
          <p:nvPr/>
        </p:nvSpPr>
        <p:spPr bwMode="auto">
          <a:xfrm>
            <a:off x="7315200" y="1295400"/>
            <a:ext cx="457200" cy="457200"/>
          </a:xfrm>
          <a:prstGeom prst="ellipse">
            <a:avLst/>
          </a:prstGeom>
          <a:solidFill>
            <a:srgbClr val="00B8FF"/>
          </a:solidFill>
          <a:ln w="9525">
            <a:solidFill>
              <a:schemeClr val="tx1"/>
            </a:solidFill>
            <a:round/>
            <a:headEnd/>
            <a:tailEnd/>
          </a:ln>
        </p:spPr>
        <p:txBody>
          <a:bodyPr wrap="none" anchor="ctr"/>
          <a:lstStyle/>
          <a:p>
            <a:pPr algn="ctr"/>
            <a:r>
              <a:rPr lang="en-US"/>
              <a:t>15</a:t>
            </a:r>
          </a:p>
        </p:txBody>
      </p:sp>
      <p:grpSp>
        <p:nvGrpSpPr>
          <p:cNvPr id="5" name="Group 33"/>
          <p:cNvGrpSpPr>
            <a:grpSpLocks/>
          </p:cNvGrpSpPr>
          <p:nvPr/>
        </p:nvGrpSpPr>
        <p:grpSpPr bwMode="auto">
          <a:xfrm>
            <a:off x="7885113" y="2590800"/>
            <a:ext cx="573087" cy="762000"/>
            <a:chOff x="4439" y="1152"/>
            <a:chExt cx="361" cy="480"/>
          </a:xfrm>
        </p:grpSpPr>
        <p:sp>
          <p:nvSpPr>
            <p:cNvPr id="134162" name="Text Box 34"/>
            <p:cNvSpPr txBox="1">
              <a:spLocks noChangeArrowheads="1"/>
            </p:cNvSpPr>
            <p:nvPr/>
          </p:nvSpPr>
          <p:spPr bwMode="auto">
            <a:xfrm>
              <a:off x="4439" y="1152"/>
              <a:ext cx="361" cy="288"/>
            </a:xfrm>
            <a:prstGeom prst="rect">
              <a:avLst/>
            </a:prstGeom>
            <a:noFill/>
            <a:ln w="9525">
              <a:noFill/>
              <a:miter lim="800000"/>
              <a:headEnd/>
              <a:tailEnd/>
            </a:ln>
          </p:spPr>
          <p:txBody>
            <a:bodyPr wrap="none">
              <a:spAutoFit/>
            </a:bodyPr>
            <a:lstStyle/>
            <a:p>
              <a:pPr algn="ctr"/>
              <a:r>
                <a:rPr lang="en-US"/>
                <a:t>top</a:t>
              </a:r>
            </a:p>
          </p:txBody>
        </p:sp>
        <p:cxnSp>
          <p:nvCxnSpPr>
            <p:cNvPr id="134163" name="AutoShape 35"/>
            <p:cNvCxnSpPr>
              <a:cxnSpLocks noChangeShapeType="1"/>
              <a:stCxn id="134162" idx="2"/>
            </p:cNvCxnSpPr>
            <p:nvPr/>
          </p:nvCxnSpPr>
          <p:spPr bwMode="auto">
            <a:xfrm>
              <a:off x="4620" y="1440"/>
              <a:ext cx="12" cy="192"/>
            </a:xfrm>
            <a:prstGeom prst="straightConnector1">
              <a:avLst/>
            </a:prstGeom>
            <a:noFill/>
            <a:ln w="9525">
              <a:solidFill>
                <a:schemeClr val="tx1"/>
              </a:solidFill>
              <a:round/>
              <a:headEn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26686"/>
                                        </p:tgtEl>
                                        <p:attrNameLst>
                                          <p:attrName>style.visibility</p:attrName>
                                        </p:attrNameLst>
                                      </p:cBhvr>
                                      <p:to>
                                        <p:strVal val="visible"/>
                                      </p:to>
                                    </p:set>
                                    <p:anim calcmode="lin" valueType="num">
                                      <p:cBhvr>
                                        <p:cTn id="7" dur="1000" fill="hold"/>
                                        <p:tgtEl>
                                          <p:spTgt spid="326686"/>
                                        </p:tgtEl>
                                        <p:attrNameLst>
                                          <p:attrName>ppt_w</p:attrName>
                                        </p:attrNameLst>
                                      </p:cBhvr>
                                      <p:tavLst>
                                        <p:tav tm="0">
                                          <p:val>
                                            <p:fltVal val="0"/>
                                          </p:val>
                                        </p:tav>
                                        <p:tav tm="100000">
                                          <p:val>
                                            <p:strVal val="#ppt_w"/>
                                          </p:val>
                                        </p:tav>
                                      </p:tavLst>
                                    </p:anim>
                                    <p:anim calcmode="lin" valueType="num">
                                      <p:cBhvr>
                                        <p:cTn id="8" dur="1000" fill="hold"/>
                                        <p:tgtEl>
                                          <p:spTgt spid="326686"/>
                                        </p:tgtEl>
                                        <p:attrNameLst>
                                          <p:attrName>ppt_h</p:attrName>
                                        </p:attrNameLst>
                                      </p:cBhvr>
                                      <p:tavLst>
                                        <p:tav tm="0">
                                          <p:val>
                                            <p:fltVal val="0"/>
                                          </p:val>
                                        </p:tav>
                                        <p:tav tm="100000">
                                          <p:val>
                                            <p:strVal val="#ppt_h"/>
                                          </p:val>
                                        </p:tav>
                                      </p:tavLst>
                                    </p:anim>
                                    <p:anim calcmode="lin" valueType="num">
                                      <p:cBhvr>
                                        <p:cTn id="9" dur="1000" fill="hold"/>
                                        <p:tgtEl>
                                          <p:spTgt spid="32668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26686"/>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8" presetClass="emph" presetSubtype="0" fill="hold" grpId="1" nodeType="afterEffect">
                                  <p:stCondLst>
                                    <p:cond delay="0"/>
                                  </p:stCondLst>
                                  <p:childTnLst>
                                    <p:animRot by="21600000">
                                      <p:cBhvr>
                                        <p:cTn id="13" dur="2000" fill="hold"/>
                                        <p:tgtEl>
                                          <p:spTgt spid="326686"/>
                                        </p:tgtEl>
                                        <p:attrNameLst>
                                          <p:attrName>r</p:attrName>
                                        </p:attrNameLst>
                                      </p:cBhvr>
                                    </p:animRot>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mph" presetSubtype="0" fill="hold" nodeType="clickEffect">
                                  <p:stCondLst>
                                    <p:cond delay="0"/>
                                  </p:stCondLst>
                                  <p:childTnLst>
                                    <p:animRot by="21600000">
                                      <p:cBhvr>
                                        <p:cTn id="25" dur="2000" fill="hold"/>
                                        <p:tgtEl>
                                          <p:spTgt spid="326658">
                                            <p:txEl>
                                              <p:pRg st="10" end="10"/>
                                            </p:txEl>
                                          </p:spTgt>
                                        </p:tgtEl>
                                        <p:attrNameLst>
                                          <p:attrName>r</p:attrName>
                                        </p:attrNameLst>
                                      </p:cBhvr>
                                    </p:animRot>
                                  </p:childTnLst>
                                </p:cTn>
                              </p:par>
                            </p:childTnLst>
                          </p:cTn>
                        </p:par>
                        <p:par>
                          <p:cTn id="26" fill="hold" nodeType="afterGroup">
                            <p:stCondLst>
                              <p:cond delay="2000"/>
                            </p:stCondLst>
                            <p:childTnLst>
                              <p:par>
                                <p:cTn id="27" presetID="5" presetClass="emph" presetSubtype="1" nodeType="afterEffect">
                                  <p:stCondLst>
                                    <p:cond delay="0"/>
                                  </p:stCondLst>
                                  <p:childTnLst>
                                    <p:set>
                                      <p:cBhvr override="childStyle">
                                        <p:cTn id="28" dur="indefinite"/>
                                        <p:tgtEl>
                                          <p:spTgt spid="326658">
                                            <p:txEl>
                                              <p:pRg st="10" end="10"/>
                                            </p:txEl>
                                          </p:spTgt>
                                        </p:tgtEl>
                                        <p:attrNameLst>
                                          <p:attrName>style.fontStyle</p:attrName>
                                        </p:attrNameLst>
                                      </p:cBhvr>
                                      <p:to>
                                        <p:strVal val="normal"/>
                                      </p:to>
                                    </p:set>
                                    <p:set>
                                      <p:cBhvr override="childStyle">
                                        <p:cTn id="29" dur="indefinite"/>
                                        <p:tgtEl>
                                          <p:spTgt spid="326658">
                                            <p:txEl>
                                              <p:pRg st="10" end="10"/>
                                            </p:txEl>
                                          </p:spTgt>
                                        </p:tgtEl>
                                        <p:attrNameLst>
                                          <p:attrName>style.fontWeight</p:attrName>
                                        </p:attrNameLst>
                                      </p:cBhvr>
                                      <p:to>
                                        <p:strVal val="bold"/>
                                      </p:to>
                                    </p:set>
                                    <p:set>
                                      <p:cBhvr override="childStyle">
                                        <p:cTn id="30" dur="indefinite"/>
                                        <p:tgtEl>
                                          <p:spTgt spid="326658">
                                            <p:txEl>
                                              <p:pRg st="10" end="10"/>
                                            </p:txEl>
                                          </p:spTgt>
                                        </p:tgtEl>
                                        <p:attrNameLst>
                                          <p:attrName>style.textDecorationUnderline</p:attrName>
                                        </p:attrNameLst>
                                      </p:cBhvr>
                                      <p:to>
                                        <p:strVal val="fals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nodeType="clickEffect">
                                  <p:stCondLst>
                                    <p:cond delay="0"/>
                                  </p:stCondLst>
                                  <p:childTnLst>
                                    <p:animMotion origin="layout" path="M -8.33333E-7 6.0592E-6 C 0.04271 0.05181 0.08541 0.10385 0.1026 0.12466 " pathEditMode="relative" ptsTypes="aA">
                                      <p:cBhvr>
                                        <p:cTn id="34" dur="2000" fill="hold"/>
                                        <p:tgtEl>
                                          <p:spTgt spid="4"/>
                                        </p:tgtEl>
                                        <p:attrNameLst>
                                          <p:attrName>ppt_x</p:attrName>
                                          <p:attrName>ppt_y</p:attrName>
                                        </p:attrNameLst>
                                      </p:cBhvr>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xit" presetSubtype="0" fill="hold" nodeType="clickEffect">
                                  <p:stCondLst>
                                    <p:cond delay="0"/>
                                  </p:stCondLst>
                                  <p:childTnLst>
                                    <p:animEffect transition="out" filter="fade">
                                      <p:cBhvr>
                                        <p:cTn id="38" dur="2000"/>
                                        <p:tgtEl>
                                          <p:spTgt spid="2"/>
                                        </p:tgtEl>
                                      </p:cBhvr>
                                    </p:animEffect>
                                    <p:set>
                                      <p:cBhvr>
                                        <p:cTn id="39" dur="1" fill="hold">
                                          <p:stCondLst>
                                            <p:cond delay="1999"/>
                                          </p:stCondLst>
                                        </p:cTn>
                                        <p:tgtEl>
                                          <p:spTgt spid="2"/>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2000"/>
                                        <p:tgtEl>
                                          <p:spTgt spid="326668"/>
                                        </p:tgtEl>
                                      </p:cBhvr>
                                    </p:animEffect>
                                    <p:set>
                                      <p:cBhvr>
                                        <p:cTn id="42" dur="1" fill="hold">
                                          <p:stCondLst>
                                            <p:cond delay="1999"/>
                                          </p:stCondLst>
                                        </p:cTn>
                                        <p:tgtEl>
                                          <p:spTgt spid="326668"/>
                                        </p:tgtEl>
                                        <p:attrNameLst>
                                          <p:attrName>style.visibility</p:attrName>
                                        </p:attrNameLst>
                                      </p:cBhvr>
                                      <p:to>
                                        <p:strVal val="hidden"/>
                                      </p:to>
                                    </p:set>
                                  </p:childTnLst>
                                </p:cTn>
                              </p:par>
                            </p:childTnLst>
                          </p:cTn>
                        </p:par>
                        <p:par>
                          <p:cTn id="43" fill="hold" nodeType="afterGroup">
                            <p:stCondLst>
                              <p:cond delay="2000"/>
                            </p:stCondLst>
                            <p:childTnLst>
                              <p:par>
                                <p:cTn id="44" presetID="22" presetClass="entr" presetSubtype="1"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up)">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0" presetClass="path" presetSubtype="0" accel="50000" decel="50000" fill="hold" nodeType="clickEffect">
                                  <p:stCondLst>
                                    <p:cond delay="0"/>
                                  </p:stCondLst>
                                  <p:childTnLst>
                                    <p:animMotion origin="layout" path="M 0.1026 0.12466 C 0.11615 0.15865 0.12986 0.19311 0.1217 0.21647 C 0.11371 0.24006 0.06562 0.25787 0.05451 0.26642 " pathEditMode="relative" rAng="0" ptsTypes="aaA">
                                      <p:cBhvr>
                                        <p:cTn id="50" dur="2000" fill="hold"/>
                                        <p:tgtEl>
                                          <p:spTgt spid="4"/>
                                        </p:tgtEl>
                                        <p:attrNameLst>
                                          <p:attrName>ppt_x</p:attrName>
                                          <p:attrName>ppt_y</p:attrName>
                                        </p:attrNameLst>
                                      </p:cBhvr>
                                      <p:rCtr x="-1000" y="7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86" grpId="0" animBg="1"/>
      <p:bldP spid="326686" grpId="1"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35" name="Line 19"/>
          <p:cNvSpPr>
            <a:spLocks noChangeShapeType="1"/>
          </p:cNvSpPr>
          <p:nvPr/>
        </p:nvSpPr>
        <p:spPr bwMode="auto">
          <a:xfrm>
            <a:off x="7391400" y="4953000"/>
            <a:ext cx="381000" cy="228600"/>
          </a:xfrm>
          <a:prstGeom prst="line">
            <a:avLst/>
          </a:prstGeom>
          <a:noFill/>
          <a:ln w="9525">
            <a:solidFill>
              <a:schemeClr val="tx1"/>
            </a:solidFill>
            <a:round/>
            <a:headEnd/>
            <a:tailEnd type="triangle" w="med" len="med"/>
          </a:ln>
        </p:spPr>
        <p:txBody>
          <a:bodyPr/>
          <a:lstStyle/>
          <a:p>
            <a:endParaRPr lang="en-US"/>
          </a:p>
        </p:txBody>
      </p:sp>
      <p:sp>
        <p:nvSpPr>
          <p:cNvPr id="316419" name="Rectangle 3"/>
          <p:cNvSpPr>
            <a:spLocks noGrp="1" noChangeArrowheads="1"/>
          </p:cNvSpPr>
          <p:nvPr>
            <p:ph type="body" idx="1"/>
          </p:nvPr>
        </p:nvSpPr>
        <p:spPr>
          <a:xfrm>
            <a:off x="228600" y="708025"/>
            <a:ext cx="8915400" cy="6073775"/>
          </a:xfrm>
        </p:spPr>
        <p:txBody>
          <a:bodyPr/>
          <a:lstStyle/>
          <a:p>
            <a:pPr defTabSz="973138">
              <a:lnSpc>
                <a:spcPct val="75000"/>
              </a:lnSpc>
              <a:tabLst>
                <a:tab pos="973138" algn="l"/>
                <a:tab pos="1662113" algn="l"/>
                <a:tab pos="4632325" algn="l"/>
              </a:tabLst>
            </a:pPr>
            <a:r>
              <a:rPr lang="en-US" sz="2400" noProof="1" smtClean="0">
                <a:latin typeface="Arial" pitchFamily="34" charset="0"/>
              </a:rPr>
              <a:t>void insertion() {    </a:t>
            </a:r>
            <a:r>
              <a:rPr lang="en-US" sz="2400" dirty="0" smtClean="0">
                <a:latin typeface="Arial" pitchFamily="34" charset="0"/>
              </a:rPr>
              <a:t>		</a:t>
            </a:r>
            <a:r>
              <a:rPr lang="en-US" sz="2400" noProof="1" smtClean="0">
                <a:solidFill>
                  <a:schemeClr val="accent1"/>
                </a:solidFill>
                <a:latin typeface="Arial" pitchFamily="34" charset="0"/>
              </a:rPr>
              <a:t>// insert a new entry</a:t>
            </a:r>
          </a:p>
          <a:p>
            <a:pPr defTabSz="973138">
              <a:lnSpc>
                <a:spcPct val="75000"/>
              </a:lnSpc>
              <a:tabLst>
                <a:tab pos="973138" algn="l"/>
                <a:tab pos="1662113" algn="l"/>
                <a:tab pos="4632325" algn="l"/>
              </a:tabLst>
            </a:pPr>
            <a:r>
              <a:rPr lang="en-US" sz="2400" noProof="1" smtClean="0">
                <a:latin typeface="Arial" pitchFamily="34" charset="0"/>
              </a:rPr>
              <a:t>	struct treeNode *p, *q;</a:t>
            </a:r>
          </a:p>
          <a:p>
            <a:pPr defTabSz="973138">
              <a:lnSpc>
                <a:spcPct val="75000"/>
              </a:lnSpc>
              <a:tabLst>
                <a:tab pos="973138" algn="l"/>
                <a:tab pos="1662113" algn="l"/>
                <a:tab pos="4632325" algn="l"/>
              </a:tabLst>
            </a:pPr>
            <a:r>
              <a:rPr lang="en-US" sz="2400" noProof="1" smtClean="0">
                <a:latin typeface="Arial" pitchFamily="34" charset="0"/>
              </a:rPr>
              <a:t>	int i, n, key;</a:t>
            </a:r>
          </a:p>
          <a:p>
            <a:pPr defTabSz="973138">
              <a:lnSpc>
                <a:spcPct val="75000"/>
              </a:lnSpc>
              <a:tabLst>
                <a:tab pos="973138" algn="l"/>
                <a:tab pos="1662113" algn="l"/>
                <a:tab pos="4632325" algn="l"/>
              </a:tabLst>
            </a:pPr>
            <a:r>
              <a:rPr lang="en-US" sz="2400" noProof="1" smtClean="0">
                <a:latin typeface="Arial" pitchFamily="34" charset="0"/>
              </a:rPr>
              <a:t>	printf("Enter the number of entries you want to insert\n");</a:t>
            </a:r>
          </a:p>
          <a:p>
            <a:pPr defTabSz="973138">
              <a:lnSpc>
                <a:spcPct val="75000"/>
              </a:lnSpc>
              <a:tabLst>
                <a:tab pos="973138" algn="l"/>
                <a:tab pos="1662113" algn="l"/>
                <a:tab pos="4632325" algn="l"/>
              </a:tabLst>
            </a:pPr>
            <a:r>
              <a:rPr lang="en-US" sz="2400" noProof="1" smtClean="0">
                <a:latin typeface="Arial" pitchFamily="34" charset="0"/>
              </a:rPr>
              <a:t>	scanf("%d", &amp;n);</a:t>
            </a:r>
          </a:p>
          <a:p>
            <a:pPr defTabSz="973138">
              <a:lnSpc>
                <a:spcPct val="75000"/>
              </a:lnSpc>
              <a:tabLst>
                <a:tab pos="973138" algn="l"/>
                <a:tab pos="1662113" algn="l"/>
                <a:tab pos="4632325" algn="l"/>
              </a:tabLst>
            </a:pPr>
            <a:r>
              <a:rPr lang="en-US" sz="2400" noProof="1" smtClean="0">
                <a:latin typeface="Arial" pitchFamily="34" charset="0"/>
              </a:rPr>
              <a:t>	for (i=0; i&lt;n; i++) {</a:t>
            </a:r>
          </a:p>
          <a:p>
            <a:pPr defTabSz="973138">
              <a:lnSpc>
                <a:spcPct val="75000"/>
              </a:lnSpc>
              <a:tabLst>
                <a:tab pos="973138" algn="l"/>
                <a:tab pos="1662113" algn="l"/>
                <a:tab pos="4632325" algn="l"/>
              </a:tabLst>
            </a:pPr>
            <a:r>
              <a:rPr lang="en-US" sz="2400" noProof="1" smtClean="0">
                <a:latin typeface="Arial" pitchFamily="34" charset="0"/>
              </a:rPr>
              <a:t>		p = (struct treeNode *) malloc(sizeof(struct treeNode));</a:t>
            </a:r>
          </a:p>
          <a:p>
            <a:pPr defTabSz="973138">
              <a:lnSpc>
                <a:spcPct val="75000"/>
              </a:lnSpc>
              <a:tabLst>
                <a:tab pos="973138" algn="l"/>
                <a:tab pos="1662113" algn="l"/>
                <a:tab pos="4632325" algn="l"/>
              </a:tabLst>
            </a:pPr>
            <a:r>
              <a:rPr lang="en-US" sz="2400" noProof="1" smtClean="0">
                <a:latin typeface="Arial" pitchFamily="34" charset="0"/>
              </a:rPr>
              <a:t>		if (p == 0) </a:t>
            </a:r>
            <a:r>
              <a:rPr lang="en-US" sz="2400" dirty="0" smtClean="0">
                <a:latin typeface="Arial" pitchFamily="34" charset="0"/>
              </a:rPr>
              <a:t> </a:t>
            </a:r>
            <a:r>
              <a:rPr lang="en-US" sz="2400" noProof="1" smtClean="0">
                <a:latin typeface="Arial" pitchFamily="34" charset="0"/>
              </a:rPr>
              <a:t>printf("out of memory\n");</a:t>
            </a:r>
          </a:p>
          <a:p>
            <a:pPr defTabSz="973138">
              <a:lnSpc>
                <a:spcPct val="75000"/>
              </a:lnSpc>
              <a:tabLst>
                <a:tab pos="973138" algn="l"/>
                <a:tab pos="1662113" algn="l"/>
                <a:tab pos="4632325" algn="l"/>
              </a:tabLst>
            </a:pPr>
            <a:r>
              <a:rPr lang="en-US" sz="2400" noProof="1" smtClean="0">
                <a:latin typeface="Arial" pitchFamily="34" charset="0"/>
              </a:rPr>
              <a:t>		key = rand() %100;</a:t>
            </a:r>
            <a:r>
              <a:rPr lang="en-US" sz="2400" noProof="1">
                <a:latin typeface="Arial" pitchFamily="34" charset="0"/>
              </a:rPr>
              <a:t>	</a:t>
            </a:r>
            <a:r>
              <a:rPr lang="en-US" sz="2400" dirty="0" smtClean="0">
                <a:solidFill>
                  <a:schemeClr val="accent1"/>
                </a:solidFill>
                <a:latin typeface="Arial" pitchFamily="34" charset="0"/>
              </a:rPr>
              <a:t>// a random key</a:t>
            </a:r>
            <a:endParaRPr lang="en-US" sz="2400" noProof="1" smtClean="0">
              <a:solidFill>
                <a:schemeClr val="accent1"/>
              </a:solidFill>
              <a:latin typeface="Arial" pitchFamily="34" charset="0"/>
            </a:endParaRPr>
          </a:p>
          <a:p>
            <a:pPr defTabSz="973138">
              <a:lnSpc>
                <a:spcPct val="75000"/>
              </a:lnSpc>
              <a:tabLst>
                <a:tab pos="973138" algn="l"/>
                <a:tab pos="1662113" algn="l"/>
                <a:tab pos="4632325" algn="l"/>
              </a:tabLst>
            </a:pPr>
            <a:r>
              <a:rPr lang="en-US" sz="2400" noProof="1" smtClean="0">
                <a:latin typeface="Arial" pitchFamily="34" charset="0"/>
              </a:rPr>
              <a:t>		p-&gt;data = key;</a:t>
            </a:r>
          </a:p>
          <a:p>
            <a:pPr defTabSz="973138">
              <a:lnSpc>
                <a:spcPct val="75000"/>
              </a:lnSpc>
              <a:tabLst>
                <a:tab pos="973138" algn="l"/>
                <a:tab pos="1662113" algn="l"/>
                <a:tab pos="4632325" algn="l"/>
              </a:tabLst>
            </a:pPr>
            <a:r>
              <a:rPr lang="en-US" sz="2400" noProof="1" smtClean="0">
                <a:latin typeface="Arial" pitchFamily="34" charset="0"/>
              </a:rPr>
              <a:t>		p-&gt;left = 0;</a:t>
            </a:r>
            <a:r>
              <a:rPr lang="en-US" sz="2400" dirty="0" smtClean="0">
                <a:latin typeface="Arial" pitchFamily="34" charset="0"/>
              </a:rPr>
              <a:t> </a:t>
            </a:r>
            <a:r>
              <a:rPr lang="en-US" sz="2400" noProof="1" smtClean="0">
                <a:latin typeface="Arial" pitchFamily="34" charset="0"/>
              </a:rPr>
              <a:t>p-&gt;right = 0;</a:t>
            </a:r>
          </a:p>
          <a:p>
            <a:pPr defTabSz="973138">
              <a:lnSpc>
                <a:spcPct val="75000"/>
              </a:lnSpc>
              <a:tabLst>
                <a:tab pos="973138" algn="l"/>
                <a:tab pos="1662113" algn="l"/>
                <a:tab pos="4632325" algn="l"/>
              </a:tabLst>
            </a:pPr>
            <a:r>
              <a:rPr lang="en-US" sz="2400" noProof="1" smtClean="0">
                <a:latin typeface="Arial" pitchFamily="34" charset="0"/>
              </a:rPr>
              <a:t>		if (root == 0) root = p;</a:t>
            </a:r>
            <a:r>
              <a:rPr lang="en-US" sz="2400" dirty="0" smtClean="0">
                <a:latin typeface="Arial" pitchFamily="34" charset="0"/>
              </a:rPr>
              <a:t>	</a:t>
            </a:r>
            <a:r>
              <a:rPr lang="en-US" sz="2400" dirty="0" smtClean="0">
                <a:solidFill>
                  <a:schemeClr val="accent1"/>
                </a:solidFill>
                <a:latin typeface="Arial" pitchFamily="34" charset="0"/>
              </a:rPr>
              <a:t>// tree empty</a:t>
            </a:r>
            <a:endParaRPr lang="en-US" sz="2400" noProof="1" smtClean="0">
              <a:solidFill>
                <a:schemeClr val="accent1"/>
              </a:solidFill>
              <a:latin typeface="Arial" pitchFamily="34" charset="0"/>
            </a:endParaRPr>
          </a:p>
          <a:p>
            <a:pPr defTabSz="973138">
              <a:lnSpc>
                <a:spcPct val="75000"/>
              </a:lnSpc>
              <a:tabLst>
                <a:tab pos="973138" algn="l"/>
                <a:tab pos="1662113" algn="l"/>
                <a:tab pos="4632325" algn="l"/>
              </a:tabLst>
            </a:pPr>
            <a:r>
              <a:rPr lang="en-US" sz="2400" noProof="1" smtClean="0">
                <a:latin typeface="Arial" pitchFamily="34" charset="0"/>
              </a:rPr>
              <a:t>		else {</a:t>
            </a:r>
          </a:p>
          <a:p>
            <a:pPr defTabSz="973138">
              <a:lnSpc>
                <a:spcPct val="75000"/>
              </a:lnSpc>
              <a:tabLst>
                <a:tab pos="973138" algn="l"/>
                <a:tab pos="1662113" algn="l"/>
                <a:tab pos="4632325" algn="l"/>
              </a:tabLst>
            </a:pPr>
            <a:r>
              <a:rPr lang="en-US" sz="2400" noProof="1" smtClean="0">
                <a:latin typeface="Arial" pitchFamily="34" charset="0"/>
              </a:rPr>
              <a:t>			q = </a:t>
            </a:r>
            <a:r>
              <a:rPr lang="en-US" sz="2400" noProof="1" smtClean="0">
                <a:solidFill>
                  <a:srgbClr val="0066CC"/>
                </a:solidFill>
                <a:latin typeface="Arial" pitchFamily="34" charset="0"/>
              </a:rPr>
              <a:t>search</a:t>
            </a:r>
            <a:r>
              <a:rPr lang="en-US" sz="2400" noProof="1" smtClean="0">
                <a:latin typeface="Arial" pitchFamily="34" charset="0"/>
              </a:rPr>
              <a:t>(root, key);</a:t>
            </a:r>
            <a:r>
              <a:rPr lang="en-US" sz="2400" dirty="0" smtClean="0">
                <a:latin typeface="Arial" pitchFamily="34" charset="0"/>
              </a:rPr>
              <a:t> </a:t>
            </a:r>
            <a:endParaRPr lang="en-US" sz="2400" noProof="1" smtClean="0">
              <a:solidFill>
                <a:schemeClr val="accent1"/>
              </a:solidFill>
              <a:latin typeface="Arial" pitchFamily="34" charset="0"/>
            </a:endParaRPr>
          </a:p>
          <a:p>
            <a:pPr defTabSz="973138">
              <a:lnSpc>
                <a:spcPct val="75000"/>
              </a:lnSpc>
              <a:tabLst>
                <a:tab pos="973138" algn="l"/>
                <a:tab pos="1662113" algn="l"/>
                <a:tab pos="4632325" algn="l"/>
              </a:tabLst>
            </a:pPr>
            <a:r>
              <a:rPr lang="en-US" sz="2400" noProof="1" smtClean="0">
                <a:latin typeface="Arial" pitchFamily="34" charset="0"/>
              </a:rPr>
              <a:t>			if (key &lt; q-&gt;data)</a:t>
            </a:r>
            <a:r>
              <a:rPr lang="en-US" sz="2400" dirty="0" smtClean="0">
                <a:latin typeface="Arial" pitchFamily="34" charset="0"/>
              </a:rPr>
              <a:t> </a:t>
            </a:r>
            <a:r>
              <a:rPr lang="en-US" sz="2400" noProof="1" smtClean="0">
                <a:latin typeface="Arial" pitchFamily="34" charset="0"/>
              </a:rPr>
              <a:t>q-&gt;left = p;</a:t>
            </a:r>
          </a:p>
          <a:p>
            <a:pPr defTabSz="973138">
              <a:lnSpc>
                <a:spcPct val="75000"/>
              </a:lnSpc>
              <a:tabLst>
                <a:tab pos="973138" algn="l"/>
                <a:tab pos="1662113" algn="l"/>
                <a:tab pos="4632325" algn="l"/>
              </a:tabLst>
            </a:pPr>
            <a:r>
              <a:rPr lang="en-US" sz="2400" noProof="1" smtClean="0">
                <a:latin typeface="Arial" pitchFamily="34" charset="0"/>
              </a:rPr>
              <a:t>			else </a:t>
            </a:r>
            <a:r>
              <a:rPr lang="en-US" sz="2400" dirty="0" smtClean="0">
                <a:latin typeface="Arial" pitchFamily="34" charset="0"/>
              </a:rPr>
              <a:t> </a:t>
            </a:r>
            <a:r>
              <a:rPr lang="en-US" sz="2400" noProof="1" smtClean="0">
                <a:latin typeface="Arial" pitchFamily="34" charset="0"/>
              </a:rPr>
              <a:t>q-&gt;right = p;</a:t>
            </a:r>
          </a:p>
          <a:p>
            <a:pPr defTabSz="973138">
              <a:lnSpc>
                <a:spcPct val="75000"/>
              </a:lnSpc>
              <a:tabLst>
                <a:tab pos="973138" algn="l"/>
                <a:tab pos="1662113" algn="l"/>
                <a:tab pos="4632325" algn="l"/>
              </a:tabLst>
            </a:pPr>
            <a:r>
              <a:rPr lang="en-US" sz="2400" dirty="0" smtClean="0">
                <a:latin typeface="Arial" pitchFamily="34" charset="0"/>
              </a:rPr>
              <a:t>}	}</a:t>
            </a:r>
            <a:r>
              <a:rPr lang="en-US" sz="2400" noProof="1" smtClean="0">
                <a:latin typeface="Arial" pitchFamily="34" charset="0"/>
              </a:rPr>
              <a:t>	}</a:t>
            </a:r>
          </a:p>
        </p:txBody>
      </p:sp>
      <p:sp>
        <p:nvSpPr>
          <p:cNvPr id="135172" name="Rectangle 4"/>
          <p:cNvSpPr>
            <a:spLocks noGrp="1" noChangeArrowheads="1"/>
          </p:cNvSpPr>
          <p:nvPr>
            <p:ph type="title"/>
          </p:nvPr>
        </p:nvSpPr>
        <p:spPr>
          <a:xfrm>
            <a:off x="671513" y="76200"/>
            <a:ext cx="7807325" cy="563563"/>
          </a:xfrm>
          <a:noFill/>
        </p:spPr>
        <p:txBody>
          <a:bodyPr/>
          <a:lstStyle/>
          <a:p>
            <a:r>
              <a:rPr lang="en-US" smtClean="0"/>
              <a:t>Binary Search Tree Example: insertion()</a:t>
            </a:r>
          </a:p>
        </p:txBody>
      </p:sp>
      <p:sp>
        <p:nvSpPr>
          <p:cNvPr id="135173" name="Oval 5"/>
          <p:cNvSpPr>
            <a:spLocks noChangeArrowheads="1"/>
          </p:cNvSpPr>
          <p:nvPr/>
        </p:nvSpPr>
        <p:spPr bwMode="auto">
          <a:xfrm>
            <a:off x="6705600" y="5486400"/>
            <a:ext cx="533400" cy="533400"/>
          </a:xfrm>
          <a:prstGeom prst="ellipse">
            <a:avLst/>
          </a:prstGeom>
          <a:solidFill>
            <a:schemeClr val="hlink"/>
          </a:solidFill>
          <a:ln w="9525">
            <a:solidFill>
              <a:schemeClr val="tx1"/>
            </a:solidFill>
            <a:round/>
            <a:headEnd/>
            <a:tailEnd/>
          </a:ln>
        </p:spPr>
        <p:txBody>
          <a:bodyPr wrap="none" anchor="ctr"/>
          <a:lstStyle/>
          <a:p>
            <a:pPr algn="ctr"/>
            <a:r>
              <a:rPr lang="en-US"/>
              <a:t>12</a:t>
            </a:r>
          </a:p>
        </p:txBody>
      </p:sp>
      <p:sp>
        <p:nvSpPr>
          <p:cNvPr id="135174" name="Oval 6"/>
          <p:cNvSpPr>
            <a:spLocks noChangeArrowheads="1"/>
          </p:cNvSpPr>
          <p:nvPr/>
        </p:nvSpPr>
        <p:spPr bwMode="auto">
          <a:xfrm>
            <a:off x="8001000" y="4572000"/>
            <a:ext cx="533400" cy="533400"/>
          </a:xfrm>
          <a:prstGeom prst="ellipse">
            <a:avLst/>
          </a:prstGeom>
          <a:solidFill>
            <a:schemeClr val="hlink"/>
          </a:solidFill>
          <a:ln w="9525">
            <a:solidFill>
              <a:schemeClr val="tx1"/>
            </a:solidFill>
            <a:round/>
            <a:headEnd/>
            <a:tailEnd/>
          </a:ln>
        </p:spPr>
        <p:txBody>
          <a:bodyPr wrap="none" anchor="ctr"/>
          <a:lstStyle/>
          <a:p>
            <a:pPr algn="ctr"/>
            <a:r>
              <a:rPr lang="en-US"/>
              <a:t>17</a:t>
            </a:r>
          </a:p>
        </p:txBody>
      </p:sp>
      <p:sp>
        <p:nvSpPr>
          <p:cNvPr id="135175" name="Oval 7"/>
          <p:cNvSpPr>
            <a:spLocks noChangeArrowheads="1"/>
          </p:cNvSpPr>
          <p:nvPr/>
        </p:nvSpPr>
        <p:spPr bwMode="auto">
          <a:xfrm>
            <a:off x="7467600" y="3733800"/>
            <a:ext cx="533400" cy="533400"/>
          </a:xfrm>
          <a:prstGeom prst="ellipse">
            <a:avLst/>
          </a:prstGeom>
          <a:solidFill>
            <a:schemeClr val="hlink"/>
          </a:solidFill>
          <a:ln w="9525">
            <a:solidFill>
              <a:schemeClr val="tx1"/>
            </a:solidFill>
            <a:round/>
            <a:headEnd/>
            <a:tailEnd/>
          </a:ln>
        </p:spPr>
        <p:txBody>
          <a:bodyPr wrap="none" anchor="ctr"/>
          <a:lstStyle/>
          <a:p>
            <a:pPr algn="ctr"/>
            <a:r>
              <a:rPr lang="en-US"/>
              <a:t>16</a:t>
            </a:r>
          </a:p>
        </p:txBody>
      </p:sp>
      <p:sp>
        <p:nvSpPr>
          <p:cNvPr id="135176" name="Oval 8"/>
          <p:cNvSpPr>
            <a:spLocks noChangeArrowheads="1"/>
          </p:cNvSpPr>
          <p:nvPr/>
        </p:nvSpPr>
        <p:spPr bwMode="auto">
          <a:xfrm>
            <a:off x="6934200" y="4572000"/>
            <a:ext cx="533400" cy="533400"/>
          </a:xfrm>
          <a:prstGeom prst="ellipse">
            <a:avLst/>
          </a:prstGeom>
          <a:solidFill>
            <a:schemeClr val="hlink"/>
          </a:solidFill>
          <a:ln w="9525">
            <a:solidFill>
              <a:schemeClr val="tx1"/>
            </a:solidFill>
            <a:round/>
            <a:headEnd/>
            <a:tailEnd/>
          </a:ln>
        </p:spPr>
        <p:txBody>
          <a:bodyPr wrap="none" anchor="ctr"/>
          <a:lstStyle/>
          <a:p>
            <a:pPr algn="ctr"/>
            <a:r>
              <a:rPr lang="en-US"/>
              <a:t>14</a:t>
            </a:r>
          </a:p>
        </p:txBody>
      </p:sp>
      <p:cxnSp>
        <p:nvCxnSpPr>
          <p:cNvPr id="135177" name="AutoShape 9"/>
          <p:cNvCxnSpPr>
            <a:cxnSpLocks noChangeShapeType="1"/>
            <a:stCxn id="135175" idx="5"/>
            <a:endCxn id="135174" idx="0"/>
          </p:cNvCxnSpPr>
          <p:nvPr/>
        </p:nvCxnSpPr>
        <p:spPr bwMode="auto">
          <a:xfrm>
            <a:off x="7923213" y="4189413"/>
            <a:ext cx="344487" cy="382587"/>
          </a:xfrm>
          <a:prstGeom prst="straightConnector1">
            <a:avLst/>
          </a:prstGeom>
          <a:noFill/>
          <a:ln w="9525">
            <a:solidFill>
              <a:schemeClr val="tx1"/>
            </a:solidFill>
            <a:round/>
            <a:headEnd/>
            <a:tailEnd type="triangle" w="med" len="med"/>
          </a:ln>
        </p:spPr>
      </p:cxnSp>
      <p:cxnSp>
        <p:nvCxnSpPr>
          <p:cNvPr id="135178" name="AutoShape 10"/>
          <p:cNvCxnSpPr>
            <a:cxnSpLocks noChangeShapeType="1"/>
            <a:stCxn id="135175" idx="3"/>
            <a:endCxn id="135176" idx="0"/>
          </p:cNvCxnSpPr>
          <p:nvPr/>
        </p:nvCxnSpPr>
        <p:spPr bwMode="auto">
          <a:xfrm flipH="1">
            <a:off x="7200900" y="4189413"/>
            <a:ext cx="344488" cy="382587"/>
          </a:xfrm>
          <a:prstGeom prst="straightConnector1">
            <a:avLst/>
          </a:prstGeom>
          <a:noFill/>
          <a:ln w="9525">
            <a:solidFill>
              <a:schemeClr val="tx1"/>
            </a:solidFill>
            <a:round/>
            <a:headEnd/>
            <a:tailEnd type="triangle" w="med" len="med"/>
          </a:ln>
        </p:spPr>
      </p:cxnSp>
      <p:sp>
        <p:nvSpPr>
          <p:cNvPr id="135179" name="Oval 11"/>
          <p:cNvSpPr>
            <a:spLocks noChangeArrowheads="1"/>
          </p:cNvSpPr>
          <p:nvPr/>
        </p:nvSpPr>
        <p:spPr bwMode="auto">
          <a:xfrm>
            <a:off x="7315200" y="6248400"/>
            <a:ext cx="533400" cy="533400"/>
          </a:xfrm>
          <a:prstGeom prst="ellipse">
            <a:avLst/>
          </a:prstGeom>
          <a:solidFill>
            <a:schemeClr val="hlink"/>
          </a:solidFill>
          <a:ln w="9525">
            <a:solidFill>
              <a:schemeClr val="tx1"/>
            </a:solidFill>
            <a:round/>
            <a:headEnd/>
            <a:tailEnd/>
          </a:ln>
        </p:spPr>
        <p:txBody>
          <a:bodyPr wrap="none" anchor="ctr"/>
          <a:lstStyle/>
          <a:p>
            <a:pPr algn="ctr"/>
            <a:r>
              <a:rPr lang="en-US"/>
              <a:t>13</a:t>
            </a:r>
          </a:p>
        </p:txBody>
      </p:sp>
      <p:cxnSp>
        <p:nvCxnSpPr>
          <p:cNvPr id="135180" name="AutoShape 12"/>
          <p:cNvCxnSpPr>
            <a:cxnSpLocks noChangeShapeType="1"/>
            <a:stCxn id="135173" idx="5"/>
            <a:endCxn id="135179" idx="0"/>
          </p:cNvCxnSpPr>
          <p:nvPr/>
        </p:nvCxnSpPr>
        <p:spPr bwMode="auto">
          <a:xfrm>
            <a:off x="7161213" y="5942013"/>
            <a:ext cx="420687" cy="306387"/>
          </a:xfrm>
          <a:prstGeom prst="straightConnector1">
            <a:avLst/>
          </a:prstGeom>
          <a:noFill/>
          <a:ln w="9525">
            <a:solidFill>
              <a:schemeClr val="tx1"/>
            </a:solidFill>
            <a:round/>
            <a:headEnd/>
            <a:tailEnd type="triangle" w="med" len="med"/>
          </a:ln>
        </p:spPr>
      </p:cxnSp>
      <p:cxnSp>
        <p:nvCxnSpPr>
          <p:cNvPr id="135181" name="AutoShape 14"/>
          <p:cNvCxnSpPr>
            <a:cxnSpLocks noChangeShapeType="1"/>
          </p:cNvCxnSpPr>
          <p:nvPr/>
        </p:nvCxnSpPr>
        <p:spPr bwMode="auto">
          <a:xfrm flipH="1">
            <a:off x="6972300" y="5105400"/>
            <a:ext cx="228600" cy="381000"/>
          </a:xfrm>
          <a:prstGeom prst="straightConnector1">
            <a:avLst/>
          </a:prstGeom>
          <a:noFill/>
          <a:ln w="9525">
            <a:solidFill>
              <a:schemeClr val="tx1"/>
            </a:solidFill>
            <a:round/>
            <a:headEnd/>
            <a:tailEnd type="triangle" w="med" len="med"/>
          </a:ln>
        </p:spPr>
      </p:cxnSp>
      <p:grpSp>
        <p:nvGrpSpPr>
          <p:cNvPr id="2" name="Group 15"/>
          <p:cNvGrpSpPr>
            <a:grpSpLocks/>
          </p:cNvGrpSpPr>
          <p:nvPr/>
        </p:nvGrpSpPr>
        <p:grpSpPr bwMode="auto">
          <a:xfrm>
            <a:off x="7985125" y="3200400"/>
            <a:ext cx="641350" cy="609600"/>
            <a:chOff x="4704" y="1248"/>
            <a:chExt cx="404" cy="384"/>
          </a:xfrm>
        </p:grpSpPr>
        <p:sp>
          <p:nvSpPr>
            <p:cNvPr id="135184" name="Line 16"/>
            <p:cNvSpPr>
              <a:spLocks noChangeShapeType="1"/>
            </p:cNvSpPr>
            <p:nvPr/>
          </p:nvSpPr>
          <p:spPr bwMode="auto">
            <a:xfrm flipH="1">
              <a:off x="4704" y="1488"/>
              <a:ext cx="192" cy="144"/>
            </a:xfrm>
            <a:prstGeom prst="line">
              <a:avLst/>
            </a:prstGeom>
            <a:noFill/>
            <a:ln w="9525">
              <a:solidFill>
                <a:schemeClr val="tx1"/>
              </a:solidFill>
              <a:round/>
              <a:headEnd/>
              <a:tailEnd type="triangle" w="med" len="med"/>
            </a:ln>
          </p:spPr>
          <p:txBody>
            <a:bodyPr/>
            <a:lstStyle/>
            <a:p>
              <a:endParaRPr lang="en-US"/>
            </a:p>
          </p:txBody>
        </p:sp>
        <p:sp>
          <p:nvSpPr>
            <p:cNvPr id="135185" name="Text Box 17"/>
            <p:cNvSpPr txBox="1">
              <a:spLocks noChangeArrowheads="1"/>
            </p:cNvSpPr>
            <p:nvPr/>
          </p:nvSpPr>
          <p:spPr bwMode="auto">
            <a:xfrm>
              <a:off x="4896" y="1248"/>
              <a:ext cx="212" cy="288"/>
            </a:xfrm>
            <a:prstGeom prst="rect">
              <a:avLst/>
            </a:prstGeom>
            <a:noFill/>
            <a:ln w="9525">
              <a:noFill/>
              <a:miter lim="800000"/>
              <a:headEnd/>
              <a:tailEnd/>
            </a:ln>
          </p:spPr>
          <p:txBody>
            <a:bodyPr wrap="none">
              <a:spAutoFit/>
            </a:bodyPr>
            <a:lstStyle/>
            <a:p>
              <a:r>
                <a:rPr lang="en-US"/>
                <a:t>p</a:t>
              </a:r>
            </a:p>
          </p:txBody>
        </p:sp>
      </p:grpSp>
      <p:sp>
        <p:nvSpPr>
          <p:cNvPr id="316434" name="Oval 18"/>
          <p:cNvSpPr>
            <a:spLocks noChangeArrowheads="1"/>
          </p:cNvSpPr>
          <p:nvPr/>
        </p:nvSpPr>
        <p:spPr bwMode="auto">
          <a:xfrm>
            <a:off x="685800" y="3429000"/>
            <a:ext cx="457200" cy="457200"/>
          </a:xfrm>
          <a:prstGeom prst="ellipse">
            <a:avLst/>
          </a:prstGeom>
          <a:solidFill>
            <a:srgbClr val="00B8FF"/>
          </a:solidFill>
          <a:ln w="9525">
            <a:solidFill>
              <a:schemeClr val="tx1"/>
            </a:solidFill>
            <a:round/>
            <a:headEnd/>
            <a:tailEnd/>
          </a:ln>
        </p:spPr>
        <p:txBody>
          <a:bodyPr wrap="none" anchor="ctr"/>
          <a:lstStyle/>
          <a:p>
            <a:pPr algn="ctr"/>
            <a:r>
              <a:rPr lang="en-US"/>
              <a:t>15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16434">
                                            <p:txEl>
                                              <p:charRg st="4294967295" end="4294967295"/>
                                            </p:txEl>
                                          </p:spTgt>
                                        </p:tgtEl>
                                        <p:attrNameLst>
                                          <p:attrName>style.visibility</p:attrName>
                                        </p:attrNameLst>
                                      </p:cBhvr>
                                      <p:to>
                                        <p:strVal val="visible"/>
                                      </p:to>
                                    </p:set>
                                    <p:anim calcmode="lin" valueType="num">
                                      <p:cBhvr>
                                        <p:cTn id="7" dur="1000" fill="hold"/>
                                        <p:tgtEl>
                                          <p:spTgt spid="316434">
                                            <p:txEl>
                                              <p:charRg st="4294967295" end="4294967295"/>
                                            </p:txEl>
                                          </p:spTgt>
                                        </p:tgtEl>
                                        <p:attrNameLst>
                                          <p:attrName>ppt_w</p:attrName>
                                        </p:attrNameLst>
                                      </p:cBhvr>
                                      <p:tavLst>
                                        <p:tav tm="0">
                                          <p:val>
                                            <p:fltVal val="0"/>
                                          </p:val>
                                        </p:tav>
                                        <p:tav tm="100000">
                                          <p:val>
                                            <p:strVal val="#ppt_w"/>
                                          </p:val>
                                        </p:tav>
                                      </p:tavLst>
                                    </p:anim>
                                    <p:anim calcmode="lin" valueType="num">
                                      <p:cBhvr>
                                        <p:cTn id="8" dur="1000" fill="hold"/>
                                        <p:tgtEl>
                                          <p:spTgt spid="316434">
                                            <p:txEl>
                                              <p:charRg st="4294967295" end="4294967295"/>
                                            </p:txEl>
                                          </p:spTgt>
                                        </p:tgtEl>
                                        <p:attrNameLst>
                                          <p:attrName>ppt_h</p:attrName>
                                        </p:attrNameLst>
                                      </p:cBhvr>
                                      <p:tavLst>
                                        <p:tav tm="0">
                                          <p:val>
                                            <p:fltVal val="0"/>
                                          </p:val>
                                        </p:tav>
                                        <p:tav tm="100000">
                                          <p:val>
                                            <p:strVal val="#ppt_h"/>
                                          </p:val>
                                        </p:tav>
                                      </p:tavLst>
                                    </p:anim>
                                    <p:anim calcmode="lin" valueType="num">
                                      <p:cBhvr>
                                        <p:cTn id="9" dur="1000" fill="hold"/>
                                        <p:tgtEl>
                                          <p:spTgt spid="316434">
                                            <p:txEl>
                                              <p:charRg st="4294967295" end="4294967295"/>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16434">
                                            <p:txEl>
                                              <p:charRg st="4294967295" end="429496729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mph" presetSubtype="0" fill="hold" nodeType="clickEffect">
                                  <p:stCondLst>
                                    <p:cond delay="0"/>
                                  </p:stCondLst>
                                  <p:childTnLst>
                                    <p:animRot by="21600000">
                                      <p:cBhvr>
                                        <p:cTn id="14" dur="2000" fill="hold"/>
                                        <p:tgtEl>
                                          <p:spTgt spid="316419">
                                            <p:txEl>
                                              <p:pRg st="13" end="13"/>
                                            </p:txEl>
                                          </p:spTgt>
                                        </p:tgtEl>
                                        <p:attrNameLst>
                                          <p:attrName>r</p:attrName>
                                        </p:attrNameLst>
                                      </p:cBhvr>
                                    </p:animRot>
                                  </p:childTnLst>
                                </p:cTn>
                              </p:par>
                            </p:childTnLst>
                          </p:cTn>
                        </p:par>
                        <p:par>
                          <p:cTn id="15" fill="hold" nodeType="afterGroup">
                            <p:stCondLst>
                              <p:cond delay="2000"/>
                            </p:stCondLst>
                            <p:childTnLst>
                              <p:par>
                                <p:cTn id="16" presetID="5" presetClass="emph" presetSubtype="1" nodeType="afterEffect">
                                  <p:stCondLst>
                                    <p:cond delay="0"/>
                                  </p:stCondLst>
                                  <p:childTnLst>
                                    <p:set>
                                      <p:cBhvr override="childStyle">
                                        <p:cTn id="17" dur="indefinite"/>
                                        <p:tgtEl>
                                          <p:spTgt spid="316419">
                                            <p:txEl>
                                              <p:pRg st="13" end="13"/>
                                            </p:txEl>
                                          </p:spTgt>
                                        </p:tgtEl>
                                        <p:attrNameLst>
                                          <p:attrName>style.fontStyle</p:attrName>
                                        </p:attrNameLst>
                                      </p:cBhvr>
                                      <p:to>
                                        <p:strVal val="normal"/>
                                      </p:to>
                                    </p:set>
                                    <p:set>
                                      <p:cBhvr override="childStyle">
                                        <p:cTn id="18" dur="indefinite"/>
                                        <p:tgtEl>
                                          <p:spTgt spid="316419">
                                            <p:txEl>
                                              <p:pRg st="13" end="13"/>
                                            </p:txEl>
                                          </p:spTgt>
                                        </p:tgtEl>
                                        <p:attrNameLst>
                                          <p:attrName>style.fontWeight</p:attrName>
                                        </p:attrNameLst>
                                      </p:cBhvr>
                                      <p:to>
                                        <p:strVal val="bold"/>
                                      </p:to>
                                    </p:set>
                                    <p:set>
                                      <p:cBhvr override="childStyle">
                                        <p:cTn id="19" dur="indefinite"/>
                                        <p:tgtEl>
                                          <p:spTgt spid="316419">
                                            <p:txEl>
                                              <p:pRg st="13" end="13"/>
                                            </p:txEl>
                                          </p:spTgt>
                                        </p:tgtEl>
                                        <p:attrNameLst>
                                          <p:attrName>style.textDecorationUnderline</p:attrName>
                                        </p:attrNameLst>
                                      </p:cBhvr>
                                      <p:to>
                                        <p:strVal val="fals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0" presetClass="path" presetSubtype="0" accel="50000" decel="50000" fill="hold" nodeType="clickEffect">
                                  <p:stCondLst>
                                    <p:cond delay="0"/>
                                  </p:stCondLst>
                                  <p:childTnLst>
                                    <p:animMotion origin="layout" path="M 0.00573 1.70213E-6 C 0.01893 0.02983 0.03247 0.05967 0.0217 0.08557 C 0.01094 0.11147 -0.02378 0.13321 -0.05833 0.15541 " pathEditMode="relative" rAng="0" ptsTypes="aaA">
                                      <p:cBhvr>
                                        <p:cTn id="23" dur="2000" fill="hold"/>
                                        <p:tgtEl>
                                          <p:spTgt spid="2"/>
                                        </p:tgtEl>
                                        <p:attrNameLst>
                                          <p:attrName>ppt_x</p:attrName>
                                          <p:attrName>ppt_y</p:attrName>
                                        </p:attrNameLst>
                                      </p:cBhvr>
                                      <p:rCtr x="-1900" y="7800"/>
                                    </p:animMotion>
                                  </p:childTnLst>
                                </p:cTn>
                              </p:par>
                            </p:childTnLst>
                          </p:cTn>
                        </p:par>
                        <p:par>
                          <p:cTn id="24" fill="hold" nodeType="afterGroup">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316435"/>
                                        </p:tgtEl>
                                        <p:attrNameLst>
                                          <p:attrName>style.visibility</p:attrName>
                                        </p:attrNameLst>
                                      </p:cBhvr>
                                      <p:to>
                                        <p:strVal val="visible"/>
                                      </p:to>
                                    </p:set>
                                    <p:animEffect transition="in" filter="wipe(left)">
                                      <p:cBhvr>
                                        <p:cTn id="27" dur="500"/>
                                        <p:tgtEl>
                                          <p:spTgt spid="316435"/>
                                        </p:tgtEl>
                                      </p:cBhvr>
                                    </p:animEffect>
                                  </p:childTnLst>
                                </p:cTn>
                              </p:par>
                              <p:par>
                                <p:cTn id="28" presetID="0" presetClass="path" presetSubtype="0" accel="50000" decel="50000" fill="hold" grpId="1" nodeType="withEffect">
                                  <p:stCondLst>
                                    <p:cond delay="0"/>
                                  </p:stCondLst>
                                  <p:childTnLst>
                                    <p:animMotion origin="layout" path="M 0.00035 -3.33333E-6 C -0.0125 0.09653 -0.02535 0.19306 0.00035 0.26343 C 0.02622 0.3338 0.04115 0.40625 0.15608 0.42223 C 0.27135 0.4382 0.59063 0.38727 0.69097 0.35903 C 0.79167 0.33079 0.775 0.2919 0.75851 0.25301 " pathEditMode="relative" rAng="0" ptsTypes="aaaaA">
                                      <p:cBhvr>
                                        <p:cTn id="29" dur="2000" fill="hold"/>
                                        <p:tgtEl>
                                          <p:spTgt spid="316434"/>
                                        </p:tgtEl>
                                        <p:attrNameLst>
                                          <p:attrName>ppt_x</p:attrName>
                                          <p:attrName>ppt_y</p:attrName>
                                        </p:attrNameLst>
                                      </p:cBhvr>
                                      <p:rCtr x="38300" y="21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35" grpId="0" animBg="1"/>
      <p:bldP spid="316434" grpId="0"/>
      <p:bldP spid="316434" grpId="1"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03225"/>
            <a:ext cx="8762999" cy="563563"/>
          </a:xfrm>
        </p:spPr>
        <p:txBody>
          <a:bodyPr/>
          <a:lstStyle/>
          <a:p>
            <a:r>
              <a:rPr lang="en-US" dirty="0" smtClean="0"/>
              <a:t>What is the complexity of the insertion() function?</a:t>
            </a:r>
            <a:endParaRPr lang="en-US" dirty="0"/>
          </a:p>
        </p:txBody>
      </p:sp>
      <p:sp>
        <p:nvSpPr>
          <p:cNvPr id="3" name="Content Placeholder 2"/>
          <p:cNvSpPr>
            <a:spLocks noGrp="1"/>
          </p:cNvSpPr>
          <p:nvPr>
            <p:ph idx="1"/>
          </p:nvPr>
        </p:nvSpPr>
        <p:spPr>
          <a:xfrm>
            <a:off x="914400" y="1209675"/>
            <a:ext cx="7564438" cy="5016500"/>
          </a:xfrm>
        </p:spPr>
        <p:txBody>
          <a:bodyPr/>
          <a:lstStyle/>
          <a:p>
            <a:pPr marL="514350" indent="-514350">
              <a:buSzPct val="100000"/>
              <a:buFont typeface="+mj-lt"/>
              <a:buAutoNum type="arabicPeriod"/>
            </a:pPr>
            <a:r>
              <a:rPr lang="en-US" dirty="0" smtClean="0"/>
              <a:t>For inserting </a:t>
            </a:r>
            <a:r>
              <a:rPr lang="en-US" dirty="0" smtClean="0">
                <a:solidFill>
                  <a:srgbClr val="0000FF"/>
                </a:solidFill>
              </a:rPr>
              <a:t>one</a:t>
            </a:r>
            <a:r>
              <a:rPr lang="en-US" dirty="0" smtClean="0"/>
              <a:t> number?</a:t>
            </a:r>
          </a:p>
          <a:p>
            <a:pPr marL="936625" lvl="1" indent="-514350">
              <a:buSzPct val="100000"/>
              <a:buFont typeface="+mj-lt"/>
              <a:buAutoNum type="alphaUcPeriod"/>
            </a:pPr>
            <a:r>
              <a:rPr lang="en-US" dirty="0" smtClean="0"/>
              <a:t>O(1)</a:t>
            </a:r>
          </a:p>
          <a:p>
            <a:pPr marL="936625" lvl="1" indent="-514350">
              <a:buSzPct val="100000"/>
              <a:buFont typeface="+mj-lt"/>
              <a:buAutoNum type="alphaUcPeriod"/>
            </a:pPr>
            <a:r>
              <a:rPr lang="en-US" dirty="0" smtClean="0"/>
              <a:t>O(</a:t>
            </a:r>
            <a:r>
              <a:rPr lang="en-US" dirty="0" err="1" smtClean="0"/>
              <a:t>lg</a:t>
            </a:r>
            <a:r>
              <a:rPr lang="en-US" i="1" dirty="0" err="1" smtClean="0"/>
              <a:t>n</a:t>
            </a:r>
            <a:r>
              <a:rPr lang="en-US" dirty="0" smtClean="0"/>
              <a:t>) or O(log</a:t>
            </a:r>
            <a:r>
              <a:rPr lang="en-US" baseline="-25000" dirty="0" smtClean="0"/>
              <a:t>2</a:t>
            </a:r>
            <a:r>
              <a:rPr lang="en-US" i="1" dirty="0"/>
              <a:t>n</a:t>
            </a:r>
            <a:r>
              <a:rPr lang="en-US" dirty="0" smtClean="0"/>
              <a:t>)</a:t>
            </a:r>
          </a:p>
          <a:p>
            <a:pPr marL="936625" lvl="1" indent="-514350">
              <a:buSzPct val="100000"/>
              <a:buFont typeface="+mj-lt"/>
              <a:buAutoNum type="alphaUcPeriod"/>
            </a:pPr>
            <a:r>
              <a:rPr lang="en-US" dirty="0" smtClean="0"/>
              <a:t>O(</a:t>
            </a:r>
            <a:r>
              <a:rPr lang="en-US" i="1" dirty="0"/>
              <a:t>n</a:t>
            </a:r>
            <a:r>
              <a:rPr lang="en-US" dirty="0" smtClean="0"/>
              <a:t>)</a:t>
            </a:r>
          </a:p>
          <a:p>
            <a:pPr marL="936625" lvl="1" indent="-514350">
              <a:buSzPct val="100000"/>
              <a:buFont typeface="+mj-lt"/>
              <a:buAutoNum type="alphaUcPeriod"/>
            </a:pPr>
            <a:r>
              <a:rPr lang="en-US" dirty="0" smtClean="0"/>
              <a:t>O(</a:t>
            </a:r>
            <a:r>
              <a:rPr lang="en-US" i="1" dirty="0"/>
              <a:t>n</a:t>
            </a:r>
            <a:r>
              <a:rPr lang="en-US" baseline="30000" dirty="0" smtClean="0"/>
              <a:t>2</a:t>
            </a:r>
            <a:r>
              <a:rPr lang="en-US" dirty="0" smtClean="0"/>
              <a:t>)</a:t>
            </a:r>
          </a:p>
          <a:p>
            <a:pPr marL="514350" indent="-514350">
              <a:buSzPct val="100000"/>
              <a:buFont typeface="+mj-lt"/>
              <a:buAutoNum type="arabicPeriod"/>
            </a:pPr>
            <a:r>
              <a:rPr lang="en-US" dirty="0"/>
              <a:t>For inserting </a:t>
            </a:r>
            <a:r>
              <a:rPr lang="en-US" sz="3000" i="1" dirty="0">
                <a:solidFill>
                  <a:srgbClr val="0000FF"/>
                </a:solidFill>
              </a:rPr>
              <a:t>n</a:t>
            </a:r>
            <a:r>
              <a:rPr lang="en-US" dirty="0" smtClean="0"/>
              <a:t> numbers?</a:t>
            </a:r>
            <a:endParaRPr lang="en-US" dirty="0"/>
          </a:p>
          <a:p>
            <a:pPr marL="936625" lvl="1" indent="-514350">
              <a:buSzPct val="100000"/>
              <a:buFont typeface="+mj-lt"/>
              <a:buAutoNum type="alphaUcPeriod"/>
            </a:pPr>
            <a:r>
              <a:rPr lang="en-US" dirty="0"/>
              <a:t>O(1)</a:t>
            </a:r>
          </a:p>
          <a:p>
            <a:pPr marL="936625" lvl="1" indent="-514350">
              <a:buSzPct val="100000"/>
              <a:buFont typeface="+mj-lt"/>
              <a:buAutoNum type="alphaUcPeriod"/>
            </a:pPr>
            <a:r>
              <a:rPr lang="en-US" dirty="0" smtClean="0"/>
              <a:t>O(</a:t>
            </a:r>
            <a:r>
              <a:rPr lang="en-US" dirty="0" err="1" smtClean="0"/>
              <a:t>lg</a:t>
            </a:r>
            <a:r>
              <a:rPr lang="en-US" i="1" dirty="0" err="1"/>
              <a:t>n</a:t>
            </a:r>
            <a:r>
              <a:rPr lang="en-US" dirty="0"/>
              <a:t>) or O(log</a:t>
            </a:r>
            <a:r>
              <a:rPr lang="en-US" baseline="-25000" dirty="0"/>
              <a:t>2</a:t>
            </a:r>
            <a:r>
              <a:rPr lang="en-US" i="1" dirty="0"/>
              <a:t>n</a:t>
            </a:r>
            <a:r>
              <a:rPr lang="en-US" dirty="0"/>
              <a:t>)</a:t>
            </a:r>
          </a:p>
          <a:p>
            <a:pPr marL="936625" lvl="1" indent="-514350">
              <a:buSzPct val="100000"/>
              <a:buFont typeface="+mj-lt"/>
              <a:buAutoNum type="alphaUcPeriod"/>
            </a:pPr>
            <a:r>
              <a:rPr lang="en-US" dirty="0"/>
              <a:t>O(</a:t>
            </a:r>
            <a:r>
              <a:rPr lang="en-US" i="1" dirty="0"/>
              <a:t>n</a:t>
            </a:r>
            <a:r>
              <a:rPr lang="en-US" dirty="0"/>
              <a:t>)</a:t>
            </a:r>
          </a:p>
          <a:p>
            <a:pPr marL="936625" lvl="1" indent="-514350">
              <a:buSzPct val="100000"/>
              <a:buFont typeface="+mj-lt"/>
              <a:buAutoNum type="alphaUcPeriod"/>
            </a:pPr>
            <a:r>
              <a:rPr lang="en-US" dirty="0"/>
              <a:t>O(</a:t>
            </a:r>
            <a:r>
              <a:rPr lang="en-US" i="1" dirty="0"/>
              <a:t>n</a:t>
            </a:r>
            <a:r>
              <a:rPr lang="en-US" baseline="30000" dirty="0"/>
              <a:t>2</a:t>
            </a:r>
            <a:r>
              <a:rPr lang="en-US" dirty="0"/>
              <a:t>)</a:t>
            </a:r>
          </a:p>
        </p:txBody>
      </p:sp>
    </p:spTree>
    <p:extLst>
      <p:ext uri="{BB962C8B-B14F-4D97-AF65-F5344CB8AC3E}">
        <p14:creationId xmlns:p14="http://schemas.microsoft.com/office/powerpoint/2010/main" val="409834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wipe(left)">
                                      <p:cBhvr>
                                        <p:cTn id="11" dur="500"/>
                                        <p:tgtEl>
                                          <p:spTgt spid="3">
                                            <p:txEl>
                                              <p:pRg st="6" end="6"/>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wipe(left)">
                                      <p:cBhvr>
                                        <p:cTn id="15" dur="500"/>
                                        <p:tgtEl>
                                          <p:spTgt spid="3">
                                            <p:txEl>
                                              <p:pRg st="7" end="7"/>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wipe(left)">
                                      <p:cBhvr>
                                        <p:cTn id="19" dur="500"/>
                                        <p:tgtEl>
                                          <p:spTgt spid="3">
                                            <p:txEl>
                                              <p:pRg st="8" end="8"/>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wipe(left)">
                                      <p:cBhvr>
                                        <p:cTn id="2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457200" y="1209675"/>
            <a:ext cx="5424488" cy="5267325"/>
          </a:xfrm>
        </p:spPr>
        <p:txBody>
          <a:bodyPr/>
          <a:lstStyle/>
          <a:p>
            <a:pPr>
              <a:lnSpc>
                <a:spcPct val="105000"/>
              </a:lnSpc>
            </a:pPr>
            <a:r>
              <a:rPr lang="en-US" sz="2400" noProof="1" smtClean="0">
                <a:latin typeface="Arial" pitchFamily="34" charset="0"/>
              </a:rPr>
              <a:t>void traverse(struct treeNode *top) {  </a:t>
            </a:r>
          </a:p>
          <a:p>
            <a:pPr>
              <a:lnSpc>
                <a:spcPct val="105000"/>
              </a:lnSpc>
            </a:pPr>
            <a:r>
              <a:rPr lang="en-US" sz="2400" noProof="1" smtClean="0">
                <a:latin typeface="Arial" pitchFamily="34" charset="0"/>
              </a:rPr>
              <a:t>	struct treeNode *p = top;</a:t>
            </a:r>
          </a:p>
          <a:p>
            <a:pPr>
              <a:lnSpc>
                <a:spcPct val="105000"/>
              </a:lnSpc>
            </a:pPr>
            <a:r>
              <a:rPr lang="en-US" sz="2400" noProof="1" smtClean="0">
                <a:latin typeface="Arial" pitchFamily="34" charset="0"/>
              </a:rPr>
              <a:t>	if (p != 0)</a:t>
            </a:r>
            <a:r>
              <a:rPr lang="en-US" sz="2400" dirty="0" smtClean="0">
                <a:latin typeface="Arial" pitchFamily="34" charset="0"/>
              </a:rPr>
              <a:t> </a:t>
            </a:r>
            <a:r>
              <a:rPr lang="en-US" sz="2400" noProof="1" smtClean="0">
                <a:latin typeface="Arial" pitchFamily="34" charset="0"/>
              </a:rPr>
              <a:t>{</a:t>
            </a:r>
          </a:p>
          <a:p>
            <a:pPr>
              <a:lnSpc>
                <a:spcPct val="105000"/>
              </a:lnSpc>
            </a:pPr>
            <a:r>
              <a:rPr lang="en-US" sz="2400" noProof="1" smtClean="0">
                <a:latin typeface="Arial" pitchFamily="34" charset="0"/>
              </a:rPr>
              <a:t>		traverse(p-&gt;left);</a:t>
            </a:r>
          </a:p>
          <a:p>
            <a:pPr>
              <a:lnSpc>
                <a:spcPct val="105000"/>
              </a:lnSpc>
            </a:pPr>
            <a:r>
              <a:rPr lang="en-US" sz="2400" noProof="1" smtClean="0">
                <a:latin typeface="Arial" pitchFamily="34" charset="0"/>
              </a:rPr>
              <a:t>		printf("data = %d\n", p-&gt;data);</a:t>
            </a:r>
          </a:p>
          <a:p>
            <a:pPr>
              <a:lnSpc>
                <a:spcPct val="105000"/>
              </a:lnSpc>
            </a:pPr>
            <a:r>
              <a:rPr lang="en-US" sz="2400" noProof="1" smtClean="0">
                <a:latin typeface="Arial" pitchFamily="34" charset="0"/>
              </a:rPr>
              <a:t>		traverse(p-&gt;right);</a:t>
            </a:r>
          </a:p>
          <a:p>
            <a:pPr>
              <a:lnSpc>
                <a:spcPct val="105000"/>
              </a:lnSpc>
            </a:pPr>
            <a:r>
              <a:rPr lang="en-US" sz="2400" noProof="1" smtClean="0">
                <a:latin typeface="Arial" pitchFamily="34" charset="0"/>
              </a:rPr>
              <a:t>	}</a:t>
            </a:r>
          </a:p>
          <a:p>
            <a:pPr>
              <a:lnSpc>
                <a:spcPct val="105000"/>
              </a:lnSpc>
            </a:pPr>
            <a:r>
              <a:rPr lang="en-US" sz="2400" noProof="1" smtClean="0">
                <a:latin typeface="Arial" pitchFamily="34" charset="0"/>
              </a:rPr>
              <a:t>}</a:t>
            </a:r>
          </a:p>
          <a:p>
            <a:pPr>
              <a:lnSpc>
                <a:spcPct val="105000"/>
              </a:lnSpc>
            </a:pPr>
            <a:endParaRPr lang="en-US" sz="2400" dirty="0" smtClean="0">
              <a:latin typeface="Arial" pitchFamily="34" charset="0"/>
            </a:endParaRPr>
          </a:p>
        </p:txBody>
      </p:sp>
      <p:sp>
        <p:nvSpPr>
          <p:cNvPr id="136195" name="Rectangle 3"/>
          <p:cNvSpPr>
            <a:spLocks noGrp="1" noChangeArrowheads="1"/>
          </p:cNvSpPr>
          <p:nvPr>
            <p:ph type="title"/>
          </p:nvPr>
        </p:nvSpPr>
        <p:spPr>
          <a:xfrm>
            <a:off x="671513" y="228600"/>
            <a:ext cx="7807325" cy="563563"/>
          </a:xfrm>
          <a:noFill/>
        </p:spPr>
        <p:txBody>
          <a:bodyPr/>
          <a:lstStyle/>
          <a:p>
            <a:r>
              <a:rPr lang="en-US" smtClean="0"/>
              <a:t>Binary Search Tree Example: traverse()</a:t>
            </a:r>
          </a:p>
        </p:txBody>
      </p:sp>
      <p:sp>
        <p:nvSpPr>
          <p:cNvPr id="327685" name="Oval 5"/>
          <p:cNvSpPr>
            <a:spLocks noChangeArrowheads="1"/>
          </p:cNvSpPr>
          <p:nvPr/>
        </p:nvSpPr>
        <p:spPr bwMode="auto">
          <a:xfrm>
            <a:off x="7086600" y="1981200"/>
            <a:ext cx="533400" cy="533400"/>
          </a:xfrm>
          <a:prstGeom prst="ellipse">
            <a:avLst/>
          </a:prstGeom>
          <a:solidFill>
            <a:schemeClr val="hlink"/>
          </a:solidFill>
          <a:ln w="9525">
            <a:solidFill>
              <a:schemeClr val="tx1"/>
            </a:solidFill>
            <a:round/>
            <a:headEnd/>
            <a:tailEnd/>
          </a:ln>
        </p:spPr>
        <p:txBody>
          <a:bodyPr wrap="none" anchor="ctr"/>
          <a:lstStyle/>
          <a:p>
            <a:pPr algn="ctr"/>
            <a:r>
              <a:rPr lang="en-US"/>
              <a:t>10</a:t>
            </a:r>
          </a:p>
        </p:txBody>
      </p:sp>
      <p:sp>
        <p:nvSpPr>
          <p:cNvPr id="327686" name="Oval 6"/>
          <p:cNvSpPr>
            <a:spLocks noChangeArrowheads="1"/>
          </p:cNvSpPr>
          <p:nvPr/>
        </p:nvSpPr>
        <p:spPr bwMode="auto">
          <a:xfrm>
            <a:off x="6934200" y="4495800"/>
            <a:ext cx="533400" cy="533400"/>
          </a:xfrm>
          <a:prstGeom prst="ellipse">
            <a:avLst/>
          </a:prstGeom>
          <a:solidFill>
            <a:schemeClr val="hlink"/>
          </a:solidFill>
          <a:ln w="9525">
            <a:solidFill>
              <a:schemeClr val="tx1"/>
            </a:solidFill>
            <a:round/>
            <a:headEnd/>
            <a:tailEnd/>
          </a:ln>
        </p:spPr>
        <p:txBody>
          <a:bodyPr wrap="none" anchor="ctr"/>
          <a:lstStyle/>
          <a:p>
            <a:pPr algn="ctr"/>
            <a:r>
              <a:rPr lang="en-US"/>
              <a:t>12</a:t>
            </a:r>
          </a:p>
        </p:txBody>
      </p:sp>
      <p:sp>
        <p:nvSpPr>
          <p:cNvPr id="327687" name="Oval 7"/>
          <p:cNvSpPr>
            <a:spLocks noChangeArrowheads="1"/>
          </p:cNvSpPr>
          <p:nvPr/>
        </p:nvSpPr>
        <p:spPr bwMode="auto">
          <a:xfrm>
            <a:off x="5334000" y="4495800"/>
            <a:ext cx="533400" cy="533400"/>
          </a:xfrm>
          <a:prstGeom prst="ellipse">
            <a:avLst/>
          </a:prstGeom>
          <a:solidFill>
            <a:schemeClr val="hlink"/>
          </a:solidFill>
          <a:ln w="9525">
            <a:solidFill>
              <a:schemeClr val="tx1"/>
            </a:solidFill>
            <a:round/>
            <a:headEnd/>
            <a:tailEnd/>
          </a:ln>
        </p:spPr>
        <p:txBody>
          <a:bodyPr wrap="none" anchor="ctr"/>
          <a:lstStyle/>
          <a:p>
            <a:pPr algn="ctr"/>
            <a:r>
              <a:rPr lang="en-US"/>
              <a:t>2</a:t>
            </a:r>
          </a:p>
        </p:txBody>
      </p:sp>
      <p:sp>
        <p:nvSpPr>
          <p:cNvPr id="327688" name="Oval 8"/>
          <p:cNvSpPr>
            <a:spLocks noChangeArrowheads="1"/>
          </p:cNvSpPr>
          <p:nvPr/>
        </p:nvSpPr>
        <p:spPr bwMode="auto">
          <a:xfrm>
            <a:off x="8458200" y="3581400"/>
            <a:ext cx="533400" cy="533400"/>
          </a:xfrm>
          <a:prstGeom prst="ellipse">
            <a:avLst/>
          </a:prstGeom>
          <a:solidFill>
            <a:schemeClr val="hlink"/>
          </a:solidFill>
          <a:ln w="9525">
            <a:solidFill>
              <a:schemeClr val="tx1"/>
            </a:solidFill>
            <a:round/>
            <a:headEnd/>
            <a:tailEnd/>
          </a:ln>
        </p:spPr>
        <p:txBody>
          <a:bodyPr wrap="none" anchor="ctr"/>
          <a:lstStyle/>
          <a:p>
            <a:pPr algn="ctr"/>
            <a:r>
              <a:rPr lang="en-US"/>
              <a:t>17</a:t>
            </a:r>
          </a:p>
        </p:txBody>
      </p:sp>
      <p:sp>
        <p:nvSpPr>
          <p:cNvPr id="327689" name="Oval 9"/>
          <p:cNvSpPr>
            <a:spLocks noChangeArrowheads="1"/>
          </p:cNvSpPr>
          <p:nvPr/>
        </p:nvSpPr>
        <p:spPr bwMode="auto">
          <a:xfrm>
            <a:off x="7924800" y="2743200"/>
            <a:ext cx="533400" cy="533400"/>
          </a:xfrm>
          <a:prstGeom prst="ellipse">
            <a:avLst/>
          </a:prstGeom>
          <a:solidFill>
            <a:schemeClr val="hlink"/>
          </a:solidFill>
          <a:ln w="9525">
            <a:solidFill>
              <a:schemeClr val="tx1"/>
            </a:solidFill>
            <a:round/>
            <a:headEnd/>
            <a:tailEnd/>
          </a:ln>
        </p:spPr>
        <p:txBody>
          <a:bodyPr wrap="none" anchor="ctr"/>
          <a:lstStyle/>
          <a:p>
            <a:pPr algn="ctr"/>
            <a:r>
              <a:rPr lang="en-US"/>
              <a:t>15</a:t>
            </a:r>
          </a:p>
        </p:txBody>
      </p:sp>
      <p:sp>
        <p:nvSpPr>
          <p:cNvPr id="327690" name="Oval 10"/>
          <p:cNvSpPr>
            <a:spLocks noChangeArrowheads="1"/>
          </p:cNvSpPr>
          <p:nvPr/>
        </p:nvSpPr>
        <p:spPr bwMode="auto">
          <a:xfrm>
            <a:off x="6324600" y="2743200"/>
            <a:ext cx="533400" cy="533400"/>
          </a:xfrm>
          <a:prstGeom prst="ellipse">
            <a:avLst/>
          </a:prstGeom>
          <a:solidFill>
            <a:schemeClr val="hlink"/>
          </a:solidFill>
          <a:ln w="9525">
            <a:solidFill>
              <a:schemeClr val="tx1"/>
            </a:solidFill>
            <a:round/>
            <a:headEnd/>
            <a:tailEnd/>
          </a:ln>
        </p:spPr>
        <p:txBody>
          <a:bodyPr wrap="none" anchor="ctr"/>
          <a:lstStyle/>
          <a:p>
            <a:pPr algn="ctr"/>
            <a:r>
              <a:rPr lang="en-US"/>
              <a:t>8</a:t>
            </a:r>
          </a:p>
        </p:txBody>
      </p:sp>
      <p:cxnSp>
        <p:nvCxnSpPr>
          <p:cNvPr id="136202" name="AutoShape 11"/>
          <p:cNvCxnSpPr>
            <a:cxnSpLocks noChangeShapeType="1"/>
            <a:stCxn id="327685" idx="3"/>
            <a:endCxn id="327690" idx="7"/>
          </p:cNvCxnSpPr>
          <p:nvPr/>
        </p:nvCxnSpPr>
        <p:spPr bwMode="auto">
          <a:xfrm flipH="1">
            <a:off x="6780213" y="2436813"/>
            <a:ext cx="384175" cy="384175"/>
          </a:xfrm>
          <a:prstGeom prst="straightConnector1">
            <a:avLst/>
          </a:prstGeom>
          <a:noFill/>
          <a:ln w="9525">
            <a:solidFill>
              <a:schemeClr val="tx1"/>
            </a:solidFill>
            <a:round/>
            <a:headEnd/>
            <a:tailEnd type="triangle" w="med" len="med"/>
          </a:ln>
        </p:spPr>
      </p:cxnSp>
      <p:cxnSp>
        <p:nvCxnSpPr>
          <p:cNvPr id="136203" name="AutoShape 12"/>
          <p:cNvCxnSpPr>
            <a:cxnSpLocks noChangeShapeType="1"/>
            <a:stCxn id="327685" idx="5"/>
            <a:endCxn id="327689" idx="1"/>
          </p:cNvCxnSpPr>
          <p:nvPr/>
        </p:nvCxnSpPr>
        <p:spPr bwMode="auto">
          <a:xfrm>
            <a:off x="7542213" y="2436813"/>
            <a:ext cx="460375" cy="384175"/>
          </a:xfrm>
          <a:prstGeom prst="straightConnector1">
            <a:avLst/>
          </a:prstGeom>
          <a:noFill/>
          <a:ln w="9525">
            <a:solidFill>
              <a:schemeClr val="tx1"/>
            </a:solidFill>
            <a:round/>
            <a:headEnd/>
            <a:tailEnd type="triangle" w="med" len="med"/>
          </a:ln>
        </p:spPr>
      </p:cxnSp>
      <p:sp>
        <p:nvSpPr>
          <p:cNvPr id="327693" name="Oval 13"/>
          <p:cNvSpPr>
            <a:spLocks noChangeArrowheads="1"/>
          </p:cNvSpPr>
          <p:nvPr/>
        </p:nvSpPr>
        <p:spPr bwMode="auto">
          <a:xfrm>
            <a:off x="7391400" y="3581400"/>
            <a:ext cx="533400" cy="533400"/>
          </a:xfrm>
          <a:prstGeom prst="ellipse">
            <a:avLst/>
          </a:prstGeom>
          <a:solidFill>
            <a:schemeClr val="hlink"/>
          </a:solidFill>
          <a:ln w="9525">
            <a:solidFill>
              <a:schemeClr val="tx1"/>
            </a:solidFill>
            <a:round/>
            <a:headEnd/>
            <a:tailEnd/>
          </a:ln>
        </p:spPr>
        <p:txBody>
          <a:bodyPr wrap="none" anchor="ctr"/>
          <a:lstStyle/>
          <a:p>
            <a:pPr algn="ctr"/>
            <a:r>
              <a:rPr lang="en-US"/>
              <a:t>14</a:t>
            </a:r>
          </a:p>
        </p:txBody>
      </p:sp>
      <p:sp>
        <p:nvSpPr>
          <p:cNvPr id="327694" name="Oval 14"/>
          <p:cNvSpPr>
            <a:spLocks noChangeArrowheads="1"/>
          </p:cNvSpPr>
          <p:nvPr/>
        </p:nvSpPr>
        <p:spPr bwMode="auto">
          <a:xfrm>
            <a:off x="5791200" y="3657600"/>
            <a:ext cx="533400" cy="533400"/>
          </a:xfrm>
          <a:prstGeom prst="ellipse">
            <a:avLst/>
          </a:prstGeom>
          <a:solidFill>
            <a:schemeClr val="hlink"/>
          </a:solidFill>
          <a:ln w="9525">
            <a:solidFill>
              <a:schemeClr val="tx1"/>
            </a:solidFill>
            <a:round/>
            <a:headEnd/>
            <a:tailEnd/>
          </a:ln>
        </p:spPr>
        <p:txBody>
          <a:bodyPr wrap="none" anchor="ctr"/>
          <a:lstStyle/>
          <a:p>
            <a:pPr algn="ctr"/>
            <a:r>
              <a:rPr lang="en-US"/>
              <a:t>5</a:t>
            </a:r>
          </a:p>
        </p:txBody>
      </p:sp>
      <p:cxnSp>
        <p:nvCxnSpPr>
          <p:cNvPr id="136206" name="AutoShape 16"/>
          <p:cNvCxnSpPr>
            <a:cxnSpLocks noChangeShapeType="1"/>
            <a:stCxn id="327693" idx="3"/>
            <a:endCxn id="327686" idx="0"/>
          </p:cNvCxnSpPr>
          <p:nvPr/>
        </p:nvCxnSpPr>
        <p:spPr bwMode="auto">
          <a:xfrm flipH="1">
            <a:off x="7200900" y="4037013"/>
            <a:ext cx="268288" cy="458787"/>
          </a:xfrm>
          <a:prstGeom prst="straightConnector1">
            <a:avLst/>
          </a:prstGeom>
          <a:noFill/>
          <a:ln w="9525">
            <a:solidFill>
              <a:schemeClr val="tx1"/>
            </a:solidFill>
            <a:round/>
            <a:headEnd/>
            <a:tailEnd type="triangle" w="med" len="med"/>
          </a:ln>
        </p:spPr>
      </p:cxnSp>
      <p:cxnSp>
        <p:nvCxnSpPr>
          <p:cNvPr id="136207" name="AutoShape 17"/>
          <p:cNvCxnSpPr>
            <a:cxnSpLocks noChangeShapeType="1"/>
            <a:stCxn id="327690" idx="3"/>
            <a:endCxn id="327694" idx="0"/>
          </p:cNvCxnSpPr>
          <p:nvPr/>
        </p:nvCxnSpPr>
        <p:spPr bwMode="auto">
          <a:xfrm flipH="1">
            <a:off x="6057900" y="3198813"/>
            <a:ext cx="344488" cy="458787"/>
          </a:xfrm>
          <a:prstGeom prst="straightConnector1">
            <a:avLst/>
          </a:prstGeom>
          <a:noFill/>
          <a:ln w="9525">
            <a:solidFill>
              <a:schemeClr val="tx1"/>
            </a:solidFill>
            <a:round/>
            <a:headEnd/>
            <a:tailEnd type="triangle" w="med" len="med"/>
          </a:ln>
        </p:spPr>
      </p:cxnSp>
      <p:cxnSp>
        <p:nvCxnSpPr>
          <p:cNvPr id="136208" name="AutoShape 18"/>
          <p:cNvCxnSpPr>
            <a:cxnSpLocks noChangeShapeType="1"/>
            <a:stCxn id="327689" idx="5"/>
            <a:endCxn id="327688" idx="0"/>
          </p:cNvCxnSpPr>
          <p:nvPr/>
        </p:nvCxnSpPr>
        <p:spPr bwMode="auto">
          <a:xfrm>
            <a:off x="8380413" y="3198813"/>
            <a:ext cx="344487" cy="382587"/>
          </a:xfrm>
          <a:prstGeom prst="straightConnector1">
            <a:avLst/>
          </a:prstGeom>
          <a:noFill/>
          <a:ln w="9525">
            <a:solidFill>
              <a:schemeClr val="tx1"/>
            </a:solidFill>
            <a:round/>
            <a:headEnd/>
            <a:tailEnd type="triangle" w="med" len="med"/>
          </a:ln>
        </p:spPr>
      </p:cxnSp>
      <p:cxnSp>
        <p:nvCxnSpPr>
          <p:cNvPr id="136209" name="AutoShape 19"/>
          <p:cNvCxnSpPr>
            <a:cxnSpLocks noChangeShapeType="1"/>
            <a:stCxn id="327694" idx="3"/>
            <a:endCxn id="327687" idx="0"/>
          </p:cNvCxnSpPr>
          <p:nvPr/>
        </p:nvCxnSpPr>
        <p:spPr bwMode="auto">
          <a:xfrm flipH="1">
            <a:off x="5600700" y="4113213"/>
            <a:ext cx="268288" cy="382587"/>
          </a:xfrm>
          <a:prstGeom prst="straightConnector1">
            <a:avLst/>
          </a:prstGeom>
          <a:noFill/>
          <a:ln w="9525">
            <a:solidFill>
              <a:schemeClr val="tx1"/>
            </a:solidFill>
            <a:round/>
            <a:headEnd/>
            <a:tailEnd type="triangle" w="med" len="med"/>
          </a:ln>
        </p:spPr>
      </p:cxnSp>
      <p:cxnSp>
        <p:nvCxnSpPr>
          <p:cNvPr id="136210" name="AutoShape 20"/>
          <p:cNvCxnSpPr>
            <a:cxnSpLocks noChangeShapeType="1"/>
            <a:stCxn id="327689" idx="3"/>
            <a:endCxn id="327693" idx="0"/>
          </p:cNvCxnSpPr>
          <p:nvPr/>
        </p:nvCxnSpPr>
        <p:spPr bwMode="auto">
          <a:xfrm flipH="1">
            <a:off x="7658100" y="3198813"/>
            <a:ext cx="344488" cy="382587"/>
          </a:xfrm>
          <a:prstGeom prst="straightConnector1">
            <a:avLst/>
          </a:prstGeom>
          <a:noFill/>
          <a:ln w="9525">
            <a:solidFill>
              <a:schemeClr val="tx1"/>
            </a:solidFill>
            <a:round/>
            <a:headEnd/>
            <a:tailEnd type="triangle" w="med" len="med"/>
          </a:ln>
        </p:spPr>
      </p:cxnSp>
      <p:sp>
        <p:nvSpPr>
          <p:cNvPr id="327703" name="Oval 23"/>
          <p:cNvSpPr>
            <a:spLocks noChangeArrowheads="1"/>
          </p:cNvSpPr>
          <p:nvPr/>
        </p:nvSpPr>
        <p:spPr bwMode="auto">
          <a:xfrm>
            <a:off x="7543800" y="5334000"/>
            <a:ext cx="533400" cy="533400"/>
          </a:xfrm>
          <a:prstGeom prst="ellipse">
            <a:avLst/>
          </a:prstGeom>
          <a:solidFill>
            <a:schemeClr val="hlink"/>
          </a:solidFill>
          <a:ln w="9525">
            <a:solidFill>
              <a:schemeClr val="tx1"/>
            </a:solidFill>
            <a:round/>
            <a:headEnd/>
            <a:tailEnd/>
          </a:ln>
        </p:spPr>
        <p:txBody>
          <a:bodyPr wrap="none" anchor="ctr"/>
          <a:lstStyle/>
          <a:p>
            <a:pPr algn="ctr"/>
            <a:r>
              <a:rPr lang="en-US"/>
              <a:t>13</a:t>
            </a:r>
          </a:p>
        </p:txBody>
      </p:sp>
      <p:cxnSp>
        <p:nvCxnSpPr>
          <p:cNvPr id="136212" name="AutoShape 24"/>
          <p:cNvCxnSpPr>
            <a:cxnSpLocks noChangeShapeType="1"/>
            <a:stCxn id="327686" idx="5"/>
            <a:endCxn id="327703" idx="0"/>
          </p:cNvCxnSpPr>
          <p:nvPr/>
        </p:nvCxnSpPr>
        <p:spPr bwMode="auto">
          <a:xfrm>
            <a:off x="7389813" y="4951413"/>
            <a:ext cx="420687" cy="382587"/>
          </a:xfrm>
          <a:prstGeom prst="straightConnector1">
            <a:avLst/>
          </a:prstGeom>
          <a:noFill/>
          <a:ln w="9525">
            <a:solidFill>
              <a:schemeClr val="tx1"/>
            </a:solidFill>
            <a:round/>
            <a:headEnd/>
            <a:tailEnd type="triangle" w="med" len="med"/>
          </a:ln>
        </p:spPr>
      </p:cxnSp>
      <p:sp>
        <p:nvSpPr>
          <p:cNvPr id="136213" name="Text Box 25"/>
          <p:cNvSpPr txBox="1">
            <a:spLocks noChangeArrowheads="1"/>
          </p:cNvSpPr>
          <p:nvPr/>
        </p:nvSpPr>
        <p:spPr bwMode="auto">
          <a:xfrm>
            <a:off x="7061200" y="1143000"/>
            <a:ext cx="573088" cy="457200"/>
          </a:xfrm>
          <a:prstGeom prst="rect">
            <a:avLst/>
          </a:prstGeom>
          <a:noFill/>
          <a:ln w="9525">
            <a:noFill/>
            <a:miter lim="800000"/>
            <a:headEnd/>
            <a:tailEnd/>
          </a:ln>
        </p:spPr>
        <p:txBody>
          <a:bodyPr wrap="none">
            <a:spAutoFit/>
          </a:bodyPr>
          <a:lstStyle/>
          <a:p>
            <a:pPr algn="ctr"/>
            <a:r>
              <a:rPr lang="en-US"/>
              <a:t>top</a:t>
            </a:r>
          </a:p>
        </p:txBody>
      </p:sp>
      <p:cxnSp>
        <p:nvCxnSpPr>
          <p:cNvPr id="136214" name="AutoShape 26"/>
          <p:cNvCxnSpPr>
            <a:cxnSpLocks noChangeShapeType="1"/>
            <a:stCxn id="136213" idx="2"/>
          </p:cNvCxnSpPr>
          <p:nvPr/>
        </p:nvCxnSpPr>
        <p:spPr bwMode="auto">
          <a:xfrm>
            <a:off x="7348538" y="1600200"/>
            <a:ext cx="4762" cy="381000"/>
          </a:xfrm>
          <a:prstGeom prst="straightConnector1">
            <a:avLst/>
          </a:prstGeom>
          <a:noFill/>
          <a:ln w="9525">
            <a:solidFill>
              <a:schemeClr val="tx1"/>
            </a:solidFill>
            <a:round/>
            <a:headEnd/>
            <a:tailEnd type="triangle" w="med" len="med"/>
          </a:ln>
        </p:spPr>
      </p:cxnSp>
      <p:sp>
        <p:nvSpPr>
          <p:cNvPr id="327707" name="Oval 27"/>
          <p:cNvSpPr>
            <a:spLocks noChangeArrowheads="1"/>
          </p:cNvSpPr>
          <p:nvPr/>
        </p:nvSpPr>
        <p:spPr bwMode="auto">
          <a:xfrm>
            <a:off x="6249988" y="4497388"/>
            <a:ext cx="533400" cy="533400"/>
          </a:xfrm>
          <a:prstGeom prst="ellipse">
            <a:avLst/>
          </a:prstGeom>
          <a:solidFill>
            <a:schemeClr val="hlink"/>
          </a:solidFill>
          <a:ln w="9525">
            <a:solidFill>
              <a:schemeClr val="tx1"/>
            </a:solidFill>
            <a:round/>
            <a:headEnd/>
            <a:tailEnd/>
          </a:ln>
        </p:spPr>
        <p:txBody>
          <a:bodyPr wrap="none" anchor="ctr"/>
          <a:lstStyle/>
          <a:p>
            <a:pPr algn="ctr"/>
            <a:r>
              <a:rPr lang="en-US"/>
              <a:t>7</a:t>
            </a:r>
          </a:p>
        </p:txBody>
      </p:sp>
      <p:cxnSp>
        <p:nvCxnSpPr>
          <p:cNvPr id="136216" name="AutoShape 28"/>
          <p:cNvCxnSpPr>
            <a:cxnSpLocks noChangeShapeType="1"/>
            <a:stCxn id="327694" idx="5"/>
            <a:endCxn id="327707" idx="0"/>
          </p:cNvCxnSpPr>
          <p:nvPr/>
        </p:nvCxnSpPr>
        <p:spPr bwMode="auto">
          <a:xfrm>
            <a:off x="6246813" y="4113213"/>
            <a:ext cx="269875" cy="384175"/>
          </a:xfrm>
          <a:prstGeom prst="straightConnector1">
            <a:avLst/>
          </a:prstGeom>
          <a:noFill/>
          <a:ln w="9525">
            <a:solidFill>
              <a:schemeClr val="tx1"/>
            </a:solidFill>
            <a:round/>
            <a:headEnd/>
            <a:tailEnd type="triangle" w="med" len="med"/>
          </a:ln>
        </p:spPr>
      </p:cxnSp>
      <p:sp>
        <p:nvSpPr>
          <p:cNvPr id="327709" name="Text Box 29"/>
          <p:cNvSpPr txBox="1">
            <a:spLocks noChangeArrowheads="1"/>
          </p:cNvSpPr>
          <p:nvPr/>
        </p:nvSpPr>
        <p:spPr bwMode="auto">
          <a:xfrm>
            <a:off x="6858000" y="1600200"/>
            <a:ext cx="336550" cy="457200"/>
          </a:xfrm>
          <a:prstGeom prst="rect">
            <a:avLst/>
          </a:prstGeom>
          <a:noFill/>
          <a:ln w="9525">
            <a:noFill/>
            <a:miter lim="800000"/>
            <a:headEnd/>
            <a:tailEnd/>
          </a:ln>
        </p:spPr>
        <p:txBody>
          <a:bodyPr wrap="none">
            <a:spAutoFit/>
          </a:bodyPr>
          <a:lstStyle/>
          <a:p>
            <a:r>
              <a:rPr lang="en-US"/>
              <a:t>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6.11111E-6 1.85014E-8 L -0.08333 0.11101 " pathEditMode="relative" ptsTypes="AA">
                                      <p:cBhvr>
                                        <p:cTn id="6" dur="2000" fill="hold"/>
                                        <p:tgtEl>
                                          <p:spTgt spid="327709"/>
                                        </p:tgtEl>
                                        <p:attrNameLst>
                                          <p:attrName>ppt_x</p:attrName>
                                          <p:attrName>ppt_y</p:attrName>
                                        </p:attrNameLst>
                                      </p:cBhvr>
                                    </p:animMotion>
                                  </p:childTnLst>
                                </p:cTn>
                              </p:par>
                            </p:childTnLst>
                          </p:cTn>
                        </p:par>
                        <p:par>
                          <p:cTn id="7" fill="hold" nodeType="afterGroup">
                            <p:stCondLst>
                              <p:cond delay="2000"/>
                            </p:stCondLst>
                            <p:childTnLst>
                              <p:par>
                                <p:cTn id="8" presetID="0" presetClass="path" presetSubtype="0" accel="50000" decel="50000" fill="hold" grpId="1" nodeType="afterEffect">
                                  <p:stCondLst>
                                    <p:cond delay="0"/>
                                  </p:stCondLst>
                                  <p:childTnLst>
                                    <p:animMotion origin="layout" path="M -0.08334 0.11101 L -0.15 0.25532 " pathEditMode="relative" rAng="0" ptsTypes="AA">
                                      <p:cBhvr>
                                        <p:cTn id="9" dur="2000" fill="hold"/>
                                        <p:tgtEl>
                                          <p:spTgt spid="327709"/>
                                        </p:tgtEl>
                                        <p:attrNameLst>
                                          <p:attrName>ppt_x</p:attrName>
                                          <p:attrName>ppt_y</p:attrName>
                                        </p:attrNameLst>
                                      </p:cBhvr>
                                      <p:rCtr x="-3300" y="7200"/>
                                    </p:animMotion>
                                  </p:childTnLst>
                                </p:cTn>
                              </p:par>
                            </p:childTnLst>
                          </p:cTn>
                        </p:par>
                        <p:par>
                          <p:cTn id="10" fill="hold" nodeType="afterGroup">
                            <p:stCondLst>
                              <p:cond delay="4000"/>
                            </p:stCondLst>
                            <p:childTnLst>
                              <p:par>
                                <p:cTn id="11" presetID="0" presetClass="path" presetSubtype="0" accel="50000" decel="50000" fill="hold" grpId="2" nodeType="afterEffect">
                                  <p:stCondLst>
                                    <p:cond delay="0"/>
                                  </p:stCondLst>
                                  <p:childTnLst>
                                    <p:animMotion origin="layout" path="M -0.15 0.25532 L -0.20834 0.38853 " pathEditMode="relative" rAng="0" ptsTypes="AA">
                                      <p:cBhvr>
                                        <p:cTn id="12" dur="2000" fill="hold"/>
                                        <p:tgtEl>
                                          <p:spTgt spid="327709"/>
                                        </p:tgtEl>
                                        <p:attrNameLst>
                                          <p:attrName>ppt_x</p:attrName>
                                          <p:attrName>ppt_y</p:attrName>
                                        </p:attrNameLst>
                                      </p:cBhvr>
                                      <p:rCtr x="-2900" y="6700"/>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mph" presetSubtype="0" fill="hold" grpId="0" nodeType="clickEffect">
                                  <p:stCondLst>
                                    <p:cond delay="0"/>
                                  </p:stCondLst>
                                  <p:childTnLst>
                                    <p:animRot by="21600000">
                                      <p:cBhvr>
                                        <p:cTn id="16" dur="2000" fill="hold"/>
                                        <p:tgtEl>
                                          <p:spTgt spid="327687"/>
                                        </p:tgtEl>
                                        <p:attrNameLst>
                                          <p:attrName>r</p:attrName>
                                        </p:attrNameLst>
                                      </p:cBhvr>
                                    </p:animRot>
                                  </p:childTnLst>
                                </p:cTn>
                              </p:par>
                            </p:childTnLst>
                          </p:cTn>
                        </p:par>
                        <p:par>
                          <p:cTn id="17" fill="hold" nodeType="afterGroup">
                            <p:stCondLst>
                              <p:cond delay="2000"/>
                            </p:stCondLst>
                            <p:childTnLst>
                              <p:par>
                                <p:cTn id="18" presetID="8" presetClass="emph" presetSubtype="0" fill="hold" grpId="0" nodeType="afterEffect">
                                  <p:stCondLst>
                                    <p:cond delay="0"/>
                                  </p:stCondLst>
                                  <p:childTnLst>
                                    <p:animRot by="21600000">
                                      <p:cBhvr>
                                        <p:cTn id="19" dur="2000" fill="hold"/>
                                        <p:tgtEl>
                                          <p:spTgt spid="327694"/>
                                        </p:tgtEl>
                                        <p:attrNameLst>
                                          <p:attrName>r</p:attrName>
                                        </p:attrNameLst>
                                      </p:cBhvr>
                                    </p:animRot>
                                  </p:childTnLst>
                                </p:cTn>
                              </p:par>
                            </p:childTnLst>
                          </p:cTn>
                        </p:par>
                        <p:par>
                          <p:cTn id="20" fill="hold" nodeType="afterGroup">
                            <p:stCondLst>
                              <p:cond delay="4000"/>
                            </p:stCondLst>
                            <p:childTnLst>
                              <p:par>
                                <p:cTn id="21" presetID="8" presetClass="emph" presetSubtype="0" fill="hold" grpId="0" nodeType="afterEffect">
                                  <p:stCondLst>
                                    <p:cond delay="0"/>
                                  </p:stCondLst>
                                  <p:childTnLst>
                                    <p:animRot by="21600000">
                                      <p:cBhvr>
                                        <p:cTn id="22" dur="2000" fill="hold"/>
                                        <p:tgtEl>
                                          <p:spTgt spid="327707"/>
                                        </p:tgtEl>
                                        <p:attrNameLst>
                                          <p:attrName>r</p:attrName>
                                        </p:attrNameLst>
                                      </p:cBhvr>
                                    </p:animRot>
                                  </p:childTnLst>
                                </p:cTn>
                              </p:par>
                            </p:childTnLst>
                          </p:cTn>
                        </p:par>
                        <p:par>
                          <p:cTn id="23" fill="hold" nodeType="afterGroup">
                            <p:stCondLst>
                              <p:cond delay="6000"/>
                            </p:stCondLst>
                            <p:childTnLst>
                              <p:par>
                                <p:cTn id="24" presetID="8" presetClass="emph" presetSubtype="0" fill="hold" grpId="0" nodeType="afterEffect">
                                  <p:stCondLst>
                                    <p:cond delay="0"/>
                                  </p:stCondLst>
                                  <p:childTnLst>
                                    <p:animRot by="21600000">
                                      <p:cBhvr>
                                        <p:cTn id="25" dur="2000" fill="hold"/>
                                        <p:tgtEl>
                                          <p:spTgt spid="327690"/>
                                        </p:tgtEl>
                                        <p:attrNameLst>
                                          <p:attrName>r</p:attrName>
                                        </p:attrNameLst>
                                      </p:cBhvr>
                                    </p:animRot>
                                  </p:childTnLst>
                                </p:cTn>
                              </p:par>
                            </p:childTnLst>
                          </p:cTn>
                        </p:par>
                        <p:par>
                          <p:cTn id="26" fill="hold" nodeType="afterGroup">
                            <p:stCondLst>
                              <p:cond delay="8000"/>
                            </p:stCondLst>
                            <p:childTnLst>
                              <p:par>
                                <p:cTn id="27" presetID="8" presetClass="emph" presetSubtype="0" fill="hold" grpId="0" nodeType="afterEffect">
                                  <p:stCondLst>
                                    <p:cond delay="0"/>
                                  </p:stCondLst>
                                  <p:childTnLst>
                                    <p:animRot by="21600000">
                                      <p:cBhvr>
                                        <p:cTn id="28" dur="2000" fill="hold"/>
                                        <p:tgtEl>
                                          <p:spTgt spid="327685"/>
                                        </p:tgtEl>
                                        <p:attrNameLst>
                                          <p:attrName>r</p:attrName>
                                        </p:attrNameLst>
                                      </p:cBhvr>
                                    </p:animRot>
                                  </p:childTnLst>
                                </p:cTn>
                              </p:par>
                            </p:childTnLst>
                          </p:cTn>
                        </p:par>
                        <p:par>
                          <p:cTn id="29" fill="hold" nodeType="afterGroup">
                            <p:stCondLst>
                              <p:cond delay="10000"/>
                            </p:stCondLst>
                            <p:childTnLst>
                              <p:par>
                                <p:cTn id="30" presetID="8" presetClass="emph" presetSubtype="0" fill="hold" grpId="0" nodeType="afterEffect">
                                  <p:stCondLst>
                                    <p:cond delay="0"/>
                                  </p:stCondLst>
                                  <p:childTnLst>
                                    <p:animRot by="21600000">
                                      <p:cBhvr>
                                        <p:cTn id="31" dur="2000" fill="hold"/>
                                        <p:tgtEl>
                                          <p:spTgt spid="327686"/>
                                        </p:tgtEl>
                                        <p:attrNameLst>
                                          <p:attrName>r</p:attrName>
                                        </p:attrNameLst>
                                      </p:cBhvr>
                                    </p:animRot>
                                  </p:childTnLst>
                                </p:cTn>
                              </p:par>
                            </p:childTnLst>
                          </p:cTn>
                        </p:par>
                        <p:par>
                          <p:cTn id="32" fill="hold" nodeType="afterGroup">
                            <p:stCondLst>
                              <p:cond delay="12000"/>
                            </p:stCondLst>
                            <p:childTnLst>
                              <p:par>
                                <p:cTn id="33" presetID="8" presetClass="emph" presetSubtype="0" fill="hold" grpId="0" nodeType="afterEffect">
                                  <p:stCondLst>
                                    <p:cond delay="0"/>
                                  </p:stCondLst>
                                  <p:childTnLst>
                                    <p:animRot by="21600000">
                                      <p:cBhvr>
                                        <p:cTn id="34" dur="2000" fill="hold"/>
                                        <p:tgtEl>
                                          <p:spTgt spid="327703"/>
                                        </p:tgtEl>
                                        <p:attrNameLst>
                                          <p:attrName>r</p:attrName>
                                        </p:attrNameLst>
                                      </p:cBhvr>
                                    </p:animRot>
                                  </p:childTnLst>
                                </p:cTn>
                              </p:par>
                            </p:childTnLst>
                          </p:cTn>
                        </p:par>
                        <p:par>
                          <p:cTn id="35" fill="hold" nodeType="afterGroup">
                            <p:stCondLst>
                              <p:cond delay="14000"/>
                            </p:stCondLst>
                            <p:childTnLst>
                              <p:par>
                                <p:cTn id="36" presetID="8" presetClass="emph" presetSubtype="0" fill="hold" grpId="0" nodeType="afterEffect">
                                  <p:stCondLst>
                                    <p:cond delay="0"/>
                                  </p:stCondLst>
                                  <p:childTnLst>
                                    <p:animRot by="21600000">
                                      <p:cBhvr>
                                        <p:cTn id="37" dur="2000" fill="hold"/>
                                        <p:tgtEl>
                                          <p:spTgt spid="327693"/>
                                        </p:tgtEl>
                                        <p:attrNameLst>
                                          <p:attrName>r</p:attrName>
                                        </p:attrNameLst>
                                      </p:cBhvr>
                                    </p:animRot>
                                  </p:childTnLst>
                                </p:cTn>
                              </p:par>
                            </p:childTnLst>
                          </p:cTn>
                        </p:par>
                        <p:par>
                          <p:cTn id="38" fill="hold" nodeType="afterGroup">
                            <p:stCondLst>
                              <p:cond delay="16000"/>
                            </p:stCondLst>
                            <p:childTnLst>
                              <p:par>
                                <p:cTn id="39" presetID="8" presetClass="emph" presetSubtype="0" fill="hold" grpId="0" nodeType="afterEffect">
                                  <p:stCondLst>
                                    <p:cond delay="0"/>
                                  </p:stCondLst>
                                  <p:childTnLst>
                                    <p:animRot by="21600000">
                                      <p:cBhvr>
                                        <p:cTn id="40" dur="2000" fill="hold"/>
                                        <p:tgtEl>
                                          <p:spTgt spid="327689"/>
                                        </p:tgtEl>
                                        <p:attrNameLst>
                                          <p:attrName>r</p:attrName>
                                        </p:attrNameLst>
                                      </p:cBhvr>
                                    </p:animRot>
                                  </p:childTnLst>
                                </p:cTn>
                              </p:par>
                            </p:childTnLst>
                          </p:cTn>
                        </p:par>
                        <p:par>
                          <p:cTn id="41" fill="hold" nodeType="afterGroup">
                            <p:stCondLst>
                              <p:cond delay="18000"/>
                            </p:stCondLst>
                            <p:childTnLst>
                              <p:par>
                                <p:cTn id="42" presetID="8" presetClass="emph" presetSubtype="0" fill="hold" grpId="0" nodeType="afterEffect">
                                  <p:stCondLst>
                                    <p:cond delay="0"/>
                                  </p:stCondLst>
                                  <p:childTnLst>
                                    <p:animRot by="21600000">
                                      <p:cBhvr>
                                        <p:cTn id="43" dur="2000" fill="hold"/>
                                        <p:tgtEl>
                                          <p:spTgt spid="32768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5" grpId="0" animBg="1"/>
      <p:bldP spid="327686" grpId="0" animBg="1"/>
      <p:bldP spid="327687" grpId="0" animBg="1"/>
      <p:bldP spid="327688" grpId="0" animBg="1"/>
      <p:bldP spid="327689" grpId="0" animBg="1"/>
      <p:bldP spid="327690" grpId="0" animBg="1"/>
      <p:bldP spid="327693" grpId="0" animBg="1"/>
      <p:bldP spid="327694" grpId="0" animBg="1"/>
      <p:bldP spid="327703" grpId="0" animBg="1"/>
      <p:bldP spid="327707" grpId="0" animBg="1"/>
      <p:bldP spid="327709" grpId="0"/>
      <p:bldP spid="327709" grpId="1"/>
      <p:bldP spid="327709" grpId="2"/>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xfrm>
            <a:off x="76200" y="762000"/>
            <a:ext cx="4648200" cy="6019800"/>
          </a:xfrm>
        </p:spPr>
        <p:txBody>
          <a:bodyPr/>
          <a:lstStyle/>
          <a:p>
            <a:pPr>
              <a:lnSpc>
                <a:spcPct val="65000"/>
              </a:lnSpc>
            </a:pPr>
            <a:r>
              <a:rPr lang="en-US" sz="1600" dirty="0" smtClean="0">
                <a:latin typeface="Arial" pitchFamily="34" charset="0"/>
              </a:rPr>
              <a:t>Enter your selection</a:t>
            </a:r>
          </a:p>
          <a:p>
            <a:pPr>
              <a:lnSpc>
                <a:spcPct val="65000"/>
              </a:lnSpc>
            </a:pPr>
            <a:r>
              <a:rPr lang="en-US" sz="1600" dirty="0" smtClean="0">
                <a:latin typeface="Arial" pitchFamily="34" charset="0"/>
              </a:rPr>
              <a:t>                i: insert a new entry</a:t>
            </a:r>
          </a:p>
          <a:p>
            <a:pPr>
              <a:lnSpc>
                <a:spcPct val="65000"/>
              </a:lnSpc>
            </a:pPr>
            <a:r>
              <a:rPr lang="en-US" sz="1600" dirty="0" smtClean="0">
                <a:latin typeface="Arial" pitchFamily="34" charset="0"/>
              </a:rPr>
              <a:t>                s: search an entry</a:t>
            </a:r>
          </a:p>
          <a:p>
            <a:pPr>
              <a:lnSpc>
                <a:spcPct val="65000"/>
              </a:lnSpc>
            </a:pPr>
            <a:r>
              <a:rPr lang="en-US" sz="1600" dirty="0" smtClean="0">
                <a:latin typeface="Arial" pitchFamily="34" charset="0"/>
              </a:rPr>
              <a:t>                t: traverse the tree and print</a:t>
            </a:r>
          </a:p>
          <a:p>
            <a:pPr>
              <a:lnSpc>
                <a:spcPct val="65000"/>
              </a:lnSpc>
            </a:pPr>
            <a:r>
              <a:rPr lang="en-US" sz="1600" dirty="0" smtClean="0">
                <a:latin typeface="Arial" pitchFamily="34" charset="0"/>
              </a:rPr>
              <a:t>                q: quit</a:t>
            </a:r>
          </a:p>
          <a:p>
            <a:pPr>
              <a:lnSpc>
                <a:spcPct val="65000"/>
              </a:lnSpc>
            </a:pPr>
            <a:r>
              <a:rPr lang="en-US" sz="1600" dirty="0" err="1" smtClean="0">
                <a:latin typeface="Arial" pitchFamily="34" charset="0"/>
              </a:rPr>
              <a:t>i</a:t>
            </a:r>
            <a:endParaRPr lang="en-US" sz="1600" dirty="0" smtClean="0">
              <a:latin typeface="Arial" pitchFamily="34" charset="0"/>
            </a:endParaRPr>
          </a:p>
          <a:p>
            <a:pPr>
              <a:lnSpc>
                <a:spcPct val="65000"/>
              </a:lnSpc>
            </a:pPr>
            <a:r>
              <a:rPr lang="en-US" sz="1600" dirty="0" smtClean="0">
                <a:latin typeface="Arial" pitchFamily="34" charset="0"/>
              </a:rPr>
              <a:t>Enter the number of entries you want to insert</a:t>
            </a:r>
          </a:p>
          <a:p>
            <a:pPr>
              <a:lnSpc>
                <a:spcPct val="65000"/>
              </a:lnSpc>
            </a:pPr>
            <a:r>
              <a:rPr lang="en-US" sz="1600" dirty="0" smtClean="0">
                <a:latin typeface="Arial" pitchFamily="34" charset="0"/>
              </a:rPr>
              <a:t>6</a:t>
            </a:r>
          </a:p>
          <a:p>
            <a:pPr>
              <a:lnSpc>
                <a:spcPct val="65000"/>
              </a:lnSpc>
            </a:pPr>
            <a:r>
              <a:rPr lang="en-US" sz="1600" dirty="0" smtClean="0">
                <a:solidFill>
                  <a:srgbClr val="00B0F0"/>
                </a:solidFill>
                <a:latin typeface="Arial" pitchFamily="34" charset="0"/>
              </a:rPr>
              <a:t>// Six entries will be inserted here, but invisible</a:t>
            </a:r>
          </a:p>
          <a:p>
            <a:pPr>
              <a:lnSpc>
                <a:spcPct val="65000"/>
              </a:lnSpc>
            </a:pPr>
            <a:endParaRPr lang="en-US" sz="1600" dirty="0" smtClean="0">
              <a:solidFill>
                <a:srgbClr val="00B0F0"/>
              </a:solidFill>
              <a:latin typeface="Arial" pitchFamily="34" charset="0"/>
            </a:endParaRPr>
          </a:p>
          <a:p>
            <a:pPr>
              <a:lnSpc>
                <a:spcPct val="65000"/>
              </a:lnSpc>
            </a:pPr>
            <a:r>
              <a:rPr lang="en-US" sz="1600" dirty="0" smtClean="0">
                <a:latin typeface="Arial" pitchFamily="34" charset="0"/>
              </a:rPr>
              <a:t>Enter your selection</a:t>
            </a:r>
          </a:p>
          <a:p>
            <a:pPr>
              <a:lnSpc>
                <a:spcPct val="65000"/>
              </a:lnSpc>
            </a:pPr>
            <a:r>
              <a:rPr lang="en-US" sz="1600" dirty="0" smtClean="0">
                <a:latin typeface="Arial" pitchFamily="34" charset="0"/>
              </a:rPr>
              <a:t>                i: insert a new entry</a:t>
            </a:r>
          </a:p>
          <a:p>
            <a:pPr>
              <a:lnSpc>
                <a:spcPct val="65000"/>
              </a:lnSpc>
            </a:pPr>
            <a:r>
              <a:rPr lang="en-US" sz="1600" dirty="0" smtClean="0">
                <a:latin typeface="Arial" pitchFamily="34" charset="0"/>
              </a:rPr>
              <a:t>                s: search an entry</a:t>
            </a:r>
          </a:p>
          <a:p>
            <a:pPr>
              <a:lnSpc>
                <a:spcPct val="65000"/>
              </a:lnSpc>
            </a:pPr>
            <a:r>
              <a:rPr lang="en-US" sz="1600" dirty="0" smtClean="0">
                <a:latin typeface="Arial" pitchFamily="34" charset="0"/>
              </a:rPr>
              <a:t>                t: traverse the tree and print</a:t>
            </a:r>
          </a:p>
          <a:p>
            <a:pPr>
              <a:lnSpc>
                <a:spcPct val="65000"/>
              </a:lnSpc>
            </a:pPr>
            <a:r>
              <a:rPr lang="en-US" sz="1600" dirty="0" smtClean="0">
                <a:latin typeface="Arial" pitchFamily="34" charset="0"/>
              </a:rPr>
              <a:t>                q: quit</a:t>
            </a:r>
          </a:p>
          <a:p>
            <a:pPr>
              <a:lnSpc>
                <a:spcPct val="65000"/>
              </a:lnSpc>
            </a:pPr>
            <a:r>
              <a:rPr lang="en-US" sz="1600" dirty="0" smtClean="0">
                <a:latin typeface="Arial" pitchFamily="34" charset="0"/>
              </a:rPr>
              <a:t>t</a:t>
            </a:r>
          </a:p>
          <a:p>
            <a:pPr>
              <a:lnSpc>
                <a:spcPct val="65000"/>
              </a:lnSpc>
            </a:pPr>
            <a:r>
              <a:rPr lang="en-US" sz="1600" dirty="0" smtClean="0">
                <a:latin typeface="Arial" pitchFamily="34" charset="0"/>
              </a:rPr>
              <a:t>data = 5</a:t>
            </a:r>
          </a:p>
          <a:p>
            <a:pPr>
              <a:lnSpc>
                <a:spcPct val="65000"/>
              </a:lnSpc>
            </a:pPr>
            <a:r>
              <a:rPr lang="en-US" sz="1600" dirty="0" smtClean="0">
                <a:latin typeface="Arial" pitchFamily="34" charset="0"/>
              </a:rPr>
              <a:t>data = 24</a:t>
            </a:r>
          </a:p>
          <a:p>
            <a:pPr>
              <a:lnSpc>
                <a:spcPct val="65000"/>
              </a:lnSpc>
            </a:pPr>
            <a:r>
              <a:rPr lang="en-US" sz="1600" dirty="0" smtClean="0">
                <a:latin typeface="Arial" pitchFamily="34" charset="0"/>
              </a:rPr>
              <a:t>data = 34</a:t>
            </a:r>
          </a:p>
          <a:p>
            <a:pPr>
              <a:lnSpc>
                <a:spcPct val="65000"/>
              </a:lnSpc>
            </a:pPr>
            <a:r>
              <a:rPr lang="en-US" sz="1600" dirty="0" smtClean="0">
                <a:latin typeface="Arial" pitchFamily="34" charset="0"/>
              </a:rPr>
              <a:t>data = 48</a:t>
            </a:r>
          </a:p>
          <a:p>
            <a:pPr>
              <a:lnSpc>
                <a:spcPct val="65000"/>
              </a:lnSpc>
            </a:pPr>
            <a:r>
              <a:rPr lang="en-US" sz="1600" dirty="0" smtClean="0">
                <a:latin typeface="Arial" pitchFamily="34" charset="0"/>
              </a:rPr>
              <a:t>data = 80</a:t>
            </a:r>
          </a:p>
          <a:p>
            <a:pPr>
              <a:lnSpc>
                <a:spcPct val="65000"/>
              </a:lnSpc>
            </a:pPr>
            <a:r>
              <a:rPr lang="en-US" sz="1600" dirty="0" smtClean="0">
                <a:latin typeface="Arial" pitchFamily="34" charset="0"/>
              </a:rPr>
              <a:t>data = 83</a:t>
            </a:r>
          </a:p>
          <a:p>
            <a:pPr>
              <a:lnSpc>
                <a:spcPct val="65000"/>
              </a:lnSpc>
            </a:pPr>
            <a:r>
              <a:rPr lang="en-US" sz="1600" dirty="0" smtClean="0">
                <a:latin typeface="Arial" pitchFamily="34" charset="0"/>
              </a:rPr>
              <a:t>Enter your selection</a:t>
            </a:r>
          </a:p>
          <a:p>
            <a:pPr>
              <a:lnSpc>
                <a:spcPct val="65000"/>
              </a:lnSpc>
            </a:pPr>
            <a:r>
              <a:rPr lang="en-US" sz="1600" dirty="0" smtClean="0">
                <a:latin typeface="Arial" pitchFamily="34" charset="0"/>
              </a:rPr>
              <a:t>                i: insert a new entry</a:t>
            </a:r>
          </a:p>
          <a:p>
            <a:pPr>
              <a:lnSpc>
                <a:spcPct val="65000"/>
              </a:lnSpc>
            </a:pPr>
            <a:r>
              <a:rPr lang="en-US" sz="1600" dirty="0" smtClean="0">
                <a:latin typeface="Arial" pitchFamily="34" charset="0"/>
              </a:rPr>
              <a:t>                s: search an entry</a:t>
            </a:r>
          </a:p>
          <a:p>
            <a:pPr>
              <a:lnSpc>
                <a:spcPct val="65000"/>
              </a:lnSpc>
            </a:pPr>
            <a:r>
              <a:rPr lang="en-US" sz="1600" dirty="0" smtClean="0">
                <a:latin typeface="Arial" pitchFamily="34" charset="0"/>
              </a:rPr>
              <a:t>                t: traverse the tree and print</a:t>
            </a:r>
          </a:p>
          <a:p>
            <a:pPr>
              <a:lnSpc>
                <a:spcPct val="65000"/>
              </a:lnSpc>
            </a:pPr>
            <a:r>
              <a:rPr lang="en-US" sz="1600" dirty="0" smtClean="0">
                <a:latin typeface="Arial" pitchFamily="34" charset="0"/>
              </a:rPr>
              <a:t>                q: quit</a:t>
            </a:r>
          </a:p>
          <a:p>
            <a:pPr>
              <a:lnSpc>
                <a:spcPct val="65000"/>
              </a:lnSpc>
            </a:pPr>
            <a:r>
              <a:rPr lang="en-US" sz="1600" dirty="0" err="1" smtClean="0">
                <a:latin typeface="Arial" pitchFamily="34" charset="0"/>
              </a:rPr>
              <a:t>i</a:t>
            </a:r>
            <a:endParaRPr lang="en-US" sz="1600" dirty="0" smtClean="0">
              <a:latin typeface="Arial" pitchFamily="34" charset="0"/>
            </a:endParaRPr>
          </a:p>
        </p:txBody>
      </p:sp>
      <p:sp>
        <p:nvSpPr>
          <p:cNvPr id="137219" name="Rectangle 3"/>
          <p:cNvSpPr>
            <a:spLocks noGrp="1" noChangeArrowheads="1"/>
          </p:cNvSpPr>
          <p:nvPr>
            <p:ph type="title"/>
          </p:nvPr>
        </p:nvSpPr>
        <p:spPr>
          <a:xfrm>
            <a:off x="671513" y="76200"/>
            <a:ext cx="7807325" cy="563563"/>
          </a:xfrm>
          <a:noFill/>
        </p:spPr>
        <p:txBody>
          <a:bodyPr/>
          <a:lstStyle/>
          <a:p>
            <a:r>
              <a:rPr lang="en-US" smtClean="0"/>
              <a:t>Binary Search Tree Example: Printout</a:t>
            </a:r>
          </a:p>
        </p:txBody>
      </p:sp>
      <p:grpSp>
        <p:nvGrpSpPr>
          <p:cNvPr id="2" name="Group 6"/>
          <p:cNvGrpSpPr>
            <a:grpSpLocks/>
          </p:cNvGrpSpPr>
          <p:nvPr/>
        </p:nvGrpSpPr>
        <p:grpSpPr bwMode="auto">
          <a:xfrm>
            <a:off x="4572000" y="838200"/>
            <a:ext cx="4419600" cy="5943600"/>
            <a:chOff x="2880" y="528"/>
            <a:chExt cx="2784" cy="3744"/>
          </a:xfrm>
        </p:grpSpPr>
        <p:sp>
          <p:nvSpPr>
            <p:cNvPr id="137221" name="Rectangle 4"/>
            <p:cNvSpPr>
              <a:spLocks noChangeArrowheads="1"/>
            </p:cNvSpPr>
            <p:nvPr/>
          </p:nvSpPr>
          <p:spPr bwMode="auto">
            <a:xfrm>
              <a:off x="2976" y="528"/>
              <a:ext cx="2688" cy="3600"/>
            </a:xfrm>
            <a:prstGeom prst="rect">
              <a:avLst/>
            </a:prstGeom>
            <a:noFill/>
            <a:ln w="9525">
              <a:noFill/>
              <a:miter lim="800000"/>
              <a:headEnd/>
              <a:tailEnd/>
            </a:ln>
          </p:spPr>
          <p:txBody>
            <a:bodyPr lIns="96736" tIns="48368" rIns="96736" bIns="48368"/>
            <a:lstStyle/>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Enter the number of entries you want to insert</a:t>
              </a:r>
            </a:p>
            <a:p>
              <a:pPr marL="363538" indent="-363538" defTabSz="966788">
                <a:lnSpc>
                  <a:spcPct val="65000"/>
                </a:lnSpc>
                <a:spcBef>
                  <a:spcPct val="20000"/>
                </a:spcBef>
                <a:buClr>
                  <a:srgbClr val="000000"/>
                </a:buClr>
                <a:buSzPct val="75000"/>
                <a:buFont typeface="Wingdings" pitchFamily="2" charset="2"/>
                <a:buNone/>
              </a:pPr>
              <a:r>
                <a:rPr lang="en-US" sz="1600" dirty="0" smtClean="0">
                  <a:solidFill>
                    <a:srgbClr val="000000"/>
                  </a:solidFill>
                  <a:latin typeface="Arial" pitchFamily="34" charset="0"/>
                </a:rPr>
                <a:t>10</a:t>
              </a:r>
            </a:p>
            <a:p>
              <a:pPr marL="363538" indent="-363538" defTabSz="966788">
                <a:lnSpc>
                  <a:spcPct val="65000"/>
                </a:lnSpc>
                <a:spcBef>
                  <a:spcPct val="20000"/>
                </a:spcBef>
                <a:buClr>
                  <a:srgbClr val="000000"/>
                </a:buClr>
                <a:buSzPct val="75000"/>
              </a:pPr>
              <a:r>
                <a:rPr lang="en-US" sz="1600" dirty="0">
                  <a:solidFill>
                    <a:srgbClr val="00B0F0"/>
                  </a:solidFill>
                  <a:latin typeface="Arial" pitchFamily="34" charset="0"/>
                </a:rPr>
                <a:t>// </a:t>
              </a:r>
              <a:r>
                <a:rPr lang="en-US" sz="1600" dirty="0" smtClean="0">
                  <a:solidFill>
                    <a:srgbClr val="00B0F0"/>
                  </a:solidFill>
                  <a:latin typeface="Arial" pitchFamily="34" charset="0"/>
                </a:rPr>
                <a:t>10entries </a:t>
              </a:r>
              <a:r>
                <a:rPr lang="en-US" sz="1600" dirty="0">
                  <a:solidFill>
                    <a:srgbClr val="00B0F0"/>
                  </a:solidFill>
                  <a:latin typeface="Arial" pitchFamily="34" charset="0"/>
                </a:rPr>
                <a:t>will be inserted here, but invisible</a:t>
              </a:r>
            </a:p>
            <a:p>
              <a:pPr marL="363538" indent="-363538" defTabSz="966788">
                <a:lnSpc>
                  <a:spcPct val="65000"/>
                </a:lnSpc>
                <a:spcBef>
                  <a:spcPct val="20000"/>
                </a:spcBef>
                <a:buClr>
                  <a:srgbClr val="000000"/>
                </a:buClr>
                <a:buSzPct val="75000"/>
                <a:buFont typeface="Wingdings" pitchFamily="2" charset="2"/>
                <a:buNone/>
              </a:pPr>
              <a:endParaRPr lang="en-US" sz="1600" dirty="0">
                <a:solidFill>
                  <a:srgbClr val="000000"/>
                </a:solidFill>
                <a:latin typeface="Arial" pitchFamily="34" charset="0"/>
              </a:endParaRP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enter your selection</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                i: insert a new entry</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                s: search an entry</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                t: traverse the tree and print</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                q: quit</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t</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5</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6</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24</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34</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39</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48</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80</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82</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83</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data = 93</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Enter your selection</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                i: insert a new entry</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                s: search an entry</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                t: traverse the tree and print</a:t>
              </a:r>
            </a:p>
            <a:p>
              <a:pPr marL="363538" indent="-363538" defTabSz="966788">
                <a:lnSpc>
                  <a:spcPct val="65000"/>
                </a:lnSpc>
                <a:spcBef>
                  <a:spcPct val="20000"/>
                </a:spcBef>
                <a:buClr>
                  <a:srgbClr val="000000"/>
                </a:buClr>
                <a:buSzPct val="75000"/>
                <a:buFont typeface="Wingdings" pitchFamily="2" charset="2"/>
                <a:buNone/>
              </a:pPr>
              <a:r>
                <a:rPr lang="en-US" sz="1600" dirty="0">
                  <a:solidFill>
                    <a:srgbClr val="000000"/>
                  </a:solidFill>
                  <a:latin typeface="Arial" pitchFamily="34" charset="0"/>
                </a:rPr>
                <a:t>                q: quit</a:t>
              </a:r>
            </a:p>
            <a:p>
              <a:pPr marL="363538" indent="-363538" defTabSz="966788">
                <a:lnSpc>
                  <a:spcPct val="65000"/>
                </a:lnSpc>
                <a:spcBef>
                  <a:spcPct val="20000"/>
                </a:spcBef>
                <a:buClr>
                  <a:srgbClr val="000000"/>
                </a:buClr>
                <a:buSzPct val="75000"/>
                <a:buFont typeface="Wingdings" pitchFamily="2" charset="2"/>
                <a:buNone/>
              </a:pPr>
              <a:r>
                <a:rPr lang="en-US" sz="1600" dirty="0" smtClean="0">
                  <a:solidFill>
                    <a:srgbClr val="000000"/>
                  </a:solidFill>
                  <a:latin typeface="Arial" pitchFamily="34" charset="0"/>
                </a:rPr>
                <a:t>q</a:t>
              </a:r>
              <a:endParaRPr lang="en-US" sz="1600" dirty="0">
                <a:solidFill>
                  <a:srgbClr val="000000"/>
                </a:solidFill>
                <a:latin typeface="Arial" pitchFamily="34" charset="0"/>
              </a:endParaRPr>
            </a:p>
          </p:txBody>
        </p:sp>
        <p:sp>
          <p:nvSpPr>
            <p:cNvPr id="137222" name="Line 5"/>
            <p:cNvSpPr>
              <a:spLocks noChangeShapeType="1"/>
            </p:cNvSpPr>
            <p:nvPr/>
          </p:nvSpPr>
          <p:spPr bwMode="auto">
            <a:xfrm>
              <a:off x="2880" y="528"/>
              <a:ext cx="0" cy="3744"/>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ctrTitle"/>
          </p:nvPr>
        </p:nvSpPr>
        <p:spPr>
          <a:xfrm>
            <a:off x="689147" y="1600200"/>
            <a:ext cx="7772400" cy="1470025"/>
          </a:xfrm>
        </p:spPr>
        <p:txBody>
          <a:bodyPr/>
          <a:lstStyle/>
          <a:p>
            <a:pPr marL="0" indent="0"/>
            <a:r>
              <a:rPr lang="en-US" sz="3600" dirty="0" smtClean="0"/>
              <a:t>Industry Application</a:t>
            </a:r>
          </a:p>
        </p:txBody>
      </p:sp>
      <p:grpSp>
        <p:nvGrpSpPr>
          <p:cNvPr id="4" name="Group 3"/>
          <p:cNvGrpSpPr/>
          <p:nvPr/>
        </p:nvGrpSpPr>
        <p:grpSpPr>
          <a:xfrm>
            <a:off x="1797686" y="3581400"/>
            <a:ext cx="5769954" cy="1015662"/>
            <a:chOff x="5334000" y="6276184"/>
            <a:chExt cx="2945080" cy="518411"/>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6315075"/>
              <a:ext cx="13049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751764" y="6276184"/>
              <a:ext cx="1527316" cy="518411"/>
            </a:xfrm>
            <a:prstGeom prst="rect">
              <a:avLst/>
            </a:prstGeom>
          </p:spPr>
          <p:txBody>
            <a:bodyPr wrap="none">
              <a:spAutoFit/>
            </a:bodyPr>
            <a:lstStyle/>
            <a:p>
              <a:r>
                <a:rPr lang="en-US" sz="6000" dirty="0" err="1" smtClean="0">
                  <a:solidFill>
                    <a:srgbClr val="0070C0"/>
                  </a:solidFill>
                </a:rPr>
                <a:t>B</a:t>
              </a:r>
              <a:r>
                <a:rPr lang="en-US" sz="6000" dirty="0" err="1" smtClean="0">
                  <a:solidFill>
                    <a:srgbClr val="FF0000"/>
                  </a:solidFill>
                </a:rPr>
                <a:t>i</a:t>
              </a:r>
              <a:r>
                <a:rPr lang="en-US" sz="6000" dirty="0" err="1" smtClean="0">
                  <a:solidFill>
                    <a:srgbClr val="FFC000"/>
                  </a:solidFill>
                </a:rPr>
                <a:t>g</a:t>
              </a:r>
              <a:r>
                <a:rPr lang="en-US" sz="6000" dirty="0" err="1" smtClean="0">
                  <a:solidFill>
                    <a:srgbClr val="0066CC"/>
                  </a:solidFill>
                </a:rPr>
                <a:t>T</a:t>
              </a:r>
              <a:r>
                <a:rPr lang="en-US" sz="6000" dirty="0" err="1" smtClean="0">
                  <a:solidFill>
                    <a:srgbClr val="00B050"/>
                  </a:solidFill>
                </a:rPr>
                <a:t>a</a:t>
              </a:r>
              <a:r>
                <a:rPr lang="en-US" sz="6000" dirty="0" err="1" smtClean="0">
                  <a:solidFill>
                    <a:srgbClr val="FF0000"/>
                  </a:solidFill>
                </a:rPr>
                <a:t>b</a:t>
              </a:r>
              <a:r>
                <a:rPr lang="en-US" sz="6000" dirty="0" err="1" smtClean="0">
                  <a:solidFill>
                    <a:srgbClr val="FFC000"/>
                  </a:solidFill>
                </a:rPr>
                <a:t>l</a:t>
              </a:r>
              <a:r>
                <a:rPr lang="en-US" sz="6000" dirty="0" err="1" smtClean="0">
                  <a:solidFill>
                    <a:srgbClr val="0000FF"/>
                  </a:solidFill>
                </a:rPr>
                <a:t>e</a:t>
              </a:r>
              <a:endParaRPr lang="en-US" sz="6000" dirty="0">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50"/>
                                        <p:tgtEl>
                                          <p:spTgt spid="4"/>
                                        </p:tgtEl>
                                      </p:cBhvr>
                                    </p:animEffect>
                                    <p:anim calcmode="lin" valueType="num">
                                      <p:cBhvr>
                                        <p:cTn id="8" dur="1250" fill="hold"/>
                                        <p:tgtEl>
                                          <p:spTgt spid="4"/>
                                        </p:tgtEl>
                                        <p:attrNameLst>
                                          <p:attrName>ppt_x</p:attrName>
                                        </p:attrNameLst>
                                      </p:cBhvr>
                                      <p:tavLst>
                                        <p:tav tm="0">
                                          <p:val>
                                            <p:strVal val="#ppt_x"/>
                                          </p:val>
                                        </p:tav>
                                        <p:tav tm="100000">
                                          <p:val>
                                            <p:strVal val="#ppt_x"/>
                                          </p:val>
                                        </p:tav>
                                      </p:tavLst>
                                    </p:anim>
                                    <p:anim calcmode="lin" valueType="num">
                                      <p:cBhvr>
                                        <p:cTn id="9" dur="1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Content Placeholder 2"/>
          <p:cNvSpPr>
            <a:spLocks noGrp="1"/>
          </p:cNvSpPr>
          <p:nvPr>
            <p:ph idx="1"/>
          </p:nvPr>
        </p:nvSpPr>
        <p:spPr>
          <a:xfrm>
            <a:off x="381000" y="1447800"/>
            <a:ext cx="8610600" cy="5257800"/>
          </a:xfrm>
        </p:spPr>
        <p:txBody>
          <a:bodyPr/>
          <a:lstStyle/>
          <a:p>
            <a:pPr eaLnBrk="1" hangingPunct="1"/>
            <a:r>
              <a:rPr lang="en-US" dirty="0" err="1" smtClean="0"/>
              <a:t>BigTable</a:t>
            </a:r>
            <a:r>
              <a:rPr lang="en-US" dirty="0" smtClean="0"/>
              <a:t> supports a fast and extremely large-scale database management system;</a:t>
            </a:r>
          </a:p>
          <a:p>
            <a:pPr eaLnBrk="1" hangingPunct="1"/>
            <a:r>
              <a:rPr lang="en-US" dirty="0" smtClean="0"/>
              <a:t>It is built on Google File System (GFS);</a:t>
            </a:r>
          </a:p>
          <a:p>
            <a:pPr eaLnBrk="1" hangingPunct="1"/>
            <a:r>
              <a:rPr lang="en-US" dirty="0" smtClean="0"/>
              <a:t>The idea is similar to the B+ Tree that allows for efficient insertion, retrieval and removal of nodes;</a:t>
            </a:r>
          </a:p>
          <a:p>
            <a:pPr eaLnBrk="1" hangingPunct="1"/>
            <a:r>
              <a:rPr lang="en-US" dirty="0" smtClean="0"/>
              <a:t>It sorts data when storing them;</a:t>
            </a:r>
          </a:p>
          <a:p>
            <a:pPr eaLnBrk="1" hangingPunct="1"/>
            <a:r>
              <a:rPr lang="en-US" dirty="0" smtClean="0"/>
              <a:t>It is an extended </a:t>
            </a:r>
            <a:r>
              <a:rPr lang="en-US" dirty="0" smtClean="0">
                <a:solidFill>
                  <a:srgbClr val="FF0000"/>
                </a:solidFill>
              </a:rPr>
              <a:t>Binary</a:t>
            </a:r>
            <a:r>
              <a:rPr lang="en-US" dirty="0" smtClean="0"/>
              <a:t> Search Tree;</a:t>
            </a:r>
          </a:p>
          <a:p>
            <a:pPr eaLnBrk="1" hangingPunct="1"/>
            <a:r>
              <a:rPr lang="en-US" dirty="0" smtClean="0"/>
              <a:t>It is called </a:t>
            </a:r>
            <a:r>
              <a:rPr lang="en-US" dirty="0" smtClean="0">
                <a:solidFill>
                  <a:srgbClr val="FF0000"/>
                </a:solidFill>
              </a:rPr>
              <a:t>B+</a:t>
            </a:r>
            <a:r>
              <a:rPr lang="en-US" dirty="0" smtClean="0"/>
              <a:t> Tree</a:t>
            </a:r>
          </a:p>
        </p:txBody>
      </p:sp>
      <p:sp>
        <p:nvSpPr>
          <p:cNvPr id="139268" name="Rectangle 3"/>
          <p:cNvSpPr>
            <a:spLocks noChangeArrowheads="1"/>
          </p:cNvSpPr>
          <p:nvPr/>
        </p:nvSpPr>
        <p:spPr bwMode="auto">
          <a:xfrm>
            <a:off x="1752600" y="776288"/>
            <a:ext cx="5951538" cy="461962"/>
          </a:xfrm>
          <a:prstGeom prst="rect">
            <a:avLst/>
          </a:prstGeom>
          <a:noFill/>
          <a:ln w="9525">
            <a:noFill/>
            <a:miter lim="800000"/>
            <a:headEnd/>
            <a:tailEnd/>
          </a:ln>
        </p:spPr>
        <p:txBody>
          <a:bodyPr>
            <a:spAutoFit/>
          </a:bodyPr>
          <a:lstStyle/>
          <a:p>
            <a:r>
              <a:rPr lang="en-US"/>
              <a:t>http://en.wikipedia.org/wiki/BigTable</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949" y="217613"/>
            <a:ext cx="1562010" cy="55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267028" y="171060"/>
            <a:ext cx="2133771" cy="646331"/>
          </a:xfrm>
          <a:prstGeom prst="rect">
            <a:avLst/>
          </a:prstGeom>
        </p:spPr>
        <p:txBody>
          <a:bodyPr wrap="square">
            <a:spAutoFit/>
          </a:bodyPr>
          <a:lstStyle/>
          <a:p>
            <a:r>
              <a:rPr lang="en-US" sz="3600" dirty="0" err="1" smtClean="0">
                <a:solidFill>
                  <a:srgbClr val="0070C0"/>
                </a:solidFill>
              </a:rPr>
              <a:t>B</a:t>
            </a:r>
            <a:r>
              <a:rPr lang="en-US" sz="3600" dirty="0" err="1" smtClean="0">
                <a:solidFill>
                  <a:srgbClr val="FF0000"/>
                </a:solidFill>
              </a:rPr>
              <a:t>i</a:t>
            </a:r>
            <a:r>
              <a:rPr lang="en-US" sz="3600" dirty="0" err="1" smtClean="0">
                <a:solidFill>
                  <a:srgbClr val="FFC000"/>
                </a:solidFill>
              </a:rPr>
              <a:t>g</a:t>
            </a:r>
            <a:r>
              <a:rPr lang="en-US" sz="3600" dirty="0" err="1" smtClean="0">
                <a:solidFill>
                  <a:srgbClr val="0066CC"/>
                </a:solidFill>
              </a:rPr>
              <a:t>T</a:t>
            </a:r>
            <a:r>
              <a:rPr lang="en-US" sz="3600" dirty="0" err="1" smtClean="0">
                <a:solidFill>
                  <a:srgbClr val="00B050"/>
                </a:solidFill>
              </a:rPr>
              <a:t>a</a:t>
            </a:r>
            <a:r>
              <a:rPr lang="en-US" sz="3600" dirty="0" err="1" smtClean="0">
                <a:solidFill>
                  <a:srgbClr val="FF0000"/>
                </a:solidFill>
              </a:rPr>
              <a:t>b</a:t>
            </a:r>
            <a:r>
              <a:rPr lang="en-US" sz="3600" dirty="0" err="1" smtClean="0">
                <a:solidFill>
                  <a:srgbClr val="FFC000"/>
                </a:solidFill>
              </a:rPr>
              <a:t>l</a:t>
            </a:r>
            <a:r>
              <a:rPr lang="en-US" sz="3600" dirty="0" err="1" smtClean="0">
                <a:solidFill>
                  <a:srgbClr val="0000FF"/>
                </a:solidFill>
              </a:rPr>
              <a:t>e</a:t>
            </a:r>
            <a:endParaRPr lang="en-US" sz="3600" dirty="0">
              <a:solidFill>
                <a:srgbClr val="0000FF"/>
              </a:solidFil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a:xfrm>
            <a:off x="1143000" y="152400"/>
            <a:ext cx="4876800" cy="623888"/>
          </a:xfrm>
        </p:spPr>
        <p:txBody>
          <a:bodyPr/>
          <a:lstStyle/>
          <a:p>
            <a:r>
              <a:rPr lang="en-US" smtClean="0"/>
              <a:t>B+ Tree</a:t>
            </a:r>
          </a:p>
        </p:txBody>
      </p:sp>
      <p:sp>
        <p:nvSpPr>
          <p:cNvPr id="140291" name="Content Placeholder 2"/>
          <p:cNvSpPr>
            <a:spLocks noGrp="1"/>
          </p:cNvSpPr>
          <p:nvPr>
            <p:ph idx="1"/>
          </p:nvPr>
        </p:nvSpPr>
        <p:spPr>
          <a:xfrm>
            <a:off x="533400" y="1868488"/>
            <a:ext cx="8269288" cy="4608512"/>
          </a:xfrm>
        </p:spPr>
        <p:txBody>
          <a:bodyPr/>
          <a:lstStyle/>
          <a:p>
            <a:r>
              <a:rPr lang="en-US" sz="2800" dirty="0" smtClean="0"/>
              <a:t>It is s tree representing sorted data </a:t>
            </a:r>
            <a:br>
              <a:rPr lang="en-US" sz="2800" dirty="0" smtClean="0"/>
            </a:br>
            <a:r>
              <a:rPr lang="en-US" sz="2800" dirty="0" smtClean="0"/>
              <a:t>in a way that allows for efficient insertion, retrieval and removal of records, each of which is identified by a </a:t>
            </a:r>
            <a:r>
              <a:rPr lang="en-US" sz="2800" i="1" dirty="0" smtClean="0"/>
              <a:t>key</a:t>
            </a:r>
            <a:r>
              <a:rPr lang="en-US" sz="2800" dirty="0" smtClean="0"/>
              <a:t>. </a:t>
            </a:r>
          </a:p>
          <a:p>
            <a:r>
              <a:rPr lang="en-US" sz="2800" dirty="0" smtClean="0"/>
              <a:t>It is a dynamic, multilevel index, with maximum and minimum bounds on the number of keys in each index node. </a:t>
            </a:r>
          </a:p>
          <a:p>
            <a:r>
              <a:rPr lang="en-US" sz="2800" dirty="0" smtClean="0"/>
              <a:t>In a B+ tree, in contrast to a B-tree, all records are stored at the lowest level (leaves) of the tree. Only keys are stored in interior blocks</a:t>
            </a:r>
          </a:p>
        </p:txBody>
      </p:sp>
      <p:pic>
        <p:nvPicPr>
          <p:cNvPr id="140292" name="Picture 4" descr="Image:Btree.svg">
            <a:hlinkClick r:id="rId3"/>
          </p:cNvPr>
          <p:cNvPicPr>
            <a:picLocks noChangeAspect="1" noChangeArrowheads="1"/>
          </p:cNvPicPr>
          <p:nvPr/>
        </p:nvPicPr>
        <p:blipFill>
          <a:blip r:embed="rId4" cstate="print"/>
          <a:srcRect/>
          <a:stretch>
            <a:fillRect/>
          </a:stretch>
        </p:blipFill>
        <p:spPr bwMode="auto">
          <a:xfrm>
            <a:off x="6019800" y="144463"/>
            <a:ext cx="2667000" cy="1760537"/>
          </a:xfrm>
          <a:prstGeom prst="rect">
            <a:avLst/>
          </a:prstGeom>
          <a:noFill/>
          <a:ln w="9525">
            <a:noFill/>
            <a:miter lim="800000"/>
            <a:headEnd/>
            <a:tailEnd/>
          </a:ln>
        </p:spPr>
      </p:pic>
      <p:sp>
        <p:nvSpPr>
          <p:cNvPr id="140293" name="Rectangle 6"/>
          <p:cNvSpPr>
            <a:spLocks noChangeArrowheads="1"/>
          </p:cNvSpPr>
          <p:nvPr/>
        </p:nvSpPr>
        <p:spPr bwMode="auto">
          <a:xfrm>
            <a:off x="1066800" y="776288"/>
            <a:ext cx="5562600" cy="369887"/>
          </a:xfrm>
          <a:prstGeom prst="rect">
            <a:avLst/>
          </a:prstGeom>
          <a:noFill/>
          <a:ln w="9525">
            <a:noFill/>
            <a:miter lim="800000"/>
            <a:headEnd/>
            <a:tailEnd/>
          </a:ln>
        </p:spPr>
        <p:txBody>
          <a:bodyPr>
            <a:spAutoFit/>
          </a:bodyPr>
          <a:lstStyle/>
          <a:p>
            <a:r>
              <a:rPr lang="en-US" sz="1800"/>
              <a:t>http://en.wikipedia.org/wiki/B%2B_tree</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ounded Rectangle 208"/>
          <p:cNvSpPr/>
          <p:nvPr/>
        </p:nvSpPr>
        <p:spPr bwMode="auto">
          <a:xfrm>
            <a:off x="30163" y="3730625"/>
            <a:ext cx="9067800" cy="2060575"/>
          </a:xfrm>
          <a:prstGeom prst="round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endParaRPr lang="en-US" dirty="0"/>
          </a:p>
          <a:p>
            <a:pPr algn="ctr">
              <a:defRPr/>
            </a:pPr>
            <a:endParaRPr lang="en-US" dirty="0"/>
          </a:p>
          <a:p>
            <a:pPr algn="ctr">
              <a:defRPr/>
            </a:pPr>
            <a:endParaRPr lang="en-US" dirty="0"/>
          </a:p>
          <a:p>
            <a:pPr algn="ctr">
              <a:defRPr/>
            </a:pPr>
            <a:endParaRPr lang="en-US" dirty="0"/>
          </a:p>
          <a:p>
            <a:pPr algn="ctr">
              <a:defRPr/>
            </a:pPr>
            <a:r>
              <a:rPr lang="en-US" dirty="0"/>
              <a:t>Google File System (GFS)</a:t>
            </a:r>
          </a:p>
        </p:txBody>
      </p:sp>
      <p:sp>
        <p:nvSpPr>
          <p:cNvPr id="141315" name="Title 1"/>
          <p:cNvSpPr>
            <a:spLocks noGrp="1"/>
          </p:cNvSpPr>
          <p:nvPr>
            <p:ph type="title"/>
          </p:nvPr>
        </p:nvSpPr>
        <p:spPr>
          <a:xfrm>
            <a:off x="1295400" y="152400"/>
            <a:ext cx="6705600" cy="533400"/>
          </a:xfrm>
        </p:spPr>
        <p:txBody>
          <a:bodyPr/>
          <a:lstStyle/>
          <a:p>
            <a:r>
              <a:rPr lang="en-US" smtClean="0"/>
              <a:t>B+ Tree based BigTable</a:t>
            </a:r>
          </a:p>
        </p:txBody>
      </p:sp>
      <p:sp>
        <p:nvSpPr>
          <p:cNvPr id="141316" name="Rectangle 46"/>
          <p:cNvSpPr>
            <a:spLocks noChangeArrowheads="1"/>
          </p:cNvSpPr>
          <p:nvPr/>
        </p:nvSpPr>
        <p:spPr bwMode="auto">
          <a:xfrm>
            <a:off x="4137025" y="1447800"/>
            <a:ext cx="1106488" cy="304800"/>
          </a:xfrm>
          <a:prstGeom prst="rect">
            <a:avLst/>
          </a:prstGeom>
          <a:noFill/>
          <a:ln w="9525">
            <a:noFill/>
            <a:miter lim="800000"/>
            <a:headEnd/>
            <a:tailEnd/>
          </a:ln>
        </p:spPr>
        <p:txBody>
          <a:bodyPr wrap="none" lIns="90488" tIns="44450" rIns="90488" bIns="44450">
            <a:spAutoFit/>
          </a:bodyPr>
          <a:lstStyle/>
          <a:p>
            <a:r>
              <a:rPr lang="en-US" altLang="zh-CN" sz="1400" b="1">
                <a:solidFill>
                  <a:srgbClr val="000000"/>
                </a:solidFill>
                <a:latin typeface="Arial" pitchFamily="34" charset="0"/>
                <a:ea typeface="SimSun" pitchFamily="2" charset="-122"/>
              </a:rPr>
              <a:t>Root Index</a:t>
            </a:r>
          </a:p>
        </p:txBody>
      </p:sp>
      <p:sp>
        <p:nvSpPr>
          <p:cNvPr id="141317" name="Rectangle 71"/>
          <p:cNvSpPr>
            <a:spLocks noChangeArrowheads="1"/>
          </p:cNvSpPr>
          <p:nvPr/>
        </p:nvSpPr>
        <p:spPr bwMode="auto">
          <a:xfrm>
            <a:off x="2847975" y="1978025"/>
            <a:ext cx="2730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18" name="Rectangle 72"/>
          <p:cNvSpPr>
            <a:spLocks noChangeArrowheads="1"/>
          </p:cNvSpPr>
          <p:nvPr/>
        </p:nvSpPr>
        <p:spPr bwMode="auto">
          <a:xfrm>
            <a:off x="3121025" y="1978025"/>
            <a:ext cx="473075" cy="381000"/>
          </a:xfrm>
          <a:prstGeom prst="rect">
            <a:avLst/>
          </a:prstGeom>
          <a:solidFill>
            <a:srgbClr val="FFFFCC"/>
          </a:solidFill>
          <a:ln w="9525" algn="ctr">
            <a:solidFill>
              <a:schemeClr val="tx1"/>
            </a:solidFill>
            <a:round/>
            <a:headEnd/>
            <a:tailEnd/>
          </a:ln>
        </p:spPr>
        <p:txBody>
          <a:bodyPr/>
          <a:lstStyle/>
          <a:p>
            <a:pPr algn="ctr"/>
            <a:r>
              <a:rPr lang="en-US" sz="1600"/>
              <a:t>12</a:t>
            </a:r>
          </a:p>
        </p:txBody>
      </p:sp>
      <p:sp>
        <p:nvSpPr>
          <p:cNvPr id="141319" name="Rectangle 73"/>
          <p:cNvSpPr>
            <a:spLocks noChangeArrowheads="1"/>
          </p:cNvSpPr>
          <p:nvPr/>
        </p:nvSpPr>
        <p:spPr bwMode="auto">
          <a:xfrm>
            <a:off x="3594100" y="1978025"/>
            <a:ext cx="2730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20" name="Rectangle 92"/>
          <p:cNvSpPr>
            <a:spLocks noChangeArrowheads="1"/>
          </p:cNvSpPr>
          <p:nvPr/>
        </p:nvSpPr>
        <p:spPr bwMode="auto">
          <a:xfrm>
            <a:off x="3838575" y="1978025"/>
            <a:ext cx="473075" cy="381000"/>
          </a:xfrm>
          <a:prstGeom prst="rect">
            <a:avLst/>
          </a:prstGeom>
          <a:solidFill>
            <a:srgbClr val="FFFFCC"/>
          </a:solidFill>
          <a:ln w="9525" algn="ctr">
            <a:solidFill>
              <a:schemeClr val="tx1"/>
            </a:solidFill>
            <a:round/>
            <a:headEnd/>
            <a:tailEnd/>
          </a:ln>
        </p:spPr>
        <p:txBody>
          <a:bodyPr/>
          <a:lstStyle/>
          <a:p>
            <a:pPr algn="ctr"/>
            <a:r>
              <a:rPr lang="en-US" sz="1600"/>
              <a:t>31</a:t>
            </a:r>
          </a:p>
        </p:txBody>
      </p:sp>
      <p:sp>
        <p:nvSpPr>
          <p:cNvPr id="141321" name="Rectangle 93"/>
          <p:cNvSpPr>
            <a:spLocks noChangeArrowheads="1"/>
          </p:cNvSpPr>
          <p:nvPr/>
        </p:nvSpPr>
        <p:spPr bwMode="auto">
          <a:xfrm>
            <a:off x="4311650" y="1978025"/>
            <a:ext cx="2730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22" name="Rectangle 94"/>
          <p:cNvSpPr>
            <a:spLocks noChangeArrowheads="1"/>
          </p:cNvSpPr>
          <p:nvPr/>
        </p:nvSpPr>
        <p:spPr bwMode="auto">
          <a:xfrm>
            <a:off x="4556125" y="1978025"/>
            <a:ext cx="473075" cy="381000"/>
          </a:xfrm>
          <a:prstGeom prst="rect">
            <a:avLst/>
          </a:prstGeom>
          <a:solidFill>
            <a:srgbClr val="FFFFCC"/>
          </a:solidFill>
          <a:ln w="9525" algn="ctr">
            <a:solidFill>
              <a:schemeClr val="tx1"/>
            </a:solidFill>
            <a:round/>
            <a:headEnd/>
            <a:tailEnd/>
          </a:ln>
        </p:spPr>
        <p:txBody>
          <a:bodyPr/>
          <a:lstStyle/>
          <a:p>
            <a:pPr algn="ctr"/>
            <a:r>
              <a:rPr lang="en-US" sz="1600"/>
              <a:t>35</a:t>
            </a:r>
          </a:p>
        </p:txBody>
      </p:sp>
      <p:sp>
        <p:nvSpPr>
          <p:cNvPr id="141323" name="Rectangle 95"/>
          <p:cNvSpPr>
            <a:spLocks noChangeArrowheads="1"/>
          </p:cNvSpPr>
          <p:nvPr/>
        </p:nvSpPr>
        <p:spPr bwMode="auto">
          <a:xfrm>
            <a:off x="5029200" y="1978025"/>
            <a:ext cx="2730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24" name="Rectangle 96"/>
          <p:cNvSpPr>
            <a:spLocks noChangeArrowheads="1"/>
          </p:cNvSpPr>
          <p:nvPr/>
        </p:nvSpPr>
        <p:spPr bwMode="auto">
          <a:xfrm>
            <a:off x="5273675" y="1978025"/>
            <a:ext cx="473075" cy="381000"/>
          </a:xfrm>
          <a:prstGeom prst="rect">
            <a:avLst/>
          </a:prstGeom>
          <a:solidFill>
            <a:srgbClr val="FFFFCC"/>
          </a:solidFill>
          <a:ln w="9525" algn="ctr">
            <a:solidFill>
              <a:schemeClr val="tx1"/>
            </a:solidFill>
            <a:round/>
            <a:headEnd/>
            <a:tailEnd/>
          </a:ln>
        </p:spPr>
        <p:txBody>
          <a:bodyPr/>
          <a:lstStyle/>
          <a:p>
            <a:pPr algn="ctr"/>
            <a:r>
              <a:rPr lang="en-US" sz="1600"/>
              <a:t>47</a:t>
            </a:r>
          </a:p>
        </p:txBody>
      </p:sp>
      <p:sp>
        <p:nvSpPr>
          <p:cNvPr id="141325" name="Rectangle 97"/>
          <p:cNvSpPr>
            <a:spLocks noChangeArrowheads="1"/>
          </p:cNvSpPr>
          <p:nvPr/>
        </p:nvSpPr>
        <p:spPr bwMode="auto">
          <a:xfrm>
            <a:off x="5746750" y="1978025"/>
            <a:ext cx="2730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cxnSp>
        <p:nvCxnSpPr>
          <p:cNvPr id="141326" name="Straight Arrow Connector 100"/>
          <p:cNvCxnSpPr>
            <a:cxnSpLocks noChangeShapeType="1"/>
            <a:endCxn id="141321" idx="0"/>
          </p:cNvCxnSpPr>
          <p:nvPr/>
        </p:nvCxnSpPr>
        <p:spPr bwMode="auto">
          <a:xfrm rot="5400000">
            <a:off x="4333875" y="1863725"/>
            <a:ext cx="228600" cy="0"/>
          </a:xfrm>
          <a:prstGeom prst="straightConnector1">
            <a:avLst/>
          </a:prstGeom>
          <a:noFill/>
          <a:ln w="9525" algn="ctr">
            <a:solidFill>
              <a:schemeClr val="tx1"/>
            </a:solidFill>
            <a:round/>
            <a:headEnd/>
            <a:tailEnd type="arrow" w="med" len="med"/>
          </a:ln>
        </p:spPr>
      </p:cxnSp>
      <p:sp>
        <p:nvSpPr>
          <p:cNvPr id="141327" name="Rectangle 102"/>
          <p:cNvSpPr>
            <a:spLocks noChangeArrowheads="1"/>
          </p:cNvSpPr>
          <p:nvPr/>
        </p:nvSpPr>
        <p:spPr bwMode="auto">
          <a:xfrm>
            <a:off x="47625" y="3044825"/>
            <a:ext cx="233363"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28" name="Rectangle 103"/>
          <p:cNvSpPr>
            <a:spLocks noChangeArrowheads="1"/>
          </p:cNvSpPr>
          <p:nvPr/>
        </p:nvSpPr>
        <p:spPr bwMode="auto">
          <a:xfrm>
            <a:off x="280988" y="3044825"/>
            <a:ext cx="406400" cy="381000"/>
          </a:xfrm>
          <a:prstGeom prst="rect">
            <a:avLst/>
          </a:prstGeom>
          <a:solidFill>
            <a:srgbClr val="FFFFCC"/>
          </a:solidFill>
          <a:ln w="9525" algn="ctr">
            <a:solidFill>
              <a:schemeClr val="tx1"/>
            </a:solidFill>
            <a:round/>
            <a:headEnd/>
            <a:tailEnd/>
          </a:ln>
        </p:spPr>
        <p:txBody>
          <a:bodyPr/>
          <a:lstStyle/>
          <a:p>
            <a:pPr algn="ctr"/>
            <a:r>
              <a:rPr lang="en-US" sz="1600"/>
              <a:t>2</a:t>
            </a:r>
          </a:p>
        </p:txBody>
      </p:sp>
      <p:sp>
        <p:nvSpPr>
          <p:cNvPr id="141329" name="Rectangle 104"/>
          <p:cNvSpPr>
            <a:spLocks noChangeArrowheads="1"/>
          </p:cNvSpPr>
          <p:nvPr/>
        </p:nvSpPr>
        <p:spPr bwMode="auto">
          <a:xfrm>
            <a:off x="687388"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30" name="Rectangle 105"/>
          <p:cNvSpPr>
            <a:spLocks noChangeArrowheads="1"/>
          </p:cNvSpPr>
          <p:nvPr/>
        </p:nvSpPr>
        <p:spPr bwMode="auto">
          <a:xfrm>
            <a:off x="896938" y="3044825"/>
            <a:ext cx="406400" cy="381000"/>
          </a:xfrm>
          <a:prstGeom prst="rect">
            <a:avLst/>
          </a:prstGeom>
          <a:solidFill>
            <a:srgbClr val="FFFFCC"/>
          </a:solidFill>
          <a:ln w="9525" algn="ctr">
            <a:solidFill>
              <a:schemeClr val="tx1"/>
            </a:solidFill>
            <a:round/>
            <a:headEnd/>
            <a:tailEnd/>
          </a:ln>
        </p:spPr>
        <p:txBody>
          <a:bodyPr/>
          <a:lstStyle/>
          <a:p>
            <a:pPr algn="ctr"/>
            <a:r>
              <a:rPr lang="en-US" sz="1600"/>
              <a:t>5</a:t>
            </a:r>
          </a:p>
        </p:txBody>
      </p:sp>
      <p:sp>
        <p:nvSpPr>
          <p:cNvPr id="141331" name="Rectangle 106"/>
          <p:cNvSpPr>
            <a:spLocks noChangeArrowheads="1"/>
          </p:cNvSpPr>
          <p:nvPr/>
        </p:nvSpPr>
        <p:spPr bwMode="auto">
          <a:xfrm>
            <a:off x="1303338"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32" name="Rectangle 107"/>
          <p:cNvSpPr>
            <a:spLocks noChangeArrowheads="1"/>
          </p:cNvSpPr>
          <p:nvPr/>
        </p:nvSpPr>
        <p:spPr bwMode="auto">
          <a:xfrm>
            <a:off x="1512888" y="3044825"/>
            <a:ext cx="406400" cy="381000"/>
          </a:xfrm>
          <a:prstGeom prst="rect">
            <a:avLst/>
          </a:prstGeom>
          <a:solidFill>
            <a:srgbClr val="FFFFCC"/>
          </a:solidFill>
          <a:ln w="9525" algn="ctr">
            <a:solidFill>
              <a:schemeClr val="tx1"/>
            </a:solidFill>
            <a:round/>
            <a:headEnd/>
            <a:tailEnd/>
          </a:ln>
        </p:spPr>
        <p:txBody>
          <a:bodyPr/>
          <a:lstStyle/>
          <a:p>
            <a:pPr algn="ctr"/>
            <a:r>
              <a:rPr lang="en-US" sz="1600"/>
              <a:t>9</a:t>
            </a:r>
          </a:p>
        </p:txBody>
      </p:sp>
      <p:sp>
        <p:nvSpPr>
          <p:cNvPr id="141333" name="Rectangle 108"/>
          <p:cNvSpPr>
            <a:spLocks noChangeArrowheads="1"/>
          </p:cNvSpPr>
          <p:nvPr/>
        </p:nvSpPr>
        <p:spPr bwMode="auto">
          <a:xfrm>
            <a:off x="1919288"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34" name="Rectangle 109"/>
          <p:cNvSpPr>
            <a:spLocks noChangeArrowheads="1"/>
          </p:cNvSpPr>
          <p:nvPr/>
        </p:nvSpPr>
        <p:spPr bwMode="auto">
          <a:xfrm>
            <a:off x="2128838" y="3044825"/>
            <a:ext cx="406400" cy="381000"/>
          </a:xfrm>
          <a:prstGeom prst="rect">
            <a:avLst/>
          </a:prstGeom>
          <a:solidFill>
            <a:srgbClr val="FFFFCC"/>
          </a:solidFill>
          <a:ln w="9525" algn="ctr">
            <a:solidFill>
              <a:schemeClr val="tx1"/>
            </a:solidFill>
            <a:round/>
            <a:headEnd/>
            <a:tailEnd/>
          </a:ln>
        </p:spPr>
        <p:txBody>
          <a:bodyPr/>
          <a:lstStyle/>
          <a:p>
            <a:pPr algn="ctr"/>
            <a:endParaRPr lang="en-US" sz="1600"/>
          </a:p>
        </p:txBody>
      </p:sp>
      <p:sp>
        <p:nvSpPr>
          <p:cNvPr id="141335" name="Rectangle 110"/>
          <p:cNvSpPr>
            <a:spLocks noChangeArrowheads="1"/>
          </p:cNvSpPr>
          <p:nvPr/>
        </p:nvSpPr>
        <p:spPr bwMode="auto">
          <a:xfrm>
            <a:off x="2535238" y="3044825"/>
            <a:ext cx="234950" cy="381000"/>
          </a:xfrm>
          <a:prstGeom prst="rect">
            <a:avLst/>
          </a:prstGeom>
          <a:solidFill>
            <a:srgbClr val="FF9900"/>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36" name="Rectangle 111"/>
          <p:cNvSpPr>
            <a:spLocks noChangeArrowheads="1"/>
          </p:cNvSpPr>
          <p:nvPr/>
        </p:nvSpPr>
        <p:spPr bwMode="auto">
          <a:xfrm>
            <a:off x="2881313"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37" name="Rectangle 112"/>
          <p:cNvSpPr>
            <a:spLocks noChangeArrowheads="1"/>
          </p:cNvSpPr>
          <p:nvPr/>
        </p:nvSpPr>
        <p:spPr bwMode="auto">
          <a:xfrm>
            <a:off x="3116263" y="3044825"/>
            <a:ext cx="404812" cy="381000"/>
          </a:xfrm>
          <a:prstGeom prst="rect">
            <a:avLst/>
          </a:prstGeom>
          <a:solidFill>
            <a:srgbClr val="FFFFCC"/>
          </a:solidFill>
          <a:ln w="9525" algn="ctr">
            <a:solidFill>
              <a:schemeClr val="tx1"/>
            </a:solidFill>
            <a:round/>
            <a:headEnd/>
            <a:tailEnd/>
          </a:ln>
        </p:spPr>
        <p:txBody>
          <a:bodyPr/>
          <a:lstStyle/>
          <a:p>
            <a:pPr algn="ctr"/>
            <a:r>
              <a:rPr lang="en-US" sz="1200"/>
              <a:t>20</a:t>
            </a:r>
          </a:p>
        </p:txBody>
      </p:sp>
      <p:sp>
        <p:nvSpPr>
          <p:cNvPr id="141338" name="Rectangle 113"/>
          <p:cNvSpPr>
            <a:spLocks noChangeArrowheads="1"/>
          </p:cNvSpPr>
          <p:nvPr/>
        </p:nvSpPr>
        <p:spPr bwMode="auto">
          <a:xfrm>
            <a:off x="3521075"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39" name="Rectangle 114"/>
          <p:cNvSpPr>
            <a:spLocks noChangeArrowheads="1"/>
          </p:cNvSpPr>
          <p:nvPr/>
        </p:nvSpPr>
        <p:spPr bwMode="auto">
          <a:xfrm>
            <a:off x="3730625" y="3044825"/>
            <a:ext cx="406400" cy="381000"/>
          </a:xfrm>
          <a:prstGeom prst="rect">
            <a:avLst/>
          </a:prstGeom>
          <a:solidFill>
            <a:srgbClr val="FFFFCC"/>
          </a:solidFill>
          <a:ln w="9525" algn="ctr">
            <a:solidFill>
              <a:schemeClr val="tx1"/>
            </a:solidFill>
            <a:round/>
            <a:headEnd/>
            <a:tailEnd/>
          </a:ln>
        </p:spPr>
        <p:txBody>
          <a:bodyPr/>
          <a:lstStyle/>
          <a:p>
            <a:pPr algn="ctr"/>
            <a:r>
              <a:rPr lang="en-US" sz="1200"/>
              <a:t>21</a:t>
            </a:r>
          </a:p>
        </p:txBody>
      </p:sp>
      <p:sp>
        <p:nvSpPr>
          <p:cNvPr id="141340" name="Rectangle 115"/>
          <p:cNvSpPr>
            <a:spLocks noChangeArrowheads="1"/>
          </p:cNvSpPr>
          <p:nvPr/>
        </p:nvSpPr>
        <p:spPr bwMode="auto">
          <a:xfrm>
            <a:off x="4137025"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41" name="Rectangle 116"/>
          <p:cNvSpPr>
            <a:spLocks noChangeArrowheads="1"/>
          </p:cNvSpPr>
          <p:nvPr/>
        </p:nvSpPr>
        <p:spPr bwMode="auto">
          <a:xfrm>
            <a:off x="4346575" y="3044825"/>
            <a:ext cx="406400" cy="381000"/>
          </a:xfrm>
          <a:prstGeom prst="rect">
            <a:avLst/>
          </a:prstGeom>
          <a:solidFill>
            <a:srgbClr val="FFFFCC"/>
          </a:solidFill>
          <a:ln w="9525" algn="ctr">
            <a:solidFill>
              <a:schemeClr val="tx1"/>
            </a:solidFill>
            <a:round/>
            <a:headEnd/>
            <a:tailEnd/>
          </a:ln>
        </p:spPr>
        <p:txBody>
          <a:bodyPr/>
          <a:lstStyle/>
          <a:p>
            <a:pPr algn="ctr"/>
            <a:r>
              <a:rPr lang="en-US" sz="1200"/>
              <a:t>26</a:t>
            </a:r>
          </a:p>
        </p:txBody>
      </p:sp>
      <p:sp>
        <p:nvSpPr>
          <p:cNvPr id="141342" name="Rectangle 117"/>
          <p:cNvSpPr>
            <a:spLocks noChangeArrowheads="1"/>
          </p:cNvSpPr>
          <p:nvPr/>
        </p:nvSpPr>
        <p:spPr bwMode="auto">
          <a:xfrm>
            <a:off x="4752975"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43" name="Rectangle 118"/>
          <p:cNvSpPr>
            <a:spLocks noChangeArrowheads="1"/>
          </p:cNvSpPr>
          <p:nvPr/>
        </p:nvSpPr>
        <p:spPr bwMode="auto">
          <a:xfrm>
            <a:off x="4962525" y="3044825"/>
            <a:ext cx="406400" cy="381000"/>
          </a:xfrm>
          <a:prstGeom prst="rect">
            <a:avLst/>
          </a:prstGeom>
          <a:solidFill>
            <a:srgbClr val="FFFFCC"/>
          </a:solidFill>
          <a:ln w="9525" algn="ctr">
            <a:solidFill>
              <a:schemeClr val="tx1"/>
            </a:solidFill>
            <a:round/>
            <a:headEnd/>
            <a:tailEnd/>
          </a:ln>
        </p:spPr>
        <p:txBody>
          <a:bodyPr/>
          <a:lstStyle/>
          <a:p>
            <a:pPr algn="ctr"/>
            <a:r>
              <a:rPr lang="en-US" sz="1200" dirty="0"/>
              <a:t>30</a:t>
            </a:r>
          </a:p>
        </p:txBody>
      </p:sp>
      <p:sp>
        <p:nvSpPr>
          <p:cNvPr id="141344" name="Rectangle 119"/>
          <p:cNvSpPr>
            <a:spLocks noChangeArrowheads="1"/>
          </p:cNvSpPr>
          <p:nvPr/>
        </p:nvSpPr>
        <p:spPr bwMode="auto">
          <a:xfrm>
            <a:off x="5368925" y="3044825"/>
            <a:ext cx="234950" cy="381000"/>
          </a:xfrm>
          <a:prstGeom prst="rect">
            <a:avLst/>
          </a:prstGeom>
          <a:solidFill>
            <a:srgbClr val="FF9900"/>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45" name="Rectangle 120"/>
          <p:cNvSpPr>
            <a:spLocks noChangeArrowheads="1"/>
          </p:cNvSpPr>
          <p:nvPr/>
        </p:nvSpPr>
        <p:spPr bwMode="auto">
          <a:xfrm>
            <a:off x="5707063" y="3044825"/>
            <a:ext cx="233362"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46" name="Rectangle 121"/>
          <p:cNvSpPr>
            <a:spLocks noChangeArrowheads="1"/>
          </p:cNvSpPr>
          <p:nvPr/>
        </p:nvSpPr>
        <p:spPr bwMode="auto">
          <a:xfrm>
            <a:off x="5940425" y="3044825"/>
            <a:ext cx="406400" cy="381000"/>
          </a:xfrm>
          <a:prstGeom prst="rect">
            <a:avLst/>
          </a:prstGeom>
          <a:solidFill>
            <a:srgbClr val="FFFFCC"/>
          </a:solidFill>
          <a:ln w="9525" algn="ctr">
            <a:solidFill>
              <a:schemeClr val="tx1"/>
            </a:solidFill>
            <a:round/>
            <a:headEnd/>
            <a:tailEnd/>
          </a:ln>
        </p:spPr>
        <p:txBody>
          <a:bodyPr/>
          <a:lstStyle/>
          <a:p>
            <a:pPr algn="ctr"/>
            <a:r>
              <a:rPr lang="en-US" sz="1200"/>
              <a:t>32</a:t>
            </a:r>
          </a:p>
        </p:txBody>
      </p:sp>
      <p:sp>
        <p:nvSpPr>
          <p:cNvPr id="141347" name="Rectangle 122"/>
          <p:cNvSpPr>
            <a:spLocks noChangeArrowheads="1"/>
          </p:cNvSpPr>
          <p:nvPr/>
        </p:nvSpPr>
        <p:spPr bwMode="auto">
          <a:xfrm>
            <a:off x="6346825"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48" name="Rectangle 123"/>
          <p:cNvSpPr>
            <a:spLocks noChangeArrowheads="1"/>
          </p:cNvSpPr>
          <p:nvPr/>
        </p:nvSpPr>
        <p:spPr bwMode="auto">
          <a:xfrm>
            <a:off x="6556375" y="3044825"/>
            <a:ext cx="406400" cy="381000"/>
          </a:xfrm>
          <a:prstGeom prst="rect">
            <a:avLst/>
          </a:prstGeom>
          <a:solidFill>
            <a:srgbClr val="FFFFCC"/>
          </a:solidFill>
          <a:ln w="9525" algn="ctr">
            <a:solidFill>
              <a:schemeClr val="tx1"/>
            </a:solidFill>
            <a:round/>
            <a:headEnd/>
            <a:tailEnd/>
          </a:ln>
        </p:spPr>
        <p:txBody>
          <a:bodyPr/>
          <a:lstStyle/>
          <a:p>
            <a:pPr algn="ctr"/>
            <a:r>
              <a:rPr lang="en-US" sz="1200"/>
              <a:t>36</a:t>
            </a:r>
          </a:p>
        </p:txBody>
      </p:sp>
      <p:sp>
        <p:nvSpPr>
          <p:cNvPr id="141349" name="Rectangle 124"/>
          <p:cNvSpPr>
            <a:spLocks noChangeArrowheads="1"/>
          </p:cNvSpPr>
          <p:nvPr/>
        </p:nvSpPr>
        <p:spPr bwMode="auto">
          <a:xfrm>
            <a:off x="6962775"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50" name="Rectangle 125"/>
          <p:cNvSpPr>
            <a:spLocks noChangeArrowheads="1"/>
          </p:cNvSpPr>
          <p:nvPr/>
        </p:nvSpPr>
        <p:spPr bwMode="auto">
          <a:xfrm>
            <a:off x="7172325" y="3044825"/>
            <a:ext cx="406400" cy="381000"/>
          </a:xfrm>
          <a:prstGeom prst="rect">
            <a:avLst/>
          </a:prstGeom>
          <a:solidFill>
            <a:srgbClr val="FFFFCC"/>
          </a:solidFill>
          <a:ln w="9525" algn="ctr">
            <a:solidFill>
              <a:schemeClr val="tx1"/>
            </a:solidFill>
            <a:round/>
            <a:headEnd/>
            <a:tailEnd/>
          </a:ln>
        </p:spPr>
        <p:txBody>
          <a:bodyPr/>
          <a:lstStyle/>
          <a:p>
            <a:pPr algn="ctr"/>
            <a:endParaRPr lang="en-US" sz="1600"/>
          </a:p>
        </p:txBody>
      </p:sp>
      <p:sp>
        <p:nvSpPr>
          <p:cNvPr id="141351" name="Rectangle 126"/>
          <p:cNvSpPr>
            <a:spLocks noChangeArrowheads="1"/>
          </p:cNvSpPr>
          <p:nvPr/>
        </p:nvSpPr>
        <p:spPr bwMode="auto">
          <a:xfrm>
            <a:off x="7578725" y="3044825"/>
            <a:ext cx="234950"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52" name="Rectangle 127"/>
          <p:cNvSpPr>
            <a:spLocks noChangeArrowheads="1"/>
          </p:cNvSpPr>
          <p:nvPr/>
        </p:nvSpPr>
        <p:spPr bwMode="auto">
          <a:xfrm>
            <a:off x="7788275" y="3044825"/>
            <a:ext cx="406400" cy="381000"/>
          </a:xfrm>
          <a:prstGeom prst="rect">
            <a:avLst/>
          </a:prstGeom>
          <a:solidFill>
            <a:srgbClr val="FFFFCC"/>
          </a:solidFill>
          <a:ln w="9525" algn="ctr">
            <a:solidFill>
              <a:schemeClr val="tx1"/>
            </a:solidFill>
            <a:round/>
            <a:headEnd/>
            <a:tailEnd/>
          </a:ln>
        </p:spPr>
        <p:txBody>
          <a:bodyPr/>
          <a:lstStyle/>
          <a:p>
            <a:pPr algn="ctr"/>
            <a:endParaRPr lang="en-US" sz="1600"/>
          </a:p>
        </p:txBody>
      </p:sp>
      <p:sp>
        <p:nvSpPr>
          <p:cNvPr id="141353" name="Rectangle 128"/>
          <p:cNvSpPr>
            <a:spLocks noChangeArrowheads="1"/>
          </p:cNvSpPr>
          <p:nvPr/>
        </p:nvSpPr>
        <p:spPr bwMode="auto">
          <a:xfrm>
            <a:off x="8194675" y="3044825"/>
            <a:ext cx="234950" cy="381000"/>
          </a:xfrm>
          <a:prstGeom prst="rect">
            <a:avLst/>
          </a:prstGeom>
          <a:solidFill>
            <a:srgbClr val="FF9900"/>
          </a:solidFill>
          <a:ln w="9525" algn="ctr">
            <a:solidFill>
              <a:schemeClr val="tx1"/>
            </a:solidFill>
            <a:round/>
            <a:headEnd/>
            <a:tailEnd/>
          </a:ln>
        </p:spPr>
        <p:txBody>
          <a:bodyPr/>
          <a:lstStyle/>
          <a:p>
            <a:pPr algn="ctr"/>
            <a:r>
              <a:rPr lang="en-US" sz="1600">
                <a:sym typeface="Symbol" pitchFamily="18" charset="2"/>
              </a:rPr>
              <a:t></a:t>
            </a:r>
            <a:endParaRPr lang="en-US" sz="1600"/>
          </a:p>
        </p:txBody>
      </p:sp>
      <p:cxnSp>
        <p:nvCxnSpPr>
          <p:cNvPr id="141354" name="Straight Arrow Connector 141"/>
          <p:cNvCxnSpPr>
            <a:cxnSpLocks noChangeShapeType="1"/>
          </p:cNvCxnSpPr>
          <p:nvPr/>
        </p:nvCxnSpPr>
        <p:spPr bwMode="auto">
          <a:xfrm rot="10800000" flipV="1">
            <a:off x="1430338" y="2170113"/>
            <a:ext cx="1568450" cy="874712"/>
          </a:xfrm>
          <a:prstGeom prst="straightConnector1">
            <a:avLst/>
          </a:prstGeom>
          <a:noFill/>
          <a:ln w="9525" algn="ctr">
            <a:solidFill>
              <a:schemeClr val="tx1"/>
            </a:solidFill>
            <a:round/>
            <a:headEnd/>
            <a:tailEnd type="arrow" w="med" len="med"/>
          </a:ln>
        </p:spPr>
      </p:cxnSp>
      <p:cxnSp>
        <p:nvCxnSpPr>
          <p:cNvPr id="141355" name="Straight Arrow Connector 143"/>
          <p:cNvCxnSpPr>
            <a:cxnSpLocks noChangeShapeType="1"/>
            <a:endCxn id="141340" idx="0"/>
          </p:cNvCxnSpPr>
          <p:nvPr/>
        </p:nvCxnSpPr>
        <p:spPr bwMode="auto">
          <a:xfrm rot="16200000" flipH="1">
            <a:off x="3554413" y="2344737"/>
            <a:ext cx="876300" cy="523875"/>
          </a:xfrm>
          <a:prstGeom prst="straightConnector1">
            <a:avLst/>
          </a:prstGeom>
          <a:noFill/>
          <a:ln w="9525" algn="ctr">
            <a:solidFill>
              <a:schemeClr val="tx1"/>
            </a:solidFill>
            <a:round/>
            <a:headEnd/>
            <a:tailEnd type="arrow" w="med" len="med"/>
          </a:ln>
        </p:spPr>
      </p:cxnSp>
      <p:cxnSp>
        <p:nvCxnSpPr>
          <p:cNvPr id="141356" name="Straight Arrow Connector 145"/>
          <p:cNvCxnSpPr>
            <a:cxnSpLocks noChangeShapeType="1"/>
            <a:endCxn id="141349" idx="0"/>
          </p:cNvCxnSpPr>
          <p:nvPr/>
        </p:nvCxnSpPr>
        <p:spPr bwMode="auto">
          <a:xfrm>
            <a:off x="4448175" y="2206625"/>
            <a:ext cx="2632075" cy="838200"/>
          </a:xfrm>
          <a:prstGeom prst="straightConnector1">
            <a:avLst/>
          </a:prstGeom>
          <a:noFill/>
          <a:ln w="9525" algn="ctr">
            <a:solidFill>
              <a:schemeClr val="tx1"/>
            </a:solidFill>
            <a:round/>
            <a:headEnd/>
            <a:tailEnd type="arrow" w="med" len="med"/>
          </a:ln>
        </p:spPr>
      </p:cxnSp>
      <p:sp>
        <p:nvSpPr>
          <p:cNvPr id="141357" name="Rectangle 154"/>
          <p:cNvSpPr>
            <a:spLocks noChangeArrowheads="1"/>
          </p:cNvSpPr>
          <p:nvPr/>
        </p:nvSpPr>
        <p:spPr bwMode="auto">
          <a:xfrm>
            <a:off x="8505825" y="3044825"/>
            <a:ext cx="233363" cy="381000"/>
          </a:xfrm>
          <a:prstGeom prst="rect">
            <a:avLst/>
          </a:prstGeom>
          <a:solidFill>
            <a:schemeClr val="accent1"/>
          </a:solidFill>
          <a:ln w="9525" algn="ctr">
            <a:solidFill>
              <a:schemeClr val="tx1"/>
            </a:solidFill>
            <a:round/>
            <a:headEnd/>
            <a:tailEnd/>
          </a:ln>
        </p:spPr>
        <p:txBody>
          <a:bodyPr/>
          <a:lstStyle/>
          <a:p>
            <a:pPr algn="ctr"/>
            <a:r>
              <a:rPr lang="en-US" sz="1600">
                <a:sym typeface="Symbol" pitchFamily="18" charset="2"/>
              </a:rPr>
              <a:t></a:t>
            </a:r>
            <a:endParaRPr lang="en-US" sz="1600"/>
          </a:p>
        </p:txBody>
      </p:sp>
      <p:sp>
        <p:nvSpPr>
          <p:cNvPr id="141358" name="Rectangle 155"/>
          <p:cNvSpPr>
            <a:spLocks noChangeArrowheads="1"/>
          </p:cNvSpPr>
          <p:nvPr/>
        </p:nvSpPr>
        <p:spPr bwMode="auto">
          <a:xfrm>
            <a:off x="8739188" y="3044825"/>
            <a:ext cx="358775" cy="381000"/>
          </a:xfrm>
          <a:prstGeom prst="rect">
            <a:avLst/>
          </a:prstGeom>
          <a:solidFill>
            <a:srgbClr val="FFFFCC"/>
          </a:solidFill>
          <a:ln w="9525" algn="ctr">
            <a:solidFill>
              <a:schemeClr val="tx1"/>
            </a:solidFill>
            <a:round/>
            <a:headEnd/>
            <a:tailEnd/>
          </a:ln>
        </p:spPr>
        <p:txBody>
          <a:bodyPr/>
          <a:lstStyle/>
          <a:p>
            <a:pPr algn="ctr"/>
            <a:endParaRPr lang="en-US" sz="1600"/>
          </a:p>
        </p:txBody>
      </p:sp>
      <p:cxnSp>
        <p:nvCxnSpPr>
          <p:cNvPr id="141359" name="Straight Arrow Connector 157"/>
          <p:cNvCxnSpPr>
            <a:cxnSpLocks noChangeShapeType="1"/>
            <a:endCxn id="141358" idx="0"/>
          </p:cNvCxnSpPr>
          <p:nvPr/>
        </p:nvCxnSpPr>
        <p:spPr bwMode="auto">
          <a:xfrm>
            <a:off x="5162550" y="2168525"/>
            <a:ext cx="3756025" cy="876300"/>
          </a:xfrm>
          <a:prstGeom prst="straightConnector1">
            <a:avLst/>
          </a:prstGeom>
          <a:noFill/>
          <a:ln w="9525" algn="ctr">
            <a:solidFill>
              <a:schemeClr val="tx1"/>
            </a:solidFill>
            <a:round/>
            <a:headEnd/>
            <a:tailEnd type="arrow" w="med" len="med"/>
          </a:ln>
        </p:spPr>
      </p:cxnSp>
      <p:sp>
        <p:nvSpPr>
          <p:cNvPr id="141360" name="TextBox 178"/>
          <p:cNvSpPr txBox="1">
            <a:spLocks noChangeArrowheads="1"/>
          </p:cNvSpPr>
          <p:nvPr/>
        </p:nvSpPr>
        <p:spPr bwMode="auto">
          <a:xfrm>
            <a:off x="30163" y="4476750"/>
            <a:ext cx="398462" cy="400050"/>
          </a:xfrm>
          <a:prstGeom prst="rect">
            <a:avLst/>
          </a:prstGeom>
          <a:noFill/>
          <a:ln w="9525">
            <a:noFill/>
            <a:miter lim="800000"/>
            <a:headEnd/>
            <a:tailEnd/>
          </a:ln>
        </p:spPr>
        <p:txBody>
          <a:bodyPr wrap="none">
            <a:spAutoFit/>
          </a:bodyPr>
          <a:lstStyle/>
          <a:p>
            <a:r>
              <a:rPr lang="en-US" sz="2000"/>
              <a:t>d</a:t>
            </a:r>
            <a:r>
              <a:rPr lang="en-US" sz="2000" baseline="-25000"/>
              <a:t>1</a:t>
            </a:r>
          </a:p>
        </p:txBody>
      </p:sp>
      <p:sp>
        <p:nvSpPr>
          <p:cNvPr id="141361" name="TextBox 179"/>
          <p:cNvSpPr txBox="1">
            <a:spLocks noChangeArrowheads="1"/>
          </p:cNvSpPr>
          <p:nvPr/>
        </p:nvSpPr>
        <p:spPr bwMode="auto">
          <a:xfrm>
            <a:off x="639763" y="4476750"/>
            <a:ext cx="398462" cy="400050"/>
          </a:xfrm>
          <a:prstGeom prst="rect">
            <a:avLst/>
          </a:prstGeom>
          <a:noFill/>
          <a:ln w="9525">
            <a:noFill/>
            <a:miter lim="800000"/>
            <a:headEnd/>
            <a:tailEnd/>
          </a:ln>
        </p:spPr>
        <p:txBody>
          <a:bodyPr wrap="none">
            <a:spAutoFit/>
          </a:bodyPr>
          <a:lstStyle/>
          <a:p>
            <a:r>
              <a:rPr lang="en-US" sz="2000"/>
              <a:t>d</a:t>
            </a:r>
            <a:r>
              <a:rPr lang="en-US" sz="2000" baseline="-25000"/>
              <a:t>2</a:t>
            </a:r>
          </a:p>
        </p:txBody>
      </p:sp>
      <p:sp>
        <p:nvSpPr>
          <p:cNvPr id="141362" name="TextBox 180"/>
          <p:cNvSpPr txBox="1">
            <a:spLocks noChangeArrowheads="1"/>
          </p:cNvSpPr>
          <p:nvPr/>
        </p:nvSpPr>
        <p:spPr bwMode="auto">
          <a:xfrm>
            <a:off x="1249363" y="4476750"/>
            <a:ext cx="398462" cy="400050"/>
          </a:xfrm>
          <a:prstGeom prst="rect">
            <a:avLst/>
          </a:prstGeom>
          <a:noFill/>
          <a:ln w="9525">
            <a:noFill/>
            <a:miter lim="800000"/>
            <a:headEnd/>
            <a:tailEnd/>
          </a:ln>
        </p:spPr>
        <p:txBody>
          <a:bodyPr wrap="none">
            <a:spAutoFit/>
          </a:bodyPr>
          <a:lstStyle/>
          <a:p>
            <a:r>
              <a:rPr lang="en-US" sz="2000"/>
              <a:t>d</a:t>
            </a:r>
            <a:r>
              <a:rPr lang="en-US" sz="2000" baseline="-25000"/>
              <a:t>3</a:t>
            </a:r>
          </a:p>
        </p:txBody>
      </p:sp>
      <p:sp>
        <p:nvSpPr>
          <p:cNvPr id="141363" name="TextBox 181"/>
          <p:cNvSpPr txBox="1">
            <a:spLocks noChangeArrowheads="1"/>
          </p:cNvSpPr>
          <p:nvPr/>
        </p:nvSpPr>
        <p:spPr bwMode="auto">
          <a:xfrm>
            <a:off x="2773363" y="4476750"/>
            <a:ext cx="398462" cy="400050"/>
          </a:xfrm>
          <a:prstGeom prst="rect">
            <a:avLst/>
          </a:prstGeom>
          <a:noFill/>
          <a:ln w="9525">
            <a:noFill/>
            <a:miter lim="800000"/>
            <a:headEnd/>
            <a:tailEnd/>
          </a:ln>
        </p:spPr>
        <p:txBody>
          <a:bodyPr wrap="none">
            <a:spAutoFit/>
          </a:bodyPr>
          <a:lstStyle/>
          <a:p>
            <a:r>
              <a:rPr lang="en-US" sz="2000"/>
              <a:t>d</a:t>
            </a:r>
            <a:r>
              <a:rPr lang="en-US" sz="2000" baseline="-25000"/>
              <a:t>4</a:t>
            </a:r>
          </a:p>
        </p:txBody>
      </p:sp>
      <p:sp>
        <p:nvSpPr>
          <p:cNvPr id="141364" name="TextBox 182"/>
          <p:cNvSpPr txBox="1">
            <a:spLocks noChangeArrowheads="1"/>
          </p:cNvSpPr>
          <p:nvPr/>
        </p:nvSpPr>
        <p:spPr bwMode="auto">
          <a:xfrm>
            <a:off x="3400425" y="4476750"/>
            <a:ext cx="396875" cy="400050"/>
          </a:xfrm>
          <a:prstGeom prst="rect">
            <a:avLst/>
          </a:prstGeom>
          <a:noFill/>
          <a:ln w="9525">
            <a:noFill/>
            <a:miter lim="800000"/>
            <a:headEnd/>
            <a:tailEnd/>
          </a:ln>
        </p:spPr>
        <p:txBody>
          <a:bodyPr wrap="none">
            <a:spAutoFit/>
          </a:bodyPr>
          <a:lstStyle/>
          <a:p>
            <a:r>
              <a:rPr lang="en-US" sz="2000"/>
              <a:t>d</a:t>
            </a:r>
            <a:r>
              <a:rPr lang="en-US" sz="2000" baseline="-25000"/>
              <a:t>5</a:t>
            </a:r>
          </a:p>
        </p:txBody>
      </p:sp>
      <p:sp>
        <p:nvSpPr>
          <p:cNvPr id="141365" name="TextBox 183"/>
          <p:cNvSpPr txBox="1">
            <a:spLocks noChangeArrowheads="1"/>
          </p:cNvSpPr>
          <p:nvPr/>
        </p:nvSpPr>
        <p:spPr bwMode="auto">
          <a:xfrm>
            <a:off x="4025900" y="4476750"/>
            <a:ext cx="398463" cy="400050"/>
          </a:xfrm>
          <a:prstGeom prst="rect">
            <a:avLst/>
          </a:prstGeom>
          <a:noFill/>
          <a:ln w="9525">
            <a:noFill/>
            <a:miter lim="800000"/>
            <a:headEnd/>
            <a:tailEnd/>
          </a:ln>
        </p:spPr>
        <p:txBody>
          <a:bodyPr wrap="none">
            <a:spAutoFit/>
          </a:bodyPr>
          <a:lstStyle/>
          <a:p>
            <a:r>
              <a:rPr lang="en-US" sz="2000"/>
              <a:t>d</a:t>
            </a:r>
            <a:r>
              <a:rPr lang="en-US" sz="2000" baseline="-25000"/>
              <a:t>6</a:t>
            </a:r>
          </a:p>
        </p:txBody>
      </p:sp>
      <p:sp>
        <p:nvSpPr>
          <p:cNvPr id="141366" name="TextBox 184"/>
          <p:cNvSpPr txBox="1">
            <a:spLocks noChangeArrowheads="1"/>
          </p:cNvSpPr>
          <p:nvPr/>
        </p:nvSpPr>
        <p:spPr bwMode="auto">
          <a:xfrm>
            <a:off x="4652963" y="4476750"/>
            <a:ext cx="396875" cy="400050"/>
          </a:xfrm>
          <a:prstGeom prst="rect">
            <a:avLst/>
          </a:prstGeom>
          <a:noFill/>
          <a:ln w="9525">
            <a:noFill/>
            <a:miter lim="800000"/>
            <a:headEnd/>
            <a:tailEnd/>
          </a:ln>
        </p:spPr>
        <p:txBody>
          <a:bodyPr wrap="none">
            <a:spAutoFit/>
          </a:bodyPr>
          <a:lstStyle/>
          <a:p>
            <a:r>
              <a:rPr lang="en-US" sz="2000"/>
              <a:t>d</a:t>
            </a:r>
            <a:r>
              <a:rPr lang="en-US" sz="2000" baseline="-25000"/>
              <a:t>7</a:t>
            </a:r>
          </a:p>
        </p:txBody>
      </p:sp>
      <p:sp>
        <p:nvSpPr>
          <p:cNvPr id="141367" name="TextBox 185"/>
          <p:cNvSpPr txBox="1">
            <a:spLocks noChangeArrowheads="1"/>
          </p:cNvSpPr>
          <p:nvPr/>
        </p:nvSpPr>
        <p:spPr bwMode="auto">
          <a:xfrm>
            <a:off x="5610225" y="4476750"/>
            <a:ext cx="396875" cy="400050"/>
          </a:xfrm>
          <a:prstGeom prst="rect">
            <a:avLst/>
          </a:prstGeom>
          <a:noFill/>
          <a:ln w="9525">
            <a:noFill/>
            <a:miter lim="800000"/>
            <a:headEnd/>
            <a:tailEnd/>
          </a:ln>
        </p:spPr>
        <p:txBody>
          <a:bodyPr wrap="none">
            <a:spAutoFit/>
          </a:bodyPr>
          <a:lstStyle/>
          <a:p>
            <a:r>
              <a:rPr lang="en-US" sz="2000"/>
              <a:t>d</a:t>
            </a:r>
            <a:r>
              <a:rPr lang="en-US" sz="2000" baseline="-25000"/>
              <a:t>8</a:t>
            </a:r>
          </a:p>
        </p:txBody>
      </p:sp>
      <p:sp>
        <p:nvSpPr>
          <p:cNvPr id="141368" name="TextBox 186"/>
          <p:cNvSpPr txBox="1">
            <a:spLocks noChangeArrowheads="1"/>
          </p:cNvSpPr>
          <p:nvPr/>
        </p:nvSpPr>
        <p:spPr bwMode="auto">
          <a:xfrm>
            <a:off x="6219825" y="4476750"/>
            <a:ext cx="396875" cy="400050"/>
          </a:xfrm>
          <a:prstGeom prst="rect">
            <a:avLst/>
          </a:prstGeom>
          <a:noFill/>
          <a:ln w="9525">
            <a:noFill/>
            <a:miter lim="800000"/>
            <a:headEnd/>
            <a:tailEnd/>
          </a:ln>
        </p:spPr>
        <p:txBody>
          <a:bodyPr wrap="none">
            <a:spAutoFit/>
          </a:bodyPr>
          <a:lstStyle/>
          <a:p>
            <a:r>
              <a:rPr lang="en-US" sz="2000"/>
              <a:t>d</a:t>
            </a:r>
            <a:r>
              <a:rPr lang="en-US" sz="2000" baseline="-25000"/>
              <a:t>9</a:t>
            </a:r>
          </a:p>
        </p:txBody>
      </p:sp>
      <p:cxnSp>
        <p:nvCxnSpPr>
          <p:cNvPr id="141369" name="Straight Arrow Connector 162"/>
          <p:cNvCxnSpPr>
            <a:cxnSpLocks noChangeShapeType="1"/>
          </p:cNvCxnSpPr>
          <p:nvPr/>
        </p:nvCxnSpPr>
        <p:spPr bwMode="auto">
          <a:xfrm flipH="1">
            <a:off x="176213" y="3235325"/>
            <a:ext cx="6350" cy="1257300"/>
          </a:xfrm>
          <a:prstGeom prst="straightConnector1">
            <a:avLst/>
          </a:prstGeom>
          <a:noFill/>
          <a:ln w="9525" algn="ctr">
            <a:solidFill>
              <a:schemeClr val="tx1"/>
            </a:solidFill>
            <a:round/>
            <a:headEnd/>
            <a:tailEnd type="arrow" w="med" len="med"/>
          </a:ln>
        </p:spPr>
      </p:cxnSp>
      <p:cxnSp>
        <p:nvCxnSpPr>
          <p:cNvPr id="141370" name="Straight Arrow Connector 164"/>
          <p:cNvCxnSpPr>
            <a:cxnSpLocks noChangeShapeType="1"/>
          </p:cNvCxnSpPr>
          <p:nvPr/>
        </p:nvCxnSpPr>
        <p:spPr bwMode="auto">
          <a:xfrm flipH="1">
            <a:off x="809625" y="3235325"/>
            <a:ext cx="4763" cy="1257300"/>
          </a:xfrm>
          <a:prstGeom prst="straightConnector1">
            <a:avLst/>
          </a:prstGeom>
          <a:noFill/>
          <a:ln w="9525" algn="ctr">
            <a:solidFill>
              <a:schemeClr val="tx1"/>
            </a:solidFill>
            <a:round/>
            <a:headEnd/>
            <a:tailEnd type="arrow" w="med" len="med"/>
          </a:ln>
        </p:spPr>
      </p:cxnSp>
      <p:cxnSp>
        <p:nvCxnSpPr>
          <p:cNvPr id="141371" name="Straight Arrow Connector 165"/>
          <p:cNvCxnSpPr>
            <a:cxnSpLocks noChangeShapeType="1"/>
          </p:cNvCxnSpPr>
          <p:nvPr/>
        </p:nvCxnSpPr>
        <p:spPr bwMode="auto">
          <a:xfrm flipH="1">
            <a:off x="1423988" y="3235325"/>
            <a:ext cx="6350" cy="1257300"/>
          </a:xfrm>
          <a:prstGeom prst="straightConnector1">
            <a:avLst/>
          </a:prstGeom>
          <a:noFill/>
          <a:ln w="9525" algn="ctr">
            <a:solidFill>
              <a:schemeClr val="tx1"/>
            </a:solidFill>
            <a:round/>
            <a:headEnd/>
            <a:tailEnd type="arrow" w="med" len="med"/>
          </a:ln>
        </p:spPr>
      </p:cxnSp>
      <p:cxnSp>
        <p:nvCxnSpPr>
          <p:cNvPr id="141372" name="Straight Arrow Connector 168"/>
          <p:cNvCxnSpPr>
            <a:cxnSpLocks noChangeShapeType="1"/>
          </p:cNvCxnSpPr>
          <p:nvPr/>
        </p:nvCxnSpPr>
        <p:spPr bwMode="auto">
          <a:xfrm flipH="1">
            <a:off x="2989263" y="3235325"/>
            <a:ext cx="6350" cy="1257300"/>
          </a:xfrm>
          <a:prstGeom prst="straightConnector1">
            <a:avLst/>
          </a:prstGeom>
          <a:noFill/>
          <a:ln w="9525" algn="ctr">
            <a:solidFill>
              <a:schemeClr val="tx1"/>
            </a:solidFill>
            <a:round/>
            <a:headEnd/>
            <a:tailEnd type="arrow" w="med" len="med"/>
          </a:ln>
        </p:spPr>
      </p:cxnSp>
      <p:cxnSp>
        <p:nvCxnSpPr>
          <p:cNvPr id="141373" name="Straight Arrow Connector 169"/>
          <p:cNvCxnSpPr>
            <a:cxnSpLocks noChangeShapeType="1"/>
          </p:cNvCxnSpPr>
          <p:nvPr/>
        </p:nvCxnSpPr>
        <p:spPr bwMode="auto">
          <a:xfrm flipH="1">
            <a:off x="3605213" y="3235325"/>
            <a:ext cx="6350" cy="1257300"/>
          </a:xfrm>
          <a:prstGeom prst="straightConnector1">
            <a:avLst/>
          </a:prstGeom>
          <a:noFill/>
          <a:ln w="9525" algn="ctr">
            <a:solidFill>
              <a:schemeClr val="tx1"/>
            </a:solidFill>
            <a:round/>
            <a:headEnd/>
            <a:tailEnd type="arrow" w="med" len="med"/>
          </a:ln>
        </p:spPr>
      </p:cxnSp>
      <p:cxnSp>
        <p:nvCxnSpPr>
          <p:cNvPr id="141374" name="Straight Arrow Connector 170"/>
          <p:cNvCxnSpPr>
            <a:cxnSpLocks noChangeShapeType="1"/>
          </p:cNvCxnSpPr>
          <p:nvPr/>
        </p:nvCxnSpPr>
        <p:spPr bwMode="auto">
          <a:xfrm flipH="1">
            <a:off x="4221163" y="3235325"/>
            <a:ext cx="4762" cy="1257300"/>
          </a:xfrm>
          <a:prstGeom prst="straightConnector1">
            <a:avLst/>
          </a:prstGeom>
          <a:noFill/>
          <a:ln w="9525" algn="ctr">
            <a:solidFill>
              <a:schemeClr val="tx1"/>
            </a:solidFill>
            <a:round/>
            <a:headEnd/>
            <a:tailEnd type="arrow" w="med" len="med"/>
          </a:ln>
        </p:spPr>
      </p:cxnSp>
      <p:cxnSp>
        <p:nvCxnSpPr>
          <p:cNvPr id="141375" name="Straight Arrow Connector 171"/>
          <p:cNvCxnSpPr>
            <a:cxnSpLocks noChangeShapeType="1"/>
          </p:cNvCxnSpPr>
          <p:nvPr/>
        </p:nvCxnSpPr>
        <p:spPr bwMode="auto">
          <a:xfrm flipH="1">
            <a:off x="4835525" y="3235325"/>
            <a:ext cx="6350" cy="1257300"/>
          </a:xfrm>
          <a:prstGeom prst="straightConnector1">
            <a:avLst/>
          </a:prstGeom>
          <a:noFill/>
          <a:ln w="9525" algn="ctr">
            <a:solidFill>
              <a:schemeClr val="tx1"/>
            </a:solidFill>
            <a:round/>
            <a:headEnd/>
            <a:tailEnd type="arrow" w="med" len="med"/>
          </a:ln>
        </p:spPr>
      </p:cxnSp>
      <p:cxnSp>
        <p:nvCxnSpPr>
          <p:cNvPr id="141376" name="Straight Arrow Connector 173"/>
          <p:cNvCxnSpPr>
            <a:cxnSpLocks noChangeShapeType="1"/>
          </p:cNvCxnSpPr>
          <p:nvPr/>
        </p:nvCxnSpPr>
        <p:spPr bwMode="auto">
          <a:xfrm flipH="1">
            <a:off x="5808663" y="3235325"/>
            <a:ext cx="6350" cy="1257300"/>
          </a:xfrm>
          <a:prstGeom prst="straightConnector1">
            <a:avLst/>
          </a:prstGeom>
          <a:noFill/>
          <a:ln w="9525" algn="ctr">
            <a:solidFill>
              <a:schemeClr val="tx1"/>
            </a:solidFill>
            <a:round/>
            <a:headEnd/>
            <a:tailEnd type="arrow" w="med" len="med"/>
          </a:ln>
        </p:spPr>
      </p:cxnSp>
      <p:cxnSp>
        <p:nvCxnSpPr>
          <p:cNvPr id="141377" name="Straight Arrow Connector 174"/>
          <p:cNvCxnSpPr>
            <a:cxnSpLocks noChangeShapeType="1"/>
          </p:cNvCxnSpPr>
          <p:nvPr/>
        </p:nvCxnSpPr>
        <p:spPr bwMode="auto">
          <a:xfrm flipH="1">
            <a:off x="6424613" y="3235325"/>
            <a:ext cx="6350" cy="1257300"/>
          </a:xfrm>
          <a:prstGeom prst="straightConnector1">
            <a:avLst/>
          </a:prstGeom>
          <a:noFill/>
          <a:ln w="9525" algn="ctr">
            <a:solidFill>
              <a:schemeClr val="tx1"/>
            </a:solidFill>
            <a:round/>
            <a:headEnd/>
            <a:tailEnd type="arrow" w="med" len="med"/>
          </a:ln>
        </p:spPr>
      </p:cxnSp>
      <p:cxnSp>
        <p:nvCxnSpPr>
          <p:cNvPr id="141378" name="Curved Connector 198"/>
          <p:cNvCxnSpPr>
            <a:cxnSpLocks noChangeShapeType="1"/>
            <a:stCxn id="141335" idx="0"/>
            <a:endCxn id="141336" idx="0"/>
          </p:cNvCxnSpPr>
          <p:nvPr/>
        </p:nvCxnSpPr>
        <p:spPr bwMode="auto">
          <a:xfrm rot="5400000" flipH="1" flipV="1">
            <a:off x="2824957" y="2870994"/>
            <a:ext cx="1587" cy="346075"/>
          </a:xfrm>
          <a:prstGeom prst="curvedConnector3">
            <a:avLst>
              <a:gd name="adj1" fmla="val 14395468"/>
            </a:avLst>
          </a:prstGeom>
          <a:noFill/>
          <a:ln w="9525" algn="ctr">
            <a:solidFill>
              <a:schemeClr val="tx1"/>
            </a:solidFill>
            <a:round/>
            <a:headEnd/>
            <a:tailEnd type="arrow" w="med" len="med"/>
          </a:ln>
        </p:spPr>
      </p:cxnSp>
      <p:cxnSp>
        <p:nvCxnSpPr>
          <p:cNvPr id="141379" name="Curved Connector 199"/>
          <p:cNvCxnSpPr>
            <a:cxnSpLocks noChangeShapeType="1"/>
          </p:cNvCxnSpPr>
          <p:nvPr/>
        </p:nvCxnSpPr>
        <p:spPr bwMode="auto">
          <a:xfrm rot="5400000" flipH="1" flipV="1">
            <a:off x="5664994" y="2872581"/>
            <a:ext cx="1588" cy="346075"/>
          </a:xfrm>
          <a:prstGeom prst="curvedConnector3">
            <a:avLst>
              <a:gd name="adj1" fmla="val 14395468"/>
            </a:avLst>
          </a:prstGeom>
          <a:noFill/>
          <a:ln w="9525" algn="ctr">
            <a:solidFill>
              <a:schemeClr val="tx1"/>
            </a:solidFill>
            <a:round/>
            <a:headEnd/>
            <a:tailEnd type="arrow" w="med" len="med"/>
          </a:ln>
        </p:spPr>
      </p:cxnSp>
      <p:cxnSp>
        <p:nvCxnSpPr>
          <p:cNvPr id="141380" name="Curved Connector 200"/>
          <p:cNvCxnSpPr>
            <a:cxnSpLocks noChangeShapeType="1"/>
            <a:stCxn id="141353" idx="0"/>
            <a:endCxn id="141357" idx="0"/>
          </p:cNvCxnSpPr>
          <p:nvPr/>
        </p:nvCxnSpPr>
        <p:spPr bwMode="auto">
          <a:xfrm rot="5400000" flipH="1" flipV="1">
            <a:off x="8466931" y="2888457"/>
            <a:ext cx="1587" cy="311150"/>
          </a:xfrm>
          <a:prstGeom prst="curvedConnector3">
            <a:avLst>
              <a:gd name="adj1" fmla="val 14395468"/>
            </a:avLst>
          </a:prstGeom>
          <a:noFill/>
          <a:ln w="9525" algn="ctr">
            <a:solidFill>
              <a:schemeClr val="tx1"/>
            </a:solidFill>
            <a:round/>
            <a:headEnd/>
            <a:tailEnd type="arrow" w="med" len="med"/>
          </a:ln>
        </p:spPr>
      </p:cxnSp>
      <p:sp>
        <p:nvSpPr>
          <p:cNvPr id="141381" name="TextBox 210"/>
          <p:cNvSpPr txBox="1">
            <a:spLocks noChangeArrowheads="1"/>
          </p:cNvSpPr>
          <p:nvPr/>
        </p:nvSpPr>
        <p:spPr bwMode="auto">
          <a:xfrm>
            <a:off x="8394700" y="4476750"/>
            <a:ext cx="398463" cy="400050"/>
          </a:xfrm>
          <a:prstGeom prst="rect">
            <a:avLst/>
          </a:prstGeom>
          <a:noFill/>
          <a:ln w="9525">
            <a:noFill/>
            <a:miter lim="800000"/>
            <a:headEnd/>
            <a:tailEnd/>
          </a:ln>
        </p:spPr>
        <p:txBody>
          <a:bodyPr wrap="none">
            <a:spAutoFit/>
          </a:bodyPr>
          <a:lstStyle/>
          <a:p>
            <a:r>
              <a:rPr lang="en-US" sz="2000"/>
              <a:t>d</a:t>
            </a:r>
            <a:r>
              <a:rPr lang="en-US" sz="2000" baseline="-25000"/>
              <a:t>n</a:t>
            </a:r>
          </a:p>
        </p:txBody>
      </p:sp>
      <p:cxnSp>
        <p:nvCxnSpPr>
          <p:cNvPr id="141382" name="Straight Arrow Connector 211"/>
          <p:cNvCxnSpPr>
            <a:cxnSpLocks noChangeShapeType="1"/>
          </p:cNvCxnSpPr>
          <p:nvPr/>
        </p:nvCxnSpPr>
        <p:spPr bwMode="auto">
          <a:xfrm flipH="1">
            <a:off x="8601075" y="3235325"/>
            <a:ext cx="4763" cy="1257300"/>
          </a:xfrm>
          <a:prstGeom prst="straightConnector1">
            <a:avLst/>
          </a:prstGeom>
          <a:noFill/>
          <a:ln w="9525" algn="ctr">
            <a:solidFill>
              <a:schemeClr val="tx1"/>
            </a:solidFill>
            <a:round/>
            <a:headEnd/>
            <a:tailEnd type="arrow" w="med" len="med"/>
          </a:ln>
        </p:spPr>
      </p:cxnSp>
      <p:sp>
        <p:nvSpPr>
          <p:cNvPr id="141383" name="Rectangle 46"/>
          <p:cNvSpPr>
            <a:spLocks noChangeArrowheads="1"/>
          </p:cNvSpPr>
          <p:nvPr/>
        </p:nvSpPr>
        <p:spPr bwMode="auto">
          <a:xfrm>
            <a:off x="30163" y="2738438"/>
            <a:ext cx="1549400" cy="304800"/>
          </a:xfrm>
          <a:prstGeom prst="rect">
            <a:avLst/>
          </a:prstGeom>
          <a:noFill/>
          <a:ln w="9525">
            <a:noFill/>
            <a:miter lim="800000"/>
            <a:headEnd/>
            <a:tailEnd/>
          </a:ln>
        </p:spPr>
        <p:txBody>
          <a:bodyPr wrap="none" lIns="90488" tIns="44450" rIns="90488" bIns="44450">
            <a:spAutoFit/>
          </a:bodyPr>
          <a:lstStyle/>
          <a:p>
            <a:r>
              <a:rPr lang="en-US" altLang="zh-CN" sz="1400" b="1">
                <a:solidFill>
                  <a:srgbClr val="000000"/>
                </a:solidFill>
                <a:latin typeface="Arial" pitchFamily="34" charset="0"/>
                <a:ea typeface="SimSun" pitchFamily="2" charset="-122"/>
              </a:rPr>
              <a:t>Level Two Index</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1000" y="725488"/>
            <a:ext cx="8534400" cy="5859258"/>
          </a:xfrm>
          <a:prstGeom prst="rect">
            <a:avLst/>
          </a:prstGeom>
          <a:noFill/>
          <a:ln w="9525">
            <a:noFill/>
            <a:miter lim="800000"/>
            <a:headEnd/>
            <a:tailEnd/>
          </a:ln>
        </p:spPr>
        <p:txBody>
          <a:bodyPr wrap="square" lIns="96736" tIns="48368" rIns="96736" bIns="48368">
            <a:spAutoFit/>
          </a:bodyPr>
          <a:lstStyle/>
          <a:p>
            <a:pPr marL="63500" indent="3175" algn="just" defTabSz="966788">
              <a:tabLst>
                <a:tab pos="846138" algn="l"/>
                <a:tab pos="1155700" algn="l"/>
              </a:tabLst>
            </a:pPr>
            <a:r>
              <a:rPr lang="en-US" b="1" dirty="0">
                <a:cs typeface="Times New Roman" pitchFamily="18" charset="0"/>
              </a:rPr>
              <a:t>Scope Rule: </a:t>
            </a:r>
            <a:r>
              <a:rPr lang="en-US" dirty="0">
                <a:cs typeface="Times New Roman" pitchFamily="18" charset="0"/>
              </a:rPr>
              <a:t>The scope of a </a:t>
            </a:r>
            <a:r>
              <a:rPr lang="en-US" dirty="0" smtClean="0">
                <a:cs typeface="Times New Roman" pitchFamily="18" charset="0"/>
              </a:rPr>
              <a:t>variable starts </a:t>
            </a:r>
            <a:r>
              <a:rPr lang="en-US" dirty="0">
                <a:cs typeface="Times New Roman" pitchFamily="18" charset="0"/>
              </a:rPr>
              <a:t>from </a:t>
            </a:r>
            <a:r>
              <a:rPr lang="en-US" dirty="0" smtClean="0">
                <a:cs typeface="Times New Roman" pitchFamily="18" charset="0"/>
              </a:rPr>
              <a:t>its declaration point </a:t>
            </a:r>
            <a:r>
              <a:rPr lang="en-US" dirty="0">
                <a:cs typeface="Times New Roman" pitchFamily="18" charset="0"/>
              </a:rPr>
              <a:t>and extends to the end of the current </a:t>
            </a:r>
            <a:r>
              <a:rPr lang="en-US" dirty="0" smtClean="0">
                <a:cs typeface="Times New Roman" pitchFamily="18" charset="0"/>
              </a:rPr>
              <a:t>block in a pair of braces.</a:t>
            </a:r>
            <a:endParaRPr lang="en-US" dirty="0">
              <a:cs typeface="Times New Roman" pitchFamily="18" charset="0"/>
            </a:endParaRPr>
          </a:p>
          <a:p>
            <a:pPr marL="63500" indent="3175" algn="just" defTabSz="966788">
              <a:lnSpc>
                <a:spcPct val="140000"/>
              </a:lnSpc>
              <a:tabLst>
                <a:tab pos="846138" algn="l"/>
                <a:tab pos="1155700" algn="l"/>
              </a:tabLst>
            </a:pPr>
            <a:r>
              <a:rPr lang="en-US" b="1" dirty="0">
                <a:cs typeface="Times New Roman" pitchFamily="18" charset="0"/>
              </a:rPr>
              <a:t>Declaration-before-use</a:t>
            </a:r>
            <a:r>
              <a:rPr lang="en-US" dirty="0">
                <a:cs typeface="Times New Roman" pitchFamily="18" charset="0"/>
              </a:rPr>
              <a:t>: Variables and functions must be declared before they are used.</a:t>
            </a:r>
          </a:p>
          <a:p>
            <a:pPr marL="63500" indent="3175" algn="just" defTabSz="966788">
              <a:tabLst>
                <a:tab pos="846138" algn="l"/>
                <a:tab pos="1155700" algn="l"/>
              </a:tabLst>
            </a:pPr>
            <a:r>
              <a:rPr lang="en-US" dirty="0">
                <a:latin typeface="Arial" pitchFamily="34" charset="0"/>
                <a:cs typeface="Times New Roman" pitchFamily="18" charset="0"/>
              </a:rPr>
              <a:t>		</a:t>
            </a:r>
            <a:r>
              <a:rPr lang="en-US" b="1" dirty="0">
                <a:solidFill>
                  <a:srgbClr val="0000FF"/>
                </a:solidFill>
                <a:latin typeface="Arial" pitchFamily="34" charset="0"/>
                <a:cs typeface="Times New Roman" pitchFamily="18" charset="0"/>
              </a:rPr>
              <a:t>{</a:t>
            </a:r>
            <a:r>
              <a:rPr lang="en-US" dirty="0">
                <a:latin typeface="Arial" pitchFamily="34" charset="0"/>
                <a:cs typeface="Times New Roman" pitchFamily="18" charset="0"/>
              </a:rPr>
              <a:t>	</a:t>
            </a:r>
            <a:r>
              <a:rPr lang="en-US" b="1" dirty="0" err="1">
                <a:solidFill>
                  <a:schemeClr val="accent2"/>
                </a:solidFill>
                <a:latin typeface="Arial" pitchFamily="34" charset="0"/>
                <a:cs typeface="Times New Roman" pitchFamily="18" charset="0"/>
              </a:rPr>
              <a:t>int</a:t>
            </a:r>
            <a:r>
              <a:rPr lang="en-US" dirty="0">
                <a:latin typeface="Arial" pitchFamily="34" charset="0"/>
                <a:cs typeface="Times New Roman" pitchFamily="18" charset="0"/>
              </a:rPr>
              <a:t> height = 6; </a:t>
            </a:r>
            <a:r>
              <a:rPr lang="en-US" b="1" dirty="0" err="1">
                <a:solidFill>
                  <a:schemeClr val="accent2"/>
                </a:solidFill>
                <a:latin typeface="Arial" pitchFamily="34" charset="0"/>
                <a:cs typeface="Times New Roman" pitchFamily="18" charset="0"/>
              </a:rPr>
              <a:t>int</a:t>
            </a:r>
            <a:r>
              <a:rPr lang="en-US" dirty="0">
                <a:latin typeface="Arial" pitchFamily="34" charset="0"/>
                <a:cs typeface="Times New Roman" pitchFamily="18" charset="0"/>
              </a:rPr>
              <a:t> width = 6;</a:t>
            </a:r>
          </a:p>
          <a:p>
            <a:pPr marL="63500" indent="3175" algn="just" defTabSz="966788">
              <a:tabLst>
                <a:tab pos="846138" algn="l"/>
                <a:tab pos="1155700" algn="l"/>
              </a:tabLst>
            </a:pPr>
            <a:r>
              <a:rPr lang="en-US" dirty="0">
                <a:latin typeface="Arial" pitchFamily="34" charset="0"/>
                <a:cs typeface="Times New Roman" pitchFamily="18" charset="0"/>
              </a:rPr>
              <a:t>			</a:t>
            </a:r>
            <a:r>
              <a:rPr lang="en-US" b="1" dirty="0" err="1" smtClean="0">
                <a:solidFill>
                  <a:schemeClr val="accent2"/>
                </a:solidFill>
                <a:latin typeface="Arial" pitchFamily="34" charset="0"/>
                <a:cs typeface="Times New Roman" pitchFamily="18" charset="0"/>
              </a:rPr>
              <a:t>int</a:t>
            </a:r>
            <a:r>
              <a:rPr lang="en-US" dirty="0" smtClean="0">
                <a:latin typeface="Arial" pitchFamily="34" charset="0"/>
                <a:cs typeface="Times New Roman" pitchFamily="18" charset="0"/>
              </a:rPr>
              <a:t> </a:t>
            </a:r>
            <a:r>
              <a:rPr lang="en-US" dirty="0">
                <a:latin typeface="Arial" pitchFamily="34" charset="0"/>
                <a:cs typeface="Times New Roman" pitchFamily="18" charset="0"/>
              </a:rPr>
              <a:t>area = height * width;</a:t>
            </a:r>
          </a:p>
          <a:p>
            <a:pPr marL="63500" indent="3175" algn="just" defTabSz="966788">
              <a:tabLst>
                <a:tab pos="846138" algn="l"/>
                <a:tab pos="1155700" algn="l"/>
              </a:tabLst>
            </a:pPr>
            <a:r>
              <a:rPr lang="en-US" dirty="0">
                <a:latin typeface="Arial" pitchFamily="34" charset="0"/>
                <a:cs typeface="Times New Roman" pitchFamily="18" charset="0"/>
              </a:rPr>
              <a:t>				. . .</a:t>
            </a:r>
          </a:p>
          <a:p>
            <a:pPr marL="63500" indent="3175" algn="just" defTabSz="966788">
              <a:tabLst>
                <a:tab pos="846138" algn="l"/>
                <a:tab pos="1155700" algn="l"/>
              </a:tabLst>
            </a:pPr>
            <a:r>
              <a:rPr lang="en-US" dirty="0">
                <a:latin typeface="Arial" pitchFamily="34" charset="0"/>
                <a:cs typeface="Times New Roman" pitchFamily="18" charset="0"/>
              </a:rPr>
              <a:t>		</a:t>
            </a:r>
            <a:r>
              <a:rPr lang="en-US" b="1" dirty="0">
                <a:solidFill>
                  <a:srgbClr val="0000FF"/>
                </a:solidFill>
                <a:latin typeface="Arial" pitchFamily="34" charset="0"/>
                <a:cs typeface="Times New Roman" pitchFamily="18" charset="0"/>
              </a:rPr>
              <a:t>}</a:t>
            </a:r>
            <a:r>
              <a:rPr lang="en-US" dirty="0">
                <a:latin typeface="Arial" pitchFamily="34" charset="0"/>
                <a:cs typeface="Times New Roman" pitchFamily="18" charset="0"/>
              </a:rPr>
              <a:t> // block ends</a:t>
            </a:r>
          </a:p>
          <a:p>
            <a:pPr marL="63500" indent="3175" algn="just" defTabSz="966788">
              <a:lnSpc>
                <a:spcPct val="140000"/>
              </a:lnSpc>
              <a:tabLst>
                <a:tab pos="846138" algn="l"/>
                <a:tab pos="1155700" algn="l"/>
              </a:tabLst>
            </a:pPr>
            <a:r>
              <a:rPr lang="en-US" dirty="0">
                <a:cs typeface="Times New Roman" pitchFamily="18" charset="0"/>
              </a:rPr>
              <a:t>Problem of </a:t>
            </a:r>
            <a:r>
              <a:rPr lang="en-US" dirty="0" smtClean="0">
                <a:cs typeface="Times New Roman" pitchFamily="18" charset="0"/>
              </a:rPr>
              <a:t>declaration-before-use </a:t>
            </a:r>
            <a:r>
              <a:rPr lang="en-US" dirty="0">
                <a:cs typeface="Times New Roman" pitchFamily="18" charset="0"/>
              </a:rPr>
              <a:t>for mutually recursive function calls: </a:t>
            </a:r>
          </a:p>
          <a:p>
            <a:pPr marL="63500" indent="3175" algn="just" defTabSz="966788">
              <a:lnSpc>
                <a:spcPct val="140000"/>
              </a:lnSpc>
              <a:tabLst>
                <a:tab pos="846138" algn="l"/>
                <a:tab pos="1155700" algn="l"/>
              </a:tabLst>
            </a:pPr>
            <a:r>
              <a:rPr lang="en-US" dirty="0">
                <a:cs typeface="Times New Roman" pitchFamily="18" charset="0"/>
              </a:rPr>
              <a:t>	function F calls </a:t>
            </a:r>
            <a:r>
              <a:rPr lang="en-US" dirty="0" smtClean="0">
                <a:cs typeface="Times New Roman" pitchFamily="18" charset="0"/>
              </a:rPr>
              <a:t>G, </a:t>
            </a:r>
            <a:r>
              <a:rPr lang="en-US" dirty="0">
                <a:cs typeface="Times New Roman" pitchFamily="18" charset="0"/>
              </a:rPr>
              <a:t>and G calls F.</a:t>
            </a:r>
          </a:p>
          <a:p>
            <a:pPr marL="63500" indent="3175" defTabSz="966788">
              <a:lnSpc>
                <a:spcPct val="130000"/>
              </a:lnSpc>
              <a:tabLst>
                <a:tab pos="846138" algn="l"/>
                <a:tab pos="1155700" algn="l"/>
              </a:tabLst>
            </a:pPr>
            <a:r>
              <a:rPr lang="en-US" b="1" dirty="0">
                <a:latin typeface="Times" charset="0"/>
                <a:cs typeface="Times New Roman" pitchFamily="18" charset="0"/>
              </a:rPr>
              <a:t>Forward declaration (prototype)</a:t>
            </a:r>
            <a:r>
              <a:rPr lang="en-US" dirty="0">
                <a:latin typeface="Times" charset="0"/>
                <a:cs typeface="Times New Roman" pitchFamily="18" charset="0"/>
              </a:rPr>
              <a:t>: </a:t>
            </a:r>
            <a:r>
              <a:rPr lang="en-US" dirty="0" smtClean="0">
                <a:latin typeface="Times" charset="0"/>
                <a:cs typeface="Times New Roman" pitchFamily="18" charset="0"/>
              </a:rPr>
              <a:t>Declare </a:t>
            </a:r>
            <a:r>
              <a:rPr lang="en-US" dirty="0">
                <a:latin typeface="Times" charset="0"/>
                <a:cs typeface="Times New Roman" pitchFamily="18" charset="0"/>
              </a:rPr>
              <a:t>a function </a:t>
            </a:r>
            <a:r>
              <a:rPr lang="en-US" dirty="0" smtClean="0">
                <a:latin typeface="Times" charset="0"/>
                <a:cs typeface="Times New Roman" pitchFamily="18" charset="0"/>
              </a:rPr>
              <a:t>in two </a:t>
            </a:r>
            <a:r>
              <a:rPr lang="en-US" dirty="0">
                <a:latin typeface="Times" charset="0"/>
                <a:cs typeface="Times New Roman" pitchFamily="18" charset="0"/>
              </a:rPr>
              <a:t>steps:  </a:t>
            </a:r>
            <a:r>
              <a:rPr lang="en-US" b="1" dirty="0">
                <a:solidFill>
                  <a:srgbClr val="0066CC"/>
                </a:solidFill>
                <a:latin typeface="Times" charset="0"/>
                <a:cs typeface="Times New Roman" pitchFamily="18" charset="0"/>
              </a:rPr>
              <a:t>A</a:t>
            </a:r>
            <a:r>
              <a:rPr lang="en-US" b="1" dirty="0" smtClean="0">
                <a:solidFill>
                  <a:srgbClr val="0066CC"/>
                </a:solidFill>
                <a:latin typeface="Times" charset="0"/>
                <a:cs typeface="Times New Roman" pitchFamily="18" charset="0"/>
              </a:rPr>
              <a:t> </a:t>
            </a:r>
            <a:r>
              <a:rPr lang="en-US" b="1" dirty="0">
                <a:solidFill>
                  <a:srgbClr val="0066CC"/>
                </a:solidFill>
                <a:latin typeface="Times" charset="0"/>
                <a:cs typeface="Times New Roman" pitchFamily="18" charset="0"/>
              </a:rPr>
              <a:t>forward declaration and a genuine declaration.</a:t>
            </a:r>
            <a:r>
              <a:rPr lang="en-US" b="1" dirty="0">
                <a:solidFill>
                  <a:srgbClr val="0066CC"/>
                </a:solidFill>
                <a:cs typeface="Times New Roman" pitchFamily="18" charset="0"/>
              </a:rPr>
              <a:t> </a:t>
            </a:r>
          </a:p>
        </p:txBody>
      </p:sp>
      <p:sp>
        <p:nvSpPr>
          <p:cNvPr id="22531" name="Rectangle 3"/>
          <p:cNvSpPr>
            <a:spLocks noChangeArrowheads="1"/>
          </p:cNvSpPr>
          <p:nvPr/>
        </p:nvSpPr>
        <p:spPr bwMode="auto">
          <a:xfrm>
            <a:off x="565150" y="80963"/>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Scope of Declaration</a:t>
            </a:r>
            <a:r>
              <a:rPr lang="en-US" sz="3400" b="1">
                <a:solidFill>
                  <a:schemeClr val="accent2"/>
                </a:solidFill>
              </a:rPr>
              <a:t> </a:t>
            </a:r>
          </a:p>
        </p:txBody>
      </p:sp>
      <p:grpSp>
        <p:nvGrpSpPr>
          <p:cNvPr id="4" name="Group 3"/>
          <p:cNvGrpSpPr/>
          <p:nvPr/>
        </p:nvGrpSpPr>
        <p:grpSpPr>
          <a:xfrm>
            <a:off x="6111433" y="2362200"/>
            <a:ext cx="3038241" cy="685800"/>
            <a:chOff x="6111433" y="2438400"/>
            <a:chExt cx="3038241" cy="685800"/>
          </a:xfrm>
        </p:grpSpPr>
        <p:sp>
          <p:nvSpPr>
            <p:cNvPr id="2" name="Curved Left Arrow 1"/>
            <p:cNvSpPr/>
            <p:nvPr/>
          </p:nvSpPr>
          <p:spPr bwMode="auto">
            <a:xfrm flipV="1">
              <a:off x="6111433" y="2438400"/>
              <a:ext cx="304800" cy="6858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TextBox 2"/>
            <p:cNvSpPr txBox="1"/>
            <p:nvPr/>
          </p:nvSpPr>
          <p:spPr>
            <a:xfrm>
              <a:off x="6416233" y="2647890"/>
              <a:ext cx="2733441" cy="400110"/>
            </a:xfrm>
            <a:prstGeom prst="rect">
              <a:avLst/>
            </a:prstGeom>
            <a:noFill/>
          </p:spPr>
          <p:txBody>
            <a:bodyPr wrap="none" rtlCol="0">
              <a:spAutoFit/>
            </a:bodyPr>
            <a:lstStyle/>
            <a:p>
              <a:r>
                <a:rPr lang="en-US" sz="2000" dirty="0" smtClean="0"/>
                <a:t>Can you swap the order?</a:t>
              </a:r>
              <a:endParaRPr lang="en-US" sz="2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2530">
                                            <p:txEl>
                                              <p:pRg st="6" end="6"/>
                                            </p:txEl>
                                          </p:spTgt>
                                        </p:tgtEl>
                                        <p:attrNameLst>
                                          <p:attrName>style.visibility</p:attrName>
                                        </p:attrNameLst>
                                      </p:cBhvr>
                                      <p:to>
                                        <p:strVal val="visible"/>
                                      </p:to>
                                    </p:set>
                                    <p:animEffect transition="in" filter="wipe(left)">
                                      <p:cBhvr>
                                        <p:cTn id="14" dur="500"/>
                                        <p:tgtEl>
                                          <p:spTgt spid="22530">
                                            <p:txEl>
                                              <p:pRg st="6" end="6"/>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22530">
                                            <p:txEl>
                                              <p:pRg st="7" end="7"/>
                                            </p:txEl>
                                          </p:spTgt>
                                        </p:tgtEl>
                                        <p:attrNameLst>
                                          <p:attrName>style.visibility</p:attrName>
                                        </p:attrNameLst>
                                      </p:cBhvr>
                                      <p:to>
                                        <p:strVal val="visible"/>
                                      </p:to>
                                    </p:set>
                                    <p:animEffect transition="in" filter="wipe(left)">
                                      <p:cBhvr>
                                        <p:cTn id="17" dur="500"/>
                                        <p:tgtEl>
                                          <p:spTgt spid="22530">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30">
                                            <p:txEl>
                                              <p:pRg st="8" end="8"/>
                                            </p:txEl>
                                          </p:spTgt>
                                        </p:tgtEl>
                                        <p:attrNameLst>
                                          <p:attrName>style.visibility</p:attrName>
                                        </p:attrNameLst>
                                      </p:cBhvr>
                                      <p:to>
                                        <p:strVal val="visible"/>
                                      </p:to>
                                    </p:set>
                                    <p:animEffect transition="in" filter="wipe(left)">
                                      <p:cBhvr>
                                        <p:cTn id="22" dur="500"/>
                                        <p:tgtEl>
                                          <p:spTgt spid="225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71513" y="76200"/>
            <a:ext cx="7807325" cy="563563"/>
          </a:xfrm>
        </p:spPr>
        <p:txBody>
          <a:bodyPr/>
          <a:lstStyle/>
          <a:p>
            <a:r>
              <a:rPr lang="en-US" sz="3400" smtClean="0">
                <a:solidFill>
                  <a:schemeClr val="accent2"/>
                </a:solidFill>
                <a:cs typeface="Times New Roman" pitchFamily="18" charset="0"/>
              </a:rPr>
              <a:t>Modules and Packages</a:t>
            </a:r>
            <a:r>
              <a:rPr lang="en-US" sz="3400" smtClean="0">
                <a:solidFill>
                  <a:schemeClr val="accent2"/>
                </a:solidFill>
              </a:rPr>
              <a:t> </a:t>
            </a:r>
          </a:p>
        </p:txBody>
      </p:sp>
      <p:sp>
        <p:nvSpPr>
          <p:cNvPr id="142339" name="Rectangle 3"/>
          <p:cNvSpPr>
            <a:spLocks noGrp="1" noChangeArrowheads="1"/>
          </p:cNvSpPr>
          <p:nvPr>
            <p:ph type="body" idx="1"/>
          </p:nvPr>
        </p:nvSpPr>
        <p:spPr>
          <a:xfrm>
            <a:off x="533400" y="609600"/>
            <a:ext cx="8243887" cy="5942013"/>
          </a:xfrm>
        </p:spPr>
        <p:txBody>
          <a:bodyPr/>
          <a:lstStyle/>
          <a:p>
            <a:r>
              <a:rPr lang="en-US" sz="2800" dirty="0" smtClean="0">
                <a:cs typeface="Times New Roman" pitchFamily="18" charset="0"/>
              </a:rPr>
              <a:t>Why? Need to group programs in larger units than functions/procedures; Want to group both functions and data.</a:t>
            </a:r>
          </a:p>
          <a:p>
            <a:pPr algn="just">
              <a:buFont typeface="Wingdings" pitchFamily="2" charset="2"/>
              <a:buChar char="§"/>
            </a:pPr>
            <a:r>
              <a:rPr lang="en-US" sz="2800" dirty="0" smtClean="0">
                <a:cs typeface="Times New Roman" pitchFamily="18" charset="0"/>
              </a:rPr>
              <a:t>Conceptual reasons (</a:t>
            </a:r>
            <a:r>
              <a:rPr lang="en-US" sz="2800" dirty="0" smtClean="0">
                <a:solidFill>
                  <a:srgbClr val="0000FF"/>
                </a:solidFill>
                <a:cs typeface="Times New Roman" pitchFamily="18" charset="0"/>
              </a:rPr>
              <a:t>data abstraction</a:t>
            </a:r>
            <a:r>
              <a:rPr lang="en-US" sz="2800" dirty="0" smtClean="0">
                <a:cs typeface="Times New Roman" pitchFamily="18" charset="0"/>
              </a:rPr>
              <a:t>)</a:t>
            </a:r>
          </a:p>
          <a:p>
            <a:pPr algn="just">
              <a:buFont typeface="Wingdings" pitchFamily="2" charset="2"/>
              <a:buChar char="§"/>
            </a:pPr>
            <a:r>
              <a:rPr lang="en-US" sz="2800" dirty="0" smtClean="0">
                <a:cs typeface="Times New Roman" pitchFamily="18" charset="0"/>
              </a:rPr>
              <a:t>Sharing (</a:t>
            </a:r>
            <a:r>
              <a:rPr lang="en-US" sz="2800" dirty="0" smtClean="0">
                <a:solidFill>
                  <a:srgbClr val="0000FF"/>
                </a:solidFill>
                <a:cs typeface="Times New Roman" pitchFamily="18" charset="0"/>
              </a:rPr>
              <a:t>library functions</a:t>
            </a:r>
            <a:r>
              <a:rPr lang="en-US" sz="2800" dirty="0" smtClean="0">
                <a:cs typeface="Times New Roman" pitchFamily="18" charset="0"/>
              </a:rPr>
              <a:t>)</a:t>
            </a:r>
          </a:p>
          <a:p>
            <a:pPr algn="just">
              <a:buFont typeface="Wingdings" pitchFamily="2" charset="2"/>
              <a:buChar char="§"/>
            </a:pPr>
            <a:r>
              <a:rPr lang="en-US" sz="2800" dirty="0" smtClean="0">
                <a:cs typeface="Times New Roman" pitchFamily="18" charset="0"/>
              </a:rPr>
              <a:t>Separate compilations (maintenance issue)</a:t>
            </a:r>
          </a:p>
          <a:p>
            <a:pPr algn="just"/>
            <a:r>
              <a:rPr lang="en-US" sz="2800" dirty="0" smtClean="0">
                <a:cs typeface="Times New Roman" pitchFamily="18" charset="0"/>
              </a:rPr>
              <a:t>A module usually consists of</a:t>
            </a:r>
          </a:p>
          <a:p>
            <a:pPr algn="just">
              <a:buFont typeface="Wingdings" pitchFamily="2" charset="2"/>
              <a:buChar char="§"/>
            </a:pPr>
            <a:r>
              <a:rPr lang="en-US" sz="2800" dirty="0" smtClean="0">
                <a:cs typeface="Times New Roman" pitchFamily="18" charset="0"/>
              </a:rPr>
              <a:t>Specification: says what the module does; gives external view (in Java term: </a:t>
            </a:r>
            <a:r>
              <a:rPr lang="en-US" sz="2800" i="1" dirty="0" smtClean="0">
                <a:cs typeface="Times New Roman" pitchFamily="18" charset="0"/>
              </a:rPr>
              <a:t>interface, in C: header</a:t>
            </a:r>
            <a:r>
              <a:rPr lang="en-US" sz="2800" dirty="0" smtClean="0">
                <a:cs typeface="Times New Roman" pitchFamily="18" charset="0"/>
              </a:rPr>
              <a:t>);</a:t>
            </a:r>
          </a:p>
          <a:p>
            <a:pPr algn="just">
              <a:buFont typeface="Wingdings" pitchFamily="2" charset="2"/>
              <a:buChar char="§"/>
            </a:pPr>
            <a:r>
              <a:rPr lang="en-US" sz="2800" dirty="0" smtClean="0">
                <a:cs typeface="Times New Roman" pitchFamily="18" charset="0"/>
              </a:rPr>
              <a:t>Implementation part: implement the specification.</a:t>
            </a:r>
            <a:endParaRPr lang="en-US" sz="2800" dirty="0"/>
          </a:p>
          <a:p>
            <a:pPr algn="just">
              <a:buFont typeface="Wingdings" pitchFamily="2" charset="2"/>
              <a:buChar char="§"/>
            </a:pPr>
            <a:r>
              <a:rPr lang="en-US" sz="2800" dirty="0" smtClean="0">
                <a:cs typeface="Times New Roman" pitchFamily="18" charset="0"/>
              </a:rPr>
              <a:t>Both variables and functions can be listed in specification, which then will be available to all the programs that use the module (library)</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810" y="2133600"/>
            <a:ext cx="3028950" cy="3210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362" name="Rectangle 2"/>
          <p:cNvSpPr>
            <a:spLocks noGrp="1" noChangeArrowheads="1"/>
          </p:cNvSpPr>
          <p:nvPr>
            <p:ph type="title"/>
          </p:nvPr>
        </p:nvSpPr>
        <p:spPr>
          <a:xfrm>
            <a:off x="671513" y="304800"/>
            <a:ext cx="7807325" cy="563563"/>
          </a:xfrm>
        </p:spPr>
        <p:txBody>
          <a:bodyPr/>
          <a:lstStyle/>
          <a:p>
            <a:r>
              <a:rPr lang="en-US" dirty="0" smtClean="0">
                <a:cs typeface="Times New Roman" pitchFamily="18" charset="0"/>
              </a:rPr>
              <a:t>Modules and Packages in Different Languages</a:t>
            </a:r>
          </a:p>
        </p:txBody>
      </p:sp>
      <p:sp>
        <p:nvSpPr>
          <p:cNvPr id="143363" name="Rectangle 3"/>
          <p:cNvSpPr>
            <a:spLocks noGrp="1" noChangeArrowheads="1"/>
          </p:cNvSpPr>
          <p:nvPr>
            <p:ph type="body" idx="1"/>
          </p:nvPr>
        </p:nvSpPr>
        <p:spPr>
          <a:xfrm>
            <a:off x="228600" y="914400"/>
            <a:ext cx="8153400" cy="2417762"/>
          </a:xfrm>
        </p:spPr>
        <p:txBody>
          <a:bodyPr/>
          <a:lstStyle/>
          <a:p>
            <a:pPr algn="just">
              <a:tabLst>
                <a:tab pos="1485900" algn="l"/>
              </a:tabLst>
            </a:pPr>
            <a:r>
              <a:rPr lang="en-US" sz="2400" dirty="0" smtClean="0">
                <a:cs typeface="Times New Roman" pitchFamily="18" charset="0"/>
              </a:rPr>
              <a:t>Examples:</a:t>
            </a:r>
          </a:p>
          <a:p>
            <a:pPr algn="just">
              <a:buFont typeface="Wingdings" pitchFamily="2" charset="2"/>
              <a:buChar char="§"/>
              <a:tabLst>
                <a:tab pos="1485900" algn="l"/>
              </a:tabLst>
            </a:pPr>
            <a:r>
              <a:rPr lang="en-US" sz="2400" dirty="0" smtClean="0">
                <a:cs typeface="Times New Roman" pitchFamily="18" charset="0"/>
              </a:rPr>
              <a:t>C has: .h (specification) and .c files (implementation)</a:t>
            </a:r>
          </a:p>
          <a:p>
            <a:pPr algn="just">
              <a:buFont typeface="Wingdings" pitchFamily="2" charset="2"/>
              <a:buChar char="§"/>
              <a:tabLst>
                <a:tab pos="1485900" algn="l"/>
              </a:tabLst>
            </a:pPr>
            <a:r>
              <a:rPr lang="en-US" sz="2400" dirty="0" smtClean="0">
                <a:cs typeface="Times New Roman" pitchFamily="18" charset="0"/>
              </a:rPr>
              <a:t>Pascal/Modula-2: modules </a:t>
            </a:r>
          </a:p>
          <a:p>
            <a:pPr algn="just">
              <a:buFont typeface="Wingdings" pitchFamily="2" charset="2"/>
              <a:buChar char="§"/>
              <a:tabLst>
                <a:tab pos="1485900" algn="l"/>
              </a:tabLst>
            </a:pPr>
            <a:r>
              <a:rPr lang="en-US" sz="2400" dirty="0" smtClean="0">
                <a:cs typeface="Times New Roman" pitchFamily="18" charset="0"/>
              </a:rPr>
              <a:t>Java: interfaces and packages</a:t>
            </a:r>
          </a:p>
          <a:p>
            <a:pPr marL="0" indent="0" algn="just">
              <a:tabLst>
                <a:tab pos="1485900" algn="l"/>
              </a:tabLst>
            </a:pPr>
            <a:r>
              <a:rPr lang="en-US" sz="2400" dirty="0">
                <a:cs typeface="Times New Roman" pitchFamily="18" charset="0"/>
              </a:rPr>
              <a:t>To define a module and use </a:t>
            </a:r>
            <a:r>
              <a:rPr lang="en-US" sz="2400" dirty="0" smtClean="0">
                <a:cs typeface="Times New Roman" pitchFamily="18" charset="0"/>
              </a:rPr>
              <a:t>it in </a:t>
            </a:r>
            <a:r>
              <a:rPr lang="en-US" sz="2400" dirty="0">
                <a:cs typeface="Times New Roman" pitchFamily="18" charset="0"/>
              </a:rPr>
              <a:t>C</a:t>
            </a:r>
          </a:p>
          <a:p>
            <a:pPr marL="0" indent="0" algn="just">
              <a:tabLst>
                <a:tab pos="1485900" algn="l"/>
              </a:tabLst>
            </a:pPr>
            <a:endParaRPr lang="en-US" sz="2400" dirty="0" smtClean="0">
              <a:cs typeface="Times New Roman" pitchFamily="18" charset="0"/>
            </a:endParaRPr>
          </a:p>
        </p:txBody>
      </p:sp>
      <p:sp>
        <p:nvSpPr>
          <p:cNvPr id="6" name="Rectangle 3"/>
          <p:cNvSpPr txBox="1">
            <a:spLocks noChangeArrowheads="1"/>
          </p:cNvSpPr>
          <p:nvPr/>
        </p:nvSpPr>
        <p:spPr bwMode="auto">
          <a:xfrm>
            <a:off x="228600" y="3159125"/>
            <a:ext cx="5795010" cy="3546475"/>
          </a:xfrm>
          <a:prstGeom prst="rect">
            <a:avLst/>
          </a:prstGeom>
          <a:noFill/>
          <a:ln w="9525">
            <a:noFill/>
            <a:miter lim="800000"/>
            <a:headEnd/>
            <a:tailEnd/>
          </a:ln>
        </p:spPr>
        <p:txBody>
          <a:bodyPr vert="horz" wrap="square" lIns="96736" tIns="48368" rIns="96736" bIns="48368" numCol="1" anchor="t" anchorCtr="0" compatLnSpc="1">
            <a:prstTxWarp prst="textNoShape">
              <a:avLst/>
            </a:prstTxWarp>
          </a:bodyPr>
          <a:lstStyle>
            <a:lvl1pPr marL="363538" indent="-363538" algn="l" defTabSz="966788" rtl="0" eaLnBrk="0" fontAlgn="base" hangingPunct="0">
              <a:lnSpc>
                <a:spcPct val="85000"/>
              </a:lnSpc>
              <a:spcBef>
                <a:spcPct val="20000"/>
              </a:spcBef>
              <a:spcAft>
                <a:spcPct val="0"/>
              </a:spcAft>
              <a:buClr>
                <a:srgbClr val="000000"/>
              </a:buClr>
              <a:buSzPct val="75000"/>
              <a:buFont typeface="Wingdings" pitchFamily="2" charset="2"/>
              <a:defRPr sz="3400">
                <a:solidFill>
                  <a:srgbClr val="000000"/>
                </a:solidFill>
                <a:latin typeface="+mn-lt"/>
                <a:ea typeface="+mn-ea"/>
                <a:cs typeface="+mn-cs"/>
              </a:defRPr>
            </a:lvl1pPr>
            <a:lvl2pPr marL="785813" indent="-301625" algn="l" defTabSz="966788" rtl="0" eaLnBrk="0" fontAlgn="base" hangingPunct="0">
              <a:lnSpc>
                <a:spcPct val="85000"/>
              </a:lnSpc>
              <a:spcBef>
                <a:spcPct val="20000"/>
              </a:spcBef>
              <a:spcAft>
                <a:spcPct val="0"/>
              </a:spcAft>
              <a:buClr>
                <a:srgbClr val="000000"/>
              </a:buClr>
              <a:buSzPct val="75000"/>
              <a:buFont typeface="Wingdings" pitchFamily="2" charset="2"/>
              <a:buChar char="§"/>
              <a:defRPr sz="3000">
                <a:solidFill>
                  <a:srgbClr val="000000"/>
                </a:solidFill>
                <a:latin typeface="+mn-lt"/>
              </a:defRPr>
            </a:lvl2pPr>
            <a:lvl3pPr marL="1209675" indent="-242888" algn="l" defTabSz="966788" rtl="0" eaLnBrk="0" fontAlgn="base" hangingPunct="0">
              <a:lnSpc>
                <a:spcPct val="85000"/>
              </a:lnSpc>
              <a:spcBef>
                <a:spcPct val="20000"/>
              </a:spcBef>
              <a:spcAft>
                <a:spcPct val="0"/>
              </a:spcAft>
              <a:buClr>
                <a:srgbClr val="000000"/>
              </a:buClr>
              <a:buSzPct val="75000"/>
              <a:buFont typeface="ZapfDingbats" pitchFamily="82" charset="2"/>
              <a:buChar char="s"/>
              <a:defRPr sz="2500">
                <a:solidFill>
                  <a:srgbClr val="000000"/>
                </a:solidFill>
                <a:latin typeface="+mn-lt"/>
              </a:defRPr>
            </a:lvl3pPr>
            <a:lvl4pPr marL="1690688" indent="-239713" algn="l" defTabSz="966788" rtl="0" eaLnBrk="0" fontAlgn="base" hangingPunct="0">
              <a:lnSpc>
                <a:spcPct val="85000"/>
              </a:lnSpc>
              <a:spcBef>
                <a:spcPct val="20000"/>
              </a:spcBef>
              <a:spcAft>
                <a:spcPct val="0"/>
              </a:spcAft>
              <a:buClr>
                <a:srgbClr val="000000"/>
              </a:buClr>
              <a:buSzPct val="75000"/>
              <a:buChar char="•"/>
              <a:defRPr sz="2100">
                <a:solidFill>
                  <a:srgbClr val="000000"/>
                </a:solidFill>
                <a:latin typeface="+mn-lt"/>
              </a:defRPr>
            </a:lvl4pPr>
            <a:lvl5pPr marL="21764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5pPr>
            <a:lvl6pPr marL="26336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6pPr>
            <a:lvl7pPr marL="30908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7pPr>
            <a:lvl8pPr marL="35480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8pPr>
            <a:lvl9pPr marL="40052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9pPr>
          </a:lstStyle>
          <a:p>
            <a:pPr algn="just">
              <a:buFont typeface="Wingdings" pitchFamily="2" charset="2"/>
              <a:buChar char="§"/>
              <a:tabLst>
                <a:tab pos="1485900" algn="l"/>
              </a:tabLst>
            </a:pPr>
            <a:r>
              <a:rPr lang="en-US" sz="2400" kern="0" dirty="0" smtClean="0">
                <a:cs typeface="Times New Roman" pitchFamily="18" charset="0"/>
              </a:rPr>
              <a:t>Add a c file into the project stack and name it, e.g., </a:t>
            </a:r>
            <a:r>
              <a:rPr lang="en-US" sz="2400" kern="0" dirty="0" err="1" smtClean="0">
                <a:solidFill>
                  <a:srgbClr val="0000FF"/>
                </a:solidFill>
                <a:cs typeface="Times New Roman" pitchFamily="18" charset="0"/>
              </a:rPr>
              <a:t>mylib.c</a:t>
            </a:r>
            <a:endParaRPr lang="en-US" sz="2400" kern="0" dirty="0" smtClean="0">
              <a:solidFill>
                <a:srgbClr val="0000FF"/>
              </a:solidFill>
              <a:cs typeface="Times New Roman" pitchFamily="18" charset="0"/>
            </a:endParaRPr>
          </a:p>
          <a:p>
            <a:pPr algn="just">
              <a:buFont typeface="Wingdings" pitchFamily="2" charset="2"/>
              <a:buChar char="§"/>
              <a:tabLst>
                <a:tab pos="1485900" algn="l"/>
              </a:tabLst>
            </a:pPr>
            <a:r>
              <a:rPr lang="en-US" sz="2400" kern="0" dirty="0" smtClean="0">
                <a:cs typeface="Times New Roman" pitchFamily="18" charset="0"/>
              </a:rPr>
              <a:t>Place all the global </a:t>
            </a:r>
            <a:r>
              <a:rPr lang="en-US" sz="2400" kern="0" dirty="0" smtClean="0">
                <a:solidFill>
                  <a:srgbClr val="0000FF"/>
                </a:solidFill>
                <a:cs typeface="Times New Roman" pitchFamily="18" charset="0"/>
              </a:rPr>
              <a:t>functions</a:t>
            </a:r>
            <a:r>
              <a:rPr lang="en-US" sz="2400" kern="0" dirty="0" smtClean="0">
                <a:cs typeface="Times New Roman" pitchFamily="18" charset="0"/>
              </a:rPr>
              <a:t> and global </a:t>
            </a:r>
            <a:r>
              <a:rPr lang="en-US" sz="2400" kern="0" dirty="0" smtClean="0">
                <a:solidFill>
                  <a:srgbClr val="0000FF"/>
                </a:solidFill>
                <a:cs typeface="Times New Roman" pitchFamily="18" charset="0"/>
              </a:rPr>
              <a:t>variables</a:t>
            </a:r>
            <a:r>
              <a:rPr lang="en-US" sz="2400" kern="0" dirty="0" smtClean="0">
                <a:cs typeface="Times New Roman" pitchFamily="18" charset="0"/>
              </a:rPr>
              <a:t> that may be used later again in this </a:t>
            </a:r>
            <a:r>
              <a:rPr lang="en-US" sz="2400" kern="0" dirty="0" err="1" smtClean="0">
                <a:cs typeface="Times New Roman" pitchFamily="18" charset="0"/>
              </a:rPr>
              <a:t>mylib.c</a:t>
            </a:r>
            <a:r>
              <a:rPr lang="en-US" sz="2400" kern="0" dirty="0" smtClean="0">
                <a:cs typeface="Times New Roman" pitchFamily="18" charset="0"/>
              </a:rPr>
              <a:t> file</a:t>
            </a:r>
          </a:p>
          <a:p>
            <a:pPr algn="just">
              <a:buFont typeface="Wingdings" pitchFamily="2" charset="2"/>
              <a:buChar char="§"/>
              <a:tabLst>
                <a:tab pos="1485900" algn="l"/>
              </a:tabLst>
            </a:pPr>
            <a:r>
              <a:rPr lang="en-US" sz="2400" kern="0" dirty="0" smtClean="0">
                <a:cs typeface="Times New Roman" pitchFamily="18" charset="0"/>
              </a:rPr>
              <a:t>Add a header file, </a:t>
            </a:r>
            <a:r>
              <a:rPr lang="en-US" sz="2400" kern="0" dirty="0" err="1" smtClean="0">
                <a:solidFill>
                  <a:srgbClr val="0000FF"/>
                </a:solidFill>
                <a:cs typeface="Times New Roman" pitchFamily="18" charset="0"/>
              </a:rPr>
              <a:t>mylib.h</a:t>
            </a:r>
            <a:r>
              <a:rPr lang="en-US" sz="2400" kern="0" dirty="0" smtClean="0">
                <a:cs typeface="Times New Roman" pitchFamily="18" charset="0"/>
              </a:rPr>
              <a:t> in to the project stack. This file will list “header” of </a:t>
            </a:r>
            <a:r>
              <a:rPr lang="en-US" sz="2400" kern="0" dirty="0" smtClean="0">
                <a:solidFill>
                  <a:srgbClr val="0000FF"/>
                </a:solidFill>
                <a:cs typeface="Times New Roman" pitchFamily="18" charset="0"/>
              </a:rPr>
              <a:t>each function </a:t>
            </a:r>
            <a:r>
              <a:rPr lang="en-US" sz="2400" kern="0" dirty="0" smtClean="0">
                <a:cs typeface="Times New Roman" pitchFamily="18" charset="0"/>
              </a:rPr>
              <a:t>(forward declaration) and the </a:t>
            </a:r>
            <a:r>
              <a:rPr lang="en-US" sz="2400" kern="0" dirty="0" smtClean="0">
                <a:solidFill>
                  <a:srgbClr val="0000FF"/>
                </a:solidFill>
                <a:cs typeface="Times New Roman" pitchFamily="18" charset="0"/>
              </a:rPr>
              <a:t>variables.</a:t>
            </a:r>
          </a:p>
          <a:p>
            <a:pPr algn="just">
              <a:buFont typeface="Wingdings" pitchFamily="2" charset="2"/>
              <a:buChar char="§"/>
              <a:tabLst>
                <a:tab pos="1485900" algn="l"/>
              </a:tabLst>
            </a:pPr>
            <a:r>
              <a:rPr lang="en-US" sz="2400" kern="0" dirty="0" smtClean="0">
                <a:solidFill>
                  <a:schemeClr val="tx1"/>
                </a:solidFill>
                <a:cs typeface="Times New Roman" pitchFamily="18" charset="0"/>
              </a:rPr>
              <a:t>Can also create pre-compiled DDL library function</a:t>
            </a:r>
            <a:endParaRPr lang="en-US" sz="2400" kern="0" dirty="0">
              <a:solidFill>
                <a:schemeClr val="tx1"/>
              </a:solidFill>
              <a:cs typeface="Times New Roman" pitchFamily="18" charset="0"/>
            </a:endParaRPr>
          </a:p>
        </p:txBody>
      </p:sp>
      <p:cxnSp>
        <p:nvCxnSpPr>
          <p:cNvPr id="3" name="Straight Arrow Connector 2"/>
          <p:cNvCxnSpPr/>
          <p:nvPr/>
        </p:nvCxnSpPr>
        <p:spPr bwMode="auto">
          <a:xfrm>
            <a:off x="3390900" y="3560762"/>
            <a:ext cx="3238500" cy="1281510"/>
          </a:xfrm>
          <a:prstGeom prst="straightConnector1">
            <a:avLst/>
          </a:prstGeom>
          <a:solidFill>
            <a:srgbClr val="00B8FF"/>
          </a:solidFill>
          <a:ln w="28575" cap="flat" cmpd="sng" algn="ctr">
            <a:solidFill>
              <a:schemeClr val="accent1"/>
            </a:solidFill>
            <a:prstDash val="solid"/>
            <a:round/>
            <a:headEnd type="none" w="med" len="med"/>
            <a:tailEnd type="arrow"/>
          </a:ln>
          <a:effectLst/>
        </p:spPr>
      </p:cxnSp>
      <p:cxnSp>
        <p:nvCxnSpPr>
          <p:cNvPr id="9" name="Straight Arrow Connector 8"/>
          <p:cNvCxnSpPr/>
          <p:nvPr/>
        </p:nvCxnSpPr>
        <p:spPr bwMode="auto">
          <a:xfrm flipV="1">
            <a:off x="3890010" y="4108054"/>
            <a:ext cx="2739390" cy="734218"/>
          </a:xfrm>
          <a:prstGeom prst="straightConnector1">
            <a:avLst/>
          </a:prstGeom>
          <a:solidFill>
            <a:srgbClr val="00B8FF"/>
          </a:solidFill>
          <a:ln w="28575" cap="flat" cmpd="sng" algn="ctr">
            <a:solidFill>
              <a:schemeClr val="accent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9218"/>
                                        </p:tgtEl>
                                        <p:attrNameLst>
                                          <p:attrName>style.visibility</p:attrName>
                                        </p:attrNameLst>
                                      </p:cBhvr>
                                      <p:to>
                                        <p:strVal val="visible"/>
                                      </p:to>
                                    </p:set>
                                    <p:anim calcmode="lin" valueType="num">
                                      <p:cBhvr additive="base">
                                        <p:cTn id="14" dur="500" fill="hold"/>
                                        <p:tgtEl>
                                          <p:spTgt spid="9218"/>
                                        </p:tgtEl>
                                        <p:attrNameLst>
                                          <p:attrName>ppt_x</p:attrName>
                                        </p:attrNameLst>
                                      </p:cBhvr>
                                      <p:tavLst>
                                        <p:tav tm="0">
                                          <p:val>
                                            <p:strVal val="0-#ppt_w/2"/>
                                          </p:val>
                                        </p:tav>
                                        <p:tav tm="100000">
                                          <p:val>
                                            <p:strVal val="#ppt_x"/>
                                          </p:val>
                                        </p:tav>
                                      </p:tavLst>
                                    </p:anim>
                                    <p:anim calcmode="lin" valueType="num">
                                      <p:cBhvr additive="base">
                                        <p:cTn id="15" dur="500" fill="hold"/>
                                        <p:tgtEl>
                                          <p:spTgt spid="92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0" y="0"/>
            <a:ext cx="9143999" cy="563563"/>
          </a:xfrm>
        </p:spPr>
        <p:txBody>
          <a:bodyPr/>
          <a:lstStyle/>
          <a:p>
            <a:r>
              <a:rPr lang="en-US" dirty="0" smtClean="0">
                <a:cs typeface="Times New Roman" pitchFamily="18" charset="0"/>
              </a:rPr>
              <a:t>Define Your Own Library Example: Text Section 2.8</a:t>
            </a:r>
          </a:p>
        </p:txBody>
      </p:sp>
      <p:sp>
        <p:nvSpPr>
          <p:cNvPr id="3" name="Rectangle 2"/>
          <p:cNvSpPr/>
          <p:nvPr/>
        </p:nvSpPr>
        <p:spPr>
          <a:xfrm>
            <a:off x="228600" y="1378012"/>
            <a:ext cx="5791200" cy="2677656"/>
          </a:xfrm>
          <a:prstGeom prst="rect">
            <a:avLst/>
          </a:prstGeom>
          <a:ln>
            <a:solidFill>
              <a:schemeClr val="accent1"/>
            </a:solidFill>
          </a:ln>
        </p:spPr>
        <p:txBody>
          <a:bodyPr wrap="square">
            <a:spAutoFit/>
          </a:bodyPr>
          <a:lstStyle/>
          <a:p>
            <a:r>
              <a:rPr lang="en-US" sz="1400" dirty="0">
                <a:latin typeface="Arial" panose="020B0604020202020204" pitchFamily="34" charset="0"/>
                <a:cs typeface="Arial" panose="020B0604020202020204" pitchFamily="34" charset="0"/>
              </a:rPr>
              <a:t>// file name: </a:t>
            </a:r>
            <a:r>
              <a:rPr lang="en-US" sz="1400" dirty="0" err="1">
                <a:latin typeface="Arial" panose="020B0604020202020204" pitchFamily="34" charset="0"/>
                <a:cs typeface="Arial" panose="020B0604020202020204" pitchFamily="34" charset="0"/>
              </a:rPr>
              <a:t>mylib.c</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#include&lt;</a:t>
            </a:r>
            <a:r>
              <a:rPr lang="en-US" sz="1400" dirty="0" err="1">
                <a:latin typeface="Arial" panose="020B0604020202020204" pitchFamily="34" charset="0"/>
                <a:cs typeface="Arial" panose="020B0604020202020204" pitchFamily="34" charset="0"/>
              </a:rPr>
              <a:t>time.h</a:t>
            </a:r>
            <a:r>
              <a:rPr lang="en-US" sz="1400" dirty="0">
                <a:latin typeface="Arial" panose="020B0604020202020204" pitchFamily="34" charset="0"/>
                <a:cs typeface="Arial" panose="020B0604020202020204" pitchFamily="34" charset="0"/>
              </a:rPr>
              <a:t>&gt;</a:t>
            </a:r>
          </a:p>
          <a:p>
            <a:r>
              <a:rPr lang="en-US" sz="1400" dirty="0" err="1">
                <a:latin typeface="Arial" panose="020B0604020202020204" pitchFamily="34" charset="0"/>
                <a:cs typeface="Arial" panose="020B0604020202020204" pitchFamily="34" charset="0"/>
              </a:rPr>
              <a:t>const</a:t>
            </a:r>
            <a:r>
              <a:rPr lang="en-US" sz="1400" dirty="0">
                <a:latin typeface="Arial" panose="020B0604020202020204" pitchFamily="34" charset="0"/>
                <a:cs typeface="Arial" panose="020B0604020202020204" pitchFamily="34" charset="0"/>
              </a:rPr>
              <a:t> float pi = 3.14159265;</a:t>
            </a:r>
          </a:p>
          <a:p>
            <a:r>
              <a:rPr lang="en-US" sz="1400" dirty="0" smtClean="0">
                <a:latin typeface="Arial" panose="020B0604020202020204" pitchFamily="34" charset="0"/>
                <a:cs typeface="Arial" panose="020B0604020202020204" pitchFamily="34" charset="0"/>
              </a:rPr>
              <a:t>void </a:t>
            </a:r>
            <a:r>
              <a:rPr lang="en-US" sz="1400" dirty="0">
                <a:latin typeface="Arial" panose="020B0604020202020204" pitchFamily="34" charset="0"/>
                <a:cs typeface="Arial" panose="020B0604020202020204" pitchFamily="34" charset="0"/>
              </a:rPr>
              <a:t>sleep(</a:t>
            </a:r>
            <a:r>
              <a:rPr lang="en-US" sz="1400" dirty="0" err="1">
                <a:latin typeface="Arial" panose="020B0604020202020204" pitchFamily="34" charset="0"/>
                <a:cs typeface="Arial" panose="020B0604020202020204" pitchFamily="34" charset="0"/>
              </a:rPr>
              <a:t>int</a:t>
            </a:r>
            <a:r>
              <a:rPr lang="en-US" sz="1400" dirty="0">
                <a:latin typeface="Arial" panose="020B0604020202020204" pitchFamily="34" charset="0"/>
                <a:cs typeface="Arial" panose="020B0604020202020204" pitchFamily="34" charset="0"/>
              </a:rPr>
              <a:t> wait) {</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clock_t</a:t>
            </a:r>
            <a:r>
              <a:rPr lang="en-US" sz="1400" dirty="0">
                <a:latin typeface="Arial" panose="020B0604020202020204" pitchFamily="34" charset="0"/>
                <a:cs typeface="Arial" panose="020B0604020202020204" pitchFamily="34" charset="0"/>
              </a:rPr>
              <a:t> goal;			</a:t>
            </a:r>
          </a:p>
          <a:p>
            <a:r>
              <a:rPr lang="en-US" sz="1400" dirty="0">
                <a:latin typeface="Arial" panose="020B0604020202020204" pitchFamily="34" charset="0"/>
                <a:cs typeface="Arial" panose="020B0604020202020204" pitchFamily="34" charset="0"/>
              </a:rPr>
              <a:t>	goal = wait * CLOCKS_PER_SEC + clock();</a:t>
            </a:r>
          </a:p>
          <a:p>
            <a:r>
              <a:rPr lang="en-US" sz="1400" dirty="0">
                <a:latin typeface="Arial" panose="020B0604020202020204" pitchFamily="34" charset="0"/>
                <a:cs typeface="Arial" panose="020B0604020202020204" pitchFamily="34" charset="0"/>
              </a:rPr>
              <a:t>	while( goal &gt; clock() </a:t>
            </a:r>
            <a:r>
              <a:rPr lang="en-US" sz="1400" dirty="0" smtClean="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a:t>
            </a:r>
          </a:p>
          <a:p>
            <a:r>
              <a:rPr lang="pt-BR" sz="1400" dirty="0" smtClean="0">
                <a:latin typeface="Arial" panose="020B0604020202020204" pitchFamily="34" charset="0"/>
                <a:cs typeface="Arial" panose="020B0604020202020204" pitchFamily="34" charset="0"/>
              </a:rPr>
              <a:t>double </a:t>
            </a:r>
            <a:r>
              <a:rPr lang="pt-BR" sz="1400" dirty="0">
                <a:latin typeface="Arial" panose="020B0604020202020204" pitchFamily="34" charset="0"/>
                <a:cs typeface="Arial" panose="020B0604020202020204" pitchFamily="34" charset="0"/>
              </a:rPr>
              <a:t>cylinder (int h, int r) {	//h: height, r: radius</a:t>
            </a:r>
            <a:endParaRPr lang="en-US" sz="1400" dirty="0">
              <a:latin typeface="Arial" panose="020B0604020202020204" pitchFamily="34" charset="0"/>
              <a:cs typeface="Arial" panose="020B0604020202020204" pitchFamily="34" charset="0"/>
            </a:endParaRPr>
          </a:p>
          <a:p>
            <a:r>
              <a:rPr lang="pt-BR" sz="1400" dirty="0">
                <a:latin typeface="Arial" panose="020B0604020202020204" pitchFamily="34" charset="0"/>
                <a:cs typeface="Arial" panose="020B0604020202020204" pitchFamily="34" charset="0"/>
              </a:rPr>
              <a:t>	const double pi = 3.14159265;</a:t>
            </a:r>
            <a:endParaRPr lang="en-US" sz="1400" dirty="0">
              <a:latin typeface="Arial" panose="020B0604020202020204" pitchFamily="34" charset="0"/>
              <a:cs typeface="Arial" panose="020B0604020202020204" pitchFamily="34" charset="0"/>
            </a:endParaRPr>
          </a:p>
          <a:p>
            <a:r>
              <a:rPr lang="pt-BR" sz="1400" dirty="0">
                <a:latin typeface="Arial" panose="020B0604020202020204" pitchFamily="34" charset="0"/>
                <a:cs typeface="Arial" panose="020B0604020202020204" pitchFamily="34" charset="0"/>
              </a:rPr>
              <a:t>	return pi*r*r*h;</a:t>
            </a:r>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 // Add any functions that you want to add</a:t>
            </a:r>
            <a:endParaRPr lang="en-US" sz="1400" dirty="0">
              <a:latin typeface="Arial" panose="020B0604020202020204" pitchFamily="34" charset="0"/>
              <a:cs typeface="Arial" panose="020B0604020202020204" pitchFamily="34" charset="0"/>
            </a:endParaRPr>
          </a:p>
        </p:txBody>
      </p:sp>
      <p:sp>
        <p:nvSpPr>
          <p:cNvPr id="4" name="Rectangle 3"/>
          <p:cNvSpPr/>
          <p:nvPr/>
        </p:nvSpPr>
        <p:spPr>
          <a:xfrm>
            <a:off x="228600" y="573804"/>
            <a:ext cx="5791200" cy="738664"/>
          </a:xfrm>
          <a:prstGeom prst="rect">
            <a:avLst/>
          </a:prstGeom>
          <a:ln>
            <a:solidFill>
              <a:schemeClr val="accent1"/>
            </a:solidFill>
          </a:ln>
        </p:spPr>
        <p:txBody>
          <a:bodyPr wrap="square">
            <a:spAutoFit/>
          </a:bodyPr>
          <a:lstStyle/>
          <a:p>
            <a:r>
              <a:rPr lang="en-US" sz="1400" dirty="0">
                <a:latin typeface="Arial" panose="020B0604020202020204" pitchFamily="34" charset="0"/>
                <a:cs typeface="Arial" panose="020B0604020202020204" pitchFamily="34" charset="0"/>
              </a:rPr>
              <a:t>typedef </a:t>
            </a:r>
            <a:r>
              <a:rPr lang="en-US" sz="1400" dirty="0" err="1">
                <a:latin typeface="Arial" panose="020B0604020202020204" pitchFamily="34" charset="0"/>
                <a:cs typeface="Arial" panose="020B0604020202020204" pitchFamily="34" charset="0"/>
              </a:rPr>
              <a:t>enum</a:t>
            </a:r>
            <a:r>
              <a:rPr lang="en-US" sz="1400" dirty="0">
                <a:latin typeface="Arial" panose="020B0604020202020204" pitchFamily="34" charset="0"/>
                <a:cs typeface="Arial" panose="020B0604020202020204" pitchFamily="34" charset="0"/>
              </a:rPr>
              <a:t> {red, amber, green} </a:t>
            </a:r>
            <a:r>
              <a:rPr lang="en-US" sz="1400" dirty="0" err="1">
                <a:latin typeface="Arial" panose="020B0604020202020204" pitchFamily="34" charset="0"/>
                <a:cs typeface="Arial" panose="020B0604020202020204" pitchFamily="34" charset="0"/>
              </a:rPr>
              <a:t>traffic_light</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void sleep(</a:t>
            </a:r>
            <a:r>
              <a:rPr lang="en-US" sz="1400" dirty="0" err="1">
                <a:latin typeface="Arial" panose="020B0604020202020204" pitchFamily="34" charset="0"/>
                <a:cs typeface="Arial" panose="020B0604020202020204" pitchFamily="34" charset="0"/>
              </a:rPr>
              <a:t>int</a:t>
            </a:r>
            <a:r>
              <a:rPr lang="en-US" sz="1400" dirty="0">
                <a:latin typeface="Arial" panose="020B0604020202020204" pitchFamily="34" charset="0"/>
                <a:cs typeface="Arial" panose="020B0604020202020204" pitchFamily="34" charset="0"/>
              </a:rPr>
              <a:t> wait);</a:t>
            </a:r>
          </a:p>
          <a:p>
            <a:r>
              <a:rPr lang="en-US" sz="1400" dirty="0">
                <a:latin typeface="Arial" panose="020B0604020202020204" pitchFamily="34" charset="0"/>
                <a:cs typeface="Arial" panose="020B0604020202020204" pitchFamily="34" charset="0"/>
              </a:rPr>
              <a:t>double cylinder (</a:t>
            </a:r>
            <a:r>
              <a:rPr lang="en-US" sz="1400" dirty="0" err="1">
                <a:latin typeface="Arial" panose="020B0604020202020204" pitchFamily="34" charset="0"/>
                <a:cs typeface="Arial" panose="020B0604020202020204" pitchFamily="34" charset="0"/>
              </a:rPr>
              <a:t>int</a:t>
            </a:r>
            <a:r>
              <a:rPr lang="en-US" sz="1400" dirty="0">
                <a:latin typeface="Arial" panose="020B0604020202020204" pitchFamily="34" charset="0"/>
                <a:cs typeface="Arial" panose="020B0604020202020204" pitchFamily="34" charset="0"/>
              </a:rPr>
              <a:t> h, </a:t>
            </a:r>
            <a:r>
              <a:rPr lang="en-US" sz="1400" dirty="0" err="1">
                <a:latin typeface="Arial" panose="020B0604020202020204" pitchFamily="34" charset="0"/>
                <a:cs typeface="Arial" panose="020B0604020202020204" pitchFamily="34" charset="0"/>
              </a:rPr>
              <a:t>int</a:t>
            </a:r>
            <a:r>
              <a:rPr lang="en-US" sz="1400" dirty="0">
                <a:latin typeface="Arial" panose="020B0604020202020204" pitchFamily="34" charset="0"/>
                <a:cs typeface="Arial" panose="020B0604020202020204" pitchFamily="34" charset="0"/>
              </a:rPr>
              <a:t> r); </a:t>
            </a:r>
          </a:p>
        </p:txBody>
      </p:sp>
      <p:sp>
        <p:nvSpPr>
          <p:cNvPr id="5" name="Rectangle 4"/>
          <p:cNvSpPr/>
          <p:nvPr/>
        </p:nvSpPr>
        <p:spPr>
          <a:xfrm>
            <a:off x="228600" y="4104144"/>
            <a:ext cx="5791200" cy="2677656"/>
          </a:xfrm>
          <a:prstGeom prst="rect">
            <a:avLst/>
          </a:prstGeom>
          <a:ln>
            <a:solidFill>
              <a:schemeClr val="accent1"/>
            </a:solidFill>
          </a:ln>
        </p:spPr>
        <p:txBody>
          <a:bodyPr wrap="square">
            <a:spAutoFit/>
          </a:bodyPr>
          <a:lstStyle/>
          <a:p>
            <a:pPr>
              <a:tabLst>
                <a:tab pos="341313" algn="l"/>
                <a:tab pos="682625" algn="l"/>
                <a:tab pos="1023938" algn="l"/>
              </a:tabLst>
            </a:pPr>
            <a:r>
              <a:rPr lang="en-US" sz="1400" dirty="0">
                <a:latin typeface="Arial" panose="020B0604020202020204" pitchFamily="34" charset="0"/>
                <a:cs typeface="Arial" panose="020B0604020202020204" pitchFamily="34" charset="0"/>
              </a:rPr>
              <a:t>#include &lt;</a:t>
            </a:r>
            <a:r>
              <a:rPr lang="en-US" sz="1400" dirty="0" err="1">
                <a:latin typeface="Arial" panose="020B0604020202020204" pitchFamily="34" charset="0"/>
                <a:cs typeface="Arial" panose="020B0604020202020204" pitchFamily="34" charset="0"/>
              </a:rPr>
              <a:t>stdio.h</a:t>
            </a:r>
            <a:r>
              <a:rPr lang="en-US" sz="1400" dirty="0">
                <a:latin typeface="Arial" panose="020B0604020202020204" pitchFamily="34" charset="0"/>
                <a:cs typeface="Arial" panose="020B0604020202020204" pitchFamily="34" charset="0"/>
              </a:rPr>
              <a:t>&gt;  // system library uses angle brackets to include</a:t>
            </a:r>
          </a:p>
          <a:p>
            <a:pPr>
              <a:tabLst>
                <a:tab pos="341313" algn="l"/>
                <a:tab pos="682625" algn="l"/>
                <a:tab pos="1023938" algn="l"/>
              </a:tabLst>
            </a:pPr>
            <a:r>
              <a:rPr lang="en-US" sz="1400" dirty="0">
                <a:solidFill>
                  <a:srgbClr val="0000FF"/>
                </a:solidFill>
                <a:latin typeface="Arial" panose="020B0604020202020204" pitchFamily="34" charset="0"/>
                <a:cs typeface="Arial" panose="020B0604020202020204" pitchFamily="34" charset="0"/>
              </a:rPr>
              <a:t>#include "</a:t>
            </a:r>
            <a:r>
              <a:rPr lang="en-US" sz="1400" dirty="0" err="1">
                <a:solidFill>
                  <a:srgbClr val="0000FF"/>
                </a:solidFill>
                <a:latin typeface="Arial" panose="020B0604020202020204" pitchFamily="34" charset="0"/>
                <a:cs typeface="Arial" panose="020B0604020202020204" pitchFamily="34" charset="0"/>
              </a:rPr>
              <a:t>mylib.h</a:t>
            </a:r>
            <a:r>
              <a:rPr lang="en-US" sz="1400" dirty="0">
                <a:solidFill>
                  <a:srgbClr val="0000FF"/>
                </a:solidFill>
                <a:latin typeface="Arial" panose="020B0604020202020204" pitchFamily="34" charset="0"/>
                <a:cs typeface="Arial" panose="020B0604020202020204" pitchFamily="34" charset="0"/>
              </a:rPr>
              <a:t>"  </a:t>
            </a:r>
            <a:r>
              <a:rPr lang="en-US" sz="1400" dirty="0" smtClean="0">
                <a:solidFill>
                  <a:srgbClr val="0000FF"/>
                </a:solidFill>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user library uses quotes to include</a:t>
            </a:r>
          </a:p>
          <a:p>
            <a:pPr>
              <a:tabLst>
                <a:tab pos="341313" algn="l"/>
                <a:tab pos="682625" algn="l"/>
                <a:tab pos="1023938" algn="l"/>
              </a:tabLst>
            </a:pPr>
            <a:r>
              <a:rPr lang="en-US" sz="1400" dirty="0" smtClean="0">
                <a:latin typeface="Arial" panose="020B0604020202020204" pitchFamily="34" charset="0"/>
                <a:cs typeface="Arial" panose="020B0604020202020204" pitchFamily="34" charset="0"/>
              </a:rPr>
              <a:t>main</a:t>
            </a:r>
            <a:r>
              <a:rPr lang="en-US" sz="1400" dirty="0">
                <a:latin typeface="Arial" panose="020B0604020202020204" pitchFamily="34" charset="0"/>
                <a:cs typeface="Arial" panose="020B0604020202020204" pitchFamily="34" charset="0"/>
              </a:rPr>
              <a:t>() {</a:t>
            </a:r>
          </a:p>
          <a:p>
            <a:pPr>
              <a:tabLst>
                <a:tab pos="341313" algn="l"/>
                <a:tab pos="682625" algn="l"/>
                <a:tab pos="1023938" algn="l"/>
              </a:tabLst>
            </a:pPr>
            <a:r>
              <a:rPr lang="en-US" sz="1400" dirty="0" err="1">
                <a:latin typeface="Arial" panose="020B0604020202020204" pitchFamily="34" charset="0"/>
                <a:cs typeface="Arial" panose="020B0604020202020204" pitchFamily="34" charset="0"/>
              </a:rPr>
              <a:t>traffic_light</a:t>
            </a:r>
            <a:r>
              <a:rPr lang="en-US" sz="1400" dirty="0">
                <a:latin typeface="Arial" panose="020B0604020202020204" pitchFamily="34" charset="0"/>
                <a:cs typeface="Arial" panose="020B0604020202020204" pitchFamily="34" charset="0"/>
              </a:rPr>
              <a:t> x = red; </a:t>
            </a:r>
          </a:p>
          <a:p>
            <a:pPr>
              <a:tabLst>
                <a:tab pos="341313" algn="l"/>
                <a:tab pos="682625" algn="l"/>
                <a:tab pos="1023938" algn="l"/>
              </a:tabLst>
            </a:pPr>
            <a:r>
              <a:rPr lang="en-US" sz="1400" dirty="0">
                <a:latin typeface="Arial" panose="020B0604020202020204" pitchFamily="34" charset="0"/>
                <a:cs typeface="Arial" panose="020B0604020202020204" pitchFamily="34" charset="0"/>
              </a:rPr>
              <a:t>printf("Red:\</a:t>
            </a:r>
            <a:r>
              <a:rPr lang="en-US" sz="1400" dirty="0" err="1">
                <a:latin typeface="Arial" panose="020B0604020202020204" pitchFamily="34" charset="0"/>
                <a:cs typeface="Arial" panose="020B0604020202020204" pitchFamily="34" charset="0"/>
              </a:rPr>
              <a:t>tStop</a:t>
            </a:r>
            <a:r>
              <a:rPr lang="en-US" sz="1400" dirty="0">
                <a:latin typeface="Arial" panose="020B0604020202020204" pitchFamily="34" charset="0"/>
                <a:cs typeface="Arial" panose="020B0604020202020204" pitchFamily="34" charset="0"/>
              </a:rPr>
              <a:t>!\n");</a:t>
            </a:r>
          </a:p>
          <a:p>
            <a:pPr>
              <a:tabLst>
                <a:tab pos="341313" algn="l"/>
                <a:tab pos="682625" algn="l"/>
                <a:tab pos="1023938" algn="l"/>
              </a:tabLst>
            </a:pPr>
            <a:r>
              <a:rPr lang="en-US" sz="1400" dirty="0">
                <a:latin typeface="Arial" panose="020B0604020202020204" pitchFamily="34" charset="0"/>
                <a:cs typeface="Arial" panose="020B0604020202020204" pitchFamily="34" charset="0"/>
              </a:rPr>
              <a:t>while (1)</a:t>
            </a:r>
          </a:p>
          <a:p>
            <a:pPr>
              <a:tabLst>
                <a:tab pos="341313" algn="l"/>
                <a:tab pos="682625" algn="l"/>
                <a:tab pos="1023938" algn="l"/>
              </a:tabLst>
            </a:pPr>
            <a:r>
              <a:rPr lang="en-US" sz="1400" dirty="0">
                <a:latin typeface="Arial" panose="020B0604020202020204" pitchFamily="34" charset="0"/>
                <a:cs typeface="Arial" panose="020B0604020202020204" pitchFamily="34" charset="0"/>
              </a:rPr>
              <a:t>	switch (x) {</a:t>
            </a:r>
          </a:p>
          <a:p>
            <a:pPr>
              <a:tabLst>
                <a:tab pos="341313" algn="l"/>
                <a:tab pos="682625" algn="l"/>
                <a:tab pos="1023938" algn="l"/>
              </a:tabLst>
            </a:pPr>
            <a:r>
              <a:rPr lang="en-US" sz="1400" dirty="0">
                <a:latin typeface="Arial" panose="020B0604020202020204" pitchFamily="34" charset="0"/>
                <a:cs typeface="Arial" panose="020B0604020202020204" pitchFamily="34" charset="0"/>
              </a:rPr>
              <a:t>		case </a:t>
            </a:r>
            <a:r>
              <a:rPr lang="en-US" sz="1400" dirty="0" smtClean="0">
                <a:latin typeface="Arial" panose="020B0604020202020204" pitchFamily="34" charset="0"/>
                <a:cs typeface="Arial" panose="020B0604020202020204" pitchFamily="34" charset="0"/>
              </a:rPr>
              <a:t>amber: sleep(1); x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red; printf</a:t>
            </a:r>
            <a:r>
              <a:rPr lang="en-US" sz="1400" dirty="0">
                <a:latin typeface="Arial" panose="020B0604020202020204" pitchFamily="34" charset="0"/>
                <a:cs typeface="Arial" panose="020B0604020202020204" pitchFamily="34" charset="0"/>
              </a:rPr>
              <a:t>("Red:\</a:t>
            </a:r>
            <a:r>
              <a:rPr lang="en-US" sz="1400" dirty="0" err="1">
                <a:latin typeface="Arial" panose="020B0604020202020204" pitchFamily="34" charset="0"/>
                <a:cs typeface="Arial" panose="020B0604020202020204" pitchFamily="34" charset="0"/>
              </a:rPr>
              <a:t>tStop</a:t>
            </a:r>
            <a:r>
              <a:rPr lang="en-US" sz="1400" dirty="0">
                <a:latin typeface="Arial" panose="020B0604020202020204" pitchFamily="34" charset="0"/>
                <a:cs typeface="Arial" panose="020B0604020202020204" pitchFamily="34" charset="0"/>
              </a:rPr>
              <a:t>!\n"); break;</a:t>
            </a:r>
          </a:p>
          <a:p>
            <a:pPr>
              <a:tabLst>
                <a:tab pos="341313" algn="l"/>
                <a:tab pos="682625" algn="l"/>
                <a:tab pos="1023938" algn="l"/>
              </a:tabLst>
            </a:pPr>
            <a:r>
              <a:rPr lang="en-US" sz="1400" dirty="0">
                <a:latin typeface="Arial" panose="020B0604020202020204" pitchFamily="34" charset="0"/>
                <a:cs typeface="Arial" panose="020B0604020202020204" pitchFamily="34" charset="0"/>
              </a:rPr>
              <a:t>		case </a:t>
            </a:r>
            <a:r>
              <a:rPr lang="en-US" sz="1400" dirty="0" smtClean="0">
                <a:latin typeface="Arial" panose="020B0604020202020204" pitchFamily="34" charset="0"/>
                <a:cs typeface="Arial" panose="020B0604020202020204" pitchFamily="34" charset="0"/>
              </a:rPr>
              <a:t>red: sleep(6</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x </a:t>
            </a:r>
            <a:r>
              <a:rPr lang="en-US" sz="1400" dirty="0">
                <a:latin typeface="Arial" panose="020B0604020202020204" pitchFamily="34" charset="0"/>
                <a:cs typeface="Arial" panose="020B0604020202020204" pitchFamily="34" charset="0"/>
              </a:rPr>
              <a:t>= green; </a:t>
            </a:r>
            <a:r>
              <a:rPr lang="en-US" sz="1400" dirty="0" smtClean="0">
                <a:latin typeface="Arial" panose="020B0604020202020204" pitchFamily="34" charset="0"/>
                <a:cs typeface="Arial" panose="020B0604020202020204" pitchFamily="34" charset="0"/>
              </a:rPr>
              <a:t>printf</a:t>
            </a:r>
            <a:r>
              <a:rPr lang="en-US" sz="1400" dirty="0">
                <a:latin typeface="Arial" panose="020B0604020202020204" pitchFamily="34" charset="0"/>
                <a:cs typeface="Arial" panose="020B0604020202020204" pitchFamily="34" charset="0"/>
              </a:rPr>
              <a:t>("Green:\</a:t>
            </a:r>
            <a:r>
              <a:rPr lang="en-US" sz="1400" dirty="0" err="1">
                <a:latin typeface="Arial" panose="020B0604020202020204" pitchFamily="34" charset="0"/>
                <a:cs typeface="Arial" panose="020B0604020202020204" pitchFamily="34" charset="0"/>
              </a:rPr>
              <a:t>tGo</a:t>
            </a:r>
            <a:r>
              <a:rPr lang="en-US" sz="1400" dirty="0">
                <a:latin typeface="Arial" panose="020B0604020202020204" pitchFamily="34" charset="0"/>
                <a:cs typeface="Arial" panose="020B0604020202020204" pitchFamily="34" charset="0"/>
              </a:rPr>
              <a:t>&gt;&gt;&gt;\n"); break;</a:t>
            </a:r>
          </a:p>
          <a:p>
            <a:pPr>
              <a:tabLst>
                <a:tab pos="341313" algn="l"/>
                <a:tab pos="682625" algn="l"/>
                <a:tab pos="1023938" algn="l"/>
              </a:tabLst>
            </a:pPr>
            <a:r>
              <a:rPr lang="en-US" sz="1400" dirty="0">
                <a:latin typeface="Arial" panose="020B0604020202020204" pitchFamily="34" charset="0"/>
                <a:cs typeface="Arial" panose="020B0604020202020204" pitchFamily="34" charset="0"/>
              </a:rPr>
              <a:t>		case </a:t>
            </a:r>
            <a:r>
              <a:rPr lang="en-US" sz="1400" dirty="0" smtClean="0">
                <a:latin typeface="Arial" panose="020B0604020202020204" pitchFamily="34" charset="0"/>
                <a:cs typeface="Arial" panose="020B0604020202020204" pitchFamily="34" charset="0"/>
              </a:rPr>
              <a:t>green: sleep(12); </a:t>
            </a:r>
            <a:r>
              <a:rPr lang="nb-NO" sz="1400" dirty="0" smtClean="0">
                <a:latin typeface="Arial" panose="020B0604020202020204" pitchFamily="34" charset="0"/>
                <a:cs typeface="Arial" panose="020B0604020202020204" pitchFamily="34" charset="0"/>
              </a:rPr>
              <a:t>x </a:t>
            </a:r>
            <a:r>
              <a:rPr lang="nb-NO" sz="1400" dirty="0">
                <a:latin typeface="Arial" panose="020B0604020202020204" pitchFamily="34" charset="0"/>
                <a:cs typeface="Arial" panose="020B0604020202020204" pitchFamily="34" charset="0"/>
              </a:rPr>
              <a:t>= amber; </a:t>
            </a:r>
            <a:r>
              <a:rPr lang="nb-NO" sz="1400" dirty="0" smtClean="0">
                <a:latin typeface="Arial" panose="020B0604020202020204" pitchFamily="34" charset="0"/>
                <a:cs typeface="Arial" panose="020B0604020202020204" pitchFamily="34" charset="0"/>
              </a:rPr>
              <a:t>printf</a:t>
            </a:r>
            <a:r>
              <a:rPr lang="nb-NO" sz="1400" dirty="0">
                <a:latin typeface="Arial" panose="020B0604020202020204" pitchFamily="34" charset="0"/>
                <a:cs typeface="Arial" panose="020B0604020202020204" pitchFamily="34" charset="0"/>
              </a:rPr>
              <a:t>("Amber:\tBrake...\n");</a:t>
            </a:r>
            <a:endParaRPr lang="en-US" sz="1400" dirty="0">
              <a:latin typeface="Arial" panose="020B0604020202020204" pitchFamily="34" charset="0"/>
              <a:cs typeface="Arial" panose="020B0604020202020204" pitchFamily="34" charset="0"/>
            </a:endParaRPr>
          </a:p>
          <a:p>
            <a:pPr>
              <a:tabLst>
                <a:tab pos="341313" algn="l"/>
                <a:tab pos="682625" algn="l"/>
                <a:tab pos="1023938" algn="l"/>
              </a:tabLst>
            </a:pPr>
            <a:r>
              <a:rPr lang="nb-NO"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t>
            </a:r>
          </a:p>
          <a:p>
            <a:pPr>
              <a:tabLst>
                <a:tab pos="341313" algn="l"/>
                <a:tab pos="682625" algn="l"/>
                <a:tab pos="1023938" algn="l"/>
              </a:tabLst>
            </a:pPr>
            <a:r>
              <a:rPr lang="en-US" sz="1400" dirty="0">
                <a:latin typeface="Arial" panose="020B0604020202020204" pitchFamily="34" charset="0"/>
                <a:cs typeface="Arial" panose="020B0604020202020204" pitchFamily="34" charset="0"/>
              </a:rPr>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407" y="1796028"/>
            <a:ext cx="2785793" cy="2952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bwMode="auto">
          <a:xfrm>
            <a:off x="4648200" y="849868"/>
            <a:ext cx="2133600" cy="2807732"/>
          </a:xfrm>
          <a:prstGeom prst="straightConnector1">
            <a:avLst/>
          </a:prstGeom>
          <a:solidFill>
            <a:srgbClr val="00B8FF"/>
          </a:solidFill>
          <a:ln w="9525" cap="flat" cmpd="sng" algn="ctr">
            <a:solidFill>
              <a:schemeClr val="tx1"/>
            </a:solidFill>
            <a:prstDash val="lgDash"/>
            <a:round/>
            <a:headEnd type="none" w="med" len="med"/>
            <a:tailEnd type="arrow"/>
          </a:ln>
          <a:effectLst/>
        </p:spPr>
      </p:cxnSp>
      <p:cxnSp>
        <p:nvCxnSpPr>
          <p:cNvPr id="12" name="Straight Arrow Connector 11"/>
          <p:cNvCxnSpPr/>
          <p:nvPr/>
        </p:nvCxnSpPr>
        <p:spPr bwMode="auto">
          <a:xfrm>
            <a:off x="4953000" y="3429000"/>
            <a:ext cx="1828800" cy="838200"/>
          </a:xfrm>
          <a:prstGeom prst="straightConnector1">
            <a:avLst/>
          </a:prstGeom>
          <a:solidFill>
            <a:srgbClr val="00B8FF"/>
          </a:solidFill>
          <a:ln w="9525" cap="flat" cmpd="sng" algn="ctr">
            <a:solidFill>
              <a:schemeClr val="tx1"/>
            </a:solidFill>
            <a:prstDash val="lgDash"/>
            <a:round/>
            <a:headEnd type="none" w="med" len="med"/>
            <a:tailEnd type="arrow"/>
          </a:ln>
          <a:effectLst/>
        </p:spPr>
      </p:cxnSp>
      <p:cxnSp>
        <p:nvCxnSpPr>
          <p:cNvPr id="17" name="Straight Arrow Connector 16"/>
          <p:cNvCxnSpPr/>
          <p:nvPr/>
        </p:nvCxnSpPr>
        <p:spPr bwMode="auto">
          <a:xfrm flipV="1">
            <a:off x="4953000" y="4495800"/>
            <a:ext cx="1752600" cy="457200"/>
          </a:xfrm>
          <a:prstGeom prst="straightConnector1">
            <a:avLst/>
          </a:prstGeom>
          <a:solidFill>
            <a:srgbClr val="00B8FF"/>
          </a:solidFill>
          <a:ln w="9525" cap="flat" cmpd="sng" algn="ctr">
            <a:solidFill>
              <a:schemeClr val="tx1"/>
            </a:solidFill>
            <a:prstDash val="lgDash"/>
            <a:round/>
            <a:headEnd type="none" w="med" len="med"/>
            <a:tailEnd type="arrow"/>
          </a:ln>
          <a:effectLst/>
        </p:spPr>
      </p:cxnSp>
      <p:sp>
        <p:nvSpPr>
          <p:cNvPr id="2" name="Rounded Rectangular Callout 1"/>
          <p:cNvSpPr/>
          <p:nvPr/>
        </p:nvSpPr>
        <p:spPr bwMode="auto">
          <a:xfrm>
            <a:off x="3276600" y="1676400"/>
            <a:ext cx="1371600" cy="457200"/>
          </a:xfrm>
          <a:prstGeom prst="wedgeRoundRectCallout">
            <a:avLst>
              <a:gd name="adj1" fmla="val -49204"/>
              <a:gd name="adj2" fmla="val 124067"/>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What is it?</a:t>
            </a:r>
          </a:p>
        </p:txBody>
      </p:sp>
      <p:sp>
        <p:nvSpPr>
          <p:cNvPr id="11" name="Rounded Rectangular Callout 10"/>
          <p:cNvSpPr/>
          <p:nvPr/>
        </p:nvSpPr>
        <p:spPr bwMode="auto">
          <a:xfrm>
            <a:off x="3276600" y="1676400"/>
            <a:ext cx="1371600" cy="457200"/>
          </a:xfrm>
          <a:prstGeom prst="wedgeRoundRectCallout">
            <a:avLst>
              <a:gd name="adj1" fmla="val -166718"/>
              <a:gd name="adj2" fmla="val -31865"/>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What is it?</a:t>
            </a:r>
          </a:p>
        </p:txBody>
      </p:sp>
    </p:spTree>
    <p:extLst>
      <p:ext uri="{BB962C8B-B14F-4D97-AF65-F5344CB8AC3E}">
        <p14:creationId xmlns:p14="http://schemas.microsoft.com/office/powerpoint/2010/main" val="359425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8194"/>
                                        </p:tgtEl>
                                        <p:attrNameLst>
                                          <p:attrName>style.visibility</p:attrName>
                                        </p:attrNameLst>
                                      </p:cBhvr>
                                      <p:to>
                                        <p:strVal val="visible"/>
                                      </p:to>
                                    </p:set>
                                    <p:anim calcmode="lin" valueType="num">
                                      <p:cBhvr additive="base">
                                        <p:cTn id="17" dur="500" fill="hold"/>
                                        <p:tgtEl>
                                          <p:spTgt spid="8194"/>
                                        </p:tgtEl>
                                        <p:attrNameLst>
                                          <p:attrName>ppt_x</p:attrName>
                                        </p:attrNameLst>
                                      </p:cBhvr>
                                      <p:tavLst>
                                        <p:tav tm="0">
                                          <p:val>
                                            <p:strVal val="0-#ppt_w/2"/>
                                          </p:val>
                                        </p:tav>
                                        <p:tav tm="100000">
                                          <p:val>
                                            <p:strVal val="#ppt_x"/>
                                          </p:val>
                                        </p:tav>
                                      </p:tavLst>
                                    </p:anim>
                                    <p:anim calcmode="lin" valueType="num">
                                      <p:cBhvr additive="base">
                                        <p:cTn id="18" dur="500" fill="hold"/>
                                        <p:tgtEl>
                                          <p:spTgt spid="819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2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76200"/>
            <a:ext cx="7807325" cy="563563"/>
          </a:xfrm>
        </p:spPr>
        <p:txBody>
          <a:bodyPr/>
          <a:lstStyle/>
          <a:p>
            <a:r>
              <a:rPr lang="en-US" dirty="0" smtClean="0"/>
              <a:t>Creating Pre-Compiled DLL Library 1</a:t>
            </a:r>
            <a:endParaRPr lang="en-US" dirty="0"/>
          </a:p>
        </p:txBody>
      </p:sp>
      <p:sp>
        <p:nvSpPr>
          <p:cNvPr id="3" name="Content Placeholder 2"/>
          <p:cNvSpPr>
            <a:spLocks noGrp="1"/>
          </p:cNvSpPr>
          <p:nvPr>
            <p:ph idx="1"/>
          </p:nvPr>
        </p:nvSpPr>
        <p:spPr>
          <a:xfrm>
            <a:off x="685375" y="838200"/>
            <a:ext cx="7807325" cy="5016500"/>
          </a:xfrm>
        </p:spPr>
        <p:txBody>
          <a:bodyPr/>
          <a:lstStyle/>
          <a:p>
            <a:r>
              <a:rPr lang="en-US" sz="2400" dirty="0" smtClean="0"/>
              <a:t>Dynamic-Link Library (DLL</a:t>
            </a:r>
            <a:r>
              <a:rPr lang="en-US" sz="2400" dirty="0"/>
              <a:t>)</a:t>
            </a:r>
            <a:r>
              <a:rPr lang="en-US" sz="2400" dirty="0" smtClean="0"/>
              <a:t>: is </a:t>
            </a:r>
            <a:r>
              <a:rPr lang="en-US" sz="2400" dirty="0"/>
              <a:t>a module that contains functions and data that can be used by another module (application or DLL).</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9" y="1895475"/>
            <a:ext cx="9120018" cy="496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Left Arrow 3"/>
          <p:cNvSpPr/>
          <p:nvPr/>
        </p:nvSpPr>
        <p:spPr bwMode="auto">
          <a:xfrm>
            <a:off x="4178300" y="2895601"/>
            <a:ext cx="533400" cy="685800"/>
          </a:xfrm>
          <a:prstGeom prst="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 name="Up Arrow 4"/>
          <p:cNvSpPr/>
          <p:nvPr/>
        </p:nvSpPr>
        <p:spPr bwMode="auto">
          <a:xfrm>
            <a:off x="7467600" y="3276601"/>
            <a:ext cx="533400" cy="304800"/>
          </a:xfrm>
          <a:prstGeom prst="up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15576336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14375"/>
            <a:ext cx="8001000" cy="6190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71513" y="76200"/>
            <a:ext cx="7807325" cy="563563"/>
          </a:xfrm>
        </p:spPr>
        <p:txBody>
          <a:bodyPr/>
          <a:lstStyle/>
          <a:p>
            <a:r>
              <a:rPr lang="en-US" dirty="0" smtClean="0"/>
              <a:t>Creating Pre-Compiled DLL Library 2</a:t>
            </a:r>
            <a:endParaRPr lang="en-US" dirty="0"/>
          </a:p>
        </p:txBody>
      </p:sp>
      <p:sp>
        <p:nvSpPr>
          <p:cNvPr id="4" name="Left Arrow 3"/>
          <p:cNvSpPr/>
          <p:nvPr/>
        </p:nvSpPr>
        <p:spPr bwMode="auto">
          <a:xfrm flipH="1">
            <a:off x="2286000" y="2667000"/>
            <a:ext cx="685800" cy="486227"/>
          </a:xfrm>
          <a:prstGeom prst="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84774747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671513" y="228600"/>
            <a:ext cx="7807325" cy="563563"/>
          </a:xfrm>
        </p:spPr>
        <p:txBody>
          <a:bodyPr/>
          <a:lstStyle/>
          <a:p>
            <a:r>
              <a:rPr lang="en-US" smtClean="0">
                <a:cs typeface="Times New Roman" pitchFamily="18" charset="0"/>
              </a:rPr>
              <a:t>Modules and Packages: </a:t>
            </a:r>
            <a:r>
              <a:rPr lang="en-US" smtClean="0"/>
              <a:t>Scope and Visibility</a:t>
            </a:r>
          </a:p>
        </p:txBody>
      </p:sp>
      <p:sp>
        <p:nvSpPr>
          <p:cNvPr id="144387" name="Rectangle 3"/>
          <p:cNvSpPr>
            <a:spLocks noGrp="1" noChangeArrowheads="1"/>
          </p:cNvSpPr>
          <p:nvPr>
            <p:ph type="body" idx="1"/>
          </p:nvPr>
        </p:nvSpPr>
        <p:spPr>
          <a:xfrm>
            <a:off x="534988" y="1209675"/>
            <a:ext cx="8166100" cy="5016500"/>
          </a:xfrm>
        </p:spPr>
        <p:txBody>
          <a:bodyPr/>
          <a:lstStyle/>
          <a:p>
            <a:pPr>
              <a:lnSpc>
                <a:spcPct val="95000"/>
              </a:lnSpc>
              <a:buFont typeface="Wingdings" pitchFamily="2" charset="2"/>
              <a:buChar char="§"/>
            </a:pPr>
            <a:r>
              <a:rPr lang="en-US" sz="2400" dirty="0" smtClean="0">
                <a:cs typeface="Times New Roman" pitchFamily="18" charset="0"/>
              </a:rPr>
              <a:t>Within a module, the usual scope rules apply.</a:t>
            </a:r>
          </a:p>
          <a:p>
            <a:pPr>
              <a:lnSpc>
                <a:spcPct val="95000"/>
              </a:lnSpc>
              <a:buFont typeface="Wingdings" pitchFamily="2" charset="2"/>
              <a:buChar char="§"/>
            </a:pPr>
            <a:r>
              <a:rPr lang="en-US" sz="2400" dirty="0" smtClean="0">
                <a:cs typeface="Times New Roman" pitchFamily="18" charset="0"/>
              </a:rPr>
              <a:t>Global variables given in the </a:t>
            </a:r>
            <a:r>
              <a:rPr lang="en-US" sz="2400" i="1" dirty="0" smtClean="0">
                <a:cs typeface="Times New Roman" pitchFamily="18" charset="0"/>
              </a:rPr>
              <a:t>module specification</a:t>
            </a:r>
            <a:r>
              <a:rPr lang="en-US" sz="2400" dirty="0" smtClean="0">
                <a:cs typeface="Times New Roman" pitchFamily="18" charset="0"/>
              </a:rPr>
              <a:t> are in the scope of any program unit that uses it. Memory is allocated statically, so it exists for the duration of the program.</a:t>
            </a:r>
          </a:p>
          <a:p>
            <a:pPr algn="just">
              <a:lnSpc>
                <a:spcPct val="95000"/>
              </a:lnSpc>
              <a:buFont typeface="Wingdings" pitchFamily="2" charset="2"/>
              <a:buChar char="§"/>
            </a:pPr>
            <a:r>
              <a:rPr lang="en-US" sz="2400" dirty="0" smtClean="0">
                <a:cs typeface="Times New Roman" pitchFamily="18" charset="0"/>
              </a:rPr>
              <a:t>Global variables within the implementation of the module are statically allocated --- they exist for the duration of the module execution. </a:t>
            </a:r>
          </a:p>
          <a:p>
            <a:pPr>
              <a:lnSpc>
                <a:spcPct val="95000"/>
              </a:lnSpc>
            </a:pPr>
            <a:r>
              <a:rPr lang="en-US" sz="2400" b="1" dirty="0" smtClean="0">
                <a:cs typeface="Times New Roman" pitchFamily="18" charset="0"/>
              </a:rPr>
              <a:t>	However, </a:t>
            </a:r>
            <a:r>
              <a:rPr lang="en-US" sz="2400" dirty="0" smtClean="0">
                <a:cs typeface="Times New Roman" pitchFamily="18" charset="0"/>
              </a:rPr>
              <a:t>they may not be directly accessible and visible.  They are invisible inside a function if the same name is used by a local variable. However, one can use </a:t>
            </a:r>
            <a:r>
              <a:rPr lang="en-US" sz="2400" i="1" dirty="0" err="1" smtClean="0">
                <a:cs typeface="Times New Roman" pitchFamily="18" charset="0"/>
              </a:rPr>
              <a:t>this.variable</a:t>
            </a:r>
            <a:r>
              <a:rPr lang="en-US" sz="2400" dirty="0" smtClean="0">
                <a:cs typeface="Times New Roman" pitchFamily="18" charset="0"/>
              </a:rPr>
              <a:t> to differentiate global and local variables.</a:t>
            </a:r>
            <a:endParaRPr lang="en-US" sz="2400" dirty="0" smtClean="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71513" y="152400"/>
            <a:ext cx="7807325" cy="563563"/>
          </a:xfrm>
        </p:spPr>
        <p:txBody>
          <a:bodyPr/>
          <a:lstStyle/>
          <a:p>
            <a:r>
              <a:rPr lang="en-US" smtClean="0"/>
              <a:t>What is a Program?</a:t>
            </a:r>
          </a:p>
        </p:txBody>
      </p:sp>
      <p:grpSp>
        <p:nvGrpSpPr>
          <p:cNvPr id="2" name="Group 3"/>
          <p:cNvGrpSpPr>
            <a:grpSpLocks/>
          </p:cNvGrpSpPr>
          <p:nvPr/>
        </p:nvGrpSpPr>
        <p:grpSpPr bwMode="auto">
          <a:xfrm>
            <a:off x="1600200" y="1044575"/>
            <a:ext cx="5562600" cy="1470025"/>
            <a:chOff x="1008" y="658"/>
            <a:chExt cx="3504" cy="926"/>
          </a:xfrm>
        </p:grpSpPr>
        <p:sp>
          <p:nvSpPr>
            <p:cNvPr id="145421" name="Text Box 4"/>
            <p:cNvSpPr txBox="1">
              <a:spLocks noChangeArrowheads="1"/>
            </p:cNvSpPr>
            <p:nvPr/>
          </p:nvSpPr>
          <p:spPr bwMode="auto">
            <a:xfrm>
              <a:off x="2352" y="658"/>
              <a:ext cx="825" cy="288"/>
            </a:xfrm>
            <a:prstGeom prst="rect">
              <a:avLst/>
            </a:prstGeom>
            <a:noFill/>
            <a:ln w="9525">
              <a:noFill/>
              <a:miter lim="800000"/>
              <a:headEnd/>
              <a:tailEnd/>
            </a:ln>
          </p:spPr>
          <p:txBody>
            <a:bodyPr wrap="none">
              <a:spAutoFit/>
            </a:bodyPr>
            <a:lstStyle/>
            <a:p>
              <a:r>
                <a:rPr lang="en-US"/>
                <a:t>Program </a:t>
              </a:r>
            </a:p>
          </p:txBody>
        </p:sp>
        <p:sp>
          <p:nvSpPr>
            <p:cNvPr id="145422" name="Text Box 5"/>
            <p:cNvSpPr txBox="1">
              <a:spLocks noChangeArrowheads="1"/>
            </p:cNvSpPr>
            <p:nvPr/>
          </p:nvSpPr>
          <p:spPr bwMode="auto">
            <a:xfrm>
              <a:off x="1008" y="1282"/>
              <a:ext cx="1152" cy="288"/>
            </a:xfrm>
            <a:prstGeom prst="rect">
              <a:avLst/>
            </a:prstGeom>
            <a:noFill/>
            <a:ln w="9525">
              <a:noFill/>
              <a:miter lim="800000"/>
              <a:headEnd/>
              <a:tailEnd/>
            </a:ln>
          </p:spPr>
          <p:txBody>
            <a:bodyPr>
              <a:spAutoFit/>
            </a:bodyPr>
            <a:lstStyle/>
            <a:p>
              <a:pPr>
                <a:spcBef>
                  <a:spcPct val="50000"/>
                </a:spcBef>
              </a:pPr>
              <a:r>
                <a:rPr lang="en-US"/>
                <a:t>Algorithm</a:t>
              </a:r>
            </a:p>
          </p:txBody>
        </p:sp>
        <p:sp>
          <p:nvSpPr>
            <p:cNvPr id="145423" name="Text Box 6"/>
            <p:cNvSpPr txBox="1">
              <a:spLocks noChangeArrowheads="1"/>
            </p:cNvSpPr>
            <p:nvPr/>
          </p:nvSpPr>
          <p:spPr bwMode="auto">
            <a:xfrm>
              <a:off x="3696" y="1296"/>
              <a:ext cx="816" cy="288"/>
            </a:xfrm>
            <a:prstGeom prst="rect">
              <a:avLst/>
            </a:prstGeom>
            <a:noFill/>
            <a:ln w="9525">
              <a:noFill/>
              <a:miter lim="800000"/>
              <a:headEnd/>
              <a:tailEnd/>
            </a:ln>
          </p:spPr>
          <p:txBody>
            <a:bodyPr>
              <a:spAutoFit/>
            </a:bodyPr>
            <a:lstStyle/>
            <a:p>
              <a:pPr>
                <a:spcBef>
                  <a:spcPct val="50000"/>
                </a:spcBef>
              </a:pPr>
              <a:r>
                <a:rPr lang="en-US"/>
                <a:t>Data</a:t>
              </a:r>
            </a:p>
          </p:txBody>
        </p:sp>
        <p:sp>
          <p:nvSpPr>
            <p:cNvPr id="145424" name="Line 7"/>
            <p:cNvSpPr>
              <a:spLocks noChangeShapeType="1"/>
            </p:cNvSpPr>
            <p:nvPr/>
          </p:nvSpPr>
          <p:spPr bwMode="auto">
            <a:xfrm flipH="1">
              <a:off x="1584" y="898"/>
              <a:ext cx="768" cy="384"/>
            </a:xfrm>
            <a:prstGeom prst="line">
              <a:avLst/>
            </a:prstGeom>
            <a:noFill/>
            <a:ln w="9525">
              <a:solidFill>
                <a:schemeClr val="tx1"/>
              </a:solidFill>
              <a:round/>
              <a:headEnd/>
              <a:tailEnd type="triangle" w="med" len="med"/>
            </a:ln>
          </p:spPr>
          <p:txBody>
            <a:bodyPr/>
            <a:lstStyle/>
            <a:p>
              <a:endParaRPr lang="en-US"/>
            </a:p>
          </p:txBody>
        </p:sp>
        <p:sp>
          <p:nvSpPr>
            <p:cNvPr id="145425" name="Line 8"/>
            <p:cNvSpPr>
              <a:spLocks noChangeShapeType="1"/>
            </p:cNvSpPr>
            <p:nvPr/>
          </p:nvSpPr>
          <p:spPr bwMode="auto">
            <a:xfrm>
              <a:off x="3168" y="898"/>
              <a:ext cx="768" cy="384"/>
            </a:xfrm>
            <a:prstGeom prst="line">
              <a:avLst/>
            </a:prstGeom>
            <a:noFill/>
            <a:ln w="9525">
              <a:solidFill>
                <a:schemeClr val="tx1"/>
              </a:solidFill>
              <a:round/>
              <a:headEnd/>
              <a:tailEnd type="triangle" w="med" len="med"/>
            </a:ln>
          </p:spPr>
          <p:txBody>
            <a:bodyPr/>
            <a:lstStyle/>
            <a:p>
              <a:endParaRPr lang="en-US"/>
            </a:p>
          </p:txBody>
        </p:sp>
      </p:grpSp>
      <p:grpSp>
        <p:nvGrpSpPr>
          <p:cNvPr id="3" name="Group 9"/>
          <p:cNvGrpSpPr>
            <a:grpSpLocks/>
          </p:cNvGrpSpPr>
          <p:nvPr/>
        </p:nvGrpSpPr>
        <p:grpSpPr bwMode="auto">
          <a:xfrm>
            <a:off x="1600200" y="2492375"/>
            <a:ext cx="2057400" cy="1568450"/>
            <a:chOff x="1008" y="1728"/>
            <a:chExt cx="1296" cy="988"/>
          </a:xfrm>
        </p:grpSpPr>
        <p:sp>
          <p:nvSpPr>
            <p:cNvPr id="145419" name="Text Box 10"/>
            <p:cNvSpPr txBox="1">
              <a:spLocks noChangeArrowheads="1"/>
            </p:cNvSpPr>
            <p:nvPr/>
          </p:nvSpPr>
          <p:spPr bwMode="auto">
            <a:xfrm>
              <a:off x="1008" y="1968"/>
              <a:ext cx="1296" cy="748"/>
            </a:xfrm>
            <a:prstGeom prst="rect">
              <a:avLst/>
            </a:prstGeom>
            <a:noFill/>
            <a:ln w="9525">
              <a:noFill/>
              <a:miter lim="800000"/>
              <a:headEnd/>
              <a:tailEnd/>
            </a:ln>
          </p:spPr>
          <p:txBody>
            <a:bodyPr>
              <a:spAutoFit/>
            </a:bodyPr>
            <a:lstStyle/>
            <a:p>
              <a:pPr>
                <a:spcBef>
                  <a:spcPct val="50000"/>
                </a:spcBef>
              </a:pPr>
              <a:r>
                <a:rPr lang="en-US"/>
                <a:t>Process (steps) of data manipulation</a:t>
              </a:r>
            </a:p>
          </p:txBody>
        </p:sp>
        <p:sp>
          <p:nvSpPr>
            <p:cNvPr id="145420" name="Line 11"/>
            <p:cNvSpPr>
              <a:spLocks noChangeShapeType="1"/>
            </p:cNvSpPr>
            <p:nvPr/>
          </p:nvSpPr>
          <p:spPr bwMode="auto">
            <a:xfrm>
              <a:off x="1440" y="1728"/>
              <a:ext cx="0" cy="288"/>
            </a:xfrm>
            <a:prstGeom prst="line">
              <a:avLst/>
            </a:prstGeom>
            <a:noFill/>
            <a:ln w="9525">
              <a:solidFill>
                <a:schemeClr val="tx1"/>
              </a:solidFill>
              <a:round/>
              <a:headEnd/>
              <a:tailEnd type="triangle" w="med" len="med"/>
            </a:ln>
          </p:spPr>
          <p:txBody>
            <a:bodyPr/>
            <a:lstStyle/>
            <a:p>
              <a:endParaRPr lang="en-US"/>
            </a:p>
          </p:txBody>
        </p:sp>
      </p:grpSp>
      <p:grpSp>
        <p:nvGrpSpPr>
          <p:cNvPr id="4" name="Group 12"/>
          <p:cNvGrpSpPr>
            <a:grpSpLocks/>
          </p:cNvGrpSpPr>
          <p:nvPr/>
        </p:nvGrpSpPr>
        <p:grpSpPr bwMode="auto">
          <a:xfrm>
            <a:off x="5791200" y="2492375"/>
            <a:ext cx="2057400" cy="1355725"/>
            <a:chOff x="3648" y="1728"/>
            <a:chExt cx="1296" cy="854"/>
          </a:xfrm>
        </p:grpSpPr>
        <p:sp>
          <p:nvSpPr>
            <p:cNvPr id="145417" name="Text Box 13"/>
            <p:cNvSpPr txBox="1">
              <a:spLocks noChangeArrowheads="1"/>
            </p:cNvSpPr>
            <p:nvPr/>
          </p:nvSpPr>
          <p:spPr bwMode="auto">
            <a:xfrm>
              <a:off x="3648" y="2064"/>
              <a:ext cx="1296" cy="518"/>
            </a:xfrm>
            <a:prstGeom prst="rect">
              <a:avLst/>
            </a:prstGeom>
            <a:noFill/>
            <a:ln w="9525">
              <a:noFill/>
              <a:miter lim="800000"/>
              <a:headEnd/>
              <a:tailEnd/>
            </a:ln>
          </p:spPr>
          <p:txBody>
            <a:bodyPr>
              <a:spAutoFit/>
            </a:bodyPr>
            <a:lstStyle/>
            <a:p>
              <a:pPr>
                <a:spcBef>
                  <a:spcPct val="50000"/>
                </a:spcBef>
              </a:pPr>
              <a:r>
                <a:rPr lang="en-US"/>
                <a:t>Objects of the manipulation</a:t>
              </a:r>
            </a:p>
          </p:txBody>
        </p:sp>
        <p:sp>
          <p:nvSpPr>
            <p:cNvPr id="145418" name="Line 14"/>
            <p:cNvSpPr>
              <a:spLocks noChangeShapeType="1"/>
            </p:cNvSpPr>
            <p:nvPr/>
          </p:nvSpPr>
          <p:spPr bwMode="auto">
            <a:xfrm>
              <a:off x="3936" y="1728"/>
              <a:ext cx="0" cy="288"/>
            </a:xfrm>
            <a:prstGeom prst="line">
              <a:avLst/>
            </a:prstGeom>
            <a:noFill/>
            <a:ln w="9525">
              <a:solidFill>
                <a:schemeClr val="tx1"/>
              </a:solidFill>
              <a:round/>
              <a:headEnd/>
              <a:tailEnd type="triangle" w="med" len="med"/>
            </a:ln>
          </p:spPr>
          <p:txBody>
            <a:bodyPr/>
            <a:lstStyle/>
            <a:p>
              <a:endParaRPr lang="en-US"/>
            </a:p>
          </p:txBody>
        </p:sp>
      </p:grpSp>
      <p:sp>
        <p:nvSpPr>
          <p:cNvPr id="331791" name="AutoShape 15"/>
          <p:cNvSpPr>
            <a:spLocks noChangeArrowheads="1"/>
          </p:cNvSpPr>
          <p:nvPr/>
        </p:nvSpPr>
        <p:spPr bwMode="auto">
          <a:xfrm>
            <a:off x="2133600" y="4419600"/>
            <a:ext cx="2362200" cy="1905000"/>
          </a:xfrm>
          <a:prstGeom prst="cloudCallout">
            <a:avLst>
              <a:gd name="adj1" fmla="val -48722"/>
              <a:gd name="adj2" fmla="val -58500"/>
            </a:avLst>
          </a:prstGeom>
          <a:solidFill>
            <a:srgbClr val="FDFFDD"/>
          </a:solidFill>
          <a:ln w="9525">
            <a:solidFill>
              <a:schemeClr val="tx1"/>
            </a:solidFill>
            <a:round/>
            <a:headEnd/>
            <a:tailEnd/>
          </a:ln>
        </p:spPr>
        <p:txBody>
          <a:bodyPr/>
          <a:lstStyle/>
          <a:p>
            <a:pPr algn="ctr"/>
            <a:r>
              <a:rPr lang="en-US"/>
              <a:t>Emphasis:</a:t>
            </a:r>
          </a:p>
          <a:p>
            <a:pPr algn="ctr"/>
            <a:r>
              <a:rPr lang="en-US"/>
              <a:t>Imperative</a:t>
            </a:r>
          </a:p>
          <a:p>
            <a:pPr algn="ctr"/>
            <a:r>
              <a:rPr lang="en-US"/>
              <a:t>Procedural Paradigms</a:t>
            </a:r>
          </a:p>
        </p:txBody>
      </p:sp>
      <p:sp>
        <p:nvSpPr>
          <p:cNvPr id="331792" name="AutoShape 16"/>
          <p:cNvSpPr>
            <a:spLocks noChangeArrowheads="1"/>
          </p:cNvSpPr>
          <p:nvPr/>
        </p:nvSpPr>
        <p:spPr bwMode="auto">
          <a:xfrm>
            <a:off x="5867400" y="4397375"/>
            <a:ext cx="2362200" cy="2133600"/>
          </a:xfrm>
          <a:prstGeom prst="cloudCallout">
            <a:avLst>
              <a:gd name="adj1" fmla="val -30713"/>
              <a:gd name="adj2" fmla="val -68528"/>
            </a:avLst>
          </a:prstGeom>
          <a:solidFill>
            <a:schemeClr val="hlink"/>
          </a:solidFill>
          <a:ln w="9525">
            <a:solidFill>
              <a:schemeClr val="tx1"/>
            </a:solidFill>
            <a:round/>
            <a:headEnd/>
            <a:tailEnd/>
          </a:ln>
        </p:spPr>
        <p:txBody>
          <a:bodyPr/>
          <a:lstStyle/>
          <a:p>
            <a:pPr algn="ctr"/>
            <a:r>
              <a:rPr lang="en-US"/>
              <a:t>Emphasis:</a:t>
            </a:r>
          </a:p>
          <a:p>
            <a:pPr algn="ctr"/>
            <a:r>
              <a:rPr lang="en-US"/>
              <a:t>Object-Oriented Paradigm</a:t>
            </a:r>
          </a:p>
        </p:txBody>
      </p:sp>
      <p:sp>
        <p:nvSpPr>
          <p:cNvPr id="331793" name="Text Box 17"/>
          <p:cNvSpPr txBox="1">
            <a:spLocks noChangeArrowheads="1"/>
          </p:cNvSpPr>
          <p:nvPr/>
        </p:nvSpPr>
        <p:spPr bwMode="auto">
          <a:xfrm>
            <a:off x="5867400" y="2057400"/>
            <a:ext cx="758825" cy="457200"/>
          </a:xfrm>
          <a:prstGeom prst="rect">
            <a:avLst/>
          </a:prstGeom>
          <a:noFill/>
          <a:ln w="9525">
            <a:noFill/>
            <a:miter lim="800000"/>
            <a:headEnd/>
            <a:tailEnd/>
          </a:ln>
        </p:spPr>
        <p:txBody>
          <a:bodyPr wrap="none">
            <a:spAutoFit/>
          </a:bodyPr>
          <a:lstStyle/>
          <a:p>
            <a:r>
              <a:rPr lang="en-US">
                <a:solidFill>
                  <a:schemeClr val="accent2"/>
                </a:solidFill>
              </a:rPr>
              <a:t>Data</a:t>
            </a:r>
          </a:p>
        </p:txBody>
      </p:sp>
      <p:sp>
        <p:nvSpPr>
          <p:cNvPr id="5" name="Rounded Rectangular Callout 4"/>
          <p:cNvSpPr/>
          <p:nvPr/>
        </p:nvSpPr>
        <p:spPr bwMode="auto">
          <a:xfrm>
            <a:off x="304800" y="6019800"/>
            <a:ext cx="1600200" cy="511175"/>
          </a:xfrm>
          <a:prstGeom prst="wedgeRoundRectCallout">
            <a:avLst>
              <a:gd name="adj1" fmla="val 60523"/>
              <a:gd name="adj2" fmla="val -134573"/>
              <a:gd name="adj3" fmla="val 16667"/>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This chapter</a:t>
            </a:r>
          </a:p>
        </p:txBody>
      </p:sp>
      <p:sp>
        <p:nvSpPr>
          <p:cNvPr id="19" name="Rounded Rectangular Callout 18"/>
          <p:cNvSpPr/>
          <p:nvPr/>
        </p:nvSpPr>
        <p:spPr bwMode="auto">
          <a:xfrm>
            <a:off x="4101885" y="6172199"/>
            <a:ext cx="1600200" cy="511175"/>
          </a:xfrm>
          <a:prstGeom prst="wedgeRoundRectCallout">
            <a:avLst>
              <a:gd name="adj1" fmla="val 60523"/>
              <a:gd name="adj2" fmla="val -134573"/>
              <a:gd name="adj3" fmla="val 16667"/>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Next chapter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nodeType="afterGroup">
                            <p:stCondLst>
                              <p:cond delay="500"/>
                            </p:stCondLst>
                            <p:childTnLst>
                              <p:par>
                                <p:cTn id="17" presetID="22"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9" presetClass="entr" presetSubtype="0" decel="100000" fill="hold" grpId="0" nodeType="clickEffect">
                                  <p:stCondLst>
                                    <p:cond delay="0"/>
                                  </p:stCondLst>
                                  <p:childTnLst>
                                    <p:set>
                                      <p:cBhvr>
                                        <p:cTn id="23" dur="1" fill="hold">
                                          <p:stCondLst>
                                            <p:cond delay="0"/>
                                          </p:stCondLst>
                                        </p:cTn>
                                        <p:tgtEl>
                                          <p:spTgt spid="331791"/>
                                        </p:tgtEl>
                                        <p:attrNameLst>
                                          <p:attrName>style.visibility</p:attrName>
                                        </p:attrNameLst>
                                      </p:cBhvr>
                                      <p:to>
                                        <p:strVal val="visible"/>
                                      </p:to>
                                    </p:set>
                                    <p:anim calcmode="lin" valueType="num">
                                      <p:cBhvr>
                                        <p:cTn id="24" dur="500" fill="hold"/>
                                        <p:tgtEl>
                                          <p:spTgt spid="331791"/>
                                        </p:tgtEl>
                                        <p:attrNameLst>
                                          <p:attrName>ppt_w</p:attrName>
                                        </p:attrNameLst>
                                      </p:cBhvr>
                                      <p:tavLst>
                                        <p:tav tm="0">
                                          <p:val>
                                            <p:fltVal val="0"/>
                                          </p:val>
                                        </p:tav>
                                        <p:tav tm="100000">
                                          <p:val>
                                            <p:strVal val="#ppt_w"/>
                                          </p:val>
                                        </p:tav>
                                      </p:tavLst>
                                    </p:anim>
                                    <p:anim calcmode="lin" valueType="num">
                                      <p:cBhvr>
                                        <p:cTn id="25" dur="500" fill="hold"/>
                                        <p:tgtEl>
                                          <p:spTgt spid="331791"/>
                                        </p:tgtEl>
                                        <p:attrNameLst>
                                          <p:attrName>ppt_h</p:attrName>
                                        </p:attrNameLst>
                                      </p:cBhvr>
                                      <p:tavLst>
                                        <p:tav tm="0">
                                          <p:val>
                                            <p:fltVal val="0"/>
                                          </p:val>
                                        </p:tav>
                                        <p:tav tm="100000">
                                          <p:val>
                                            <p:strVal val="#ppt_h"/>
                                          </p:val>
                                        </p:tav>
                                      </p:tavLst>
                                    </p:anim>
                                    <p:anim calcmode="lin" valueType="num">
                                      <p:cBhvr>
                                        <p:cTn id="26" dur="500" fill="hold"/>
                                        <p:tgtEl>
                                          <p:spTgt spid="331791"/>
                                        </p:tgtEl>
                                        <p:attrNameLst>
                                          <p:attrName>style.rotation</p:attrName>
                                        </p:attrNameLst>
                                      </p:cBhvr>
                                      <p:tavLst>
                                        <p:tav tm="0">
                                          <p:val>
                                            <p:fltVal val="360"/>
                                          </p:val>
                                        </p:tav>
                                        <p:tav tm="100000">
                                          <p:val>
                                            <p:fltVal val="0"/>
                                          </p:val>
                                        </p:tav>
                                      </p:tavLst>
                                    </p:anim>
                                    <p:animEffect transition="in" filter="fade">
                                      <p:cBhvr>
                                        <p:cTn id="27" dur="500"/>
                                        <p:tgtEl>
                                          <p:spTgt spid="331791"/>
                                        </p:tgtEl>
                                      </p:cBhvr>
                                    </p:animEffect>
                                  </p:childTnLst>
                                </p:cTn>
                              </p:par>
                            </p:childTnLst>
                          </p:cTn>
                        </p:par>
                        <p:par>
                          <p:cTn id="28" fill="hold" nodeType="afterGroup">
                            <p:stCondLst>
                              <p:cond delay="500"/>
                            </p:stCondLst>
                            <p:childTnLst>
                              <p:par>
                                <p:cTn id="29" presetID="49" presetClass="entr" presetSubtype="0" decel="100000" fill="hold" grpId="0" nodeType="afterEffect">
                                  <p:stCondLst>
                                    <p:cond delay="0"/>
                                  </p:stCondLst>
                                  <p:childTnLst>
                                    <p:set>
                                      <p:cBhvr>
                                        <p:cTn id="30" dur="1" fill="hold">
                                          <p:stCondLst>
                                            <p:cond delay="0"/>
                                          </p:stCondLst>
                                        </p:cTn>
                                        <p:tgtEl>
                                          <p:spTgt spid="331792"/>
                                        </p:tgtEl>
                                        <p:attrNameLst>
                                          <p:attrName>style.visibility</p:attrName>
                                        </p:attrNameLst>
                                      </p:cBhvr>
                                      <p:to>
                                        <p:strVal val="visible"/>
                                      </p:to>
                                    </p:set>
                                    <p:anim calcmode="lin" valueType="num">
                                      <p:cBhvr>
                                        <p:cTn id="31" dur="500" fill="hold"/>
                                        <p:tgtEl>
                                          <p:spTgt spid="331792"/>
                                        </p:tgtEl>
                                        <p:attrNameLst>
                                          <p:attrName>ppt_w</p:attrName>
                                        </p:attrNameLst>
                                      </p:cBhvr>
                                      <p:tavLst>
                                        <p:tav tm="0">
                                          <p:val>
                                            <p:fltVal val="0"/>
                                          </p:val>
                                        </p:tav>
                                        <p:tav tm="100000">
                                          <p:val>
                                            <p:strVal val="#ppt_w"/>
                                          </p:val>
                                        </p:tav>
                                      </p:tavLst>
                                    </p:anim>
                                    <p:anim calcmode="lin" valueType="num">
                                      <p:cBhvr>
                                        <p:cTn id="32" dur="500" fill="hold"/>
                                        <p:tgtEl>
                                          <p:spTgt spid="331792"/>
                                        </p:tgtEl>
                                        <p:attrNameLst>
                                          <p:attrName>ppt_h</p:attrName>
                                        </p:attrNameLst>
                                      </p:cBhvr>
                                      <p:tavLst>
                                        <p:tav tm="0">
                                          <p:val>
                                            <p:fltVal val="0"/>
                                          </p:val>
                                        </p:tav>
                                        <p:tav tm="100000">
                                          <p:val>
                                            <p:strVal val="#ppt_h"/>
                                          </p:val>
                                        </p:tav>
                                      </p:tavLst>
                                    </p:anim>
                                    <p:anim calcmode="lin" valueType="num">
                                      <p:cBhvr>
                                        <p:cTn id="33" dur="500" fill="hold"/>
                                        <p:tgtEl>
                                          <p:spTgt spid="331792"/>
                                        </p:tgtEl>
                                        <p:attrNameLst>
                                          <p:attrName>style.rotation</p:attrName>
                                        </p:attrNameLst>
                                      </p:cBhvr>
                                      <p:tavLst>
                                        <p:tav tm="0">
                                          <p:val>
                                            <p:fltVal val="360"/>
                                          </p:val>
                                        </p:tav>
                                        <p:tav tm="100000">
                                          <p:val>
                                            <p:fltVal val="0"/>
                                          </p:val>
                                        </p:tav>
                                      </p:tavLst>
                                    </p:anim>
                                    <p:animEffect transition="in" filter="fade">
                                      <p:cBhvr>
                                        <p:cTn id="34" dur="500"/>
                                        <p:tgtEl>
                                          <p:spTgt spid="331792"/>
                                        </p:tgtEl>
                                      </p:cBhvr>
                                    </p:animEffect>
                                  </p:childTnLst>
                                </p:cTn>
                              </p:par>
                            </p:childTnLst>
                          </p:cTn>
                        </p:par>
                        <p:par>
                          <p:cTn id="35" fill="hold" nodeType="afterGroup">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331793"/>
                                        </p:tgtEl>
                                        <p:attrNameLst>
                                          <p:attrName>style.visibility</p:attrName>
                                        </p:attrNameLst>
                                      </p:cBhvr>
                                      <p:to>
                                        <p:strVal val="visible"/>
                                      </p:to>
                                    </p:set>
                                    <p:animEffect transition="in" filter="fade">
                                      <p:cBhvr>
                                        <p:cTn id="38" dur="2000"/>
                                        <p:tgtEl>
                                          <p:spTgt spid="331793"/>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35" presetClass="emph" presetSubtype="0" fill="hold" grpId="1" nodeType="afterEffect">
                                  <p:stCondLst>
                                    <p:cond delay="0"/>
                                  </p:stCondLst>
                                  <p:childTnLst>
                                    <p:anim calcmode="discrete" valueType="str">
                                      <p:cBhvr>
                                        <p:cTn id="48" dur="1000" fill="hold"/>
                                        <p:tgtEl>
                                          <p:spTgt spid="331793"/>
                                        </p:tgtEl>
                                        <p:attrNameLst>
                                          <p:attrName>style.visibility</p:attrName>
                                        </p:attrNameLst>
                                      </p:cBhvr>
                                      <p:tavLst>
                                        <p:tav tm="0">
                                          <p:val>
                                            <p:strVal val="hidden"/>
                                          </p:val>
                                        </p:tav>
                                        <p:tav tm="50000">
                                          <p:val>
                                            <p:strVal val="visible"/>
                                          </p:val>
                                        </p:tav>
                                      </p:tavLst>
                                    </p:anim>
                                  </p:childTnLst>
                                </p:cTn>
                              </p:par>
                            </p:childTnLst>
                          </p:cTn>
                        </p:par>
                        <p:par>
                          <p:cTn id="49" fill="hold">
                            <p:stCondLst>
                              <p:cond delay="2000"/>
                            </p:stCondLst>
                            <p:childTnLst>
                              <p:par>
                                <p:cTn id="50" presetID="8" presetClass="emph" presetSubtype="0" fill="hold" grpId="2" nodeType="afterEffect">
                                  <p:stCondLst>
                                    <p:cond delay="0"/>
                                  </p:stCondLst>
                                  <p:childTnLst>
                                    <p:animRot by="21600000">
                                      <p:cBhvr>
                                        <p:cTn id="51" dur="2000" fill="hold"/>
                                        <p:tgtEl>
                                          <p:spTgt spid="331793"/>
                                        </p:tgtEl>
                                        <p:attrNameLst>
                                          <p:attrName>r</p:attrName>
                                        </p:attrNameLst>
                                      </p:cBhvr>
                                    </p:animRot>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91" grpId="0" animBg="1"/>
      <p:bldP spid="331792" grpId="0" animBg="1"/>
      <p:bldP spid="331793" grpId="0"/>
      <p:bldP spid="331793" grpId="1"/>
      <p:bldP spid="331793" grpId="2"/>
      <p:bldP spid="5" grpId="0" animBg="1"/>
      <p:bldP spid="19"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781050" y="609600"/>
            <a:ext cx="7981950" cy="6043924"/>
          </a:xfrm>
          <a:prstGeom prst="rect">
            <a:avLst/>
          </a:prstGeom>
          <a:noFill/>
          <a:ln w="9525">
            <a:noFill/>
            <a:miter lim="800000"/>
            <a:headEnd/>
            <a:tailEnd/>
          </a:ln>
        </p:spPr>
        <p:txBody>
          <a:bodyPr lIns="96736" tIns="48368" rIns="96736" bIns="48368">
            <a:spAutoFit/>
          </a:bodyPr>
          <a:lstStyle/>
          <a:p>
            <a:pPr marL="366713" indent="-366713" algn="just" defTabSz="966788">
              <a:buFont typeface="Wingdings" pitchFamily="2" charset="2"/>
              <a:buNone/>
            </a:pPr>
            <a:r>
              <a:rPr lang="en-GB" dirty="0">
                <a:cs typeface="Times New Roman" pitchFamily="18" charset="0"/>
              </a:rPr>
              <a:t>We focused on issues that are different from Java:</a:t>
            </a:r>
          </a:p>
          <a:p>
            <a:pPr marL="366713" indent="-366713" algn="just" defTabSz="966788">
              <a:buFont typeface="Wingdings" pitchFamily="2" charset="2"/>
              <a:buChar char="§"/>
            </a:pPr>
            <a:r>
              <a:rPr lang="en-GB" dirty="0">
                <a:cs typeface="Times New Roman" pitchFamily="18" charset="0"/>
              </a:rPr>
              <a:t>Data types, variable declaration and scope</a:t>
            </a:r>
          </a:p>
          <a:p>
            <a:pPr marL="366713" indent="-366713" algn="just" defTabSz="966788">
              <a:buFont typeface="Wingdings" pitchFamily="2" charset="2"/>
              <a:buChar char="§"/>
            </a:pPr>
            <a:r>
              <a:rPr lang="en-GB" dirty="0">
                <a:cs typeface="Times New Roman" pitchFamily="18" charset="0"/>
              </a:rPr>
              <a:t>Constants can be defined by </a:t>
            </a:r>
            <a:r>
              <a:rPr lang="en-GB" i="1" dirty="0" err="1">
                <a:cs typeface="Times New Roman" pitchFamily="18" charset="0"/>
              </a:rPr>
              <a:t>const</a:t>
            </a:r>
            <a:r>
              <a:rPr lang="en-GB" dirty="0">
                <a:cs typeface="Times New Roman" pitchFamily="18" charset="0"/>
              </a:rPr>
              <a:t>, </a:t>
            </a:r>
            <a:r>
              <a:rPr lang="en-GB" i="1" dirty="0">
                <a:cs typeface="Times New Roman" pitchFamily="18" charset="0"/>
              </a:rPr>
              <a:t>macro</a:t>
            </a:r>
            <a:r>
              <a:rPr lang="en-GB" dirty="0">
                <a:cs typeface="Times New Roman" pitchFamily="18" charset="0"/>
              </a:rPr>
              <a:t> and </a:t>
            </a:r>
            <a:r>
              <a:rPr lang="en-GB" i="1" dirty="0" err="1">
                <a:cs typeface="Times New Roman" pitchFamily="18" charset="0"/>
              </a:rPr>
              <a:t>enum</a:t>
            </a:r>
            <a:endParaRPr lang="en-GB" dirty="0">
              <a:cs typeface="Times New Roman" pitchFamily="18" charset="0"/>
            </a:endParaRPr>
          </a:p>
          <a:p>
            <a:pPr marL="366713" indent="-366713" algn="just" defTabSz="966788">
              <a:buFont typeface="Wingdings" pitchFamily="2" charset="2"/>
              <a:buChar char="§"/>
            </a:pPr>
            <a:r>
              <a:rPr lang="en-GB" dirty="0">
                <a:cs typeface="Times New Roman" pitchFamily="18" charset="0"/>
              </a:rPr>
              <a:t>Arrays and strings (there is no string type in C)</a:t>
            </a:r>
          </a:p>
          <a:p>
            <a:pPr marL="366713" indent="-366713" algn="just" defTabSz="966788">
              <a:buFont typeface="Wingdings" pitchFamily="2" charset="2"/>
              <a:buChar char="§"/>
            </a:pPr>
            <a:r>
              <a:rPr lang="en-GB" dirty="0">
                <a:cs typeface="Times New Roman" pitchFamily="18" charset="0"/>
              </a:rPr>
              <a:t>Pointers and strings</a:t>
            </a:r>
          </a:p>
          <a:p>
            <a:pPr marL="366713" indent="-366713" algn="just" defTabSz="966788">
              <a:buFont typeface="Wingdings" pitchFamily="2" charset="2"/>
              <a:buChar char="§"/>
            </a:pPr>
            <a:r>
              <a:rPr lang="en-GB" dirty="0">
                <a:cs typeface="Times New Roman" pitchFamily="18" charset="0"/>
              </a:rPr>
              <a:t>Files</a:t>
            </a:r>
          </a:p>
          <a:p>
            <a:pPr marL="366713" indent="-366713" algn="just" defTabSz="966788">
              <a:buFont typeface="Wingdings" pitchFamily="2" charset="2"/>
              <a:buChar char="§"/>
            </a:pPr>
            <a:r>
              <a:rPr lang="en-GB" dirty="0">
                <a:cs typeface="Times New Roman" pitchFamily="18" charset="0"/>
              </a:rPr>
              <a:t>How to define your own data types and data Structures</a:t>
            </a:r>
          </a:p>
          <a:p>
            <a:pPr marL="844550" lvl="1" indent="-357188" algn="just" defTabSz="966788">
              <a:buFontTx/>
              <a:buChar char="•"/>
            </a:pPr>
            <a:r>
              <a:rPr lang="en-GB" i="1" dirty="0" err="1">
                <a:cs typeface="Times New Roman" pitchFamily="18" charset="0"/>
              </a:rPr>
              <a:t>enum</a:t>
            </a:r>
            <a:r>
              <a:rPr lang="en-GB" dirty="0">
                <a:cs typeface="Times New Roman" pitchFamily="18" charset="0"/>
              </a:rPr>
              <a:t> type</a:t>
            </a:r>
          </a:p>
          <a:p>
            <a:pPr marL="844550" lvl="1" indent="-357188" algn="just" defTabSz="966788">
              <a:lnSpc>
                <a:spcPct val="70000"/>
              </a:lnSpc>
              <a:buFontTx/>
              <a:buChar char="•"/>
            </a:pPr>
            <a:r>
              <a:rPr lang="en-GB" i="1" dirty="0">
                <a:cs typeface="Times New Roman" pitchFamily="18" charset="0"/>
              </a:rPr>
              <a:t>union</a:t>
            </a:r>
            <a:r>
              <a:rPr lang="en-GB" dirty="0">
                <a:cs typeface="Times New Roman" pitchFamily="18" charset="0"/>
              </a:rPr>
              <a:t> type</a:t>
            </a:r>
          </a:p>
          <a:p>
            <a:pPr marL="844550" lvl="1" indent="-357188" algn="just" defTabSz="966788">
              <a:lnSpc>
                <a:spcPct val="70000"/>
              </a:lnSpc>
              <a:buFontTx/>
              <a:buChar char="•"/>
            </a:pPr>
            <a:r>
              <a:rPr lang="en-GB" i="1" dirty="0" err="1">
                <a:cs typeface="Times New Roman" pitchFamily="18" charset="0"/>
              </a:rPr>
              <a:t>struct</a:t>
            </a:r>
            <a:r>
              <a:rPr lang="en-GB" dirty="0">
                <a:cs typeface="Times New Roman" pitchFamily="18" charset="0"/>
              </a:rPr>
              <a:t> type</a:t>
            </a:r>
          </a:p>
          <a:p>
            <a:pPr marL="844550" lvl="1" indent="-357188" algn="just" defTabSz="966788">
              <a:lnSpc>
                <a:spcPct val="70000"/>
              </a:lnSpc>
              <a:buFontTx/>
              <a:buChar char="•"/>
            </a:pPr>
            <a:r>
              <a:rPr lang="en-GB" dirty="0">
                <a:cs typeface="Times New Roman" pitchFamily="18" charset="0"/>
              </a:rPr>
              <a:t>combination of pointer, array and </a:t>
            </a:r>
            <a:r>
              <a:rPr lang="en-GB" i="1" dirty="0" err="1">
                <a:cs typeface="Times New Roman" pitchFamily="18" charset="0"/>
              </a:rPr>
              <a:t>struct</a:t>
            </a:r>
            <a:endParaRPr lang="en-GB" i="1" dirty="0">
              <a:cs typeface="Times New Roman" pitchFamily="18" charset="0"/>
            </a:endParaRPr>
          </a:p>
          <a:p>
            <a:pPr marL="366713" indent="-366713" algn="just" defTabSz="966788">
              <a:buFont typeface="Wingdings" pitchFamily="2" charset="2"/>
              <a:buChar char="§"/>
            </a:pPr>
            <a:r>
              <a:rPr lang="en-GB" dirty="0">
                <a:cs typeface="Times New Roman" pitchFamily="18" charset="0"/>
              </a:rPr>
              <a:t>Dynamic Arrays</a:t>
            </a:r>
          </a:p>
          <a:p>
            <a:pPr marL="844550" lvl="1" indent="-357188" algn="just" defTabSz="966788">
              <a:buFontTx/>
              <a:buChar char="•"/>
            </a:pPr>
            <a:r>
              <a:rPr lang="en-GB" dirty="0">
                <a:cs typeface="Times New Roman" pitchFamily="18" charset="0"/>
              </a:rPr>
              <a:t>One dimensional </a:t>
            </a:r>
          </a:p>
          <a:p>
            <a:pPr marL="844550" lvl="1" indent="-357188" algn="just" defTabSz="966788">
              <a:buFontTx/>
              <a:buChar char="•"/>
            </a:pPr>
            <a:r>
              <a:rPr lang="en-GB" dirty="0">
                <a:cs typeface="Times New Roman" pitchFamily="18" charset="0"/>
              </a:rPr>
              <a:t>Two </a:t>
            </a:r>
            <a:r>
              <a:rPr lang="en-GB" dirty="0" smtClean="0">
                <a:cs typeface="Times New Roman" pitchFamily="18" charset="0"/>
              </a:rPr>
              <a:t>dimensional</a:t>
            </a:r>
            <a:endParaRPr lang="en-GB" dirty="0">
              <a:cs typeface="Times New Roman" pitchFamily="18" charset="0"/>
            </a:endParaRPr>
          </a:p>
          <a:p>
            <a:pPr marL="366713" indent="-366713" algn="just" defTabSz="966788">
              <a:buFont typeface="Wingdings" pitchFamily="2" charset="2"/>
              <a:buChar char="§"/>
            </a:pPr>
            <a:r>
              <a:rPr lang="en-GB" dirty="0">
                <a:cs typeface="Times New Roman" pitchFamily="18" charset="0"/>
              </a:rPr>
              <a:t>Linked list</a:t>
            </a:r>
          </a:p>
          <a:p>
            <a:pPr marL="366713" indent="-366713" algn="just" defTabSz="966788">
              <a:buFont typeface="Wingdings" pitchFamily="2" charset="2"/>
              <a:buChar char="§"/>
            </a:pPr>
            <a:r>
              <a:rPr lang="en-GB" dirty="0" smtClean="0">
                <a:cs typeface="Times New Roman" pitchFamily="18" charset="0"/>
              </a:rPr>
              <a:t>Tree</a:t>
            </a:r>
          </a:p>
          <a:p>
            <a:pPr marL="366713" indent="-366713" algn="just" defTabSz="966788">
              <a:buFont typeface="Wingdings" pitchFamily="2" charset="2"/>
              <a:buChar char="§"/>
            </a:pPr>
            <a:r>
              <a:rPr lang="en-GB" dirty="0" smtClean="0">
                <a:cs typeface="Times New Roman" pitchFamily="18" charset="0"/>
              </a:rPr>
              <a:t>Stack (used in function calls)</a:t>
            </a:r>
            <a:endParaRPr lang="en-GB" dirty="0">
              <a:cs typeface="Times New Roman" pitchFamily="18" charset="0"/>
            </a:endParaRPr>
          </a:p>
        </p:txBody>
      </p:sp>
      <p:sp>
        <p:nvSpPr>
          <p:cNvPr id="146435" name="Rectangle 3"/>
          <p:cNvSpPr>
            <a:spLocks noChangeArrowheads="1"/>
          </p:cNvSpPr>
          <p:nvPr/>
        </p:nvSpPr>
        <p:spPr bwMode="auto">
          <a:xfrm>
            <a:off x="304800" y="76200"/>
            <a:ext cx="8458200"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Summary: Data Types and Data Structures</a:t>
            </a:r>
            <a:endParaRPr lang="en-US" sz="3400" b="1">
              <a:solidFill>
                <a:schemeClr val="accent2"/>
              </a:solidFill>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33"/>
          <p:cNvSpPr>
            <a:spLocks noChangeArrowheads="1"/>
          </p:cNvSpPr>
          <p:nvPr/>
        </p:nvSpPr>
        <p:spPr bwMode="auto">
          <a:xfrm>
            <a:off x="781050" y="609600"/>
            <a:ext cx="7981950" cy="5755961"/>
          </a:xfrm>
          <a:prstGeom prst="rect">
            <a:avLst/>
          </a:prstGeom>
          <a:noFill/>
          <a:ln w="9525">
            <a:noFill/>
            <a:miter lim="800000"/>
            <a:headEnd/>
            <a:tailEnd/>
          </a:ln>
        </p:spPr>
        <p:txBody>
          <a:bodyPr lIns="96736" tIns="48368" rIns="96736" bIns="48368">
            <a:spAutoFit/>
          </a:bodyPr>
          <a:lstStyle/>
          <a:p>
            <a:pPr marL="366713" indent="-366713" algn="just" defTabSz="966788">
              <a:lnSpc>
                <a:spcPct val="110000"/>
              </a:lnSpc>
              <a:buFont typeface="Wingdings" pitchFamily="2" charset="2"/>
              <a:buNone/>
            </a:pPr>
            <a:r>
              <a:rPr lang="en-GB" dirty="0">
                <a:cs typeface="Times New Roman" pitchFamily="18" charset="0"/>
              </a:rPr>
              <a:t>Manipulation of data and data structures</a:t>
            </a:r>
          </a:p>
          <a:p>
            <a:pPr marL="366713" indent="-366713" algn="just" defTabSz="966788">
              <a:lnSpc>
                <a:spcPct val="110000"/>
              </a:lnSpc>
              <a:buFont typeface="Wingdings" pitchFamily="2" charset="2"/>
              <a:buChar char="§"/>
            </a:pPr>
            <a:r>
              <a:rPr lang="en-GB" dirty="0">
                <a:cs typeface="Times New Roman" pitchFamily="18" charset="0"/>
              </a:rPr>
              <a:t>Manipulation of primitive data types</a:t>
            </a:r>
          </a:p>
          <a:p>
            <a:pPr marL="366713" indent="-366713" algn="just" defTabSz="966788">
              <a:lnSpc>
                <a:spcPct val="110000"/>
              </a:lnSpc>
              <a:buFont typeface="Wingdings" pitchFamily="2" charset="2"/>
              <a:buChar char="§"/>
            </a:pPr>
            <a:r>
              <a:rPr lang="en-GB" dirty="0"/>
              <a:t>Manipulation of arrays and pointers and their combinations</a:t>
            </a:r>
            <a:endParaRPr lang="en-GB" dirty="0">
              <a:cs typeface="Times New Roman" pitchFamily="18" charset="0"/>
            </a:endParaRPr>
          </a:p>
          <a:p>
            <a:pPr marL="366713" indent="-366713" algn="just" defTabSz="966788">
              <a:lnSpc>
                <a:spcPct val="110000"/>
              </a:lnSpc>
              <a:buFont typeface="Wingdings" pitchFamily="2" charset="2"/>
              <a:buChar char="§"/>
            </a:pPr>
            <a:r>
              <a:rPr lang="en-GB" dirty="0">
                <a:cs typeface="Times New Roman" pitchFamily="18" charset="0"/>
              </a:rPr>
              <a:t>Manipulation of files</a:t>
            </a:r>
          </a:p>
          <a:p>
            <a:pPr marL="366713" indent="-366713" algn="just" defTabSz="966788">
              <a:lnSpc>
                <a:spcPct val="110000"/>
              </a:lnSpc>
              <a:buFont typeface="Wingdings" pitchFamily="2" charset="2"/>
              <a:buChar char="§"/>
            </a:pPr>
            <a:r>
              <a:rPr lang="en-GB" dirty="0">
                <a:cs typeface="Times New Roman" pitchFamily="18" charset="0"/>
              </a:rPr>
              <a:t>Large examples of array, pointer, and structures</a:t>
            </a:r>
          </a:p>
          <a:p>
            <a:pPr marL="844550" lvl="1" indent="-357188" algn="just" defTabSz="966788">
              <a:lnSpc>
                <a:spcPct val="110000"/>
              </a:lnSpc>
              <a:buFontTx/>
              <a:buChar char="•"/>
            </a:pPr>
            <a:r>
              <a:rPr lang="en-GB" dirty="0" smtClean="0">
                <a:cs typeface="Times New Roman" pitchFamily="18" charset="0"/>
              </a:rPr>
              <a:t>Arrays: static in size, memory used for data only</a:t>
            </a:r>
            <a:endParaRPr lang="en-GB" dirty="0">
              <a:cs typeface="Times New Roman" pitchFamily="18" charset="0"/>
            </a:endParaRPr>
          </a:p>
          <a:p>
            <a:pPr marL="844550" lvl="1" indent="-357188" algn="just" defTabSz="966788">
              <a:lnSpc>
                <a:spcPct val="110000"/>
              </a:lnSpc>
              <a:buFontTx/>
              <a:buChar char="•"/>
            </a:pPr>
            <a:r>
              <a:rPr lang="en-GB" dirty="0" smtClean="0"/>
              <a:t>Linked list: store a pointer, in addition to data</a:t>
            </a:r>
            <a:endParaRPr lang="en-GB" dirty="0">
              <a:cs typeface="Times New Roman" pitchFamily="18" charset="0"/>
            </a:endParaRPr>
          </a:p>
          <a:p>
            <a:pPr marL="844550" lvl="1" indent="-357188" algn="just" defTabSz="966788">
              <a:lnSpc>
                <a:spcPct val="110000"/>
              </a:lnSpc>
              <a:buFontTx/>
              <a:buChar char="•"/>
            </a:pPr>
            <a:r>
              <a:rPr lang="en-GB" dirty="0" smtClean="0">
                <a:cs typeface="Times New Roman" pitchFamily="18" charset="0"/>
              </a:rPr>
              <a:t>Binary tree: store two pointers, in addition to data.</a:t>
            </a:r>
            <a:endParaRPr lang="en-GB" dirty="0">
              <a:cs typeface="Times New Roman" pitchFamily="18" charset="0"/>
            </a:endParaRPr>
          </a:p>
          <a:p>
            <a:pPr marL="366713" indent="-366713" algn="just" defTabSz="966788">
              <a:lnSpc>
                <a:spcPct val="110000"/>
              </a:lnSpc>
              <a:buFont typeface="Wingdings" pitchFamily="2" charset="2"/>
              <a:buChar char="§"/>
            </a:pPr>
            <a:r>
              <a:rPr lang="en-GB" dirty="0">
                <a:cs typeface="Times New Roman" pitchFamily="18" charset="0"/>
              </a:rPr>
              <a:t>Functions: calling and parameter passing</a:t>
            </a:r>
          </a:p>
          <a:p>
            <a:pPr marL="844550" lvl="1" indent="-357188" algn="just" defTabSz="966788">
              <a:lnSpc>
                <a:spcPct val="110000"/>
              </a:lnSpc>
              <a:buFontTx/>
              <a:buChar char="•"/>
            </a:pPr>
            <a:r>
              <a:rPr lang="en-GB" dirty="0">
                <a:cs typeface="Times New Roman" pitchFamily="18" charset="0"/>
              </a:rPr>
              <a:t>Call-by-value</a:t>
            </a:r>
          </a:p>
          <a:p>
            <a:pPr marL="844550" lvl="1" indent="-357188" algn="just" defTabSz="966788">
              <a:lnSpc>
                <a:spcPct val="110000"/>
              </a:lnSpc>
              <a:buFontTx/>
              <a:buChar char="•"/>
            </a:pPr>
            <a:r>
              <a:rPr lang="en-GB" dirty="0">
                <a:cs typeface="Times New Roman" pitchFamily="18" charset="0"/>
              </a:rPr>
              <a:t>Call-by-alias</a:t>
            </a:r>
          </a:p>
          <a:p>
            <a:pPr marL="844550" lvl="1" indent="-357188" algn="just" defTabSz="966788">
              <a:lnSpc>
                <a:spcPct val="110000"/>
              </a:lnSpc>
              <a:buFontTx/>
              <a:buChar char="•"/>
            </a:pPr>
            <a:r>
              <a:rPr lang="en-GB" dirty="0">
                <a:cs typeface="Times New Roman" pitchFamily="18" charset="0"/>
              </a:rPr>
              <a:t>Call-by-address</a:t>
            </a:r>
          </a:p>
          <a:p>
            <a:pPr marL="366713" indent="-366713" algn="just" defTabSz="966788">
              <a:lnSpc>
                <a:spcPct val="110000"/>
              </a:lnSpc>
              <a:buFont typeface="Wingdings" pitchFamily="2" charset="2"/>
              <a:buChar char="§"/>
            </a:pPr>
            <a:r>
              <a:rPr lang="en-GB" dirty="0"/>
              <a:t>Recursive manipulation of data: The Fantastic Four Steps</a:t>
            </a:r>
            <a:endParaRPr lang="en-GB" dirty="0">
              <a:cs typeface="Times New Roman" pitchFamily="18" charset="0"/>
            </a:endParaRPr>
          </a:p>
          <a:p>
            <a:pPr marL="366713" indent="-366713" algn="just" defTabSz="966788">
              <a:lnSpc>
                <a:spcPct val="110000"/>
              </a:lnSpc>
              <a:buFont typeface="Wingdings" pitchFamily="2" charset="2"/>
              <a:buChar char="§"/>
            </a:pPr>
            <a:r>
              <a:rPr lang="en-GB" dirty="0">
                <a:cs typeface="Times New Roman" pitchFamily="18" charset="0"/>
              </a:rPr>
              <a:t>Modules and packages</a:t>
            </a:r>
          </a:p>
        </p:txBody>
      </p:sp>
      <p:sp>
        <p:nvSpPr>
          <p:cNvPr id="147459" name="Rectangle 1034"/>
          <p:cNvSpPr>
            <a:spLocks noChangeArrowheads="1"/>
          </p:cNvSpPr>
          <p:nvPr/>
        </p:nvSpPr>
        <p:spPr bwMode="auto">
          <a:xfrm>
            <a:off x="304800" y="76200"/>
            <a:ext cx="8458200"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Summary: Programming Techniques</a:t>
            </a:r>
            <a:endParaRPr lang="en-US" sz="3400" b="1">
              <a:solidFill>
                <a:schemeClr val="accent2"/>
              </a:solidFill>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53"/>
          <p:cNvSpPr>
            <a:spLocks noGrp="1" noChangeArrowheads="1"/>
          </p:cNvSpPr>
          <p:nvPr>
            <p:ph type="title"/>
          </p:nvPr>
        </p:nvSpPr>
        <p:spPr>
          <a:xfrm>
            <a:off x="0" y="228600"/>
            <a:ext cx="9144000" cy="563563"/>
          </a:xfrm>
        </p:spPr>
        <p:txBody>
          <a:bodyPr/>
          <a:lstStyle/>
          <a:p>
            <a:r>
              <a:rPr lang="en-US" smtClean="0">
                <a:solidFill>
                  <a:schemeClr val="accent2"/>
                </a:solidFill>
                <a:cs typeface="Times New Roman" pitchFamily="18" charset="0"/>
              </a:rPr>
              <a:t>Summary: Compare and Contrast C/C++ and Java</a:t>
            </a:r>
            <a:r>
              <a:rPr lang="en-US" sz="2600" smtClean="0"/>
              <a:t> </a:t>
            </a:r>
          </a:p>
        </p:txBody>
      </p:sp>
      <p:graphicFrame>
        <p:nvGraphicFramePr>
          <p:cNvPr id="335467" name="Group 619"/>
          <p:cNvGraphicFramePr>
            <a:graphicFrameLocks noGrp="1"/>
          </p:cNvGraphicFramePr>
          <p:nvPr>
            <p:ph idx="1"/>
            <p:extLst>
              <p:ext uri="{D42A27DB-BD31-4B8C-83A1-F6EECF244321}">
                <p14:modId xmlns:p14="http://schemas.microsoft.com/office/powerpoint/2010/main" val="1858933734"/>
              </p:ext>
            </p:extLst>
          </p:nvPr>
        </p:nvGraphicFramePr>
        <p:xfrm>
          <a:off x="671513" y="990600"/>
          <a:ext cx="7888287" cy="5737526"/>
        </p:xfrm>
        <a:graphic>
          <a:graphicData uri="http://schemas.openxmlformats.org/drawingml/2006/table">
            <a:tbl>
              <a:tblPr/>
              <a:tblGrid>
                <a:gridCol w="4357687"/>
                <a:gridCol w="1676400"/>
                <a:gridCol w="1854200"/>
              </a:tblGrid>
              <a:tr h="365781">
                <a:tc>
                  <a:txBody>
                    <a:bodyPr/>
                    <a:lstStyle/>
                    <a:p>
                      <a:pPr marL="0" marR="0" lvl="0" indent="0" algn="l" defTabSz="966788" rtl="0" eaLnBrk="0" fontAlgn="base" latinLnBrk="0" hangingPunct="0">
                        <a:lnSpc>
                          <a:spcPct val="100000"/>
                        </a:lnSpc>
                        <a:spcBef>
                          <a:spcPct val="0"/>
                        </a:spcBef>
                        <a:spcAft>
                          <a:spcPct val="0"/>
                        </a:spcAft>
                        <a:buClrTx/>
                        <a:buSzTx/>
                        <a:buFontTx/>
                        <a:buNone/>
                        <a:tabLst>
                          <a:tab pos="781050" algn="l"/>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Feature	</a:t>
                      </a:r>
                      <a:endParaRPr kumimoji="0" lang="en-US" sz="1800" b="0" i="0" u="none" strike="noStrike" cap="none" normalizeH="0" baseline="0" dirty="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C or C++</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Java</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365781">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Macro </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NO</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pitchFamily="34" charset="0"/>
                          <a:cs typeface="Times New Roman" pitchFamily="18" charset="0"/>
                        </a:rPr>
                        <a:t>inlining</a:t>
                      </a:r>
                      <a:endParaRPr kumimoji="0" lang="en-US" sz="1800" b="0" i="0" u="none" strike="noStrike" cap="none" normalizeH="0" baseline="0" dirty="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Global variables</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NO</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Static variables	</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Pointer</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NO</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Value semantics for all types</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Primitive types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Reference semantics for all types</a:t>
                      </a:r>
                      <a:endParaRPr kumimoji="0" lang="en-US" sz="1800" b="0" i="0" u="none" strike="noStrike" cap="none" normalizeH="0" baseline="0" dirty="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Reference types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string type	</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char array</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union type</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NO</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Parameter passing: call-by-value</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Primitive types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Parameter passing: call-by-alias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C++ only</a:t>
                      </a:r>
                      <a:endParaRPr kumimoji="0" 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NO</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Parameter passing: call-by-address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Reference types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9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Recursive call and application of the fantastic four abstract approach</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66788"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Times New Roman" pitchFamily="18" charset="0"/>
                        </a:rPr>
                        <a:t>YES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 name="Group 647"/>
          <p:cNvGrpSpPr>
            <a:grpSpLocks/>
          </p:cNvGrpSpPr>
          <p:nvPr/>
        </p:nvGrpSpPr>
        <p:grpSpPr bwMode="auto">
          <a:xfrm>
            <a:off x="5105400" y="1371600"/>
            <a:ext cx="3429000" cy="304800"/>
            <a:chOff x="3216" y="864"/>
            <a:chExt cx="2160" cy="192"/>
          </a:xfrm>
        </p:grpSpPr>
        <p:sp>
          <p:nvSpPr>
            <p:cNvPr id="148582" name="Rectangle 620"/>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83" name="Rectangle 621"/>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3" name="Group 648"/>
          <p:cNvGrpSpPr>
            <a:grpSpLocks/>
          </p:cNvGrpSpPr>
          <p:nvPr/>
        </p:nvGrpSpPr>
        <p:grpSpPr bwMode="auto">
          <a:xfrm>
            <a:off x="5105400" y="1752600"/>
            <a:ext cx="3429000" cy="304800"/>
            <a:chOff x="3216" y="864"/>
            <a:chExt cx="2160" cy="192"/>
          </a:xfrm>
        </p:grpSpPr>
        <p:sp>
          <p:nvSpPr>
            <p:cNvPr id="148580" name="Rectangle 649"/>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81" name="Rectangle 650"/>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4" name="Group 651"/>
          <p:cNvGrpSpPr>
            <a:grpSpLocks/>
          </p:cNvGrpSpPr>
          <p:nvPr/>
        </p:nvGrpSpPr>
        <p:grpSpPr bwMode="auto">
          <a:xfrm>
            <a:off x="5105400" y="2133600"/>
            <a:ext cx="3429000" cy="304800"/>
            <a:chOff x="3216" y="864"/>
            <a:chExt cx="2160" cy="192"/>
          </a:xfrm>
        </p:grpSpPr>
        <p:sp>
          <p:nvSpPr>
            <p:cNvPr id="148578" name="Rectangle 652"/>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79" name="Rectangle 653"/>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5" name="Group 654"/>
          <p:cNvGrpSpPr>
            <a:grpSpLocks/>
          </p:cNvGrpSpPr>
          <p:nvPr/>
        </p:nvGrpSpPr>
        <p:grpSpPr bwMode="auto">
          <a:xfrm>
            <a:off x="5105400" y="2590800"/>
            <a:ext cx="3429000" cy="304800"/>
            <a:chOff x="3216" y="864"/>
            <a:chExt cx="2160" cy="192"/>
          </a:xfrm>
        </p:grpSpPr>
        <p:sp>
          <p:nvSpPr>
            <p:cNvPr id="148576" name="Rectangle 655"/>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77" name="Rectangle 656"/>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6" name="Group 657"/>
          <p:cNvGrpSpPr>
            <a:grpSpLocks/>
          </p:cNvGrpSpPr>
          <p:nvPr/>
        </p:nvGrpSpPr>
        <p:grpSpPr bwMode="auto">
          <a:xfrm>
            <a:off x="5105400" y="2971800"/>
            <a:ext cx="3429000" cy="304800"/>
            <a:chOff x="3216" y="864"/>
            <a:chExt cx="2160" cy="192"/>
          </a:xfrm>
        </p:grpSpPr>
        <p:sp>
          <p:nvSpPr>
            <p:cNvPr id="148574" name="Rectangle 658"/>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75" name="Rectangle 659"/>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7" name="Group 660"/>
          <p:cNvGrpSpPr>
            <a:grpSpLocks/>
          </p:cNvGrpSpPr>
          <p:nvPr/>
        </p:nvGrpSpPr>
        <p:grpSpPr bwMode="auto">
          <a:xfrm>
            <a:off x="5105400" y="3352800"/>
            <a:ext cx="3429000" cy="304800"/>
            <a:chOff x="3216" y="864"/>
            <a:chExt cx="2160" cy="192"/>
          </a:xfrm>
        </p:grpSpPr>
        <p:sp>
          <p:nvSpPr>
            <p:cNvPr id="148572" name="Rectangle 661"/>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73" name="Rectangle 662"/>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8" name="Group 663"/>
          <p:cNvGrpSpPr>
            <a:grpSpLocks/>
          </p:cNvGrpSpPr>
          <p:nvPr/>
        </p:nvGrpSpPr>
        <p:grpSpPr bwMode="auto">
          <a:xfrm>
            <a:off x="5105400" y="3733800"/>
            <a:ext cx="3429000" cy="304800"/>
            <a:chOff x="3216" y="864"/>
            <a:chExt cx="2160" cy="192"/>
          </a:xfrm>
        </p:grpSpPr>
        <p:sp>
          <p:nvSpPr>
            <p:cNvPr id="148570" name="Rectangle 664"/>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71" name="Rectangle 665"/>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9" name="Group 666"/>
          <p:cNvGrpSpPr>
            <a:grpSpLocks/>
          </p:cNvGrpSpPr>
          <p:nvPr/>
        </p:nvGrpSpPr>
        <p:grpSpPr bwMode="auto">
          <a:xfrm>
            <a:off x="5105400" y="4114800"/>
            <a:ext cx="3429000" cy="304800"/>
            <a:chOff x="3216" y="864"/>
            <a:chExt cx="2160" cy="192"/>
          </a:xfrm>
        </p:grpSpPr>
        <p:sp>
          <p:nvSpPr>
            <p:cNvPr id="148568" name="Rectangle 667"/>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69" name="Rectangle 668"/>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10" name="Group 669"/>
          <p:cNvGrpSpPr>
            <a:grpSpLocks/>
          </p:cNvGrpSpPr>
          <p:nvPr/>
        </p:nvGrpSpPr>
        <p:grpSpPr bwMode="auto">
          <a:xfrm>
            <a:off x="5105400" y="4572000"/>
            <a:ext cx="3429000" cy="304800"/>
            <a:chOff x="3216" y="864"/>
            <a:chExt cx="2160" cy="192"/>
          </a:xfrm>
        </p:grpSpPr>
        <p:sp>
          <p:nvSpPr>
            <p:cNvPr id="148566" name="Rectangle 670"/>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67" name="Rectangle 671"/>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11" name="Group 672"/>
          <p:cNvGrpSpPr>
            <a:grpSpLocks/>
          </p:cNvGrpSpPr>
          <p:nvPr/>
        </p:nvGrpSpPr>
        <p:grpSpPr bwMode="auto">
          <a:xfrm>
            <a:off x="5105400" y="4953000"/>
            <a:ext cx="3429000" cy="304800"/>
            <a:chOff x="3216" y="864"/>
            <a:chExt cx="2160" cy="192"/>
          </a:xfrm>
        </p:grpSpPr>
        <p:sp>
          <p:nvSpPr>
            <p:cNvPr id="148564" name="Rectangle 673"/>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65" name="Rectangle 674"/>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12" name="Group 675"/>
          <p:cNvGrpSpPr>
            <a:grpSpLocks/>
          </p:cNvGrpSpPr>
          <p:nvPr/>
        </p:nvGrpSpPr>
        <p:grpSpPr bwMode="auto">
          <a:xfrm>
            <a:off x="5105400" y="5334000"/>
            <a:ext cx="3429000" cy="304800"/>
            <a:chOff x="3216" y="864"/>
            <a:chExt cx="2160" cy="192"/>
          </a:xfrm>
        </p:grpSpPr>
        <p:sp>
          <p:nvSpPr>
            <p:cNvPr id="148562" name="Rectangle 676"/>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63" name="Rectangle 677"/>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13" name="Group 678"/>
          <p:cNvGrpSpPr>
            <a:grpSpLocks/>
          </p:cNvGrpSpPr>
          <p:nvPr/>
        </p:nvGrpSpPr>
        <p:grpSpPr bwMode="auto">
          <a:xfrm>
            <a:off x="5105400" y="5715000"/>
            <a:ext cx="3429000" cy="304800"/>
            <a:chOff x="3216" y="864"/>
            <a:chExt cx="2160" cy="192"/>
          </a:xfrm>
        </p:grpSpPr>
        <p:sp>
          <p:nvSpPr>
            <p:cNvPr id="148560" name="Rectangle 679"/>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61" name="Rectangle 680"/>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grpSp>
        <p:nvGrpSpPr>
          <p:cNvPr id="14" name="Group 681"/>
          <p:cNvGrpSpPr>
            <a:grpSpLocks/>
          </p:cNvGrpSpPr>
          <p:nvPr/>
        </p:nvGrpSpPr>
        <p:grpSpPr bwMode="auto">
          <a:xfrm>
            <a:off x="5105400" y="6096000"/>
            <a:ext cx="3429000" cy="304800"/>
            <a:chOff x="3216" y="864"/>
            <a:chExt cx="2160" cy="192"/>
          </a:xfrm>
        </p:grpSpPr>
        <p:sp>
          <p:nvSpPr>
            <p:cNvPr id="148558" name="Rectangle 682"/>
            <p:cNvSpPr>
              <a:spLocks noChangeArrowheads="1"/>
            </p:cNvSpPr>
            <p:nvPr/>
          </p:nvSpPr>
          <p:spPr bwMode="auto">
            <a:xfrm>
              <a:off x="3216" y="864"/>
              <a:ext cx="960" cy="192"/>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148559" name="Rectangle 683"/>
            <p:cNvSpPr>
              <a:spLocks noChangeArrowheads="1"/>
            </p:cNvSpPr>
            <p:nvPr/>
          </p:nvSpPr>
          <p:spPr bwMode="auto">
            <a:xfrm>
              <a:off x="4272" y="864"/>
              <a:ext cx="1104" cy="192"/>
            </a:xfrm>
            <a:prstGeom prst="rect">
              <a:avLst/>
            </a:prstGeom>
            <a:solidFill>
              <a:schemeClr val="bg1"/>
            </a:solidFill>
            <a:ln w="9525">
              <a:solidFill>
                <a:schemeClr val="bg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35467"/>
                                        </p:tgtEl>
                                        <p:attrNameLst>
                                          <p:attrName>style.visibility</p:attrName>
                                        </p:attrNameLst>
                                      </p:cBhvr>
                                      <p:to>
                                        <p:strVal val="visible"/>
                                      </p:to>
                                    </p:set>
                                    <p:animEffect transition="in" filter="wipe(up)">
                                      <p:cBhvr>
                                        <p:cTn id="7" dur="500"/>
                                        <p:tgtEl>
                                          <p:spTgt spid="335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nodeType="clickEffect">
                                  <p:stCondLst>
                                    <p:cond delay="0"/>
                                  </p:stCondLst>
                                  <p:childTnLst>
                                    <p:animEffect transition="out" filter="fade">
                                      <p:cBhvr>
                                        <p:cTn id="11" dur="2000"/>
                                        <p:tgtEl>
                                          <p:spTgt spid="2"/>
                                        </p:tgtEl>
                                      </p:cBhvr>
                                    </p:animEffect>
                                    <p:set>
                                      <p:cBhvr>
                                        <p:cTn id="12" dur="1" fill="hold">
                                          <p:stCondLst>
                                            <p:cond delay="1999"/>
                                          </p:stCondLst>
                                        </p:cTn>
                                        <p:tgtEl>
                                          <p:spTgt spid="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nodeType="clickEffect">
                                  <p:stCondLst>
                                    <p:cond delay="0"/>
                                  </p:stCondLst>
                                  <p:childTnLst>
                                    <p:animEffect transition="out" filter="fade">
                                      <p:cBhvr>
                                        <p:cTn id="16" dur="2000"/>
                                        <p:tgtEl>
                                          <p:spTgt spid="3"/>
                                        </p:tgtEl>
                                      </p:cBhvr>
                                    </p:animEffect>
                                    <p:set>
                                      <p:cBhvr>
                                        <p:cTn id="17" dur="1" fill="hold">
                                          <p:stCondLst>
                                            <p:cond delay="1999"/>
                                          </p:stCondLst>
                                        </p:cTn>
                                        <p:tgtEl>
                                          <p:spTgt spid="3"/>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nodeType="clickEffect">
                                  <p:stCondLst>
                                    <p:cond delay="0"/>
                                  </p:stCondLst>
                                  <p:childTnLst>
                                    <p:animEffect transition="out" filter="fade">
                                      <p:cBhvr>
                                        <p:cTn id="21" dur="2000"/>
                                        <p:tgtEl>
                                          <p:spTgt spid="4"/>
                                        </p:tgtEl>
                                      </p:cBhvr>
                                    </p:animEffect>
                                    <p:set>
                                      <p:cBhvr>
                                        <p:cTn id="22" dur="1" fill="hold">
                                          <p:stCondLst>
                                            <p:cond delay="1999"/>
                                          </p:stCondLst>
                                        </p:cTn>
                                        <p:tgtEl>
                                          <p:spTgt spid="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nodeType="clickEffect">
                                  <p:stCondLst>
                                    <p:cond delay="0"/>
                                  </p:stCondLst>
                                  <p:childTnLst>
                                    <p:animEffect transition="out" filter="fade">
                                      <p:cBhvr>
                                        <p:cTn id="26" dur="2000"/>
                                        <p:tgtEl>
                                          <p:spTgt spid="5"/>
                                        </p:tgtEl>
                                      </p:cBhvr>
                                    </p:animEffect>
                                    <p:set>
                                      <p:cBhvr>
                                        <p:cTn id="27" dur="1" fill="hold">
                                          <p:stCondLst>
                                            <p:cond delay="1999"/>
                                          </p:stCondLst>
                                        </p:cTn>
                                        <p:tgtEl>
                                          <p:spTgt spid="5"/>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xit" presetSubtype="0" fill="hold" nodeType="clickEffect">
                                  <p:stCondLst>
                                    <p:cond delay="0"/>
                                  </p:stCondLst>
                                  <p:childTnLst>
                                    <p:animEffect transition="out" filter="fade">
                                      <p:cBhvr>
                                        <p:cTn id="31" dur="2000"/>
                                        <p:tgtEl>
                                          <p:spTgt spid="6"/>
                                        </p:tgtEl>
                                      </p:cBhvr>
                                    </p:animEffect>
                                    <p:set>
                                      <p:cBhvr>
                                        <p:cTn id="32" dur="1" fill="hold">
                                          <p:stCondLst>
                                            <p:cond delay="1999"/>
                                          </p:stCondLst>
                                        </p:cTn>
                                        <p:tgtEl>
                                          <p:spTgt spid="6"/>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xit" presetSubtype="0" fill="hold" nodeType="clickEffect">
                                  <p:stCondLst>
                                    <p:cond delay="0"/>
                                  </p:stCondLst>
                                  <p:childTnLst>
                                    <p:animEffect transition="out" filter="fade">
                                      <p:cBhvr>
                                        <p:cTn id="36" dur="2000"/>
                                        <p:tgtEl>
                                          <p:spTgt spid="7"/>
                                        </p:tgtEl>
                                      </p:cBhvr>
                                    </p:animEffect>
                                    <p:set>
                                      <p:cBhvr>
                                        <p:cTn id="37" dur="1" fill="hold">
                                          <p:stCondLst>
                                            <p:cond delay="1999"/>
                                          </p:stCondLst>
                                        </p:cTn>
                                        <p:tgtEl>
                                          <p:spTgt spid="7"/>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nodeType="clickEffect">
                                  <p:stCondLst>
                                    <p:cond delay="0"/>
                                  </p:stCondLst>
                                  <p:childTnLst>
                                    <p:animEffect transition="out" filter="fade">
                                      <p:cBhvr>
                                        <p:cTn id="41" dur="2000"/>
                                        <p:tgtEl>
                                          <p:spTgt spid="8"/>
                                        </p:tgtEl>
                                      </p:cBhvr>
                                    </p:animEffect>
                                    <p:set>
                                      <p:cBhvr>
                                        <p:cTn id="42" dur="1" fill="hold">
                                          <p:stCondLst>
                                            <p:cond delay="1999"/>
                                          </p:stCondLst>
                                        </p:cTn>
                                        <p:tgtEl>
                                          <p:spTgt spid="8"/>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xit" presetSubtype="0" fill="hold" nodeType="clickEffect">
                                  <p:stCondLst>
                                    <p:cond delay="0"/>
                                  </p:stCondLst>
                                  <p:childTnLst>
                                    <p:animEffect transition="out" filter="fade">
                                      <p:cBhvr>
                                        <p:cTn id="46" dur="2000"/>
                                        <p:tgtEl>
                                          <p:spTgt spid="9"/>
                                        </p:tgtEl>
                                      </p:cBhvr>
                                    </p:animEffect>
                                    <p:set>
                                      <p:cBhvr>
                                        <p:cTn id="47" dur="1" fill="hold">
                                          <p:stCondLst>
                                            <p:cond delay="1999"/>
                                          </p:stCondLst>
                                        </p:cTn>
                                        <p:tgtEl>
                                          <p:spTgt spid="9"/>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xit" presetSubtype="0" fill="hold" nodeType="clickEffect">
                                  <p:stCondLst>
                                    <p:cond delay="0"/>
                                  </p:stCondLst>
                                  <p:childTnLst>
                                    <p:animEffect transition="out" filter="fade">
                                      <p:cBhvr>
                                        <p:cTn id="51" dur="2000"/>
                                        <p:tgtEl>
                                          <p:spTgt spid="10"/>
                                        </p:tgtEl>
                                      </p:cBhvr>
                                    </p:animEffect>
                                    <p:set>
                                      <p:cBhvr>
                                        <p:cTn id="52" dur="1" fill="hold">
                                          <p:stCondLst>
                                            <p:cond delay="1999"/>
                                          </p:stCondLst>
                                        </p:cTn>
                                        <p:tgtEl>
                                          <p:spTgt spid="10"/>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xit" presetSubtype="0" fill="hold" nodeType="clickEffect">
                                  <p:stCondLst>
                                    <p:cond delay="0"/>
                                  </p:stCondLst>
                                  <p:childTnLst>
                                    <p:animEffect transition="out" filter="fade">
                                      <p:cBhvr>
                                        <p:cTn id="56" dur="2000"/>
                                        <p:tgtEl>
                                          <p:spTgt spid="11"/>
                                        </p:tgtEl>
                                      </p:cBhvr>
                                    </p:animEffect>
                                    <p:set>
                                      <p:cBhvr>
                                        <p:cTn id="57" dur="1" fill="hold">
                                          <p:stCondLst>
                                            <p:cond delay="1999"/>
                                          </p:stCondLst>
                                        </p:cTn>
                                        <p:tgtEl>
                                          <p:spTgt spid="11"/>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xit" presetSubtype="0" fill="hold" nodeType="clickEffect">
                                  <p:stCondLst>
                                    <p:cond delay="0"/>
                                  </p:stCondLst>
                                  <p:childTnLst>
                                    <p:animEffect transition="out" filter="fade">
                                      <p:cBhvr>
                                        <p:cTn id="61" dur="2000"/>
                                        <p:tgtEl>
                                          <p:spTgt spid="12"/>
                                        </p:tgtEl>
                                      </p:cBhvr>
                                    </p:animEffect>
                                    <p:set>
                                      <p:cBhvr>
                                        <p:cTn id="62" dur="1" fill="hold">
                                          <p:stCondLst>
                                            <p:cond delay="1999"/>
                                          </p:stCondLst>
                                        </p:cTn>
                                        <p:tgtEl>
                                          <p:spTgt spid="12"/>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xit" presetSubtype="0" fill="hold" nodeType="clickEffect">
                                  <p:stCondLst>
                                    <p:cond delay="0"/>
                                  </p:stCondLst>
                                  <p:childTnLst>
                                    <p:animEffect transition="out" filter="fade">
                                      <p:cBhvr>
                                        <p:cTn id="66" dur="2000"/>
                                        <p:tgtEl>
                                          <p:spTgt spid="13"/>
                                        </p:tgtEl>
                                      </p:cBhvr>
                                    </p:animEffect>
                                    <p:set>
                                      <p:cBhvr>
                                        <p:cTn id="67" dur="1" fill="hold">
                                          <p:stCondLst>
                                            <p:cond delay="1999"/>
                                          </p:stCondLst>
                                        </p:cTn>
                                        <p:tgtEl>
                                          <p:spTgt spid="13"/>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xit" presetSubtype="0" fill="hold" nodeType="clickEffect">
                                  <p:stCondLst>
                                    <p:cond delay="0"/>
                                  </p:stCondLst>
                                  <p:childTnLst>
                                    <p:animEffect transition="out" filter="fade">
                                      <p:cBhvr>
                                        <p:cTn id="71" dur="2000"/>
                                        <p:tgtEl>
                                          <p:spTgt spid="14"/>
                                        </p:tgtEl>
                                      </p:cBhvr>
                                    </p:animEffect>
                                    <p:set>
                                      <p:cBhvr>
                                        <p:cTn id="72" dur="1" fill="hold">
                                          <p:stCondLst>
                                            <p:cond delay="1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596900" y="2057400"/>
            <a:ext cx="8434388" cy="4566596"/>
          </a:xfrm>
          <a:prstGeom prst="rect">
            <a:avLst/>
          </a:prstGeom>
          <a:noFill/>
          <a:ln w="9525">
            <a:noFill/>
            <a:miter lim="800000"/>
            <a:headEnd/>
            <a:tailEnd/>
          </a:ln>
        </p:spPr>
        <p:txBody>
          <a:bodyPr lIns="96736" tIns="48368" rIns="96736" bIns="48368">
            <a:spAutoFit/>
          </a:bodyPr>
          <a:lstStyle/>
          <a:p>
            <a:pPr marL="63500" indent="3175" algn="just" defTabSz="966788">
              <a:lnSpc>
                <a:spcPct val="110000"/>
              </a:lnSpc>
              <a:tabLst>
                <a:tab pos="2179638" algn="l"/>
              </a:tabLst>
            </a:pPr>
            <a:r>
              <a:rPr lang="en-US" dirty="0" err="1" smtClean="0">
                <a:latin typeface="Arial" pitchFamily="34" charset="0"/>
                <a:cs typeface="Times New Roman" pitchFamily="18" charset="0"/>
              </a:rPr>
              <a:t>int</a:t>
            </a:r>
            <a:r>
              <a:rPr lang="en-US" dirty="0" smtClean="0">
                <a:latin typeface="Arial" pitchFamily="34" charset="0"/>
                <a:cs typeface="Times New Roman" pitchFamily="18" charset="0"/>
              </a:rPr>
              <a:t> </a:t>
            </a:r>
            <a:r>
              <a:rPr lang="en-US" dirty="0">
                <a:latin typeface="Arial" pitchFamily="34" charset="0"/>
                <a:cs typeface="Times New Roman" pitchFamily="18" charset="0"/>
              </a:rPr>
              <a:t>foo(void) {	// genuine declaration</a:t>
            </a:r>
          </a:p>
          <a:p>
            <a:pPr marL="63500" indent="3175" algn="just" defTabSz="966788">
              <a:lnSpc>
                <a:spcPct val="110000"/>
              </a:lnSpc>
              <a:tabLst>
                <a:tab pos="2179638" algn="l"/>
              </a:tabLst>
            </a:pPr>
            <a:r>
              <a:rPr lang="en-US" dirty="0">
                <a:latin typeface="Arial" pitchFamily="34" charset="0"/>
                <a:cs typeface="Times New Roman" pitchFamily="18" charset="0"/>
              </a:rPr>
              <a:t>	. . .</a:t>
            </a:r>
          </a:p>
          <a:p>
            <a:pPr marL="63500" indent="3175" algn="just" defTabSz="966788">
              <a:lnSpc>
                <a:spcPct val="110000"/>
              </a:lnSpc>
              <a:tabLst>
                <a:tab pos="2179638" algn="l"/>
              </a:tabLst>
            </a:pPr>
            <a:r>
              <a:rPr lang="en-US" dirty="0">
                <a:latin typeface="Arial" pitchFamily="34" charset="0"/>
                <a:cs typeface="Times New Roman" pitchFamily="18" charset="0"/>
              </a:rPr>
              <a:t>	bar();	// call function bar()</a:t>
            </a:r>
          </a:p>
          <a:p>
            <a:pPr marL="63500" indent="3175" algn="just" defTabSz="966788">
              <a:lnSpc>
                <a:spcPct val="110000"/>
              </a:lnSpc>
              <a:tabLst>
                <a:tab pos="2179638" algn="l"/>
              </a:tabLst>
            </a:pPr>
            <a:r>
              <a:rPr lang="en-US" dirty="0">
                <a:latin typeface="Arial" pitchFamily="34" charset="0"/>
                <a:cs typeface="Times New Roman" pitchFamily="18" charset="0"/>
              </a:rPr>
              <a:t>	. . .</a:t>
            </a:r>
          </a:p>
          <a:p>
            <a:pPr marL="63500" indent="3175" algn="just" defTabSz="966788">
              <a:lnSpc>
                <a:spcPct val="110000"/>
              </a:lnSpc>
              <a:tabLst>
                <a:tab pos="2179638" algn="l"/>
              </a:tabLst>
            </a:pPr>
            <a:r>
              <a:rPr lang="en-US" dirty="0">
                <a:latin typeface="Arial" pitchFamily="34" charset="0"/>
                <a:cs typeface="Times New Roman" pitchFamily="18" charset="0"/>
              </a:rPr>
              <a:t>}</a:t>
            </a:r>
          </a:p>
          <a:p>
            <a:pPr marL="63500" indent="3175" algn="just" defTabSz="966788">
              <a:lnSpc>
                <a:spcPct val="110000"/>
              </a:lnSpc>
              <a:tabLst>
                <a:tab pos="2179638" algn="l"/>
              </a:tabLst>
            </a:pPr>
            <a:endParaRPr lang="en-US" dirty="0">
              <a:latin typeface="Arial" pitchFamily="34" charset="0"/>
              <a:cs typeface="Times New Roman" pitchFamily="18" charset="0"/>
            </a:endParaRPr>
          </a:p>
          <a:p>
            <a:pPr marL="63500" indent="3175" algn="just" defTabSz="966788">
              <a:lnSpc>
                <a:spcPct val="110000"/>
              </a:lnSpc>
              <a:tabLst>
                <a:tab pos="2179638" algn="l"/>
              </a:tabLst>
            </a:pPr>
            <a:r>
              <a:rPr lang="en-US" dirty="0">
                <a:latin typeface="Arial" pitchFamily="34" charset="0"/>
                <a:cs typeface="Times New Roman" pitchFamily="18" charset="0"/>
              </a:rPr>
              <a:t>void bar(void) {	</a:t>
            </a:r>
            <a:r>
              <a:rPr lang="en-US" dirty="0" smtClean="0">
                <a:latin typeface="Arial" pitchFamily="34" charset="0"/>
                <a:cs typeface="Times New Roman" pitchFamily="18" charset="0"/>
              </a:rPr>
              <a:t>// </a:t>
            </a:r>
            <a:r>
              <a:rPr lang="en-US" dirty="0">
                <a:latin typeface="Arial" pitchFamily="34" charset="0"/>
                <a:cs typeface="Times New Roman" pitchFamily="18" charset="0"/>
              </a:rPr>
              <a:t>genuine declaration</a:t>
            </a:r>
          </a:p>
          <a:p>
            <a:pPr marL="63500" indent="3175" algn="just" defTabSz="966788">
              <a:lnSpc>
                <a:spcPct val="110000"/>
              </a:lnSpc>
              <a:tabLst>
                <a:tab pos="2179638" algn="l"/>
              </a:tabLst>
            </a:pPr>
            <a:r>
              <a:rPr lang="en-US" dirty="0">
                <a:latin typeface="Arial" pitchFamily="34" charset="0"/>
                <a:cs typeface="Times New Roman" pitchFamily="18" charset="0"/>
              </a:rPr>
              <a:t>	. . .</a:t>
            </a:r>
          </a:p>
          <a:p>
            <a:pPr marL="63500" indent="3175" algn="just" defTabSz="966788">
              <a:lnSpc>
                <a:spcPct val="110000"/>
              </a:lnSpc>
              <a:tabLst>
                <a:tab pos="2179638" algn="l"/>
              </a:tabLst>
            </a:pPr>
            <a:r>
              <a:rPr lang="en-US" dirty="0">
                <a:latin typeface="Arial" pitchFamily="34" charset="0"/>
                <a:cs typeface="Times New Roman" pitchFamily="18" charset="0"/>
              </a:rPr>
              <a:t>	k = foo()	 // call function foo()</a:t>
            </a:r>
          </a:p>
          <a:p>
            <a:pPr marL="63500" indent="3175" algn="just" defTabSz="966788">
              <a:lnSpc>
                <a:spcPct val="110000"/>
              </a:lnSpc>
              <a:tabLst>
                <a:tab pos="2179638" algn="l"/>
              </a:tabLst>
            </a:pPr>
            <a:r>
              <a:rPr lang="en-US" dirty="0">
                <a:latin typeface="Arial" pitchFamily="34" charset="0"/>
                <a:cs typeface="Times New Roman" pitchFamily="18" charset="0"/>
              </a:rPr>
              <a:t>	. . .</a:t>
            </a:r>
          </a:p>
          <a:p>
            <a:pPr marL="63500" indent="3175" algn="just" defTabSz="966788">
              <a:lnSpc>
                <a:spcPct val="110000"/>
              </a:lnSpc>
              <a:tabLst>
                <a:tab pos="2179638" algn="l"/>
              </a:tabLst>
            </a:pPr>
            <a:r>
              <a:rPr lang="en-US" dirty="0">
                <a:latin typeface="Arial" pitchFamily="34" charset="0"/>
                <a:cs typeface="Times New Roman" pitchFamily="18" charset="0"/>
              </a:rPr>
              <a:t>} </a:t>
            </a:r>
          </a:p>
        </p:txBody>
      </p:sp>
      <p:sp>
        <p:nvSpPr>
          <p:cNvPr id="23555" name="Rectangle 3"/>
          <p:cNvSpPr>
            <a:spLocks noChangeArrowheads="1"/>
          </p:cNvSpPr>
          <p:nvPr/>
        </p:nvSpPr>
        <p:spPr bwMode="auto">
          <a:xfrm>
            <a:off x="565150" y="80963"/>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Scope Rule</a:t>
            </a:r>
            <a:r>
              <a:rPr lang="en-US" sz="3400" b="1">
                <a:solidFill>
                  <a:schemeClr val="accent2"/>
                </a:solidFill>
              </a:rPr>
              <a:t>: Forward </a:t>
            </a:r>
            <a:r>
              <a:rPr lang="en-US" sz="3400" b="1">
                <a:solidFill>
                  <a:schemeClr val="accent2"/>
                </a:solidFill>
                <a:cs typeface="Times New Roman" pitchFamily="18" charset="0"/>
              </a:rPr>
              <a:t>Declaration</a:t>
            </a:r>
          </a:p>
        </p:txBody>
      </p:sp>
      <p:sp>
        <p:nvSpPr>
          <p:cNvPr id="2" name="Rectangle 1"/>
          <p:cNvSpPr/>
          <p:nvPr/>
        </p:nvSpPr>
        <p:spPr>
          <a:xfrm>
            <a:off x="609600" y="762000"/>
            <a:ext cx="8386262" cy="1311128"/>
          </a:xfrm>
          <a:prstGeom prst="rect">
            <a:avLst/>
          </a:prstGeom>
        </p:spPr>
        <p:txBody>
          <a:bodyPr wrap="square">
            <a:spAutoFit/>
          </a:bodyPr>
          <a:lstStyle/>
          <a:p>
            <a:pPr marL="63500" indent="3175" algn="just" defTabSz="966788">
              <a:lnSpc>
                <a:spcPct val="110000"/>
              </a:lnSpc>
              <a:tabLst>
                <a:tab pos="2179638" algn="l"/>
              </a:tabLst>
            </a:pPr>
            <a:r>
              <a:rPr lang="en-US" dirty="0">
                <a:solidFill>
                  <a:srgbClr val="0066CC"/>
                </a:solidFill>
                <a:latin typeface="Arial" pitchFamily="34" charset="0"/>
                <a:cs typeface="Times New Roman" pitchFamily="18" charset="0"/>
              </a:rPr>
              <a:t>void bar(void);	// forward declaration to satisfy scope rule</a:t>
            </a:r>
          </a:p>
          <a:p>
            <a:pPr marL="63500" indent="3175" algn="just" defTabSz="966788">
              <a:lnSpc>
                <a:spcPct val="110000"/>
              </a:lnSpc>
              <a:tabLst>
                <a:tab pos="2179638" algn="l"/>
              </a:tabLst>
            </a:pPr>
            <a:r>
              <a:rPr lang="en-US" dirty="0" err="1">
                <a:solidFill>
                  <a:srgbClr val="0066CC"/>
                </a:solidFill>
                <a:latin typeface="Arial" pitchFamily="34" charset="0"/>
                <a:cs typeface="Times New Roman" pitchFamily="18" charset="0"/>
              </a:rPr>
              <a:t>int</a:t>
            </a:r>
            <a:r>
              <a:rPr lang="en-US" dirty="0">
                <a:solidFill>
                  <a:srgbClr val="0066CC"/>
                </a:solidFill>
                <a:latin typeface="Arial" pitchFamily="34" charset="0"/>
                <a:cs typeface="Times New Roman" pitchFamily="18" charset="0"/>
              </a:rPr>
              <a:t> foo(void);	// forward declare all functions</a:t>
            </a:r>
          </a:p>
          <a:p>
            <a:pPr marL="63500" indent="3175" algn="just" defTabSz="966788">
              <a:lnSpc>
                <a:spcPct val="110000"/>
              </a:lnSpc>
              <a:tabLst>
                <a:tab pos="2179638" algn="l"/>
              </a:tabLst>
            </a:pPr>
            <a:r>
              <a:rPr lang="en-US" dirty="0" smtClean="0">
                <a:latin typeface="Arial" pitchFamily="34" charset="0"/>
                <a:cs typeface="Times New Roman" pitchFamily="18" charset="0"/>
              </a:rPr>
              <a:t>// it is necessary in this case, &amp; desired as table of contents</a:t>
            </a:r>
            <a:endParaRPr lang="en-US" dirty="0">
              <a:latin typeface="Arial" pitchFamily="34" charset="0"/>
              <a:cs typeface="Times New Roman" pitchFamily="18" charset="0"/>
            </a:endParaRPr>
          </a:p>
        </p:txBody>
      </p:sp>
      <p:cxnSp>
        <p:nvCxnSpPr>
          <p:cNvPr id="4" name="Straight Arrow Connector 3"/>
          <p:cNvCxnSpPr/>
          <p:nvPr/>
        </p:nvCxnSpPr>
        <p:spPr bwMode="auto">
          <a:xfrm flipH="1">
            <a:off x="1676400" y="3200400"/>
            <a:ext cx="1066800" cy="1371600"/>
          </a:xfrm>
          <a:prstGeom prst="straightConnector1">
            <a:avLst/>
          </a:prstGeom>
          <a:solidFill>
            <a:srgbClr val="00B8FF"/>
          </a:solidFill>
          <a:ln w="9525" cap="flat" cmpd="sng" algn="ctr">
            <a:solidFill>
              <a:schemeClr val="accent1"/>
            </a:solidFill>
            <a:prstDash val="solid"/>
            <a:round/>
            <a:headEnd type="none" w="med" len="med"/>
            <a:tailEnd type="arrow"/>
          </a:ln>
          <a:effectLst/>
        </p:spPr>
      </p:cxnSp>
      <p:cxnSp>
        <p:nvCxnSpPr>
          <p:cNvPr id="7" name="Straight Arrow Connector 6"/>
          <p:cNvCxnSpPr/>
          <p:nvPr/>
        </p:nvCxnSpPr>
        <p:spPr bwMode="auto">
          <a:xfrm flipH="1" flipV="1">
            <a:off x="1371600" y="2590800"/>
            <a:ext cx="1981200" cy="2743200"/>
          </a:xfrm>
          <a:prstGeom prst="straightConnector1">
            <a:avLst/>
          </a:prstGeom>
          <a:solidFill>
            <a:srgbClr val="00B8FF"/>
          </a:solidFill>
          <a:ln w="9525" cap="flat" cmpd="sng" algn="ctr">
            <a:solidFill>
              <a:schemeClr val="accent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750"/>
                                        <p:tgtEl>
                                          <p:spTgt spid="2"/>
                                        </p:tgtEl>
                                      </p:cBhvr>
                                    </p:animEffect>
                                    <p:anim calcmode="lin" valueType="num">
                                      <p:cBhvr>
                                        <p:cTn id="17" dur="2750" fill="hold"/>
                                        <p:tgtEl>
                                          <p:spTgt spid="2"/>
                                        </p:tgtEl>
                                        <p:attrNameLst>
                                          <p:attrName>ppt_x</p:attrName>
                                        </p:attrNameLst>
                                      </p:cBhvr>
                                      <p:tavLst>
                                        <p:tav tm="0">
                                          <p:val>
                                            <p:strVal val="#ppt_x"/>
                                          </p:val>
                                        </p:tav>
                                        <p:tav tm="100000">
                                          <p:val>
                                            <p:strVal val="#ppt_x"/>
                                          </p:val>
                                        </p:tav>
                                      </p:tavLst>
                                    </p:anim>
                                    <p:anim calcmode="lin" valueType="num">
                                      <p:cBhvr>
                                        <p:cTn id="18" dur="2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37"/>
          <p:cNvSpPr>
            <a:spLocks noChangeArrowheads="1"/>
          </p:cNvSpPr>
          <p:nvPr/>
        </p:nvSpPr>
        <p:spPr bwMode="auto">
          <a:xfrm>
            <a:off x="565150" y="161925"/>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Basic Data Types in C and C++</a:t>
            </a:r>
            <a:r>
              <a:rPr lang="en-US" sz="3400" b="1">
                <a:solidFill>
                  <a:schemeClr val="accent2"/>
                </a:solidFill>
              </a:rPr>
              <a:t> </a:t>
            </a:r>
          </a:p>
        </p:txBody>
      </p:sp>
      <p:sp>
        <p:nvSpPr>
          <p:cNvPr id="24579" name="Rectangle 397"/>
          <p:cNvSpPr>
            <a:spLocks noChangeArrowheads="1"/>
          </p:cNvSpPr>
          <p:nvPr/>
        </p:nvSpPr>
        <p:spPr bwMode="auto">
          <a:xfrm>
            <a:off x="596900" y="966788"/>
            <a:ext cx="8112125" cy="5505450"/>
          </a:xfrm>
          <a:prstGeom prst="rect">
            <a:avLst/>
          </a:prstGeom>
          <a:noFill/>
          <a:ln w="9525">
            <a:noFill/>
            <a:miter lim="800000"/>
            <a:headEnd/>
            <a:tailEnd/>
          </a:ln>
        </p:spPr>
        <p:txBody>
          <a:bodyPr lIns="96736" tIns="48368" rIns="96736" bIns="48368">
            <a:spAutoFit/>
          </a:bodyPr>
          <a:lstStyle/>
          <a:p>
            <a:pPr marL="604838" indent="-538163" algn="just" defTabSz="966788">
              <a:tabLst>
                <a:tab pos="846138" algn="l"/>
                <a:tab pos="1155700" algn="l"/>
              </a:tabLst>
            </a:pPr>
            <a:r>
              <a:rPr lang="en-US" dirty="0">
                <a:latin typeface="Times" charset="0"/>
                <a:cs typeface="Times New Roman" pitchFamily="18" charset="0"/>
              </a:rPr>
              <a:t>C defines five basic types</a:t>
            </a:r>
          </a:p>
          <a:p>
            <a:pPr marL="604838" indent="-538163" algn="just" defTabSz="966788">
              <a:lnSpc>
                <a:spcPct val="120000"/>
              </a:lnSpc>
              <a:buFontTx/>
              <a:buChar char="•"/>
              <a:tabLst>
                <a:tab pos="846138" algn="l"/>
                <a:tab pos="1155700" algn="l"/>
              </a:tabLst>
            </a:pPr>
            <a:r>
              <a:rPr lang="en-US" dirty="0">
                <a:latin typeface="Times" charset="0"/>
                <a:cs typeface="Times New Roman" pitchFamily="18" charset="0"/>
              </a:rPr>
              <a:t>Character (</a:t>
            </a:r>
            <a:r>
              <a:rPr lang="en-US" b="1" dirty="0">
                <a:latin typeface="Times" charset="0"/>
                <a:cs typeface="Times New Roman" pitchFamily="18" charset="0"/>
              </a:rPr>
              <a:t>char</a:t>
            </a:r>
            <a:r>
              <a:rPr lang="en-US" dirty="0">
                <a:latin typeface="Times" charset="0"/>
                <a:cs typeface="Times New Roman" pitchFamily="18" charset="0"/>
              </a:rPr>
              <a:t>)</a:t>
            </a:r>
          </a:p>
          <a:p>
            <a:pPr marL="604838" indent="-538163" algn="just" defTabSz="966788">
              <a:buFontTx/>
              <a:buChar char="•"/>
              <a:tabLst>
                <a:tab pos="846138" algn="l"/>
                <a:tab pos="1155700" algn="l"/>
              </a:tabLst>
            </a:pPr>
            <a:r>
              <a:rPr lang="en-US" dirty="0">
                <a:latin typeface="Times" charset="0"/>
                <a:cs typeface="Times New Roman" pitchFamily="18" charset="0"/>
              </a:rPr>
              <a:t>Integer (</a:t>
            </a:r>
            <a:r>
              <a:rPr lang="en-US" b="1" dirty="0" err="1">
                <a:latin typeface="Times" charset="0"/>
                <a:cs typeface="Times New Roman" pitchFamily="18" charset="0"/>
              </a:rPr>
              <a:t>int</a:t>
            </a:r>
            <a:r>
              <a:rPr lang="en-US" dirty="0">
                <a:latin typeface="Times" charset="0"/>
                <a:cs typeface="Times New Roman" pitchFamily="18" charset="0"/>
              </a:rPr>
              <a:t>)</a:t>
            </a:r>
          </a:p>
          <a:p>
            <a:pPr marL="604838" indent="-538163" algn="just" defTabSz="966788">
              <a:buFontTx/>
              <a:buChar char="•"/>
              <a:tabLst>
                <a:tab pos="846138" algn="l"/>
                <a:tab pos="1155700" algn="l"/>
              </a:tabLst>
            </a:pPr>
            <a:r>
              <a:rPr lang="en-US" dirty="0">
                <a:latin typeface="Times" charset="0"/>
                <a:cs typeface="Times New Roman" pitchFamily="18" charset="0"/>
              </a:rPr>
              <a:t>Floating-point (</a:t>
            </a:r>
            <a:r>
              <a:rPr lang="en-US" b="1" dirty="0">
                <a:latin typeface="Times" charset="0"/>
                <a:cs typeface="Times New Roman" pitchFamily="18" charset="0"/>
              </a:rPr>
              <a:t>float</a:t>
            </a:r>
            <a:r>
              <a:rPr lang="en-US" dirty="0">
                <a:latin typeface="Times" charset="0"/>
                <a:cs typeface="Times New Roman" pitchFamily="18" charset="0"/>
              </a:rPr>
              <a:t>)</a:t>
            </a:r>
          </a:p>
          <a:p>
            <a:pPr marL="604838" indent="-538163" algn="just" defTabSz="966788">
              <a:buFontTx/>
              <a:buChar char="•"/>
              <a:tabLst>
                <a:tab pos="846138" algn="l"/>
                <a:tab pos="1155700" algn="l"/>
              </a:tabLst>
            </a:pPr>
            <a:r>
              <a:rPr lang="en-US" dirty="0">
                <a:latin typeface="Times" charset="0"/>
                <a:cs typeface="Times New Roman" pitchFamily="18" charset="0"/>
              </a:rPr>
              <a:t>Double precision floating-point (</a:t>
            </a:r>
            <a:r>
              <a:rPr lang="en-US" b="1" dirty="0">
                <a:latin typeface="Times" charset="0"/>
                <a:cs typeface="Times New Roman" pitchFamily="18" charset="0"/>
              </a:rPr>
              <a:t>double</a:t>
            </a:r>
            <a:r>
              <a:rPr lang="en-US" dirty="0">
                <a:latin typeface="Times" charset="0"/>
                <a:cs typeface="Times New Roman" pitchFamily="18" charset="0"/>
              </a:rPr>
              <a:t>)</a:t>
            </a:r>
          </a:p>
          <a:p>
            <a:pPr marL="604838" indent="-538163" algn="just" defTabSz="966788">
              <a:buFontTx/>
              <a:buChar char="•"/>
              <a:tabLst>
                <a:tab pos="846138" algn="l"/>
                <a:tab pos="1155700" algn="l"/>
              </a:tabLst>
            </a:pPr>
            <a:r>
              <a:rPr lang="en-US" dirty="0">
                <a:latin typeface="Times" charset="0"/>
                <a:cs typeface="Times New Roman" pitchFamily="18" charset="0"/>
              </a:rPr>
              <a:t>Valueless (</a:t>
            </a:r>
            <a:r>
              <a:rPr lang="en-US" b="1" dirty="0">
                <a:latin typeface="Times" charset="0"/>
                <a:cs typeface="Times New Roman" pitchFamily="18" charset="0"/>
              </a:rPr>
              <a:t>void</a:t>
            </a:r>
            <a:r>
              <a:rPr lang="en-US" dirty="0">
                <a:latin typeface="Times" charset="0"/>
                <a:cs typeface="Times New Roman" pitchFamily="18" charset="0"/>
              </a:rPr>
              <a:t>)</a:t>
            </a:r>
          </a:p>
          <a:p>
            <a:pPr marL="604838" indent="-538163" algn="just" defTabSz="966788">
              <a:tabLst>
                <a:tab pos="846138" algn="l"/>
                <a:tab pos="1155700" algn="l"/>
              </a:tabLst>
            </a:pPr>
            <a:endParaRPr lang="en-US" dirty="0">
              <a:latin typeface="Times" charset="0"/>
              <a:cs typeface="Times New Roman" pitchFamily="18" charset="0"/>
            </a:endParaRPr>
          </a:p>
          <a:p>
            <a:pPr marL="604838" indent="-538163" algn="just" defTabSz="966788">
              <a:tabLst>
                <a:tab pos="846138" algn="l"/>
                <a:tab pos="1155700" algn="l"/>
              </a:tabLst>
            </a:pPr>
            <a:r>
              <a:rPr lang="en-US" dirty="0">
                <a:latin typeface="Times" charset="0"/>
                <a:cs typeface="Times New Roman" pitchFamily="18" charset="0"/>
              </a:rPr>
              <a:t>C++ adds two types</a:t>
            </a:r>
          </a:p>
          <a:p>
            <a:pPr marL="604838" indent="-538163" algn="just" defTabSz="966788">
              <a:buFontTx/>
              <a:buChar char="•"/>
              <a:tabLst>
                <a:tab pos="846138" algn="l"/>
                <a:tab pos="1155700" algn="l"/>
              </a:tabLst>
            </a:pPr>
            <a:r>
              <a:rPr lang="en-US" dirty="0">
                <a:latin typeface="Times" charset="0"/>
                <a:cs typeface="Times New Roman" pitchFamily="18" charset="0"/>
              </a:rPr>
              <a:t>Boolean (</a:t>
            </a:r>
            <a:r>
              <a:rPr lang="en-US" b="1" dirty="0">
                <a:latin typeface="Times" charset="0"/>
                <a:cs typeface="Times New Roman" pitchFamily="18" charset="0"/>
              </a:rPr>
              <a:t>bool</a:t>
            </a:r>
            <a:r>
              <a:rPr lang="en-US" dirty="0">
                <a:latin typeface="Times" charset="0"/>
                <a:cs typeface="Times New Roman" pitchFamily="18" charset="0"/>
              </a:rPr>
              <a:t>)</a:t>
            </a:r>
          </a:p>
          <a:p>
            <a:pPr marL="604838" indent="-538163" algn="just" defTabSz="966788">
              <a:buFontTx/>
              <a:buChar char="•"/>
              <a:tabLst>
                <a:tab pos="846138" algn="l"/>
                <a:tab pos="1155700" algn="l"/>
              </a:tabLst>
            </a:pPr>
            <a:r>
              <a:rPr lang="en-US" dirty="0">
                <a:latin typeface="Times" charset="0"/>
                <a:cs typeface="Times New Roman" pitchFamily="18" charset="0"/>
              </a:rPr>
              <a:t>Wide-character (</a:t>
            </a:r>
            <a:r>
              <a:rPr lang="en-US" b="1" dirty="0" err="1">
                <a:latin typeface="Times" charset="0"/>
                <a:cs typeface="Times New Roman" pitchFamily="18" charset="0"/>
              </a:rPr>
              <a:t>wchar_t</a:t>
            </a:r>
            <a:r>
              <a:rPr lang="en-US" dirty="0">
                <a:latin typeface="Times" charset="0"/>
                <a:cs typeface="Times New Roman" pitchFamily="18" charset="0"/>
              </a:rPr>
              <a:t>)</a:t>
            </a:r>
          </a:p>
          <a:p>
            <a:pPr marL="604838" indent="-538163" algn="just" defTabSz="966788">
              <a:tabLst>
                <a:tab pos="846138" algn="l"/>
                <a:tab pos="1155700" algn="l"/>
              </a:tabLst>
            </a:pPr>
            <a:endParaRPr lang="en-US" dirty="0">
              <a:latin typeface="Times" charset="0"/>
              <a:cs typeface="Times New Roman" pitchFamily="18" charset="0"/>
            </a:endParaRPr>
          </a:p>
          <a:p>
            <a:pPr marL="604838" indent="-538163" algn="just" defTabSz="966788">
              <a:tabLst>
                <a:tab pos="846138" algn="l"/>
                <a:tab pos="1155700" algn="l"/>
              </a:tabLst>
            </a:pPr>
            <a:r>
              <a:rPr lang="en-US" dirty="0">
                <a:latin typeface="Times" charset="0"/>
                <a:cs typeface="Times New Roman" pitchFamily="18" charset="0"/>
              </a:rPr>
              <a:t>Several of these basic types can be modified using one or more of these modifiers</a:t>
            </a:r>
          </a:p>
          <a:p>
            <a:pPr marL="604838" indent="-538163" algn="just" defTabSz="966788">
              <a:tabLst>
                <a:tab pos="846138" algn="l"/>
                <a:tab pos="1155700" algn="l"/>
              </a:tabLst>
            </a:pPr>
            <a:r>
              <a:rPr lang="en-US" dirty="0">
                <a:latin typeface="Times" charset="0"/>
                <a:cs typeface="Times New Roman" pitchFamily="18" charset="0"/>
              </a:rPr>
              <a:t>	</a:t>
            </a:r>
            <a:r>
              <a:rPr lang="en-US" b="1" dirty="0">
                <a:latin typeface="Times" charset="0"/>
                <a:cs typeface="Times New Roman" pitchFamily="18" charset="0"/>
              </a:rPr>
              <a:t>signed, unsigned, short, long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59"/>
          <p:cNvSpPr>
            <a:spLocks noChangeArrowheads="1"/>
          </p:cNvSpPr>
          <p:nvPr/>
        </p:nvSpPr>
        <p:spPr bwMode="auto">
          <a:xfrm>
            <a:off x="358775" y="76200"/>
            <a:ext cx="8480425"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Basic Data Types and Ranges in C and </a:t>
            </a:r>
            <a:r>
              <a:rPr lang="en-US" sz="3400" b="1" i="1">
                <a:solidFill>
                  <a:schemeClr val="accent2"/>
                </a:solidFill>
                <a:cs typeface="Times New Roman" pitchFamily="18" charset="0"/>
              </a:rPr>
              <a:t>C++</a:t>
            </a:r>
            <a:r>
              <a:rPr lang="en-US" sz="3400" b="1">
                <a:solidFill>
                  <a:schemeClr val="accent2"/>
                </a:solidFill>
              </a:rPr>
              <a:t> </a:t>
            </a:r>
          </a:p>
        </p:txBody>
      </p:sp>
      <p:sp>
        <p:nvSpPr>
          <p:cNvPr id="25603" name="Rectangle 160"/>
          <p:cNvSpPr>
            <a:spLocks noChangeArrowheads="1"/>
          </p:cNvSpPr>
          <p:nvPr/>
        </p:nvSpPr>
        <p:spPr bwMode="auto">
          <a:xfrm>
            <a:off x="644525" y="806450"/>
            <a:ext cx="7951788" cy="5979291"/>
          </a:xfrm>
          <a:prstGeom prst="rect">
            <a:avLst/>
          </a:prstGeom>
          <a:noFill/>
          <a:ln w="9525">
            <a:noFill/>
            <a:miter lim="800000"/>
            <a:headEnd/>
            <a:tailEnd/>
          </a:ln>
        </p:spPr>
        <p:txBody>
          <a:bodyPr lIns="96736" tIns="48368" rIns="96736" bIns="48368">
            <a:spAutoFit/>
          </a:bodyPr>
          <a:lstStyle/>
          <a:p>
            <a:pPr marL="63500" indent="3175" algn="just" defTabSz="966788">
              <a:tabLst>
                <a:tab pos="3021013" algn="l"/>
                <a:tab pos="7127875" algn="l"/>
              </a:tabLst>
            </a:pPr>
            <a:r>
              <a:rPr lang="en-US" sz="2100" dirty="0">
                <a:solidFill>
                  <a:schemeClr val="accent2"/>
                </a:solidFill>
                <a:cs typeface="Times New Roman" pitchFamily="18" charset="0"/>
              </a:rPr>
              <a:t>Type	Guaranteed minimum range	</a:t>
            </a:r>
            <a:r>
              <a:rPr lang="en-US" sz="2100" dirty="0">
                <a:solidFill>
                  <a:schemeClr val="accent2"/>
                </a:solidFill>
                <a:cs typeface="Times New Roman" pitchFamily="18" charset="0"/>
                <a:sym typeface="Symbol" pitchFamily="18" charset="2"/>
              </a:rPr>
              <a:t> </a:t>
            </a:r>
            <a:r>
              <a:rPr lang="en-US" sz="2100" dirty="0">
                <a:solidFill>
                  <a:schemeClr val="accent2"/>
                </a:solidFill>
                <a:cs typeface="Times New Roman" pitchFamily="18" charset="0"/>
              </a:rPr>
              <a:t>bits</a:t>
            </a:r>
          </a:p>
          <a:p>
            <a:pPr marL="63500" indent="3175" algn="just" defTabSz="966788">
              <a:tabLst>
                <a:tab pos="3021013" algn="l"/>
                <a:tab pos="7127875" algn="l"/>
              </a:tabLst>
            </a:pPr>
            <a:r>
              <a:rPr lang="en-US" sz="2100" dirty="0" smtClean="0">
                <a:cs typeface="Times New Roman" pitchFamily="18" charset="0"/>
              </a:rPr>
              <a:t>char</a:t>
            </a:r>
            <a:r>
              <a:rPr lang="en-US" sz="2100" dirty="0">
                <a:cs typeface="Times New Roman" pitchFamily="18" charset="0"/>
              </a:rPr>
              <a:t>	-127 to 127  or  0 to 255	8</a:t>
            </a:r>
          </a:p>
          <a:p>
            <a:pPr marL="63500" indent="3175" algn="just" defTabSz="966788">
              <a:tabLst>
                <a:tab pos="3021013" algn="l"/>
                <a:tab pos="7127875" algn="l"/>
              </a:tabLst>
            </a:pPr>
            <a:r>
              <a:rPr lang="en-US" sz="2100" dirty="0">
                <a:cs typeface="Times New Roman" pitchFamily="18" charset="0"/>
              </a:rPr>
              <a:t>signed char	-127 to 127	8</a:t>
            </a:r>
          </a:p>
          <a:p>
            <a:pPr marL="63500" indent="3175" algn="just" defTabSz="966788">
              <a:tabLst>
                <a:tab pos="3021013" algn="l"/>
                <a:tab pos="7127875" algn="l"/>
              </a:tabLst>
            </a:pPr>
            <a:r>
              <a:rPr lang="en-US" sz="2100" dirty="0">
                <a:cs typeface="Times New Roman" pitchFamily="18" charset="0"/>
              </a:rPr>
              <a:t>unsigned char	0 to 255	8</a:t>
            </a:r>
          </a:p>
          <a:p>
            <a:pPr marL="63500" indent="3175" algn="just" defTabSz="966788">
              <a:tabLst>
                <a:tab pos="3021013" algn="l"/>
                <a:tab pos="7127875" algn="l"/>
              </a:tabLst>
            </a:pPr>
            <a:r>
              <a:rPr lang="en-US" sz="2100" dirty="0" err="1">
                <a:cs typeface="Times New Roman" pitchFamily="18" charset="0"/>
              </a:rPr>
              <a:t>int</a:t>
            </a:r>
            <a:r>
              <a:rPr lang="en-US" sz="2100" dirty="0">
                <a:cs typeface="Times New Roman" pitchFamily="18" charset="0"/>
              </a:rPr>
              <a:t>	-32,768 to 32,767	16</a:t>
            </a:r>
          </a:p>
          <a:p>
            <a:pPr marL="63500" indent="3175" algn="just" defTabSz="966788">
              <a:tabLst>
                <a:tab pos="3021013" algn="l"/>
                <a:tab pos="7127875" algn="l"/>
              </a:tabLst>
            </a:pPr>
            <a:r>
              <a:rPr lang="en-US" sz="2100" dirty="0">
                <a:cs typeface="Times New Roman" pitchFamily="18" charset="0"/>
              </a:rPr>
              <a:t>signed </a:t>
            </a:r>
            <a:r>
              <a:rPr lang="en-US" sz="2100" i="1" dirty="0" err="1">
                <a:cs typeface="Times New Roman" pitchFamily="18" charset="0"/>
              </a:rPr>
              <a:t>int</a:t>
            </a:r>
            <a:r>
              <a:rPr lang="en-US" sz="2100" dirty="0">
                <a:cs typeface="Times New Roman" pitchFamily="18" charset="0"/>
              </a:rPr>
              <a:t>	same as </a:t>
            </a:r>
            <a:r>
              <a:rPr lang="en-US" sz="2100" dirty="0" err="1">
                <a:cs typeface="Times New Roman" pitchFamily="18" charset="0"/>
              </a:rPr>
              <a:t>int</a:t>
            </a:r>
            <a:r>
              <a:rPr lang="en-US" sz="2100" dirty="0">
                <a:cs typeface="Times New Roman" pitchFamily="18" charset="0"/>
              </a:rPr>
              <a:t>	16</a:t>
            </a:r>
          </a:p>
          <a:p>
            <a:pPr marL="63500" indent="3175" algn="just" defTabSz="966788">
              <a:tabLst>
                <a:tab pos="3021013" algn="l"/>
                <a:tab pos="7127875" algn="l"/>
              </a:tabLst>
            </a:pPr>
            <a:r>
              <a:rPr lang="en-US" sz="2100" dirty="0">
                <a:cs typeface="Times New Roman" pitchFamily="18" charset="0"/>
              </a:rPr>
              <a:t>unsigned </a:t>
            </a:r>
            <a:r>
              <a:rPr lang="en-US" sz="2100" i="1" dirty="0" err="1">
                <a:cs typeface="Times New Roman" pitchFamily="18" charset="0"/>
              </a:rPr>
              <a:t>int</a:t>
            </a:r>
            <a:r>
              <a:rPr lang="en-US" sz="2100" dirty="0">
                <a:cs typeface="Times New Roman" pitchFamily="18" charset="0"/>
              </a:rPr>
              <a:t>	0 to 65,535	16</a:t>
            </a:r>
          </a:p>
          <a:p>
            <a:pPr marL="63500" indent="3175" algn="just" defTabSz="966788">
              <a:tabLst>
                <a:tab pos="3021013" algn="l"/>
                <a:tab pos="7127875" algn="l"/>
              </a:tabLst>
            </a:pPr>
            <a:r>
              <a:rPr lang="en-US" sz="2100" dirty="0">
                <a:cs typeface="Times New Roman" pitchFamily="18" charset="0"/>
              </a:rPr>
              <a:t>short </a:t>
            </a:r>
            <a:r>
              <a:rPr lang="en-US" sz="2100" i="1" dirty="0" err="1">
                <a:cs typeface="Times New Roman" pitchFamily="18" charset="0"/>
              </a:rPr>
              <a:t>int</a:t>
            </a:r>
            <a:r>
              <a:rPr lang="en-US" sz="2100" dirty="0">
                <a:cs typeface="Times New Roman" pitchFamily="18" charset="0"/>
              </a:rPr>
              <a:t>	 -32,768 to 32,767 	16</a:t>
            </a:r>
          </a:p>
          <a:p>
            <a:pPr marL="63500" indent="3175" algn="just" defTabSz="966788">
              <a:tabLst>
                <a:tab pos="3021013" algn="l"/>
                <a:tab pos="7127875" algn="l"/>
              </a:tabLst>
            </a:pPr>
            <a:r>
              <a:rPr lang="en-US" sz="2100" dirty="0">
                <a:cs typeface="Times New Roman" pitchFamily="18" charset="0"/>
              </a:rPr>
              <a:t>signed short </a:t>
            </a:r>
            <a:r>
              <a:rPr lang="en-US" sz="2100" i="1" dirty="0" err="1">
                <a:cs typeface="Times New Roman" pitchFamily="18" charset="0"/>
              </a:rPr>
              <a:t>int</a:t>
            </a:r>
            <a:r>
              <a:rPr lang="en-US" sz="2100" dirty="0">
                <a:cs typeface="Times New Roman" pitchFamily="18" charset="0"/>
              </a:rPr>
              <a:t>	same as short </a:t>
            </a:r>
            <a:r>
              <a:rPr lang="en-US" sz="2100" dirty="0" err="1">
                <a:cs typeface="Times New Roman" pitchFamily="18" charset="0"/>
              </a:rPr>
              <a:t>int</a:t>
            </a:r>
            <a:r>
              <a:rPr lang="en-US" sz="2100" dirty="0">
                <a:cs typeface="Times New Roman" pitchFamily="18" charset="0"/>
              </a:rPr>
              <a:t> 	16</a:t>
            </a:r>
          </a:p>
          <a:p>
            <a:pPr marL="63500" indent="3175" algn="just" defTabSz="966788">
              <a:tabLst>
                <a:tab pos="3021013" algn="l"/>
                <a:tab pos="7127875" algn="l"/>
              </a:tabLst>
            </a:pPr>
            <a:r>
              <a:rPr lang="en-US" sz="2100" dirty="0">
                <a:cs typeface="Times New Roman" pitchFamily="18" charset="0"/>
              </a:rPr>
              <a:t>unsigned short </a:t>
            </a:r>
            <a:r>
              <a:rPr lang="en-US" sz="2100" i="1" dirty="0" err="1">
                <a:cs typeface="Times New Roman" pitchFamily="18" charset="0"/>
              </a:rPr>
              <a:t>int</a:t>
            </a:r>
            <a:r>
              <a:rPr lang="en-US" sz="2100" dirty="0">
                <a:cs typeface="Times New Roman" pitchFamily="18" charset="0"/>
              </a:rPr>
              <a:t>	unsigned </a:t>
            </a:r>
            <a:r>
              <a:rPr lang="en-US" sz="2100" dirty="0" err="1">
                <a:cs typeface="Times New Roman" pitchFamily="18" charset="0"/>
              </a:rPr>
              <a:t>int</a:t>
            </a:r>
            <a:r>
              <a:rPr lang="en-US" sz="2100" dirty="0">
                <a:cs typeface="Times New Roman" pitchFamily="18" charset="0"/>
              </a:rPr>
              <a:t> 	16</a:t>
            </a:r>
          </a:p>
          <a:p>
            <a:pPr marL="63500" indent="3175" algn="just" defTabSz="966788">
              <a:tabLst>
                <a:tab pos="3021013" algn="l"/>
                <a:tab pos="7127875" algn="l"/>
              </a:tabLst>
            </a:pPr>
            <a:r>
              <a:rPr lang="en-US" sz="2100" dirty="0">
                <a:cs typeface="Times New Roman" pitchFamily="18" charset="0"/>
              </a:rPr>
              <a:t>long </a:t>
            </a:r>
            <a:r>
              <a:rPr lang="en-US" sz="2100" i="1" dirty="0" err="1">
                <a:cs typeface="Times New Roman" pitchFamily="18" charset="0"/>
              </a:rPr>
              <a:t>int</a:t>
            </a:r>
            <a:r>
              <a:rPr lang="en-US" sz="2100" dirty="0">
                <a:cs typeface="Times New Roman" pitchFamily="18" charset="0"/>
              </a:rPr>
              <a:t>	</a:t>
            </a:r>
            <a:r>
              <a:rPr lang="en-US" sz="2100" dirty="0">
                <a:cs typeface="Times New Roman" pitchFamily="18" charset="0"/>
                <a:sym typeface="Symbol" pitchFamily="18" charset="2"/>
              </a:rPr>
              <a:t></a:t>
            </a:r>
            <a:r>
              <a:rPr lang="en-US" sz="2100" dirty="0">
                <a:cs typeface="Times New Roman" pitchFamily="18" charset="0"/>
              </a:rPr>
              <a:t>2,147,483,647 	32</a:t>
            </a:r>
          </a:p>
          <a:p>
            <a:pPr marL="63500" indent="3175" algn="just" defTabSz="966788">
              <a:tabLst>
                <a:tab pos="3021013" algn="l"/>
                <a:tab pos="7127875" algn="l"/>
              </a:tabLst>
            </a:pPr>
            <a:r>
              <a:rPr lang="en-US" sz="2100" dirty="0">
                <a:cs typeface="Times New Roman" pitchFamily="18" charset="0"/>
              </a:rPr>
              <a:t>signed long </a:t>
            </a:r>
            <a:r>
              <a:rPr lang="en-US" sz="2100" i="1" dirty="0" err="1">
                <a:cs typeface="Times New Roman" pitchFamily="18" charset="0"/>
              </a:rPr>
              <a:t>int</a:t>
            </a:r>
            <a:r>
              <a:rPr lang="en-US" sz="2100" dirty="0">
                <a:cs typeface="Times New Roman" pitchFamily="18" charset="0"/>
              </a:rPr>
              <a:t>	</a:t>
            </a:r>
            <a:r>
              <a:rPr lang="en-US" sz="2100" dirty="0">
                <a:cs typeface="Times New Roman" pitchFamily="18" charset="0"/>
                <a:sym typeface="Symbol" pitchFamily="18" charset="2"/>
              </a:rPr>
              <a:t>same as </a:t>
            </a:r>
            <a:r>
              <a:rPr lang="en-US" sz="2100" dirty="0">
                <a:cs typeface="Times New Roman" pitchFamily="18" charset="0"/>
              </a:rPr>
              <a:t>long </a:t>
            </a:r>
            <a:r>
              <a:rPr lang="en-US" sz="2100" dirty="0" err="1">
                <a:cs typeface="Times New Roman" pitchFamily="18" charset="0"/>
              </a:rPr>
              <a:t>int</a:t>
            </a:r>
            <a:r>
              <a:rPr lang="en-US" sz="2100" dirty="0">
                <a:cs typeface="Times New Roman" pitchFamily="18" charset="0"/>
                <a:sym typeface="Symbol" pitchFamily="18" charset="2"/>
              </a:rPr>
              <a:t> </a:t>
            </a:r>
            <a:r>
              <a:rPr lang="en-US" sz="2100" dirty="0">
                <a:cs typeface="Times New Roman" pitchFamily="18" charset="0"/>
              </a:rPr>
              <a:t>	32</a:t>
            </a:r>
          </a:p>
          <a:p>
            <a:pPr marL="63500" indent="3175" algn="just" defTabSz="966788">
              <a:tabLst>
                <a:tab pos="3021013" algn="l"/>
                <a:tab pos="7127875" algn="l"/>
              </a:tabLst>
            </a:pPr>
            <a:r>
              <a:rPr lang="en-US" sz="2100" dirty="0">
                <a:cs typeface="Times New Roman" pitchFamily="18" charset="0"/>
              </a:rPr>
              <a:t>unsigned long </a:t>
            </a:r>
            <a:r>
              <a:rPr lang="en-US" sz="2100" i="1" dirty="0" err="1">
                <a:cs typeface="Times New Roman" pitchFamily="18" charset="0"/>
              </a:rPr>
              <a:t>int</a:t>
            </a:r>
            <a:r>
              <a:rPr lang="en-US" sz="2100" dirty="0">
                <a:cs typeface="Times New Roman" pitchFamily="18" charset="0"/>
              </a:rPr>
              <a:t>	</a:t>
            </a:r>
            <a:r>
              <a:rPr lang="en-US" sz="2100" dirty="0">
                <a:cs typeface="Times New Roman" pitchFamily="18" charset="0"/>
                <a:sym typeface="Symbol" pitchFamily="18" charset="2"/>
              </a:rPr>
              <a:t>0 to </a:t>
            </a:r>
            <a:r>
              <a:rPr lang="en-US" sz="2100" dirty="0">
                <a:cs typeface="Times New Roman" pitchFamily="18" charset="0"/>
              </a:rPr>
              <a:t>4,294,967,295 	32</a:t>
            </a:r>
          </a:p>
          <a:p>
            <a:pPr marL="63500" indent="3175" algn="just" defTabSz="966788">
              <a:tabLst>
                <a:tab pos="3021013" algn="l"/>
                <a:tab pos="7127875" algn="l"/>
              </a:tabLst>
            </a:pPr>
            <a:r>
              <a:rPr lang="en-US" sz="2100" dirty="0">
                <a:cs typeface="Times New Roman" pitchFamily="18" charset="0"/>
              </a:rPr>
              <a:t>float	6 decimal digits of precision	32</a:t>
            </a:r>
          </a:p>
          <a:p>
            <a:pPr marL="63500" indent="3175" algn="just" defTabSz="966788">
              <a:tabLst>
                <a:tab pos="3021013" algn="l"/>
                <a:tab pos="7127875" algn="l"/>
              </a:tabLst>
            </a:pPr>
            <a:r>
              <a:rPr lang="en-US" sz="2100" dirty="0">
                <a:cs typeface="Times New Roman" pitchFamily="18" charset="0"/>
              </a:rPr>
              <a:t>double	10 decimal digits of precision	64</a:t>
            </a:r>
          </a:p>
          <a:p>
            <a:pPr marL="63500" indent="3175" algn="just" defTabSz="966788">
              <a:tabLst>
                <a:tab pos="3021013" algn="l"/>
                <a:tab pos="7127875" algn="l"/>
              </a:tabLst>
            </a:pPr>
            <a:r>
              <a:rPr lang="en-US" sz="2100" dirty="0">
                <a:cs typeface="Times New Roman" pitchFamily="18" charset="0"/>
              </a:rPr>
              <a:t>long double	10 decimal digits of precision	64</a:t>
            </a:r>
          </a:p>
          <a:p>
            <a:pPr marL="63500" indent="3175" algn="just" defTabSz="966788">
              <a:tabLst>
                <a:tab pos="3021013" algn="l"/>
                <a:tab pos="7127875" algn="l"/>
              </a:tabLst>
            </a:pPr>
            <a:r>
              <a:rPr lang="en-US" sz="2100" i="1" dirty="0">
                <a:solidFill>
                  <a:srgbClr val="0000FF"/>
                </a:solidFill>
                <a:cs typeface="Times New Roman" pitchFamily="18" charset="0"/>
              </a:rPr>
              <a:t>bool (C++ only)</a:t>
            </a:r>
            <a:r>
              <a:rPr lang="en-US" sz="2100" i="1" dirty="0">
                <a:cs typeface="Times New Roman" pitchFamily="18" charset="0"/>
              </a:rPr>
              <a:t>	true/false</a:t>
            </a:r>
            <a:r>
              <a:rPr lang="en-US" sz="2100" dirty="0">
                <a:cs typeface="Times New Roman" pitchFamily="18" charset="0"/>
              </a:rPr>
              <a:t>	1 (8)</a:t>
            </a:r>
          </a:p>
          <a:p>
            <a:pPr marL="63500" indent="3175" algn="just" defTabSz="966788">
              <a:tabLst>
                <a:tab pos="3021013" algn="l"/>
                <a:tab pos="7127875" algn="l"/>
              </a:tabLst>
            </a:pPr>
            <a:r>
              <a:rPr lang="en-US" sz="2100" i="1" dirty="0" err="1" smtClean="0">
                <a:solidFill>
                  <a:srgbClr val="0000FF"/>
                </a:solidFill>
                <a:cs typeface="Times New Roman" pitchFamily="18" charset="0"/>
              </a:rPr>
              <a:t>wchar_t</a:t>
            </a:r>
            <a:r>
              <a:rPr lang="en-US" sz="2100" i="1" dirty="0" smtClean="0">
                <a:solidFill>
                  <a:srgbClr val="0000FF"/>
                </a:solidFill>
                <a:cs typeface="Times New Roman" pitchFamily="18" charset="0"/>
              </a:rPr>
              <a:t> </a:t>
            </a:r>
            <a:r>
              <a:rPr lang="en-US" sz="2100" i="1" dirty="0">
                <a:solidFill>
                  <a:srgbClr val="0000FF"/>
                </a:solidFill>
                <a:cs typeface="Times New Roman" pitchFamily="18" charset="0"/>
              </a:rPr>
              <a:t>(C++ only) </a:t>
            </a:r>
            <a:r>
              <a:rPr lang="en-US" sz="2100" dirty="0">
                <a:cs typeface="Times New Roman" pitchFamily="18" charset="0"/>
              </a:rPr>
              <a:t>	same as unsigned </a:t>
            </a:r>
            <a:r>
              <a:rPr lang="en-US" sz="2100" dirty="0" err="1">
                <a:cs typeface="Times New Roman" pitchFamily="18" charset="0"/>
              </a:rPr>
              <a:t>int</a:t>
            </a:r>
            <a:r>
              <a:rPr lang="en-US" sz="2100" dirty="0">
                <a:cs typeface="Times New Roman" pitchFamily="18" charset="0"/>
              </a:rPr>
              <a:t>	16</a:t>
            </a:r>
          </a:p>
        </p:txBody>
      </p:sp>
      <p:sp>
        <p:nvSpPr>
          <p:cNvPr id="25604" name="Line 161"/>
          <p:cNvSpPr>
            <a:spLocks noChangeShapeType="1"/>
          </p:cNvSpPr>
          <p:nvPr/>
        </p:nvSpPr>
        <p:spPr bwMode="auto">
          <a:xfrm>
            <a:off x="609600" y="1219200"/>
            <a:ext cx="8099425" cy="0"/>
          </a:xfrm>
          <a:prstGeom prst="line">
            <a:avLst/>
          </a:prstGeom>
          <a:noFill/>
          <a:ln w="9525">
            <a:solidFill>
              <a:schemeClr val="hlink"/>
            </a:solidFill>
            <a:prstDash val="sysDot"/>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0"/>
            <a:ext cx="9144000" cy="838200"/>
          </a:xfrm>
          <a:prstGeom prst="rect">
            <a:avLst/>
          </a:prstGeom>
          <a:noFill/>
          <a:ln w="9525">
            <a:noFill/>
            <a:miter lim="800000"/>
            <a:headEnd/>
            <a:tailEnd/>
          </a:ln>
        </p:spPr>
        <p:txBody>
          <a:bodyPr lIns="96744" tIns="48372" rIns="96744" bIns="48372" anchor="ctr"/>
          <a:lstStyle/>
          <a:p>
            <a:pPr marL="363538" indent="-363538" algn="ctr" defTabSz="966788">
              <a:lnSpc>
                <a:spcPct val="95000"/>
              </a:lnSpc>
              <a:spcBef>
                <a:spcPct val="20000"/>
              </a:spcBef>
            </a:pPr>
            <a:r>
              <a:rPr lang="en-US" sz="3200" b="1">
                <a:solidFill>
                  <a:schemeClr val="accent2"/>
                </a:solidFill>
                <a:cs typeface="Times New Roman" pitchFamily="18" charset="0"/>
              </a:rPr>
              <a:t>Primitive Data Types in C# </a:t>
            </a:r>
            <a:r>
              <a:rPr lang="en-US" sz="3200">
                <a:solidFill>
                  <a:schemeClr val="accent2"/>
                </a:solidFill>
                <a:cs typeface="Times New Roman" pitchFamily="18" charset="0"/>
              </a:rPr>
              <a:t>(Machine-independent)</a:t>
            </a:r>
            <a:endParaRPr lang="en-US" sz="3200">
              <a:solidFill>
                <a:schemeClr val="accent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59834117"/>
              </p:ext>
            </p:extLst>
          </p:nvPr>
        </p:nvGraphicFramePr>
        <p:xfrm>
          <a:off x="381000" y="838200"/>
          <a:ext cx="8458200" cy="5821367"/>
        </p:xfrm>
        <a:graphic>
          <a:graphicData uri="http://schemas.openxmlformats.org/drawingml/2006/table">
            <a:tbl>
              <a:tblPr/>
              <a:tblGrid>
                <a:gridCol w="1219200"/>
                <a:gridCol w="2743200"/>
                <a:gridCol w="685800"/>
                <a:gridCol w="2209800"/>
                <a:gridCol w="1600200"/>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cs typeface="Arial" charset="0"/>
                        </a:rPr>
                        <a:t>Data type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Description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Data range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Example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23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Short integer of 8 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0 thru 255 (2</a:t>
                      </a:r>
                      <a:r>
                        <a:rPr kumimoji="0" lang="en-US" sz="1800" b="0" i="0" u="none" strike="noStrike" cap="none" normalizeH="0" baseline="30000" smtClean="0">
                          <a:ln>
                            <a:noFill/>
                          </a:ln>
                          <a:solidFill>
                            <a:srgbClr val="000000"/>
                          </a:solidFill>
                          <a:effectLst/>
                          <a:latin typeface="Arial" charset="0"/>
                          <a:cs typeface="Arial" charset="0"/>
                        </a:rPr>
                        <a:t>8</a:t>
                      </a:r>
                      <a:r>
                        <a:rPr kumimoji="0" lang="en-US" sz="18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byte b = 123;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Int32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Integer of 32 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-2</a:t>
                      </a:r>
                      <a:r>
                        <a:rPr kumimoji="0" lang="en-US" sz="1800" b="0" i="0" u="none" strike="noStrike" cap="none" normalizeH="0" baseline="30000" smtClean="0">
                          <a:ln>
                            <a:noFill/>
                          </a:ln>
                          <a:solidFill>
                            <a:srgbClr val="000000"/>
                          </a:solidFill>
                          <a:effectLst/>
                          <a:latin typeface="Arial" charset="0"/>
                          <a:cs typeface="Arial" charset="0"/>
                        </a:rPr>
                        <a:t>31</a:t>
                      </a:r>
                      <a:r>
                        <a:rPr kumimoji="0" lang="en-US" sz="1800" b="0" i="0" u="none" strike="noStrike" cap="none" normalizeH="0" baseline="0" smtClean="0">
                          <a:ln>
                            <a:noFill/>
                          </a:ln>
                          <a:solidFill>
                            <a:srgbClr val="000000"/>
                          </a:solidFill>
                          <a:effectLst/>
                          <a:latin typeface="Arial" charset="0"/>
                          <a:cs typeface="Arial" charset="0"/>
                        </a:rPr>
                        <a:t> thru 2</a:t>
                      </a:r>
                      <a:r>
                        <a:rPr kumimoji="0" lang="en-US" sz="1800" b="0" i="0" u="none" strike="noStrike" cap="none" normalizeH="0" baseline="30000" smtClean="0">
                          <a:ln>
                            <a:noFill/>
                          </a:ln>
                          <a:solidFill>
                            <a:srgbClr val="000000"/>
                          </a:solidFill>
                          <a:effectLst/>
                          <a:latin typeface="Arial" charset="0"/>
                          <a:cs typeface="Arial" charset="0"/>
                        </a:rPr>
                        <a:t>31</a:t>
                      </a:r>
                      <a:r>
                        <a:rPr kumimoji="0" lang="en-US" sz="18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int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Int32 y = 200;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FF"/>
                          </a:solidFill>
                          <a:effectLst/>
                          <a:latin typeface="Arial" charset="0"/>
                          <a:cs typeface="Arial" charset="0"/>
                        </a:rPr>
                        <a:t>long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FF"/>
                          </a:solidFill>
                          <a:effectLst/>
                          <a:latin typeface="Arial" charset="0"/>
                          <a:cs typeface="Arial" charset="0"/>
                        </a:rPr>
                        <a:t>Int64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cs typeface="Arial" charset="0"/>
                        </a:rPr>
                        <a:t>Integer of 64 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cs typeface="Arial" charset="0"/>
                        </a:rPr>
                        <a: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FF"/>
                          </a:solidFill>
                          <a:effectLst/>
                          <a:latin typeface="Arial" charset="0"/>
                          <a:cs typeface="Arial" charset="0"/>
                        </a:rPr>
                        <a:t>-2</a:t>
                      </a:r>
                      <a:r>
                        <a:rPr kumimoji="0" lang="en-US" sz="1800" b="0" i="0" u="none" strike="noStrike" cap="none" normalizeH="0" baseline="30000" smtClean="0">
                          <a:ln>
                            <a:noFill/>
                          </a:ln>
                          <a:solidFill>
                            <a:srgbClr val="0000FF"/>
                          </a:solidFill>
                          <a:effectLst/>
                          <a:latin typeface="Arial" charset="0"/>
                          <a:cs typeface="Arial" charset="0"/>
                        </a:rPr>
                        <a:t>63</a:t>
                      </a:r>
                      <a:r>
                        <a:rPr kumimoji="0" lang="en-US" sz="1800" b="0" i="0" u="none" strike="noStrike" cap="none" normalizeH="0" baseline="0" smtClean="0">
                          <a:ln>
                            <a:noFill/>
                          </a:ln>
                          <a:solidFill>
                            <a:srgbClr val="0000FF"/>
                          </a:solidFill>
                          <a:effectLst/>
                          <a:latin typeface="Arial" charset="0"/>
                          <a:cs typeface="Arial" charset="0"/>
                        </a:rPr>
                        <a:t> thru 2</a:t>
                      </a:r>
                      <a:r>
                        <a:rPr kumimoji="0" lang="en-US" sz="1800" b="0" i="0" u="none" strike="noStrike" cap="none" normalizeH="0" baseline="30000" smtClean="0">
                          <a:ln>
                            <a:noFill/>
                          </a:ln>
                          <a:solidFill>
                            <a:srgbClr val="0000FF"/>
                          </a:solidFill>
                          <a:effectLst/>
                          <a:latin typeface="Arial" charset="0"/>
                          <a:cs typeface="Arial" charset="0"/>
                        </a:rPr>
                        <a:t>63</a:t>
                      </a:r>
                      <a:r>
                        <a:rPr kumimoji="0" lang="en-US" sz="1800" b="0" i="0" u="none" strike="noStrike" cap="none" normalizeH="0" baseline="0" smtClean="0">
                          <a:ln>
                            <a:noFill/>
                          </a:ln>
                          <a:solidFill>
                            <a:srgbClr val="0000FF"/>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FF"/>
                          </a:solidFill>
                          <a:effectLst/>
                          <a:latin typeface="Arial" charset="0"/>
                          <a:cs typeface="Arial" charset="0"/>
                        </a:rPr>
                        <a:t>long x = 300;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FF"/>
                          </a:solidFill>
                          <a:effectLst/>
                          <a:latin typeface="Arial" charset="0"/>
                          <a:cs typeface="Arial" charset="0"/>
                        </a:rPr>
                        <a:t>Int64 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float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single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Real number, floating-point 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sym typeface="Symbol" pitchFamily="18" charset="2"/>
                        </a:rPr>
                        <a:t></a:t>
                      </a:r>
                      <a:r>
                        <a:rPr kumimoji="0" lang="en-US" sz="1800" b="0" i="0" u="none" strike="noStrike" cap="none" normalizeH="0" baseline="0" smtClean="0">
                          <a:ln>
                            <a:noFill/>
                          </a:ln>
                          <a:solidFill>
                            <a:srgbClr val="000000"/>
                          </a:solidFill>
                          <a:effectLst/>
                          <a:latin typeface="Arial" charset="0"/>
                          <a:cs typeface="Arial" charset="0"/>
                        </a:rPr>
                        <a:t>3.4 * 10</a:t>
                      </a:r>
                      <a:r>
                        <a:rPr kumimoji="0" lang="en-US" sz="1800" b="0" i="0" u="none" strike="noStrike" cap="none" normalizeH="0" baseline="30000" smtClean="0">
                          <a:ln>
                            <a:noFill/>
                          </a:ln>
                          <a:solidFill>
                            <a:srgbClr val="000000"/>
                          </a:solidFill>
                          <a:effectLst/>
                          <a:latin typeface="Arial" charset="0"/>
                          <a:cs typeface="Arial" charset="0"/>
                        </a:rPr>
                        <a:t>38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7-decimal precision</a:t>
                      </a:r>
                      <a:endParaRPr kumimoji="0" lang="en-US" sz="1800" b="0" i="0" u="none" strike="noStrike" cap="none" normalizeH="0" baseline="3000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float z = 3.4;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z = z + 5.1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double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Double precision real 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cs typeface="Arial" charset="0"/>
                          <a:sym typeface="Symbol" pitchFamily="18" charset="2"/>
                        </a:rPr>
                        <a:t>1.7</a:t>
                      </a:r>
                      <a:r>
                        <a:rPr kumimoji="0" lang="en-US" sz="1600" b="0" i="0" u="none" strike="noStrike" cap="none" normalizeH="0" baseline="0" dirty="0" smtClean="0">
                          <a:ln>
                            <a:noFill/>
                          </a:ln>
                          <a:solidFill>
                            <a:srgbClr val="000000"/>
                          </a:solidFill>
                          <a:effectLst/>
                          <a:latin typeface="Arial" charset="0"/>
                          <a:cs typeface="Arial" charset="0"/>
                        </a:rPr>
                        <a:t> * 10</a:t>
                      </a:r>
                      <a:r>
                        <a:rPr kumimoji="0" lang="en-US" sz="1600" b="0" i="0" u="none" strike="noStrike" cap="none" normalizeH="0" baseline="30000" dirty="0" smtClean="0">
                          <a:ln>
                            <a:noFill/>
                          </a:ln>
                          <a:solidFill>
                            <a:srgbClr val="000000"/>
                          </a:solidFill>
                          <a:effectLst/>
                          <a:latin typeface="Arial" charset="0"/>
                          <a:cs typeface="Arial" charset="0"/>
                        </a:rPr>
                        <a:t>308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cs typeface="Arial" charset="0"/>
                        </a:rPr>
                        <a:t>16-decimal precision</a:t>
                      </a:r>
                      <a:endParaRPr kumimoji="0" lang="en-US" sz="1600" b="0" i="0" u="none" strike="noStrike" cap="none" normalizeH="0" baseline="3000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double d = 3.000000001;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0000"/>
                          </a:solidFill>
                          <a:effectLst/>
                          <a:latin typeface="Arial" charset="0"/>
                          <a:cs typeface="Arial" charset="0"/>
                        </a:rPr>
                        <a:t>decimal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Smaller data range, but much higher precision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128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sym typeface="Symbol" pitchFamily="18" charset="2"/>
                        </a:rPr>
                        <a:t>7.9</a:t>
                      </a:r>
                      <a:r>
                        <a:rPr kumimoji="0" lang="en-US" sz="1600" b="0" i="0" u="none" strike="noStrike" cap="none" normalizeH="0" baseline="0" smtClean="0">
                          <a:ln>
                            <a:noFill/>
                          </a:ln>
                          <a:solidFill>
                            <a:srgbClr val="000000"/>
                          </a:solidFill>
                          <a:effectLst/>
                          <a:latin typeface="Arial" charset="0"/>
                          <a:cs typeface="Arial" charset="0"/>
                        </a:rPr>
                        <a:t> * 10</a:t>
                      </a:r>
                      <a:r>
                        <a:rPr kumimoji="0" lang="en-US" sz="1600" b="0" i="0" u="none" strike="noStrike" cap="none" normalizeH="0" baseline="30000" smtClean="0">
                          <a:ln>
                            <a:noFill/>
                          </a:ln>
                          <a:solidFill>
                            <a:srgbClr val="000000"/>
                          </a:solidFill>
                          <a:effectLst/>
                          <a:latin typeface="Arial" charset="0"/>
                          <a:cs typeface="Arial" charset="0"/>
                        </a:rPr>
                        <a:t>28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Arial" charset="0"/>
                        </a:rPr>
                        <a:t>28-decimal precision</a:t>
                      </a:r>
                      <a:endParaRPr kumimoji="0" lang="en-US" sz="1600" b="0" i="0" u="none" strike="noStrike" cap="none" normalizeH="0" baseline="3000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decimal z = 3.0000004</a:t>
                      </a:r>
                      <a:r>
                        <a:rPr kumimoji="0" lang="en-US" sz="1800" b="0" i="0" u="none" strike="noStrike" cap="none" normalizeH="0" baseline="0" smtClean="0">
                          <a:ln>
                            <a:noFill/>
                          </a:ln>
                          <a:solidFill>
                            <a:srgbClr val="FF0000"/>
                          </a:solidFill>
                          <a:effectLst/>
                          <a:latin typeface="Arial" charset="0"/>
                          <a:cs typeface="Arial" charset="0"/>
                        </a:rPr>
                        <a:t>m</a:t>
                      </a:r>
                      <a:r>
                        <a:rPr kumimoji="0" lang="en-US" sz="1800" b="0" i="0" u="none" strike="noStrike" cap="none" normalizeH="0" baseline="0" smtClean="0">
                          <a:ln>
                            <a:noFill/>
                          </a:ln>
                          <a:solidFill>
                            <a:srgbClr val="000000"/>
                          </a:solidFill>
                          <a:effectLst/>
                          <a:latin typeface="Arial" charset="0"/>
                          <a:cs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439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char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One unicode character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0 thru 2</a:t>
                      </a:r>
                      <a:r>
                        <a:rPr kumimoji="0" lang="en-US" sz="1800" b="0" i="0" u="none" strike="noStrike" cap="none" normalizeH="0" baseline="30000" smtClean="0">
                          <a:ln>
                            <a:noFill/>
                          </a:ln>
                          <a:solidFill>
                            <a:srgbClr val="000000"/>
                          </a:solidFill>
                          <a:effectLst/>
                          <a:latin typeface="Arial" charset="0"/>
                          <a:cs typeface="Arial" charset="0"/>
                        </a:rPr>
                        <a:t>16</a:t>
                      </a:r>
                      <a:r>
                        <a:rPr kumimoji="0" lang="en-US" sz="18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char ch = ‘A’;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String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Sequence of characters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16 ea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Length determined when it is initialized.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string str = “Hello World”;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bool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Boolean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True or false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bool flag;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flag = true;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84188" y="76200"/>
            <a:ext cx="8224837"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Overview of Data Types in C/C++</a:t>
            </a:r>
            <a:endParaRPr lang="en-US" sz="3400" b="1">
              <a:solidFill>
                <a:schemeClr val="accent2"/>
              </a:solidFill>
            </a:endParaRPr>
          </a:p>
        </p:txBody>
      </p:sp>
      <p:sp>
        <p:nvSpPr>
          <p:cNvPr id="27651" name="Text Box 150"/>
          <p:cNvSpPr txBox="1">
            <a:spLocks noChangeArrowheads="1"/>
          </p:cNvSpPr>
          <p:nvPr/>
        </p:nvSpPr>
        <p:spPr bwMode="auto">
          <a:xfrm>
            <a:off x="644525" y="5964238"/>
            <a:ext cx="8162925" cy="867122"/>
          </a:xfrm>
          <a:prstGeom prst="rect">
            <a:avLst/>
          </a:prstGeom>
          <a:noFill/>
          <a:ln w="9525">
            <a:noFill/>
            <a:miter lim="800000"/>
            <a:headEnd/>
            <a:tailEnd/>
          </a:ln>
        </p:spPr>
        <p:txBody>
          <a:bodyPr lIns="96736" tIns="48368" rIns="96736" bIns="48368">
            <a:spAutoFit/>
          </a:bodyPr>
          <a:lstStyle/>
          <a:p>
            <a:pPr defTabSz="966788"/>
            <a:r>
              <a:rPr lang="en-US" sz="2500" b="1" dirty="0"/>
              <a:t>Bold</a:t>
            </a:r>
            <a:r>
              <a:rPr lang="en-US" sz="2500" dirty="0"/>
              <a:t>:  type keyword</a:t>
            </a:r>
          </a:p>
          <a:p>
            <a:pPr defTabSz="966788"/>
            <a:r>
              <a:rPr lang="en-US" sz="2500" i="1" dirty="0"/>
              <a:t>Italic</a:t>
            </a:r>
            <a:r>
              <a:rPr lang="en-US" sz="2500" dirty="0"/>
              <a:t>: optional keyword.	Other names are generic terms</a:t>
            </a:r>
          </a:p>
        </p:txBody>
      </p:sp>
      <p:sp>
        <p:nvSpPr>
          <p:cNvPr id="27652" name="Freeform 151"/>
          <p:cNvSpPr>
            <a:spLocks/>
          </p:cNvSpPr>
          <p:nvPr/>
        </p:nvSpPr>
        <p:spPr bwMode="auto">
          <a:xfrm>
            <a:off x="1073150" y="2311400"/>
            <a:ext cx="3517900" cy="407988"/>
          </a:xfrm>
          <a:custGeom>
            <a:avLst/>
            <a:gdLst>
              <a:gd name="T0" fmla="*/ 0 w 1008"/>
              <a:gd name="T1" fmla="*/ 2147483647 h 96"/>
              <a:gd name="T2" fmla="*/ 0 w 1008"/>
              <a:gd name="T3" fmla="*/ 0 h 96"/>
              <a:gd name="T4" fmla="*/ 2147483647 w 1008"/>
              <a:gd name="T5" fmla="*/ 0 h 96"/>
              <a:gd name="T6" fmla="*/ 2147483647 w 1008"/>
              <a:gd name="T7" fmla="*/ 2147483647 h 96"/>
              <a:gd name="T8" fmla="*/ 0 60000 65536"/>
              <a:gd name="T9" fmla="*/ 0 60000 65536"/>
              <a:gd name="T10" fmla="*/ 0 60000 65536"/>
              <a:gd name="T11" fmla="*/ 0 60000 65536"/>
              <a:gd name="T12" fmla="*/ 0 w 1008"/>
              <a:gd name="T13" fmla="*/ 0 h 96"/>
              <a:gd name="T14" fmla="*/ 1008 w 1008"/>
              <a:gd name="T15" fmla="*/ 96 h 96"/>
            </a:gdLst>
            <a:ahLst/>
            <a:cxnLst>
              <a:cxn ang="T8">
                <a:pos x="T0" y="T1"/>
              </a:cxn>
              <a:cxn ang="T9">
                <a:pos x="T2" y="T3"/>
              </a:cxn>
              <a:cxn ang="T10">
                <a:pos x="T4" y="T5"/>
              </a:cxn>
              <a:cxn ang="T11">
                <a:pos x="T6" y="T7"/>
              </a:cxn>
            </a:cxnLst>
            <a:rect l="T12" t="T13" r="T14" b="T15"/>
            <a:pathLst>
              <a:path w="1008" h="96">
                <a:moveTo>
                  <a:pt x="0" y="96"/>
                </a:moveTo>
                <a:lnTo>
                  <a:pt x="0" y="0"/>
                </a:lnTo>
                <a:lnTo>
                  <a:pt x="1008" y="0"/>
                </a:lnTo>
                <a:lnTo>
                  <a:pt x="1008" y="96"/>
                </a:lnTo>
              </a:path>
            </a:pathLst>
          </a:custGeom>
          <a:noFill/>
          <a:ln w="28575" cmpd="sng">
            <a:solidFill>
              <a:schemeClr val="bg2"/>
            </a:solidFill>
            <a:round/>
            <a:headEnd/>
            <a:tailEnd/>
          </a:ln>
        </p:spPr>
        <p:txBody>
          <a:bodyPr/>
          <a:lstStyle/>
          <a:p>
            <a:endParaRPr lang="en-US"/>
          </a:p>
        </p:txBody>
      </p:sp>
      <p:sp>
        <p:nvSpPr>
          <p:cNvPr id="27653" name="Line 152"/>
          <p:cNvSpPr>
            <a:spLocks noChangeShapeType="1"/>
          </p:cNvSpPr>
          <p:nvPr/>
        </p:nvSpPr>
        <p:spPr bwMode="auto">
          <a:xfrm flipV="1">
            <a:off x="2301875" y="2065338"/>
            <a:ext cx="0" cy="246062"/>
          </a:xfrm>
          <a:prstGeom prst="line">
            <a:avLst/>
          </a:prstGeom>
          <a:noFill/>
          <a:ln w="28575">
            <a:solidFill>
              <a:schemeClr val="bg2"/>
            </a:solidFill>
            <a:round/>
            <a:headEnd/>
            <a:tailEnd/>
          </a:ln>
        </p:spPr>
        <p:txBody>
          <a:bodyPr/>
          <a:lstStyle/>
          <a:p>
            <a:endParaRPr lang="en-US"/>
          </a:p>
        </p:txBody>
      </p:sp>
      <p:sp>
        <p:nvSpPr>
          <p:cNvPr id="27654" name="Freeform 153"/>
          <p:cNvSpPr>
            <a:spLocks/>
          </p:cNvSpPr>
          <p:nvPr/>
        </p:nvSpPr>
        <p:spPr bwMode="auto">
          <a:xfrm>
            <a:off x="1320800" y="3209925"/>
            <a:ext cx="2794000" cy="573088"/>
          </a:xfrm>
          <a:custGeom>
            <a:avLst/>
            <a:gdLst>
              <a:gd name="T0" fmla="*/ 0 w 1008"/>
              <a:gd name="T1" fmla="*/ 2147483647 h 96"/>
              <a:gd name="T2" fmla="*/ 0 w 1008"/>
              <a:gd name="T3" fmla="*/ 0 h 96"/>
              <a:gd name="T4" fmla="*/ 2147483647 w 1008"/>
              <a:gd name="T5" fmla="*/ 0 h 96"/>
              <a:gd name="T6" fmla="*/ 2147483647 w 1008"/>
              <a:gd name="T7" fmla="*/ 2147483647 h 96"/>
              <a:gd name="T8" fmla="*/ 0 60000 65536"/>
              <a:gd name="T9" fmla="*/ 0 60000 65536"/>
              <a:gd name="T10" fmla="*/ 0 60000 65536"/>
              <a:gd name="T11" fmla="*/ 0 60000 65536"/>
              <a:gd name="T12" fmla="*/ 0 w 1008"/>
              <a:gd name="T13" fmla="*/ 0 h 96"/>
              <a:gd name="T14" fmla="*/ 1008 w 1008"/>
              <a:gd name="T15" fmla="*/ 96 h 96"/>
            </a:gdLst>
            <a:ahLst/>
            <a:cxnLst>
              <a:cxn ang="T8">
                <a:pos x="T0" y="T1"/>
              </a:cxn>
              <a:cxn ang="T9">
                <a:pos x="T2" y="T3"/>
              </a:cxn>
              <a:cxn ang="T10">
                <a:pos x="T4" y="T5"/>
              </a:cxn>
              <a:cxn ang="T11">
                <a:pos x="T6" y="T7"/>
              </a:cxn>
            </a:cxnLst>
            <a:rect l="T12" t="T13" r="T14" b="T15"/>
            <a:pathLst>
              <a:path w="1008" h="96">
                <a:moveTo>
                  <a:pt x="0" y="96"/>
                </a:moveTo>
                <a:lnTo>
                  <a:pt x="0" y="0"/>
                </a:lnTo>
                <a:lnTo>
                  <a:pt x="1008" y="0"/>
                </a:lnTo>
                <a:lnTo>
                  <a:pt x="1008" y="96"/>
                </a:lnTo>
              </a:path>
            </a:pathLst>
          </a:custGeom>
          <a:noFill/>
          <a:ln w="28575" cmpd="sng">
            <a:solidFill>
              <a:schemeClr val="bg2"/>
            </a:solidFill>
            <a:round/>
            <a:headEnd/>
            <a:tailEnd/>
          </a:ln>
        </p:spPr>
        <p:txBody>
          <a:bodyPr/>
          <a:lstStyle/>
          <a:p>
            <a:endParaRPr lang="en-US"/>
          </a:p>
        </p:txBody>
      </p:sp>
      <p:sp>
        <p:nvSpPr>
          <p:cNvPr id="27655" name="Line 154"/>
          <p:cNvSpPr>
            <a:spLocks noChangeShapeType="1"/>
          </p:cNvSpPr>
          <p:nvPr/>
        </p:nvSpPr>
        <p:spPr bwMode="auto">
          <a:xfrm flipV="1">
            <a:off x="2859088" y="2311400"/>
            <a:ext cx="0" cy="1454150"/>
          </a:xfrm>
          <a:prstGeom prst="line">
            <a:avLst/>
          </a:prstGeom>
          <a:noFill/>
          <a:ln w="28575">
            <a:solidFill>
              <a:schemeClr val="bg2"/>
            </a:solidFill>
            <a:round/>
            <a:headEnd/>
            <a:tailEnd/>
          </a:ln>
        </p:spPr>
        <p:txBody>
          <a:bodyPr/>
          <a:lstStyle/>
          <a:p>
            <a:endParaRPr lang="en-US"/>
          </a:p>
        </p:txBody>
      </p:sp>
      <p:sp>
        <p:nvSpPr>
          <p:cNvPr id="27656" name="Rectangle 155"/>
          <p:cNvSpPr>
            <a:spLocks noChangeArrowheads="1"/>
          </p:cNvSpPr>
          <p:nvPr/>
        </p:nvSpPr>
        <p:spPr bwMode="auto">
          <a:xfrm>
            <a:off x="584200" y="2638425"/>
            <a:ext cx="1063625" cy="327025"/>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800"/>
              <a:t>Pointer</a:t>
            </a:r>
          </a:p>
        </p:txBody>
      </p:sp>
      <p:sp>
        <p:nvSpPr>
          <p:cNvPr id="27657" name="Rectangle 156"/>
          <p:cNvSpPr>
            <a:spLocks noChangeArrowheads="1"/>
          </p:cNvSpPr>
          <p:nvPr/>
        </p:nvSpPr>
        <p:spPr bwMode="auto">
          <a:xfrm>
            <a:off x="2203450" y="2638425"/>
            <a:ext cx="1311275" cy="327025"/>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800"/>
              <a:t>Arithmetic</a:t>
            </a:r>
          </a:p>
        </p:txBody>
      </p:sp>
      <p:sp>
        <p:nvSpPr>
          <p:cNvPr id="27658" name="Line 157"/>
          <p:cNvSpPr>
            <a:spLocks noChangeShapeType="1"/>
          </p:cNvSpPr>
          <p:nvPr/>
        </p:nvSpPr>
        <p:spPr bwMode="auto">
          <a:xfrm>
            <a:off x="2573338" y="4646613"/>
            <a:ext cx="433387" cy="566737"/>
          </a:xfrm>
          <a:prstGeom prst="line">
            <a:avLst/>
          </a:prstGeom>
          <a:noFill/>
          <a:ln w="9525">
            <a:solidFill>
              <a:schemeClr val="tx1"/>
            </a:solidFill>
            <a:round/>
            <a:headEnd/>
            <a:tailEnd type="triangle" w="med" len="med"/>
          </a:ln>
        </p:spPr>
        <p:txBody>
          <a:bodyPr/>
          <a:lstStyle/>
          <a:p>
            <a:endParaRPr lang="en-US"/>
          </a:p>
        </p:txBody>
      </p:sp>
      <p:sp>
        <p:nvSpPr>
          <p:cNvPr id="27659" name="Line 158"/>
          <p:cNvSpPr>
            <a:spLocks noChangeShapeType="1"/>
          </p:cNvSpPr>
          <p:nvPr/>
        </p:nvSpPr>
        <p:spPr bwMode="auto">
          <a:xfrm flipH="1">
            <a:off x="3673475" y="4560888"/>
            <a:ext cx="477838" cy="652462"/>
          </a:xfrm>
          <a:prstGeom prst="line">
            <a:avLst/>
          </a:prstGeom>
          <a:noFill/>
          <a:ln w="9525">
            <a:solidFill>
              <a:schemeClr val="tx1"/>
            </a:solidFill>
            <a:round/>
            <a:headEnd/>
            <a:tailEnd type="triangle" w="med" len="med"/>
          </a:ln>
        </p:spPr>
        <p:txBody>
          <a:bodyPr/>
          <a:lstStyle/>
          <a:p>
            <a:endParaRPr lang="en-US"/>
          </a:p>
        </p:txBody>
      </p:sp>
      <p:sp>
        <p:nvSpPr>
          <p:cNvPr id="27660" name="Line 159"/>
          <p:cNvSpPr>
            <a:spLocks noChangeShapeType="1"/>
          </p:cNvSpPr>
          <p:nvPr/>
        </p:nvSpPr>
        <p:spPr bwMode="auto">
          <a:xfrm>
            <a:off x="2690813" y="4646613"/>
            <a:ext cx="2582862" cy="566737"/>
          </a:xfrm>
          <a:prstGeom prst="line">
            <a:avLst/>
          </a:prstGeom>
          <a:noFill/>
          <a:ln w="9525">
            <a:solidFill>
              <a:schemeClr val="tx1"/>
            </a:solidFill>
            <a:round/>
            <a:headEnd/>
            <a:tailEnd type="triangle" w="med" len="med"/>
          </a:ln>
        </p:spPr>
        <p:txBody>
          <a:bodyPr/>
          <a:lstStyle/>
          <a:p>
            <a:endParaRPr lang="en-US"/>
          </a:p>
        </p:txBody>
      </p:sp>
      <p:sp>
        <p:nvSpPr>
          <p:cNvPr id="27661" name="Line 160"/>
          <p:cNvSpPr>
            <a:spLocks noChangeShapeType="1"/>
          </p:cNvSpPr>
          <p:nvPr/>
        </p:nvSpPr>
        <p:spPr bwMode="auto">
          <a:xfrm>
            <a:off x="4017963" y="4486275"/>
            <a:ext cx="1522412" cy="727075"/>
          </a:xfrm>
          <a:prstGeom prst="line">
            <a:avLst/>
          </a:prstGeom>
          <a:noFill/>
          <a:ln w="9525">
            <a:solidFill>
              <a:schemeClr val="tx1"/>
            </a:solidFill>
            <a:round/>
            <a:headEnd/>
            <a:tailEnd type="triangle" w="med" len="med"/>
          </a:ln>
        </p:spPr>
        <p:txBody>
          <a:bodyPr/>
          <a:lstStyle/>
          <a:p>
            <a:endParaRPr lang="en-US"/>
          </a:p>
        </p:txBody>
      </p:sp>
      <p:sp>
        <p:nvSpPr>
          <p:cNvPr id="27662" name="Line 161"/>
          <p:cNvSpPr>
            <a:spLocks noChangeShapeType="1"/>
          </p:cNvSpPr>
          <p:nvPr/>
        </p:nvSpPr>
        <p:spPr bwMode="auto">
          <a:xfrm>
            <a:off x="5202238" y="4616450"/>
            <a:ext cx="471487" cy="596900"/>
          </a:xfrm>
          <a:prstGeom prst="line">
            <a:avLst/>
          </a:prstGeom>
          <a:noFill/>
          <a:ln w="9525">
            <a:solidFill>
              <a:schemeClr val="tx1"/>
            </a:solidFill>
            <a:round/>
            <a:headEnd/>
            <a:tailEnd type="triangle" w="med" len="med"/>
          </a:ln>
        </p:spPr>
        <p:txBody>
          <a:bodyPr/>
          <a:lstStyle/>
          <a:p>
            <a:endParaRPr lang="en-US"/>
          </a:p>
        </p:txBody>
      </p:sp>
      <p:sp>
        <p:nvSpPr>
          <p:cNvPr id="27663" name="Line 162"/>
          <p:cNvSpPr>
            <a:spLocks noChangeShapeType="1"/>
          </p:cNvSpPr>
          <p:nvPr/>
        </p:nvSpPr>
        <p:spPr bwMode="auto">
          <a:xfrm flipH="1">
            <a:off x="6207125" y="4679950"/>
            <a:ext cx="0" cy="533400"/>
          </a:xfrm>
          <a:prstGeom prst="line">
            <a:avLst/>
          </a:prstGeom>
          <a:noFill/>
          <a:ln w="9525">
            <a:solidFill>
              <a:schemeClr val="tx1"/>
            </a:solidFill>
            <a:round/>
            <a:headEnd/>
            <a:tailEnd type="triangle" w="med" len="med"/>
          </a:ln>
        </p:spPr>
        <p:txBody>
          <a:bodyPr/>
          <a:lstStyle/>
          <a:p>
            <a:endParaRPr lang="en-US"/>
          </a:p>
        </p:txBody>
      </p:sp>
      <p:sp>
        <p:nvSpPr>
          <p:cNvPr id="27664" name="Line 163"/>
          <p:cNvSpPr>
            <a:spLocks noChangeShapeType="1"/>
          </p:cNvSpPr>
          <p:nvPr/>
        </p:nvSpPr>
        <p:spPr bwMode="auto">
          <a:xfrm flipV="1">
            <a:off x="4114800" y="3735388"/>
            <a:ext cx="0" cy="760412"/>
          </a:xfrm>
          <a:prstGeom prst="line">
            <a:avLst/>
          </a:prstGeom>
          <a:noFill/>
          <a:ln w="28575">
            <a:solidFill>
              <a:schemeClr val="bg2"/>
            </a:solidFill>
            <a:round/>
            <a:headEnd/>
            <a:tailEnd/>
          </a:ln>
        </p:spPr>
        <p:txBody>
          <a:bodyPr/>
          <a:lstStyle/>
          <a:p>
            <a:endParaRPr lang="en-US"/>
          </a:p>
        </p:txBody>
      </p:sp>
      <p:sp>
        <p:nvSpPr>
          <p:cNvPr id="27665" name="Line 164"/>
          <p:cNvSpPr>
            <a:spLocks noChangeShapeType="1"/>
          </p:cNvSpPr>
          <p:nvPr/>
        </p:nvSpPr>
        <p:spPr bwMode="auto">
          <a:xfrm flipV="1">
            <a:off x="5273675" y="4146550"/>
            <a:ext cx="0" cy="400050"/>
          </a:xfrm>
          <a:prstGeom prst="line">
            <a:avLst/>
          </a:prstGeom>
          <a:noFill/>
          <a:ln w="28575">
            <a:solidFill>
              <a:schemeClr val="bg2"/>
            </a:solidFill>
            <a:round/>
            <a:headEnd/>
            <a:tailEnd/>
          </a:ln>
        </p:spPr>
        <p:txBody>
          <a:bodyPr/>
          <a:lstStyle/>
          <a:p>
            <a:endParaRPr lang="en-US"/>
          </a:p>
        </p:txBody>
      </p:sp>
      <p:sp>
        <p:nvSpPr>
          <p:cNvPr id="27666" name="Rectangle 165"/>
          <p:cNvSpPr>
            <a:spLocks noChangeArrowheads="1"/>
          </p:cNvSpPr>
          <p:nvPr/>
        </p:nvSpPr>
        <p:spPr bwMode="auto">
          <a:xfrm>
            <a:off x="4873625" y="4352925"/>
            <a:ext cx="784225" cy="327025"/>
          </a:xfrm>
          <a:prstGeom prst="rect">
            <a:avLst/>
          </a:prstGeom>
          <a:solidFill>
            <a:schemeClr val="bg1"/>
          </a:solidFill>
          <a:ln w="9525">
            <a:solidFill>
              <a:schemeClr val="tx1"/>
            </a:solidFill>
            <a:prstDash val="sysDot"/>
            <a:miter lim="800000"/>
            <a:headEnd/>
            <a:tailEnd/>
          </a:ln>
        </p:spPr>
        <p:txBody>
          <a:bodyPr wrap="none" lIns="96736" tIns="48368" rIns="96736" bIns="48368" anchor="ctr"/>
          <a:lstStyle/>
          <a:p>
            <a:pPr algn="ctr" defTabSz="966788"/>
            <a:r>
              <a:rPr lang="en-US" sz="1600" i="1">
                <a:latin typeface="Courier New" pitchFamily="49" charset="0"/>
              </a:rPr>
              <a:t>short</a:t>
            </a:r>
          </a:p>
        </p:txBody>
      </p:sp>
      <p:sp>
        <p:nvSpPr>
          <p:cNvPr id="27667" name="Freeform 166"/>
          <p:cNvSpPr>
            <a:spLocks/>
          </p:cNvSpPr>
          <p:nvPr/>
        </p:nvSpPr>
        <p:spPr bwMode="auto">
          <a:xfrm>
            <a:off x="5981700" y="2311400"/>
            <a:ext cx="2292350" cy="490538"/>
          </a:xfrm>
          <a:custGeom>
            <a:avLst/>
            <a:gdLst>
              <a:gd name="T0" fmla="*/ 0 w 1008"/>
              <a:gd name="T1" fmla="*/ 2147483647 h 96"/>
              <a:gd name="T2" fmla="*/ 0 w 1008"/>
              <a:gd name="T3" fmla="*/ 0 h 96"/>
              <a:gd name="T4" fmla="*/ 2147483647 w 1008"/>
              <a:gd name="T5" fmla="*/ 0 h 96"/>
              <a:gd name="T6" fmla="*/ 2147483647 w 1008"/>
              <a:gd name="T7" fmla="*/ 2147483647 h 96"/>
              <a:gd name="T8" fmla="*/ 0 60000 65536"/>
              <a:gd name="T9" fmla="*/ 0 60000 65536"/>
              <a:gd name="T10" fmla="*/ 0 60000 65536"/>
              <a:gd name="T11" fmla="*/ 0 60000 65536"/>
              <a:gd name="T12" fmla="*/ 0 w 1008"/>
              <a:gd name="T13" fmla="*/ 0 h 96"/>
              <a:gd name="T14" fmla="*/ 1008 w 1008"/>
              <a:gd name="T15" fmla="*/ 96 h 96"/>
            </a:gdLst>
            <a:ahLst/>
            <a:cxnLst>
              <a:cxn ang="T8">
                <a:pos x="T0" y="T1"/>
              </a:cxn>
              <a:cxn ang="T9">
                <a:pos x="T2" y="T3"/>
              </a:cxn>
              <a:cxn ang="T10">
                <a:pos x="T4" y="T5"/>
              </a:cxn>
              <a:cxn ang="T11">
                <a:pos x="T6" y="T7"/>
              </a:cxn>
            </a:cxnLst>
            <a:rect l="T12" t="T13" r="T14" b="T15"/>
            <a:pathLst>
              <a:path w="1008" h="96">
                <a:moveTo>
                  <a:pt x="0" y="96"/>
                </a:moveTo>
                <a:lnTo>
                  <a:pt x="0" y="0"/>
                </a:lnTo>
                <a:lnTo>
                  <a:pt x="1008" y="0"/>
                </a:lnTo>
                <a:lnTo>
                  <a:pt x="1008" y="96"/>
                </a:lnTo>
              </a:path>
            </a:pathLst>
          </a:custGeom>
          <a:noFill/>
          <a:ln w="28575" cmpd="sng">
            <a:solidFill>
              <a:schemeClr val="bg2"/>
            </a:solidFill>
            <a:round/>
            <a:headEnd/>
            <a:tailEnd/>
          </a:ln>
        </p:spPr>
        <p:txBody>
          <a:bodyPr/>
          <a:lstStyle/>
          <a:p>
            <a:endParaRPr lang="en-US"/>
          </a:p>
        </p:txBody>
      </p:sp>
      <p:sp>
        <p:nvSpPr>
          <p:cNvPr id="27668" name="Line 167"/>
          <p:cNvSpPr>
            <a:spLocks noChangeShapeType="1"/>
          </p:cNvSpPr>
          <p:nvPr/>
        </p:nvSpPr>
        <p:spPr bwMode="auto">
          <a:xfrm flipV="1">
            <a:off x="7126288" y="1901825"/>
            <a:ext cx="0" cy="1719263"/>
          </a:xfrm>
          <a:prstGeom prst="line">
            <a:avLst/>
          </a:prstGeom>
          <a:noFill/>
          <a:ln w="28575">
            <a:solidFill>
              <a:schemeClr val="bg2"/>
            </a:solidFill>
            <a:round/>
            <a:headEnd/>
            <a:tailEnd/>
          </a:ln>
        </p:spPr>
        <p:txBody>
          <a:bodyPr/>
          <a:lstStyle/>
          <a:p>
            <a:endParaRPr lang="en-US"/>
          </a:p>
        </p:txBody>
      </p:sp>
      <p:sp>
        <p:nvSpPr>
          <p:cNvPr id="27669" name="Rectangle 168"/>
          <p:cNvSpPr>
            <a:spLocks noChangeArrowheads="1"/>
          </p:cNvSpPr>
          <p:nvPr/>
        </p:nvSpPr>
        <p:spPr bwMode="auto">
          <a:xfrm>
            <a:off x="5573713" y="2638425"/>
            <a:ext cx="733425" cy="327025"/>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800"/>
              <a:t>Array</a:t>
            </a:r>
          </a:p>
        </p:txBody>
      </p:sp>
      <p:sp>
        <p:nvSpPr>
          <p:cNvPr id="27670" name="Rectangle 169"/>
          <p:cNvSpPr>
            <a:spLocks noChangeArrowheads="1"/>
          </p:cNvSpPr>
          <p:nvPr/>
        </p:nvSpPr>
        <p:spPr bwMode="auto">
          <a:xfrm>
            <a:off x="6469063" y="2638425"/>
            <a:ext cx="1152525" cy="327025"/>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800"/>
              <a:t>Structure</a:t>
            </a:r>
          </a:p>
        </p:txBody>
      </p:sp>
      <p:sp>
        <p:nvSpPr>
          <p:cNvPr id="27671" name="Freeform 170"/>
          <p:cNvSpPr>
            <a:spLocks/>
          </p:cNvSpPr>
          <p:nvPr/>
        </p:nvSpPr>
        <p:spPr bwMode="auto">
          <a:xfrm>
            <a:off x="2301875" y="1412875"/>
            <a:ext cx="4824413" cy="488950"/>
          </a:xfrm>
          <a:custGeom>
            <a:avLst/>
            <a:gdLst>
              <a:gd name="T0" fmla="*/ 0 w 1008"/>
              <a:gd name="T1" fmla="*/ 2147483647 h 96"/>
              <a:gd name="T2" fmla="*/ 0 w 1008"/>
              <a:gd name="T3" fmla="*/ 0 h 96"/>
              <a:gd name="T4" fmla="*/ 2147483647 w 1008"/>
              <a:gd name="T5" fmla="*/ 0 h 96"/>
              <a:gd name="T6" fmla="*/ 2147483647 w 1008"/>
              <a:gd name="T7" fmla="*/ 2147483647 h 96"/>
              <a:gd name="T8" fmla="*/ 0 60000 65536"/>
              <a:gd name="T9" fmla="*/ 0 60000 65536"/>
              <a:gd name="T10" fmla="*/ 0 60000 65536"/>
              <a:gd name="T11" fmla="*/ 0 60000 65536"/>
              <a:gd name="T12" fmla="*/ 0 w 1008"/>
              <a:gd name="T13" fmla="*/ 0 h 96"/>
              <a:gd name="T14" fmla="*/ 1008 w 1008"/>
              <a:gd name="T15" fmla="*/ 96 h 96"/>
            </a:gdLst>
            <a:ahLst/>
            <a:cxnLst>
              <a:cxn ang="T8">
                <a:pos x="T0" y="T1"/>
              </a:cxn>
              <a:cxn ang="T9">
                <a:pos x="T2" y="T3"/>
              </a:cxn>
              <a:cxn ang="T10">
                <a:pos x="T4" y="T5"/>
              </a:cxn>
              <a:cxn ang="T11">
                <a:pos x="T6" y="T7"/>
              </a:cxn>
            </a:cxnLst>
            <a:rect l="T12" t="T13" r="T14" b="T15"/>
            <a:pathLst>
              <a:path w="1008" h="96">
                <a:moveTo>
                  <a:pt x="0" y="96"/>
                </a:moveTo>
                <a:lnTo>
                  <a:pt x="0" y="0"/>
                </a:lnTo>
                <a:lnTo>
                  <a:pt x="1008" y="0"/>
                </a:lnTo>
                <a:lnTo>
                  <a:pt x="1008" y="96"/>
                </a:lnTo>
              </a:path>
            </a:pathLst>
          </a:custGeom>
          <a:noFill/>
          <a:ln w="28575" cmpd="sng">
            <a:solidFill>
              <a:schemeClr val="bg2"/>
            </a:solidFill>
            <a:round/>
            <a:headEnd/>
            <a:tailEnd/>
          </a:ln>
        </p:spPr>
        <p:txBody>
          <a:bodyPr/>
          <a:lstStyle/>
          <a:p>
            <a:endParaRPr lang="en-US"/>
          </a:p>
        </p:txBody>
      </p:sp>
      <p:sp>
        <p:nvSpPr>
          <p:cNvPr id="27672" name="Line 171"/>
          <p:cNvSpPr>
            <a:spLocks noChangeShapeType="1"/>
          </p:cNvSpPr>
          <p:nvPr/>
        </p:nvSpPr>
        <p:spPr bwMode="auto">
          <a:xfrm flipV="1">
            <a:off x="4673600" y="1165225"/>
            <a:ext cx="0" cy="247650"/>
          </a:xfrm>
          <a:prstGeom prst="line">
            <a:avLst/>
          </a:prstGeom>
          <a:noFill/>
          <a:ln w="28575">
            <a:solidFill>
              <a:schemeClr val="bg2"/>
            </a:solidFill>
            <a:round/>
            <a:headEnd/>
            <a:tailEnd/>
          </a:ln>
        </p:spPr>
        <p:txBody>
          <a:bodyPr/>
          <a:lstStyle/>
          <a:p>
            <a:endParaRPr lang="en-US"/>
          </a:p>
        </p:txBody>
      </p:sp>
      <p:sp>
        <p:nvSpPr>
          <p:cNvPr id="27673" name="Line 172"/>
          <p:cNvSpPr>
            <a:spLocks noChangeShapeType="1"/>
          </p:cNvSpPr>
          <p:nvPr/>
        </p:nvSpPr>
        <p:spPr bwMode="auto">
          <a:xfrm flipV="1">
            <a:off x="5491163" y="1412875"/>
            <a:ext cx="0" cy="488950"/>
          </a:xfrm>
          <a:prstGeom prst="line">
            <a:avLst/>
          </a:prstGeom>
          <a:noFill/>
          <a:ln w="28575">
            <a:solidFill>
              <a:schemeClr val="bg2"/>
            </a:solidFill>
            <a:round/>
            <a:headEnd/>
            <a:tailEnd/>
          </a:ln>
        </p:spPr>
        <p:txBody>
          <a:bodyPr/>
          <a:lstStyle/>
          <a:p>
            <a:endParaRPr lang="en-US"/>
          </a:p>
        </p:txBody>
      </p:sp>
      <p:sp>
        <p:nvSpPr>
          <p:cNvPr id="27674" name="Line 173"/>
          <p:cNvSpPr>
            <a:spLocks noChangeShapeType="1"/>
          </p:cNvSpPr>
          <p:nvPr/>
        </p:nvSpPr>
        <p:spPr bwMode="auto">
          <a:xfrm flipV="1">
            <a:off x="3938588" y="1412875"/>
            <a:ext cx="0" cy="488950"/>
          </a:xfrm>
          <a:prstGeom prst="line">
            <a:avLst/>
          </a:prstGeom>
          <a:noFill/>
          <a:ln w="28575">
            <a:solidFill>
              <a:schemeClr val="bg2"/>
            </a:solidFill>
            <a:round/>
            <a:headEnd/>
            <a:tailEnd/>
          </a:ln>
        </p:spPr>
        <p:txBody>
          <a:bodyPr/>
          <a:lstStyle/>
          <a:p>
            <a:endParaRPr lang="en-US"/>
          </a:p>
        </p:txBody>
      </p:sp>
      <p:sp>
        <p:nvSpPr>
          <p:cNvPr id="27675" name="Rectangle 174"/>
          <p:cNvSpPr>
            <a:spLocks noChangeArrowheads="1"/>
          </p:cNvSpPr>
          <p:nvPr/>
        </p:nvSpPr>
        <p:spPr bwMode="auto">
          <a:xfrm>
            <a:off x="3938588" y="838200"/>
            <a:ext cx="1552575" cy="327025"/>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800"/>
              <a:t>Data Type</a:t>
            </a:r>
          </a:p>
        </p:txBody>
      </p:sp>
      <p:sp>
        <p:nvSpPr>
          <p:cNvPr id="27676" name="Rectangle 175"/>
          <p:cNvSpPr>
            <a:spLocks noChangeArrowheads="1"/>
          </p:cNvSpPr>
          <p:nvPr/>
        </p:nvSpPr>
        <p:spPr bwMode="auto">
          <a:xfrm>
            <a:off x="1401763" y="1741488"/>
            <a:ext cx="1552575" cy="323850"/>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800"/>
              <a:t>Scalar</a:t>
            </a:r>
          </a:p>
        </p:txBody>
      </p:sp>
      <p:sp>
        <p:nvSpPr>
          <p:cNvPr id="27677" name="Rectangle 176"/>
          <p:cNvSpPr>
            <a:spLocks noChangeArrowheads="1"/>
          </p:cNvSpPr>
          <p:nvPr/>
        </p:nvSpPr>
        <p:spPr bwMode="auto">
          <a:xfrm>
            <a:off x="3281363" y="1741488"/>
            <a:ext cx="1392237" cy="323850"/>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800"/>
              <a:t>Function</a:t>
            </a:r>
          </a:p>
        </p:txBody>
      </p:sp>
      <p:sp>
        <p:nvSpPr>
          <p:cNvPr id="27678" name="Rectangle 177"/>
          <p:cNvSpPr>
            <a:spLocks noChangeArrowheads="1"/>
          </p:cNvSpPr>
          <p:nvPr/>
        </p:nvSpPr>
        <p:spPr bwMode="auto">
          <a:xfrm>
            <a:off x="4999038" y="1741488"/>
            <a:ext cx="1063625" cy="323850"/>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600" b="1">
                <a:latin typeface="Courier New" pitchFamily="49" charset="0"/>
              </a:rPr>
              <a:t>void</a:t>
            </a:r>
          </a:p>
        </p:txBody>
      </p:sp>
      <p:sp>
        <p:nvSpPr>
          <p:cNvPr id="27679" name="Rectangle 178"/>
          <p:cNvSpPr>
            <a:spLocks noChangeArrowheads="1"/>
          </p:cNvSpPr>
          <p:nvPr/>
        </p:nvSpPr>
        <p:spPr bwMode="auto">
          <a:xfrm>
            <a:off x="6391275" y="1741488"/>
            <a:ext cx="1554163" cy="323850"/>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800"/>
              <a:t>Aggregate</a:t>
            </a:r>
          </a:p>
        </p:txBody>
      </p:sp>
      <p:sp>
        <p:nvSpPr>
          <p:cNvPr id="27680" name="Rectangle 179"/>
          <p:cNvSpPr>
            <a:spLocks noChangeArrowheads="1"/>
          </p:cNvSpPr>
          <p:nvPr/>
        </p:nvSpPr>
        <p:spPr bwMode="auto">
          <a:xfrm>
            <a:off x="1039813" y="5213350"/>
            <a:ext cx="1189037" cy="328613"/>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600" b="1">
                <a:latin typeface="Courier New" pitchFamily="49" charset="0"/>
              </a:rPr>
              <a:t>double</a:t>
            </a:r>
          </a:p>
        </p:txBody>
      </p:sp>
      <p:sp>
        <p:nvSpPr>
          <p:cNvPr id="27681" name="Line 180"/>
          <p:cNvSpPr>
            <a:spLocks noChangeShapeType="1"/>
          </p:cNvSpPr>
          <p:nvPr/>
        </p:nvSpPr>
        <p:spPr bwMode="auto">
          <a:xfrm>
            <a:off x="1828800" y="4546600"/>
            <a:ext cx="0" cy="666750"/>
          </a:xfrm>
          <a:prstGeom prst="line">
            <a:avLst/>
          </a:prstGeom>
          <a:noFill/>
          <a:ln w="9525">
            <a:solidFill>
              <a:schemeClr val="tx1"/>
            </a:solidFill>
            <a:round/>
            <a:headEnd/>
            <a:tailEnd type="triangle" w="med" len="med"/>
          </a:ln>
        </p:spPr>
        <p:txBody>
          <a:bodyPr/>
          <a:lstStyle/>
          <a:p>
            <a:endParaRPr lang="en-US"/>
          </a:p>
        </p:txBody>
      </p:sp>
      <p:sp>
        <p:nvSpPr>
          <p:cNvPr id="27682" name="Rectangle 181"/>
          <p:cNvSpPr>
            <a:spLocks noChangeArrowheads="1"/>
          </p:cNvSpPr>
          <p:nvPr/>
        </p:nvSpPr>
        <p:spPr bwMode="auto">
          <a:xfrm>
            <a:off x="6635750" y="3454400"/>
            <a:ext cx="927100" cy="358775"/>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600" b="1">
                <a:latin typeface="Courier New" pitchFamily="49" charset="0"/>
              </a:rPr>
              <a:t>struct</a:t>
            </a:r>
          </a:p>
        </p:txBody>
      </p:sp>
      <p:sp>
        <p:nvSpPr>
          <p:cNvPr id="27683" name="Line 182"/>
          <p:cNvSpPr>
            <a:spLocks noChangeShapeType="1"/>
          </p:cNvSpPr>
          <p:nvPr/>
        </p:nvSpPr>
        <p:spPr bwMode="auto">
          <a:xfrm flipV="1">
            <a:off x="8274050" y="2882900"/>
            <a:ext cx="0" cy="738188"/>
          </a:xfrm>
          <a:prstGeom prst="line">
            <a:avLst/>
          </a:prstGeom>
          <a:noFill/>
          <a:ln w="28575">
            <a:solidFill>
              <a:schemeClr val="bg2"/>
            </a:solidFill>
            <a:round/>
            <a:headEnd/>
            <a:tailEnd/>
          </a:ln>
        </p:spPr>
        <p:txBody>
          <a:bodyPr/>
          <a:lstStyle/>
          <a:p>
            <a:endParaRPr lang="en-US"/>
          </a:p>
        </p:txBody>
      </p:sp>
      <p:sp>
        <p:nvSpPr>
          <p:cNvPr id="27684" name="Rectangle 183"/>
          <p:cNvSpPr>
            <a:spLocks noChangeArrowheads="1"/>
          </p:cNvSpPr>
          <p:nvPr/>
        </p:nvSpPr>
        <p:spPr bwMode="auto">
          <a:xfrm>
            <a:off x="7781925" y="2638425"/>
            <a:ext cx="981075" cy="327025"/>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800"/>
              <a:t>Variant</a:t>
            </a:r>
          </a:p>
        </p:txBody>
      </p:sp>
      <p:sp>
        <p:nvSpPr>
          <p:cNvPr id="27685" name="Rectangle 184"/>
          <p:cNvSpPr>
            <a:spLocks noChangeArrowheads="1"/>
          </p:cNvSpPr>
          <p:nvPr/>
        </p:nvSpPr>
        <p:spPr bwMode="auto">
          <a:xfrm>
            <a:off x="7861300" y="3454400"/>
            <a:ext cx="819150" cy="328613"/>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600" b="1">
                <a:latin typeface="Courier New" pitchFamily="49" charset="0"/>
              </a:rPr>
              <a:t>union</a:t>
            </a:r>
          </a:p>
        </p:txBody>
      </p:sp>
      <p:sp>
        <p:nvSpPr>
          <p:cNvPr id="27686" name="Line 185"/>
          <p:cNvSpPr>
            <a:spLocks noChangeShapeType="1"/>
          </p:cNvSpPr>
          <p:nvPr/>
        </p:nvSpPr>
        <p:spPr bwMode="auto">
          <a:xfrm flipV="1">
            <a:off x="5029200" y="2879725"/>
            <a:ext cx="0" cy="666750"/>
          </a:xfrm>
          <a:prstGeom prst="line">
            <a:avLst/>
          </a:prstGeom>
          <a:noFill/>
          <a:ln w="28575">
            <a:solidFill>
              <a:schemeClr val="bg2"/>
            </a:solidFill>
            <a:round/>
            <a:headEnd/>
            <a:tailEnd/>
          </a:ln>
        </p:spPr>
        <p:txBody>
          <a:bodyPr/>
          <a:lstStyle/>
          <a:p>
            <a:endParaRPr lang="en-US"/>
          </a:p>
        </p:txBody>
      </p:sp>
      <p:sp>
        <p:nvSpPr>
          <p:cNvPr id="27687" name="Rectangle 186"/>
          <p:cNvSpPr>
            <a:spLocks noChangeArrowheads="1"/>
          </p:cNvSpPr>
          <p:nvPr/>
        </p:nvSpPr>
        <p:spPr bwMode="auto">
          <a:xfrm>
            <a:off x="3873500" y="2638425"/>
            <a:ext cx="1555750" cy="327025"/>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800" dirty="0"/>
              <a:t>Enumeration</a:t>
            </a:r>
          </a:p>
        </p:txBody>
      </p:sp>
      <p:sp>
        <p:nvSpPr>
          <p:cNvPr id="27688" name="Rectangle 187"/>
          <p:cNvSpPr>
            <a:spLocks noChangeArrowheads="1"/>
          </p:cNvSpPr>
          <p:nvPr/>
        </p:nvSpPr>
        <p:spPr bwMode="auto">
          <a:xfrm>
            <a:off x="4762500" y="3487738"/>
            <a:ext cx="817563" cy="325437"/>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600" b="1" dirty="0" err="1">
                <a:latin typeface="Courier New" pitchFamily="49" charset="0"/>
              </a:rPr>
              <a:t>enum</a:t>
            </a:r>
            <a:endParaRPr lang="en-US" sz="1600" b="1" dirty="0">
              <a:latin typeface="Courier New" pitchFamily="49" charset="0"/>
            </a:endParaRPr>
          </a:p>
        </p:txBody>
      </p:sp>
      <p:sp>
        <p:nvSpPr>
          <p:cNvPr id="27689" name="Line 188"/>
          <p:cNvSpPr>
            <a:spLocks noChangeShapeType="1"/>
          </p:cNvSpPr>
          <p:nvPr/>
        </p:nvSpPr>
        <p:spPr bwMode="auto">
          <a:xfrm flipV="1">
            <a:off x="6318250" y="4146550"/>
            <a:ext cx="0" cy="266700"/>
          </a:xfrm>
          <a:prstGeom prst="line">
            <a:avLst/>
          </a:prstGeom>
          <a:noFill/>
          <a:ln w="28575">
            <a:solidFill>
              <a:schemeClr val="bg2"/>
            </a:solidFill>
            <a:round/>
            <a:headEnd/>
            <a:tailEnd/>
          </a:ln>
        </p:spPr>
        <p:txBody>
          <a:bodyPr/>
          <a:lstStyle/>
          <a:p>
            <a:endParaRPr lang="en-US"/>
          </a:p>
        </p:txBody>
      </p:sp>
      <p:sp>
        <p:nvSpPr>
          <p:cNvPr id="27690" name="Rectangle 189"/>
          <p:cNvSpPr>
            <a:spLocks noChangeArrowheads="1"/>
          </p:cNvSpPr>
          <p:nvPr/>
        </p:nvSpPr>
        <p:spPr bwMode="auto">
          <a:xfrm>
            <a:off x="5940425" y="4352925"/>
            <a:ext cx="769938" cy="327025"/>
          </a:xfrm>
          <a:prstGeom prst="rect">
            <a:avLst/>
          </a:prstGeom>
          <a:solidFill>
            <a:schemeClr val="bg1"/>
          </a:solidFill>
          <a:ln w="9525">
            <a:solidFill>
              <a:schemeClr val="tx1"/>
            </a:solidFill>
            <a:prstDash val="sysDot"/>
            <a:miter lim="800000"/>
            <a:headEnd/>
            <a:tailEnd/>
          </a:ln>
        </p:spPr>
        <p:txBody>
          <a:bodyPr wrap="none" lIns="96736" tIns="48368" rIns="96736" bIns="48368" anchor="ctr"/>
          <a:lstStyle/>
          <a:p>
            <a:pPr algn="ctr" defTabSz="966788"/>
            <a:r>
              <a:rPr lang="en-US" sz="1600" i="1" dirty="0">
                <a:latin typeface="Courier New" pitchFamily="49" charset="0"/>
              </a:rPr>
              <a:t>long</a:t>
            </a:r>
          </a:p>
        </p:txBody>
      </p:sp>
      <p:sp>
        <p:nvSpPr>
          <p:cNvPr id="27691" name="Rectangle 190"/>
          <p:cNvSpPr>
            <a:spLocks noChangeArrowheads="1"/>
          </p:cNvSpPr>
          <p:nvPr/>
        </p:nvSpPr>
        <p:spPr bwMode="auto">
          <a:xfrm>
            <a:off x="2493963" y="3498850"/>
            <a:ext cx="785812" cy="328613"/>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600" b="1" dirty="0">
                <a:solidFill>
                  <a:srgbClr val="0000FF"/>
                </a:solidFill>
                <a:latin typeface="Courier New" pitchFamily="49" charset="0"/>
              </a:rPr>
              <a:t>bool</a:t>
            </a:r>
          </a:p>
        </p:txBody>
      </p:sp>
      <p:sp>
        <p:nvSpPr>
          <p:cNvPr id="27692" name="Rectangle 191"/>
          <p:cNvSpPr>
            <a:spLocks noChangeArrowheads="1"/>
          </p:cNvSpPr>
          <p:nvPr/>
        </p:nvSpPr>
        <p:spPr bwMode="auto">
          <a:xfrm>
            <a:off x="228600" y="5213350"/>
            <a:ext cx="747713" cy="333375"/>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600" b="1">
                <a:latin typeface="Courier New" pitchFamily="49" charset="0"/>
              </a:rPr>
              <a:t>float</a:t>
            </a:r>
          </a:p>
        </p:txBody>
      </p:sp>
      <p:sp>
        <p:nvSpPr>
          <p:cNvPr id="27693" name="Rectangle 192"/>
          <p:cNvSpPr>
            <a:spLocks noChangeArrowheads="1"/>
          </p:cNvSpPr>
          <p:nvPr/>
        </p:nvSpPr>
        <p:spPr bwMode="auto">
          <a:xfrm>
            <a:off x="3540125" y="4352925"/>
            <a:ext cx="1200150" cy="327025"/>
          </a:xfrm>
          <a:prstGeom prst="rect">
            <a:avLst/>
          </a:prstGeom>
          <a:solidFill>
            <a:schemeClr val="bg1"/>
          </a:solidFill>
          <a:ln w="9525">
            <a:solidFill>
              <a:schemeClr val="tx1"/>
            </a:solidFill>
            <a:prstDash val="sysDot"/>
            <a:miter lim="800000"/>
            <a:headEnd/>
            <a:tailEnd/>
          </a:ln>
        </p:spPr>
        <p:txBody>
          <a:bodyPr wrap="none" lIns="96736" tIns="48368" rIns="96736" bIns="48368" anchor="ctr"/>
          <a:lstStyle/>
          <a:p>
            <a:pPr algn="ctr" defTabSz="966788"/>
            <a:r>
              <a:rPr lang="en-US" sz="1600" i="1">
                <a:latin typeface="Courier New" pitchFamily="49" charset="0"/>
              </a:rPr>
              <a:t>unsigned</a:t>
            </a:r>
          </a:p>
        </p:txBody>
      </p:sp>
      <p:sp>
        <p:nvSpPr>
          <p:cNvPr id="27694" name="Line 193"/>
          <p:cNvSpPr>
            <a:spLocks noChangeShapeType="1"/>
          </p:cNvSpPr>
          <p:nvPr/>
        </p:nvSpPr>
        <p:spPr bwMode="auto">
          <a:xfrm flipV="1">
            <a:off x="7385050" y="4146550"/>
            <a:ext cx="0" cy="400050"/>
          </a:xfrm>
          <a:prstGeom prst="line">
            <a:avLst/>
          </a:prstGeom>
          <a:noFill/>
          <a:ln w="28575">
            <a:solidFill>
              <a:schemeClr val="bg2"/>
            </a:solidFill>
            <a:round/>
            <a:headEnd/>
            <a:tailEnd/>
          </a:ln>
        </p:spPr>
        <p:txBody>
          <a:bodyPr/>
          <a:lstStyle/>
          <a:p>
            <a:endParaRPr lang="en-US"/>
          </a:p>
        </p:txBody>
      </p:sp>
      <p:sp>
        <p:nvSpPr>
          <p:cNvPr id="27695" name="Rectangle 194"/>
          <p:cNvSpPr>
            <a:spLocks noChangeArrowheads="1"/>
          </p:cNvSpPr>
          <p:nvPr/>
        </p:nvSpPr>
        <p:spPr bwMode="auto">
          <a:xfrm>
            <a:off x="3481388" y="3498850"/>
            <a:ext cx="1149350" cy="328613"/>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800"/>
              <a:t>Integer</a:t>
            </a:r>
          </a:p>
        </p:txBody>
      </p:sp>
      <p:sp>
        <p:nvSpPr>
          <p:cNvPr id="27696" name="Line 195"/>
          <p:cNvSpPr>
            <a:spLocks noChangeShapeType="1"/>
          </p:cNvSpPr>
          <p:nvPr/>
        </p:nvSpPr>
        <p:spPr bwMode="auto">
          <a:xfrm flipH="1">
            <a:off x="6340475" y="4546600"/>
            <a:ext cx="1200150" cy="666750"/>
          </a:xfrm>
          <a:prstGeom prst="line">
            <a:avLst/>
          </a:prstGeom>
          <a:noFill/>
          <a:ln w="9525">
            <a:solidFill>
              <a:schemeClr val="tx1"/>
            </a:solidFill>
            <a:round/>
            <a:headEnd/>
            <a:tailEnd type="triangle" w="med" len="med"/>
          </a:ln>
        </p:spPr>
        <p:txBody>
          <a:bodyPr/>
          <a:lstStyle/>
          <a:p>
            <a:endParaRPr lang="en-US"/>
          </a:p>
        </p:txBody>
      </p:sp>
      <p:sp>
        <p:nvSpPr>
          <p:cNvPr id="27697" name="Line 196"/>
          <p:cNvSpPr>
            <a:spLocks noChangeShapeType="1"/>
          </p:cNvSpPr>
          <p:nvPr/>
        </p:nvSpPr>
        <p:spPr bwMode="auto">
          <a:xfrm flipV="1">
            <a:off x="3406775" y="4146550"/>
            <a:ext cx="0" cy="1066800"/>
          </a:xfrm>
          <a:prstGeom prst="line">
            <a:avLst/>
          </a:prstGeom>
          <a:noFill/>
          <a:ln w="28575">
            <a:solidFill>
              <a:schemeClr val="bg2"/>
            </a:solidFill>
            <a:round/>
            <a:headEnd/>
            <a:tailEnd/>
          </a:ln>
        </p:spPr>
        <p:txBody>
          <a:bodyPr/>
          <a:lstStyle/>
          <a:p>
            <a:endParaRPr lang="en-US"/>
          </a:p>
        </p:txBody>
      </p:sp>
      <p:sp>
        <p:nvSpPr>
          <p:cNvPr id="27698" name="Rectangle 197"/>
          <p:cNvSpPr>
            <a:spLocks noChangeArrowheads="1"/>
          </p:cNvSpPr>
          <p:nvPr/>
        </p:nvSpPr>
        <p:spPr bwMode="auto">
          <a:xfrm>
            <a:off x="2740025" y="5213350"/>
            <a:ext cx="1200150" cy="328613"/>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600" b="1">
                <a:latin typeface="Courier New" pitchFamily="49" charset="0"/>
              </a:rPr>
              <a:t>char</a:t>
            </a:r>
          </a:p>
        </p:txBody>
      </p:sp>
      <p:sp>
        <p:nvSpPr>
          <p:cNvPr id="27699" name="Line 198"/>
          <p:cNvSpPr>
            <a:spLocks noChangeShapeType="1"/>
          </p:cNvSpPr>
          <p:nvPr/>
        </p:nvSpPr>
        <p:spPr bwMode="auto">
          <a:xfrm flipV="1">
            <a:off x="5807075" y="4146550"/>
            <a:ext cx="0" cy="1066800"/>
          </a:xfrm>
          <a:prstGeom prst="line">
            <a:avLst/>
          </a:prstGeom>
          <a:noFill/>
          <a:ln w="28575">
            <a:solidFill>
              <a:schemeClr val="bg2"/>
            </a:solidFill>
            <a:round/>
            <a:headEnd/>
            <a:tailEnd/>
          </a:ln>
        </p:spPr>
        <p:txBody>
          <a:bodyPr/>
          <a:lstStyle/>
          <a:p>
            <a:endParaRPr lang="en-US"/>
          </a:p>
        </p:txBody>
      </p:sp>
      <p:sp>
        <p:nvSpPr>
          <p:cNvPr id="27700" name="Rectangle 199"/>
          <p:cNvSpPr>
            <a:spLocks noChangeArrowheads="1"/>
          </p:cNvSpPr>
          <p:nvPr/>
        </p:nvSpPr>
        <p:spPr bwMode="auto">
          <a:xfrm>
            <a:off x="5257800" y="5213350"/>
            <a:ext cx="1082675" cy="328613"/>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600" b="1">
                <a:latin typeface="Courier New" pitchFamily="49" charset="0"/>
              </a:rPr>
              <a:t>int</a:t>
            </a:r>
          </a:p>
        </p:txBody>
      </p:sp>
      <p:sp>
        <p:nvSpPr>
          <p:cNvPr id="27701" name="Freeform 200"/>
          <p:cNvSpPr>
            <a:spLocks/>
          </p:cNvSpPr>
          <p:nvPr/>
        </p:nvSpPr>
        <p:spPr bwMode="auto">
          <a:xfrm>
            <a:off x="2740025" y="4146550"/>
            <a:ext cx="5467350" cy="1200150"/>
          </a:xfrm>
          <a:custGeom>
            <a:avLst/>
            <a:gdLst>
              <a:gd name="T0" fmla="*/ 0 w 1968"/>
              <a:gd name="T1" fmla="*/ 2147483647 h 432"/>
              <a:gd name="T2" fmla="*/ 0 w 1968"/>
              <a:gd name="T3" fmla="*/ 0 h 432"/>
              <a:gd name="T4" fmla="*/ 2147483647 w 1968"/>
              <a:gd name="T5" fmla="*/ 0 h 432"/>
              <a:gd name="T6" fmla="*/ 2147483647 w 1968"/>
              <a:gd name="T7" fmla="*/ 2147483647 h 432"/>
              <a:gd name="T8" fmla="*/ 0 60000 65536"/>
              <a:gd name="T9" fmla="*/ 0 60000 65536"/>
              <a:gd name="T10" fmla="*/ 0 60000 65536"/>
              <a:gd name="T11" fmla="*/ 0 60000 65536"/>
              <a:gd name="T12" fmla="*/ 0 w 1968"/>
              <a:gd name="T13" fmla="*/ 0 h 432"/>
              <a:gd name="T14" fmla="*/ 1968 w 1968"/>
              <a:gd name="T15" fmla="*/ 432 h 432"/>
            </a:gdLst>
            <a:ahLst/>
            <a:cxnLst>
              <a:cxn ang="T8">
                <a:pos x="T0" y="T1"/>
              </a:cxn>
              <a:cxn ang="T9">
                <a:pos x="T2" y="T3"/>
              </a:cxn>
              <a:cxn ang="T10">
                <a:pos x="T4" y="T5"/>
              </a:cxn>
              <a:cxn ang="T11">
                <a:pos x="T6" y="T7"/>
              </a:cxn>
            </a:cxnLst>
            <a:rect l="T12" t="T13" r="T14" b="T15"/>
            <a:pathLst>
              <a:path w="1968" h="432">
                <a:moveTo>
                  <a:pt x="0" y="96"/>
                </a:moveTo>
                <a:lnTo>
                  <a:pt x="0" y="0"/>
                </a:lnTo>
                <a:lnTo>
                  <a:pt x="1968" y="0"/>
                </a:lnTo>
                <a:lnTo>
                  <a:pt x="1968" y="432"/>
                </a:lnTo>
              </a:path>
            </a:pathLst>
          </a:custGeom>
          <a:noFill/>
          <a:ln w="28575" cmpd="sng">
            <a:solidFill>
              <a:schemeClr val="bg2"/>
            </a:solidFill>
            <a:round/>
            <a:headEnd/>
            <a:tailEnd/>
          </a:ln>
        </p:spPr>
        <p:txBody>
          <a:bodyPr/>
          <a:lstStyle/>
          <a:p>
            <a:endParaRPr lang="en-US"/>
          </a:p>
        </p:txBody>
      </p:sp>
      <p:sp>
        <p:nvSpPr>
          <p:cNvPr id="27702" name="Rectangle 201"/>
          <p:cNvSpPr>
            <a:spLocks noChangeArrowheads="1"/>
          </p:cNvSpPr>
          <p:nvPr/>
        </p:nvSpPr>
        <p:spPr bwMode="auto">
          <a:xfrm>
            <a:off x="7673975" y="5213350"/>
            <a:ext cx="1089025" cy="328613"/>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600" b="1" dirty="0" err="1">
                <a:solidFill>
                  <a:srgbClr val="0000FF"/>
                </a:solidFill>
                <a:latin typeface="Courier New" pitchFamily="49" charset="0"/>
                <a:cs typeface="Times New Roman" pitchFamily="18" charset="0"/>
              </a:rPr>
              <a:t>wchar_t</a:t>
            </a:r>
            <a:endParaRPr lang="en-US" sz="1600" b="1" dirty="0">
              <a:solidFill>
                <a:srgbClr val="0000FF"/>
              </a:solidFill>
              <a:latin typeface="Courier New" pitchFamily="49" charset="0"/>
              <a:cs typeface="Times New Roman" pitchFamily="18" charset="0"/>
            </a:endParaRPr>
          </a:p>
        </p:txBody>
      </p:sp>
      <p:sp>
        <p:nvSpPr>
          <p:cNvPr id="27703" name="Rectangle 202"/>
          <p:cNvSpPr>
            <a:spLocks noChangeArrowheads="1"/>
          </p:cNvSpPr>
          <p:nvPr/>
        </p:nvSpPr>
        <p:spPr bwMode="auto">
          <a:xfrm>
            <a:off x="2312988" y="4352925"/>
            <a:ext cx="971550" cy="327025"/>
          </a:xfrm>
          <a:prstGeom prst="rect">
            <a:avLst/>
          </a:prstGeom>
          <a:solidFill>
            <a:schemeClr val="bg1"/>
          </a:solidFill>
          <a:ln w="9525">
            <a:solidFill>
              <a:schemeClr val="tx1"/>
            </a:solidFill>
            <a:prstDash val="sysDot"/>
            <a:miter lim="800000"/>
            <a:headEnd/>
            <a:tailEnd/>
          </a:ln>
        </p:spPr>
        <p:txBody>
          <a:bodyPr wrap="none" lIns="96736" tIns="48368" rIns="96736" bIns="48368" anchor="ctr"/>
          <a:lstStyle/>
          <a:p>
            <a:pPr algn="ctr" defTabSz="966788"/>
            <a:r>
              <a:rPr lang="en-US" sz="1600" i="1">
                <a:latin typeface="Courier New" pitchFamily="49" charset="0"/>
              </a:rPr>
              <a:t>signed</a:t>
            </a:r>
          </a:p>
        </p:txBody>
      </p:sp>
      <p:sp>
        <p:nvSpPr>
          <p:cNvPr id="27704" name="Rectangle 203"/>
          <p:cNvSpPr>
            <a:spLocks noChangeArrowheads="1"/>
          </p:cNvSpPr>
          <p:nvPr/>
        </p:nvSpPr>
        <p:spPr bwMode="auto">
          <a:xfrm>
            <a:off x="6851650" y="4352925"/>
            <a:ext cx="1200150" cy="327025"/>
          </a:xfrm>
          <a:prstGeom prst="rect">
            <a:avLst/>
          </a:prstGeom>
          <a:solidFill>
            <a:schemeClr val="bg1"/>
          </a:solidFill>
          <a:ln w="9525">
            <a:solidFill>
              <a:schemeClr val="tx1"/>
            </a:solidFill>
            <a:prstDash val="sysDot"/>
            <a:miter lim="800000"/>
            <a:headEnd/>
            <a:tailEnd/>
          </a:ln>
        </p:spPr>
        <p:txBody>
          <a:bodyPr wrap="none" lIns="96736" tIns="48368" rIns="96736" bIns="48368" anchor="ctr"/>
          <a:lstStyle/>
          <a:p>
            <a:pPr algn="ctr" defTabSz="966788"/>
            <a:r>
              <a:rPr lang="en-US" sz="1600" i="1">
                <a:latin typeface="Courier New" pitchFamily="49" charset="0"/>
              </a:rPr>
              <a:t>register</a:t>
            </a:r>
          </a:p>
        </p:txBody>
      </p:sp>
      <p:sp>
        <p:nvSpPr>
          <p:cNvPr id="27705" name="Line 204"/>
          <p:cNvSpPr>
            <a:spLocks noChangeShapeType="1"/>
          </p:cNvSpPr>
          <p:nvPr/>
        </p:nvSpPr>
        <p:spPr bwMode="auto">
          <a:xfrm flipV="1">
            <a:off x="1295400" y="3735388"/>
            <a:ext cx="0" cy="1477962"/>
          </a:xfrm>
          <a:prstGeom prst="line">
            <a:avLst/>
          </a:prstGeom>
          <a:noFill/>
          <a:ln w="28575">
            <a:solidFill>
              <a:schemeClr val="bg2"/>
            </a:solidFill>
            <a:round/>
            <a:headEnd/>
            <a:tailEnd/>
          </a:ln>
        </p:spPr>
        <p:txBody>
          <a:bodyPr/>
          <a:lstStyle/>
          <a:p>
            <a:endParaRPr lang="en-US"/>
          </a:p>
        </p:txBody>
      </p:sp>
      <p:sp>
        <p:nvSpPr>
          <p:cNvPr id="27706" name="Freeform 205"/>
          <p:cNvSpPr>
            <a:spLocks/>
          </p:cNvSpPr>
          <p:nvPr/>
        </p:nvSpPr>
        <p:spPr bwMode="auto">
          <a:xfrm>
            <a:off x="495300" y="4146550"/>
            <a:ext cx="1333500" cy="1066800"/>
          </a:xfrm>
          <a:custGeom>
            <a:avLst/>
            <a:gdLst>
              <a:gd name="T0" fmla="*/ 0 w 480"/>
              <a:gd name="T1" fmla="*/ 2147483647 h 384"/>
              <a:gd name="T2" fmla="*/ 0 w 480"/>
              <a:gd name="T3" fmla="*/ 0 h 384"/>
              <a:gd name="T4" fmla="*/ 2147483647 w 480"/>
              <a:gd name="T5" fmla="*/ 0 h 384"/>
              <a:gd name="T6" fmla="*/ 2147483647 w 480"/>
              <a:gd name="T7" fmla="*/ 2147483647 h 384"/>
              <a:gd name="T8" fmla="*/ 0 60000 65536"/>
              <a:gd name="T9" fmla="*/ 0 60000 65536"/>
              <a:gd name="T10" fmla="*/ 0 60000 65536"/>
              <a:gd name="T11" fmla="*/ 0 60000 65536"/>
              <a:gd name="T12" fmla="*/ 0 w 480"/>
              <a:gd name="T13" fmla="*/ 0 h 384"/>
              <a:gd name="T14" fmla="*/ 480 w 480"/>
              <a:gd name="T15" fmla="*/ 384 h 384"/>
            </a:gdLst>
            <a:ahLst/>
            <a:cxnLst>
              <a:cxn ang="T8">
                <a:pos x="T0" y="T1"/>
              </a:cxn>
              <a:cxn ang="T9">
                <a:pos x="T2" y="T3"/>
              </a:cxn>
              <a:cxn ang="T10">
                <a:pos x="T4" y="T5"/>
              </a:cxn>
              <a:cxn ang="T11">
                <a:pos x="T6" y="T7"/>
              </a:cxn>
            </a:cxnLst>
            <a:rect l="T12" t="T13" r="T14" b="T15"/>
            <a:pathLst>
              <a:path w="480" h="384">
                <a:moveTo>
                  <a:pt x="0" y="384"/>
                </a:moveTo>
                <a:lnTo>
                  <a:pt x="0" y="0"/>
                </a:lnTo>
                <a:lnTo>
                  <a:pt x="480" y="0"/>
                </a:lnTo>
                <a:lnTo>
                  <a:pt x="480" y="144"/>
                </a:lnTo>
              </a:path>
            </a:pathLst>
          </a:custGeom>
          <a:noFill/>
          <a:ln w="28575" cmpd="sng">
            <a:solidFill>
              <a:schemeClr val="bg2"/>
            </a:solidFill>
            <a:round/>
            <a:headEnd/>
            <a:tailEnd/>
          </a:ln>
        </p:spPr>
        <p:txBody>
          <a:bodyPr/>
          <a:lstStyle/>
          <a:p>
            <a:endParaRPr lang="en-US"/>
          </a:p>
        </p:txBody>
      </p:sp>
      <p:sp>
        <p:nvSpPr>
          <p:cNvPr id="27707" name="Rectangle 206"/>
          <p:cNvSpPr>
            <a:spLocks noChangeArrowheads="1"/>
          </p:cNvSpPr>
          <p:nvPr/>
        </p:nvSpPr>
        <p:spPr bwMode="auto">
          <a:xfrm>
            <a:off x="1484313" y="4352925"/>
            <a:ext cx="652462" cy="327025"/>
          </a:xfrm>
          <a:prstGeom prst="rect">
            <a:avLst/>
          </a:prstGeom>
          <a:solidFill>
            <a:schemeClr val="bg1"/>
          </a:solidFill>
          <a:ln w="9525">
            <a:solidFill>
              <a:schemeClr val="tx1"/>
            </a:solidFill>
            <a:prstDash val="sysDot"/>
            <a:miter lim="800000"/>
            <a:headEnd/>
            <a:tailEnd/>
          </a:ln>
        </p:spPr>
        <p:txBody>
          <a:bodyPr wrap="none" lIns="96736" tIns="48368" rIns="96736" bIns="48368" anchor="ctr"/>
          <a:lstStyle/>
          <a:p>
            <a:pPr algn="ctr" defTabSz="966788"/>
            <a:r>
              <a:rPr lang="en-US" sz="1600" i="1" dirty="0">
                <a:latin typeface="Courier New" pitchFamily="49" charset="0"/>
              </a:rPr>
              <a:t>long</a:t>
            </a:r>
          </a:p>
        </p:txBody>
      </p:sp>
      <p:sp>
        <p:nvSpPr>
          <p:cNvPr id="27708" name="Rectangle 207"/>
          <p:cNvSpPr>
            <a:spLocks noChangeArrowheads="1"/>
          </p:cNvSpPr>
          <p:nvPr/>
        </p:nvSpPr>
        <p:spPr bwMode="auto">
          <a:xfrm>
            <a:off x="461963" y="3498850"/>
            <a:ext cx="1633537" cy="328613"/>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r>
              <a:rPr lang="en-US" sz="1800"/>
              <a:t>Floating-point</a:t>
            </a:r>
          </a:p>
        </p:txBody>
      </p:sp>
      <p:sp>
        <p:nvSpPr>
          <p:cNvPr id="3" name="Up Arrow 2"/>
          <p:cNvSpPr/>
          <p:nvPr/>
        </p:nvSpPr>
        <p:spPr bwMode="auto">
          <a:xfrm>
            <a:off x="7451725" y="4616450"/>
            <a:ext cx="382588" cy="190500"/>
          </a:xfrm>
          <a:prstGeom prst="up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0" fill="hold"/>
                                        <p:tgtEl>
                                          <p:spTgt spid="3"/>
                                        </p:tgtEl>
                                        <p:attrNameLst>
                                          <p:attrName>ppt_x</p:attrName>
                                        </p:attrNameLst>
                                      </p:cBhvr>
                                      <p:tavLst>
                                        <p:tav tm="0">
                                          <p:val>
                                            <p:strVal val="#ppt_x"/>
                                          </p:val>
                                        </p:tav>
                                        <p:tav tm="100000">
                                          <p:val>
                                            <p:strVal val="#ppt_x"/>
                                          </p:val>
                                        </p:tav>
                                      </p:tavLst>
                                    </p:anim>
                                    <p:anim calcmode="lin" valueType="num">
                                      <p:cBhvr additive="base">
                                        <p:cTn id="8" dur="2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565150" y="762000"/>
            <a:ext cx="8121650" cy="5699125"/>
          </a:xfrm>
          <a:prstGeom prst="rect">
            <a:avLst/>
          </a:prstGeom>
          <a:noFill/>
          <a:ln w="9525">
            <a:noFill/>
            <a:miter lim="800000"/>
            <a:headEnd/>
            <a:tailEnd/>
          </a:ln>
        </p:spPr>
        <p:txBody>
          <a:bodyPr lIns="96736" tIns="48368" rIns="96736" bIns="48368">
            <a:spAutoFit/>
          </a:bodyPr>
          <a:lstStyle/>
          <a:p>
            <a:pPr marL="366713" indent="-366713" algn="just" defTabSz="966788">
              <a:buFont typeface="Wingdings" pitchFamily="2" charset="2"/>
              <a:buChar char="§"/>
            </a:pPr>
            <a:r>
              <a:rPr lang="en-GB" sz="2800" dirty="0">
                <a:cs typeface="Times New Roman" pitchFamily="18" charset="0"/>
              </a:rPr>
              <a:t>Imperative language C/C++</a:t>
            </a:r>
          </a:p>
          <a:p>
            <a:pPr marL="366713" indent="-366713" algn="just" defTabSz="966788">
              <a:buFont typeface="Wingdings" pitchFamily="2" charset="2"/>
              <a:buChar char="§"/>
            </a:pPr>
            <a:r>
              <a:rPr lang="en-GB" sz="2800" dirty="0">
                <a:cs typeface="Times New Roman" pitchFamily="18" charset="0"/>
              </a:rPr>
              <a:t>Getting started with a simple C/C++ program</a:t>
            </a:r>
          </a:p>
          <a:p>
            <a:pPr marL="366713" indent="-366713" algn="just" defTabSz="966788">
              <a:buFont typeface="Wingdings" pitchFamily="2" charset="2"/>
              <a:buChar char="§"/>
            </a:pPr>
            <a:r>
              <a:rPr lang="en-GB" sz="2800" dirty="0">
                <a:cs typeface="Times New Roman" pitchFamily="18" charset="0"/>
              </a:rPr>
              <a:t>Data declaration, scope and basic data types</a:t>
            </a:r>
          </a:p>
          <a:p>
            <a:pPr marL="366713" indent="-366713" algn="just" defTabSz="966788">
              <a:buFont typeface="Wingdings" pitchFamily="2" charset="2"/>
              <a:buChar char="§"/>
            </a:pPr>
            <a:r>
              <a:rPr lang="en-GB" sz="2800" dirty="0">
                <a:cs typeface="Times New Roman" pitchFamily="18" charset="0"/>
              </a:rPr>
              <a:t>Basic computer organization</a:t>
            </a:r>
          </a:p>
          <a:p>
            <a:pPr marL="366713" indent="-366713" algn="just" defTabSz="966788">
              <a:buFont typeface="Wingdings" pitchFamily="2" charset="2"/>
              <a:buChar char="§"/>
            </a:pPr>
            <a:r>
              <a:rPr lang="en-GB" sz="2800" dirty="0">
                <a:cs typeface="Times New Roman" pitchFamily="18" charset="0"/>
              </a:rPr>
              <a:t>Constants, arrays, pointers and strings</a:t>
            </a:r>
          </a:p>
          <a:p>
            <a:pPr marL="366713" indent="-366713" algn="just" defTabSz="966788">
              <a:buFont typeface="Wingdings" pitchFamily="2" charset="2"/>
              <a:buChar char="§"/>
            </a:pPr>
            <a:r>
              <a:rPr lang="en-GB" sz="2800" dirty="0">
                <a:cs typeface="Times New Roman" pitchFamily="18" charset="0"/>
              </a:rPr>
              <a:t>Type construction</a:t>
            </a:r>
          </a:p>
          <a:p>
            <a:pPr marL="844550" lvl="1" indent="-357188" algn="just" defTabSz="966788">
              <a:buFontTx/>
              <a:buChar char="•"/>
            </a:pPr>
            <a:r>
              <a:rPr lang="en-GB" sz="2800" dirty="0">
                <a:cs typeface="Times New Roman" pitchFamily="18" charset="0"/>
              </a:rPr>
              <a:t>enumeration type</a:t>
            </a:r>
          </a:p>
          <a:p>
            <a:pPr marL="844550" lvl="1" indent="-357188" algn="just" defTabSz="966788">
              <a:buFontTx/>
              <a:buChar char="•"/>
            </a:pPr>
            <a:r>
              <a:rPr lang="en-GB" sz="2800" dirty="0" err="1">
                <a:cs typeface="Times New Roman" pitchFamily="18" charset="0"/>
              </a:rPr>
              <a:t>struct</a:t>
            </a:r>
            <a:r>
              <a:rPr lang="en-GB" sz="2800" dirty="0">
                <a:cs typeface="Times New Roman" pitchFamily="18" charset="0"/>
              </a:rPr>
              <a:t> type</a:t>
            </a:r>
          </a:p>
          <a:p>
            <a:pPr marL="366713" indent="-366713" algn="just" defTabSz="966788">
              <a:buFont typeface="Wingdings" pitchFamily="2" charset="2"/>
              <a:buChar char="§"/>
            </a:pPr>
            <a:r>
              <a:rPr lang="en-GB" sz="2800" dirty="0">
                <a:cs typeface="Times New Roman" pitchFamily="18" charset="0"/>
              </a:rPr>
              <a:t>Large examples of arrays, pointers and structures</a:t>
            </a:r>
          </a:p>
          <a:p>
            <a:pPr marL="844550" lvl="1" indent="-357188" algn="just" defTabSz="966788">
              <a:buFontTx/>
              <a:buChar char="•"/>
            </a:pPr>
            <a:r>
              <a:rPr lang="en-GB" sz="2800" dirty="0">
                <a:cs typeface="Times New Roman" pitchFamily="18" charset="0"/>
              </a:rPr>
              <a:t>build a database by an array of structures</a:t>
            </a:r>
          </a:p>
          <a:p>
            <a:pPr marL="844550" lvl="1" indent="-357188" algn="just" defTabSz="966788">
              <a:buFontTx/>
              <a:buChar char="•"/>
            </a:pPr>
            <a:r>
              <a:rPr lang="en-GB" sz="2800" dirty="0">
                <a:cs typeface="Times New Roman" pitchFamily="18" charset="0"/>
              </a:rPr>
              <a:t>build a database by pointer-linked structures</a:t>
            </a:r>
          </a:p>
          <a:p>
            <a:pPr marL="366713" indent="-366713" algn="just" defTabSz="966788">
              <a:buFont typeface="Wingdings" pitchFamily="2" charset="2"/>
              <a:buChar char="§"/>
            </a:pPr>
            <a:r>
              <a:rPr lang="en-GB" sz="2800" dirty="0">
                <a:cs typeface="Times New Roman" pitchFamily="18" charset="0"/>
              </a:rPr>
              <a:t>Functions, calls and parameter passing</a:t>
            </a:r>
          </a:p>
          <a:p>
            <a:pPr marL="366713" indent="-366713" algn="just" defTabSz="966788">
              <a:buFont typeface="Wingdings" pitchFamily="2" charset="2"/>
              <a:buChar char="§"/>
            </a:pPr>
            <a:r>
              <a:rPr lang="en-GB" sz="2800" dirty="0">
                <a:cs typeface="Times New Roman" pitchFamily="18" charset="0"/>
              </a:rPr>
              <a:t>Summary</a:t>
            </a:r>
          </a:p>
        </p:txBody>
      </p:sp>
      <p:sp>
        <p:nvSpPr>
          <p:cNvPr id="9219" name="Rectangle 3"/>
          <p:cNvSpPr>
            <a:spLocks noChangeArrowheads="1"/>
          </p:cNvSpPr>
          <p:nvPr/>
        </p:nvSpPr>
        <p:spPr bwMode="auto">
          <a:xfrm>
            <a:off x="671513" y="161925"/>
            <a:ext cx="7796212"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Outline</a:t>
            </a:r>
            <a:endParaRPr lang="en-US" sz="3400" b="1">
              <a:solidFill>
                <a:schemeClr val="accent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44525" y="241300"/>
            <a:ext cx="7983538" cy="725488"/>
          </a:xfrm>
          <a:prstGeom prst="rect">
            <a:avLst/>
          </a:prstGeom>
          <a:noFill/>
          <a:ln w="9525">
            <a:noFill/>
            <a:miter lim="800000"/>
            <a:headEnd/>
            <a:tailEnd/>
          </a:ln>
        </p:spPr>
        <p:txBody>
          <a:bodyPr lIns="97407" tIns="48704" rIns="97407" bIns="48704" anchor="ctr"/>
          <a:lstStyle/>
          <a:p>
            <a:pPr marL="363538" indent="-363538" algn="ctr" defTabSz="966788">
              <a:lnSpc>
                <a:spcPct val="85000"/>
              </a:lnSpc>
              <a:spcBef>
                <a:spcPct val="20000"/>
              </a:spcBef>
            </a:pPr>
            <a:r>
              <a:rPr lang="en-US" sz="3000" b="1" dirty="0" smtClean="0">
                <a:solidFill>
                  <a:srgbClr val="000080"/>
                </a:solidFill>
              </a:rPr>
              <a:t>Typical Memory </a:t>
            </a:r>
            <a:r>
              <a:rPr lang="en-US" sz="3000" b="1" dirty="0">
                <a:solidFill>
                  <a:srgbClr val="000080"/>
                </a:solidFill>
              </a:rPr>
              <a:t>Hierarchy and Access </a:t>
            </a:r>
            <a:r>
              <a:rPr lang="en-US" sz="3000" b="1" dirty="0" smtClean="0">
                <a:solidFill>
                  <a:srgbClr val="000080"/>
                </a:solidFill>
              </a:rPr>
              <a:t>Time</a:t>
            </a:r>
            <a:endParaRPr lang="en-US" sz="3000" b="1" dirty="0">
              <a:solidFill>
                <a:srgbClr val="000080"/>
              </a:solidFill>
            </a:endParaRPr>
          </a:p>
        </p:txBody>
      </p:sp>
      <p:sp>
        <p:nvSpPr>
          <p:cNvPr id="28677" name="Rectangle 137"/>
          <p:cNvSpPr>
            <a:spLocks noChangeArrowheads="1"/>
          </p:cNvSpPr>
          <p:nvPr/>
        </p:nvSpPr>
        <p:spPr bwMode="auto">
          <a:xfrm>
            <a:off x="5124450" y="3638551"/>
            <a:ext cx="12700" cy="674687"/>
          </a:xfrm>
          <a:prstGeom prst="rect">
            <a:avLst/>
          </a:prstGeom>
          <a:solidFill>
            <a:srgbClr val="000000"/>
          </a:solidFill>
          <a:ln w="9525">
            <a:noFill/>
            <a:miter lim="800000"/>
            <a:headEnd/>
            <a:tailEnd/>
          </a:ln>
        </p:spPr>
        <p:txBody>
          <a:bodyPr/>
          <a:lstStyle/>
          <a:p>
            <a:endParaRPr lang="en-US"/>
          </a:p>
        </p:txBody>
      </p:sp>
      <p:sp>
        <p:nvSpPr>
          <p:cNvPr id="28679" name="Rectangle 186"/>
          <p:cNvSpPr>
            <a:spLocks noChangeArrowheads="1"/>
          </p:cNvSpPr>
          <p:nvPr/>
        </p:nvSpPr>
        <p:spPr bwMode="auto">
          <a:xfrm>
            <a:off x="327025" y="2346326"/>
            <a:ext cx="8467725" cy="716756"/>
          </a:xfrm>
          <a:prstGeom prst="rect">
            <a:avLst/>
          </a:prstGeom>
          <a:solidFill>
            <a:srgbClr val="FDFFDD"/>
          </a:solidFill>
          <a:ln w="9525">
            <a:solidFill>
              <a:srgbClr val="FDFFDD"/>
            </a:solidFill>
            <a:miter lim="800000"/>
            <a:headEnd/>
            <a:tailEnd/>
          </a:ln>
        </p:spPr>
        <p:txBody>
          <a:bodyPr wrap="none" anchor="ctr"/>
          <a:lstStyle/>
          <a:p>
            <a:endParaRPr lang="en-US"/>
          </a:p>
        </p:txBody>
      </p:sp>
      <p:sp>
        <p:nvSpPr>
          <p:cNvPr id="28680" name="Rectangle 187"/>
          <p:cNvSpPr>
            <a:spLocks noChangeArrowheads="1"/>
          </p:cNvSpPr>
          <p:nvPr/>
        </p:nvSpPr>
        <p:spPr bwMode="auto">
          <a:xfrm>
            <a:off x="327025" y="3603626"/>
            <a:ext cx="8467725" cy="762000"/>
          </a:xfrm>
          <a:prstGeom prst="rect">
            <a:avLst/>
          </a:prstGeom>
          <a:solidFill>
            <a:srgbClr val="FDFFDD"/>
          </a:solidFill>
          <a:ln w="9525">
            <a:solidFill>
              <a:srgbClr val="FDFFDD"/>
            </a:solidFill>
            <a:miter lim="800000"/>
            <a:headEnd/>
            <a:tailEnd/>
          </a:ln>
        </p:spPr>
        <p:txBody>
          <a:bodyPr wrap="none" anchor="ctr"/>
          <a:lstStyle/>
          <a:p>
            <a:endParaRPr lang="en-US"/>
          </a:p>
        </p:txBody>
      </p:sp>
      <p:sp>
        <p:nvSpPr>
          <p:cNvPr id="28681" name="Rectangle 188"/>
          <p:cNvSpPr>
            <a:spLocks noChangeArrowheads="1"/>
          </p:cNvSpPr>
          <p:nvPr/>
        </p:nvSpPr>
        <p:spPr bwMode="auto">
          <a:xfrm>
            <a:off x="371475" y="1820864"/>
            <a:ext cx="650875" cy="334962"/>
          </a:xfrm>
          <a:prstGeom prst="rect">
            <a:avLst/>
          </a:prstGeom>
          <a:noFill/>
          <a:ln w="9525">
            <a:noFill/>
            <a:miter lim="800000"/>
            <a:headEnd/>
            <a:tailEnd/>
          </a:ln>
        </p:spPr>
        <p:txBody>
          <a:bodyPr wrap="none" lIns="0" tIns="0" rIns="0" bIns="0">
            <a:spAutoFit/>
          </a:bodyPr>
          <a:lstStyle/>
          <a:p>
            <a:pPr defTabSz="966788"/>
            <a:r>
              <a:rPr lang="en-US" sz="2200" b="1" dirty="0">
                <a:solidFill>
                  <a:srgbClr val="000000"/>
                </a:solidFill>
              </a:rPr>
              <a:t>Level</a:t>
            </a:r>
            <a:endParaRPr lang="en-US" sz="2500" dirty="0"/>
          </a:p>
        </p:txBody>
      </p:sp>
      <p:sp>
        <p:nvSpPr>
          <p:cNvPr id="28682" name="Rectangle 189"/>
          <p:cNvSpPr>
            <a:spLocks noChangeArrowheads="1"/>
          </p:cNvSpPr>
          <p:nvPr/>
        </p:nvSpPr>
        <p:spPr bwMode="auto">
          <a:xfrm>
            <a:off x="1922463" y="1658939"/>
            <a:ext cx="1023937" cy="334962"/>
          </a:xfrm>
          <a:prstGeom prst="rect">
            <a:avLst/>
          </a:prstGeom>
          <a:noFill/>
          <a:ln w="9525">
            <a:noFill/>
            <a:miter lim="800000"/>
            <a:headEnd/>
            <a:tailEnd/>
          </a:ln>
        </p:spPr>
        <p:txBody>
          <a:bodyPr wrap="none" lIns="0" tIns="0" rIns="0" bIns="0">
            <a:spAutoFit/>
          </a:bodyPr>
          <a:lstStyle/>
          <a:p>
            <a:pPr defTabSz="966788"/>
            <a:r>
              <a:rPr lang="en-US" sz="2200" b="1">
                <a:solidFill>
                  <a:srgbClr val="000000"/>
                </a:solidFill>
              </a:rPr>
              <a:t>Memory</a:t>
            </a:r>
            <a:endParaRPr lang="en-US" sz="2500"/>
          </a:p>
        </p:txBody>
      </p:sp>
      <p:sp>
        <p:nvSpPr>
          <p:cNvPr id="28683" name="Rectangle 190"/>
          <p:cNvSpPr>
            <a:spLocks noChangeArrowheads="1"/>
          </p:cNvSpPr>
          <p:nvPr/>
        </p:nvSpPr>
        <p:spPr bwMode="auto">
          <a:xfrm>
            <a:off x="1922463" y="1997076"/>
            <a:ext cx="1381125" cy="334963"/>
          </a:xfrm>
          <a:prstGeom prst="rect">
            <a:avLst/>
          </a:prstGeom>
          <a:noFill/>
          <a:ln w="9525">
            <a:noFill/>
            <a:miter lim="800000"/>
            <a:headEnd/>
            <a:tailEnd/>
          </a:ln>
        </p:spPr>
        <p:txBody>
          <a:bodyPr wrap="none" lIns="0" tIns="0" rIns="0" bIns="0">
            <a:spAutoFit/>
          </a:bodyPr>
          <a:lstStyle/>
          <a:p>
            <a:pPr defTabSz="966788"/>
            <a:r>
              <a:rPr lang="en-US" sz="2200" b="1" dirty="0">
                <a:solidFill>
                  <a:srgbClr val="000000"/>
                </a:solidFill>
              </a:rPr>
              <a:t>Technology</a:t>
            </a:r>
            <a:endParaRPr lang="en-US" sz="2500" dirty="0"/>
          </a:p>
        </p:txBody>
      </p:sp>
      <p:sp>
        <p:nvSpPr>
          <p:cNvPr id="28684" name="Rectangle 191"/>
          <p:cNvSpPr>
            <a:spLocks noChangeArrowheads="1"/>
          </p:cNvSpPr>
          <p:nvPr/>
        </p:nvSpPr>
        <p:spPr bwMode="auto">
          <a:xfrm>
            <a:off x="3886200" y="1947446"/>
            <a:ext cx="747712" cy="338554"/>
          </a:xfrm>
          <a:prstGeom prst="rect">
            <a:avLst/>
          </a:prstGeom>
          <a:noFill/>
          <a:ln w="9525">
            <a:noFill/>
            <a:miter lim="800000"/>
            <a:headEnd/>
            <a:tailEnd/>
          </a:ln>
        </p:spPr>
        <p:txBody>
          <a:bodyPr wrap="square" lIns="0" tIns="0" rIns="0" bIns="0">
            <a:spAutoFit/>
          </a:bodyPr>
          <a:lstStyle/>
          <a:p>
            <a:pPr defTabSz="966788"/>
            <a:r>
              <a:rPr lang="en-US" sz="2200" b="1" dirty="0">
                <a:solidFill>
                  <a:srgbClr val="000000"/>
                </a:solidFill>
              </a:rPr>
              <a:t>Size</a:t>
            </a:r>
            <a:endParaRPr lang="en-US" sz="2500" dirty="0"/>
          </a:p>
        </p:txBody>
      </p:sp>
      <p:sp>
        <p:nvSpPr>
          <p:cNvPr id="28685" name="Rectangle 192"/>
          <p:cNvSpPr>
            <a:spLocks noChangeArrowheads="1"/>
          </p:cNvSpPr>
          <p:nvPr/>
        </p:nvSpPr>
        <p:spPr bwMode="auto">
          <a:xfrm>
            <a:off x="5311775" y="1658939"/>
            <a:ext cx="900113" cy="334962"/>
          </a:xfrm>
          <a:prstGeom prst="rect">
            <a:avLst/>
          </a:prstGeom>
          <a:noFill/>
          <a:ln w="9525">
            <a:noFill/>
            <a:miter lim="800000"/>
            <a:headEnd/>
            <a:tailEnd/>
          </a:ln>
        </p:spPr>
        <p:txBody>
          <a:bodyPr wrap="none" lIns="0" tIns="0" rIns="0" bIns="0">
            <a:spAutoFit/>
          </a:bodyPr>
          <a:lstStyle/>
          <a:p>
            <a:pPr defTabSz="966788"/>
            <a:r>
              <a:rPr lang="en-US" sz="2200" b="1" dirty="0">
                <a:solidFill>
                  <a:srgbClr val="000000"/>
                </a:solidFill>
              </a:rPr>
              <a:t>Typical</a:t>
            </a:r>
            <a:endParaRPr lang="en-US" sz="2500" dirty="0"/>
          </a:p>
        </p:txBody>
      </p:sp>
      <p:sp>
        <p:nvSpPr>
          <p:cNvPr id="28686" name="Rectangle 193"/>
          <p:cNvSpPr>
            <a:spLocks noChangeArrowheads="1"/>
          </p:cNvSpPr>
          <p:nvPr/>
        </p:nvSpPr>
        <p:spPr bwMode="auto">
          <a:xfrm>
            <a:off x="5311775" y="1997076"/>
            <a:ext cx="1479550" cy="334963"/>
          </a:xfrm>
          <a:prstGeom prst="rect">
            <a:avLst/>
          </a:prstGeom>
          <a:noFill/>
          <a:ln w="9525">
            <a:noFill/>
            <a:miter lim="800000"/>
            <a:headEnd/>
            <a:tailEnd/>
          </a:ln>
        </p:spPr>
        <p:txBody>
          <a:bodyPr wrap="none" lIns="0" tIns="0" rIns="0" bIns="0">
            <a:spAutoFit/>
          </a:bodyPr>
          <a:lstStyle/>
          <a:p>
            <a:pPr defTabSz="966788"/>
            <a:r>
              <a:rPr lang="en-US" sz="2200" b="1">
                <a:solidFill>
                  <a:srgbClr val="000000"/>
                </a:solidFill>
              </a:rPr>
              <a:t>Access Time</a:t>
            </a:r>
            <a:endParaRPr lang="en-US" sz="2500"/>
          </a:p>
        </p:txBody>
      </p:sp>
      <p:sp>
        <p:nvSpPr>
          <p:cNvPr id="28687" name="Rectangle 194"/>
          <p:cNvSpPr>
            <a:spLocks noChangeArrowheads="1"/>
          </p:cNvSpPr>
          <p:nvPr/>
        </p:nvSpPr>
        <p:spPr bwMode="auto">
          <a:xfrm>
            <a:off x="7004050" y="1658939"/>
            <a:ext cx="1016000" cy="334962"/>
          </a:xfrm>
          <a:prstGeom prst="rect">
            <a:avLst/>
          </a:prstGeom>
          <a:noFill/>
          <a:ln w="9525">
            <a:noFill/>
            <a:miter lim="800000"/>
            <a:headEnd/>
            <a:tailEnd/>
          </a:ln>
        </p:spPr>
        <p:txBody>
          <a:bodyPr wrap="none" lIns="0" tIns="0" rIns="0" bIns="0">
            <a:spAutoFit/>
          </a:bodyPr>
          <a:lstStyle/>
          <a:p>
            <a:pPr defTabSz="966788"/>
            <a:r>
              <a:rPr lang="en-US" sz="2200" b="1">
                <a:solidFill>
                  <a:srgbClr val="000000"/>
                </a:solidFill>
              </a:rPr>
              <a:t>Cost per</a:t>
            </a:r>
            <a:endParaRPr lang="en-US" sz="2500"/>
          </a:p>
        </p:txBody>
      </p:sp>
      <p:sp>
        <p:nvSpPr>
          <p:cNvPr id="28688" name="Rectangle 195"/>
          <p:cNvSpPr>
            <a:spLocks noChangeArrowheads="1"/>
          </p:cNvSpPr>
          <p:nvPr/>
        </p:nvSpPr>
        <p:spPr bwMode="auto">
          <a:xfrm>
            <a:off x="7004050" y="1997076"/>
            <a:ext cx="737381" cy="338554"/>
          </a:xfrm>
          <a:prstGeom prst="rect">
            <a:avLst/>
          </a:prstGeom>
          <a:noFill/>
          <a:ln w="9525">
            <a:noFill/>
            <a:miter lim="800000"/>
            <a:headEnd/>
            <a:tailEnd/>
          </a:ln>
        </p:spPr>
        <p:txBody>
          <a:bodyPr wrap="none" lIns="0" tIns="0" rIns="0" bIns="0">
            <a:spAutoFit/>
          </a:bodyPr>
          <a:lstStyle/>
          <a:p>
            <a:pPr defTabSz="966788"/>
            <a:r>
              <a:rPr lang="en-US" sz="2200" b="1" dirty="0" err="1">
                <a:solidFill>
                  <a:srgbClr val="000000"/>
                </a:solidFill>
              </a:rPr>
              <a:t>G</a:t>
            </a:r>
            <a:r>
              <a:rPr lang="en-US" sz="2200" b="1" dirty="0" err="1" smtClean="0">
                <a:solidFill>
                  <a:srgbClr val="000000"/>
                </a:solidFill>
              </a:rPr>
              <a:t>byte</a:t>
            </a:r>
            <a:endParaRPr lang="en-US" sz="2500" dirty="0"/>
          </a:p>
        </p:txBody>
      </p:sp>
      <p:sp>
        <p:nvSpPr>
          <p:cNvPr id="28707" name="Rectangle 215"/>
          <p:cNvSpPr>
            <a:spLocks noChangeArrowheads="1"/>
          </p:cNvSpPr>
          <p:nvPr/>
        </p:nvSpPr>
        <p:spPr bwMode="auto">
          <a:xfrm>
            <a:off x="379412" y="2484437"/>
            <a:ext cx="1110882" cy="338554"/>
          </a:xfrm>
          <a:prstGeom prst="rect">
            <a:avLst/>
          </a:prstGeom>
          <a:noFill/>
          <a:ln w="9525">
            <a:noFill/>
            <a:miter lim="800000"/>
            <a:headEnd/>
            <a:tailEnd/>
          </a:ln>
        </p:spPr>
        <p:txBody>
          <a:bodyPr wrap="none" lIns="0" tIns="0" rIns="0" bIns="0">
            <a:spAutoFit/>
          </a:bodyPr>
          <a:lstStyle/>
          <a:p>
            <a:pPr defTabSz="966788"/>
            <a:r>
              <a:rPr lang="en-US" sz="2200" b="1" dirty="0">
                <a:solidFill>
                  <a:srgbClr val="C00000"/>
                </a:solidFill>
              </a:rPr>
              <a:t>Registers</a:t>
            </a:r>
            <a:endParaRPr lang="en-US" sz="2500" dirty="0">
              <a:solidFill>
                <a:srgbClr val="C00000"/>
              </a:solidFill>
            </a:endParaRPr>
          </a:p>
        </p:txBody>
      </p:sp>
      <p:sp>
        <p:nvSpPr>
          <p:cNvPr id="28708" name="Rectangle 216"/>
          <p:cNvSpPr>
            <a:spLocks noChangeArrowheads="1"/>
          </p:cNvSpPr>
          <p:nvPr/>
        </p:nvSpPr>
        <p:spPr bwMode="auto">
          <a:xfrm>
            <a:off x="1922463" y="2346326"/>
            <a:ext cx="274114" cy="338554"/>
          </a:xfrm>
          <a:prstGeom prst="rect">
            <a:avLst/>
          </a:prstGeom>
          <a:noFill/>
          <a:ln w="9525">
            <a:noFill/>
            <a:miter lim="800000"/>
            <a:headEnd/>
            <a:tailEnd/>
          </a:ln>
        </p:spPr>
        <p:txBody>
          <a:bodyPr wrap="none" lIns="0" tIns="0" rIns="0" bIns="0">
            <a:spAutoFit/>
          </a:bodyPr>
          <a:lstStyle/>
          <a:p>
            <a:pPr defTabSz="966788"/>
            <a:r>
              <a:rPr lang="en-US" sz="2200">
                <a:solidFill>
                  <a:srgbClr val="000000"/>
                </a:solidFill>
              </a:rPr>
              <a:t>D </a:t>
            </a:r>
            <a:endParaRPr lang="en-US" sz="2500"/>
          </a:p>
        </p:txBody>
      </p:sp>
      <p:sp>
        <p:nvSpPr>
          <p:cNvPr id="28709" name="Rectangle 217"/>
          <p:cNvSpPr>
            <a:spLocks noChangeArrowheads="1"/>
          </p:cNvSpPr>
          <p:nvPr/>
        </p:nvSpPr>
        <p:spPr bwMode="auto">
          <a:xfrm>
            <a:off x="2197100" y="2346326"/>
            <a:ext cx="549831" cy="338554"/>
          </a:xfrm>
          <a:prstGeom prst="rect">
            <a:avLst/>
          </a:prstGeom>
          <a:noFill/>
          <a:ln w="9525">
            <a:noFill/>
            <a:miter lim="800000"/>
            <a:headEnd/>
            <a:tailEnd/>
          </a:ln>
        </p:spPr>
        <p:txBody>
          <a:bodyPr wrap="none" lIns="0" tIns="0" rIns="0" bIns="0">
            <a:spAutoFit/>
          </a:bodyPr>
          <a:lstStyle/>
          <a:p>
            <a:pPr defTabSz="966788"/>
            <a:r>
              <a:rPr lang="en-US" sz="2200" dirty="0">
                <a:solidFill>
                  <a:srgbClr val="000000"/>
                </a:solidFill>
              </a:rPr>
              <a:t>Flip-</a:t>
            </a:r>
            <a:endParaRPr lang="en-US" sz="2500" dirty="0"/>
          </a:p>
        </p:txBody>
      </p:sp>
      <p:sp>
        <p:nvSpPr>
          <p:cNvPr id="28710" name="Rectangle 218"/>
          <p:cNvSpPr>
            <a:spLocks noChangeArrowheads="1"/>
          </p:cNvSpPr>
          <p:nvPr/>
        </p:nvSpPr>
        <p:spPr bwMode="auto">
          <a:xfrm>
            <a:off x="1922463" y="2684464"/>
            <a:ext cx="626775" cy="338554"/>
          </a:xfrm>
          <a:prstGeom prst="rect">
            <a:avLst/>
          </a:prstGeom>
          <a:noFill/>
          <a:ln w="9525">
            <a:noFill/>
            <a:miter lim="800000"/>
            <a:headEnd/>
            <a:tailEnd/>
          </a:ln>
        </p:spPr>
        <p:txBody>
          <a:bodyPr wrap="none" lIns="0" tIns="0" rIns="0" bIns="0">
            <a:spAutoFit/>
          </a:bodyPr>
          <a:lstStyle/>
          <a:p>
            <a:pPr defTabSz="966788"/>
            <a:r>
              <a:rPr lang="en-US" sz="2200">
                <a:solidFill>
                  <a:srgbClr val="000000"/>
                </a:solidFill>
              </a:rPr>
              <a:t>Flops</a:t>
            </a:r>
            <a:endParaRPr lang="en-US" sz="2500"/>
          </a:p>
        </p:txBody>
      </p:sp>
      <p:sp>
        <p:nvSpPr>
          <p:cNvPr id="28711" name="Rectangle 219"/>
          <p:cNvSpPr>
            <a:spLocks noChangeArrowheads="1"/>
          </p:cNvSpPr>
          <p:nvPr/>
        </p:nvSpPr>
        <p:spPr bwMode="auto">
          <a:xfrm>
            <a:off x="3616325" y="2346326"/>
            <a:ext cx="1308050" cy="677108"/>
          </a:xfrm>
          <a:prstGeom prst="rect">
            <a:avLst/>
          </a:prstGeom>
          <a:noFill/>
          <a:ln w="9525">
            <a:noFill/>
            <a:miter lim="800000"/>
            <a:headEnd/>
            <a:tailEnd/>
          </a:ln>
        </p:spPr>
        <p:txBody>
          <a:bodyPr wrap="none" lIns="0" tIns="0" rIns="0" bIns="0">
            <a:spAutoFit/>
          </a:bodyPr>
          <a:lstStyle/>
          <a:p>
            <a:pPr defTabSz="966788"/>
            <a:r>
              <a:rPr lang="en-US" sz="2200" dirty="0" smtClean="0">
                <a:solidFill>
                  <a:srgbClr val="000000"/>
                </a:solidFill>
              </a:rPr>
              <a:t>32 registers</a:t>
            </a:r>
            <a:endParaRPr lang="en-US" sz="2200" dirty="0">
              <a:solidFill>
                <a:srgbClr val="000000"/>
              </a:solidFill>
            </a:endParaRPr>
          </a:p>
          <a:p>
            <a:pPr defTabSz="966788"/>
            <a:r>
              <a:rPr lang="en-US" sz="2200" dirty="0">
                <a:solidFill>
                  <a:srgbClr val="000000"/>
                </a:solidFill>
              </a:rPr>
              <a:t>each 32-bit</a:t>
            </a:r>
            <a:endParaRPr lang="en-US" sz="2500" dirty="0"/>
          </a:p>
        </p:txBody>
      </p:sp>
      <p:sp>
        <p:nvSpPr>
          <p:cNvPr id="28712" name="Rectangle 220"/>
          <p:cNvSpPr>
            <a:spLocks noChangeArrowheads="1"/>
          </p:cNvSpPr>
          <p:nvPr/>
        </p:nvSpPr>
        <p:spPr bwMode="auto">
          <a:xfrm>
            <a:off x="5311775" y="2503072"/>
            <a:ext cx="1332096" cy="338554"/>
          </a:xfrm>
          <a:prstGeom prst="rect">
            <a:avLst/>
          </a:prstGeom>
          <a:noFill/>
          <a:ln w="9525">
            <a:noFill/>
            <a:miter lim="800000"/>
            <a:headEnd/>
            <a:tailEnd/>
          </a:ln>
        </p:spPr>
        <p:txBody>
          <a:bodyPr wrap="none" lIns="0" tIns="0" rIns="0" bIns="0">
            <a:spAutoFit/>
          </a:bodyPr>
          <a:lstStyle/>
          <a:p>
            <a:pPr defTabSz="966788"/>
            <a:r>
              <a:rPr lang="en-US" sz="2200" dirty="0" smtClean="0">
                <a:solidFill>
                  <a:srgbClr val="000000"/>
                </a:solidFill>
              </a:rPr>
              <a:t>50 - 200 </a:t>
            </a:r>
            <a:r>
              <a:rPr lang="en-US" sz="2200" dirty="0" err="1" smtClean="0">
                <a:solidFill>
                  <a:srgbClr val="000000"/>
                </a:solidFill>
              </a:rPr>
              <a:t>ps</a:t>
            </a:r>
            <a:r>
              <a:rPr lang="en-US" sz="2200" dirty="0" smtClean="0">
                <a:solidFill>
                  <a:srgbClr val="000000"/>
                </a:solidFill>
              </a:rPr>
              <a:t> </a:t>
            </a:r>
            <a:endParaRPr lang="en-US" sz="2500" dirty="0"/>
          </a:p>
        </p:txBody>
      </p:sp>
      <p:sp>
        <p:nvSpPr>
          <p:cNvPr id="28714" name="Rectangle 222"/>
          <p:cNvSpPr>
            <a:spLocks noChangeArrowheads="1"/>
          </p:cNvSpPr>
          <p:nvPr/>
        </p:nvSpPr>
        <p:spPr bwMode="auto">
          <a:xfrm>
            <a:off x="7089840" y="2503072"/>
            <a:ext cx="485710" cy="338554"/>
          </a:xfrm>
          <a:prstGeom prst="rect">
            <a:avLst/>
          </a:prstGeom>
          <a:noFill/>
          <a:ln w="9525">
            <a:noFill/>
            <a:miter lim="800000"/>
            <a:headEnd/>
            <a:tailEnd/>
          </a:ln>
        </p:spPr>
        <p:txBody>
          <a:bodyPr wrap="none" lIns="0" tIns="0" rIns="0" bIns="0">
            <a:spAutoFit/>
          </a:bodyPr>
          <a:lstStyle/>
          <a:p>
            <a:pPr defTabSz="966788"/>
            <a:r>
              <a:rPr lang="en-US" sz="2200" dirty="0">
                <a:solidFill>
                  <a:srgbClr val="000000"/>
                </a:solidFill>
              </a:rPr>
              <a:t>N/A</a:t>
            </a:r>
            <a:endParaRPr lang="en-US" sz="2500" dirty="0"/>
          </a:p>
        </p:txBody>
      </p:sp>
      <p:sp>
        <p:nvSpPr>
          <p:cNvPr id="28731" name="Rectangle 240"/>
          <p:cNvSpPr>
            <a:spLocks noChangeArrowheads="1"/>
          </p:cNvSpPr>
          <p:nvPr/>
        </p:nvSpPr>
        <p:spPr bwMode="auto">
          <a:xfrm>
            <a:off x="422941" y="3146426"/>
            <a:ext cx="751809" cy="338554"/>
          </a:xfrm>
          <a:prstGeom prst="rect">
            <a:avLst/>
          </a:prstGeom>
          <a:noFill/>
          <a:ln w="9525">
            <a:noFill/>
            <a:miter lim="800000"/>
            <a:headEnd/>
            <a:tailEnd/>
          </a:ln>
        </p:spPr>
        <p:txBody>
          <a:bodyPr wrap="none" lIns="0" tIns="0" rIns="0" bIns="0">
            <a:spAutoFit/>
          </a:bodyPr>
          <a:lstStyle/>
          <a:p>
            <a:pPr defTabSz="966788"/>
            <a:r>
              <a:rPr lang="en-US" sz="2200" b="1" dirty="0" smtClean="0">
                <a:solidFill>
                  <a:srgbClr val="000000"/>
                </a:solidFill>
              </a:rPr>
              <a:t>Cache</a:t>
            </a:r>
            <a:endParaRPr lang="en-US" sz="2500" dirty="0"/>
          </a:p>
        </p:txBody>
      </p:sp>
      <p:sp>
        <p:nvSpPr>
          <p:cNvPr id="28733" name="Rectangle 242"/>
          <p:cNvSpPr>
            <a:spLocks noChangeArrowheads="1"/>
          </p:cNvSpPr>
          <p:nvPr/>
        </p:nvSpPr>
        <p:spPr bwMode="auto">
          <a:xfrm>
            <a:off x="1922463" y="3146426"/>
            <a:ext cx="798295" cy="338554"/>
          </a:xfrm>
          <a:prstGeom prst="rect">
            <a:avLst/>
          </a:prstGeom>
          <a:noFill/>
          <a:ln w="9525">
            <a:noFill/>
            <a:miter lim="800000"/>
            <a:headEnd/>
            <a:tailEnd/>
          </a:ln>
        </p:spPr>
        <p:txBody>
          <a:bodyPr wrap="none" lIns="0" tIns="0" rIns="0" bIns="0">
            <a:spAutoFit/>
          </a:bodyPr>
          <a:lstStyle/>
          <a:p>
            <a:pPr defTabSz="966788"/>
            <a:r>
              <a:rPr lang="en-US" sz="2200">
                <a:solidFill>
                  <a:srgbClr val="000000"/>
                </a:solidFill>
              </a:rPr>
              <a:t>SRAM</a:t>
            </a:r>
            <a:endParaRPr lang="en-US" sz="2500"/>
          </a:p>
        </p:txBody>
      </p:sp>
      <p:sp>
        <p:nvSpPr>
          <p:cNvPr id="28734" name="Rectangle 243"/>
          <p:cNvSpPr>
            <a:spLocks noChangeArrowheads="1"/>
          </p:cNvSpPr>
          <p:nvPr/>
        </p:nvSpPr>
        <p:spPr bwMode="auto">
          <a:xfrm>
            <a:off x="3616325" y="3146426"/>
            <a:ext cx="814325" cy="338554"/>
          </a:xfrm>
          <a:prstGeom prst="rect">
            <a:avLst/>
          </a:prstGeom>
          <a:noFill/>
          <a:ln w="9525">
            <a:noFill/>
            <a:miter lim="800000"/>
            <a:headEnd/>
            <a:tailEnd/>
          </a:ln>
        </p:spPr>
        <p:txBody>
          <a:bodyPr wrap="none" lIns="0" tIns="0" rIns="0" bIns="0">
            <a:spAutoFit/>
          </a:bodyPr>
          <a:lstStyle/>
          <a:p>
            <a:pPr defTabSz="966788"/>
            <a:r>
              <a:rPr lang="en-US" sz="2200" dirty="0" smtClean="0">
                <a:solidFill>
                  <a:srgbClr val="000000"/>
                </a:solidFill>
              </a:rPr>
              <a:t>0.5 GB</a:t>
            </a:r>
            <a:endParaRPr lang="en-US" sz="2500" dirty="0"/>
          </a:p>
        </p:txBody>
      </p:sp>
      <p:sp>
        <p:nvSpPr>
          <p:cNvPr id="28735" name="Rectangle 244"/>
          <p:cNvSpPr>
            <a:spLocks noChangeArrowheads="1"/>
          </p:cNvSpPr>
          <p:nvPr/>
        </p:nvSpPr>
        <p:spPr bwMode="auto">
          <a:xfrm>
            <a:off x="5308725" y="3149184"/>
            <a:ext cx="1308050" cy="338554"/>
          </a:xfrm>
          <a:prstGeom prst="rect">
            <a:avLst/>
          </a:prstGeom>
          <a:noFill/>
          <a:ln w="9525">
            <a:noFill/>
            <a:miter lim="800000"/>
            <a:headEnd/>
            <a:tailEnd/>
          </a:ln>
        </p:spPr>
        <p:txBody>
          <a:bodyPr wrap="none" lIns="0" tIns="0" rIns="0" bIns="0">
            <a:spAutoFit/>
          </a:bodyPr>
          <a:lstStyle/>
          <a:p>
            <a:pPr defTabSz="966788"/>
            <a:r>
              <a:rPr lang="en-US" sz="2200" dirty="0" smtClean="0">
                <a:solidFill>
                  <a:srgbClr val="000000"/>
                </a:solidFill>
              </a:rPr>
              <a:t>0.5 – 2.5ns </a:t>
            </a:r>
            <a:endParaRPr lang="en-US" sz="2500" dirty="0"/>
          </a:p>
        </p:txBody>
      </p:sp>
      <p:sp>
        <p:nvSpPr>
          <p:cNvPr id="28737" name="Rectangle 246"/>
          <p:cNvSpPr>
            <a:spLocks noChangeArrowheads="1"/>
          </p:cNvSpPr>
          <p:nvPr/>
        </p:nvSpPr>
        <p:spPr bwMode="auto">
          <a:xfrm>
            <a:off x="7004050" y="3146426"/>
            <a:ext cx="1833835" cy="338554"/>
          </a:xfrm>
          <a:prstGeom prst="rect">
            <a:avLst/>
          </a:prstGeom>
          <a:noFill/>
          <a:ln w="9525">
            <a:noFill/>
            <a:miter lim="800000"/>
            <a:headEnd/>
            <a:tailEnd/>
          </a:ln>
        </p:spPr>
        <p:txBody>
          <a:bodyPr wrap="none" lIns="0" tIns="0" rIns="0" bIns="0">
            <a:spAutoFit/>
          </a:bodyPr>
          <a:lstStyle/>
          <a:p>
            <a:pPr defTabSz="966788"/>
            <a:r>
              <a:rPr lang="en-US" sz="2200" dirty="0" smtClean="0">
                <a:solidFill>
                  <a:srgbClr val="000000"/>
                </a:solidFill>
              </a:rPr>
              <a:t>$200 </a:t>
            </a:r>
            <a:r>
              <a:rPr lang="en-US" sz="2200" dirty="0">
                <a:solidFill>
                  <a:srgbClr val="000000"/>
                </a:solidFill>
              </a:rPr>
              <a:t>- </a:t>
            </a:r>
            <a:r>
              <a:rPr lang="en-US" sz="2200" dirty="0" smtClean="0">
                <a:solidFill>
                  <a:srgbClr val="000000"/>
                </a:solidFill>
              </a:rPr>
              <a:t>$500/GB</a:t>
            </a:r>
            <a:endParaRPr lang="en-US" sz="2500" dirty="0"/>
          </a:p>
        </p:txBody>
      </p:sp>
      <p:sp>
        <p:nvSpPr>
          <p:cNvPr id="28780" name="Rectangle 290"/>
          <p:cNvSpPr>
            <a:spLocks noChangeArrowheads="1"/>
          </p:cNvSpPr>
          <p:nvPr/>
        </p:nvSpPr>
        <p:spPr bwMode="auto">
          <a:xfrm>
            <a:off x="409575" y="3651251"/>
            <a:ext cx="1222375" cy="677108"/>
          </a:xfrm>
          <a:prstGeom prst="rect">
            <a:avLst/>
          </a:prstGeom>
          <a:noFill/>
          <a:ln w="9525">
            <a:noFill/>
            <a:miter lim="800000"/>
            <a:headEnd/>
            <a:tailEnd/>
          </a:ln>
        </p:spPr>
        <p:txBody>
          <a:bodyPr wrap="square" lIns="0" tIns="0" rIns="0" bIns="0">
            <a:spAutoFit/>
          </a:bodyPr>
          <a:lstStyle/>
          <a:p>
            <a:pPr defTabSz="966788"/>
            <a:r>
              <a:rPr lang="en-US" sz="2200" b="1" dirty="0" smtClean="0">
                <a:solidFill>
                  <a:srgbClr val="000000"/>
                </a:solidFill>
              </a:rPr>
              <a:t>Main </a:t>
            </a:r>
            <a:r>
              <a:rPr lang="en-US" sz="2200" b="1" dirty="0">
                <a:solidFill>
                  <a:srgbClr val="000000"/>
                </a:solidFill>
              </a:rPr>
              <a:t>Memory</a:t>
            </a:r>
          </a:p>
        </p:txBody>
      </p:sp>
      <p:sp>
        <p:nvSpPr>
          <p:cNvPr id="28782" name="Rectangle 292"/>
          <p:cNvSpPr>
            <a:spLocks noChangeArrowheads="1"/>
          </p:cNvSpPr>
          <p:nvPr/>
        </p:nvSpPr>
        <p:spPr bwMode="auto">
          <a:xfrm>
            <a:off x="1922463" y="3798472"/>
            <a:ext cx="876843" cy="338554"/>
          </a:xfrm>
          <a:prstGeom prst="rect">
            <a:avLst/>
          </a:prstGeom>
          <a:noFill/>
          <a:ln w="9525">
            <a:noFill/>
            <a:miter lim="800000"/>
            <a:headEnd/>
            <a:tailEnd/>
          </a:ln>
        </p:spPr>
        <p:txBody>
          <a:bodyPr wrap="none" lIns="0" tIns="0" rIns="0" bIns="0">
            <a:spAutoFit/>
          </a:bodyPr>
          <a:lstStyle/>
          <a:p>
            <a:pPr defTabSz="966788"/>
            <a:r>
              <a:rPr lang="en-US" sz="2200" dirty="0">
                <a:solidFill>
                  <a:srgbClr val="000000"/>
                </a:solidFill>
              </a:rPr>
              <a:t>DRAM</a:t>
            </a:r>
            <a:endParaRPr lang="en-US" sz="2500" dirty="0"/>
          </a:p>
        </p:txBody>
      </p:sp>
      <p:sp>
        <p:nvSpPr>
          <p:cNvPr id="28783" name="Rectangle 293"/>
          <p:cNvSpPr>
            <a:spLocks noChangeArrowheads="1"/>
          </p:cNvSpPr>
          <p:nvPr/>
        </p:nvSpPr>
        <p:spPr bwMode="auto">
          <a:xfrm>
            <a:off x="3616325" y="3798472"/>
            <a:ext cx="743793" cy="338554"/>
          </a:xfrm>
          <a:prstGeom prst="rect">
            <a:avLst/>
          </a:prstGeom>
          <a:noFill/>
          <a:ln w="9525">
            <a:noFill/>
            <a:miter lim="800000"/>
            <a:headEnd/>
            <a:tailEnd/>
          </a:ln>
        </p:spPr>
        <p:txBody>
          <a:bodyPr wrap="none" lIns="0" tIns="0" rIns="0" bIns="0">
            <a:spAutoFit/>
          </a:bodyPr>
          <a:lstStyle/>
          <a:p>
            <a:pPr defTabSz="966788"/>
            <a:r>
              <a:rPr lang="en-US" sz="2200" dirty="0" smtClean="0">
                <a:solidFill>
                  <a:srgbClr val="000000"/>
                </a:solidFill>
              </a:rPr>
              <a:t>16 GB</a:t>
            </a:r>
            <a:endParaRPr lang="en-US" sz="2500" dirty="0"/>
          </a:p>
        </p:txBody>
      </p:sp>
      <p:sp>
        <p:nvSpPr>
          <p:cNvPr id="28784" name="Rectangle 294"/>
          <p:cNvSpPr>
            <a:spLocks noChangeArrowheads="1"/>
          </p:cNvSpPr>
          <p:nvPr/>
        </p:nvSpPr>
        <p:spPr bwMode="auto">
          <a:xfrm>
            <a:off x="5265564" y="3798472"/>
            <a:ext cx="1166986" cy="338554"/>
          </a:xfrm>
          <a:prstGeom prst="rect">
            <a:avLst/>
          </a:prstGeom>
          <a:noFill/>
          <a:ln w="9525">
            <a:noFill/>
            <a:miter lim="800000"/>
            <a:headEnd/>
            <a:tailEnd/>
          </a:ln>
        </p:spPr>
        <p:txBody>
          <a:bodyPr wrap="none" lIns="0" tIns="0" rIns="0" bIns="0">
            <a:spAutoFit/>
          </a:bodyPr>
          <a:lstStyle/>
          <a:p>
            <a:pPr defTabSz="966788"/>
            <a:r>
              <a:rPr lang="en-US" sz="2200" dirty="0" smtClean="0">
                <a:solidFill>
                  <a:srgbClr val="000000"/>
                </a:solidFill>
              </a:rPr>
              <a:t>50– 70 ns </a:t>
            </a:r>
            <a:endParaRPr lang="en-US" sz="2500" dirty="0"/>
          </a:p>
        </p:txBody>
      </p:sp>
      <p:sp>
        <p:nvSpPr>
          <p:cNvPr id="28786" name="Rectangle 296"/>
          <p:cNvSpPr>
            <a:spLocks noChangeArrowheads="1"/>
          </p:cNvSpPr>
          <p:nvPr/>
        </p:nvSpPr>
        <p:spPr bwMode="auto">
          <a:xfrm>
            <a:off x="6962775" y="3798472"/>
            <a:ext cx="1692771" cy="338554"/>
          </a:xfrm>
          <a:prstGeom prst="rect">
            <a:avLst/>
          </a:prstGeom>
          <a:noFill/>
          <a:ln w="9525">
            <a:noFill/>
            <a:miter lim="800000"/>
            <a:headEnd/>
            <a:tailEnd/>
          </a:ln>
        </p:spPr>
        <p:txBody>
          <a:bodyPr wrap="none" lIns="0" tIns="0" rIns="0" bIns="0">
            <a:spAutoFit/>
          </a:bodyPr>
          <a:lstStyle/>
          <a:p>
            <a:pPr defTabSz="966788"/>
            <a:r>
              <a:rPr lang="en-US" sz="2200" dirty="0" smtClean="0">
                <a:solidFill>
                  <a:srgbClr val="000000"/>
                </a:solidFill>
              </a:rPr>
              <a:t>$20 </a:t>
            </a:r>
            <a:r>
              <a:rPr lang="en-US" sz="2200" dirty="0">
                <a:solidFill>
                  <a:srgbClr val="000000"/>
                </a:solidFill>
              </a:rPr>
              <a:t>- </a:t>
            </a:r>
            <a:r>
              <a:rPr lang="en-US" sz="2200" dirty="0" smtClean="0">
                <a:solidFill>
                  <a:srgbClr val="000000"/>
                </a:solidFill>
              </a:rPr>
              <a:t>$75 / GB</a:t>
            </a:r>
            <a:endParaRPr lang="en-US" sz="2500" dirty="0"/>
          </a:p>
        </p:txBody>
      </p:sp>
      <p:sp>
        <p:nvSpPr>
          <p:cNvPr id="28815" name="Rectangle 325"/>
          <p:cNvSpPr>
            <a:spLocks noChangeArrowheads="1"/>
          </p:cNvSpPr>
          <p:nvPr/>
        </p:nvSpPr>
        <p:spPr bwMode="auto">
          <a:xfrm>
            <a:off x="333375" y="4335959"/>
            <a:ext cx="1374775" cy="769441"/>
          </a:xfrm>
          <a:prstGeom prst="rect">
            <a:avLst/>
          </a:prstGeom>
          <a:noFill/>
          <a:ln w="9525">
            <a:noFill/>
            <a:miter lim="800000"/>
            <a:headEnd/>
            <a:tailEnd/>
          </a:ln>
        </p:spPr>
        <p:txBody>
          <a:bodyPr wrap="square" lIns="0" tIns="0" rIns="0" bIns="0">
            <a:spAutoFit/>
          </a:bodyPr>
          <a:lstStyle/>
          <a:p>
            <a:pPr defTabSz="966788"/>
            <a:r>
              <a:rPr lang="en-US" sz="2200" b="1" dirty="0" smtClean="0">
                <a:solidFill>
                  <a:srgbClr val="000000"/>
                </a:solidFill>
              </a:rPr>
              <a:t>Secondary</a:t>
            </a:r>
            <a:r>
              <a:rPr lang="en-US" sz="2800" b="1" dirty="0">
                <a:solidFill>
                  <a:srgbClr val="000000"/>
                </a:solidFill>
              </a:rPr>
              <a:t> </a:t>
            </a:r>
            <a:r>
              <a:rPr lang="en-US" sz="2200" b="1" dirty="0">
                <a:solidFill>
                  <a:srgbClr val="000000"/>
                </a:solidFill>
              </a:rPr>
              <a:t>Storage</a:t>
            </a:r>
          </a:p>
        </p:txBody>
      </p:sp>
      <p:sp>
        <p:nvSpPr>
          <p:cNvPr id="28817" name="Rectangle 327"/>
          <p:cNvSpPr>
            <a:spLocks noChangeArrowheads="1"/>
          </p:cNvSpPr>
          <p:nvPr/>
        </p:nvSpPr>
        <p:spPr bwMode="auto">
          <a:xfrm>
            <a:off x="1922463" y="4378326"/>
            <a:ext cx="1309687" cy="769441"/>
          </a:xfrm>
          <a:prstGeom prst="rect">
            <a:avLst/>
          </a:prstGeom>
          <a:noFill/>
          <a:ln w="9525">
            <a:noFill/>
            <a:miter lim="800000"/>
            <a:headEnd/>
            <a:tailEnd/>
          </a:ln>
        </p:spPr>
        <p:txBody>
          <a:bodyPr wrap="square" lIns="0" tIns="0" rIns="0" bIns="0">
            <a:spAutoFit/>
          </a:bodyPr>
          <a:lstStyle/>
          <a:p>
            <a:pPr defTabSz="966788"/>
            <a:r>
              <a:rPr lang="en-US" sz="2200" dirty="0" smtClean="0">
                <a:solidFill>
                  <a:srgbClr val="000000"/>
                </a:solidFill>
              </a:rPr>
              <a:t>Magnetic</a:t>
            </a:r>
            <a:r>
              <a:rPr lang="en-US" sz="2800" dirty="0">
                <a:solidFill>
                  <a:srgbClr val="000000"/>
                </a:solidFill>
              </a:rPr>
              <a:t> </a:t>
            </a:r>
            <a:r>
              <a:rPr lang="en-US" sz="2200" dirty="0">
                <a:solidFill>
                  <a:srgbClr val="000000"/>
                </a:solidFill>
              </a:rPr>
              <a:t>Disk</a:t>
            </a:r>
          </a:p>
        </p:txBody>
      </p:sp>
      <p:sp>
        <p:nvSpPr>
          <p:cNvPr id="28820" name="Rectangle 330"/>
          <p:cNvSpPr>
            <a:spLocks noChangeArrowheads="1"/>
          </p:cNvSpPr>
          <p:nvPr/>
        </p:nvSpPr>
        <p:spPr bwMode="auto">
          <a:xfrm>
            <a:off x="3832225" y="4636672"/>
            <a:ext cx="567207" cy="338554"/>
          </a:xfrm>
          <a:prstGeom prst="rect">
            <a:avLst/>
          </a:prstGeom>
          <a:noFill/>
          <a:ln w="9525">
            <a:noFill/>
            <a:miter lim="800000"/>
            <a:headEnd/>
            <a:tailEnd/>
          </a:ln>
        </p:spPr>
        <p:txBody>
          <a:bodyPr wrap="none" lIns="0" tIns="0" rIns="0" bIns="0">
            <a:spAutoFit/>
          </a:bodyPr>
          <a:lstStyle/>
          <a:p>
            <a:pPr defTabSz="966788"/>
            <a:r>
              <a:rPr lang="en-US" sz="2200" dirty="0" smtClean="0">
                <a:solidFill>
                  <a:srgbClr val="000000"/>
                </a:solidFill>
              </a:rPr>
              <a:t>2 TB</a:t>
            </a:r>
            <a:endParaRPr lang="en-US" sz="2500" dirty="0"/>
          </a:p>
        </p:txBody>
      </p:sp>
      <p:sp>
        <p:nvSpPr>
          <p:cNvPr id="28821" name="Rectangle 331"/>
          <p:cNvSpPr>
            <a:spLocks noChangeArrowheads="1"/>
          </p:cNvSpPr>
          <p:nvPr/>
        </p:nvSpPr>
        <p:spPr bwMode="auto">
          <a:xfrm>
            <a:off x="5374568" y="4636672"/>
            <a:ext cx="1057982" cy="338554"/>
          </a:xfrm>
          <a:prstGeom prst="rect">
            <a:avLst/>
          </a:prstGeom>
          <a:noFill/>
          <a:ln w="9525">
            <a:noFill/>
            <a:miter lim="800000"/>
            <a:headEnd/>
            <a:tailEnd/>
          </a:ln>
        </p:spPr>
        <p:txBody>
          <a:bodyPr wrap="none" lIns="0" tIns="0" rIns="0" bIns="0">
            <a:spAutoFit/>
          </a:bodyPr>
          <a:lstStyle/>
          <a:p>
            <a:pPr defTabSz="966788"/>
            <a:r>
              <a:rPr lang="en-US" sz="2200" dirty="0" smtClean="0">
                <a:solidFill>
                  <a:srgbClr val="000000"/>
                </a:solidFill>
              </a:rPr>
              <a:t>5 - </a:t>
            </a:r>
            <a:r>
              <a:rPr lang="en-US" sz="2200" dirty="0">
                <a:solidFill>
                  <a:srgbClr val="000000"/>
                </a:solidFill>
              </a:rPr>
              <a:t>20 </a:t>
            </a:r>
            <a:r>
              <a:rPr lang="en-US" sz="2200" dirty="0" err="1">
                <a:solidFill>
                  <a:srgbClr val="000000"/>
                </a:solidFill>
              </a:rPr>
              <a:t>ms</a:t>
            </a:r>
            <a:endParaRPr lang="en-US" sz="2500" dirty="0"/>
          </a:p>
        </p:txBody>
      </p:sp>
      <p:sp>
        <p:nvSpPr>
          <p:cNvPr id="28822" name="Rectangle 332"/>
          <p:cNvSpPr>
            <a:spLocks noChangeArrowheads="1"/>
          </p:cNvSpPr>
          <p:nvPr/>
        </p:nvSpPr>
        <p:spPr bwMode="auto">
          <a:xfrm>
            <a:off x="6962775" y="4636672"/>
            <a:ext cx="1622239" cy="338554"/>
          </a:xfrm>
          <a:prstGeom prst="rect">
            <a:avLst/>
          </a:prstGeom>
          <a:noFill/>
          <a:ln w="9525">
            <a:noFill/>
            <a:miter lim="800000"/>
            <a:headEnd/>
            <a:tailEnd/>
          </a:ln>
        </p:spPr>
        <p:txBody>
          <a:bodyPr wrap="none" lIns="0" tIns="0" rIns="0" bIns="0">
            <a:spAutoFit/>
          </a:bodyPr>
          <a:lstStyle/>
          <a:p>
            <a:pPr defTabSz="966788"/>
            <a:r>
              <a:rPr lang="en-US" sz="2200" dirty="0">
                <a:solidFill>
                  <a:srgbClr val="000000"/>
                </a:solidFill>
              </a:rPr>
              <a:t>$</a:t>
            </a:r>
            <a:r>
              <a:rPr lang="en-US" sz="2200" dirty="0" smtClean="0">
                <a:solidFill>
                  <a:srgbClr val="000000"/>
                </a:solidFill>
              </a:rPr>
              <a:t>0.20-$2 / GB</a:t>
            </a:r>
            <a:endParaRPr lang="en-US" sz="2500" dirty="0"/>
          </a:p>
        </p:txBody>
      </p:sp>
      <p:sp>
        <p:nvSpPr>
          <p:cNvPr id="28854" name="Line 364"/>
          <p:cNvSpPr>
            <a:spLocks noChangeShapeType="1"/>
          </p:cNvSpPr>
          <p:nvPr/>
        </p:nvSpPr>
        <p:spPr bwMode="auto">
          <a:xfrm>
            <a:off x="5049838" y="1620840"/>
            <a:ext cx="0" cy="3636960"/>
          </a:xfrm>
          <a:prstGeom prst="line">
            <a:avLst/>
          </a:prstGeom>
          <a:noFill/>
          <a:ln w="9525">
            <a:solidFill>
              <a:schemeClr val="tx1"/>
            </a:solidFill>
            <a:round/>
            <a:headEnd/>
            <a:tailEnd/>
          </a:ln>
        </p:spPr>
        <p:txBody>
          <a:bodyPr/>
          <a:lstStyle/>
          <a:p>
            <a:endParaRPr lang="en-US"/>
          </a:p>
        </p:txBody>
      </p:sp>
      <p:sp>
        <p:nvSpPr>
          <p:cNvPr id="190" name="Line 364"/>
          <p:cNvSpPr>
            <a:spLocks noChangeShapeType="1"/>
          </p:cNvSpPr>
          <p:nvPr/>
        </p:nvSpPr>
        <p:spPr bwMode="auto">
          <a:xfrm>
            <a:off x="3478303" y="1619252"/>
            <a:ext cx="0" cy="3638548"/>
          </a:xfrm>
          <a:prstGeom prst="line">
            <a:avLst/>
          </a:prstGeom>
          <a:noFill/>
          <a:ln w="9525">
            <a:solidFill>
              <a:schemeClr val="tx1"/>
            </a:solidFill>
            <a:round/>
            <a:headEnd/>
            <a:tailEnd/>
          </a:ln>
        </p:spPr>
        <p:txBody>
          <a:bodyPr/>
          <a:lstStyle/>
          <a:p>
            <a:endParaRPr lang="en-US"/>
          </a:p>
        </p:txBody>
      </p:sp>
      <p:sp>
        <p:nvSpPr>
          <p:cNvPr id="191" name="Line 364"/>
          <p:cNvSpPr>
            <a:spLocks noChangeShapeType="1"/>
          </p:cNvSpPr>
          <p:nvPr/>
        </p:nvSpPr>
        <p:spPr bwMode="auto">
          <a:xfrm>
            <a:off x="1631950" y="1617664"/>
            <a:ext cx="0" cy="3640136"/>
          </a:xfrm>
          <a:prstGeom prst="line">
            <a:avLst/>
          </a:prstGeom>
          <a:noFill/>
          <a:ln w="9525">
            <a:solidFill>
              <a:schemeClr val="tx1"/>
            </a:solidFill>
            <a:round/>
            <a:headEnd/>
            <a:tailEnd/>
          </a:ln>
        </p:spPr>
        <p:txBody>
          <a:bodyPr/>
          <a:lstStyle/>
          <a:p>
            <a:endParaRPr lang="en-US"/>
          </a:p>
        </p:txBody>
      </p:sp>
      <p:sp>
        <p:nvSpPr>
          <p:cNvPr id="192" name="Line 364"/>
          <p:cNvSpPr>
            <a:spLocks noChangeShapeType="1"/>
          </p:cNvSpPr>
          <p:nvPr/>
        </p:nvSpPr>
        <p:spPr bwMode="auto">
          <a:xfrm>
            <a:off x="6889750" y="1622426"/>
            <a:ext cx="0" cy="3635374"/>
          </a:xfrm>
          <a:prstGeom prst="line">
            <a:avLst/>
          </a:prstGeom>
          <a:noFill/>
          <a:ln w="9525">
            <a:solidFill>
              <a:schemeClr val="tx1"/>
            </a:solidFill>
            <a:round/>
            <a:headEnd/>
            <a:tailEnd/>
          </a:ln>
        </p:spPr>
        <p:txBody>
          <a:bodyPr/>
          <a:lstStyle/>
          <a:p>
            <a:endParaRPr lang="en-US"/>
          </a:p>
        </p:txBody>
      </p:sp>
      <p:cxnSp>
        <p:nvCxnSpPr>
          <p:cNvPr id="9" name="Straight Connector 8"/>
          <p:cNvCxnSpPr/>
          <p:nvPr/>
        </p:nvCxnSpPr>
        <p:spPr bwMode="auto">
          <a:xfrm>
            <a:off x="327025" y="2332039"/>
            <a:ext cx="8467725" cy="14287"/>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95" name="Straight Connector 194"/>
          <p:cNvCxnSpPr/>
          <p:nvPr/>
        </p:nvCxnSpPr>
        <p:spPr bwMode="auto">
          <a:xfrm>
            <a:off x="304800" y="3055939"/>
            <a:ext cx="8467725" cy="14287"/>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96" name="Straight Connector 195"/>
          <p:cNvCxnSpPr/>
          <p:nvPr/>
        </p:nvCxnSpPr>
        <p:spPr bwMode="auto">
          <a:xfrm>
            <a:off x="304800" y="3603626"/>
            <a:ext cx="8467725" cy="14287"/>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a:off x="304800" y="4365626"/>
            <a:ext cx="8467725" cy="14287"/>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4" name="Rectangle 192"/>
          <p:cNvSpPr>
            <a:spLocks noChangeArrowheads="1"/>
          </p:cNvSpPr>
          <p:nvPr/>
        </p:nvSpPr>
        <p:spPr bwMode="auto">
          <a:xfrm>
            <a:off x="3824287" y="1646238"/>
            <a:ext cx="900113" cy="334962"/>
          </a:xfrm>
          <a:prstGeom prst="rect">
            <a:avLst/>
          </a:prstGeom>
          <a:noFill/>
          <a:ln w="9525">
            <a:noFill/>
            <a:miter lim="800000"/>
            <a:headEnd/>
            <a:tailEnd/>
          </a:ln>
        </p:spPr>
        <p:txBody>
          <a:bodyPr wrap="none" lIns="0" tIns="0" rIns="0" bIns="0">
            <a:spAutoFit/>
          </a:bodyPr>
          <a:lstStyle/>
          <a:p>
            <a:pPr defTabSz="966788"/>
            <a:r>
              <a:rPr lang="en-US" sz="2200" b="1" dirty="0">
                <a:solidFill>
                  <a:srgbClr val="000000"/>
                </a:solidFill>
              </a:rPr>
              <a:t>Typical</a:t>
            </a:r>
            <a:endParaRPr lang="en-US" sz="2500" dirty="0"/>
          </a:p>
        </p:txBody>
      </p:sp>
      <p:sp>
        <p:nvSpPr>
          <p:cNvPr id="45" name="Up Arrow 44"/>
          <p:cNvSpPr/>
          <p:nvPr/>
        </p:nvSpPr>
        <p:spPr bwMode="auto">
          <a:xfrm>
            <a:off x="692382" y="2903927"/>
            <a:ext cx="382588" cy="190500"/>
          </a:xfrm>
          <a:prstGeom prst="up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2500" fill="hold"/>
                                        <p:tgtEl>
                                          <p:spTgt spid="45"/>
                                        </p:tgtEl>
                                        <p:attrNameLst>
                                          <p:attrName>ppt_x</p:attrName>
                                        </p:attrNameLst>
                                      </p:cBhvr>
                                      <p:tavLst>
                                        <p:tav tm="0">
                                          <p:val>
                                            <p:strVal val="#ppt_x"/>
                                          </p:val>
                                        </p:tav>
                                        <p:tav tm="100000">
                                          <p:val>
                                            <p:strVal val="#ppt_x"/>
                                          </p:val>
                                        </p:tav>
                                      </p:tavLst>
                                    </p:anim>
                                    <p:anim calcmode="lin" valueType="num">
                                      <p:cBhvr additive="base">
                                        <p:cTn id="8" dur="2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5380037" y="1785938"/>
            <a:ext cx="3306763" cy="2903537"/>
          </a:xfrm>
          <a:prstGeom prst="rect">
            <a:avLst/>
          </a:prstGeom>
          <a:noFill/>
          <a:ln w="9525">
            <a:solidFill>
              <a:schemeClr val="tx1"/>
            </a:solidFill>
            <a:miter lim="800000"/>
            <a:headEnd/>
            <a:tailEnd/>
          </a:ln>
        </p:spPr>
        <p:txBody>
          <a:bodyPr wrap="none" anchor="ctr"/>
          <a:lstStyle/>
          <a:p>
            <a:endParaRPr lang="en-US"/>
          </a:p>
        </p:txBody>
      </p:sp>
      <p:sp>
        <p:nvSpPr>
          <p:cNvPr id="1028" name="Line 3"/>
          <p:cNvSpPr>
            <a:spLocks noChangeShapeType="1"/>
          </p:cNvSpPr>
          <p:nvPr/>
        </p:nvSpPr>
        <p:spPr bwMode="auto">
          <a:xfrm>
            <a:off x="1509712" y="5576888"/>
            <a:ext cx="6329363" cy="0"/>
          </a:xfrm>
          <a:prstGeom prst="line">
            <a:avLst/>
          </a:prstGeom>
          <a:noFill/>
          <a:ln w="57150">
            <a:solidFill>
              <a:schemeClr val="bg2"/>
            </a:solidFill>
            <a:round/>
            <a:headEnd/>
            <a:tailEnd/>
          </a:ln>
        </p:spPr>
        <p:txBody>
          <a:bodyPr/>
          <a:lstStyle/>
          <a:p>
            <a:endParaRPr lang="en-US"/>
          </a:p>
        </p:txBody>
      </p:sp>
      <p:sp>
        <p:nvSpPr>
          <p:cNvPr id="1029" name="Text Box 4"/>
          <p:cNvSpPr txBox="1">
            <a:spLocks noChangeArrowheads="1"/>
          </p:cNvSpPr>
          <p:nvPr/>
        </p:nvSpPr>
        <p:spPr bwMode="auto">
          <a:xfrm>
            <a:off x="1933575" y="4448175"/>
            <a:ext cx="1303337" cy="644525"/>
          </a:xfrm>
          <a:prstGeom prst="rect">
            <a:avLst/>
          </a:prstGeom>
          <a:noFill/>
          <a:ln w="9525">
            <a:noFill/>
            <a:miter lim="800000"/>
            <a:headEnd/>
            <a:tailEnd/>
          </a:ln>
        </p:spPr>
        <p:txBody>
          <a:bodyPr wrap="none" lIns="96736" tIns="48368" rIns="96736" bIns="48368">
            <a:spAutoFit/>
          </a:bodyPr>
          <a:lstStyle/>
          <a:p>
            <a:pPr defTabSz="966788"/>
            <a:r>
              <a:rPr lang="en-US" sz="1500"/>
              <a:t>00…0000	 0</a:t>
            </a:r>
          </a:p>
          <a:p>
            <a:pPr defTabSz="966788">
              <a:lnSpc>
                <a:spcPct val="140000"/>
              </a:lnSpc>
            </a:pPr>
            <a:r>
              <a:rPr lang="en-US" sz="1500"/>
              <a:t>   32 bits</a:t>
            </a:r>
          </a:p>
        </p:txBody>
      </p:sp>
      <p:sp>
        <p:nvSpPr>
          <p:cNvPr id="1030" name="Text Box 5"/>
          <p:cNvSpPr txBox="1">
            <a:spLocks noChangeArrowheads="1"/>
          </p:cNvSpPr>
          <p:nvPr/>
        </p:nvSpPr>
        <p:spPr bwMode="auto">
          <a:xfrm>
            <a:off x="1933575" y="1998663"/>
            <a:ext cx="955675" cy="323850"/>
          </a:xfrm>
          <a:prstGeom prst="rect">
            <a:avLst/>
          </a:prstGeom>
          <a:noFill/>
          <a:ln w="9525">
            <a:noFill/>
            <a:miter lim="800000"/>
            <a:headEnd/>
            <a:tailEnd/>
          </a:ln>
        </p:spPr>
        <p:txBody>
          <a:bodyPr wrap="none" lIns="96736" tIns="48368" rIns="96736" bIns="48368">
            <a:spAutoFit/>
          </a:bodyPr>
          <a:lstStyle/>
          <a:p>
            <a:pPr defTabSz="966788"/>
            <a:r>
              <a:rPr lang="en-US" sz="1500"/>
              <a:t>11…1100</a:t>
            </a:r>
          </a:p>
        </p:txBody>
      </p:sp>
      <p:sp>
        <p:nvSpPr>
          <p:cNvPr id="1031" name="Line 6"/>
          <p:cNvSpPr>
            <a:spLocks noChangeShapeType="1"/>
          </p:cNvSpPr>
          <p:nvPr/>
        </p:nvSpPr>
        <p:spPr bwMode="auto">
          <a:xfrm>
            <a:off x="7594600" y="2352675"/>
            <a:ext cx="0" cy="644525"/>
          </a:xfrm>
          <a:prstGeom prst="line">
            <a:avLst/>
          </a:prstGeom>
          <a:noFill/>
          <a:ln w="9525">
            <a:solidFill>
              <a:schemeClr val="tx1"/>
            </a:solidFill>
            <a:round/>
            <a:headEnd/>
            <a:tailEnd/>
          </a:ln>
        </p:spPr>
        <p:txBody>
          <a:bodyPr/>
          <a:lstStyle/>
          <a:p>
            <a:endParaRPr lang="en-US"/>
          </a:p>
        </p:txBody>
      </p:sp>
      <p:sp>
        <p:nvSpPr>
          <p:cNvPr id="1032" name="Line 7"/>
          <p:cNvSpPr>
            <a:spLocks noChangeShapeType="1"/>
          </p:cNvSpPr>
          <p:nvPr/>
        </p:nvSpPr>
        <p:spPr bwMode="auto">
          <a:xfrm>
            <a:off x="7594600" y="2352675"/>
            <a:ext cx="563562" cy="563563"/>
          </a:xfrm>
          <a:prstGeom prst="line">
            <a:avLst/>
          </a:prstGeom>
          <a:noFill/>
          <a:ln w="9525">
            <a:solidFill>
              <a:schemeClr val="tx1"/>
            </a:solidFill>
            <a:round/>
            <a:headEnd/>
            <a:tailEnd/>
          </a:ln>
        </p:spPr>
        <p:txBody>
          <a:bodyPr/>
          <a:lstStyle/>
          <a:p>
            <a:endParaRPr lang="en-US"/>
          </a:p>
        </p:txBody>
      </p:sp>
      <p:sp>
        <p:nvSpPr>
          <p:cNvPr id="1033" name="Line 8"/>
          <p:cNvSpPr>
            <a:spLocks noChangeShapeType="1"/>
          </p:cNvSpPr>
          <p:nvPr/>
        </p:nvSpPr>
        <p:spPr bwMode="auto">
          <a:xfrm>
            <a:off x="8158162" y="2916238"/>
            <a:ext cx="0" cy="644525"/>
          </a:xfrm>
          <a:prstGeom prst="line">
            <a:avLst/>
          </a:prstGeom>
          <a:noFill/>
          <a:ln w="9525">
            <a:solidFill>
              <a:schemeClr val="tx1"/>
            </a:solidFill>
            <a:round/>
            <a:headEnd/>
            <a:tailEnd/>
          </a:ln>
        </p:spPr>
        <p:txBody>
          <a:bodyPr/>
          <a:lstStyle/>
          <a:p>
            <a:endParaRPr lang="en-US"/>
          </a:p>
        </p:txBody>
      </p:sp>
      <p:sp>
        <p:nvSpPr>
          <p:cNvPr id="1034" name="Line 9"/>
          <p:cNvSpPr>
            <a:spLocks noChangeShapeType="1"/>
          </p:cNvSpPr>
          <p:nvPr/>
        </p:nvSpPr>
        <p:spPr bwMode="auto">
          <a:xfrm flipH="1" flipV="1">
            <a:off x="7594600" y="2997200"/>
            <a:ext cx="241300" cy="241300"/>
          </a:xfrm>
          <a:prstGeom prst="line">
            <a:avLst/>
          </a:prstGeom>
          <a:noFill/>
          <a:ln w="9525">
            <a:solidFill>
              <a:schemeClr val="tx1"/>
            </a:solidFill>
            <a:round/>
            <a:headEnd/>
            <a:tailEnd/>
          </a:ln>
        </p:spPr>
        <p:txBody>
          <a:bodyPr/>
          <a:lstStyle/>
          <a:p>
            <a:endParaRPr lang="en-US"/>
          </a:p>
        </p:txBody>
      </p:sp>
      <p:sp>
        <p:nvSpPr>
          <p:cNvPr id="1035" name="Line 10"/>
          <p:cNvSpPr>
            <a:spLocks noChangeShapeType="1"/>
          </p:cNvSpPr>
          <p:nvPr/>
        </p:nvSpPr>
        <p:spPr bwMode="auto">
          <a:xfrm flipH="1">
            <a:off x="7594600" y="3238500"/>
            <a:ext cx="241300" cy="242888"/>
          </a:xfrm>
          <a:prstGeom prst="line">
            <a:avLst/>
          </a:prstGeom>
          <a:noFill/>
          <a:ln w="9525">
            <a:solidFill>
              <a:schemeClr val="tx1"/>
            </a:solidFill>
            <a:round/>
            <a:headEnd/>
            <a:tailEnd/>
          </a:ln>
        </p:spPr>
        <p:txBody>
          <a:bodyPr/>
          <a:lstStyle/>
          <a:p>
            <a:endParaRPr lang="en-US"/>
          </a:p>
        </p:txBody>
      </p:sp>
      <p:sp>
        <p:nvSpPr>
          <p:cNvPr id="1036" name="Line 11"/>
          <p:cNvSpPr>
            <a:spLocks noChangeShapeType="1"/>
          </p:cNvSpPr>
          <p:nvPr/>
        </p:nvSpPr>
        <p:spPr bwMode="auto">
          <a:xfrm flipV="1">
            <a:off x="7594600" y="3481388"/>
            <a:ext cx="0" cy="644525"/>
          </a:xfrm>
          <a:prstGeom prst="line">
            <a:avLst/>
          </a:prstGeom>
          <a:noFill/>
          <a:ln w="9525">
            <a:solidFill>
              <a:schemeClr val="tx1"/>
            </a:solidFill>
            <a:round/>
            <a:headEnd/>
            <a:tailEnd/>
          </a:ln>
        </p:spPr>
        <p:txBody>
          <a:bodyPr/>
          <a:lstStyle/>
          <a:p>
            <a:endParaRPr lang="en-US"/>
          </a:p>
        </p:txBody>
      </p:sp>
      <p:sp>
        <p:nvSpPr>
          <p:cNvPr id="1037" name="Line 12"/>
          <p:cNvSpPr>
            <a:spLocks noChangeShapeType="1"/>
          </p:cNvSpPr>
          <p:nvPr/>
        </p:nvSpPr>
        <p:spPr bwMode="auto">
          <a:xfrm flipV="1">
            <a:off x="7594600" y="3560763"/>
            <a:ext cx="563562" cy="565150"/>
          </a:xfrm>
          <a:prstGeom prst="line">
            <a:avLst/>
          </a:prstGeom>
          <a:noFill/>
          <a:ln w="9525">
            <a:solidFill>
              <a:schemeClr val="tx1"/>
            </a:solidFill>
            <a:round/>
            <a:headEnd/>
            <a:tailEnd/>
          </a:ln>
        </p:spPr>
        <p:txBody>
          <a:bodyPr/>
          <a:lstStyle/>
          <a:p>
            <a:endParaRPr lang="en-US"/>
          </a:p>
        </p:txBody>
      </p:sp>
      <p:sp>
        <p:nvSpPr>
          <p:cNvPr id="1038" name="Text Box 13"/>
          <p:cNvSpPr txBox="1">
            <a:spLocks noChangeArrowheads="1"/>
          </p:cNvSpPr>
          <p:nvPr/>
        </p:nvSpPr>
        <p:spPr bwMode="auto">
          <a:xfrm>
            <a:off x="5722937" y="2030413"/>
            <a:ext cx="1273175" cy="476250"/>
          </a:xfrm>
          <a:prstGeom prst="rect">
            <a:avLst/>
          </a:prstGeom>
          <a:noFill/>
          <a:ln w="9525">
            <a:noFill/>
            <a:miter lim="800000"/>
            <a:headEnd/>
            <a:tailEnd/>
          </a:ln>
        </p:spPr>
        <p:txBody>
          <a:bodyPr wrap="none" lIns="96736" tIns="48368" rIns="96736" bIns="48368">
            <a:spAutoFit/>
          </a:bodyPr>
          <a:lstStyle/>
          <a:p>
            <a:pPr defTabSz="966788"/>
            <a:r>
              <a:rPr lang="en-US" sz="2500"/>
              <a:t>registers</a:t>
            </a:r>
          </a:p>
        </p:txBody>
      </p:sp>
      <p:sp>
        <p:nvSpPr>
          <p:cNvPr id="1039" name="Text Box 14"/>
          <p:cNvSpPr txBox="1">
            <a:spLocks noChangeArrowheads="1"/>
          </p:cNvSpPr>
          <p:nvPr/>
        </p:nvSpPr>
        <p:spPr bwMode="auto">
          <a:xfrm>
            <a:off x="7558087" y="3452813"/>
            <a:ext cx="585788" cy="323850"/>
          </a:xfrm>
          <a:prstGeom prst="rect">
            <a:avLst/>
          </a:prstGeom>
          <a:noFill/>
          <a:ln w="9525">
            <a:noFill/>
            <a:miter lim="800000"/>
            <a:headEnd/>
            <a:tailEnd/>
          </a:ln>
        </p:spPr>
        <p:txBody>
          <a:bodyPr wrap="none" lIns="96736" tIns="48368" rIns="96736" bIns="48368">
            <a:spAutoFit/>
          </a:bodyPr>
          <a:lstStyle/>
          <a:p>
            <a:pPr defTabSz="966788"/>
            <a:r>
              <a:rPr lang="en-US" sz="1500"/>
              <a:t>ALU</a:t>
            </a:r>
          </a:p>
        </p:txBody>
      </p:sp>
      <p:sp>
        <p:nvSpPr>
          <p:cNvPr id="1040" name="Text Box 15"/>
          <p:cNvSpPr txBox="1">
            <a:spLocks noChangeArrowheads="1"/>
          </p:cNvSpPr>
          <p:nvPr/>
        </p:nvSpPr>
        <p:spPr bwMode="auto">
          <a:xfrm>
            <a:off x="6207125" y="1304925"/>
            <a:ext cx="1412875" cy="476250"/>
          </a:xfrm>
          <a:prstGeom prst="rect">
            <a:avLst/>
          </a:prstGeom>
          <a:noFill/>
          <a:ln w="9525">
            <a:noFill/>
            <a:miter lim="800000"/>
            <a:headEnd/>
            <a:tailEnd/>
          </a:ln>
        </p:spPr>
        <p:txBody>
          <a:bodyPr wrap="none" lIns="96736" tIns="48368" rIns="96736" bIns="48368">
            <a:spAutoFit/>
          </a:bodyPr>
          <a:lstStyle/>
          <a:p>
            <a:pPr defTabSz="966788"/>
            <a:r>
              <a:rPr lang="en-US" sz="2500" dirty="0"/>
              <a:t>processor</a:t>
            </a:r>
          </a:p>
        </p:txBody>
      </p:sp>
      <p:sp>
        <p:nvSpPr>
          <p:cNvPr id="1041" name="Line 16"/>
          <p:cNvSpPr>
            <a:spLocks noChangeShapeType="1"/>
          </p:cNvSpPr>
          <p:nvPr/>
        </p:nvSpPr>
        <p:spPr bwMode="auto">
          <a:xfrm flipV="1">
            <a:off x="3968750" y="4689475"/>
            <a:ext cx="0" cy="887413"/>
          </a:xfrm>
          <a:prstGeom prst="line">
            <a:avLst/>
          </a:prstGeom>
          <a:noFill/>
          <a:ln w="38100">
            <a:solidFill>
              <a:schemeClr val="bg2"/>
            </a:solidFill>
            <a:round/>
            <a:headEnd/>
            <a:tailEnd/>
          </a:ln>
        </p:spPr>
        <p:txBody>
          <a:bodyPr/>
          <a:lstStyle/>
          <a:p>
            <a:endParaRPr lang="en-US"/>
          </a:p>
        </p:txBody>
      </p:sp>
      <p:sp>
        <p:nvSpPr>
          <p:cNvPr id="1042" name="Line 17"/>
          <p:cNvSpPr>
            <a:spLocks noChangeShapeType="1"/>
          </p:cNvSpPr>
          <p:nvPr/>
        </p:nvSpPr>
        <p:spPr bwMode="auto">
          <a:xfrm flipV="1">
            <a:off x="6367462" y="3883025"/>
            <a:ext cx="0" cy="1693863"/>
          </a:xfrm>
          <a:prstGeom prst="line">
            <a:avLst/>
          </a:prstGeom>
          <a:noFill/>
          <a:ln w="38100">
            <a:solidFill>
              <a:schemeClr val="bg2"/>
            </a:solidFill>
            <a:round/>
            <a:headEnd/>
            <a:tailEnd/>
          </a:ln>
        </p:spPr>
        <p:txBody>
          <a:bodyPr/>
          <a:lstStyle/>
          <a:p>
            <a:endParaRPr lang="en-US"/>
          </a:p>
        </p:txBody>
      </p:sp>
      <p:sp>
        <p:nvSpPr>
          <p:cNvPr id="1043" name="Text Box 18"/>
          <p:cNvSpPr txBox="1">
            <a:spLocks noChangeArrowheads="1"/>
          </p:cNvSpPr>
          <p:nvPr/>
        </p:nvSpPr>
        <p:spPr bwMode="auto">
          <a:xfrm>
            <a:off x="4837112" y="5576888"/>
            <a:ext cx="635000" cy="476250"/>
          </a:xfrm>
          <a:prstGeom prst="rect">
            <a:avLst/>
          </a:prstGeom>
          <a:noFill/>
          <a:ln w="9525">
            <a:noFill/>
            <a:miter lim="800000"/>
            <a:headEnd/>
            <a:tailEnd/>
          </a:ln>
        </p:spPr>
        <p:txBody>
          <a:bodyPr wrap="none" lIns="96736" tIns="48368" rIns="96736" bIns="48368">
            <a:spAutoFit/>
          </a:bodyPr>
          <a:lstStyle/>
          <a:p>
            <a:pPr defTabSz="966788"/>
            <a:r>
              <a:rPr lang="en-US" sz="2500"/>
              <a:t>bus</a:t>
            </a:r>
          </a:p>
        </p:txBody>
      </p:sp>
      <p:sp>
        <p:nvSpPr>
          <p:cNvPr id="1044" name="Line 19"/>
          <p:cNvSpPr>
            <a:spLocks noChangeShapeType="1"/>
          </p:cNvSpPr>
          <p:nvPr/>
        </p:nvSpPr>
        <p:spPr bwMode="auto">
          <a:xfrm>
            <a:off x="8158162" y="3238500"/>
            <a:ext cx="323850" cy="0"/>
          </a:xfrm>
          <a:prstGeom prst="line">
            <a:avLst/>
          </a:prstGeom>
          <a:noFill/>
          <a:ln w="9525">
            <a:solidFill>
              <a:schemeClr val="bg2"/>
            </a:solidFill>
            <a:round/>
            <a:headEnd/>
            <a:tailEnd/>
          </a:ln>
        </p:spPr>
        <p:txBody>
          <a:bodyPr/>
          <a:lstStyle/>
          <a:p>
            <a:endParaRPr lang="en-US"/>
          </a:p>
        </p:txBody>
      </p:sp>
      <p:sp>
        <p:nvSpPr>
          <p:cNvPr id="1045" name="Line 20"/>
          <p:cNvSpPr>
            <a:spLocks noChangeShapeType="1"/>
          </p:cNvSpPr>
          <p:nvPr/>
        </p:nvSpPr>
        <p:spPr bwMode="auto">
          <a:xfrm flipH="1">
            <a:off x="7154862" y="4287838"/>
            <a:ext cx="1289050" cy="0"/>
          </a:xfrm>
          <a:prstGeom prst="line">
            <a:avLst/>
          </a:prstGeom>
          <a:noFill/>
          <a:ln w="9525">
            <a:solidFill>
              <a:schemeClr val="bg2"/>
            </a:solidFill>
            <a:round/>
            <a:headEnd/>
            <a:tailEnd type="triangle" w="med" len="med"/>
          </a:ln>
        </p:spPr>
        <p:txBody>
          <a:bodyPr/>
          <a:lstStyle/>
          <a:p>
            <a:endParaRPr lang="en-US"/>
          </a:p>
        </p:txBody>
      </p:sp>
      <p:sp>
        <p:nvSpPr>
          <p:cNvPr id="1046" name="Text Box 21"/>
          <p:cNvSpPr txBox="1">
            <a:spLocks noChangeArrowheads="1"/>
          </p:cNvSpPr>
          <p:nvPr/>
        </p:nvSpPr>
        <p:spPr bwMode="auto">
          <a:xfrm>
            <a:off x="1933575" y="4206875"/>
            <a:ext cx="1303337" cy="322263"/>
          </a:xfrm>
          <a:prstGeom prst="rect">
            <a:avLst/>
          </a:prstGeom>
          <a:noFill/>
          <a:ln w="9525">
            <a:noFill/>
            <a:miter lim="800000"/>
            <a:headEnd/>
            <a:tailEnd/>
          </a:ln>
        </p:spPr>
        <p:txBody>
          <a:bodyPr wrap="none" lIns="96736" tIns="48368" rIns="96736" bIns="48368">
            <a:spAutoFit/>
          </a:bodyPr>
          <a:lstStyle/>
          <a:p>
            <a:pPr defTabSz="966788"/>
            <a:r>
              <a:rPr lang="en-US" sz="1500"/>
              <a:t>00…0100	 4</a:t>
            </a:r>
          </a:p>
        </p:txBody>
      </p:sp>
      <p:sp>
        <p:nvSpPr>
          <p:cNvPr id="1047" name="Text Box 22"/>
          <p:cNvSpPr txBox="1">
            <a:spLocks noChangeArrowheads="1"/>
          </p:cNvSpPr>
          <p:nvPr/>
        </p:nvSpPr>
        <p:spPr bwMode="auto">
          <a:xfrm>
            <a:off x="1933575" y="3963988"/>
            <a:ext cx="1303337" cy="323850"/>
          </a:xfrm>
          <a:prstGeom prst="rect">
            <a:avLst/>
          </a:prstGeom>
          <a:noFill/>
          <a:ln w="9525">
            <a:noFill/>
            <a:miter lim="800000"/>
            <a:headEnd/>
            <a:tailEnd/>
          </a:ln>
        </p:spPr>
        <p:txBody>
          <a:bodyPr wrap="none" lIns="96736" tIns="48368" rIns="96736" bIns="48368">
            <a:spAutoFit/>
          </a:bodyPr>
          <a:lstStyle/>
          <a:p>
            <a:pPr defTabSz="966788"/>
            <a:r>
              <a:rPr lang="en-US" sz="1500"/>
              <a:t>00…1000	 8</a:t>
            </a:r>
          </a:p>
        </p:txBody>
      </p:sp>
      <p:sp>
        <p:nvSpPr>
          <p:cNvPr id="1048" name="Text Box 23"/>
          <p:cNvSpPr txBox="1">
            <a:spLocks noChangeArrowheads="1"/>
          </p:cNvSpPr>
          <p:nvPr/>
        </p:nvSpPr>
        <p:spPr bwMode="auto">
          <a:xfrm>
            <a:off x="1933575" y="3722688"/>
            <a:ext cx="1349375" cy="322262"/>
          </a:xfrm>
          <a:prstGeom prst="rect">
            <a:avLst/>
          </a:prstGeom>
          <a:noFill/>
          <a:ln w="9525">
            <a:noFill/>
            <a:miter lim="800000"/>
            <a:headEnd/>
            <a:tailEnd/>
          </a:ln>
        </p:spPr>
        <p:txBody>
          <a:bodyPr wrap="none" lIns="96736" tIns="48368" rIns="96736" bIns="48368">
            <a:spAutoFit/>
          </a:bodyPr>
          <a:lstStyle/>
          <a:p>
            <a:pPr defTabSz="966788"/>
            <a:r>
              <a:rPr lang="en-US" sz="1500"/>
              <a:t>00…1100	12</a:t>
            </a:r>
          </a:p>
        </p:txBody>
      </p:sp>
      <p:sp>
        <p:nvSpPr>
          <p:cNvPr id="1049" name="Line 24"/>
          <p:cNvSpPr>
            <a:spLocks noChangeShapeType="1"/>
          </p:cNvSpPr>
          <p:nvPr/>
        </p:nvSpPr>
        <p:spPr bwMode="auto">
          <a:xfrm>
            <a:off x="7154862" y="2835275"/>
            <a:ext cx="403225" cy="0"/>
          </a:xfrm>
          <a:prstGeom prst="line">
            <a:avLst/>
          </a:prstGeom>
          <a:noFill/>
          <a:ln w="12700">
            <a:solidFill>
              <a:schemeClr val="bg2"/>
            </a:solidFill>
            <a:round/>
            <a:headEnd/>
            <a:tailEnd type="triangle" w="med" len="med"/>
          </a:ln>
        </p:spPr>
        <p:txBody>
          <a:bodyPr/>
          <a:lstStyle/>
          <a:p>
            <a:endParaRPr lang="en-US"/>
          </a:p>
        </p:txBody>
      </p:sp>
      <p:sp>
        <p:nvSpPr>
          <p:cNvPr id="1050" name="Line 25"/>
          <p:cNvSpPr>
            <a:spLocks noChangeShapeType="1"/>
          </p:cNvSpPr>
          <p:nvPr/>
        </p:nvSpPr>
        <p:spPr bwMode="auto">
          <a:xfrm>
            <a:off x="7154862" y="2514600"/>
            <a:ext cx="0" cy="1933575"/>
          </a:xfrm>
          <a:prstGeom prst="line">
            <a:avLst/>
          </a:prstGeom>
          <a:noFill/>
          <a:ln w="9525">
            <a:solidFill>
              <a:schemeClr val="bg2"/>
            </a:solidFill>
            <a:round/>
            <a:headEnd/>
            <a:tailEnd/>
          </a:ln>
        </p:spPr>
        <p:txBody>
          <a:bodyPr/>
          <a:lstStyle/>
          <a:p>
            <a:endParaRPr lang="en-US"/>
          </a:p>
        </p:txBody>
      </p:sp>
      <p:sp>
        <p:nvSpPr>
          <p:cNvPr id="1051" name="Line 26"/>
          <p:cNvSpPr>
            <a:spLocks noChangeShapeType="1"/>
          </p:cNvSpPr>
          <p:nvPr/>
        </p:nvSpPr>
        <p:spPr bwMode="auto">
          <a:xfrm>
            <a:off x="6831012" y="2678113"/>
            <a:ext cx="323850" cy="0"/>
          </a:xfrm>
          <a:prstGeom prst="line">
            <a:avLst/>
          </a:prstGeom>
          <a:noFill/>
          <a:ln w="9525">
            <a:solidFill>
              <a:schemeClr val="bg2"/>
            </a:solidFill>
            <a:round/>
            <a:headEnd type="arrow" w="med" len="med"/>
            <a:tailEnd type="arrow" w="med" len="med"/>
          </a:ln>
        </p:spPr>
        <p:txBody>
          <a:bodyPr/>
          <a:lstStyle/>
          <a:p>
            <a:endParaRPr lang="en-US"/>
          </a:p>
        </p:txBody>
      </p:sp>
      <p:sp>
        <p:nvSpPr>
          <p:cNvPr id="1052" name="Line 27"/>
          <p:cNvSpPr>
            <a:spLocks noChangeShapeType="1"/>
          </p:cNvSpPr>
          <p:nvPr/>
        </p:nvSpPr>
        <p:spPr bwMode="auto">
          <a:xfrm>
            <a:off x="6831012" y="2919413"/>
            <a:ext cx="323850" cy="0"/>
          </a:xfrm>
          <a:prstGeom prst="line">
            <a:avLst/>
          </a:prstGeom>
          <a:noFill/>
          <a:ln w="9525">
            <a:solidFill>
              <a:schemeClr val="bg2"/>
            </a:solidFill>
            <a:round/>
            <a:headEnd type="arrow" w="med" len="med"/>
            <a:tailEnd type="arrow" w="med" len="med"/>
          </a:ln>
        </p:spPr>
        <p:txBody>
          <a:bodyPr/>
          <a:lstStyle/>
          <a:p>
            <a:endParaRPr lang="en-US"/>
          </a:p>
        </p:txBody>
      </p:sp>
      <p:sp>
        <p:nvSpPr>
          <p:cNvPr id="1053" name="Line 28"/>
          <p:cNvSpPr>
            <a:spLocks noChangeShapeType="1"/>
          </p:cNvSpPr>
          <p:nvPr/>
        </p:nvSpPr>
        <p:spPr bwMode="auto">
          <a:xfrm>
            <a:off x="6831012" y="3162300"/>
            <a:ext cx="323850" cy="0"/>
          </a:xfrm>
          <a:prstGeom prst="line">
            <a:avLst/>
          </a:prstGeom>
          <a:noFill/>
          <a:ln w="9525">
            <a:solidFill>
              <a:schemeClr val="bg2"/>
            </a:solidFill>
            <a:round/>
            <a:headEnd type="arrow" w="med" len="med"/>
            <a:tailEnd type="arrow" w="med" len="med"/>
          </a:ln>
        </p:spPr>
        <p:txBody>
          <a:bodyPr/>
          <a:lstStyle/>
          <a:p>
            <a:endParaRPr lang="en-US"/>
          </a:p>
        </p:txBody>
      </p:sp>
      <p:sp>
        <p:nvSpPr>
          <p:cNvPr id="1054" name="Line 29"/>
          <p:cNvSpPr>
            <a:spLocks noChangeShapeType="1"/>
          </p:cNvSpPr>
          <p:nvPr/>
        </p:nvSpPr>
        <p:spPr bwMode="auto">
          <a:xfrm>
            <a:off x="6831012" y="3560763"/>
            <a:ext cx="323850" cy="0"/>
          </a:xfrm>
          <a:prstGeom prst="line">
            <a:avLst/>
          </a:prstGeom>
          <a:noFill/>
          <a:ln w="9525">
            <a:solidFill>
              <a:schemeClr val="bg2"/>
            </a:solidFill>
            <a:round/>
            <a:headEnd type="arrow" w="med" len="med"/>
            <a:tailEnd type="arrow" w="med" len="med"/>
          </a:ln>
        </p:spPr>
        <p:txBody>
          <a:bodyPr/>
          <a:lstStyle/>
          <a:p>
            <a:endParaRPr lang="en-US"/>
          </a:p>
        </p:txBody>
      </p:sp>
      <p:sp>
        <p:nvSpPr>
          <p:cNvPr id="1055" name="Line 30"/>
          <p:cNvSpPr>
            <a:spLocks noChangeShapeType="1"/>
          </p:cNvSpPr>
          <p:nvPr/>
        </p:nvSpPr>
        <p:spPr bwMode="auto">
          <a:xfrm>
            <a:off x="6831012" y="3883025"/>
            <a:ext cx="323850" cy="0"/>
          </a:xfrm>
          <a:prstGeom prst="line">
            <a:avLst/>
          </a:prstGeom>
          <a:noFill/>
          <a:ln w="9525">
            <a:solidFill>
              <a:schemeClr val="bg2"/>
            </a:solidFill>
            <a:round/>
            <a:headEnd type="arrow" w="med" len="med"/>
            <a:tailEnd type="arrow" w="med" len="med"/>
          </a:ln>
        </p:spPr>
        <p:txBody>
          <a:bodyPr/>
          <a:lstStyle/>
          <a:p>
            <a:endParaRPr lang="en-US"/>
          </a:p>
        </p:txBody>
      </p:sp>
      <p:sp>
        <p:nvSpPr>
          <p:cNvPr id="1056" name="Rectangle 31"/>
          <p:cNvSpPr>
            <a:spLocks noChangeArrowheads="1"/>
          </p:cNvSpPr>
          <p:nvPr/>
        </p:nvSpPr>
        <p:spPr bwMode="auto">
          <a:xfrm>
            <a:off x="5884862" y="2593975"/>
            <a:ext cx="966788" cy="1370013"/>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057" name="Line 32"/>
          <p:cNvSpPr>
            <a:spLocks noChangeShapeType="1"/>
          </p:cNvSpPr>
          <p:nvPr/>
        </p:nvSpPr>
        <p:spPr bwMode="auto">
          <a:xfrm>
            <a:off x="5884862" y="2835275"/>
            <a:ext cx="966788" cy="0"/>
          </a:xfrm>
          <a:prstGeom prst="line">
            <a:avLst/>
          </a:prstGeom>
          <a:noFill/>
          <a:ln w="9525">
            <a:solidFill>
              <a:schemeClr val="tx1"/>
            </a:solidFill>
            <a:round/>
            <a:headEnd/>
            <a:tailEnd/>
          </a:ln>
        </p:spPr>
        <p:txBody>
          <a:bodyPr/>
          <a:lstStyle/>
          <a:p>
            <a:endParaRPr lang="en-US"/>
          </a:p>
        </p:txBody>
      </p:sp>
      <p:sp>
        <p:nvSpPr>
          <p:cNvPr id="1058" name="Line 33"/>
          <p:cNvSpPr>
            <a:spLocks noChangeShapeType="1"/>
          </p:cNvSpPr>
          <p:nvPr/>
        </p:nvSpPr>
        <p:spPr bwMode="auto">
          <a:xfrm>
            <a:off x="5884862" y="3078163"/>
            <a:ext cx="966788" cy="0"/>
          </a:xfrm>
          <a:prstGeom prst="line">
            <a:avLst/>
          </a:prstGeom>
          <a:noFill/>
          <a:ln w="9525">
            <a:solidFill>
              <a:schemeClr val="tx1"/>
            </a:solidFill>
            <a:round/>
            <a:headEnd/>
            <a:tailEnd/>
          </a:ln>
        </p:spPr>
        <p:txBody>
          <a:bodyPr/>
          <a:lstStyle/>
          <a:p>
            <a:endParaRPr lang="en-US"/>
          </a:p>
        </p:txBody>
      </p:sp>
      <p:sp>
        <p:nvSpPr>
          <p:cNvPr id="1059" name="Line 34"/>
          <p:cNvSpPr>
            <a:spLocks noChangeShapeType="1"/>
          </p:cNvSpPr>
          <p:nvPr/>
        </p:nvSpPr>
        <p:spPr bwMode="auto">
          <a:xfrm>
            <a:off x="5884862" y="3722688"/>
            <a:ext cx="966788" cy="0"/>
          </a:xfrm>
          <a:prstGeom prst="line">
            <a:avLst/>
          </a:prstGeom>
          <a:noFill/>
          <a:ln w="9525">
            <a:solidFill>
              <a:schemeClr val="tx1"/>
            </a:solidFill>
            <a:round/>
            <a:headEnd/>
            <a:tailEnd/>
          </a:ln>
        </p:spPr>
        <p:txBody>
          <a:bodyPr/>
          <a:lstStyle/>
          <a:p>
            <a:endParaRPr lang="en-US"/>
          </a:p>
        </p:txBody>
      </p:sp>
      <p:sp>
        <p:nvSpPr>
          <p:cNvPr id="1060" name="Line 35"/>
          <p:cNvSpPr>
            <a:spLocks noChangeShapeType="1"/>
          </p:cNvSpPr>
          <p:nvPr/>
        </p:nvSpPr>
        <p:spPr bwMode="auto">
          <a:xfrm>
            <a:off x="5884862" y="3481388"/>
            <a:ext cx="966788" cy="0"/>
          </a:xfrm>
          <a:prstGeom prst="line">
            <a:avLst/>
          </a:prstGeom>
          <a:noFill/>
          <a:ln w="9525">
            <a:solidFill>
              <a:schemeClr val="tx1"/>
            </a:solidFill>
            <a:round/>
            <a:headEnd/>
            <a:tailEnd/>
          </a:ln>
        </p:spPr>
        <p:txBody>
          <a:bodyPr/>
          <a:lstStyle/>
          <a:p>
            <a:endParaRPr lang="en-US"/>
          </a:p>
        </p:txBody>
      </p:sp>
      <p:sp>
        <p:nvSpPr>
          <p:cNvPr id="1061" name="Text Box 36"/>
          <p:cNvSpPr txBox="1">
            <a:spLocks noChangeArrowheads="1"/>
          </p:cNvSpPr>
          <p:nvPr/>
        </p:nvSpPr>
        <p:spPr bwMode="auto">
          <a:xfrm>
            <a:off x="5541962" y="3497263"/>
            <a:ext cx="415925" cy="552450"/>
          </a:xfrm>
          <a:prstGeom prst="rect">
            <a:avLst/>
          </a:prstGeom>
          <a:noFill/>
          <a:ln w="9525">
            <a:noFill/>
            <a:miter lim="800000"/>
            <a:headEnd/>
            <a:tailEnd/>
          </a:ln>
        </p:spPr>
        <p:txBody>
          <a:bodyPr wrap="none" lIns="96736" tIns="48368" rIns="96736" bIns="48368">
            <a:spAutoFit/>
          </a:bodyPr>
          <a:lstStyle/>
          <a:p>
            <a:pPr defTabSz="966788"/>
            <a:r>
              <a:rPr lang="en-US" sz="1500"/>
              <a:t>R1</a:t>
            </a:r>
          </a:p>
          <a:p>
            <a:pPr defTabSz="966788"/>
            <a:r>
              <a:rPr lang="en-US" sz="1500"/>
              <a:t>R0</a:t>
            </a:r>
          </a:p>
        </p:txBody>
      </p:sp>
      <p:sp>
        <p:nvSpPr>
          <p:cNvPr id="1062" name="Text Box 37"/>
          <p:cNvSpPr txBox="1">
            <a:spLocks noChangeArrowheads="1"/>
          </p:cNvSpPr>
          <p:nvPr/>
        </p:nvSpPr>
        <p:spPr bwMode="auto">
          <a:xfrm>
            <a:off x="5461000" y="2611438"/>
            <a:ext cx="511175" cy="552450"/>
          </a:xfrm>
          <a:prstGeom prst="rect">
            <a:avLst/>
          </a:prstGeom>
          <a:noFill/>
          <a:ln w="9525">
            <a:noFill/>
            <a:miter lim="800000"/>
            <a:headEnd/>
            <a:tailEnd/>
          </a:ln>
        </p:spPr>
        <p:txBody>
          <a:bodyPr wrap="none" lIns="96736" tIns="48368" rIns="96736" bIns="48368">
            <a:spAutoFit/>
          </a:bodyPr>
          <a:lstStyle/>
          <a:p>
            <a:pPr defTabSz="966788"/>
            <a:r>
              <a:rPr lang="en-US" sz="1500" dirty="0"/>
              <a:t>R31</a:t>
            </a:r>
          </a:p>
          <a:p>
            <a:pPr defTabSz="966788"/>
            <a:r>
              <a:rPr lang="en-US" sz="1500" dirty="0"/>
              <a:t>R30</a:t>
            </a:r>
          </a:p>
        </p:txBody>
      </p:sp>
      <p:sp>
        <p:nvSpPr>
          <p:cNvPr id="1063" name="Line 38"/>
          <p:cNvSpPr>
            <a:spLocks noChangeShapeType="1"/>
          </p:cNvSpPr>
          <p:nvPr/>
        </p:nvSpPr>
        <p:spPr bwMode="auto">
          <a:xfrm>
            <a:off x="7154862" y="3722688"/>
            <a:ext cx="403225" cy="0"/>
          </a:xfrm>
          <a:prstGeom prst="line">
            <a:avLst/>
          </a:prstGeom>
          <a:noFill/>
          <a:ln w="12700">
            <a:solidFill>
              <a:schemeClr val="bg2"/>
            </a:solidFill>
            <a:round/>
            <a:headEnd/>
            <a:tailEnd type="triangle" w="med" len="med"/>
          </a:ln>
        </p:spPr>
        <p:txBody>
          <a:bodyPr/>
          <a:lstStyle/>
          <a:p>
            <a:endParaRPr lang="en-US"/>
          </a:p>
        </p:txBody>
      </p:sp>
      <p:sp>
        <p:nvSpPr>
          <p:cNvPr id="1064" name="Line 39"/>
          <p:cNvSpPr>
            <a:spLocks noChangeShapeType="1"/>
          </p:cNvSpPr>
          <p:nvPr/>
        </p:nvSpPr>
        <p:spPr bwMode="auto">
          <a:xfrm>
            <a:off x="8443912" y="3238500"/>
            <a:ext cx="0" cy="1049338"/>
          </a:xfrm>
          <a:prstGeom prst="line">
            <a:avLst/>
          </a:prstGeom>
          <a:noFill/>
          <a:ln w="9525">
            <a:solidFill>
              <a:schemeClr val="bg2"/>
            </a:solidFill>
            <a:round/>
            <a:headEnd/>
            <a:tailEnd/>
          </a:ln>
        </p:spPr>
        <p:txBody>
          <a:bodyPr/>
          <a:lstStyle/>
          <a:p>
            <a:endParaRPr lang="en-US"/>
          </a:p>
        </p:txBody>
      </p:sp>
      <p:sp>
        <p:nvSpPr>
          <p:cNvPr id="1065" name="Rectangle 40"/>
          <p:cNvSpPr>
            <a:spLocks noChangeArrowheads="1"/>
          </p:cNvSpPr>
          <p:nvPr/>
        </p:nvSpPr>
        <p:spPr bwMode="auto">
          <a:xfrm>
            <a:off x="3405187" y="2030413"/>
            <a:ext cx="1289050" cy="2659062"/>
          </a:xfrm>
          <a:prstGeom prst="rect">
            <a:avLst/>
          </a:prstGeom>
          <a:solidFill>
            <a:schemeClr val="bg1"/>
          </a:solidFill>
          <a:ln w="9525">
            <a:solidFill>
              <a:schemeClr val="tx1"/>
            </a:solidFill>
            <a:miter lim="800000"/>
            <a:headEnd/>
            <a:tailEnd/>
          </a:ln>
        </p:spPr>
        <p:txBody>
          <a:bodyPr wrap="none" lIns="96736" tIns="48368" rIns="96736" bIns="48368" anchor="ctr"/>
          <a:lstStyle/>
          <a:p>
            <a:pPr algn="ctr" defTabSz="966788"/>
            <a:endParaRPr lang="en-US" sz="1700"/>
          </a:p>
        </p:txBody>
      </p:sp>
      <p:sp>
        <p:nvSpPr>
          <p:cNvPr id="1066" name="Line 41"/>
          <p:cNvSpPr>
            <a:spLocks noChangeShapeType="1"/>
          </p:cNvSpPr>
          <p:nvPr/>
        </p:nvSpPr>
        <p:spPr bwMode="auto">
          <a:xfrm>
            <a:off x="3405187" y="2271713"/>
            <a:ext cx="1289050" cy="0"/>
          </a:xfrm>
          <a:prstGeom prst="line">
            <a:avLst/>
          </a:prstGeom>
          <a:noFill/>
          <a:ln w="9525">
            <a:solidFill>
              <a:schemeClr val="tx1"/>
            </a:solidFill>
            <a:round/>
            <a:headEnd/>
            <a:tailEnd/>
          </a:ln>
        </p:spPr>
        <p:txBody>
          <a:bodyPr/>
          <a:lstStyle/>
          <a:p>
            <a:endParaRPr lang="en-US"/>
          </a:p>
        </p:txBody>
      </p:sp>
      <p:sp>
        <p:nvSpPr>
          <p:cNvPr id="1067" name="Line 42"/>
          <p:cNvSpPr>
            <a:spLocks noChangeShapeType="1"/>
          </p:cNvSpPr>
          <p:nvPr/>
        </p:nvSpPr>
        <p:spPr bwMode="auto">
          <a:xfrm>
            <a:off x="3405187" y="2514600"/>
            <a:ext cx="1289050" cy="0"/>
          </a:xfrm>
          <a:prstGeom prst="line">
            <a:avLst/>
          </a:prstGeom>
          <a:noFill/>
          <a:ln w="9525">
            <a:solidFill>
              <a:schemeClr val="tx1"/>
            </a:solidFill>
            <a:round/>
            <a:headEnd/>
            <a:tailEnd/>
          </a:ln>
        </p:spPr>
        <p:txBody>
          <a:bodyPr/>
          <a:lstStyle/>
          <a:p>
            <a:endParaRPr lang="en-US"/>
          </a:p>
        </p:txBody>
      </p:sp>
      <p:sp>
        <p:nvSpPr>
          <p:cNvPr id="1068" name="Line 43"/>
          <p:cNvSpPr>
            <a:spLocks noChangeShapeType="1"/>
          </p:cNvSpPr>
          <p:nvPr/>
        </p:nvSpPr>
        <p:spPr bwMode="auto">
          <a:xfrm>
            <a:off x="3405187" y="2755900"/>
            <a:ext cx="1289050" cy="0"/>
          </a:xfrm>
          <a:prstGeom prst="line">
            <a:avLst/>
          </a:prstGeom>
          <a:noFill/>
          <a:ln w="9525">
            <a:solidFill>
              <a:schemeClr val="tx1"/>
            </a:solidFill>
            <a:round/>
            <a:headEnd/>
            <a:tailEnd/>
          </a:ln>
        </p:spPr>
        <p:txBody>
          <a:bodyPr/>
          <a:lstStyle/>
          <a:p>
            <a:endParaRPr lang="en-US"/>
          </a:p>
        </p:txBody>
      </p:sp>
      <p:sp>
        <p:nvSpPr>
          <p:cNvPr id="1069" name="Line 44"/>
          <p:cNvSpPr>
            <a:spLocks noChangeShapeType="1"/>
          </p:cNvSpPr>
          <p:nvPr/>
        </p:nvSpPr>
        <p:spPr bwMode="auto">
          <a:xfrm>
            <a:off x="3405187" y="2997200"/>
            <a:ext cx="1289050" cy="0"/>
          </a:xfrm>
          <a:prstGeom prst="line">
            <a:avLst/>
          </a:prstGeom>
          <a:noFill/>
          <a:ln w="9525">
            <a:solidFill>
              <a:schemeClr val="tx1"/>
            </a:solidFill>
            <a:round/>
            <a:headEnd/>
            <a:tailEnd/>
          </a:ln>
        </p:spPr>
        <p:txBody>
          <a:bodyPr/>
          <a:lstStyle/>
          <a:p>
            <a:endParaRPr lang="en-US"/>
          </a:p>
        </p:txBody>
      </p:sp>
      <p:sp>
        <p:nvSpPr>
          <p:cNvPr id="1070" name="Line 45"/>
          <p:cNvSpPr>
            <a:spLocks noChangeShapeType="1"/>
          </p:cNvSpPr>
          <p:nvPr/>
        </p:nvSpPr>
        <p:spPr bwMode="auto">
          <a:xfrm>
            <a:off x="3405187" y="3722688"/>
            <a:ext cx="1289050" cy="0"/>
          </a:xfrm>
          <a:prstGeom prst="line">
            <a:avLst/>
          </a:prstGeom>
          <a:noFill/>
          <a:ln w="9525">
            <a:solidFill>
              <a:schemeClr val="tx1"/>
            </a:solidFill>
            <a:round/>
            <a:headEnd/>
            <a:tailEnd/>
          </a:ln>
        </p:spPr>
        <p:txBody>
          <a:bodyPr/>
          <a:lstStyle/>
          <a:p>
            <a:endParaRPr lang="en-US"/>
          </a:p>
        </p:txBody>
      </p:sp>
      <p:sp>
        <p:nvSpPr>
          <p:cNvPr id="1071" name="Line 46"/>
          <p:cNvSpPr>
            <a:spLocks noChangeShapeType="1"/>
          </p:cNvSpPr>
          <p:nvPr/>
        </p:nvSpPr>
        <p:spPr bwMode="auto">
          <a:xfrm>
            <a:off x="3405187" y="3963988"/>
            <a:ext cx="1289050" cy="0"/>
          </a:xfrm>
          <a:prstGeom prst="line">
            <a:avLst/>
          </a:prstGeom>
          <a:noFill/>
          <a:ln w="9525">
            <a:solidFill>
              <a:schemeClr val="tx1"/>
            </a:solidFill>
            <a:round/>
            <a:headEnd/>
            <a:tailEnd/>
          </a:ln>
        </p:spPr>
        <p:txBody>
          <a:bodyPr/>
          <a:lstStyle/>
          <a:p>
            <a:endParaRPr lang="en-US"/>
          </a:p>
        </p:txBody>
      </p:sp>
      <p:sp>
        <p:nvSpPr>
          <p:cNvPr id="1072" name="Line 47"/>
          <p:cNvSpPr>
            <a:spLocks noChangeShapeType="1"/>
          </p:cNvSpPr>
          <p:nvPr/>
        </p:nvSpPr>
        <p:spPr bwMode="auto">
          <a:xfrm>
            <a:off x="3405187" y="4206875"/>
            <a:ext cx="1289050" cy="0"/>
          </a:xfrm>
          <a:prstGeom prst="line">
            <a:avLst/>
          </a:prstGeom>
          <a:noFill/>
          <a:ln w="9525">
            <a:solidFill>
              <a:schemeClr val="tx1"/>
            </a:solidFill>
            <a:round/>
            <a:headEnd/>
            <a:tailEnd/>
          </a:ln>
        </p:spPr>
        <p:txBody>
          <a:bodyPr/>
          <a:lstStyle/>
          <a:p>
            <a:endParaRPr lang="en-US"/>
          </a:p>
        </p:txBody>
      </p:sp>
      <p:sp>
        <p:nvSpPr>
          <p:cNvPr id="1073" name="Line 48"/>
          <p:cNvSpPr>
            <a:spLocks noChangeShapeType="1"/>
          </p:cNvSpPr>
          <p:nvPr/>
        </p:nvSpPr>
        <p:spPr bwMode="auto">
          <a:xfrm>
            <a:off x="3405187" y="4448175"/>
            <a:ext cx="1289050" cy="0"/>
          </a:xfrm>
          <a:prstGeom prst="line">
            <a:avLst/>
          </a:prstGeom>
          <a:noFill/>
          <a:ln w="9525">
            <a:solidFill>
              <a:schemeClr val="tx1"/>
            </a:solidFill>
            <a:round/>
            <a:headEnd/>
            <a:tailEnd/>
          </a:ln>
        </p:spPr>
        <p:txBody>
          <a:bodyPr/>
          <a:lstStyle/>
          <a:p>
            <a:endParaRPr lang="en-US"/>
          </a:p>
        </p:txBody>
      </p:sp>
      <p:sp>
        <p:nvSpPr>
          <p:cNvPr id="1074" name="Text Box 49"/>
          <p:cNvSpPr txBox="1">
            <a:spLocks noChangeArrowheads="1"/>
          </p:cNvSpPr>
          <p:nvPr/>
        </p:nvSpPr>
        <p:spPr bwMode="auto">
          <a:xfrm>
            <a:off x="3324225" y="1465263"/>
            <a:ext cx="1254125" cy="476250"/>
          </a:xfrm>
          <a:prstGeom prst="rect">
            <a:avLst/>
          </a:prstGeom>
          <a:noFill/>
          <a:ln w="9525">
            <a:noFill/>
            <a:miter lim="800000"/>
            <a:headEnd/>
            <a:tailEnd/>
          </a:ln>
        </p:spPr>
        <p:txBody>
          <a:bodyPr wrap="none" lIns="96736" tIns="48368" rIns="96736" bIns="48368">
            <a:spAutoFit/>
          </a:bodyPr>
          <a:lstStyle/>
          <a:p>
            <a:pPr defTabSz="966788"/>
            <a:r>
              <a:rPr lang="en-US" sz="2500"/>
              <a:t>memory</a:t>
            </a:r>
          </a:p>
        </p:txBody>
      </p:sp>
      <p:sp>
        <p:nvSpPr>
          <p:cNvPr id="1075" name="Line 50"/>
          <p:cNvSpPr>
            <a:spLocks noChangeShapeType="1"/>
          </p:cNvSpPr>
          <p:nvPr/>
        </p:nvSpPr>
        <p:spPr bwMode="auto">
          <a:xfrm>
            <a:off x="3444875" y="3400425"/>
            <a:ext cx="1209675" cy="0"/>
          </a:xfrm>
          <a:prstGeom prst="line">
            <a:avLst/>
          </a:prstGeom>
          <a:noFill/>
          <a:ln w="9525">
            <a:solidFill>
              <a:schemeClr val="tx1"/>
            </a:solidFill>
            <a:round/>
            <a:headEnd type="arrow" w="med" len="med"/>
            <a:tailEnd type="arrow" w="med" len="med"/>
          </a:ln>
        </p:spPr>
        <p:txBody>
          <a:bodyPr/>
          <a:lstStyle/>
          <a:p>
            <a:endParaRPr lang="en-US"/>
          </a:p>
        </p:txBody>
      </p:sp>
      <p:sp>
        <p:nvSpPr>
          <p:cNvPr id="1076" name="Line 51"/>
          <p:cNvSpPr>
            <a:spLocks noChangeShapeType="1"/>
          </p:cNvSpPr>
          <p:nvPr/>
        </p:nvSpPr>
        <p:spPr bwMode="auto">
          <a:xfrm>
            <a:off x="4033837" y="2030413"/>
            <a:ext cx="0" cy="2659062"/>
          </a:xfrm>
          <a:prstGeom prst="line">
            <a:avLst/>
          </a:prstGeom>
          <a:noFill/>
          <a:ln w="9525">
            <a:solidFill>
              <a:schemeClr val="folHlink"/>
            </a:solidFill>
            <a:round/>
            <a:headEnd/>
            <a:tailEnd/>
          </a:ln>
        </p:spPr>
        <p:txBody>
          <a:bodyPr/>
          <a:lstStyle/>
          <a:p>
            <a:endParaRPr lang="en-US"/>
          </a:p>
        </p:txBody>
      </p:sp>
      <p:sp>
        <p:nvSpPr>
          <p:cNvPr id="1077" name="Line 52"/>
          <p:cNvSpPr>
            <a:spLocks noChangeShapeType="1"/>
          </p:cNvSpPr>
          <p:nvPr/>
        </p:nvSpPr>
        <p:spPr bwMode="auto">
          <a:xfrm>
            <a:off x="4332287" y="2030413"/>
            <a:ext cx="0" cy="2659062"/>
          </a:xfrm>
          <a:prstGeom prst="line">
            <a:avLst/>
          </a:prstGeom>
          <a:noFill/>
          <a:ln w="9525">
            <a:solidFill>
              <a:schemeClr val="folHlink"/>
            </a:solidFill>
            <a:round/>
            <a:headEnd/>
            <a:tailEnd/>
          </a:ln>
        </p:spPr>
        <p:txBody>
          <a:bodyPr/>
          <a:lstStyle/>
          <a:p>
            <a:endParaRPr lang="en-US"/>
          </a:p>
        </p:txBody>
      </p:sp>
      <p:sp>
        <p:nvSpPr>
          <p:cNvPr id="1078" name="Line 53"/>
          <p:cNvSpPr>
            <a:spLocks noChangeShapeType="1"/>
          </p:cNvSpPr>
          <p:nvPr/>
        </p:nvSpPr>
        <p:spPr bwMode="auto">
          <a:xfrm>
            <a:off x="3729037" y="2030413"/>
            <a:ext cx="0" cy="2659062"/>
          </a:xfrm>
          <a:prstGeom prst="line">
            <a:avLst/>
          </a:prstGeom>
          <a:noFill/>
          <a:ln w="9525">
            <a:solidFill>
              <a:schemeClr val="folHlink"/>
            </a:solidFill>
            <a:round/>
            <a:headEnd/>
            <a:tailEnd/>
          </a:ln>
        </p:spPr>
        <p:txBody>
          <a:bodyPr/>
          <a:lstStyle/>
          <a:p>
            <a:endParaRPr lang="en-US"/>
          </a:p>
        </p:txBody>
      </p:sp>
      <p:sp>
        <p:nvSpPr>
          <p:cNvPr id="1079" name="Text Box 54"/>
          <p:cNvSpPr txBox="1">
            <a:spLocks noChangeArrowheads="1"/>
          </p:cNvSpPr>
          <p:nvPr/>
        </p:nvSpPr>
        <p:spPr bwMode="auto">
          <a:xfrm>
            <a:off x="3606800" y="3205163"/>
            <a:ext cx="806450" cy="355600"/>
          </a:xfrm>
          <a:prstGeom prst="rect">
            <a:avLst/>
          </a:prstGeom>
          <a:solidFill>
            <a:schemeClr val="bg1"/>
          </a:solidFill>
          <a:ln w="9525">
            <a:noFill/>
            <a:miter lim="800000"/>
            <a:headEnd/>
            <a:tailEnd/>
          </a:ln>
        </p:spPr>
        <p:txBody>
          <a:bodyPr lIns="96736" tIns="48368" rIns="96736" bIns="48368">
            <a:spAutoFit/>
          </a:bodyPr>
          <a:lstStyle/>
          <a:p>
            <a:pPr algn="ctr" defTabSz="966788"/>
            <a:r>
              <a:rPr lang="en-US" sz="1700"/>
              <a:t>32 bits</a:t>
            </a:r>
          </a:p>
        </p:txBody>
      </p:sp>
      <p:sp>
        <p:nvSpPr>
          <p:cNvPr id="1080" name="Rectangle 55"/>
          <p:cNvSpPr>
            <a:spLocks noChangeArrowheads="1"/>
          </p:cNvSpPr>
          <p:nvPr/>
        </p:nvSpPr>
        <p:spPr bwMode="auto">
          <a:xfrm>
            <a:off x="565150" y="161925"/>
            <a:ext cx="8121650" cy="90487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Computer Organization</a:t>
            </a:r>
            <a:endParaRPr lang="en-US" sz="3400" b="1" dirty="0">
              <a:solidFill>
                <a:schemeClr val="accent2"/>
              </a:solidFill>
            </a:endParaRPr>
          </a:p>
          <a:p>
            <a:pPr marL="363538" indent="-363538" algn="ctr" defTabSz="966788">
              <a:lnSpc>
                <a:spcPct val="85000"/>
              </a:lnSpc>
              <a:spcBef>
                <a:spcPct val="20000"/>
              </a:spcBef>
            </a:pPr>
            <a:r>
              <a:rPr lang="en-US" b="1" dirty="0">
                <a:solidFill>
                  <a:srgbClr val="CC3300"/>
                </a:solidFill>
              </a:rPr>
              <a:t>T</a:t>
            </a:r>
            <a:r>
              <a:rPr lang="en-US" b="1" dirty="0" smtClean="0">
                <a:solidFill>
                  <a:srgbClr val="CC3300"/>
                </a:solidFill>
              </a:rPr>
              <a:t>ext Appendix A</a:t>
            </a:r>
            <a:endParaRPr lang="en-US" b="1" dirty="0">
              <a:solidFill>
                <a:srgbClr val="CC3300"/>
              </a:solidFill>
            </a:endParaRPr>
          </a:p>
        </p:txBody>
      </p:sp>
      <p:graphicFrame>
        <p:nvGraphicFramePr>
          <p:cNvPr id="1026" name="Object 56"/>
          <p:cNvGraphicFramePr>
            <a:graphicFrameLocks noChangeAspect="1"/>
          </p:cNvGraphicFramePr>
          <p:nvPr>
            <p:extLst>
              <p:ext uri="{D42A27DB-BD31-4B8C-83A1-F6EECF244321}">
                <p14:modId xmlns:p14="http://schemas.microsoft.com/office/powerpoint/2010/main" val="3228507565"/>
              </p:ext>
            </p:extLst>
          </p:nvPr>
        </p:nvGraphicFramePr>
        <p:xfrm>
          <a:off x="1528762" y="5932488"/>
          <a:ext cx="1289050" cy="484187"/>
        </p:xfrm>
        <a:graphic>
          <a:graphicData uri="http://schemas.openxmlformats.org/presentationml/2006/ole">
            <mc:AlternateContent xmlns:mc="http://schemas.openxmlformats.org/markup-compatibility/2006">
              <mc:Choice xmlns:v="urn:schemas-microsoft-com:vml" Requires="v">
                <p:oleObj spid="_x0000_s1415" name="Bitmap Image" r:id="rId3" imgW="7640116" imgH="4704762" progId="PBrush">
                  <p:embed/>
                </p:oleObj>
              </mc:Choice>
              <mc:Fallback>
                <p:oleObj name="Bitmap Image" r:id="rId3" imgW="7640116" imgH="4704762" progId="PBrush">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762" y="5932488"/>
                        <a:ext cx="1289050" cy="48418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1" name="Line 57"/>
          <p:cNvSpPr>
            <a:spLocks noChangeShapeType="1"/>
          </p:cNvSpPr>
          <p:nvPr/>
        </p:nvSpPr>
        <p:spPr bwMode="auto">
          <a:xfrm flipV="1">
            <a:off x="2154237" y="5576888"/>
            <a:ext cx="0" cy="481012"/>
          </a:xfrm>
          <a:prstGeom prst="line">
            <a:avLst/>
          </a:prstGeom>
          <a:noFill/>
          <a:ln w="38100">
            <a:solidFill>
              <a:schemeClr val="bg2"/>
            </a:solidFill>
            <a:round/>
            <a:headEnd/>
            <a:tailEnd/>
          </a:ln>
        </p:spPr>
        <p:txBody>
          <a:bodyPr/>
          <a:lstStyle/>
          <a:p>
            <a:endParaRPr lang="en-US"/>
          </a:p>
        </p:txBody>
      </p:sp>
      <p:sp>
        <p:nvSpPr>
          <p:cNvPr id="1082" name="Text Box 58"/>
          <p:cNvSpPr txBox="1">
            <a:spLocks noChangeArrowheads="1"/>
          </p:cNvSpPr>
          <p:nvPr/>
        </p:nvSpPr>
        <p:spPr bwMode="auto">
          <a:xfrm>
            <a:off x="1744662" y="6381750"/>
            <a:ext cx="723900" cy="476250"/>
          </a:xfrm>
          <a:prstGeom prst="rect">
            <a:avLst/>
          </a:prstGeom>
          <a:noFill/>
          <a:ln w="9525">
            <a:noFill/>
            <a:miter lim="800000"/>
            <a:headEnd/>
            <a:tailEnd/>
          </a:ln>
        </p:spPr>
        <p:txBody>
          <a:bodyPr wrap="none" lIns="96736" tIns="48368" rIns="96736" bIns="48368">
            <a:spAutoFit/>
          </a:bodyPr>
          <a:lstStyle/>
          <a:p>
            <a:pPr defTabSz="966788"/>
            <a:r>
              <a:rPr lang="en-US" sz="2500"/>
              <a:t>disk</a:t>
            </a:r>
          </a:p>
        </p:txBody>
      </p:sp>
      <p:sp>
        <p:nvSpPr>
          <p:cNvPr id="1083" name="Text Box 59"/>
          <p:cNvSpPr txBox="1">
            <a:spLocks noChangeArrowheads="1"/>
          </p:cNvSpPr>
          <p:nvPr/>
        </p:nvSpPr>
        <p:spPr bwMode="auto">
          <a:xfrm>
            <a:off x="76200" y="2209800"/>
            <a:ext cx="2155826" cy="1708152"/>
          </a:xfrm>
          <a:prstGeom prst="rect">
            <a:avLst/>
          </a:prstGeom>
          <a:noFill/>
          <a:ln w="9525">
            <a:noFill/>
            <a:miter lim="800000"/>
            <a:headEnd/>
            <a:tailEnd/>
          </a:ln>
        </p:spPr>
        <p:txBody>
          <a:bodyPr wrap="square" lIns="91432" tIns="45716" rIns="91432" bIns="45716">
            <a:spAutoFit/>
          </a:bodyPr>
          <a:lstStyle/>
          <a:p>
            <a:pPr>
              <a:spcBef>
                <a:spcPts val="600"/>
              </a:spcBef>
            </a:pPr>
            <a:r>
              <a:rPr lang="en-US" sz="2000" dirty="0">
                <a:solidFill>
                  <a:srgbClr val="C00000"/>
                </a:solidFill>
              </a:rPr>
              <a:t>The </a:t>
            </a:r>
            <a:r>
              <a:rPr lang="en-US" sz="2000" dirty="0" smtClean="0">
                <a:solidFill>
                  <a:srgbClr val="C00000"/>
                </a:solidFill>
              </a:rPr>
              <a:t>memory is byte-addressable.</a:t>
            </a:r>
          </a:p>
          <a:p>
            <a:pPr>
              <a:spcBef>
                <a:spcPts val="600"/>
              </a:spcBef>
            </a:pPr>
            <a:r>
              <a:rPr lang="en-US" sz="2000" dirty="0" smtClean="0">
                <a:solidFill>
                  <a:srgbClr val="C00000"/>
                </a:solidFill>
              </a:rPr>
              <a:t>The address of </a:t>
            </a:r>
            <a:r>
              <a:rPr lang="en-US" sz="2000" dirty="0" err="1" smtClean="0">
                <a:solidFill>
                  <a:srgbClr val="C00000"/>
                </a:solidFill>
              </a:rPr>
              <a:t>int</a:t>
            </a:r>
            <a:r>
              <a:rPr lang="en-US" sz="2000" dirty="0" smtClean="0">
                <a:solidFill>
                  <a:srgbClr val="C00000"/>
                </a:solidFill>
              </a:rPr>
              <a:t> and float must be multiples of four.</a:t>
            </a:r>
            <a:endParaRPr lang="en-US" sz="2000" dirty="0">
              <a:solidFill>
                <a:srgbClr val="C00000"/>
              </a:solidFill>
            </a:endParaRPr>
          </a:p>
        </p:txBody>
      </p:sp>
      <p:sp>
        <p:nvSpPr>
          <p:cNvPr id="1084" name="Rectangle 60"/>
          <p:cNvSpPr>
            <a:spLocks noChangeArrowheads="1"/>
          </p:cNvSpPr>
          <p:nvPr/>
        </p:nvSpPr>
        <p:spPr bwMode="auto">
          <a:xfrm>
            <a:off x="3424237" y="3713163"/>
            <a:ext cx="1531938" cy="1011237"/>
          </a:xfrm>
          <a:prstGeom prst="rect">
            <a:avLst/>
          </a:prstGeom>
          <a:noFill/>
          <a:ln w="9525">
            <a:noFill/>
            <a:miter lim="800000"/>
            <a:headEnd/>
            <a:tailEnd/>
          </a:ln>
        </p:spPr>
        <p:txBody>
          <a:bodyPr lIns="96736" tIns="48368" rIns="96736" bIns="48368">
            <a:spAutoFit/>
          </a:bodyPr>
          <a:lstStyle/>
          <a:p>
            <a:pPr defTabSz="966788">
              <a:lnSpc>
                <a:spcPct val="70000"/>
              </a:lnSpc>
              <a:spcBef>
                <a:spcPct val="50000"/>
              </a:spcBef>
            </a:pPr>
            <a:r>
              <a:rPr lang="en-US" sz="1400"/>
              <a:t>12  13   14   15</a:t>
            </a:r>
          </a:p>
          <a:p>
            <a:pPr defTabSz="966788">
              <a:lnSpc>
                <a:spcPct val="70000"/>
              </a:lnSpc>
              <a:spcBef>
                <a:spcPct val="50000"/>
              </a:spcBef>
            </a:pPr>
            <a:r>
              <a:rPr lang="en-US" sz="1400"/>
              <a:t>8     9    10   11</a:t>
            </a:r>
          </a:p>
          <a:p>
            <a:pPr defTabSz="966788">
              <a:lnSpc>
                <a:spcPct val="70000"/>
              </a:lnSpc>
              <a:spcBef>
                <a:spcPct val="50000"/>
              </a:spcBef>
            </a:pPr>
            <a:r>
              <a:rPr lang="en-US" sz="1400"/>
              <a:t>4     5      6     7</a:t>
            </a:r>
          </a:p>
          <a:p>
            <a:pPr defTabSz="966788">
              <a:lnSpc>
                <a:spcPct val="70000"/>
              </a:lnSpc>
              <a:spcBef>
                <a:spcPct val="50000"/>
              </a:spcBef>
            </a:pPr>
            <a:r>
              <a:rPr lang="en-US" sz="1400"/>
              <a:t>0     1     2      3</a:t>
            </a:r>
          </a:p>
        </p:txBody>
      </p:sp>
      <p:sp>
        <p:nvSpPr>
          <p:cNvPr id="2" name="Rounded Rectangular Callout 1"/>
          <p:cNvSpPr/>
          <p:nvPr/>
        </p:nvSpPr>
        <p:spPr bwMode="auto">
          <a:xfrm>
            <a:off x="3134518" y="5981867"/>
            <a:ext cx="1559719" cy="653382"/>
          </a:xfrm>
          <a:prstGeom prst="wedgeRoundRectCallout">
            <a:avLst>
              <a:gd name="adj1" fmla="val 33733"/>
              <a:gd name="adj2" fmla="val -254160"/>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C00000"/>
                </a:solidFill>
                <a:effectLst/>
                <a:latin typeface="Times New Roman" pitchFamily="18" charset="0"/>
              </a:rPr>
              <a:t>Each byte has</a:t>
            </a:r>
            <a:r>
              <a:rPr kumimoji="0" lang="en-US" sz="1800" b="0" i="0" u="none" strike="noStrike" cap="none" normalizeH="0" dirty="0" smtClean="0">
                <a:ln>
                  <a:noFill/>
                </a:ln>
                <a:solidFill>
                  <a:srgbClr val="C00000"/>
                </a:solidFill>
                <a:effectLst/>
                <a:latin typeface="Times New Roman" pitchFamily="18" charset="0"/>
              </a:rPr>
              <a:t> an address</a:t>
            </a:r>
            <a:endParaRPr kumimoji="0" lang="en-US" sz="1800" b="0" i="0" u="none" strike="noStrike" cap="none" normalizeH="0" baseline="0" dirty="0" smtClean="0">
              <a:ln>
                <a:noFill/>
              </a:ln>
              <a:solidFill>
                <a:srgbClr val="C00000"/>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750"/>
                                  </p:stCondLst>
                                  <p:childTnLst>
                                    <p:set>
                                      <p:cBhvr>
                                        <p:cTn id="6" dur="1" fill="hold">
                                          <p:stCondLst>
                                            <p:cond delay="0"/>
                                          </p:stCondLst>
                                        </p:cTn>
                                        <p:tgtEl>
                                          <p:spTgt spid="1083"/>
                                        </p:tgtEl>
                                        <p:attrNameLst>
                                          <p:attrName>style.visibility</p:attrName>
                                        </p:attrNameLst>
                                      </p:cBhvr>
                                      <p:to>
                                        <p:strVal val="visible"/>
                                      </p:to>
                                    </p:set>
                                    <p:animEffect transition="in" filter="fade">
                                      <p:cBhvr>
                                        <p:cTn id="7" dur="1000"/>
                                        <p:tgtEl>
                                          <p:spTgt spid="1083"/>
                                        </p:tgtEl>
                                      </p:cBhvr>
                                    </p:animEffect>
                                    <p:anim calcmode="lin" valueType="num">
                                      <p:cBhvr>
                                        <p:cTn id="8" dur="1000" fill="hold"/>
                                        <p:tgtEl>
                                          <p:spTgt spid="1083"/>
                                        </p:tgtEl>
                                        <p:attrNameLst>
                                          <p:attrName>ppt_x</p:attrName>
                                        </p:attrNameLst>
                                      </p:cBhvr>
                                      <p:tavLst>
                                        <p:tav tm="0">
                                          <p:val>
                                            <p:strVal val="#ppt_x"/>
                                          </p:val>
                                        </p:tav>
                                        <p:tav tm="100000">
                                          <p:val>
                                            <p:strVal val="#ppt_x"/>
                                          </p:val>
                                        </p:tav>
                                      </p:tavLst>
                                    </p:anim>
                                    <p:anim calcmode="lin" valueType="num">
                                      <p:cBhvr>
                                        <p:cTn id="9" dur="1000" fill="hold"/>
                                        <p:tgtEl>
                                          <p:spTgt spid="1083"/>
                                        </p:tgtEl>
                                        <p:attrNameLst>
                                          <p:attrName>ppt_y</p:attrName>
                                        </p:attrNameLst>
                                      </p:cBhvr>
                                      <p:tavLst>
                                        <p:tav tm="0">
                                          <p:val>
                                            <p:strVal val="#ppt_y+.1"/>
                                          </p:val>
                                        </p:tav>
                                        <p:tav tm="100000">
                                          <p:val>
                                            <p:strVal val="#ppt_y"/>
                                          </p:val>
                                        </p:tav>
                                      </p:tavLst>
                                    </p:anim>
                                  </p:childTnLst>
                                </p:cTn>
                              </p:par>
                            </p:childTnLst>
                          </p:cTn>
                        </p:par>
                        <p:par>
                          <p:cTn id="10" fill="hold">
                            <p:stCondLst>
                              <p:cond delay="1750"/>
                            </p:stCondLst>
                            <p:childTnLst>
                              <p:par>
                                <p:cTn id="11" presetID="22" presetClass="entr" presetSubtype="1" fill="hold" grpId="0" nodeType="afterEffect">
                                  <p:stCondLst>
                                    <p:cond delay="225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2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 grpId="0"/>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Line 1026"/>
          <p:cNvSpPr>
            <a:spLocks noChangeShapeType="1"/>
          </p:cNvSpPr>
          <p:nvPr/>
        </p:nvSpPr>
        <p:spPr bwMode="auto">
          <a:xfrm>
            <a:off x="8034338" y="2782888"/>
            <a:ext cx="0" cy="646112"/>
          </a:xfrm>
          <a:prstGeom prst="line">
            <a:avLst/>
          </a:prstGeom>
          <a:noFill/>
          <a:ln w="9525">
            <a:solidFill>
              <a:schemeClr val="tx1"/>
            </a:solidFill>
            <a:round/>
            <a:headEnd/>
            <a:tailEnd/>
          </a:ln>
        </p:spPr>
        <p:txBody>
          <a:bodyPr/>
          <a:lstStyle/>
          <a:p>
            <a:endParaRPr lang="en-US"/>
          </a:p>
        </p:txBody>
      </p:sp>
      <p:sp>
        <p:nvSpPr>
          <p:cNvPr id="2052" name="Line 1027"/>
          <p:cNvSpPr>
            <a:spLocks noChangeShapeType="1"/>
          </p:cNvSpPr>
          <p:nvPr/>
        </p:nvSpPr>
        <p:spPr bwMode="auto">
          <a:xfrm>
            <a:off x="8034338" y="2782888"/>
            <a:ext cx="563562" cy="565150"/>
          </a:xfrm>
          <a:prstGeom prst="line">
            <a:avLst/>
          </a:prstGeom>
          <a:noFill/>
          <a:ln w="9525">
            <a:solidFill>
              <a:schemeClr val="tx1"/>
            </a:solidFill>
            <a:round/>
            <a:headEnd/>
            <a:tailEnd/>
          </a:ln>
        </p:spPr>
        <p:txBody>
          <a:bodyPr/>
          <a:lstStyle/>
          <a:p>
            <a:endParaRPr lang="en-US"/>
          </a:p>
        </p:txBody>
      </p:sp>
      <p:sp>
        <p:nvSpPr>
          <p:cNvPr id="2053" name="Line 1028"/>
          <p:cNvSpPr>
            <a:spLocks noChangeShapeType="1"/>
          </p:cNvSpPr>
          <p:nvPr/>
        </p:nvSpPr>
        <p:spPr bwMode="auto">
          <a:xfrm>
            <a:off x="8597900" y="3348038"/>
            <a:ext cx="0" cy="644525"/>
          </a:xfrm>
          <a:prstGeom prst="line">
            <a:avLst/>
          </a:prstGeom>
          <a:noFill/>
          <a:ln w="9525">
            <a:solidFill>
              <a:schemeClr val="tx1"/>
            </a:solidFill>
            <a:round/>
            <a:headEnd/>
            <a:tailEnd/>
          </a:ln>
        </p:spPr>
        <p:txBody>
          <a:bodyPr/>
          <a:lstStyle/>
          <a:p>
            <a:endParaRPr lang="en-US"/>
          </a:p>
        </p:txBody>
      </p:sp>
      <p:sp>
        <p:nvSpPr>
          <p:cNvPr id="2054" name="Line 1029"/>
          <p:cNvSpPr>
            <a:spLocks noChangeShapeType="1"/>
          </p:cNvSpPr>
          <p:nvPr/>
        </p:nvSpPr>
        <p:spPr bwMode="auto">
          <a:xfrm flipH="1" flipV="1">
            <a:off x="8034338" y="3429000"/>
            <a:ext cx="241300" cy="241300"/>
          </a:xfrm>
          <a:prstGeom prst="line">
            <a:avLst/>
          </a:prstGeom>
          <a:noFill/>
          <a:ln w="9525">
            <a:solidFill>
              <a:schemeClr val="tx1"/>
            </a:solidFill>
            <a:round/>
            <a:headEnd/>
            <a:tailEnd/>
          </a:ln>
        </p:spPr>
        <p:txBody>
          <a:bodyPr/>
          <a:lstStyle/>
          <a:p>
            <a:endParaRPr lang="en-US"/>
          </a:p>
        </p:txBody>
      </p:sp>
      <p:sp>
        <p:nvSpPr>
          <p:cNvPr id="2055" name="Line 1030"/>
          <p:cNvSpPr>
            <a:spLocks noChangeShapeType="1"/>
          </p:cNvSpPr>
          <p:nvPr/>
        </p:nvSpPr>
        <p:spPr bwMode="auto">
          <a:xfrm flipH="1">
            <a:off x="8034338" y="3670300"/>
            <a:ext cx="241300" cy="241300"/>
          </a:xfrm>
          <a:prstGeom prst="line">
            <a:avLst/>
          </a:prstGeom>
          <a:noFill/>
          <a:ln w="9525">
            <a:solidFill>
              <a:schemeClr val="tx1"/>
            </a:solidFill>
            <a:round/>
            <a:headEnd/>
            <a:tailEnd/>
          </a:ln>
        </p:spPr>
        <p:txBody>
          <a:bodyPr/>
          <a:lstStyle/>
          <a:p>
            <a:endParaRPr lang="en-US"/>
          </a:p>
        </p:txBody>
      </p:sp>
      <p:sp>
        <p:nvSpPr>
          <p:cNvPr id="2056" name="Line 1031"/>
          <p:cNvSpPr>
            <a:spLocks noChangeShapeType="1"/>
          </p:cNvSpPr>
          <p:nvPr/>
        </p:nvSpPr>
        <p:spPr bwMode="auto">
          <a:xfrm flipV="1">
            <a:off x="8034338" y="3911600"/>
            <a:ext cx="0" cy="644525"/>
          </a:xfrm>
          <a:prstGeom prst="line">
            <a:avLst/>
          </a:prstGeom>
          <a:noFill/>
          <a:ln w="9525">
            <a:solidFill>
              <a:schemeClr val="tx1"/>
            </a:solidFill>
            <a:round/>
            <a:headEnd/>
            <a:tailEnd/>
          </a:ln>
        </p:spPr>
        <p:txBody>
          <a:bodyPr/>
          <a:lstStyle/>
          <a:p>
            <a:endParaRPr lang="en-US"/>
          </a:p>
        </p:txBody>
      </p:sp>
      <p:sp>
        <p:nvSpPr>
          <p:cNvPr id="2057" name="Line 1032"/>
          <p:cNvSpPr>
            <a:spLocks noChangeShapeType="1"/>
          </p:cNvSpPr>
          <p:nvPr/>
        </p:nvSpPr>
        <p:spPr bwMode="auto">
          <a:xfrm flipV="1">
            <a:off x="8034338" y="3992563"/>
            <a:ext cx="563562" cy="563562"/>
          </a:xfrm>
          <a:prstGeom prst="line">
            <a:avLst/>
          </a:prstGeom>
          <a:noFill/>
          <a:ln w="9525">
            <a:solidFill>
              <a:schemeClr val="tx1"/>
            </a:solidFill>
            <a:round/>
            <a:headEnd/>
            <a:tailEnd/>
          </a:ln>
        </p:spPr>
        <p:txBody>
          <a:bodyPr/>
          <a:lstStyle/>
          <a:p>
            <a:endParaRPr lang="en-US"/>
          </a:p>
        </p:txBody>
      </p:sp>
      <p:sp>
        <p:nvSpPr>
          <p:cNvPr id="2058" name="Line 1033"/>
          <p:cNvSpPr>
            <a:spLocks noChangeShapeType="1"/>
          </p:cNvSpPr>
          <p:nvPr/>
        </p:nvSpPr>
        <p:spPr bwMode="auto">
          <a:xfrm flipV="1">
            <a:off x="7478713" y="3106738"/>
            <a:ext cx="555625" cy="3175"/>
          </a:xfrm>
          <a:prstGeom prst="line">
            <a:avLst/>
          </a:prstGeom>
          <a:noFill/>
          <a:ln w="28575">
            <a:solidFill>
              <a:schemeClr val="bg2"/>
            </a:solidFill>
            <a:round/>
            <a:headEnd/>
            <a:tailEnd type="triangle" w="med" len="med"/>
          </a:ln>
        </p:spPr>
        <p:txBody>
          <a:bodyPr/>
          <a:lstStyle/>
          <a:p>
            <a:endParaRPr lang="en-US"/>
          </a:p>
        </p:txBody>
      </p:sp>
      <p:sp>
        <p:nvSpPr>
          <p:cNvPr id="2059" name="Line 1034"/>
          <p:cNvSpPr>
            <a:spLocks noChangeShapeType="1"/>
          </p:cNvSpPr>
          <p:nvPr/>
        </p:nvSpPr>
        <p:spPr bwMode="auto">
          <a:xfrm>
            <a:off x="7478713" y="4237038"/>
            <a:ext cx="555625" cy="0"/>
          </a:xfrm>
          <a:prstGeom prst="line">
            <a:avLst/>
          </a:prstGeom>
          <a:noFill/>
          <a:ln w="28575">
            <a:solidFill>
              <a:schemeClr val="bg2"/>
            </a:solidFill>
            <a:round/>
            <a:headEnd/>
            <a:tailEnd type="triangle" w="med" len="med"/>
          </a:ln>
        </p:spPr>
        <p:txBody>
          <a:bodyPr/>
          <a:lstStyle/>
          <a:p>
            <a:endParaRPr lang="en-US"/>
          </a:p>
        </p:txBody>
      </p:sp>
      <p:sp>
        <p:nvSpPr>
          <p:cNvPr id="2060" name="Line 1035"/>
          <p:cNvSpPr>
            <a:spLocks noChangeShapeType="1"/>
          </p:cNvSpPr>
          <p:nvPr/>
        </p:nvSpPr>
        <p:spPr bwMode="auto">
          <a:xfrm>
            <a:off x="7478713" y="4802188"/>
            <a:ext cx="1543050" cy="3175"/>
          </a:xfrm>
          <a:prstGeom prst="line">
            <a:avLst/>
          </a:prstGeom>
          <a:noFill/>
          <a:ln w="28575">
            <a:solidFill>
              <a:schemeClr val="bg2"/>
            </a:solidFill>
            <a:round/>
            <a:headEnd type="triangle" w="med" len="med"/>
            <a:tailEnd/>
          </a:ln>
        </p:spPr>
        <p:txBody>
          <a:bodyPr/>
          <a:lstStyle/>
          <a:p>
            <a:endParaRPr lang="en-US"/>
          </a:p>
        </p:txBody>
      </p:sp>
      <p:sp>
        <p:nvSpPr>
          <p:cNvPr id="2061" name="Line 1036"/>
          <p:cNvSpPr>
            <a:spLocks noChangeShapeType="1"/>
          </p:cNvSpPr>
          <p:nvPr/>
        </p:nvSpPr>
        <p:spPr bwMode="auto">
          <a:xfrm flipH="1" flipV="1">
            <a:off x="9001125" y="3670300"/>
            <a:ext cx="9525" cy="1131888"/>
          </a:xfrm>
          <a:prstGeom prst="line">
            <a:avLst/>
          </a:prstGeom>
          <a:noFill/>
          <a:ln w="28575">
            <a:solidFill>
              <a:schemeClr val="bg2"/>
            </a:solidFill>
            <a:round/>
            <a:headEnd/>
            <a:tailEnd/>
          </a:ln>
        </p:spPr>
        <p:txBody>
          <a:bodyPr/>
          <a:lstStyle/>
          <a:p>
            <a:endParaRPr lang="en-US"/>
          </a:p>
        </p:txBody>
      </p:sp>
      <p:sp>
        <p:nvSpPr>
          <p:cNvPr id="2062" name="Line 1037"/>
          <p:cNvSpPr>
            <a:spLocks noChangeShapeType="1"/>
          </p:cNvSpPr>
          <p:nvPr/>
        </p:nvSpPr>
        <p:spPr bwMode="auto">
          <a:xfrm flipH="1">
            <a:off x="8597900" y="3670300"/>
            <a:ext cx="403225" cy="0"/>
          </a:xfrm>
          <a:prstGeom prst="line">
            <a:avLst/>
          </a:prstGeom>
          <a:noFill/>
          <a:ln w="28575">
            <a:solidFill>
              <a:schemeClr val="bg2"/>
            </a:solidFill>
            <a:round/>
            <a:headEnd/>
            <a:tailEnd/>
          </a:ln>
        </p:spPr>
        <p:txBody>
          <a:bodyPr/>
          <a:lstStyle/>
          <a:p>
            <a:endParaRPr lang="en-US"/>
          </a:p>
        </p:txBody>
      </p:sp>
      <p:sp>
        <p:nvSpPr>
          <p:cNvPr id="2063" name="Rectangle 1038"/>
          <p:cNvSpPr>
            <a:spLocks noChangeArrowheads="1"/>
          </p:cNvSpPr>
          <p:nvPr/>
        </p:nvSpPr>
        <p:spPr bwMode="auto">
          <a:xfrm>
            <a:off x="5694363" y="2463800"/>
            <a:ext cx="1209675" cy="24288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064" name="Rectangle 1039"/>
          <p:cNvSpPr>
            <a:spLocks noChangeArrowheads="1"/>
          </p:cNvSpPr>
          <p:nvPr/>
        </p:nvSpPr>
        <p:spPr bwMode="auto">
          <a:xfrm>
            <a:off x="5694363" y="2706688"/>
            <a:ext cx="1209675"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065" name="Rectangle 1040"/>
          <p:cNvSpPr>
            <a:spLocks noChangeArrowheads="1"/>
          </p:cNvSpPr>
          <p:nvPr/>
        </p:nvSpPr>
        <p:spPr bwMode="auto">
          <a:xfrm>
            <a:off x="5694363" y="2947988"/>
            <a:ext cx="1209675"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066" name="Rectangle 1041"/>
          <p:cNvSpPr>
            <a:spLocks noChangeArrowheads="1"/>
          </p:cNvSpPr>
          <p:nvPr/>
        </p:nvSpPr>
        <p:spPr bwMode="auto">
          <a:xfrm>
            <a:off x="5694363" y="3592513"/>
            <a:ext cx="1209675" cy="242887"/>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067" name="Rectangle 1042"/>
          <p:cNvSpPr>
            <a:spLocks noChangeArrowheads="1"/>
          </p:cNvSpPr>
          <p:nvPr/>
        </p:nvSpPr>
        <p:spPr bwMode="auto">
          <a:xfrm>
            <a:off x="5694363" y="3835400"/>
            <a:ext cx="1209675"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068" name="Rectangle 1043"/>
          <p:cNvSpPr>
            <a:spLocks noChangeArrowheads="1"/>
          </p:cNvSpPr>
          <p:nvPr/>
        </p:nvSpPr>
        <p:spPr bwMode="auto">
          <a:xfrm>
            <a:off x="5694363" y="4076700"/>
            <a:ext cx="1209675"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069" name="Rectangle 1044"/>
          <p:cNvSpPr>
            <a:spLocks noChangeArrowheads="1"/>
          </p:cNvSpPr>
          <p:nvPr/>
        </p:nvSpPr>
        <p:spPr bwMode="auto">
          <a:xfrm>
            <a:off x="5694363" y="4318000"/>
            <a:ext cx="1209675" cy="24288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070" name="Rectangle 1045"/>
          <p:cNvSpPr>
            <a:spLocks noChangeArrowheads="1"/>
          </p:cNvSpPr>
          <p:nvPr/>
        </p:nvSpPr>
        <p:spPr bwMode="auto">
          <a:xfrm>
            <a:off x="3214688" y="4721225"/>
            <a:ext cx="1290637" cy="241300"/>
          </a:xfrm>
          <a:prstGeom prst="rect">
            <a:avLst/>
          </a:prstGeom>
          <a:noFill/>
          <a:ln w="9525">
            <a:noFill/>
            <a:miter lim="800000"/>
            <a:headEnd/>
            <a:tailEnd/>
          </a:ln>
        </p:spPr>
        <p:txBody>
          <a:bodyPr wrap="none" lIns="96736" tIns="48368" rIns="96736" bIns="48368" anchor="ctr"/>
          <a:lstStyle/>
          <a:p>
            <a:pPr defTabSz="966788"/>
            <a:endParaRPr lang="en-US" sz="2500"/>
          </a:p>
        </p:txBody>
      </p:sp>
      <p:sp>
        <p:nvSpPr>
          <p:cNvPr id="2071" name="Line 1047"/>
          <p:cNvSpPr>
            <a:spLocks noChangeShapeType="1"/>
          </p:cNvSpPr>
          <p:nvPr/>
        </p:nvSpPr>
        <p:spPr bwMode="auto">
          <a:xfrm flipH="1" flipV="1">
            <a:off x="6269038" y="4560888"/>
            <a:ext cx="0" cy="1047750"/>
          </a:xfrm>
          <a:prstGeom prst="line">
            <a:avLst/>
          </a:prstGeom>
          <a:noFill/>
          <a:ln w="76200">
            <a:solidFill>
              <a:schemeClr val="folHlink"/>
            </a:solidFill>
            <a:round/>
            <a:headEnd/>
            <a:tailEnd/>
          </a:ln>
        </p:spPr>
        <p:txBody>
          <a:bodyPr/>
          <a:lstStyle/>
          <a:p>
            <a:endParaRPr lang="en-US"/>
          </a:p>
        </p:txBody>
      </p:sp>
      <p:sp>
        <p:nvSpPr>
          <p:cNvPr id="2072" name="Line 1048"/>
          <p:cNvSpPr>
            <a:spLocks noChangeShapeType="1"/>
          </p:cNvSpPr>
          <p:nvPr/>
        </p:nvSpPr>
        <p:spPr bwMode="auto">
          <a:xfrm>
            <a:off x="7478713" y="2384425"/>
            <a:ext cx="0" cy="2659063"/>
          </a:xfrm>
          <a:prstGeom prst="line">
            <a:avLst/>
          </a:prstGeom>
          <a:noFill/>
          <a:ln w="9525">
            <a:solidFill>
              <a:schemeClr val="tx1"/>
            </a:solidFill>
            <a:round/>
            <a:headEnd/>
            <a:tailEnd/>
          </a:ln>
        </p:spPr>
        <p:txBody>
          <a:bodyPr/>
          <a:lstStyle/>
          <a:p>
            <a:endParaRPr lang="en-US"/>
          </a:p>
        </p:txBody>
      </p:sp>
      <p:sp>
        <p:nvSpPr>
          <p:cNvPr id="2073" name="Line 1049"/>
          <p:cNvSpPr>
            <a:spLocks noChangeShapeType="1"/>
          </p:cNvSpPr>
          <p:nvPr/>
        </p:nvSpPr>
        <p:spPr bwMode="auto">
          <a:xfrm>
            <a:off x="6904038" y="2544763"/>
            <a:ext cx="574675" cy="0"/>
          </a:xfrm>
          <a:prstGeom prst="line">
            <a:avLst/>
          </a:prstGeom>
          <a:noFill/>
          <a:ln w="9525">
            <a:solidFill>
              <a:schemeClr val="tx1"/>
            </a:solidFill>
            <a:round/>
            <a:headEnd type="arrow" w="med" len="med"/>
            <a:tailEnd type="arrow" w="med" len="med"/>
          </a:ln>
        </p:spPr>
        <p:txBody>
          <a:bodyPr/>
          <a:lstStyle/>
          <a:p>
            <a:endParaRPr lang="en-US"/>
          </a:p>
        </p:txBody>
      </p:sp>
      <p:sp>
        <p:nvSpPr>
          <p:cNvPr id="2074" name="Line 1050"/>
          <p:cNvSpPr>
            <a:spLocks noChangeShapeType="1"/>
          </p:cNvSpPr>
          <p:nvPr/>
        </p:nvSpPr>
        <p:spPr bwMode="auto">
          <a:xfrm>
            <a:off x="6904038" y="2787650"/>
            <a:ext cx="574675" cy="0"/>
          </a:xfrm>
          <a:prstGeom prst="line">
            <a:avLst/>
          </a:prstGeom>
          <a:noFill/>
          <a:ln w="9525">
            <a:solidFill>
              <a:schemeClr val="tx1"/>
            </a:solidFill>
            <a:round/>
            <a:headEnd type="arrow" w="med" len="med"/>
            <a:tailEnd type="arrow" w="med" len="med"/>
          </a:ln>
        </p:spPr>
        <p:txBody>
          <a:bodyPr/>
          <a:lstStyle/>
          <a:p>
            <a:endParaRPr lang="en-US"/>
          </a:p>
        </p:txBody>
      </p:sp>
      <p:sp>
        <p:nvSpPr>
          <p:cNvPr id="2075" name="Line 1051"/>
          <p:cNvSpPr>
            <a:spLocks noChangeShapeType="1"/>
          </p:cNvSpPr>
          <p:nvPr/>
        </p:nvSpPr>
        <p:spPr bwMode="auto">
          <a:xfrm>
            <a:off x="6904038" y="3028950"/>
            <a:ext cx="574675" cy="0"/>
          </a:xfrm>
          <a:prstGeom prst="line">
            <a:avLst/>
          </a:prstGeom>
          <a:noFill/>
          <a:ln w="9525">
            <a:solidFill>
              <a:schemeClr val="tx1"/>
            </a:solidFill>
            <a:round/>
            <a:headEnd type="arrow" w="med" len="med"/>
            <a:tailEnd type="arrow" w="med" len="med"/>
          </a:ln>
        </p:spPr>
        <p:txBody>
          <a:bodyPr/>
          <a:lstStyle/>
          <a:p>
            <a:endParaRPr lang="en-US"/>
          </a:p>
        </p:txBody>
      </p:sp>
      <p:sp>
        <p:nvSpPr>
          <p:cNvPr id="2076" name="Line 1052"/>
          <p:cNvSpPr>
            <a:spLocks noChangeShapeType="1"/>
          </p:cNvSpPr>
          <p:nvPr/>
        </p:nvSpPr>
        <p:spPr bwMode="auto">
          <a:xfrm>
            <a:off x="6904038" y="3673475"/>
            <a:ext cx="574675" cy="0"/>
          </a:xfrm>
          <a:prstGeom prst="line">
            <a:avLst/>
          </a:prstGeom>
          <a:noFill/>
          <a:ln w="9525">
            <a:solidFill>
              <a:schemeClr val="tx1"/>
            </a:solidFill>
            <a:round/>
            <a:headEnd type="arrow" w="med" len="med"/>
            <a:tailEnd type="arrow" w="med" len="med"/>
          </a:ln>
        </p:spPr>
        <p:txBody>
          <a:bodyPr/>
          <a:lstStyle/>
          <a:p>
            <a:endParaRPr lang="en-US"/>
          </a:p>
        </p:txBody>
      </p:sp>
      <p:sp>
        <p:nvSpPr>
          <p:cNvPr id="2077" name="Line 1053"/>
          <p:cNvSpPr>
            <a:spLocks noChangeShapeType="1"/>
          </p:cNvSpPr>
          <p:nvPr/>
        </p:nvSpPr>
        <p:spPr bwMode="auto">
          <a:xfrm>
            <a:off x="6904038" y="3914775"/>
            <a:ext cx="574675" cy="0"/>
          </a:xfrm>
          <a:prstGeom prst="line">
            <a:avLst/>
          </a:prstGeom>
          <a:noFill/>
          <a:ln w="9525">
            <a:solidFill>
              <a:schemeClr val="tx1"/>
            </a:solidFill>
            <a:round/>
            <a:headEnd type="arrow" w="med" len="med"/>
            <a:tailEnd type="arrow" w="med" len="med"/>
          </a:ln>
        </p:spPr>
        <p:txBody>
          <a:bodyPr/>
          <a:lstStyle/>
          <a:p>
            <a:endParaRPr lang="en-US"/>
          </a:p>
        </p:txBody>
      </p:sp>
      <p:sp>
        <p:nvSpPr>
          <p:cNvPr id="2078" name="Line 1054"/>
          <p:cNvSpPr>
            <a:spLocks noChangeShapeType="1"/>
          </p:cNvSpPr>
          <p:nvPr/>
        </p:nvSpPr>
        <p:spPr bwMode="auto">
          <a:xfrm>
            <a:off x="6904038" y="4157663"/>
            <a:ext cx="574675" cy="0"/>
          </a:xfrm>
          <a:prstGeom prst="line">
            <a:avLst/>
          </a:prstGeom>
          <a:noFill/>
          <a:ln w="9525">
            <a:solidFill>
              <a:schemeClr val="tx1"/>
            </a:solidFill>
            <a:round/>
            <a:headEnd type="arrow" w="med" len="med"/>
            <a:tailEnd type="arrow" w="med" len="med"/>
          </a:ln>
        </p:spPr>
        <p:txBody>
          <a:bodyPr/>
          <a:lstStyle/>
          <a:p>
            <a:endParaRPr lang="en-US"/>
          </a:p>
        </p:txBody>
      </p:sp>
      <p:sp>
        <p:nvSpPr>
          <p:cNvPr id="2079" name="Line 1055"/>
          <p:cNvSpPr>
            <a:spLocks noChangeShapeType="1"/>
          </p:cNvSpPr>
          <p:nvPr/>
        </p:nvSpPr>
        <p:spPr bwMode="auto">
          <a:xfrm>
            <a:off x="6904038" y="4398963"/>
            <a:ext cx="574675" cy="0"/>
          </a:xfrm>
          <a:prstGeom prst="line">
            <a:avLst/>
          </a:prstGeom>
          <a:noFill/>
          <a:ln w="9525">
            <a:solidFill>
              <a:schemeClr val="tx1"/>
            </a:solidFill>
            <a:round/>
            <a:headEnd type="arrow" w="med" len="med"/>
            <a:tailEnd type="arrow" w="med" len="med"/>
          </a:ln>
        </p:spPr>
        <p:txBody>
          <a:bodyPr/>
          <a:lstStyle/>
          <a:p>
            <a:endParaRPr lang="en-US"/>
          </a:p>
        </p:txBody>
      </p:sp>
      <p:sp>
        <p:nvSpPr>
          <p:cNvPr id="2080" name="Line 1056"/>
          <p:cNvSpPr>
            <a:spLocks noChangeShapeType="1"/>
          </p:cNvSpPr>
          <p:nvPr/>
        </p:nvSpPr>
        <p:spPr bwMode="auto">
          <a:xfrm>
            <a:off x="4183063" y="4076700"/>
            <a:ext cx="322262" cy="0"/>
          </a:xfrm>
          <a:prstGeom prst="line">
            <a:avLst/>
          </a:prstGeom>
          <a:noFill/>
          <a:ln w="9525">
            <a:solidFill>
              <a:schemeClr val="tx1"/>
            </a:solidFill>
            <a:round/>
            <a:headEnd/>
            <a:tailEnd/>
          </a:ln>
        </p:spPr>
        <p:txBody>
          <a:bodyPr/>
          <a:lstStyle/>
          <a:p>
            <a:endParaRPr lang="en-US"/>
          </a:p>
        </p:txBody>
      </p:sp>
      <p:sp>
        <p:nvSpPr>
          <p:cNvPr id="2081" name="Line 1057"/>
          <p:cNvSpPr>
            <a:spLocks noChangeShapeType="1"/>
          </p:cNvSpPr>
          <p:nvPr/>
        </p:nvSpPr>
        <p:spPr bwMode="auto">
          <a:xfrm>
            <a:off x="4183063" y="4318000"/>
            <a:ext cx="322262" cy="0"/>
          </a:xfrm>
          <a:prstGeom prst="line">
            <a:avLst/>
          </a:prstGeom>
          <a:noFill/>
          <a:ln w="9525">
            <a:solidFill>
              <a:schemeClr val="tx1"/>
            </a:solidFill>
            <a:round/>
            <a:headEnd/>
            <a:tailEnd/>
          </a:ln>
        </p:spPr>
        <p:txBody>
          <a:bodyPr/>
          <a:lstStyle/>
          <a:p>
            <a:endParaRPr lang="en-US"/>
          </a:p>
        </p:txBody>
      </p:sp>
      <p:sp>
        <p:nvSpPr>
          <p:cNvPr id="2082" name="Line 1058"/>
          <p:cNvSpPr>
            <a:spLocks noChangeShapeType="1"/>
          </p:cNvSpPr>
          <p:nvPr/>
        </p:nvSpPr>
        <p:spPr bwMode="auto">
          <a:xfrm>
            <a:off x="4183063" y="4560888"/>
            <a:ext cx="322262" cy="0"/>
          </a:xfrm>
          <a:prstGeom prst="line">
            <a:avLst/>
          </a:prstGeom>
          <a:noFill/>
          <a:ln w="9525">
            <a:solidFill>
              <a:schemeClr val="tx1"/>
            </a:solidFill>
            <a:round/>
            <a:headEnd/>
            <a:tailEnd/>
          </a:ln>
        </p:spPr>
        <p:txBody>
          <a:bodyPr/>
          <a:lstStyle/>
          <a:p>
            <a:endParaRPr lang="en-US"/>
          </a:p>
        </p:txBody>
      </p:sp>
      <p:sp>
        <p:nvSpPr>
          <p:cNvPr id="2083" name="Line 1059"/>
          <p:cNvSpPr>
            <a:spLocks noChangeShapeType="1"/>
          </p:cNvSpPr>
          <p:nvPr/>
        </p:nvSpPr>
        <p:spPr bwMode="auto">
          <a:xfrm>
            <a:off x="4183063" y="4802188"/>
            <a:ext cx="322262" cy="0"/>
          </a:xfrm>
          <a:prstGeom prst="line">
            <a:avLst/>
          </a:prstGeom>
          <a:noFill/>
          <a:ln w="9525">
            <a:solidFill>
              <a:schemeClr val="tx1"/>
            </a:solidFill>
            <a:round/>
            <a:headEnd/>
            <a:tailEnd/>
          </a:ln>
        </p:spPr>
        <p:txBody>
          <a:bodyPr/>
          <a:lstStyle/>
          <a:p>
            <a:endParaRPr lang="en-US"/>
          </a:p>
        </p:txBody>
      </p:sp>
      <p:sp>
        <p:nvSpPr>
          <p:cNvPr id="2084" name="Line 1060"/>
          <p:cNvSpPr>
            <a:spLocks noChangeShapeType="1"/>
          </p:cNvSpPr>
          <p:nvPr/>
        </p:nvSpPr>
        <p:spPr bwMode="auto">
          <a:xfrm>
            <a:off x="4183063" y="5043488"/>
            <a:ext cx="322262" cy="0"/>
          </a:xfrm>
          <a:prstGeom prst="line">
            <a:avLst/>
          </a:prstGeom>
          <a:noFill/>
          <a:ln w="9525">
            <a:solidFill>
              <a:schemeClr val="tx1"/>
            </a:solidFill>
            <a:round/>
            <a:headEnd/>
            <a:tailEnd/>
          </a:ln>
        </p:spPr>
        <p:txBody>
          <a:bodyPr/>
          <a:lstStyle/>
          <a:p>
            <a:endParaRPr lang="en-US"/>
          </a:p>
        </p:txBody>
      </p:sp>
      <p:sp>
        <p:nvSpPr>
          <p:cNvPr id="2085" name="Line 1061"/>
          <p:cNvSpPr>
            <a:spLocks noChangeShapeType="1"/>
          </p:cNvSpPr>
          <p:nvPr/>
        </p:nvSpPr>
        <p:spPr bwMode="auto">
          <a:xfrm>
            <a:off x="4183063" y="5286375"/>
            <a:ext cx="322262" cy="0"/>
          </a:xfrm>
          <a:prstGeom prst="line">
            <a:avLst/>
          </a:prstGeom>
          <a:noFill/>
          <a:ln w="9525">
            <a:solidFill>
              <a:schemeClr val="tx1"/>
            </a:solidFill>
            <a:round/>
            <a:headEnd/>
            <a:tailEnd/>
          </a:ln>
        </p:spPr>
        <p:txBody>
          <a:bodyPr/>
          <a:lstStyle/>
          <a:p>
            <a:endParaRPr lang="en-US"/>
          </a:p>
        </p:txBody>
      </p:sp>
      <p:sp>
        <p:nvSpPr>
          <p:cNvPr id="2086" name="Text Box 1062"/>
          <p:cNvSpPr txBox="1">
            <a:spLocks noChangeArrowheads="1"/>
          </p:cNvSpPr>
          <p:nvPr/>
        </p:nvSpPr>
        <p:spPr bwMode="auto">
          <a:xfrm>
            <a:off x="5211763" y="2414588"/>
            <a:ext cx="552450" cy="614362"/>
          </a:xfrm>
          <a:prstGeom prst="rect">
            <a:avLst/>
          </a:prstGeom>
          <a:noFill/>
          <a:ln w="9525">
            <a:noFill/>
            <a:miter lim="800000"/>
            <a:headEnd/>
            <a:tailEnd/>
          </a:ln>
        </p:spPr>
        <p:txBody>
          <a:bodyPr wrap="none" lIns="96736" tIns="48368" rIns="96736" bIns="48368">
            <a:spAutoFit/>
          </a:bodyPr>
          <a:lstStyle/>
          <a:p>
            <a:pPr defTabSz="966788"/>
            <a:r>
              <a:rPr lang="en-US" sz="1700" dirty="0"/>
              <a:t>R31</a:t>
            </a:r>
          </a:p>
          <a:p>
            <a:pPr defTabSz="966788"/>
            <a:r>
              <a:rPr lang="en-US" sz="1700" dirty="0"/>
              <a:t>R30</a:t>
            </a:r>
          </a:p>
        </p:txBody>
      </p:sp>
      <p:sp>
        <p:nvSpPr>
          <p:cNvPr id="2087" name="Text Box 1063"/>
          <p:cNvSpPr txBox="1">
            <a:spLocks noChangeArrowheads="1"/>
          </p:cNvSpPr>
          <p:nvPr/>
        </p:nvSpPr>
        <p:spPr bwMode="auto">
          <a:xfrm>
            <a:off x="5211763" y="3543300"/>
            <a:ext cx="444500" cy="1130300"/>
          </a:xfrm>
          <a:prstGeom prst="rect">
            <a:avLst/>
          </a:prstGeom>
          <a:noFill/>
          <a:ln w="9525">
            <a:noFill/>
            <a:miter lim="800000"/>
            <a:headEnd/>
            <a:tailEnd/>
          </a:ln>
        </p:spPr>
        <p:txBody>
          <a:bodyPr wrap="none" lIns="96736" tIns="48368" rIns="96736" bIns="48368">
            <a:spAutoFit/>
          </a:bodyPr>
          <a:lstStyle/>
          <a:p>
            <a:pPr defTabSz="966788"/>
            <a:r>
              <a:rPr lang="en-US" sz="1700"/>
              <a:t>R3</a:t>
            </a:r>
          </a:p>
          <a:p>
            <a:pPr defTabSz="966788"/>
            <a:r>
              <a:rPr lang="en-US" sz="1700"/>
              <a:t>R2</a:t>
            </a:r>
          </a:p>
          <a:p>
            <a:pPr defTabSz="966788"/>
            <a:r>
              <a:rPr lang="en-US" sz="1700"/>
              <a:t>R1</a:t>
            </a:r>
          </a:p>
          <a:p>
            <a:pPr defTabSz="966788"/>
            <a:r>
              <a:rPr lang="en-US" sz="1700"/>
              <a:t>R0</a:t>
            </a:r>
          </a:p>
        </p:txBody>
      </p:sp>
      <p:sp>
        <p:nvSpPr>
          <p:cNvPr id="2088" name="Text Box 1064"/>
          <p:cNvSpPr txBox="1">
            <a:spLocks noChangeArrowheads="1"/>
          </p:cNvSpPr>
          <p:nvPr/>
        </p:nvSpPr>
        <p:spPr bwMode="auto">
          <a:xfrm>
            <a:off x="2438400" y="4003675"/>
            <a:ext cx="407988" cy="1520825"/>
          </a:xfrm>
          <a:prstGeom prst="rect">
            <a:avLst/>
          </a:prstGeom>
          <a:noFill/>
          <a:ln w="9525">
            <a:noFill/>
            <a:miter lim="800000"/>
            <a:headEnd/>
            <a:tailEnd/>
          </a:ln>
        </p:spPr>
        <p:txBody>
          <a:bodyPr wrap="none" lIns="96736" tIns="48368" rIns="96736" bIns="48368">
            <a:spAutoFit/>
          </a:bodyPr>
          <a:lstStyle/>
          <a:p>
            <a:pPr defTabSz="966788">
              <a:lnSpc>
                <a:spcPct val="90000"/>
              </a:lnSpc>
            </a:pPr>
            <a:r>
              <a:rPr lang="en-US" sz="1700"/>
              <a:t>20</a:t>
            </a:r>
          </a:p>
          <a:p>
            <a:pPr defTabSz="966788">
              <a:lnSpc>
                <a:spcPct val="90000"/>
              </a:lnSpc>
            </a:pPr>
            <a:r>
              <a:rPr lang="en-US" sz="1700"/>
              <a:t>16</a:t>
            </a:r>
          </a:p>
          <a:p>
            <a:pPr defTabSz="966788">
              <a:lnSpc>
                <a:spcPct val="90000"/>
              </a:lnSpc>
            </a:pPr>
            <a:r>
              <a:rPr lang="en-US" sz="1700"/>
              <a:t>12</a:t>
            </a:r>
          </a:p>
          <a:p>
            <a:pPr defTabSz="966788">
              <a:lnSpc>
                <a:spcPct val="90000"/>
              </a:lnSpc>
            </a:pPr>
            <a:r>
              <a:rPr lang="en-US" sz="1700"/>
              <a:t>8</a:t>
            </a:r>
          </a:p>
          <a:p>
            <a:pPr defTabSz="966788">
              <a:lnSpc>
                <a:spcPct val="90000"/>
              </a:lnSpc>
            </a:pPr>
            <a:r>
              <a:rPr lang="en-US" sz="1700"/>
              <a:t>4</a:t>
            </a:r>
          </a:p>
          <a:p>
            <a:pPr defTabSz="966788"/>
            <a:r>
              <a:rPr lang="en-US" sz="1700"/>
              <a:t>0</a:t>
            </a:r>
          </a:p>
        </p:txBody>
      </p:sp>
      <p:sp>
        <p:nvSpPr>
          <p:cNvPr id="2089" name="Text Box 1065"/>
          <p:cNvSpPr txBox="1">
            <a:spLocks noChangeArrowheads="1"/>
          </p:cNvSpPr>
          <p:nvPr/>
        </p:nvSpPr>
        <p:spPr bwMode="auto">
          <a:xfrm>
            <a:off x="2362200" y="1301750"/>
            <a:ext cx="517525" cy="2012950"/>
          </a:xfrm>
          <a:prstGeom prst="rect">
            <a:avLst/>
          </a:prstGeom>
          <a:noFill/>
          <a:ln w="9525">
            <a:noFill/>
            <a:miter lim="800000"/>
            <a:headEnd/>
            <a:tailEnd/>
          </a:ln>
        </p:spPr>
        <p:txBody>
          <a:bodyPr wrap="none" lIns="96736" tIns="48368" rIns="96736" bIns="48368">
            <a:spAutoFit/>
          </a:bodyPr>
          <a:lstStyle/>
          <a:p>
            <a:pPr defTabSz="966788">
              <a:lnSpc>
                <a:spcPct val="90000"/>
              </a:lnSpc>
            </a:pPr>
            <a:r>
              <a:rPr lang="en-US" sz="1700"/>
              <a:t>228</a:t>
            </a:r>
          </a:p>
          <a:p>
            <a:pPr defTabSz="966788"/>
            <a:r>
              <a:rPr lang="en-US" sz="1700"/>
              <a:t>224</a:t>
            </a:r>
          </a:p>
          <a:p>
            <a:pPr defTabSz="966788">
              <a:lnSpc>
                <a:spcPct val="90000"/>
              </a:lnSpc>
            </a:pPr>
            <a:r>
              <a:rPr lang="en-US" sz="1700"/>
              <a:t>220</a:t>
            </a:r>
          </a:p>
          <a:p>
            <a:pPr defTabSz="966788">
              <a:lnSpc>
                <a:spcPct val="90000"/>
              </a:lnSpc>
            </a:pPr>
            <a:r>
              <a:rPr lang="en-US" sz="1700"/>
              <a:t>216</a:t>
            </a:r>
          </a:p>
          <a:p>
            <a:pPr defTabSz="966788">
              <a:lnSpc>
                <a:spcPct val="90000"/>
              </a:lnSpc>
            </a:pPr>
            <a:r>
              <a:rPr lang="en-US" sz="1700"/>
              <a:t>212</a:t>
            </a:r>
          </a:p>
          <a:p>
            <a:pPr defTabSz="966788">
              <a:lnSpc>
                <a:spcPct val="90000"/>
              </a:lnSpc>
            </a:pPr>
            <a:r>
              <a:rPr lang="en-US" sz="1700"/>
              <a:t>208</a:t>
            </a:r>
          </a:p>
          <a:p>
            <a:pPr defTabSz="966788">
              <a:lnSpc>
                <a:spcPct val="90000"/>
              </a:lnSpc>
            </a:pPr>
            <a:r>
              <a:rPr lang="en-US" sz="1700"/>
              <a:t>204</a:t>
            </a:r>
          </a:p>
          <a:p>
            <a:pPr defTabSz="966788"/>
            <a:r>
              <a:rPr lang="en-US" sz="1700"/>
              <a:t>200</a:t>
            </a:r>
          </a:p>
        </p:txBody>
      </p:sp>
      <p:sp>
        <p:nvSpPr>
          <p:cNvPr id="2090" name="Text Box 1067"/>
          <p:cNvSpPr txBox="1">
            <a:spLocks noChangeArrowheads="1"/>
          </p:cNvSpPr>
          <p:nvPr/>
        </p:nvSpPr>
        <p:spPr bwMode="auto">
          <a:xfrm>
            <a:off x="2006600" y="2246313"/>
            <a:ext cx="1249363" cy="1136650"/>
          </a:xfrm>
          <a:prstGeom prst="rect">
            <a:avLst/>
          </a:prstGeom>
          <a:noFill/>
          <a:ln w="9525">
            <a:noFill/>
            <a:miter lim="800000"/>
            <a:headEnd/>
            <a:tailEnd/>
          </a:ln>
        </p:spPr>
        <p:txBody>
          <a:bodyPr lIns="96736" tIns="48368" rIns="96736" bIns="48368">
            <a:spAutoFit/>
          </a:bodyPr>
          <a:lstStyle/>
          <a:p>
            <a:pPr defTabSz="966788">
              <a:lnSpc>
                <a:spcPct val="90000"/>
              </a:lnSpc>
            </a:pPr>
            <a:r>
              <a:rPr lang="en-US" sz="1900" i="1"/>
              <a:t>t</a:t>
            </a:r>
            <a:r>
              <a:rPr lang="en-US" sz="1700" i="1"/>
              <a:t>3</a:t>
            </a:r>
          </a:p>
          <a:p>
            <a:pPr defTabSz="966788">
              <a:lnSpc>
                <a:spcPct val="90000"/>
              </a:lnSpc>
            </a:pPr>
            <a:r>
              <a:rPr lang="en-US" sz="1900" i="1"/>
              <a:t>t</a:t>
            </a:r>
            <a:r>
              <a:rPr lang="en-US" sz="1700" i="1"/>
              <a:t>2</a:t>
            </a:r>
          </a:p>
          <a:p>
            <a:pPr defTabSz="966788">
              <a:lnSpc>
                <a:spcPct val="90000"/>
              </a:lnSpc>
            </a:pPr>
            <a:r>
              <a:rPr lang="en-US" sz="1900" i="1"/>
              <a:t>t</a:t>
            </a:r>
            <a:r>
              <a:rPr lang="en-US" sz="1700" i="1"/>
              <a:t>1</a:t>
            </a:r>
          </a:p>
          <a:p>
            <a:pPr defTabSz="966788">
              <a:lnSpc>
                <a:spcPct val="90000"/>
              </a:lnSpc>
            </a:pPr>
            <a:r>
              <a:rPr lang="en-US" sz="1900" i="1"/>
              <a:t>t</a:t>
            </a:r>
            <a:r>
              <a:rPr lang="en-US" sz="1700" i="1"/>
              <a:t>0</a:t>
            </a:r>
          </a:p>
        </p:txBody>
      </p:sp>
      <p:sp>
        <p:nvSpPr>
          <p:cNvPr id="2091" name="Text Box 1068"/>
          <p:cNvSpPr txBox="1">
            <a:spLocks noChangeArrowheads="1"/>
          </p:cNvSpPr>
          <p:nvPr/>
        </p:nvSpPr>
        <p:spPr bwMode="auto">
          <a:xfrm>
            <a:off x="2395538" y="3398838"/>
            <a:ext cx="463550" cy="355600"/>
          </a:xfrm>
          <a:prstGeom prst="rect">
            <a:avLst/>
          </a:prstGeom>
          <a:noFill/>
          <a:ln w="9525">
            <a:noFill/>
            <a:miter lim="800000"/>
            <a:headEnd/>
            <a:tailEnd/>
          </a:ln>
        </p:spPr>
        <p:txBody>
          <a:bodyPr wrap="none" lIns="96736" tIns="48368" rIns="96736" bIns="48368">
            <a:spAutoFit/>
          </a:bodyPr>
          <a:lstStyle/>
          <a:p>
            <a:pPr defTabSz="966788"/>
            <a:r>
              <a:rPr lang="en-US" sz="1700"/>
              <a:t>. . .</a:t>
            </a:r>
          </a:p>
        </p:txBody>
      </p:sp>
      <p:sp>
        <p:nvSpPr>
          <p:cNvPr id="2092" name="Text Box 1069"/>
          <p:cNvSpPr txBox="1">
            <a:spLocks noChangeArrowheads="1"/>
          </p:cNvSpPr>
          <p:nvPr/>
        </p:nvSpPr>
        <p:spPr bwMode="auto">
          <a:xfrm>
            <a:off x="1609725" y="5527675"/>
            <a:ext cx="1363663" cy="871538"/>
          </a:xfrm>
          <a:prstGeom prst="rect">
            <a:avLst/>
          </a:prstGeom>
          <a:noFill/>
          <a:ln w="9525">
            <a:noFill/>
            <a:miter lim="800000"/>
            <a:headEnd/>
            <a:tailEnd/>
          </a:ln>
        </p:spPr>
        <p:txBody>
          <a:bodyPr wrap="none" lIns="96736" tIns="48368" rIns="96736" bIns="48368">
            <a:spAutoFit/>
          </a:bodyPr>
          <a:lstStyle/>
          <a:p>
            <a:pPr algn="r" defTabSz="966788"/>
            <a:r>
              <a:rPr lang="en-US" sz="1700"/>
              <a:t>Floor</a:t>
            </a:r>
          </a:p>
          <a:p>
            <a:pPr algn="r" defTabSz="966788"/>
            <a:r>
              <a:rPr lang="en-US" sz="1700"/>
              <a:t>number</a:t>
            </a:r>
          </a:p>
          <a:p>
            <a:pPr algn="r" defTabSz="966788"/>
            <a:r>
              <a:rPr lang="en-US" sz="1700" i="1"/>
              <a:t>word address</a:t>
            </a:r>
          </a:p>
        </p:txBody>
      </p:sp>
      <p:sp>
        <p:nvSpPr>
          <p:cNvPr id="2093" name="Text Box 1070"/>
          <p:cNvSpPr txBox="1">
            <a:spLocks noChangeArrowheads="1"/>
          </p:cNvSpPr>
          <p:nvPr/>
        </p:nvSpPr>
        <p:spPr bwMode="auto">
          <a:xfrm>
            <a:off x="3073400" y="5527675"/>
            <a:ext cx="1277938" cy="873125"/>
          </a:xfrm>
          <a:prstGeom prst="rect">
            <a:avLst/>
          </a:prstGeom>
          <a:noFill/>
          <a:ln w="9525">
            <a:noFill/>
            <a:miter lim="800000"/>
            <a:headEnd/>
            <a:tailEnd/>
          </a:ln>
        </p:spPr>
        <p:txBody>
          <a:bodyPr wrap="none" lIns="96736" tIns="48368" rIns="96736" bIns="48368">
            <a:spAutoFit/>
          </a:bodyPr>
          <a:lstStyle/>
          <a:p>
            <a:pPr algn="ctr" defTabSz="966788"/>
            <a:r>
              <a:rPr lang="en-US" sz="1700"/>
              <a:t>room</a:t>
            </a:r>
          </a:p>
          <a:p>
            <a:pPr algn="ctr" defTabSz="966788"/>
            <a:r>
              <a:rPr lang="en-US" sz="1700"/>
              <a:t>number</a:t>
            </a:r>
          </a:p>
          <a:p>
            <a:pPr algn="ctr" defTabSz="966788"/>
            <a:r>
              <a:rPr lang="en-US" sz="1700" i="1"/>
              <a:t>byte address</a:t>
            </a:r>
          </a:p>
        </p:txBody>
      </p:sp>
      <p:sp>
        <p:nvSpPr>
          <p:cNvPr id="2094" name="Text Box 1071"/>
          <p:cNvSpPr txBox="1">
            <a:spLocks noChangeArrowheads="1"/>
          </p:cNvSpPr>
          <p:nvPr/>
        </p:nvSpPr>
        <p:spPr bwMode="auto">
          <a:xfrm>
            <a:off x="5540375" y="1819275"/>
            <a:ext cx="1527175" cy="612775"/>
          </a:xfrm>
          <a:prstGeom prst="rect">
            <a:avLst/>
          </a:prstGeom>
          <a:noFill/>
          <a:ln w="9525">
            <a:noFill/>
            <a:miter lim="800000"/>
            <a:headEnd/>
            <a:tailEnd/>
          </a:ln>
        </p:spPr>
        <p:txBody>
          <a:bodyPr wrap="none" lIns="96736" tIns="48368" rIns="96736" bIns="48368">
            <a:spAutoFit/>
          </a:bodyPr>
          <a:lstStyle/>
          <a:p>
            <a:pPr algn="ctr" defTabSz="966788"/>
            <a:r>
              <a:rPr lang="en-US" sz="1700">
                <a:latin typeface="Helvetica" charset="0"/>
              </a:rPr>
              <a:t>waiting rooms</a:t>
            </a:r>
          </a:p>
          <a:p>
            <a:pPr algn="ctr" defTabSz="966788"/>
            <a:r>
              <a:rPr lang="en-US" sz="1700">
                <a:latin typeface="Helvetica" charset="0"/>
              </a:rPr>
              <a:t>(</a:t>
            </a:r>
            <a:r>
              <a:rPr lang="en-US" sz="1700" i="1">
                <a:latin typeface="Helvetica" charset="0"/>
              </a:rPr>
              <a:t>registers</a:t>
            </a:r>
            <a:r>
              <a:rPr lang="en-US" sz="1700">
                <a:latin typeface="Helvetica" charset="0"/>
              </a:rPr>
              <a:t>)</a:t>
            </a:r>
          </a:p>
        </p:txBody>
      </p:sp>
      <p:sp>
        <p:nvSpPr>
          <p:cNvPr id="2095" name="Rectangle 1072"/>
          <p:cNvSpPr>
            <a:spLocks noChangeArrowheads="1"/>
          </p:cNvSpPr>
          <p:nvPr/>
        </p:nvSpPr>
        <p:spPr bwMode="auto">
          <a:xfrm>
            <a:off x="7546975" y="2062163"/>
            <a:ext cx="1347788" cy="612775"/>
          </a:xfrm>
          <a:prstGeom prst="rect">
            <a:avLst/>
          </a:prstGeom>
          <a:noFill/>
          <a:ln w="9525">
            <a:noFill/>
            <a:miter lim="800000"/>
            <a:headEnd/>
            <a:tailEnd/>
          </a:ln>
        </p:spPr>
        <p:txBody>
          <a:bodyPr wrap="none" lIns="96736" tIns="48368" rIns="96736" bIns="48368">
            <a:spAutoFit/>
          </a:bodyPr>
          <a:lstStyle/>
          <a:p>
            <a:pPr algn="ctr" defTabSz="966788"/>
            <a:r>
              <a:rPr lang="en-US" sz="1700">
                <a:latin typeface="Helvetica" charset="0"/>
              </a:rPr>
              <a:t>Competition</a:t>
            </a:r>
          </a:p>
          <a:p>
            <a:pPr algn="ctr" defTabSz="966788"/>
            <a:r>
              <a:rPr lang="en-US" sz="1700">
                <a:latin typeface="Helvetica" charset="0"/>
              </a:rPr>
              <a:t>venue</a:t>
            </a:r>
          </a:p>
        </p:txBody>
      </p:sp>
      <p:sp>
        <p:nvSpPr>
          <p:cNvPr id="2096" name="Text Box 1073"/>
          <p:cNvSpPr txBox="1">
            <a:spLocks noChangeArrowheads="1"/>
          </p:cNvSpPr>
          <p:nvPr/>
        </p:nvSpPr>
        <p:spPr bwMode="auto">
          <a:xfrm>
            <a:off x="2743200" y="946150"/>
            <a:ext cx="1681163" cy="354013"/>
          </a:xfrm>
          <a:prstGeom prst="rect">
            <a:avLst/>
          </a:prstGeom>
          <a:noFill/>
          <a:ln w="9525">
            <a:noFill/>
            <a:miter lim="800000"/>
            <a:headEnd/>
            <a:tailEnd/>
          </a:ln>
        </p:spPr>
        <p:txBody>
          <a:bodyPr wrap="none" lIns="96736" tIns="48368" rIns="96736" bIns="48368">
            <a:spAutoFit/>
          </a:bodyPr>
          <a:lstStyle/>
          <a:p>
            <a:pPr algn="ctr" defTabSz="966788"/>
            <a:r>
              <a:rPr lang="en-US" sz="1700">
                <a:latin typeface="Helvetica" charset="0"/>
              </a:rPr>
              <a:t>Hotel (</a:t>
            </a:r>
            <a:r>
              <a:rPr lang="en-US" sz="1700" i="1">
                <a:latin typeface="Helvetica" charset="0"/>
              </a:rPr>
              <a:t>memory</a:t>
            </a:r>
            <a:r>
              <a:rPr lang="en-US" sz="1700">
                <a:latin typeface="Helvetica" charset="0"/>
              </a:rPr>
              <a:t>)</a:t>
            </a:r>
          </a:p>
        </p:txBody>
      </p:sp>
      <p:sp>
        <p:nvSpPr>
          <p:cNvPr id="2097" name="Text Box 1074"/>
          <p:cNvSpPr txBox="1">
            <a:spLocks noChangeArrowheads="1"/>
          </p:cNvSpPr>
          <p:nvPr/>
        </p:nvSpPr>
        <p:spPr bwMode="auto">
          <a:xfrm>
            <a:off x="8037513" y="3862388"/>
            <a:ext cx="565150" cy="323850"/>
          </a:xfrm>
          <a:prstGeom prst="rect">
            <a:avLst/>
          </a:prstGeom>
          <a:noFill/>
          <a:ln w="9525">
            <a:noFill/>
            <a:miter lim="800000"/>
            <a:headEnd/>
            <a:tailEnd/>
          </a:ln>
        </p:spPr>
        <p:txBody>
          <a:bodyPr wrap="none" lIns="96736" tIns="48368" rIns="96736" bIns="48368">
            <a:spAutoFit/>
          </a:bodyPr>
          <a:lstStyle/>
          <a:p>
            <a:pPr defTabSz="966788"/>
            <a:r>
              <a:rPr lang="en-US" sz="1500" i="1">
                <a:latin typeface="Helvetica" charset="0"/>
              </a:rPr>
              <a:t>ALU</a:t>
            </a:r>
          </a:p>
        </p:txBody>
      </p:sp>
      <p:sp>
        <p:nvSpPr>
          <p:cNvPr id="2098" name="Text Box 1075"/>
          <p:cNvSpPr txBox="1">
            <a:spLocks noChangeArrowheads="1"/>
          </p:cNvSpPr>
          <p:nvPr/>
        </p:nvSpPr>
        <p:spPr bwMode="auto">
          <a:xfrm>
            <a:off x="5414963" y="5608638"/>
            <a:ext cx="1711325" cy="354012"/>
          </a:xfrm>
          <a:prstGeom prst="rect">
            <a:avLst/>
          </a:prstGeom>
          <a:noFill/>
          <a:ln w="9525">
            <a:noFill/>
            <a:miter lim="800000"/>
            <a:headEnd/>
            <a:tailEnd/>
          </a:ln>
        </p:spPr>
        <p:txBody>
          <a:bodyPr wrap="none" lIns="96736" tIns="48368" rIns="96736" bIns="48368">
            <a:spAutoFit/>
          </a:bodyPr>
          <a:lstStyle/>
          <a:p>
            <a:pPr defTabSz="966788"/>
            <a:r>
              <a:rPr lang="en-US" sz="1700"/>
              <a:t>Bus with 32 seats</a:t>
            </a:r>
          </a:p>
        </p:txBody>
      </p:sp>
      <p:sp>
        <p:nvSpPr>
          <p:cNvPr id="2099" name="Line 1076"/>
          <p:cNvSpPr>
            <a:spLocks noChangeShapeType="1"/>
          </p:cNvSpPr>
          <p:nvPr/>
        </p:nvSpPr>
        <p:spPr bwMode="auto">
          <a:xfrm>
            <a:off x="4183063" y="1382713"/>
            <a:ext cx="322262" cy="0"/>
          </a:xfrm>
          <a:prstGeom prst="line">
            <a:avLst/>
          </a:prstGeom>
          <a:noFill/>
          <a:ln w="9525">
            <a:solidFill>
              <a:schemeClr val="tx1"/>
            </a:solidFill>
            <a:round/>
            <a:headEnd/>
            <a:tailEnd/>
          </a:ln>
        </p:spPr>
        <p:txBody>
          <a:bodyPr/>
          <a:lstStyle/>
          <a:p>
            <a:endParaRPr lang="en-US"/>
          </a:p>
        </p:txBody>
      </p:sp>
      <p:sp>
        <p:nvSpPr>
          <p:cNvPr id="2100" name="Line 1077"/>
          <p:cNvSpPr>
            <a:spLocks noChangeShapeType="1"/>
          </p:cNvSpPr>
          <p:nvPr/>
        </p:nvSpPr>
        <p:spPr bwMode="auto">
          <a:xfrm>
            <a:off x="4183063" y="1625600"/>
            <a:ext cx="322262" cy="0"/>
          </a:xfrm>
          <a:prstGeom prst="line">
            <a:avLst/>
          </a:prstGeom>
          <a:noFill/>
          <a:ln w="9525">
            <a:solidFill>
              <a:schemeClr val="tx1"/>
            </a:solidFill>
            <a:round/>
            <a:headEnd/>
            <a:tailEnd/>
          </a:ln>
        </p:spPr>
        <p:txBody>
          <a:bodyPr/>
          <a:lstStyle/>
          <a:p>
            <a:endParaRPr lang="en-US"/>
          </a:p>
        </p:txBody>
      </p:sp>
      <p:sp>
        <p:nvSpPr>
          <p:cNvPr id="2101" name="Line 1078"/>
          <p:cNvSpPr>
            <a:spLocks noChangeShapeType="1"/>
          </p:cNvSpPr>
          <p:nvPr/>
        </p:nvSpPr>
        <p:spPr bwMode="auto">
          <a:xfrm>
            <a:off x="4183063" y="1866900"/>
            <a:ext cx="322262" cy="0"/>
          </a:xfrm>
          <a:prstGeom prst="line">
            <a:avLst/>
          </a:prstGeom>
          <a:noFill/>
          <a:ln w="9525">
            <a:solidFill>
              <a:schemeClr val="tx1"/>
            </a:solidFill>
            <a:round/>
            <a:headEnd/>
            <a:tailEnd/>
          </a:ln>
        </p:spPr>
        <p:txBody>
          <a:bodyPr/>
          <a:lstStyle/>
          <a:p>
            <a:endParaRPr lang="en-US"/>
          </a:p>
        </p:txBody>
      </p:sp>
      <p:sp>
        <p:nvSpPr>
          <p:cNvPr id="2102" name="Line 1079"/>
          <p:cNvSpPr>
            <a:spLocks noChangeShapeType="1"/>
          </p:cNvSpPr>
          <p:nvPr/>
        </p:nvSpPr>
        <p:spPr bwMode="auto">
          <a:xfrm>
            <a:off x="4183063" y="2108200"/>
            <a:ext cx="322262" cy="0"/>
          </a:xfrm>
          <a:prstGeom prst="line">
            <a:avLst/>
          </a:prstGeom>
          <a:noFill/>
          <a:ln w="9525">
            <a:solidFill>
              <a:schemeClr val="tx1"/>
            </a:solidFill>
            <a:round/>
            <a:headEnd/>
            <a:tailEnd/>
          </a:ln>
        </p:spPr>
        <p:txBody>
          <a:bodyPr/>
          <a:lstStyle/>
          <a:p>
            <a:endParaRPr lang="en-US"/>
          </a:p>
        </p:txBody>
      </p:sp>
      <p:sp>
        <p:nvSpPr>
          <p:cNvPr id="2103" name="Line 1080"/>
          <p:cNvSpPr>
            <a:spLocks noChangeShapeType="1"/>
          </p:cNvSpPr>
          <p:nvPr/>
        </p:nvSpPr>
        <p:spPr bwMode="auto">
          <a:xfrm>
            <a:off x="4183063" y="2349500"/>
            <a:ext cx="322262" cy="0"/>
          </a:xfrm>
          <a:prstGeom prst="line">
            <a:avLst/>
          </a:prstGeom>
          <a:noFill/>
          <a:ln w="9525">
            <a:solidFill>
              <a:schemeClr val="tx1"/>
            </a:solidFill>
            <a:round/>
            <a:headEnd/>
            <a:tailEnd/>
          </a:ln>
        </p:spPr>
        <p:txBody>
          <a:bodyPr/>
          <a:lstStyle/>
          <a:p>
            <a:endParaRPr lang="en-US"/>
          </a:p>
        </p:txBody>
      </p:sp>
      <p:sp>
        <p:nvSpPr>
          <p:cNvPr id="2104" name="Line 1081"/>
          <p:cNvSpPr>
            <a:spLocks noChangeShapeType="1"/>
          </p:cNvSpPr>
          <p:nvPr/>
        </p:nvSpPr>
        <p:spPr bwMode="auto">
          <a:xfrm>
            <a:off x="4183063" y="2592388"/>
            <a:ext cx="322262" cy="0"/>
          </a:xfrm>
          <a:prstGeom prst="line">
            <a:avLst/>
          </a:prstGeom>
          <a:noFill/>
          <a:ln w="9525">
            <a:solidFill>
              <a:schemeClr val="tx1"/>
            </a:solidFill>
            <a:round/>
            <a:headEnd/>
            <a:tailEnd/>
          </a:ln>
        </p:spPr>
        <p:txBody>
          <a:bodyPr/>
          <a:lstStyle/>
          <a:p>
            <a:endParaRPr lang="en-US"/>
          </a:p>
        </p:txBody>
      </p:sp>
      <p:sp>
        <p:nvSpPr>
          <p:cNvPr id="2105" name="Line 1082"/>
          <p:cNvSpPr>
            <a:spLocks noChangeShapeType="1"/>
          </p:cNvSpPr>
          <p:nvPr/>
        </p:nvSpPr>
        <p:spPr bwMode="auto">
          <a:xfrm>
            <a:off x="4183063" y="2832100"/>
            <a:ext cx="322262" cy="0"/>
          </a:xfrm>
          <a:prstGeom prst="line">
            <a:avLst/>
          </a:prstGeom>
          <a:noFill/>
          <a:ln w="9525">
            <a:solidFill>
              <a:schemeClr val="tx1"/>
            </a:solidFill>
            <a:round/>
            <a:headEnd/>
            <a:tailEnd/>
          </a:ln>
        </p:spPr>
        <p:txBody>
          <a:bodyPr/>
          <a:lstStyle/>
          <a:p>
            <a:endParaRPr lang="en-US"/>
          </a:p>
        </p:txBody>
      </p:sp>
      <p:sp>
        <p:nvSpPr>
          <p:cNvPr id="2106" name="Line 1083"/>
          <p:cNvSpPr>
            <a:spLocks noChangeShapeType="1"/>
          </p:cNvSpPr>
          <p:nvPr/>
        </p:nvSpPr>
        <p:spPr bwMode="auto">
          <a:xfrm>
            <a:off x="4183063" y="3074988"/>
            <a:ext cx="322262" cy="0"/>
          </a:xfrm>
          <a:prstGeom prst="line">
            <a:avLst/>
          </a:prstGeom>
          <a:noFill/>
          <a:ln w="9525">
            <a:solidFill>
              <a:schemeClr val="tx1"/>
            </a:solidFill>
            <a:round/>
            <a:headEnd/>
            <a:tailEnd/>
          </a:ln>
        </p:spPr>
        <p:txBody>
          <a:bodyPr/>
          <a:lstStyle/>
          <a:p>
            <a:endParaRPr lang="en-US"/>
          </a:p>
        </p:txBody>
      </p:sp>
      <p:sp>
        <p:nvSpPr>
          <p:cNvPr id="2107" name="Line 1084"/>
          <p:cNvSpPr>
            <a:spLocks noChangeShapeType="1"/>
          </p:cNvSpPr>
          <p:nvPr/>
        </p:nvSpPr>
        <p:spPr bwMode="auto">
          <a:xfrm>
            <a:off x="4505325" y="1255713"/>
            <a:ext cx="0" cy="4352925"/>
          </a:xfrm>
          <a:prstGeom prst="line">
            <a:avLst/>
          </a:prstGeom>
          <a:noFill/>
          <a:ln w="76200">
            <a:solidFill>
              <a:schemeClr val="folHlink"/>
            </a:solidFill>
            <a:round/>
            <a:headEnd/>
            <a:tailEnd/>
          </a:ln>
        </p:spPr>
        <p:txBody>
          <a:bodyPr/>
          <a:lstStyle/>
          <a:p>
            <a:endParaRPr lang="en-US"/>
          </a:p>
        </p:txBody>
      </p:sp>
      <p:sp>
        <p:nvSpPr>
          <p:cNvPr id="2108" name="Text Box 1085"/>
          <p:cNvSpPr txBox="1">
            <a:spLocks noChangeArrowheads="1"/>
          </p:cNvSpPr>
          <p:nvPr/>
        </p:nvSpPr>
        <p:spPr bwMode="auto">
          <a:xfrm rot="5388317">
            <a:off x="4909344" y="5339557"/>
            <a:ext cx="325437" cy="476250"/>
          </a:xfrm>
          <a:prstGeom prst="rect">
            <a:avLst/>
          </a:prstGeom>
          <a:noFill/>
          <a:ln w="9525">
            <a:noFill/>
            <a:miter lim="800000"/>
            <a:headEnd/>
            <a:tailEnd/>
          </a:ln>
        </p:spPr>
        <p:txBody>
          <a:bodyPr lIns="96736" tIns="48368" rIns="96736" bIns="48368">
            <a:spAutoFit/>
          </a:bodyPr>
          <a:lstStyle/>
          <a:p>
            <a:pPr defTabSz="966788"/>
            <a:r>
              <a:rPr lang="en-US" sz="2500">
                <a:sym typeface="Symbol" pitchFamily="18" charset="2"/>
              </a:rPr>
              <a:t></a:t>
            </a:r>
            <a:endParaRPr lang="en-US" sz="2500"/>
          </a:p>
        </p:txBody>
      </p:sp>
      <p:sp>
        <p:nvSpPr>
          <p:cNvPr id="2109" name="Line 1086"/>
          <p:cNvSpPr>
            <a:spLocks noChangeShapeType="1"/>
          </p:cNvSpPr>
          <p:nvPr/>
        </p:nvSpPr>
        <p:spPr bwMode="auto">
          <a:xfrm flipH="1">
            <a:off x="4471988" y="5608638"/>
            <a:ext cx="403225" cy="0"/>
          </a:xfrm>
          <a:prstGeom prst="line">
            <a:avLst/>
          </a:prstGeom>
          <a:noFill/>
          <a:ln w="76200">
            <a:solidFill>
              <a:schemeClr val="folHlink"/>
            </a:solidFill>
            <a:round/>
            <a:headEnd/>
            <a:tailEnd/>
          </a:ln>
        </p:spPr>
        <p:txBody>
          <a:bodyPr/>
          <a:lstStyle/>
          <a:p>
            <a:endParaRPr lang="en-US"/>
          </a:p>
        </p:txBody>
      </p:sp>
      <p:sp>
        <p:nvSpPr>
          <p:cNvPr id="2110" name="Rectangle 1087"/>
          <p:cNvSpPr>
            <a:spLocks noChangeArrowheads="1"/>
          </p:cNvSpPr>
          <p:nvPr/>
        </p:nvSpPr>
        <p:spPr bwMode="auto">
          <a:xfrm>
            <a:off x="2892425" y="3189288"/>
            <a:ext cx="1290638" cy="8048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11" name="Rectangle 1088"/>
          <p:cNvSpPr>
            <a:spLocks noChangeArrowheads="1"/>
          </p:cNvSpPr>
          <p:nvPr/>
        </p:nvSpPr>
        <p:spPr bwMode="auto">
          <a:xfrm>
            <a:off x="2892425" y="3994150"/>
            <a:ext cx="1290638" cy="24288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12" name="Rectangle 1089"/>
          <p:cNvSpPr>
            <a:spLocks noChangeArrowheads="1"/>
          </p:cNvSpPr>
          <p:nvPr/>
        </p:nvSpPr>
        <p:spPr bwMode="auto">
          <a:xfrm>
            <a:off x="2892425" y="4237038"/>
            <a:ext cx="1290638" cy="242887"/>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13" name="Rectangle 1090"/>
          <p:cNvSpPr>
            <a:spLocks noChangeArrowheads="1"/>
          </p:cNvSpPr>
          <p:nvPr/>
        </p:nvSpPr>
        <p:spPr bwMode="auto">
          <a:xfrm>
            <a:off x="2892425" y="4479925"/>
            <a:ext cx="1290638"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14" name="Rectangle 1091"/>
          <p:cNvSpPr>
            <a:spLocks noChangeArrowheads="1"/>
          </p:cNvSpPr>
          <p:nvPr/>
        </p:nvSpPr>
        <p:spPr bwMode="auto">
          <a:xfrm>
            <a:off x="2892425" y="5181600"/>
            <a:ext cx="1290638" cy="242888"/>
          </a:xfrm>
          <a:prstGeom prst="rect">
            <a:avLst/>
          </a:prstGeom>
          <a:solidFill>
            <a:schemeClr val="bg1"/>
          </a:solidFill>
          <a:ln w="9525">
            <a:solidFill>
              <a:schemeClr val="tx1"/>
            </a:solidFill>
            <a:miter lim="800000"/>
            <a:headEnd/>
            <a:tailEnd/>
          </a:ln>
        </p:spPr>
        <p:txBody>
          <a:bodyPr wrap="none" lIns="96736" tIns="48368" rIns="96736" bIns="48368" anchor="ctr"/>
          <a:lstStyle/>
          <a:p>
            <a:pPr defTabSz="966788"/>
            <a:r>
              <a:rPr lang="en-US" sz="1700"/>
              <a:t>      </a:t>
            </a:r>
          </a:p>
        </p:txBody>
      </p:sp>
      <p:sp>
        <p:nvSpPr>
          <p:cNvPr id="2115" name="Rectangle 1092"/>
          <p:cNvSpPr>
            <a:spLocks noChangeArrowheads="1"/>
          </p:cNvSpPr>
          <p:nvPr/>
        </p:nvSpPr>
        <p:spPr bwMode="auto">
          <a:xfrm>
            <a:off x="2892425" y="4953000"/>
            <a:ext cx="1290638"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16" name="Rectangle 1093"/>
          <p:cNvSpPr>
            <a:spLocks noChangeArrowheads="1"/>
          </p:cNvSpPr>
          <p:nvPr/>
        </p:nvSpPr>
        <p:spPr bwMode="auto">
          <a:xfrm>
            <a:off x="2892425" y="4721225"/>
            <a:ext cx="1290638"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17" name="Rectangle 1094"/>
          <p:cNvSpPr>
            <a:spLocks noChangeArrowheads="1"/>
          </p:cNvSpPr>
          <p:nvPr/>
        </p:nvSpPr>
        <p:spPr bwMode="auto">
          <a:xfrm>
            <a:off x="2892425" y="1301750"/>
            <a:ext cx="1290638" cy="24288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18" name="Rectangle 1095"/>
          <p:cNvSpPr>
            <a:spLocks noChangeArrowheads="1"/>
          </p:cNvSpPr>
          <p:nvPr/>
        </p:nvSpPr>
        <p:spPr bwMode="auto">
          <a:xfrm>
            <a:off x="2892425" y="1544638"/>
            <a:ext cx="1290638"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19" name="Rectangle 1096"/>
          <p:cNvSpPr>
            <a:spLocks noChangeArrowheads="1"/>
          </p:cNvSpPr>
          <p:nvPr/>
        </p:nvSpPr>
        <p:spPr bwMode="auto">
          <a:xfrm>
            <a:off x="2892425" y="1785938"/>
            <a:ext cx="1290638"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20" name="Rectangle 1097"/>
          <p:cNvSpPr>
            <a:spLocks noChangeArrowheads="1"/>
          </p:cNvSpPr>
          <p:nvPr/>
        </p:nvSpPr>
        <p:spPr bwMode="auto">
          <a:xfrm>
            <a:off x="2892425" y="2027238"/>
            <a:ext cx="1290638" cy="242887"/>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21" name="Rectangle 1098"/>
          <p:cNvSpPr>
            <a:spLocks noChangeArrowheads="1"/>
          </p:cNvSpPr>
          <p:nvPr/>
        </p:nvSpPr>
        <p:spPr bwMode="auto">
          <a:xfrm>
            <a:off x="2892425" y="2270125"/>
            <a:ext cx="1290638"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22" name="Rectangle 1099"/>
          <p:cNvSpPr>
            <a:spLocks noChangeArrowheads="1"/>
          </p:cNvSpPr>
          <p:nvPr/>
        </p:nvSpPr>
        <p:spPr bwMode="auto">
          <a:xfrm>
            <a:off x="2892425" y="2511425"/>
            <a:ext cx="1290638"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23" name="Rectangle 1100"/>
          <p:cNvSpPr>
            <a:spLocks noChangeArrowheads="1"/>
          </p:cNvSpPr>
          <p:nvPr/>
        </p:nvSpPr>
        <p:spPr bwMode="auto">
          <a:xfrm>
            <a:off x="2892425" y="2752725"/>
            <a:ext cx="1290638" cy="24288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24" name="Rectangle 1101"/>
          <p:cNvSpPr>
            <a:spLocks noChangeArrowheads="1"/>
          </p:cNvSpPr>
          <p:nvPr/>
        </p:nvSpPr>
        <p:spPr bwMode="auto">
          <a:xfrm>
            <a:off x="2892425" y="2995613"/>
            <a:ext cx="1290638"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25" name="Line 1102"/>
          <p:cNvSpPr>
            <a:spLocks noChangeShapeType="1"/>
          </p:cNvSpPr>
          <p:nvPr/>
        </p:nvSpPr>
        <p:spPr bwMode="auto">
          <a:xfrm>
            <a:off x="3538538" y="1336675"/>
            <a:ext cx="0" cy="4110038"/>
          </a:xfrm>
          <a:prstGeom prst="line">
            <a:avLst/>
          </a:prstGeom>
          <a:noFill/>
          <a:ln w="9525">
            <a:solidFill>
              <a:schemeClr val="folHlink"/>
            </a:solidFill>
            <a:round/>
            <a:headEnd/>
            <a:tailEnd/>
          </a:ln>
        </p:spPr>
        <p:txBody>
          <a:bodyPr/>
          <a:lstStyle/>
          <a:p>
            <a:endParaRPr lang="en-US"/>
          </a:p>
        </p:txBody>
      </p:sp>
      <p:sp>
        <p:nvSpPr>
          <p:cNvPr id="2126" name="Line 1103"/>
          <p:cNvSpPr>
            <a:spLocks noChangeShapeType="1"/>
          </p:cNvSpPr>
          <p:nvPr/>
        </p:nvSpPr>
        <p:spPr bwMode="auto">
          <a:xfrm>
            <a:off x="3860800" y="1336675"/>
            <a:ext cx="0" cy="4110038"/>
          </a:xfrm>
          <a:prstGeom prst="line">
            <a:avLst/>
          </a:prstGeom>
          <a:noFill/>
          <a:ln w="9525">
            <a:solidFill>
              <a:schemeClr val="folHlink"/>
            </a:solidFill>
            <a:round/>
            <a:headEnd/>
            <a:tailEnd/>
          </a:ln>
        </p:spPr>
        <p:txBody>
          <a:bodyPr/>
          <a:lstStyle/>
          <a:p>
            <a:endParaRPr lang="en-US"/>
          </a:p>
        </p:txBody>
      </p:sp>
      <p:sp>
        <p:nvSpPr>
          <p:cNvPr id="2127" name="Line 1104"/>
          <p:cNvSpPr>
            <a:spLocks noChangeShapeType="1"/>
          </p:cNvSpPr>
          <p:nvPr/>
        </p:nvSpPr>
        <p:spPr bwMode="auto">
          <a:xfrm>
            <a:off x="3214688" y="1336675"/>
            <a:ext cx="0" cy="4110038"/>
          </a:xfrm>
          <a:prstGeom prst="line">
            <a:avLst/>
          </a:prstGeom>
          <a:noFill/>
          <a:ln w="9525">
            <a:solidFill>
              <a:schemeClr val="folHlink"/>
            </a:solidFill>
            <a:round/>
            <a:headEnd/>
            <a:tailEnd/>
          </a:ln>
        </p:spPr>
        <p:txBody>
          <a:bodyPr/>
          <a:lstStyle/>
          <a:p>
            <a:endParaRPr lang="en-US"/>
          </a:p>
        </p:txBody>
      </p:sp>
      <p:graphicFrame>
        <p:nvGraphicFramePr>
          <p:cNvPr id="2050" name="Object 1105"/>
          <p:cNvGraphicFramePr>
            <a:graphicFrameLocks noChangeAspect="1"/>
          </p:cNvGraphicFramePr>
          <p:nvPr/>
        </p:nvGraphicFramePr>
        <p:xfrm>
          <a:off x="161925" y="4224338"/>
          <a:ext cx="1289050" cy="484187"/>
        </p:xfrm>
        <a:graphic>
          <a:graphicData uri="http://schemas.openxmlformats.org/presentationml/2006/ole">
            <mc:AlternateContent xmlns:mc="http://schemas.openxmlformats.org/markup-compatibility/2006">
              <mc:Choice xmlns:v="urn:schemas-microsoft-com:vml" Requires="v">
                <p:oleObj spid="_x0000_s2438" name="Bitmap Image" r:id="rId3" imgW="7640116" imgH="4704762" progId="PBrush">
                  <p:embed/>
                </p:oleObj>
              </mc:Choice>
              <mc:Fallback>
                <p:oleObj name="Bitmap Image" r:id="rId3" imgW="7640116" imgH="4704762" progId="PBrush">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 y="4224338"/>
                        <a:ext cx="1289050" cy="48418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28" name="Text Box 1106"/>
          <p:cNvSpPr txBox="1">
            <a:spLocks noChangeArrowheads="1"/>
          </p:cNvSpPr>
          <p:nvPr/>
        </p:nvSpPr>
        <p:spPr bwMode="auto">
          <a:xfrm>
            <a:off x="160338" y="4800600"/>
            <a:ext cx="1244600" cy="1162050"/>
          </a:xfrm>
          <a:prstGeom prst="rect">
            <a:avLst/>
          </a:prstGeom>
          <a:noFill/>
          <a:ln w="9525">
            <a:noFill/>
            <a:miter lim="800000"/>
            <a:headEnd/>
            <a:tailEnd/>
          </a:ln>
        </p:spPr>
        <p:txBody>
          <a:bodyPr wrap="none" lIns="96736" tIns="48368" rIns="96736" bIns="48368">
            <a:spAutoFit/>
          </a:bodyPr>
          <a:lstStyle/>
          <a:p>
            <a:pPr algn="ctr" defTabSz="966788">
              <a:lnSpc>
                <a:spcPct val="70000"/>
              </a:lnSpc>
            </a:pPr>
            <a:r>
              <a:rPr lang="en-US" sz="2500"/>
              <a:t>hotels</a:t>
            </a:r>
          </a:p>
          <a:p>
            <a:pPr algn="ctr" defTabSz="966788">
              <a:lnSpc>
                <a:spcPct val="70000"/>
              </a:lnSpc>
            </a:pPr>
            <a:r>
              <a:rPr lang="en-US" sz="2500"/>
              <a:t>outside</a:t>
            </a:r>
          </a:p>
          <a:p>
            <a:pPr algn="ctr" defTabSz="966788">
              <a:lnSpc>
                <a:spcPct val="70000"/>
              </a:lnSpc>
            </a:pPr>
            <a:r>
              <a:rPr lang="en-US" sz="2500"/>
              <a:t>city</a:t>
            </a:r>
          </a:p>
          <a:p>
            <a:pPr algn="ctr" defTabSz="966788">
              <a:lnSpc>
                <a:spcPct val="70000"/>
              </a:lnSpc>
            </a:pPr>
            <a:r>
              <a:rPr lang="en-US" sz="2500"/>
              <a:t>or home</a:t>
            </a:r>
          </a:p>
        </p:txBody>
      </p:sp>
      <p:sp>
        <p:nvSpPr>
          <p:cNvPr id="2129" name="AutoShape 1107"/>
          <p:cNvSpPr>
            <a:spLocks noChangeArrowheads="1"/>
          </p:cNvSpPr>
          <p:nvPr/>
        </p:nvSpPr>
        <p:spPr bwMode="auto">
          <a:xfrm>
            <a:off x="1693863" y="4305300"/>
            <a:ext cx="322262" cy="322263"/>
          </a:xfrm>
          <a:prstGeom prst="rightArrow">
            <a:avLst>
              <a:gd name="adj1" fmla="val 50000"/>
              <a:gd name="adj2" fmla="val 25000"/>
            </a:avLst>
          </a:prstGeom>
          <a:solidFill>
            <a:schemeClr val="bg1"/>
          </a:solidFill>
          <a:ln w="9525">
            <a:solidFill>
              <a:schemeClr val="tx1"/>
            </a:solidFill>
            <a:miter lim="800000"/>
            <a:headEnd/>
            <a:tailEnd/>
          </a:ln>
        </p:spPr>
        <p:txBody>
          <a:bodyPr wrap="none" anchor="ctr"/>
          <a:lstStyle/>
          <a:p>
            <a:endParaRPr lang="en-US"/>
          </a:p>
        </p:txBody>
      </p:sp>
      <p:sp>
        <p:nvSpPr>
          <p:cNvPr id="2130" name="Rectangle 1108"/>
          <p:cNvSpPr>
            <a:spLocks noChangeArrowheads="1"/>
          </p:cNvSpPr>
          <p:nvPr/>
        </p:nvSpPr>
        <p:spPr bwMode="auto">
          <a:xfrm>
            <a:off x="565150" y="80963"/>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Olympic Game Organization</a:t>
            </a:r>
            <a:endParaRPr lang="en-US" sz="3400" b="1">
              <a:solidFill>
                <a:schemeClr val="accent2"/>
              </a:solidFill>
            </a:endParaRPr>
          </a:p>
        </p:txBody>
      </p:sp>
      <p:sp>
        <p:nvSpPr>
          <p:cNvPr id="2131" name="Line 1110"/>
          <p:cNvSpPr>
            <a:spLocks noChangeShapeType="1"/>
          </p:cNvSpPr>
          <p:nvPr/>
        </p:nvSpPr>
        <p:spPr bwMode="auto">
          <a:xfrm flipH="1">
            <a:off x="5160963" y="5589588"/>
            <a:ext cx="1128712" cy="0"/>
          </a:xfrm>
          <a:prstGeom prst="line">
            <a:avLst/>
          </a:prstGeom>
          <a:noFill/>
          <a:ln w="76200">
            <a:solidFill>
              <a:schemeClr val="folHlink"/>
            </a:solidFill>
            <a:round/>
            <a:headEnd/>
            <a:tailEnd/>
          </a:ln>
        </p:spPr>
        <p:txBody>
          <a:bodyPr/>
          <a:lstStyle/>
          <a:p>
            <a:endParaRPr lang="en-US"/>
          </a:p>
        </p:txBody>
      </p:sp>
      <p:sp>
        <p:nvSpPr>
          <p:cNvPr id="2132" name="Rectangle 1111"/>
          <p:cNvSpPr>
            <a:spLocks noChangeArrowheads="1"/>
          </p:cNvSpPr>
          <p:nvPr/>
        </p:nvSpPr>
        <p:spPr bwMode="auto">
          <a:xfrm>
            <a:off x="2892425" y="4783138"/>
            <a:ext cx="1531938" cy="666750"/>
          </a:xfrm>
          <a:prstGeom prst="rect">
            <a:avLst/>
          </a:prstGeom>
          <a:noFill/>
          <a:ln w="9525">
            <a:noFill/>
            <a:miter lim="800000"/>
            <a:headEnd/>
            <a:tailEnd/>
          </a:ln>
        </p:spPr>
        <p:txBody>
          <a:bodyPr lIns="96736" tIns="48368" rIns="96736" bIns="48368">
            <a:spAutoFit/>
          </a:bodyPr>
          <a:lstStyle/>
          <a:p>
            <a:pPr defTabSz="966788">
              <a:lnSpc>
                <a:spcPct val="40000"/>
              </a:lnSpc>
              <a:spcBef>
                <a:spcPct val="50000"/>
              </a:spcBef>
            </a:pPr>
            <a:r>
              <a:rPr lang="en-US" sz="1700"/>
              <a:t>8    9   10   11</a:t>
            </a:r>
          </a:p>
          <a:p>
            <a:pPr defTabSz="966788">
              <a:lnSpc>
                <a:spcPct val="40000"/>
              </a:lnSpc>
              <a:spcBef>
                <a:spcPct val="50000"/>
              </a:spcBef>
            </a:pPr>
            <a:r>
              <a:rPr lang="en-US" sz="1700"/>
              <a:t>4    5     6    7</a:t>
            </a:r>
          </a:p>
          <a:p>
            <a:pPr defTabSz="966788">
              <a:lnSpc>
                <a:spcPct val="40000"/>
              </a:lnSpc>
              <a:spcBef>
                <a:spcPct val="50000"/>
              </a:spcBef>
            </a:pPr>
            <a:r>
              <a:rPr lang="en-US" sz="1700"/>
              <a:t>0    1    2     3</a:t>
            </a:r>
          </a:p>
        </p:txBody>
      </p:sp>
      <p:sp>
        <p:nvSpPr>
          <p:cNvPr id="2133" name="Text Box 1112"/>
          <p:cNvSpPr txBox="1">
            <a:spLocks noChangeArrowheads="1"/>
          </p:cNvSpPr>
          <p:nvPr/>
        </p:nvSpPr>
        <p:spPr bwMode="auto">
          <a:xfrm>
            <a:off x="457200" y="3962400"/>
            <a:ext cx="692150" cy="457200"/>
          </a:xfrm>
          <a:prstGeom prst="rect">
            <a:avLst/>
          </a:prstGeom>
          <a:noFill/>
          <a:ln w="9525">
            <a:noFill/>
            <a:miter lim="800000"/>
            <a:headEnd/>
            <a:tailEnd/>
          </a:ln>
        </p:spPr>
        <p:txBody>
          <a:bodyPr wrap="none" lIns="91432" tIns="45716" rIns="91432" bIns="45716">
            <a:spAutoFit/>
          </a:bodyPr>
          <a:lstStyle/>
          <a:p>
            <a:r>
              <a:rPr lang="en-US"/>
              <a:t>disk</a:t>
            </a:r>
          </a:p>
        </p:txBody>
      </p:sp>
      <p:sp>
        <p:nvSpPr>
          <p:cNvPr id="86" name="Text Box 59"/>
          <p:cNvSpPr txBox="1">
            <a:spLocks noChangeArrowheads="1"/>
          </p:cNvSpPr>
          <p:nvPr/>
        </p:nvSpPr>
        <p:spPr bwMode="auto">
          <a:xfrm>
            <a:off x="76200" y="1143000"/>
            <a:ext cx="2155826" cy="1708152"/>
          </a:xfrm>
          <a:prstGeom prst="rect">
            <a:avLst/>
          </a:prstGeom>
          <a:noFill/>
          <a:ln w="9525">
            <a:noFill/>
            <a:miter lim="800000"/>
            <a:headEnd/>
            <a:tailEnd/>
          </a:ln>
        </p:spPr>
        <p:txBody>
          <a:bodyPr wrap="square" lIns="91432" tIns="45716" rIns="91432" bIns="45716">
            <a:spAutoFit/>
          </a:bodyPr>
          <a:lstStyle/>
          <a:p>
            <a:pPr>
              <a:spcBef>
                <a:spcPts val="600"/>
              </a:spcBef>
            </a:pPr>
            <a:r>
              <a:rPr lang="en-US" sz="2000" dirty="0">
                <a:solidFill>
                  <a:srgbClr val="C00000"/>
                </a:solidFill>
              </a:rPr>
              <a:t>The </a:t>
            </a:r>
            <a:r>
              <a:rPr lang="en-US" sz="2000" dirty="0" smtClean="0">
                <a:solidFill>
                  <a:srgbClr val="C00000"/>
                </a:solidFill>
              </a:rPr>
              <a:t>memory is byte-addressable.</a:t>
            </a:r>
          </a:p>
          <a:p>
            <a:pPr>
              <a:spcBef>
                <a:spcPts val="600"/>
              </a:spcBef>
            </a:pPr>
            <a:r>
              <a:rPr lang="en-US" sz="2000" dirty="0" smtClean="0">
                <a:solidFill>
                  <a:srgbClr val="C00000"/>
                </a:solidFill>
              </a:rPr>
              <a:t>The address of </a:t>
            </a:r>
            <a:r>
              <a:rPr lang="en-US" sz="2000" dirty="0" err="1" smtClean="0">
                <a:solidFill>
                  <a:srgbClr val="C00000"/>
                </a:solidFill>
              </a:rPr>
              <a:t>int</a:t>
            </a:r>
            <a:r>
              <a:rPr lang="en-US" sz="2000" dirty="0" smtClean="0">
                <a:solidFill>
                  <a:srgbClr val="C00000"/>
                </a:solidFill>
              </a:rPr>
              <a:t> and float must be multiples of four.</a:t>
            </a:r>
            <a:endParaRPr lang="en-US" sz="20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75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anim calcmode="lin" valueType="num">
                                      <p:cBhvr>
                                        <p:cTn id="8" dur="1000" fill="hold"/>
                                        <p:tgtEl>
                                          <p:spTgt spid="86"/>
                                        </p:tgtEl>
                                        <p:attrNameLst>
                                          <p:attrName>ppt_x</p:attrName>
                                        </p:attrNameLst>
                                      </p:cBhvr>
                                      <p:tavLst>
                                        <p:tav tm="0">
                                          <p:val>
                                            <p:strVal val="#ppt_x"/>
                                          </p:val>
                                        </p:tav>
                                        <p:tav tm="100000">
                                          <p:val>
                                            <p:strVal val="#ppt_x"/>
                                          </p:val>
                                        </p:tav>
                                      </p:tavLst>
                                    </p:anim>
                                    <p:anim calcmode="lin" valueType="num">
                                      <p:cBhvr>
                                        <p:cTn id="9"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7"/>
          <p:cNvPicPr>
            <a:picLocks noChangeAspect="1" noChangeArrowheads="1"/>
          </p:cNvPicPr>
          <p:nvPr/>
        </p:nvPicPr>
        <p:blipFill>
          <a:blip r:embed="rId2" cstate="print"/>
          <a:srcRect/>
          <a:stretch>
            <a:fillRect/>
          </a:stretch>
        </p:blipFill>
        <p:spPr bwMode="auto">
          <a:xfrm>
            <a:off x="2133600" y="4868863"/>
            <a:ext cx="5029200" cy="1760537"/>
          </a:xfrm>
          <a:prstGeom prst="rect">
            <a:avLst/>
          </a:prstGeom>
          <a:noFill/>
          <a:ln w="9525">
            <a:noFill/>
            <a:miter lim="800000"/>
            <a:headEnd/>
            <a:tailEnd/>
          </a:ln>
        </p:spPr>
      </p:pic>
      <p:sp>
        <p:nvSpPr>
          <p:cNvPr id="29699" name="Rectangle 2"/>
          <p:cNvSpPr>
            <a:spLocks noGrp="1" noChangeArrowheads="1"/>
          </p:cNvSpPr>
          <p:nvPr>
            <p:ph type="title"/>
          </p:nvPr>
        </p:nvSpPr>
        <p:spPr>
          <a:xfrm>
            <a:off x="588963" y="76200"/>
            <a:ext cx="8174037" cy="563563"/>
          </a:xfrm>
        </p:spPr>
        <p:txBody>
          <a:bodyPr/>
          <a:lstStyle/>
          <a:p>
            <a:r>
              <a:rPr lang="en-US" dirty="0" smtClean="0"/>
              <a:t>What is the impact of </a:t>
            </a:r>
            <a:r>
              <a:rPr lang="en-US" dirty="0" smtClean="0">
                <a:solidFill>
                  <a:srgbClr val="C00000"/>
                </a:solidFill>
              </a:rPr>
              <a:t>byte addressable </a:t>
            </a:r>
            <a:r>
              <a:rPr lang="en-US" dirty="0" smtClean="0"/>
              <a:t>memory?</a:t>
            </a:r>
          </a:p>
        </p:txBody>
      </p:sp>
      <p:sp>
        <p:nvSpPr>
          <p:cNvPr id="29700" name="Rectangle 3"/>
          <p:cNvSpPr>
            <a:spLocks noGrp="1" noChangeArrowheads="1"/>
          </p:cNvSpPr>
          <p:nvPr>
            <p:ph type="body" sz="half" idx="1"/>
          </p:nvPr>
        </p:nvSpPr>
        <p:spPr>
          <a:xfrm>
            <a:off x="1066800" y="762000"/>
            <a:ext cx="7772400" cy="3886200"/>
          </a:xfrm>
        </p:spPr>
        <p:txBody>
          <a:bodyPr/>
          <a:lstStyle/>
          <a:p>
            <a:pPr marL="0" indent="0">
              <a:tabLst>
                <a:tab pos="339725" algn="l"/>
              </a:tabLst>
            </a:pPr>
            <a:r>
              <a:rPr lang="en-US" sz="1800" dirty="0" smtClean="0">
                <a:latin typeface="Courier New" pitchFamily="49" charset="0"/>
              </a:rPr>
              <a:t>#include &lt;</a:t>
            </a:r>
            <a:r>
              <a:rPr lang="en-US" sz="1800" dirty="0" err="1" smtClean="0">
                <a:latin typeface="Courier New" pitchFamily="49" charset="0"/>
              </a:rPr>
              <a:t>stdio.h</a:t>
            </a:r>
            <a:r>
              <a:rPr lang="en-US" sz="1800" dirty="0" smtClean="0">
                <a:latin typeface="Courier New" pitchFamily="49" charset="0"/>
              </a:rPr>
              <a:t>&gt;</a:t>
            </a:r>
          </a:p>
          <a:p>
            <a:pPr marL="0" indent="0">
              <a:tabLst>
                <a:tab pos="339725" algn="l"/>
              </a:tabLst>
            </a:pPr>
            <a:r>
              <a:rPr lang="en-US" sz="1800" dirty="0" smtClean="0">
                <a:latin typeface="Courier New" pitchFamily="49" charset="0"/>
              </a:rPr>
              <a:t>void main() {</a:t>
            </a:r>
          </a:p>
          <a:p>
            <a:pPr marL="0" indent="0">
              <a:tabLst>
                <a:tab pos="339725" algn="l"/>
              </a:tabLst>
            </a:pPr>
            <a:r>
              <a:rPr lang="en-US" sz="1800" dirty="0" smtClean="0">
                <a:latin typeface="Courier New" pitchFamily="49" charset="0"/>
              </a:rPr>
              <a:t>	</a:t>
            </a:r>
            <a:r>
              <a:rPr lang="en-US" sz="1800" b="1" dirty="0" err="1" smtClean="0">
                <a:latin typeface="Courier New" pitchFamily="49" charset="0"/>
              </a:rPr>
              <a:t>int</a:t>
            </a:r>
            <a:r>
              <a:rPr lang="en-US" sz="1800" dirty="0" smtClean="0">
                <a:latin typeface="Courier New" pitchFamily="49" charset="0"/>
              </a:rPr>
              <a:t> n1 = 4, n2 = 8; </a:t>
            </a:r>
            <a:r>
              <a:rPr lang="en-US" sz="1800" dirty="0" err="1" smtClean="0">
                <a:latin typeface="Courier New" pitchFamily="49" charset="0"/>
              </a:rPr>
              <a:t>int</a:t>
            </a:r>
            <a:r>
              <a:rPr lang="en-US" sz="1800" dirty="0" smtClean="0">
                <a:latin typeface="Courier New" pitchFamily="49" charset="0"/>
              </a:rPr>
              <a:t> *pn1 = &amp;n1, *pn2 = &amp;n2;</a:t>
            </a:r>
          </a:p>
          <a:p>
            <a:pPr marL="0" indent="0">
              <a:tabLst>
                <a:tab pos="339725" algn="l"/>
              </a:tabLst>
            </a:pPr>
            <a:r>
              <a:rPr lang="en-US" sz="1800" dirty="0" smtClean="0">
                <a:latin typeface="Courier New" pitchFamily="49" charset="0"/>
              </a:rPr>
              <a:t>	</a:t>
            </a:r>
            <a:r>
              <a:rPr lang="en-US" sz="1800" b="1" dirty="0" smtClean="0">
                <a:latin typeface="Courier New" pitchFamily="49" charset="0"/>
              </a:rPr>
              <a:t>char</a:t>
            </a:r>
            <a:r>
              <a:rPr lang="en-US" sz="1800" dirty="0" smtClean="0">
                <a:latin typeface="Courier New" pitchFamily="49" charset="0"/>
              </a:rPr>
              <a:t> c1 = 65, c2 = 66; char *pc1 = &amp;c1, *pc2 = &amp;c2;</a:t>
            </a:r>
          </a:p>
          <a:p>
            <a:pPr marL="0" indent="0">
              <a:tabLst>
                <a:tab pos="339725" algn="l"/>
              </a:tabLst>
            </a:pPr>
            <a:r>
              <a:rPr lang="en-US" sz="1800" dirty="0" smtClean="0">
                <a:latin typeface="Courier New" pitchFamily="49" charset="0"/>
              </a:rPr>
              <a:t>	printf("pn1 = %d, n1 = %d\n", </a:t>
            </a:r>
            <a:r>
              <a:rPr lang="en-US" sz="1800" dirty="0" smtClean="0">
                <a:solidFill>
                  <a:srgbClr val="FF0000"/>
                </a:solidFill>
                <a:latin typeface="Courier New" pitchFamily="49" charset="0"/>
              </a:rPr>
              <a:t>pn1</a:t>
            </a:r>
            <a:r>
              <a:rPr lang="en-US" sz="1800" dirty="0" smtClean="0">
                <a:latin typeface="Courier New" pitchFamily="49" charset="0"/>
              </a:rPr>
              <a:t>, *pn1);</a:t>
            </a:r>
          </a:p>
          <a:p>
            <a:pPr marL="0" indent="0">
              <a:tabLst>
                <a:tab pos="339725" algn="l"/>
              </a:tabLst>
            </a:pPr>
            <a:r>
              <a:rPr lang="en-US" sz="1800" dirty="0" smtClean="0">
                <a:latin typeface="Courier New" pitchFamily="49" charset="0"/>
              </a:rPr>
              <a:t>	pn1 = pn1 + 1;</a:t>
            </a:r>
          </a:p>
          <a:p>
            <a:pPr marL="0" indent="0">
              <a:tabLst>
                <a:tab pos="339725" algn="l"/>
              </a:tabLst>
            </a:pPr>
            <a:r>
              <a:rPr lang="en-US" sz="1800" dirty="0" smtClean="0">
                <a:latin typeface="Courier New" pitchFamily="49" charset="0"/>
              </a:rPr>
              <a:t>	printf("pn1 = %d, n1 = %d\n", </a:t>
            </a:r>
            <a:r>
              <a:rPr lang="en-US" sz="1800" dirty="0" smtClean="0">
                <a:solidFill>
                  <a:srgbClr val="FF0000"/>
                </a:solidFill>
                <a:latin typeface="Courier New" pitchFamily="49" charset="0"/>
              </a:rPr>
              <a:t>pn1</a:t>
            </a:r>
            <a:r>
              <a:rPr lang="en-US" sz="1800" dirty="0" smtClean="0">
                <a:latin typeface="Courier New" pitchFamily="49" charset="0"/>
              </a:rPr>
              <a:t>, *pn1);</a:t>
            </a:r>
          </a:p>
          <a:p>
            <a:pPr marL="0" indent="0">
              <a:tabLst>
                <a:tab pos="339725" algn="l"/>
              </a:tabLst>
            </a:pPr>
            <a:r>
              <a:rPr lang="en-US" sz="1800" dirty="0" smtClean="0">
                <a:latin typeface="Courier New" pitchFamily="49" charset="0"/>
              </a:rPr>
              <a:t>	printf("pn2 = %d, n2 = %d\n", </a:t>
            </a:r>
            <a:r>
              <a:rPr lang="en-US" sz="1800" dirty="0" smtClean="0">
                <a:solidFill>
                  <a:schemeClr val="tx1"/>
                </a:solidFill>
                <a:latin typeface="Courier New" pitchFamily="49" charset="0"/>
              </a:rPr>
              <a:t>pn2</a:t>
            </a:r>
            <a:r>
              <a:rPr lang="en-US" sz="1800" dirty="0" smtClean="0">
                <a:latin typeface="Courier New" pitchFamily="49" charset="0"/>
              </a:rPr>
              <a:t>, *pn2);</a:t>
            </a:r>
          </a:p>
          <a:p>
            <a:pPr marL="0" indent="0">
              <a:tabLst>
                <a:tab pos="339725" algn="l"/>
              </a:tabLst>
            </a:pPr>
            <a:r>
              <a:rPr lang="en-US" sz="1800" dirty="0" smtClean="0">
                <a:latin typeface="Courier New" pitchFamily="49" charset="0"/>
              </a:rPr>
              <a:t>	printf("pc1 = %d, c1 = %c\n", </a:t>
            </a:r>
            <a:r>
              <a:rPr lang="en-US" sz="1800" dirty="0" smtClean="0">
                <a:solidFill>
                  <a:srgbClr val="0000FF"/>
                </a:solidFill>
                <a:latin typeface="Courier New" pitchFamily="49" charset="0"/>
              </a:rPr>
              <a:t>pc1</a:t>
            </a:r>
            <a:r>
              <a:rPr lang="en-US" sz="1800" dirty="0" smtClean="0">
                <a:latin typeface="Courier New" pitchFamily="49" charset="0"/>
              </a:rPr>
              <a:t>, *pc1);</a:t>
            </a:r>
          </a:p>
          <a:p>
            <a:pPr marL="0" indent="0">
              <a:tabLst>
                <a:tab pos="339725" algn="l"/>
              </a:tabLst>
            </a:pPr>
            <a:r>
              <a:rPr lang="en-US" sz="1800" dirty="0" smtClean="0">
                <a:latin typeface="Courier New" pitchFamily="49" charset="0"/>
              </a:rPr>
              <a:t>	pc1 = pc1 + 1;</a:t>
            </a:r>
          </a:p>
          <a:p>
            <a:pPr marL="0" indent="0">
              <a:tabLst>
                <a:tab pos="339725" algn="l"/>
              </a:tabLst>
            </a:pPr>
            <a:r>
              <a:rPr lang="en-US" sz="1800" dirty="0" smtClean="0">
                <a:latin typeface="Courier New" pitchFamily="49" charset="0"/>
              </a:rPr>
              <a:t>	printf("pc1 = %d, c1 = %c\n", </a:t>
            </a:r>
            <a:r>
              <a:rPr lang="en-US" sz="1800" dirty="0" smtClean="0">
                <a:solidFill>
                  <a:srgbClr val="0000FF"/>
                </a:solidFill>
                <a:latin typeface="Courier New" pitchFamily="49" charset="0"/>
              </a:rPr>
              <a:t>pc1</a:t>
            </a:r>
            <a:r>
              <a:rPr lang="en-US" sz="1800" dirty="0" smtClean="0">
                <a:latin typeface="Courier New" pitchFamily="49" charset="0"/>
              </a:rPr>
              <a:t>, *pc1);</a:t>
            </a:r>
          </a:p>
          <a:p>
            <a:pPr marL="0" indent="0">
              <a:tabLst>
                <a:tab pos="339725" algn="l"/>
              </a:tabLst>
            </a:pPr>
            <a:r>
              <a:rPr lang="en-US" sz="1800" dirty="0" smtClean="0">
                <a:latin typeface="Courier New" pitchFamily="49" charset="0"/>
              </a:rPr>
              <a:t>	printf("pc2 = %d, c2 = %c\n", pc2, *pc2);</a:t>
            </a:r>
          </a:p>
          <a:p>
            <a:pPr marL="0" indent="0">
              <a:lnSpc>
                <a:spcPct val="75000"/>
              </a:lnSpc>
              <a:tabLst>
                <a:tab pos="339725" algn="l"/>
              </a:tabLst>
            </a:pPr>
            <a:r>
              <a:rPr lang="en-US" sz="1800" dirty="0" smtClean="0">
                <a:latin typeface="Courier New" pitchFamily="49" charset="0"/>
              </a:rPr>
              <a:t>}</a:t>
            </a:r>
          </a:p>
          <a:p>
            <a:pPr marL="0" indent="0">
              <a:lnSpc>
                <a:spcPct val="75000"/>
              </a:lnSpc>
              <a:tabLst>
                <a:tab pos="339725" algn="l"/>
              </a:tabLst>
            </a:pPr>
            <a:endParaRPr lang="en-US" sz="1800" dirty="0" smtClean="0">
              <a:latin typeface="Courier New" pitchFamily="49" charset="0"/>
            </a:endParaRPr>
          </a:p>
        </p:txBody>
      </p:sp>
      <p:sp>
        <p:nvSpPr>
          <p:cNvPr id="29701" name="Freeform 38"/>
          <p:cNvSpPr>
            <a:spLocks/>
          </p:cNvSpPr>
          <p:nvPr/>
        </p:nvSpPr>
        <p:spPr bwMode="auto">
          <a:xfrm>
            <a:off x="990600" y="2057400"/>
            <a:ext cx="1066800" cy="2971800"/>
          </a:xfrm>
          <a:custGeom>
            <a:avLst/>
            <a:gdLst>
              <a:gd name="T0" fmla="*/ 2147483647 w 672"/>
              <a:gd name="T1" fmla="*/ 0 h 1872"/>
              <a:gd name="T2" fmla="*/ 0 w 672"/>
              <a:gd name="T3" fmla="*/ 0 h 1872"/>
              <a:gd name="T4" fmla="*/ 0 w 672"/>
              <a:gd name="T5" fmla="*/ 2147483647 h 1872"/>
              <a:gd name="T6" fmla="*/ 2147483647 w 672"/>
              <a:gd name="T7" fmla="*/ 2147483647 h 1872"/>
              <a:gd name="T8" fmla="*/ 0 60000 65536"/>
              <a:gd name="T9" fmla="*/ 0 60000 65536"/>
              <a:gd name="T10" fmla="*/ 0 60000 65536"/>
              <a:gd name="T11" fmla="*/ 0 60000 65536"/>
              <a:gd name="T12" fmla="*/ 0 w 672"/>
              <a:gd name="T13" fmla="*/ 0 h 1872"/>
              <a:gd name="T14" fmla="*/ 672 w 672"/>
              <a:gd name="T15" fmla="*/ 1872 h 1872"/>
            </a:gdLst>
            <a:ahLst/>
            <a:cxnLst>
              <a:cxn ang="T8">
                <a:pos x="T0" y="T1"/>
              </a:cxn>
              <a:cxn ang="T9">
                <a:pos x="T2" y="T3"/>
              </a:cxn>
              <a:cxn ang="T10">
                <a:pos x="T4" y="T5"/>
              </a:cxn>
              <a:cxn ang="T11">
                <a:pos x="T6" y="T7"/>
              </a:cxn>
            </a:cxnLst>
            <a:rect l="T12" t="T13" r="T14" b="T15"/>
            <a:pathLst>
              <a:path w="672" h="1872">
                <a:moveTo>
                  <a:pt x="288" y="0"/>
                </a:moveTo>
                <a:lnTo>
                  <a:pt x="0" y="0"/>
                </a:lnTo>
                <a:lnTo>
                  <a:pt x="0" y="1872"/>
                </a:lnTo>
                <a:lnTo>
                  <a:pt x="672" y="1872"/>
                </a:lnTo>
              </a:path>
            </a:pathLst>
          </a:custGeom>
          <a:noFill/>
          <a:ln w="9525">
            <a:solidFill>
              <a:schemeClr val="tx1"/>
            </a:solidFill>
            <a:round/>
            <a:headEnd type="none" w="med" len="med"/>
            <a:tailEnd type="triangle" w="med" len="med"/>
          </a:ln>
        </p:spPr>
        <p:txBody>
          <a:bodyPr/>
          <a:lstStyle/>
          <a:p>
            <a:endParaRPr lang="en-US"/>
          </a:p>
        </p:txBody>
      </p:sp>
      <p:sp>
        <p:nvSpPr>
          <p:cNvPr id="29702" name="Freeform 39"/>
          <p:cNvSpPr>
            <a:spLocks/>
          </p:cNvSpPr>
          <p:nvPr/>
        </p:nvSpPr>
        <p:spPr bwMode="auto">
          <a:xfrm>
            <a:off x="838200" y="2667000"/>
            <a:ext cx="1219200" cy="2590800"/>
          </a:xfrm>
          <a:custGeom>
            <a:avLst/>
            <a:gdLst>
              <a:gd name="T0" fmla="*/ 2147483647 w 672"/>
              <a:gd name="T1" fmla="*/ 0 h 1872"/>
              <a:gd name="T2" fmla="*/ 0 w 672"/>
              <a:gd name="T3" fmla="*/ 0 h 1872"/>
              <a:gd name="T4" fmla="*/ 0 w 672"/>
              <a:gd name="T5" fmla="*/ 2147483647 h 1872"/>
              <a:gd name="T6" fmla="*/ 2147483647 w 672"/>
              <a:gd name="T7" fmla="*/ 2147483647 h 1872"/>
              <a:gd name="T8" fmla="*/ 0 60000 65536"/>
              <a:gd name="T9" fmla="*/ 0 60000 65536"/>
              <a:gd name="T10" fmla="*/ 0 60000 65536"/>
              <a:gd name="T11" fmla="*/ 0 60000 65536"/>
              <a:gd name="T12" fmla="*/ 0 w 672"/>
              <a:gd name="T13" fmla="*/ 0 h 1872"/>
              <a:gd name="T14" fmla="*/ 672 w 672"/>
              <a:gd name="T15" fmla="*/ 1872 h 1872"/>
            </a:gdLst>
            <a:ahLst/>
            <a:cxnLst>
              <a:cxn ang="T8">
                <a:pos x="T0" y="T1"/>
              </a:cxn>
              <a:cxn ang="T9">
                <a:pos x="T2" y="T3"/>
              </a:cxn>
              <a:cxn ang="T10">
                <a:pos x="T4" y="T5"/>
              </a:cxn>
              <a:cxn ang="T11">
                <a:pos x="T6" y="T7"/>
              </a:cxn>
            </a:cxnLst>
            <a:rect l="T12" t="T13" r="T14" b="T15"/>
            <a:pathLst>
              <a:path w="672" h="1872">
                <a:moveTo>
                  <a:pt x="288" y="0"/>
                </a:moveTo>
                <a:lnTo>
                  <a:pt x="0" y="0"/>
                </a:lnTo>
                <a:lnTo>
                  <a:pt x="0" y="1872"/>
                </a:lnTo>
                <a:lnTo>
                  <a:pt x="672" y="1872"/>
                </a:lnTo>
              </a:path>
            </a:pathLst>
          </a:custGeom>
          <a:noFill/>
          <a:ln w="9525">
            <a:solidFill>
              <a:schemeClr val="tx1"/>
            </a:solidFill>
            <a:round/>
            <a:headEnd type="none" w="med" len="med"/>
            <a:tailEnd type="triangle" w="med" len="med"/>
          </a:ln>
        </p:spPr>
        <p:txBody>
          <a:bodyPr/>
          <a:lstStyle/>
          <a:p>
            <a:endParaRPr lang="en-US"/>
          </a:p>
        </p:txBody>
      </p:sp>
      <p:sp>
        <p:nvSpPr>
          <p:cNvPr id="29703" name="Freeform 40"/>
          <p:cNvSpPr>
            <a:spLocks/>
          </p:cNvSpPr>
          <p:nvPr/>
        </p:nvSpPr>
        <p:spPr bwMode="auto">
          <a:xfrm>
            <a:off x="685800" y="3276600"/>
            <a:ext cx="1371600" cy="2514600"/>
          </a:xfrm>
          <a:custGeom>
            <a:avLst/>
            <a:gdLst>
              <a:gd name="T0" fmla="*/ 2147483647 w 672"/>
              <a:gd name="T1" fmla="*/ 0 h 1872"/>
              <a:gd name="T2" fmla="*/ 0 w 672"/>
              <a:gd name="T3" fmla="*/ 0 h 1872"/>
              <a:gd name="T4" fmla="*/ 0 w 672"/>
              <a:gd name="T5" fmla="*/ 2147483647 h 1872"/>
              <a:gd name="T6" fmla="*/ 2147483647 w 672"/>
              <a:gd name="T7" fmla="*/ 2147483647 h 1872"/>
              <a:gd name="T8" fmla="*/ 0 60000 65536"/>
              <a:gd name="T9" fmla="*/ 0 60000 65536"/>
              <a:gd name="T10" fmla="*/ 0 60000 65536"/>
              <a:gd name="T11" fmla="*/ 0 60000 65536"/>
              <a:gd name="T12" fmla="*/ 0 w 672"/>
              <a:gd name="T13" fmla="*/ 0 h 1872"/>
              <a:gd name="T14" fmla="*/ 672 w 672"/>
              <a:gd name="T15" fmla="*/ 1872 h 1872"/>
            </a:gdLst>
            <a:ahLst/>
            <a:cxnLst>
              <a:cxn ang="T8">
                <a:pos x="T0" y="T1"/>
              </a:cxn>
              <a:cxn ang="T9">
                <a:pos x="T2" y="T3"/>
              </a:cxn>
              <a:cxn ang="T10">
                <a:pos x="T4" y="T5"/>
              </a:cxn>
              <a:cxn ang="T11">
                <a:pos x="T6" y="T7"/>
              </a:cxn>
            </a:cxnLst>
            <a:rect l="T12" t="T13" r="T14" b="T15"/>
            <a:pathLst>
              <a:path w="672" h="1872">
                <a:moveTo>
                  <a:pt x="288" y="0"/>
                </a:moveTo>
                <a:lnTo>
                  <a:pt x="0" y="0"/>
                </a:lnTo>
                <a:lnTo>
                  <a:pt x="0" y="1872"/>
                </a:lnTo>
                <a:lnTo>
                  <a:pt x="672" y="1872"/>
                </a:lnTo>
              </a:path>
            </a:pathLst>
          </a:custGeom>
          <a:noFill/>
          <a:ln w="9525">
            <a:solidFill>
              <a:schemeClr val="tx1"/>
            </a:solidFill>
            <a:round/>
            <a:headEnd type="none" w="med" len="med"/>
            <a:tailEnd type="triangle" w="med" len="med"/>
          </a:ln>
        </p:spPr>
        <p:txBody>
          <a:bodyPr/>
          <a:lstStyle/>
          <a:p>
            <a:endParaRPr lang="en-US"/>
          </a:p>
        </p:txBody>
      </p:sp>
      <p:sp>
        <p:nvSpPr>
          <p:cNvPr id="29704" name="Freeform 41"/>
          <p:cNvSpPr>
            <a:spLocks/>
          </p:cNvSpPr>
          <p:nvPr/>
        </p:nvSpPr>
        <p:spPr bwMode="auto">
          <a:xfrm>
            <a:off x="534988" y="3810000"/>
            <a:ext cx="1522412" cy="2209800"/>
          </a:xfrm>
          <a:custGeom>
            <a:avLst/>
            <a:gdLst>
              <a:gd name="T0" fmla="*/ 2147483647 w 672"/>
              <a:gd name="T1" fmla="*/ 0 h 1872"/>
              <a:gd name="T2" fmla="*/ 0 w 672"/>
              <a:gd name="T3" fmla="*/ 0 h 1872"/>
              <a:gd name="T4" fmla="*/ 0 w 672"/>
              <a:gd name="T5" fmla="*/ 2147483647 h 1872"/>
              <a:gd name="T6" fmla="*/ 2147483647 w 672"/>
              <a:gd name="T7" fmla="*/ 2147483647 h 1872"/>
              <a:gd name="T8" fmla="*/ 0 60000 65536"/>
              <a:gd name="T9" fmla="*/ 0 60000 65536"/>
              <a:gd name="T10" fmla="*/ 0 60000 65536"/>
              <a:gd name="T11" fmla="*/ 0 60000 65536"/>
              <a:gd name="T12" fmla="*/ 0 w 672"/>
              <a:gd name="T13" fmla="*/ 0 h 1872"/>
              <a:gd name="T14" fmla="*/ 672 w 672"/>
              <a:gd name="T15" fmla="*/ 1872 h 1872"/>
            </a:gdLst>
            <a:ahLst/>
            <a:cxnLst>
              <a:cxn ang="T8">
                <a:pos x="T0" y="T1"/>
              </a:cxn>
              <a:cxn ang="T9">
                <a:pos x="T2" y="T3"/>
              </a:cxn>
              <a:cxn ang="T10">
                <a:pos x="T4" y="T5"/>
              </a:cxn>
              <a:cxn ang="T11">
                <a:pos x="T6" y="T7"/>
              </a:cxn>
            </a:cxnLst>
            <a:rect l="T12" t="T13" r="T14" b="T15"/>
            <a:pathLst>
              <a:path w="672" h="1872">
                <a:moveTo>
                  <a:pt x="288" y="0"/>
                </a:moveTo>
                <a:lnTo>
                  <a:pt x="0" y="0"/>
                </a:lnTo>
                <a:lnTo>
                  <a:pt x="0" y="1872"/>
                </a:lnTo>
                <a:lnTo>
                  <a:pt x="672" y="1872"/>
                </a:lnTo>
              </a:path>
            </a:pathLst>
          </a:custGeom>
          <a:noFill/>
          <a:ln w="9525">
            <a:solidFill>
              <a:schemeClr val="tx1"/>
            </a:solidFill>
            <a:round/>
            <a:headEnd type="none" w="med" len="med"/>
            <a:tailEnd type="triangle" w="med" len="med"/>
          </a:ln>
        </p:spPr>
        <p:txBody>
          <a:bodyPr/>
          <a:lstStyle/>
          <a:p>
            <a:endParaRPr lang="en-US"/>
          </a:p>
        </p:txBody>
      </p:sp>
      <p:grpSp>
        <p:nvGrpSpPr>
          <p:cNvPr id="2" name="Group 44"/>
          <p:cNvGrpSpPr>
            <a:grpSpLocks/>
          </p:cNvGrpSpPr>
          <p:nvPr/>
        </p:nvGrpSpPr>
        <p:grpSpPr bwMode="auto">
          <a:xfrm>
            <a:off x="1447800" y="2209800"/>
            <a:ext cx="2819400" cy="3124200"/>
            <a:chOff x="912" y="1392"/>
            <a:chExt cx="1776" cy="1968"/>
          </a:xfrm>
        </p:grpSpPr>
        <p:sp>
          <p:nvSpPr>
            <p:cNvPr id="29709" name="Rectangle 34"/>
            <p:cNvSpPr>
              <a:spLocks noChangeArrowheads="1"/>
            </p:cNvSpPr>
            <p:nvPr/>
          </p:nvSpPr>
          <p:spPr bwMode="auto">
            <a:xfrm>
              <a:off x="2592" y="3072"/>
              <a:ext cx="96" cy="288"/>
            </a:xfrm>
            <a:prstGeom prst="rect">
              <a:avLst/>
            </a:prstGeom>
            <a:noFill/>
            <a:ln w="28575">
              <a:solidFill>
                <a:srgbClr val="CC3300"/>
              </a:solidFill>
              <a:miter lim="800000"/>
              <a:headEnd/>
              <a:tailEnd/>
            </a:ln>
          </p:spPr>
          <p:txBody>
            <a:bodyPr wrap="none" anchor="ctr"/>
            <a:lstStyle/>
            <a:p>
              <a:endParaRPr lang="en-US"/>
            </a:p>
          </p:txBody>
        </p:sp>
        <p:sp>
          <p:nvSpPr>
            <p:cNvPr id="29710" name="Rectangle 42"/>
            <p:cNvSpPr>
              <a:spLocks noChangeArrowheads="1"/>
            </p:cNvSpPr>
            <p:nvPr/>
          </p:nvSpPr>
          <p:spPr bwMode="auto">
            <a:xfrm>
              <a:off x="912" y="1392"/>
              <a:ext cx="1248" cy="192"/>
            </a:xfrm>
            <a:prstGeom prst="rect">
              <a:avLst/>
            </a:prstGeom>
            <a:noFill/>
            <a:ln w="19050">
              <a:solidFill>
                <a:srgbClr val="CC3300"/>
              </a:solidFill>
              <a:miter lim="800000"/>
              <a:headEnd/>
              <a:tailEnd/>
            </a:ln>
          </p:spPr>
          <p:txBody>
            <a:bodyPr wrap="none" anchor="ctr"/>
            <a:lstStyle/>
            <a:p>
              <a:endParaRPr lang="en-US"/>
            </a:p>
          </p:txBody>
        </p:sp>
      </p:grpSp>
      <p:grpSp>
        <p:nvGrpSpPr>
          <p:cNvPr id="3" name="Group 45"/>
          <p:cNvGrpSpPr>
            <a:grpSpLocks/>
          </p:cNvGrpSpPr>
          <p:nvPr/>
        </p:nvGrpSpPr>
        <p:grpSpPr bwMode="auto">
          <a:xfrm>
            <a:off x="1447800" y="3352800"/>
            <a:ext cx="2819400" cy="2743200"/>
            <a:chOff x="912" y="2112"/>
            <a:chExt cx="1776" cy="1728"/>
          </a:xfrm>
        </p:grpSpPr>
        <p:sp>
          <p:nvSpPr>
            <p:cNvPr id="29707" name="Rectangle 35"/>
            <p:cNvSpPr>
              <a:spLocks noChangeArrowheads="1"/>
            </p:cNvSpPr>
            <p:nvPr/>
          </p:nvSpPr>
          <p:spPr bwMode="auto">
            <a:xfrm>
              <a:off x="2496" y="3552"/>
              <a:ext cx="192" cy="288"/>
            </a:xfrm>
            <a:prstGeom prst="rect">
              <a:avLst/>
            </a:prstGeom>
            <a:noFill/>
            <a:ln w="28575">
              <a:solidFill>
                <a:srgbClr val="00FF00"/>
              </a:solidFill>
              <a:miter lim="800000"/>
              <a:headEnd/>
              <a:tailEnd/>
            </a:ln>
          </p:spPr>
          <p:txBody>
            <a:bodyPr wrap="none" anchor="ctr"/>
            <a:lstStyle/>
            <a:p>
              <a:endParaRPr lang="en-US"/>
            </a:p>
          </p:txBody>
        </p:sp>
        <p:sp>
          <p:nvSpPr>
            <p:cNvPr id="29708" name="Rectangle 43"/>
            <p:cNvSpPr>
              <a:spLocks noChangeArrowheads="1"/>
            </p:cNvSpPr>
            <p:nvPr/>
          </p:nvSpPr>
          <p:spPr bwMode="auto">
            <a:xfrm>
              <a:off x="912" y="2112"/>
              <a:ext cx="1248" cy="192"/>
            </a:xfrm>
            <a:prstGeom prst="rect">
              <a:avLst/>
            </a:prstGeom>
            <a:noFill/>
            <a:ln w="19050">
              <a:solidFill>
                <a:srgbClr val="00FF00"/>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8" presetClass="emph" presetSubtype="0" fill="hold" nodeType="withEffect">
                                  <p:stCondLst>
                                    <p:cond delay="0"/>
                                  </p:stCondLst>
                                  <p:iterate type="lt">
                                    <p:tmPct val="0"/>
                                  </p:iterate>
                                  <p:childTnLst>
                                    <p:animRot by="21600000">
                                      <p:cBhvr>
                                        <p:cTn id="10" dur="2000" fill="hold"/>
                                        <p:tgtEl>
                                          <p:spTgt spid="2"/>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iterate type="lt">
                                    <p:tmPct val="0"/>
                                  </p:iterate>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8" presetClass="emph" presetSubtype="0" fill="hold" nodeType="withEffect">
                                  <p:stCondLst>
                                    <p:cond delay="0"/>
                                  </p:stCondLst>
                                  <p:iterate type="lt">
                                    <p:tmPct val="0"/>
                                  </p:iterate>
                                  <p:childTnLst>
                                    <p:animRot by="21600000">
                                      <p:cBhvr>
                                        <p:cTn id="18"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ChangeArrowheads="1"/>
          </p:cNvSpPr>
          <p:nvPr/>
        </p:nvSpPr>
        <p:spPr bwMode="auto">
          <a:xfrm>
            <a:off x="565150" y="80963"/>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Arrays in C/C++</a:t>
            </a:r>
            <a:endParaRPr lang="en-US" sz="3400" b="1">
              <a:solidFill>
                <a:schemeClr val="accent2"/>
              </a:solidFill>
            </a:endParaRPr>
          </a:p>
        </p:txBody>
      </p:sp>
      <p:sp>
        <p:nvSpPr>
          <p:cNvPr id="30723" name="Rectangle 9"/>
          <p:cNvSpPr>
            <a:spLocks noChangeArrowheads="1"/>
          </p:cNvSpPr>
          <p:nvPr/>
        </p:nvSpPr>
        <p:spPr bwMode="auto">
          <a:xfrm>
            <a:off x="596900" y="862013"/>
            <a:ext cx="8547100" cy="5810250"/>
          </a:xfrm>
          <a:prstGeom prst="rect">
            <a:avLst/>
          </a:prstGeom>
          <a:noFill/>
          <a:ln w="9525">
            <a:noFill/>
            <a:miter lim="800000"/>
            <a:headEnd/>
            <a:tailEnd/>
          </a:ln>
        </p:spPr>
        <p:txBody>
          <a:bodyPr lIns="96736" tIns="48368" rIns="96736" bIns="48368">
            <a:spAutoFit/>
          </a:bodyPr>
          <a:lstStyle/>
          <a:p>
            <a:pPr marL="63500" indent="3175" defTabSz="966788">
              <a:tabLst>
                <a:tab pos="1449388" algn="l"/>
                <a:tab pos="3771900" algn="l"/>
                <a:tab pos="4749800" algn="l"/>
              </a:tabLst>
            </a:pPr>
            <a:r>
              <a:rPr lang="en-US" dirty="0">
                <a:cs typeface="Times New Roman" pitchFamily="18" charset="0"/>
              </a:rPr>
              <a:t>Homogeneous collection of data elements (all </a:t>
            </a:r>
            <a:r>
              <a:rPr lang="en-US" dirty="0" smtClean="0">
                <a:cs typeface="Times New Roman" pitchFamily="18" charset="0"/>
              </a:rPr>
              <a:t>have the </a:t>
            </a:r>
            <a:r>
              <a:rPr lang="en-US" dirty="0">
                <a:cs typeface="Times New Roman" pitchFamily="18" charset="0"/>
              </a:rPr>
              <a:t>same type).  Individual elements are accessed by an </a:t>
            </a:r>
            <a:r>
              <a:rPr lang="en-US" b="1" dirty="0">
                <a:cs typeface="Times New Roman" pitchFamily="18" charset="0"/>
              </a:rPr>
              <a:t>index.</a:t>
            </a:r>
            <a:endParaRPr lang="en-US" dirty="0">
              <a:cs typeface="Times New Roman" pitchFamily="18" charset="0"/>
            </a:endParaRPr>
          </a:p>
          <a:p>
            <a:pPr marL="63500" indent="3175" defTabSz="966788">
              <a:tabLst>
                <a:tab pos="1449388" algn="l"/>
                <a:tab pos="3771900" algn="l"/>
                <a:tab pos="4749800" algn="l"/>
              </a:tabLst>
            </a:pPr>
            <a:r>
              <a:rPr lang="en-US" dirty="0">
                <a:cs typeface="Times New Roman" pitchFamily="18" charset="0"/>
              </a:rPr>
              <a:t>Example:	</a:t>
            </a:r>
            <a:r>
              <a:rPr lang="en-US" dirty="0" err="1">
                <a:latin typeface="Arial" pitchFamily="34" charset="0"/>
                <a:cs typeface="Times New Roman" pitchFamily="18" charset="0"/>
              </a:rPr>
              <a:t>int</a:t>
            </a:r>
            <a:r>
              <a:rPr lang="en-US" dirty="0">
                <a:latin typeface="Arial" pitchFamily="34" charset="0"/>
                <a:cs typeface="Times New Roman" pitchFamily="18" charset="0"/>
              </a:rPr>
              <a:t> a[3], </a:t>
            </a:r>
            <a:r>
              <a:rPr lang="en-US" dirty="0" err="1">
                <a:latin typeface="Arial" pitchFamily="34" charset="0"/>
                <a:cs typeface="Times New Roman" pitchFamily="18" charset="0"/>
              </a:rPr>
              <a:t>i</a:t>
            </a:r>
            <a:r>
              <a:rPr lang="en-US" dirty="0">
                <a:latin typeface="Arial" pitchFamily="34" charset="0"/>
                <a:cs typeface="Times New Roman" pitchFamily="18" charset="0"/>
              </a:rPr>
              <a:t>, j, k; 		// a is not initialized</a:t>
            </a:r>
          </a:p>
          <a:p>
            <a:pPr marL="63500" indent="3175" defTabSz="966788">
              <a:tabLst>
                <a:tab pos="1449388" algn="l"/>
                <a:tab pos="3771900" algn="l"/>
                <a:tab pos="4749800"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int</a:t>
            </a:r>
            <a:r>
              <a:rPr lang="en-US" dirty="0">
                <a:latin typeface="Arial" pitchFamily="34" charset="0"/>
                <a:cs typeface="Times New Roman" pitchFamily="18" charset="0"/>
              </a:rPr>
              <a:t> ma[2][3] = {{4, 2, 3}, {7, 8, 9</a:t>
            </a:r>
            <a:r>
              <a:rPr lang="en-US" dirty="0" smtClean="0">
                <a:latin typeface="Arial" pitchFamily="34" charset="0"/>
                <a:cs typeface="Times New Roman" pitchFamily="18" charset="0"/>
              </a:rPr>
              <a:t>}}; </a:t>
            </a:r>
            <a:endParaRPr lang="en-US" dirty="0">
              <a:latin typeface="Arial" pitchFamily="34" charset="0"/>
              <a:cs typeface="Times New Roman" pitchFamily="18" charset="0"/>
            </a:endParaRPr>
          </a:p>
          <a:p>
            <a:pPr marL="63500" indent="3175" defTabSz="966788">
              <a:tabLst>
                <a:tab pos="1449388" algn="l"/>
                <a:tab pos="3771900" algn="l"/>
                <a:tab pos="4749800"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int</a:t>
            </a:r>
            <a:r>
              <a:rPr lang="en-US" dirty="0">
                <a:latin typeface="Arial" pitchFamily="34" charset="0"/>
                <a:cs typeface="Times New Roman" pitchFamily="18" charset="0"/>
              </a:rPr>
              <a:t> b[4] = {2, 3, 9, 4};	// b is initialized</a:t>
            </a:r>
          </a:p>
          <a:p>
            <a:pPr marL="63500" indent="3175" defTabSz="966788">
              <a:tabLst>
                <a:tab pos="1449388" algn="l"/>
                <a:tab pos="3771900" algn="l"/>
                <a:tab pos="4749800" algn="l"/>
              </a:tabLst>
            </a:pPr>
            <a:r>
              <a:rPr lang="en-US" dirty="0">
                <a:latin typeface="Arial" pitchFamily="34" charset="0"/>
                <a:cs typeface="Times New Roman" pitchFamily="18" charset="0"/>
              </a:rPr>
              <a:t>	a[0] = 2;		// index starts from 0 </a:t>
            </a:r>
          </a:p>
          <a:p>
            <a:pPr marL="63500" indent="3175" defTabSz="966788">
              <a:tabLst>
                <a:tab pos="1449388" algn="l"/>
                <a:tab pos="3771900" algn="l"/>
                <a:tab pos="4749800" algn="l"/>
              </a:tabLst>
            </a:pPr>
            <a:r>
              <a:rPr lang="en-US" dirty="0">
                <a:latin typeface="Arial" pitchFamily="34" charset="0"/>
                <a:cs typeface="Times New Roman" pitchFamily="18" charset="0"/>
              </a:rPr>
              <a:t>	a[1] = 3;</a:t>
            </a:r>
          </a:p>
          <a:p>
            <a:pPr marL="63500" indent="3175" defTabSz="966788">
              <a:tabLst>
                <a:tab pos="1449388" algn="l"/>
                <a:tab pos="3771900" algn="l"/>
                <a:tab pos="4749800" algn="l"/>
              </a:tabLst>
            </a:pPr>
            <a:r>
              <a:rPr lang="en-US" dirty="0">
                <a:latin typeface="Arial" pitchFamily="34" charset="0"/>
                <a:cs typeface="Times New Roman" pitchFamily="18" charset="0"/>
              </a:rPr>
              <a:t>	a[2] = 9;</a:t>
            </a:r>
          </a:p>
          <a:p>
            <a:pPr marL="63500" indent="3175" defTabSz="966788">
              <a:tabLst>
                <a:tab pos="1449388" algn="l"/>
                <a:tab pos="3771900" algn="l"/>
                <a:tab pos="4749800"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i</a:t>
            </a:r>
            <a:r>
              <a:rPr lang="en-US" dirty="0">
                <a:latin typeface="Arial" pitchFamily="34" charset="0"/>
                <a:cs typeface="Times New Roman" pitchFamily="18" charset="0"/>
              </a:rPr>
              <a:t> = </a:t>
            </a:r>
            <a:r>
              <a:rPr lang="en-US" dirty="0" err="1">
                <a:solidFill>
                  <a:srgbClr val="0000FF"/>
                </a:solidFill>
                <a:latin typeface="Arial" pitchFamily="34" charset="0"/>
                <a:cs typeface="Times New Roman" pitchFamily="18" charset="0"/>
              </a:rPr>
              <a:t>sizeof</a:t>
            </a:r>
            <a:r>
              <a:rPr lang="en-US" dirty="0">
                <a:solidFill>
                  <a:srgbClr val="0000FF"/>
                </a:solidFill>
                <a:latin typeface="Arial" pitchFamily="34" charset="0"/>
                <a:cs typeface="Times New Roman" pitchFamily="18" charset="0"/>
              </a:rPr>
              <a:t> </a:t>
            </a:r>
            <a:r>
              <a:rPr lang="en-US" dirty="0">
                <a:latin typeface="Arial" pitchFamily="34" charset="0"/>
                <a:cs typeface="Times New Roman" pitchFamily="18" charset="0"/>
              </a:rPr>
              <a:t>a;	// # of bytes used by a is 12</a:t>
            </a:r>
          </a:p>
          <a:p>
            <a:pPr marL="63500" indent="3175" defTabSz="966788">
              <a:tabLst>
                <a:tab pos="1449388" algn="l"/>
                <a:tab pos="3771900" algn="l"/>
                <a:tab pos="4749800" algn="l"/>
              </a:tabLst>
            </a:pPr>
            <a:r>
              <a:rPr lang="en-US" dirty="0">
                <a:latin typeface="Arial" pitchFamily="34" charset="0"/>
                <a:cs typeface="Times New Roman" pitchFamily="18" charset="0"/>
              </a:rPr>
              <a:t>	j = </a:t>
            </a:r>
            <a:r>
              <a:rPr lang="en-US" dirty="0" err="1">
                <a:solidFill>
                  <a:srgbClr val="0000FF"/>
                </a:solidFill>
                <a:latin typeface="Arial" pitchFamily="34" charset="0"/>
                <a:cs typeface="Times New Roman" pitchFamily="18" charset="0"/>
              </a:rPr>
              <a:t>sizeof</a:t>
            </a:r>
            <a:r>
              <a:rPr lang="en-US" dirty="0">
                <a:solidFill>
                  <a:srgbClr val="0000FF"/>
                </a:solidFill>
                <a:latin typeface="Arial" pitchFamily="34" charset="0"/>
                <a:cs typeface="Times New Roman" pitchFamily="18" charset="0"/>
              </a:rPr>
              <a:t> </a:t>
            </a:r>
            <a:r>
              <a:rPr lang="en-US" dirty="0">
                <a:latin typeface="Arial" pitchFamily="34" charset="0"/>
                <a:cs typeface="Times New Roman" pitchFamily="18" charset="0"/>
              </a:rPr>
              <a:t>b;	// # of bytes used by b is 16</a:t>
            </a:r>
          </a:p>
          <a:p>
            <a:pPr marL="63500" indent="3175" defTabSz="966788">
              <a:tabLst>
                <a:tab pos="1449388" algn="l"/>
                <a:tab pos="3771900" algn="l"/>
                <a:tab pos="4749800" algn="l"/>
              </a:tabLst>
            </a:pPr>
            <a:r>
              <a:rPr lang="en-US" dirty="0">
                <a:latin typeface="Arial" pitchFamily="34" charset="0"/>
                <a:cs typeface="Times New Roman" pitchFamily="18" charset="0"/>
              </a:rPr>
              <a:t>	k = </a:t>
            </a:r>
            <a:r>
              <a:rPr lang="en-US" dirty="0" err="1">
                <a:solidFill>
                  <a:srgbClr val="0000FF"/>
                </a:solidFill>
                <a:latin typeface="Arial" pitchFamily="34" charset="0"/>
                <a:cs typeface="Times New Roman" pitchFamily="18" charset="0"/>
              </a:rPr>
              <a:t>sizeof</a:t>
            </a:r>
            <a:r>
              <a:rPr lang="en-US" dirty="0">
                <a:solidFill>
                  <a:srgbClr val="0000FF"/>
                </a:solidFill>
                <a:latin typeface="Arial" pitchFamily="34" charset="0"/>
                <a:cs typeface="Times New Roman" pitchFamily="18" charset="0"/>
              </a:rPr>
              <a:t> </a:t>
            </a:r>
            <a:r>
              <a:rPr lang="en-US" dirty="0">
                <a:latin typeface="Arial" pitchFamily="34" charset="0"/>
                <a:cs typeface="Times New Roman" pitchFamily="18" charset="0"/>
              </a:rPr>
              <a:t>ma;	// # of bytes used by ma is 24</a:t>
            </a:r>
          </a:p>
          <a:p>
            <a:pPr marL="63500" indent="3175" defTabSz="966788">
              <a:tabLst>
                <a:tab pos="1449388" algn="l"/>
                <a:tab pos="3771900" algn="l"/>
                <a:tab pos="4749800" algn="l"/>
              </a:tabLst>
            </a:pPr>
            <a:r>
              <a:rPr lang="en-US" dirty="0">
                <a:cs typeface="Times New Roman" pitchFamily="18" charset="0"/>
              </a:rPr>
              <a:t>A </a:t>
            </a:r>
            <a:r>
              <a:rPr lang="en-US" dirty="0">
                <a:solidFill>
                  <a:srgbClr val="0000FF"/>
                </a:solidFill>
                <a:cs typeface="Times New Roman" pitchFamily="18" charset="0"/>
              </a:rPr>
              <a:t>string</a:t>
            </a:r>
            <a:r>
              <a:rPr lang="en-US" dirty="0">
                <a:cs typeface="Times New Roman" pitchFamily="18" charset="0"/>
              </a:rPr>
              <a:t> is an array of characters. In other words, an array </a:t>
            </a:r>
            <a:br>
              <a:rPr lang="en-US" dirty="0">
                <a:cs typeface="Times New Roman" pitchFamily="18" charset="0"/>
              </a:rPr>
            </a:br>
            <a:r>
              <a:rPr lang="en-US" dirty="0">
                <a:cs typeface="Times New Roman" pitchFamily="18" charset="0"/>
              </a:rPr>
              <a:t>of characters may have two meanings:</a:t>
            </a:r>
          </a:p>
          <a:p>
            <a:pPr marL="63500" indent="3175" defTabSz="966788">
              <a:tabLst>
                <a:tab pos="1449388" algn="l"/>
                <a:tab pos="3771900" algn="l"/>
                <a:tab pos="4749800" algn="l"/>
              </a:tabLst>
            </a:pPr>
            <a:r>
              <a:rPr lang="en-US" dirty="0">
                <a:cs typeface="Times New Roman" pitchFamily="18" charset="0"/>
              </a:rPr>
              <a:t>	- array of characters </a:t>
            </a:r>
          </a:p>
          <a:p>
            <a:pPr marL="63500" indent="3175" defTabSz="966788">
              <a:tabLst>
                <a:tab pos="1449388" algn="l"/>
                <a:tab pos="3771900" algn="l"/>
                <a:tab pos="4749800" algn="l"/>
              </a:tabLst>
            </a:pPr>
            <a:r>
              <a:rPr lang="en-US" dirty="0">
                <a:cs typeface="Times New Roman" pitchFamily="18" charset="0"/>
              </a:rPr>
              <a:t>	- string</a:t>
            </a:r>
          </a:p>
        </p:txBody>
      </p:sp>
      <p:cxnSp>
        <p:nvCxnSpPr>
          <p:cNvPr id="3" name="Straight Connector 2"/>
          <p:cNvCxnSpPr/>
          <p:nvPr/>
        </p:nvCxnSpPr>
        <p:spPr bwMode="auto">
          <a:xfrm>
            <a:off x="565150" y="2743200"/>
            <a:ext cx="8121650" cy="0"/>
          </a:xfrm>
          <a:prstGeom prst="line">
            <a:avLst/>
          </a:prstGeom>
          <a:solidFill>
            <a:srgbClr val="00B8FF"/>
          </a:solidFill>
          <a:ln w="9525" cap="flat" cmpd="sng" algn="ctr">
            <a:solidFill>
              <a:srgbClr val="C00000"/>
            </a:solidFill>
            <a:prstDash val="solid"/>
            <a:round/>
            <a:headEnd type="none" w="med" len="med"/>
            <a:tailEnd type="none" w="med" len="med"/>
          </a:ln>
          <a:effectLst/>
        </p:spPr>
      </p:cxnSp>
      <p:sp>
        <p:nvSpPr>
          <p:cNvPr id="4" name="TextBox 3"/>
          <p:cNvSpPr txBox="1"/>
          <p:nvPr/>
        </p:nvSpPr>
        <p:spPr>
          <a:xfrm>
            <a:off x="457200" y="2362200"/>
            <a:ext cx="1308371" cy="707886"/>
          </a:xfrm>
          <a:prstGeom prst="rect">
            <a:avLst/>
          </a:prstGeom>
          <a:noFill/>
        </p:spPr>
        <p:txBody>
          <a:bodyPr wrap="none" rtlCol="0">
            <a:spAutoFit/>
          </a:bodyPr>
          <a:lstStyle/>
          <a:p>
            <a:r>
              <a:rPr lang="en-US" sz="2000" dirty="0" smtClean="0"/>
              <a:t>Contextual</a:t>
            </a:r>
          </a:p>
          <a:p>
            <a:r>
              <a:rPr lang="en-US" sz="2000" dirty="0" smtClean="0"/>
              <a:t>Semantic</a:t>
            </a:r>
            <a:endParaRPr lang="en-US" sz="2000" dirty="0"/>
          </a:p>
        </p:txBody>
      </p:sp>
      <p:sp>
        <p:nvSpPr>
          <p:cNvPr id="2" name="Rounded Rectangular Callout 1"/>
          <p:cNvSpPr/>
          <p:nvPr/>
        </p:nvSpPr>
        <p:spPr bwMode="auto">
          <a:xfrm>
            <a:off x="3733800" y="3070086"/>
            <a:ext cx="3505200" cy="587514"/>
          </a:xfrm>
          <a:prstGeom prst="wedgeRoundRectCallout">
            <a:avLst>
              <a:gd name="adj1" fmla="val -59045"/>
              <a:gd name="adj2" fmla="val 88805"/>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ts val="18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It is always necessary to call </a:t>
            </a:r>
            <a:r>
              <a:rPr kumimoji="0" lang="en-US" sz="2000" b="0" i="0" u="none" strike="noStrike" cap="none" normalizeH="0" baseline="0" dirty="0" err="1" smtClean="0">
                <a:ln>
                  <a:noFill/>
                </a:ln>
                <a:solidFill>
                  <a:srgbClr val="0000FF"/>
                </a:solidFill>
                <a:effectLst/>
                <a:latin typeface="Times New Roman" pitchFamily="18" charset="0"/>
              </a:rPr>
              <a:t>sizeof</a:t>
            </a:r>
            <a:r>
              <a:rPr kumimoji="0" lang="en-US" sz="2000" b="0" i="0" u="none" strike="noStrike" cap="none" normalizeH="0" dirty="0" smtClean="0">
                <a:ln>
                  <a:noFill/>
                </a:ln>
                <a:solidFill>
                  <a:srgbClr val="0000FF"/>
                </a:solidFill>
                <a:effectLst/>
                <a:latin typeface="Times New Roman" pitchFamily="18" charset="0"/>
              </a:rPr>
              <a:t> </a:t>
            </a:r>
            <a:r>
              <a:rPr kumimoji="0" lang="en-US" sz="2000" b="0" i="0" u="none" strike="noStrike" cap="none" normalizeH="0" dirty="0" smtClean="0">
                <a:ln>
                  <a:noFill/>
                </a:ln>
                <a:solidFill>
                  <a:schemeClr val="tx1"/>
                </a:solidFill>
                <a:effectLst/>
                <a:latin typeface="Times New Roman" pitchFamily="18" charset="0"/>
              </a:rPr>
              <a:t>function, because …</a:t>
            </a:r>
            <a:endParaRPr kumimoji="0" lang="en-US" sz="20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65150" y="0"/>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Array and </a:t>
            </a:r>
            <a:r>
              <a:rPr lang="en-US" sz="3400" b="1" dirty="0" smtClean="0">
                <a:solidFill>
                  <a:schemeClr val="accent2"/>
                </a:solidFill>
                <a:cs typeface="Times New Roman" pitchFamily="18" charset="0"/>
              </a:rPr>
              <a:t>String </a:t>
            </a:r>
            <a:r>
              <a:rPr lang="en-US" sz="3400" b="1" dirty="0" smtClean="0">
                <a:solidFill>
                  <a:srgbClr val="C00000"/>
                </a:solidFill>
                <a:cs typeface="Times New Roman" pitchFamily="18" charset="0"/>
              </a:rPr>
              <a:t>at Contextual Level</a:t>
            </a:r>
            <a:endParaRPr lang="en-US" sz="3400" b="1" dirty="0">
              <a:solidFill>
                <a:srgbClr val="C00000"/>
              </a:solidFill>
            </a:endParaRPr>
          </a:p>
        </p:txBody>
      </p:sp>
      <p:sp>
        <p:nvSpPr>
          <p:cNvPr id="31747" name="Rectangle 3"/>
          <p:cNvSpPr>
            <a:spLocks noChangeArrowheads="1"/>
          </p:cNvSpPr>
          <p:nvPr/>
        </p:nvSpPr>
        <p:spPr bwMode="auto">
          <a:xfrm>
            <a:off x="534988" y="787400"/>
            <a:ext cx="8151812" cy="1898174"/>
          </a:xfrm>
          <a:prstGeom prst="rect">
            <a:avLst/>
          </a:prstGeom>
          <a:noFill/>
          <a:ln w="9525">
            <a:noFill/>
            <a:miter lim="800000"/>
            <a:headEnd/>
            <a:tailEnd/>
          </a:ln>
        </p:spPr>
        <p:txBody>
          <a:bodyPr lIns="96736" tIns="48368" rIns="96736" bIns="48368">
            <a:spAutoFit/>
          </a:bodyPr>
          <a:lstStyle/>
          <a:p>
            <a:pPr marL="63500" indent="3175" algn="just" defTabSz="966788">
              <a:tabLst>
                <a:tab pos="914400" algn="l"/>
              </a:tabLst>
            </a:pPr>
            <a:r>
              <a:rPr lang="en-US" sz="2500" dirty="0">
                <a:cs typeface="Times New Roman" pitchFamily="18" charset="0"/>
              </a:rPr>
              <a:t>There are two ways </a:t>
            </a:r>
            <a:r>
              <a:rPr lang="en-US" sz="2500" dirty="0" smtClean="0">
                <a:cs typeface="Times New Roman" pitchFamily="18" charset="0"/>
              </a:rPr>
              <a:t>of </a:t>
            </a:r>
            <a:r>
              <a:rPr lang="en-US" sz="2500" b="1" dirty="0" smtClean="0">
                <a:cs typeface="Times New Roman" pitchFamily="18" charset="0"/>
              </a:rPr>
              <a:t>initializing</a:t>
            </a:r>
            <a:r>
              <a:rPr lang="en-US" sz="2500" dirty="0" smtClean="0">
                <a:cs typeface="Times New Roman" pitchFamily="18" charset="0"/>
              </a:rPr>
              <a:t> </a:t>
            </a:r>
            <a:r>
              <a:rPr lang="en-US" sz="2500" dirty="0">
                <a:cs typeface="Times New Roman" pitchFamily="18" charset="0"/>
              </a:rPr>
              <a:t>an array of characters in declaration:</a:t>
            </a:r>
          </a:p>
          <a:p>
            <a:pPr marL="63500" indent="3175" algn="just" defTabSz="966788">
              <a:tabLst>
                <a:tab pos="914400" algn="l"/>
              </a:tabLst>
            </a:pPr>
            <a:r>
              <a:rPr lang="en-US" sz="2500" dirty="0">
                <a:latin typeface="Geneva" charset="0"/>
                <a:cs typeface="Times New Roman" pitchFamily="18" charset="0"/>
              </a:rPr>
              <a:t>	</a:t>
            </a:r>
            <a:r>
              <a:rPr lang="en-US" sz="2100" dirty="0">
                <a:latin typeface="Arial" pitchFamily="34" charset="0"/>
                <a:cs typeface="Times New Roman" pitchFamily="18" charset="0"/>
              </a:rPr>
              <a:t>char s1[ ] = {'a', 'l', 'p', 'h', 'a'};	// as an array of char</a:t>
            </a:r>
          </a:p>
          <a:p>
            <a:pPr marL="63500" indent="3175" algn="just" defTabSz="966788">
              <a:tabLst>
                <a:tab pos="914400" algn="l"/>
              </a:tabLst>
            </a:pPr>
            <a:r>
              <a:rPr lang="en-US" sz="2100" dirty="0">
                <a:latin typeface="Arial" pitchFamily="34" charset="0"/>
                <a:cs typeface="Times New Roman" pitchFamily="18" charset="0"/>
              </a:rPr>
              <a:t>	char s2[ ] = "alpha"; 		// as a string</a:t>
            </a:r>
          </a:p>
          <a:p>
            <a:pPr marL="63500" indent="3175" algn="just" defTabSz="966788">
              <a:tabLst>
                <a:tab pos="914400" algn="l"/>
              </a:tabLst>
            </a:pPr>
            <a:r>
              <a:rPr lang="en-US" sz="2100" dirty="0">
                <a:latin typeface="Arial" pitchFamily="34" charset="0"/>
                <a:cs typeface="Times New Roman" pitchFamily="18" charset="0"/>
              </a:rPr>
              <a:t>However, these two initializations have </a:t>
            </a:r>
            <a:r>
              <a:rPr lang="en-US" sz="2100" dirty="0">
                <a:solidFill>
                  <a:schemeClr val="accent2"/>
                </a:solidFill>
                <a:latin typeface="Arial" pitchFamily="34" charset="0"/>
                <a:cs typeface="Times New Roman" pitchFamily="18" charset="0"/>
              </a:rPr>
              <a:t>different results</a:t>
            </a:r>
            <a:r>
              <a:rPr lang="en-US" sz="2100" dirty="0">
                <a:latin typeface="Arial" pitchFamily="34" charset="0"/>
                <a:cs typeface="Times New Roman" pitchFamily="18" charset="0"/>
              </a:rPr>
              <a:t> in memory:</a:t>
            </a:r>
          </a:p>
        </p:txBody>
      </p:sp>
      <p:sp>
        <p:nvSpPr>
          <p:cNvPr id="31748" name="Rectangle 22"/>
          <p:cNvSpPr>
            <a:spLocks noChangeArrowheads="1"/>
          </p:cNvSpPr>
          <p:nvPr/>
        </p:nvSpPr>
        <p:spPr bwMode="auto">
          <a:xfrm>
            <a:off x="685800" y="3122613"/>
            <a:ext cx="8001000" cy="3587128"/>
          </a:xfrm>
          <a:prstGeom prst="rect">
            <a:avLst/>
          </a:prstGeom>
          <a:noFill/>
          <a:ln w="9525">
            <a:noFill/>
            <a:miter lim="800000"/>
            <a:headEnd/>
            <a:tailEnd/>
          </a:ln>
        </p:spPr>
        <p:txBody>
          <a:bodyPr lIns="91432" tIns="45716" rIns="91432" bIns="45716">
            <a:spAutoFit/>
          </a:bodyPr>
          <a:lstStyle/>
          <a:p>
            <a:pPr>
              <a:spcBef>
                <a:spcPct val="50000"/>
              </a:spcBef>
            </a:pPr>
            <a:r>
              <a:rPr lang="en-US" dirty="0">
                <a:cs typeface="Times New Roman" pitchFamily="18" charset="0"/>
              </a:rPr>
              <a:t>where '</a:t>
            </a:r>
            <a:r>
              <a:rPr lang="en-US" sz="2000" dirty="0">
                <a:latin typeface="Arial" pitchFamily="34" charset="0"/>
                <a:cs typeface="Times New Roman" pitchFamily="18" charset="0"/>
              </a:rPr>
              <a:t>\0</a:t>
            </a:r>
            <a:r>
              <a:rPr lang="en-US" dirty="0">
                <a:cs typeface="Times New Roman" pitchFamily="18" charset="0"/>
              </a:rPr>
              <a:t>' is the </a:t>
            </a:r>
            <a:r>
              <a:rPr lang="en-US" dirty="0">
                <a:solidFill>
                  <a:srgbClr val="0000FF"/>
                </a:solidFill>
                <a:cs typeface="Times New Roman" pitchFamily="18" charset="0"/>
              </a:rPr>
              <a:t>null terminator </a:t>
            </a:r>
            <a:r>
              <a:rPr lang="en-US" dirty="0" smtClean="0">
                <a:cs typeface="Times New Roman" pitchFamily="18" charset="0"/>
              </a:rPr>
              <a:t>(</a:t>
            </a:r>
            <a:r>
              <a:rPr lang="en-US" dirty="0">
                <a:solidFill>
                  <a:srgbClr val="0000FF"/>
                </a:solidFill>
                <a:cs typeface="Times New Roman" pitchFamily="18" charset="0"/>
              </a:rPr>
              <a:t>null </a:t>
            </a:r>
            <a:r>
              <a:rPr lang="en-US" dirty="0" smtClean="0">
                <a:solidFill>
                  <a:srgbClr val="0000FF"/>
                </a:solidFill>
                <a:cs typeface="Times New Roman" pitchFamily="18" charset="0"/>
              </a:rPr>
              <a:t>character</a:t>
            </a:r>
            <a:r>
              <a:rPr lang="en-US" dirty="0" smtClean="0">
                <a:cs typeface="Times New Roman" pitchFamily="18" charset="0"/>
              </a:rPr>
              <a:t>), </a:t>
            </a:r>
            <a:r>
              <a:rPr lang="en-US" dirty="0">
                <a:cs typeface="Times New Roman" pitchFamily="18" charset="0"/>
              </a:rPr>
              <a:t>marking the end of a string. It is automatically added to the end of a </a:t>
            </a:r>
            <a:r>
              <a:rPr lang="en-US" i="1" dirty="0">
                <a:cs typeface="Times New Roman" pitchFamily="18" charset="0"/>
              </a:rPr>
              <a:t>string</a:t>
            </a:r>
            <a:r>
              <a:rPr lang="en-US" dirty="0">
                <a:cs typeface="Times New Roman" pitchFamily="18" charset="0"/>
              </a:rPr>
              <a:t>. To have the same result, we could do:</a:t>
            </a:r>
          </a:p>
          <a:p>
            <a:pPr>
              <a:lnSpc>
                <a:spcPct val="70000"/>
              </a:lnSpc>
              <a:spcBef>
                <a:spcPct val="50000"/>
              </a:spcBef>
            </a:pPr>
            <a:r>
              <a:rPr lang="en-US" sz="2500" dirty="0">
                <a:latin typeface="Geneva" charset="0"/>
                <a:cs typeface="Times New Roman" pitchFamily="18" charset="0"/>
              </a:rPr>
              <a:t>	</a:t>
            </a:r>
            <a:r>
              <a:rPr lang="en-US" sz="2100" dirty="0">
                <a:latin typeface="Arial" pitchFamily="34" charset="0"/>
                <a:cs typeface="Times New Roman" pitchFamily="18" charset="0"/>
              </a:rPr>
              <a:t>char s1[ ] = {'a', 'l', 'p', 'h', 'a', '</a:t>
            </a:r>
            <a:r>
              <a:rPr lang="en-US" sz="2100" dirty="0">
                <a:solidFill>
                  <a:srgbClr val="FF0000"/>
                </a:solidFill>
                <a:latin typeface="Arial" pitchFamily="34" charset="0"/>
                <a:cs typeface="Times New Roman" pitchFamily="18" charset="0"/>
              </a:rPr>
              <a:t>\0</a:t>
            </a:r>
            <a:r>
              <a:rPr lang="en-US" sz="2100" dirty="0">
                <a:latin typeface="Arial" pitchFamily="34" charset="0"/>
                <a:cs typeface="Times New Roman" pitchFamily="18" charset="0"/>
              </a:rPr>
              <a:t>'};</a:t>
            </a:r>
          </a:p>
          <a:p>
            <a:pPr>
              <a:lnSpc>
                <a:spcPct val="80000"/>
              </a:lnSpc>
              <a:spcBef>
                <a:spcPct val="50000"/>
              </a:spcBef>
            </a:pPr>
            <a:r>
              <a:rPr lang="en-US" dirty="0">
                <a:cs typeface="Times New Roman" pitchFamily="18" charset="0"/>
              </a:rPr>
              <a:t>Truncated initialization:  If the size of the array is specified and there is not enough space, the null character will not be attached to the string.</a:t>
            </a:r>
          </a:p>
          <a:p>
            <a:pPr>
              <a:lnSpc>
                <a:spcPct val="50000"/>
              </a:lnSpc>
              <a:spcBef>
                <a:spcPct val="50000"/>
              </a:spcBef>
            </a:pPr>
            <a:r>
              <a:rPr lang="en-US" dirty="0">
                <a:cs typeface="Times New Roman" pitchFamily="18" charset="0"/>
              </a:rPr>
              <a:t>	</a:t>
            </a:r>
            <a:r>
              <a:rPr lang="en-US" sz="2100" dirty="0">
                <a:latin typeface="Arial" pitchFamily="34" charset="0"/>
                <a:cs typeface="Times New Roman" pitchFamily="18" charset="0"/>
              </a:rPr>
              <a:t>char s2[5] = "alpha";</a:t>
            </a:r>
          </a:p>
          <a:p>
            <a:pPr>
              <a:spcBef>
                <a:spcPct val="50000"/>
              </a:spcBef>
            </a:pPr>
            <a:r>
              <a:rPr lang="en-US" sz="2100" dirty="0">
                <a:latin typeface="Arial" pitchFamily="34" charset="0"/>
                <a:cs typeface="Times New Roman" pitchFamily="18" charset="0"/>
              </a:rPr>
              <a:t>	char s3[4] = "alpha";</a:t>
            </a:r>
          </a:p>
        </p:txBody>
      </p:sp>
      <p:grpSp>
        <p:nvGrpSpPr>
          <p:cNvPr id="31749" name="Group 33"/>
          <p:cNvGrpSpPr>
            <a:grpSpLocks/>
          </p:cNvGrpSpPr>
          <p:nvPr/>
        </p:nvGrpSpPr>
        <p:grpSpPr bwMode="auto">
          <a:xfrm>
            <a:off x="6303963" y="4343405"/>
            <a:ext cx="2168514" cy="381001"/>
            <a:chOff x="3970" y="2736"/>
            <a:chExt cx="1367" cy="240"/>
          </a:xfrm>
        </p:grpSpPr>
        <p:sp>
          <p:nvSpPr>
            <p:cNvPr id="31784" name="Rectangle 24"/>
            <p:cNvSpPr>
              <a:spLocks noChangeArrowheads="1"/>
            </p:cNvSpPr>
            <p:nvPr/>
          </p:nvSpPr>
          <p:spPr bwMode="auto">
            <a:xfrm>
              <a:off x="4402" y="2771"/>
              <a:ext cx="912" cy="192"/>
            </a:xfrm>
            <a:prstGeom prst="rect">
              <a:avLst/>
            </a:prstGeom>
            <a:noFill/>
            <a:ln w="9525">
              <a:solidFill>
                <a:schemeClr val="tx1"/>
              </a:solidFill>
              <a:miter lim="800000"/>
              <a:headEnd/>
              <a:tailEnd/>
            </a:ln>
          </p:spPr>
          <p:txBody>
            <a:bodyPr wrap="none" anchor="ctr"/>
            <a:lstStyle/>
            <a:p>
              <a:endParaRPr lang="en-US"/>
            </a:p>
          </p:txBody>
        </p:sp>
        <p:sp>
          <p:nvSpPr>
            <p:cNvPr id="31785" name="Line 25"/>
            <p:cNvSpPr>
              <a:spLocks noChangeShapeType="1"/>
            </p:cNvSpPr>
            <p:nvPr/>
          </p:nvSpPr>
          <p:spPr bwMode="auto">
            <a:xfrm>
              <a:off x="4546" y="2771"/>
              <a:ext cx="0" cy="192"/>
            </a:xfrm>
            <a:prstGeom prst="line">
              <a:avLst/>
            </a:prstGeom>
            <a:noFill/>
            <a:ln w="9525">
              <a:solidFill>
                <a:schemeClr val="tx1"/>
              </a:solidFill>
              <a:round/>
              <a:headEnd/>
              <a:tailEnd/>
            </a:ln>
          </p:spPr>
          <p:txBody>
            <a:bodyPr/>
            <a:lstStyle/>
            <a:p>
              <a:endParaRPr lang="en-US"/>
            </a:p>
          </p:txBody>
        </p:sp>
        <p:sp>
          <p:nvSpPr>
            <p:cNvPr id="31786" name="Line 26"/>
            <p:cNvSpPr>
              <a:spLocks noChangeShapeType="1"/>
            </p:cNvSpPr>
            <p:nvPr/>
          </p:nvSpPr>
          <p:spPr bwMode="auto">
            <a:xfrm>
              <a:off x="4690" y="2771"/>
              <a:ext cx="0" cy="192"/>
            </a:xfrm>
            <a:prstGeom prst="line">
              <a:avLst/>
            </a:prstGeom>
            <a:noFill/>
            <a:ln w="9525">
              <a:solidFill>
                <a:schemeClr val="tx1"/>
              </a:solidFill>
              <a:round/>
              <a:headEnd/>
              <a:tailEnd/>
            </a:ln>
          </p:spPr>
          <p:txBody>
            <a:bodyPr/>
            <a:lstStyle/>
            <a:p>
              <a:endParaRPr lang="en-US"/>
            </a:p>
          </p:txBody>
        </p:sp>
        <p:sp>
          <p:nvSpPr>
            <p:cNvPr id="31787" name="Line 27"/>
            <p:cNvSpPr>
              <a:spLocks noChangeShapeType="1"/>
            </p:cNvSpPr>
            <p:nvPr/>
          </p:nvSpPr>
          <p:spPr bwMode="auto">
            <a:xfrm>
              <a:off x="4834" y="2771"/>
              <a:ext cx="0" cy="192"/>
            </a:xfrm>
            <a:prstGeom prst="line">
              <a:avLst/>
            </a:prstGeom>
            <a:noFill/>
            <a:ln w="9525">
              <a:solidFill>
                <a:schemeClr val="tx1"/>
              </a:solidFill>
              <a:round/>
              <a:headEnd/>
              <a:tailEnd/>
            </a:ln>
          </p:spPr>
          <p:txBody>
            <a:bodyPr/>
            <a:lstStyle/>
            <a:p>
              <a:endParaRPr lang="en-US"/>
            </a:p>
          </p:txBody>
        </p:sp>
        <p:sp>
          <p:nvSpPr>
            <p:cNvPr id="31788" name="Line 28"/>
            <p:cNvSpPr>
              <a:spLocks noChangeShapeType="1"/>
            </p:cNvSpPr>
            <p:nvPr/>
          </p:nvSpPr>
          <p:spPr bwMode="auto">
            <a:xfrm>
              <a:off x="4978" y="2771"/>
              <a:ext cx="0" cy="192"/>
            </a:xfrm>
            <a:prstGeom prst="line">
              <a:avLst/>
            </a:prstGeom>
            <a:noFill/>
            <a:ln w="9525">
              <a:solidFill>
                <a:schemeClr val="tx1"/>
              </a:solidFill>
              <a:round/>
              <a:headEnd/>
              <a:tailEnd/>
            </a:ln>
          </p:spPr>
          <p:txBody>
            <a:bodyPr/>
            <a:lstStyle/>
            <a:p>
              <a:endParaRPr lang="en-US"/>
            </a:p>
          </p:txBody>
        </p:sp>
        <p:sp>
          <p:nvSpPr>
            <p:cNvPr id="31789" name="Rectangle 29"/>
            <p:cNvSpPr>
              <a:spLocks noChangeArrowheads="1"/>
            </p:cNvSpPr>
            <p:nvPr/>
          </p:nvSpPr>
          <p:spPr bwMode="auto">
            <a:xfrm>
              <a:off x="4354" y="2788"/>
              <a:ext cx="983" cy="188"/>
            </a:xfrm>
            <a:prstGeom prst="rect">
              <a:avLst/>
            </a:prstGeom>
            <a:noFill/>
            <a:ln w="9525">
              <a:noFill/>
              <a:miter lim="800000"/>
              <a:headEnd/>
              <a:tailEnd/>
            </a:ln>
          </p:spPr>
          <p:txBody>
            <a:bodyPr wrap="none" lIns="91432" tIns="45716" rIns="91432" bIns="45716">
              <a:spAutoFit/>
            </a:bodyPr>
            <a:lstStyle/>
            <a:p>
              <a:pPr>
                <a:lnSpc>
                  <a:spcPct val="60000"/>
                </a:lnSpc>
              </a:pPr>
              <a:r>
                <a:rPr lang="en-US" sz="2100" dirty="0">
                  <a:latin typeface="Arial" pitchFamily="34" charset="0"/>
                  <a:cs typeface="Times New Roman" pitchFamily="18" charset="0"/>
                </a:rPr>
                <a:t>a  l  p h a </a:t>
              </a:r>
              <a:r>
                <a:rPr lang="en-US" sz="1800" dirty="0">
                  <a:solidFill>
                    <a:srgbClr val="FF0000"/>
                  </a:solidFill>
                  <a:latin typeface="Arial" pitchFamily="34" charset="0"/>
                  <a:cs typeface="Times New Roman" pitchFamily="18" charset="0"/>
                </a:rPr>
                <a:t>\0</a:t>
              </a:r>
            </a:p>
          </p:txBody>
        </p:sp>
        <p:sp>
          <p:nvSpPr>
            <p:cNvPr id="31790" name="Text Box 31"/>
            <p:cNvSpPr txBox="1">
              <a:spLocks noChangeArrowheads="1"/>
            </p:cNvSpPr>
            <p:nvPr/>
          </p:nvSpPr>
          <p:spPr bwMode="auto">
            <a:xfrm>
              <a:off x="3970" y="2736"/>
              <a:ext cx="268" cy="231"/>
            </a:xfrm>
            <a:prstGeom prst="rect">
              <a:avLst/>
            </a:prstGeom>
            <a:noFill/>
            <a:ln w="9525">
              <a:noFill/>
              <a:miter lim="800000"/>
              <a:headEnd/>
              <a:tailEnd/>
            </a:ln>
          </p:spPr>
          <p:txBody>
            <a:bodyPr wrap="none" lIns="91432" tIns="45716" rIns="91432" bIns="45716">
              <a:spAutoFit/>
            </a:bodyPr>
            <a:lstStyle/>
            <a:p>
              <a:r>
                <a:rPr lang="en-US" sz="1800">
                  <a:latin typeface="Arial" pitchFamily="34" charset="0"/>
                </a:rPr>
                <a:t>s1</a:t>
              </a:r>
            </a:p>
          </p:txBody>
        </p:sp>
        <p:sp>
          <p:nvSpPr>
            <p:cNvPr id="31791" name="Line 32"/>
            <p:cNvSpPr>
              <a:spLocks noChangeShapeType="1"/>
            </p:cNvSpPr>
            <p:nvPr/>
          </p:nvSpPr>
          <p:spPr bwMode="auto">
            <a:xfrm>
              <a:off x="5124" y="2769"/>
              <a:ext cx="0" cy="192"/>
            </a:xfrm>
            <a:prstGeom prst="line">
              <a:avLst/>
            </a:prstGeom>
            <a:noFill/>
            <a:ln w="9525">
              <a:solidFill>
                <a:schemeClr val="tx1"/>
              </a:solidFill>
              <a:round/>
              <a:headEnd/>
              <a:tailEnd/>
            </a:ln>
          </p:spPr>
          <p:txBody>
            <a:bodyPr/>
            <a:lstStyle/>
            <a:p>
              <a:endParaRPr lang="en-US"/>
            </a:p>
          </p:txBody>
        </p:sp>
      </p:grpSp>
      <p:grpSp>
        <p:nvGrpSpPr>
          <p:cNvPr id="31750" name="Group 43"/>
          <p:cNvGrpSpPr>
            <a:grpSpLocks/>
          </p:cNvGrpSpPr>
          <p:nvPr/>
        </p:nvGrpSpPr>
        <p:grpSpPr bwMode="auto">
          <a:xfrm>
            <a:off x="5334000" y="5867400"/>
            <a:ext cx="1906588" cy="366713"/>
            <a:chOff x="614" y="1607"/>
            <a:chExt cx="1201" cy="231"/>
          </a:xfrm>
        </p:grpSpPr>
        <p:sp>
          <p:nvSpPr>
            <p:cNvPr id="31777" name="Rectangle 44"/>
            <p:cNvSpPr>
              <a:spLocks noChangeArrowheads="1"/>
            </p:cNvSpPr>
            <p:nvPr/>
          </p:nvSpPr>
          <p:spPr bwMode="auto">
            <a:xfrm>
              <a:off x="1056" y="1632"/>
              <a:ext cx="720" cy="192"/>
            </a:xfrm>
            <a:prstGeom prst="rect">
              <a:avLst/>
            </a:prstGeom>
            <a:noFill/>
            <a:ln w="9525">
              <a:solidFill>
                <a:schemeClr val="tx1"/>
              </a:solidFill>
              <a:miter lim="800000"/>
              <a:headEnd/>
              <a:tailEnd/>
            </a:ln>
          </p:spPr>
          <p:txBody>
            <a:bodyPr wrap="none" anchor="ctr"/>
            <a:lstStyle/>
            <a:p>
              <a:endParaRPr lang="en-US"/>
            </a:p>
          </p:txBody>
        </p:sp>
        <p:sp>
          <p:nvSpPr>
            <p:cNvPr id="31778" name="Line 45"/>
            <p:cNvSpPr>
              <a:spLocks noChangeShapeType="1"/>
            </p:cNvSpPr>
            <p:nvPr/>
          </p:nvSpPr>
          <p:spPr bwMode="auto">
            <a:xfrm>
              <a:off x="1200" y="1632"/>
              <a:ext cx="0" cy="192"/>
            </a:xfrm>
            <a:prstGeom prst="line">
              <a:avLst/>
            </a:prstGeom>
            <a:noFill/>
            <a:ln w="9525">
              <a:solidFill>
                <a:schemeClr val="tx1"/>
              </a:solidFill>
              <a:round/>
              <a:headEnd/>
              <a:tailEnd/>
            </a:ln>
          </p:spPr>
          <p:txBody>
            <a:bodyPr/>
            <a:lstStyle/>
            <a:p>
              <a:endParaRPr lang="en-US"/>
            </a:p>
          </p:txBody>
        </p:sp>
        <p:sp>
          <p:nvSpPr>
            <p:cNvPr id="31779" name="Line 46"/>
            <p:cNvSpPr>
              <a:spLocks noChangeShapeType="1"/>
            </p:cNvSpPr>
            <p:nvPr/>
          </p:nvSpPr>
          <p:spPr bwMode="auto">
            <a:xfrm>
              <a:off x="1344" y="1632"/>
              <a:ext cx="0" cy="192"/>
            </a:xfrm>
            <a:prstGeom prst="line">
              <a:avLst/>
            </a:prstGeom>
            <a:noFill/>
            <a:ln w="9525">
              <a:solidFill>
                <a:schemeClr val="tx1"/>
              </a:solidFill>
              <a:round/>
              <a:headEnd/>
              <a:tailEnd/>
            </a:ln>
          </p:spPr>
          <p:txBody>
            <a:bodyPr/>
            <a:lstStyle/>
            <a:p>
              <a:endParaRPr lang="en-US"/>
            </a:p>
          </p:txBody>
        </p:sp>
        <p:sp>
          <p:nvSpPr>
            <p:cNvPr id="31780" name="Line 47"/>
            <p:cNvSpPr>
              <a:spLocks noChangeShapeType="1"/>
            </p:cNvSpPr>
            <p:nvPr/>
          </p:nvSpPr>
          <p:spPr bwMode="auto">
            <a:xfrm>
              <a:off x="1488" y="1632"/>
              <a:ext cx="0" cy="192"/>
            </a:xfrm>
            <a:prstGeom prst="line">
              <a:avLst/>
            </a:prstGeom>
            <a:noFill/>
            <a:ln w="9525">
              <a:solidFill>
                <a:schemeClr val="tx1"/>
              </a:solidFill>
              <a:round/>
              <a:headEnd/>
              <a:tailEnd/>
            </a:ln>
          </p:spPr>
          <p:txBody>
            <a:bodyPr/>
            <a:lstStyle/>
            <a:p>
              <a:endParaRPr lang="en-US"/>
            </a:p>
          </p:txBody>
        </p:sp>
        <p:sp>
          <p:nvSpPr>
            <p:cNvPr id="31781" name="Line 48"/>
            <p:cNvSpPr>
              <a:spLocks noChangeShapeType="1"/>
            </p:cNvSpPr>
            <p:nvPr/>
          </p:nvSpPr>
          <p:spPr bwMode="auto">
            <a:xfrm>
              <a:off x="1632" y="1632"/>
              <a:ext cx="0" cy="192"/>
            </a:xfrm>
            <a:prstGeom prst="line">
              <a:avLst/>
            </a:prstGeom>
            <a:noFill/>
            <a:ln w="9525">
              <a:solidFill>
                <a:schemeClr val="tx1"/>
              </a:solidFill>
              <a:round/>
              <a:headEnd/>
              <a:tailEnd/>
            </a:ln>
          </p:spPr>
          <p:txBody>
            <a:bodyPr/>
            <a:lstStyle/>
            <a:p>
              <a:endParaRPr lang="en-US"/>
            </a:p>
          </p:txBody>
        </p:sp>
        <p:sp>
          <p:nvSpPr>
            <p:cNvPr id="31782" name="Rectangle 49"/>
            <p:cNvSpPr>
              <a:spLocks noChangeArrowheads="1"/>
            </p:cNvSpPr>
            <p:nvPr/>
          </p:nvSpPr>
          <p:spPr bwMode="auto">
            <a:xfrm>
              <a:off x="1008" y="1649"/>
              <a:ext cx="807" cy="179"/>
            </a:xfrm>
            <a:prstGeom prst="rect">
              <a:avLst/>
            </a:prstGeom>
            <a:noFill/>
            <a:ln w="9525">
              <a:noFill/>
              <a:miter lim="800000"/>
              <a:headEnd/>
              <a:tailEnd/>
            </a:ln>
          </p:spPr>
          <p:txBody>
            <a:bodyPr wrap="none" lIns="91432" tIns="45716" rIns="91432" bIns="45716">
              <a:spAutoFit/>
            </a:bodyPr>
            <a:lstStyle/>
            <a:p>
              <a:pPr>
                <a:lnSpc>
                  <a:spcPct val="60000"/>
                </a:lnSpc>
              </a:pPr>
              <a:r>
                <a:rPr lang="en-US" sz="2100">
                  <a:latin typeface="Arial" pitchFamily="34" charset="0"/>
                  <a:cs typeface="Times New Roman" pitchFamily="18" charset="0"/>
                </a:rPr>
                <a:t>a  l  p h a</a:t>
              </a:r>
            </a:p>
          </p:txBody>
        </p:sp>
        <p:sp>
          <p:nvSpPr>
            <p:cNvPr id="31783" name="Text Box 50"/>
            <p:cNvSpPr txBox="1">
              <a:spLocks noChangeArrowheads="1"/>
            </p:cNvSpPr>
            <p:nvPr/>
          </p:nvSpPr>
          <p:spPr bwMode="auto">
            <a:xfrm>
              <a:off x="614" y="1607"/>
              <a:ext cx="268" cy="231"/>
            </a:xfrm>
            <a:prstGeom prst="rect">
              <a:avLst/>
            </a:prstGeom>
            <a:noFill/>
            <a:ln w="9525">
              <a:noFill/>
              <a:miter lim="800000"/>
              <a:headEnd/>
              <a:tailEnd/>
            </a:ln>
          </p:spPr>
          <p:txBody>
            <a:bodyPr wrap="none" lIns="91432" tIns="45716" rIns="91432" bIns="45716">
              <a:spAutoFit/>
            </a:bodyPr>
            <a:lstStyle/>
            <a:p>
              <a:r>
                <a:rPr lang="en-US" sz="1800">
                  <a:latin typeface="Arial" pitchFamily="34" charset="0"/>
                </a:rPr>
                <a:t>s2</a:t>
              </a:r>
            </a:p>
          </p:txBody>
        </p:sp>
      </p:grpSp>
      <p:sp>
        <p:nvSpPr>
          <p:cNvPr id="31751" name="Rectangle 52"/>
          <p:cNvSpPr>
            <a:spLocks noChangeArrowheads="1"/>
          </p:cNvSpPr>
          <p:nvPr/>
        </p:nvSpPr>
        <p:spPr bwMode="auto">
          <a:xfrm>
            <a:off x="6035675" y="6376988"/>
            <a:ext cx="898525" cy="306387"/>
          </a:xfrm>
          <a:prstGeom prst="rect">
            <a:avLst/>
          </a:prstGeom>
          <a:noFill/>
          <a:ln w="9525">
            <a:solidFill>
              <a:schemeClr val="tx1"/>
            </a:solidFill>
            <a:miter lim="800000"/>
            <a:headEnd/>
            <a:tailEnd/>
          </a:ln>
        </p:spPr>
        <p:txBody>
          <a:bodyPr wrap="none" anchor="ctr"/>
          <a:lstStyle/>
          <a:p>
            <a:endParaRPr lang="en-US"/>
          </a:p>
        </p:txBody>
      </p:sp>
      <p:sp>
        <p:nvSpPr>
          <p:cNvPr id="31752" name="Line 53"/>
          <p:cNvSpPr>
            <a:spLocks noChangeShapeType="1"/>
          </p:cNvSpPr>
          <p:nvPr/>
        </p:nvSpPr>
        <p:spPr bwMode="auto">
          <a:xfrm>
            <a:off x="6264275" y="6376988"/>
            <a:ext cx="0" cy="306387"/>
          </a:xfrm>
          <a:prstGeom prst="line">
            <a:avLst/>
          </a:prstGeom>
          <a:noFill/>
          <a:ln w="9525">
            <a:solidFill>
              <a:schemeClr val="tx1"/>
            </a:solidFill>
            <a:round/>
            <a:headEnd/>
            <a:tailEnd/>
          </a:ln>
        </p:spPr>
        <p:txBody>
          <a:bodyPr/>
          <a:lstStyle/>
          <a:p>
            <a:endParaRPr lang="en-US"/>
          </a:p>
        </p:txBody>
      </p:sp>
      <p:sp>
        <p:nvSpPr>
          <p:cNvPr id="31753" name="Line 54"/>
          <p:cNvSpPr>
            <a:spLocks noChangeShapeType="1"/>
          </p:cNvSpPr>
          <p:nvPr/>
        </p:nvSpPr>
        <p:spPr bwMode="auto">
          <a:xfrm>
            <a:off x="6492875" y="6376988"/>
            <a:ext cx="0" cy="306387"/>
          </a:xfrm>
          <a:prstGeom prst="line">
            <a:avLst/>
          </a:prstGeom>
          <a:noFill/>
          <a:ln w="9525">
            <a:solidFill>
              <a:schemeClr val="tx1"/>
            </a:solidFill>
            <a:round/>
            <a:headEnd/>
            <a:tailEnd/>
          </a:ln>
        </p:spPr>
        <p:txBody>
          <a:bodyPr/>
          <a:lstStyle/>
          <a:p>
            <a:endParaRPr lang="en-US"/>
          </a:p>
        </p:txBody>
      </p:sp>
      <p:sp>
        <p:nvSpPr>
          <p:cNvPr id="31754" name="Line 55"/>
          <p:cNvSpPr>
            <a:spLocks noChangeShapeType="1"/>
          </p:cNvSpPr>
          <p:nvPr/>
        </p:nvSpPr>
        <p:spPr bwMode="auto">
          <a:xfrm>
            <a:off x="6721475" y="6376988"/>
            <a:ext cx="0" cy="306387"/>
          </a:xfrm>
          <a:prstGeom prst="line">
            <a:avLst/>
          </a:prstGeom>
          <a:noFill/>
          <a:ln w="9525">
            <a:solidFill>
              <a:schemeClr val="tx1"/>
            </a:solidFill>
            <a:round/>
            <a:headEnd/>
            <a:tailEnd/>
          </a:ln>
        </p:spPr>
        <p:txBody>
          <a:bodyPr/>
          <a:lstStyle/>
          <a:p>
            <a:endParaRPr lang="en-US"/>
          </a:p>
        </p:txBody>
      </p:sp>
      <p:sp>
        <p:nvSpPr>
          <p:cNvPr id="31755" name="Rectangle 57"/>
          <p:cNvSpPr>
            <a:spLocks noChangeArrowheads="1"/>
          </p:cNvSpPr>
          <p:nvPr/>
        </p:nvSpPr>
        <p:spPr bwMode="auto">
          <a:xfrm>
            <a:off x="5959475" y="6405563"/>
            <a:ext cx="1058863" cy="284162"/>
          </a:xfrm>
          <a:prstGeom prst="rect">
            <a:avLst/>
          </a:prstGeom>
          <a:noFill/>
          <a:ln w="9525">
            <a:noFill/>
            <a:miter lim="800000"/>
            <a:headEnd/>
            <a:tailEnd/>
          </a:ln>
        </p:spPr>
        <p:txBody>
          <a:bodyPr wrap="none" lIns="91432" tIns="45716" rIns="91432" bIns="45716">
            <a:spAutoFit/>
          </a:bodyPr>
          <a:lstStyle/>
          <a:p>
            <a:pPr>
              <a:lnSpc>
                <a:spcPct val="60000"/>
              </a:lnSpc>
            </a:pPr>
            <a:r>
              <a:rPr lang="en-US" sz="2100">
                <a:latin typeface="Arial" pitchFamily="34" charset="0"/>
                <a:cs typeface="Times New Roman" pitchFamily="18" charset="0"/>
              </a:rPr>
              <a:t>a  l  p h</a:t>
            </a:r>
          </a:p>
        </p:txBody>
      </p:sp>
      <p:sp>
        <p:nvSpPr>
          <p:cNvPr id="31756" name="Text Box 58"/>
          <p:cNvSpPr txBox="1">
            <a:spLocks noChangeArrowheads="1"/>
          </p:cNvSpPr>
          <p:nvPr/>
        </p:nvSpPr>
        <p:spPr bwMode="auto">
          <a:xfrm>
            <a:off x="5334000" y="6338888"/>
            <a:ext cx="425450" cy="366712"/>
          </a:xfrm>
          <a:prstGeom prst="rect">
            <a:avLst/>
          </a:prstGeom>
          <a:noFill/>
          <a:ln w="9525">
            <a:noFill/>
            <a:miter lim="800000"/>
            <a:headEnd/>
            <a:tailEnd/>
          </a:ln>
        </p:spPr>
        <p:txBody>
          <a:bodyPr wrap="none" lIns="91432" tIns="45716" rIns="91432" bIns="45716">
            <a:spAutoFit/>
          </a:bodyPr>
          <a:lstStyle/>
          <a:p>
            <a:r>
              <a:rPr lang="en-US" sz="1800">
                <a:latin typeface="Arial" pitchFamily="34" charset="0"/>
              </a:rPr>
              <a:t>s3</a:t>
            </a:r>
          </a:p>
        </p:txBody>
      </p:sp>
      <p:grpSp>
        <p:nvGrpSpPr>
          <p:cNvPr id="31757" name="Group 62"/>
          <p:cNvGrpSpPr>
            <a:grpSpLocks/>
          </p:cNvGrpSpPr>
          <p:nvPr/>
        </p:nvGrpSpPr>
        <p:grpSpPr bwMode="auto">
          <a:xfrm>
            <a:off x="1143000" y="2667000"/>
            <a:ext cx="2609850" cy="381000"/>
            <a:chOff x="720" y="1680"/>
            <a:chExt cx="1644" cy="240"/>
          </a:xfrm>
        </p:grpSpPr>
        <p:sp>
          <p:nvSpPr>
            <p:cNvPr id="31769" name="Rectangle 5"/>
            <p:cNvSpPr>
              <a:spLocks noChangeArrowheads="1"/>
            </p:cNvSpPr>
            <p:nvPr/>
          </p:nvSpPr>
          <p:spPr bwMode="auto">
            <a:xfrm>
              <a:off x="950" y="1714"/>
              <a:ext cx="720" cy="192"/>
            </a:xfrm>
            <a:prstGeom prst="rect">
              <a:avLst/>
            </a:prstGeom>
            <a:noFill/>
            <a:ln w="9525">
              <a:solidFill>
                <a:schemeClr val="tx1"/>
              </a:solidFill>
              <a:miter lim="800000"/>
              <a:headEnd/>
              <a:tailEnd/>
            </a:ln>
          </p:spPr>
          <p:txBody>
            <a:bodyPr wrap="none" anchor="ctr"/>
            <a:lstStyle/>
            <a:p>
              <a:endParaRPr lang="en-US"/>
            </a:p>
          </p:txBody>
        </p:sp>
        <p:sp>
          <p:nvSpPr>
            <p:cNvPr id="31770" name="Line 6"/>
            <p:cNvSpPr>
              <a:spLocks noChangeShapeType="1"/>
            </p:cNvSpPr>
            <p:nvPr/>
          </p:nvSpPr>
          <p:spPr bwMode="auto">
            <a:xfrm>
              <a:off x="1094" y="1714"/>
              <a:ext cx="0" cy="192"/>
            </a:xfrm>
            <a:prstGeom prst="line">
              <a:avLst/>
            </a:prstGeom>
            <a:noFill/>
            <a:ln w="9525">
              <a:solidFill>
                <a:schemeClr val="tx1"/>
              </a:solidFill>
              <a:round/>
              <a:headEnd/>
              <a:tailEnd/>
            </a:ln>
          </p:spPr>
          <p:txBody>
            <a:bodyPr/>
            <a:lstStyle/>
            <a:p>
              <a:endParaRPr lang="en-US"/>
            </a:p>
          </p:txBody>
        </p:sp>
        <p:sp>
          <p:nvSpPr>
            <p:cNvPr id="31771" name="Line 7"/>
            <p:cNvSpPr>
              <a:spLocks noChangeShapeType="1"/>
            </p:cNvSpPr>
            <p:nvPr/>
          </p:nvSpPr>
          <p:spPr bwMode="auto">
            <a:xfrm>
              <a:off x="1238" y="1714"/>
              <a:ext cx="0" cy="192"/>
            </a:xfrm>
            <a:prstGeom prst="line">
              <a:avLst/>
            </a:prstGeom>
            <a:noFill/>
            <a:ln w="9525">
              <a:solidFill>
                <a:schemeClr val="tx1"/>
              </a:solidFill>
              <a:round/>
              <a:headEnd/>
              <a:tailEnd/>
            </a:ln>
          </p:spPr>
          <p:txBody>
            <a:bodyPr/>
            <a:lstStyle/>
            <a:p>
              <a:endParaRPr lang="en-US"/>
            </a:p>
          </p:txBody>
        </p:sp>
        <p:sp>
          <p:nvSpPr>
            <p:cNvPr id="31772" name="Line 8"/>
            <p:cNvSpPr>
              <a:spLocks noChangeShapeType="1"/>
            </p:cNvSpPr>
            <p:nvPr/>
          </p:nvSpPr>
          <p:spPr bwMode="auto">
            <a:xfrm>
              <a:off x="1382" y="1714"/>
              <a:ext cx="0" cy="192"/>
            </a:xfrm>
            <a:prstGeom prst="line">
              <a:avLst/>
            </a:prstGeom>
            <a:noFill/>
            <a:ln w="9525">
              <a:solidFill>
                <a:schemeClr val="tx1"/>
              </a:solidFill>
              <a:round/>
              <a:headEnd/>
              <a:tailEnd/>
            </a:ln>
          </p:spPr>
          <p:txBody>
            <a:bodyPr/>
            <a:lstStyle/>
            <a:p>
              <a:endParaRPr lang="en-US"/>
            </a:p>
          </p:txBody>
        </p:sp>
        <p:sp>
          <p:nvSpPr>
            <p:cNvPr id="31773" name="Line 9"/>
            <p:cNvSpPr>
              <a:spLocks noChangeShapeType="1"/>
            </p:cNvSpPr>
            <p:nvPr/>
          </p:nvSpPr>
          <p:spPr bwMode="auto">
            <a:xfrm>
              <a:off x="1526" y="1714"/>
              <a:ext cx="0" cy="192"/>
            </a:xfrm>
            <a:prstGeom prst="line">
              <a:avLst/>
            </a:prstGeom>
            <a:noFill/>
            <a:ln w="9525">
              <a:solidFill>
                <a:schemeClr val="tx1"/>
              </a:solidFill>
              <a:round/>
              <a:headEnd/>
              <a:tailEnd/>
            </a:ln>
          </p:spPr>
          <p:txBody>
            <a:bodyPr/>
            <a:lstStyle/>
            <a:p>
              <a:endParaRPr lang="en-US"/>
            </a:p>
          </p:txBody>
        </p:sp>
        <p:sp>
          <p:nvSpPr>
            <p:cNvPr id="31774" name="Rectangle 10"/>
            <p:cNvSpPr>
              <a:spLocks noChangeArrowheads="1"/>
            </p:cNvSpPr>
            <p:nvPr/>
          </p:nvSpPr>
          <p:spPr bwMode="auto">
            <a:xfrm>
              <a:off x="902" y="1731"/>
              <a:ext cx="807" cy="179"/>
            </a:xfrm>
            <a:prstGeom prst="rect">
              <a:avLst/>
            </a:prstGeom>
            <a:noFill/>
            <a:ln w="9525">
              <a:noFill/>
              <a:miter lim="800000"/>
              <a:headEnd/>
              <a:tailEnd/>
            </a:ln>
          </p:spPr>
          <p:txBody>
            <a:bodyPr wrap="none" lIns="91432" tIns="45716" rIns="91432" bIns="45716">
              <a:spAutoFit/>
            </a:bodyPr>
            <a:lstStyle/>
            <a:p>
              <a:pPr>
                <a:lnSpc>
                  <a:spcPct val="60000"/>
                </a:lnSpc>
              </a:pPr>
              <a:r>
                <a:rPr lang="en-US" sz="2100">
                  <a:latin typeface="Arial" pitchFamily="34" charset="0"/>
                  <a:cs typeface="Times New Roman" pitchFamily="18" charset="0"/>
                </a:rPr>
                <a:t>a  l  p h a</a:t>
              </a:r>
            </a:p>
          </p:txBody>
        </p:sp>
        <p:sp>
          <p:nvSpPr>
            <p:cNvPr id="31775" name="Text Box 18"/>
            <p:cNvSpPr txBox="1">
              <a:spLocks noChangeArrowheads="1"/>
            </p:cNvSpPr>
            <p:nvPr/>
          </p:nvSpPr>
          <p:spPr bwMode="auto">
            <a:xfrm>
              <a:off x="720" y="1689"/>
              <a:ext cx="268" cy="231"/>
            </a:xfrm>
            <a:prstGeom prst="rect">
              <a:avLst/>
            </a:prstGeom>
            <a:noFill/>
            <a:ln w="9525">
              <a:noFill/>
              <a:miter lim="800000"/>
              <a:headEnd/>
              <a:tailEnd/>
            </a:ln>
          </p:spPr>
          <p:txBody>
            <a:bodyPr wrap="none" lIns="91432" tIns="45716" rIns="91432" bIns="45716">
              <a:spAutoFit/>
            </a:bodyPr>
            <a:lstStyle/>
            <a:p>
              <a:r>
                <a:rPr lang="en-US" sz="1800">
                  <a:latin typeface="Arial" pitchFamily="34" charset="0"/>
                </a:rPr>
                <a:t>s1</a:t>
              </a:r>
            </a:p>
          </p:txBody>
        </p:sp>
        <p:sp>
          <p:nvSpPr>
            <p:cNvPr id="31776" name="Text Box 59"/>
            <p:cNvSpPr txBox="1">
              <a:spLocks noChangeArrowheads="1"/>
            </p:cNvSpPr>
            <p:nvPr/>
          </p:nvSpPr>
          <p:spPr bwMode="auto">
            <a:xfrm>
              <a:off x="1748" y="1680"/>
              <a:ext cx="616" cy="231"/>
            </a:xfrm>
            <a:prstGeom prst="rect">
              <a:avLst/>
            </a:prstGeom>
            <a:noFill/>
            <a:ln w="9525">
              <a:noFill/>
              <a:miter lim="800000"/>
              <a:headEnd/>
              <a:tailEnd/>
            </a:ln>
          </p:spPr>
          <p:txBody>
            <a:bodyPr wrap="none" lIns="91432" tIns="45716" rIns="91432" bIns="45716">
              <a:spAutoFit/>
            </a:bodyPr>
            <a:lstStyle/>
            <a:p>
              <a:r>
                <a:rPr lang="en-US" sz="1800">
                  <a:latin typeface="Arial" pitchFamily="34" charset="0"/>
                </a:rPr>
                <a:t>size = 5</a:t>
              </a:r>
            </a:p>
          </p:txBody>
        </p:sp>
      </p:grpSp>
      <p:sp>
        <p:nvSpPr>
          <p:cNvPr id="31758" name="Rectangle 11"/>
          <p:cNvSpPr>
            <a:spLocks noChangeArrowheads="1"/>
          </p:cNvSpPr>
          <p:nvPr/>
        </p:nvSpPr>
        <p:spPr bwMode="auto">
          <a:xfrm>
            <a:off x="5562600" y="2736850"/>
            <a:ext cx="1447800" cy="304800"/>
          </a:xfrm>
          <a:prstGeom prst="rect">
            <a:avLst/>
          </a:prstGeom>
          <a:noFill/>
          <a:ln w="9525">
            <a:solidFill>
              <a:schemeClr val="tx1"/>
            </a:solidFill>
            <a:miter lim="800000"/>
            <a:headEnd/>
            <a:tailEnd/>
          </a:ln>
        </p:spPr>
        <p:txBody>
          <a:bodyPr wrap="none" anchor="ctr"/>
          <a:lstStyle/>
          <a:p>
            <a:endParaRPr lang="en-US"/>
          </a:p>
        </p:txBody>
      </p:sp>
      <p:sp>
        <p:nvSpPr>
          <p:cNvPr id="31759" name="Line 12"/>
          <p:cNvSpPr>
            <a:spLocks noChangeShapeType="1"/>
          </p:cNvSpPr>
          <p:nvPr/>
        </p:nvSpPr>
        <p:spPr bwMode="auto">
          <a:xfrm>
            <a:off x="5791200" y="2736850"/>
            <a:ext cx="0" cy="304800"/>
          </a:xfrm>
          <a:prstGeom prst="line">
            <a:avLst/>
          </a:prstGeom>
          <a:noFill/>
          <a:ln w="9525">
            <a:solidFill>
              <a:schemeClr val="tx1"/>
            </a:solidFill>
            <a:round/>
            <a:headEnd/>
            <a:tailEnd/>
          </a:ln>
        </p:spPr>
        <p:txBody>
          <a:bodyPr/>
          <a:lstStyle/>
          <a:p>
            <a:endParaRPr lang="en-US"/>
          </a:p>
        </p:txBody>
      </p:sp>
      <p:sp>
        <p:nvSpPr>
          <p:cNvPr id="31760" name="Line 13"/>
          <p:cNvSpPr>
            <a:spLocks noChangeShapeType="1"/>
          </p:cNvSpPr>
          <p:nvPr/>
        </p:nvSpPr>
        <p:spPr bwMode="auto">
          <a:xfrm>
            <a:off x="6019800" y="2736850"/>
            <a:ext cx="0" cy="304800"/>
          </a:xfrm>
          <a:prstGeom prst="line">
            <a:avLst/>
          </a:prstGeom>
          <a:noFill/>
          <a:ln w="9525">
            <a:solidFill>
              <a:schemeClr val="tx1"/>
            </a:solidFill>
            <a:round/>
            <a:headEnd/>
            <a:tailEnd/>
          </a:ln>
        </p:spPr>
        <p:txBody>
          <a:bodyPr/>
          <a:lstStyle/>
          <a:p>
            <a:endParaRPr lang="en-US"/>
          </a:p>
        </p:txBody>
      </p:sp>
      <p:sp>
        <p:nvSpPr>
          <p:cNvPr id="31761" name="Line 14"/>
          <p:cNvSpPr>
            <a:spLocks noChangeShapeType="1"/>
          </p:cNvSpPr>
          <p:nvPr/>
        </p:nvSpPr>
        <p:spPr bwMode="auto">
          <a:xfrm>
            <a:off x="6248400" y="2736850"/>
            <a:ext cx="0" cy="304800"/>
          </a:xfrm>
          <a:prstGeom prst="line">
            <a:avLst/>
          </a:prstGeom>
          <a:noFill/>
          <a:ln w="9525">
            <a:solidFill>
              <a:schemeClr val="tx1"/>
            </a:solidFill>
            <a:round/>
            <a:headEnd/>
            <a:tailEnd/>
          </a:ln>
        </p:spPr>
        <p:txBody>
          <a:bodyPr/>
          <a:lstStyle/>
          <a:p>
            <a:endParaRPr lang="en-US"/>
          </a:p>
        </p:txBody>
      </p:sp>
      <p:sp>
        <p:nvSpPr>
          <p:cNvPr id="31762" name="Line 15"/>
          <p:cNvSpPr>
            <a:spLocks noChangeShapeType="1"/>
          </p:cNvSpPr>
          <p:nvPr/>
        </p:nvSpPr>
        <p:spPr bwMode="auto">
          <a:xfrm>
            <a:off x="6477000" y="2736850"/>
            <a:ext cx="0" cy="304800"/>
          </a:xfrm>
          <a:prstGeom prst="line">
            <a:avLst/>
          </a:prstGeom>
          <a:noFill/>
          <a:ln w="9525">
            <a:solidFill>
              <a:schemeClr val="tx1"/>
            </a:solidFill>
            <a:round/>
            <a:headEnd/>
            <a:tailEnd/>
          </a:ln>
        </p:spPr>
        <p:txBody>
          <a:bodyPr/>
          <a:lstStyle/>
          <a:p>
            <a:endParaRPr lang="en-US"/>
          </a:p>
        </p:txBody>
      </p:sp>
      <p:sp>
        <p:nvSpPr>
          <p:cNvPr id="31763" name="Rectangle 16"/>
          <p:cNvSpPr>
            <a:spLocks noChangeArrowheads="1"/>
          </p:cNvSpPr>
          <p:nvPr/>
        </p:nvSpPr>
        <p:spPr bwMode="auto">
          <a:xfrm>
            <a:off x="5486400" y="2763838"/>
            <a:ext cx="1560026" cy="299048"/>
          </a:xfrm>
          <a:prstGeom prst="rect">
            <a:avLst/>
          </a:prstGeom>
          <a:noFill/>
          <a:ln w="9525">
            <a:noFill/>
            <a:miter lim="800000"/>
            <a:headEnd/>
            <a:tailEnd/>
          </a:ln>
        </p:spPr>
        <p:txBody>
          <a:bodyPr wrap="none" lIns="91432" tIns="45716" rIns="91432" bIns="45716">
            <a:spAutoFit/>
          </a:bodyPr>
          <a:lstStyle/>
          <a:p>
            <a:pPr>
              <a:lnSpc>
                <a:spcPct val="60000"/>
              </a:lnSpc>
            </a:pPr>
            <a:r>
              <a:rPr lang="en-US" sz="2100" dirty="0">
                <a:latin typeface="Arial" pitchFamily="34" charset="0"/>
                <a:cs typeface="Times New Roman" pitchFamily="18" charset="0"/>
              </a:rPr>
              <a:t>a  l  p h a </a:t>
            </a:r>
            <a:r>
              <a:rPr lang="en-US" sz="1800" dirty="0">
                <a:solidFill>
                  <a:srgbClr val="FF0000"/>
                </a:solidFill>
                <a:latin typeface="Arial" pitchFamily="34" charset="0"/>
                <a:cs typeface="Times New Roman" pitchFamily="18" charset="0"/>
              </a:rPr>
              <a:t>\0</a:t>
            </a:r>
          </a:p>
        </p:txBody>
      </p:sp>
      <p:sp>
        <p:nvSpPr>
          <p:cNvPr id="31764" name="Line 17"/>
          <p:cNvSpPr>
            <a:spLocks noChangeShapeType="1"/>
          </p:cNvSpPr>
          <p:nvPr/>
        </p:nvSpPr>
        <p:spPr bwMode="auto">
          <a:xfrm flipV="1">
            <a:off x="6705600" y="2743200"/>
            <a:ext cx="0" cy="304800"/>
          </a:xfrm>
          <a:prstGeom prst="line">
            <a:avLst/>
          </a:prstGeom>
          <a:noFill/>
          <a:ln w="9525">
            <a:solidFill>
              <a:schemeClr val="tx1"/>
            </a:solidFill>
            <a:round/>
            <a:headEnd/>
            <a:tailEnd/>
          </a:ln>
        </p:spPr>
        <p:txBody>
          <a:bodyPr/>
          <a:lstStyle/>
          <a:p>
            <a:endParaRPr lang="en-US"/>
          </a:p>
        </p:txBody>
      </p:sp>
      <p:sp>
        <p:nvSpPr>
          <p:cNvPr id="31765" name="Text Box 19"/>
          <p:cNvSpPr txBox="1">
            <a:spLocks noChangeArrowheads="1"/>
          </p:cNvSpPr>
          <p:nvPr/>
        </p:nvSpPr>
        <p:spPr bwMode="auto">
          <a:xfrm>
            <a:off x="5181600" y="2681288"/>
            <a:ext cx="425450" cy="366712"/>
          </a:xfrm>
          <a:prstGeom prst="rect">
            <a:avLst/>
          </a:prstGeom>
          <a:noFill/>
          <a:ln w="9525">
            <a:noFill/>
            <a:miter lim="800000"/>
            <a:headEnd/>
            <a:tailEnd/>
          </a:ln>
        </p:spPr>
        <p:txBody>
          <a:bodyPr wrap="none" lIns="91432" tIns="45716" rIns="91432" bIns="45716">
            <a:spAutoFit/>
          </a:bodyPr>
          <a:lstStyle/>
          <a:p>
            <a:r>
              <a:rPr lang="en-US" sz="1800">
                <a:latin typeface="Arial" pitchFamily="34" charset="0"/>
              </a:rPr>
              <a:t>s2</a:t>
            </a:r>
          </a:p>
        </p:txBody>
      </p:sp>
      <p:sp>
        <p:nvSpPr>
          <p:cNvPr id="31766" name="Text Box 60"/>
          <p:cNvSpPr txBox="1">
            <a:spLocks noChangeArrowheads="1"/>
          </p:cNvSpPr>
          <p:nvPr/>
        </p:nvSpPr>
        <p:spPr bwMode="auto">
          <a:xfrm>
            <a:off x="7099300" y="2681288"/>
            <a:ext cx="977900" cy="366712"/>
          </a:xfrm>
          <a:prstGeom prst="rect">
            <a:avLst/>
          </a:prstGeom>
          <a:noFill/>
          <a:ln w="9525">
            <a:noFill/>
            <a:miter lim="800000"/>
            <a:headEnd/>
            <a:tailEnd/>
          </a:ln>
        </p:spPr>
        <p:txBody>
          <a:bodyPr wrap="none" lIns="91432" tIns="45716" rIns="91432" bIns="45716">
            <a:spAutoFit/>
          </a:bodyPr>
          <a:lstStyle/>
          <a:p>
            <a:r>
              <a:rPr lang="en-US" sz="1800">
                <a:latin typeface="Arial" pitchFamily="34" charset="0"/>
              </a:rPr>
              <a:t>size = 6</a:t>
            </a:r>
          </a:p>
        </p:txBody>
      </p:sp>
      <p:sp>
        <p:nvSpPr>
          <p:cNvPr id="31767" name="Text Box 63"/>
          <p:cNvSpPr txBox="1">
            <a:spLocks noChangeArrowheads="1"/>
          </p:cNvSpPr>
          <p:nvPr/>
        </p:nvSpPr>
        <p:spPr bwMode="auto">
          <a:xfrm>
            <a:off x="7467600" y="5867400"/>
            <a:ext cx="977900" cy="366713"/>
          </a:xfrm>
          <a:prstGeom prst="rect">
            <a:avLst/>
          </a:prstGeom>
          <a:noFill/>
          <a:ln w="9525">
            <a:noFill/>
            <a:miter lim="800000"/>
            <a:headEnd/>
            <a:tailEnd/>
          </a:ln>
        </p:spPr>
        <p:txBody>
          <a:bodyPr wrap="none" lIns="91432" tIns="45716" rIns="91432" bIns="45716">
            <a:spAutoFit/>
          </a:bodyPr>
          <a:lstStyle/>
          <a:p>
            <a:r>
              <a:rPr lang="en-US" sz="1800">
                <a:latin typeface="Arial" pitchFamily="34" charset="0"/>
              </a:rPr>
              <a:t>size = 5</a:t>
            </a:r>
          </a:p>
        </p:txBody>
      </p:sp>
      <p:sp>
        <p:nvSpPr>
          <p:cNvPr id="31768" name="Text Box 64"/>
          <p:cNvSpPr txBox="1">
            <a:spLocks noChangeArrowheads="1"/>
          </p:cNvSpPr>
          <p:nvPr/>
        </p:nvSpPr>
        <p:spPr bwMode="auto">
          <a:xfrm>
            <a:off x="7467600" y="6338888"/>
            <a:ext cx="977900" cy="366712"/>
          </a:xfrm>
          <a:prstGeom prst="rect">
            <a:avLst/>
          </a:prstGeom>
          <a:noFill/>
          <a:ln w="9525">
            <a:noFill/>
            <a:miter lim="800000"/>
            <a:headEnd/>
            <a:tailEnd/>
          </a:ln>
        </p:spPr>
        <p:txBody>
          <a:bodyPr wrap="none" lIns="91432" tIns="45716" rIns="91432" bIns="45716">
            <a:spAutoFit/>
          </a:bodyPr>
          <a:lstStyle/>
          <a:p>
            <a:r>
              <a:rPr lang="en-US" sz="1800">
                <a:latin typeface="Arial" pitchFamily="34" charset="0"/>
              </a:rPr>
              <a:t>size = 4</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565150" y="0"/>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String </a:t>
            </a:r>
            <a:r>
              <a:rPr lang="en-US" sz="3400" b="1" dirty="0" smtClean="0">
                <a:solidFill>
                  <a:srgbClr val="C00000"/>
                </a:solidFill>
                <a:cs typeface="Times New Roman" pitchFamily="18" charset="0"/>
              </a:rPr>
              <a:t>at Contextual and Semantic Levels</a:t>
            </a:r>
            <a:endParaRPr lang="en-US" sz="3400" b="1" dirty="0">
              <a:solidFill>
                <a:srgbClr val="C00000"/>
              </a:solidFill>
            </a:endParaRPr>
          </a:p>
        </p:txBody>
      </p:sp>
      <p:sp>
        <p:nvSpPr>
          <p:cNvPr id="32771" name="Rectangle 22"/>
          <p:cNvSpPr>
            <a:spLocks noChangeArrowheads="1"/>
          </p:cNvSpPr>
          <p:nvPr/>
        </p:nvSpPr>
        <p:spPr bwMode="auto">
          <a:xfrm>
            <a:off x="609600" y="685800"/>
            <a:ext cx="8534400" cy="5781675"/>
          </a:xfrm>
          <a:prstGeom prst="rect">
            <a:avLst/>
          </a:prstGeom>
          <a:noFill/>
          <a:ln w="9525">
            <a:noFill/>
            <a:miter lim="800000"/>
            <a:headEnd/>
            <a:tailEnd/>
          </a:ln>
        </p:spPr>
        <p:txBody>
          <a:bodyPr lIns="91432" tIns="45716" rIns="91432" bIns="45716">
            <a:spAutoFit/>
          </a:bodyPr>
          <a:lstStyle/>
          <a:p>
            <a:pPr>
              <a:lnSpc>
                <a:spcPct val="70000"/>
              </a:lnSpc>
              <a:spcBef>
                <a:spcPct val="50000"/>
              </a:spcBef>
              <a:tabLst>
                <a:tab pos="685800" algn="l"/>
                <a:tab pos="1371600" algn="l"/>
              </a:tabLst>
            </a:pPr>
            <a:r>
              <a:rPr lang="en-US" sz="2000" dirty="0">
                <a:latin typeface="Arial" pitchFamily="34" charset="0"/>
                <a:cs typeface="Times New Roman" pitchFamily="18" charset="0"/>
              </a:rPr>
              <a:t>#include &lt;</a:t>
            </a:r>
            <a:r>
              <a:rPr lang="en-US" sz="2000" dirty="0" err="1">
                <a:latin typeface="Arial" pitchFamily="34" charset="0"/>
                <a:cs typeface="Times New Roman" pitchFamily="18" charset="0"/>
              </a:rPr>
              <a:t>stdio.h</a:t>
            </a:r>
            <a:r>
              <a:rPr lang="en-US" sz="2000" dirty="0">
                <a:latin typeface="Arial" pitchFamily="34" charset="0"/>
                <a:cs typeface="Times New Roman" pitchFamily="18" charset="0"/>
              </a:rPr>
              <a:t>&gt;</a:t>
            </a:r>
          </a:p>
          <a:p>
            <a:pPr>
              <a:lnSpc>
                <a:spcPct val="70000"/>
              </a:lnSpc>
              <a:spcBef>
                <a:spcPct val="50000"/>
              </a:spcBef>
              <a:tabLst>
                <a:tab pos="685800" algn="l"/>
                <a:tab pos="1371600" algn="l"/>
              </a:tabLst>
            </a:pPr>
            <a:r>
              <a:rPr lang="en-US" sz="2000" dirty="0">
                <a:latin typeface="Arial" pitchFamily="34" charset="0"/>
                <a:cs typeface="Times New Roman" pitchFamily="18" charset="0"/>
              </a:rPr>
              <a:t>#include &lt;</a:t>
            </a:r>
            <a:r>
              <a:rPr lang="en-US" sz="2000" dirty="0" err="1">
                <a:latin typeface="Arial" pitchFamily="34" charset="0"/>
                <a:cs typeface="Times New Roman" pitchFamily="18" charset="0"/>
              </a:rPr>
              <a:t>string.h</a:t>
            </a:r>
            <a:r>
              <a:rPr lang="en-US" sz="2000" dirty="0">
                <a:latin typeface="Arial" pitchFamily="34" charset="0"/>
                <a:cs typeface="Times New Roman" pitchFamily="18" charset="0"/>
              </a:rPr>
              <a:t>&gt;</a:t>
            </a:r>
          </a:p>
          <a:p>
            <a:pPr>
              <a:lnSpc>
                <a:spcPct val="70000"/>
              </a:lnSpc>
              <a:spcBef>
                <a:spcPct val="50000"/>
              </a:spcBef>
              <a:tabLst>
                <a:tab pos="685800" algn="l"/>
                <a:tab pos="1371600" algn="l"/>
              </a:tabLst>
            </a:pPr>
            <a:r>
              <a:rPr lang="en-US" sz="2000" dirty="0">
                <a:latin typeface="Arial" pitchFamily="34" charset="0"/>
                <a:cs typeface="Times New Roman" pitchFamily="18" charset="0"/>
              </a:rPr>
              <a:t>main() {</a:t>
            </a:r>
          </a:p>
          <a:p>
            <a:pPr>
              <a:lnSpc>
                <a:spcPct val="70000"/>
              </a:lnSpc>
              <a:spcBef>
                <a:spcPct val="50000"/>
              </a:spcBef>
              <a:tabLst>
                <a:tab pos="685800" algn="l"/>
                <a:tab pos="1371600" algn="l"/>
              </a:tabLst>
            </a:pPr>
            <a:r>
              <a:rPr lang="en-US" sz="2000" dirty="0">
                <a:solidFill>
                  <a:schemeClr val="accent1"/>
                </a:solidFill>
                <a:latin typeface="Arial" pitchFamily="34" charset="0"/>
                <a:cs typeface="Times New Roman" pitchFamily="18" charset="0"/>
              </a:rPr>
              <a:t>1</a:t>
            </a:r>
            <a:r>
              <a:rPr lang="en-US" sz="2000" dirty="0">
                <a:latin typeface="Arial" pitchFamily="34" charset="0"/>
                <a:cs typeface="Times New Roman" pitchFamily="18" charset="0"/>
              </a:rPr>
              <a:t>	</a:t>
            </a:r>
            <a:r>
              <a:rPr lang="en-US" sz="2000" dirty="0" err="1">
                <a:latin typeface="Arial" pitchFamily="34" charset="0"/>
                <a:cs typeface="Times New Roman" pitchFamily="18" charset="0"/>
              </a:rPr>
              <a:t>int</a:t>
            </a:r>
            <a:r>
              <a:rPr lang="en-US" sz="2000" dirty="0">
                <a:latin typeface="Arial" pitchFamily="34" charset="0"/>
                <a:cs typeface="Times New Roman" pitchFamily="18" charset="0"/>
              </a:rPr>
              <a:t> </a:t>
            </a:r>
            <a:r>
              <a:rPr lang="en-US" sz="2000" dirty="0" err="1">
                <a:latin typeface="Arial" pitchFamily="34" charset="0"/>
                <a:cs typeface="Times New Roman" pitchFamily="18" charset="0"/>
              </a:rPr>
              <a:t>i</a:t>
            </a:r>
            <a:r>
              <a:rPr lang="en-US" sz="2000" dirty="0">
                <a:latin typeface="Arial" pitchFamily="34" charset="0"/>
                <a:cs typeface="Times New Roman" pitchFamily="18" charset="0"/>
              </a:rPr>
              <a:t>;</a:t>
            </a:r>
          </a:p>
          <a:p>
            <a:pPr>
              <a:lnSpc>
                <a:spcPct val="70000"/>
              </a:lnSpc>
              <a:spcBef>
                <a:spcPct val="50000"/>
              </a:spcBef>
              <a:tabLst>
                <a:tab pos="685800" algn="l"/>
                <a:tab pos="1371600" algn="l"/>
              </a:tabLst>
            </a:pPr>
            <a:r>
              <a:rPr lang="en-US" sz="2000" dirty="0">
                <a:solidFill>
                  <a:schemeClr val="accent1"/>
                </a:solidFill>
                <a:latin typeface="Arial" pitchFamily="34" charset="0"/>
                <a:cs typeface="Times New Roman" pitchFamily="18" charset="0"/>
              </a:rPr>
              <a:t>2</a:t>
            </a:r>
            <a:r>
              <a:rPr lang="en-US" sz="2000" dirty="0">
                <a:latin typeface="Arial" pitchFamily="34" charset="0"/>
                <a:cs typeface="Times New Roman" pitchFamily="18" charset="0"/>
              </a:rPr>
              <a:t>	char </a:t>
            </a:r>
            <a:r>
              <a:rPr lang="en-US" sz="2000" dirty="0">
                <a:solidFill>
                  <a:srgbClr val="CC3300"/>
                </a:solidFill>
                <a:latin typeface="Arial" pitchFamily="34" charset="0"/>
                <a:cs typeface="Times New Roman" pitchFamily="18" charset="0"/>
              </a:rPr>
              <a:t>s[5]</a:t>
            </a:r>
            <a:r>
              <a:rPr lang="en-US" sz="2000" dirty="0">
                <a:latin typeface="Arial" pitchFamily="34" charset="0"/>
                <a:cs typeface="Times New Roman" pitchFamily="18" charset="0"/>
              </a:rPr>
              <a:t>, </a:t>
            </a:r>
            <a:r>
              <a:rPr lang="en-US" sz="2000" dirty="0">
                <a:solidFill>
                  <a:srgbClr val="CC3300"/>
                </a:solidFill>
                <a:latin typeface="Arial" pitchFamily="34" charset="0"/>
                <a:cs typeface="Times New Roman" pitchFamily="18" charset="0"/>
              </a:rPr>
              <a:t>s1[ ] = "hello</a:t>
            </a:r>
            <a:r>
              <a:rPr lang="en-US" sz="2000" dirty="0">
                <a:latin typeface="Arial" pitchFamily="34" charset="0"/>
                <a:cs typeface="Times New Roman" pitchFamily="18" charset="0"/>
              </a:rPr>
              <a:t>", s2[5] = "world";  </a:t>
            </a:r>
            <a:r>
              <a:rPr lang="en-US" sz="2000" dirty="0">
                <a:solidFill>
                  <a:srgbClr val="CC3300"/>
                </a:solidFill>
                <a:latin typeface="Arial" pitchFamily="34" charset="0"/>
                <a:cs typeface="Times New Roman" pitchFamily="18" charset="0"/>
              </a:rPr>
              <a:t> </a:t>
            </a:r>
            <a:r>
              <a:rPr lang="en-US" sz="2000" dirty="0">
                <a:solidFill>
                  <a:schemeClr val="accent1"/>
                </a:solidFill>
                <a:latin typeface="Arial" pitchFamily="34" charset="0"/>
                <a:cs typeface="Times New Roman" pitchFamily="18" charset="0"/>
              </a:rPr>
              <a:t>// s2[5] = "world" incorrect;</a:t>
            </a:r>
          </a:p>
          <a:p>
            <a:pPr>
              <a:lnSpc>
                <a:spcPct val="70000"/>
              </a:lnSpc>
              <a:spcBef>
                <a:spcPct val="50000"/>
              </a:spcBef>
              <a:tabLst>
                <a:tab pos="685800" algn="l"/>
                <a:tab pos="1371600" algn="l"/>
              </a:tabLst>
            </a:pPr>
            <a:r>
              <a:rPr lang="en-US" sz="2000" dirty="0">
                <a:solidFill>
                  <a:schemeClr val="accent1"/>
                </a:solidFill>
                <a:latin typeface="Arial" pitchFamily="34" charset="0"/>
                <a:cs typeface="Times New Roman" pitchFamily="18" charset="0"/>
              </a:rPr>
              <a:t>3</a:t>
            </a:r>
            <a:r>
              <a:rPr lang="en-US" sz="2000" dirty="0">
                <a:latin typeface="Arial" pitchFamily="34" charset="0"/>
                <a:cs typeface="Times New Roman" pitchFamily="18" charset="0"/>
              </a:rPr>
              <a:t>	for (</a:t>
            </a:r>
            <a:r>
              <a:rPr lang="en-US" sz="2000" dirty="0" err="1">
                <a:latin typeface="Arial" pitchFamily="34" charset="0"/>
                <a:cs typeface="Times New Roman" pitchFamily="18" charset="0"/>
              </a:rPr>
              <a:t>i</a:t>
            </a:r>
            <a:r>
              <a:rPr lang="en-US" sz="2000" dirty="0">
                <a:latin typeface="Arial" pitchFamily="34" charset="0"/>
                <a:cs typeface="Times New Roman" pitchFamily="18" charset="0"/>
              </a:rPr>
              <a:t> = 0; </a:t>
            </a:r>
            <a:r>
              <a:rPr lang="en-US" sz="2000" dirty="0" err="1">
                <a:latin typeface="Arial" pitchFamily="34" charset="0"/>
                <a:cs typeface="Times New Roman" pitchFamily="18" charset="0"/>
              </a:rPr>
              <a:t>i</a:t>
            </a:r>
            <a:r>
              <a:rPr lang="en-US" sz="2000" dirty="0">
                <a:latin typeface="Arial" pitchFamily="34" charset="0"/>
                <a:cs typeface="Times New Roman" pitchFamily="18" charset="0"/>
              </a:rPr>
              <a:t> &lt; 5; </a:t>
            </a:r>
            <a:r>
              <a:rPr lang="en-US" sz="2000" dirty="0" err="1">
                <a:latin typeface="Arial" pitchFamily="34" charset="0"/>
                <a:cs typeface="Times New Roman" pitchFamily="18" charset="0"/>
              </a:rPr>
              <a:t>i</a:t>
            </a:r>
            <a:r>
              <a:rPr lang="en-US" sz="2000" dirty="0">
                <a:latin typeface="Arial" pitchFamily="34" charset="0"/>
                <a:cs typeface="Times New Roman" pitchFamily="18" charset="0"/>
              </a:rPr>
              <a:t>++) </a:t>
            </a:r>
            <a:endParaRPr lang="en-US" sz="2000" dirty="0">
              <a:solidFill>
                <a:srgbClr val="CC3300"/>
              </a:solidFill>
              <a:latin typeface="Arial" pitchFamily="34" charset="0"/>
              <a:cs typeface="Times New Roman" pitchFamily="18" charset="0"/>
            </a:endParaRPr>
          </a:p>
          <a:p>
            <a:pPr>
              <a:lnSpc>
                <a:spcPct val="70000"/>
              </a:lnSpc>
              <a:spcBef>
                <a:spcPct val="50000"/>
              </a:spcBef>
              <a:tabLst>
                <a:tab pos="685800" algn="l"/>
                <a:tab pos="1371600" algn="l"/>
              </a:tabLst>
            </a:pPr>
            <a:r>
              <a:rPr lang="en-US" sz="2000" dirty="0">
                <a:solidFill>
                  <a:schemeClr val="accent1"/>
                </a:solidFill>
                <a:latin typeface="Arial" pitchFamily="34" charset="0"/>
                <a:cs typeface="Times New Roman" pitchFamily="18" charset="0"/>
              </a:rPr>
              <a:t>4</a:t>
            </a:r>
            <a:r>
              <a:rPr lang="en-US" sz="2000" dirty="0">
                <a:latin typeface="Arial" pitchFamily="34" charset="0"/>
                <a:cs typeface="Times New Roman" pitchFamily="18" charset="0"/>
              </a:rPr>
              <a:t>		</a:t>
            </a:r>
            <a:r>
              <a:rPr lang="en-US" sz="2000" dirty="0" err="1">
                <a:latin typeface="Arial" pitchFamily="34" charset="0"/>
                <a:cs typeface="Times New Roman" pitchFamily="18" charset="0"/>
              </a:rPr>
              <a:t>printf</a:t>
            </a:r>
            <a:r>
              <a:rPr lang="en-US" sz="2000" dirty="0">
                <a:latin typeface="Arial" pitchFamily="34" charset="0"/>
                <a:cs typeface="Times New Roman" pitchFamily="18" charset="0"/>
              </a:rPr>
              <a:t>("%c", s1[ </a:t>
            </a:r>
            <a:r>
              <a:rPr lang="en-US" sz="2000" dirty="0" err="1">
                <a:latin typeface="Arial" pitchFamily="34" charset="0"/>
                <a:cs typeface="Times New Roman" pitchFamily="18" charset="0"/>
              </a:rPr>
              <a:t>i</a:t>
            </a:r>
            <a:r>
              <a:rPr lang="en-US" sz="2000" dirty="0">
                <a:latin typeface="Arial" pitchFamily="34" charset="0"/>
                <a:cs typeface="Times New Roman" pitchFamily="18" charset="0"/>
              </a:rPr>
              <a:t> ]); </a:t>
            </a:r>
          </a:p>
          <a:p>
            <a:pPr>
              <a:lnSpc>
                <a:spcPct val="70000"/>
              </a:lnSpc>
              <a:spcBef>
                <a:spcPct val="50000"/>
              </a:spcBef>
              <a:tabLst>
                <a:tab pos="685800" algn="l"/>
                <a:tab pos="1371600" algn="l"/>
              </a:tabLst>
            </a:pPr>
            <a:r>
              <a:rPr lang="en-US" sz="2000" dirty="0">
                <a:solidFill>
                  <a:schemeClr val="accent1"/>
                </a:solidFill>
                <a:latin typeface="Arial" pitchFamily="34" charset="0"/>
                <a:cs typeface="Times New Roman" pitchFamily="18" charset="0"/>
              </a:rPr>
              <a:t>5</a:t>
            </a:r>
            <a:r>
              <a:rPr lang="en-US" sz="2000" dirty="0">
                <a:latin typeface="Arial" pitchFamily="34" charset="0"/>
                <a:cs typeface="Times New Roman" pitchFamily="18" charset="0"/>
              </a:rPr>
              <a:t>	</a:t>
            </a:r>
            <a:r>
              <a:rPr lang="en-US" sz="2000" dirty="0" err="1">
                <a:solidFill>
                  <a:srgbClr val="CC3300"/>
                </a:solidFill>
                <a:latin typeface="Arial" pitchFamily="34" charset="0"/>
                <a:cs typeface="Times New Roman" pitchFamily="18" charset="0"/>
              </a:rPr>
              <a:t>printf</a:t>
            </a:r>
            <a:r>
              <a:rPr lang="en-US" sz="2000" dirty="0">
                <a:solidFill>
                  <a:srgbClr val="CC3300"/>
                </a:solidFill>
                <a:latin typeface="Arial" pitchFamily="34" charset="0"/>
                <a:cs typeface="Times New Roman" pitchFamily="18" charset="0"/>
              </a:rPr>
              <a:t>("\n");</a:t>
            </a:r>
            <a:r>
              <a:rPr lang="en-US" sz="2000" dirty="0">
                <a:latin typeface="Arial" pitchFamily="34" charset="0"/>
                <a:cs typeface="Times New Roman" pitchFamily="18" charset="0"/>
              </a:rPr>
              <a:t>	</a:t>
            </a:r>
          </a:p>
          <a:p>
            <a:pPr>
              <a:lnSpc>
                <a:spcPct val="70000"/>
              </a:lnSpc>
              <a:spcBef>
                <a:spcPct val="50000"/>
              </a:spcBef>
              <a:tabLst>
                <a:tab pos="685800" algn="l"/>
                <a:tab pos="1371600" algn="l"/>
              </a:tabLst>
            </a:pPr>
            <a:r>
              <a:rPr lang="en-US" sz="2000" dirty="0">
                <a:solidFill>
                  <a:schemeClr val="accent1"/>
                </a:solidFill>
                <a:latin typeface="Arial" pitchFamily="34" charset="0"/>
                <a:cs typeface="Times New Roman" pitchFamily="18" charset="0"/>
              </a:rPr>
              <a:t>6</a:t>
            </a:r>
            <a:r>
              <a:rPr lang="en-US" sz="2000" dirty="0">
                <a:latin typeface="Arial" pitchFamily="34" charset="0"/>
                <a:cs typeface="Times New Roman" pitchFamily="18" charset="0"/>
              </a:rPr>
              <a:t>	</a:t>
            </a:r>
            <a:r>
              <a:rPr lang="en-US" sz="2000" dirty="0" err="1">
                <a:latin typeface="Arial" pitchFamily="34" charset="0"/>
                <a:cs typeface="Times New Roman" pitchFamily="18" charset="0"/>
              </a:rPr>
              <a:t>printf</a:t>
            </a:r>
            <a:r>
              <a:rPr lang="en-US" sz="2000" dirty="0">
                <a:latin typeface="Arial" pitchFamily="34" charset="0"/>
                <a:cs typeface="Times New Roman" pitchFamily="18" charset="0"/>
              </a:rPr>
              <a:t>("s1 = %s, size = %d\n", s1, </a:t>
            </a:r>
            <a:r>
              <a:rPr lang="en-US" sz="2000" dirty="0" err="1">
                <a:latin typeface="Arial" pitchFamily="34" charset="0"/>
                <a:cs typeface="Times New Roman" pitchFamily="18" charset="0"/>
              </a:rPr>
              <a:t>sizeof</a:t>
            </a:r>
            <a:r>
              <a:rPr lang="en-US" sz="2000" dirty="0">
                <a:latin typeface="Arial" pitchFamily="34" charset="0"/>
                <a:cs typeface="Times New Roman" pitchFamily="18" charset="0"/>
              </a:rPr>
              <a:t> s1);</a:t>
            </a:r>
          </a:p>
          <a:p>
            <a:pPr>
              <a:lnSpc>
                <a:spcPct val="70000"/>
              </a:lnSpc>
              <a:spcBef>
                <a:spcPct val="50000"/>
              </a:spcBef>
              <a:tabLst>
                <a:tab pos="685800" algn="l"/>
                <a:tab pos="1371600" algn="l"/>
              </a:tabLst>
            </a:pPr>
            <a:r>
              <a:rPr lang="en-US" sz="2000" dirty="0">
                <a:solidFill>
                  <a:schemeClr val="accent1"/>
                </a:solidFill>
                <a:latin typeface="Arial" pitchFamily="34" charset="0"/>
                <a:cs typeface="Times New Roman" pitchFamily="18" charset="0"/>
              </a:rPr>
              <a:t>7</a:t>
            </a:r>
            <a:r>
              <a:rPr lang="en-US" sz="2000" dirty="0">
                <a:latin typeface="Arial" pitchFamily="34" charset="0"/>
                <a:cs typeface="Times New Roman" pitchFamily="18" charset="0"/>
              </a:rPr>
              <a:t>	for (</a:t>
            </a:r>
            <a:r>
              <a:rPr lang="en-US" sz="2000" dirty="0" err="1">
                <a:latin typeface="Arial" pitchFamily="34" charset="0"/>
                <a:cs typeface="Times New Roman" pitchFamily="18" charset="0"/>
              </a:rPr>
              <a:t>i</a:t>
            </a:r>
            <a:r>
              <a:rPr lang="en-US" sz="2000" dirty="0">
                <a:latin typeface="Arial" pitchFamily="34" charset="0"/>
                <a:cs typeface="Times New Roman" pitchFamily="18" charset="0"/>
              </a:rPr>
              <a:t> = 0; </a:t>
            </a:r>
            <a:r>
              <a:rPr lang="en-US" sz="2000" dirty="0" err="1">
                <a:latin typeface="Arial" pitchFamily="34" charset="0"/>
                <a:cs typeface="Times New Roman" pitchFamily="18" charset="0"/>
              </a:rPr>
              <a:t>i</a:t>
            </a:r>
            <a:r>
              <a:rPr lang="en-US" sz="2000" dirty="0">
                <a:latin typeface="Arial" pitchFamily="34" charset="0"/>
                <a:cs typeface="Times New Roman" pitchFamily="18" charset="0"/>
              </a:rPr>
              <a:t> &lt; 5; </a:t>
            </a:r>
            <a:r>
              <a:rPr lang="en-US" sz="2000" dirty="0" err="1">
                <a:latin typeface="Arial" pitchFamily="34" charset="0"/>
                <a:cs typeface="Times New Roman" pitchFamily="18" charset="0"/>
              </a:rPr>
              <a:t>i</a:t>
            </a:r>
            <a:r>
              <a:rPr lang="en-US" sz="2000" dirty="0">
                <a:latin typeface="Arial" pitchFamily="34" charset="0"/>
                <a:cs typeface="Times New Roman" pitchFamily="18" charset="0"/>
              </a:rPr>
              <a:t>++) </a:t>
            </a:r>
          </a:p>
          <a:p>
            <a:pPr>
              <a:lnSpc>
                <a:spcPct val="70000"/>
              </a:lnSpc>
              <a:spcBef>
                <a:spcPct val="50000"/>
              </a:spcBef>
              <a:tabLst>
                <a:tab pos="685800" algn="l"/>
                <a:tab pos="1371600" algn="l"/>
              </a:tabLst>
            </a:pPr>
            <a:r>
              <a:rPr lang="en-US" sz="2000" dirty="0">
                <a:solidFill>
                  <a:schemeClr val="accent1"/>
                </a:solidFill>
                <a:latin typeface="Arial" pitchFamily="34" charset="0"/>
                <a:cs typeface="Times New Roman" pitchFamily="18" charset="0"/>
              </a:rPr>
              <a:t>8</a:t>
            </a:r>
            <a:r>
              <a:rPr lang="en-US" sz="2000" dirty="0">
                <a:latin typeface="Arial" pitchFamily="34" charset="0"/>
                <a:cs typeface="Times New Roman" pitchFamily="18" charset="0"/>
              </a:rPr>
              <a:t>		</a:t>
            </a:r>
            <a:r>
              <a:rPr lang="en-US" sz="2000" dirty="0" err="1">
                <a:latin typeface="Arial" pitchFamily="34" charset="0"/>
                <a:cs typeface="Times New Roman" pitchFamily="18" charset="0"/>
              </a:rPr>
              <a:t>printf</a:t>
            </a:r>
            <a:r>
              <a:rPr lang="en-US" sz="2000" dirty="0">
                <a:latin typeface="Arial" pitchFamily="34" charset="0"/>
                <a:cs typeface="Times New Roman" pitchFamily="18" charset="0"/>
              </a:rPr>
              <a:t>("%c", s2[ </a:t>
            </a:r>
            <a:r>
              <a:rPr lang="en-US" sz="2000" dirty="0" err="1">
                <a:latin typeface="Arial" pitchFamily="34" charset="0"/>
                <a:cs typeface="Times New Roman" pitchFamily="18" charset="0"/>
              </a:rPr>
              <a:t>i</a:t>
            </a:r>
            <a:r>
              <a:rPr lang="en-US" sz="2000" dirty="0">
                <a:latin typeface="Arial" pitchFamily="34" charset="0"/>
                <a:cs typeface="Times New Roman" pitchFamily="18" charset="0"/>
              </a:rPr>
              <a:t> ]); </a:t>
            </a:r>
          </a:p>
          <a:p>
            <a:pPr>
              <a:lnSpc>
                <a:spcPct val="70000"/>
              </a:lnSpc>
              <a:spcBef>
                <a:spcPct val="50000"/>
              </a:spcBef>
              <a:tabLst>
                <a:tab pos="685800" algn="l"/>
                <a:tab pos="1371600" algn="l"/>
              </a:tabLst>
            </a:pPr>
            <a:r>
              <a:rPr lang="en-US" sz="2000" dirty="0">
                <a:solidFill>
                  <a:schemeClr val="accent1"/>
                </a:solidFill>
                <a:latin typeface="Arial" pitchFamily="34" charset="0"/>
                <a:cs typeface="Times New Roman" pitchFamily="18" charset="0"/>
              </a:rPr>
              <a:t>9</a:t>
            </a:r>
            <a:r>
              <a:rPr lang="en-US" sz="2000" dirty="0">
                <a:latin typeface="Arial" pitchFamily="34" charset="0"/>
                <a:cs typeface="Times New Roman" pitchFamily="18" charset="0"/>
              </a:rPr>
              <a:t>	</a:t>
            </a:r>
            <a:r>
              <a:rPr lang="en-US" sz="2000" dirty="0" err="1">
                <a:solidFill>
                  <a:srgbClr val="CC3300"/>
                </a:solidFill>
                <a:latin typeface="Arial" pitchFamily="34" charset="0"/>
                <a:cs typeface="Times New Roman" pitchFamily="18" charset="0"/>
              </a:rPr>
              <a:t>printf</a:t>
            </a:r>
            <a:r>
              <a:rPr lang="en-US" sz="2000" dirty="0">
                <a:solidFill>
                  <a:srgbClr val="CC3300"/>
                </a:solidFill>
                <a:latin typeface="Arial" pitchFamily="34" charset="0"/>
                <a:cs typeface="Times New Roman" pitchFamily="18" charset="0"/>
              </a:rPr>
              <a:t>("\n");	</a:t>
            </a:r>
          </a:p>
          <a:p>
            <a:pPr>
              <a:lnSpc>
                <a:spcPct val="70000"/>
              </a:lnSpc>
              <a:spcBef>
                <a:spcPct val="50000"/>
              </a:spcBef>
              <a:tabLst>
                <a:tab pos="685800" algn="l"/>
                <a:tab pos="1371600" algn="l"/>
              </a:tabLst>
            </a:pPr>
            <a:r>
              <a:rPr lang="en-US" sz="2000" dirty="0">
                <a:solidFill>
                  <a:schemeClr val="accent1"/>
                </a:solidFill>
                <a:latin typeface="Arial" pitchFamily="34" charset="0"/>
                <a:cs typeface="Times New Roman" pitchFamily="18" charset="0"/>
              </a:rPr>
              <a:t>10</a:t>
            </a:r>
            <a:r>
              <a:rPr lang="en-US" sz="2000" dirty="0">
                <a:solidFill>
                  <a:srgbClr val="CC3300"/>
                </a:solidFill>
                <a:latin typeface="Arial" pitchFamily="34" charset="0"/>
                <a:cs typeface="Times New Roman" pitchFamily="18" charset="0"/>
              </a:rPr>
              <a:t>	</a:t>
            </a:r>
            <a:r>
              <a:rPr lang="en-US" sz="2000" dirty="0" err="1">
                <a:latin typeface="Arial" pitchFamily="34" charset="0"/>
                <a:cs typeface="Times New Roman" pitchFamily="18" charset="0"/>
              </a:rPr>
              <a:t>printf</a:t>
            </a:r>
            <a:r>
              <a:rPr lang="en-US" sz="2000" dirty="0">
                <a:latin typeface="Arial" pitchFamily="34" charset="0"/>
                <a:cs typeface="Times New Roman" pitchFamily="18" charset="0"/>
              </a:rPr>
              <a:t>("s2 = %s, size = %d\n", s2, </a:t>
            </a:r>
            <a:r>
              <a:rPr lang="en-US" sz="2000" dirty="0" err="1">
                <a:latin typeface="Arial" pitchFamily="34" charset="0"/>
                <a:cs typeface="Times New Roman" pitchFamily="18" charset="0"/>
              </a:rPr>
              <a:t>sizeof</a:t>
            </a:r>
            <a:r>
              <a:rPr lang="en-US" sz="2000" dirty="0">
                <a:latin typeface="Arial" pitchFamily="34" charset="0"/>
                <a:cs typeface="Times New Roman" pitchFamily="18" charset="0"/>
              </a:rPr>
              <a:t> s2); </a:t>
            </a:r>
            <a:r>
              <a:rPr lang="en-US" sz="2000" dirty="0">
                <a:solidFill>
                  <a:schemeClr val="accent1"/>
                </a:solidFill>
                <a:latin typeface="Arial" pitchFamily="34" charset="0"/>
                <a:cs typeface="Times New Roman" pitchFamily="18" charset="0"/>
              </a:rPr>
              <a:t> // no end of string</a:t>
            </a:r>
          </a:p>
          <a:p>
            <a:pPr>
              <a:lnSpc>
                <a:spcPct val="70000"/>
              </a:lnSpc>
              <a:spcBef>
                <a:spcPct val="50000"/>
              </a:spcBef>
              <a:tabLst>
                <a:tab pos="685800" algn="l"/>
                <a:tab pos="1371600" algn="l"/>
              </a:tabLst>
            </a:pPr>
            <a:r>
              <a:rPr lang="en-US" sz="2000" dirty="0">
                <a:solidFill>
                  <a:schemeClr val="accent1"/>
                </a:solidFill>
                <a:latin typeface="Arial" pitchFamily="34" charset="0"/>
                <a:cs typeface="Times New Roman" pitchFamily="18" charset="0"/>
              </a:rPr>
              <a:t>11</a:t>
            </a:r>
            <a:r>
              <a:rPr lang="en-US" sz="2000" dirty="0">
                <a:latin typeface="Arial" pitchFamily="34" charset="0"/>
                <a:cs typeface="Times New Roman" pitchFamily="18" charset="0"/>
              </a:rPr>
              <a:t>	</a:t>
            </a:r>
            <a:r>
              <a:rPr lang="en-US" sz="2000" dirty="0" err="1">
                <a:solidFill>
                  <a:srgbClr val="CC3300"/>
                </a:solidFill>
                <a:latin typeface="Arial" pitchFamily="34" charset="0"/>
                <a:cs typeface="Times New Roman" pitchFamily="18" charset="0"/>
              </a:rPr>
              <a:t>strcpy</a:t>
            </a:r>
            <a:r>
              <a:rPr lang="en-US" sz="2000" dirty="0">
                <a:solidFill>
                  <a:srgbClr val="CC3300"/>
                </a:solidFill>
                <a:latin typeface="Arial" pitchFamily="34" charset="0"/>
                <a:cs typeface="Times New Roman" pitchFamily="18" charset="0"/>
              </a:rPr>
              <a:t>(s, s1);</a:t>
            </a:r>
            <a:r>
              <a:rPr lang="en-US" sz="2000" dirty="0">
                <a:latin typeface="Arial" pitchFamily="34" charset="0"/>
                <a:cs typeface="Times New Roman" pitchFamily="18" charset="0"/>
              </a:rPr>
              <a:t>  				</a:t>
            </a:r>
            <a:r>
              <a:rPr lang="en-US" sz="2000" dirty="0">
                <a:solidFill>
                  <a:schemeClr val="accent1"/>
                </a:solidFill>
                <a:latin typeface="Arial" pitchFamily="34" charset="0"/>
                <a:cs typeface="Times New Roman" pitchFamily="18" charset="0"/>
              </a:rPr>
              <a:t>// unsafe: </a:t>
            </a:r>
            <a:r>
              <a:rPr lang="en-US" sz="2000" dirty="0" err="1">
                <a:solidFill>
                  <a:schemeClr val="accent1"/>
                </a:solidFill>
                <a:latin typeface="Arial" pitchFamily="34" charset="0"/>
                <a:cs typeface="Times New Roman" pitchFamily="18" charset="0"/>
              </a:rPr>
              <a:t>cpy</a:t>
            </a:r>
            <a:r>
              <a:rPr lang="en-US" sz="2000" dirty="0">
                <a:solidFill>
                  <a:schemeClr val="accent1"/>
                </a:solidFill>
                <a:latin typeface="Arial" pitchFamily="34" charset="0"/>
                <a:cs typeface="Times New Roman" pitchFamily="18" charset="0"/>
              </a:rPr>
              <a:t> size 6 to 5</a:t>
            </a:r>
          </a:p>
          <a:p>
            <a:pPr>
              <a:lnSpc>
                <a:spcPct val="70000"/>
              </a:lnSpc>
              <a:spcBef>
                <a:spcPct val="50000"/>
              </a:spcBef>
              <a:tabLst>
                <a:tab pos="685800" algn="l"/>
                <a:tab pos="1371600" algn="l"/>
              </a:tabLst>
            </a:pPr>
            <a:r>
              <a:rPr lang="en-US" sz="2000" dirty="0">
                <a:solidFill>
                  <a:schemeClr val="accent1"/>
                </a:solidFill>
                <a:latin typeface="Arial" pitchFamily="34" charset="0"/>
                <a:cs typeface="Times New Roman" pitchFamily="18" charset="0"/>
              </a:rPr>
              <a:t>12</a:t>
            </a:r>
            <a:r>
              <a:rPr lang="en-US" sz="2000" dirty="0">
                <a:latin typeface="Arial" pitchFamily="34" charset="0"/>
                <a:cs typeface="Times New Roman" pitchFamily="18" charset="0"/>
              </a:rPr>
              <a:t>	</a:t>
            </a:r>
            <a:r>
              <a:rPr lang="en-US" sz="2000" dirty="0" err="1">
                <a:latin typeface="Arial" pitchFamily="34" charset="0"/>
                <a:cs typeface="Times New Roman" pitchFamily="18" charset="0"/>
              </a:rPr>
              <a:t>printf</a:t>
            </a:r>
            <a:r>
              <a:rPr lang="en-US" sz="2000" dirty="0">
                <a:latin typeface="Arial" pitchFamily="34" charset="0"/>
                <a:cs typeface="Times New Roman" pitchFamily="18" charset="0"/>
              </a:rPr>
              <a:t>("s = %s, size = %d\n", s, </a:t>
            </a:r>
            <a:r>
              <a:rPr lang="en-US" sz="2000" dirty="0" err="1">
                <a:latin typeface="Arial" pitchFamily="34" charset="0"/>
                <a:cs typeface="Times New Roman" pitchFamily="18" charset="0"/>
              </a:rPr>
              <a:t>sizeof</a:t>
            </a:r>
            <a:r>
              <a:rPr lang="en-US" sz="2000" dirty="0">
                <a:latin typeface="Arial" pitchFamily="34" charset="0"/>
                <a:cs typeface="Times New Roman" pitchFamily="18" charset="0"/>
              </a:rPr>
              <a:t> s);</a:t>
            </a:r>
          </a:p>
          <a:p>
            <a:pPr>
              <a:lnSpc>
                <a:spcPct val="70000"/>
              </a:lnSpc>
              <a:spcBef>
                <a:spcPct val="50000"/>
              </a:spcBef>
              <a:tabLst>
                <a:tab pos="685800" algn="l"/>
                <a:tab pos="1371600" algn="l"/>
              </a:tabLst>
            </a:pPr>
            <a:r>
              <a:rPr lang="en-US" sz="2000" dirty="0">
                <a:latin typeface="Arial" pitchFamily="34" charset="0"/>
                <a:cs typeface="Times New Roman" pitchFamily="18" charset="0"/>
              </a:rPr>
              <a:t>}</a:t>
            </a:r>
          </a:p>
        </p:txBody>
      </p:sp>
      <p:sp>
        <p:nvSpPr>
          <p:cNvPr id="32772" name="Text Box 32"/>
          <p:cNvSpPr txBox="1">
            <a:spLocks noChangeArrowheads="1"/>
          </p:cNvSpPr>
          <p:nvPr/>
        </p:nvSpPr>
        <p:spPr bwMode="auto">
          <a:xfrm>
            <a:off x="6477000" y="2711450"/>
            <a:ext cx="2514600" cy="2089150"/>
          </a:xfrm>
          <a:prstGeom prst="rect">
            <a:avLst/>
          </a:prstGeom>
          <a:solidFill>
            <a:schemeClr val="bg1"/>
          </a:solidFill>
          <a:ln w="9525">
            <a:solidFill>
              <a:schemeClr val="hlink"/>
            </a:solidFill>
            <a:miter lim="800000"/>
            <a:headEnd/>
            <a:tailEnd/>
          </a:ln>
        </p:spPr>
        <p:txBody>
          <a:bodyPr lIns="96736" tIns="48368" rIns="96736" bIns="48368">
            <a:spAutoFit/>
          </a:bodyPr>
          <a:lstStyle/>
          <a:p>
            <a:pPr defTabSz="966788">
              <a:tabLst>
                <a:tab pos="685800" algn="l"/>
              </a:tabLst>
            </a:pPr>
            <a:r>
              <a:rPr lang="en-US" sz="2500"/>
              <a:t>	output:</a:t>
            </a:r>
          </a:p>
          <a:p>
            <a:pPr defTabSz="966788">
              <a:tabLst>
                <a:tab pos="685800" algn="l"/>
              </a:tabLst>
            </a:pPr>
            <a:r>
              <a:rPr lang="en-US" sz="2100">
                <a:latin typeface="Arial" pitchFamily="34" charset="0"/>
              </a:rPr>
              <a:t>hello </a:t>
            </a:r>
          </a:p>
          <a:p>
            <a:pPr defTabSz="966788">
              <a:tabLst>
                <a:tab pos="685800" algn="l"/>
              </a:tabLst>
            </a:pPr>
            <a:r>
              <a:rPr lang="en-US" sz="2100">
                <a:latin typeface="Arial" pitchFamily="34" charset="0"/>
              </a:rPr>
              <a:t>s1 = hello, size = 6</a:t>
            </a:r>
          </a:p>
          <a:p>
            <a:pPr defTabSz="966788">
              <a:tabLst>
                <a:tab pos="685800" algn="l"/>
              </a:tabLst>
            </a:pPr>
            <a:r>
              <a:rPr lang="en-US" sz="2100">
                <a:latin typeface="Arial" pitchFamily="34" charset="0"/>
              </a:rPr>
              <a:t>world</a:t>
            </a:r>
          </a:p>
          <a:p>
            <a:pPr defTabSz="966788">
              <a:tabLst>
                <a:tab pos="685800" algn="l"/>
              </a:tabLst>
            </a:pPr>
            <a:r>
              <a:rPr lang="en-US" sz="2100">
                <a:latin typeface="Arial" pitchFamily="34" charset="0"/>
              </a:rPr>
              <a:t>s2 = worldxxxxx</a:t>
            </a:r>
          </a:p>
          <a:p>
            <a:pPr defTabSz="966788">
              <a:tabLst>
                <a:tab pos="685800" algn="l"/>
              </a:tabLst>
            </a:pPr>
            <a:r>
              <a:rPr lang="en-US" sz="2100">
                <a:latin typeface="Arial" pitchFamily="34" charset="0"/>
              </a:rPr>
              <a:t>s = hello, size = 5</a:t>
            </a:r>
          </a:p>
        </p:txBody>
      </p:sp>
      <p:cxnSp>
        <p:nvCxnSpPr>
          <p:cNvPr id="3" name="Straight Arrow Connector 2"/>
          <p:cNvCxnSpPr/>
          <p:nvPr/>
        </p:nvCxnSpPr>
        <p:spPr bwMode="auto">
          <a:xfrm>
            <a:off x="4267200" y="2971800"/>
            <a:ext cx="2209800" cy="304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7" name="Straight Arrow Connector 6"/>
          <p:cNvCxnSpPr/>
          <p:nvPr/>
        </p:nvCxnSpPr>
        <p:spPr bwMode="auto">
          <a:xfrm flipV="1">
            <a:off x="6324600" y="3644251"/>
            <a:ext cx="152400" cy="11177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V="1">
            <a:off x="4267200" y="4003026"/>
            <a:ext cx="2209800" cy="49277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flipV="1">
            <a:off x="2971800" y="4311046"/>
            <a:ext cx="3505200" cy="125155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flipV="1">
            <a:off x="5791200" y="4724400"/>
            <a:ext cx="68580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2000"/>
                            </p:stCondLst>
                            <p:childTnLst>
                              <p:par>
                                <p:cTn id="13" presetID="22" presetClass="entr" presetSubtype="8" fill="hold"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3500"/>
                            </p:stCondLst>
                            <p:childTnLst>
                              <p:par>
                                <p:cTn id="17" presetID="22" presetClass="entr" presetSubtype="8" fill="hold" nodeType="afterEffect">
                                  <p:stCondLst>
                                    <p:cond delay="100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5000"/>
                            </p:stCondLst>
                            <p:childTnLst>
                              <p:par>
                                <p:cTn id="21" presetID="22" presetClass="entr" presetSubtype="8" fill="hold" nodeType="afterEffect">
                                  <p:stCondLst>
                                    <p:cond delay="100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381000" y="533400"/>
            <a:ext cx="8686800" cy="6324600"/>
          </a:xfrm>
        </p:spPr>
        <p:txBody>
          <a:bodyPr/>
          <a:lstStyle/>
          <a:p>
            <a:pPr>
              <a:lnSpc>
                <a:spcPct val="135000"/>
              </a:lnSpc>
              <a:defRPr/>
            </a:pPr>
            <a:r>
              <a:rPr lang="en-US" sz="2400" dirty="0" smtClean="0">
                <a:solidFill>
                  <a:schemeClr val="tx1"/>
                </a:solidFill>
              </a:rPr>
              <a:t>In the program, what would it happen if</a:t>
            </a:r>
          </a:p>
          <a:p>
            <a:pPr marL="457200" indent="-457200">
              <a:lnSpc>
                <a:spcPct val="125000"/>
              </a:lnSpc>
              <a:defRPr/>
            </a:pPr>
            <a:r>
              <a:rPr lang="en-US" sz="2400" dirty="0" smtClean="0">
                <a:solidFill>
                  <a:schemeClr val="tx1"/>
                </a:solidFill>
              </a:rPr>
              <a:t>1	Line 2: </a:t>
            </a:r>
            <a:r>
              <a:rPr lang="en-US" sz="2400" dirty="0" smtClean="0">
                <a:latin typeface="Arial" pitchFamily="34" charset="0"/>
                <a:cs typeface="Times New Roman" pitchFamily="18" charset="0"/>
              </a:rPr>
              <a:t>char </a:t>
            </a:r>
            <a:r>
              <a:rPr lang="en-US" sz="2400" dirty="0" smtClean="0">
                <a:solidFill>
                  <a:srgbClr val="CC3300"/>
                </a:solidFill>
                <a:latin typeface="Arial" pitchFamily="34" charset="0"/>
                <a:cs typeface="Times New Roman" pitchFamily="18" charset="0"/>
              </a:rPr>
              <a:t>s[5]</a:t>
            </a:r>
            <a:r>
              <a:rPr lang="en-US" sz="2400" dirty="0" smtClean="0">
                <a:latin typeface="Arial" pitchFamily="34" charset="0"/>
                <a:cs typeface="Times New Roman" pitchFamily="18" charset="0"/>
              </a:rPr>
              <a:t>, </a:t>
            </a:r>
            <a:r>
              <a:rPr lang="en-US" sz="2400" dirty="0" smtClean="0">
                <a:solidFill>
                  <a:srgbClr val="CC3300"/>
                </a:solidFill>
                <a:latin typeface="Arial" pitchFamily="34" charset="0"/>
                <a:cs typeface="Times New Roman" pitchFamily="18" charset="0"/>
              </a:rPr>
              <a:t>s1[ ] = "hello</a:t>
            </a:r>
            <a:r>
              <a:rPr lang="en-US" sz="2400" dirty="0" smtClean="0">
                <a:latin typeface="Arial" pitchFamily="34" charset="0"/>
                <a:cs typeface="Times New Roman" pitchFamily="18" charset="0"/>
              </a:rPr>
              <a:t>", s2[5] = "world"; </a:t>
            </a:r>
          </a:p>
          <a:p>
            <a:pPr marL="457200" indent="-457200">
              <a:lnSpc>
                <a:spcPct val="125000"/>
              </a:lnSpc>
              <a:defRPr/>
            </a:pPr>
            <a:r>
              <a:rPr lang="en-US" sz="2400" dirty="0" smtClean="0">
                <a:solidFill>
                  <a:schemeClr val="tx1"/>
                </a:solidFill>
                <a:latin typeface="Arial" pitchFamily="34" charset="0"/>
                <a:cs typeface="Times New Roman" pitchFamily="18" charset="0"/>
              </a:rPr>
              <a:t>	</a:t>
            </a:r>
            <a:r>
              <a:rPr lang="en-US" sz="2400" dirty="0" smtClean="0">
                <a:solidFill>
                  <a:schemeClr val="tx1"/>
                </a:solidFill>
              </a:rPr>
              <a:t>What happen if </a:t>
            </a:r>
            <a:r>
              <a:rPr lang="en-US" sz="2400" dirty="0" smtClean="0">
                <a:solidFill>
                  <a:schemeClr val="tx1"/>
                </a:solidFill>
                <a:latin typeface="Arial" pitchFamily="34" charset="0"/>
              </a:rPr>
              <a:t>s[5]</a:t>
            </a:r>
            <a:r>
              <a:rPr lang="en-US" sz="2400" dirty="0" smtClean="0">
                <a:solidFill>
                  <a:schemeClr val="tx1"/>
                </a:solidFill>
              </a:rPr>
              <a:t> is replaced by </a:t>
            </a:r>
            <a:r>
              <a:rPr lang="en-US" sz="2400" dirty="0" smtClean="0">
                <a:solidFill>
                  <a:schemeClr val="tx1"/>
                </a:solidFill>
                <a:latin typeface="Arial" pitchFamily="34" charset="0"/>
              </a:rPr>
              <a:t>s[ ]</a:t>
            </a:r>
            <a:r>
              <a:rPr lang="en-US" sz="2400" dirty="0" smtClean="0">
                <a:solidFill>
                  <a:schemeClr val="tx1"/>
                </a:solidFill>
              </a:rPr>
              <a:t>?</a:t>
            </a:r>
          </a:p>
          <a:p>
            <a:pPr>
              <a:lnSpc>
                <a:spcPct val="125000"/>
              </a:lnSpc>
              <a:defRPr/>
            </a:pPr>
            <a:r>
              <a:rPr lang="en-US" sz="1800" dirty="0" smtClean="0">
                <a:solidFill>
                  <a:schemeClr val="tx1"/>
                </a:solidFill>
              </a:rPr>
              <a:t>	</a:t>
            </a:r>
            <a:endParaRPr lang="en-US" sz="1800" dirty="0" smtClean="0">
              <a:solidFill>
                <a:srgbClr val="CC3300"/>
              </a:solidFill>
              <a:latin typeface="Arial" pitchFamily="34" charset="0"/>
            </a:endParaRPr>
          </a:p>
          <a:p>
            <a:pPr>
              <a:lnSpc>
                <a:spcPct val="125000"/>
              </a:lnSpc>
              <a:defRPr/>
            </a:pPr>
            <a:r>
              <a:rPr lang="en-US" sz="2400" dirty="0" smtClean="0">
                <a:solidFill>
                  <a:schemeClr val="tx1"/>
                </a:solidFill>
              </a:rPr>
              <a:t>2	Line 2: </a:t>
            </a:r>
            <a:r>
              <a:rPr lang="en-US" sz="2400" dirty="0" smtClean="0">
                <a:solidFill>
                  <a:schemeClr val="tx1"/>
                </a:solidFill>
                <a:latin typeface="Arial" pitchFamily="34" charset="0"/>
                <a:cs typeface="Times New Roman" pitchFamily="18" charset="0"/>
              </a:rPr>
              <a:t>s1[ ] = "hello"; </a:t>
            </a:r>
            <a:r>
              <a:rPr lang="en-US" sz="2400" dirty="0" smtClean="0">
                <a:solidFill>
                  <a:schemeClr val="tx1"/>
                </a:solidFill>
              </a:rPr>
              <a:t>if replaced by </a:t>
            </a:r>
            <a:r>
              <a:rPr lang="en-US" sz="2400" dirty="0" smtClean="0">
                <a:solidFill>
                  <a:schemeClr val="tx1"/>
                </a:solidFill>
                <a:latin typeface="Arial" pitchFamily="34" charset="0"/>
                <a:cs typeface="Times New Roman" pitchFamily="18" charset="0"/>
              </a:rPr>
              <a:t>s1[ ] = {'h', 'e', 'l', 'l', 'o'}; </a:t>
            </a:r>
            <a:r>
              <a:rPr lang="en-US" sz="2400" dirty="0" smtClean="0">
                <a:solidFill>
                  <a:schemeClr val="tx1"/>
                </a:solidFill>
              </a:rPr>
              <a:t>?</a:t>
            </a:r>
          </a:p>
          <a:p>
            <a:pPr>
              <a:lnSpc>
                <a:spcPct val="125000"/>
              </a:lnSpc>
              <a:defRPr/>
            </a:pPr>
            <a:r>
              <a:rPr lang="en-US" sz="1800" dirty="0">
                <a:solidFill>
                  <a:schemeClr val="tx1"/>
                </a:solidFill>
              </a:rPr>
              <a:t>	</a:t>
            </a:r>
          </a:p>
          <a:p>
            <a:pPr>
              <a:lnSpc>
                <a:spcPct val="125000"/>
              </a:lnSpc>
              <a:defRPr/>
            </a:pPr>
            <a:r>
              <a:rPr lang="en-US" sz="2400" dirty="0" smtClean="0">
                <a:solidFill>
                  <a:schemeClr val="tx1"/>
                </a:solidFill>
              </a:rPr>
              <a:t>3	Line 11: </a:t>
            </a:r>
            <a:r>
              <a:rPr lang="en-US" sz="2400" dirty="0" err="1" smtClean="0">
                <a:solidFill>
                  <a:srgbClr val="CC3300"/>
                </a:solidFill>
                <a:latin typeface="Arial" pitchFamily="34" charset="0"/>
                <a:cs typeface="Times New Roman" pitchFamily="18" charset="0"/>
              </a:rPr>
              <a:t>strcpy</a:t>
            </a:r>
            <a:r>
              <a:rPr lang="en-US" sz="2400" dirty="0" smtClean="0">
                <a:solidFill>
                  <a:srgbClr val="CC3300"/>
                </a:solidFill>
                <a:latin typeface="Arial" pitchFamily="34" charset="0"/>
                <a:cs typeface="Times New Roman" pitchFamily="18" charset="0"/>
              </a:rPr>
              <a:t>(s, s1); </a:t>
            </a:r>
            <a:r>
              <a:rPr lang="en-US" sz="2400" dirty="0" smtClean="0">
                <a:solidFill>
                  <a:schemeClr val="tx1"/>
                </a:solidFill>
              </a:rPr>
              <a:t>if replaced by </a:t>
            </a:r>
            <a:r>
              <a:rPr lang="en-US" sz="2400" dirty="0" smtClean="0">
                <a:solidFill>
                  <a:schemeClr val="tx1"/>
                </a:solidFill>
                <a:latin typeface="Arial" pitchFamily="34" charset="0"/>
                <a:cs typeface="Times New Roman" pitchFamily="18" charset="0"/>
              </a:rPr>
              <a:t>s = s1; </a:t>
            </a:r>
            <a:r>
              <a:rPr lang="en-US" sz="2400" dirty="0" smtClean="0">
                <a:solidFill>
                  <a:schemeClr val="tx1"/>
                </a:solidFill>
              </a:rPr>
              <a:t>?</a:t>
            </a:r>
          </a:p>
          <a:p>
            <a:pPr>
              <a:lnSpc>
                <a:spcPct val="125000"/>
              </a:lnSpc>
              <a:defRPr/>
            </a:pPr>
            <a:r>
              <a:rPr lang="en-US" sz="1800" dirty="0">
                <a:solidFill>
                  <a:schemeClr val="tx1"/>
                </a:solidFill>
              </a:rPr>
              <a:t>	 </a:t>
            </a:r>
          </a:p>
          <a:p>
            <a:pPr>
              <a:lnSpc>
                <a:spcPct val="125000"/>
              </a:lnSpc>
              <a:defRPr/>
            </a:pPr>
            <a:r>
              <a:rPr lang="en-US" sz="2400" dirty="0" smtClean="0">
                <a:solidFill>
                  <a:schemeClr val="tx1"/>
                </a:solidFill>
              </a:rPr>
              <a:t>4	At Line 11 (semantic level), if </a:t>
            </a:r>
            <a:r>
              <a:rPr lang="en-US" sz="2400" dirty="0" err="1" smtClean="0">
                <a:solidFill>
                  <a:schemeClr val="tx1"/>
                </a:solidFill>
              </a:rPr>
              <a:t>strcoy</a:t>
            </a:r>
            <a:r>
              <a:rPr lang="en-US" sz="2400" dirty="0" smtClean="0">
                <a:solidFill>
                  <a:schemeClr val="tx1"/>
                </a:solidFill>
              </a:rPr>
              <a:t> is replaced by the followings. </a:t>
            </a:r>
            <a:r>
              <a:rPr lang="en-US" sz="2400" dirty="0">
                <a:solidFill>
                  <a:schemeClr val="tx1"/>
                </a:solidFill>
              </a:rPr>
              <a:t>W</a:t>
            </a:r>
            <a:r>
              <a:rPr lang="en-US" sz="2400" dirty="0" smtClean="0">
                <a:solidFill>
                  <a:schemeClr val="tx1"/>
                </a:solidFill>
              </a:rPr>
              <a:t>ill they work?</a:t>
            </a:r>
          </a:p>
          <a:p>
            <a:pPr>
              <a:lnSpc>
                <a:spcPct val="125000"/>
              </a:lnSpc>
              <a:defRPr/>
            </a:pPr>
            <a:r>
              <a:rPr lang="en-US" sz="2400" dirty="0" smtClean="0">
                <a:solidFill>
                  <a:schemeClr val="tx1"/>
                </a:solidFill>
                <a:latin typeface="Arial" pitchFamily="34" charset="0"/>
                <a:cs typeface="Times New Roman" pitchFamily="18" charset="0"/>
              </a:rPr>
              <a:t>	s[5] = {'h', 'e', 'l', 'l', 'o'}; </a:t>
            </a:r>
            <a:endParaRPr lang="en-US" sz="2400" dirty="0" smtClean="0">
              <a:solidFill>
                <a:schemeClr val="tx1"/>
              </a:solidFill>
            </a:endParaRPr>
          </a:p>
          <a:p>
            <a:pPr>
              <a:lnSpc>
                <a:spcPct val="125000"/>
              </a:lnSpc>
              <a:defRPr/>
            </a:pPr>
            <a:r>
              <a:rPr lang="en-US" sz="2400" dirty="0" smtClean="0">
                <a:solidFill>
                  <a:schemeClr val="tx1"/>
                </a:solidFill>
              </a:rPr>
              <a:t>	</a:t>
            </a:r>
            <a:r>
              <a:rPr lang="en-US" sz="2400" dirty="0" smtClean="0">
                <a:solidFill>
                  <a:schemeClr val="tx1"/>
                </a:solidFill>
                <a:latin typeface="Arial" pitchFamily="34" charset="0"/>
                <a:cs typeface="Times New Roman" pitchFamily="18" charset="0"/>
              </a:rPr>
              <a:t>s[5] = "hello";		or:    s = </a:t>
            </a:r>
            <a:r>
              <a:rPr lang="en-US" sz="2400" dirty="0">
                <a:solidFill>
                  <a:schemeClr val="tx1"/>
                </a:solidFill>
                <a:latin typeface="Arial" pitchFamily="34" charset="0"/>
                <a:cs typeface="Times New Roman" pitchFamily="18" charset="0"/>
              </a:rPr>
              <a:t>"hello";</a:t>
            </a:r>
          </a:p>
          <a:p>
            <a:pPr>
              <a:lnSpc>
                <a:spcPct val="125000"/>
              </a:lnSpc>
              <a:defRPr/>
            </a:pPr>
            <a:endParaRPr lang="en-US" sz="2400" dirty="0" smtClean="0">
              <a:solidFill>
                <a:schemeClr val="tx1"/>
              </a:solidFill>
            </a:endParaRPr>
          </a:p>
          <a:p>
            <a:pPr>
              <a:lnSpc>
                <a:spcPct val="125000"/>
              </a:lnSpc>
              <a:defRPr/>
            </a:pPr>
            <a:r>
              <a:rPr lang="en-US" sz="2400" dirty="0" smtClean="0">
                <a:solidFill>
                  <a:schemeClr val="tx1"/>
                </a:solidFill>
              </a:rPr>
              <a:t>	</a:t>
            </a:r>
          </a:p>
        </p:txBody>
      </p:sp>
      <p:sp>
        <p:nvSpPr>
          <p:cNvPr id="33795" name="Rectangle 4"/>
          <p:cNvSpPr>
            <a:spLocks noGrp="1" noChangeArrowheads="1"/>
          </p:cNvSpPr>
          <p:nvPr>
            <p:ph type="title"/>
          </p:nvPr>
        </p:nvSpPr>
        <p:spPr>
          <a:xfrm>
            <a:off x="671513" y="76200"/>
            <a:ext cx="7807325" cy="563563"/>
          </a:xfrm>
          <a:noFill/>
        </p:spPr>
        <p:txBody>
          <a:bodyPr/>
          <a:lstStyle/>
          <a:p>
            <a:pPr>
              <a:lnSpc>
                <a:spcPct val="105000"/>
              </a:lnSpc>
            </a:pPr>
            <a:r>
              <a:rPr lang="en-US" sz="3400" dirty="0" smtClean="0">
                <a:solidFill>
                  <a:schemeClr val="accent2"/>
                </a:solidFill>
                <a:cs typeface="Times New Roman" pitchFamily="18" charset="0"/>
              </a:rPr>
              <a:t>Exercises</a:t>
            </a:r>
            <a:endParaRPr lang="en-US" sz="3400" dirty="0" smtClean="0">
              <a:solidFill>
                <a:schemeClr val="accent2"/>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565150" y="0"/>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Pointers – indirect addressing</a:t>
            </a:r>
            <a:endParaRPr lang="en-US" sz="3400" b="1">
              <a:solidFill>
                <a:schemeClr val="accent2"/>
              </a:solidFill>
            </a:endParaRPr>
          </a:p>
        </p:txBody>
      </p:sp>
      <p:sp>
        <p:nvSpPr>
          <p:cNvPr id="34819" name="Rectangle 3"/>
          <p:cNvSpPr>
            <a:spLocks noChangeArrowheads="1"/>
          </p:cNvSpPr>
          <p:nvPr/>
        </p:nvSpPr>
        <p:spPr bwMode="auto">
          <a:xfrm>
            <a:off x="457200" y="533400"/>
            <a:ext cx="8305800" cy="6302375"/>
          </a:xfrm>
          <a:prstGeom prst="rect">
            <a:avLst/>
          </a:prstGeom>
          <a:noFill/>
          <a:ln w="9525">
            <a:noFill/>
            <a:miter lim="800000"/>
            <a:headEnd/>
            <a:tailEnd/>
          </a:ln>
        </p:spPr>
        <p:txBody>
          <a:bodyPr lIns="96736" tIns="48368" rIns="96736" bIns="48368">
            <a:spAutoFit/>
          </a:bodyPr>
          <a:lstStyle/>
          <a:p>
            <a:pPr marL="579438" indent="-538163" algn="just" defTabSz="966788">
              <a:lnSpc>
                <a:spcPct val="120000"/>
              </a:lnSpc>
              <a:tabLst>
                <a:tab pos="1155700" algn="l"/>
              </a:tabLst>
            </a:pPr>
            <a:r>
              <a:rPr lang="en-US" dirty="0">
                <a:cs typeface="Times New Roman" pitchFamily="18" charset="0"/>
              </a:rPr>
              <a:t>Aspects of a variable (consider the </a:t>
            </a:r>
            <a:r>
              <a:rPr lang="en-US" dirty="0">
                <a:solidFill>
                  <a:srgbClr val="C00000"/>
                </a:solidFill>
                <a:cs typeface="Times New Roman" pitchFamily="18" charset="0"/>
              </a:rPr>
              <a:t>book </a:t>
            </a:r>
            <a:r>
              <a:rPr lang="en-US" dirty="0" smtClean="0">
                <a:solidFill>
                  <a:srgbClr val="C00000"/>
                </a:solidFill>
                <a:cs typeface="Times New Roman" pitchFamily="18" charset="0"/>
              </a:rPr>
              <a:t>shelves </a:t>
            </a:r>
            <a:r>
              <a:rPr lang="en-US" dirty="0">
                <a:solidFill>
                  <a:srgbClr val="C00000"/>
                </a:solidFill>
                <a:cs typeface="Times New Roman" pitchFamily="18" charset="0"/>
              </a:rPr>
              <a:t>in a library</a:t>
            </a:r>
            <a:r>
              <a:rPr lang="en-US" dirty="0">
                <a:cs typeface="Times New Roman" pitchFamily="18" charset="0"/>
              </a:rPr>
              <a:t>)</a:t>
            </a:r>
          </a:p>
          <a:p>
            <a:pPr marL="579438" indent="-538163" algn="just" defTabSz="966788">
              <a:lnSpc>
                <a:spcPct val="120000"/>
              </a:lnSpc>
              <a:buFontTx/>
              <a:buChar char="•"/>
              <a:tabLst>
                <a:tab pos="1155700" algn="l"/>
              </a:tabLst>
            </a:pPr>
            <a:r>
              <a:rPr lang="en-US" dirty="0">
                <a:solidFill>
                  <a:srgbClr val="0000FF"/>
                </a:solidFill>
                <a:cs typeface="Times New Roman" pitchFamily="18" charset="0"/>
              </a:rPr>
              <a:t>Value</a:t>
            </a:r>
            <a:r>
              <a:rPr lang="en-US" dirty="0">
                <a:cs typeface="Times New Roman" pitchFamily="18" charset="0"/>
              </a:rPr>
              <a:t> stored in the variable (</a:t>
            </a:r>
            <a:r>
              <a:rPr lang="en-US" dirty="0">
                <a:solidFill>
                  <a:srgbClr val="C00000"/>
                </a:solidFill>
                <a:cs typeface="Times New Roman" pitchFamily="18" charset="0"/>
              </a:rPr>
              <a:t>book</a:t>
            </a:r>
            <a:r>
              <a:rPr lang="en-US" dirty="0">
                <a:cs typeface="Times New Roman" pitchFamily="18" charset="0"/>
              </a:rPr>
              <a:t>);</a:t>
            </a:r>
          </a:p>
          <a:p>
            <a:pPr marL="579438" indent="-538163" algn="just" defTabSz="966788">
              <a:lnSpc>
                <a:spcPct val="120000"/>
              </a:lnSpc>
              <a:buFontTx/>
              <a:buChar char="•"/>
              <a:tabLst>
                <a:tab pos="1155700" algn="l"/>
              </a:tabLst>
            </a:pPr>
            <a:r>
              <a:rPr lang="en-US" dirty="0">
                <a:solidFill>
                  <a:srgbClr val="0000FF"/>
                </a:solidFill>
                <a:cs typeface="Times New Roman" pitchFamily="18" charset="0"/>
              </a:rPr>
              <a:t>Location</a:t>
            </a:r>
            <a:r>
              <a:rPr lang="en-US" dirty="0">
                <a:cs typeface="Times New Roman" pitchFamily="18" charset="0"/>
              </a:rPr>
              <a:t> in which the value is stored (a </a:t>
            </a:r>
            <a:r>
              <a:rPr lang="en-US" dirty="0">
                <a:solidFill>
                  <a:srgbClr val="C00000"/>
                </a:solidFill>
                <a:cs typeface="Times New Roman" pitchFamily="18" charset="0"/>
              </a:rPr>
              <a:t>place</a:t>
            </a:r>
            <a:r>
              <a:rPr lang="en-US" dirty="0">
                <a:cs typeface="Times New Roman" pitchFamily="18" charset="0"/>
              </a:rPr>
              <a:t> on bookshelf)</a:t>
            </a:r>
          </a:p>
          <a:p>
            <a:pPr marL="579438" indent="-538163" algn="just" defTabSz="966788">
              <a:lnSpc>
                <a:spcPct val="120000"/>
              </a:lnSpc>
              <a:buFontTx/>
              <a:buChar char="•"/>
              <a:tabLst>
                <a:tab pos="1155700" algn="l"/>
              </a:tabLst>
            </a:pPr>
            <a:r>
              <a:rPr lang="en-US" dirty="0">
                <a:solidFill>
                  <a:srgbClr val="0000FF"/>
                </a:solidFill>
                <a:cs typeface="Times New Roman" pitchFamily="18" charset="0"/>
              </a:rPr>
              <a:t>Address</a:t>
            </a:r>
            <a:r>
              <a:rPr lang="en-US" dirty="0">
                <a:cs typeface="Times New Roman" pitchFamily="18" charset="0"/>
              </a:rPr>
              <a:t> </a:t>
            </a:r>
            <a:r>
              <a:rPr lang="en-US" dirty="0" smtClean="0">
                <a:cs typeface="Times New Roman" pitchFamily="18" charset="0"/>
              </a:rPr>
              <a:t>(floor number + shelf </a:t>
            </a:r>
            <a:r>
              <a:rPr lang="en-US" dirty="0">
                <a:cs typeface="Times New Roman" pitchFamily="18" charset="0"/>
              </a:rPr>
              <a:t>number + layer number): Use by human or hardware to access the memory location where the variable value is stored;</a:t>
            </a:r>
          </a:p>
          <a:p>
            <a:pPr marL="579438" indent="-538163" algn="just" defTabSz="966788">
              <a:lnSpc>
                <a:spcPct val="120000"/>
              </a:lnSpc>
              <a:buFontTx/>
              <a:buChar char="•"/>
              <a:tabLst>
                <a:tab pos="1155700" algn="l"/>
              </a:tabLst>
            </a:pPr>
            <a:r>
              <a:rPr lang="en-US" dirty="0">
                <a:solidFill>
                  <a:srgbClr val="0000FF"/>
                </a:solidFill>
              </a:rPr>
              <a:t>Name</a:t>
            </a:r>
            <a:r>
              <a:rPr lang="en-US" dirty="0"/>
              <a:t> (name of the bookshelf: e.g., the “New </a:t>
            </a:r>
            <a:r>
              <a:rPr lang="en-US" dirty="0" smtClean="0"/>
              <a:t>Books”, </a:t>
            </a:r>
            <a:r>
              <a:rPr lang="en-US" dirty="0"/>
              <a:t>“math” shelf); Not all locations have a name.</a:t>
            </a:r>
          </a:p>
          <a:p>
            <a:pPr marL="579438" indent="-538163" algn="just" defTabSz="966788">
              <a:lnSpc>
                <a:spcPct val="120000"/>
              </a:lnSpc>
              <a:buFontTx/>
              <a:buChar char="•"/>
              <a:tabLst>
                <a:tab pos="1155700" algn="l"/>
              </a:tabLst>
            </a:pPr>
            <a:r>
              <a:rPr lang="en-US" dirty="0" smtClean="0"/>
              <a:t>Pointer (an </a:t>
            </a:r>
            <a:r>
              <a:rPr lang="en-US" dirty="0"/>
              <a:t>index card for a </a:t>
            </a:r>
            <a:r>
              <a:rPr lang="en-US" dirty="0" smtClean="0"/>
              <a:t>book). </a:t>
            </a:r>
            <a:r>
              <a:rPr lang="en-US" dirty="0"/>
              <a:t>A pointer is also variable, thus</a:t>
            </a:r>
          </a:p>
          <a:p>
            <a:pPr marL="1143000" lvl="1" indent="-417513" algn="just" defTabSz="966788">
              <a:lnSpc>
                <a:spcPct val="120000"/>
              </a:lnSpc>
              <a:buFont typeface="Wingdings" pitchFamily="2" charset="2"/>
              <a:buChar char="ü"/>
              <a:tabLst>
                <a:tab pos="1155700" algn="l"/>
              </a:tabLst>
            </a:pPr>
            <a:r>
              <a:rPr lang="en-US" dirty="0"/>
              <a:t>Value: </a:t>
            </a:r>
            <a:r>
              <a:rPr lang="en-US" dirty="0" smtClean="0"/>
              <a:t>data (local address) printed on </a:t>
            </a:r>
            <a:r>
              <a:rPr lang="en-US" dirty="0"/>
              <a:t>the card;</a:t>
            </a:r>
          </a:p>
          <a:p>
            <a:pPr marL="1143000" lvl="1" indent="-417513" algn="just" defTabSz="966788">
              <a:lnSpc>
                <a:spcPct val="120000"/>
              </a:lnSpc>
              <a:buFont typeface="Wingdings" pitchFamily="2" charset="2"/>
              <a:buChar char="ü"/>
              <a:tabLst>
                <a:tab pos="1155700" algn="l"/>
              </a:tabLst>
            </a:pPr>
            <a:r>
              <a:rPr lang="en-US" dirty="0"/>
              <a:t>Location (a place in the card box)</a:t>
            </a:r>
          </a:p>
          <a:p>
            <a:pPr marL="1143000" lvl="1" indent="-417513" algn="just" defTabSz="966788">
              <a:lnSpc>
                <a:spcPct val="120000"/>
              </a:lnSpc>
              <a:buFont typeface="Wingdings" pitchFamily="2" charset="2"/>
              <a:buChar char="ü"/>
              <a:tabLst>
                <a:tab pos="1155700" algn="l"/>
              </a:tabLst>
            </a:pPr>
            <a:r>
              <a:rPr lang="en-US" dirty="0"/>
              <a:t>Address: a number associated with the </a:t>
            </a:r>
            <a:r>
              <a:rPr lang="en-US" dirty="0" smtClean="0"/>
              <a:t>card box location</a:t>
            </a:r>
            <a:r>
              <a:rPr lang="en-US" dirty="0"/>
              <a:t>;</a:t>
            </a:r>
          </a:p>
          <a:p>
            <a:pPr marL="1143000" lvl="1" indent="-417513" algn="just" defTabSz="966788">
              <a:lnSpc>
                <a:spcPct val="120000"/>
              </a:lnSpc>
              <a:buFont typeface="Wingdings" pitchFamily="2" charset="2"/>
              <a:buChar char="ü"/>
              <a:tabLst>
                <a:tab pos="1155700" algn="l"/>
              </a:tabLst>
            </a:pPr>
            <a:r>
              <a:rPr lang="en-US" dirty="0"/>
              <a:t>Name: some location could be given a name, “fiction”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ChangeArrowheads="1"/>
          </p:cNvSpPr>
          <p:nvPr/>
        </p:nvSpPr>
        <p:spPr bwMode="auto">
          <a:xfrm>
            <a:off x="565150" y="0"/>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200" b="1">
                <a:solidFill>
                  <a:schemeClr val="accent2"/>
                </a:solidFill>
              </a:rPr>
              <a:t>Pointers (contd.)</a:t>
            </a:r>
            <a:endParaRPr lang="en-US" sz="4200" b="1">
              <a:solidFill>
                <a:schemeClr val="accent2"/>
              </a:solidFill>
            </a:endParaRPr>
          </a:p>
        </p:txBody>
      </p:sp>
      <p:sp>
        <p:nvSpPr>
          <p:cNvPr id="35843" name="Rectangle 7"/>
          <p:cNvSpPr>
            <a:spLocks noChangeArrowheads="1"/>
          </p:cNvSpPr>
          <p:nvPr/>
        </p:nvSpPr>
        <p:spPr bwMode="auto">
          <a:xfrm>
            <a:off x="152400" y="533400"/>
            <a:ext cx="8686800" cy="6302456"/>
          </a:xfrm>
          <a:prstGeom prst="rect">
            <a:avLst/>
          </a:prstGeom>
          <a:noFill/>
          <a:ln w="9525">
            <a:noFill/>
            <a:miter lim="800000"/>
            <a:headEnd/>
            <a:tailEnd/>
          </a:ln>
        </p:spPr>
        <p:txBody>
          <a:bodyPr wrap="square" lIns="96736" tIns="48368" rIns="96736" bIns="48368">
            <a:spAutoFit/>
          </a:bodyPr>
          <a:lstStyle/>
          <a:p>
            <a:pPr marL="579438" indent="-538163" algn="just" defTabSz="966788">
              <a:lnSpc>
                <a:spcPct val="120000"/>
              </a:lnSpc>
              <a:tabLst>
                <a:tab pos="973138" algn="l"/>
                <a:tab pos="1155700" algn="l"/>
              </a:tabLst>
            </a:pPr>
            <a:r>
              <a:rPr lang="en-US" dirty="0">
                <a:cs typeface="Times New Roman" pitchFamily="18" charset="0"/>
              </a:rPr>
              <a:t>Aspects of a variable (consider a </a:t>
            </a:r>
            <a:r>
              <a:rPr lang="en-US" dirty="0" smtClean="0">
                <a:cs typeface="Times New Roman" pitchFamily="18" charset="0"/>
              </a:rPr>
              <a:t>football fan comes to Super Bowl)</a:t>
            </a:r>
            <a:endParaRPr lang="en-US" dirty="0">
              <a:cs typeface="Times New Roman" pitchFamily="18" charset="0"/>
            </a:endParaRPr>
          </a:p>
          <a:p>
            <a:pPr marL="579438" indent="-538163" algn="just" defTabSz="966788">
              <a:lnSpc>
                <a:spcPct val="120000"/>
              </a:lnSpc>
              <a:buFontTx/>
              <a:buChar char="•"/>
              <a:tabLst>
                <a:tab pos="973138" algn="l"/>
                <a:tab pos="1155700" algn="l"/>
              </a:tabLst>
            </a:pPr>
            <a:r>
              <a:rPr lang="en-US" dirty="0">
                <a:solidFill>
                  <a:srgbClr val="C00000"/>
                </a:solidFill>
                <a:cs typeface="Times New Roman" pitchFamily="18" charset="0"/>
              </a:rPr>
              <a:t>value</a:t>
            </a:r>
            <a:r>
              <a:rPr lang="en-US" dirty="0">
                <a:cs typeface="Times New Roman" pitchFamily="18" charset="0"/>
              </a:rPr>
              <a:t> stored in the variable (the </a:t>
            </a:r>
            <a:r>
              <a:rPr lang="en-US" dirty="0" smtClean="0">
                <a:cs typeface="Times New Roman" pitchFamily="18" charset="0"/>
              </a:rPr>
              <a:t>person, the fan);</a:t>
            </a:r>
            <a:endParaRPr lang="en-US" dirty="0">
              <a:cs typeface="Times New Roman" pitchFamily="18" charset="0"/>
            </a:endParaRPr>
          </a:p>
          <a:p>
            <a:pPr marL="579438" indent="-538163" algn="just" defTabSz="966788">
              <a:lnSpc>
                <a:spcPct val="120000"/>
              </a:lnSpc>
              <a:buFontTx/>
              <a:buChar char="•"/>
              <a:tabLst>
                <a:tab pos="973138" algn="l"/>
                <a:tab pos="1155700" algn="l"/>
              </a:tabLst>
            </a:pPr>
            <a:r>
              <a:rPr lang="en-US" dirty="0" smtClean="0">
                <a:solidFill>
                  <a:srgbClr val="C00000"/>
                </a:solidFill>
                <a:cs typeface="Times New Roman" pitchFamily="18" charset="0"/>
              </a:rPr>
              <a:t>location</a:t>
            </a:r>
            <a:r>
              <a:rPr lang="en-US" dirty="0" smtClean="0">
                <a:cs typeface="Times New Roman" pitchFamily="18" charset="0"/>
              </a:rPr>
              <a:t> </a:t>
            </a:r>
            <a:r>
              <a:rPr lang="en-US" dirty="0">
                <a:cs typeface="Times New Roman" pitchFamily="18" charset="0"/>
              </a:rPr>
              <a:t>in which </a:t>
            </a:r>
            <a:r>
              <a:rPr lang="en-US" dirty="0" smtClean="0">
                <a:cs typeface="Times New Roman" pitchFamily="18" charset="0"/>
              </a:rPr>
              <a:t>the fan stays now </a:t>
            </a:r>
            <a:r>
              <a:rPr lang="en-US" dirty="0">
                <a:cs typeface="Times New Roman" pitchFamily="18" charset="0"/>
              </a:rPr>
              <a:t>(hotel </a:t>
            </a:r>
            <a:r>
              <a:rPr lang="en-US" dirty="0" smtClean="0">
                <a:cs typeface="Times New Roman" pitchFamily="18" charset="0"/>
              </a:rPr>
              <a:t>room)</a:t>
            </a:r>
            <a:endParaRPr lang="en-US" dirty="0">
              <a:cs typeface="Times New Roman" pitchFamily="18" charset="0"/>
            </a:endParaRPr>
          </a:p>
          <a:p>
            <a:pPr marL="579438" indent="-538163" algn="just" defTabSz="966788">
              <a:lnSpc>
                <a:spcPct val="120000"/>
              </a:lnSpc>
              <a:buFontTx/>
              <a:buChar char="•"/>
              <a:tabLst>
                <a:tab pos="973138" algn="l"/>
                <a:tab pos="1155700" algn="l"/>
              </a:tabLst>
            </a:pPr>
            <a:r>
              <a:rPr lang="en-US" dirty="0">
                <a:solidFill>
                  <a:srgbClr val="C00000"/>
                </a:solidFill>
                <a:cs typeface="Times New Roman" pitchFamily="18" charset="0"/>
              </a:rPr>
              <a:t>address</a:t>
            </a:r>
            <a:r>
              <a:rPr lang="en-US" dirty="0">
                <a:cs typeface="Times New Roman" pitchFamily="18" charset="0"/>
              </a:rPr>
              <a:t> (street and hotel room </a:t>
            </a:r>
            <a:r>
              <a:rPr lang="en-US" dirty="0" smtClean="0">
                <a:cs typeface="Times New Roman" pitchFamily="18" charset="0"/>
              </a:rPr>
              <a:t>number, </a:t>
            </a:r>
            <a:r>
              <a:rPr lang="en-US" dirty="0">
                <a:cs typeface="Times New Roman" pitchFamily="18" charset="0"/>
              </a:rPr>
              <a:t>e.g., </a:t>
            </a:r>
            <a:r>
              <a:rPr lang="en-US" dirty="0">
                <a:solidFill>
                  <a:schemeClr val="accent2"/>
                </a:solidFill>
              </a:rPr>
              <a:t>2641 </a:t>
            </a:r>
            <a:r>
              <a:rPr lang="en-US" dirty="0" smtClean="0">
                <a:solidFill>
                  <a:schemeClr val="accent2"/>
                </a:solidFill>
              </a:rPr>
              <a:t>W </a:t>
            </a:r>
            <a:r>
              <a:rPr lang="en-US" dirty="0">
                <a:solidFill>
                  <a:schemeClr val="accent2"/>
                </a:solidFill>
              </a:rPr>
              <a:t>Union Hills </a:t>
            </a:r>
            <a:r>
              <a:rPr lang="en-US" dirty="0" smtClean="0">
                <a:solidFill>
                  <a:schemeClr val="accent2"/>
                </a:solidFill>
              </a:rPr>
              <a:t>Dr, Phoenix</a:t>
            </a:r>
            <a:r>
              <a:rPr lang="en-US" dirty="0" smtClean="0">
                <a:solidFill>
                  <a:schemeClr val="accent2"/>
                </a:solidFill>
                <a:cs typeface="Times New Roman" pitchFamily="18" charset="0"/>
              </a:rPr>
              <a:t>, Room 749</a:t>
            </a:r>
            <a:r>
              <a:rPr lang="en-US" dirty="0" smtClean="0">
                <a:cs typeface="Times New Roman" pitchFamily="18" charset="0"/>
              </a:rPr>
              <a:t>): </a:t>
            </a:r>
            <a:r>
              <a:rPr lang="en-US" dirty="0">
                <a:cs typeface="Times New Roman" pitchFamily="18" charset="0"/>
              </a:rPr>
              <a:t>Use by human or hardware to access the memory location where the </a:t>
            </a:r>
            <a:r>
              <a:rPr lang="en-US" dirty="0" smtClean="0">
                <a:cs typeface="Times New Roman" pitchFamily="18" charset="0"/>
              </a:rPr>
              <a:t>value is </a:t>
            </a:r>
            <a:r>
              <a:rPr lang="en-US" dirty="0">
                <a:cs typeface="Times New Roman" pitchFamily="18" charset="0"/>
              </a:rPr>
              <a:t>stored;</a:t>
            </a:r>
          </a:p>
          <a:p>
            <a:pPr marL="579438" indent="-538163" algn="just" defTabSz="966788">
              <a:lnSpc>
                <a:spcPct val="120000"/>
              </a:lnSpc>
              <a:buFontTx/>
              <a:buChar char="•"/>
              <a:tabLst>
                <a:tab pos="973138" algn="l"/>
                <a:tab pos="1155700" algn="l"/>
              </a:tabLst>
            </a:pPr>
            <a:r>
              <a:rPr lang="en-US" dirty="0" smtClean="0">
                <a:solidFill>
                  <a:srgbClr val="C00000"/>
                </a:solidFill>
              </a:rPr>
              <a:t>name</a:t>
            </a:r>
            <a:r>
              <a:rPr lang="en-US" dirty="0" smtClean="0"/>
              <a:t> </a:t>
            </a:r>
            <a:r>
              <a:rPr lang="en-US" dirty="0"/>
              <a:t>(name of the location, </a:t>
            </a:r>
            <a:r>
              <a:rPr lang="en-US" dirty="0" smtClean="0">
                <a:solidFill>
                  <a:schemeClr val="accent2"/>
                </a:solidFill>
              </a:rPr>
              <a:t>Die_hard_fan49</a:t>
            </a:r>
            <a:r>
              <a:rPr lang="en-US" dirty="0" smtClean="0"/>
              <a:t>): </a:t>
            </a:r>
            <a:r>
              <a:rPr lang="en-US" dirty="0"/>
              <a:t>a convenient way for programmers to access the value in the location (C/C++ </a:t>
            </a:r>
            <a:r>
              <a:rPr lang="en-US" dirty="0" smtClean="0"/>
              <a:t>uses </a:t>
            </a:r>
            <a:r>
              <a:rPr lang="en-US" dirty="0"/>
              <a:t>name and address</a:t>
            </a:r>
            <a:r>
              <a:rPr lang="en-US" b="1" dirty="0"/>
              <a:t>; </a:t>
            </a:r>
            <a:r>
              <a:rPr lang="en-US" dirty="0"/>
              <a:t>Java uses name only);</a:t>
            </a:r>
          </a:p>
          <a:p>
            <a:pPr marL="973138" lvl="1" indent="-247650" algn="just" defTabSz="966788">
              <a:lnSpc>
                <a:spcPct val="120000"/>
              </a:lnSpc>
              <a:buFont typeface="Wingdings" pitchFamily="2" charset="2"/>
              <a:buChar char="§"/>
              <a:tabLst>
                <a:tab pos="973138" algn="l"/>
                <a:tab pos="1155700" algn="l"/>
              </a:tabLst>
            </a:pPr>
            <a:r>
              <a:rPr lang="en-US" dirty="0"/>
              <a:t>A name could refer to </a:t>
            </a:r>
            <a:r>
              <a:rPr lang="en-US" dirty="0" smtClean="0"/>
              <a:t>the location (left-side-value or </a:t>
            </a:r>
            <a:r>
              <a:rPr lang="en-US" dirty="0" smtClean="0">
                <a:solidFill>
                  <a:srgbClr val="0000FF"/>
                </a:solidFill>
              </a:rPr>
              <a:t>l-value</a:t>
            </a:r>
            <a:r>
              <a:rPr lang="en-US" dirty="0" smtClean="0"/>
              <a:t>)</a:t>
            </a:r>
            <a:endParaRPr lang="en-US" dirty="0"/>
          </a:p>
          <a:p>
            <a:pPr marL="973138" lvl="1" indent="-247650" algn="just" defTabSz="966788">
              <a:lnSpc>
                <a:spcPct val="120000"/>
              </a:lnSpc>
              <a:buFont typeface="Wingdings" pitchFamily="2" charset="2"/>
              <a:buChar char="§"/>
              <a:tabLst>
                <a:tab pos="973138" algn="l"/>
                <a:tab pos="1155700" algn="l"/>
              </a:tabLst>
            </a:pPr>
            <a:r>
              <a:rPr lang="en-US" dirty="0"/>
              <a:t>A name could refer to the value </a:t>
            </a:r>
            <a:r>
              <a:rPr lang="en-US" dirty="0" smtClean="0"/>
              <a:t>(right-side-value or </a:t>
            </a:r>
            <a:r>
              <a:rPr lang="en-US" dirty="0" err="1" smtClean="0">
                <a:solidFill>
                  <a:srgbClr val="0000FF"/>
                </a:solidFill>
              </a:rPr>
              <a:t>r-value</a:t>
            </a:r>
            <a:r>
              <a:rPr lang="en-US" dirty="0" smtClean="0"/>
              <a:t>) stored </a:t>
            </a:r>
            <a:r>
              <a:rPr lang="en-US" dirty="0"/>
              <a:t>in the </a:t>
            </a:r>
            <a:r>
              <a:rPr lang="en-US" dirty="0" smtClean="0"/>
              <a:t>location, e.g., x = x + 5;</a:t>
            </a:r>
            <a:endParaRPr lang="en-US" dirty="0"/>
          </a:p>
          <a:p>
            <a:pPr marL="973138" lvl="1" indent="-247650" algn="just" defTabSz="966788">
              <a:lnSpc>
                <a:spcPct val="120000"/>
              </a:lnSpc>
              <a:buFont typeface="Wingdings" pitchFamily="2" charset="2"/>
              <a:buChar char="§"/>
              <a:tabLst>
                <a:tab pos="973138" algn="l"/>
                <a:tab pos="1155700" algn="l"/>
              </a:tabLst>
            </a:pPr>
            <a:r>
              <a:rPr lang="en-US" dirty="0"/>
              <a:t>C does not use the name to refer to the address, instead, </a:t>
            </a:r>
            <a:br>
              <a:rPr lang="en-US" dirty="0"/>
            </a:br>
            <a:r>
              <a:rPr lang="en-US" dirty="0"/>
              <a:t>C uses </a:t>
            </a:r>
            <a:r>
              <a:rPr lang="en-US" dirty="0">
                <a:solidFill>
                  <a:schemeClr val="accent2"/>
                </a:solidFill>
              </a:rPr>
              <a:t>&amp;name</a:t>
            </a:r>
            <a:r>
              <a:rPr lang="en-US" dirty="0"/>
              <a:t> to refer to the address of the location</a:t>
            </a:r>
            <a:endParaRPr lang="en-US" dirty="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4"/>
          <p:cNvSpPr>
            <a:spLocks noChangeArrowheads="1"/>
          </p:cNvSpPr>
          <p:nvPr/>
        </p:nvSpPr>
        <p:spPr bwMode="auto">
          <a:xfrm>
            <a:off x="671513" y="161925"/>
            <a:ext cx="7796212"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Imperative Paradigm</a:t>
            </a:r>
          </a:p>
        </p:txBody>
      </p:sp>
      <p:sp>
        <p:nvSpPr>
          <p:cNvPr id="10243" name="Rectangle 210"/>
          <p:cNvSpPr>
            <a:spLocks noChangeArrowheads="1"/>
          </p:cNvSpPr>
          <p:nvPr/>
        </p:nvSpPr>
        <p:spPr bwMode="auto">
          <a:xfrm>
            <a:off x="644525" y="806450"/>
            <a:ext cx="8194675" cy="5810250"/>
          </a:xfrm>
          <a:prstGeom prst="rect">
            <a:avLst/>
          </a:prstGeom>
          <a:noFill/>
          <a:ln w="9525">
            <a:noFill/>
            <a:miter lim="800000"/>
            <a:headEnd/>
            <a:tailEnd/>
          </a:ln>
        </p:spPr>
        <p:txBody>
          <a:bodyPr lIns="96736" tIns="48368" rIns="96736" bIns="48368"/>
          <a:lstStyle/>
          <a:p>
            <a:pPr marL="484188" indent="-484188" algn="just" defTabSz="966788">
              <a:lnSpc>
                <a:spcPct val="105000"/>
              </a:lnSpc>
              <a:spcBef>
                <a:spcPct val="20000"/>
              </a:spcBef>
              <a:buClr>
                <a:srgbClr val="000000"/>
              </a:buClr>
              <a:buSzPct val="75000"/>
              <a:buFont typeface="Wingdings" pitchFamily="2" charset="2"/>
              <a:buNone/>
              <a:tabLst>
                <a:tab pos="914400" algn="l"/>
                <a:tab pos="3386138" algn="l"/>
                <a:tab pos="5321300" algn="l"/>
                <a:tab pos="5802313" algn="l"/>
              </a:tabLst>
            </a:pPr>
            <a:r>
              <a:rPr lang="en-US" sz="2800" b="1" dirty="0">
                <a:solidFill>
                  <a:schemeClr val="accent2"/>
                </a:solidFill>
                <a:cs typeface="Times New Roman" pitchFamily="18" charset="0"/>
              </a:rPr>
              <a:t>Imperative paradigm</a:t>
            </a:r>
            <a:r>
              <a:rPr lang="en-US" sz="2800" dirty="0">
                <a:cs typeface="Times New Roman" pitchFamily="18" charset="0"/>
              </a:rPr>
              <a:t>: </a:t>
            </a:r>
          </a:p>
          <a:p>
            <a:pPr marL="484188" indent="-484188" algn="just" defTabSz="966788">
              <a:lnSpc>
                <a:spcPct val="105000"/>
              </a:lnSpc>
              <a:spcBef>
                <a:spcPct val="20000"/>
              </a:spcBef>
              <a:buClr>
                <a:srgbClr val="000000"/>
              </a:buClr>
              <a:buSzPct val="75000"/>
              <a:buFont typeface="Wingdings" pitchFamily="2" charset="2"/>
              <a:buChar char="§"/>
              <a:tabLst>
                <a:tab pos="914400" algn="l"/>
                <a:tab pos="3386138" algn="l"/>
                <a:tab pos="5321300" algn="l"/>
                <a:tab pos="5802313" algn="l"/>
              </a:tabLst>
            </a:pPr>
            <a:r>
              <a:rPr lang="en-US" sz="2800" dirty="0">
                <a:cs typeface="Times New Roman" pitchFamily="18" charset="0"/>
              </a:rPr>
              <a:t>fully specified and fully controlled manipulation of named data in a stepwise fashion.</a:t>
            </a:r>
          </a:p>
          <a:p>
            <a:pPr marL="484188" indent="-484188" algn="just" defTabSz="966788">
              <a:lnSpc>
                <a:spcPct val="105000"/>
              </a:lnSpc>
              <a:spcBef>
                <a:spcPct val="20000"/>
              </a:spcBef>
              <a:buClr>
                <a:srgbClr val="000000"/>
              </a:buClr>
              <a:buSzPct val="75000"/>
              <a:buFont typeface="Wingdings" pitchFamily="2" charset="2"/>
              <a:buChar char="§"/>
              <a:tabLst>
                <a:tab pos="914400" algn="l"/>
                <a:tab pos="3386138" algn="l"/>
                <a:tab pos="5321300" algn="l"/>
                <a:tab pos="5802313" algn="l"/>
              </a:tabLst>
            </a:pPr>
            <a:r>
              <a:rPr lang="en-US" sz="2800" dirty="0">
                <a:cs typeface="Times New Roman" pitchFamily="18" charset="0"/>
              </a:rPr>
              <a:t>Developed as abstractions of von Neumann machine (stored program concept).</a:t>
            </a:r>
          </a:p>
          <a:p>
            <a:pPr marL="484188" indent="-484188" algn="just" defTabSz="966788">
              <a:lnSpc>
                <a:spcPct val="105000"/>
              </a:lnSpc>
              <a:spcBef>
                <a:spcPct val="20000"/>
              </a:spcBef>
              <a:buClr>
                <a:srgbClr val="000000"/>
              </a:buClr>
              <a:buSzPct val="75000"/>
              <a:buFont typeface="Wingdings" pitchFamily="2" charset="2"/>
              <a:buChar char="§"/>
              <a:tabLst>
                <a:tab pos="914400" algn="l"/>
                <a:tab pos="3386138" algn="l"/>
                <a:tab pos="5321300" algn="l"/>
                <a:tab pos="5802313" algn="l"/>
              </a:tabLst>
            </a:pPr>
            <a:r>
              <a:rPr lang="en-US" sz="2800" dirty="0">
                <a:cs typeface="Times New Roman" pitchFamily="18" charset="0"/>
              </a:rPr>
              <a:t>Programs are algorithmic in nature: do this, then that, then repeat this ten times --- focuses on how rather than what.</a:t>
            </a:r>
          </a:p>
          <a:p>
            <a:pPr marL="484188" indent="-484188" algn="just" defTabSz="966788">
              <a:lnSpc>
                <a:spcPct val="105000"/>
              </a:lnSpc>
              <a:spcBef>
                <a:spcPct val="20000"/>
              </a:spcBef>
              <a:buClr>
                <a:srgbClr val="000000"/>
              </a:buClr>
              <a:buSzPct val="75000"/>
              <a:buFont typeface="Wingdings" pitchFamily="2" charset="2"/>
              <a:buNone/>
              <a:tabLst>
                <a:tab pos="914400" algn="l"/>
                <a:tab pos="3386138" algn="l"/>
                <a:tab pos="5321300" algn="l"/>
                <a:tab pos="5802313" algn="l"/>
              </a:tabLst>
            </a:pPr>
            <a:r>
              <a:rPr lang="en-US" sz="2800" dirty="0">
                <a:cs typeface="Times New Roman" pitchFamily="18" charset="0"/>
              </a:rPr>
              <a:t>Why popular </a:t>
            </a:r>
          </a:p>
          <a:p>
            <a:pPr marL="484188" indent="-484188" algn="just" defTabSz="966788">
              <a:lnSpc>
                <a:spcPct val="105000"/>
              </a:lnSpc>
              <a:spcBef>
                <a:spcPct val="20000"/>
              </a:spcBef>
              <a:buClr>
                <a:srgbClr val="000000"/>
              </a:buClr>
              <a:buSzPct val="75000"/>
              <a:buFont typeface="Wingdings" pitchFamily="2" charset="2"/>
              <a:buChar char="§"/>
              <a:tabLst>
                <a:tab pos="914400" algn="l"/>
                <a:tab pos="3386138" algn="l"/>
                <a:tab pos="5321300" algn="l"/>
                <a:tab pos="5802313" algn="l"/>
              </a:tabLst>
            </a:pPr>
            <a:r>
              <a:rPr lang="en-US" sz="2800" dirty="0">
                <a:cs typeface="Times New Roman" pitchFamily="18" charset="0"/>
              </a:rPr>
              <a:t>Performance</a:t>
            </a:r>
          </a:p>
          <a:p>
            <a:pPr marL="484188" indent="-484188" algn="just" defTabSz="966788">
              <a:lnSpc>
                <a:spcPct val="105000"/>
              </a:lnSpc>
              <a:spcBef>
                <a:spcPct val="20000"/>
              </a:spcBef>
              <a:buClr>
                <a:srgbClr val="000000"/>
              </a:buClr>
              <a:buSzPct val="75000"/>
              <a:buFont typeface="Wingdings" pitchFamily="2" charset="2"/>
              <a:buChar char="§"/>
              <a:tabLst>
                <a:tab pos="914400" algn="l"/>
                <a:tab pos="3386138" algn="l"/>
                <a:tab pos="5321300" algn="l"/>
                <a:tab pos="5802313" algn="l"/>
              </a:tabLst>
            </a:pPr>
            <a:r>
              <a:rPr lang="en-US" sz="2800" dirty="0">
                <a:cs typeface="Times New Roman" pitchFamily="18" charset="0"/>
              </a:rPr>
              <a:t>Culture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565150" y="0"/>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Pointers (contd.)</a:t>
            </a:r>
            <a:endParaRPr lang="en-US" sz="3400" b="1">
              <a:solidFill>
                <a:schemeClr val="accent2"/>
              </a:solidFill>
            </a:endParaRPr>
          </a:p>
        </p:txBody>
      </p:sp>
      <p:sp>
        <p:nvSpPr>
          <p:cNvPr id="36867" name="Rectangle 5"/>
          <p:cNvSpPr>
            <a:spLocks noChangeArrowheads="1"/>
          </p:cNvSpPr>
          <p:nvPr/>
        </p:nvSpPr>
        <p:spPr bwMode="auto">
          <a:xfrm>
            <a:off x="457200" y="734328"/>
            <a:ext cx="8458200" cy="2313672"/>
          </a:xfrm>
          <a:prstGeom prst="rect">
            <a:avLst/>
          </a:prstGeom>
          <a:noFill/>
          <a:ln w="9525">
            <a:noFill/>
            <a:miter lim="800000"/>
            <a:headEnd/>
            <a:tailEnd/>
          </a:ln>
        </p:spPr>
        <p:txBody>
          <a:bodyPr wrap="square" lIns="96736" tIns="48368" rIns="96736" bIns="48368">
            <a:spAutoFit/>
          </a:bodyPr>
          <a:lstStyle/>
          <a:p>
            <a:pPr marL="604838" indent="-538163" algn="just" defTabSz="966788">
              <a:tabLst>
                <a:tab pos="846138" algn="l"/>
                <a:tab pos="1155700" algn="l"/>
              </a:tabLst>
            </a:pPr>
            <a:r>
              <a:rPr lang="en-US" dirty="0">
                <a:cs typeface="Times New Roman" pitchFamily="18" charset="0"/>
              </a:rPr>
              <a:t>Why do we need the address? </a:t>
            </a:r>
          </a:p>
          <a:p>
            <a:pPr marL="604838" indent="-538163" algn="just" defTabSz="966788">
              <a:buFontTx/>
              <a:buChar char="•"/>
              <a:tabLst>
                <a:tab pos="846138" algn="l"/>
                <a:tab pos="1155700" algn="l"/>
              </a:tabLst>
            </a:pPr>
            <a:r>
              <a:rPr lang="en-US" dirty="0">
                <a:cs typeface="Times New Roman" pitchFamily="18" charset="0"/>
              </a:rPr>
              <a:t>Humans are good at remembering </a:t>
            </a:r>
            <a:r>
              <a:rPr lang="en-US" dirty="0" smtClean="0">
                <a:cs typeface="Times New Roman" pitchFamily="18" charset="0"/>
              </a:rPr>
              <a:t>names;</a:t>
            </a:r>
            <a:endParaRPr lang="en-US" dirty="0">
              <a:cs typeface="Times New Roman" pitchFamily="18" charset="0"/>
            </a:endParaRPr>
          </a:p>
          <a:p>
            <a:pPr marL="604838" indent="-538163" defTabSz="966788">
              <a:buFontTx/>
              <a:buChar char="•"/>
              <a:tabLst>
                <a:tab pos="846138" algn="l"/>
                <a:tab pos="1155700" algn="l"/>
              </a:tabLst>
            </a:pPr>
            <a:r>
              <a:rPr lang="en-US" dirty="0">
                <a:cs typeface="Times New Roman" pitchFamily="18" charset="0"/>
              </a:rPr>
              <a:t>Machines can handle addresses (numbers) </a:t>
            </a:r>
            <a:r>
              <a:rPr lang="en-US" dirty="0" smtClean="0">
                <a:cs typeface="Times New Roman" pitchFamily="18" charset="0"/>
              </a:rPr>
              <a:t>only;</a:t>
            </a:r>
          </a:p>
          <a:p>
            <a:pPr marL="604838" indent="-538163" defTabSz="966788">
              <a:buFontTx/>
              <a:buChar char="•"/>
              <a:tabLst>
                <a:tab pos="846138" algn="l"/>
                <a:tab pos="1155700" algn="l"/>
              </a:tabLst>
            </a:pPr>
            <a:r>
              <a:rPr lang="en-US" dirty="0" smtClean="0">
                <a:cs typeface="Times New Roman" pitchFamily="18" charset="0"/>
              </a:rPr>
              <a:t>Pointer type gives an address a name, convenient for both;</a:t>
            </a:r>
            <a:endParaRPr lang="en-US" dirty="0">
              <a:cs typeface="Times New Roman" pitchFamily="18" charset="0"/>
            </a:endParaRPr>
          </a:p>
          <a:p>
            <a:pPr marL="604838" indent="-538163" algn="just" defTabSz="966788">
              <a:buFontTx/>
              <a:buChar char="•"/>
              <a:tabLst>
                <a:tab pos="846138" algn="l"/>
                <a:tab pos="1155700" algn="l"/>
              </a:tabLst>
            </a:pPr>
            <a:r>
              <a:rPr lang="en-US" dirty="0">
                <a:cs typeface="Times New Roman" pitchFamily="18" charset="0"/>
              </a:rPr>
              <a:t>Compilers will associate (translate) names to addresses</a:t>
            </a:r>
          </a:p>
          <a:p>
            <a:pPr marL="604838" indent="-538163" defTabSz="966788">
              <a:buFontTx/>
              <a:buChar char="•"/>
              <a:tabLst>
                <a:tab pos="846138" algn="l"/>
                <a:tab pos="1155700" algn="l"/>
              </a:tabLst>
            </a:pPr>
            <a:r>
              <a:rPr lang="en-US" dirty="0">
                <a:cs typeface="Times New Roman" pitchFamily="18" charset="0"/>
              </a:rPr>
              <a:t>Direct manipulation of addresses is powerful in </a:t>
            </a:r>
            <a:r>
              <a:rPr lang="en-US" dirty="0" smtClean="0">
                <a:cs typeface="Times New Roman" pitchFamily="18" charset="0"/>
              </a:rPr>
              <a:t>programming.</a:t>
            </a:r>
            <a:endParaRPr lang="en-US" dirty="0">
              <a:cs typeface="Times New Roman" pitchFamily="18" charset="0"/>
            </a:endParaRPr>
          </a:p>
        </p:txBody>
      </p:sp>
      <p:sp>
        <p:nvSpPr>
          <p:cNvPr id="36868" name="Text Box 6"/>
          <p:cNvSpPr txBox="1">
            <a:spLocks noChangeArrowheads="1"/>
          </p:cNvSpPr>
          <p:nvPr/>
        </p:nvSpPr>
        <p:spPr bwMode="auto">
          <a:xfrm>
            <a:off x="533400" y="4495800"/>
            <a:ext cx="4608938" cy="2308316"/>
          </a:xfrm>
          <a:prstGeom prst="rect">
            <a:avLst/>
          </a:prstGeom>
          <a:noFill/>
          <a:ln w="9525">
            <a:noFill/>
            <a:miter lim="800000"/>
            <a:headEnd/>
            <a:tailEnd/>
          </a:ln>
        </p:spPr>
        <p:txBody>
          <a:bodyPr wrap="none" lIns="91432" tIns="45716" rIns="91432" bIns="45716">
            <a:spAutoFit/>
          </a:bodyPr>
          <a:lstStyle/>
          <a:p>
            <a:r>
              <a:rPr lang="en-US" dirty="0">
                <a:latin typeface="Courier New" pitchFamily="49" charset="0"/>
              </a:rPr>
              <a:t>Example:</a:t>
            </a:r>
          </a:p>
          <a:p>
            <a:r>
              <a:rPr lang="en-US" dirty="0" err="1">
                <a:latin typeface="Courier New" pitchFamily="49" charset="0"/>
              </a:rPr>
              <a:t>int</a:t>
            </a:r>
            <a:r>
              <a:rPr lang="en-US" dirty="0">
                <a:latin typeface="Courier New" pitchFamily="49" charset="0"/>
              </a:rPr>
              <a:t> </a:t>
            </a:r>
            <a:r>
              <a:rPr lang="en-US" dirty="0" smtClean="0">
                <a:latin typeface="Courier New" pitchFamily="49" charset="0"/>
              </a:rPr>
              <a:t>x=5</a:t>
            </a:r>
            <a:r>
              <a:rPr lang="en-US" dirty="0">
                <a:latin typeface="Courier New" pitchFamily="49" charset="0"/>
              </a:rPr>
              <a:t>, </a:t>
            </a:r>
            <a:r>
              <a:rPr lang="en-US" dirty="0" smtClean="0">
                <a:latin typeface="Courier New" pitchFamily="49" charset="0"/>
              </a:rPr>
              <a:t>*y=&amp;x, **z=&amp;y;</a:t>
            </a:r>
            <a:endParaRPr lang="en-US" dirty="0">
              <a:latin typeface="Courier New" pitchFamily="49" charset="0"/>
            </a:endParaRPr>
          </a:p>
          <a:p>
            <a:r>
              <a:rPr lang="en-US" dirty="0" smtClean="0">
                <a:latin typeface="Courier New" pitchFamily="49" charset="0"/>
              </a:rPr>
              <a:t>*y = 49;</a:t>
            </a:r>
            <a:endParaRPr lang="en-US" dirty="0">
              <a:latin typeface="Courier New" pitchFamily="49" charset="0"/>
            </a:endParaRPr>
          </a:p>
          <a:p>
            <a:r>
              <a:rPr lang="en-US" dirty="0">
                <a:latin typeface="Courier New" pitchFamily="49" charset="0"/>
              </a:rPr>
              <a:t>z = </a:t>
            </a:r>
            <a:r>
              <a:rPr lang="en-US" dirty="0" smtClean="0">
                <a:latin typeface="Courier New" pitchFamily="49" charset="0"/>
              </a:rPr>
              <a:t>y;   // coercion</a:t>
            </a:r>
            <a:endParaRPr lang="en-US" dirty="0">
              <a:latin typeface="Courier New" pitchFamily="49" charset="0"/>
            </a:endParaRPr>
          </a:p>
          <a:p>
            <a:r>
              <a:rPr lang="en-US" dirty="0">
                <a:latin typeface="Courier New" pitchFamily="49" charset="0"/>
              </a:rPr>
              <a:t>y</a:t>
            </a:r>
            <a:r>
              <a:rPr lang="en-US" dirty="0" smtClean="0">
                <a:latin typeface="Courier New" pitchFamily="49" charset="0"/>
              </a:rPr>
              <a:t> = &amp;z;</a:t>
            </a:r>
          </a:p>
          <a:p>
            <a:r>
              <a:rPr lang="en-US" dirty="0" smtClean="0">
                <a:latin typeface="Courier New" pitchFamily="49" charset="0"/>
              </a:rPr>
              <a:t>**z = 25;// What happen?</a:t>
            </a:r>
            <a:endParaRPr lang="en-US" dirty="0">
              <a:latin typeface="Courier New" pitchFamily="49" charset="0"/>
            </a:endParaRPr>
          </a:p>
        </p:txBody>
      </p:sp>
      <p:grpSp>
        <p:nvGrpSpPr>
          <p:cNvPr id="2" name="Group 7"/>
          <p:cNvGrpSpPr>
            <a:grpSpLocks/>
          </p:cNvGrpSpPr>
          <p:nvPr/>
        </p:nvGrpSpPr>
        <p:grpSpPr bwMode="auto">
          <a:xfrm>
            <a:off x="5029201" y="4191001"/>
            <a:ext cx="3471863" cy="2678113"/>
            <a:chOff x="3168" y="2928"/>
            <a:chExt cx="2187" cy="1687"/>
          </a:xfrm>
        </p:grpSpPr>
        <p:sp>
          <p:nvSpPr>
            <p:cNvPr id="36871" name="Line 8"/>
            <p:cNvSpPr>
              <a:spLocks noChangeShapeType="1"/>
            </p:cNvSpPr>
            <p:nvPr/>
          </p:nvSpPr>
          <p:spPr bwMode="auto">
            <a:xfrm>
              <a:off x="3168" y="3168"/>
              <a:ext cx="2112" cy="0"/>
            </a:xfrm>
            <a:prstGeom prst="line">
              <a:avLst/>
            </a:prstGeom>
            <a:noFill/>
            <a:ln w="9525">
              <a:solidFill>
                <a:schemeClr val="tx1"/>
              </a:solidFill>
              <a:round/>
              <a:headEnd/>
              <a:tailEnd/>
            </a:ln>
          </p:spPr>
          <p:txBody>
            <a:bodyPr/>
            <a:lstStyle/>
            <a:p>
              <a:endParaRPr lang="en-US"/>
            </a:p>
          </p:txBody>
        </p:sp>
        <p:sp>
          <p:nvSpPr>
            <p:cNvPr id="36872" name="Text Box 9"/>
            <p:cNvSpPr txBox="1">
              <a:spLocks noChangeArrowheads="1"/>
            </p:cNvSpPr>
            <p:nvPr/>
          </p:nvSpPr>
          <p:spPr bwMode="auto">
            <a:xfrm>
              <a:off x="3168" y="2928"/>
              <a:ext cx="2187" cy="1687"/>
            </a:xfrm>
            <a:prstGeom prst="rect">
              <a:avLst/>
            </a:prstGeom>
            <a:noFill/>
            <a:ln w="9525">
              <a:noFill/>
              <a:miter lim="800000"/>
              <a:headEnd/>
              <a:tailEnd/>
            </a:ln>
          </p:spPr>
          <p:txBody>
            <a:bodyPr wrap="none" lIns="91432" tIns="45716" rIns="91432" bIns="45716">
              <a:spAutoFit/>
            </a:bodyPr>
            <a:lstStyle/>
            <a:p>
              <a:pPr>
                <a:tabLst>
                  <a:tab pos="1025525" algn="l"/>
                  <a:tab pos="2341563" algn="l"/>
                </a:tabLst>
              </a:pPr>
              <a:r>
                <a:rPr lang="en-US" dirty="0">
                  <a:latin typeface="Courier New" pitchFamily="49" charset="0"/>
                </a:rPr>
                <a:t>name	</a:t>
              </a:r>
              <a:r>
                <a:rPr lang="en-US" dirty="0" err="1">
                  <a:latin typeface="Courier New" pitchFamily="49" charset="0"/>
                </a:rPr>
                <a:t>addr</a:t>
              </a:r>
              <a:r>
                <a:rPr lang="en-US" dirty="0">
                  <a:latin typeface="Courier New" pitchFamily="49" charset="0"/>
                </a:rPr>
                <a:t>.	value</a:t>
              </a:r>
            </a:p>
            <a:p>
              <a:pPr>
                <a:tabLst>
                  <a:tab pos="1025525" algn="l"/>
                  <a:tab pos="2341563" algn="l"/>
                </a:tabLst>
              </a:pPr>
              <a:r>
                <a:rPr lang="en-US" dirty="0">
                  <a:latin typeface="Courier New" pitchFamily="49" charset="0"/>
                </a:rPr>
                <a:t> x	</a:t>
              </a:r>
              <a:r>
                <a:rPr lang="en-US" dirty="0" smtClean="0">
                  <a:latin typeface="Courier New" pitchFamily="49" charset="0"/>
                </a:rPr>
                <a:t>4000	 5</a:t>
              </a:r>
            </a:p>
            <a:p>
              <a:pPr>
                <a:tabLst>
                  <a:tab pos="1025525" algn="l"/>
                  <a:tab pos="2341563" algn="l"/>
                </a:tabLst>
              </a:pPr>
              <a:r>
                <a:rPr lang="en-US" dirty="0">
                  <a:latin typeface="Courier New" pitchFamily="49" charset="0"/>
                </a:rPr>
                <a:t>	</a:t>
              </a:r>
              <a:r>
                <a:rPr lang="en-US" dirty="0" smtClean="0">
                  <a:latin typeface="Courier New" pitchFamily="49" charset="0"/>
                </a:rPr>
                <a:t>4004</a:t>
              </a:r>
              <a:r>
                <a:rPr lang="en-US" dirty="0">
                  <a:latin typeface="Courier New" pitchFamily="49" charset="0"/>
                </a:rPr>
                <a:t>	 </a:t>
              </a:r>
              <a:endParaRPr lang="en-US" dirty="0" smtClean="0">
                <a:latin typeface="Courier New" pitchFamily="49" charset="0"/>
              </a:endParaRPr>
            </a:p>
            <a:p>
              <a:pPr>
                <a:tabLst>
                  <a:tab pos="1025525" algn="l"/>
                  <a:tab pos="2341563" algn="l"/>
                </a:tabLst>
              </a:pPr>
              <a:r>
                <a:rPr lang="en-US" dirty="0" smtClean="0">
                  <a:latin typeface="Courier New" pitchFamily="49" charset="0"/>
                </a:rPr>
                <a:t> z</a:t>
              </a:r>
              <a:r>
                <a:rPr lang="en-US" dirty="0">
                  <a:latin typeface="Courier New" pitchFamily="49" charset="0"/>
                </a:rPr>
                <a:t>	</a:t>
              </a:r>
              <a:r>
                <a:rPr lang="en-US" dirty="0" smtClean="0">
                  <a:latin typeface="Courier New" pitchFamily="49" charset="0"/>
                </a:rPr>
                <a:t>4008	4020</a:t>
              </a:r>
            </a:p>
            <a:p>
              <a:pPr>
                <a:tabLst>
                  <a:tab pos="1025525" algn="l"/>
                  <a:tab pos="2341563" algn="l"/>
                </a:tabLst>
              </a:pPr>
              <a:r>
                <a:rPr lang="en-US" dirty="0">
                  <a:latin typeface="Courier New" pitchFamily="49" charset="0"/>
                </a:rPr>
                <a:t>	</a:t>
              </a:r>
              <a:r>
                <a:rPr lang="en-US" dirty="0" smtClean="0">
                  <a:latin typeface="Courier New" pitchFamily="49" charset="0"/>
                </a:rPr>
                <a:t>4012</a:t>
              </a:r>
            </a:p>
            <a:p>
              <a:pPr>
                <a:tabLst>
                  <a:tab pos="1025525" algn="l"/>
                  <a:tab pos="2341563" algn="l"/>
                </a:tabLst>
              </a:pPr>
              <a:r>
                <a:rPr lang="en-US" dirty="0">
                  <a:latin typeface="Courier New" pitchFamily="49" charset="0"/>
                </a:rPr>
                <a:t>	</a:t>
              </a:r>
              <a:r>
                <a:rPr lang="en-US" dirty="0" smtClean="0">
                  <a:latin typeface="Courier New" pitchFamily="49" charset="0"/>
                </a:rPr>
                <a:t>4016</a:t>
              </a:r>
              <a:endParaRPr lang="en-US" dirty="0">
                <a:latin typeface="Courier New" pitchFamily="49" charset="0"/>
              </a:endParaRPr>
            </a:p>
            <a:p>
              <a:pPr>
                <a:tabLst>
                  <a:tab pos="1025525" algn="l"/>
                  <a:tab pos="2292350" algn="l"/>
                </a:tabLst>
              </a:pPr>
              <a:r>
                <a:rPr lang="en-US" dirty="0" smtClean="0">
                  <a:latin typeface="Courier New" pitchFamily="49" charset="0"/>
                </a:rPr>
                <a:t> y	4020	4000</a:t>
              </a:r>
              <a:endParaRPr lang="en-US" dirty="0">
                <a:latin typeface="Courier New" pitchFamily="49" charset="0"/>
              </a:endParaRPr>
            </a:p>
          </p:txBody>
        </p:sp>
        <p:sp>
          <p:nvSpPr>
            <p:cNvPr id="36873" name="Line 10"/>
            <p:cNvSpPr>
              <a:spLocks noChangeShapeType="1"/>
            </p:cNvSpPr>
            <p:nvPr/>
          </p:nvSpPr>
          <p:spPr bwMode="auto">
            <a:xfrm>
              <a:off x="3744" y="2976"/>
              <a:ext cx="0" cy="1584"/>
            </a:xfrm>
            <a:prstGeom prst="line">
              <a:avLst/>
            </a:prstGeom>
            <a:noFill/>
            <a:ln w="9525">
              <a:solidFill>
                <a:schemeClr val="tx1"/>
              </a:solidFill>
              <a:round/>
              <a:headEnd/>
              <a:tailEnd/>
            </a:ln>
          </p:spPr>
          <p:txBody>
            <a:bodyPr/>
            <a:lstStyle/>
            <a:p>
              <a:endParaRPr lang="en-US"/>
            </a:p>
          </p:txBody>
        </p:sp>
        <p:sp>
          <p:nvSpPr>
            <p:cNvPr id="36874" name="Line 11"/>
            <p:cNvSpPr>
              <a:spLocks noChangeShapeType="1"/>
            </p:cNvSpPr>
            <p:nvPr/>
          </p:nvSpPr>
          <p:spPr bwMode="auto">
            <a:xfrm>
              <a:off x="4608" y="2976"/>
              <a:ext cx="0" cy="1584"/>
            </a:xfrm>
            <a:prstGeom prst="line">
              <a:avLst/>
            </a:prstGeom>
            <a:noFill/>
            <a:ln w="9525">
              <a:solidFill>
                <a:schemeClr val="tx1"/>
              </a:solidFill>
              <a:round/>
              <a:headEnd/>
              <a:tailEnd/>
            </a:ln>
          </p:spPr>
          <p:txBody>
            <a:bodyPr/>
            <a:lstStyle/>
            <a:p>
              <a:endParaRPr lang="en-US"/>
            </a:p>
          </p:txBody>
        </p:sp>
      </p:grpSp>
      <p:sp>
        <p:nvSpPr>
          <p:cNvPr id="36870" name="Rectangle 12"/>
          <p:cNvSpPr>
            <a:spLocks noChangeArrowheads="1"/>
          </p:cNvSpPr>
          <p:nvPr/>
        </p:nvSpPr>
        <p:spPr bwMode="auto">
          <a:xfrm>
            <a:off x="609600" y="3048000"/>
            <a:ext cx="8305800" cy="1421920"/>
          </a:xfrm>
          <a:prstGeom prst="rect">
            <a:avLst/>
          </a:prstGeom>
          <a:noFill/>
          <a:ln w="9525">
            <a:noFill/>
            <a:miter lim="800000"/>
            <a:headEnd/>
            <a:tailEnd/>
          </a:ln>
        </p:spPr>
        <p:txBody>
          <a:bodyPr lIns="91432" tIns="45716" rIns="91432" bIns="45716">
            <a:spAutoFit/>
          </a:bodyPr>
          <a:lstStyle/>
          <a:p>
            <a:pPr>
              <a:lnSpc>
                <a:spcPct val="120000"/>
              </a:lnSpc>
            </a:pPr>
            <a:r>
              <a:rPr lang="en-US" dirty="0"/>
              <a:t>W</a:t>
            </a:r>
            <a:r>
              <a:rPr lang="en-US" dirty="0" smtClean="0"/>
              <a:t>e </a:t>
            </a:r>
            <a:r>
              <a:rPr lang="en-US" dirty="0"/>
              <a:t>use a variable to store an address and give </a:t>
            </a:r>
            <a:r>
              <a:rPr lang="en-US" dirty="0" smtClean="0"/>
              <a:t>the variable a </a:t>
            </a:r>
            <a:r>
              <a:rPr lang="en-US" dirty="0"/>
              <a:t>name, so that humans can remember the </a:t>
            </a:r>
            <a:r>
              <a:rPr lang="en-US" dirty="0" smtClean="0"/>
              <a:t>address. This </a:t>
            </a:r>
            <a:r>
              <a:rPr lang="en-US" dirty="0"/>
              <a:t>type of variable is called a </a:t>
            </a:r>
            <a:r>
              <a:rPr lang="en-US" b="1" dirty="0">
                <a:solidFill>
                  <a:srgbClr val="CC3300"/>
                </a:solidFill>
              </a:rPr>
              <a:t>pointer type</a:t>
            </a:r>
            <a:r>
              <a:rPr lang="en-US" dirty="0"/>
              <a:t>.</a:t>
            </a:r>
          </a:p>
        </p:txBody>
      </p:sp>
      <p:sp>
        <p:nvSpPr>
          <p:cNvPr id="3" name="Rectangle 2"/>
          <p:cNvSpPr/>
          <p:nvPr/>
        </p:nvSpPr>
        <p:spPr>
          <a:xfrm>
            <a:off x="8158567" y="5293668"/>
            <a:ext cx="922047" cy="461665"/>
          </a:xfrm>
          <a:prstGeom prst="rect">
            <a:avLst/>
          </a:prstGeom>
          <a:solidFill>
            <a:srgbClr val="FFFFCC"/>
          </a:solidFill>
        </p:spPr>
        <p:txBody>
          <a:bodyPr wrap="none">
            <a:spAutoFit/>
          </a:bodyPr>
          <a:lstStyle/>
          <a:p>
            <a:pPr>
              <a:tabLst>
                <a:tab pos="1025525" algn="l"/>
                <a:tab pos="2292350" algn="l"/>
              </a:tabLst>
            </a:pPr>
            <a:r>
              <a:rPr lang="en-US" dirty="0">
                <a:latin typeface="Courier New" pitchFamily="49" charset="0"/>
              </a:rPr>
              <a:t>4000</a:t>
            </a:r>
          </a:p>
        </p:txBody>
      </p:sp>
      <p:sp>
        <p:nvSpPr>
          <p:cNvPr id="12" name="Rectangle 11"/>
          <p:cNvSpPr/>
          <p:nvPr/>
        </p:nvSpPr>
        <p:spPr>
          <a:xfrm>
            <a:off x="8153400" y="6396335"/>
            <a:ext cx="922047" cy="461665"/>
          </a:xfrm>
          <a:prstGeom prst="rect">
            <a:avLst/>
          </a:prstGeom>
          <a:solidFill>
            <a:srgbClr val="FFFFCC"/>
          </a:solidFill>
        </p:spPr>
        <p:txBody>
          <a:bodyPr wrap="none">
            <a:spAutoFit/>
          </a:bodyPr>
          <a:lstStyle/>
          <a:p>
            <a:pPr>
              <a:tabLst>
                <a:tab pos="1025525" algn="l"/>
                <a:tab pos="2292350" algn="l"/>
              </a:tabLst>
            </a:pPr>
            <a:r>
              <a:rPr lang="en-US" dirty="0" smtClean="0">
                <a:latin typeface="Courier New" pitchFamily="49" charset="0"/>
              </a:rPr>
              <a:t>4008</a:t>
            </a:r>
            <a:endParaRPr lang="en-US" dirty="0">
              <a:latin typeface="Courier New" pitchFamily="49" charset="0"/>
            </a:endParaRPr>
          </a:p>
        </p:txBody>
      </p:sp>
      <p:sp>
        <p:nvSpPr>
          <p:cNvPr id="13" name="Rectangle 12"/>
          <p:cNvSpPr/>
          <p:nvPr/>
        </p:nvSpPr>
        <p:spPr>
          <a:xfrm>
            <a:off x="8285843" y="4572000"/>
            <a:ext cx="553357" cy="461665"/>
          </a:xfrm>
          <a:prstGeom prst="rect">
            <a:avLst/>
          </a:prstGeom>
          <a:solidFill>
            <a:srgbClr val="FFFFCC"/>
          </a:solidFill>
        </p:spPr>
        <p:txBody>
          <a:bodyPr wrap="none">
            <a:spAutoFit/>
          </a:bodyPr>
          <a:lstStyle/>
          <a:p>
            <a:pPr>
              <a:tabLst>
                <a:tab pos="1025525" algn="l"/>
                <a:tab pos="2292350" algn="l"/>
              </a:tabLst>
            </a:pPr>
            <a:r>
              <a:rPr lang="en-US" dirty="0" smtClean="0">
                <a:latin typeface="Courier New" pitchFamily="49" charset="0"/>
              </a:rPr>
              <a:t>49</a:t>
            </a:r>
            <a:endParaRPr lang="en-US" dirty="0">
              <a:latin typeface="Courier New" pitchFamily="49" charset="0"/>
            </a:endParaRPr>
          </a:p>
        </p:txBody>
      </p:sp>
      <p:cxnSp>
        <p:nvCxnSpPr>
          <p:cNvPr id="5" name="Straight Connector 4"/>
          <p:cNvCxnSpPr/>
          <p:nvPr/>
        </p:nvCxnSpPr>
        <p:spPr bwMode="auto">
          <a:xfrm flipV="1">
            <a:off x="7543800" y="4675187"/>
            <a:ext cx="381000" cy="201613"/>
          </a:xfrm>
          <a:prstGeom prst="line">
            <a:avLst/>
          </a:prstGeom>
          <a:solidFill>
            <a:srgbClr val="00B8FF"/>
          </a:solidFill>
          <a:ln w="9525" cap="flat" cmpd="sng" algn="ctr">
            <a:solidFill>
              <a:srgbClr val="FF0000"/>
            </a:solidFill>
            <a:prstDash val="solid"/>
            <a:round/>
            <a:headEnd type="none" w="med" len="med"/>
            <a:tailEnd type="none" w="med" len="med"/>
          </a:ln>
          <a:effectLst/>
        </p:spPr>
      </p:cxnSp>
      <p:cxnSp>
        <p:nvCxnSpPr>
          <p:cNvPr id="17" name="Straight Connector 16"/>
          <p:cNvCxnSpPr/>
          <p:nvPr/>
        </p:nvCxnSpPr>
        <p:spPr bwMode="auto">
          <a:xfrm flipV="1">
            <a:off x="7477848" y="5399720"/>
            <a:ext cx="675552" cy="162880"/>
          </a:xfrm>
          <a:prstGeom prst="line">
            <a:avLst/>
          </a:prstGeom>
          <a:solidFill>
            <a:srgbClr val="00B8FF"/>
          </a:solidFill>
          <a:ln w="9525"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flipV="1">
            <a:off x="7445837" y="6532731"/>
            <a:ext cx="675552" cy="162880"/>
          </a:xfrm>
          <a:prstGeom prst="line">
            <a:avLst/>
          </a:prstGeom>
          <a:solidFill>
            <a:srgbClr val="00B8FF"/>
          </a:solidFill>
          <a:ln w="9525"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afterEffect">
                                  <p:stCondLst>
                                    <p:cond delay="175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6868">
                                            <p:txEl>
                                              <p:pRg st="2" end="2"/>
                                            </p:txEl>
                                          </p:spTgt>
                                        </p:tgtEl>
                                        <p:attrNameLst>
                                          <p:attrName>style.visibility</p:attrName>
                                        </p:attrNameLst>
                                      </p:cBhvr>
                                      <p:to>
                                        <p:strVal val="visible"/>
                                      </p:to>
                                    </p:set>
                                    <p:animEffect transition="in" filter="fade">
                                      <p:cBhvr>
                                        <p:cTn id="15" dur="1000"/>
                                        <p:tgtEl>
                                          <p:spTgt spid="36868">
                                            <p:txEl>
                                              <p:pRg st="2" end="2"/>
                                            </p:txEl>
                                          </p:spTgt>
                                        </p:tgtEl>
                                      </p:cBhvr>
                                    </p:animEffect>
                                    <p:anim calcmode="lin" valueType="num">
                                      <p:cBhvr>
                                        <p:cTn id="16" dur="1000" fill="hold"/>
                                        <p:tgtEl>
                                          <p:spTgt spid="36868">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6868">
                                            <p:txEl>
                                              <p:pRg st="2" end="2"/>
                                            </p:txEl>
                                          </p:spTgt>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4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6868">
                                            <p:txEl>
                                              <p:pRg st="3" end="3"/>
                                            </p:txEl>
                                          </p:spTgt>
                                        </p:tgtEl>
                                        <p:attrNameLst>
                                          <p:attrName>style.visibility</p:attrName>
                                        </p:attrNameLst>
                                      </p:cBhvr>
                                      <p:to>
                                        <p:strVal val="visible"/>
                                      </p:to>
                                    </p:set>
                                    <p:animEffect transition="in" filter="fade">
                                      <p:cBhvr>
                                        <p:cTn id="34" dur="1000"/>
                                        <p:tgtEl>
                                          <p:spTgt spid="36868">
                                            <p:txEl>
                                              <p:pRg st="3" end="3"/>
                                            </p:txEl>
                                          </p:spTgt>
                                        </p:tgtEl>
                                      </p:cBhvr>
                                    </p:animEffect>
                                    <p:anim calcmode="lin" valueType="num">
                                      <p:cBhvr>
                                        <p:cTn id="35" dur="1000" fill="hold"/>
                                        <p:tgtEl>
                                          <p:spTgt spid="3686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6868">
                                            <p:txEl>
                                              <p:pRg st="3" end="3"/>
                                            </p:txEl>
                                          </p:spTgt>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2" presetClass="entr" presetSubtype="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anim calcmode="lin" valueType="num">
                                      <p:cBhvr>
                                        <p:cTn id="41" dur="1000" fill="hold"/>
                                        <p:tgtEl>
                                          <p:spTgt spid="17"/>
                                        </p:tgtEl>
                                        <p:attrNameLst>
                                          <p:attrName>ppt_x</p:attrName>
                                        </p:attrNameLst>
                                      </p:cBhvr>
                                      <p:tavLst>
                                        <p:tav tm="0">
                                          <p:val>
                                            <p:strVal val="#ppt_x"/>
                                          </p:val>
                                        </p:tav>
                                        <p:tav tm="100000">
                                          <p:val>
                                            <p:strVal val="#ppt_x"/>
                                          </p:val>
                                        </p:tav>
                                      </p:tavLst>
                                    </p:anim>
                                    <p:anim calcmode="lin" valueType="num">
                                      <p:cBhvr>
                                        <p:cTn id="42" dur="1000" fill="hold"/>
                                        <p:tgtEl>
                                          <p:spTgt spid="17"/>
                                        </p:tgtEl>
                                        <p:attrNameLst>
                                          <p:attrName>ppt_y</p:attrName>
                                        </p:attrNameLst>
                                      </p:cBhvr>
                                      <p:tavLst>
                                        <p:tav tm="0">
                                          <p:val>
                                            <p:strVal val="#ppt_y+.1"/>
                                          </p:val>
                                        </p:tav>
                                        <p:tav tm="100000">
                                          <p:val>
                                            <p:strVal val="#ppt_y"/>
                                          </p:val>
                                        </p:tav>
                                      </p:tavLst>
                                    </p:anim>
                                  </p:childTnLst>
                                </p:cTn>
                              </p:par>
                            </p:childTnLst>
                          </p:cTn>
                        </p:par>
                        <p:par>
                          <p:cTn id="43" fill="hold">
                            <p:stCondLst>
                              <p:cond delay="2000"/>
                            </p:stCondLst>
                            <p:childTnLst>
                              <p:par>
                                <p:cTn id="44" presetID="42" presetClass="entr" presetSubtype="0" fill="hold" grpId="0"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1000"/>
                                        <p:tgtEl>
                                          <p:spTgt spid="3"/>
                                        </p:tgtEl>
                                      </p:cBhvr>
                                    </p:animEffect>
                                    <p:anim calcmode="lin" valueType="num">
                                      <p:cBhvr>
                                        <p:cTn id="47" dur="1000" fill="hold"/>
                                        <p:tgtEl>
                                          <p:spTgt spid="3"/>
                                        </p:tgtEl>
                                        <p:attrNameLst>
                                          <p:attrName>ppt_x</p:attrName>
                                        </p:attrNameLst>
                                      </p:cBhvr>
                                      <p:tavLst>
                                        <p:tav tm="0">
                                          <p:val>
                                            <p:strVal val="#ppt_x"/>
                                          </p:val>
                                        </p:tav>
                                        <p:tav tm="100000">
                                          <p:val>
                                            <p:strVal val="#ppt_x"/>
                                          </p:val>
                                        </p:tav>
                                      </p:tavLst>
                                    </p:anim>
                                    <p:anim calcmode="lin" valueType="num">
                                      <p:cBhvr>
                                        <p:cTn id="4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6868">
                                            <p:txEl>
                                              <p:pRg st="4" end="4"/>
                                            </p:txEl>
                                          </p:spTgt>
                                        </p:tgtEl>
                                        <p:attrNameLst>
                                          <p:attrName>style.visibility</p:attrName>
                                        </p:attrNameLst>
                                      </p:cBhvr>
                                      <p:to>
                                        <p:strVal val="visible"/>
                                      </p:to>
                                    </p:set>
                                    <p:animEffect transition="in" filter="fade">
                                      <p:cBhvr>
                                        <p:cTn id="53" dur="1000"/>
                                        <p:tgtEl>
                                          <p:spTgt spid="36868">
                                            <p:txEl>
                                              <p:pRg st="4" end="4"/>
                                            </p:txEl>
                                          </p:spTgt>
                                        </p:tgtEl>
                                      </p:cBhvr>
                                    </p:animEffect>
                                    <p:anim calcmode="lin" valueType="num">
                                      <p:cBhvr>
                                        <p:cTn id="54" dur="1000" fill="hold"/>
                                        <p:tgtEl>
                                          <p:spTgt spid="36868">
                                            <p:txEl>
                                              <p:pRg st="4" end="4"/>
                                            </p:txEl>
                                          </p:spTgt>
                                        </p:tgtEl>
                                        <p:attrNameLst>
                                          <p:attrName>ppt_x</p:attrName>
                                        </p:attrNameLst>
                                      </p:cBhvr>
                                      <p:tavLst>
                                        <p:tav tm="0">
                                          <p:val>
                                            <p:strVal val="#ppt_x"/>
                                          </p:val>
                                        </p:tav>
                                        <p:tav tm="100000">
                                          <p:val>
                                            <p:strVal val="#ppt_x"/>
                                          </p:val>
                                        </p:tav>
                                      </p:tavLst>
                                    </p:anim>
                                    <p:anim calcmode="lin" valueType="num">
                                      <p:cBhvr>
                                        <p:cTn id="55" dur="1000" fill="hold"/>
                                        <p:tgtEl>
                                          <p:spTgt spid="36868">
                                            <p:txEl>
                                              <p:pRg st="4" end="4"/>
                                            </p:txEl>
                                          </p:spTgt>
                                        </p:tgtEl>
                                        <p:attrNameLst>
                                          <p:attrName>ppt_y</p:attrName>
                                        </p:attrNameLst>
                                      </p:cBhvr>
                                      <p:tavLst>
                                        <p:tav tm="0">
                                          <p:val>
                                            <p:strVal val="#ppt_y+.1"/>
                                          </p:val>
                                        </p:tav>
                                        <p:tav tm="100000">
                                          <p:val>
                                            <p:strVal val="#ppt_y"/>
                                          </p:val>
                                        </p:tav>
                                      </p:tavLst>
                                    </p:anim>
                                  </p:childTnLst>
                                </p:cTn>
                              </p:par>
                            </p:childTnLst>
                          </p:cTn>
                        </p:par>
                        <p:par>
                          <p:cTn id="56" fill="hold">
                            <p:stCondLst>
                              <p:cond delay="1000"/>
                            </p:stCondLst>
                            <p:childTnLst>
                              <p:par>
                                <p:cTn id="57" presetID="42" presetClass="entr" presetSubtype="0" fill="hold"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1000"/>
                                        <p:tgtEl>
                                          <p:spTgt spid="20"/>
                                        </p:tgtEl>
                                      </p:cBhvr>
                                    </p:animEffect>
                                    <p:anim calcmode="lin" valueType="num">
                                      <p:cBhvr>
                                        <p:cTn id="60" dur="1000" fill="hold"/>
                                        <p:tgtEl>
                                          <p:spTgt spid="20"/>
                                        </p:tgtEl>
                                        <p:attrNameLst>
                                          <p:attrName>ppt_x</p:attrName>
                                        </p:attrNameLst>
                                      </p:cBhvr>
                                      <p:tavLst>
                                        <p:tav tm="0">
                                          <p:val>
                                            <p:strVal val="#ppt_x"/>
                                          </p:val>
                                        </p:tav>
                                        <p:tav tm="100000">
                                          <p:val>
                                            <p:strVal val="#ppt_x"/>
                                          </p:val>
                                        </p:tav>
                                      </p:tavLst>
                                    </p:anim>
                                    <p:anim calcmode="lin" valueType="num">
                                      <p:cBhvr>
                                        <p:cTn id="61" dur="1000" fill="hold"/>
                                        <p:tgtEl>
                                          <p:spTgt spid="20"/>
                                        </p:tgtEl>
                                        <p:attrNameLst>
                                          <p:attrName>ppt_y</p:attrName>
                                        </p:attrNameLst>
                                      </p:cBhvr>
                                      <p:tavLst>
                                        <p:tav tm="0">
                                          <p:val>
                                            <p:strVal val="#ppt_y+.1"/>
                                          </p:val>
                                        </p:tav>
                                        <p:tav tm="100000">
                                          <p:val>
                                            <p:strVal val="#ppt_y"/>
                                          </p:val>
                                        </p:tav>
                                      </p:tavLst>
                                    </p:anim>
                                  </p:childTnLst>
                                </p:cTn>
                              </p:par>
                            </p:childTnLst>
                          </p:cTn>
                        </p:par>
                        <p:par>
                          <p:cTn id="62" fill="hold">
                            <p:stCondLst>
                              <p:cond delay="2000"/>
                            </p:stCondLst>
                            <p:childTnLst>
                              <p:par>
                                <p:cTn id="63" presetID="42" presetClass="entr" presetSubtype="0"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1000"/>
                                        <p:tgtEl>
                                          <p:spTgt spid="12"/>
                                        </p:tgtEl>
                                      </p:cBhvr>
                                    </p:animEffect>
                                    <p:anim calcmode="lin" valueType="num">
                                      <p:cBhvr>
                                        <p:cTn id="66" dur="1000" fill="hold"/>
                                        <p:tgtEl>
                                          <p:spTgt spid="12"/>
                                        </p:tgtEl>
                                        <p:attrNameLst>
                                          <p:attrName>ppt_x</p:attrName>
                                        </p:attrNameLst>
                                      </p:cBhvr>
                                      <p:tavLst>
                                        <p:tav tm="0">
                                          <p:val>
                                            <p:strVal val="#ppt_x"/>
                                          </p:val>
                                        </p:tav>
                                        <p:tav tm="100000">
                                          <p:val>
                                            <p:strVal val="#ppt_x"/>
                                          </p:val>
                                        </p:tav>
                                      </p:tavLst>
                                    </p:anim>
                                    <p:anim calcmode="lin" valueType="num">
                                      <p:cBhvr>
                                        <p:cTn id="6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36868">
                                            <p:txEl>
                                              <p:pRg st="5" end="5"/>
                                            </p:txEl>
                                          </p:spTgt>
                                        </p:tgtEl>
                                        <p:attrNameLst>
                                          <p:attrName>style.visibility</p:attrName>
                                        </p:attrNameLst>
                                      </p:cBhvr>
                                      <p:to>
                                        <p:strVal val="visible"/>
                                      </p:to>
                                    </p:set>
                                    <p:animEffect transition="in" filter="fade">
                                      <p:cBhvr>
                                        <p:cTn id="72" dur="1000"/>
                                        <p:tgtEl>
                                          <p:spTgt spid="36868">
                                            <p:txEl>
                                              <p:pRg st="5" end="5"/>
                                            </p:txEl>
                                          </p:spTgt>
                                        </p:tgtEl>
                                      </p:cBhvr>
                                    </p:animEffect>
                                    <p:anim calcmode="lin" valueType="num">
                                      <p:cBhvr>
                                        <p:cTn id="73" dur="1000" fill="hold"/>
                                        <p:tgtEl>
                                          <p:spTgt spid="36868">
                                            <p:txEl>
                                              <p:pRg st="5" end="5"/>
                                            </p:txEl>
                                          </p:spTgt>
                                        </p:tgtEl>
                                        <p:attrNameLst>
                                          <p:attrName>ppt_x</p:attrName>
                                        </p:attrNameLst>
                                      </p:cBhvr>
                                      <p:tavLst>
                                        <p:tav tm="0">
                                          <p:val>
                                            <p:strVal val="#ppt_x"/>
                                          </p:val>
                                        </p:tav>
                                        <p:tav tm="100000">
                                          <p:val>
                                            <p:strVal val="#ppt_x"/>
                                          </p:val>
                                        </p:tav>
                                      </p:tavLst>
                                    </p:anim>
                                    <p:anim calcmode="lin" valueType="num">
                                      <p:cBhvr>
                                        <p:cTn id="74" dur="1000" fill="hold"/>
                                        <p:tgtEl>
                                          <p:spTgt spid="3686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457200" y="806450"/>
            <a:ext cx="8605838" cy="5886450"/>
          </a:xfrm>
          <a:prstGeom prst="rect">
            <a:avLst/>
          </a:prstGeom>
          <a:noFill/>
          <a:ln w="9525">
            <a:noFill/>
            <a:miter lim="800000"/>
            <a:headEnd/>
            <a:tailEnd/>
          </a:ln>
        </p:spPr>
        <p:txBody>
          <a:bodyPr lIns="96736" tIns="48368" rIns="96736" bIns="48368">
            <a:spAutoFit/>
          </a:bodyPr>
          <a:lstStyle/>
          <a:p>
            <a:pPr marL="479425" indent="-479425" algn="just" defTabSz="966788"/>
            <a:r>
              <a:rPr lang="en-US" sz="2500">
                <a:cs typeface="Times New Roman" pitchFamily="18" charset="0"/>
              </a:rPr>
              <a:t>Pointer (address) type is common in all imperative languages.</a:t>
            </a:r>
          </a:p>
          <a:p>
            <a:pPr marL="479425" indent="-479425" algn="just" defTabSz="966788"/>
            <a:r>
              <a:rPr lang="en-US" sz="2500">
                <a:cs typeface="Times New Roman" pitchFamily="18" charset="0"/>
              </a:rPr>
              <a:t>Operations on pointers:</a:t>
            </a:r>
          </a:p>
          <a:p>
            <a:pPr marL="479425" indent="-479425" algn="just" defTabSz="966788">
              <a:buFontTx/>
              <a:buChar char="•"/>
            </a:pPr>
            <a:r>
              <a:rPr lang="en-US" sz="2500">
                <a:cs typeface="Times New Roman" pitchFamily="18" charset="0"/>
              </a:rPr>
              <a:t>An address value can be assigned to a pointer variable.</a:t>
            </a:r>
          </a:p>
          <a:p>
            <a:pPr marL="479425" indent="-479425" algn="just" defTabSz="966788">
              <a:buFontTx/>
              <a:buChar char="•"/>
            </a:pPr>
            <a:r>
              <a:rPr lang="en-US" sz="2500">
                <a:cs typeface="Times New Roman" pitchFamily="18" charset="0"/>
              </a:rPr>
              <a:t>The address stored in a pointer variable can be modified.</a:t>
            </a:r>
          </a:p>
          <a:p>
            <a:pPr marL="479425" indent="-479425" algn="just" defTabSz="966788">
              <a:buFontTx/>
              <a:buChar char="•"/>
            </a:pPr>
            <a:r>
              <a:rPr lang="en-US" sz="2500">
                <a:cs typeface="Times New Roman" pitchFamily="18" charset="0"/>
              </a:rPr>
              <a:t>Referencing: Obtain the address of a variable from its name.</a:t>
            </a:r>
          </a:p>
          <a:p>
            <a:pPr marL="479425" indent="-479425" algn="just" defTabSz="966788">
              <a:buFontTx/>
              <a:buChar char="•"/>
            </a:pPr>
            <a:r>
              <a:rPr lang="en-US" sz="2500">
                <a:cs typeface="Times New Roman" pitchFamily="18" charset="0"/>
              </a:rPr>
              <a:t>Dereferencing: </a:t>
            </a:r>
            <a:r>
              <a:rPr lang="en-US" sz="2500">
                <a:solidFill>
                  <a:schemeClr val="accent2"/>
                </a:solidFill>
                <a:cs typeface="Times New Roman" pitchFamily="18" charset="0"/>
              </a:rPr>
              <a:t>Create</a:t>
            </a:r>
            <a:r>
              <a:rPr lang="en-US" sz="2500">
                <a:cs typeface="Times New Roman" pitchFamily="18" charset="0"/>
              </a:rPr>
              <a:t> a variable name at a given address.</a:t>
            </a:r>
            <a:endParaRPr lang="en-US" sz="2500"/>
          </a:p>
          <a:p>
            <a:pPr marL="479425" indent="-479425" defTabSz="966788">
              <a:lnSpc>
                <a:spcPct val="150000"/>
              </a:lnSpc>
            </a:pPr>
            <a:r>
              <a:rPr lang="en-US" sz="2500">
                <a:cs typeface="Times New Roman" pitchFamily="18" charset="0"/>
              </a:rPr>
              <a:t>C/C++ has 2 pointer operators: </a:t>
            </a:r>
            <a:r>
              <a:rPr lang="en-US" sz="2500">
                <a:solidFill>
                  <a:srgbClr val="FF0000"/>
                </a:solidFill>
                <a:cs typeface="Times New Roman" pitchFamily="18" charset="0"/>
              </a:rPr>
              <a:t>&amp;</a:t>
            </a:r>
            <a:r>
              <a:rPr lang="en-US" sz="2500">
                <a:cs typeface="Times New Roman" pitchFamily="18" charset="0"/>
              </a:rPr>
              <a:t> (ampersand) and </a:t>
            </a:r>
            <a:r>
              <a:rPr lang="en-US" sz="2500">
                <a:solidFill>
                  <a:srgbClr val="FF0000"/>
                </a:solidFill>
                <a:cs typeface="Times New Roman" pitchFamily="18" charset="0"/>
              </a:rPr>
              <a:t>*</a:t>
            </a:r>
            <a:r>
              <a:rPr lang="en-US" sz="2500">
                <a:cs typeface="Times New Roman" pitchFamily="18" charset="0"/>
              </a:rPr>
              <a:t> (asterisk)</a:t>
            </a:r>
          </a:p>
          <a:p>
            <a:pPr marL="479425" indent="-479425" defTabSz="966788">
              <a:lnSpc>
                <a:spcPct val="110000"/>
              </a:lnSpc>
            </a:pPr>
            <a:r>
              <a:rPr lang="en-US" sz="2500" i="1">
                <a:solidFill>
                  <a:srgbClr val="FF0000"/>
                </a:solidFill>
                <a:cs typeface="Times New Roman" pitchFamily="18" charset="0"/>
              </a:rPr>
              <a:t>&amp;</a:t>
            </a:r>
            <a:r>
              <a:rPr lang="en-US" sz="2500">
                <a:cs typeface="Times New Roman" pitchFamily="18" charset="0"/>
              </a:rPr>
              <a:t>	is a </a:t>
            </a:r>
            <a:r>
              <a:rPr lang="en-US" sz="2500" i="1">
                <a:cs typeface="Times New Roman" pitchFamily="18" charset="0"/>
              </a:rPr>
              <a:t>referencing</a:t>
            </a:r>
            <a:r>
              <a:rPr lang="en-US" sz="2500">
                <a:cs typeface="Times New Roman" pitchFamily="18" charset="0"/>
              </a:rPr>
              <a:t> </a:t>
            </a:r>
            <a:r>
              <a:rPr lang="en-US" sz="2500" i="1">
                <a:cs typeface="Times New Roman" pitchFamily="18" charset="0"/>
              </a:rPr>
              <a:t>function</a:t>
            </a:r>
            <a:r>
              <a:rPr lang="en-US" sz="2500">
                <a:cs typeface="Times New Roman" pitchFamily="18" charset="0"/>
              </a:rPr>
              <a:t> that returns the address value of the variable it precedes, e.g., if integer </a:t>
            </a:r>
            <a:r>
              <a:rPr lang="en-US" sz="2500" i="1">
                <a:cs typeface="Times New Roman" pitchFamily="18" charset="0"/>
              </a:rPr>
              <a:t>x</a:t>
            </a:r>
            <a:r>
              <a:rPr lang="en-US" sz="2500">
                <a:cs typeface="Times New Roman" pitchFamily="18" charset="0"/>
              </a:rPr>
              <a:t> is allocated at memory address = 2000, then  </a:t>
            </a:r>
            <a:r>
              <a:rPr lang="en-US" sz="2500" i="1">
                <a:cs typeface="Times New Roman" pitchFamily="18" charset="0"/>
              </a:rPr>
              <a:t>y = &amp;x</a:t>
            </a:r>
            <a:r>
              <a:rPr lang="en-US" sz="2500">
                <a:cs typeface="Times New Roman" pitchFamily="18" charset="0"/>
              </a:rPr>
              <a:t>   </a:t>
            </a:r>
            <a:r>
              <a:rPr lang="en-US" sz="2500">
                <a:cs typeface="Times New Roman" pitchFamily="18" charset="0"/>
                <a:sym typeface="Symbol" pitchFamily="18" charset="2"/>
              </a:rPr>
              <a:t></a:t>
            </a:r>
            <a:r>
              <a:rPr lang="en-US" sz="2500">
                <a:cs typeface="Times New Roman" pitchFamily="18" charset="0"/>
              </a:rPr>
              <a:t>   </a:t>
            </a:r>
            <a:r>
              <a:rPr lang="en-US" sz="2500" i="1">
                <a:cs typeface="Times New Roman" pitchFamily="18" charset="0"/>
              </a:rPr>
              <a:t>y</a:t>
            </a:r>
            <a:r>
              <a:rPr lang="en-US" sz="2500">
                <a:cs typeface="Times New Roman" pitchFamily="18" charset="0"/>
              </a:rPr>
              <a:t> = 2000. </a:t>
            </a:r>
            <a:r>
              <a:rPr lang="en-US" sz="2500" i="1">
                <a:cs typeface="Times New Roman" pitchFamily="18" charset="0"/>
              </a:rPr>
              <a:t>&amp;x</a:t>
            </a:r>
            <a:r>
              <a:rPr lang="en-US" sz="2500">
                <a:cs typeface="Times New Roman" pitchFamily="18" charset="0"/>
              </a:rPr>
              <a:t> is </a:t>
            </a:r>
            <a:r>
              <a:rPr lang="en-US" sz="2500" b="1">
                <a:solidFill>
                  <a:schemeClr val="accent2"/>
                </a:solidFill>
                <a:cs typeface="Times New Roman" pitchFamily="18" charset="0"/>
              </a:rPr>
              <a:t>r-value</a:t>
            </a:r>
            <a:r>
              <a:rPr lang="en-US" sz="2500">
                <a:cs typeface="Times New Roman" pitchFamily="18" charset="0"/>
              </a:rPr>
              <a:t>.</a:t>
            </a:r>
          </a:p>
          <a:p>
            <a:pPr marL="479425" indent="-479425" defTabSz="966788">
              <a:lnSpc>
                <a:spcPct val="110000"/>
              </a:lnSpc>
            </a:pPr>
            <a:r>
              <a:rPr lang="en-US" sz="2500">
                <a:solidFill>
                  <a:srgbClr val="FF0000"/>
                </a:solidFill>
                <a:cs typeface="Times New Roman" pitchFamily="18" charset="0"/>
              </a:rPr>
              <a:t>*</a:t>
            </a:r>
            <a:r>
              <a:rPr lang="en-US" sz="2500">
                <a:cs typeface="Times New Roman" pitchFamily="18" charset="0"/>
              </a:rPr>
              <a:t>	represents the name of the address or the name of the address it precedes. *</a:t>
            </a:r>
            <a:r>
              <a:rPr lang="en-US" sz="2500" i="1">
                <a:cs typeface="Times New Roman" pitchFamily="18" charset="0"/>
              </a:rPr>
              <a:t>y</a:t>
            </a:r>
            <a:r>
              <a:rPr lang="en-US" sz="2500">
                <a:cs typeface="Times New Roman" pitchFamily="18" charset="0"/>
              </a:rPr>
              <a:t> is a </a:t>
            </a:r>
            <a:r>
              <a:rPr lang="en-US" sz="2500" b="1">
                <a:solidFill>
                  <a:schemeClr val="accent2"/>
                </a:solidFill>
                <a:cs typeface="Times New Roman" pitchFamily="18" charset="0"/>
              </a:rPr>
              <a:t>l-value</a:t>
            </a:r>
            <a:r>
              <a:rPr lang="en-US" sz="2500">
                <a:cs typeface="Times New Roman" pitchFamily="18" charset="0"/>
              </a:rPr>
              <a:t>. </a:t>
            </a:r>
            <a:br>
              <a:rPr lang="en-US" sz="2500">
                <a:cs typeface="Times New Roman" pitchFamily="18" charset="0"/>
              </a:rPr>
            </a:br>
            <a:r>
              <a:rPr lang="en-US" sz="2500">
                <a:cs typeface="Times New Roman" pitchFamily="18" charset="0"/>
              </a:rPr>
              <a:t>e.g., </a:t>
            </a:r>
            <a:r>
              <a:rPr lang="en-US" sz="2500" i="1">
                <a:cs typeface="Times New Roman" pitchFamily="18" charset="0"/>
              </a:rPr>
              <a:t>y</a:t>
            </a:r>
            <a:r>
              <a:rPr lang="en-US" sz="2500">
                <a:cs typeface="Times New Roman" pitchFamily="18" charset="0"/>
              </a:rPr>
              <a:t> = </a:t>
            </a:r>
            <a:r>
              <a:rPr lang="en-US" sz="2500" i="1">
                <a:cs typeface="Times New Roman" pitchFamily="18" charset="0"/>
              </a:rPr>
              <a:t>&amp;x</a:t>
            </a:r>
            <a:r>
              <a:rPr lang="en-US" sz="2500">
                <a:cs typeface="Times New Roman" pitchFamily="18" charset="0"/>
              </a:rPr>
              <a:t>; </a:t>
            </a:r>
            <a:r>
              <a:rPr lang="en-US" sz="2500" i="1">
                <a:cs typeface="Times New Roman" pitchFamily="18" charset="0"/>
              </a:rPr>
              <a:t>y</a:t>
            </a:r>
            <a:r>
              <a:rPr lang="en-US" sz="2500">
                <a:cs typeface="Times New Roman" pitchFamily="18" charset="0"/>
              </a:rPr>
              <a:t> = 100 </a:t>
            </a:r>
            <a:r>
              <a:rPr lang="en-US" sz="2500">
                <a:cs typeface="Times New Roman" pitchFamily="18" charset="0"/>
                <a:sym typeface="Symbol" pitchFamily="18" charset="2"/>
              </a:rPr>
              <a:t></a:t>
            </a:r>
            <a:r>
              <a:rPr lang="en-US" sz="2500">
                <a:cs typeface="Times New Roman" pitchFamily="18" charset="0"/>
              </a:rPr>
              <a:t> </a:t>
            </a:r>
            <a:r>
              <a:rPr lang="en-US" sz="2500" b="1">
                <a:cs typeface="Times New Roman" pitchFamily="18" charset="0"/>
              </a:rPr>
              <a:t> </a:t>
            </a:r>
            <a:r>
              <a:rPr lang="en-US" sz="2500">
                <a:cs typeface="Times New Roman" pitchFamily="18" charset="0"/>
              </a:rPr>
              <a:t>*</a:t>
            </a:r>
            <a:r>
              <a:rPr lang="en-US" sz="2500" i="1">
                <a:cs typeface="Times New Roman" pitchFamily="18" charset="0"/>
              </a:rPr>
              <a:t>y</a:t>
            </a:r>
            <a:r>
              <a:rPr lang="en-US" sz="2500">
                <a:cs typeface="Times New Roman" pitchFamily="18" charset="0"/>
              </a:rPr>
              <a:t> represents (is an alias of) x. </a:t>
            </a:r>
            <a:br>
              <a:rPr lang="en-US" sz="2500">
                <a:cs typeface="Times New Roman" pitchFamily="18" charset="0"/>
              </a:rPr>
            </a:br>
            <a:r>
              <a:rPr lang="en-US" sz="2500">
                <a:cs typeface="Times New Roman" pitchFamily="18" charset="0"/>
              </a:rPr>
              <a:t>*</a:t>
            </a:r>
            <a:r>
              <a:rPr lang="en-US" sz="2500" i="1">
                <a:cs typeface="Times New Roman" pitchFamily="18" charset="0"/>
              </a:rPr>
              <a:t>y</a:t>
            </a:r>
            <a:r>
              <a:rPr lang="en-US" sz="2500">
                <a:cs typeface="Times New Roman" pitchFamily="18" charset="0"/>
              </a:rPr>
              <a:t> = 0  </a:t>
            </a:r>
            <a:r>
              <a:rPr lang="en-US" sz="2500">
                <a:cs typeface="Times New Roman" pitchFamily="18" charset="0"/>
                <a:sym typeface="Symbol" pitchFamily="18" charset="2"/>
              </a:rPr>
              <a:t> </a:t>
            </a:r>
            <a:r>
              <a:rPr lang="en-US" sz="2500">
                <a:cs typeface="Times New Roman" pitchFamily="18" charset="0"/>
              </a:rPr>
              <a:t> </a:t>
            </a:r>
            <a:r>
              <a:rPr lang="en-US" sz="2500" i="1">
                <a:cs typeface="Times New Roman" pitchFamily="18" charset="0"/>
              </a:rPr>
              <a:t>x</a:t>
            </a:r>
            <a:r>
              <a:rPr lang="en-US" sz="2500">
                <a:cs typeface="Times New Roman" pitchFamily="18" charset="0"/>
              </a:rPr>
              <a:t> = 0.</a:t>
            </a:r>
            <a:endParaRPr lang="en-US" sz="2500"/>
          </a:p>
        </p:txBody>
      </p:sp>
      <p:sp>
        <p:nvSpPr>
          <p:cNvPr id="37891" name="Rectangle 4"/>
          <p:cNvSpPr>
            <a:spLocks noChangeArrowheads="1"/>
          </p:cNvSpPr>
          <p:nvPr/>
        </p:nvSpPr>
        <p:spPr bwMode="auto">
          <a:xfrm>
            <a:off x="565150" y="161925"/>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Pointers in C/C++</a:t>
            </a:r>
            <a:endParaRPr lang="en-US" sz="3400" b="1">
              <a:solidFill>
                <a:schemeClr val="accent2"/>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ChangeArrowheads="1"/>
          </p:cNvSpPr>
          <p:nvPr/>
        </p:nvSpPr>
        <p:spPr bwMode="auto">
          <a:xfrm>
            <a:off x="990600" y="76200"/>
            <a:ext cx="7162800" cy="608013"/>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Pointer Example 1</a:t>
            </a:r>
            <a:endParaRPr lang="en-US" sz="3400" b="1">
              <a:solidFill>
                <a:schemeClr val="accent2"/>
              </a:solidFill>
            </a:endParaRPr>
          </a:p>
        </p:txBody>
      </p:sp>
      <p:sp>
        <p:nvSpPr>
          <p:cNvPr id="34831" name="Text Box 105"/>
          <p:cNvSpPr txBox="1">
            <a:spLocks noChangeArrowheads="1"/>
          </p:cNvSpPr>
          <p:nvPr/>
        </p:nvSpPr>
        <p:spPr bwMode="auto">
          <a:xfrm>
            <a:off x="2819400" y="3702050"/>
            <a:ext cx="1422400" cy="412750"/>
          </a:xfrm>
          <a:prstGeom prst="rect">
            <a:avLst/>
          </a:prstGeom>
          <a:noFill/>
          <a:ln w="9525">
            <a:noFill/>
            <a:miter lim="800000"/>
            <a:headEnd/>
            <a:tailEnd/>
          </a:ln>
        </p:spPr>
        <p:txBody>
          <a:bodyPr wrap="none" lIns="91432" tIns="45716" rIns="91432" bIns="45716">
            <a:spAutoFit/>
          </a:bodyPr>
          <a:lstStyle/>
          <a:p>
            <a:r>
              <a:rPr lang="en-US" sz="1800" b="1"/>
              <a:t>Address of </a:t>
            </a:r>
            <a:r>
              <a:rPr lang="en-US" sz="2100" i="1">
                <a:latin typeface="Helvetica" charset="0"/>
              </a:rPr>
              <a:t>x</a:t>
            </a:r>
          </a:p>
        </p:txBody>
      </p:sp>
      <p:sp>
        <p:nvSpPr>
          <p:cNvPr id="38916" name="Text Box 105"/>
          <p:cNvSpPr txBox="1">
            <a:spLocks noChangeArrowheads="1"/>
          </p:cNvSpPr>
          <p:nvPr/>
        </p:nvSpPr>
        <p:spPr bwMode="auto">
          <a:xfrm>
            <a:off x="2895600" y="762000"/>
            <a:ext cx="1101725" cy="400050"/>
          </a:xfrm>
          <a:prstGeom prst="rect">
            <a:avLst/>
          </a:prstGeom>
          <a:noFill/>
          <a:ln w="9525">
            <a:noFill/>
            <a:miter lim="800000"/>
            <a:headEnd/>
            <a:tailEnd/>
          </a:ln>
        </p:spPr>
        <p:txBody>
          <a:bodyPr wrap="none" lIns="91432" tIns="45716" rIns="91432" bIns="45716">
            <a:spAutoFit/>
          </a:bodyPr>
          <a:lstStyle/>
          <a:p>
            <a:r>
              <a:rPr lang="en-US" sz="2000">
                <a:latin typeface="Arial" pitchFamily="34" charset="0"/>
                <a:cs typeface="Arial" pitchFamily="34" charset="0"/>
              </a:rPr>
              <a:t>int x, *y;</a:t>
            </a:r>
            <a:endParaRPr lang="en-US" i="1">
              <a:latin typeface="Arial" pitchFamily="34" charset="0"/>
              <a:cs typeface="Arial" pitchFamily="34" charset="0"/>
            </a:endParaRPr>
          </a:p>
        </p:txBody>
      </p:sp>
      <p:grpSp>
        <p:nvGrpSpPr>
          <p:cNvPr id="2" name="Group 104"/>
          <p:cNvGrpSpPr>
            <a:grpSpLocks/>
          </p:cNvGrpSpPr>
          <p:nvPr/>
        </p:nvGrpSpPr>
        <p:grpSpPr bwMode="auto">
          <a:xfrm>
            <a:off x="1524002" y="4572000"/>
            <a:ext cx="1892301" cy="2292351"/>
            <a:chOff x="1200" y="1542"/>
            <a:chExt cx="1192" cy="1444"/>
          </a:xfrm>
        </p:grpSpPr>
        <p:sp>
          <p:nvSpPr>
            <p:cNvPr id="38964" name="Rectangle 10"/>
            <p:cNvSpPr>
              <a:spLocks noChangeArrowheads="1"/>
            </p:cNvSpPr>
            <p:nvPr/>
          </p:nvSpPr>
          <p:spPr bwMode="auto">
            <a:xfrm>
              <a:off x="1242" y="1542"/>
              <a:ext cx="562" cy="240"/>
            </a:xfrm>
            <a:prstGeom prst="rect">
              <a:avLst/>
            </a:prstGeom>
            <a:noFill/>
            <a:ln w="9525">
              <a:noFill/>
              <a:miter lim="800000"/>
              <a:headEnd/>
              <a:tailEnd/>
            </a:ln>
          </p:spPr>
          <p:txBody>
            <a:bodyPr wrap="none" lIns="0" tIns="0" rIns="0" bIns="0">
              <a:spAutoFit/>
            </a:bodyPr>
            <a:lstStyle/>
            <a:p>
              <a:pPr defTabSz="966788"/>
              <a:r>
                <a:rPr lang="en-US" sz="2500" i="1">
                  <a:latin typeface="Helvetica" charset="0"/>
                </a:rPr>
                <a:t>y =&amp;x;</a:t>
              </a:r>
              <a:endParaRPr lang="en-US" sz="3400" i="1"/>
            </a:p>
          </p:txBody>
        </p:sp>
        <p:sp>
          <p:nvSpPr>
            <p:cNvPr id="38965" name="Rectangle 11"/>
            <p:cNvSpPr>
              <a:spLocks noChangeArrowheads="1"/>
            </p:cNvSpPr>
            <p:nvPr/>
          </p:nvSpPr>
          <p:spPr bwMode="auto">
            <a:xfrm>
              <a:off x="1200" y="1897"/>
              <a:ext cx="796" cy="240"/>
            </a:xfrm>
            <a:prstGeom prst="rect">
              <a:avLst/>
            </a:prstGeom>
            <a:noFill/>
            <a:ln w="9525">
              <a:noFill/>
              <a:miter lim="800000"/>
              <a:headEnd/>
              <a:tailEnd/>
            </a:ln>
          </p:spPr>
          <p:txBody>
            <a:bodyPr wrap="none" lIns="0" tIns="0" rIns="0" bIns="0">
              <a:spAutoFit/>
            </a:bodyPr>
            <a:lstStyle/>
            <a:p>
              <a:pPr defTabSz="966788"/>
              <a:r>
                <a:rPr lang="en-US" sz="2500" i="1" dirty="0">
                  <a:latin typeface="Helvetica" charset="0"/>
                </a:rPr>
                <a:t>*y = 100;</a:t>
              </a:r>
              <a:endParaRPr lang="en-US" sz="3400" i="1" dirty="0"/>
            </a:p>
          </p:txBody>
        </p:sp>
        <p:sp>
          <p:nvSpPr>
            <p:cNvPr id="38966" name="Rectangle 12"/>
            <p:cNvSpPr>
              <a:spLocks noChangeArrowheads="1"/>
            </p:cNvSpPr>
            <p:nvPr/>
          </p:nvSpPr>
          <p:spPr bwMode="auto">
            <a:xfrm>
              <a:off x="1250" y="2259"/>
              <a:ext cx="1142" cy="727"/>
            </a:xfrm>
            <a:prstGeom prst="rect">
              <a:avLst/>
            </a:prstGeom>
            <a:noFill/>
            <a:ln w="9525">
              <a:noFill/>
              <a:miter lim="800000"/>
              <a:headEnd/>
              <a:tailEnd/>
            </a:ln>
          </p:spPr>
          <p:txBody>
            <a:bodyPr wrap="none" lIns="0" tIns="0" rIns="0" bIns="0">
              <a:spAutoFit/>
            </a:bodyPr>
            <a:lstStyle/>
            <a:p>
              <a:pPr defTabSz="966788"/>
              <a:r>
                <a:rPr lang="en-US" sz="2500" i="1" dirty="0">
                  <a:latin typeface="Helvetica" charset="0"/>
                </a:rPr>
                <a:t>y = y + </a:t>
              </a:r>
              <a:r>
                <a:rPr lang="en-US" sz="2500" i="1" dirty="0">
                  <a:solidFill>
                    <a:srgbClr val="CC3300"/>
                  </a:solidFill>
                  <a:latin typeface="Helvetica" charset="0"/>
                </a:rPr>
                <a:t>10</a:t>
              </a:r>
              <a:r>
                <a:rPr lang="en-US" sz="2500" i="1" dirty="0" smtClean="0">
                  <a:latin typeface="Helvetica" charset="0"/>
                </a:rPr>
                <a:t>;</a:t>
              </a:r>
            </a:p>
            <a:p>
              <a:pPr defTabSz="966788"/>
              <a:endParaRPr lang="en-US" sz="2500" i="1" dirty="0" smtClean="0">
                <a:latin typeface="Helvetica" charset="0"/>
              </a:endParaRPr>
            </a:p>
            <a:p>
              <a:pPr defTabSz="966788"/>
              <a:r>
                <a:rPr lang="en-US" sz="2500" i="1" dirty="0" smtClean="0">
                  <a:latin typeface="Helvetica" charset="0"/>
                </a:rPr>
                <a:t>*y = 100; // ?</a:t>
              </a:r>
              <a:endParaRPr lang="en-US" sz="3400" i="1" dirty="0"/>
            </a:p>
          </p:txBody>
        </p:sp>
      </p:grpSp>
      <p:grpSp>
        <p:nvGrpSpPr>
          <p:cNvPr id="3" name="Group 57"/>
          <p:cNvGrpSpPr>
            <a:grpSpLocks/>
          </p:cNvGrpSpPr>
          <p:nvPr/>
        </p:nvGrpSpPr>
        <p:grpSpPr bwMode="auto">
          <a:xfrm>
            <a:off x="1219200" y="3810000"/>
            <a:ext cx="6303963" cy="704850"/>
            <a:chOff x="1219200" y="4271963"/>
            <a:chExt cx="6303963" cy="704850"/>
          </a:xfrm>
        </p:grpSpPr>
        <p:sp>
          <p:nvSpPr>
            <p:cNvPr id="38956" name="Rectangle 6"/>
            <p:cNvSpPr>
              <a:spLocks noChangeArrowheads="1"/>
            </p:cNvSpPr>
            <p:nvPr/>
          </p:nvSpPr>
          <p:spPr bwMode="auto">
            <a:xfrm>
              <a:off x="5992813" y="4600575"/>
              <a:ext cx="1530350" cy="347663"/>
            </a:xfrm>
            <a:prstGeom prst="rect">
              <a:avLst/>
            </a:prstGeom>
            <a:noFill/>
            <a:ln w="12700">
              <a:solidFill>
                <a:srgbClr val="000000"/>
              </a:solidFill>
              <a:miter lim="800000"/>
              <a:headEnd/>
              <a:tailEnd/>
            </a:ln>
          </p:spPr>
          <p:txBody>
            <a:bodyPr/>
            <a:lstStyle/>
            <a:p>
              <a:endParaRPr lang="en-US"/>
            </a:p>
          </p:txBody>
        </p:sp>
        <p:sp>
          <p:nvSpPr>
            <p:cNvPr id="38957" name="Rectangle 7"/>
            <p:cNvSpPr>
              <a:spLocks noChangeArrowheads="1"/>
            </p:cNvSpPr>
            <p:nvPr/>
          </p:nvSpPr>
          <p:spPr bwMode="auto">
            <a:xfrm>
              <a:off x="4097338" y="4611688"/>
              <a:ext cx="1519237" cy="346075"/>
            </a:xfrm>
            <a:prstGeom prst="rect">
              <a:avLst/>
            </a:prstGeom>
            <a:noFill/>
            <a:ln w="12700">
              <a:solidFill>
                <a:srgbClr val="000000"/>
              </a:solidFill>
              <a:miter lim="800000"/>
              <a:headEnd/>
              <a:tailEnd/>
            </a:ln>
          </p:spPr>
          <p:txBody>
            <a:bodyPr/>
            <a:lstStyle/>
            <a:p>
              <a:endParaRPr lang="en-US"/>
            </a:p>
          </p:txBody>
        </p:sp>
        <p:sp>
          <p:nvSpPr>
            <p:cNvPr id="38958" name="Rectangle 8"/>
            <p:cNvSpPr>
              <a:spLocks noChangeArrowheads="1"/>
            </p:cNvSpPr>
            <p:nvPr/>
          </p:nvSpPr>
          <p:spPr bwMode="auto">
            <a:xfrm>
              <a:off x="6716713" y="4271963"/>
              <a:ext cx="134937" cy="320675"/>
            </a:xfrm>
            <a:prstGeom prst="rect">
              <a:avLst/>
            </a:prstGeom>
            <a:noFill/>
            <a:ln w="9525">
              <a:noFill/>
              <a:miter lim="800000"/>
              <a:headEnd/>
              <a:tailEnd/>
            </a:ln>
          </p:spPr>
          <p:txBody>
            <a:bodyPr wrap="none" lIns="0" tIns="0" rIns="0" bIns="0">
              <a:spAutoFit/>
            </a:bodyPr>
            <a:lstStyle/>
            <a:p>
              <a:pPr defTabSz="966788"/>
              <a:r>
                <a:rPr lang="en-US" sz="2100" i="1">
                  <a:latin typeface="Helvetica" charset="0"/>
                </a:rPr>
                <a:t>y</a:t>
              </a:r>
              <a:endParaRPr lang="en-US" sz="2900" i="1"/>
            </a:p>
          </p:txBody>
        </p:sp>
        <p:sp>
          <p:nvSpPr>
            <p:cNvPr id="38959" name="Rectangle 9"/>
            <p:cNvSpPr>
              <a:spLocks noChangeArrowheads="1"/>
            </p:cNvSpPr>
            <p:nvPr/>
          </p:nvSpPr>
          <p:spPr bwMode="auto">
            <a:xfrm>
              <a:off x="4700588" y="4303713"/>
              <a:ext cx="133350" cy="320675"/>
            </a:xfrm>
            <a:prstGeom prst="rect">
              <a:avLst/>
            </a:prstGeom>
            <a:noFill/>
            <a:ln w="9525">
              <a:noFill/>
              <a:miter lim="800000"/>
              <a:headEnd/>
              <a:tailEnd/>
            </a:ln>
          </p:spPr>
          <p:txBody>
            <a:bodyPr wrap="none" lIns="0" tIns="0" rIns="0" bIns="0">
              <a:spAutoFit/>
            </a:bodyPr>
            <a:lstStyle/>
            <a:p>
              <a:pPr defTabSz="966788"/>
              <a:r>
                <a:rPr lang="en-US" sz="2100" i="1">
                  <a:latin typeface="Helvetica" charset="0"/>
                </a:rPr>
                <a:t>x</a:t>
              </a:r>
              <a:endParaRPr lang="en-US" sz="2900" i="1"/>
            </a:p>
          </p:txBody>
        </p:sp>
        <p:sp>
          <p:nvSpPr>
            <p:cNvPr id="38960" name="Rectangle 19"/>
            <p:cNvSpPr>
              <a:spLocks noChangeArrowheads="1"/>
            </p:cNvSpPr>
            <p:nvPr/>
          </p:nvSpPr>
          <p:spPr bwMode="auto">
            <a:xfrm>
              <a:off x="3219450" y="4616450"/>
              <a:ext cx="590550" cy="320675"/>
            </a:xfrm>
            <a:prstGeom prst="rect">
              <a:avLst/>
            </a:prstGeom>
            <a:noFill/>
            <a:ln w="9525">
              <a:noFill/>
              <a:miter lim="800000"/>
              <a:headEnd/>
              <a:tailEnd/>
            </a:ln>
          </p:spPr>
          <p:txBody>
            <a:bodyPr wrap="none" lIns="0" tIns="0" rIns="0" bIns="0">
              <a:spAutoFit/>
            </a:bodyPr>
            <a:lstStyle/>
            <a:p>
              <a:pPr defTabSz="966788"/>
              <a:r>
                <a:rPr lang="en-US" sz="2100">
                  <a:latin typeface="Helvetica" charset="0"/>
                </a:rPr>
                <a:t>2000</a:t>
              </a:r>
              <a:endParaRPr lang="en-US" sz="2900"/>
            </a:p>
          </p:txBody>
        </p:sp>
        <p:sp>
          <p:nvSpPr>
            <p:cNvPr id="38961" name="Rectangle 20"/>
            <p:cNvSpPr>
              <a:spLocks noChangeArrowheads="1"/>
            </p:cNvSpPr>
            <p:nvPr/>
          </p:nvSpPr>
          <p:spPr bwMode="auto">
            <a:xfrm>
              <a:off x="4627563" y="4656138"/>
              <a:ext cx="442912" cy="320675"/>
            </a:xfrm>
            <a:prstGeom prst="rect">
              <a:avLst/>
            </a:prstGeom>
            <a:noFill/>
            <a:ln w="9525">
              <a:noFill/>
              <a:miter lim="800000"/>
              <a:headEnd/>
              <a:tailEnd/>
            </a:ln>
          </p:spPr>
          <p:txBody>
            <a:bodyPr wrap="none" lIns="0" tIns="0" rIns="0" bIns="0">
              <a:spAutoFit/>
            </a:bodyPr>
            <a:lstStyle/>
            <a:p>
              <a:pPr defTabSz="966788"/>
              <a:r>
                <a:rPr lang="en-US" sz="2100">
                  <a:latin typeface="Helvetica" charset="0"/>
                </a:rPr>
                <a:t>500</a:t>
              </a:r>
              <a:endParaRPr lang="en-US" sz="2900"/>
            </a:p>
          </p:txBody>
        </p:sp>
        <p:sp>
          <p:nvSpPr>
            <p:cNvPr id="38962" name="Rectangle 21"/>
            <p:cNvSpPr>
              <a:spLocks noChangeArrowheads="1"/>
            </p:cNvSpPr>
            <p:nvPr/>
          </p:nvSpPr>
          <p:spPr bwMode="auto">
            <a:xfrm>
              <a:off x="6494463" y="4646613"/>
              <a:ext cx="590550" cy="320675"/>
            </a:xfrm>
            <a:prstGeom prst="rect">
              <a:avLst/>
            </a:prstGeom>
            <a:noFill/>
            <a:ln w="9525">
              <a:noFill/>
              <a:miter lim="800000"/>
              <a:headEnd/>
              <a:tailEnd/>
            </a:ln>
          </p:spPr>
          <p:txBody>
            <a:bodyPr wrap="none" lIns="0" tIns="0" rIns="0" bIns="0">
              <a:spAutoFit/>
            </a:bodyPr>
            <a:lstStyle/>
            <a:p>
              <a:pPr defTabSz="966788"/>
              <a:r>
                <a:rPr lang="en-US" sz="2100">
                  <a:latin typeface="Helvetica" charset="0"/>
                </a:rPr>
                <a:t>8000</a:t>
              </a:r>
              <a:endParaRPr lang="en-US" sz="2900"/>
            </a:p>
          </p:txBody>
        </p:sp>
        <p:sp>
          <p:nvSpPr>
            <p:cNvPr id="38963" name="Rectangle 28"/>
            <p:cNvSpPr>
              <a:spLocks noChangeArrowheads="1"/>
            </p:cNvSpPr>
            <p:nvPr/>
          </p:nvSpPr>
          <p:spPr bwMode="auto">
            <a:xfrm>
              <a:off x="1219200" y="4606925"/>
              <a:ext cx="1331913" cy="320675"/>
            </a:xfrm>
            <a:prstGeom prst="rect">
              <a:avLst/>
            </a:prstGeom>
            <a:noFill/>
            <a:ln w="9525">
              <a:noFill/>
              <a:miter lim="800000"/>
              <a:headEnd/>
              <a:tailEnd/>
            </a:ln>
          </p:spPr>
          <p:txBody>
            <a:bodyPr wrap="none" lIns="0" tIns="0" rIns="0" bIns="0">
              <a:spAutoFit/>
            </a:bodyPr>
            <a:lstStyle/>
            <a:p>
              <a:pPr defTabSz="966788"/>
              <a:r>
                <a:rPr lang="en-US" sz="2100">
                  <a:latin typeface="Helvetica" charset="0"/>
                </a:rPr>
                <a:t>initial state:</a:t>
              </a:r>
              <a:endParaRPr lang="en-US" sz="2900"/>
            </a:p>
          </p:txBody>
        </p:sp>
      </p:grpSp>
      <p:grpSp>
        <p:nvGrpSpPr>
          <p:cNvPr id="4" name="Group 100"/>
          <p:cNvGrpSpPr>
            <a:grpSpLocks/>
          </p:cNvGrpSpPr>
          <p:nvPr/>
        </p:nvGrpSpPr>
        <p:grpSpPr bwMode="auto">
          <a:xfrm>
            <a:off x="4097338" y="4675188"/>
            <a:ext cx="3425825" cy="346075"/>
            <a:chOff x="3379" y="596"/>
            <a:chExt cx="2158" cy="217"/>
          </a:xfrm>
        </p:grpSpPr>
        <p:sp>
          <p:nvSpPr>
            <p:cNvPr id="38953" name="Rectangle 13"/>
            <p:cNvSpPr>
              <a:spLocks noChangeArrowheads="1"/>
            </p:cNvSpPr>
            <p:nvPr/>
          </p:nvSpPr>
          <p:spPr bwMode="auto">
            <a:xfrm>
              <a:off x="4573" y="596"/>
              <a:ext cx="964" cy="211"/>
            </a:xfrm>
            <a:prstGeom prst="rect">
              <a:avLst/>
            </a:prstGeom>
            <a:noFill/>
            <a:ln w="12700">
              <a:solidFill>
                <a:srgbClr val="000000"/>
              </a:solidFill>
              <a:miter lim="800000"/>
              <a:headEnd/>
              <a:tailEnd/>
            </a:ln>
          </p:spPr>
          <p:txBody>
            <a:bodyPr lIns="91432" tIns="45716" rIns="91432" bIns="45716"/>
            <a:lstStyle/>
            <a:p>
              <a:pPr algn="ctr"/>
              <a:r>
                <a:rPr lang="en-US" sz="2000">
                  <a:solidFill>
                    <a:schemeClr val="accent2"/>
                  </a:solidFill>
                </a:rPr>
                <a:t>2000</a:t>
              </a:r>
            </a:p>
          </p:txBody>
        </p:sp>
        <p:sp>
          <p:nvSpPr>
            <p:cNvPr id="38954" name="Rectangle 14"/>
            <p:cNvSpPr>
              <a:spLocks noChangeArrowheads="1"/>
            </p:cNvSpPr>
            <p:nvPr/>
          </p:nvSpPr>
          <p:spPr bwMode="auto">
            <a:xfrm>
              <a:off x="3379" y="602"/>
              <a:ext cx="957" cy="211"/>
            </a:xfrm>
            <a:prstGeom prst="rect">
              <a:avLst/>
            </a:prstGeom>
            <a:noFill/>
            <a:ln w="12700">
              <a:solidFill>
                <a:srgbClr val="000000"/>
              </a:solidFill>
              <a:miter lim="800000"/>
              <a:headEnd/>
              <a:tailEnd/>
            </a:ln>
          </p:spPr>
          <p:txBody>
            <a:bodyPr lIns="91432" tIns="45716" rIns="91432" bIns="45716"/>
            <a:lstStyle/>
            <a:p>
              <a:pPr algn="ctr"/>
              <a:r>
                <a:rPr lang="en-US" sz="2000"/>
                <a:t>500</a:t>
              </a:r>
            </a:p>
          </p:txBody>
        </p:sp>
        <p:sp>
          <p:nvSpPr>
            <p:cNvPr id="38955" name="Line 94"/>
            <p:cNvSpPr>
              <a:spLocks noChangeShapeType="1"/>
            </p:cNvSpPr>
            <p:nvPr/>
          </p:nvSpPr>
          <p:spPr bwMode="auto">
            <a:xfrm flipH="1">
              <a:off x="4368" y="720"/>
              <a:ext cx="144" cy="0"/>
            </a:xfrm>
            <a:prstGeom prst="line">
              <a:avLst/>
            </a:prstGeom>
            <a:noFill/>
            <a:ln w="9525">
              <a:solidFill>
                <a:schemeClr val="accent2"/>
              </a:solidFill>
              <a:round/>
              <a:headEnd/>
              <a:tailEnd type="triangle" w="med" len="med"/>
            </a:ln>
          </p:spPr>
          <p:txBody>
            <a:bodyPr/>
            <a:lstStyle/>
            <a:p>
              <a:endParaRPr lang="en-US"/>
            </a:p>
          </p:txBody>
        </p:sp>
      </p:grpSp>
      <p:grpSp>
        <p:nvGrpSpPr>
          <p:cNvPr id="5" name="Group 101"/>
          <p:cNvGrpSpPr>
            <a:grpSpLocks/>
          </p:cNvGrpSpPr>
          <p:nvPr/>
        </p:nvGrpSpPr>
        <p:grpSpPr bwMode="auto">
          <a:xfrm>
            <a:off x="4097338" y="5199063"/>
            <a:ext cx="3425825" cy="357187"/>
            <a:chOff x="3379" y="926"/>
            <a:chExt cx="2158" cy="225"/>
          </a:xfrm>
        </p:grpSpPr>
        <p:sp>
          <p:nvSpPr>
            <p:cNvPr id="38950" name="Rectangle 15"/>
            <p:cNvSpPr>
              <a:spLocks noChangeArrowheads="1"/>
            </p:cNvSpPr>
            <p:nvPr/>
          </p:nvSpPr>
          <p:spPr bwMode="auto">
            <a:xfrm>
              <a:off x="4573" y="926"/>
              <a:ext cx="964" cy="220"/>
            </a:xfrm>
            <a:prstGeom prst="rect">
              <a:avLst/>
            </a:prstGeom>
            <a:noFill/>
            <a:ln w="12700">
              <a:solidFill>
                <a:srgbClr val="000000"/>
              </a:solidFill>
              <a:miter lim="800000"/>
              <a:headEnd/>
              <a:tailEnd/>
            </a:ln>
          </p:spPr>
          <p:txBody>
            <a:bodyPr lIns="91432" tIns="45716" rIns="91432" bIns="45716"/>
            <a:lstStyle/>
            <a:p>
              <a:pPr algn="ctr"/>
              <a:r>
                <a:rPr lang="en-US" sz="2000"/>
                <a:t>2000</a:t>
              </a:r>
            </a:p>
          </p:txBody>
        </p:sp>
        <p:sp>
          <p:nvSpPr>
            <p:cNvPr id="38951" name="Rectangle 16"/>
            <p:cNvSpPr>
              <a:spLocks noChangeArrowheads="1"/>
            </p:cNvSpPr>
            <p:nvPr/>
          </p:nvSpPr>
          <p:spPr bwMode="auto">
            <a:xfrm>
              <a:off x="3379" y="932"/>
              <a:ext cx="957" cy="219"/>
            </a:xfrm>
            <a:prstGeom prst="rect">
              <a:avLst/>
            </a:prstGeom>
            <a:noFill/>
            <a:ln w="12700">
              <a:solidFill>
                <a:srgbClr val="000000"/>
              </a:solidFill>
              <a:miter lim="800000"/>
              <a:headEnd/>
              <a:tailEnd/>
            </a:ln>
          </p:spPr>
          <p:txBody>
            <a:bodyPr lIns="91432" tIns="45716" rIns="91432" bIns="45716"/>
            <a:lstStyle/>
            <a:p>
              <a:pPr algn="ctr"/>
              <a:r>
                <a:rPr lang="en-US" sz="2000">
                  <a:solidFill>
                    <a:schemeClr val="accent2"/>
                  </a:solidFill>
                </a:rPr>
                <a:t>100</a:t>
              </a:r>
            </a:p>
          </p:txBody>
        </p:sp>
        <p:sp>
          <p:nvSpPr>
            <p:cNvPr id="38952" name="Line 95"/>
            <p:cNvSpPr>
              <a:spLocks noChangeShapeType="1"/>
            </p:cNvSpPr>
            <p:nvPr/>
          </p:nvSpPr>
          <p:spPr bwMode="auto">
            <a:xfrm flipH="1">
              <a:off x="4368" y="1056"/>
              <a:ext cx="144" cy="0"/>
            </a:xfrm>
            <a:prstGeom prst="line">
              <a:avLst/>
            </a:prstGeom>
            <a:noFill/>
            <a:ln w="9525">
              <a:solidFill>
                <a:schemeClr val="tx1"/>
              </a:solidFill>
              <a:round/>
              <a:headEnd/>
              <a:tailEnd type="triangle" w="med" len="med"/>
            </a:ln>
          </p:spPr>
          <p:txBody>
            <a:bodyPr/>
            <a:lstStyle/>
            <a:p>
              <a:endParaRPr lang="en-US"/>
            </a:p>
          </p:txBody>
        </p:sp>
      </p:grpSp>
      <p:grpSp>
        <p:nvGrpSpPr>
          <p:cNvPr id="6" name="Group 102"/>
          <p:cNvGrpSpPr>
            <a:grpSpLocks/>
          </p:cNvGrpSpPr>
          <p:nvPr/>
        </p:nvGrpSpPr>
        <p:grpSpPr bwMode="auto">
          <a:xfrm>
            <a:off x="4097338" y="5734050"/>
            <a:ext cx="3425825" cy="357188"/>
            <a:chOff x="3379" y="1263"/>
            <a:chExt cx="2158" cy="225"/>
          </a:xfrm>
        </p:grpSpPr>
        <p:sp>
          <p:nvSpPr>
            <p:cNvPr id="38945" name="Rectangle 17"/>
            <p:cNvSpPr>
              <a:spLocks noChangeArrowheads="1"/>
            </p:cNvSpPr>
            <p:nvPr/>
          </p:nvSpPr>
          <p:spPr bwMode="auto">
            <a:xfrm>
              <a:off x="4573" y="1263"/>
              <a:ext cx="964" cy="220"/>
            </a:xfrm>
            <a:prstGeom prst="rect">
              <a:avLst/>
            </a:prstGeom>
            <a:noFill/>
            <a:ln w="12700">
              <a:solidFill>
                <a:srgbClr val="000000"/>
              </a:solidFill>
              <a:miter lim="800000"/>
              <a:headEnd/>
              <a:tailEnd/>
            </a:ln>
          </p:spPr>
          <p:txBody>
            <a:bodyPr lIns="91432" tIns="45716" rIns="91432" bIns="45716"/>
            <a:lstStyle/>
            <a:p>
              <a:pPr algn="ctr"/>
              <a:r>
                <a:rPr lang="en-US" sz="2000">
                  <a:solidFill>
                    <a:srgbClr val="CC3300"/>
                  </a:solidFill>
                </a:rPr>
                <a:t>2040</a:t>
              </a:r>
            </a:p>
          </p:txBody>
        </p:sp>
        <p:sp>
          <p:nvSpPr>
            <p:cNvPr id="38946" name="Rectangle 18"/>
            <p:cNvSpPr>
              <a:spLocks noChangeArrowheads="1"/>
            </p:cNvSpPr>
            <p:nvPr/>
          </p:nvSpPr>
          <p:spPr bwMode="auto">
            <a:xfrm>
              <a:off x="3379" y="1269"/>
              <a:ext cx="957" cy="212"/>
            </a:xfrm>
            <a:prstGeom prst="rect">
              <a:avLst/>
            </a:prstGeom>
            <a:noFill/>
            <a:ln w="12700">
              <a:solidFill>
                <a:srgbClr val="000000"/>
              </a:solidFill>
              <a:miter lim="800000"/>
              <a:headEnd/>
              <a:tailEnd/>
            </a:ln>
          </p:spPr>
          <p:txBody>
            <a:bodyPr lIns="91432" tIns="45716" rIns="91432" bIns="45716"/>
            <a:lstStyle/>
            <a:p>
              <a:pPr algn="ctr"/>
              <a:r>
                <a:rPr lang="en-US" sz="2000"/>
                <a:t>100</a:t>
              </a:r>
            </a:p>
          </p:txBody>
        </p:sp>
        <p:sp>
          <p:nvSpPr>
            <p:cNvPr id="38947" name="Line 96"/>
            <p:cNvSpPr>
              <a:spLocks noChangeShapeType="1"/>
            </p:cNvSpPr>
            <p:nvPr/>
          </p:nvSpPr>
          <p:spPr bwMode="auto">
            <a:xfrm flipH="1">
              <a:off x="4368" y="1392"/>
              <a:ext cx="144" cy="0"/>
            </a:xfrm>
            <a:prstGeom prst="line">
              <a:avLst/>
            </a:prstGeom>
            <a:noFill/>
            <a:ln w="9525">
              <a:solidFill>
                <a:schemeClr val="tx1"/>
              </a:solidFill>
              <a:round/>
              <a:headEnd/>
              <a:tailEnd type="triangle" w="med" len="med"/>
            </a:ln>
          </p:spPr>
          <p:txBody>
            <a:bodyPr/>
            <a:lstStyle/>
            <a:p>
              <a:endParaRPr lang="en-US"/>
            </a:p>
          </p:txBody>
        </p:sp>
        <p:sp>
          <p:nvSpPr>
            <p:cNvPr id="38948" name="Line 97"/>
            <p:cNvSpPr>
              <a:spLocks noChangeShapeType="1"/>
            </p:cNvSpPr>
            <p:nvPr/>
          </p:nvSpPr>
          <p:spPr bwMode="auto">
            <a:xfrm>
              <a:off x="4416" y="1296"/>
              <a:ext cx="96" cy="192"/>
            </a:xfrm>
            <a:prstGeom prst="line">
              <a:avLst/>
            </a:prstGeom>
            <a:noFill/>
            <a:ln w="9525">
              <a:solidFill>
                <a:srgbClr val="CC3300"/>
              </a:solidFill>
              <a:round/>
              <a:headEnd/>
              <a:tailEnd/>
            </a:ln>
          </p:spPr>
          <p:txBody>
            <a:bodyPr/>
            <a:lstStyle/>
            <a:p>
              <a:endParaRPr lang="en-US"/>
            </a:p>
          </p:txBody>
        </p:sp>
        <p:sp>
          <p:nvSpPr>
            <p:cNvPr id="38949" name="Line 98"/>
            <p:cNvSpPr>
              <a:spLocks noChangeShapeType="1"/>
            </p:cNvSpPr>
            <p:nvPr/>
          </p:nvSpPr>
          <p:spPr bwMode="auto">
            <a:xfrm flipH="1">
              <a:off x="4416" y="1296"/>
              <a:ext cx="96" cy="192"/>
            </a:xfrm>
            <a:prstGeom prst="line">
              <a:avLst/>
            </a:prstGeom>
            <a:noFill/>
            <a:ln w="9525">
              <a:solidFill>
                <a:srgbClr val="CC3300"/>
              </a:solidFill>
              <a:round/>
              <a:headEnd/>
              <a:tailEnd/>
            </a:ln>
          </p:spPr>
          <p:txBody>
            <a:bodyPr/>
            <a:lstStyle/>
            <a:p>
              <a:endParaRPr lang="en-US"/>
            </a:p>
          </p:txBody>
        </p:sp>
      </p:grpSp>
      <p:grpSp>
        <p:nvGrpSpPr>
          <p:cNvPr id="7" name="Group 59"/>
          <p:cNvGrpSpPr>
            <a:grpSpLocks/>
          </p:cNvGrpSpPr>
          <p:nvPr/>
        </p:nvGrpSpPr>
        <p:grpSpPr bwMode="auto">
          <a:xfrm>
            <a:off x="1219200" y="1143000"/>
            <a:ext cx="6303963" cy="2438400"/>
            <a:chOff x="1219200" y="1371600"/>
            <a:chExt cx="6303963" cy="2438400"/>
          </a:xfrm>
        </p:grpSpPr>
        <p:sp>
          <p:nvSpPr>
            <p:cNvPr id="38923" name="Rectangle 6"/>
            <p:cNvSpPr>
              <a:spLocks noChangeArrowheads="1"/>
            </p:cNvSpPr>
            <p:nvPr/>
          </p:nvSpPr>
          <p:spPr bwMode="auto">
            <a:xfrm>
              <a:off x="5992813" y="1781175"/>
              <a:ext cx="1530350" cy="347663"/>
            </a:xfrm>
            <a:prstGeom prst="rect">
              <a:avLst/>
            </a:prstGeom>
            <a:noFill/>
            <a:ln w="12700">
              <a:solidFill>
                <a:srgbClr val="000000"/>
              </a:solidFill>
              <a:miter lim="800000"/>
              <a:headEnd/>
              <a:tailEnd/>
            </a:ln>
          </p:spPr>
          <p:txBody>
            <a:bodyPr/>
            <a:lstStyle/>
            <a:p>
              <a:endParaRPr lang="en-US"/>
            </a:p>
          </p:txBody>
        </p:sp>
        <p:sp>
          <p:nvSpPr>
            <p:cNvPr id="38924" name="Rectangle 7"/>
            <p:cNvSpPr>
              <a:spLocks noChangeArrowheads="1"/>
            </p:cNvSpPr>
            <p:nvPr/>
          </p:nvSpPr>
          <p:spPr bwMode="auto">
            <a:xfrm>
              <a:off x="4097338" y="1792288"/>
              <a:ext cx="1519237" cy="346075"/>
            </a:xfrm>
            <a:prstGeom prst="rect">
              <a:avLst/>
            </a:prstGeom>
            <a:noFill/>
            <a:ln w="12700">
              <a:solidFill>
                <a:srgbClr val="000000"/>
              </a:solidFill>
              <a:miter lim="800000"/>
              <a:headEnd/>
              <a:tailEnd/>
            </a:ln>
          </p:spPr>
          <p:txBody>
            <a:bodyPr/>
            <a:lstStyle/>
            <a:p>
              <a:endParaRPr lang="en-US"/>
            </a:p>
          </p:txBody>
        </p:sp>
        <p:sp>
          <p:nvSpPr>
            <p:cNvPr id="38925" name="Rectangle 8"/>
            <p:cNvSpPr>
              <a:spLocks noChangeArrowheads="1"/>
            </p:cNvSpPr>
            <p:nvPr/>
          </p:nvSpPr>
          <p:spPr bwMode="auto">
            <a:xfrm>
              <a:off x="6716713" y="1452563"/>
              <a:ext cx="134937" cy="320675"/>
            </a:xfrm>
            <a:prstGeom prst="rect">
              <a:avLst/>
            </a:prstGeom>
            <a:noFill/>
            <a:ln w="9525">
              <a:noFill/>
              <a:miter lim="800000"/>
              <a:headEnd/>
              <a:tailEnd/>
            </a:ln>
          </p:spPr>
          <p:txBody>
            <a:bodyPr wrap="none" lIns="0" tIns="0" rIns="0" bIns="0">
              <a:spAutoFit/>
            </a:bodyPr>
            <a:lstStyle/>
            <a:p>
              <a:pPr defTabSz="966788"/>
              <a:r>
                <a:rPr lang="en-US" sz="2100" i="1">
                  <a:latin typeface="Helvetica" charset="0"/>
                </a:rPr>
                <a:t>y</a:t>
              </a:r>
              <a:endParaRPr lang="en-US" sz="2900" i="1"/>
            </a:p>
          </p:txBody>
        </p:sp>
        <p:sp>
          <p:nvSpPr>
            <p:cNvPr id="38926" name="Rectangle 9"/>
            <p:cNvSpPr>
              <a:spLocks noChangeArrowheads="1"/>
            </p:cNvSpPr>
            <p:nvPr/>
          </p:nvSpPr>
          <p:spPr bwMode="auto">
            <a:xfrm>
              <a:off x="4700588" y="1484313"/>
              <a:ext cx="133350" cy="320675"/>
            </a:xfrm>
            <a:prstGeom prst="rect">
              <a:avLst/>
            </a:prstGeom>
            <a:noFill/>
            <a:ln w="9525">
              <a:noFill/>
              <a:miter lim="800000"/>
              <a:headEnd/>
              <a:tailEnd/>
            </a:ln>
          </p:spPr>
          <p:txBody>
            <a:bodyPr wrap="none" lIns="0" tIns="0" rIns="0" bIns="0">
              <a:spAutoFit/>
            </a:bodyPr>
            <a:lstStyle/>
            <a:p>
              <a:pPr defTabSz="966788"/>
              <a:r>
                <a:rPr lang="en-US" sz="2100" i="1">
                  <a:latin typeface="Helvetica" charset="0"/>
                </a:rPr>
                <a:t>x</a:t>
              </a:r>
              <a:endParaRPr lang="en-US" sz="2900" i="1"/>
            </a:p>
          </p:txBody>
        </p:sp>
        <p:grpSp>
          <p:nvGrpSpPr>
            <p:cNvPr id="38927" name="Group 104"/>
            <p:cNvGrpSpPr>
              <a:grpSpLocks/>
            </p:cNvGrpSpPr>
            <p:nvPr/>
          </p:nvGrpSpPr>
          <p:grpSpPr bwMode="auto">
            <a:xfrm>
              <a:off x="1524000" y="2330450"/>
              <a:ext cx="1565275" cy="1479550"/>
              <a:chOff x="1200" y="1567"/>
              <a:chExt cx="986" cy="932"/>
            </a:xfrm>
          </p:grpSpPr>
          <p:sp>
            <p:nvSpPr>
              <p:cNvPr id="38942" name="Rectangle 10"/>
              <p:cNvSpPr>
                <a:spLocks noChangeArrowheads="1"/>
              </p:cNvSpPr>
              <p:nvPr/>
            </p:nvSpPr>
            <p:spPr bwMode="auto">
              <a:xfrm>
                <a:off x="1242" y="1567"/>
                <a:ext cx="562" cy="240"/>
              </a:xfrm>
              <a:prstGeom prst="rect">
                <a:avLst/>
              </a:prstGeom>
              <a:noFill/>
              <a:ln w="9525">
                <a:noFill/>
                <a:miter lim="800000"/>
                <a:headEnd/>
                <a:tailEnd/>
              </a:ln>
            </p:spPr>
            <p:txBody>
              <a:bodyPr wrap="none" lIns="0" tIns="0" rIns="0" bIns="0">
                <a:spAutoFit/>
              </a:bodyPr>
              <a:lstStyle/>
              <a:p>
                <a:pPr defTabSz="966788"/>
                <a:r>
                  <a:rPr lang="en-US" sz="2500" i="1">
                    <a:latin typeface="Helvetica" charset="0"/>
                  </a:rPr>
                  <a:t>y =&amp;x;</a:t>
                </a:r>
                <a:endParaRPr lang="en-US" sz="3400" i="1"/>
              </a:p>
            </p:txBody>
          </p:sp>
          <p:sp>
            <p:nvSpPr>
              <p:cNvPr id="38943" name="Rectangle 11"/>
              <p:cNvSpPr>
                <a:spLocks noChangeArrowheads="1"/>
              </p:cNvSpPr>
              <p:nvPr/>
            </p:nvSpPr>
            <p:spPr bwMode="auto">
              <a:xfrm>
                <a:off x="1200" y="1897"/>
                <a:ext cx="796" cy="240"/>
              </a:xfrm>
              <a:prstGeom prst="rect">
                <a:avLst/>
              </a:prstGeom>
              <a:noFill/>
              <a:ln w="9525">
                <a:noFill/>
                <a:miter lim="800000"/>
                <a:headEnd/>
                <a:tailEnd/>
              </a:ln>
            </p:spPr>
            <p:txBody>
              <a:bodyPr wrap="none" lIns="0" tIns="0" rIns="0" bIns="0">
                <a:spAutoFit/>
              </a:bodyPr>
              <a:lstStyle/>
              <a:p>
                <a:pPr defTabSz="966788"/>
                <a:r>
                  <a:rPr lang="en-US" sz="2500" i="1">
                    <a:latin typeface="Helvetica" charset="0"/>
                  </a:rPr>
                  <a:t>*y = 100;</a:t>
                </a:r>
                <a:endParaRPr lang="en-US" sz="3400" i="1"/>
              </a:p>
            </p:txBody>
          </p:sp>
          <p:sp>
            <p:nvSpPr>
              <p:cNvPr id="38944" name="Rectangle 12"/>
              <p:cNvSpPr>
                <a:spLocks noChangeArrowheads="1"/>
              </p:cNvSpPr>
              <p:nvPr/>
            </p:nvSpPr>
            <p:spPr bwMode="auto">
              <a:xfrm>
                <a:off x="1250" y="2259"/>
                <a:ext cx="936" cy="240"/>
              </a:xfrm>
              <a:prstGeom prst="rect">
                <a:avLst/>
              </a:prstGeom>
              <a:noFill/>
              <a:ln w="9525">
                <a:noFill/>
                <a:miter lim="800000"/>
                <a:headEnd/>
                <a:tailEnd/>
              </a:ln>
            </p:spPr>
            <p:txBody>
              <a:bodyPr wrap="none" lIns="0" tIns="0" rIns="0" bIns="0">
                <a:spAutoFit/>
              </a:bodyPr>
              <a:lstStyle/>
              <a:p>
                <a:pPr defTabSz="966788"/>
                <a:r>
                  <a:rPr lang="en-US" sz="2500" i="1">
                    <a:latin typeface="Helvetica" charset="0"/>
                  </a:rPr>
                  <a:t>y = y + </a:t>
                </a:r>
                <a:r>
                  <a:rPr lang="en-US" sz="2500" i="1">
                    <a:solidFill>
                      <a:srgbClr val="CC3300"/>
                    </a:solidFill>
                    <a:latin typeface="Helvetica" charset="0"/>
                  </a:rPr>
                  <a:t>10</a:t>
                </a:r>
                <a:r>
                  <a:rPr lang="en-US" sz="2500" i="1">
                    <a:latin typeface="Helvetica" charset="0"/>
                  </a:rPr>
                  <a:t>;</a:t>
                </a:r>
                <a:endParaRPr lang="en-US" sz="3400" i="1"/>
              </a:p>
            </p:txBody>
          </p:sp>
        </p:grpSp>
        <p:sp>
          <p:nvSpPr>
            <p:cNvPr id="38928" name="Rectangle 19"/>
            <p:cNvSpPr>
              <a:spLocks noChangeArrowheads="1"/>
            </p:cNvSpPr>
            <p:nvPr/>
          </p:nvSpPr>
          <p:spPr bwMode="auto">
            <a:xfrm>
              <a:off x="3219450" y="1797050"/>
              <a:ext cx="590550" cy="320675"/>
            </a:xfrm>
            <a:prstGeom prst="rect">
              <a:avLst/>
            </a:prstGeom>
            <a:noFill/>
            <a:ln w="9525">
              <a:noFill/>
              <a:miter lim="800000"/>
              <a:headEnd/>
              <a:tailEnd/>
            </a:ln>
          </p:spPr>
          <p:txBody>
            <a:bodyPr wrap="none" lIns="0" tIns="0" rIns="0" bIns="0">
              <a:spAutoFit/>
            </a:bodyPr>
            <a:lstStyle/>
            <a:p>
              <a:pPr defTabSz="966788"/>
              <a:r>
                <a:rPr lang="en-US" sz="2100">
                  <a:latin typeface="Helvetica" charset="0"/>
                </a:rPr>
                <a:t>2000</a:t>
              </a:r>
              <a:endParaRPr lang="en-US" sz="2900"/>
            </a:p>
          </p:txBody>
        </p:sp>
        <p:sp>
          <p:nvSpPr>
            <p:cNvPr id="38929" name="Rectangle 20"/>
            <p:cNvSpPr>
              <a:spLocks noChangeArrowheads="1"/>
            </p:cNvSpPr>
            <p:nvPr/>
          </p:nvSpPr>
          <p:spPr bwMode="auto">
            <a:xfrm>
              <a:off x="4627563" y="1836738"/>
              <a:ext cx="442912" cy="320675"/>
            </a:xfrm>
            <a:prstGeom prst="rect">
              <a:avLst/>
            </a:prstGeom>
            <a:noFill/>
            <a:ln w="9525">
              <a:noFill/>
              <a:miter lim="800000"/>
              <a:headEnd/>
              <a:tailEnd/>
            </a:ln>
          </p:spPr>
          <p:txBody>
            <a:bodyPr wrap="none" lIns="0" tIns="0" rIns="0" bIns="0">
              <a:spAutoFit/>
            </a:bodyPr>
            <a:lstStyle/>
            <a:p>
              <a:pPr defTabSz="966788"/>
              <a:r>
                <a:rPr lang="en-US" sz="2100">
                  <a:latin typeface="Helvetica" charset="0"/>
                </a:rPr>
                <a:t>500</a:t>
              </a:r>
              <a:endParaRPr lang="en-US" sz="2900"/>
            </a:p>
          </p:txBody>
        </p:sp>
        <p:sp>
          <p:nvSpPr>
            <p:cNvPr id="38930" name="Rectangle 21"/>
            <p:cNvSpPr>
              <a:spLocks noChangeArrowheads="1"/>
            </p:cNvSpPr>
            <p:nvPr/>
          </p:nvSpPr>
          <p:spPr bwMode="auto">
            <a:xfrm>
              <a:off x="6494463" y="1827213"/>
              <a:ext cx="590550" cy="320675"/>
            </a:xfrm>
            <a:prstGeom prst="rect">
              <a:avLst/>
            </a:prstGeom>
            <a:noFill/>
            <a:ln w="9525">
              <a:noFill/>
              <a:miter lim="800000"/>
              <a:headEnd/>
              <a:tailEnd/>
            </a:ln>
          </p:spPr>
          <p:txBody>
            <a:bodyPr wrap="none" lIns="0" tIns="0" rIns="0" bIns="0">
              <a:spAutoFit/>
            </a:bodyPr>
            <a:lstStyle/>
            <a:p>
              <a:pPr defTabSz="966788"/>
              <a:r>
                <a:rPr lang="en-US" sz="2100">
                  <a:latin typeface="Helvetica" charset="0"/>
                </a:rPr>
                <a:t>8000</a:t>
              </a:r>
              <a:endParaRPr lang="en-US" sz="2900"/>
            </a:p>
          </p:txBody>
        </p:sp>
        <p:sp>
          <p:nvSpPr>
            <p:cNvPr id="38931" name="Rectangle 28"/>
            <p:cNvSpPr>
              <a:spLocks noChangeArrowheads="1"/>
            </p:cNvSpPr>
            <p:nvPr/>
          </p:nvSpPr>
          <p:spPr bwMode="auto">
            <a:xfrm>
              <a:off x="1219200" y="1787525"/>
              <a:ext cx="1331913" cy="320675"/>
            </a:xfrm>
            <a:prstGeom prst="rect">
              <a:avLst/>
            </a:prstGeom>
            <a:noFill/>
            <a:ln w="9525">
              <a:noFill/>
              <a:miter lim="800000"/>
              <a:headEnd/>
              <a:tailEnd/>
            </a:ln>
          </p:spPr>
          <p:txBody>
            <a:bodyPr wrap="none" lIns="0" tIns="0" rIns="0" bIns="0">
              <a:spAutoFit/>
            </a:bodyPr>
            <a:lstStyle/>
            <a:p>
              <a:pPr defTabSz="966788"/>
              <a:r>
                <a:rPr lang="en-US" sz="2100">
                  <a:latin typeface="Helvetica" charset="0"/>
                </a:rPr>
                <a:t>initial state:</a:t>
              </a:r>
              <a:endParaRPr lang="en-US" sz="2900"/>
            </a:p>
          </p:txBody>
        </p:sp>
        <p:grpSp>
          <p:nvGrpSpPr>
            <p:cNvPr id="38932" name="Group 100"/>
            <p:cNvGrpSpPr>
              <a:grpSpLocks/>
            </p:cNvGrpSpPr>
            <p:nvPr/>
          </p:nvGrpSpPr>
          <p:grpSpPr bwMode="auto">
            <a:xfrm>
              <a:off x="4097338" y="2317750"/>
              <a:ext cx="3425825" cy="346075"/>
              <a:chOff x="3379" y="596"/>
              <a:chExt cx="2158" cy="217"/>
            </a:xfrm>
          </p:grpSpPr>
          <p:sp>
            <p:nvSpPr>
              <p:cNvPr id="38940" name="Rectangle 13"/>
              <p:cNvSpPr>
                <a:spLocks noChangeArrowheads="1"/>
              </p:cNvSpPr>
              <p:nvPr/>
            </p:nvSpPr>
            <p:spPr bwMode="auto">
              <a:xfrm>
                <a:off x="4573" y="596"/>
                <a:ext cx="964" cy="211"/>
              </a:xfrm>
              <a:prstGeom prst="rect">
                <a:avLst/>
              </a:prstGeom>
              <a:noFill/>
              <a:ln w="12700">
                <a:solidFill>
                  <a:srgbClr val="000000"/>
                </a:solidFill>
                <a:miter lim="800000"/>
                <a:headEnd/>
                <a:tailEnd/>
              </a:ln>
            </p:spPr>
            <p:txBody>
              <a:bodyPr lIns="91432" tIns="45716" rIns="91432" bIns="45716"/>
              <a:lstStyle/>
              <a:p>
                <a:pPr algn="ctr"/>
                <a:endParaRPr lang="en-US" sz="2000">
                  <a:solidFill>
                    <a:schemeClr val="accent2"/>
                  </a:solidFill>
                </a:endParaRPr>
              </a:p>
            </p:txBody>
          </p:sp>
          <p:sp>
            <p:nvSpPr>
              <p:cNvPr id="38941" name="Rectangle 14"/>
              <p:cNvSpPr>
                <a:spLocks noChangeArrowheads="1"/>
              </p:cNvSpPr>
              <p:nvPr/>
            </p:nvSpPr>
            <p:spPr bwMode="auto">
              <a:xfrm>
                <a:off x="3379" y="602"/>
                <a:ext cx="957" cy="211"/>
              </a:xfrm>
              <a:prstGeom prst="rect">
                <a:avLst/>
              </a:prstGeom>
              <a:noFill/>
              <a:ln w="12700">
                <a:solidFill>
                  <a:srgbClr val="000000"/>
                </a:solidFill>
                <a:miter lim="800000"/>
                <a:headEnd/>
                <a:tailEnd/>
              </a:ln>
            </p:spPr>
            <p:txBody>
              <a:bodyPr lIns="91432" tIns="45716" rIns="91432" bIns="45716"/>
              <a:lstStyle/>
              <a:p>
                <a:pPr algn="ctr"/>
                <a:endParaRPr lang="en-US" sz="2000"/>
              </a:p>
            </p:txBody>
          </p:sp>
        </p:grpSp>
        <p:grpSp>
          <p:nvGrpSpPr>
            <p:cNvPr id="38933" name="Group 101"/>
            <p:cNvGrpSpPr>
              <a:grpSpLocks/>
            </p:cNvGrpSpPr>
            <p:nvPr/>
          </p:nvGrpSpPr>
          <p:grpSpPr bwMode="auto">
            <a:xfrm>
              <a:off x="4097338" y="2841625"/>
              <a:ext cx="3425825" cy="357188"/>
              <a:chOff x="3379" y="926"/>
              <a:chExt cx="2158" cy="225"/>
            </a:xfrm>
          </p:grpSpPr>
          <p:sp>
            <p:nvSpPr>
              <p:cNvPr id="38938" name="Rectangle 15"/>
              <p:cNvSpPr>
                <a:spLocks noChangeArrowheads="1"/>
              </p:cNvSpPr>
              <p:nvPr/>
            </p:nvSpPr>
            <p:spPr bwMode="auto">
              <a:xfrm>
                <a:off x="4573" y="926"/>
                <a:ext cx="964" cy="220"/>
              </a:xfrm>
              <a:prstGeom prst="rect">
                <a:avLst/>
              </a:prstGeom>
              <a:noFill/>
              <a:ln w="12700">
                <a:solidFill>
                  <a:srgbClr val="000000"/>
                </a:solidFill>
                <a:miter lim="800000"/>
                <a:headEnd/>
                <a:tailEnd/>
              </a:ln>
            </p:spPr>
            <p:txBody>
              <a:bodyPr lIns="91432" tIns="45716" rIns="91432" bIns="45716"/>
              <a:lstStyle/>
              <a:p>
                <a:pPr algn="ctr"/>
                <a:endParaRPr lang="en-US" sz="2000"/>
              </a:p>
            </p:txBody>
          </p:sp>
          <p:sp>
            <p:nvSpPr>
              <p:cNvPr id="38939" name="Rectangle 16"/>
              <p:cNvSpPr>
                <a:spLocks noChangeArrowheads="1"/>
              </p:cNvSpPr>
              <p:nvPr/>
            </p:nvSpPr>
            <p:spPr bwMode="auto">
              <a:xfrm>
                <a:off x="3379" y="932"/>
                <a:ext cx="957" cy="219"/>
              </a:xfrm>
              <a:prstGeom prst="rect">
                <a:avLst/>
              </a:prstGeom>
              <a:noFill/>
              <a:ln w="12700">
                <a:solidFill>
                  <a:srgbClr val="000000"/>
                </a:solidFill>
                <a:miter lim="800000"/>
                <a:headEnd/>
                <a:tailEnd/>
              </a:ln>
            </p:spPr>
            <p:txBody>
              <a:bodyPr lIns="91432" tIns="45716" rIns="91432" bIns="45716"/>
              <a:lstStyle/>
              <a:p>
                <a:pPr algn="ctr"/>
                <a:endParaRPr lang="en-US" sz="2000">
                  <a:solidFill>
                    <a:schemeClr val="accent2"/>
                  </a:solidFill>
                </a:endParaRPr>
              </a:p>
            </p:txBody>
          </p:sp>
        </p:grpSp>
        <p:grpSp>
          <p:nvGrpSpPr>
            <p:cNvPr id="38934" name="Group 102"/>
            <p:cNvGrpSpPr>
              <a:grpSpLocks/>
            </p:cNvGrpSpPr>
            <p:nvPr/>
          </p:nvGrpSpPr>
          <p:grpSpPr bwMode="auto">
            <a:xfrm>
              <a:off x="4097338" y="3376616"/>
              <a:ext cx="3425825" cy="349250"/>
              <a:chOff x="3379" y="1263"/>
              <a:chExt cx="2158" cy="220"/>
            </a:xfrm>
          </p:grpSpPr>
          <p:sp>
            <p:nvSpPr>
              <p:cNvPr id="38936" name="Rectangle 17"/>
              <p:cNvSpPr>
                <a:spLocks noChangeArrowheads="1"/>
              </p:cNvSpPr>
              <p:nvPr/>
            </p:nvSpPr>
            <p:spPr bwMode="auto">
              <a:xfrm>
                <a:off x="4573" y="1263"/>
                <a:ext cx="964" cy="220"/>
              </a:xfrm>
              <a:prstGeom prst="rect">
                <a:avLst/>
              </a:prstGeom>
              <a:noFill/>
              <a:ln w="12700">
                <a:solidFill>
                  <a:srgbClr val="000000"/>
                </a:solidFill>
                <a:miter lim="800000"/>
                <a:headEnd/>
                <a:tailEnd/>
              </a:ln>
            </p:spPr>
            <p:txBody>
              <a:bodyPr lIns="91432" tIns="45716" rIns="91432" bIns="45716"/>
              <a:lstStyle/>
              <a:p>
                <a:pPr algn="ctr"/>
                <a:endParaRPr lang="en-US" sz="2000">
                  <a:solidFill>
                    <a:srgbClr val="CC3300"/>
                  </a:solidFill>
                </a:endParaRPr>
              </a:p>
            </p:txBody>
          </p:sp>
          <p:sp>
            <p:nvSpPr>
              <p:cNvPr id="38937" name="Rectangle 18"/>
              <p:cNvSpPr>
                <a:spLocks noChangeArrowheads="1"/>
              </p:cNvSpPr>
              <p:nvPr/>
            </p:nvSpPr>
            <p:spPr bwMode="auto">
              <a:xfrm>
                <a:off x="3379" y="1269"/>
                <a:ext cx="957" cy="212"/>
              </a:xfrm>
              <a:prstGeom prst="rect">
                <a:avLst/>
              </a:prstGeom>
              <a:noFill/>
              <a:ln w="12700">
                <a:solidFill>
                  <a:srgbClr val="000000"/>
                </a:solidFill>
                <a:miter lim="800000"/>
                <a:headEnd/>
                <a:tailEnd/>
              </a:ln>
            </p:spPr>
            <p:txBody>
              <a:bodyPr lIns="91432" tIns="45716" rIns="91432" bIns="45716"/>
              <a:lstStyle/>
              <a:p>
                <a:pPr algn="ctr"/>
                <a:endParaRPr lang="en-US" sz="2000"/>
              </a:p>
            </p:txBody>
          </p:sp>
        </p:grpSp>
        <p:sp>
          <p:nvSpPr>
            <p:cNvPr id="38935" name="Text Box 105"/>
            <p:cNvSpPr txBox="1">
              <a:spLocks noChangeArrowheads="1"/>
            </p:cNvSpPr>
            <p:nvPr/>
          </p:nvSpPr>
          <p:spPr bwMode="auto">
            <a:xfrm>
              <a:off x="2743200" y="1371600"/>
              <a:ext cx="1422400" cy="412750"/>
            </a:xfrm>
            <a:prstGeom prst="rect">
              <a:avLst/>
            </a:prstGeom>
            <a:noFill/>
            <a:ln w="9525">
              <a:noFill/>
              <a:miter lim="800000"/>
              <a:headEnd/>
              <a:tailEnd/>
            </a:ln>
          </p:spPr>
          <p:txBody>
            <a:bodyPr wrap="none" lIns="91432" tIns="45716" rIns="91432" bIns="45716">
              <a:spAutoFit/>
            </a:bodyPr>
            <a:lstStyle/>
            <a:p>
              <a:r>
                <a:rPr lang="en-US" sz="1800" b="1"/>
                <a:t>Address of </a:t>
              </a:r>
              <a:r>
                <a:rPr lang="en-US" sz="2100" i="1">
                  <a:latin typeface="Helvetica" charset="0"/>
                </a:rPr>
                <a:t>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3" presetClass="exit" presetSubtype="10" fill="hold" nodeType="withEffect">
                                  <p:stCondLst>
                                    <p:cond delay="0"/>
                                  </p:stCondLst>
                                  <p:childTnLst>
                                    <p:animEffect transition="out" filter="blinds(horizontal)">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par>
                                <p:cTn id="12" presetID="22" presetClass="entr" presetSubtype="4" fill="hold" grpId="0" nodeType="withEffect">
                                  <p:stCondLst>
                                    <p:cond delay="0"/>
                                  </p:stCondLst>
                                  <p:childTnLst>
                                    <p:set>
                                      <p:cBhvr>
                                        <p:cTn id="13" dur="1" fill="hold">
                                          <p:stCondLst>
                                            <p:cond delay="0"/>
                                          </p:stCondLst>
                                        </p:cTn>
                                        <p:tgtEl>
                                          <p:spTgt spid="34831"/>
                                        </p:tgtEl>
                                        <p:attrNameLst>
                                          <p:attrName>style.visibility</p:attrName>
                                        </p:attrNameLst>
                                      </p:cBhvr>
                                      <p:to>
                                        <p:strVal val="visible"/>
                                      </p:to>
                                    </p:set>
                                    <p:animEffect transition="in" filter="wipe(down)">
                                      <p:cBhvr>
                                        <p:cTn id="14" dur="500"/>
                                        <p:tgtEl>
                                          <p:spTgt spid="34831"/>
                                        </p:tgtEl>
                                      </p:cBhvr>
                                    </p:animEffect>
                                  </p:childTnLst>
                                </p:cTn>
                              </p:par>
                            </p:childTnLst>
                          </p:cTn>
                        </p:par>
                        <p:par>
                          <p:cTn id="15" fill="hold">
                            <p:stCondLst>
                              <p:cond delay="500"/>
                            </p:stCondLst>
                            <p:childTnLst>
                              <p:par>
                                <p:cTn id="16" presetID="3" presetClass="entr" presetSubtype="1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iterate type="lt">
                                    <p:tmPct val="5000"/>
                                  </p:iterate>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
                                          </p:val>
                                        </p:tav>
                                        <p:tav tm="100000">
                                          <p:val>
                                            <p:strVal val="#ppt_w"/>
                                          </p:val>
                                        </p:tav>
                                      </p:tavLst>
                                    </p:anim>
                                    <p:anim calcmode="lin" valueType="num">
                                      <p:cBhvr>
                                        <p:cTn id="24" dur="1000" fill="hold"/>
                                        <p:tgtEl>
                                          <p:spTgt spid="4"/>
                                        </p:tgtEl>
                                        <p:attrNameLst>
                                          <p:attrName>ppt_h</p:attrName>
                                        </p:attrNameLst>
                                      </p:cBhvr>
                                      <p:tavLst>
                                        <p:tav tm="0">
                                          <p:val>
                                            <p:fltVal val="0"/>
                                          </p:val>
                                        </p:tav>
                                        <p:tav tm="100000">
                                          <p:val>
                                            <p:strVal val="#ppt_h"/>
                                          </p:val>
                                        </p:tav>
                                      </p:tavLst>
                                    </p:anim>
                                    <p:anim calcmode="lin" valueType="num">
                                      <p:cBhvr>
                                        <p:cTn id="25" dur="1000" fill="hold"/>
                                        <p:tgtEl>
                                          <p:spTgt spid="4"/>
                                        </p:tgtEl>
                                        <p:attrNameLst>
                                          <p:attrName>style.rotation</p:attrName>
                                        </p:attrNameLst>
                                      </p:cBhvr>
                                      <p:tavLst>
                                        <p:tav tm="0">
                                          <p:val>
                                            <p:fltVal val="90"/>
                                          </p:val>
                                        </p:tav>
                                        <p:tav tm="100000">
                                          <p:val>
                                            <p:fltVal val="0"/>
                                          </p:val>
                                        </p:tav>
                                      </p:tavLst>
                                    </p:anim>
                                    <p:animEffect transition="in" filter="fade">
                                      <p:cBhvr>
                                        <p:cTn id="26" dur="1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iterate type="lt">
                                    <p:tmPct val="5000"/>
                                  </p:iterate>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fltVal val="0"/>
                                          </p:val>
                                        </p:tav>
                                        <p:tav tm="100000">
                                          <p:val>
                                            <p:strVal val="#ppt_h"/>
                                          </p:val>
                                        </p:tav>
                                      </p:tavLst>
                                    </p:anim>
                                    <p:anim calcmode="lin" valueType="num">
                                      <p:cBhvr>
                                        <p:cTn id="33" dur="1000" fill="hold"/>
                                        <p:tgtEl>
                                          <p:spTgt spid="5"/>
                                        </p:tgtEl>
                                        <p:attrNameLst>
                                          <p:attrName>style.rotation</p:attrName>
                                        </p:attrNameLst>
                                      </p:cBhvr>
                                      <p:tavLst>
                                        <p:tav tm="0">
                                          <p:val>
                                            <p:fltVal val="90"/>
                                          </p:val>
                                        </p:tav>
                                        <p:tav tm="100000">
                                          <p:val>
                                            <p:fltVal val="0"/>
                                          </p:val>
                                        </p:tav>
                                      </p:tavLst>
                                    </p:anim>
                                    <p:animEffect transition="in" filter="fade">
                                      <p:cBhvr>
                                        <p:cTn id="34" dur="10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ppt_w</p:attrName>
                                        </p:attrNameLst>
                                      </p:cBhvr>
                                      <p:tavLst>
                                        <p:tav tm="0">
                                          <p:val>
                                            <p:fltVal val="0"/>
                                          </p:val>
                                        </p:tav>
                                        <p:tav tm="100000">
                                          <p:val>
                                            <p:strVal val="#ppt_w"/>
                                          </p:val>
                                        </p:tav>
                                      </p:tavLst>
                                    </p:anim>
                                    <p:anim calcmode="lin" valueType="num">
                                      <p:cBhvr>
                                        <p:cTn id="40" dur="500" fill="hold"/>
                                        <p:tgtEl>
                                          <p:spTgt spid="6"/>
                                        </p:tgtEl>
                                        <p:attrNameLst>
                                          <p:attrName>ppt_h</p:attrName>
                                        </p:attrNameLst>
                                      </p:cBhvr>
                                      <p:tavLst>
                                        <p:tav tm="0">
                                          <p:val>
                                            <p:fltVal val="0"/>
                                          </p:val>
                                        </p:tav>
                                        <p:tav tm="100000">
                                          <p:val>
                                            <p:strVal val="#ppt_h"/>
                                          </p:val>
                                        </p:tav>
                                      </p:tavLst>
                                    </p:anim>
                                    <p:anim calcmode="lin" valueType="num">
                                      <p:cBhvr>
                                        <p:cTn id="41" dur="500" fill="hold"/>
                                        <p:tgtEl>
                                          <p:spTgt spid="6"/>
                                        </p:tgtEl>
                                        <p:attrNameLst>
                                          <p:attrName>style.rotation</p:attrName>
                                        </p:attrNameLst>
                                      </p:cBhvr>
                                      <p:tavLst>
                                        <p:tav tm="0">
                                          <p:val>
                                            <p:fltVal val="360"/>
                                          </p:val>
                                        </p:tav>
                                        <p:tav tm="100000">
                                          <p:val>
                                            <p:fltVal val="0"/>
                                          </p:val>
                                        </p:tav>
                                      </p:tavLst>
                                    </p:anim>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304800" y="152400"/>
            <a:ext cx="8382000" cy="609600"/>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Pointer Example 2</a:t>
            </a:r>
            <a:endParaRPr lang="en-US" sz="3400" b="1">
              <a:solidFill>
                <a:schemeClr val="accent2"/>
              </a:solidFill>
            </a:endParaRPr>
          </a:p>
        </p:txBody>
      </p:sp>
      <p:sp>
        <p:nvSpPr>
          <p:cNvPr id="39939" name="Rectangle 20"/>
          <p:cNvSpPr>
            <a:spLocks noChangeArrowheads="1"/>
          </p:cNvSpPr>
          <p:nvPr/>
        </p:nvSpPr>
        <p:spPr bwMode="auto">
          <a:xfrm>
            <a:off x="6415088" y="3811588"/>
            <a:ext cx="1035050" cy="334962"/>
          </a:xfrm>
          <a:prstGeom prst="rect">
            <a:avLst/>
          </a:prstGeom>
          <a:noFill/>
          <a:ln w="12700">
            <a:solidFill>
              <a:srgbClr val="000000"/>
            </a:solidFill>
            <a:miter lim="800000"/>
            <a:headEnd/>
            <a:tailEnd/>
          </a:ln>
        </p:spPr>
        <p:txBody>
          <a:bodyPr lIns="96736" tIns="48368" rIns="96736" bIns="48368"/>
          <a:lstStyle/>
          <a:p>
            <a:pPr algn="ctr" defTabSz="966788"/>
            <a:r>
              <a:rPr lang="en-US" sz="1900"/>
              <a:t>137</a:t>
            </a:r>
          </a:p>
        </p:txBody>
      </p:sp>
      <p:sp>
        <p:nvSpPr>
          <p:cNvPr id="39940" name="Rectangle 21"/>
          <p:cNvSpPr>
            <a:spLocks noChangeArrowheads="1"/>
          </p:cNvSpPr>
          <p:nvPr/>
        </p:nvSpPr>
        <p:spPr bwMode="auto">
          <a:xfrm>
            <a:off x="6172200" y="4038600"/>
            <a:ext cx="120650" cy="288925"/>
          </a:xfrm>
          <a:prstGeom prst="rect">
            <a:avLst/>
          </a:prstGeom>
          <a:noFill/>
          <a:ln w="9525">
            <a:noFill/>
            <a:miter lim="800000"/>
            <a:headEnd/>
            <a:tailEnd/>
          </a:ln>
        </p:spPr>
        <p:txBody>
          <a:bodyPr wrap="none" lIns="0" tIns="0" rIns="0" bIns="0">
            <a:spAutoFit/>
          </a:bodyPr>
          <a:lstStyle/>
          <a:p>
            <a:pPr defTabSz="966788"/>
            <a:r>
              <a:rPr lang="en-US" sz="1900">
                <a:solidFill>
                  <a:srgbClr val="000000"/>
                </a:solidFill>
                <a:latin typeface="Helvetica" charset="0"/>
              </a:rPr>
              <a:t> i</a:t>
            </a:r>
            <a:endParaRPr lang="en-US" sz="2500"/>
          </a:p>
        </p:txBody>
      </p:sp>
      <p:sp>
        <p:nvSpPr>
          <p:cNvPr id="39941" name="Text Box 42"/>
          <p:cNvSpPr txBox="1">
            <a:spLocks noChangeArrowheads="1"/>
          </p:cNvSpPr>
          <p:nvPr/>
        </p:nvSpPr>
        <p:spPr bwMode="auto">
          <a:xfrm>
            <a:off x="5900738" y="3590925"/>
            <a:ext cx="555625" cy="384175"/>
          </a:xfrm>
          <a:prstGeom prst="rect">
            <a:avLst/>
          </a:prstGeom>
          <a:noFill/>
          <a:ln w="9525">
            <a:noFill/>
            <a:miter lim="800000"/>
            <a:headEnd/>
            <a:tailEnd/>
          </a:ln>
        </p:spPr>
        <p:txBody>
          <a:bodyPr wrap="none" lIns="96736" tIns="48368" rIns="96736" bIns="48368">
            <a:spAutoFit/>
          </a:bodyPr>
          <a:lstStyle/>
          <a:p>
            <a:pPr defTabSz="966788"/>
            <a:r>
              <a:rPr lang="en-US" sz="1900"/>
              <a:t>100</a:t>
            </a:r>
          </a:p>
        </p:txBody>
      </p:sp>
      <p:sp>
        <p:nvSpPr>
          <p:cNvPr id="39942" name="Rectangle 22"/>
          <p:cNvSpPr>
            <a:spLocks noChangeArrowheads="1"/>
          </p:cNvSpPr>
          <p:nvPr/>
        </p:nvSpPr>
        <p:spPr bwMode="auto">
          <a:xfrm>
            <a:off x="4267200" y="3824288"/>
            <a:ext cx="1047750" cy="336550"/>
          </a:xfrm>
          <a:prstGeom prst="rect">
            <a:avLst/>
          </a:prstGeom>
          <a:noFill/>
          <a:ln w="12700">
            <a:solidFill>
              <a:srgbClr val="000000"/>
            </a:solidFill>
            <a:miter lim="800000"/>
            <a:headEnd/>
            <a:tailEnd/>
          </a:ln>
        </p:spPr>
        <p:txBody>
          <a:bodyPr lIns="96736" tIns="48368" rIns="96736" bIns="48368"/>
          <a:lstStyle/>
          <a:p>
            <a:pPr algn="ctr" defTabSz="966788"/>
            <a:endParaRPr lang="en-US" sz="1900"/>
          </a:p>
        </p:txBody>
      </p:sp>
      <p:sp>
        <p:nvSpPr>
          <p:cNvPr id="250903" name="Rectangle 23"/>
          <p:cNvSpPr>
            <a:spLocks noChangeArrowheads="1"/>
          </p:cNvSpPr>
          <p:nvPr/>
        </p:nvSpPr>
        <p:spPr bwMode="auto">
          <a:xfrm>
            <a:off x="4260850" y="3455988"/>
            <a:ext cx="609600" cy="288925"/>
          </a:xfrm>
          <a:prstGeom prst="rect">
            <a:avLst/>
          </a:prstGeom>
          <a:noFill/>
          <a:ln w="9525">
            <a:noFill/>
            <a:miter lim="800000"/>
            <a:headEnd/>
            <a:tailEnd/>
          </a:ln>
        </p:spPr>
        <p:txBody>
          <a:bodyPr wrap="none" lIns="0" tIns="0" rIns="0" bIns="0">
            <a:spAutoFit/>
          </a:bodyPr>
          <a:lstStyle/>
          <a:p>
            <a:pPr defTabSz="966788"/>
            <a:r>
              <a:rPr lang="en-US" sz="1900">
                <a:solidFill>
                  <a:srgbClr val="000000"/>
                </a:solidFill>
                <a:latin typeface="Helvetica" charset="0"/>
              </a:rPr>
              <a:t> j = &amp;i</a:t>
            </a:r>
            <a:endParaRPr lang="en-US" sz="2500"/>
          </a:p>
        </p:txBody>
      </p:sp>
      <p:sp>
        <p:nvSpPr>
          <p:cNvPr id="39944" name="Text Box 43"/>
          <p:cNvSpPr txBox="1">
            <a:spLocks noChangeArrowheads="1"/>
          </p:cNvSpPr>
          <p:nvPr/>
        </p:nvSpPr>
        <p:spPr bwMode="auto">
          <a:xfrm>
            <a:off x="3660775" y="3576638"/>
            <a:ext cx="555625" cy="384175"/>
          </a:xfrm>
          <a:prstGeom prst="rect">
            <a:avLst/>
          </a:prstGeom>
          <a:noFill/>
          <a:ln w="9525">
            <a:noFill/>
            <a:miter lim="800000"/>
            <a:headEnd/>
            <a:tailEnd/>
          </a:ln>
        </p:spPr>
        <p:txBody>
          <a:bodyPr wrap="none" lIns="96736" tIns="48368" rIns="96736" bIns="48368">
            <a:spAutoFit/>
          </a:bodyPr>
          <a:lstStyle/>
          <a:p>
            <a:pPr defTabSz="966788"/>
            <a:r>
              <a:rPr lang="en-US" sz="1900"/>
              <a:t>160</a:t>
            </a:r>
          </a:p>
        </p:txBody>
      </p:sp>
      <p:sp>
        <p:nvSpPr>
          <p:cNvPr id="39945" name="Rectangle 24"/>
          <p:cNvSpPr>
            <a:spLocks noChangeArrowheads="1"/>
          </p:cNvSpPr>
          <p:nvPr/>
        </p:nvSpPr>
        <p:spPr bwMode="auto">
          <a:xfrm>
            <a:off x="2027238" y="3811588"/>
            <a:ext cx="1047750" cy="349250"/>
          </a:xfrm>
          <a:prstGeom prst="rect">
            <a:avLst/>
          </a:prstGeom>
          <a:noFill/>
          <a:ln w="12700">
            <a:solidFill>
              <a:srgbClr val="000000"/>
            </a:solidFill>
            <a:miter lim="800000"/>
            <a:headEnd/>
            <a:tailEnd/>
          </a:ln>
        </p:spPr>
        <p:txBody>
          <a:bodyPr lIns="96736" tIns="48368" rIns="96736" bIns="48368"/>
          <a:lstStyle/>
          <a:p>
            <a:pPr algn="ctr" defTabSz="966788"/>
            <a:endParaRPr lang="en-US" sz="1900"/>
          </a:p>
        </p:txBody>
      </p:sp>
      <p:sp>
        <p:nvSpPr>
          <p:cNvPr id="250905" name="Rectangle 25"/>
          <p:cNvSpPr>
            <a:spLocks noChangeArrowheads="1"/>
          </p:cNvSpPr>
          <p:nvPr/>
        </p:nvSpPr>
        <p:spPr bwMode="auto">
          <a:xfrm>
            <a:off x="2006600" y="3441700"/>
            <a:ext cx="676275" cy="288925"/>
          </a:xfrm>
          <a:prstGeom prst="rect">
            <a:avLst/>
          </a:prstGeom>
          <a:noFill/>
          <a:ln w="9525">
            <a:noFill/>
            <a:miter lim="800000"/>
            <a:headEnd/>
            <a:tailEnd/>
          </a:ln>
        </p:spPr>
        <p:txBody>
          <a:bodyPr wrap="none" lIns="0" tIns="0" rIns="0" bIns="0">
            <a:spAutoFit/>
          </a:bodyPr>
          <a:lstStyle/>
          <a:p>
            <a:pPr defTabSz="966788"/>
            <a:r>
              <a:rPr lang="en-US" sz="1900">
                <a:solidFill>
                  <a:srgbClr val="000000"/>
                </a:solidFill>
                <a:latin typeface="Helvetica" charset="0"/>
              </a:rPr>
              <a:t> k = &amp;j</a:t>
            </a:r>
            <a:endParaRPr lang="en-US" sz="2500"/>
          </a:p>
        </p:txBody>
      </p:sp>
      <p:sp>
        <p:nvSpPr>
          <p:cNvPr id="39947" name="Text Box 45"/>
          <p:cNvSpPr txBox="1">
            <a:spLocks noChangeArrowheads="1"/>
          </p:cNvSpPr>
          <p:nvPr/>
        </p:nvSpPr>
        <p:spPr bwMode="auto">
          <a:xfrm>
            <a:off x="1490663" y="3656013"/>
            <a:ext cx="555625" cy="384175"/>
          </a:xfrm>
          <a:prstGeom prst="rect">
            <a:avLst/>
          </a:prstGeom>
          <a:noFill/>
          <a:ln w="9525">
            <a:noFill/>
            <a:miter lim="800000"/>
            <a:headEnd/>
            <a:tailEnd/>
          </a:ln>
        </p:spPr>
        <p:txBody>
          <a:bodyPr wrap="none" lIns="96736" tIns="48368" rIns="96736" bIns="48368">
            <a:spAutoFit/>
          </a:bodyPr>
          <a:lstStyle/>
          <a:p>
            <a:pPr defTabSz="966788"/>
            <a:r>
              <a:rPr lang="en-US" sz="1900"/>
              <a:t>120</a:t>
            </a:r>
          </a:p>
        </p:txBody>
      </p:sp>
      <p:grpSp>
        <p:nvGrpSpPr>
          <p:cNvPr id="2" name="Group 76"/>
          <p:cNvGrpSpPr>
            <a:grpSpLocks/>
          </p:cNvGrpSpPr>
          <p:nvPr/>
        </p:nvGrpSpPr>
        <p:grpSpPr bwMode="auto">
          <a:xfrm>
            <a:off x="1538288" y="2514600"/>
            <a:ext cx="836612" cy="931863"/>
            <a:chOff x="969" y="1877"/>
            <a:chExt cx="527" cy="587"/>
          </a:xfrm>
        </p:grpSpPr>
        <p:sp>
          <p:nvSpPr>
            <p:cNvPr id="39981" name="Rectangle 30"/>
            <p:cNvSpPr>
              <a:spLocks noChangeArrowheads="1"/>
            </p:cNvSpPr>
            <p:nvPr/>
          </p:nvSpPr>
          <p:spPr bwMode="auto">
            <a:xfrm>
              <a:off x="969" y="1877"/>
              <a:ext cx="527" cy="182"/>
            </a:xfrm>
            <a:prstGeom prst="rect">
              <a:avLst/>
            </a:prstGeom>
            <a:noFill/>
            <a:ln w="9525">
              <a:noFill/>
              <a:miter lim="800000"/>
              <a:headEnd/>
              <a:tailEnd/>
            </a:ln>
          </p:spPr>
          <p:txBody>
            <a:bodyPr wrap="none" lIns="0" tIns="0" rIns="0" bIns="0">
              <a:spAutoFit/>
            </a:bodyPr>
            <a:lstStyle/>
            <a:p>
              <a:pPr defTabSz="966788"/>
              <a:r>
                <a:rPr lang="en-US" sz="1900">
                  <a:solidFill>
                    <a:srgbClr val="CC3300"/>
                  </a:solidFill>
                  <a:latin typeface="Helvetica" charset="0"/>
                </a:rPr>
                <a:t>k = &amp;&amp;i </a:t>
              </a:r>
              <a:endParaRPr lang="en-US" sz="2500">
                <a:solidFill>
                  <a:srgbClr val="CC3300"/>
                </a:solidFill>
              </a:endParaRPr>
            </a:p>
          </p:txBody>
        </p:sp>
        <p:sp>
          <p:nvSpPr>
            <p:cNvPr id="39982" name="Rectangle 31"/>
            <p:cNvSpPr>
              <a:spLocks noChangeArrowheads="1"/>
            </p:cNvSpPr>
            <p:nvPr/>
          </p:nvSpPr>
          <p:spPr bwMode="auto">
            <a:xfrm>
              <a:off x="969" y="2030"/>
              <a:ext cx="406" cy="182"/>
            </a:xfrm>
            <a:prstGeom prst="rect">
              <a:avLst/>
            </a:prstGeom>
            <a:noFill/>
            <a:ln w="9525">
              <a:noFill/>
              <a:miter lim="800000"/>
              <a:headEnd/>
              <a:tailEnd/>
            </a:ln>
          </p:spPr>
          <p:txBody>
            <a:bodyPr wrap="none" lIns="0" tIns="0" rIns="0" bIns="0">
              <a:spAutoFit/>
            </a:bodyPr>
            <a:lstStyle/>
            <a:p>
              <a:pPr defTabSz="966788"/>
              <a:r>
                <a:rPr lang="en-US" sz="1900">
                  <a:solidFill>
                    <a:srgbClr val="CC3300"/>
                  </a:solidFill>
                  <a:latin typeface="Helvetica" charset="0"/>
                </a:rPr>
                <a:t>is not </a:t>
              </a:r>
              <a:endParaRPr lang="en-US" sz="2500">
                <a:solidFill>
                  <a:srgbClr val="CC3300"/>
                </a:solidFill>
              </a:endParaRPr>
            </a:p>
          </p:txBody>
        </p:sp>
        <p:sp>
          <p:nvSpPr>
            <p:cNvPr id="39983" name="Rectangle 32"/>
            <p:cNvSpPr>
              <a:spLocks noChangeArrowheads="1"/>
            </p:cNvSpPr>
            <p:nvPr/>
          </p:nvSpPr>
          <p:spPr bwMode="auto">
            <a:xfrm>
              <a:off x="969" y="2182"/>
              <a:ext cx="314" cy="182"/>
            </a:xfrm>
            <a:prstGeom prst="rect">
              <a:avLst/>
            </a:prstGeom>
            <a:noFill/>
            <a:ln w="9525">
              <a:noFill/>
              <a:miter lim="800000"/>
              <a:headEnd/>
              <a:tailEnd/>
            </a:ln>
          </p:spPr>
          <p:txBody>
            <a:bodyPr wrap="none" lIns="0" tIns="0" rIns="0" bIns="0">
              <a:spAutoFit/>
            </a:bodyPr>
            <a:lstStyle/>
            <a:p>
              <a:pPr defTabSz="966788"/>
              <a:r>
                <a:rPr lang="en-US" sz="1900">
                  <a:solidFill>
                    <a:srgbClr val="CC3300"/>
                  </a:solidFill>
                  <a:latin typeface="Helvetica" charset="0"/>
                </a:rPr>
                <a:t>valid</a:t>
              </a:r>
              <a:endParaRPr lang="en-US" sz="2500">
                <a:solidFill>
                  <a:srgbClr val="CC3300"/>
                </a:solidFill>
              </a:endParaRPr>
            </a:p>
          </p:txBody>
        </p:sp>
        <p:sp>
          <p:nvSpPr>
            <p:cNvPr id="39984" name="Line 46"/>
            <p:cNvSpPr>
              <a:spLocks noChangeShapeType="1"/>
            </p:cNvSpPr>
            <p:nvPr/>
          </p:nvSpPr>
          <p:spPr bwMode="auto">
            <a:xfrm flipH="1" flipV="1">
              <a:off x="1160" y="2357"/>
              <a:ext cx="104" cy="107"/>
            </a:xfrm>
            <a:prstGeom prst="line">
              <a:avLst/>
            </a:prstGeom>
            <a:noFill/>
            <a:ln w="9525">
              <a:solidFill>
                <a:schemeClr val="hlink"/>
              </a:solidFill>
              <a:prstDash val="dash"/>
              <a:round/>
              <a:headEnd/>
              <a:tailEnd type="triangle" w="med" len="med"/>
            </a:ln>
          </p:spPr>
          <p:txBody>
            <a:bodyPr/>
            <a:lstStyle/>
            <a:p>
              <a:endParaRPr lang="en-US"/>
            </a:p>
          </p:txBody>
        </p:sp>
      </p:grpSp>
      <p:grpSp>
        <p:nvGrpSpPr>
          <p:cNvPr id="3" name="Group 75"/>
          <p:cNvGrpSpPr>
            <a:grpSpLocks/>
          </p:cNvGrpSpPr>
          <p:nvPr/>
        </p:nvGrpSpPr>
        <p:grpSpPr bwMode="auto">
          <a:xfrm>
            <a:off x="3176588" y="2514600"/>
            <a:ext cx="3863975" cy="981075"/>
            <a:chOff x="2001" y="1877"/>
            <a:chExt cx="2434" cy="618"/>
          </a:xfrm>
        </p:grpSpPr>
        <p:sp>
          <p:nvSpPr>
            <p:cNvPr id="39977" name="Rectangle 28"/>
            <p:cNvSpPr>
              <a:spLocks noChangeArrowheads="1"/>
            </p:cNvSpPr>
            <p:nvPr/>
          </p:nvSpPr>
          <p:spPr bwMode="auto">
            <a:xfrm>
              <a:off x="3512" y="2106"/>
              <a:ext cx="923" cy="182"/>
            </a:xfrm>
            <a:prstGeom prst="rect">
              <a:avLst/>
            </a:prstGeom>
            <a:noFill/>
            <a:ln w="9525">
              <a:noFill/>
              <a:miter lim="800000"/>
              <a:headEnd/>
              <a:tailEnd/>
            </a:ln>
          </p:spPr>
          <p:txBody>
            <a:bodyPr wrap="none" lIns="0" tIns="0" rIns="0" bIns="0">
              <a:spAutoFit/>
            </a:bodyPr>
            <a:lstStyle/>
            <a:p>
              <a:pPr defTabSz="966788"/>
              <a:r>
                <a:rPr lang="en-US" sz="1900">
                  <a:solidFill>
                    <a:srgbClr val="000000"/>
                  </a:solidFill>
                  <a:latin typeface="Helvetica" charset="0"/>
                </a:rPr>
                <a:t>&amp;i is a r-value</a:t>
              </a:r>
              <a:endParaRPr lang="en-US" sz="2500"/>
            </a:p>
          </p:txBody>
        </p:sp>
        <p:sp>
          <p:nvSpPr>
            <p:cNvPr id="39978" name="Rectangle 29"/>
            <p:cNvSpPr>
              <a:spLocks noChangeArrowheads="1"/>
            </p:cNvSpPr>
            <p:nvPr/>
          </p:nvSpPr>
          <p:spPr bwMode="auto">
            <a:xfrm>
              <a:off x="2001" y="1877"/>
              <a:ext cx="1737" cy="182"/>
            </a:xfrm>
            <a:prstGeom prst="rect">
              <a:avLst/>
            </a:prstGeom>
            <a:noFill/>
            <a:ln w="9525">
              <a:noFill/>
              <a:miter lim="800000"/>
              <a:headEnd/>
              <a:tailEnd/>
            </a:ln>
          </p:spPr>
          <p:txBody>
            <a:bodyPr wrap="none" lIns="0" tIns="0" rIns="0" bIns="0">
              <a:spAutoFit/>
            </a:bodyPr>
            <a:lstStyle/>
            <a:p>
              <a:pPr defTabSz="966788"/>
              <a:r>
                <a:rPr lang="en-US" sz="1900">
                  <a:solidFill>
                    <a:srgbClr val="000000"/>
                  </a:solidFill>
                  <a:latin typeface="Helvetica" charset="0"/>
                </a:rPr>
                <a:t>j is the name of a variable</a:t>
              </a:r>
              <a:endParaRPr lang="en-US" sz="2500"/>
            </a:p>
          </p:txBody>
        </p:sp>
        <p:sp>
          <p:nvSpPr>
            <p:cNvPr id="39979" name="Line 44"/>
            <p:cNvSpPr>
              <a:spLocks noChangeShapeType="1"/>
            </p:cNvSpPr>
            <p:nvPr/>
          </p:nvSpPr>
          <p:spPr bwMode="auto">
            <a:xfrm flipV="1">
              <a:off x="3169" y="2292"/>
              <a:ext cx="305" cy="203"/>
            </a:xfrm>
            <a:prstGeom prst="line">
              <a:avLst/>
            </a:prstGeom>
            <a:noFill/>
            <a:ln w="9525">
              <a:solidFill>
                <a:schemeClr val="hlink"/>
              </a:solidFill>
              <a:prstDash val="dash"/>
              <a:round/>
              <a:headEnd/>
              <a:tailEnd type="triangle" w="med" len="med"/>
            </a:ln>
          </p:spPr>
          <p:txBody>
            <a:bodyPr/>
            <a:lstStyle/>
            <a:p>
              <a:endParaRPr lang="en-US"/>
            </a:p>
          </p:txBody>
        </p:sp>
        <p:sp>
          <p:nvSpPr>
            <p:cNvPr id="39980" name="Line 48"/>
            <p:cNvSpPr>
              <a:spLocks noChangeShapeType="1"/>
            </p:cNvSpPr>
            <p:nvPr/>
          </p:nvSpPr>
          <p:spPr bwMode="auto">
            <a:xfrm flipH="1" flipV="1">
              <a:off x="2057" y="2089"/>
              <a:ext cx="660" cy="406"/>
            </a:xfrm>
            <a:prstGeom prst="line">
              <a:avLst/>
            </a:prstGeom>
            <a:noFill/>
            <a:ln w="9525">
              <a:solidFill>
                <a:schemeClr val="hlink"/>
              </a:solidFill>
              <a:prstDash val="dash"/>
              <a:round/>
              <a:headEnd/>
              <a:tailEnd type="triangle" w="med" len="med"/>
            </a:ln>
          </p:spPr>
          <p:txBody>
            <a:bodyPr/>
            <a:lstStyle/>
            <a:p>
              <a:endParaRPr lang="en-US"/>
            </a:p>
          </p:txBody>
        </p:sp>
      </p:grpSp>
      <p:grpSp>
        <p:nvGrpSpPr>
          <p:cNvPr id="4" name="Group 77"/>
          <p:cNvGrpSpPr>
            <a:grpSpLocks/>
          </p:cNvGrpSpPr>
          <p:nvPr/>
        </p:nvGrpSpPr>
        <p:grpSpPr bwMode="auto">
          <a:xfrm>
            <a:off x="2047875" y="4194175"/>
            <a:ext cx="2970213" cy="1282700"/>
            <a:chOff x="1290" y="2935"/>
            <a:chExt cx="1871" cy="808"/>
          </a:xfrm>
        </p:grpSpPr>
        <p:sp>
          <p:nvSpPr>
            <p:cNvPr id="39971" name="Rectangle 26"/>
            <p:cNvSpPr>
              <a:spLocks noChangeArrowheads="1"/>
            </p:cNvSpPr>
            <p:nvPr/>
          </p:nvSpPr>
          <p:spPr bwMode="auto">
            <a:xfrm>
              <a:off x="1290" y="2935"/>
              <a:ext cx="1" cy="240"/>
            </a:xfrm>
            <a:prstGeom prst="rect">
              <a:avLst/>
            </a:prstGeom>
            <a:noFill/>
            <a:ln w="9525">
              <a:noFill/>
              <a:miter lim="800000"/>
              <a:headEnd/>
              <a:tailEnd/>
            </a:ln>
          </p:spPr>
          <p:txBody>
            <a:bodyPr wrap="none" lIns="0" tIns="0" rIns="0" bIns="0">
              <a:spAutoFit/>
            </a:bodyPr>
            <a:lstStyle/>
            <a:p>
              <a:pPr defTabSz="966788"/>
              <a:endParaRPr lang="en-US" sz="2500"/>
            </a:p>
          </p:txBody>
        </p:sp>
        <p:sp>
          <p:nvSpPr>
            <p:cNvPr id="39972" name="Rectangle 33"/>
            <p:cNvSpPr>
              <a:spLocks noChangeArrowheads="1"/>
            </p:cNvSpPr>
            <p:nvPr/>
          </p:nvSpPr>
          <p:spPr bwMode="auto">
            <a:xfrm>
              <a:off x="2717" y="2952"/>
              <a:ext cx="128" cy="173"/>
            </a:xfrm>
            <a:prstGeom prst="rect">
              <a:avLst/>
            </a:prstGeom>
            <a:noFill/>
            <a:ln w="9525">
              <a:noFill/>
              <a:miter lim="800000"/>
              <a:headEnd/>
              <a:tailEnd/>
            </a:ln>
          </p:spPr>
          <p:txBody>
            <a:bodyPr wrap="none" lIns="0" tIns="0" rIns="0" bIns="0">
              <a:spAutoFit/>
            </a:bodyPr>
            <a:lstStyle/>
            <a:p>
              <a:r>
                <a:rPr lang="en-US" sz="1800">
                  <a:latin typeface="Helvetica" charset="0"/>
                </a:rPr>
                <a:t>*k</a:t>
              </a:r>
            </a:p>
          </p:txBody>
        </p:sp>
        <p:sp>
          <p:nvSpPr>
            <p:cNvPr id="39973" name="Rectangle 34"/>
            <p:cNvSpPr>
              <a:spLocks noChangeArrowheads="1"/>
            </p:cNvSpPr>
            <p:nvPr/>
          </p:nvSpPr>
          <p:spPr bwMode="auto">
            <a:xfrm>
              <a:off x="1558" y="3257"/>
              <a:ext cx="1303" cy="182"/>
            </a:xfrm>
            <a:prstGeom prst="rect">
              <a:avLst/>
            </a:prstGeom>
            <a:noFill/>
            <a:ln w="9525">
              <a:noFill/>
              <a:miter lim="800000"/>
              <a:headEnd/>
              <a:tailEnd/>
            </a:ln>
          </p:spPr>
          <p:txBody>
            <a:bodyPr wrap="none" lIns="0" tIns="0" rIns="0" bIns="0">
              <a:spAutoFit/>
            </a:bodyPr>
            <a:lstStyle/>
            <a:p>
              <a:pPr defTabSz="966788"/>
              <a:r>
                <a:rPr lang="en-US" sz="1900">
                  <a:solidFill>
                    <a:srgbClr val="000000"/>
                  </a:solidFill>
                  <a:latin typeface="Helvetica" charset="0"/>
                </a:rPr>
                <a:t>*k is a name of the </a:t>
              </a:r>
              <a:endParaRPr lang="en-US" sz="2500"/>
            </a:p>
          </p:txBody>
        </p:sp>
        <p:sp>
          <p:nvSpPr>
            <p:cNvPr id="39974" name="Rectangle 35"/>
            <p:cNvSpPr>
              <a:spLocks noChangeArrowheads="1"/>
            </p:cNvSpPr>
            <p:nvPr/>
          </p:nvSpPr>
          <p:spPr bwMode="auto">
            <a:xfrm>
              <a:off x="1558" y="3409"/>
              <a:ext cx="1603" cy="182"/>
            </a:xfrm>
            <a:prstGeom prst="rect">
              <a:avLst/>
            </a:prstGeom>
            <a:noFill/>
            <a:ln w="9525">
              <a:noFill/>
              <a:miter lim="800000"/>
              <a:headEnd/>
              <a:tailEnd/>
            </a:ln>
          </p:spPr>
          <p:txBody>
            <a:bodyPr wrap="none" lIns="0" tIns="0" rIns="0" bIns="0">
              <a:spAutoFit/>
            </a:bodyPr>
            <a:lstStyle/>
            <a:p>
              <a:pPr defTabSz="966788"/>
              <a:r>
                <a:rPr lang="en-US" sz="1900">
                  <a:solidFill>
                    <a:srgbClr val="000000"/>
                  </a:solidFill>
                  <a:latin typeface="Helvetica" charset="0"/>
                </a:rPr>
                <a:t>variable whose address</a:t>
              </a:r>
              <a:endParaRPr lang="en-US" sz="2500"/>
            </a:p>
          </p:txBody>
        </p:sp>
        <p:sp>
          <p:nvSpPr>
            <p:cNvPr id="39975" name="Rectangle 36"/>
            <p:cNvSpPr>
              <a:spLocks noChangeArrowheads="1"/>
            </p:cNvSpPr>
            <p:nvPr/>
          </p:nvSpPr>
          <p:spPr bwMode="auto">
            <a:xfrm>
              <a:off x="1558" y="3561"/>
              <a:ext cx="1573" cy="182"/>
            </a:xfrm>
            <a:prstGeom prst="rect">
              <a:avLst/>
            </a:prstGeom>
            <a:noFill/>
            <a:ln w="9525">
              <a:noFill/>
              <a:miter lim="800000"/>
              <a:headEnd/>
              <a:tailEnd/>
            </a:ln>
          </p:spPr>
          <p:txBody>
            <a:bodyPr wrap="none" lIns="0" tIns="0" rIns="0" bIns="0">
              <a:spAutoFit/>
            </a:bodyPr>
            <a:lstStyle/>
            <a:p>
              <a:pPr defTabSz="966788"/>
              <a:r>
                <a:rPr lang="en-US" sz="1900">
                  <a:solidFill>
                    <a:srgbClr val="000000"/>
                  </a:solidFill>
                  <a:latin typeface="Helvetica" charset="0"/>
                </a:rPr>
                <a:t>is in k. *k is an alias of j</a:t>
              </a:r>
              <a:endParaRPr lang="en-US" sz="2500"/>
            </a:p>
          </p:txBody>
        </p:sp>
        <p:sp>
          <p:nvSpPr>
            <p:cNvPr id="39976" name="Line 49"/>
            <p:cNvSpPr>
              <a:spLocks noChangeShapeType="1"/>
            </p:cNvSpPr>
            <p:nvPr/>
          </p:nvSpPr>
          <p:spPr bwMode="auto">
            <a:xfrm flipH="1">
              <a:off x="1688" y="3017"/>
              <a:ext cx="1066" cy="254"/>
            </a:xfrm>
            <a:prstGeom prst="line">
              <a:avLst/>
            </a:prstGeom>
            <a:noFill/>
            <a:ln w="9525">
              <a:solidFill>
                <a:schemeClr val="hlink"/>
              </a:solidFill>
              <a:prstDash val="dash"/>
              <a:round/>
              <a:headEnd/>
              <a:tailEnd type="triangle" w="med" len="med"/>
            </a:ln>
          </p:spPr>
          <p:txBody>
            <a:bodyPr/>
            <a:lstStyle/>
            <a:p>
              <a:endParaRPr lang="en-US"/>
            </a:p>
          </p:txBody>
        </p:sp>
      </p:grpSp>
      <p:sp>
        <p:nvSpPr>
          <p:cNvPr id="39951" name="Text Box 51"/>
          <p:cNvSpPr txBox="1">
            <a:spLocks noChangeArrowheads="1"/>
          </p:cNvSpPr>
          <p:nvPr/>
        </p:nvSpPr>
        <p:spPr bwMode="auto">
          <a:xfrm>
            <a:off x="1503363" y="914400"/>
            <a:ext cx="2230437" cy="1377950"/>
          </a:xfrm>
          <a:prstGeom prst="rect">
            <a:avLst/>
          </a:prstGeom>
          <a:noFill/>
          <a:ln w="9525">
            <a:noFill/>
            <a:miter lim="800000"/>
            <a:headEnd/>
            <a:tailEnd/>
          </a:ln>
        </p:spPr>
        <p:txBody>
          <a:bodyPr wrap="none" lIns="96736" tIns="48368" rIns="96736" bIns="48368">
            <a:spAutoFit/>
          </a:bodyPr>
          <a:lstStyle/>
          <a:p>
            <a:pPr defTabSz="966788"/>
            <a:r>
              <a:rPr lang="en-US" sz="2100">
                <a:latin typeface="Arial" pitchFamily="34" charset="0"/>
              </a:rPr>
              <a:t>int i = 137, *j, **k;</a:t>
            </a:r>
          </a:p>
          <a:p>
            <a:pPr defTabSz="966788"/>
            <a:r>
              <a:rPr lang="en-US" sz="2100">
                <a:latin typeface="Arial" pitchFamily="34" charset="0"/>
              </a:rPr>
              <a:t>j = &amp;i;</a:t>
            </a:r>
          </a:p>
          <a:p>
            <a:pPr defTabSz="966788"/>
            <a:r>
              <a:rPr lang="en-US" sz="2100">
                <a:latin typeface="Arial" pitchFamily="34" charset="0"/>
              </a:rPr>
              <a:t>k= &amp;j;</a:t>
            </a:r>
          </a:p>
          <a:p>
            <a:pPr defTabSz="966788"/>
            <a:r>
              <a:rPr lang="en-US" sz="2100">
                <a:latin typeface="Arial" pitchFamily="34" charset="0"/>
              </a:rPr>
              <a:t>**k = 0;</a:t>
            </a:r>
          </a:p>
        </p:txBody>
      </p:sp>
      <p:grpSp>
        <p:nvGrpSpPr>
          <p:cNvPr id="5" name="Group 78"/>
          <p:cNvGrpSpPr>
            <a:grpSpLocks/>
          </p:cNvGrpSpPr>
          <p:nvPr/>
        </p:nvGrpSpPr>
        <p:grpSpPr bwMode="auto">
          <a:xfrm>
            <a:off x="5603875" y="4132263"/>
            <a:ext cx="2778125" cy="1635125"/>
            <a:chOff x="3530" y="2896"/>
            <a:chExt cx="1750" cy="1030"/>
          </a:xfrm>
        </p:grpSpPr>
        <p:sp>
          <p:nvSpPr>
            <p:cNvPr id="39965" name="Rectangle 27"/>
            <p:cNvSpPr>
              <a:spLocks noChangeArrowheads="1"/>
            </p:cNvSpPr>
            <p:nvPr/>
          </p:nvSpPr>
          <p:spPr bwMode="auto">
            <a:xfrm>
              <a:off x="4062" y="2926"/>
              <a:ext cx="184" cy="173"/>
            </a:xfrm>
            <a:prstGeom prst="rect">
              <a:avLst/>
            </a:prstGeom>
            <a:noFill/>
            <a:ln w="9525">
              <a:noFill/>
              <a:miter lim="800000"/>
              <a:headEnd/>
              <a:tailEnd/>
            </a:ln>
          </p:spPr>
          <p:txBody>
            <a:bodyPr wrap="none" lIns="0" tIns="0" rIns="0" bIns="0">
              <a:spAutoFit/>
            </a:bodyPr>
            <a:lstStyle/>
            <a:p>
              <a:r>
                <a:rPr lang="en-US" sz="1800">
                  <a:latin typeface="Helvetica" charset="0"/>
                </a:rPr>
                <a:t>**k</a:t>
              </a:r>
            </a:p>
          </p:txBody>
        </p:sp>
        <p:sp>
          <p:nvSpPr>
            <p:cNvPr id="39966" name="Rectangle 37"/>
            <p:cNvSpPr>
              <a:spLocks noChangeArrowheads="1"/>
            </p:cNvSpPr>
            <p:nvPr/>
          </p:nvSpPr>
          <p:spPr bwMode="auto">
            <a:xfrm>
              <a:off x="3530" y="3257"/>
              <a:ext cx="1362" cy="182"/>
            </a:xfrm>
            <a:prstGeom prst="rect">
              <a:avLst/>
            </a:prstGeom>
            <a:noFill/>
            <a:ln w="9525">
              <a:noFill/>
              <a:miter lim="800000"/>
              <a:headEnd/>
              <a:tailEnd/>
            </a:ln>
          </p:spPr>
          <p:txBody>
            <a:bodyPr wrap="none" lIns="0" tIns="0" rIns="0" bIns="0">
              <a:spAutoFit/>
            </a:bodyPr>
            <a:lstStyle/>
            <a:p>
              <a:pPr defTabSz="966788"/>
              <a:r>
                <a:rPr lang="en-US" sz="1900">
                  <a:solidFill>
                    <a:srgbClr val="000000"/>
                  </a:solidFill>
                  <a:latin typeface="Helvetica" charset="0"/>
                </a:rPr>
                <a:t>**k is a name of the </a:t>
              </a:r>
              <a:endParaRPr lang="en-US" sz="2500"/>
            </a:p>
          </p:txBody>
        </p:sp>
        <p:sp>
          <p:nvSpPr>
            <p:cNvPr id="39967" name="Rectangle 38"/>
            <p:cNvSpPr>
              <a:spLocks noChangeArrowheads="1"/>
            </p:cNvSpPr>
            <p:nvPr/>
          </p:nvSpPr>
          <p:spPr bwMode="auto">
            <a:xfrm>
              <a:off x="3530" y="3409"/>
              <a:ext cx="1645" cy="182"/>
            </a:xfrm>
            <a:prstGeom prst="rect">
              <a:avLst/>
            </a:prstGeom>
            <a:noFill/>
            <a:ln w="9525">
              <a:noFill/>
              <a:miter lim="800000"/>
              <a:headEnd/>
              <a:tailEnd/>
            </a:ln>
          </p:spPr>
          <p:txBody>
            <a:bodyPr wrap="none" lIns="0" tIns="0" rIns="0" bIns="0">
              <a:spAutoFit/>
            </a:bodyPr>
            <a:lstStyle/>
            <a:p>
              <a:pPr defTabSz="966788"/>
              <a:r>
                <a:rPr lang="en-US" sz="1900">
                  <a:solidFill>
                    <a:srgbClr val="000000"/>
                  </a:solidFill>
                  <a:latin typeface="Helvetica" charset="0"/>
                </a:rPr>
                <a:t>variable whose address </a:t>
              </a:r>
              <a:endParaRPr lang="en-US" sz="2500"/>
            </a:p>
          </p:txBody>
        </p:sp>
        <p:sp>
          <p:nvSpPr>
            <p:cNvPr id="39968" name="Rectangle 39"/>
            <p:cNvSpPr>
              <a:spLocks noChangeArrowheads="1"/>
            </p:cNvSpPr>
            <p:nvPr/>
          </p:nvSpPr>
          <p:spPr bwMode="auto">
            <a:xfrm>
              <a:off x="3530" y="3562"/>
              <a:ext cx="1750" cy="364"/>
            </a:xfrm>
            <a:prstGeom prst="rect">
              <a:avLst/>
            </a:prstGeom>
            <a:noFill/>
            <a:ln w="9525">
              <a:noFill/>
              <a:miter lim="800000"/>
              <a:headEnd/>
              <a:tailEnd/>
            </a:ln>
          </p:spPr>
          <p:txBody>
            <a:bodyPr wrap="none" lIns="0" tIns="0" rIns="0" bIns="0">
              <a:spAutoFit/>
            </a:bodyPr>
            <a:lstStyle/>
            <a:p>
              <a:pPr defTabSz="966788"/>
              <a:r>
                <a:rPr lang="en-US" sz="1900">
                  <a:solidFill>
                    <a:srgbClr val="000000"/>
                  </a:solidFill>
                  <a:latin typeface="Helvetica" charset="0"/>
                </a:rPr>
                <a:t>is in *k. **k is an alias of *j</a:t>
              </a:r>
            </a:p>
            <a:p>
              <a:pPr defTabSz="966788"/>
              <a:r>
                <a:rPr lang="en-US" sz="1900">
                  <a:solidFill>
                    <a:srgbClr val="000000"/>
                  </a:solidFill>
                  <a:latin typeface="Helvetica" charset="0"/>
                </a:rPr>
                <a:t>and a alias of i</a:t>
              </a:r>
              <a:endParaRPr lang="en-US" sz="2500"/>
            </a:p>
          </p:txBody>
        </p:sp>
        <p:sp>
          <p:nvSpPr>
            <p:cNvPr id="39969" name="Line 50"/>
            <p:cNvSpPr>
              <a:spLocks noChangeShapeType="1"/>
            </p:cNvSpPr>
            <p:nvPr/>
          </p:nvSpPr>
          <p:spPr bwMode="auto">
            <a:xfrm flipH="1">
              <a:off x="3704" y="3065"/>
              <a:ext cx="432" cy="206"/>
            </a:xfrm>
            <a:prstGeom prst="line">
              <a:avLst/>
            </a:prstGeom>
            <a:noFill/>
            <a:ln w="9525">
              <a:solidFill>
                <a:schemeClr val="hlink"/>
              </a:solidFill>
              <a:prstDash val="dash"/>
              <a:round/>
              <a:headEnd/>
              <a:tailEnd type="triangle" w="med" len="med"/>
            </a:ln>
          </p:spPr>
          <p:txBody>
            <a:bodyPr/>
            <a:lstStyle/>
            <a:p>
              <a:endParaRPr lang="en-US"/>
            </a:p>
          </p:txBody>
        </p:sp>
        <p:sp>
          <p:nvSpPr>
            <p:cNvPr id="39970" name="Text Box 52"/>
            <p:cNvSpPr txBox="1">
              <a:spLocks noChangeArrowheads="1"/>
            </p:cNvSpPr>
            <p:nvPr/>
          </p:nvSpPr>
          <p:spPr bwMode="auto">
            <a:xfrm>
              <a:off x="4510" y="2896"/>
              <a:ext cx="204" cy="231"/>
            </a:xfrm>
            <a:prstGeom prst="rect">
              <a:avLst/>
            </a:prstGeom>
            <a:noFill/>
            <a:ln w="9525">
              <a:noFill/>
              <a:miter lim="800000"/>
              <a:headEnd/>
              <a:tailEnd/>
            </a:ln>
          </p:spPr>
          <p:txBody>
            <a:bodyPr wrap="none" lIns="91432" tIns="45716" rIns="91432" bIns="45716">
              <a:spAutoFit/>
            </a:bodyPr>
            <a:lstStyle/>
            <a:p>
              <a:r>
                <a:rPr lang="en-US" sz="1800">
                  <a:latin typeface="Helvetica" charset="0"/>
                </a:rPr>
                <a:t>*j</a:t>
              </a:r>
            </a:p>
          </p:txBody>
        </p:sp>
      </p:grpSp>
      <p:sp>
        <p:nvSpPr>
          <p:cNvPr id="250947" name="Text Box 67"/>
          <p:cNvSpPr txBox="1">
            <a:spLocks noChangeArrowheads="1"/>
          </p:cNvSpPr>
          <p:nvPr/>
        </p:nvSpPr>
        <p:spPr bwMode="auto">
          <a:xfrm>
            <a:off x="2971800" y="6300788"/>
            <a:ext cx="946150" cy="400050"/>
          </a:xfrm>
          <a:prstGeom prst="rect">
            <a:avLst/>
          </a:prstGeom>
          <a:noFill/>
          <a:ln w="9525">
            <a:noFill/>
            <a:miter lim="800000"/>
            <a:headEnd/>
            <a:tailEnd/>
          </a:ln>
        </p:spPr>
        <p:txBody>
          <a:bodyPr wrap="none" lIns="96736" tIns="48368" rIns="96736" bIns="48368">
            <a:spAutoFit/>
          </a:bodyPr>
          <a:lstStyle/>
          <a:p>
            <a:pPr defTabSz="966788"/>
            <a:r>
              <a:rPr lang="en-US" sz="2000">
                <a:latin typeface="Helvetica" charset="0"/>
              </a:rPr>
              <a:t>**k = 0</a:t>
            </a:r>
            <a:endParaRPr lang="en-US" sz="2000">
              <a:latin typeface="Helvetica" charset="0"/>
              <a:cs typeface="Times New Roman" pitchFamily="18" charset="0"/>
            </a:endParaRPr>
          </a:p>
        </p:txBody>
      </p:sp>
      <p:grpSp>
        <p:nvGrpSpPr>
          <p:cNvPr id="6" name="Group 81"/>
          <p:cNvGrpSpPr>
            <a:grpSpLocks/>
          </p:cNvGrpSpPr>
          <p:nvPr/>
        </p:nvGrpSpPr>
        <p:grpSpPr bwMode="auto">
          <a:xfrm>
            <a:off x="4495800" y="3810000"/>
            <a:ext cx="1906588" cy="396875"/>
            <a:chOff x="2832" y="2400"/>
            <a:chExt cx="1201" cy="250"/>
          </a:xfrm>
        </p:grpSpPr>
        <p:sp>
          <p:nvSpPr>
            <p:cNvPr id="39963" name="Line 41"/>
            <p:cNvSpPr>
              <a:spLocks noChangeShapeType="1"/>
            </p:cNvSpPr>
            <p:nvPr/>
          </p:nvSpPr>
          <p:spPr bwMode="auto">
            <a:xfrm>
              <a:off x="3271" y="2507"/>
              <a:ext cx="762" cy="0"/>
            </a:xfrm>
            <a:prstGeom prst="line">
              <a:avLst/>
            </a:prstGeom>
            <a:noFill/>
            <a:ln w="9525">
              <a:solidFill>
                <a:schemeClr val="tx1"/>
              </a:solidFill>
              <a:round/>
              <a:headEnd/>
              <a:tailEnd type="triangle" w="med" len="med"/>
            </a:ln>
          </p:spPr>
          <p:txBody>
            <a:bodyPr/>
            <a:lstStyle/>
            <a:p>
              <a:endParaRPr lang="en-US"/>
            </a:p>
          </p:txBody>
        </p:sp>
        <p:sp>
          <p:nvSpPr>
            <p:cNvPr id="39964" name="Rectangle 70"/>
            <p:cNvSpPr>
              <a:spLocks noChangeArrowheads="1"/>
            </p:cNvSpPr>
            <p:nvPr/>
          </p:nvSpPr>
          <p:spPr bwMode="auto">
            <a:xfrm>
              <a:off x="2832" y="2400"/>
              <a:ext cx="356" cy="250"/>
            </a:xfrm>
            <a:prstGeom prst="rect">
              <a:avLst/>
            </a:prstGeom>
            <a:noFill/>
            <a:ln w="9525">
              <a:noFill/>
              <a:miter lim="800000"/>
              <a:headEnd/>
              <a:tailEnd/>
            </a:ln>
          </p:spPr>
          <p:txBody>
            <a:bodyPr wrap="none" lIns="91432" tIns="45716" rIns="91432" bIns="45716">
              <a:spAutoFit/>
            </a:bodyPr>
            <a:lstStyle/>
            <a:p>
              <a:r>
                <a:rPr lang="en-US" sz="2000"/>
                <a:t>100</a:t>
              </a:r>
            </a:p>
          </p:txBody>
        </p:sp>
      </p:grpSp>
      <p:grpSp>
        <p:nvGrpSpPr>
          <p:cNvPr id="7" name="Group 74"/>
          <p:cNvGrpSpPr>
            <a:grpSpLocks/>
          </p:cNvGrpSpPr>
          <p:nvPr/>
        </p:nvGrpSpPr>
        <p:grpSpPr bwMode="auto">
          <a:xfrm>
            <a:off x="2209800" y="3810000"/>
            <a:ext cx="2014538" cy="396875"/>
            <a:chOff x="1392" y="2693"/>
            <a:chExt cx="1269" cy="250"/>
          </a:xfrm>
        </p:grpSpPr>
        <p:sp>
          <p:nvSpPr>
            <p:cNvPr id="39961" name="Line 40"/>
            <p:cNvSpPr>
              <a:spLocks noChangeShapeType="1"/>
            </p:cNvSpPr>
            <p:nvPr/>
          </p:nvSpPr>
          <p:spPr bwMode="auto">
            <a:xfrm>
              <a:off x="1849" y="2800"/>
              <a:ext cx="812" cy="0"/>
            </a:xfrm>
            <a:prstGeom prst="line">
              <a:avLst/>
            </a:prstGeom>
            <a:noFill/>
            <a:ln w="9525">
              <a:solidFill>
                <a:schemeClr val="tx1"/>
              </a:solidFill>
              <a:round/>
              <a:headEnd/>
              <a:tailEnd type="triangle" w="med" len="med"/>
            </a:ln>
          </p:spPr>
          <p:txBody>
            <a:bodyPr/>
            <a:lstStyle/>
            <a:p>
              <a:endParaRPr lang="en-US"/>
            </a:p>
          </p:txBody>
        </p:sp>
        <p:sp>
          <p:nvSpPr>
            <p:cNvPr id="39962" name="Text Box 72"/>
            <p:cNvSpPr txBox="1">
              <a:spLocks noChangeArrowheads="1"/>
            </p:cNvSpPr>
            <p:nvPr/>
          </p:nvSpPr>
          <p:spPr bwMode="auto">
            <a:xfrm>
              <a:off x="1392" y="2693"/>
              <a:ext cx="356" cy="250"/>
            </a:xfrm>
            <a:prstGeom prst="rect">
              <a:avLst/>
            </a:prstGeom>
            <a:noFill/>
            <a:ln w="9525">
              <a:noFill/>
              <a:miter lim="800000"/>
              <a:headEnd/>
              <a:tailEnd/>
            </a:ln>
          </p:spPr>
          <p:txBody>
            <a:bodyPr wrap="none" lIns="91432" tIns="45716" rIns="91432" bIns="45716">
              <a:spAutoFit/>
            </a:bodyPr>
            <a:lstStyle/>
            <a:p>
              <a:r>
                <a:rPr lang="en-US" sz="2000"/>
                <a:t>160</a:t>
              </a:r>
            </a:p>
          </p:txBody>
        </p:sp>
      </p:grpSp>
      <p:sp>
        <p:nvSpPr>
          <p:cNvPr id="250959" name="Text Box 79"/>
          <p:cNvSpPr txBox="1">
            <a:spLocks noChangeArrowheads="1"/>
          </p:cNvSpPr>
          <p:nvPr/>
        </p:nvSpPr>
        <p:spPr bwMode="auto">
          <a:xfrm>
            <a:off x="4114800" y="6246813"/>
            <a:ext cx="1081088" cy="476250"/>
          </a:xfrm>
          <a:prstGeom prst="rect">
            <a:avLst/>
          </a:prstGeom>
          <a:noFill/>
          <a:ln w="9525">
            <a:noFill/>
            <a:miter lim="800000"/>
            <a:headEnd/>
            <a:tailEnd/>
          </a:ln>
        </p:spPr>
        <p:txBody>
          <a:bodyPr wrap="none" lIns="96736" tIns="48368" rIns="96736" bIns="48368">
            <a:spAutoFit/>
          </a:bodyPr>
          <a:lstStyle/>
          <a:p>
            <a:pPr defTabSz="966788"/>
            <a:r>
              <a:rPr lang="en-US" sz="2500">
                <a:latin typeface="Times" charset="0"/>
                <a:cs typeface="Times New Roman" pitchFamily="18" charset="0"/>
                <a:sym typeface="Symbol" pitchFamily="18" charset="2"/>
              </a:rPr>
              <a:t></a:t>
            </a:r>
            <a:r>
              <a:rPr lang="en-US" sz="2500">
                <a:latin typeface="Times" charset="0"/>
                <a:cs typeface="Times New Roman" pitchFamily="18" charset="0"/>
              </a:rPr>
              <a:t> </a:t>
            </a:r>
            <a:r>
              <a:rPr lang="en-US" sz="2000">
                <a:latin typeface="Helvetica" charset="0"/>
                <a:cs typeface="Times New Roman" pitchFamily="18" charset="0"/>
              </a:rPr>
              <a:t>i = 0</a:t>
            </a:r>
          </a:p>
        </p:txBody>
      </p:sp>
      <p:sp>
        <p:nvSpPr>
          <p:cNvPr id="250960" name="Freeform 80"/>
          <p:cNvSpPr>
            <a:spLocks/>
          </p:cNvSpPr>
          <p:nvPr/>
        </p:nvSpPr>
        <p:spPr bwMode="auto">
          <a:xfrm>
            <a:off x="5257800" y="4038600"/>
            <a:ext cx="3351213" cy="2513013"/>
          </a:xfrm>
          <a:custGeom>
            <a:avLst/>
            <a:gdLst>
              <a:gd name="T0" fmla="*/ 0 w 2112"/>
              <a:gd name="T1" fmla="*/ 2147483647 h 1584"/>
              <a:gd name="T2" fmla="*/ 2147483647 w 2112"/>
              <a:gd name="T3" fmla="*/ 2147483647 h 1584"/>
              <a:gd name="T4" fmla="*/ 2147483647 w 2112"/>
              <a:gd name="T5" fmla="*/ 0 h 1584"/>
              <a:gd name="T6" fmla="*/ 2147483647 w 2112"/>
              <a:gd name="T7" fmla="*/ 0 h 1584"/>
              <a:gd name="T8" fmla="*/ 0 60000 65536"/>
              <a:gd name="T9" fmla="*/ 0 60000 65536"/>
              <a:gd name="T10" fmla="*/ 0 60000 65536"/>
              <a:gd name="T11" fmla="*/ 0 60000 65536"/>
              <a:gd name="T12" fmla="*/ 0 w 2112"/>
              <a:gd name="T13" fmla="*/ 0 h 1584"/>
              <a:gd name="T14" fmla="*/ 2112 w 2112"/>
              <a:gd name="T15" fmla="*/ 1584 h 1584"/>
            </a:gdLst>
            <a:ahLst/>
            <a:cxnLst>
              <a:cxn ang="T8">
                <a:pos x="T0" y="T1"/>
              </a:cxn>
              <a:cxn ang="T9">
                <a:pos x="T2" y="T3"/>
              </a:cxn>
              <a:cxn ang="T10">
                <a:pos x="T4" y="T5"/>
              </a:cxn>
              <a:cxn ang="T11">
                <a:pos x="T6" y="T7"/>
              </a:cxn>
            </a:cxnLst>
            <a:rect l="T12" t="T13" r="T14" b="T15"/>
            <a:pathLst>
              <a:path w="2112" h="1584">
                <a:moveTo>
                  <a:pt x="0" y="1584"/>
                </a:moveTo>
                <a:lnTo>
                  <a:pt x="2112" y="1584"/>
                </a:lnTo>
                <a:lnTo>
                  <a:pt x="2112" y="0"/>
                </a:lnTo>
                <a:lnTo>
                  <a:pt x="1248" y="0"/>
                </a:lnTo>
              </a:path>
            </a:pathLst>
          </a:custGeom>
          <a:noFill/>
          <a:ln w="9525">
            <a:solidFill>
              <a:schemeClr val="accent2"/>
            </a:solidFill>
            <a:round/>
            <a:headEnd type="none" w="med" len="med"/>
            <a:tailEnd type="arrow" w="med" len="med"/>
          </a:ln>
        </p:spPr>
        <p:txBody>
          <a:bodyPr/>
          <a:lstStyle/>
          <a:p>
            <a:endParaRPr lang="en-US"/>
          </a:p>
        </p:txBody>
      </p:sp>
      <p:sp>
        <p:nvSpPr>
          <p:cNvPr id="39958" name="Rectangle 82"/>
          <p:cNvSpPr>
            <a:spLocks noChangeArrowheads="1"/>
          </p:cNvSpPr>
          <p:nvPr/>
        </p:nvSpPr>
        <p:spPr bwMode="auto">
          <a:xfrm>
            <a:off x="4038600" y="4038600"/>
            <a:ext cx="120650" cy="288925"/>
          </a:xfrm>
          <a:prstGeom prst="rect">
            <a:avLst/>
          </a:prstGeom>
          <a:noFill/>
          <a:ln w="9525">
            <a:noFill/>
            <a:miter lim="800000"/>
            <a:headEnd/>
            <a:tailEnd/>
          </a:ln>
        </p:spPr>
        <p:txBody>
          <a:bodyPr wrap="none" lIns="0" tIns="0" rIns="0" bIns="0">
            <a:spAutoFit/>
          </a:bodyPr>
          <a:lstStyle/>
          <a:p>
            <a:pPr defTabSz="966788"/>
            <a:r>
              <a:rPr lang="en-US" sz="1900">
                <a:solidFill>
                  <a:srgbClr val="000000"/>
                </a:solidFill>
                <a:latin typeface="Helvetica" charset="0"/>
              </a:rPr>
              <a:t> j</a:t>
            </a:r>
            <a:endParaRPr lang="en-US" sz="2500"/>
          </a:p>
        </p:txBody>
      </p:sp>
      <p:sp>
        <p:nvSpPr>
          <p:cNvPr id="39959" name="Rectangle 83"/>
          <p:cNvSpPr>
            <a:spLocks noChangeArrowheads="1"/>
          </p:cNvSpPr>
          <p:nvPr/>
        </p:nvSpPr>
        <p:spPr bwMode="auto">
          <a:xfrm>
            <a:off x="1752600" y="3978275"/>
            <a:ext cx="187325" cy="288925"/>
          </a:xfrm>
          <a:prstGeom prst="rect">
            <a:avLst/>
          </a:prstGeom>
          <a:noFill/>
          <a:ln w="9525">
            <a:noFill/>
            <a:miter lim="800000"/>
            <a:headEnd/>
            <a:tailEnd/>
          </a:ln>
        </p:spPr>
        <p:txBody>
          <a:bodyPr wrap="none" lIns="0" tIns="0" rIns="0" bIns="0">
            <a:spAutoFit/>
          </a:bodyPr>
          <a:lstStyle/>
          <a:p>
            <a:pPr defTabSz="966788"/>
            <a:r>
              <a:rPr lang="en-US" sz="1900">
                <a:solidFill>
                  <a:srgbClr val="000000"/>
                </a:solidFill>
                <a:latin typeface="Helvetica" charset="0"/>
              </a:rPr>
              <a:t> k</a:t>
            </a:r>
            <a:endParaRPr lang="en-US" sz="2500"/>
          </a:p>
        </p:txBody>
      </p:sp>
      <p:sp>
        <p:nvSpPr>
          <p:cNvPr id="48" name="Rounded Rectangular Callout 47"/>
          <p:cNvSpPr>
            <a:spLocks noChangeArrowheads="1"/>
          </p:cNvSpPr>
          <p:nvPr/>
        </p:nvSpPr>
        <p:spPr bwMode="auto">
          <a:xfrm>
            <a:off x="4572000" y="1066800"/>
            <a:ext cx="3048000" cy="838200"/>
          </a:xfrm>
          <a:prstGeom prst="wedgeRoundRectCallout">
            <a:avLst>
              <a:gd name="adj1" fmla="val -76833"/>
              <a:gd name="adj2" fmla="val -42227"/>
              <a:gd name="adj3" fmla="val 16667"/>
            </a:avLst>
          </a:prstGeom>
          <a:solidFill>
            <a:srgbClr val="FFFF00"/>
          </a:solidFill>
          <a:ln w="9525" algn="ctr">
            <a:solidFill>
              <a:schemeClr val="tx1"/>
            </a:solidFill>
            <a:round/>
            <a:headEnd/>
            <a:tailEnd/>
          </a:ln>
        </p:spPr>
        <p:txBody>
          <a:bodyPr/>
          <a:lstStyle/>
          <a:p>
            <a:r>
              <a:rPr lang="en-US" sz="2000"/>
              <a:t>What happens if you declare </a:t>
            </a:r>
            <a:r>
              <a:rPr lang="en-US" sz="2000">
                <a:solidFill>
                  <a:srgbClr val="FF0000"/>
                </a:solidFill>
              </a:rPr>
              <a:t>*k</a:t>
            </a:r>
            <a:r>
              <a:rPr lang="en-US" sz="2000"/>
              <a:t>, instead?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50903"/>
                                        </p:tgtEl>
                                        <p:attrNameLst>
                                          <p:attrName>style.visibility</p:attrName>
                                        </p:attrNameLst>
                                      </p:cBhvr>
                                      <p:to>
                                        <p:strVal val="visible"/>
                                      </p:to>
                                    </p:set>
                                    <p:anim calcmode="lin" valueType="num">
                                      <p:cBhvr>
                                        <p:cTn id="7" dur="500" fill="hold"/>
                                        <p:tgtEl>
                                          <p:spTgt spid="250903"/>
                                        </p:tgtEl>
                                        <p:attrNameLst>
                                          <p:attrName>ppt_w</p:attrName>
                                        </p:attrNameLst>
                                      </p:cBhvr>
                                      <p:tavLst>
                                        <p:tav tm="0">
                                          <p:val>
                                            <p:fltVal val="0"/>
                                          </p:val>
                                        </p:tav>
                                        <p:tav tm="100000">
                                          <p:val>
                                            <p:strVal val="#ppt_w"/>
                                          </p:val>
                                        </p:tav>
                                      </p:tavLst>
                                    </p:anim>
                                    <p:anim calcmode="lin" valueType="num">
                                      <p:cBhvr>
                                        <p:cTn id="8" dur="500" fill="hold"/>
                                        <p:tgtEl>
                                          <p:spTgt spid="250903"/>
                                        </p:tgtEl>
                                        <p:attrNameLst>
                                          <p:attrName>ppt_h</p:attrName>
                                        </p:attrNameLst>
                                      </p:cBhvr>
                                      <p:tavLst>
                                        <p:tav tm="0">
                                          <p:val>
                                            <p:fltVal val="0"/>
                                          </p:val>
                                        </p:tav>
                                        <p:tav tm="100000">
                                          <p:val>
                                            <p:strVal val="#ppt_h"/>
                                          </p:val>
                                        </p:tav>
                                      </p:tavLst>
                                    </p:anim>
                                    <p:anim calcmode="lin" valueType="num">
                                      <p:cBhvr>
                                        <p:cTn id="9" dur="500" fill="hold"/>
                                        <p:tgtEl>
                                          <p:spTgt spid="250903"/>
                                        </p:tgtEl>
                                        <p:attrNameLst>
                                          <p:attrName>style.rotation</p:attrName>
                                        </p:attrNameLst>
                                      </p:cBhvr>
                                      <p:tavLst>
                                        <p:tav tm="0">
                                          <p:val>
                                            <p:fltVal val="360"/>
                                          </p:val>
                                        </p:tav>
                                        <p:tav tm="100000">
                                          <p:val>
                                            <p:fltVal val="0"/>
                                          </p:val>
                                        </p:tav>
                                      </p:tavLst>
                                    </p:anim>
                                    <p:animEffect transition="in" filter="fade">
                                      <p:cBhvr>
                                        <p:cTn id="10" dur="500"/>
                                        <p:tgtEl>
                                          <p:spTgt spid="25090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4" presetClass="entr" presetSubtype="0" accel="10000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strVal val="#ppt_w*0.05"/>
                                          </p:val>
                                        </p:tav>
                                        <p:tav tm="100000">
                                          <p:val>
                                            <p:strVal val="#ppt_w"/>
                                          </p:val>
                                        </p:tav>
                                      </p:tavLst>
                                    </p:anim>
                                    <p:anim calcmode="lin" valueType="num">
                                      <p:cBhvr>
                                        <p:cTn id="16" dur="500" fill="hold"/>
                                        <p:tgtEl>
                                          <p:spTgt spid="6"/>
                                        </p:tgtEl>
                                        <p:attrNameLst>
                                          <p:attrName>ppt_h</p:attrName>
                                        </p:attrNameLst>
                                      </p:cBhvr>
                                      <p:tavLst>
                                        <p:tav tm="0">
                                          <p:val>
                                            <p:strVal val="#ppt_h"/>
                                          </p:val>
                                        </p:tav>
                                        <p:tav tm="100000">
                                          <p:val>
                                            <p:strVal val="#ppt_h"/>
                                          </p:val>
                                        </p:tav>
                                      </p:tavLst>
                                    </p:anim>
                                    <p:anim calcmode="lin" valueType="num">
                                      <p:cBhvr>
                                        <p:cTn id="17" dur="500" fill="hold"/>
                                        <p:tgtEl>
                                          <p:spTgt spid="6"/>
                                        </p:tgtEl>
                                        <p:attrNameLst>
                                          <p:attrName>ppt_x</p:attrName>
                                        </p:attrNameLst>
                                      </p:cBhvr>
                                      <p:tavLst>
                                        <p:tav tm="0">
                                          <p:val>
                                            <p:strVal val="#ppt_x-.2"/>
                                          </p:val>
                                        </p:tav>
                                        <p:tav tm="100000">
                                          <p:val>
                                            <p:strVal val="#ppt_x"/>
                                          </p:val>
                                        </p:tav>
                                      </p:tavLst>
                                    </p:anim>
                                    <p:anim calcmode="lin" valueType="num">
                                      <p:cBhvr>
                                        <p:cTn id="18" dur="500" fill="hold"/>
                                        <p:tgtEl>
                                          <p:spTgt spid="6"/>
                                        </p:tgtEl>
                                        <p:attrNameLst>
                                          <p:attrName>ppt_y</p:attrName>
                                        </p:attrNameLst>
                                      </p:cBhvr>
                                      <p:tavLst>
                                        <p:tav tm="0">
                                          <p:val>
                                            <p:strVal val="#ppt_y"/>
                                          </p:val>
                                        </p:tav>
                                        <p:tav tm="100000">
                                          <p:val>
                                            <p:strVal val="#ppt_y"/>
                                          </p:val>
                                        </p:tav>
                                      </p:tavLst>
                                    </p:anim>
                                    <p:animEffect transition="in" filter="fade">
                                      <p:cBhvr>
                                        <p:cTn id="19" dur="500"/>
                                        <p:tgtEl>
                                          <p:spTgt spid="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9" presetClass="entr" presetSubtype="0" decel="100000" fill="hold" grpId="0" nodeType="clickEffect">
                                  <p:stCondLst>
                                    <p:cond delay="0"/>
                                  </p:stCondLst>
                                  <p:childTnLst>
                                    <p:set>
                                      <p:cBhvr>
                                        <p:cTn id="28" dur="1" fill="hold">
                                          <p:stCondLst>
                                            <p:cond delay="0"/>
                                          </p:stCondLst>
                                        </p:cTn>
                                        <p:tgtEl>
                                          <p:spTgt spid="250905"/>
                                        </p:tgtEl>
                                        <p:attrNameLst>
                                          <p:attrName>style.visibility</p:attrName>
                                        </p:attrNameLst>
                                      </p:cBhvr>
                                      <p:to>
                                        <p:strVal val="visible"/>
                                      </p:to>
                                    </p:set>
                                    <p:anim calcmode="lin" valueType="num">
                                      <p:cBhvr>
                                        <p:cTn id="29" dur="500" fill="hold"/>
                                        <p:tgtEl>
                                          <p:spTgt spid="250905"/>
                                        </p:tgtEl>
                                        <p:attrNameLst>
                                          <p:attrName>ppt_w</p:attrName>
                                        </p:attrNameLst>
                                      </p:cBhvr>
                                      <p:tavLst>
                                        <p:tav tm="0">
                                          <p:val>
                                            <p:fltVal val="0"/>
                                          </p:val>
                                        </p:tav>
                                        <p:tav tm="100000">
                                          <p:val>
                                            <p:strVal val="#ppt_w"/>
                                          </p:val>
                                        </p:tav>
                                      </p:tavLst>
                                    </p:anim>
                                    <p:anim calcmode="lin" valueType="num">
                                      <p:cBhvr>
                                        <p:cTn id="30" dur="500" fill="hold"/>
                                        <p:tgtEl>
                                          <p:spTgt spid="250905"/>
                                        </p:tgtEl>
                                        <p:attrNameLst>
                                          <p:attrName>ppt_h</p:attrName>
                                        </p:attrNameLst>
                                      </p:cBhvr>
                                      <p:tavLst>
                                        <p:tav tm="0">
                                          <p:val>
                                            <p:fltVal val="0"/>
                                          </p:val>
                                        </p:tav>
                                        <p:tav tm="100000">
                                          <p:val>
                                            <p:strVal val="#ppt_h"/>
                                          </p:val>
                                        </p:tav>
                                      </p:tavLst>
                                    </p:anim>
                                    <p:anim calcmode="lin" valueType="num">
                                      <p:cBhvr>
                                        <p:cTn id="31" dur="500" fill="hold"/>
                                        <p:tgtEl>
                                          <p:spTgt spid="250905"/>
                                        </p:tgtEl>
                                        <p:attrNameLst>
                                          <p:attrName>style.rotation</p:attrName>
                                        </p:attrNameLst>
                                      </p:cBhvr>
                                      <p:tavLst>
                                        <p:tav tm="0">
                                          <p:val>
                                            <p:fltVal val="360"/>
                                          </p:val>
                                        </p:tav>
                                        <p:tav tm="100000">
                                          <p:val>
                                            <p:fltVal val="0"/>
                                          </p:val>
                                        </p:tav>
                                      </p:tavLst>
                                    </p:anim>
                                    <p:animEffect transition="in" filter="fade">
                                      <p:cBhvr>
                                        <p:cTn id="32" dur="500"/>
                                        <p:tgtEl>
                                          <p:spTgt spid="2509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4" presetClass="entr" presetSubtype="0" accel="10000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strVal val="#ppt_w*0.05"/>
                                          </p:val>
                                        </p:tav>
                                        <p:tav tm="100000">
                                          <p:val>
                                            <p:strVal val="#ppt_w"/>
                                          </p:val>
                                        </p:tav>
                                      </p:tavLst>
                                    </p:anim>
                                    <p:anim calcmode="lin" valueType="num">
                                      <p:cBhvr>
                                        <p:cTn id="38" dur="500" fill="hold"/>
                                        <p:tgtEl>
                                          <p:spTgt spid="7"/>
                                        </p:tgtEl>
                                        <p:attrNameLst>
                                          <p:attrName>ppt_h</p:attrName>
                                        </p:attrNameLst>
                                      </p:cBhvr>
                                      <p:tavLst>
                                        <p:tav tm="0">
                                          <p:val>
                                            <p:strVal val="#ppt_h"/>
                                          </p:val>
                                        </p:tav>
                                        <p:tav tm="100000">
                                          <p:val>
                                            <p:strVal val="#ppt_h"/>
                                          </p:val>
                                        </p:tav>
                                      </p:tavLst>
                                    </p:anim>
                                    <p:anim calcmode="lin" valueType="num">
                                      <p:cBhvr>
                                        <p:cTn id="39" dur="500" fill="hold"/>
                                        <p:tgtEl>
                                          <p:spTgt spid="7"/>
                                        </p:tgtEl>
                                        <p:attrNameLst>
                                          <p:attrName>ppt_x</p:attrName>
                                        </p:attrNameLst>
                                      </p:cBhvr>
                                      <p:tavLst>
                                        <p:tav tm="0">
                                          <p:val>
                                            <p:strVal val="#ppt_x-.2"/>
                                          </p:val>
                                        </p:tav>
                                        <p:tav tm="100000">
                                          <p:val>
                                            <p:strVal val="#ppt_x"/>
                                          </p:val>
                                        </p:tav>
                                      </p:tavLst>
                                    </p:anim>
                                    <p:anim calcmode="lin" valueType="num">
                                      <p:cBhvr>
                                        <p:cTn id="40" dur="500" fill="hold"/>
                                        <p:tgtEl>
                                          <p:spTgt spid="7"/>
                                        </p:tgtEl>
                                        <p:attrNameLst>
                                          <p:attrName>ppt_y</p:attrName>
                                        </p:attrNameLst>
                                      </p:cBhvr>
                                      <p:tavLst>
                                        <p:tav tm="0">
                                          <p:val>
                                            <p:strVal val="#ppt_y"/>
                                          </p:val>
                                        </p:tav>
                                        <p:tav tm="100000">
                                          <p:val>
                                            <p:strVal val="#ppt_y"/>
                                          </p:val>
                                        </p:tav>
                                      </p:tavLst>
                                    </p:anim>
                                    <p:animEffect transition="in" filter="fade">
                                      <p:cBhvr>
                                        <p:cTn id="41" dur="500"/>
                                        <p:tgtEl>
                                          <p:spTgt spid="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linds(horizontal)">
                                      <p:cBhvr>
                                        <p:cTn id="46" dur="500"/>
                                        <p:tgtEl>
                                          <p:spTgt spid="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blinds(horizontal)">
                                      <p:cBhvr>
                                        <p:cTn id="51" dur="500"/>
                                        <p:tgtEl>
                                          <p:spTgt spid="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blinds(horizontal)">
                                      <p:cBhvr>
                                        <p:cTn id="56" dur="500"/>
                                        <p:tgtEl>
                                          <p:spTgt spid="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1" presetClass="entr" presetSubtype="4" fill="hold" grpId="0" nodeType="clickEffect">
                                  <p:stCondLst>
                                    <p:cond delay="0"/>
                                  </p:stCondLst>
                                  <p:childTnLst>
                                    <p:set>
                                      <p:cBhvr>
                                        <p:cTn id="60" dur="1" fill="hold">
                                          <p:stCondLst>
                                            <p:cond delay="0"/>
                                          </p:stCondLst>
                                        </p:cTn>
                                        <p:tgtEl>
                                          <p:spTgt spid="250947"/>
                                        </p:tgtEl>
                                        <p:attrNameLst>
                                          <p:attrName>style.visibility</p:attrName>
                                        </p:attrNameLst>
                                      </p:cBhvr>
                                      <p:to>
                                        <p:strVal val="visible"/>
                                      </p:to>
                                    </p:set>
                                    <p:animEffect transition="in" filter="wheel(4)">
                                      <p:cBhvr>
                                        <p:cTn id="61" dur="2000"/>
                                        <p:tgtEl>
                                          <p:spTgt spid="25094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1" presetClass="entr" presetSubtype="4" fill="hold" grpId="0" nodeType="clickEffect">
                                  <p:stCondLst>
                                    <p:cond delay="0"/>
                                  </p:stCondLst>
                                  <p:childTnLst>
                                    <p:set>
                                      <p:cBhvr>
                                        <p:cTn id="65" dur="1" fill="hold">
                                          <p:stCondLst>
                                            <p:cond delay="0"/>
                                          </p:stCondLst>
                                        </p:cTn>
                                        <p:tgtEl>
                                          <p:spTgt spid="250959"/>
                                        </p:tgtEl>
                                        <p:attrNameLst>
                                          <p:attrName>style.visibility</p:attrName>
                                        </p:attrNameLst>
                                      </p:cBhvr>
                                      <p:to>
                                        <p:strVal val="visible"/>
                                      </p:to>
                                    </p:set>
                                    <p:animEffect transition="in" filter="wheel(4)">
                                      <p:cBhvr>
                                        <p:cTn id="66" dur="2000"/>
                                        <p:tgtEl>
                                          <p:spTgt spid="25095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4" presetClass="entr" presetSubtype="0" accel="100000" fill="hold" grpId="0" nodeType="clickEffect">
                                  <p:stCondLst>
                                    <p:cond delay="0"/>
                                  </p:stCondLst>
                                  <p:childTnLst>
                                    <p:set>
                                      <p:cBhvr>
                                        <p:cTn id="70" dur="1" fill="hold">
                                          <p:stCondLst>
                                            <p:cond delay="0"/>
                                          </p:stCondLst>
                                        </p:cTn>
                                        <p:tgtEl>
                                          <p:spTgt spid="250960"/>
                                        </p:tgtEl>
                                        <p:attrNameLst>
                                          <p:attrName>style.visibility</p:attrName>
                                        </p:attrNameLst>
                                      </p:cBhvr>
                                      <p:to>
                                        <p:strVal val="visible"/>
                                      </p:to>
                                    </p:set>
                                    <p:anim calcmode="lin" valueType="num">
                                      <p:cBhvr>
                                        <p:cTn id="71" dur="500" fill="hold"/>
                                        <p:tgtEl>
                                          <p:spTgt spid="250960"/>
                                        </p:tgtEl>
                                        <p:attrNameLst>
                                          <p:attrName>ppt_w</p:attrName>
                                        </p:attrNameLst>
                                      </p:cBhvr>
                                      <p:tavLst>
                                        <p:tav tm="0">
                                          <p:val>
                                            <p:strVal val="#ppt_w*0.05"/>
                                          </p:val>
                                        </p:tav>
                                        <p:tav tm="100000">
                                          <p:val>
                                            <p:strVal val="#ppt_w"/>
                                          </p:val>
                                        </p:tav>
                                      </p:tavLst>
                                    </p:anim>
                                    <p:anim calcmode="lin" valueType="num">
                                      <p:cBhvr>
                                        <p:cTn id="72" dur="500" fill="hold"/>
                                        <p:tgtEl>
                                          <p:spTgt spid="250960"/>
                                        </p:tgtEl>
                                        <p:attrNameLst>
                                          <p:attrName>ppt_h</p:attrName>
                                        </p:attrNameLst>
                                      </p:cBhvr>
                                      <p:tavLst>
                                        <p:tav tm="0">
                                          <p:val>
                                            <p:strVal val="#ppt_h"/>
                                          </p:val>
                                        </p:tav>
                                        <p:tav tm="100000">
                                          <p:val>
                                            <p:strVal val="#ppt_h"/>
                                          </p:val>
                                        </p:tav>
                                      </p:tavLst>
                                    </p:anim>
                                    <p:anim calcmode="lin" valueType="num">
                                      <p:cBhvr>
                                        <p:cTn id="73" dur="500" fill="hold"/>
                                        <p:tgtEl>
                                          <p:spTgt spid="250960"/>
                                        </p:tgtEl>
                                        <p:attrNameLst>
                                          <p:attrName>ppt_x</p:attrName>
                                        </p:attrNameLst>
                                      </p:cBhvr>
                                      <p:tavLst>
                                        <p:tav tm="0">
                                          <p:val>
                                            <p:strVal val="#ppt_x-.2"/>
                                          </p:val>
                                        </p:tav>
                                        <p:tav tm="100000">
                                          <p:val>
                                            <p:strVal val="#ppt_x"/>
                                          </p:val>
                                        </p:tav>
                                      </p:tavLst>
                                    </p:anim>
                                    <p:anim calcmode="lin" valueType="num">
                                      <p:cBhvr>
                                        <p:cTn id="74" dur="500" fill="hold"/>
                                        <p:tgtEl>
                                          <p:spTgt spid="250960"/>
                                        </p:tgtEl>
                                        <p:attrNameLst>
                                          <p:attrName>ppt_y</p:attrName>
                                        </p:attrNameLst>
                                      </p:cBhvr>
                                      <p:tavLst>
                                        <p:tav tm="0">
                                          <p:val>
                                            <p:strVal val="#ppt_y"/>
                                          </p:val>
                                        </p:tav>
                                        <p:tav tm="100000">
                                          <p:val>
                                            <p:strVal val="#ppt_y"/>
                                          </p:val>
                                        </p:tav>
                                      </p:tavLst>
                                    </p:anim>
                                    <p:animEffect transition="in" filter="fade">
                                      <p:cBhvr>
                                        <p:cTn id="75" dur="500"/>
                                        <p:tgtEl>
                                          <p:spTgt spid="25096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wipe(left)">
                                      <p:cBhvr>
                                        <p:cTn id="8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03" grpId="0"/>
      <p:bldP spid="250905" grpId="0"/>
      <p:bldP spid="250947" grpId="0"/>
      <p:bldP spid="250959" grpId="0"/>
      <p:bldP spid="250960" grpId="0" animBg="1"/>
      <p:bldP spid="4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1447800" y="152400"/>
            <a:ext cx="6511925" cy="457200"/>
          </a:xfrm>
          <a:prstGeom prst="rect">
            <a:avLst/>
          </a:prstGeom>
          <a:noFill/>
          <a:ln w="9525">
            <a:noFill/>
            <a:miter lim="800000"/>
            <a:headEnd/>
            <a:tailEnd/>
          </a:ln>
        </p:spPr>
        <p:txBody>
          <a:bodyPr lIns="96736" tIns="48368" rIns="96736" bIns="48368" anchor="ctr"/>
          <a:lstStyle/>
          <a:p>
            <a:pPr marL="363538" indent="-363538" algn="ctr" defTabSz="966788">
              <a:lnSpc>
                <a:spcPct val="95000"/>
              </a:lnSpc>
              <a:spcBef>
                <a:spcPct val="20000"/>
              </a:spcBef>
            </a:pPr>
            <a:r>
              <a:rPr lang="en-US" sz="3400" b="1">
                <a:solidFill>
                  <a:schemeClr val="accent2"/>
                </a:solidFill>
                <a:cs typeface="Times New Roman" pitchFamily="18" charset="0"/>
              </a:rPr>
              <a:t>Pointer Example 3</a:t>
            </a:r>
            <a:endParaRPr lang="en-US" sz="3400" b="1">
              <a:solidFill>
                <a:schemeClr val="accent2"/>
              </a:solidFill>
            </a:endParaRPr>
          </a:p>
        </p:txBody>
      </p:sp>
      <p:sp>
        <p:nvSpPr>
          <p:cNvPr id="40963" name="Text Box 3"/>
          <p:cNvSpPr txBox="1">
            <a:spLocks noChangeArrowheads="1"/>
          </p:cNvSpPr>
          <p:nvPr/>
        </p:nvSpPr>
        <p:spPr bwMode="auto">
          <a:xfrm>
            <a:off x="609600" y="838200"/>
            <a:ext cx="7999413" cy="2339975"/>
          </a:xfrm>
          <a:prstGeom prst="rect">
            <a:avLst/>
          </a:prstGeom>
          <a:noFill/>
          <a:ln w="9525">
            <a:noFill/>
            <a:miter lim="800000"/>
            <a:headEnd/>
            <a:tailEnd/>
          </a:ln>
        </p:spPr>
        <p:txBody>
          <a:bodyPr lIns="96736" tIns="48368" rIns="96736" bIns="48368">
            <a:spAutoFit/>
          </a:bodyPr>
          <a:lstStyle/>
          <a:p>
            <a:pPr defTabSz="966788"/>
            <a:r>
              <a:rPr lang="en-US" sz="2100" dirty="0" err="1">
                <a:latin typeface="Arial" pitchFamily="34" charset="0"/>
              </a:rPr>
              <a:t>int</a:t>
            </a:r>
            <a:r>
              <a:rPr lang="en-US" sz="2100" dirty="0">
                <a:latin typeface="Arial" pitchFamily="34" charset="0"/>
              </a:rPr>
              <a:t> </a:t>
            </a:r>
            <a:r>
              <a:rPr lang="en-US" sz="2100" dirty="0" err="1">
                <a:latin typeface="Arial" pitchFamily="34" charset="0"/>
              </a:rPr>
              <a:t>i</a:t>
            </a:r>
            <a:r>
              <a:rPr lang="en-US" sz="2100" dirty="0">
                <a:latin typeface="Arial" pitchFamily="34" charset="0"/>
              </a:rPr>
              <a:t> = 12, *j = 0, **k = 0</a:t>
            </a:r>
            <a:r>
              <a:rPr lang="en-US" sz="2100" dirty="0" smtClean="0">
                <a:latin typeface="Arial" pitchFamily="34" charset="0"/>
              </a:rPr>
              <a:t>;</a:t>
            </a:r>
            <a:r>
              <a:rPr lang="en-US" sz="2100" dirty="0">
                <a:latin typeface="Arial" pitchFamily="34" charset="0"/>
              </a:rPr>
              <a:t>	           // initialization j = 0, k = </a:t>
            </a:r>
            <a:r>
              <a:rPr lang="en-US" sz="2100" dirty="0" smtClean="0">
                <a:latin typeface="Arial" pitchFamily="34" charset="0"/>
              </a:rPr>
              <a:t>0</a:t>
            </a:r>
            <a:endParaRPr lang="en-US" sz="2100" dirty="0">
              <a:latin typeface="Arial" pitchFamily="34" charset="0"/>
            </a:endParaRPr>
          </a:p>
          <a:p>
            <a:pPr defTabSz="966788"/>
            <a:r>
              <a:rPr lang="en-US" sz="2100" dirty="0" err="1">
                <a:latin typeface="Arial" pitchFamily="34" charset="0"/>
              </a:rPr>
              <a:t>printf</a:t>
            </a:r>
            <a:r>
              <a:rPr lang="en-US" sz="2100" dirty="0">
                <a:latin typeface="Arial" pitchFamily="34" charset="0"/>
              </a:rPr>
              <a:t>("</a:t>
            </a:r>
            <a:r>
              <a:rPr lang="en-US" sz="2100" dirty="0" err="1">
                <a:latin typeface="Arial" pitchFamily="34" charset="0"/>
              </a:rPr>
              <a:t>i</a:t>
            </a:r>
            <a:r>
              <a:rPr lang="en-US" sz="2100" dirty="0">
                <a:latin typeface="Arial" pitchFamily="34" charset="0"/>
              </a:rPr>
              <a:t> = %d, j = %d, k = %d\n", </a:t>
            </a:r>
            <a:r>
              <a:rPr lang="en-US" sz="2100" dirty="0" err="1">
                <a:latin typeface="Arial" pitchFamily="34" charset="0"/>
              </a:rPr>
              <a:t>i</a:t>
            </a:r>
            <a:r>
              <a:rPr lang="en-US" sz="2100" dirty="0">
                <a:latin typeface="Arial" pitchFamily="34" charset="0"/>
              </a:rPr>
              <a:t>, j, k);          // </a:t>
            </a:r>
            <a:r>
              <a:rPr lang="en-US" sz="2100" dirty="0" err="1">
                <a:latin typeface="Arial" pitchFamily="34" charset="0"/>
              </a:rPr>
              <a:t>i</a:t>
            </a:r>
            <a:r>
              <a:rPr lang="en-US" sz="2100" dirty="0">
                <a:latin typeface="Arial" pitchFamily="34" charset="0"/>
              </a:rPr>
              <a:t> = 12, j = 0, k = </a:t>
            </a:r>
            <a:r>
              <a:rPr lang="en-US" sz="2100" dirty="0" smtClean="0">
                <a:latin typeface="Arial" pitchFamily="34" charset="0"/>
              </a:rPr>
              <a:t>0</a:t>
            </a:r>
            <a:endParaRPr lang="en-US" sz="2100" dirty="0">
              <a:latin typeface="Arial" pitchFamily="34" charset="0"/>
            </a:endParaRPr>
          </a:p>
          <a:p>
            <a:pPr defTabSz="966788"/>
            <a:r>
              <a:rPr lang="en-US" sz="2100" dirty="0">
                <a:latin typeface="Arial" pitchFamily="34" charset="0"/>
              </a:rPr>
              <a:t>j = &amp;</a:t>
            </a:r>
            <a:r>
              <a:rPr lang="en-US" sz="2100" dirty="0" err="1">
                <a:latin typeface="Arial" pitchFamily="34" charset="0"/>
              </a:rPr>
              <a:t>i</a:t>
            </a:r>
            <a:r>
              <a:rPr lang="en-US" sz="2100" dirty="0">
                <a:latin typeface="Arial" pitchFamily="34" charset="0"/>
              </a:rPr>
              <a:t>;</a:t>
            </a:r>
          </a:p>
          <a:p>
            <a:pPr defTabSz="966788"/>
            <a:r>
              <a:rPr lang="en-US" sz="2100" dirty="0">
                <a:latin typeface="Arial" pitchFamily="34" charset="0"/>
              </a:rPr>
              <a:t>*j = 24;		// Are we modifying j or *j?</a:t>
            </a:r>
          </a:p>
          <a:p>
            <a:pPr defTabSz="966788"/>
            <a:r>
              <a:rPr lang="en-US" sz="2100" dirty="0">
                <a:latin typeface="Arial" pitchFamily="34" charset="0"/>
              </a:rPr>
              <a:t>k= &amp;j;</a:t>
            </a:r>
          </a:p>
          <a:p>
            <a:pPr defTabSz="966788"/>
            <a:r>
              <a:rPr lang="en-US" sz="2100" dirty="0">
                <a:latin typeface="Arial" pitchFamily="34" charset="0"/>
              </a:rPr>
              <a:t>**k = 48;</a:t>
            </a:r>
          </a:p>
          <a:p>
            <a:pPr defTabSz="966788"/>
            <a:r>
              <a:rPr lang="en-US" sz="2100" dirty="0" err="1">
                <a:latin typeface="Arial" pitchFamily="34" charset="0"/>
              </a:rPr>
              <a:t>printf</a:t>
            </a:r>
            <a:r>
              <a:rPr lang="en-US" sz="2100" dirty="0">
                <a:latin typeface="Arial" pitchFamily="34" charset="0"/>
              </a:rPr>
              <a:t>("</a:t>
            </a:r>
            <a:r>
              <a:rPr lang="en-US" sz="2100" dirty="0" err="1">
                <a:latin typeface="Arial" pitchFamily="34" charset="0"/>
              </a:rPr>
              <a:t>i</a:t>
            </a:r>
            <a:r>
              <a:rPr lang="en-US" sz="2100" dirty="0">
                <a:latin typeface="Arial" pitchFamily="34" charset="0"/>
              </a:rPr>
              <a:t> = %d, j = %d, k = %d\n", </a:t>
            </a:r>
            <a:r>
              <a:rPr lang="en-US" sz="2100" dirty="0" err="1">
                <a:latin typeface="Arial" pitchFamily="34" charset="0"/>
              </a:rPr>
              <a:t>i</a:t>
            </a:r>
            <a:r>
              <a:rPr lang="en-US" sz="2100" dirty="0">
                <a:latin typeface="Arial" pitchFamily="34" charset="0"/>
              </a:rPr>
              <a:t>, j, k);</a:t>
            </a:r>
          </a:p>
        </p:txBody>
      </p:sp>
      <p:sp>
        <p:nvSpPr>
          <p:cNvPr id="40964" name="Text Box 5"/>
          <p:cNvSpPr txBox="1">
            <a:spLocks noChangeArrowheads="1"/>
          </p:cNvSpPr>
          <p:nvPr/>
        </p:nvSpPr>
        <p:spPr bwMode="auto">
          <a:xfrm>
            <a:off x="609600" y="3768725"/>
            <a:ext cx="546100" cy="2632075"/>
          </a:xfrm>
          <a:prstGeom prst="rect">
            <a:avLst/>
          </a:prstGeom>
          <a:noFill/>
          <a:ln w="9525">
            <a:noFill/>
            <a:miter lim="800000"/>
            <a:headEnd/>
            <a:tailEnd/>
          </a:ln>
        </p:spPr>
        <p:txBody>
          <a:bodyPr wrap="none" lIns="91432" tIns="45716" rIns="91432" bIns="45716">
            <a:spAutoFit/>
          </a:bodyPr>
          <a:lstStyle/>
          <a:p>
            <a:pPr>
              <a:lnSpc>
                <a:spcPct val="110000"/>
              </a:lnSpc>
            </a:pPr>
            <a:r>
              <a:rPr lang="en-US" sz="1900"/>
              <a:t>100</a:t>
            </a:r>
          </a:p>
          <a:p>
            <a:pPr>
              <a:lnSpc>
                <a:spcPct val="110000"/>
              </a:lnSpc>
            </a:pPr>
            <a:r>
              <a:rPr lang="en-US" sz="1900"/>
              <a:t>104</a:t>
            </a:r>
          </a:p>
          <a:p>
            <a:pPr>
              <a:lnSpc>
                <a:spcPct val="110000"/>
              </a:lnSpc>
            </a:pPr>
            <a:r>
              <a:rPr lang="en-US" sz="1900"/>
              <a:t>108</a:t>
            </a:r>
          </a:p>
          <a:p>
            <a:pPr>
              <a:lnSpc>
                <a:spcPct val="110000"/>
              </a:lnSpc>
            </a:pPr>
            <a:r>
              <a:rPr lang="en-US" sz="1900"/>
              <a:t>112</a:t>
            </a:r>
          </a:p>
          <a:p>
            <a:pPr>
              <a:lnSpc>
                <a:spcPct val="110000"/>
              </a:lnSpc>
            </a:pPr>
            <a:r>
              <a:rPr lang="en-US" sz="1900"/>
              <a:t>116</a:t>
            </a:r>
          </a:p>
          <a:p>
            <a:pPr>
              <a:lnSpc>
                <a:spcPct val="110000"/>
              </a:lnSpc>
            </a:pPr>
            <a:r>
              <a:rPr lang="en-US" sz="1900"/>
              <a:t>120</a:t>
            </a:r>
          </a:p>
          <a:p>
            <a:pPr>
              <a:lnSpc>
                <a:spcPct val="110000"/>
              </a:lnSpc>
            </a:pPr>
            <a:r>
              <a:rPr lang="en-US" sz="1900"/>
              <a:t>124</a:t>
            </a:r>
          </a:p>
          <a:p>
            <a:pPr>
              <a:lnSpc>
                <a:spcPct val="110000"/>
              </a:lnSpc>
            </a:pPr>
            <a:r>
              <a:rPr lang="en-US" sz="1900"/>
              <a:t>128</a:t>
            </a:r>
          </a:p>
        </p:txBody>
      </p:sp>
      <p:grpSp>
        <p:nvGrpSpPr>
          <p:cNvPr id="40965" name="Group 74"/>
          <p:cNvGrpSpPr>
            <a:grpSpLocks/>
          </p:cNvGrpSpPr>
          <p:nvPr/>
        </p:nvGrpSpPr>
        <p:grpSpPr bwMode="auto">
          <a:xfrm>
            <a:off x="1219200" y="3844925"/>
            <a:ext cx="990600" cy="2438400"/>
            <a:chOff x="768" y="2422"/>
            <a:chExt cx="624" cy="1536"/>
          </a:xfrm>
        </p:grpSpPr>
        <p:sp>
          <p:nvSpPr>
            <p:cNvPr id="41034" name="Rectangle 4"/>
            <p:cNvSpPr>
              <a:spLocks noChangeArrowheads="1"/>
            </p:cNvSpPr>
            <p:nvPr/>
          </p:nvSpPr>
          <p:spPr bwMode="auto">
            <a:xfrm>
              <a:off x="768" y="2422"/>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35" name="Rectangle 8"/>
            <p:cNvSpPr>
              <a:spLocks noChangeArrowheads="1"/>
            </p:cNvSpPr>
            <p:nvPr/>
          </p:nvSpPr>
          <p:spPr bwMode="auto">
            <a:xfrm>
              <a:off x="768" y="2614"/>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36" name="Rectangle 9"/>
            <p:cNvSpPr>
              <a:spLocks noChangeArrowheads="1"/>
            </p:cNvSpPr>
            <p:nvPr/>
          </p:nvSpPr>
          <p:spPr bwMode="auto">
            <a:xfrm>
              <a:off x="768" y="2806"/>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37" name="Rectangle 10"/>
            <p:cNvSpPr>
              <a:spLocks noChangeArrowheads="1"/>
            </p:cNvSpPr>
            <p:nvPr/>
          </p:nvSpPr>
          <p:spPr bwMode="auto">
            <a:xfrm>
              <a:off x="768" y="2998"/>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38" name="Rectangle 11"/>
            <p:cNvSpPr>
              <a:spLocks noChangeArrowheads="1"/>
            </p:cNvSpPr>
            <p:nvPr/>
          </p:nvSpPr>
          <p:spPr bwMode="auto">
            <a:xfrm>
              <a:off x="768" y="3190"/>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39" name="Rectangle 12"/>
            <p:cNvSpPr>
              <a:spLocks noChangeArrowheads="1"/>
            </p:cNvSpPr>
            <p:nvPr/>
          </p:nvSpPr>
          <p:spPr bwMode="auto">
            <a:xfrm>
              <a:off x="768" y="3382"/>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40" name="Rectangle 13"/>
            <p:cNvSpPr>
              <a:spLocks noChangeArrowheads="1"/>
            </p:cNvSpPr>
            <p:nvPr/>
          </p:nvSpPr>
          <p:spPr bwMode="auto">
            <a:xfrm>
              <a:off x="768" y="3574"/>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41" name="Rectangle 14"/>
            <p:cNvSpPr>
              <a:spLocks noChangeArrowheads="1"/>
            </p:cNvSpPr>
            <p:nvPr/>
          </p:nvSpPr>
          <p:spPr bwMode="auto">
            <a:xfrm>
              <a:off x="768" y="3766"/>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grpSp>
      <p:sp>
        <p:nvSpPr>
          <p:cNvPr id="40966" name="Text Box 15"/>
          <p:cNvSpPr txBox="1">
            <a:spLocks noChangeArrowheads="1"/>
          </p:cNvSpPr>
          <p:nvPr/>
        </p:nvSpPr>
        <p:spPr bwMode="auto">
          <a:xfrm>
            <a:off x="2209800" y="4073525"/>
            <a:ext cx="247650" cy="366713"/>
          </a:xfrm>
          <a:prstGeom prst="rect">
            <a:avLst/>
          </a:prstGeom>
          <a:noFill/>
          <a:ln w="9525">
            <a:noFill/>
            <a:miter lim="800000"/>
            <a:headEnd/>
            <a:tailEnd/>
          </a:ln>
        </p:spPr>
        <p:txBody>
          <a:bodyPr wrap="none" lIns="91432" tIns="45716" rIns="91432" bIns="45716">
            <a:spAutoFit/>
          </a:bodyPr>
          <a:lstStyle/>
          <a:p>
            <a:r>
              <a:rPr lang="en-US" sz="1800" i="1"/>
              <a:t>i</a:t>
            </a:r>
          </a:p>
        </p:txBody>
      </p:sp>
      <p:sp>
        <p:nvSpPr>
          <p:cNvPr id="40967" name="Text Box 16"/>
          <p:cNvSpPr txBox="1">
            <a:spLocks noChangeArrowheads="1"/>
          </p:cNvSpPr>
          <p:nvPr/>
        </p:nvSpPr>
        <p:spPr bwMode="auto">
          <a:xfrm>
            <a:off x="2209800" y="4683125"/>
            <a:ext cx="247650" cy="366713"/>
          </a:xfrm>
          <a:prstGeom prst="rect">
            <a:avLst/>
          </a:prstGeom>
          <a:noFill/>
          <a:ln w="9525">
            <a:noFill/>
            <a:miter lim="800000"/>
            <a:headEnd/>
            <a:tailEnd/>
          </a:ln>
        </p:spPr>
        <p:txBody>
          <a:bodyPr wrap="none" lIns="91432" tIns="45716" rIns="91432" bIns="45716">
            <a:spAutoFit/>
          </a:bodyPr>
          <a:lstStyle/>
          <a:p>
            <a:r>
              <a:rPr lang="en-US" sz="1800" i="1"/>
              <a:t>j</a:t>
            </a:r>
          </a:p>
        </p:txBody>
      </p:sp>
      <p:sp>
        <p:nvSpPr>
          <p:cNvPr id="40968" name="Text Box 17"/>
          <p:cNvSpPr txBox="1">
            <a:spLocks noChangeArrowheads="1"/>
          </p:cNvSpPr>
          <p:nvPr/>
        </p:nvSpPr>
        <p:spPr bwMode="auto">
          <a:xfrm>
            <a:off x="2209800" y="5978525"/>
            <a:ext cx="284163" cy="366713"/>
          </a:xfrm>
          <a:prstGeom prst="rect">
            <a:avLst/>
          </a:prstGeom>
          <a:noFill/>
          <a:ln w="9525">
            <a:noFill/>
            <a:miter lim="800000"/>
            <a:headEnd/>
            <a:tailEnd/>
          </a:ln>
        </p:spPr>
        <p:txBody>
          <a:bodyPr wrap="none" lIns="91432" tIns="45716" rIns="91432" bIns="45716">
            <a:spAutoFit/>
          </a:bodyPr>
          <a:lstStyle/>
          <a:p>
            <a:r>
              <a:rPr lang="en-US" sz="1800" i="1"/>
              <a:t>k</a:t>
            </a:r>
          </a:p>
        </p:txBody>
      </p:sp>
      <p:sp>
        <p:nvSpPr>
          <p:cNvPr id="40969" name="Text Box 62"/>
          <p:cNvSpPr txBox="1">
            <a:spLocks noChangeArrowheads="1"/>
          </p:cNvSpPr>
          <p:nvPr/>
        </p:nvSpPr>
        <p:spPr bwMode="auto">
          <a:xfrm>
            <a:off x="1241425" y="3429000"/>
            <a:ext cx="909638" cy="457200"/>
          </a:xfrm>
          <a:prstGeom prst="rect">
            <a:avLst/>
          </a:prstGeom>
          <a:noFill/>
          <a:ln w="9525">
            <a:noFill/>
            <a:miter lim="800000"/>
            <a:headEnd/>
            <a:tailEnd/>
          </a:ln>
        </p:spPr>
        <p:txBody>
          <a:bodyPr wrap="none" lIns="91432" tIns="45716" rIns="91432" bIns="45716">
            <a:spAutoFit/>
          </a:bodyPr>
          <a:lstStyle/>
          <a:p>
            <a:r>
              <a:rPr lang="en-US" i="1"/>
              <a:t>initial</a:t>
            </a:r>
          </a:p>
        </p:txBody>
      </p:sp>
      <p:grpSp>
        <p:nvGrpSpPr>
          <p:cNvPr id="3" name="Group 115"/>
          <p:cNvGrpSpPr>
            <a:grpSpLocks/>
          </p:cNvGrpSpPr>
          <p:nvPr/>
        </p:nvGrpSpPr>
        <p:grpSpPr bwMode="auto">
          <a:xfrm>
            <a:off x="2819400" y="3500438"/>
            <a:ext cx="1276350" cy="2844800"/>
            <a:chOff x="1776" y="2205"/>
            <a:chExt cx="804" cy="1792"/>
          </a:xfrm>
        </p:grpSpPr>
        <p:grpSp>
          <p:nvGrpSpPr>
            <p:cNvPr id="41021" name="Group 75"/>
            <p:cNvGrpSpPr>
              <a:grpSpLocks/>
            </p:cNvGrpSpPr>
            <p:nvPr/>
          </p:nvGrpSpPr>
          <p:grpSpPr bwMode="auto">
            <a:xfrm>
              <a:off x="1776" y="2422"/>
              <a:ext cx="624" cy="1536"/>
              <a:chOff x="1776" y="2422"/>
              <a:chExt cx="624" cy="1536"/>
            </a:xfrm>
          </p:grpSpPr>
          <p:sp>
            <p:nvSpPr>
              <p:cNvPr id="41026" name="Rectangle 18"/>
              <p:cNvSpPr>
                <a:spLocks noChangeArrowheads="1"/>
              </p:cNvSpPr>
              <p:nvPr/>
            </p:nvSpPr>
            <p:spPr bwMode="auto">
              <a:xfrm>
                <a:off x="1776" y="2422"/>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27" name="Rectangle 19"/>
              <p:cNvSpPr>
                <a:spLocks noChangeArrowheads="1"/>
              </p:cNvSpPr>
              <p:nvPr/>
            </p:nvSpPr>
            <p:spPr bwMode="auto">
              <a:xfrm>
                <a:off x="1776" y="2614"/>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r>
                  <a:rPr lang="en-US"/>
                  <a:t>12</a:t>
                </a:r>
              </a:p>
            </p:txBody>
          </p:sp>
          <p:sp>
            <p:nvSpPr>
              <p:cNvPr id="41028" name="Rectangle 20"/>
              <p:cNvSpPr>
                <a:spLocks noChangeArrowheads="1"/>
              </p:cNvSpPr>
              <p:nvPr/>
            </p:nvSpPr>
            <p:spPr bwMode="auto">
              <a:xfrm>
                <a:off x="1776" y="2806"/>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29" name="Rectangle 21"/>
              <p:cNvSpPr>
                <a:spLocks noChangeArrowheads="1"/>
              </p:cNvSpPr>
              <p:nvPr/>
            </p:nvSpPr>
            <p:spPr bwMode="auto">
              <a:xfrm>
                <a:off x="1776" y="2998"/>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r>
                  <a:rPr lang="en-US" b="1">
                    <a:solidFill>
                      <a:schemeClr val="accent2"/>
                    </a:solidFill>
                  </a:rPr>
                  <a:t>104</a:t>
                </a:r>
              </a:p>
            </p:txBody>
          </p:sp>
          <p:sp>
            <p:nvSpPr>
              <p:cNvPr id="41030" name="Rectangle 22"/>
              <p:cNvSpPr>
                <a:spLocks noChangeArrowheads="1"/>
              </p:cNvSpPr>
              <p:nvPr/>
            </p:nvSpPr>
            <p:spPr bwMode="auto">
              <a:xfrm>
                <a:off x="1776" y="3190"/>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31" name="Rectangle 23"/>
              <p:cNvSpPr>
                <a:spLocks noChangeArrowheads="1"/>
              </p:cNvSpPr>
              <p:nvPr/>
            </p:nvSpPr>
            <p:spPr bwMode="auto">
              <a:xfrm>
                <a:off x="1776" y="3382"/>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32" name="Rectangle 24"/>
              <p:cNvSpPr>
                <a:spLocks noChangeArrowheads="1"/>
              </p:cNvSpPr>
              <p:nvPr/>
            </p:nvSpPr>
            <p:spPr bwMode="auto">
              <a:xfrm>
                <a:off x="1776" y="3574"/>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33" name="Rectangle 25"/>
              <p:cNvSpPr>
                <a:spLocks noChangeArrowheads="1"/>
              </p:cNvSpPr>
              <p:nvPr/>
            </p:nvSpPr>
            <p:spPr bwMode="auto">
              <a:xfrm>
                <a:off x="1776" y="3766"/>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r>
                  <a:rPr lang="en-US" dirty="0" smtClean="0"/>
                  <a:t>0</a:t>
                </a:r>
                <a:endParaRPr lang="en-US" dirty="0"/>
              </a:p>
            </p:txBody>
          </p:sp>
        </p:grpSp>
        <p:sp>
          <p:nvSpPr>
            <p:cNvPr id="41022" name="Text Box 26"/>
            <p:cNvSpPr txBox="1">
              <a:spLocks noChangeArrowheads="1"/>
            </p:cNvSpPr>
            <p:nvPr/>
          </p:nvSpPr>
          <p:spPr bwMode="auto">
            <a:xfrm>
              <a:off x="2400" y="2566"/>
              <a:ext cx="156" cy="231"/>
            </a:xfrm>
            <a:prstGeom prst="rect">
              <a:avLst/>
            </a:prstGeom>
            <a:noFill/>
            <a:ln w="9525">
              <a:noFill/>
              <a:miter lim="800000"/>
              <a:headEnd/>
              <a:tailEnd/>
            </a:ln>
          </p:spPr>
          <p:txBody>
            <a:bodyPr wrap="none" lIns="91432" tIns="45716" rIns="91432" bIns="45716">
              <a:spAutoFit/>
            </a:bodyPr>
            <a:lstStyle/>
            <a:p>
              <a:r>
                <a:rPr lang="en-US" sz="1800" i="1"/>
                <a:t>i</a:t>
              </a:r>
            </a:p>
          </p:txBody>
        </p:sp>
        <p:sp>
          <p:nvSpPr>
            <p:cNvPr id="41023" name="Text Box 27"/>
            <p:cNvSpPr txBox="1">
              <a:spLocks noChangeArrowheads="1"/>
            </p:cNvSpPr>
            <p:nvPr/>
          </p:nvSpPr>
          <p:spPr bwMode="auto">
            <a:xfrm>
              <a:off x="2400" y="2950"/>
              <a:ext cx="156" cy="231"/>
            </a:xfrm>
            <a:prstGeom prst="rect">
              <a:avLst/>
            </a:prstGeom>
            <a:noFill/>
            <a:ln w="9525">
              <a:noFill/>
              <a:miter lim="800000"/>
              <a:headEnd/>
              <a:tailEnd/>
            </a:ln>
          </p:spPr>
          <p:txBody>
            <a:bodyPr wrap="none" lIns="91432" tIns="45716" rIns="91432" bIns="45716">
              <a:spAutoFit/>
            </a:bodyPr>
            <a:lstStyle/>
            <a:p>
              <a:r>
                <a:rPr lang="en-US" sz="1800" i="1"/>
                <a:t>j</a:t>
              </a:r>
            </a:p>
          </p:txBody>
        </p:sp>
        <p:sp>
          <p:nvSpPr>
            <p:cNvPr id="41024" name="Text Box 28"/>
            <p:cNvSpPr txBox="1">
              <a:spLocks noChangeArrowheads="1"/>
            </p:cNvSpPr>
            <p:nvPr/>
          </p:nvSpPr>
          <p:spPr bwMode="auto">
            <a:xfrm>
              <a:off x="2400" y="3766"/>
              <a:ext cx="180" cy="231"/>
            </a:xfrm>
            <a:prstGeom prst="rect">
              <a:avLst/>
            </a:prstGeom>
            <a:noFill/>
            <a:ln w="9525">
              <a:noFill/>
              <a:miter lim="800000"/>
              <a:headEnd/>
              <a:tailEnd/>
            </a:ln>
          </p:spPr>
          <p:txBody>
            <a:bodyPr wrap="none" lIns="91432" tIns="45716" rIns="91432" bIns="45716">
              <a:spAutoFit/>
            </a:bodyPr>
            <a:lstStyle/>
            <a:p>
              <a:r>
                <a:rPr lang="en-US" sz="1800" i="1"/>
                <a:t>k</a:t>
              </a:r>
            </a:p>
          </p:txBody>
        </p:sp>
        <p:sp>
          <p:nvSpPr>
            <p:cNvPr id="41025" name="Text Box 63"/>
            <p:cNvSpPr txBox="1">
              <a:spLocks noChangeArrowheads="1"/>
            </p:cNvSpPr>
            <p:nvPr/>
          </p:nvSpPr>
          <p:spPr bwMode="auto">
            <a:xfrm>
              <a:off x="1864" y="2205"/>
              <a:ext cx="116" cy="231"/>
            </a:xfrm>
            <a:prstGeom prst="rect">
              <a:avLst/>
            </a:prstGeom>
            <a:noFill/>
            <a:ln w="9525">
              <a:noFill/>
              <a:miter lim="800000"/>
              <a:headEnd/>
              <a:tailEnd/>
            </a:ln>
          </p:spPr>
          <p:txBody>
            <a:bodyPr wrap="none" lIns="91432" tIns="45716" rIns="91432" bIns="45716">
              <a:spAutoFit/>
            </a:bodyPr>
            <a:lstStyle/>
            <a:p>
              <a:endParaRPr lang="en-US" sz="1800">
                <a:latin typeface="Arial" pitchFamily="34" charset="0"/>
              </a:endParaRPr>
            </a:p>
          </p:txBody>
        </p:sp>
      </p:grpSp>
      <p:grpSp>
        <p:nvGrpSpPr>
          <p:cNvPr id="5" name="Group 116"/>
          <p:cNvGrpSpPr>
            <a:grpSpLocks/>
          </p:cNvGrpSpPr>
          <p:nvPr/>
        </p:nvGrpSpPr>
        <p:grpSpPr bwMode="auto">
          <a:xfrm>
            <a:off x="4419600" y="3505200"/>
            <a:ext cx="1276350" cy="2840038"/>
            <a:chOff x="2784" y="2208"/>
            <a:chExt cx="804" cy="1789"/>
          </a:xfrm>
        </p:grpSpPr>
        <p:grpSp>
          <p:nvGrpSpPr>
            <p:cNvPr id="41008" name="Group 76"/>
            <p:cNvGrpSpPr>
              <a:grpSpLocks/>
            </p:cNvGrpSpPr>
            <p:nvPr/>
          </p:nvGrpSpPr>
          <p:grpSpPr bwMode="auto">
            <a:xfrm>
              <a:off x="2784" y="2422"/>
              <a:ext cx="624" cy="1536"/>
              <a:chOff x="2784" y="2422"/>
              <a:chExt cx="624" cy="1536"/>
            </a:xfrm>
          </p:grpSpPr>
          <p:sp>
            <p:nvSpPr>
              <p:cNvPr id="41013" name="Rectangle 29"/>
              <p:cNvSpPr>
                <a:spLocks noChangeArrowheads="1"/>
              </p:cNvSpPr>
              <p:nvPr/>
            </p:nvSpPr>
            <p:spPr bwMode="auto">
              <a:xfrm>
                <a:off x="2784" y="2422"/>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14" name="Rectangle 30"/>
              <p:cNvSpPr>
                <a:spLocks noChangeArrowheads="1"/>
              </p:cNvSpPr>
              <p:nvPr/>
            </p:nvSpPr>
            <p:spPr bwMode="auto">
              <a:xfrm>
                <a:off x="2784" y="2614"/>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r>
                  <a:rPr lang="en-US" b="1">
                    <a:solidFill>
                      <a:schemeClr val="accent2"/>
                    </a:solidFill>
                  </a:rPr>
                  <a:t>24</a:t>
                </a:r>
              </a:p>
            </p:txBody>
          </p:sp>
          <p:sp>
            <p:nvSpPr>
              <p:cNvPr id="41015" name="Rectangle 31"/>
              <p:cNvSpPr>
                <a:spLocks noChangeArrowheads="1"/>
              </p:cNvSpPr>
              <p:nvPr/>
            </p:nvSpPr>
            <p:spPr bwMode="auto">
              <a:xfrm>
                <a:off x="2784" y="2806"/>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16" name="Rectangle 32"/>
              <p:cNvSpPr>
                <a:spLocks noChangeArrowheads="1"/>
              </p:cNvSpPr>
              <p:nvPr/>
            </p:nvSpPr>
            <p:spPr bwMode="auto">
              <a:xfrm>
                <a:off x="2784" y="2998"/>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solidFill>
                    <a:schemeClr val="accent2"/>
                  </a:solidFill>
                </a:endParaRPr>
              </a:p>
            </p:txBody>
          </p:sp>
          <p:sp>
            <p:nvSpPr>
              <p:cNvPr id="41017" name="Rectangle 33"/>
              <p:cNvSpPr>
                <a:spLocks noChangeArrowheads="1"/>
              </p:cNvSpPr>
              <p:nvPr/>
            </p:nvSpPr>
            <p:spPr bwMode="auto">
              <a:xfrm>
                <a:off x="2784" y="3190"/>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18" name="Rectangle 34"/>
              <p:cNvSpPr>
                <a:spLocks noChangeArrowheads="1"/>
              </p:cNvSpPr>
              <p:nvPr/>
            </p:nvSpPr>
            <p:spPr bwMode="auto">
              <a:xfrm>
                <a:off x="2784" y="3382"/>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19" name="Rectangle 35"/>
              <p:cNvSpPr>
                <a:spLocks noChangeArrowheads="1"/>
              </p:cNvSpPr>
              <p:nvPr/>
            </p:nvSpPr>
            <p:spPr bwMode="auto">
              <a:xfrm>
                <a:off x="2784" y="3574"/>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20" name="Rectangle 36"/>
              <p:cNvSpPr>
                <a:spLocks noChangeArrowheads="1"/>
              </p:cNvSpPr>
              <p:nvPr/>
            </p:nvSpPr>
            <p:spPr bwMode="auto">
              <a:xfrm>
                <a:off x="2784" y="3766"/>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r>
                  <a:rPr lang="en-US" dirty="0" smtClean="0"/>
                  <a:t>0</a:t>
                </a:r>
                <a:endParaRPr lang="en-US" dirty="0"/>
              </a:p>
            </p:txBody>
          </p:sp>
        </p:grpSp>
        <p:sp>
          <p:nvSpPr>
            <p:cNvPr id="41009" name="Text Box 37"/>
            <p:cNvSpPr txBox="1">
              <a:spLocks noChangeArrowheads="1"/>
            </p:cNvSpPr>
            <p:nvPr/>
          </p:nvSpPr>
          <p:spPr bwMode="auto">
            <a:xfrm>
              <a:off x="3408" y="2566"/>
              <a:ext cx="156" cy="231"/>
            </a:xfrm>
            <a:prstGeom prst="rect">
              <a:avLst/>
            </a:prstGeom>
            <a:noFill/>
            <a:ln w="9525">
              <a:noFill/>
              <a:miter lim="800000"/>
              <a:headEnd/>
              <a:tailEnd/>
            </a:ln>
          </p:spPr>
          <p:txBody>
            <a:bodyPr wrap="none" lIns="91432" tIns="45716" rIns="91432" bIns="45716">
              <a:spAutoFit/>
            </a:bodyPr>
            <a:lstStyle/>
            <a:p>
              <a:r>
                <a:rPr lang="en-US" sz="1800" i="1"/>
                <a:t>i</a:t>
              </a:r>
            </a:p>
          </p:txBody>
        </p:sp>
        <p:sp>
          <p:nvSpPr>
            <p:cNvPr id="41010" name="Text Box 38"/>
            <p:cNvSpPr txBox="1">
              <a:spLocks noChangeArrowheads="1"/>
            </p:cNvSpPr>
            <p:nvPr/>
          </p:nvSpPr>
          <p:spPr bwMode="auto">
            <a:xfrm>
              <a:off x="3408" y="2950"/>
              <a:ext cx="156" cy="231"/>
            </a:xfrm>
            <a:prstGeom prst="rect">
              <a:avLst/>
            </a:prstGeom>
            <a:noFill/>
            <a:ln w="9525">
              <a:noFill/>
              <a:miter lim="800000"/>
              <a:headEnd/>
              <a:tailEnd/>
            </a:ln>
          </p:spPr>
          <p:txBody>
            <a:bodyPr wrap="none" lIns="91432" tIns="45716" rIns="91432" bIns="45716">
              <a:spAutoFit/>
            </a:bodyPr>
            <a:lstStyle/>
            <a:p>
              <a:r>
                <a:rPr lang="en-US" sz="1800" i="1"/>
                <a:t>j</a:t>
              </a:r>
            </a:p>
          </p:txBody>
        </p:sp>
        <p:sp>
          <p:nvSpPr>
            <p:cNvPr id="41011" name="Text Box 39"/>
            <p:cNvSpPr txBox="1">
              <a:spLocks noChangeArrowheads="1"/>
            </p:cNvSpPr>
            <p:nvPr/>
          </p:nvSpPr>
          <p:spPr bwMode="auto">
            <a:xfrm>
              <a:off x="3408" y="3766"/>
              <a:ext cx="180" cy="231"/>
            </a:xfrm>
            <a:prstGeom prst="rect">
              <a:avLst/>
            </a:prstGeom>
            <a:noFill/>
            <a:ln w="9525">
              <a:noFill/>
              <a:miter lim="800000"/>
              <a:headEnd/>
              <a:tailEnd/>
            </a:ln>
          </p:spPr>
          <p:txBody>
            <a:bodyPr wrap="none" lIns="91432" tIns="45716" rIns="91432" bIns="45716">
              <a:spAutoFit/>
            </a:bodyPr>
            <a:lstStyle/>
            <a:p>
              <a:r>
                <a:rPr lang="en-US" sz="1800" i="1"/>
                <a:t>k</a:t>
              </a:r>
            </a:p>
          </p:txBody>
        </p:sp>
        <p:sp>
          <p:nvSpPr>
            <p:cNvPr id="41012" name="Text Box 64"/>
            <p:cNvSpPr txBox="1">
              <a:spLocks noChangeArrowheads="1"/>
            </p:cNvSpPr>
            <p:nvPr/>
          </p:nvSpPr>
          <p:spPr bwMode="auto">
            <a:xfrm>
              <a:off x="2832" y="2208"/>
              <a:ext cx="116" cy="231"/>
            </a:xfrm>
            <a:prstGeom prst="rect">
              <a:avLst/>
            </a:prstGeom>
            <a:noFill/>
            <a:ln w="9525">
              <a:noFill/>
              <a:miter lim="800000"/>
              <a:headEnd/>
              <a:tailEnd/>
            </a:ln>
          </p:spPr>
          <p:txBody>
            <a:bodyPr wrap="none" lIns="91432" tIns="45716" rIns="91432" bIns="45716">
              <a:spAutoFit/>
            </a:bodyPr>
            <a:lstStyle/>
            <a:p>
              <a:endParaRPr lang="en-US" sz="1800">
                <a:latin typeface="Arial" pitchFamily="34" charset="0"/>
              </a:endParaRPr>
            </a:p>
          </p:txBody>
        </p:sp>
      </p:grpSp>
      <p:grpSp>
        <p:nvGrpSpPr>
          <p:cNvPr id="7" name="Group 117"/>
          <p:cNvGrpSpPr>
            <a:grpSpLocks/>
          </p:cNvGrpSpPr>
          <p:nvPr/>
        </p:nvGrpSpPr>
        <p:grpSpPr bwMode="auto">
          <a:xfrm>
            <a:off x="6019800" y="3505200"/>
            <a:ext cx="1276350" cy="2840038"/>
            <a:chOff x="3792" y="2208"/>
            <a:chExt cx="804" cy="1789"/>
          </a:xfrm>
        </p:grpSpPr>
        <p:grpSp>
          <p:nvGrpSpPr>
            <p:cNvPr id="40995" name="Group 77"/>
            <p:cNvGrpSpPr>
              <a:grpSpLocks/>
            </p:cNvGrpSpPr>
            <p:nvPr/>
          </p:nvGrpSpPr>
          <p:grpSpPr bwMode="auto">
            <a:xfrm>
              <a:off x="3792" y="2422"/>
              <a:ext cx="624" cy="1536"/>
              <a:chOff x="3792" y="2422"/>
              <a:chExt cx="624" cy="1536"/>
            </a:xfrm>
          </p:grpSpPr>
          <p:sp>
            <p:nvSpPr>
              <p:cNvPr id="41000" name="Rectangle 40"/>
              <p:cNvSpPr>
                <a:spLocks noChangeArrowheads="1"/>
              </p:cNvSpPr>
              <p:nvPr/>
            </p:nvSpPr>
            <p:spPr bwMode="auto">
              <a:xfrm>
                <a:off x="3792" y="2422"/>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01" name="Rectangle 41"/>
              <p:cNvSpPr>
                <a:spLocks noChangeArrowheads="1"/>
              </p:cNvSpPr>
              <p:nvPr/>
            </p:nvSpPr>
            <p:spPr bwMode="auto">
              <a:xfrm>
                <a:off x="3792" y="2614"/>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solidFill>
                    <a:schemeClr val="accent2"/>
                  </a:solidFill>
                </a:endParaRPr>
              </a:p>
            </p:txBody>
          </p:sp>
          <p:sp>
            <p:nvSpPr>
              <p:cNvPr id="41002" name="Rectangle 42"/>
              <p:cNvSpPr>
                <a:spLocks noChangeArrowheads="1"/>
              </p:cNvSpPr>
              <p:nvPr/>
            </p:nvSpPr>
            <p:spPr bwMode="auto">
              <a:xfrm>
                <a:off x="3792" y="2806"/>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03" name="Rectangle 43"/>
              <p:cNvSpPr>
                <a:spLocks noChangeArrowheads="1"/>
              </p:cNvSpPr>
              <p:nvPr/>
            </p:nvSpPr>
            <p:spPr bwMode="auto">
              <a:xfrm>
                <a:off x="3792" y="2998"/>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solidFill>
                    <a:schemeClr val="accent2"/>
                  </a:solidFill>
                </a:endParaRPr>
              </a:p>
            </p:txBody>
          </p:sp>
          <p:sp>
            <p:nvSpPr>
              <p:cNvPr id="41004" name="Rectangle 44"/>
              <p:cNvSpPr>
                <a:spLocks noChangeArrowheads="1"/>
              </p:cNvSpPr>
              <p:nvPr/>
            </p:nvSpPr>
            <p:spPr bwMode="auto">
              <a:xfrm>
                <a:off x="3792" y="3190"/>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05" name="Rectangle 45"/>
              <p:cNvSpPr>
                <a:spLocks noChangeArrowheads="1"/>
              </p:cNvSpPr>
              <p:nvPr/>
            </p:nvSpPr>
            <p:spPr bwMode="auto">
              <a:xfrm>
                <a:off x="3792" y="3382"/>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06" name="Rectangle 46"/>
              <p:cNvSpPr>
                <a:spLocks noChangeArrowheads="1"/>
              </p:cNvSpPr>
              <p:nvPr/>
            </p:nvSpPr>
            <p:spPr bwMode="auto">
              <a:xfrm>
                <a:off x="3792" y="3574"/>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1007" name="Rectangle 47"/>
              <p:cNvSpPr>
                <a:spLocks noChangeArrowheads="1"/>
              </p:cNvSpPr>
              <p:nvPr/>
            </p:nvSpPr>
            <p:spPr bwMode="auto">
              <a:xfrm>
                <a:off x="3792" y="3766"/>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r>
                  <a:rPr lang="en-US" b="1">
                    <a:solidFill>
                      <a:schemeClr val="accent2"/>
                    </a:solidFill>
                  </a:rPr>
                  <a:t>112</a:t>
                </a:r>
              </a:p>
            </p:txBody>
          </p:sp>
        </p:grpSp>
        <p:sp>
          <p:nvSpPr>
            <p:cNvPr id="40996" name="Text Box 48"/>
            <p:cNvSpPr txBox="1">
              <a:spLocks noChangeArrowheads="1"/>
            </p:cNvSpPr>
            <p:nvPr/>
          </p:nvSpPr>
          <p:spPr bwMode="auto">
            <a:xfrm>
              <a:off x="4416" y="2566"/>
              <a:ext cx="156" cy="231"/>
            </a:xfrm>
            <a:prstGeom prst="rect">
              <a:avLst/>
            </a:prstGeom>
            <a:noFill/>
            <a:ln w="9525">
              <a:noFill/>
              <a:miter lim="800000"/>
              <a:headEnd/>
              <a:tailEnd/>
            </a:ln>
          </p:spPr>
          <p:txBody>
            <a:bodyPr wrap="none" lIns="91432" tIns="45716" rIns="91432" bIns="45716">
              <a:spAutoFit/>
            </a:bodyPr>
            <a:lstStyle/>
            <a:p>
              <a:r>
                <a:rPr lang="en-US" sz="1800" i="1"/>
                <a:t>i</a:t>
              </a:r>
            </a:p>
          </p:txBody>
        </p:sp>
        <p:sp>
          <p:nvSpPr>
            <p:cNvPr id="40997" name="Text Box 49"/>
            <p:cNvSpPr txBox="1">
              <a:spLocks noChangeArrowheads="1"/>
            </p:cNvSpPr>
            <p:nvPr/>
          </p:nvSpPr>
          <p:spPr bwMode="auto">
            <a:xfrm>
              <a:off x="4416" y="2950"/>
              <a:ext cx="156" cy="231"/>
            </a:xfrm>
            <a:prstGeom prst="rect">
              <a:avLst/>
            </a:prstGeom>
            <a:noFill/>
            <a:ln w="9525">
              <a:noFill/>
              <a:miter lim="800000"/>
              <a:headEnd/>
              <a:tailEnd/>
            </a:ln>
          </p:spPr>
          <p:txBody>
            <a:bodyPr wrap="none" lIns="91432" tIns="45716" rIns="91432" bIns="45716">
              <a:spAutoFit/>
            </a:bodyPr>
            <a:lstStyle/>
            <a:p>
              <a:r>
                <a:rPr lang="en-US" sz="1800" i="1"/>
                <a:t>j</a:t>
              </a:r>
            </a:p>
          </p:txBody>
        </p:sp>
        <p:sp>
          <p:nvSpPr>
            <p:cNvPr id="40998" name="Text Box 50"/>
            <p:cNvSpPr txBox="1">
              <a:spLocks noChangeArrowheads="1"/>
            </p:cNvSpPr>
            <p:nvPr/>
          </p:nvSpPr>
          <p:spPr bwMode="auto">
            <a:xfrm>
              <a:off x="4416" y="3766"/>
              <a:ext cx="180" cy="231"/>
            </a:xfrm>
            <a:prstGeom prst="rect">
              <a:avLst/>
            </a:prstGeom>
            <a:noFill/>
            <a:ln w="9525">
              <a:noFill/>
              <a:miter lim="800000"/>
              <a:headEnd/>
              <a:tailEnd/>
            </a:ln>
          </p:spPr>
          <p:txBody>
            <a:bodyPr wrap="none" lIns="91432" tIns="45716" rIns="91432" bIns="45716">
              <a:spAutoFit/>
            </a:bodyPr>
            <a:lstStyle/>
            <a:p>
              <a:r>
                <a:rPr lang="en-US" sz="1800" i="1"/>
                <a:t>k</a:t>
              </a:r>
            </a:p>
          </p:txBody>
        </p:sp>
        <p:sp>
          <p:nvSpPr>
            <p:cNvPr id="40999" name="Text Box 65"/>
            <p:cNvSpPr txBox="1">
              <a:spLocks noChangeArrowheads="1"/>
            </p:cNvSpPr>
            <p:nvPr/>
          </p:nvSpPr>
          <p:spPr bwMode="auto">
            <a:xfrm>
              <a:off x="3840" y="2208"/>
              <a:ext cx="116" cy="231"/>
            </a:xfrm>
            <a:prstGeom prst="rect">
              <a:avLst/>
            </a:prstGeom>
            <a:noFill/>
            <a:ln w="9525">
              <a:noFill/>
              <a:miter lim="800000"/>
              <a:headEnd/>
              <a:tailEnd/>
            </a:ln>
          </p:spPr>
          <p:txBody>
            <a:bodyPr wrap="none" lIns="91432" tIns="45716" rIns="91432" bIns="45716">
              <a:spAutoFit/>
            </a:bodyPr>
            <a:lstStyle/>
            <a:p>
              <a:endParaRPr lang="en-US" sz="1800">
                <a:latin typeface="Arial" pitchFamily="34" charset="0"/>
              </a:endParaRPr>
            </a:p>
          </p:txBody>
        </p:sp>
      </p:grpSp>
      <p:grpSp>
        <p:nvGrpSpPr>
          <p:cNvPr id="9" name="Group 118"/>
          <p:cNvGrpSpPr>
            <a:grpSpLocks/>
          </p:cNvGrpSpPr>
          <p:nvPr/>
        </p:nvGrpSpPr>
        <p:grpSpPr bwMode="auto">
          <a:xfrm>
            <a:off x="7467600" y="3505200"/>
            <a:ext cx="1295400" cy="2840038"/>
            <a:chOff x="4704" y="2208"/>
            <a:chExt cx="816" cy="1789"/>
          </a:xfrm>
        </p:grpSpPr>
        <p:grpSp>
          <p:nvGrpSpPr>
            <p:cNvPr id="40982" name="Group 78"/>
            <p:cNvGrpSpPr>
              <a:grpSpLocks/>
            </p:cNvGrpSpPr>
            <p:nvPr/>
          </p:nvGrpSpPr>
          <p:grpSpPr bwMode="auto">
            <a:xfrm>
              <a:off x="4716" y="2422"/>
              <a:ext cx="624" cy="1536"/>
              <a:chOff x="4716" y="2422"/>
              <a:chExt cx="624" cy="1536"/>
            </a:xfrm>
          </p:grpSpPr>
          <p:sp>
            <p:nvSpPr>
              <p:cNvPr id="40987" name="Rectangle 51"/>
              <p:cNvSpPr>
                <a:spLocks noChangeArrowheads="1"/>
              </p:cNvSpPr>
              <p:nvPr/>
            </p:nvSpPr>
            <p:spPr bwMode="auto">
              <a:xfrm>
                <a:off x="4716" y="2422"/>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0988" name="Rectangle 52"/>
              <p:cNvSpPr>
                <a:spLocks noChangeArrowheads="1"/>
              </p:cNvSpPr>
              <p:nvPr/>
            </p:nvSpPr>
            <p:spPr bwMode="auto">
              <a:xfrm>
                <a:off x="4716" y="2614"/>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r>
                  <a:rPr lang="en-US" b="1">
                    <a:solidFill>
                      <a:schemeClr val="accent2"/>
                    </a:solidFill>
                  </a:rPr>
                  <a:t>48</a:t>
                </a:r>
              </a:p>
            </p:txBody>
          </p:sp>
          <p:sp>
            <p:nvSpPr>
              <p:cNvPr id="40989" name="Rectangle 53"/>
              <p:cNvSpPr>
                <a:spLocks noChangeArrowheads="1"/>
              </p:cNvSpPr>
              <p:nvPr/>
            </p:nvSpPr>
            <p:spPr bwMode="auto">
              <a:xfrm>
                <a:off x="4716" y="2806"/>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0990" name="Rectangle 54"/>
              <p:cNvSpPr>
                <a:spLocks noChangeArrowheads="1"/>
              </p:cNvSpPr>
              <p:nvPr/>
            </p:nvSpPr>
            <p:spPr bwMode="auto">
              <a:xfrm>
                <a:off x="4716" y="2998"/>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solidFill>
                    <a:schemeClr val="accent2"/>
                  </a:solidFill>
                </a:endParaRPr>
              </a:p>
            </p:txBody>
          </p:sp>
          <p:sp>
            <p:nvSpPr>
              <p:cNvPr id="40991" name="Rectangle 55"/>
              <p:cNvSpPr>
                <a:spLocks noChangeArrowheads="1"/>
              </p:cNvSpPr>
              <p:nvPr/>
            </p:nvSpPr>
            <p:spPr bwMode="auto">
              <a:xfrm>
                <a:off x="4716" y="3190"/>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0992" name="Rectangle 56"/>
              <p:cNvSpPr>
                <a:spLocks noChangeArrowheads="1"/>
              </p:cNvSpPr>
              <p:nvPr/>
            </p:nvSpPr>
            <p:spPr bwMode="auto">
              <a:xfrm>
                <a:off x="4716" y="3382"/>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0993" name="Rectangle 57"/>
              <p:cNvSpPr>
                <a:spLocks noChangeArrowheads="1"/>
              </p:cNvSpPr>
              <p:nvPr/>
            </p:nvSpPr>
            <p:spPr bwMode="auto">
              <a:xfrm>
                <a:off x="4716" y="3574"/>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p>
            </p:txBody>
          </p:sp>
          <p:sp>
            <p:nvSpPr>
              <p:cNvPr id="40994" name="Rectangle 58"/>
              <p:cNvSpPr>
                <a:spLocks noChangeArrowheads="1"/>
              </p:cNvSpPr>
              <p:nvPr/>
            </p:nvSpPr>
            <p:spPr bwMode="auto">
              <a:xfrm>
                <a:off x="4716" y="3766"/>
                <a:ext cx="62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solidFill>
                    <a:schemeClr val="accent2"/>
                  </a:solidFill>
                </a:endParaRPr>
              </a:p>
            </p:txBody>
          </p:sp>
        </p:grpSp>
        <p:sp>
          <p:nvSpPr>
            <p:cNvPr id="40983" name="Text Box 59"/>
            <p:cNvSpPr txBox="1">
              <a:spLocks noChangeArrowheads="1"/>
            </p:cNvSpPr>
            <p:nvPr/>
          </p:nvSpPr>
          <p:spPr bwMode="auto">
            <a:xfrm>
              <a:off x="5340" y="2566"/>
              <a:ext cx="156" cy="231"/>
            </a:xfrm>
            <a:prstGeom prst="rect">
              <a:avLst/>
            </a:prstGeom>
            <a:noFill/>
            <a:ln w="9525">
              <a:noFill/>
              <a:miter lim="800000"/>
              <a:headEnd/>
              <a:tailEnd/>
            </a:ln>
          </p:spPr>
          <p:txBody>
            <a:bodyPr wrap="none" lIns="91432" tIns="45716" rIns="91432" bIns="45716">
              <a:spAutoFit/>
            </a:bodyPr>
            <a:lstStyle/>
            <a:p>
              <a:r>
                <a:rPr lang="en-US" sz="1800" i="1"/>
                <a:t>i</a:t>
              </a:r>
            </a:p>
          </p:txBody>
        </p:sp>
        <p:sp>
          <p:nvSpPr>
            <p:cNvPr id="40984" name="Text Box 60"/>
            <p:cNvSpPr txBox="1">
              <a:spLocks noChangeArrowheads="1"/>
            </p:cNvSpPr>
            <p:nvPr/>
          </p:nvSpPr>
          <p:spPr bwMode="auto">
            <a:xfrm>
              <a:off x="5340" y="2950"/>
              <a:ext cx="156" cy="231"/>
            </a:xfrm>
            <a:prstGeom prst="rect">
              <a:avLst/>
            </a:prstGeom>
            <a:noFill/>
            <a:ln w="9525">
              <a:noFill/>
              <a:miter lim="800000"/>
              <a:headEnd/>
              <a:tailEnd/>
            </a:ln>
          </p:spPr>
          <p:txBody>
            <a:bodyPr wrap="none" lIns="91432" tIns="45716" rIns="91432" bIns="45716">
              <a:spAutoFit/>
            </a:bodyPr>
            <a:lstStyle/>
            <a:p>
              <a:r>
                <a:rPr lang="en-US" sz="1800" i="1"/>
                <a:t>j</a:t>
              </a:r>
            </a:p>
          </p:txBody>
        </p:sp>
        <p:sp>
          <p:nvSpPr>
            <p:cNvPr id="40985" name="Text Box 61"/>
            <p:cNvSpPr txBox="1">
              <a:spLocks noChangeArrowheads="1"/>
            </p:cNvSpPr>
            <p:nvPr/>
          </p:nvSpPr>
          <p:spPr bwMode="auto">
            <a:xfrm>
              <a:off x="5340" y="3766"/>
              <a:ext cx="180" cy="231"/>
            </a:xfrm>
            <a:prstGeom prst="rect">
              <a:avLst/>
            </a:prstGeom>
            <a:noFill/>
            <a:ln w="9525">
              <a:noFill/>
              <a:miter lim="800000"/>
              <a:headEnd/>
              <a:tailEnd/>
            </a:ln>
          </p:spPr>
          <p:txBody>
            <a:bodyPr wrap="none" lIns="91432" tIns="45716" rIns="91432" bIns="45716">
              <a:spAutoFit/>
            </a:bodyPr>
            <a:lstStyle/>
            <a:p>
              <a:r>
                <a:rPr lang="en-US" sz="1800" i="1"/>
                <a:t>k</a:t>
              </a:r>
            </a:p>
          </p:txBody>
        </p:sp>
        <p:sp>
          <p:nvSpPr>
            <p:cNvPr id="40986" name="Text Box 66"/>
            <p:cNvSpPr txBox="1">
              <a:spLocks noChangeArrowheads="1"/>
            </p:cNvSpPr>
            <p:nvPr/>
          </p:nvSpPr>
          <p:spPr bwMode="auto">
            <a:xfrm>
              <a:off x="4704" y="2208"/>
              <a:ext cx="116" cy="231"/>
            </a:xfrm>
            <a:prstGeom prst="rect">
              <a:avLst/>
            </a:prstGeom>
            <a:noFill/>
            <a:ln w="9525">
              <a:noFill/>
              <a:miter lim="800000"/>
              <a:headEnd/>
              <a:tailEnd/>
            </a:ln>
          </p:spPr>
          <p:txBody>
            <a:bodyPr wrap="none" lIns="91432" tIns="45716" rIns="91432" bIns="45716">
              <a:spAutoFit/>
            </a:bodyPr>
            <a:lstStyle/>
            <a:p>
              <a:endParaRPr lang="en-US" sz="1800">
                <a:latin typeface="Arial" pitchFamily="34" charset="0"/>
              </a:endParaRPr>
            </a:p>
          </p:txBody>
        </p:sp>
      </p:grpSp>
      <p:sp>
        <p:nvSpPr>
          <p:cNvPr id="233591" name="Rectangle 119"/>
          <p:cNvSpPr>
            <a:spLocks noChangeArrowheads="1"/>
          </p:cNvSpPr>
          <p:nvPr/>
        </p:nvSpPr>
        <p:spPr bwMode="auto">
          <a:xfrm>
            <a:off x="2959100" y="3505200"/>
            <a:ext cx="698500" cy="366713"/>
          </a:xfrm>
          <a:prstGeom prst="rect">
            <a:avLst/>
          </a:prstGeom>
          <a:noFill/>
          <a:ln w="9525">
            <a:noFill/>
            <a:miter lim="800000"/>
            <a:headEnd/>
            <a:tailEnd/>
          </a:ln>
        </p:spPr>
        <p:txBody>
          <a:bodyPr wrap="none">
            <a:spAutoFit/>
          </a:bodyPr>
          <a:lstStyle/>
          <a:p>
            <a:r>
              <a:rPr lang="en-US" sz="1800">
                <a:latin typeface="Arial" pitchFamily="34" charset="0"/>
              </a:rPr>
              <a:t>j = &amp;i</a:t>
            </a:r>
          </a:p>
        </p:txBody>
      </p:sp>
      <p:sp>
        <p:nvSpPr>
          <p:cNvPr id="233592" name="Rectangle 120"/>
          <p:cNvSpPr>
            <a:spLocks noChangeArrowheads="1"/>
          </p:cNvSpPr>
          <p:nvPr/>
        </p:nvSpPr>
        <p:spPr bwMode="auto">
          <a:xfrm>
            <a:off x="4495800" y="3500438"/>
            <a:ext cx="838200" cy="366712"/>
          </a:xfrm>
          <a:prstGeom prst="rect">
            <a:avLst/>
          </a:prstGeom>
          <a:noFill/>
          <a:ln w="9525">
            <a:noFill/>
            <a:miter lim="800000"/>
            <a:headEnd/>
            <a:tailEnd/>
          </a:ln>
        </p:spPr>
        <p:txBody>
          <a:bodyPr wrap="none">
            <a:spAutoFit/>
          </a:bodyPr>
          <a:lstStyle/>
          <a:p>
            <a:r>
              <a:rPr lang="en-US" sz="1800">
                <a:latin typeface="Arial" pitchFamily="34" charset="0"/>
              </a:rPr>
              <a:t>*j = 24</a:t>
            </a:r>
          </a:p>
        </p:txBody>
      </p:sp>
      <p:sp>
        <p:nvSpPr>
          <p:cNvPr id="233593" name="Rectangle 121"/>
          <p:cNvSpPr>
            <a:spLocks noChangeArrowheads="1"/>
          </p:cNvSpPr>
          <p:nvPr/>
        </p:nvSpPr>
        <p:spPr bwMode="auto">
          <a:xfrm>
            <a:off x="6096000" y="3500438"/>
            <a:ext cx="762000" cy="366712"/>
          </a:xfrm>
          <a:prstGeom prst="rect">
            <a:avLst/>
          </a:prstGeom>
          <a:noFill/>
          <a:ln w="9525">
            <a:noFill/>
            <a:miter lim="800000"/>
            <a:headEnd/>
            <a:tailEnd/>
          </a:ln>
        </p:spPr>
        <p:txBody>
          <a:bodyPr wrap="none">
            <a:spAutoFit/>
          </a:bodyPr>
          <a:lstStyle/>
          <a:p>
            <a:r>
              <a:rPr lang="en-US" sz="1800">
                <a:latin typeface="Arial" pitchFamily="34" charset="0"/>
              </a:rPr>
              <a:t>k = &amp;j</a:t>
            </a:r>
          </a:p>
        </p:txBody>
      </p:sp>
      <p:sp>
        <p:nvSpPr>
          <p:cNvPr id="233594" name="Rectangle 122"/>
          <p:cNvSpPr>
            <a:spLocks noChangeArrowheads="1"/>
          </p:cNvSpPr>
          <p:nvPr/>
        </p:nvSpPr>
        <p:spPr bwMode="auto">
          <a:xfrm>
            <a:off x="7467600" y="3505200"/>
            <a:ext cx="990600" cy="366713"/>
          </a:xfrm>
          <a:prstGeom prst="rect">
            <a:avLst/>
          </a:prstGeom>
          <a:noFill/>
          <a:ln w="9525">
            <a:noFill/>
            <a:miter lim="800000"/>
            <a:headEnd/>
            <a:tailEnd/>
          </a:ln>
        </p:spPr>
        <p:txBody>
          <a:bodyPr wrap="none">
            <a:spAutoFit/>
          </a:bodyPr>
          <a:lstStyle/>
          <a:p>
            <a:r>
              <a:rPr lang="en-US" sz="1800">
                <a:latin typeface="Arial" pitchFamily="34" charset="0"/>
              </a:rPr>
              <a:t>**k = 48</a:t>
            </a:r>
          </a:p>
        </p:txBody>
      </p:sp>
      <p:sp>
        <p:nvSpPr>
          <p:cNvPr id="233595" name="Rectangle 123"/>
          <p:cNvSpPr>
            <a:spLocks noChangeArrowheads="1"/>
          </p:cNvSpPr>
          <p:nvPr/>
        </p:nvSpPr>
        <p:spPr bwMode="auto">
          <a:xfrm>
            <a:off x="1447800" y="4038600"/>
            <a:ext cx="488950" cy="457200"/>
          </a:xfrm>
          <a:prstGeom prst="rect">
            <a:avLst/>
          </a:prstGeom>
          <a:noFill/>
          <a:ln w="9525">
            <a:noFill/>
            <a:miter lim="800000"/>
            <a:headEnd/>
            <a:tailEnd/>
          </a:ln>
        </p:spPr>
        <p:txBody>
          <a:bodyPr wrap="none">
            <a:spAutoFit/>
          </a:bodyPr>
          <a:lstStyle/>
          <a:p>
            <a:r>
              <a:rPr lang="en-US"/>
              <a:t>12</a:t>
            </a:r>
          </a:p>
        </p:txBody>
      </p:sp>
      <p:sp>
        <p:nvSpPr>
          <p:cNvPr id="233596" name="Rectangle 124"/>
          <p:cNvSpPr>
            <a:spLocks noChangeArrowheads="1"/>
          </p:cNvSpPr>
          <p:nvPr/>
        </p:nvSpPr>
        <p:spPr bwMode="auto">
          <a:xfrm>
            <a:off x="1524000" y="4648200"/>
            <a:ext cx="336550" cy="457200"/>
          </a:xfrm>
          <a:prstGeom prst="rect">
            <a:avLst/>
          </a:prstGeom>
          <a:noFill/>
          <a:ln w="9525">
            <a:noFill/>
            <a:miter lim="800000"/>
            <a:headEnd/>
            <a:tailEnd/>
          </a:ln>
        </p:spPr>
        <p:txBody>
          <a:bodyPr wrap="none">
            <a:spAutoFit/>
          </a:bodyPr>
          <a:lstStyle/>
          <a:p>
            <a:r>
              <a:rPr lang="en-US"/>
              <a:t>0</a:t>
            </a:r>
          </a:p>
        </p:txBody>
      </p:sp>
      <p:sp>
        <p:nvSpPr>
          <p:cNvPr id="233597" name="Rectangle 125"/>
          <p:cNvSpPr>
            <a:spLocks noChangeArrowheads="1"/>
          </p:cNvSpPr>
          <p:nvPr/>
        </p:nvSpPr>
        <p:spPr bwMode="auto">
          <a:xfrm>
            <a:off x="1524000" y="5867400"/>
            <a:ext cx="338554" cy="461665"/>
          </a:xfrm>
          <a:prstGeom prst="rect">
            <a:avLst/>
          </a:prstGeom>
          <a:noFill/>
          <a:ln w="9525">
            <a:noFill/>
            <a:miter lim="800000"/>
            <a:headEnd/>
            <a:tailEnd/>
          </a:ln>
        </p:spPr>
        <p:txBody>
          <a:bodyPr wrap="none">
            <a:spAutoFit/>
          </a:bodyPr>
          <a:lstStyle/>
          <a:p>
            <a:r>
              <a:rPr lang="en-US" dirty="0"/>
              <a:t>0</a:t>
            </a:r>
          </a:p>
        </p:txBody>
      </p:sp>
      <p:sp>
        <p:nvSpPr>
          <p:cNvPr id="81" name="Rectangle 80"/>
          <p:cNvSpPr>
            <a:spLocks noChangeArrowheads="1"/>
          </p:cNvSpPr>
          <p:nvPr/>
        </p:nvSpPr>
        <p:spPr bwMode="auto">
          <a:xfrm>
            <a:off x="5943600" y="1905000"/>
            <a:ext cx="3048000" cy="1295400"/>
          </a:xfrm>
          <a:prstGeom prst="rect">
            <a:avLst/>
          </a:prstGeom>
          <a:solidFill>
            <a:srgbClr val="00B8FF"/>
          </a:solidFill>
          <a:ln w="9525" algn="ctr">
            <a:solidFill>
              <a:schemeClr val="tx1"/>
            </a:solidFill>
            <a:round/>
            <a:headEnd/>
            <a:tailEnd/>
          </a:ln>
        </p:spPr>
        <p:txBody>
          <a:bodyPr/>
          <a:lstStyle/>
          <a:p>
            <a:r>
              <a:rPr lang="en-US" dirty="0"/>
              <a:t>What is the difference?</a:t>
            </a:r>
          </a:p>
          <a:p>
            <a:r>
              <a:rPr lang="en-US" dirty="0" err="1">
                <a:solidFill>
                  <a:srgbClr val="C00000"/>
                </a:solidFill>
                <a:latin typeface="Arial" pitchFamily="34" charset="0"/>
                <a:cs typeface="Arial" pitchFamily="34" charset="0"/>
              </a:rPr>
              <a:t>int</a:t>
            </a:r>
            <a:r>
              <a:rPr lang="en-US" dirty="0">
                <a:solidFill>
                  <a:srgbClr val="C00000"/>
                </a:solidFill>
                <a:latin typeface="Arial" pitchFamily="34" charset="0"/>
                <a:cs typeface="Arial" pitchFamily="34" charset="0"/>
              </a:rPr>
              <a:t> **k = </a:t>
            </a:r>
            <a:r>
              <a:rPr lang="en-US" dirty="0" smtClean="0">
                <a:solidFill>
                  <a:srgbClr val="C00000"/>
                </a:solidFill>
                <a:latin typeface="Arial" pitchFamily="34" charset="0"/>
                <a:cs typeface="Arial" pitchFamily="34" charset="0"/>
              </a:rPr>
              <a:t>0;</a:t>
            </a:r>
            <a:endParaRPr lang="en-US" dirty="0">
              <a:solidFill>
                <a:srgbClr val="C00000"/>
              </a:solidFill>
              <a:latin typeface="Arial" pitchFamily="34" charset="0"/>
              <a:cs typeface="Arial" pitchFamily="34" charset="0"/>
            </a:endParaRPr>
          </a:p>
          <a:p>
            <a:r>
              <a:rPr lang="en-US" dirty="0">
                <a:solidFill>
                  <a:srgbClr val="C00000"/>
                </a:solidFill>
                <a:latin typeface="Arial" pitchFamily="34" charset="0"/>
                <a:cs typeface="Arial" pitchFamily="34" charset="0"/>
              </a:rPr>
              <a:t>**k = </a:t>
            </a:r>
            <a:r>
              <a:rPr lang="en-US" dirty="0" smtClean="0">
                <a:solidFill>
                  <a:srgbClr val="C00000"/>
                </a:solidFill>
                <a:latin typeface="Arial" pitchFamily="34" charset="0"/>
                <a:cs typeface="Arial" pitchFamily="34" charset="0"/>
              </a:rPr>
              <a:t>0;</a:t>
            </a:r>
            <a:endParaRPr lang="en-US"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3595"/>
                                        </p:tgtEl>
                                        <p:attrNameLst>
                                          <p:attrName>style.visibility</p:attrName>
                                        </p:attrNameLst>
                                      </p:cBhvr>
                                      <p:to>
                                        <p:strVal val="visible"/>
                                      </p:to>
                                    </p:set>
                                    <p:animEffect transition="in" filter="wipe(up)">
                                      <p:cBhvr>
                                        <p:cTn id="7" dur="500"/>
                                        <p:tgtEl>
                                          <p:spTgt spid="23359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33596"/>
                                        </p:tgtEl>
                                        <p:attrNameLst>
                                          <p:attrName>style.visibility</p:attrName>
                                        </p:attrNameLst>
                                      </p:cBhvr>
                                      <p:to>
                                        <p:strVal val="visible"/>
                                      </p:to>
                                    </p:set>
                                    <p:animEffect transition="in" filter="wipe(up)">
                                      <p:cBhvr>
                                        <p:cTn id="10" dur="500"/>
                                        <p:tgtEl>
                                          <p:spTgt spid="23359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33597"/>
                                        </p:tgtEl>
                                        <p:attrNameLst>
                                          <p:attrName>style.visibility</p:attrName>
                                        </p:attrNameLst>
                                      </p:cBhvr>
                                      <p:to>
                                        <p:strVal val="visible"/>
                                      </p:to>
                                    </p:set>
                                    <p:animEffect transition="in" filter="wipe(up)">
                                      <p:cBhvr>
                                        <p:cTn id="13" dur="500"/>
                                        <p:tgtEl>
                                          <p:spTgt spid="23359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233591"/>
                                        </p:tgtEl>
                                        <p:attrNameLst>
                                          <p:attrName>style.visibility</p:attrName>
                                        </p:attrNameLst>
                                      </p:cBhvr>
                                      <p:to>
                                        <p:strVal val="visible"/>
                                      </p:to>
                                    </p:set>
                                    <p:anim calcmode="lin" valueType="num">
                                      <p:cBhvr>
                                        <p:cTn id="18" dur="1000" fill="hold"/>
                                        <p:tgtEl>
                                          <p:spTgt spid="233591"/>
                                        </p:tgtEl>
                                        <p:attrNameLst>
                                          <p:attrName>ppt_w</p:attrName>
                                        </p:attrNameLst>
                                      </p:cBhvr>
                                      <p:tavLst>
                                        <p:tav tm="0">
                                          <p:val>
                                            <p:fltVal val="0"/>
                                          </p:val>
                                        </p:tav>
                                        <p:tav tm="100000">
                                          <p:val>
                                            <p:strVal val="#ppt_w"/>
                                          </p:val>
                                        </p:tav>
                                      </p:tavLst>
                                    </p:anim>
                                    <p:anim calcmode="lin" valueType="num">
                                      <p:cBhvr>
                                        <p:cTn id="19" dur="1000" fill="hold"/>
                                        <p:tgtEl>
                                          <p:spTgt spid="233591"/>
                                        </p:tgtEl>
                                        <p:attrNameLst>
                                          <p:attrName>ppt_h</p:attrName>
                                        </p:attrNameLst>
                                      </p:cBhvr>
                                      <p:tavLst>
                                        <p:tav tm="0">
                                          <p:val>
                                            <p:fltVal val="0"/>
                                          </p:val>
                                        </p:tav>
                                        <p:tav tm="100000">
                                          <p:val>
                                            <p:strVal val="#ppt_h"/>
                                          </p:val>
                                        </p:tav>
                                      </p:tavLst>
                                    </p:anim>
                                    <p:anim calcmode="lin" valueType="num">
                                      <p:cBhvr>
                                        <p:cTn id="20" dur="1000" fill="hold"/>
                                        <p:tgtEl>
                                          <p:spTgt spid="233591"/>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23359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amond(in)">
                                      <p:cBhvr>
                                        <p:cTn id="26" dur="20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233592"/>
                                        </p:tgtEl>
                                        <p:attrNameLst>
                                          <p:attrName>style.visibility</p:attrName>
                                        </p:attrNameLst>
                                      </p:cBhvr>
                                      <p:to>
                                        <p:strVal val="visible"/>
                                      </p:to>
                                    </p:set>
                                    <p:anim calcmode="lin" valueType="num">
                                      <p:cBhvr>
                                        <p:cTn id="31" dur="1000" fill="hold"/>
                                        <p:tgtEl>
                                          <p:spTgt spid="233592"/>
                                        </p:tgtEl>
                                        <p:attrNameLst>
                                          <p:attrName>ppt_w</p:attrName>
                                        </p:attrNameLst>
                                      </p:cBhvr>
                                      <p:tavLst>
                                        <p:tav tm="0">
                                          <p:val>
                                            <p:fltVal val="0"/>
                                          </p:val>
                                        </p:tav>
                                        <p:tav tm="100000">
                                          <p:val>
                                            <p:strVal val="#ppt_w"/>
                                          </p:val>
                                        </p:tav>
                                      </p:tavLst>
                                    </p:anim>
                                    <p:anim calcmode="lin" valueType="num">
                                      <p:cBhvr>
                                        <p:cTn id="32" dur="1000" fill="hold"/>
                                        <p:tgtEl>
                                          <p:spTgt spid="233592"/>
                                        </p:tgtEl>
                                        <p:attrNameLst>
                                          <p:attrName>ppt_h</p:attrName>
                                        </p:attrNameLst>
                                      </p:cBhvr>
                                      <p:tavLst>
                                        <p:tav tm="0">
                                          <p:val>
                                            <p:fltVal val="0"/>
                                          </p:val>
                                        </p:tav>
                                        <p:tav tm="100000">
                                          <p:val>
                                            <p:strVal val="#ppt_h"/>
                                          </p:val>
                                        </p:tav>
                                      </p:tavLst>
                                    </p:anim>
                                    <p:anim calcmode="lin" valueType="num">
                                      <p:cBhvr>
                                        <p:cTn id="33" dur="1000" fill="hold"/>
                                        <p:tgtEl>
                                          <p:spTgt spid="233592"/>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3359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linds(horizontal)">
                                      <p:cBhvr>
                                        <p:cTn id="39" dur="500"/>
                                        <p:tgtEl>
                                          <p:spTgt spid="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5" presetClass="entr" presetSubtype="0" fill="hold" grpId="0" nodeType="clickEffect">
                                  <p:stCondLst>
                                    <p:cond delay="0"/>
                                  </p:stCondLst>
                                  <p:childTnLst>
                                    <p:set>
                                      <p:cBhvr>
                                        <p:cTn id="43" dur="1" fill="hold">
                                          <p:stCondLst>
                                            <p:cond delay="0"/>
                                          </p:stCondLst>
                                        </p:cTn>
                                        <p:tgtEl>
                                          <p:spTgt spid="233593"/>
                                        </p:tgtEl>
                                        <p:attrNameLst>
                                          <p:attrName>style.visibility</p:attrName>
                                        </p:attrNameLst>
                                      </p:cBhvr>
                                      <p:to>
                                        <p:strVal val="visible"/>
                                      </p:to>
                                    </p:set>
                                    <p:anim calcmode="lin" valueType="num">
                                      <p:cBhvr>
                                        <p:cTn id="44" dur="1000" fill="hold"/>
                                        <p:tgtEl>
                                          <p:spTgt spid="233593"/>
                                        </p:tgtEl>
                                        <p:attrNameLst>
                                          <p:attrName>ppt_w</p:attrName>
                                        </p:attrNameLst>
                                      </p:cBhvr>
                                      <p:tavLst>
                                        <p:tav tm="0">
                                          <p:val>
                                            <p:fltVal val="0"/>
                                          </p:val>
                                        </p:tav>
                                        <p:tav tm="100000">
                                          <p:val>
                                            <p:strVal val="#ppt_w"/>
                                          </p:val>
                                        </p:tav>
                                      </p:tavLst>
                                    </p:anim>
                                    <p:anim calcmode="lin" valueType="num">
                                      <p:cBhvr>
                                        <p:cTn id="45" dur="1000" fill="hold"/>
                                        <p:tgtEl>
                                          <p:spTgt spid="233593"/>
                                        </p:tgtEl>
                                        <p:attrNameLst>
                                          <p:attrName>ppt_h</p:attrName>
                                        </p:attrNameLst>
                                      </p:cBhvr>
                                      <p:tavLst>
                                        <p:tav tm="0">
                                          <p:val>
                                            <p:fltVal val="0"/>
                                          </p:val>
                                        </p:tav>
                                        <p:tav tm="100000">
                                          <p:val>
                                            <p:strVal val="#ppt_h"/>
                                          </p:val>
                                        </p:tav>
                                      </p:tavLst>
                                    </p:anim>
                                    <p:anim calcmode="lin" valueType="num">
                                      <p:cBhvr>
                                        <p:cTn id="46" dur="1000" fill="hold"/>
                                        <p:tgtEl>
                                          <p:spTgt spid="233593"/>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2335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55"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1000" fill="hold"/>
                                        <p:tgtEl>
                                          <p:spTgt spid="7"/>
                                        </p:tgtEl>
                                        <p:attrNameLst>
                                          <p:attrName>ppt_w</p:attrName>
                                        </p:attrNameLst>
                                      </p:cBhvr>
                                      <p:tavLst>
                                        <p:tav tm="0">
                                          <p:val>
                                            <p:strVal val="#ppt_w*0.70"/>
                                          </p:val>
                                        </p:tav>
                                        <p:tav tm="100000">
                                          <p:val>
                                            <p:strVal val="#ppt_w"/>
                                          </p:val>
                                        </p:tav>
                                      </p:tavLst>
                                    </p:anim>
                                    <p:anim calcmode="lin" valueType="num">
                                      <p:cBhvr>
                                        <p:cTn id="53" dur="1000" fill="hold"/>
                                        <p:tgtEl>
                                          <p:spTgt spid="7"/>
                                        </p:tgtEl>
                                        <p:attrNameLst>
                                          <p:attrName>ppt_h</p:attrName>
                                        </p:attrNameLst>
                                      </p:cBhvr>
                                      <p:tavLst>
                                        <p:tav tm="0">
                                          <p:val>
                                            <p:strVal val="#ppt_h"/>
                                          </p:val>
                                        </p:tav>
                                        <p:tav tm="100000">
                                          <p:val>
                                            <p:strVal val="#ppt_h"/>
                                          </p:val>
                                        </p:tav>
                                      </p:tavLst>
                                    </p:anim>
                                    <p:animEffect transition="in" filter="fade">
                                      <p:cBhvr>
                                        <p:cTn id="54" dur="1000"/>
                                        <p:tgtEl>
                                          <p:spTgt spid="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5" presetClass="entr" presetSubtype="0" fill="hold" grpId="0" nodeType="clickEffect">
                                  <p:stCondLst>
                                    <p:cond delay="0"/>
                                  </p:stCondLst>
                                  <p:childTnLst>
                                    <p:set>
                                      <p:cBhvr>
                                        <p:cTn id="58" dur="1" fill="hold">
                                          <p:stCondLst>
                                            <p:cond delay="0"/>
                                          </p:stCondLst>
                                        </p:cTn>
                                        <p:tgtEl>
                                          <p:spTgt spid="233594"/>
                                        </p:tgtEl>
                                        <p:attrNameLst>
                                          <p:attrName>style.visibility</p:attrName>
                                        </p:attrNameLst>
                                      </p:cBhvr>
                                      <p:to>
                                        <p:strVal val="visible"/>
                                      </p:to>
                                    </p:set>
                                    <p:anim calcmode="lin" valueType="num">
                                      <p:cBhvr>
                                        <p:cTn id="59" dur="1000" fill="hold"/>
                                        <p:tgtEl>
                                          <p:spTgt spid="233594"/>
                                        </p:tgtEl>
                                        <p:attrNameLst>
                                          <p:attrName>ppt_w</p:attrName>
                                        </p:attrNameLst>
                                      </p:cBhvr>
                                      <p:tavLst>
                                        <p:tav tm="0">
                                          <p:val>
                                            <p:fltVal val="0"/>
                                          </p:val>
                                        </p:tav>
                                        <p:tav tm="100000">
                                          <p:val>
                                            <p:strVal val="#ppt_w"/>
                                          </p:val>
                                        </p:tav>
                                      </p:tavLst>
                                    </p:anim>
                                    <p:anim calcmode="lin" valueType="num">
                                      <p:cBhvr>
                                        <p:cTn id="60" dur="1000" fill="hold"/>
                                        <p:tgtEl>
                                          <p:spTgt spid="233594"/>
                                        </p:tgtEl>
                                        <p:attrNameLst>
                                          <p:attrName>ppt_h</p:attrName>
                                        </p:attrNameLst>
                                      </p:cBhvr>
                                      <p:tavLst>
                                        <p:tav tm="0">
                                          <p:val>
                                            <p:fltVal val="0"/>
                                          </p:val>
                                        </p:tav>
                                        <p:tav tm="100000">
                                          <p:val>
                                            <p:strVal val="#ppt_h"/>
                                          </p:val>
                                        </p:tav>
                                      </p:tavLst>
                                    </p:anim>
                                    <p:anim calcmode="lin" valueType="num">
                                      <p:cBhvr>
                                        <p:cTn id="61" dur="1000" fill="hold"/>
                                        <p:tgtEl>
                                          <p:spTgt spid="233594"/>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23359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0"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edge">
                                      <p:cBhvr>
                                        <p:cTn id="67" dur="20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81"/>
                                        </p:tgtEl>
                                        <p:attrNameLst>
                                          <p:attrName>style.visibility</p:attrName>
                                        </p:attrNameLst>
                                      </p:cBhvr>
                                      <p:to>
                                        <p:strVal val="visible"/>
                                      </p:to>
                                    </p:set>
                                    <p:anim calcmode="lin" valueType="num">
                                      <p:cBhvr additive="base">
                                        <p:cTn id="72" dur="500" fill="hold"/>
                                        <p:tgtEl>
                                          <p:spTgt spid="81"/>
                                        </p:tgtEl>
                                        <p:attrNameLst>
                                          <p:attrName>ppt_x</p:attrName>
                                        </p:attrNameLst>
                                      </p:cBhvr>
                                      <p:tavLst>
                                        <p:tav tm="0">
                                          <p:val>
                                            <p:strVal val="#ppt_x"/>
                                          </p:val>
                                        </p:tav>
                                        <p:tav tm="100000">
                                          <p:val>
                                            <p:strVal val="#ppt_x"/>
                                          </p:val>
                                        </p:tav>
                                      </p:tavLst>
                                    </p:anim>
                                    <p:anim calcmode="lin" valueType="num">
                                      <p:cBhvr additive="base">
                                        <p:cTn id="73"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91" grpId="0"/>
      <p:bldP spid="233592" grpId="0"/>
      <p:bldP spid="233593" grpId="0"/>
      <p:bldP spid="233594" grpId="0"/>
      <p:bldP spid="233595" grpId="0"/>
      <p:bldP spid="233596" grpId="0"/>
      <p:bldP spid="233597" grpId="0"/>
      <p:bldP spid="8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565150" y="41275"/>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Pointer Declaration and Application</a:t>
            </a:r>
            <a:endParaRPr lang="en-US" sz="3400" b="1">
              <a:solidFill>
                <a:schemeClr val="accent2"/>
              </a:solidFill>
            </a:endParaRPr>
          </a:p>
        </p:txBody>
      </p:sp>
      <p:sp>
        <p:nvSpPr>
          <p:cNvPr id="41987" name="Text Box 65"/>
          <p:cNvSpPr txBox="1">
            <a:spLocks noChangeArrowheads="1"/>
          </p:cNvSpPr>
          <p:nvPr/>
        </p:nvSpPr>
        <p:spPr bwMode="auto">
          <a:xfrm>
            <a:off x="457200" y="666750"/>
            <a:ext cx="7969250" cy="3143250"/>
          </a:xfrm>
          <a:prstGeom prst="rect">
            <a:avLst/>
          </a:prstGeom>
          <a:noFill/>
          <a:ln w="9525">
            <a:noFill/>
            <a:miter lim="800000"/>
            <a:headEnd/>
            <a:tailEnd/>
          </a:ln>
        </p:spPr>
        <p:txBody>
          <a:bodyPr lIns="96736" tIns="48368" rIns="96736" bIns="48368">
            <a:spAutoFit/>
          </a:bodyPr>
          <a:lstStyle/>
          <a:p>
            <a:pPr marL="479425" indent="-479425" algn="just" defTabSz="966788"/>
            <a:r>
              <a:rPr lang="en-US" sz="2500" dirty="0"/>
              <a:t>Although a pointer can point to a variable of any type, it is normally used for complex types.</a:t>
            </a:r>
          </a:p>
          <a:p>
            <a:pPr marL="479425" indent="-479425" algn="just" defTabSz="966788"/>
            <a:r>
              <a:rPr lang="en-US" sz="2500" dirty="0">
                <a:latin typeface="Arial" pitchFamily="34" charset="0"/>
              </a:rPr>
              <a:t>main() {</a:t>
            </a:r>
          </a:p>
          <a:p>
            <a:pPr marL="479425" indent="-479425" algn="just" defTabSz="966788"/>
            <a:r>
              <a:rPr lang="en-US" sz="2500" dirty="0">
                <a:latin typeface="Arial" pitchFamily="34" charset="0"/>
              </a:rPr>
              <a:t>	char *p = "hello", *s = "this is a string"; </a:t>
            </a:r>
          </a:p>
          <a:p>
            <a:pPr marL="479425" indent="-479425" algn="just" defTabSz="966788"/>
            <a:r>
              <a:rPr lang="en-US" sz="2500" dirty="0">
                <a:latin typeface="Arial" pitchFamily="34" charset="0"/>
              </a:rPr>
              <a:t>	p = s;	 </a:t>
            </a:r>
            <a:r>
              <a:rPr lang="en-US" sz="2500" dirty="0">
                <a:solidFill>
                  <a:srgbClr val="33CCFF"/>
                </a:solidFill>
                <a:latin typeface="Arial" pitchFamily="34" charset="0"/>
              </a:rPr>
              <a:t>// truncation?</a:t>
            </a:r>
            <a:endParaRPr lang="en-US" sz="2500" dirty="0">
              <a:latin typeface="Arial" pitchFamily="34" charset="0"/>
            </a:endParaRPr>
          </a:p>
          <a:p>
            <a:pPr marL="479425" indent="-479425" algn="just" defTabSz="966788"/>
            <a:r>
              <a:rPr lang="en-US" sz="2500" dirty="0">
                <a:latin typeface="Arial" pitchFamily="34" charset="0"/>
              </a:rPr>
              <a:t>	</a:t>
            </a:r>
            <a:r>
              <a:rPr lang="en-US" sz="2500" dirty="0">
                <a:solidFill>
                  <a:srgbClr val="33CCFF"/>
                </a:solidFill>
                <a:latin typeface="Arial" pitchFamily="34" charset="0"/>
              </a:rPr>
              <a:t>// </a:t>
            </a:r>
            <a:r>
              <a:rPr lang="en-US" sz="2500" dirty="0" err="1">
                <a:solidFill>
                  <a:srgbClr val="33CCFF"/>
                </a:solidFill>
                <a:latin typeface="Arial" pitchFamily="34" charset="0"/>
              </a:rPr>
              <a:t>strcpy</a:t>
            </a:r>
            <a:r>
              <a:rPr lang="en-US" sz="2500" dirty="0">
                <a:solidFill>
                  <a:srgbClr val="33CCFF"/>
                </a:solidFill>
                <a:latin typeface="Arial" pitchFamily="34" charset="0"/>
              </a:rPr>
              <a:t>(p, s);?   </a:t>
            </a:r>
            <a:r>
              <a:rPr lang="en-US" sz="2500" dirty="0" err="1">
                <a:solidFill>
                  <a:srgbClr val="33CCFF"/>
                </a:solidFill>
                <a:latin typeface="Arial" pitchFamily="34" charset="0"/>
              </a:rPr>
              <a:t>strcpy</a:t>
            </a:r>
            <a:r>
              <a:rPr lang="en-US" sz="2500" dirty="0">
                <a:solidFill>
                  <a:srgbClr val="33CCFF"/>
                </a:solidFill>
                <a:latin typeface="Arial" pitchFamily="34" charset="0"/>
              </a:rPr>
              <a:t>(*p, s);? </a:t>
            </a:r>
            <a:r>
              <a:rPr lang="en-US" sz="2500" dirty="0" err="1">
                <a:solidFill>
                  <a:srgbClr val="33CCFF"/>
                </a:solidFill>
                <a:latin typeface="Arial" pitchFamily="34" charset="0"/>
              </a:rPr>
              <a:t>strcpy</a:t>
            </a:r>
            <a:r>
              <a:rPr lang="en-US" sz="2500" dirty="0">
                <a:solidFill>
                  <a:srgbClr val="33CCFF"/>
                </a:solidFill>
                <a:latin typeface="Arial" pitchFamily="34" charset="0"/>
              </a:rPr>
              <a:t>(p, *s);?</a:t>
            </a:r>
          </a:p>
          <a:p>
            <a:pPr marL="479425" indent="-479425" algn="just" defTabSz="966788"/>
            <a:r>
              <a:rPr lang="en-US" sz="2500" dirty="0">
                <a:latin typeface="Arial" pitchFamily="34" charset="0"/>
              </a:rPr>
              <a:t>	</a:t>
            </a:r>
            <a:r>
              <a:rPr lang="en-US" sz="2500" dirty="0" err="1">
                <a:latin typeface="Arial" pitchFamily="34" charset="0"/>
              </a:rPr>
              <a:t>printf</a:t>
            </a:r>
            <a:r>
              <a:rPr lang="en-US" sz="2500" dirty="0">
                <a:latin typeface="Arial" pitchFamily="34" charset="0"/>
              </a:rPr>
              <a:t>("%s\n", p);</a:t>
            </a:r>
          </a:p>
          <a:p>
            <a:pPr marL="479425" indent="-479425" algn="just" defTabSz="966788"/>
            <a:r>
              <a:rPr lang="en-US" sz="2500" dirty="0">
                <a:latin typeface="Arial" pitchFamily="34" charset="0"/>
              </a:rPr>
              <a:t>}</a:t>
            </a:r>
          </a:p>
        </p:txBody>
      </p:sp>
      <p:sp>
        <p:nvSpPr>
          <p:cNvPr id="188505" name="Text Box 89"/>
          <p:cNvSpPr txBox="1">
            <a:spLocks noChangeArrowheads="1"/>
          </p:cNvSpPr>
          <p:nvPr/>
        </p:nvSpPr>
        <p:spPr bwMode="auto">
          <a:xfrm>
            <a:off x="152400" y="6337300"/>
            <a:ext cx="8994775" cy="476250"/>
          </a:xfrm>
          <a:prstGeom prst="rect">
            <a:avLst/>
          </a:prstGeom>
          <a:noFill/>
          <a:ln w="9525">
            <a:noFill/>
            <a:miter lim="800000"/>
            <a:headEnd/>
            <a:tailEnd/>
          </a:ln>
        </p:spPr>
        <p:txBody>
          <a:bodyPr wrap="none" lIns="96736" tIns="48368" rIns="96736" bIns="48368">
            <a:spAutoFit/>
          </a:bodyPr>
          <a:lstStyle/>
          <a:p>
            <a:pPr defTabSz="966788"/>
            <a:r>
              <a:rPr lang="en-US" sz="2500" i="1"/>
              <a:t>p and s</a:t>
            </a:r>
            <a:r>
              <a:rPr lang="en-US" sz="2500"/>
              <a:t> are the addresses of the first characters if appear on right side</a:t>
            </a:r>
          </a:p>
        </p:txBody>
      </p:sp>
      <p:grpSp>
        <p:nvGrpSpPr>
          <p:cNvPr id="2" name="Group 121"/>
          <p:cNvGrpSpPr>
            <a:grpSpLocks/>
          </p:cNvGrpSpPr>
          <p:nvPr/>
        </p:nvGrpSpPr>
        <p:grpSpPr bwMode="auto">
          <a:xfrm>
            <a:off x="990600" y="5154616"/>
            <a:ext cx="6705600" cy="1168400"/>
            <a:chOff x="624" y="3247"/>
            <a:chExt cx="4224" cy="736"/>
          </a:xfrm>
        </p:grpSpPr>
        <p:sp>
          <p:nvSpPr>
            <p:cNvPr id="41992" name="Text Box 67"/>
            <p:cNvSpPr txBox="1">
              <a:spLocks noChangeArrowheads="1"/>
            </p:cNvSpPr>
            <p:nvPr/>
          </p:nvSpPr>
          <p:spPr bwMode="auto">
            <a:xfrm>
              <a:off x="1676" y="3678"/>
              <a:ext cx="3172" cy="304"/>
            </a:xfrm>
            <a:prstGeom prst="rect">
              <a:avLst/>
            </a:prstGeom>
            <a:noFill/>
            <a:ln w="9525">
              <a:solidFill>
                <a:schemeClr val="tx1"/>
              </a:solidFill>
              <a:miter lim="800000"/>
              <a:headEnd/>
              <a:tailEnd/>
            </a:ln>
          </p:spPr>
          <p:txBody>
            <a:bodyPr lIns="96736" tIns="48368" rIns="96736" bIns="48368">
              <a:spAutoFit/>
            </a:bodyPr>
            <a:lstStyle/>
            <a:p>
              <a:pPr defTabSz="966788"/>
              <a:r>
                <a:rPr lang="en-US" sz="2500" dirty="0">
                  <a:latin typeface="Arial" pitchFamily="34" charset="0"/>
                </a:rPr>
                <a:t>t  h  i  s     i  s     a    s  t  r  i  n  g </a:t>
              </a:r>
              <a:r>
                <a:rPr lang="en-US" sz="2000" dirty="0" smtClean="0">
                  <a:latin typeface="Arial" pitchFamily="34" charset="0"/>
                </a:rPr>
                <a:t>\</a:t>
              </a:r>
              <a:r>
                <a:rPr lang="en-US" sz="2000" dirty="0">
                  <a:latin typeface="Arial" pitchFamily="34" charset="0"/>
                </a:rPr>
                <a:t>0</a:t>
              </a:r>
              <a:r>
                <a:rPr lang="en-US" sz="2500" dirty="0">
                  <a:latin typeface="Arial" pitchFamily="34" charset="0"/>
                </a:rPr>
                <a:t> </a:t>
              </a:r>
              <a:endParaRPr lang="en-US" sz="2100" dirty="0">
                <a:latin typeface="Arial" pitchFamily="34" charset="0"/>
              </a:endParaRPr>
            </a:p>
          </p:txBody>
        </p:sp>
        <p:sp>
          <p:nvSpPr>
            <p:cNvPr id="41993" name="Line 69"/>
            <p:cNvSpPr>
              <a:spLocks noChangeShapeType="1"/>
            </p:cNvSpPr>
            <p:nvPr/>
          </p:nvSpPr>
          <p:spPr bwMode="auto">
            <a:xfrm>
              <a:off x="1846" y="3678"/>
              <a:ext cx="0" cy="305"/>
            </a:xfrm>
            <a:prstGeom prst="line">
              <a:avLst/>
            </a:prstGeom>
            <a:noFill/>
            <a:ln w="9525">
              <a:solidFill>
                <a:schemeClr val="tx1"/>
              </a:solidFill>
              <a:round/>
              <a:headEnd/>
              <a:tailEnd/>
            </a:ln>
          </p:spPr>
          <p:txBody>
            <a:bodyPr/>
            <a:lstStyle/>
            <a:p>
              <a:endParaRPr lang="en-US"/>
            </a:p>
          </p:txBody>
        </p:sp>
        <p:sp>
          <p:nvSpPr>
            <p:cNvPr id="41994" name="Line 70"/>
            <p:cNvSpPr>
              <a:spLocks noChangeShapeType="1"/>
            </p:cNvSpPr>
            <p:nvPr/>
          </p:nvSpPr>
          <p:spPr bwMode="auto">
            <a:xfrm>
              <a:off x="2053" y="3678"/>
              <a:ext cx="0" cy="305"/>
            </a:xfrm>
            <a:prstGeom prst="line">
              <a:avLst/>
            </a:prstGeom>
            <a:noFill/>
            <a:ln w="9525">
              <a:solidFill>
                <a:schemeClr val="tx1"/>
              </a:solidFill>
              <a:round/>
              <a:headEnd/>
              <a:tailEnd/>
            </a:ln>
          </p:spPr>
          <p:txBody>
            <a:bodyPr/>
            <a:lstStyle/>
            <a:p>
              <a:endParaRPr lang="en-US"/>
            </a:p>
          </p:txBody>
        </p:sp>
        <p:sp>
          <p:nvSpPr>
            <p:cNvPr id="41995" name="Line 71"/>
            <p:cNvSpPr>
              <a:spLocks noChangeShapeType="1"/>
            </p:cNvSpPr>
            <p:nvPr/>
          </p:nvSpPr>
          <p:spPr bwMode="auto">
            <a:xfrm>
              <a:off x="2235" y="3678"/>
              <a:ext cx="0" cy="305"/>
            </a:xfrm>
            <a:prstGeom prst="line">
              <a:avLst/>
            </a:prstGeom>
            <a:noFill/>
            <a:ln w="9525">
              <a:solidFill>
                <a:schemeClr val="tx1"/>
              </a:solidFill>
              <a:round/>
              <a:headEnd/>
              <a:tailEnd/>
            </a:ln>
          </p:spPr>
          <p:txBody>
            <a:bodyPr/>
            <a:lstStyle/>
            <a:p>
              <a:endParaRPr lang="en-US"/>
            </a:p>
          </p:txBody>
        </p:sp>
        <p:sp>
          <p:nvSpPr>
            <p:cNvPr id="41996" name="Line 72"/>
            <p:cNvSpPr>
              <a:spLocks noChangeShapeType="1"/>
            </p:cNvSpPr>
            <p:nvPr/>
          </p:nvSpPr>
          <p:spPr bwMode="auto">
            <a:xfrm>
              <a:off x="2417" y="3678"/>
              <a:ext cx="0" cy="305"/>
            </a:xfrm>
            <a:prstGeom prst="line">
              <a:avLst/>
            </a:prstGeom>
            <a:noFill/>
            <a:ln w="9525">
              <a:solidFill>
                <a:schemeClr val="tx1"/>
              </a:solidFill>
              <a:round/>
              <a:headEnd/>
              <a:tailEnd/>
            </a:ln>
          </p:spPr>
          <p:txBody>
            <a:bodyPr/>
            <a:lstStyle/>
            <a:p>
              <a:endParaRPr lang="en-US"/>
            </a:p>
          </p:txBody>
        </p:sp>
        <p:sp>
          <p:nvSpPr>
            <p:cNvPr id="41997" name="Line 73"/>
            <p:cNvSpPr>
              <a:spLocks noChangeShapeType="1"/>
            </p:cNvSpPr>
            <p:nvPr/>
          </p:nvSpPr>
          <p:spPr bwMode="auto">
            <a:xfrm>
              <a:off x="2599" y="3678"/>
              <a:ext cx="0" cy="305"/>
            </a:xfrm>
            <a:prstGeom prst="line">
              <a:avLst/>
            </a:prstGeom>
            <a:noFill/>
            <a:ln w="9525">
              <a:solidFill>
                <a:schemeClr val="tx1"/>
              </a:solidFill>
              <a:round/>
              <a:headEnd/>
              <a:tailEnd/>
            </a:ln>
          </p:spPr>
          <p:txBody>
            <a:bodyPr/>
            <a:lstStyle/>
            <a:p>
              <a:endParaRPr lang="en-US"/>
            </a:p>
          </p:txBody>
        </p:sp>
        <p:sp>
          <p:nvSpPr>
            <p:cNvPr id="41998" name="Line 74"/>
            <p:cNvSpPr>
              <a:spLocks noChangeShapeType="1"/>
            </p:cNvSpPr>
            <p:nvPr/>
          </p:nvSpPr>
          <p:spPr bwMode="auto">
            <a:xfrm>
              <a:off x="2781" y="3678"/>
              <a:ext cx="0" cy="305"/>
            </a:xfrm>
            <a:prstGeom prst="line">
              <a:avLst/>
            </a:prstGeom>
            <a:noFill/>
            <a:ln w="9525">
              <a:solidFill>
                <a:schemeClr val="tx1"/>
              </a:solidFill>
              <a:round/>
              <a:headEnd/>
              <a:tailEnd/>
            </a:ln>
          </p:spPr>
          <p:txBody>
            <a:bodyPr/>
            <a:lstStyle/>
            <a:p>
              <a:endParaRPr lang="en-US"/>
            </a:p>
          </p:txBody>
        </p:sp>
        <p:sp>
          <p:nvSpPr>
            <p:cNvPr id="41999" name="Line 75"/>
            <p:cNvSpPr>
              <a:spLocks noChangeShapeType="1"/>
            </p:cNvSpPr>
            <p:nvPr/>
          </p:nvSpPr>
          <p:spPr bwMode="auto">
            <a:xfrm>
              <a:off x="2963" y="3678"/>
              <a:ext cx="0" cy="305"/>
            </a:xfrm>
            <a:prstGeom prst="line">
              <a:avLst/>
            </a:prstGeom>
            <a:noFill/>
            <a:ln w="9525">
              <a:solidFill>
                <a:schemeClr val="tx1"/>
              </a:solidFill>
              <a:round/>
              <a:headEnd/>
              <a:tailEnd/>
            </a:ln>
          </p:spPr>
          <p:txBody>
            <a:bodyPr/>
            <a:lstStyle/>
            <a:p>
              <a:endParaRPr lang="en-US"/>
            </a:p>
          </p:txBody>
        </p:sp>
        <p:sp>
          <p:nvSpPr>
            <p:cNvPr id="42000" name="Line 76"/>
            <p:cNvSpPr>
              <a:spLocks noChangeShapeType="1"/>
            </p:cNvSpPr>
            <p:nvPr/>
          </p:nvSpPr>
          <p:spPr bwMode="auto">
            <a:xfrm>
              <a:off x="3145" y="3678"/>
              <a:ext cx="0" cy="305"/>
            </a:xfrm>
            <a:prstGeom prst="line">
              <a:avLst/>
            </a:prstGeom>
            <a:noFill/>
            <a:ln w="9525">
              <a:solidFill>
                <a:schemeClr val="tx1"/>
              </a:solidFill>
              <a:round/>
              <a:headEnd/>
              <a:tailEnd/>
            </a:ln>
          </p:spPr>
          <p:txBody>
            <a:bodyPr/>
            <a:lstStyle/>
            <a:p>
              <a:endParaRPr lang="en-US"/>
            </a:p>
          </p:txBody>
        </p:sp>
        <p:sp>
          <p:nvSpPr>
            <p:cNvPr id="42001" name="Line 77"/>
            <p:cNvSpPr>
              <a:spLocks noChangeShapeType="1"/>
            </p:cNvSpPr>
            <p:nvPr/>
          </p:nvSpPr>
          <p:spPr bwMode="auto">
            <a:xfrm>
              <a:off x="3327" y="3678"/>
              <a:ext cx="0" cy="305"/>
            </a:xfrm>
            <a:prstGeom prst="line">
              <a:avLst/>
            </a:prstGeom>
            <a:noFill/>
            <a:ln w="9525">
              <a:solidFill>
                <a:schemeClr val="tx1"/>
              </a:solidFill>
              <a:round/>
              <a:headEnd/>
              <a:tailEnd/>
            </a:ln>
          </p:spPr>
          <p:txBody>
            <a:bodyPr/>
            <a:lstStyle/>
            <a:p>
              <a:endParaRPr lang="en-US"/>
            </a:p>
          </p:txBody>
        </p:sp>
        <p:sp>
          <p:nvSpPr>
            <p:cNvPr id="42002" name="Line 78"/>
            <p:cNvSpPr>
              <a:spLocks noChangeShapeType="1"/>
            </p:cNvSpPr>
            <p:nvPr/>
          </p:nvSpPr>
          <p:spPr bwMode="auto">
            <a:xfrm>
              <a:off x="3509" y="3678"/>
              <a:ext cx="0" cy="305"/>
            </a:xfrm>
            <a:prstGeom prst="line">
              <a:avLst/>
            </a:prstGeom>
            <a:noFill/>
            <a:ln w="9525">
              <a:solidFill>
                <a:schemeClr val="tx1"/>
              </a:solidFill>
              <a:round/>
              <a:headEnd/>
              <a:tailEnd/>
            </a:ln>
          </p:spPr>
          <p:txBody>
            <a:bodyPr/>
            <a:lstStyle/>
            <a:p>
              <a:endParaRPr lang="en-US"/>
            </a:p>
          </p:txBody>
        </p:sp>
        <p:sp>
          <p:nvSpPr>
            <p:cNvPr id="42003" name="Line 79"/>
            <p:cNvSpPr>
              <a:spLocks noChangeShapeType="1"/>
            </p:cNvSpPr>
            <p:nvPr/>
          </p:nvSpPr>
          <p:spPr bwMode="auto">
            <a:xfrm>
              <a:off x="3691" y="3678"/>
              <a:ext cx="0" cy="305"/>
            </a:xfrm>
            <a:prstGeom prst="line">
              <a:avLst/>
            </a:prstGeom>
            <a:noFill/>
            <a:ln w="9525">
              <a:solidFill>
                <a:schemeClr val="tx1"/>
              </a:solidFill>
              <a:round/>
              <a:headEnd/>
              <a:tailEnd/>
            </a:ln>
          </p:spPr>
          <p:txBody>
            <a:bodyPr/>
            <a:lstStyle/>
            <a:p>
              <a:endParaRPr lang="en-US"/>
            </a:p>
          </p:txBody>
        </p:sp>
        <p:sp>
          <p:nvSpPr>
            <p:cNvPr id="42004" name="Line 80"/>
            <p:cNvSpPr>
              <a:spLocks noChangeShapeType="1"/>
            </p:cNvSpPr>
            <p:nvPr/>
          </p:nvSpPr>
          <p:spPr bwMode="auto">
            <a:xfrm>
              <a:off x="3873" y="3678"/>
              <a:ext cx="0" cy="305"/>
            </a:xfrm>
            <a:prstGeom prst="line">
              <a:avLst/>
            </a:prstGeom>
            <a:noFill/>
            <a:ln w="9525">
              <a:solidFill>
                <a:schemeClr val="tx1"/>
              </a:solidFill>
              <a:round/>
              <a:headEnd/>
              <a:tailEnd/>
            </a:ln>
          </p:spPr>
          <p:txBody>
            <a:bodyPr/>
            <a:lstStyle/>
            <a:p>
              <a:endParaRPr lang="en-US"/>
            </a:p>
          </p:txBody>
        </p:sp>
        <p:sp>
          <p:nvSpPr>
            <p:cNvPr id="42005" name="Line 81"/>
            <p:cNvSpPr>
              <a:spLocks noChangeShapeType="1"/>
            </p:cNvSpPr>
            <p:nvPr/>
          </p:nvSpPr>
          <p:spPr bwMode="auto">
            <a:xfrm>
              <a:off x="4055" y="3678"/>
              <a:ext cx="0" cy="305"/>
            </a:xfrm>
            <a:prstGeom prst="line">
              <a:avLst/>
            </a:prstGeom>
            <a:noFill/>
            <a:ln w="9525">
              <a:solidFill>
                <a:schemeClr val="tx1"/>
              </a:solidFill>
              <a:round/>
              <a:headEnd/>
              <a:tailEnd/>
            </a:ln>
          </p:spPr>
          <p:txBody>
            <a:bodyPr/>
            <a:lstStyle/>
            <a:p>
              <a:endParaRPr lang="en-US"/>
            </a:p>
          </p:txBody>
        </p:sp>
        <p:sp>
          <p:nvSpPr>
            <p:cNvPr id="42006" name="Line 82"/>
            <p:cNvSpPr>
              <a:spLocks noChangeShapeType="1"/>
            </p:cNvSpPr>
            <p:nvPr/>
          </p:nvSpPr>
          <p:spPr bwMode="auto">
            <a:xfrm>
              <a:off x="4237" y="3678"/>
              <a:ext cx="0" cy="305"/>
            </a:xfrm>
            <a:prstGeom prst="line">
              <a:avLst/>
            </a:prstGeom>
            <a:noFill/>
            <a:ln w="9525">
              <a:solidFill>
                <a:schemeClr val="tx1"/>
              </a:solidFill>
              <a:round/>
              <a:headEnd/>
              <a:tailEnd/>
            </a:ln>
          </p:spPr>
          <p:txBody>
            <a:bodyPr/>
            <a:lstStyle/>
            <a:p>
              <a:endParaRPr lang="en-US"/>
            </a:p>
          </p:txBody>
        </p:sp>
        <p:sp>
          <p:nvSpPr>
            <p:cNvPr id="42007" name="Line 83"/>
            <p:cNvSpPr>
              <a:spLocks noChangeShapeType="1"/>
            </p:cNvSpPr>
            <p:nvPr/>
          </p:nvSpPr>
          <p:spPr bwMode="auto">
            <a:xfrm>
              <a:off x="4419" y="3678"/>
              <a:ext cx="0" cy="305"/>
            </a:xfrm>
            <a:prstGeom prst="line">
              <a:avLst/>
            </a:prstGeom>
            <a:noFill/>
            <a:ln w="9525">
              <a:solidFill>
                <a:schemeClr val="tx1"/>
              </a:solidFill>
              <a:round/>
              <a:headEnd/>
              <a:tailEnd/>
            </a:ln>
          </p:spPr>
          <p:txBody>
            <a:bodyPr/>
            <a:lstStyle/>
            <a:p>
              <a:endParaRPr lang="en-US"/>
            </a:p>
          </p:txBody>
        </p:sp>
        <p:sp>
          <p:nvSpPr>
            <p:cNvPr id="42008" name="Line 90"/>
            <p:cNvSpPr>
              <a:spLocks noChangeShapeType="1"/>
            </p:cNvSpPr>
            <p:nvPr/>
          </p:nvSpPr>
          <p:spPr bwMode="auto">
            <a:xfrm>
              <a:off x="1009" y="3823"/>
              <a:ext cx="671" cy="0"/>
            </a:xfrm>
            <a:prstGeom prst="line">
              <a:avLst/>
            </a:prstGeom>
            <a:noFill/>
            <a:ln w="9525">
              <a:solidFill>
                <a:schemeClr val="tx1"/>
              </a:solidFill>
              <a:round/>
              <a:headEnd/>
              <a:tailEnd type="triangle" w="med" len="med"/>
            </a:ln>
          </p:spPr>
          <p:txBody>
            <a:bodyPr/>
            <a:lstStyle/>
            <a:p>
              <a:endParaRPr lang="en-US"/>
            </a:p>
          </p:txBody>
        </p:sp>
        <p:sp>
          <p:nvSpPr>
            <p:cNvPr id="42009" name="Text Box 91"/>
            <p:cNvSpPr txBox="1">
              <a:spLocks noChangeArrowheads="1"/>
            </p:cNvSpPr>
            <p:nvPr/>
          </p:nvSpPr>
          <p:spPr bwMode="auto">
            <a:xfrm>
              <a:off x="720" y="3631"/>
              <a:ext cx="200" cy="300"/>
            </a:xfrm>
            <a:prstGeom prst="rect">
              <a:avLst/>
            </a:prstGeom>
            <a:noFill/>
            <a:ln w="9525">
              <a:noFill/>
              <a:miter lim="800000"/>
              <a:headEnd/>
              <a:tailEnd/>
            </a:ln>
          </p:spPr>
          <p:txBody>
            <a:bodyPr wrap="none" lIns="96736" tIns="48368" rIns="96736" bIns="48368">
              <a:spAutoFit/>
            </a:bodyPr>
            <a:lstStyle/>
            <a:p>
              <a:pPr defTabSz="966788"/>
              <a:r>
                <a:rPr lang="en-US" sz="2500" i="1"/>
                <a:t>s</a:t>
              </a:r>
            </a:p>
          </p:txBody>
        </p:sp>
        <p:sp>
          <p:nvSpPr>
            <p:cNvPr id="42010" name="Line 92"/>
            <p:cNvSpPr>
              <a:spLocks noChangeShapeType="1"/>
            </p:cNvSpPr>
            <p:nvPr/>
          </p:nvSpPr>
          <p:spPr bwMode="auto">
            <a:xfrm>
              <a:off x="1009" y="3488"/>
              <a:ext cx="671" cy="239"/>
            </a:xfrm>
            <a:prstGeom prst="line">
              <a:avLst/>
            </a:prstGeom>
            <a:noFill/>
            <a:ln w="9525">
              <a:solidFill>
                <a:schemeClr val="tx1"/>
              </a:solidFill>
              <a:prstDash val="dash"/>
              <a:round/>
              <a:headEnd/>
              <a:tailEnd type="triangle" w="med" len="med"/>
            </a:ln>
          </p:spPr>
          <p:txBody>
            <a:bodyPr/>
            <a:lstStyle/>
            <a:p>
              <a:endParaRPr lang="en-US"/>
            </a:p>
          </p:txBody>
        </p:sp>
        <p:sp>
          <p:nvSpPr>
            <p:cNvPr id="42011" name="Line 93"/>
            <p:cNvSpPr>
              <a:spLocks noChangeShapeType="1"/>
            </p:cNvSpPr>
            <p:nvPr/>
          </p:nvSpPr>
          <p:spPr bwMode="auto">
            <a:xfrm>
              <a:off x="1009" y="3439"/>
              <a:ext cx="671" cy="0"/>
            </a:xfrm>
            <a:prstGeom prst="line">
              <a:avLst/>
            </a:prstGeom>
            <a:noFill/>
            <a:ln w="9525">
              <a:solidFill>
                <a:schemeClr val="tx1"/>
              </a:solidFill>
              <a:round/>
              <a:headEnd/>
              <a:tailEnd type="triangle" w="med" len="med"/>
            </a:ln>
          </p:spPr>
          <p:txBody>
            <a:bodyPr/>
            <a:lstStyle/>
            <a:p>
              <a:endParaRPr lang="en-US"/>
            </a:p>
          </p:txBody>
        </p:sp>
        <p:sp>
          <p:nvSpPr>
            <p:cNvPr id="42012" name="Text Box 94"/>
            <p:cNvSpPr txBox="1">
              <a:spLocks noChangeArrowheads="1"/>
            </p:cNvSpPr>
            <p:nvPr/>
          </p:nvSpPr>
          <p:spPr bwMode="auto">
            <a:xfrm>
              <a:off x="720" y="3247"/>
              <a:ext cx="222" cy="300"/>
            </a:xfrm>
            <a:prstGeom prst="rect">
              <a:avLst/>
            </a:prstGeom>
            <a:noFill/>
            <a:ln w="9525">
              <a:noFill/>
              <a:miter lim="800000"/>
              <a:headEnd/>
              <a:tailEnd/>
            </a:ln>
          </p:spPr>
          <p:txBody>
            <a:bodyPr wrap="none" lIns="96736" tIns="48368" rIns="96736" bIns="48368">
              <a:spAutoFit/>
            </a:bodyPr>
            <a:lstStyle/>
            <a:p>
              <a:pPr defTabSz="966788"/>
              <a:r>
                <a:rPr lang="en-US" sz="2500" i="1"/>
                <a:t>p</a:t>
              </a:r>
            </a:p>
          </p:txBody>
        </p:sp>
        <p:sp>
          <p:nvSpPr>
            <p:cNvPr id="42013" name="Line 95"/>
            <p:cNvSpPr>
              <a:spLocks noChangeShapeType="1"/>
            </p:cNvSpPr>
            <p:nvPr/>
          </p:nvSpPr>
          <p:spPr bwMode="auto">
            <a:xfrm>
              <a:off x="4620" y="3673"/>
              <a:ext cx="0" cy="305"/>
            </a:xfrm>
            <a:prstGeom prst="line">
              <a:avLst/>
            </a:prstGeom>
            <a:noFill/>
            <a:ln w="9525">
              <a:solidFill>
                <a:schemeClr val="tx1"/>
              </a:solidFill>
              <a:round/>
              <a:headEnd/>
              <a:tailEnd/>
            </a:ln>
          </p:spPr>
          <p:txBody>
            <a:bodyPr/>
            <a:lstStyle/>
            <a:p>
              <a:endParaRPr lang="en-US"/>
            </a:p>
          </p:txBody>
        </p:sp>
        <p:sp>
          <p:nvSpPr>
            <p:cNvPr id="42014" name="Text Box 96"/>
            <p:cNvSpPr txBox="1">
              <a:spLocks noChangeArrowheads="1"/>
            </p:cNvSpPr>
            <p:nvPr/>
          </p:nvSpPr>
          <p:spPr bwMode="auto">
            <a:xfrm>
              <a:off x="1680" y="3252"/>
              <a:ext cx="1152" cy="306"/>
            </a:xfrm>
            <a:prstGeom prst="rect">
              <a:avLst/>
            </a:prstGeom>
            <a:noFill/>
            <a:ln w="9525">
              <a:solidFill>
                <a:schemeClr val="tx1"/>
              </a:solidFill>
              <a:miter lim="800000"/>
              <a:headEnd/>
              <a:tailEnd/>
            </a:ln>
          </p:spPr>
          <p:txBody>
            <a:bodyPr lIns="96736" tIns="48368" rIns="96736" bIns="48368">
              <a:spAutoFit/>
            </a:bodyPr>
            <a:lstStyle/>
            <a:p>
              <a:pPr defTabSz="966788"/>
              <a:r>
                <a:rPr lang="en-US" sz="2500" dirty="0">
                  <a:latin typeface="Arial" pitchFamily="34" charset="0"/>
                </a:rPr>
                <a:t>h e  l  </a:t>
              </a:r>
              <a:r>
                <a:rPr lang="en-US" sz="2500" dirty="0" err="1">
                  <a:latin typeface="Arial" pitchFamily="34" charset="0"/>
                </a:rPr>
                <a:t>l</a:t>
              </a:r>
              <a:r>
                <a:rPr lang="en-US" sz="2500" dirty="0">
                  <a:latin typeface="Arial" pitchFamily="34" charset="0"/>
                </a:rPr>
                <a:t>  o </a:t>
              </a:r>
              <a:r>
                <a:rPr lang="en-US" sz="2000" dirty="0" smtClean="0">
                  <a:latin typeface="Arial" pitchFamily="34" charset="0"/>
                </a:rPr>
                <a:t>\</a:t>
              </a:r>
              <a:r>
                <a:rPr lang="en-US" sz="2000" dirty="0">
                  <a:latin typeface="Arial" pitchFamily="34" charset="0"/>
                </a:rPr>
                <a:t>0</a:t>
              </a:r>
              <a:r>
                <a:rPr lang="en-US" sz="2500" dirty="0">
                  <a:latin typeface="Arial" pitchFamily="34" charset="0"/>
                </a:rPr>
                <a:t> </a:t>
              </a:r>
              <a:endParaRPr lang="en-US" sz="2100" dirty="0">
                <a:latin typeface="Arial" pitchFamily="34" charset="0"/>
              </a:endParaRPr>
            </a:p>
          </p:txBody>
        </p:sp>
        <p:sp>
          <p:nvSpPr>
            <p:cNvPr id="42015" name="Line 97"/>
            <p:cNvSpPr>
              <a:spLocks noChangeShapeType="1"/>
            </p:cNvSpPr>
            <p:nvPr/>
          </p:nvSpPr>
          <p:spPr bwMode="auto">
            <a:xfrm>
              <a:off x="1850" y="3252"/>
              <a:ext cx="0" cy="305"/>
            </a:xfrm>
            <a:prstGeom prst="line">
              <a:avLst/>
            </a:prstGeom>
            <a:noFill/>
            <a:ln w="9525">
              <a:solidFill>
                <a:schemeClr val="tx1"/>
              </a:solidFill>
              <a:round/>
              <a:headEnd/>
              <a:tailEnd/>
            </a:ln>
          </p:spPr>
          <p:txBody>
            <a:bodyPr/>
            <a:lstStyle/>
            <a:p>
              <a:endParaRPr lang="en-US"/>
            </a:p>
          </p:txBody>
        </p:sp>
        <p:sp>
          <p:nvSpPr>
            <p:cNvPr id="42016" name="Line 98"/>
            <p:cNvSpPr>
              <a:spLocks noChangeShapeType="1"/>
            </p:cNvSpPr>
            <p:nvPr/>
          </p:nvSpPr>
          <p:spPr bwMode="auto">
            <a:xfrm>
              <a:off x="2057" y="3252"/>
              <a:ext cx="0" cy="305"/>
            </a:xfrm>
            <a:prstGeom prst="line">
              <a:avLst/>
            </a:prstGeom>
            <a:noFill/>
            <a:ln w="9525">
              <a:solidFill>
                <a:schemeClr val="tx1"/>
              </a:solidFill>
              <a:round/>
              <a:headEnd/>
              <a:tailEnd/>
            </a:ln>
          </p:spPr>
          <p:txBody>
            <a:bodyPr/>
            <a:lstStyle/>
            <a:p>
              <a:endParaRPr lang="en-US"/>
            </a:p>
          </p:txBody>
        </p:sp>
        <p:sp>
          <p:nvSpPr>
            <p:cNvPr id="42017" name="Line 99"/>
            <p:cNvSpPr>
              <a:spLocks noChangeShapeType="1"/>
            </p:cNvSpPr>
            <p:nvPr/>
          </p:nvSpPr>
          <p:spPr bwMode="auto">
            <a:xfrm>
              <a:off x="2239" y="3252"/>
              <a:ext cx="0" cy="305"/>
            </a:xfrm>
            <a:prstGeom prst="line">
              <a:avLst/>
            </a:prstGeom>
            <a:noFill/>
            <a:ln w="9525">
              <a:solidFill>
                <a:schemeClr val="tx1"/>
              </a:solidFill>
              <a:round/>
              <a:headEnd/>
              <a:tailEnd/>
            </a:ln>
          </p:spPr>
          <p:txBody>
            <a:bodyPr/>
            <a:lstStyle/>
            <a:p>
              <a:endParaRPr lang="en-US"/>
            </a:p>
          </p:txBody>
        </p:sp>
        <p:sp>
          <p:nvSpPr>
            <p:cNvPr id="42018" name="Line 100"/>
            <p:cNvSpPr>
              <a:spLocks noChangeShapeType="1"/>
            </p:cNvSpPr>
            <p:nvPr/>
          </p:nvSpPr>
          <p:spPr bwMode="auto">
            <a:xfrm>
              <a:off x="2421" y="3252"/>
              <a:ext cx="0" cy="305"/>
            </a:xfrm>
            <a:prstGeom prst="line">
              <a:avLst/>
            </a:prstGeom>
            <a:noFill/>
            <a:ln w="9525">
              <a:solidFill>
                <a:schemeClr val="tx1"/>
              </a:solidFill>
              <a:round/>
              <a:headEnd/>
              <a:tailEnd/>
            </a:ln>
          </p:spPr>
          <p:txBody>
            <a:bodyPr/>
            <a:lstStyle/>
            <a:p>
              <a:endParaRPr lang="en-US"/>
            </a:p>
          </p:txBody>
        </p:sp>
        <p:sp>
          <p:nvSpPr>
            <p:cNvPr id="42019" name="Line 101"/>
            <p:cNvSpPr>
              <a:spLocks noChangeShapeType="1"/>
            </p:cNvSpPr>
            <p:nvPr/>
          </p:nvSpPr>
          <p:spPr bwMode="auto">
            <a:xfrm>
              <a:off x="2603" y="3252"/>
              <a:ext cx="0" cy="305"/>
            </a:xfrm>
            <a:prstGeom prst="line">
              <a:avLst/>
            </a:prstGeom>
            <a:noFill/>
            <a:ln w="9525">
              <a:solidFill>
                <a:schemeClr val="tx1"/>
              </a:solidFill>
              <a:round/>
              <a:headEnd/>
              <a:tailEnd/>
            </a:ln>
          </p:spPr>
          <p:txBody>
            <a:bodyPr/>
            <a:lstStyle/>
            <a:p>
              <a:endParaRPr lang="en-US"/>
            </a:p>
          </p:txBody>
        </p:sp>
        <p:sp>
          <p:nvSpPr>
            <p:cNvPr id="42020" name="Rectangle 113"/>
            <p:cNvSpPr>
              <a:spLocks noChangeArrowheads="1"/>
            </p:cNvSpPr>
            <p:nvPr/>
          </p:nvSpPr>
          <p:spPr bwMode="auto">
            <a:xfrm>
              <a:off x="624" y="3343"/>
              <a:ext cx="385" cy="192"/>
            </a:xfrm>
            <a:prstGeom prst="rect">
              <a:avLst/>
            </a:prstGeom>
            <a:noFill/>
            <a:ln w="9525">
              <a:solidFill>
                <a:schemeClr val="tx1"/>
              </a:solidFill>
              <a:miter lim="800000"/>
              <a:headEnd/>
              <a:tailEnd/>
            </a:ln>
          </p:spPr>
          <p:txBody>
            <a:bodyPr wrap="none" anchor="ctr"/>
            <a:lstStyle/>
            <a:p>
              <a:endParaRPr lang="en-US"/>
            </a:p>
          </p:txBody>
        </p:sp>
        <p:sp>
          <p:nvSpPr>
            <p:cNvPr id="42021" name="Rectangle 114"/>
            <p:cNvSpPr>
              <a:spLocks noChangeArrowheads="1"/>
            </p:cNvSpPr>
            <p:nvPr/>
          </p:nvSpPr>
          <p:spPr bwMode="auto">
            <a:xfrm>
              <a:off x="624" y="3691"/>
              <a:ext cx="385" cy="192"/>
            </a:xfrm>
            <a:prstGeom prst="rect">
              <a:avLst/>
            </a:prstGeom>
            <a:noFill/>
            <a:ln w="9525">
              <a:solidFill>
                <a:schemeClr val="tx1"/>
              </a:solidFill>
              <a:miter lim="800000"/>
              <a:headEnd/>
              <a:tailEnd/>
            </a:ln>
          </p:spPr>
          <p:txBody>
            <a:bodyPr wrap="none" anchor="ctr"/>
            <a:lstStyle/>
            <a:p>
              <a:endParaRPr lang="en-US"/>
            </a:p>
          </p:txBody>
        </p:sp>
      </p:grpSp>
      <p:sp>
        <p:nvSpPr>
          <p:cNvPr id="188534" name="Rectangle 118"/>
          <p:cNvSpPr>
            <a:spLocks noChangeArrowheads="1"/>
          </p:cNvSpPr>
          <p:nvPr/>
        </p:nvSpPr>
        <p:spPr bwMode="auto">
          <a:xfrm>
            <a:off x="533400" y="3749675"/>
            <a:ext cx="8382000" cy="822325"/>
          </a:xfrm>
          <a:prstGeom prst="rect">
            <a:avLst/>
          </a:prstGeom>
          <a:noFill/>
          <a:ln w="9525">
            <a:noFill/>
            <a:miter lim="800000"/>
            <a:headEnd/>
            <a:tailEnd/>
          </a:ln>
        </p:spPr>
        <p:txBody>
          <a:bodyPr>
            <a:spAutoFit/>
          </a:bodyPr>
          <a:lstStyle/>
          <a:p>
            <a:r>
              <a:rPr lang="en-US"/>
              <a:t>How do we declare pointers p and s? Implicitly: Because *</a:t>
            </a:r>
            <a:r>
              <a:rPr lang="en-US" i="1"/>
              <a:t>p</a:t>
            </a:r>
            <a:r>
              <a:rPr lang="en-US"/>
              <a:t> and </a:t>
            </a:r>
            <a:r>
              <a:rPr lang="en-US" i="1"/>
              <a:t>*s</a:t>
            </a:r>
            <a:r>
              <a:rPr lang="en-US"/>
              <a:t> are </a:t>
            </a:r>
            <a:r>
              <a:rPr lang="en-US" i="1"/>
              <a:t>char</a:t>
            </a:r>
            <a:r>
              <a:rPr lang="en-US"/>
              <a:t>, we declare the variable that the pointer points to.</a:t>
            </a:r>
          </a:p>
        </p:txBody>
      </p:sp>
      <p:sp>
        <p:nvSpPr>
          <p:cNvPr id="188535" name="Rectangle 119"/>
          <p:cNvSpPr>
            <a:spLocks noChangeArrowheads="1"/>
          </p:cNvSpPr>
          <p:nvPr/>
        </p:nvSpPr>
        <p:spPr bwMode="auto">
          <a:xfrm>
            <a:off x="533400" y="4572000"/>
            <a:ext cx="7337425" cy="457200"/>
          </a:xfrm>
          <a:prstGeom prst="rect">
            <a:avLst/>
          </a:prstGeom>
          <a:noFill/>
          <a:ln w="9525">
            <a:noFill/>
            <a:miter lim="800000"/>
            <a:headEnd/>
            <a:tailEnd/>
          </a:ln>
        </p:spPr>
        <p:txBody>
          <a:bodyPr wrap="none">
            <a:spAutoFit/>
          </a:bodyPr>
          <a:lstStyle/>
          <a:p>
            <a:r>
              <a:rPr lang="en-US"/>
              <a:t>Why can we assign a string to a pointer pointing to a char?</a:t>
            </a:r>
          </a:p>
        </p:txBody>
      </p:sp>
      <p:sp>
        <p:nvSpPr>
          <p:cNvPr id="38" name="Rounded Rectangular Callout 37"/>
          <p:cNvSpPr/>
          <p:nvPr/>
        </p:nvSpPr>
        <p:spPr bwMode="auto">
          <a:xfrm>
            <a:off x="6603479" y="1143000"/>
            <a:ext cx="2464321" cy="1447800"/>
          </a:xfrm>
          <a:prstGeom prst="wedgeRoundRectCallout">
            <a:avLst>
              <a:gd name="adj1" fmla="val -65353"/>
              <a:gd name="adj2" fmla="val 5670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ts val="2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rPr>
              <a:t>strcyp</a:t>
            </a:r>
            <a:r>
              <a:rPr kumimoji="0" lang="en-US" sz="2000" b="0" i="0" u="none" strike="noStrike" cap="none" normalizeH="0" baseline="0" dirty="0" smtClean="0">
                <a:ln>
                  <a:noFill/>
                </a:ln>
                <a:solidFill>
                  <a:schemeClr val="tx1"/>
                </a:solidFill>
                <a:effectLst/>
                <a:latin typeface="Times New Roman" pitchFamily="18" charset="0"/>
              </a:rPr>
              <a:t> vs. </a:t>
            </a:r>
            <a:r>
              <a:rPr kumimoji="0" lang="en-US" sz="2000" b="0" i="0" u="none" strike="noStrike" cap="none" normalizeH="0" baseline="0" dirty="0" err="1" smtClean="0">
                <a:ln>
                  <a:noFill/>
                </a:ln>
                <a:solidFill>
                  <a:schemeClr val="tx1"/>
                </a:solidFill>
                <a:effectLst/>
                <a:latin typeface="Times New Roman" pitchFamily="18" charset="0"/>
              </a:rPr>
              <a:t>strcpy_s</a:t>
            </a:r>
            <a:endParaRPr kumimoji="0" lang="en-US" sz="2000" b="0" i="0" u="none" strike="noStrike" cap="none" normalizeH="0" baseline="0" dirty="0" smtClean="0">
              <a:ln>
                <a:noFill/>
              </a:ln>
              <a:solidFill>
                <a:schemeClr val="tx1"/>
              </a:solidFill>
              <a:effectLst/>
              <a:latin typeface="Times New Roman" pitchFamily="18" charset="0"/>
            </a:endParaRPr>
          </a:p>
          <a:p>
            <a:pPr>
              <a:lnSpc>
                <a:spcPts val="2000"/>
              </a:lnSpc>
            </a:pPr>
            <a:r>
              <a:rPr lang="en-US" sz="2000" dirty="0" err="1" smtClean="0">
                <a:solidFill>
                  <a:srgbClr val="0000FF"/>
                </a:solidFill>
              </a:rPr>
              <a:t>strcpy_s</a:t>
            </a:r>
            <a:r>
              <a:rPr lang="en-US" sz="2000" dirty="0"/>
              <a:t> </a:t>
            </a:r>
            <a:r>
              <a:rPr lang="en-US" sz="2000" dirty="0" smtClean="0"/>
              <a:t>is a new library function with security feature (see text 2.4.3)</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88534"/>
                                        </p:tgtEl>
                                        <p:attrNameLst>
                                          <p:attrName>style.visibility</p:attrName>
                                        </p:attrNameLst>
                                      </p:cBhvr>
                                      <p:to>
                                        <p:strVal val="visible"/>
                                      </p:to>
                                    </p:set>
                                    <p:animEffect transition="in" filter="wedge">
                                      <p:cBhvr>
                                        <p:cTn id="7" dur="2000"/>
                                        <p:tgtEl>
                                          <p:spTgt spid="1885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8535"/>
                                        </p:tgtEl>
                                        <p:attrNameLst>
                                          <p:attrName>style.visibility</p:attrName>
                                        </p:attrNameLst>
                                      </p:cBhvr>
                                      <p:to>
                                        <p:strVal val="visible"/>
                                      </p:to>
                                    </p:set>
                                    <p:animEffect transition="in" filter="fade">
                                      <p:cBhvr>
                                        <p:cTn id="12" dur="2000"/>
                                        <p:tgtEl>
                                          <p:spTgt spid="1885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88505"/>
                                        </p:tgtEl>
                                        <p:attrNameLst>
                                          <p:attrName>style.visibility</p:attrName>
                                        </p:attrNameLst>
                                      </p:cBhvr>
                                      <p:to>
                                        <p:strVal val="visible"/>
                                      </p:to>
                                    </p:set>
                                    <p:animEffect transition="in" filter="wipe(left)">
                                      <p:cBhvr>
                                        <p:cTn id="21" dur="500"/>
                                        <p:tgtEl>
                                          <p:spTgt spid="188505"/>
                                        </p:tgtEl>
                                      </p:cBhvr>
                                    </p:animEffect>
                                  </p:childTnLst>
                                </p:cTn>
                              </p:par>
                            </p:childTnLst>
                          </p:cTn>
                        </p:par>
                        <p:par>
                          <p:cTn id="22" fill="hold">
                            <p:stCondLst>
                              <p:cond delay="1000"/>
                            </p:stCondLst>
                            <p:childTnLst>
                              <p:par>
                                <p:cTn id="23" presetID="22" presetClass="entr" presetSubtype="1" fill="hold" grpId="0" nodeType="afterEffect">
                                  <p:stCondLst>
                                    <p:cond delay="750"/>
                                  </p:stCondLst>
                                  <p:childTnLst>
                                    <p:set>
                                      <p:cBhvr>
                                        <p:cTn id="24" dur="1" fill="hold">
                                          <p:stCondLst>
                                            <p:cond delay="0"/>
                                          </p:stCondLst>
                                        </p:cTn>
                                        <p:tgtEl>
                                          <p:spTgt spid="38"/>
                                        </p:tgtEl>
                                        <p:attrNameLst>
                                          <p:attrName>style.visibility</p:attrName>
                                        </p:attrNameLst>
                                      </p:cBhvr>
                                      <p:to>
                                        <p:strVal val="visible"/>
                                      </p:to>
                                    </p:set>
                                    <p:animEffect transition="in" filter="wipe(up)">
                                      <p:cBhvr>
                                        <p:cTn id="25" dur="1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505" grpId="0"/>
      <p:bldP spid="188534" grpId="0"/>
      <p:bldP spid="188535" grpId="0"/>
      <p:bldP spid="3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152400"/>
            <a:ext cx="7807325" cy="563563"/>
          </a:xfrm>
        </p:spPr>
        <p:txBody>
          <a:bodyPr/>
          <a:lstStyle/>
          <a:p>
            <a:r>
              <a:rPr lang="en-US" dirty="0" smtClean="0"/>
              <a:t>Exercise</a:t>
            </a:r>
          </a:p>
        </p:txBody>
      </p:sp>
      <p:sp>
        <p:nvSpPr>
          <p:cNvPr id="43011" name="Rectangle 3"/>
          <p:cNvSpPr>
            <a:spLocks noGrp="1" noChangeArrowheads="1"/>
          </p:cNvSpPr>
          <p:nvPr>
            <p:ph type="body" idx="1"/>
          </p:nvPr>
        </p:nvSpPr>
        <p:spPr>
          <a:xfrm>
            <a:off x="152400" y="914400"/>
            <a:ext cx="4114800" cy="4876800"/>
          </a:xfrm>
          <a:solidFill>
            <a:schemeClr val="bg1"/>
          </a:solidFill>
        </p:spPr>
        <p:txBody>
          <a:bodyPr/>
          <a:lstStyle/>
          <a:p>
            <a:pPr>
              <a:lnSpc>
                <a:spcPct val="100000"/>
              </a:lnSpc>
              <a:spcBef>
                <a:spcPct val="0"/>
              </a:spcBef>
              <a:buClrTx/>
              <a:buSzTx/>
              <a:buFontTx/>
              <a:buNone/>
            </a:pPr>
            <a:r>
              <a:rPr lang="en-US" sz="2400" dirty="0" smtClean="0">
                <a:solidFill>
                  <a:schemeClr val="tx1"/>
                </a:solidFill>
              </a:rPr>
              <a:t>Given the </a:t>
            </a:r>
            <a:r>
              <a:rPr lang="en-US" sz="2400" dirty="0" smtClean="0">
                <a:solidFill>
                  <a:srgbClr val="0000FF"/>
                </a:solidFill>
              </a:rPr>
              <a:t>array</a:t>
            </a:r>
            <a:r>
              <a:rPr lang="en-US" sz="2400" dirty="0" smtClean="0">
                <a:solidFill>
                  <a:schemeClr val="tx1"/>
                </a:solidFill>
              </a:rPr>
              <a:t> version</a:t>
            </a:r>
          </a:p>
          <a:p>
            <a:pPr>
              <a:lnSpc>
                <a:spcPct val="95000"/>
              </a:lnSpc>
            </a:pPr>
            <a:endParaRPr lang="en-US" sz="2400" dirty="0" smtClean="0">
              <a:latin typeface="Arial" pitchFamily="34" charset="0"/>
            </a:endParaRPr>
          </a:p>
          <a:p>
            <a:pPr>
              <a:lnSpc>
                <a:spcPct val="95000"/>
              </a:lnSpc>
            </a:pPr>
            <a:r>
              <a:rPr lang="en-US" sz="2400" dirty="0" smtClean="0">
                <a:latin typeface="Arial" pitchFamily="34" charset="0"/>
              </a:rPr>
              <a:t>#include&lt;</a:t>
            </a:r>
            <a:r>
              <a:rPr lang="en-US" sz="2400" dirty="0" err="1" smtClean="0">
                <a:latin typeface="Arial" pitchFamily="34" charset="0"/>
              </a:rPr>
              <a:t>stdio.h</a:t>
            </a:r>
            <a:r>
              <a:rPr lang="en-US" sz="2400" dirty="0" smtClean="0">
                <a:latin typeface="Arial" pitchFamily="34" charset="0"/>
              </a:rPr>
              <a:t>&gt;</a:t>
            </a:r>
          </a:p>
          <a:p>
            <a:pPr>
              <a:lnSpc>
                <a:spcPct val="95000"/>
              </a:lnSpc>
            </a:pPr>
            <a:r>
              <a:rPr lang="en-US" sz="2400" dirty="0">
                <a:latin typeface="Arial" pitchFamily="34" charset="0"/>
              </a:rPr>
              <a:t>#include &lt;</a:t>
            </a:r>
            <a:r>
              <a:rPr lang="en-US" sz="2400" dirty="0" err="1">
                <a:latin typeface="Arial" pitchFamily="34" charset="0"/>
              </a:rPr>
              <a:t>string.h</a:t>
            </a:r>
            <a:r>
              <a:rPr lang="en-US" sz="2400" dirty="0">
                <a:latin typeface="Arial" pitchFamily="34" charset="0"/>
              </a:rPr>
              <a:t>&gt;</a:t>
            </a:r>
          </a:p>
          <a:p>
            <a:pPr>
              <a:lnSpc>
                <a:spcPct val="95000"/>
              </a:lnSpc>
            </a:pPr>
            <a:r>
              <a:rPr lang="en-US" sz="2400" dirty="0" smtClean="0">
                <a:latin typeface="Arial" pitchFamily="34" charset="0"/>
              </a:rPr>
              <a:t>main () {</a:t>
            </a:r>
          </a:p>
          <a:p>
            <a:pPr>
              <a:lnSpc>
                <a:spcPct val="95000"/>
              </a:lnSpc>
            </a:pPr>
            <a:r>
              <a:rPr lang="en-US" sz="2400" dirty="0" smtClean="0">
                <a:latin typeface="Arial" pitchFamily="34" charset="0"/>
              </a:rPr>
              <a:t>	</a:t>
            </a:r>
            <a:r>
              <a:rPr lang="en-US" sz="2400" dirty="0" err="1" smtClean="0">
                <a:latin typeface="Arial" pitchFamily="34" charset="0"/>
              </a:rPr>
              <a:t>int</a:t>
            </a:r>
            <a:r>
              <a:rPr lang="en-US" sz="2400" dirty="0" smtClean="0">
                <a:latin typeface="Arial" pitchFamily="34" charset="0"/>
              </a:rPr>
              <a:t> n=0, </a:t>
            </a:r>
            <a:r>
              <a:rPr lang="en-US" sz="2400" dirty="0" err="1" smtClean="0">
                <a:latin typeface="Arial" pitchFamily="34" charset="0"/>
              </a:rPr>
              <a:t>len</a:t>
            </a:r>
            <a:r>
              <a:rPr lang="en-US" sz="2400" dirty="0" smtClean="0">
                <a:latin typeface="Arial" pitchFamily="34" charset="0"/>
              </a:rPr>
              <a:t>; </a:t>
            </a:r>
          </a:p>
          <a:p>
            <a:pPr>
              <a:lnSpc>
                <a:spcPct val="95000"/>
              </a:lnSpc>
            </a:pPr>
            <a:r>
              <a:rPr lang="en-US" sz="2400" dirty="0" smtClean="0">
                <a:latin typeface="Arial" pitchFamily="34" charset="0"/>
              </a:rPr>
              <a:t>	char </a:t>
            </a:r>
            <a:r>
              <a:rPr lang="en-US" sz="2400" dirty="0" err="1" smtClean="0">
                <a:latin typeface="Arial" pitchFamily="34" charset="0"/>
              </a:rPr>
              <a:t>str</a:t>
            </a:r>
            <a:r>
              <a:rPr lang="en-US" sz="2400" dirty="0" smtClean="0">
                <a:latin typeface="Arial" pitchFamily="34" charset="0"/>
              </a:rPr>
              <a:t>[ ] = "hello world";</a:t>
            </a:r>
          </a:p>
          <a:p>
            <a:pPr>
              <a:lnSpc>
                <a:spcPct val="95000"/>
              </a:lnSpc>
            </a:pPr>
            <a:r>
              <a:rPr lang="en-US" sz="2400" dirty="0" smtClean="0">
                <a:latin typeface="Arial" pitchFamily="34" charset="0"/>
              </a:rPr>
              <a:t>	</a:t>
            </a:r>
            <a:r>
              <a:rPr lang="en-US" sz="2400" dirty="0" err="1" smtClean="0">
                <a:latin typeface="Arial" pitchFamily="34" charset="0"/>
              </a:rPr>
              <a:t>len</a:t>
            </a:r>
            <a:r>
              <a:rPr lang="en-US" sz="2400" dirty="0" smtClean="0">
                <a:latin typeface="Arial" pitchFamily="34" charset="0"/>
              </a:rPr>
              <a:t> = </a:t>
            </a:r>
            <a:r>
              <a:rPr lang="en-US" sz="2400" dirty="0" err="1" smtClean="0">
                <a:latin typeface="Arial" pitchFamily="34" charset="0"/>
              </a:rPr>
              <a:t>strlen</a:t>
            </a:r>
            <a:r>
              <a:rPr lang="en-US" sz="2400" dirty="0" smtClean="0">
                <a:latin typeface="Arial" pitchFamily="34" charset="0"/>
              </a:rPr>
              <a:t>(</a:t>
            </a:r>
            <a:r>
              <a:rPr lang="en-US" sz="2400" dirty="0" err="1" smtClean="0">
                <a:latin typeface="Arial" pitchFamily="34" charset="0"/>
              </a:rPr>
              <a:t>str</a:t>
            </a:r>
            <a:r>
              <a:rPr lang="en-US" sz="2400" dirty="0" smtClean="0">
                <a:latin typeface="Arial" pitchFamily="34" charset="0"/>
              </a:rPr>
              <a:t>);</a:t>
            </a:r>
          </a:p>
          <a:p>
            <a:pPr>
              <a:lnSpc>
                <a:spcPct val="95000"/>
              </a:lnSpc>
            </a:pPr>
            <a:r>
              <a:rPr lang="en-US" sz="2400" dirty="0" smtClean="0">
                <a:latin typeface="Arial" pitchFamily="34" charset="0"/>
              </a:rPr>
              <a:t>	for( n=0; n&lt;</a:t>
            </a:r>
            <a:r>
              <a:rPr lang="en-US" sz="2400" dirty="0" err="1" smtClean="0">
                <a:latin typeface="Arial" pitchFamily="34" charset="0"/>
              </a:rPr>
              <a:t>len</a:t>
            </a:r>
            <a:r>
              <a:rPr lang="en-US" sz="2400" dirty="0" smtClean="0">
                <a:latin typeface="Arial" pitchFamily="34" charset="0"/>
              </a:rPr>
              <a:t>; n++) </a:t>
            </a:r>
          </a:p>
          <a:p>
            <a:pPr>
              <a:lnSpc>
                <a:spcPct val="95000"/>
              </a:lnSpc>
            </a:pPr>
            <a:r>
              <a:rPr lang="en-US" sz="2400" dirty="0" smtClean="0">
                <a:latin typeface="Arial" pitchFamily="34" charset="0"/>
              </a:rPr>
              <a:t>		</a:t>
            </a:r>
            <a:r>
              <a:rPr lang="en-US" sz="2400" dirty="0" err="1" smtClean="0">
                <a:latin typeface="Arial" pitchFamily="34" charset="0"/>
              </a:rPr>
              <a:t>putc</a:t>
            </a:r>
            <a:r>
              <a:rPr lang="en-US" sz="2400" dirty="0" smtClean="0">
                <a:latin typeface="Arial" pitchFamily="34" charset="0"/>
              </a:rPr>
              <a:t>(</a:t>
            </a:r>
            <a:r>
              <a:rPr lang="en-US" sz="2400" dirty="0" err="1" smtClean="0">
                <a:latin typeface="Arial" pitchFamily="34" charset="0"/>
              </a:rPr>
              <a:t>str</a:t>
            </a:r>
            <a:r>
              <a:rPr lang="en-US" sz="2400" dirty="0" smtClean="0">
                <a:latin typeface="Arial" pitchFamily="34" charset="0"/>
              </a:rPr>
              <a:t>[n], </a:t>
            </a:r>
            <a:r>
              <a:rPr lang="en-US" sz="2400" dirty="0" err="1" smtClean="0">
                <a:latin typeface="Arial" pitchFamily="34" charset="0"/>
              </a:rPr>
              <a:t>stdout</a:t>
            </a:r>
            <a:r>
              <a:rPr lang="en-US" sz="2400" dirty="0" smtClean="0">
                <a:latin typeface="Arial" pitchFamily="34" charset="0"/>
              </a:rPr>
              <a:t>);</a:t>
            </a:r>
          </a:p>
          <a:p>
            <a:pPr>
              <a:lnSpc>
                <a:spcPct val="95000"/>
              </a:lnSpc>
            </a:pPr>
            <a:r>
              <a:rPr lang="en-US" sz="2400" dirty="0" smtClean="0">
                <a:latin typeface="Arial" pitchFamily="34" charset="0"/>
              </a:rPr>
              <a:t>	</a:t>
            </a:r>
            <a:r>
              <a:rPr lang="en-US" sz="2400" dirty="0" err="1" smtClean="0">
                <a:latin typeface="Arial" pitchFamily="34" charset="0"/>
              </a:rPr>
              <a:t>printf</a:t>
            </a:r>
            <a:r>
              <a:rPr lang="en-US" sz="2400" dirty="0" smtClean="0">
                <a:latin typeface="Arial" pitchFamily="34" charset="0"/>
              </a:rPr>
              <a:t>("\</a:t>
            </a:r>
            <a:r>
              <a:rPr lang="en-US" sz="2400" dirty="0" err="1" smtClean="0">
                <a:latin typeface="Arial" pitchFamily="34" charset="0"/>
              </a:rPr>
              <a:t>nn</a:t>
            </a:r>
            <a:r>
              <a:rPr lang="en-US" sz="2400" dirty="0" smtClean="0">
                <a:latin typeface="Arial" pitchFamily="34" charset="0"/>
              </a:rPr>
              <a:t> = %d\n", n);</a:t>
            </a:r>
          </a:p>
          <a:p>
            <a:pPr>
              <a:lnSpc>
                <a:spcPct val="95000"/>
              </a:lnSpc>
            </a:pPr>
            <a:r>
              <a:rPr lang="en-US" sz="2400" dirty="0" smtClean="0">
                <a:latin typeface="Arial" pitchFamily="34" charset="0"/>
              </a:rPr>
              <a:t>}</a:t>
            </a:r>
          </a:p>
        </p:txBody>
      </p:sp>
      <p:sp>
        <p:nvSpPr>
          <p:cNvPr id="232453" name="Rectangle 5"/>
          <p:cNvSpPr>
            <a:spLocks noChangeArrowheads="1"/>
          </p:cNvSpPr>
          <p:nvPr/>
        </p:nvSpPr>
        <p:spPr bwMode="auto">
          <a:xfrm>
            <a:off x="4270375" y="914400"/>
            <a:ext cx="4406959" cy="553990"/>
          </a:xfrm>
          <a:prstGeom prst="rect">
            <a:avLst/>
          </a:prstGeom>
          <a:noFill/>
          <a:ln w="9525">
            <a:noFill/>
            <a:miter lim="800000"/>
            <a:headEnd/>
            <a:tailEnd/>
          </a:ln>
        </p:spPr>
        <p:txBody>
          <a:bodyPr wrap="none" lIns="91432" tIns="45716" rIns="91432" bIns="45716">
            <a:spAutoFit/>
          </a:bodyPr>
          <a:lstStyle/>
          <a:p>
            <a:pPr>
              <a:lnSpc>
                <a:spcPct val="125000"/>
              </a:lnSpc>
              <a:spcBef>
                <a:spcPct val="20000"/>
              </a:spcBef>
              <a:buClr>
                <a:srgbClr val="000000"/>
              </a:buClr>
              <a:buSzPct val="75000"/>
              <a:buFont typeface="Wingdings" pitchFamily="2" charset="2"/>
              <a:buNone/>
            </a:pPr>
            <a:r>
              <a:rPr lang="en-US" dirty="0">
                <a:solidFill>
                  <a:srgbClr val="000000"/>
                </a:solidFill>
              </a:rPr>
              <a:t>Rewrite</a:t>
            </a:r>
            <a:r>
              <a:rPr lang="en-US" sz="2000" dirty="0">
                <a:solidFill>
                  <a:srgbClr val="000000"/>
                </a:solidFill>
              </a:rPr>
              <a:t> </a:t>
            </a:r>
            <a:r>
              <a:rPr lang="en-US" dirty="0">
                <a:solidFill>
                  <a:srgbClr val="000000"/>
                </a:solidFill>
              </a:rPr>
              <a:t>the program using </a:t>
            </a:r>
            <a:r>
              <a:rPr lang="en-US" dirty="0" smtClean="0">
                <a:solidFill>
                  <a:srgbClr val="0000FF"/>
                </a:solidFill>
              </a:rPr>
              <a:t>pointer</a:t>
            </a:r>
            <a:endParaRPr lang="en-US" dirty="0">
              <a:solidFill>
                <a:srgbClr val="0000FF"/>
              </a:solidFill>
            </a:endParaRPr>
          </a:p>
        </p:txBody>
      </p:sp>
      <p:grpSp>
        <p:nvGrpSpPr>
          <p:cNvPr id="2" name="Group 9"/>
          <p:cNvGrpSpPr>
            <a:grpSpLocks/>
          </p:cNvGrpSpPr>
          <p:nvPr/>
        </p:nvGrpSpPr>
        <p:grpSpPr bwMode="auto">
          <a:xfrm>
            <a:off x="4194175" y="1863725"/>
            <a:ext cx="4491038" cy="4084638"/>
            <a:chOff x="2544" y="1248"/>
            <a:chExt cx="2829" cy="2573"/>
          </a:xfrm>
        </p:grpSpPr>
        <p:sp>
          <p:nvSpPr>
            <p:cNvPr id="43015" name="Text Box 4"/>
            <p:cNvSpPr txBox="1">
              <a:spLocks noChangeArrowheads="1"/>
            </p:cNvSpPr>
            <p:nvPr/>
          </p:nvSpPr>
          <p:spPr bwMode="auto">
            <a:xfrm>
              <a:off x="2640" y="1251"/>
              <a:ext cx="2733" cy="2570"/>
            </a:xfrm>
            <a:prstGeom prst="rect">
              <a:avLst/>
            </a:prstGeom>
            <a:noFill/>
            <a:ln w="9525">
              <a:noFill/>
              <a:miter lim="800000"/>
              <a:headEnd/>
              <a:tailEnd/>
            </a:ln>
          </p:spPr>
          <p:txBody>
            <a:bodyPr wrap="none" lIns="91432" tIns="45716" rIns="91432" bIns="45716">
              <a:spAutoFit/>
            </a:bodyPr>
            <a:lstStyle/>
            <a:p>
              <a:pPr>
                <a:lnSpc>
                  <a:spcPct val="75000"/>
                </a:lnSpc>
                <a:spcBef>
                  <a:spcPct val="20000"/>
                </a:spcBef>
                <a:buClr>
                  <a:srgbClr val="000000"/>
                </a:buClr>
                <a:buSzPct val="75000"/>
                <a:buFont typeface="Wingdings" pitchFamily="2" charset="2"/>
                <a:buNone/>
              </a:pPr>
              <a:r>
                <a:rPr lang="en-US" sz="2600" dirty="0">
                  <a:solidFill>
                    <a:srgbClr val="000000"/>
                  </a:solidFill>
                  <a:latin typeface="Arial" pitchFamily="34" charset="0"/>
                </a:rPr>
                <a:t>#include&lt;</a:t>
              </a:r>
              <a:r>
                <a:rPr lang="en-US" sz="2600" dirty="0" err="1">
                  <a:solidFill>
                    <a:srgbClr val="000000"/>
                  </a:solidFill>
                  <a:latin typeface="Arial" pitchFamily="34" charset="0"/>
                </a:rPr>
                <a:t>stdio.h</a:t>
              </a:r>
              <a:r>
                <a:rPr lang="en-US" sz="2600" dirty="0">
                  <a:solidFill>
                    <a:srgbClr val="000000"/>
                  </a:solidFill>
                  <a:latin typeface="Arial" pitchFamily="34" charset="0"/>
                </a:rPr>
                <a:t>&gt;</a:t>
              </a:r>
            </a:p>
            <a:p>
              <a:pPr>
                <a:lnSpc>
                  <a:spcPct val="75000"/>
                </a:lnSpc>
                <a:spcBef>
                  <a:spcPct val="20000"/>
                </a:spcBef>
                <a:buClr>
                  <a:srgbClr val="000000"/>
                </a:buClr>
                <a:buSzPct val="75000"/>
                <a:buFont typeface="Wingdings" pitchFamily="2" charset="2"/>
                <a:buNone/>
              </a:pPr>
              <a:r>
                <a:rPr lang="en-US" sz="2600" dirty="0">
                  <a:solidFill>
                    <a:srgbClr val="000000"/>
                  </a:solidFill>
                  <a:latin typeface="Arial" pitchFamily="34" charset="0"/>
                </a:rPr>
                <a:t>main () {</a:t>
              </a:r>
            </a:p>
            <a:p>
              <a:pPr>
                <a:lnSpc>
                  <a:spcPct val="75000"/>
                </a:lnSpc>
                <a:spcBef>
                  <a:spcPct val="20000"/>
                </a:spcBef>
                <a:buClr>
                  <a:srgbClr val="000000"/>
                </a:buClr>
                <a:buSzPct val="75000"/>
                <a:buFont typeface="Wingdings" pitchFamily="2" charset="2"/>
                <a:buNone/>
              </a:pPr>
              <a:r>
                <a:rPr lang="en-US" sz="2600" dirty="0">
                  <a:solidFill>
                    <a:srgbClr val="000000"/>
                  </a:solidFill>
                  <a:latin typeface="Arial" pitchFamily="34" charset="0"/>
                </a:rPr>
                <a:t>	</a:t>
              </a:r>
              <a:r>
                <a:rPr lang="en-US" sz="2600" dirty="0" err="1">
                  <a:solidFill>
                    <a:srgbClr val="000000"/>
                  </a:solidFill>
                  <a:latin typeface="Arial" pitchFamily="34" charset="0"/>
                </a:rPr>
                <a:t>int</a:t>
              </a:r>
              <a:r>
                <a:rPr lang="en-US" sz="2600" dirty="0">
                  <a:solidFill>
                    <a:srgbClr val="000000"/>
                  </a:solidFill>
                  <a:latin typeface="Arial" pitchFamily="34" charset="0"/>
                </a:rPr>
                <a:t> n=0; </a:t>
              </a:r>
            </a:p>
            <a:p>
              <a:pPr>
                <a:lnSpc>
                  <a:spcPct val="75000"/>
                </a:lnSpc>
                <a:spcBef>
                  <a:spcPct val="20000"/>
                </a:spcBef>
                <a:buClr>
                  <a:srgbClr val="000000"/>
                </a:buClr>
                <a:buSzPct val="75000"/>
                <a:buFont typeface="Wingdings" pitchFamily="2" charset="2"/>
                <a:buNone/>
              </a:pPr>
              <a:r>
                <a:rPr lang="en-US" sz="2600" dirty="0">
                  <a:solidFill>
                    <a:srgbClr val="000000"/>
                  </a:solidFill>
                  <a:latin typeface="Arial" pitchFamily="34" charset="0"/>
                </a:rPr>
                <a:t>	char </a:t>
              </a:r>
              <a:r>
                <a:rPr lang="en-US" sz="2600" u="sng" dirty="0">
                  <a:solidFill>
                    <a:srgbClr val="C00000"/>
                  </a:solidFill>
                  <a:latin typeface="Arial" pitchFamily="34" charset="0"/>
                </a:rPr>
                <a:t>  </a:t>
              </a:r>
              <a:r>
                <a:rPr lang="en-US" sz="2600" dirty="0">
                  <a:solidFill>
                    <a:srgbClr val="000000"/>
                  </a:solidFill>
                  <a:latin typeface="Arial" pitchFamily="34" charset="0"/>
                </a:rPr>
                <a:t>= "hello world";</a:t>
              </a:r>
            </a:p>
            <a:p>
              <a:pPr>
                <a:lnSpc>
                  <a:spcPct val="75000"/>
                </a:lnSpc>
                <a:spcBef>
                  <a:spcPct val="20000"/>
                </a:spcBef>
                <a:buClr>
                  <a:srgbClr val="000000"/>
                </a:buClr>
                <a:buSzPct val="75000"/>
                <a:buFont typeface="Wingdings" pitchFamily="2" charset="2"/>
                <a:buNone/>
              </a:pPr>
              <a:r>
                <a:rPr lang="en-US" sz="2600" dirty="0">
                  <a:solidFill>
                    <a:srgbClr val="000000"/>
                  </a:solidFill>
                  <a:latin typeface="Arial" pitchFamily="34" charset="0"/>
                </a:rPr>
                <a:t>	while (</a:t>
              </a:r>
              <a:r>
                <a:rPr lang="en-US" sz="2600" u="sng" dirty="0">
                  <a:solidFill>
                    <a:srgbClr val="C00000"/>
                  </a:solidFill>
                  <a:latin typeface="Arial" pitchFamily="34" charset="0"/>
                </a:rPr>
                <a:t>          </a:t>
              </a:r>
              <a:r>
                <a:rPr lang="en-US" sz="2600" dirty="0">
                  <a:solidFill>
                    <a:srgbClr val="000000"/>
                  </a:solidFill>
                  <a:latin typeface="Arial" pitchFamily="34" charset="0"/>
                </a:rPr>
                <a:t>)  {	</a:t>
              </a:r>
            </a:p>
            <a:p>
              <a:pPr>
                <a:lnSpc>
                  <a:spcPct val="75000"/>
                </a:lnSpc>
                <a:spcBef>
                  <a:spcPct val="20000"/>
                </a:spcBef>
                <a:buClr>
                  <a:srgbClr val="000000"/>
                </a:buClr>
                <a:buSzPct val="75000"/>
                <a:buFont typeface="Wingdings" pitchFamily="2" charset="2"/>
                <a:buNone/>
              </a:pPr>
              <a:r>
                <a:rPr lang="en-US" sz="2600" dirty="0">
                  <a:solidFill>
                    <a:srgbClr val="000000"/>
                  </a:solidFill>
                  <a:latin typeface="Arial" pitchFamily="34" charset="0"/>
                </a:rPr>
                <a:t>		</a:t>
              </a:r>
              <a:r>
                <a:rPr lang="en-US" sz="2600" dirty="0" err="1">
                  <a:solidFill>
                    <a:srgbClr val="000000"/>
                  </a:solidFill>
                  <a:latin typeface="Arial" pitchFamily="34" charset="0"/>
                </a:rPr>
                <a:t>putc</a:t>
              </a:r>
              <a:r>
                <a:rPr lang="en-US" sz="2600" dirty="0">
                  <a:solidFill>
                    <a:srgbClr val="000000"/>
                  </a:solidFill>
                  <a:latin typeface="Arial" pitchFamily="34" charset="0"/>
                </a:rPr>
                <a:t>(</a:t>
              </a:r>
              <a:r>
                <a:rPr lang="en-US" sz="2600" u="sng" dirty="0">
                  <a:solidFill>
                    <a:srgbClr val="C00000"/>
                  </a:solidFill>
                  <a:latin typeface="Arial" pitchFamily="34" charset="0"/>
                </a:rPr>
                <a:t>   </a:t>
              </a:r>
              <a:r>
                <a:rPr lang="en-US" sz="2600" dirty="0">
                  <a:solidFill>
                    <a:srgbClr val="000000"/>
                  </a:solidFill>
                  <a:latin typeface="Arial" pitchFamily="34" charset="0"/>
                </a:rPr>
                <a:t>, </a:t>
              </a:r>
              <a:r>
                <a:rPr lang="en-US" sz="2600" dirty="0" err="1">
                  <a:solidFill>
                    <a:srgbClr val="000000"/>
                  </a:solidFill>
                  <a:latin typeface="Arial" pitchFamily="34" charset="0"/>
                </a:rPr>
                <a:t>stdout</a:t>
              </a:r>
              <a:r>
                <a:rPr lang="en-US" sz="2600" dirty="0">
                  <a:solidFill>
                    <a:srgbClr val="000000"/>
                  </a:solidFill>
                  <a:latin typeface="Arial" pitchFamily="34" charset="0"/>
                </a:rPr>
                <a:t>);</a:t>
              </a:r>
            </a:p>
            <a:p>
              <a:pPr>
                <a:lnSpc>
                  <a:spcPct val="75000"/>
                </a:lnSpc>
                <a:spcBef>
                  <a:spcPct val="20000"/>
                </a:spcBef>
                <a:buClr>
                  <a:srgbClr val="000000"/>
                </a:buClr>
                <a:buSzPct val="75000"/>
                <a:buFont typeface="Wingdings" pitchFamily="2" charset="2"/>
                <a:buNone/>
              </a:pPr>
              <a:r>
                <a:rPr lang="en-US" sz="2600" dirty="0">
                  <a:solidFill>
                    <a:srgbClr val="000000"/>
                  </a:solidFill>
                  <a:latin typeface="Arial" pitchFamily="34" charset="0"/>
                </a:rPr>
                <a:t>		</a:t>
              </a:r>
              <a:r>
                <a:rPr lang="en-US" sz="2600" u="sng" dirty="0">
                  <a:solidFill>
                    <a:srgbClr val="C00000"/>
                  </a:solidFill>
                  <a:latin typeface="Arial" pitchFamily="34" charset="0"/>
                </a:rPr>
                <a:t>        </a:t>
              </a:r>
              <a:r>
                <a:rPr lang="en-US" sz="2600" dirty="0">
                  <a:solidFill>
                    <a:srgbClr val="000000"/>
                  </a:solidFill>
                  <a:latin typeface="Arial" pitchFamily="34" charset="0"/>
                </a:rPr>
                <a:t>;</a:t>
              </a:r>
            </a:p>
            <a:p>
              <a:pPr>
                <a:lnSpc>
                  <a:spcPct val="75000"/>
                </a:lnSpc>
                <a:spcBef>
                  <a:spcPct val="20000"/>
                </a:spcBef>
                <a:buClr>
                  <a:srgbClr val="000000"/>
                </a:buClr>
                <a:buSzPct val="75000"/>
                <a:buFont typeface="Wingdings" pitchFamily="2" charset="2"/>
                <a:buNone/>
              </a:pPr>
              <a:r>
                <a:rPr lang="en-US" sz="2600" dirty="0">
                  <a:solidFill>
                    <a:srgbClr val="000000"/>
                  </a:solidFill>
                  <a:latin typeface="Arial" pitchFamily="34" charset="0"/>
                </a:rPr>
                <a:t>	}</a:t>
              </a:r>
            </a:p>
            <a:p>
              <a:pPr>
                <a:lnSpc>
                  <a:spcPct val="75000"/>
                </a:lnSpc>
                <a:spcBef>
                  <a:spcPct val="20000"/>
                </a:spcBef>
                <a:buClr>
                  <a:srgbClr val="000000"/>
                </a:buClr>
                <a:buSzPct val="75000"/>
                <a:buFont typeface="Wingdings" pitchFamily="2" charset="2"/>
                <a:buNone/>
              </a:pPr>
              <a:r>
                <a:rPr lang="en-US" sz="2600" dirty="0">
                  <a:solidFill>
                    <a:srgbClr val="000000"/>
                  </a:solidFill>
                  <a:latin typeface="Arial" pitchFamily="34" charset="0"/>
                </a:rPr>
                <a:t>	</a:t>
              </a:r>
              <a:r>
                <a:rPr lang="en-US" sz="2600" dirty="0" err="1">
                  <a:solidFill>
                    <a:srgbClr val="000000"/>
                  </a:solidFill>
                  <a:latin typeface="Arial" pitchFamily="34" charset="0"/>
                </a:rPr>
                <a:t>printf</a:t>
              </a:r>
              <a:r>
                <a:rPr lang="en-US" sz="2600" dirty="0">
                  <a:solidFill>
                    <a:srgbClr val="000000"/>
                  </a:solidFill>
                  <a:latin typeface="Arial" pitchFamily="34" charset="0"/>
                </a:rPr>
                <a:t>("\</a:t>
              </a:r>
              <a:r>
                <a:rPr lang="en-US" sz="2600" dirty="0" err="1">
                  <a:solidFill>
                    <a:srgbClr val="000000"/>
                  </a:solidFill>
                  <a:latin typeface="Arial" pitchFamily="34" charset="0"/>
                </a:rPr>
                <a:t>np</a:t>
              </a:r>
              <a:r>
                <a:rPr lang="en-US" sz="2600" dirty="0">
                  <a:solidFill>
                    <a:srgbClr val="000000"/>
                  </a:solidFill>
                  <a:latin typeface="Arial" pitchFamily="34" charset="0"/>
                </a:rPr>
                <a:t> = %d", *p);</a:t>
              </a:r>
            </a:p>
            <a:p>
              <a:pPr>
                <a:lnSpc>
                  <a:spcPct val="75000"/>
                </a:lnSpc>
                <a:spcBef>
                  <a:spcPct val="20000"/>
                </a:spcBef>
                <a:buClr>
                  <a:srgbClr val="000000"/>
                </a:buClr>
                <a:buSzPct val="75000"/>
                <a:buFont typeface="Wingdings" pitchFamily="2" charset="2"/>
                <a:buNone/>
              </a:pPr>
              <a:r>
                <a:rPr lang="en-US" sz="2600" dirty="0">
                  <a:solidFill>
                    <a:srgbClr val="000000"/>
                  </a:solidFill>
                  <a:latin typeface="Arial" pitchFamily="34" charset="0"/>
                </a:rPr>
                <a:t>	</a:t>
              </a:r>
              <a:r>
                <a:rPr lang="en-US" sz="2600" dirty="0" err="1">
                  <a:solidFill>
                    <a:srgbClr val="000000"/>
                  </a:solidFill>
                  <a:latin typeface="Arial" pitchFamily="34" charset="0"/>
                </a:rPr>
                <a:t>printf</a:t>
              </a:r>
              <a:r>
                <a:rPr lang="en-US" sz="2600" dirty="0">
                  <a:solidFill>
                    <a:srgbClr val="000000"/>
                  </a:solidFill>
                  <a:latin typeface="Arial" pitchFamily="34" charset="0"/>
                </a:rPr>
                <a:t>("\</a:t>
              </a:r>
              <a:r>
                <a:rPr lang="en-US" sz="2600" dirty="0" err="1">
                  <a:solidFill>
                    <a:srgbClr val="000000"/>
                  </a:solidFill>
                  <a:latin typeface="Arial" pitchFamily="34" charset="0"/>
                </a:rPr>
                <a:t>np</a:t>
              </a:r>
              <a:r>
                <a:rPr lang="en-US" sz="2600" dirty="0">
                  <a:solidFill>
                    <a:srgbClr val="000000"/>
                  </a:solidFill>
                  <a:latin typeface="Arial" pitchFamily="34" charset="0"/>
                </a:rPr>
                <a:t> = %d\n", p);</a:t>
              </a:r>
              <a:endParaRPr lang="en-US" sz="2000" dirty="0">
                <a:solidFill>
                  <a:srgbClr val="000000"/>
                </a:solidFill>
                <a:latin typeface="Arial" pitchFamily="34" charset="0"/>
              </a:endParaRPr>
            </a:p>
            <a:p>
              <a:pPr>
                <a:lnSpc>
                  <a:spcPct val="75000"/>
                </a:lnSpc>
                <a:spcBef>
                  <a:spcPct val="20000"/>
                </a:spcBef>
                <a:buClr>
                  <a:srgbClr val="000000"/>
                </a:buClr>
                <a:buSzPct val="75000"/>
                <a:buFont typeface="Wingdings" pitchFamily="2" charset="2"/>
                <a:buNone/>
              </a:pPr>
              <a:r>
                <a:rPr lang="en-US" sz="2000" dirty="0">
                  <a:solidFill>
                    <a:srgbClr val="000000"/>
                  </a:solidFill>
                  <a:latin typeface="Arial" pitchFamily="34" charset="0"/>
                </a:rPr>
                <a:t>}</a:t>
              </a:r>
              <a:endParaRPr lang="en-US" sz="2000" dirty="0"/>
            </a:p>
          </p:txBody>
        </p:sp>
        <p:sp>
          <p:nvSpPr>
            <p:cNvPr id="43016" name="Line 6"/>
            <p:cNvSpPr>
              <a:spLocks noChangeShapeType="1"/>
            </p:cNvSpPr>
            <p:nvPr/>
          </p:nvSpPr>
          <p:spPr bwMode="auto">
            <a:xfrm>
              <a:off x="2544" y="1248"/>
              <a:ext cx="0" cy="2256"/>
            </a:xfrm>
            <a:prstGeom prst="line">
              <a:avLst/>
            </a:prstGeom>
            <a:noFill/>
            <a:ln w="9525">
              <a:solidFill>
                <a:schemeClr val="hlink"/>
              </a:solidFill>
              <a:round/>
              <a:headEnd/>
              <a:tailEnd/>
            </a:ln>
          </p:spPr>
          <p:txBody>
            <a:bodyPr/>
            <a:lstStyle/>
            <a:p>
              <a:endParaRPr lang="en-US"/>
            </a:p>
          </p:txBody>
        </p:sp>
      </p:grpSp>
      <p:pic>
        <p:nvPicPr>
          <p:cNvPr id="232458" name="Picture 10"/>
          <p:cNvPicPr>
            <a:picLocks noChangeAspect="1" noChangeArrowheads="1"/>
          </p:cNvPicPr>
          <p:nvPr/>
        </p:nvPicPr>
        <p:blipFill>
          <a:blip r:embed="rId3" cstate="print"/>
          <a:srcRect/>
          <a:stretch>
            <a:fillRect/>
          </a:stretch>
        </p:blipFill>
        <p:spPr bwMode="auto">
          <a:xfrm>
            <a:off x="534988" y="5715000"/>
            <a:ext cx="2817812" cy="9763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32458"/>
                                        </p:tgtEl>
                                        <p:attrNameLst>
                                          <p:attrName>style.visibility</p:attrName>
                                        </p:attrNameLst>
                                      </p:cBhvr>
                                      <p:to>
                                        <p:strVal val="visible"/>
                                      </p:to>
                                    </p:set>
                                    <p:anim calcmode="lin" valueType="num">
                                      <p:cBhvr>
                                        <p:cTn id="7" dur="1000" fill="hold"/>
                                        <p:tgtEl>
                                          <p:spTgt spid="232458"/>
                                        </p:tgtEl>
                                        <p:attrNameLst>
                                          <p:attrName>ppt_w</p:attrName>
                                        </p:attrNameLst>
                                      </p:cBhvr>
                                      <p:tavLst>
                                        <p:tav tm="0">
                                          <p:val>
                                            <p:fltVal val="0"/>
                                          </p:val>
                                        </p:tav>
                                        <p:tav tm="100000">
                                          <p:val>
                                            <p:strVal val="#ppt_w"/>
                                          </p:val>
                                        </p:tav>
                                      </p:tavLst>
                                    </p:anim>
                                    <p:anim calcmode="lin" valueType="num">
                                      <p:cBhvr>
                                        <p:cTn id="8" dur="1000" fill="hold"/>
                                        <p:tgtEl>
                                          <p:spTgt spid="232458"/>
                                        </p:tgtEl>
                                        <p:attrNameLst>
                                          <p:attrName>ppt_h</p:attrName>
                                        </p:attrNameLst>
                                      </p:cBhvr>
                                      <p:tavLst>
                                        <p:tav tm="0">
                                          <p:val>
                                            <p:fltVal val="0"/>
                                          </p:val>
                                        </p:tav>
                                        <p:tav tm="100000">
                                          <p:val>
                                            <p:strVal val="#ppt_h"/>
                                          </p:val>
                                        </p:tav>
                                      </p:tavLst>
                                    </p:anim>
                                    <p:anim calcmode="lin" valueType="num">
                                      <p:cBhvr>
                                        <p:cTn id="9" dur="1000" fill="hold"/>
                                        <p:tgtEl>
                                          <p:spTgt spid="232458"/>
                                        </p:tgtEl>
                                        <p:attrNameLst>
                                          <p:attrName>style.rotation</p:attrName>
                                        </p:attrNameLst>
                                      </p:cBhvr>
                                      <p:tavLst>
                                        <p:tav tm="0">
                                          <p:val>
                                            <p:fltVal val="90"/>
                                          </p:val>
                                        </p:tav>
                                        <p:tav tm="100000">
                                          <p:val>
                                            <p:fltVal val="0"/>
                                          </p:val>
                                        </p:tav>
                                      </p:tavLst>
                                    </p:anim>
                                    <p:animEffect transition="in" filter="fade">
                                      <p:cBhvr>
                                        <p:cTn id="10" dur="1000"/>
                                        <p:tgtEl>
                                          <p:spTgt spid="23245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32453">
                                            <p:txEl>
                                              <p:pRg st="0" end="0"/>
                                            </p:txEl>
                                          </p:spTgt>
                                        </p:tgtEl>
                                        <p:attrNameLst>
                                          <p:attrName>style.visibility</p:attrName>
                                        </p:attrNameLst>
                                      </p:cBhvr>
                                      <p:to>
                                        <p:strVal val="visible"/>
                                      </p:to>
                                    </p:set>
                                    <p:animEffect transition="in" filter="box(out)">
                                      <p:cBhvr>
                                        <p:cTn id="15" dur="500"/>
                                        <p:tgtEl>
                                          <p:spTgt spid="232453">
                                            <p:txEl>
                                              <p:pRg st="0" end="0"/>
                                            </p:txEl>
                                          </p:spTgt>
                                        </p:tgtEl>
                                      </p:cBhvr>
                                    </p:animEffect>
                                  </p:childTnLst>
                                  <p:subTnLst>
                                    <p:audio>
                                      <p:cMediaNode mute="1">
                                        <p:cTn display="0" masterRel="sameClick">
                                          <p:stCondLst>
                                            <p:cond evt="begin" delay="0">
                                              <p:tn val="13"/>
                                            </p:cond>
                                          </p:stCondLst>
                                          <p:endCondLst>
                                            <p:cond evt="onStopAudio" delay="0">
                                              <p:tgtEl>
                                                <p:sldTgt/>
                                              </p:tgtEl>
                                            </p:cond>
                                          </p:endCondLst>
                                        </p:cTn>
                                        <p:tgtEl>
                                          <p:sndTgt r:embed="rId2"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71513" y="152400"/>
            <a:ext cx="7807325" cy="563563"/>
          </a:xfrm>
        </p:spPr>
        <p:txBody>
          <a:bodyPr/>
          <a:lstStyle/>
          <a:p>
            <a:r>
              <a:rPr lang="en-US" smtClean="0"/>
              <a:t>Solution</a:t>
            </a:r>
          </a:p>
        </p:txBody>
      </p:sp>
      <p:sp>
        <p:nvSpPr>
          <p:cNvPr id="44035" name="Rectangle 3"/>
          <p:cNvSpPr>
            <a:spLocks noGrp="1" noChangeArrowheads="1"/>
          </p:cNvSpPr>
          <p:nvPr>
            <p:ph type="body" idx="1"/>
          </p:nvPr>
        </p:nvSpPr>
        <p:spPr>
          <a:xfrm>
            <a:off x="671513" y="914400"/>
            <a:ext cx="8208962" cy="4429125"/>
          </a:xfrm>
        </p:spPr>
        <p:txBody>
          <a:bodyPr/>
          <a:lstStyle/>
          <a:p>
            <a:pPr>
              <a:lnSpc>
                <a:spcPct val="75000"/>
              </a:lnSpc>
            </a:pPr>
            <a:r>
              <a:rPr lang="en-US" sz="2600" dirty="0" smtClean="0">
                <a:latin typeface="Arial" pitchFamily="34" charset="0"/>
              </a:rPr>
              <a:t>#include&lt;</a:t>
            </a:r>
            <a:r>
              <a:rPr lang="en-US" sz="2600" dirty="0" err="1" smtClean="0">
                <a:latin typeface="Arial" pitchFamily="34" charset="0"/>
              </a:rPr>
              <a:t>stdio.h</a:t>
            </a:r>
            <a:r>
              <a:rPr lang="en-US" sz="2600" dirty="0" smtClean="0">
                <a:latin typeface="Arial" pitchFamily="34" charset="0"/>
              </a:rPr>
              <a:t>&gt;</a:t>
            </a:r>
          </a:p>
          <a:p>
            <a:pPr>
              <a:lnSpc>
                <a:spcPct val="75000"/>
              </a:lnSpc>
            </a:pPr>
            <a:r>
              <a:rPr lang="en-US" sz="2600" dirty="0" smtClean="0">
                <a:latin typeface="Arial" pitchFamily="34" charset="0"/>
              </a:rPr>
              <a:t>main () {</a:t>
            </a:r>
          </a:p>
          <a:p>
            <a:pPr>
              <a:lnSpc>
                <a:spcPct val="75000"/>
              </a:lnSpc>
            </a:pPr>
            <a:r>
              <a:rPr lang="en-US" sz="2600" dirty="0" smtClean="0">
                <a:latin typeface="Arial" pitchFamily="34" charset="0"/>
              </a:rPr>
              <a:t>	</a:t>
            </a:r>
            <a:r>
              <a:rPr lang="en-US" sz="2600" dirty="0" err="1" smtClean="0">
                <a:latin typeface="Arial" pitchFamily="34" charset="0"/>
              </a:rPr>
              <a:t>int</a:t>
            </a:r>
            <a:r>
              <a:rPr lang="en-US" sz="2600" dirty="0" smtClean="0">
                <a:latin typeface="Arial" pitchFamily="34" charset="0"/>
              </a:rPr>
              <a:t> n=0; </a:t>
            </a:r>
          </a:p>
          <a:p>
            <a:pPr>
              <a:lnSpc>
                <a:spcPct val="75000"/>
              </a:lnSpc>
            </a:pPr>
            <a:r>
              <a:rPr lang="en-US" sz="2600" dirty="0" smtClean="0">
                <a:latin typeface="Arial" pitchFamily="34" charset="0"/>
              </a:rPr>
              <a:t>	char </a:t>
            </a:r>
            <a:r>
              <a:rPr lang="en-US" sz="2600" b="1" u="sng" dirty="0" smtClean="0">
                <a:solidFill>
                  <a:srgbClr val="000099"/>
                </a:solidFill>
                <a:latin typeface="Arial" pitchFamily="34" charset="0"/>
              </a:rPr>
              <a:t>*p</a:t>
            </a:r>
            <a:r>
              <a:rPr lang="en-US" sz="2600" dirty="0" smtClean="0">
                <a:latin typeface="Arial" pitchFamily="34" charset="0"/>
              </a:rPr>
              <a:t> = "hello world";</a:t>
            </a:r>
          </a:p>
          <a:p>
            <a:pPr>
              <a:lnSpc>
                <a:spcPct val="75000"/>
              </a:lnSpc>
            </a:pPr>
            <a:r>
              <a:rPr lang="en-US" sz="2600" dirty="0" smtClean="0">
                <a:latin typeface="Arial" pitchFamily="34" charset="0"/>
              </a:rPr>
              <a:t>	while (</a:t>
            </a:r>
            <a:r>
              <a:rPr lang="en-US" sz="2600" b="1" u="sng" dirty="0" smtClean="0">
                <a:solidFill>
                  <a:srgbClr val="000099"/>
                </a:solidFill>
                <a:latin typeface="Arial" pitchFamily="34" charset="0"/>
              </a:rPr>
              <a:t>*p!= 0</a:t>
            </a:r>
            <a:r>
              <a:rPr lang="en-US" sz="2600" dirty="0" smtClean="0">
                <a:latin typeface="Arial" pitchFamily="34" charset="0"/>
              </a:rPr>
              <a:t>)  {	// or use *p != '</a:t>
            </a:r>
            <a:r>
              <a:rPr lang="en-US" sz="2600" dirty="0" smtClean="0">
                <a:solidFill>
                  <a:srgbClr val="0000FF"/>
                </a:solidFill>
                <a:latin typeface="Arial" pitchFamily="34" charset="0"/>
              </a:rPr>
              <a:t>\</a:t>
            </a:r>
            <a:r>
              <a:rPr lang="en-US" sz="2600" dirty="0">
                <a:solidFill>
                  <a:srgbClr val="0000FF"/>
                </a:solidFill>
                <a:latin typeface="Arial" pitchFamily="34" charset="0"/>
              </a:rPr>
              <a:t>0</a:t>
            </a:r>
            <a:r>
              <a:rPr lang="en-US" sz="2600" dirty="0">
                <a:latin typeface="Arial" pitchFamily="34" charset="0"/>
              </a:rPr>
              <a:t>', </a:t>
            </a:r>
            <a:r>
              <a:rPr lang="en-US" sz="2600" dirty="0" smtClean="0">
                <a:latin typeface="Arial" pitchFamily="34" charset="0"/>
              </a:rPr>
              <a:t>but </a:t>
            </a:r>
            <a:r>
              <a:rPr lang="en-US" sz="2600" dirty="0">
                <a:latin typeface="Arial" pitchFamily="34" charset="0"/>
              </a:rPr>
              <a:t>not *p != </a:t>
            </a:r>
            <a:r>
              <a:rPr lang="en-US" sz="2600" dirty="0" smtClean="0">
                <a:latin typeface="Arial" pitchFamily="34" charset="0"/>
              </a:rPr>
              <a:t>'</a:t>
            </a:r>
            <a:r>
              <a:rPr lang="en-US" sz="2600" dirty="0" smtClean="0">
                <a:solidFill>
                  <a:srgbClr val="FF0000"/>
                </a:solidFill>
                <a:latin typeface="Arial" pitchFamily="34" charset="0"/>
              </a:rPr>
              <a:t>0</a:t>
            </a:r>
            <a:r>
              <a:rPr lang="en-US" sz="2600" dirty="0">
                <a:latin typeface="Arial" pitchFamily="34" charset="0"/>
              </a:rPr>
              <a:t>'</a:t>
            </a:r>
            <a:endParaRPr lang="en-US" sz="2600" dirty="0" smtClean="0">
              <a:latin typeface="Arial" pitchFamily="34" charset="0"/>
            </a:endParaRPr>
          </a:p>
          <a:p>
            <a:pPr>
              <a:lnSpc>
                <a:spcPct val="75000"/>
              </a:lnSpc>
            </a:pPr>
            <a:r>
              <a:rPr lang="en-US" sz="2600" dirty="0" smtClean="0">
                <a:latin typeface="Arial" pitchFamily="34" charset="0"/>
              </a:rPr>
              <a:t>		</a:t>
            </a:r>
            <a:r>
              <a:rPr lang="en-US" sz="2600" dirty="0" err="1" smtClean="0">
                <a:latin typeface="Arial" pitchFamily="34" charset="0"/>
              </a:rPr>
              <a:t>putc</a:t>
            </a:r>
            <a:r>
              <a:rPr lang="en-US" sz="2600" dirty="0" smtClean="0">
                <a:latin typeface="Arial" pitchFamily="34" charset="0"/>
              </a:rPr>
              <a:t>(</a:t>
            </a:r>
            <a:r>
              <a:rPr lang="en-US" sz="2600" b="1" u="sng" dirty="0" smtClean="0">
                <a:solidFill>
                  <a:srgbClr val="000099"/>
                </a:solidFill>
                <a:latin typeface="Arial" pitchFamily="34" charset="0"/>
              </a:rPr>
              <a:t>*p</a:t>
            </a:r>
            <a:r>
              <a:rPr lang="en-US" sz="2600" dirty="0" smtClean="0">
                <a:latin typeface="Arial" pitchFamily="34" charset="0"/>
              </a:rPr>
              <a:t>, </a:t>
            </a:r>
            <a:r>
              <a:rPr lang="en-US" sz="2600" dirty="0" err="1" smtClean="0">
                <a:latin typeface="Arial" pitchFamily="34" charset="0"/>
              </a:rPr>
              <a:t>stdout</a:t>
            </a:r>
            <a:r>
              <a:rPr lang="en-US" sz="2600" dirty="0" smtClean="0">
                <a:latin typeface="Arial" pitchFamily="34" charset="0"/>
              </a:rPr>
              <a:t>);</a:t>
            </a:r>
          </a:p>
          <a:p>
            <a:pPr>
              <a:lnSpc>
                <a:spcPct val="75000"/>
              </a:lnSpc>
            </a:pPr>
            <a:r>
              <a:rPr lang="en-US" sz="2600" dirty="0" smtClean="0">
                <a:latin typeface="Arial" pitchFamily="34" charset="0"/>
              </a:rPr>
              <a:t>		</a:t>
            </a:r>
            <a:r>
              <a:rPr lang="en-US" sz="2600" b="1" u="sng" dirty="0" smtClean="0">
                <a:solidFill>
                  <a:srgbClr val="000099"/>
                </a:solidFill>
                <a:latin typeface="Arial" pitchFamily="34" charset="0"/>
              </a:rPr>
              <a:t>p++</a:t>
            </a:r>
            <a:r>
              <a:rPr lang="en-US" sz="2600" dirty="0" smtClean="0">
                <a:latin typeface="Arial" pitchFamily="34" charset="0"/>
              </a:rPr>
              <a:t>;</a:t>
            </a:r>
          </a:p>
          <a:p>
            <a:pPr>
              <a:lnSpc>
                <a:spcPct val="75000"/>
              </a:lnSpc>
            </a:pPr>
            <a:r>
              <a:rPr lang="en-US" sz="2600" dirty="0" smtClean="0">
                <a:latin typeface="Arial" pitchFamily="34" charset="0"/>
              </a:rPr>
              <a:t>	}</a:t>
            </a:r>
          </a:p>
          <a:p>
            <a:pPr>
              <a:lnSpc>
                <a:spcPct val="75000"/>
              </a:lnSpc>
            </a:pPr>
            <a:r>
              <a:rPr lang="en-US" sz="2600" dirty="0" smtClean="0">
                <a:latin typeface="Arial" pitchFamily="34" charset="0"/>
              </a:rPr>
              <a:t>	</a:t>
            </a:r>
            <a:r>
              <a:rPr lang="en-US" sz="2600" dirty="0" err="1" smtClean="0">
                <a:latin typeface="Arial" pitchFamily="34" charset="0"/>
              </a:rPr>
              <a:t>printf</a:t>
            </a:r>
            <a:r>
              <a:rPr lang="en-US" sz="2600" dirty="0" smtClean="0">
                <a:latin typeface="Arial" pitchFamily="34" charset="0"/>
              </a:rPr>
              <a:t>("\</a:t>
            </a:r>
            <a:r>
              <a:rPr lang="en-US" sz="2600" dirty="0" err="1" smtClean="0">
                <a:latin typeface="Arial" pitchFamily="34" charset="0"/>
              </a:rPr>
              <a:t>np</a:t>
            </a:r>
            <a:r>
              <a:rPr lang="en-US" sz="2600" dirty="0" smtClean="0">
                <a:latin typeface="Arial" pitchFamily="34" charset="0"/>
              </a:rPr>
              <a:t> = %d", *p);</a:t>
            </a:r>
          </a:p>
          <a:p>
            <a:pPr>
              <a:lnSpc>
                <a:spcPct val="75000"/>
              </a:lnSpc>
            </a:pPr>
            <a:r>
              <a:rPr lang="en-US" sz="2600" dirty="0" smtClean="0">
                <a:latin typeface="Arial" pitchFamily="34" charset="0"/>
              </a:rPr>
              <a:t>	</a:t>
            </a:r>
            <a:r>
              <a:rPr lang="en-US" sz="2600" dirty="0" err="1" smtClean="0">
                <a:latin typeface="Arial" pitchFamily="34" charset="0"/>
              </a:rPr>
              <a:t>printf</a:t>
            </a:r>
            <a:r>
              <a:rPr lang="en-US" sz="2600" dirty="0" smtClean="0">
                <a:latin typeface="Arial" pitchFamily="34" charset="0"/>
              </a:rPr>
              <a:t>("\</a:t>
            </a:r>
            <a:r>
              <a:rPr lang="en-US" sz="2600" dirty="0" err="1" smtClean="0">
                <a:latin typeface="Arial" pitchFamily="34" charset="0"/>
              </a:rPr>
              <a:t>np</a:t>
            </a:r>
            <a:r>
              <a:rPr lang="en-US" sz="2600" dirty="0" smtClean="0">
                <a:latin typeface="Arial" pitchFamily="34" charset="0"/>
              </a:rPr>
              <a:t> = %d\n", p);</a:t>
            </a:r>
          </a:p>
          <a:p>
            <a:pPr>
              <a:lnSpc>
                <a:spcPct val="75000"/>
              </a:lnSpc>
            </a:pPr>
            <a:r>
              <a:rPr lang="en-US" sz="2600" dirty="0" smtClean="0">
                <a:latin typeface="Arial" pitchFamily="34" charset="0"/>
              </a:rPr>
              <a:t>}</a:t>
            </a:r>
          </a:p>
          <a:p>
            <a:pPr>
              <a:lnSpc>
                <a:spcPct val="75000"/>
              </a:lnSpc>
            </a:pPr>
            <a:endParaRPr lang="en-US" sz="2600" dirty="0" smtClean="0">
              <a:latin typeface="Arial" pitchFamily="34" charset="0"/>
            </a:endParaRPr>
          </a:p>
        </p:txBody>
      </p:sp>
      <p:pic>
        <p:nvPicPr>
          <p:cNvPr id="259076" name="Picture 4"/>
          <p:cNvPicPr>
            <a:picLocks noChangeAspect="1" noChangeArrowheads="1"/>
          </p:cNvPicPr>
          <p:nvPr/>
        </p:nvPicPr>
        <p:blipFill>
          <a:blip r:embed="rId2" cstate="print"/>
          <a:srcRect/>
          <a:stretch>
            <a:fillRect/>
          </a:stretch>
        </p:blipFill>
        <p:spPr bwMode="auto">
          <a:xfrm>
            <a:off x="4800600" y="3221038"/>
            <a:ext cx="4267200" cy="1720850"/>
          </a:xfrm>
          <a:prstGeom prst="rect">
            <a:avLst/>
          </a:prstGeom>
          <a:noFill/>
          <a:ln w="9525">
            <a:noFill/>
            <a:miter lim="800000"/>
            <a:headEnd/>
            <a:tailEnd/>
          </a:ln>
        </p:spPr>
      </p:pic>
      <p:sp>
        <p:nvSpPr>
          <p:cNvPr id="259077" name="Text Box 5"/>
          <p:cNvSpPr txBox="1">
            <a:spLocks noChangeArrowheads="1"/>
          </p:cNvSpPr>
          <p:nvPr/>
        </p:nvSpPr>
        <p:spPr bwMode="auto">
          <a:xfrm>
            <a:off x="762000" y="5222875"/>
            <a:ext cx="8118475" cy="1187450"/>
          </a:xfrm>
          <a:prstGeom prst="rect">
            <a:avLst/>
          </a:prstGeom>
          <a:noFill/>
          <a:ln w="9525">
            <a:noFill/>
            <a:miter lim="800000"/>
            <a:headEnd/>
            <a:tailEnd/>
          </a:ln>
        </p:spPr>
        <p:txBody>
          <a:bodyPr wrap="none">
            <a:spAutoFit/>
          </a:bodyPr>
          <a:lstStyle/>
          <a:p>
            <a:r>
              <a:rPr lang="en-US" dirty="0"/>
              <a:t>The efficiency is different</a:t>
            </a:r>
          </a:p>
          <a:p>
            <a:r>
              <a:rPr lang="en-US" dirty="0"/>
              <a:t>Array version: Use &amp;</a:t>
            </a:r>
            <a:r>
              <a:rPr lang="en-US" dirty="0" err="1"/>
              <a:t>str</a:t>
            </a:r>
            <a:r>
              <a:rPr lang="en-US" dirty="0"/>
              <a:t>[0] + n or </a:t>
            </a:r>
            <a:r>
              <a:rPr lang="en-US" dirty="0" err="1"/>
              <a:t>str+n</a:t>
            </a:r>
            <a:r>
              <a:rPr lang="en-US" dirty="0"/>
              <a:t> to access </a:t>
            </a:r>
            <a:r>
              <a:rPr lang="en-US" dirty="0" err="1"/>
              <a:t>str</a:t>
            </a:r>
            <a:r>
              <a:rPr lang="en-US" dirty="0"/>
              <a:t>[n]</a:t>
            </a:r>
          </a:p>
          <a:p>
            <a:r>
              <a:rPr lang="en-US" dirty="0"/>
              <a:t>Pointer version: p is the address of </a:t>
            </a:r>
            <a:r>
              <a:rPr lang="en-US" dirty="0" err="1"/>
              <a:t>str</a:t>
            </a:r>
            <a:r>
              <a:rPr lang="en-US" dirty="0"/>
              <a:t>[n]. p++ is faster than </a:t>
            </a:r>
            <a:r>
              <a:rPr lang="en-US" dirty="0" err="1"/>
              <a:t>str+n</a:t>
            </a:r>
            <a:endParaRPr lang="en-US" dirty="0"/>
          </a:p>
        </p:txBody>
      </p:sp>
      <p:sp>
        <p:nvSpPr>
          <p:cNvPr id="2" name="Rounded Rectangular Callout 1"/>
          <p:cNvSpPr/>
          <p:nvPr/>
        </p:nvSpPr>
        <p:spPr bwMode="auto">
          <a:xfrm>
            <a:off x="5715000" y="990600"/>
            <a:ext cx="2590800" cy="838200"/>
          </a:xfrm>
          <a:prstGeom prst="wedgeRoundRectCallout">
            <a:avLst>
              <a:gd name="adj1" fmla="val -40937"/>
              <a:gd name="adj2" fmla="val 110831"/>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2400" b="0" i="0" u="none" strike="noStrike" cap="none" normalizeH="0" baseline="0" dirty="0" smtClean="0">
                <a:ln>
                  <a:noFill/>
                </a:ln>
                <a:solidFill>
                  <a:schemeClr val="tx1"/>
                </a:solidFill>
                <a:effectLst/>
                <a:latin typeface="Times New Roman" pitchFamily="18" charset="0"/>
              </a:rPr>
              <a:t>The ASCII</a:t>
            </a:r>
            <a:r>
              <a:rPr kumimoji="0" lang="en-US" sz="2400" b="0" i="0" u="none" strike="noStrike" cap="none" normalizeH="0" dirty="0" smtClean="0">
                <a:ln>
                  <a:noFill/>
                </a:ln>
                <a:solidFill>
                  <a:schemeClr val="tx1"/>
                </a:solidFill>
                <a:effectLst/>
                <a:latin typeface="Times New Roman" pitchFamily="18" charset="0"/>
              </a:rPr>
              <a:t> value of </a:t>
            </a:r>
            <a:r>
              <a:rPr lang="en-US" dirty="0">
                <a:latin typeface="Arial" pitchFamily="34" charset="0"/>
              </a:rPr>
              <a:t>'</a:t>
            </a:r>
            <a:r>
              <a:rPr lang="en-US" dirty="0">
                <a:solidFill>
                  <a:srgbClr val="0000FF"/>
                </a:solidFill>
                <a:latin typeface="Arial" pitchFamily="34" charset="0"/>
              </a:rPr>
              <a:t>\0</a:t>
            </a:r>
            <a:r>
              <a:rPr lang="en-US" dirty="0">
                <a:latin typeface="Arial" pitchFamily="34" charset="0"/>
              </a:rPr>
              <a:t>'</a:t>
            </a:r>
            <a:r>
              <a:rPr kumimoji="0" lang="en-US" sz="2400" b="0" i="0" u="none" strike="noStrike" cap="none" normalizeH="0" dirty="0" smtClean="0">
                <a:ln>
                  <a:noFill/>
                </a:ln>
                <a:solidFill>
                  <a:schemeClr val="tx1"/>
                </a:solidFill>
                <a:effectLst/>
                <a:latin typeface="Times New Roman" pitchFamily="18" charset="0"/>
              </a:rPr>
              <a:t> is 0</a:t>
            </a: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259076"/>
                                        </p:tgtEl>
                                        <p:attrNameLst>
                                          <p:attrName>style.visibility</p:attrName>
                                        </p:attrNameLst>
                                      </p:cBhvr>
                                      <p:to>
                                        <p:strVal val="visible"/>
                                      </p:to>
                                    </p:set>
                                    <p:animEffect transition="in" filter="wheel(4)">
                                      <p:cBhvr>
                                        <p:cTn id="7" dur="2000"/>
                                        <p:tgtEl>
                                          <p:spTgt spid="259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259077"/>
                                        </p:tgtEl>
                                        <p:attrNameLst>
                                          <p:attrName>style.visibility</p:attrName>
                                        </p:attrNameLst>
                                      </p:cBhvr>
                                      <p:to>
                                        <p:strVal val="visible"/>
                                      </p:to>
                                    </p:set>
                                    <p:anim calcmode="lin" valueType="num">
                                      <p:cBhvr>
                                        <p:cTn id="12" dur="1000" fill="hold"/>
                                        <p:tgtEl>
                                          <p:spTgt spid="259077"/>
                                        </p:tgtEl>
                                        <p:attrNameLst>
                                          <p:attrName>ppt_w</p:attrName>
                                        </p:attrNameLst>
                                      </p:cBhvr>
                                      <p:tavLst>
                                        <p:tav tm="0">
                                          <p:val>
                                            <p:fltVal val="0"/>
                                          </p:val>
                                        </p:tav>
                                        <p:tav tm="100000">
                                          <p:val>
                                            <p:strVal val="#ppt_w"/>
                                          </p:val>
                                        </p:tav>
                                      </p:tavLst>
                                    </p:anim>
                                    <p:anim calcmode="lin" valueType="num">
                                      <p:cBhvr>
                                        <p:cTn id="13" dur="1000" fill="hold"/>
                                        <p:tgtEl>
                                          <p:spTgt spid="259077"/>
                                        </p:tgtEl>
                                        <p:attrNameLst>
                                          <p:attrName>ppt_h</p:attrName>
                                        </p:attrNameLst>
                                      </p:cBhvr>
                                      <p:tavLst>
                                        <p:tav tm="0">
                                          <p:val>
                                            <p:fltVal val="0"/>
                                          </p:val>
                                        </p:tav>
                                        <p:tav tm="100000">
                                          <p:val>
                                            <p:strVal val="#ppt_h"/>
                                          </p:val>
                                        </p:tav>
                                      </p:tavLst>
                                    </p:anim>
                                    <p:anim calcmode="lin" valueType="num">
                                      <p:cBhvr>
                                        <p:cTn id="14" dur="1000" fill="hold"/>
                                        <p:tgtEl>
                                          <p:spTgt spid="259077"/>
                                        </p:tgtEl>
                                        <p:attrNameLst>
                                          <p:attrName>style.rotation</p:attrName>
                                        </p:attrNameLst>
                                      </p:cBhvr>
                                      <p:tavLst>
                                        <p:tav tm="0">
                                          <p:val>
                                            <p:fltVal val="90"/>
                                          </p:val>
                                        </p:tav>
                                        <p:tav tm="100000">
                                          <p:val>
                                            <p:fltVal val="0"/>
                                          </p:val>
                                        </p:tav>
                                      </p:tavLst>
                                    </p:anim>
                                    <p:animEffect transition="in" filter="fade">
                                      <p:cBhvr>
                                        <p:cTn id="15" dur="1000"/>
                                        <p:tgtEl>
                                          <p:spTgt spid="259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a:xfrm>
            <a:off x="436563" y="76200"/>
            <a:ext cx="8250237" cy="563563"/>
          </a:xfrm>
        </p:spPr>
        <p:txBody>
          <a:bodyPr/>
          <a:lstStyle/>
          <a:p>
            <a:r>
              <a:rPr lang="en-US" dirty="0" smtClean="0"/>
              <a:t>Pointer and Array</a:t>
            </a:r>
          </a:p>
        </p:txBody>
      </p:sp>
      <p:sp>
        <p:nvSpPr>
          <p:cNvPr id="45059" name="Rectangle 4"/>
          <p:cNvSpPr>
            <a:spLocks noChangeArrowheads="1"/>
          </p:cNvSpPr>
          <p:nvPr/>
        </p:nvSpPr>
        <p:spPr bwMode="auto">
          <a:xfrm>
            <a:off x="1066800" y="3670300"/>
            <a:ext cx="1219200" cy="2159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5060" name="Rectangle 5"/>
          <p:cNvSpPr>
            <a:spLocks noChangeArrowheads="1"/>
          </p:cNvSpPr>
          <p:nvPr/>
        </p:nvSpPr>
        <p:spPr bwMode="auto">
          <a:xfrm>
            <a:off x="1066800" y="3455988"/>
            <a:ext cx="1219200" cy="214312"/>
          </a:xfrm>
          <a:prstGeom prst="rect">
            <a:avLst/>
          </a:prstGeom>
          <a:solidFill>
            <a:srgbClr val="CCFFFF"/>
          </a:solidFill>
          <a:ln w="9525">
            <a:solidFill>
              <a:schemeClr val="tx1"/>
            </a:solidFill>
            <a:miter lim="800000"/>
            <a:headEnd/>
            <a:tailEnd/>
          </a:ln>
        </p:spPr>
        <p:txBody>
          <a:bodyPr wrap="none" anchor="ctr"/>
          <a:lstStyle/>
          <a:p>
            <a:pPr algn="ctr"/>
            <a:endParaRPr lang="en-US" sz="1600"/>
          </a:p>
        </p:txBody>
      </p:sp>
      <p:sp>
        <p:nvSpPr>
          <p:cNvPr id="45061" name="Rectangle 6"/>
          <p:cNvSpPr>
            <a:spLocks noChangeArrowheads="1"/>
          </p:cNvSpPr>
          <p:nvPr/>
        </p:nvSpPr>
        <p:spPr bwMode="auto">
          <a:xfrm>
            <a:off x="1066800" y="3240088"/>
            <a:ext cx="1219200" cy="215900"/>
          </a:xfrm>
          <a:prstGeom prst="rect">
            <a:avLst/>
          </a:prstGeom>
          <a:solidFill>
            <a:srgbClr val="CCFFFF"/>
          </a:solidFill>
          <a:ln w="9525">
            <a:solidFill>
              <a:schemeClr val="tx1"/>
            </a:solidFill>
            <a:miter lim="800000"/>
            <a:headEnd/>
            <a:tailEnd/>
          </a:ln>
        </p:spPr>
        <p:txBody>
          <a:bodyPr wrap="none" anchor="ctr"/>
          <a:lstStyle/>
          <a:p>
            <a:pPr algn="ctr"/>
            <a:endParaRPr lang="en-US" sz="1600"/>
          </a:p>
        </p:txBody>
      </p:sp>
      <p:sp>
        <p:nvSpPr>
          <p:cNvPr id="45062" name="Rectangle 7"/>
          <p:cNvSpPr>
            <a:spLocks noChangeArrowheads="1"/>
          </p:cNvSpPr>
          <p:nvPr/>
        </p:nvSpPr>
        <p:spPr bwMode="auto">
          <a:xfrm>
            <a:off x="1066800" y="3024188"/>
            <a:ext cx="1219200" cy="215900"/>
          </a:xfrm>
          <a:prstGeom prst="rect">
            <a:avLst/>
          </a:prstGeom>
          <a:solidFill>
            <a:srgbClr val="CCFFFF"/>
          </a:solidFill>
          <a:ln w="9525">
            <a:solidFill>
              <a:schemeClr val="tx1"/>
            </a:solidFill>
            <a:miter lim="800000"/>
            <a:headEnd/>
            <a:tailEnd/>
          </a:ln>
        </p:spPr>
        <p:txBody>
          <a:bodyPr wrap="none" anchor="ctr"/>
          <a:lstStyle/>
          <a:p>
            <a:pPr algn="ctr"/>
            <a:endParaRPr lang="en-US" sz="1600"/>
          </a:p>
        </p:txBody>
      </p:sp>
      <p:sp>
        <p:nvSpPr>
          <p:cNvPr id="45063" name="Rectangle 8"/>
          <p:cNvSpPr>
            <a:spLocks noChangeArrowheads="1"/>
          </p:cNvSpPr>
          <p:nvPr/>
        </p:nvSpPr>
        <p:spPr bwMode="auto">
          <a:xfrm>
            <a:off x="1066800" y="2809875"/>
            <a:ext cx="1219200" cy="214313"/>
          </a:xfrm>
          <a:prstGeom prst="rect">
            <a:avLst/>
          </a:prstGeom>
          <a:solidFill>
            <a:srgbClr val="CCFFFF"/>
          </a:solidFill>
          <a:ln w="9525">
            <a:solidFill>
              <a:schemeClr val="tx1"/>
            </a:solidFill>
            <a:miter lim="800000"/>
            <a:headEnd/>
            <a:tailEnd/>
          </a:ln>
        </p:spPr>
        <p:txBody>
          <a:bodyPr wrap="none" anchor="ctr"/>
          <a:lstStyle/>
          <a:p>
            <a:pPr algn="ctr"/>
            <a:endParaRPr lang="en-US" sz="1600"/>
          </a:p>
        </p:txBody>
      </p:sp>
      <p:sp>
        <p:nvSpPr>
          <p:cNvPr id="45064" name="Rectangle 9"/>
          <p:cNvSpPr>
            <a:spLocks noChangeArrowheads="1"/>
          </p:cNvSpPr>
          <p:nvPr/>
        </p:nvSpPr>
        <p:spPr bwMode="auto">
          <a:xfrm>
            <a:off x="1066800" y="2593975"/>
            <a:ext cx="1219200" cy="215900"/>
          </a:xfrm>
          <a:prstGeom prst="rect">
            <a:avLst/>
          </a:prstGeom>
          <a:solidFill>
            <a:srgbClr val="CCFFFF"/>
          </a:solidFill>
          <a:ln w="9525">
            <a:solidFill>
              <a:schemeClr val="tx1"/>
            </a:solidFill>
            <a:miter lim="800000"/>
            <a:headEnd/>
            <a:tailEnd/>
          </a:ln>
        </p:spPr>
        <p:txBody>
          <a:bodyPr wrap="none" anchor="ctr"/>
          <a:lstStyle/>
          <a:p>
            <a:pPr algn="ctr"/>
            <a:endParaRPr lang="en-US" sz="1600"/>
          </a:p>
        </p:txBody>
      </p:sp>
      <p:sp>
        <p:nvSpPr>
          <p:cNvPr id="45065" name="Rectangle 10"/>
          <p:cNvSpPr>
            <a:spLocks noChangeArrowheads="1"/>
          </p:cNvSpPr>
          <p:nvPr/>
        </p:nvSpPr>
        <p:spPr bwMode="auto">
          <a:xfrm>
            <a:off x="1066800" y="2378075"/>
            <a:ext cx="1219200" cy="215900"/>
          </a:xfrm>
          <a:prstGeom prst="rect">
            <a:avLst/>
          </a:prstGeom>
          <a:solidFill>
            <a:srgbClr val="CCFFFF"/>
          </a:solidFill>
          <a:ln w="9525">
            <a:solidFill>
              <a:schemeClr val="tx1"/>
            </a:solidFill>
            <a:miter lim="800000"/>
            <a:headEnd/>
            <a:tailEnd/>
          </a:ln>
        </p:spPr>
        <p:txBody>
          <a:bodyPr wrap="none" anchor="ctr"/>
          <a:lstStyle/>
          <a:p>
            <a:pPr algn="ctr"/>
            <a:endParaRPr lang="en-US" sz="1600"/>
          </a:p>
        </p:txBody>
      </p:sp>
      <p:sp>
        <p:nvSpPr>
          <p:cNvPr id="45066" name="Rectangle 11"/>
          <p:cNvSpPr>
            <a:spLocks noChangeArrowheads="1"/>
          </p:cNvSpPr>
          <p:nvPr/>
        </p:nvSpPr>
        <p:spPr bwMode="auto">
          <a:xfrm>
            <a:off x="1066800" y="2163763"/>
            <a:ext cx="1219200" cy="214312"/>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5067" name="Rectangle 12"/>
          <p:cNvSpPr>
            <a:spLocks noChangeArrowheads="1"/>
          </p:cNvSpPr>
          <p:nvPr/>
        </p:nvSpPr>
        <p:spPr bwMode="auto">
          <a:xfrm>
            <a:off x="1066800" y="1947863"/>
            <a:ext cx="1219200" cy="2159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5068" name="Rectangle 14"/>
          <p:cNvSpPr>
            <a:spLocks noChangeArrowheads="1"/>
          </p:cNvSpPr>
          <p:nvPr/>
        </p:nvSpPr>
        <p:spPr bwMode="auto">
          <a:xfrm>
            <a:off x="1066800" y="6470650"/>
            <a:ext cx="1219200" cy="214313"/>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45069" name="Rectangle 15"/>
          <p:cNvSpPr>
            <a:spLocks noChangeArrowheads="1"/>
          </p:cNvSpPr>
          <p:nvPr/>
        </p:nvSpPr>
        <p:spPr bwMode="auto">
          <a:xfrm>
            <a:off x="1066800" y="6254750"/>
            <a:ext cx="1219200" cy="2159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45070" name="Rectangle 16"/>
          <p:cNvSpPr>
            <a:spLocks noChangeArrowheads="1"/>
          </p:cNvSpPr>
          <p:nvPr/>
        </p:nvSpPr>
        <p:spPr bwMode="auto">
          <a:xfrm>
            <a:off x="1066800" y="6040438"/>
            <a:ext cx="1219200" cy="214312"/>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45071" name="Rectangle 17"/>
          <p:cNvSpPr>
            <a:spLocks noChangeArrowheads="1"/>
          </p:cNvSpPr>
          <p:nvPr/>
        </p:nvSpPr>
        <p:spPr bwMode="auto">
          <a:xfrm>
            <a:off x="1066800" y="5824538"/>
            <a:ext cx="1219200" cy="2159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45072" name="Rectangle 18"/>
          <p:cNvSpPr>
            <a:spLocks noChangeArrowheads="1"/>
          </p:cNvSpPr>
          <p:nvPr/>
        </p:nvSpPr>
        <p:spPr bwMode="auto">
          <a:xfrm>
            <a:off x="1066800" y="5608638"/>
            <a:ext cx="1219200" cy="2159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45073" name="Rectangle 19"/>
          <p:cNvSpPr>
            <a:spLocks noChangeArrowheads="1"/>
          </p:cNvSpPr>
          <p:nvPr/>
        </p:nvSpPr>
        <p:spPr bwMode="auto">
          <a:xfrm>
            <a:off x="1066800" y="5062538"/>
            <a:ext cx="1219200" cy="214312"/>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45074" name="Rectangle 20"/>
          <p:cNvSpPr>
            <a:spLocks noChangeArrowheads="1"/>
          </p:cNvSpPr>
          <p:nvPr/>
        </p:nvSpPr>
        <p:spPr bwMode="auto">
          <a:xfrm>
            <a:off x="1066800" y="4846638"/>
            <a:ext cx="1219200" cy="2159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45075" name="Rectangle 21"/>
          <p:cNvSpPr>
            <a:spLocks noChangeArrowheads="1"/>
          </p:cNvSpPr>
          <p:nvPr/>
        </p:nvSpPr>
        <p:spPr bwMode="auto">
          <a:xfrm>
            <a:off x="1066800" y="4630738"/>
            <a:ext cx="1219200" cy="2159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45076" name="Rectangle 22"/>
          <p:cNvSpPr>
            <a:spLocks noChangeArrowheads="1"/>
          </p:cNvSpPr>
          <p:nvPr/>
        </p:nvSpPr>
        <p:spPr bwMode="auto">
          <a:xfrm>
            <a:off x="1066800" y="4416425"/>
            <a:ext cx="1219200" cy="214313"/>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45077" name="Rectangle 23"/>
          <p:cNvSpPr>
            <a:spLocks noChangeArrowheads="1"/>
          </p:cNvSpPr>
          <p:nvPr/>
        </p:nvSpPr>
        <p:spPr bwMode="auto">
          <a:xfrm>
            <a:off x="1066800" y="4200525"/>
            <a:ext cx="1219200" cy="2159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45078" name="Text Box 27"/>
          <p:cNvSpPr txBox="1">
            <a:spLocks noChangeArrowheads="1"/>
          </p:cNvSpPr>
          <p:nvPr/>
        </p:nvSpPr>
        <p:spPr bwMode="auto">
          <a:xfrm>
            <a:off x="1447800" y="5202238"/>
            <a:ext cx="469900" cy="366712"/>
          </a:xfrm>
          <a:prstGeom prst="rect">
            <a:avLst/>
          </a:prstGeom>
          <a:noFill/>
          <a:ln w="9525">
            <a:noFill/>
            <a:miter lim="800000"/>
            <a:headEnd/>
            <a:tailEnd/>
          </a:ln>
        </p:spPr>
        <p:txBody>
          <a:bodyPr wrap="none">
            <a:spAutoFit/>
          </a:bodyPr>
          <a:lstStyle/>
          <a:p>
            <a:r>
              <a:rPr lang="en-US" sz="1800"/>
              <a:t>. . .</a:t>
            </a:r>
          </a:p>
        </p:txBody>
      </p:sp>
      <p:sp>
        <p:nvSpPr>
          <p:cNvPr id="45079" name="Text Box 29"/>
          <p:cNvSpPr txBox="1">
            <a:spLocks noChangeArrowheads="1"/>
          </p:cNvSpPr>
          <p:nvPr/>
        </p:nvSpPr>
        <p:spPr bwMode="auto">
          <a:xfrm>
            <a:off x="1149350" y="76200"/>
            <a:ext cx="971550" cy="366713"/>
          </a:xfrm>
          <a:prstGeom prst="rect">
            <a:avLst/>
          </a:prstGeom>
          <a:noFill/>
          <a:ln w="9525">
            <a:noFill/>
            <a:miter lim="800000"/>
            <a:headEnd/>
            <a:tailEnd/>
          </a:ln>
        </p:spPr>
        <p:txBody>
          <a:bodyPr wrap="none">
            <a:spAutoFit/>
          </a:bodyPr>
          <a:lstStyle/>
          <a:p>
            <a:r>
              <a:rPr lang="en-US" sz="1800"/>
              <a:t>Memory</a:t>
            </a:r>
          </a:p>
        </p:txBody>
      </p:sp>
      <p:sp>
        <p:nvSpPr>
          <p:cNvPr id="281630" name="Text Box 30"/>
          <p:cNvSpPr txBox="1">
            <a:spLocks noChangeArrowheads="1"/>
          </p:cNvSpPr>
          <p:nvPr/>
        </p:nvSpPr>
        <p:spPr bwMode="auto">
          <a:xfrm>
            <a:off x="3048000" y="762000"/>
            <a:ext cx="6096000" cy="5632311"/>
          </a:xfrm>
          <a:prstGeom prst="rect">
            <a:avLst/>
          </a:prstGeom>
          <a:noFill/>
          <a:ln w="9525">
            <a:noFill/>
            <a:miter lim="800000"/>
            <a:headEnd/>
            <a:tailEnd/>
          </a:ln>
        </p:spPr>
        <p:txBody>
          <a:bodyPr wrap="square">
            <a:spAutoFit/>
          </a:bodyPr>
          <a:lstStyle/>
          <a:p>
            <a:pPr>
              <a:tabLst>
                <a:tab pos="228600" algn="l"/>
              </a:tabLst>
            </a:pPr>
            <a:r>
              <a:rPr lang="fr-FR" sz="2000" dirty="0">
                <a:solidFill>
                  <a:schemeClr val="accent2"/>
                </a:solidFill>
                <a:latin typeface="Arial" pitchFamily="34" charset="0"/>
              </a:rPr>
              <a:t>#</a:t>
            </a:r>
            <a:r>
              <a:rPr lang="fr-FR" sz="2000" dirty="0" err="1">
                <a:solidFill>
                  <a:schemeClr val="accent2"/>
                </a:solidFill>
                <a:latin typeface="Arial" pitchFamily="34" charset="0"/>
              </a:rPr>
              <a:t>include</a:t>
            </a:r>
            <a:r>
              <a:rPr lang="fr-FR" sz="2000" dirty="0">
                <a:solidFill>
                  <a:schemeClr val="accent2"/>
                </a:solidFill>
                <a:latin typeface="Arial" pitchFamily="34" charset="0"/>
              </a:rPr>
              <a:t> &lt;</a:t>
            </a:r>
            <a:r>
              <a:rPr lang="fr-FR" sz="2000" dirty="0" err="1">
                <a:solidFill>
                  <a:schemeClr val="accent2"/>
                </a:solidFill>
                <a:latin typeface="Arial" pitchFamily="34" charset="0"/>
              </a:rPr>
              <a:t>stdio.h</a:t>
            </a:r>
            <a:r>
              <a:rPr lang="fr-FR" sz="2000" dirty="0">
                <a:solidFill>
                  <a:schemeClr val="accent2"/>
                </a:solidFill>
                <a:latin typeface="Arial" pitchFamily="34" charset="0"/>
              </a:rPr>
              <a:t>&gt;</a:t>
            </a:r>
          </a:p>
          <a:p>
            <a:pPr>
              <a:tabLst>
                <a:tab pos="228600" algn="l"/>
              </a:tabLst>
            </a:pPr>
            <a:r>
              <a:rPr lang="fr-FR" sz="2000" dirty="0" err="1">
                <a:solidFill>
                  <a:schemeClr val="accent2"/>
                </a:solidFill>
                <a:latin typeface="Arial" pitchFamily="34" charset="0"/>
              </a:rPr>
              <a:t>void</a:t>
            </a:r>
            <a:r>
              <a:rPr lang="fr-FR" sz="2000" dirty="0">
                <a:solidFill>
                  <a:schemeClr val="accent2"/>
                </a:solidFill>
                <a:latin typeface="Arial" pitchFamily="34" charset="0"/>
              </a:rPr>
              <a:t> main() </a:t>
            </a:r>
            <a:r>
              <a:rPr lang="fr-FR" sz="2000" dirty="0" smtClean="0">
                <a:solidFill>
                  <a:schemeClr val="accent2"/>
                </a:solidFill>
                <a:latin typeface="Arial" pitchFamily="34" charset="0"/>
              </a:rPr>
              <a:t> {</a:t>
            </a:r>
            <a:endParaRPr lang="fr-FR" sz="2000" dirty="0">
              <a:solidFill>
                <a:schemeClr val="accent2"/>
              </a:solidFill>
              <a:latin typeface="Arial" pitchFamily="34" charset="0"/>
            </a:endParaRPr>
          </a:p>
          <a:p>
            <a:pPr>
              <a:tabLst>
                <a:tab pos="228600" algn="l"/>
              </a:tabLst>
            </a:pPr>
            <a:r>
              <a:rPr lang="fr-FR" sz="2000" dirty="0">
                <a:solidFill>
                  <a:schemeClr val="accent2"/>
                </a:solidFill>
                <a:latin typeface="Arial" pitchFamily="34" charset="0"/>
              </a:rPr>
              <a:t>	short </a:t>
            </a:r>
            <a:r>
              <a:rPr lang="fr-FR" sz="2000" dirty="0" err="1">
                <a:solidFill>
                  <a:schemeClr val="accent2"/>
                </a:solidFill>
                <a:latin typeface="Arial" pitchFamily="34" charset="0"/>
              </a:rPr>
              <a:t>int</a:t>
            </a:r>
            <a:r>
              <a:rPr lang="fr-FR" sz="2000" dirty="0">
                <a:solidFill>
                  <a:schemeClr val="accent2"/>
                </a:solidFill>
                <a:latin typeface="Arial" pitchFamily="34" charset="0"/>
              </a:rPr>
              <a:t> m = 0, n = 20, p = 50;</a:t>
            </a:r>
          </a:p>
          <a:p>
            <a:pPr>
              <a:tabLst>
                <a:tab pos="228600" algn="l"/>
              </a:tabLst>
            </a:pPr>
            <a:r>
              <a:rPr lang="fr-FR" sz="2000" dirty="0">
                <a:solidFill>
                  <a:schemeClr val="accent2"/>
                </a:solidFill>
                <a:latin typeface="Arial" pitchFamily="34" charset="0"/>
              </a:rPr>
              <a:t>	char s[] = "HELLO";</a:t>
            </a:r>
          </a:p>
          <a:p>
            <a:pPr>
              <a:tabLst>
                <a:tab pos="228600" algn="l"/>
              </a:tabLst>
            </a:pPr>
            <a:r>
              <a:rPr lang="fr-FR" sz="2000" dirty="0">
                <a:solidFill>
                  <a:schemeClr val="accent2"/>
                </a:solidFill>
                <a:latin typeface="Arial" pitchFamily="34" charset="0"/>
              </a:rPr>
              <a:t>	short </a:t>
            </a:r>
            <a:r>
              <a:rPr lang="fr-FR" sz="2000" dirty="0" err="1">
                <a:solidFill>
                  <a:schemeClr val="accent2"/>
                </a:solidFill>
                <a:latin typeface="Arial" pitchFamily="34" charset="0"/>
              </a:rPr>
              <a:t>int</a:t>
            </a:r>
            <a:r>
              <a:rPr lang="fr-FR" sz="2000" dirty="0">
                <a:solidFill>
                  <a:schemeClr val="accent2"/>
                </a:solidFill>
                <a:latin typeface="Arial" pitchFamily="34" charset="0"/>
              </a:rPr>
              <a:t> *t = 0;</a:t>
            </a:r>
          </a:p>
          <a:p>
            <a:pPr>
              <a:tabLst>
                <a:tab pos="228600" algn="l"/>
                <a:tab pos="2454275" algn="l"/>
              </a:tabLst>
            </a:pPr>
            <a:r>
              <a:rPr lang="fr-FR" sz="2000" dirty="0">
                <a:solidFill>
                  <a:schemeClr val="accent2"/>
                </a:solidFill>
                <a:latin typeface="Arial" pitchFamily="34" charset="0"/>
              </a:rPr>
              <a:t>	t = </a:t>
            </a:r>
            <a:r>
              <a:rPr lang="fr-FR" sz="2000" dirty="0">
                <a:solidFill>
                  <a:srgbClr val="FF0000"/>
                </a:solidFill>
                <a:latin typeface="Arial" pitchFamily="34" charset="0"/>
              </a:rPr>
              <a:t>malloc</a:t>
            </a:r>
            <a:r>
              <a:rPr lang="fr-FR" sz="2000" dirty="0">
                <a:solidFill>
                  <a:schemeClr val="accent2"/>
                </a:solidFill>
                <a:latin typeface="Arial" pitchFamily="34" charset="0"/>
              </a:rPr>
              <a:t> (22</a:t>
            </a:r>
            <a:r>
              <a:rPr lang="fr-FR" sz="2000" dirty="0" smtClean="0">
                <a:solidFill>
                  <a:schemeClr val="accent2"/>
                </a:solidFill>
                <a:latin typeface="Arial" pitchFamily="34" charset="0"/>
              </a:rPr>
              <a:t>);	//in C++: t = new short </a:t>
            </a:r>
            <a:r>
              <a:rPr lang="fr-FR" sz="2000" dirty="0" err="1" smtClean="0">
                <a:solidFill>
                  <a:schemeClr val="accent2"/>
                </a:solidFill>
                <a:latin typeface="Arial" pitchFamily="34" charset="0"/>
              </a:rPr>
              <a:t>int</a:t>
            </a:r>
            <a:r>
              <a:rPr lang="fr-FR" sz="2000" dirty="0" smtClean="0">
                <a:solidFill>
                  <a:schemeClr val="accent2"/>
                </a:solidFill>
                <a:latin typeface="Arial" pitchFamily="34" charset="0"/>
              </a:rPr>
              <a:t>[22]</a:t>
            </a:r>
            <a:endParaRPr lang="fr-FR" sz="2000" dirty="0">
              <a:solidFill>
                <a:schemeClr val="accent2"/>
              </a:solidFill>
              <a:latin typeface="Arial" pitchFamily="34" charset="0"/>
            </a:endParaRPr>
          </a:p>
          <a:p>
            <a:pPr>
              <a:tabLst>
                <a:tab pos="228600" algn="l"/>
              </a:tabLst>
            </a:pPr>
            <a:r>
              <a:rPr lang="fr-FR" sz="2000" dirty="0">
                <a:solidFill>
                  <a:schemeClr val="accent2"/>
                </a:solidFill>
                <a:latin typeface="Arial" pitchFamily="34" charset="0"/>
              </a:rPr>
              <a:t>	// </a:t>
            </a:r>
            <a:r>
              <a:rPr lang="fr-FR" sz="2000" dirty="0" err="1">
                <a:solidFill>
                  <a:schemeClr val="accent2"/>
                </a:solidFill>
                <a:latin typeface="Arial" pitchFamily="34" charset="0"/>
              </a:rPr>
              <a:t>obtain</a:t>
            </a:r>
            <a:r>
              <a:rPr lang="fr-FR" sz="2000" dirty="0">
                <a:solidFill>
                  <a:schemeClr val="accent2"/>
                </a:solidFill>
                <a:latin typeface="Arial" pitchFamily="34" charset="0"/>
              </a:rPr>
              <a:t> 22 variables</a:t>
            </a:r>
          </a:p>
          <a:p>
            <a:pPr>
              <a:tabLst>
                <a:tab pos="228600" algn="l"/>
              </a:tabLst>
            </a:pPr>
            <a:r>
              <a:rPr lang="fr-FR" sz="2000" dirty="0">
                <a:solidFill>
                  <a:schemeClr val="accent2"/>
                </a:solidFill>
                <a:latin typeface="Arial" pitchFamily="34" charset="0"/>
              </a:rPr>
              <a:t>	t[0] = 5;</a:t>
            </a:r>
          </a:p>
          <a:p>
            <a:pPr>
              <a:tabLst>
                <a:tab pos="228600" algn="l"/>
              </a:tabLst>
            </a:pPr>
            <a:r>
              <a:rPr lang="fr-FR" sz="2000" dirty="0">
                <a:solidFill>
                  <a:schemeClr val="accent2"/>
                </a:solidFill>
                <a:latin typeface="Arial" pitchFamily="34" charset="0"/>
              </a:rPr>
              <a:t>	t[1] = 24;</a:t>
            </a:r>
          </a:p>
          <a:p>
            <a:pPr>
              <a:tabLst>
                <a:tab pos="228600" algn="l"/>
              </a:tabLst>
            </a:pPr>
            <a:r>
              <a:rPr lang="fr-FR" sz="2000" dirty="0">
                <a:solidFill>
                  <a:schemeClr val="accent2"/>
                </a:solidFill>
                <a:latin typeface="Arial" pitchFamily="34" charset="0"/>
              </a:rPr>
              <a:t>	t[2] = 75;</a:t>
            </a:r>
          </a:p>
          <a:p>
            <a:pPr>
              <a:tabLst>
                <a:tab pos="228600" algn="l"/>
              </a:tabLst>
            </a:pPr>
            <a:r>
              <a:rPr lang="fr-FR" sz="2000" dirty="0">
                <a:solidFill>
                  <a:schemeClr val="accent2"/>
                </a:solidFill>
                <a:latin typeface="Arial" pitchFamily="34" charset="0"/>
              </a:rPr>
              <a:t>	t[3] = 33;</a:t>
            </a:r>
          </a:p>
          <a:p>
            <a:pPr>
              <a:tabLst>
                <a:tab pos="228600" algn="l"/>
              </a:tabLst>
            </a:pPr>
            <a:r>
              <a:rPr lang="fr-FR" sz="2000" dirty="0">
                <a:solidFill>
                  <a:schemeClr val="accent2"/>
                </a:solidFill>
                <a:latin typeface="Arial" pitchFamily="34" charset="0"/>
              </a:rPr>
              <a:t>	// …</a:t>
            </a:r>
          </a:p>
          <a:p>
            <a:pPr>
              <a:tabLst>
                <a:tab pos="228600" algn="l"/>
              </a:tabLst>
            </a:pPr>
            <a:r>
              <a:rPr lang="fr-FR" sz="2000" dirty="0">
                <a:solidFill>
                  <a:schemeClr val="accent2"/>
                </a:solidFill>
                <a:latin typeface="Arial" pitchFamily="34" charset="0"/>
              </a:rPr>
              <a:t>	t[18] = 12;</a:t>
            </a:r>
          </a:p>
          <a:p>
            <a:pPr>
              <a:tabLst>
                <a:tab pos="228600" algn="l"/>
              </a:tabLst>
            </a:pPr>
            <a:r>
              <a:rPr lang="fr-FR" sz="2000" dirty="0">
                <a:solidFill>
                  <a:schemeClr val="accent2"/>
                </a:solidFill>
                <a:latin typeface="Arial" pitchFamily="34" charset="0"/>
              </a:rPr>
              <a:t>	t[19] = 75;</a:t>
            </a:r>
          </a:p>
          <a:p>
            <a:pPr>
              <a:tabLst>
                <a:tab pos="228600" algn="l"/>
              </a:tabLst>
            </a:pPr>
            <a:r>
              <a:rPr lang="fr-FR" sz="2000" dirty="0">
                <a:solidFill>
                  <a:schemeClr val="accent2"/>
                </a:solidFill>
                <a:latin typeface="Arial" pitchFamily="34" charset="0"/>
              </a:rPr>
              <a:t>	t[20] = 49;</a:t>
            </a:r>
          </a:p>
          <a:p>
            <a:pPr>
              <a:tabLst>
                <a:tab pos="228600" algn="l"/>
              </a:tabLst>
            </a:pPr>
            <a:r>
              <a:rPr lang="fr-FR" sz="2000" dirty="0">
                <a:solidFill>
                  <a:schemeClr val="accent2"/>
                </a:solidFill>
                <a:latin typeface="Arial" pitchFamily="34" charset="0"/>
              </a:rPr>
              <a:t>	t[21] = 97;</a:t>
            </a:r>
          </a:p>
          <a:p>
            <a:pPr>
              <a:tabLst>
                <a:tab pos="228600" algn="l"/>
              </a:tabLst>
            </a:pPr>
            <a:r>
              <a:rPr lang="fr-FR" sz="2000" dirty="0">
                <a:solidFill>
                  <a:schemeClr val="accent2"/>
                </a:solidFill>
                <a:latin typeface="Arial" pitchFamily="34" charset="0"/>
              </a:rPr>
              <a:t>	printf("t0 = %d, t1 = %d, t21 = %d", t[0], t[1], t[21</a:t>
            </a:r>
            <a:r>
              <a:rPr lang="fr-FR" sz="2000" dirty="0" smtClean="0">
                <a:solidFill>
                  <a:schemeClr val="accent2"/>
                </a:solidFill>
                <a:latin typeface="Arial" pitchFamily="34" charset="0"/>
              </a:rPr>
              <a:t>]);</a:t>
            </a:r>
          </a:p>
          <a:p>
            <a:pPr>
              <a:tabLst>
                <a:tab pos="228600" algn="l"/>
              </a:tabLst>
            </a:pPr>
            <a:r>
              <a:rPr lang="fr-FR" sz="2000" dirty="0" smtClean="0">
                <a:solidFill>
                  <a:schemeClr val="accent2"/>
                </a:solidFill>
                <a:latin typeface="Arial" pitchFamily="34" charset="0"/>
              </a:rPr>
              <a:t>}</a:t>
            </a:r>
            <a:endParaRPr lang="en-US" sz="2000" dirty="0">
              <a:solidFill>
                <a:schemeClr val="accent2"/>
              </a:solidFill>
              <a:latin typeface="Arial" pitchFamily="34" charset="0"/>
            </a:endParaRPr>
          </a:p>
        </p:txBody>
      </p:sp>
      <p:sp>
        <p:nvSpPr>
          <p:cNvPr id="45081" name="Rectangle 31"/>
          <p:cNvSpPr>
            <a:spLocks noChangeArrowheads="1"/>
          </p:cNvSpPr>
          <p:nvPr/>
        </p:nvSpPr>
        <p:spPr bwMode="auto">
          <a:xfrm>
            <a:off x="1066800" y="1738313"/>
            <a:ext cx="1219200" cy="215900"/>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45082" name="Rectangle 32"/>
          <p:cNvSpPr>
            <a:spLocks noChangeArrowheads="1"/>
          </p:cNvSpPr>
          <p:nvPr/>
        </p:nvSpPr>
        <p:spPr bwMode="auto">
          <a:xfrm>
            <a:off x="1066800" y="1524000"/>
            <a:ext cx="1219200" cy="214313"/>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45083" name="Rectangle 33"/>
          <p:cNvSpPr>
            <a:spLocks noChangeArrowheads="1"/>
          </p:cNvSpPr>
          <p:nvPr/>
        </p:nvSpPr>
        <p:spPr bwMode="auto">
          <a:xfrm>
            <a:off x="1066800" y="1308100"/>
            <a:ext cx="1219200" cy="215900"/>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45084" name="Rectangle 34"/>
          <p:cNvSpPr>
            <a:spLocks noChangeArrowheads="1"/>
          </p:cNvSpPr>
          <p:nvPr/>
        </p:nvSpPr>
        <p:spPr bwMode="auto">
          <a:xfrm>
            <a:off x="1066800" y="1092200"/>
            <a:ext cx="1219200" cy="215900"/>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45085" name="Rectangle 35"/>
          <p:cNvSpPr>
            <a:spLocks noChangeArrowheads="1"/>
          </p:cNvSpPr>
          <p:nvPr/>
        </p:nvSpPr>
        <p:spPr bwMode="auto">
          <a:xfrm>
            <a:off x="1066800" y="877888"/>
            <a:ext cx="1219200" cy="214312"/>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45086" name="Rectangle 36"/>
          <p:cNvSpPr>
            <a:spLocks noChangeArrowheads="1"/>
          </p:cNvSpPr>
          <p:nvPr/>
        </p:nvSpPr>
        <p:spPr bwMode="auto">
          <a:xfrm>
            <a:off x="1066800" y="661988"/>
            <a:ext cx="1219200" cy="215900"/>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45087" name="Rectangle 37"/>
          <p:cNvSpPr>
            <a:spLocks noChangeArrowheads="1"/>
          </p:cNvSpPr>
          <p:nvPr/>
        </p:nvSpPr>
        <p:spPr bwMode="auto">
          <a:xfrm>
            <a:off x="1066800" y="442913"/>
            <a:ext cx="1219200" cy="215900"/>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cxnSp>
        <p:nvCxnSpPr>
          <p:cNvPr id="281639" name="AutoShape 39"/>
          <p:cNvCxnSpPr>
            <a:cxnSpLocks noChangeShapeType="1"/>
            <a:stCxn id="45082" idx="3"/>
            <a:endCxn id="45076" idx="3"/>
          </p:cNvCxnSpPr>
          <p:nvPr/>
        </p:nvCxnSpPr>
        <p:spPr bwMode="auto">
          <a:xfrm>
            <a:off x="2286000" y="1631950"/>
            <a:ext cx="1588" cy="2892425"/>
          </a:xfrm>
          <a:prstGeom prst="curvedConnector3">
            <a:avLst>
              <a:gd name="adj1" fmla="val 14400005"/>
            </a:avLst>
          </a:prstGeom>
          <a:noFill/>
          <a:ln w="9525">
            <a:solidFill>
              <a:schemeClr val="tx1"/>
            </a:solidFill>
            <a:round/>
            <a:headEnd/>
            <a:tailEnd type="triangle" w="med" len="med"/>
          </a:ln>
        </p:spPr>
      </p:cxnSp>
      <p:sp>
        <p:nvSpPr>
          <p:cNvPr id="281640" name="Text Box 40"/>
          <p:cNvSpPr txBox="1">
            <a:spLocks noChangeArrowheads="1"/>
          </p:cNvSpPr>
          <p:nvPr/>
        </p:nvSpPr>
        <p:spPr bwMode="auto">
          <a:xfrm>
            <a:off x="762000" y="827088"/>
            <a:ext cx="342900" cy="974725"/>
          </a:xfrm>
          <a:prstGeom prst="rect">
            <a:avLst/>
          </a:prstGeom>
          <a:noFill/>
          <a:ln w="9525">
            <a:noFill/>
            <a:miter lim="800000"/>
            <a:headEnd/>
            <a:tailEnd/>
          </a:ln>
        </p:spPr>
        <p:txBody>
          <a:bodyPr wrap="none">
            <a:spAutoFit/>
          </a:bodyPr>
          <a:lstStyle/>
          <a:p>
            <a:pPr>
              <a:lnSpc>
                <a:spcPct val="90000"/>
              </a:lnSpc>
            </a:pPr>
            <a:r>
              <a:rPr lang="en-US" sz="1600" dirty="0"/>
              <a:t>m</a:t>
            </a:r>
          </a:p>
          <a:p>
            <a:pPr>
              <a:lnSpc>
                <a:spcPct val="90000"/>
              </a:lnSpc>
            </a:pPr>
            <a:r>
              <a:rPr lang="en-US" sz="1600" dirty="0"/>
              <a:t>n</a:t>
            </a:r>
          </a:p>
          <a:p>
            <a:pPr>
              <a:lnSpc>
                <a:spcPct val="90000"/>
              </a:lnSpc>
            </a:pPr>
            <a:r>
              <a:rPr lang="en-US" sz="1600" dirty="0"/>
              <a:t>p</a:t>
            </a:r>
          </a:p>
          <a:p>
            <a:pPr>
              <a:lnSpc>
                <a:spcPct val="90000"/>
              </a:lnSpc>
            </a:pPr>
            <a:endParaRPr lang="en-US" sz="1600" dirty="0"/>
          </a:p>
        </p:txBody>
      </p:sp>
      <p:sp>
        <p:nvSpPr>
          <p:cNvPr id="281641" name="Text Box 41"/>
          <p:cNvSpPr txBox="1">
            <a:spLocks noChangeArrowheads="1"/>
          </p:cNvSpPr>
          <p:nvPr/>
        </p:nvSpPr>
        <p:spPr bwMode="auto">
          <a:xfrm>
            <a:off x="749300" y="1516063"/>
            <a:ext cx="241300" cy="312737"/>
          </a:xfrm>
          <a:prstGeom prst="rect">
            <a:avLst/>
          </a:prstGeom>
          <a:noFill/>
          <a:ln w="9525">
            <a:noFill/>
            <a:miter lim="800000"/>
            <a:headEnd/>
            <a:tailEnd/>
          </a:ln>
        </p:spPr>
        <p:txBody>
          <a:bodyPr wrap="none">
            <a:spAutoFit/>
          </a:bodyPr>
          <a:lstStyle/>
          <a:p>
            <a:pPr>
              <a:lnSpc>
                <a:spcPct val="90000"/>
              </a:lnSpc>
            </a:pPr>
            <a:r>
              <a:rPr lang="en-US" sz="1600"/>
              <a:t>t</a:t>
            </a:r>
          </a:p>
        </p:txBody>
      </p:sp>
      <p:sp>
        <p:nvSpPr>
          <p:cNvPr id="281642" name="Text Box 42"/>
          <p:cNvSpPr txBox="1">
            <a:spLocks noChangeArrowheads="1"/>
          </p:cNvSpPr>
          <p:nvPr/>
        </p:nvSpPr>
        <p:spPr bwMode="auto">
          <a:xfrm>
            <a:off x="609600" y="4399379"/>
            <a:ext cx="479425" cy="974725"/>
          </a:xfrm>
          <a:prstGeom prst="rect">
            <a:avLst/>
          </a:prstGeom>
          <a:noFill/>
          <a:ln w="9525">
            <a:noFill/>
            <a:miter lim="800000"/>
            <a:headEnd/>
            <a:tailEnd/>
          </a:ln>
        </p:spPr>
        <p:txBody>
          <a:bodyPr wrap="none">
            <a:spAutoFit/>
          </a:bodyPr>
          <a:lstStyle/>
          <a:p>
            <a:pPr>
              <a:lnSpc>
                <a:spcPct val="90000"/>
              </a:lnSpc>
            </a:pPr>
            <a:r>
              <a:rPr lang="en-US" sz="1600"/>
              <a:t>t[0]</a:t>
            </a:r>
          </a:p>
          <a:p>
            <a:pPr>
              <a:lnSpc>
                <a:spcPct val="90000"/>
              </a:lnSpc>
            </a:pPr>
            <a:r>
              <a:rPr lang="en-US" sz="1600"/>
              <a:t>t[1]</a:t>
            </a:r>
          </a:p>
          <a:p>
            <a:pPr>
              <a:lnSpc>
                <a:spcPct val="90000"/>
              </a:lnSpc>
            </a:pPr>
            <a:r>
              <a:rPr lang="en-US" sz="1600"/>
              <a:t>t[2]</a:t>
            </a:r>
          </a:p>
          <a:p>
            <a:pPr>
              <a:lnSpc>
                <a:spcPct val="90000"/>
              </a:lnSpc>
            </a:pPr>
            <a:r>
              <a:rPr lang="en-US" sz="1600"/>
              <a:t>t[3]</a:t>
            </a:r>
          </a:p>
        </p:txBody>
      </p:sp>
      <p:sp>
        <p:nvSpPr>
          <p:cNvPr id="281643" name="Text Box 43"/>
          <p:cNvSpPr txBox="1">
            <a:spLocks noChangeArrowheads="1"/>
          </p:cNvSpPr>
          <p:nvPr/>
        </p:nvSpPr>
        <p:spPr bwMode="auto">
          <a:xfrm>
            <a:off x="485775" y="5578475"/>
            <a:ext cx="581025" cy="974725"/>
          </a:xfrm>
          <a:prstGeom prst="rect">
            <a:avLst/>
          </a:prstGeom>
          <a:noFill/>
          <a:ln w="9525">
            <a:noFill/>
            <a:miter lim="800000"/>
            <a:headEnd/>
            <a:tailEnd/>
          </a:ln>
        </p:spPr>
        <p:txBody>
          <a:bodyPr wrap="none">
            <a:spAutoFit/>
          </a:bodyPr>
          <a:lstStyle/>
          <a:p>
            <a:pPr>
              <a:lnSpc>
                <a:spcPct val="90000"/>
              </a:lnSpc>
            </a:pPr>
            <a:r>
              <a:rPr lang="en-US" sz="1600"/>
              <a:t>t[18]</a:t>
            </a:r>
          </a:p>
          <a:p>
            <a:pPr>
              <a:lnSpc>
                <a:spcPct val="90000"/>
              </a:lnSpc>
            </a:pPr>
            <a:r>
              <a:rPr lang="en-US" sz="1600"/>
              <a:t>t[19]</a:t>
            </a:r>
          </a:p>
          <a:p>
            <a:pPr>
              <a:lnSpc>
                <a:spcPct val="90000"/>
              </a:lnSpc>
            </a:pPr>
            <a:r>
              <a:rPr lang="en-US" sz="1600"/>
              <a:t>t[20]</a:t>
            </a:r>
          </a:p>
          <a:p>
            <a:pPr>
              <a:lnSpc>
                <a:spcPct val="90000"/>
              </a:lnSpc>
            </a:pPr>
            <a:r>
              <a:rPr lang="en-US" sz="1600"/>
              <a:t>t[21]</a:t>
            </a:r>
          </a:p>
        </p:txBody>
      </p:sp>
      <p:sp>
        <p:nvSpPr>
          <p:cNvPr id="281644" name="Text Box 44"/>
          <p:cNvSpPr txBox="1">
            <a:spLocks noChangeArrowheads="1"/>
          </p:cNvSpPr>
          <p:nvPr/>
        </p:nvSpPr>
        <p:spPr bwMode="auto">
          <a:xfrm>
            <a:off x="1447800" y="4392613"/>
            <a:ext cx="387350" cy="974725"/>
          </a:xfrm>
          <a:prstGeom prst="rect">
            <a:avLst/>
          </a:prstGeom>
          <a:noFill/>
          <a:ln w="9525">
            <a:noFill/>
            <a:miter lim="800000"/>
            <a:headEnd/>
            <a:tailEnd/>
          </a:ln>
        </p:spPr>
        <p:txBody>
          <a:bodyPr wrap="none">
            <a:spAutoFit/>
          </a:bodyPr>
          <a:lstStyle/>
          <a:p>
            <a:pPr algn="ctr">
              <a:lnSpc>
                <a:spcPct val="90000"/>
              </a:lnSpc>
            </a:pPr>
            <a:r>
              <a:rPr lang="en-US" sz="1600"/>
              <a:t>5</a:t>
            </a:r>
          </a:p>
          <a:p>
            <a:pPr algn="ctr">
              <a:lnSpc>
                <a:spcPct val="90000"/>
              </a:lnSpc>
            </a:pPr>
            <a:r>
              <a:rPr lang="en-US" sz="1600"/>
              <a:t>24</a:t>
            </a:r>
          </a:p>
          <a:p>
            <a:pPr algn="ctr">
              <a:lnSpc>
                <a:spcPct val="90000"/>
              </a:lnSpc>
            </a:pPr>
            <a:r>
              <a:rPr lang="en-US" sz="1600"/>
              <a:t>75</a:t>
            </a:r>
          </a:p>
          <a:p>
            <a:pPr algn="ctr">
              <a:lnSpc>
                <a:spcPct val="90000"/>
              </a:lnSpc>
            </a:pPr>
            <a:r>
              <a:rPr lang="en-US" sz="1600"/>
              <a:t>33</a:t>
            </a:r>
          </a:p>
        </p:txBody>
      </p:sp>
      <p:sp>
        <p:nvSpPr>
          <p:cNvPr id="281645" name="Text Box 45"/>
          <p:cNvSpPr txBox="1">
            <a:spLocks noChangeArrowheads="1"/>
          </p:cNvSpPr>
          <p:nvPr/>
        </p:nvSpPr>
        <p:spPr bwMode="auto">
          <a:xfrm>
            <a:off x="1447800" y="5562600"/>
            <a:ext cx="387350" cy="974725"/>
          </a:xfrm>
          <a:prstGeom prst="rect">
            <a:avLst/>
          </a:prstGeom>
          <a:noFill/>
          <a:ln w="9525">
            <a:noFill/>
            <a:miter lim="800000"/>
            <a:headEnd/>
            <a:tailEnd/>
          </a:ln>
        </p:spPr>
        <p:txBody>
          <a:bodyPr wrap="none">
            <a:spAutoFit/>
          </a:bodyPr>
          <a:lstStyle/>
          <a:p>
            <a:pPr algn="ctr">
              <a:lnSpc>
                <a:spcPct val="90000"/>
              </a:lnSpc>
            </a:pPr>
            <a:r>
              <a:rPr lang="en-US" sz="1600"/>
              <a:t>12</a:t>
            </a:r>
          </a:p>
          <a:p>
            <a:pPr algn="ctr">
              <a:lnSpc>
                <a:spcPct val="90000"/>
              </a:lnSpc>
            </a:pPr>
            <a:r>
              <a:rPr lang="en-US" sz="1600"/>
              <a:t>75</a:t>
            </a:r>
          </a:p>
          <a:p>
            <a:pPr algn="ctr">
              <a:lnSpc>
                <a:spcPct val="90000"/>
              </a:lnSpc>
            </a:pPr>
            <a:r>
              <a:rPr lang="en-US" sz="1600"/>
              <a:t>49</a:t>
            </a:r>
          </a:p>
          <a:p>
            <a:pPr algn="ctr">
              <a:lnSpc>
                <a:spcPct val="90000"/>
              </a:lnSpc>
            </a:pPr>
            <a:r>
              <a:rPr lang="en-US" sz="1600"/>
              <a:t>97</a:t>
            </a:r>
          </a:p>
        </p:txBody>
      </p:sp>
      <p:sp>
        <p:nvSpPr>
          <p:cNvPr id="281646" name="Text Box 46"/>
          <p:cNvSpPr txBox="1">
            <a:spLocks noChangeArrowheads="1"/>
          </p:cNvSpPr>
          <p:nvPr/>
        </p:nvSpPr>
        <p:spPr bwMode="auto">
          <a:xfrm>
            <a:off x="1466850" y="827088"/>
            <a:ext cx="387350" cy="754062"/>
          </a:xfrm>
          <a:prstGeom prst="rect">
            <a:avLst/>
          </a:prstGeom>
          <a:noFill/>
          <a:ln w="9525">
            <a:noFill/>
            <a:miter lim="800000"/>
            <a:headEnd/>
            <a:tailEnd/>
          </a:ln>
        </p:spPr>
        <p:txBody>
          <a:bodyPr wrap="none">
            <a:spAutoFit/>
          </a:bodyPr>
          <a:lstStyle/>
          <a:p>
            <a:pPr algn="ctr">
              <a:lnSpc>
                <a:spcPct val="90000"/>
              </a:lnSpc>
            </a:pPr>
            <a:r>
              <a:rPr lang="en-US" sz="1600"/>
              <a:t>0</a:t>
            </a:r>
          </a:p>
          <a:p>
            <a:pPr algn="ctr">
              <a:lnSpc>
                <a:spcPct val="90000"/>
              </a:lnSpc>
            </a:pPr>
            <a:r>
              <a:rPr lang="en-US" sz="1600"/>
              <a:t>20</a:t>
            </a:r>
          </a:p>
          <a:p>
            <a:pPr algn="ctr">
              <a:lnSpc>
                <a:spcPct val="90000"/>
              </a:lnSpc>
            </a:pPr>
            <a:r>
              <a:rPr lang="en-US" sz="1600"/>
              <a:t>50</a:t>
            </a:r>
          </a:p>
        </p:txBody>
      </p:sp>
      <p:sp>
        <p:nvSpPr>
          <p:cNvPr id="281647" name="Text Box 47"/>
          <p:cNvSpPr txBox="1">
            <a:spLocks noChangeArrowheads="1"/>
          </p:cNvSpPr>
          <p:nvPr/>
        </p:nvSpPr>
        <p:spPr bwMode="auto">
          <a:xfrm>
            <a:off x="598488" y="2286000"/>
            <a:ext cx="505267" cy="1421928"/>
          </a:xfrm>
          <a:prstGeom prst="rect">
            <a:avLst/>
          </a:prstGeom>
          <a:noFill/>
          <a:ln w="9525">
            <a:noFill/>
            <a:miter lim="800000"/>
            <a:headEnd/>
            <a:tailEnd/>
          </a:ln>
        </p:spPr>
        <p:txBody>
          <a:bodyPr wrap="none">
            <a:spAutoFit/>
          </a:bodyPr>
          <a:lstStyle/>
          <a:p>
            <a:pPr>
              <a:lnSpc>
                <a:spcPct val="90000"/>
              </a:lnSpc>
            </a:pPr>
            <a:r>
              <a:rPr lang="en-US" sz="1600" dirty="0"/>
              <a:t>s[0]</a:t>
            </a:r>
          </a:p>
          <a:p>
            <a:pPr>
              <a:lnSpc>
                <a:spcPct val="90000"/>
              </a:lnSpc>
            </a:pPr>
            <a:r>
              <a:rPr lang="en-US" sz="1600" dirty="0"/>
              <a:t>s[1]</a:t>
            </a:r>
          </a:p>
          <a:p>
            <a:pPr>
              <a:lnSpc>
                <a:spcPct val="90000"/>
              </a:lnSpc>
            </a:pPr>
            <a:r>
              <a:rPr lang="en-US" sz="1600" dirty="0"/>
              <a:t>s[2]</a:t>
            </a:r>
          </a:p>
          <a:p>
            <a:pPr>
              <a:lnSpc>
                <a:spcPct val="90000"/>
              </a:lnSpc>
            </a:pPr>
            <a:r>
              <a:rPr lang="en-US" sz="1600" dirty="0"/>
              <a:t>s[3]</a:t>
            </a:r>
          </a:p>
          <a:p>
            <a:pPr>
              <a:lnSpc>
                <a:spcPct val="90000"/>
              </a:lnSpc>
            </a:pPr>
            <a:r>
              <a:rPr lang="en-US" sz="1600" dirty="0" smtClean="0"/>
              <a:t>s[4</a:t>
            </a:r>
            <a:r>
              <a:rPr lang="en-US" sz="1600" dirty="0"/>
              <a:t>]</a:t>
            </a:r>
          </a:p>
          <a:p>
            <a:pPr>
              <a:lnSpc>
                <a:spcPct val="90000"/>
              </a:lnSpc>
            </a:pPr>
            <a:r>
              <a:rPr lang="en-US" sz="1600" dirty="0"/>
              <a:t>s[5]</a:t>
            </a:r>
          </a:p>
        </p:txBody>
      </p:sp>
      <p:sp>
        <p:nvSpPr>
          <p:cNvPr id="281648" name="Text Box 48"/>
          <p:cNvSpPr txBox="1">
            <a:spLocks noChangeArrowheads="1"/>
          </p:cNvSpPr>
          <p:nvPr/>
        </p:nvSpPr>
        <p:spPr bwMode="auto">
          <a:xfrm>
            <a:off x="1403350" y="2317750"/>
            <a:ext cx="479425" cy="1416050"/>
          </a:xfrm>
          <a:prstGeom prst="rect">
            <a:avLst/>
          </a:prstGeom>
          <a:noFill/>
          <a:ln w="9525">
            <a:noFill/>
            <a:miter lim="800000"/>
            <a:headEnd/>
            <a:tailEnd/>
          </a:ln>
        </p:spPr>
        <p:txBody>
          <a:bodyPr wrap="none">
            <a:spAutoFit/>
          </a:bodyPr>
          <a:lstStyle/>
          <a:p>
            <a:pPr algn="ctr">
              <a:lnSpc>
                <a:spcPct val="90000"/>
              </a:lnSpc>
            </a:pPr>
            <a:r>
              <a:rPr lang="en-US" sz="1600"/>
              <a:t>H</a:t>
            </a:r>
          </a:p>
          <a:p>
            <a:pPr algn="ctr">
              <a:lnSpc>
                <a:spcPct val="90000"/>
              </a:lnSpc>
            </a:pPr>
            <a:r>
              <a:rPr lang="en-US" sz="1600"/>
              <a:t>E</a:t>
            </a:r>
          </a:p>
          <a:p>
            <a:pPr algn="ctr">
              <a:lnSpc>
                <a:spcPct val="90000"/>
              </a:lnSpc>
            </a:pPr>
            <a:r>
              <a:rPr lang="en-US" sz="1600"/>
              <a:t>L</a:t>
            </a:r>
          </a:p>
          <a:p>
            <a:pPr algn="ctr">
              <a:lnSpc>
                <a:spcPct val="90000"/>
              </a:lnSpc>
            </a:pPr>
            <a:r>
              <a:rPr lang="en-US" sz="1600"/>
              <a:t>L</a:t>
            </a:r>
          </a:p>
          <a:p>
            <a:pPr algn="ctr">
              <a:lnSpc>
                <a:spcPct val="90000"/>
              </a:lnSpc>
            </a:pPr>
            <a:r>
              <a:rPr lang="en-US" sz="1600"/>
              <a:t>O</a:t>
            </a:r>
          </a:p>
          <a:p>
            <a:pPr algn="ctr">
              <a:lnSpc>
                <a:spcPct val="90000"/>
              </a:lnSpc>
            </a:pPr>
            <a:r>
              <a:rPr lang="en-US" sz="1600"/>
              <a:t>‘\0’</a:t>
            </a:r>
          </a:p>
        </p:txBody>
      </p:sp>
      <p:sp>
        <p:nvSpPr>
          <p:cNvPr id="45098" name="Text Box 49"/>
          <p:cNvSpPr txBox="1">
            <a:spLocks noChangeArrowheads="1"/>
          </p:cNvSpPr>
          <p:nvPr/>
        </p:nvSpPr>
        <p:spPr bwMode="auto">
          <a:xfrm>
            <a:off x="1447800" y="3824288"/>
            <a:ext cx="469900" cy="366712"/>
          </a:xfrm>
          <a:prstGeom prst="rect">
            <a:avLst/>
          </a:prstGeom>
          <a:noFill/>
          <a:ln w="9525">
            <a:noFill/>
            <a:miter lim="800000"/>
            <a:headEnd/>
            <a:tailEnd/>
          </a:ln>
        </p:spPr>
        <p:txBody>
          <a:bodyPr wrap="none">
            <a:spAutoFit/>
          </a:bodyPr>
          <a:lstStyle/>
          <a:p>
            <a:r>
              <a:rPr lang="en-US" sz="1800"/>
              <a:t>. . .</a:t>
            </a:r>
          </a:p>
        </p:txBody>
      </p:sp>
      <p:sp>
        <p:nvSpPr>
          <p:cNvPr id="281650" name="Text Box 50"/>
          <p:cNvSpPr txBox="1">
            <a:spLocks noChangeArrowheads="1"/>
          </p:cNvSpPr>
          <p:nvPr/>
        </p:nvSpPr>
        <p:spPr bwMode="auto">
          <a:xfrm>
            <a:off x="1524000" y="1447800"/>
            <a:ext cx="285750" cy="336550"/>
          </a:xfrm>
          <a:prstGeom prst="rect">
            <a:avLst/>
          </a:prstGeom>
          <a:noFill/>
          <a:ln w="9525">
            <a:noFill/>
            <a:miter lim="800000"/>
            <a:headEnd/>
            <a:tailEnd/>
          </a:ln>
        </p:spPr>
        <p:txBody>
          <a:bodyPr wrap="none">
            <a:spAutoFit/>
          </a:bodyPr>
          <a:lstStyle/>
          <a:p>
            <a:r>
              <a:rPr lang="en-US" sz="1600" dirty="0"/>
              <a:t>0</a:t>
            </a:r>
          </a:p>
        </p:txBody>
      </p:sp>
      <p:sp>
        <p:nvSpPr>
          <p:cNvPr id="281651" name="Text Box 51"/>
          <p:cNvSpPr txBox="1">
            <a:spLocks noChangeArrowheads="1"/>
          </p:cNvSpPr>
          <p:nvPr/>
        </p:nvSpPr>
        <p:spPr bwMode="auto">
          <a:xfrm rot="-5400000">
            <a:off x="-201613" y="1116013"/>
            <a:ext cx="860425" cy="457200"/>
          </a:xfrm>
          <a:prstGeom prst="rect">
            <a:avLst/>
          </a:prstGeom>
          <a:noFill/>
          <a:ln w="9525">
            <a:noFill/>
            <a:miter lim="800000"/>
            <a:headEnd/>
            <a:tailEnd/>
          </a:ln>
        </p:spPr>
        <p:txBody>
          <a:bodyPr wrap="none">
            <a:spAutoFit/>
          </a:bodyPr>
          <a:lstStyle/>
          <a:p>
            <a:r>
              <a:rPr lang="en-US" dirty="0"/>
              <a:t>Stack</a:t>
            </a:r>
          </a:p>
        </p:txBody>
      </p:sp>
      <p:sp>
        <p:nvSpPr>
          <p:cNvPr id="281652" name="Text Box 52"/>
          <p:cNvSpPr txBox="1">
            <a:spLocks noChangeArrowheads="1"/>
          </p:cNvSpPr>
          <p:nvPr/>
        </p:nvSpPr>
        <p:spPr bwMode="auto">
          <a:xfrm rot="-5400000">
            <a:off x="-108744" y="4528344"/>
            <a:ext cx="827088" cy="457200"/>
          </a:xfrm>
          <a:prstGeom prst="rect">
            <a:avLst/>
          </a:prstGeom>
          <a:noFill/>
          <a:ln w="9525">
            <a:noFill/>
            <a:miter lim="800000"/>
            <a:headEnd/>
            <a:tailEnd/>
          </a:ln>
        </p:spPr>
        <p:txBody>
          <a:bodyPr wrap="none">
            <a:spAutoFit/>
          </a:bodyPr>
          <a:lstStyle/>
          <a:p>
            <a:r>
              <a:rPr lang="en-US" dirty="0">
                <a:solidFill>
                  <a:srgbClr val="FF0000"/>
                </a:solidFill>
              </a:rPr>
              <a:t>Heap</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1249" y="3670285"/>
            <a:ext cx="4382751" cy="1276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81630">
                                            <p:txEl>
                                              <p:pRg st="0" end="0"/>
                                            </p:txEl>
                                          </p:spTgt>
                                        </p:tgtEl>
                                        <p:attrNameLst>
                                          <p:attrName>style.visibility</p:attrName>
                                        </p:attrNameLst>
                                      </p:cBhvr>
                                      <p:to>
                                        <p:strVal val="visible"/>
                                      </p:to>
                                    </p:set>
                                    <p:anim calcmode="lin" valueType="num">
                                      <p:cBhvr additive="base">
                                        <p:cTn id="7" dur="500" fill="hold"/>
                                        <p:tgtEl>
                                          <p:spTgt spid="2816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163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81630">
                                            <p:txEl>
                                              <p:pRg st="1" end="1"/>
                                            </p:txEl>
                                          </p:spTgt>
                                        </p:tgtEl>
                                        <p:attrNameLst>
                                          <p:attrName>style.visibility</p:attrName>
                                        </p:attrNameLst>
                                      </p:cBhvr>
                                      <p:to>
                                        <p:strVal val="visible"/>
                                      </p:to>
                                    </p:set>
                                    <p:anim calcmode="lin" valueType="num">
                                      <p:cBhvr additive="base">
                                        <p:cTn id="12" dur="500" fill="hold"/>
                                        <p:tgtEl>
                                          <p:spTgt spid="28163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81630">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81630">
                                            <p:txEl>
                                              <p:pRg st="2" end="2"/>
                                            </p:txEl>
                                          </p:spTgt>
                                        </p:tgtEl>
                                        <p:attrNameLst>
                                          <p:attrName>style.visibility</p:attrName>
                                        </p:attrNameLst>
                                      </p:cBhvr>
                                      <p:to>
                                        <p:strVal val="visible"/>
                                      </p:to>
                                    </p:set>
                                    <p:anim calcmode="lin" valueType="num">
                                      <p:cBhvr additive="base">
                                        <p:cTn id="17" dur="500" fill="hold"/>
                                        <p:tgtEl>
                                          <p:spTgt spid="28163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16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81640"/>
                                        </p:tgtEl>
                                        <p:attrNameLst>
                                          <p:attrName>style.visibility</p:attrName>
                                        </p:attrNameLst>
                                      </p:cBhvr>
                                      <p:to>
                                        <p:strVal val="visible"/>
                                      </p:to>
                                    </p:set>
                                    <p:animEffect transition="in" filter="wipe(up)">
                                      <p:cBhvr>
                                        <p:cTn id="23" dur="5000"/>
                                        <p:tgtEl>
                                          <p:spTgt spid="281640"/>
                                        </p:tgtEl>
                                      </p:cBhvr>
                                    </p:animEffect>
                                  </p:childTnLst>
                                </p:cTn>
                              </p:par>
                            </p:childTnLst>
                          </p:cTn>
                        </p:par>
                        <p:par>
                          <p:cTn id="24" fill="hold">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281646"/>
                                        </p:tgtEl>
                                        <p:attrNameLst>
                                          <p:attrName>style.visibility</p:attrName>
                                        </p:attrNameLst>
                                      </p:cBhvr>
                                      <p:to>
                                        <p:strVal val="visible"/>
                                      </p:to>
                                    </p:set>
                                    <p:animEffect transition="in" filter="wipe(up)">
                                      <p:cBhvr>
                                        <p:cTn id="27" dur="5000"/>
                                        <p:tgtEl>
                                          <p:spTgt spid="28164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81630">
                                            <p:txEl>
                                              <p:pRg st="3" end="3"/>
                                            </p:txEl>
                                          </p:spTgt>
                                        </p:tgtEl>
                                        <p:attrNameLst>
                                          <p:attrName>style.visibility</p:attrName>
                                        </p:attrNameLst>
                                      </p:cBhvr>
                                      <p:to>
                                        <p:strVal val="visible"/>
                                      </p:to>
                                    </p:set>
                                    <p:anim calcmode="lin" valueType="num">
                                      <p:cBhvr additive="base">
                                        <p:cTn id="32" dur="500" fill="hold"/>
                                        <p:tgtEl>
                                          <p:spTgt spid="281630">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81630">
                                            <p:txEl>
                                              <p:pRg st="3" end="3"/>
                                            </p:txEl>
                                          </p:spTgt>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281647"/>
                                        </p:tgtEl>
                                        <p:attrNameLst>
                                          <p:attrName>style.visibility</p:attrName>
                                        </p:attrNameLst>
                                      </p:cBhvr>
                                      <p:to>
                                        <p:strVal val="visible"/>
                                      </p:to>
                                    </p:set>
                                    <p:animEffect transition="in" filter="wipe(up)">
                                      <p:cBhvr>
                                        <p:cTn id="37" dur="5000"/>
                                        <p:tgtEl>
                                          <p:spTgt spid="281647"/>
                                        </p:tgtEl>
                                      </p:cBhvr>
                                    </p:animEffect>
                                  </p:childTnLst>
                                </p:cTn>
                              </p:par>
                            </p:childTnLst>
                          </p:cTn>
                        </p:par>
                        <p:par>
                          <p:cTn id="38" fill="hold">
                            <p:stCondLst>
                              <p:cond delay="5500"/>
                            </p:stCondLst>
                            <p:childTnLst>
                              <p:par>
                                <p:cTn id="39" presetID="2" presetClass="entr" presetSubtype="4" fill="hold" grpId="0" nodeType="afterEffect">
                                  <p:stCondLst>
                                    <p:cond delay="0"/>
                                  </p:stCondLst>
                                  <p:childTnLst>
                                    <p:set>
                                      <p:cBhvr>
                                        <p:cTn id="40" dur="1" fill="hold">
                                          <p:stCondLst>
                                            <p:cond delay="0"/>
                                          </p:stCondLst>
                                        </p:cTn>
                                        <p:tgtEl>
                                          <p:spTgt spid="281648"/>
                                        </p:tgtEl>
                                        <p:attrNameLst>
                                          <p:attrName>style.visibility</p:attrName>
                                        </p:attrNameLst>
                                      </p:cBhvr>
                                      <p:to>
                                        <p:strVal val="visible"/>
                                      </p:to>
                                    </p:set>
                                    <p:anim calcmode="lin" valueType="num">
                                      <p:cBhvr additive="base">
                                        <p:cTn id="41" dur="500" fill="hold"/>
                                        <p:tgtEl>
                                          <p:spTgt spid="281648"/>
                                        </p:tgtEl>
                                        <p:attrNameLst>
                                          <p:attrName>ppt_x</p:attrName>
                                        </p:attrNameLst>
                                      </p:cBhvr>
                                      <p:tavLst>
                                        <p:tav tm="0">
                                          <p:val>
                                            <p:strVal val="#ppt_x"/>
                                          </p:val>
                                        </p:tav>
                                        <p:tav tm="100000">
                                          <p:val>
                                            <p:strVal val="#ppt_x"/>
                                          </p:val>
                                        </p:tav>
                                      </p:tavLst>
                                    </p:anim>
                                    <p:anim calcmode="lin" valueType="num">
                                      <p:cBhvr additive="base">
                                        <p:cTn id="42" dur="500" fill="hold"/>
                                        <p:tgtEl>
                                          <p:spTgt spid="281648"/>
                                        </p:tgtEl>
                                        <p:attrNameLst>
                                          <p:attrName>ppt_y</p:attrName>
                                        </p:attrNameLst>
                                      </p:cBhvr>
                                      <p:tavLst>
                                        <p:tav tm="0">
                                          <p:val>
                                            <p:strVal val="1+#ppt_h/2"/>
                                          </p:val>
                                        </p:tav>
                                        <p:tav tm="100000">
                                          <p:val>
                                            <p:strVal val="#ppt_y"/>
                                          </p:val>
                                        </p:tav>
                                      </p:tavLst>
                                    </p:anim>
                                  </p:childTnLst>
                                </p:cTn>
                              </p:par>
                            </p:childTnLst>
                          </p:cTn>
                        </p:par>
                        <p:par>
                          <p:cTn id="43" fill="hold">
                            <p:stCondLst>
                              <p:cond delay="6000"/>
                            </p:stCondLst>
                            <p:childTnLst>
                              <p:par>
                                <p:cTn id="44" presetID="2" presetClass="entr" presetSubtype="4" fill="hold" nodeType="afterEffect">
                                  <p:stCondLst>
                                    <p:cond delay="0"/>
                                  </p:stCondLst>
                                  <p:childTnLst>
                                    <p:set>
                                      <p:cBhvr>
                                        <p:cTn id="45" dur="1" fill="hold">
                                          <p:stCondLst>
                                            <p:cond delay="0"/>
                                          </p:stCondLst>
                                        </p:cTn>
                                        <p:tgtEl>
                                          <p:spTgt spid="281630">
                                            <p:txEl>
                                              <p:pRg st="4" end="4"/>
                                            </p:txEl>
                                          </p:spTgt>
                                        </p:tgtEl>
                                        <p:attrNameLst>
                                          <p:attrName>style.visibility</p:attrName>
                                        </p:attrNameLst>
                                      </p:cBhvr>
                                      <p:to>
                                        <p:strVal val="visible"/>
                                      </p:to>
                                    </p:set>
                                    <p:anim calcmode="lin" valueType="num">
                                      <p:cBhvr additive="base">
                                        <p:cTn id="46" dur="500" fill="hold"/>
                                        <p:tgtEl>
                                          <p:spTgt spid="281630">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81630">
                                            <p:txEl>
                                              <p:pRg st="4" end="4"/>
                                            </p:txEl>
                                          </p:spTgt>
                                        </p:tgtEl>
                                        <p:attrNameLst>
                                          <p:attrName>ppt_y</p:attrName>
                                        </p:attrNameLst>
                                      </p:cBhvr>
                                      <p:tavLst>
                                        <p:tav tm="0">
                                          <p:val>
                                            <p:strVal val="1+#ppt_h/2"/>
                                          </p:val>
                                        </p:tav>
                                        <p:tav tm="100000">
                                          <p:val>
                                            <p:strVal val="#ppt_y"/>
                                          </p:val>
                                        </p:tav>
                                      </p:tavLst>
                                    </p:anim>
                                  </p:childTnLst>
                                </p:cTn>
                              </p:par>
                            </p:childTnLst>
                          </p:cTn>
                        </p:par>
                        <p:par>
                          <p:cTn id="48" fill="hold">
                            <p:stCondLst>
                              <p:cond delay="6500"/>
                            </p:stCondLst>
                            <p:childTnLst>
                              <p:par>
                                <p:cTn id="49" presetID="15" presetClass="entr" presetSubtype="0" fill="hold" grpId="0" nodeType="afterEffect">
                                  <p:stCondLst>
                                    <p:cond delay="0"/>
                                  </p:stCondLst>
                                  <p:childTnLst>
                                    <p:set>
                                      <p:cBhvr>
                                        <p:cTn id="50" dur="1" fill="hold">
                                          <p:stCondLst>
                                            <p:cond delay="0"/>
                                          </p:stCondLst>
                                        </p:cTn>
                                        <p:tgtEl>
                                          <p:spTgt spid="281641"/>
                                        </p:tgtEl>
                                        <p:attrNameLst>
                                          <p:attrName>style.visibility</p:attrName>
                                        </p:attrNameLst>
                                      </p:cBhvr>
                                      <p:to>
                                        <p:strVal val="visible"/>
                                      </p:to>
                                    </p:set>
                                    <p:anim calcmode="lin" valueType="num">
                                      <p:cBhvr>
                                        <p:cTn id="51" dur="1000" fill="hold"/>
                                        <p:tgtEl>
                                          <p:spTgt spid="281641"/>
                                        </p:tgtEl>
                                        <p:attrNameLst>
                                          <p:attrName>ppt_w</p:attrName>
                                        </p:attrNameLst>
                                      </p:cBhvr>
                                      <p:tavLst>
                                        <p:tav tm="0">
                                          <p:val>
                                            <p:fltVal val="0"/>
                                          </p:val>
                                        </p:tav>
                                        <p:tav tm="100000">
                                          <p:val>
                                            <p:strVal val="#ppt_w"/>
                                          </p:val>
                                        </p:tav>
                                      </p:tavLst>
                                    </p:anim>
                                    <p:anim calcmode="lin" valueType="num">
                                      <p:cBhvr>
                                        <p:cTn id="52" dur="1000" fill="hold"/>
                                        <p:tgtEl>
                                          <p:spTgt spid="281641"/>
                                        </p:tgtEl>
                                        <p:attrNameLst>
                                          <p:attrName>ppt_h</p:attrName>
                                        </p:attrNameLst>
                                      </p:cBhvr>
                                      <p:tavLst>
                                        <p:tav tm="0">
                                          <p:val>
                                            <p:fltVal val="0"/>
                                          </p:val>
                                        </p:tav>
                                        <p:tav tm="100000">
                                          <p:val>
                                            <p:strVal val="#ppt_h"/>
                                          </p:val>
                                        </p:tav>
                                      </p:tavLst>
                                    </p:anim>
                                    <p:anim calcmode="lin" valueType="num">
                                      <p:cBhvr>
                                        <p:cTn id="53" dur="1000" fill="hold"/>
                                        <p:tgtEl>
                                          <p:spTgt spid="281641"/>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281641"/>
                                        </p:tgtEl>
                                        <p:attrNameLst>
                                          <p:attrName>ppt_y</p:attrName>
                                        </p:attrNameLst>
                                      </p:cBhvr>
                                      <p:tavLst>
                                        <p:tav tm="0" fmla="#ppt_y+(sin(-2*pi*(1-$))*-#ppt_x+cos(-2*pi*(1-$))*(1-#ppt_y))*(1-$)">
                                          <p:val>
                                            <p:fltVal val="0"/>
                                          </p:val>
                                        </p:tav>
                                        <p:tav tm="100000">
                                          <p:val>
                                            <p:fltVal val="1"/>
                                          </p:val>
                                        </p:tav>
                                      </p:tavLst>
                                    </p:anim>
                                  </p:childTnLst>
                                </p:cTn>
                              </p:par>
                            </p:childTnLst>
                          </p:cTn>
                        </p:par>
                        <p:par>
                          <p:cTn id="55" fill="hold">
                            <p:stCondLst>
                              <p:cond delay="7500"/>
                            </p:stCondLst>
                            <p:childTnLst>
                              <p:par>
                                <p:cTn id="56" presetID="8" presetClass="emph" presetSubtype="0" fill="hold" grpId="1" nodeType="afterEffect">
                                  <p:stCondLst>
                                    <p:cond delay="0"/>
                                  </p:stCondLst>
                                  <p:childTnLst>
                                    <p:animRot by="21600000">
                                      <p:cBhvr>
                                        <p:cTn id="57" dur="2000" fill="hold"/>
                                        <p:tgtEl>
                                          <p:spTgt spid="281641"/>
                                        </p:tgtEl>
                                        <p:attrNameLst>
                                          <p:attrName>r</p:attrName>
                                        </p:attrNameLst>
                                      </p:cBhvr>
                                    </p:animRot>
                                  </p:childTnLst>
                                </p:cTn>
                              </p:par>
                            </p:childTnLst>
                          </p:cTn>
                        </p:par>
                        <p:par>
                          <p:cTn id="58" fill="hold">
                            <p:stCondLst>
                              <p:cond delay="9500"/>
                            </p:stCondLst>
                            <p:childTnLst>
                              <p:par>
                                <p:cTn id="59" presetID="15" presetClass="entr" presetSubtype="0" fill="hold" grpId="0" nodeType="afterEffect">
                                  <p:stCondLst>
                                    <p:cond delay="0"/>
                                  </p:stCondLst>
                                  <p:childTnLst>
                                    <p:set>
                                      <p:cBhvr>
                                        <p:cTn id="60" dur="1" fill="hold">
                                          <p:stCondLst>
                                            <p:cond delay="0"/>
                                          </p:stCondLst>
                                        </p:cTn>
                                        <p:tgtEl>
                                          <p:spTgt spid="281650"/>
                                        </p:tgtEl>
                                        <p:attrNameLst>
                                          <p:attrName>style.visibility</p:attrName>
                                        </p:attrNameLst>
                                      </p:cBhvr>
                                      <p:to>
                                        <p:strVal val="visible"/>
                                      </p:to>
                                    </p:set>
                                    <p:anim calcmode="lin" valueType="num">
                                      <p:cBhvr>
                                        <p:cTn id="61" dur="1000" fill="hold"/>
                                        <p:tgtEl>
                                          <p:spTgt spid="281650"/>
                                        </p:tgtEl>
                                        <p:attrNameLst>
                                          <p:attrName>ppt_w</p:attrName>
                                        </p:attrNameLst>
                                      </p:cBhvr>
                                      <p:tavLst>
                                        <p:tav tm="0">
                                          <p:val>
                                            <p:fltVal val="0"/>
                                          </p:val>
                                        </p:tav>
                                        <p:tav tm="100000">
                                          <p:val>
                                            <p:strVal val="#ppt_w"/>
                                          </p:val>
                                        </p:tav>
                                      </p:tavLst>
                                    </p:anim>
                                    <p:anim calcmode="lin" valueType="num">
                                      <p:cBhvr>
                                        <p:cTn id="62" dur="1000" fill="hold"/>
                                        <p:tgtEl>
                                          <p:spTgt spid="281650"/>
                                        </p:tgtEl>
                                        <p:attrNameLst>
                                          <p:attrName>ppt_h</p:attrName>
                                        </p:attrNameLst>
                                      </p:cBhvr>
                                      <p:tavLst>
                                        <p:tav tm="0">
                                          <p:val>
                                            <p:fltVal val="0"/>
                                          </p:val>
                                        </p:tav>
                                        <p:tav tm="100000">
                                          <p:val>
                                            <p:strVal val="#ppt_h"/>
                                          </p:val>
                                        </p:tav>
                                      </p:tavLst>
                                    </p:anim>
                                    <p:anim calcmode="lin" valueType="num">
                                      <p:cBhvr>
                                        <p:cTn id="63" dur="1000" fill="hold"/>
                                        <p:tgtEl>
                                          <p:spTgt spid="281650"/>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281650"/>
                                        </p:tgtEl>
                                        <p:attrNameLst>
                                          <p:attrName>ppt_y</p:attrName>
                                        </p:attrNameLst>
                                      </p:cBhvr>
                                      <p:tavLst>
                                        <p:tav tm="0" fmla="#ppt_y+(sin(-2*pi*(1-$))*-#ppt_x+cos(-2*pi*(1-$))*(1-#ppt_y))*(1-$)">
                                          <p:val>
                                            <p:fltVal val="0"/>
                                          </p:val>
                                        </p:tav>
                                        <p:tav tm="100000">
                                          <p:val>
                                            <p:fltVal val="1"/>
                                          </p:val>
                                        </p:tav>
                                      </p:tavLst>
                                    </p:anim>
                                  </p:childTnLst>
                                </p:cTn>
                              </p:par>
                            </p:childTnLst>
                          </p:cTn>
                        </p:par>
                        <p:par>
                          <p:cTn id="65" fill="hold">
                            <p:stCondLst>
                              <p:cond delay="10500"/>
                            </p:stCondLst>
                            <p:childTnLst>
                              <p:par>
                                <p:cTn id="66" presetID="2" presetClass="entr" presetSubtype="4" fill="hold" nodeType="afterEffect">
                                  <p:stCondLst>
                                    <p:cond delay="0"/>
                                  </p:stCondLst>
                                  <p:childTnLst>
                                    <p:set>
                                      <p:cBhvr>
                                        <p:cTn id="67" dur="1" fill="hold">
                                          <p:stCondLst>
                                            <p:cond delay="0"/>
                                          </p:stCondLst>
                                        </p:cTn>
                                        <p:tgtEl>
                                          <p:spTgt spid="281630">
                                            <p:txEl>
                                              <p:pRg st="17" end="17"/>
                                            </p:txEl>
                                          </p:spTgt>
                                        </p:tgtEl>
                                        <p:attrNameLst>
                                          <p:attrName>style.visibility</p:attrName>
                                        </p:attrNameLst>
                                      </p:cBhvr>
                                      <p:to>
                                        <p:strVal val="visible"/>
                                      </p:to>
                                    </p:set>
                                    <p:anim calcmode="lin" valueType="num">
                                      <p:cBhvr additive="base">
                                        <p:cTn id="68" dur="500" fill="hold"/>
                                        <p:tgtEl>
                                          <p:spTgt spid="281630">
                                            <p:txEl>
                                              <p:pRg st="17" end="17"/>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281630">
                                            <p:txEl>
                                              <p:pRg st="17" end="17"/>
                                            </p:txEl>
                                          </p:spTgt>
                                        </p:tgtEl>
                                        <p:attrNameLst>
                                          <p:attrName>ppt_y</p:attrName>
                                        </p:attrNameLst>
                                      </p:cBhvr>
                                      <p:tavLst>
                                        <p:tav tm="0">
                                          <p:val>
                                            <p:strVal val="1+#ppt_h/2"/>
                                          </p:val>
                                        </p:tav>
                                        <p:tav tm="100000">
                                          <p:val>
                                            <p:strVal val="#ppt_y"/>
                                          </p:val>
                                        </p:tav>
                                      </p:tavLst>
                                    </p:anim>
                                  </p:childTnLst>
                                </p:cTn>
                              </p:par>
                            </p:childTnLst>
                          </p:cTn>
                        </p:par>
                        <p:par>
                          <p:cTn id="70" fill="hold">
                            <p:stCondLst>
                              <p:cond delay="11000"/>
                            </p:stCondLst>
                            <p:childTnLst>
                              <p:par>
                                <p:cTn id="71" presetID="2" presetClass="entr" presetSubtype="4" fill="hold" nodeType="afterEffect">
                                  <p:stCondLst>
                                    <p:cond delay="0"/>
                                  </p:stCondLst>
                                  <p:childTnLst>
                                    <p:set>
                                      <p:cBhvr>
                                        <p:cTn id="72" dur="1" fill="hold">
                                          <p:stCondLst>
                                            <p:cond delay="0"/>
                                          </p:stCondLst>
                                        </p:cTn>
                                        <p:tgtEl>
                                          <p:spTgt spid="281630">
                                            <p:txEl>
                                              <p:pRg st="5" end="5"/>
                                            </p:txEl>
                                          </p:spTgt>
                                        </p:tgtEl>
                                        <p:attrNameLst>
                                          <p:attrName>style.visibility</p:attrName>
                                        </p:attrNameLst>
                                      </p:cBhvr>
                                      <p:to>
                                        <p:strVal val="visible"/>
                                      </p:to>
                                    </p:set>
                                    <p:anim calcmode="lin" valueType="num">
                                      <p:cBhvr additive="base">
                                        <p:cTn id="73" dur="500" fill="hold"/>
                                        <p:tgtEl>
                                          <p:spTgt spid="281630">
                                            <p:txEl>
                                              <p:pRg st="5" end="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81630">
                                            <p:txEl>
                                              <p:pRg st="5" end="5"/>
                                            </p:txEl>
                                          </p:spTgt>
                                        </p:tgtEl>
                                        <p:attrNameLst>
                                          <p:attrName>ppt_y</p:attrName>
                                        </p:attrNameLst>
                                      </p:cBhvr>
                                      <p:tavLst>
                                        <p:tav tm="0">
                                          <p:val>
                                            <p:strVal val="1+#ppt_h/2"/>
                                          </p:val>
                                        </p:tav>
                                        <p:tav tm="100000">
                                          <p:val>
                                            <p:strVal val="#ppt_y"/>
                                          </p:val>
                                        </p:tav>
                                      </p:tavLst>
                                    </p:anim>
                                  </p:childTnLst>
                                </p:cTn>
                              </p:par>
                            </p:childTnLst>
                          </p:cTn>
                        </p:par>
                        <p:par>
                          <p:cTn id="75" fill="hold">
                            <p:stCondLst>
                              <p:cond delay="11500"/>
                            </p:stCondLst>
                            <p:childTnLst>
                              <p:par>
                                <p:cTn id="76" presetID="2" presetClass="entr" presetSubtype="4" fill="hold" nodeType="afterEffect">
                                  <p:stCondLst>
                                    <p:cond delay="0"/>
                                  </p:stCondLst>
                                  <p:childTnLst>
                                    <p:set>
                                      <p:cBhvr>
                                        <p:cTn id="77" dur="1" fill="hold">
                                          <p:stCondLst>
                                            <p:cond delay="0"/>
                                          </p:stCondLst>
                                        </p:cTn>
                                        <p:tgtEl>
                                          <p:spTgt spid="281630">
                                            <p:txEl>
                                              <p:pRg st="6" end="6"/>
                                            </p:txEl>
                                          </p:spTgt>
                                        </p:tgtEl>
                                        <p:attrNameLst>
                                          <p:attrName>style.visibility</p:attrName>
                                        </p:attrNameLst>
                                      </p:cBhvr>
                                      <p:to>
                                        <p:strVal val="visible"/>
                                      </p:to>
                                    </p:set>
                                    <p:anim calcmode="lin" valueType="num">
                                      <p:cBhvr additive="base">
                                        <p:cTn id="78" dur="500" fill="hold"/>
                                        <p:tgtEl>
                                          <p:spTgt spid="281630">
                                            <p:txEl>
                                              <p:pRg st="6" end="6"/>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281630">
                                            <p:txEl>
                                              <p:pRg st="6" end="6"/>
                                            </p:txEl>
                                          </p:spTgt>
                                        </p:tgtEl>
                                        <p:attrNameLst>
                                          <p:attrName>ppt_y</p:attrName>
                                        </p:attrNameLst>
                                      </p:cBhvr>
                                      <p:tavLst>
                                        <p:tav tm="0">
                                          <p:val>
                                            <p:strVal val="1+#ppt_h/2"/>
                                          </p:val>
                                        </p:tav>
                                        <p:tav tm="100000">
                                          <p:val>
                                            <p:strVal val="#ppt_y"/>
                                          </p:val>
                                        </p:tav>
                                      </p:tavLst>
                                    </p:anim>
                                  </p:childTnLst>
                                </p:cTn>
                              </p:par>
                            </p:childTnLst>
                          </p:cTn>
                        </p:par>
                        <p:par>
                          <p:cTn id="80" fill="hold">
                            <p:stCondLst>
                              <p:cond delay="12000"/>
                            </p:stCondLst>
                            <p:childTnLst>
                              <p:par>
                                <p:cTn id="81" presetID="2" presetClass="entr" presetSubtype="4" fill="hold" nodeType="afterEffect">
                                  <p:stCondLst>
                                    <p:cond delay="0"/>
                                  </p:stCondLst>
                                  <p:childTnLst>
                                    <p:set>
                                      <p:cBhvr>
                                        <p:cTn id="82" dur="1" fill="hold">
                                          <p:stCondLst>
                                            <p:cond delay="0"/>
                                          </p:stCondLst>
                                        </p:cTn>
                                        <p:tgtEl>
                                          <p:spTgt spid="281630">
                                            <p:txEl>
                                              <p:pRg st="7" end="7"/>
                                            </p:txEl>
                                          </p:spTgt>
                                        </p:tgtEl>
                                        <p:attrNameLst>
                                          <p:attrName>style.visibility</p:attrName>
                                        </p:attrNameLst>
                                      </p:cBhvr>
                                      <p:to>
                                        <p:strVal val="visible"/>
                                      </p:to>
                                    </p:set>
                                    <p:anim calcmode="lin" valueType="num">
                                      <p:cBhvr additive="base">
                                        <p:cTn id="83" dur="500" fill="hold"/>
                                        <p:tgtEl>
                                          <p:spTgt spid="281630">
                                            <p:txEl>
                                              <p:pRg st="7" end="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281630">
                                            <p:txEl>
                                              <p:pRg st="7" end="7"/>
                                            </p:txEl>
                                          </p:spTgt>
                                        </p:tgtEl>
                                        <p:attrNameLst>
                                          <p:attrName>ppt_y</p:attrName>
                                        </p:attrNameLst>
                                      </p:cBhvr>
                                      <p:tavLst>
                                        <p:tav tm="0">
                                          <p:val>
                                            <p:strVal val="1+#ppt_h/2"/>
                                          </p:val>
                                        </p:tav>
                                        <p:tav tm="100000">
                                          <p:val>
                                            <p:strVal val="#ppt_y"/>
                                          </p:val>
                                        </p:tav>
                                      </p:tavLst>
                                    </p:anim>
                                  </p:childTnLst>
                                </p:cTn>
                              </p:par>
                            </p:childTnLst>
                          </p:cTn>
                        </p:par>
                        <p:par>
                          <p:cTn id="85" fill="hold">
                            <p:stCondLst>
                              <p:cond delay="12500"/>
                            </p:stCondLst>
                            <p:childTnLst>
                              <p:par>
                                <p:cTn id="86" presetID="2" presetClass="entr" presetSubtype="4" fill="hold" nodeType="afterEffect">
                                  <p:stCondLst>
                                    <p:cond delay="0"/>
                                  </p:stCondLst>
                                  <p:childTnLst>
                                    <p:set>
                                      <p:cBhvr>
                                        <p:cTn id="87" dur="1" fill="hold">
                                          <p:stCondLst>
                                            <p:cond delay="0"/>
                                          </p:stCondLst>
                                        </p:cTn>
                                        <p:tgtEl>
                                          <p:spTgt spid="281630">
                                            <p:txEl>
                                              <p:pRg st="8" end="8"/>
                                            </p:txEl>
                                          </p:spTgt>
                                        </p:tgtEl>
                                        <p:attrNameLst>
                                          <p:attrName>style.visibility</p:attrName>
                                        </p:attrNameLst>
                                      </p:cBhvr>
                                      <p:to>
                                        <p:strVal val="visible"/>
                                      </p:to>
                                    </p:set>
                                    <p:anim calcmode="lin" valueType="num">
                                      <p:cBhvr additive="base">
                                        <p:cTn id="88" dur="500" fill="hold"/>
                                        <p:tgtEl>
                                          <p:spTgt spid="281630">
                                            <p:txEl>
                                              <p:pRg st="8" end="8"/>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281630">
                                            <p:txEl>
                                              <p:pRg st="8" end="8"/>
                                            </p:txEl>
                                          </p:spTgt>
                                        </p:tgtEl>
                                        <p:attrNameLst>
                                          <p:attrName>ppt_y</p:attrName>
                                        </p:attrNameLst>
                                      </p:cBhvr>
                                      <p:tavLst>
                                        <p:tav tm="0">
                                          <p:val>
                                            <p:strVal val="1+#ppt_h/2"/>
                                          </p:val>
                                        </p:tav>
                                        <p:tav tm="100000">
                                          <p:val>
                                            <p:strVal val="#ppt_y"/>
                                          </p:val>
                                        </p:tav>
                                      </p:tavLst>
                                    </p:anim>
                                  </p:childTnLst>
                                </p:cTn>
                              </p:par>
                            </p:childTnLst>
                          </p:cTn>
                        </p:par>
                        <p:par>
                          <p:cTn id="90" fill="hold">
                            <p:stCondLst>
                              <p:cond delay="13000"/>
                            </p:stCondLst>
                            <p:childTnLst>
                              <p:par>
                                <p:cTn id="91" presetID="2" presetClass="entr" presetSubtype="4" fill="hold" nodeType="afterEffect">
                                  <p:stCondLst>
                                    <p:cond delay="0"/>
                                  </p:stCondLst>
                                  <p:childTnLst>
                                    <p:set>
                                      <p:cBhvr>
                                        <p:cTn id="92" dur="1" fill="hold">
                                          <p:stCondLst>
                                            <p:cond delay="0"/>
                                          </p:stCondLst>
                                        </p:cTn>
                                        <p:tgtEl>
                                          <p:spTgt spid="281630">
                                            <p:txEl>
                                              <p:pRg st="9" end="9"/>
                                            </p:txEl>
                                          </p:spTgt>
                                        </p:tgtEl>
                                        <p:attrNameLst>
                                          <p:attrName>style.visibility</p:attrName>
                                        </p:attrNameLst>
                                      </p:cBhvr>
                                      <p:to>
                                        <p:strVal val="visible"/>
                                      </p:to>
                                    </p:set>
                                    <p:anim calcmode="lin" valueType="num">
                                      <p:cBhvr additive="base">
                                        <p:cTn id="93" dur="500" fill="hold"/>
                                        <p:tgtEl>
                                          <p:spTgt spid="281630">
                                            <p:txEl>
                                              <p:pRg st="9" end="9"/>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281630">
                                            <p:txEl>
                                              <p:pRg st="9" end="9"/>
                                            </p:txEl>
                                          </p:spTgt>
                                        </p:tgtEl>
                                        <p:attrNameLst>
                                          <p:attrName>ppt_y</p:attrName>
                                        </p:attrNameLst>
                                      </p:cBhvr>
                                      <p:tavLst>
                                        <p:tav tm="0">
                                          <p:val>
                                            <p:strVal val="1+#ppt_h/2"/>
                                          </p:val>
                                        </p:tav>
                                        <p:tav tm="100000">
                                          <p:val>
                                            <p:strVal val="#ppt_y"/>
                                          </p:val>
                                        </p:tav>
                                      </p:tavLst>
                                    </p:anim>
                                  </p:childTnLst>
                                </p:cTn>
                              </p:par>
                            </p:childTnLst>
                          </p:cTn>
                        </p:par>
                        <p:par>
                          <p:cTn id="95" fill="hold">
                            <p:stCondLst>
                              <p:cond delay="13500"/>
                            </p:stCondLst>
                            <p:childTnLst>
                              <p:par>
                                <p:cTn id="96" presetID="2" presetClass="entr" presetSubtype="4" fill="hold" nodeType="afterEffect">
                                  <p:stCondLst>
                                    <p:cond delay="0"/>
                                  </p:stCondLst>
                                  <p:childTnLst>
                                    <p:set>
                                      <p:cBhvr>
                                        <p:cTn id="97" dur="1" fill="hold">
                                          <p:stCondLst>
                                            <p:cond delay="0"/>
                                          </p:stCondLst>
                                        </p:cTn>
                                        <p:tgtEl>
                                          <p:spTgt spid="281630">
                                            <p:txEl>
                                              <p:pRg st="10" end="10"/>
                                            </p:txEl>
                                          </p:spTgt>
                                        </p:tgtEl>
                                        <p:attrNameLst>
                                          <p:attrName>style.visibility</p:attrName>
                                        </p:attrNameLst>
                                      </p:cBhvr>
                                      <p:to>
                                        <p:strVal val="visible"/>
                                      </p:to>
                                    </p:set>
                                    <p:anim calcmode="lin" valueType="num">
                                      <p:cBhvr additive="base">
                                        <p:cTn id="98" dur="500" fill="hold"/>
                                        <p:tgtEl>
                                          <p:spTgt spid="281630">
                                            <p:txEl>
                                              <p:pRg st="10" end="1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281630">
                                            <p:txEl>
                                              <p:pRg st="10" end="10"/>
                                            </p:txEl>
                                          </p:spTgt>
                                        </p:tgtEl>
                                        <p:attrNameLst>
                                          <p:attrName>ppt_y</p:attrName>
                                        </p:attrNameLst>
                                      </p:cBhvr>
                                      <p:tavLst>
                                        <p:tav tm="0">
                                          <p:val>
                                            <p:strVal val="1+#ppt_h/2"/>
                                          </p:val>
                                        </p:tav>
                                        <p:tav tm="100000">
                                          <p:val>
                                            <p:strVal val="#ppt_y"/>
                                          </p:val>
                                        </p:tav>
                                      </p:tavLst>
                                    </p:anim>
                                  </p:childTnLst>
                                </p:cTn>
                              </p:par>
                            </p:childTnLst>
                          </p:cTn>
                        </p:par>
                        <p:par>
                          <p:cTn id="100" fill="hold">
                            <p:stCondLst>
                              <p:cond delay="14000"/>
                            </p:stCondLst>
                            <p:childTnLst>
                              <p:par>
                                <p:cTn id="101" presetID="2" presetClass="entr" presetSubtype="4" fill="hold" nodeType="afterEffect">
                                  <p:stCondLst>
                                    <p:cond delay="0"/>
                                  </p:stCondLst>
                                  <p:childTnLst>
                                    <p:set>
                                      <p:cBhvr>
                                        <p:cTn id="102" dur="1" fill="hold">
                                          <p:stCondLst>
                                            <p:cond delay="0"/>
                                          </p:stCondLst>
                                        </p:cTn>
                                        <p:tgtEl>
                                          <p:spTgt spid="281630">
                                            <p:txEl>
                                              <p:pRg st="11" end="11"/>
                                            </p:txEl>
                                          </p:spTgt>
                                        </p:tgtEl>
                                        <p:attrNameLst>
                                          <p:attrName>style.visibility</p:attrName>
                                        </p:attrNameLst>
                                      </p:cBhvr>
                                      <p:to>
                                        <p:strVal val="visible"/>
                                      </p:to>
                                    </p:set>
                                    <p:anim calcmode="lin" valueType="num">
                                      <p:cBhvr additive="base">
                                        <p:cTn id="103" dur="500" fill="hold"/>
                                        <p:tgtEl>
                                          <p:spTgt spid="281630">
                                            <p:txEl>
                                              <p:pRg st="11" end="11"/>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281630">
                                            <p:txEl>
                                              <p:pRg st="11" end="11"/>
                                            </p:txEl>
                                          </p:spTgt>
                                        </p:tgtEl>
                                        <p:attrNameLst>
                                          <p:attrName>ppt_y</p:attrName>
                                        </p:attrNameLst>
                                      </p:cBhvr>
                                      <p:tavLst>
                                        <p:tav tm="0">
                                          <p:val>
                                            <p:strVal val="1+#ppt_h/2"/>
                                          </p:val>
                                        </p:tav>
                                        <p:tav tm="100000">
                                          <p:val>
                                            <p:strVal val="#ppt_y"/>
                                          </p:val>
                                        </p:tav>
                                      </p:tavLst>
                                    </p:anim>
                                  </p:childTnLst>
                                </p:cTn>
                              </p:par>
                            </p:childTnLst>
                          </p:cTn>
                        </p:par>
                        <p:par>
                          <p:cTn id="105" fill="hold">
                            <p:stCondLst>
                              <p:cond delay="14500"/>
                            </p:stCondLst>
                            <p:childTnLst>
                              <p:par>
                                <p:cTn id="106" presetID="2" presetClass="entr" presetSubtype="4" fill="hold" nodeType="afterEffect">
                                  <p:stCondLst>
                                    <p:cond delay="0"/>
                                  </p:stCondLst>
                                  <p:childTnLst>
                                    <p:set>
                                      <p:cBhvr>
                                        <p:cTn id="107" dur="1" fill="hold">
                                          <p:stCondLst>
                                            <p:cond delay="0"/>
                                          </p:stCondLst>
                                        </p:cTn>
                                        <p:tgtEl>
                                          <p:spTgt spid="281630">
                                            <p:txEl>
                                              <p:pRg st="12" end="12"/>
                                            </p:txEl>
                                          </p:spTgt>
                                        </p:tgtEl>
                                        <p:attrNameLst>
                                          <p:attrName>style.visibility</p:attrName>
                                        </p:attrNameLst>
                                      </p:cBhvr>
                                      <p:to>
                                        <p:strVal val="visible"/>
                                      </p:to>
                                    </p:set>
                                    <p:anim calcmode="lin" valueType="num">
                                      <p:cBhvr additive="base">
                                        <p:cTn id="108" dur="500" fill="hold"/>
                                        <p:tgtEl>
                                          <p:spTgt spid="281630">
                                            <p:txEl>
                                              <p:pRg st="12" end="12"/>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281630">
                                            <p:txEl>
                                              <p:pRg st="12" end="12"/>
                                            </p:txEl>
                                          </p:spTgt>
                                        </p:tgtEl>
                                        <p:attrNameLst>
                                          <p:attrName>ppt_y</p:attrName>
                                        </p:attrNameLst>
                                      </p:cBhvr>
                                      <p:tavLst>
                                        <p:tav tm="0">
                                          <p:val>
                                            <p:strVal val="1+#ppt_h/2"/>
                                          </p:val>
                                        </p:tav>
                                        <p:tav tm="100000">
                                          <p:val>
                                            <p:strVal val="#ppt_y"/>
                                          </p:val>
                                        </p:tav>
                                      </p:tavLst>
                                    </p:anim>
                                  </p:childTnLst>
                                </p:cTn>
                              </p:par>
                            </p:childTnLst>
                          </p:cTn>
                        </p:par>
                        <p:par>
                          <p:cTn id="110" fill="hold">
                            <p:stCondLst>
                              <p:cond delay="15000"/>
                            </p:stCondLst>
                            <p:childTnLst>
                              <p:par>
                                <p:cTn id="111" presetID="2" presetClass="entr" presetSubtype="4" fill="hold" nodeType="afterEffect">
                                  <p:stCondLst>
                                    <p:cond delay="0"/>
                                  </p:stCondLst>
                                  <p:childTnLst>
                                    <p:set>
                                      <p:cBhvr>
                                        <p:cTn id="112" dur="1" fill="hold">
                                          <p:stCondLst>
                                            <p:cond delay="0"/>
                                          </p:stCondLst>
                                        </p:cTn>
                                        <p:tgtEl>
                                          <p:spTgt spid="281630">
                                            <p:txEl>
                                              <p:pRg st="13" end="13"/>
                                            </p:txEl>
                                          </p:spTgt>
                                        </p:tgtEl>
                                        <p:attrNameLst>
                                          <p:attrName>style.visibility</p:attrName>
                                        </p:attrNameLst>
                                      </p:cBhvr>
                                      <p:to>
                                        <p:strVal val="visible"/>
                                      </p:to>
                                    </p:set>
                                    <p:anim calcmode="lin" valueType="num">
                                      <p:cBhvr additive="base">
                                        <p:cTn id="113" dur="500" fill="hold"/>
                                        <p:tgtEl>
                                          <p:spTgt spid="281630">
                                            <p:txEl>
                                              <p:pRg st="13" end="13"/>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281630">
                                            <p:txEl>
                                              <p:pRg st="13" end="13"/>
                                            </p:txEl>
                                          </p:spTgt>
                                        </p:tgtEl>
                                        <p:attrNameLst>
                                          <p:attrName>ppt_y</p:attrName>
                                        </p:attrNameLst>
                                      </p:cBhvr>
                                      <p:tavLst>
                                        <p:tav tm="0">
                                          <p:val>
                                            <p:strVal val="1+#ppt_h/2"/>
                                          </p:val>
                                        </p:tav>
                                        <p:tav tm="100000">
                                          <p:val>
                                            <p:strVal val="#ppt_y"/>
                                          </p:val>
                                        </p:tav>
                                      </p:tavLst>
                                    </p:anim>
                                  </p:childTnLst>
                                </p:cTn>
                              </p:par>
                            </p:childTnLst>
                          </p:cTn>
                        </p:par>
                        <p:par>
                          <p:cTn id="115" fill="hold">
                            <p:stCondLst>
                              <p:cond delay="15500"/>
                            </p:stCondLst>
                            <p:childTnLst>
                              <p:par>
                                <p:cTn id="116" presetID="2" presetClass="entr" presetSubtype="4" fill="hold" nodeType="afterEffect">
                                  <p:stCondLst>
                                    <p:cond delay="0"/>
                                  </p:stCondLst>
                                  <p:childTnLst>
                                    <p:set>
                                      <p:cBhvr>
                                        <p:cTn id="117" dur="1" fill="hold">
                                          <p:stCondLst>
                                            <p:cond delay="0"/>
                                          </p:stCondLst>
                                        </p:cTn>
                                        <p:tgtEl>
                                          <p:spTgt spid="281630">
                                            <p:txEl>
                                              <p:pRg st="14" end="14"/>
                                            </p:txEl>
                                          </p:spTgt>
                                        </p:tgtEl>
                                        <p:attrNameLst>
                                          <p:attrName>style.visibility</p:attrName>
                                        </p:attrNameLst>
                                      </p:cBhvr>
                                      <p:to>
                                        <p:strVal val="visible"/>
                                      </p:to>
                                    </p:set>
                                    <p:anim calcmode="lin" valueType="num">
                                      <p:cBhvr additive="base">
                                        <p:cTn id="118" dur="500" fill="hold"/>
                                        <p:tgtEl>
                                          <p:spTgt spid="281630">
                                            <p:txEl>
                                              <p:pRg st="14" end="14"/>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81630">
                                            <p:txEl>
                                              <p:pRg st="14" end="14"/>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6000"/>
                            </p:stCondLst>
                            <p:childTnLst>
                              <p:par>
                                <p:cTn id="121" presetID="2" presetClass="entr" presetSubtype="4" fill="hold" nodeType="afterEffect">
                                  <p:stCondLst>
                                    <p:cond delay="0"/>
                                  </p:stCondLst>
                                  <p:childTnLst>
                                    <p:set>
                                      <p:cBhvr>
                                        <p:cTn id="122" dur="1" fill="hold">
                                          <p:stCondLst>
                                            <p:cond delay="0"/>
                                          </p:stCondLst>
                                        </p:cTn>
                                        <p:tgtEl>
                                          <p:spTgt spid="281630">
                                            <p:txEl>
                                              <p:pRg st="15" end="15"/>
                                            </p:txEl>
                                          </p:spTgt>
                                        </p:tgtEl>
                                        <p:attrNameLst>
                                          <p:attrName>style.visibility</p:attrName>
                                        </p:attrNameLst>
                                      </p:cBhvr>
                                      <p:to>
                                        <p:strVal val="visible"/>
                                      </p:to>
                                    </p:set>
                                    <p:anim calcmode="lin" valueType="num">
                                      <p:cBhvr additive="base">
                                        <p:cTn id="123" dur="500" fill="hold"/>
                                        <p:tgtEl>
                                          <p:spTgt spid="281630">
                                            <p:txEl>
                                              <p:pRg st="15" end="15"/>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281630">
                                            <p:txEl>
                                              <p:pRg st="15" end="15"/>
                                            </p:txEl>
                                          </p:spTgt>
                                        </p:tgtEl>
                                        <p:attrNameLst>
                                          <p:attrName>ppt_y</p:attrName>
                                        </p:attrNameLst>
                                      </p:cBhvr>
                                      <p:tavLst>
                                        <p:tav tm="0">
                                          <p:val>
                                            <p:strVal val="1+#ppt_h/2"/>
                                          </p:val>
                                        </p:tav>
                                        <p:tav tm="100000">
                                          <p:val>
                                            <p:strVal val="#ppt_y"/>
                                          </p:val>
                                        </p:tav>
                                      </p:tavLst>
                                    </p:anim>
                                  </p:childTnLst>
                                </p:cTn>
                              </p:par>
                            </p:childTnLst>
                          </p:cTn>
                        </p:par>
                        <p:par>
                          <p:cTn id="125" fill="hold" nodeType="afterGroup">
                            <p:stCondLst>
                              <p:cond delay="16500"/>
                            </p:stCondLst>
                            <p:childTnLst>
                              <p:par>
                                <p:cTn id="126" presetID="49" presetClass="entr" presetSubtype="0" decel="100000" fill="hold" nodeType="afterEffect">
                                  <p:stCondLst>
                                    <p:cond delay="0"/>
                                  </p:stCondLst>
                                  <p:childTnLst>
                                    <p:set>
                                      <p:cBhvr>
                                        <p:cTn id="127" dur="1" fill="hold">
                                          <p:stCondLst>
                                            <p:cond delay="0"/>
                                          </p:stCondLst>
                                        </p:cTn>
                                        <p:tgtEl>
                                          <p:spTgt spid="281639"/>
                                        </p:tgtEl>
                                        <p:attrNameLst>
                                          <p:attrName>style.visibility</p:attrName>
                                        </p:attrNameLst>
                                      </p:cBhvr>
                                      <p:to>
                                        <p:strVal val="visible"/>
                                      </p:to>
                                    </p:set>
                                    <p:anim calcmode="lin" valueType="num">
                                      <p:cBhvr>
                                        <p:cTn id="128" dur="500" fill="hold"/>
                                        <p:tgtEl>
                                          <p:spTgt spid="281639"/>
                                        </p:tgtEl>
                                        <p:attrNameLst>
                                          <p:attrName>ppt_w</p:attrName>
                                        </p:attrNameLst>
                                      </p:cBhvr>
                                      <p:tavLst>
                                        <p:tav tm="0">
                                          <p:val>
                                            <p:fltVal val="0"/>
                                          </p:val>
                                        </p:tav>
                                        <p:tav tm="100000">
                                          <p:val>
                                            <p:strVal val="#ppt_w"/>
                                          </p:val>
                                        </p:tav>
                                      </p:tavLst>
                                    </p:anim>
                                    <p:anim calcmode="lin" valueType="num">
                                      <p:cBhvr>
                                        <p:cTn id="129" dur="500" fill="hold"/>
                                        <p:tgtEl>
                                          <p:spTgt spid="281639"/>
                                        </p:tgtEl>
                                        <p:attrNameLst>
                                          <p:attrName>ppt_h</p:attrName>
                                        </p:attrNameLst>
                                      </p:cBhvr>
                                      <p:tavLst>
                                        <p:tav tm="0">
                                          <p:val>
                                            <p:fltVal val="0"/>
                                          </p:val>
                                        </p:tav>
                                        <p:tav tm="100000">
                                          <p:val>
                                            <p:strVal val="#ppt_h"/>
                                          </p:val>
                                        </p:tav>
                                      </p:tavLst>
                                    </p:anim>
                                    <p:anim calcmode="lin" valueType="num">
                                      <p:cBhvr>
                                        <p:cTn id="130" dur="500" fill="hold"/>
                                        <p:tgtEl>
                                          <p:spTgt spid="281639"/>
                                        </p:tgtEl>
                                        <p:attrNameLst>
                                          <p:attrName>style.rotation</p:attrName>
                                        </p:attrNameLst>
                                      </p:cBhvr>
                                      <p:tavLst>
                                        <p:tav tm="0">
                                          <p:val>
                                            <p:fltVal val="360"/>
                                          </p:val>
                                        </p:tav>
                                        <p:tav tm="100000">
                                          <p:val>
                                            <p:fltVal val="0"/>
                                          </p:val>
                                        </p:tav>
                                      </p:tavLst>
                                    </p:anim>
                                    <p:animEffect transition="in" filter="fade">
                                      <p:cBhvr>
                                        <p:cTn id="131" dur="500"/>
                                        <p:tgtEl>
                                          <p:spTgt spid="281639"/>
                                        </p:tgtEl>
                                      </p:cBhvr>
                                    </p:animEffect>
                                  </p:childTnLst>
                                </p:cTn>
                              </p:par>
                            </p:childTnLst>
                          </p:cTn>
                        </p:par>
                        <p:par>
                          <p:cTn id="132" fill="hold" nodeType="afterGroup">
                            <p:stCondLst>
                              <p:cond delay="17000"/>
                            </p:stCondLst>
                            <p:childTnLst>
                              <p:par>
                                <p:cTn id="133" presetID="2" presetClass="exit" presetSubtype="4" fill="hold" grpId="1" nodeType="afterEffect">
                                  <p:stCondLst>
                                    <p:cond delay="0"/>
                                  </p:stCondLst>
                                  <p:childTnLst>
                                    <p:anim calcmode="lin" valueType="num">
                                      <p:cBhvr additive="base">
                                        <p:cTn id="134" dur="500"/>
                                        <p:tgtEl>
                                          <p:spTgt spid="281650"/>
                                        </p:tgtEl>
                                        <p:attrNameLst>
                                          <p:attrName>ppt_x</p:attrName>
                                        </p:attrNameLst>
                                      </p:cBhvr>
                                      <p:tavLst>
                                        <p:tav tm="0">
                                          <p:val>
                                            <p:strVal val="ppt_x"/>
                                          </p:val>
                                        </p:tav>
                                        <p:tav tm="100000">
                                          <p:val>
                                            <p:strVal val="ppt_x"/>
                                          </p:val>
                                        </p:tav>
                                      </p:tavLst>
                                    </p:anim>
                                    <p:anim calcmode="lin" valueType="num">
                                      <p:cBhvr additive="base">
                                        <p:cTn id="135" dur="500"/>
                                        <p:tgtEl>
                                          <p:spTgt spid="281650"/>
                                        </p:tgtEl>
                                        <p:attrNameLst>
                                          <p:attrName>ppt_y</p:attrName>
                                        </p:attrNameLst>
                                      </p:cBhvr>
                                      <p:tavLst>
                                        <p:tav tm="0">
                                          <p:val>
                                            <p:strVal val="ppt_y"/>
                                          </p:val>
                                        </p:tav>
                                        <p:tav tm="100000">
                                          <p:val>
                                            <p:strVal val="1+ppt_h/2"/>
                                          </p:val>
                                        </p:tav>
                                      </p:tavLst>
                                    </p:anim>
                                    <p:set>
                                      <p:cBhvr>
                                        <p:cTn id="136" dur="1" fill="hold">
                                          <p:stCondLst>
                                            <p:cond delay="499"/>
                                          </p:stCondLst>
                                        </p:cTn>
                                        <p:tgtEl>
                                          <p:spTgt spid="281650"/>
                                        </p:tgtEl>
                                        <p:attrNameLst>
                                          <p:attrName>style.visibility</p:attrName>
                                        </p:attrNameLst>
                                      </p:cBhvr>
                                      <p:to>
                                        <p:strVal val="hidden"/>
                                      </p:to>
                                    </p:set>
                                  </p:childTnLst>
                                </p:cTn>
                              </p:par>
                            </p:childTnLst>
                          </p:cTn>
                        </p:par>
                        <p:par>
                          <p:cTn id="137" fill="hold" nodeType="afterGroup">
                            <p:stCondLst>
                              <p:cond delay="17500"/>
                            </p:stCondLst>
                            <p:childTnLst>
                              <p:par>
                                <p:cTn id="138" presetID="22" presetClass="entr" presetSubtype="1" fill="hold" grpId="0" nodeType="afterEffect">
                                  <p:stCondLst>
                                    <p:cond delay="0"/>
                                  </p:stCondLst>
                                  <p:childTnLst>
                                    <p:set>
                                      <p:cBhvr>
                                        <p:cTn id="139" dur="1" fill="hold">
                                          <p:stCondLst>
                                            <p:cond delay="0"/>
                                          </p:stCondLst>
                                        </p:cTn>
                                        <p:tgtEl>
                                          <p:spTgt spid="281642"/>
                                        </p:tgtEl>
                                        <p:attrNameLst>
                                          <p:attrName>style.visibility</p:attrName>
                                        </p:attrNameLst>
                                      </p:cBhvr>
                                      <p:to>
                                        <p:strVal val="visible"/>
                                      </p:to>
                                    </p:set>
                                    <p:animEffect transition="in" filter="wipe(up)">
                                      <p:cBhvr>
                                        <p:cTn id="140" dur="5000"/>
                                        <p:tgtEl>
                                          <p:spTgt spid="281642"/>
                                        </p:tgtEl>
                                      </p:cBhvr>
                                    </p:animEffect>
                                  </p:childTnLst>
                                </p:cTn>
                              </p:par>
                            </p:childTnLst>
                          </p:cTn>
                        </p:par>
                        <p:par>
                          <p:cTn id="141" fill="hold" nodeType="afterGroup">
                            <p:stCondLst>
                              <p:cond delay="22500"/>
                            </p:stCondLst>
                            <p:childTnLst>
                              <p:par>
                                <p:cTn id="142" presetID="22" presetClass="entr" presetSubtype="1" fill="hold" grpId="0" nodeType="afterEffect">
                                  <p:stCondLst>
                                    <p:cond delay="0"/>
                                  </p:stCondLst>
                                  <p:childTnLst>
                                    <p:set>
                                      <p:cBhvr>
                                        <p:cTn id="143" dur="1" fill="hold">
                                          <p:stCondLst>
                                            <p:cond delay="0"/>
                                          </p:stCondLst>
                                        </p:cTn>
                                        <p:tgtEl>
                                          <p:spTgt spid="281643"/>
                                        </p:tgtEl>
                                        <p:attrNameLst>
                                          <p:attrName>style.visibility</p:attrName>
                                        </p:attrNameLst>
                                      </p:cBhvr>
                                      <p:to>
                                        <p:strVal val="visible"/>
                                      </p:to>
                                    </p:set>
                                    <p:animEffect transition="in" filter="wipe(up)">
                                      <p:cBhvr>
                                        <p:cTn id="144" dur="5000"/>
                                        <p:tgtEl>
                                          <p:spTgt spid="281643"/>
                                        </p:tgtEl>
                                      </p:cBhvr>
                                    </p:animEffect>
                                  </p:childTnLst>
                                </p:cTn>
                              </p:par>
                            </p:childTnLst>
                          </p:cTn>
                        </p:par>
                        <p:par>
                          <p:cTn id="145" fill="hold" nodeType="afterGroup">
                            <p:stCondLst>
                              <p:cond delay="27500"/>
                            </p:stCondLst>
                            <p:childTnLst>
                              <p:par>
                                <p:cTn id="146" presetID="22" presetClass="entr" presetSubtype="1" fill="hold" grpId="0" nodeType="afterEffect">
                                  <p:stCondLst>
                                    <p:cond delay="0"/>
                                  </p:stCondLst>
                                  <p:childTnLst>
                                    <p:set>
                                      <p:cBhvr>
                                        <p:cTn id="147" dur="1" fill="hold">
                                          <p:stCondLst>
                                            <p:cond delay="0"/>
                                          </p:stCondLst>
                                        </p:cTn>
                                        <p:tgtEl>
                                          <p:spTgt spid="281644"/>
                                        </p:tgtEl>
                                        <p:attrNameLst>
                                          <p:attrName>style.visibility</p:attrName>
                                        </p:attrNameLst>
                                      </p:cBhvr>
                                      <p:to>
                                        <p:strVal val="visible"/>
                                      </p:to>
                                    </p:set>
                                    <p:animEffect transition="in" filter="wipe(up)">
                                      <p:cBhvr>
                                        <p:cTn id="148" dur="5000"/>
                                        <p:tgtEl>
                                          <p:spTgt spid="281644"/>
                                        </p:tgtEl>
                                      </p:cBhvr>
                                    </p:animEffect>
                                  </p:childTnLst>
                                </p:cTn>
                              </p:par>
                            </p:childTnLst>
                          </p:cTn>
                        </p:par>
                        <p:par>
                          <p:cTn id="149" fill="hold" nodeType="afterGroup">
                            <p:stCondLst>
                              <p:cond delay="32500"/>
                            </p:stCondLst>
                            <p:childTnLst>
                              <p:par>
                                <p:cTn id="150" presetID="22" presetClass="entr" presetSubtype="1" fill="hold" grpId="0" nodeType="afterEffect">
                                  <p:stCondLst>
                                    <p:cond delay="0"/>
                                  </p:stCondLst>
                                  <p:childTnLst>
                                    <p:set>
                                      <p:cBhvr>
                                        <p:cTn id="151" dur="1" fill="hold">
                                          <p:stCondLst>
                                            <p:cond delay="0"/>
                                          </p:stCondLst>
                                        </p:cTn>
                                        <p:tgtEl>
                                          <p:spTgt spid="281645"/>
                                        </p:tgtEl>
                                        <p:attrNameLst>
                                          <p:attrName>style.visibility</p:attrName>
                                        </p:attrNameLst>
                                      </p:cBhvr>
                                      <p:to>
                                        <p:strVal val="visible"/>
                                      </p:to>
                                    </p:set>
                                    <p:animEffect transition="in" filter="wipe(up)">
                                      <p:cBhvr>
                                        <p:cTn id="152" dur="5000"/>
                                        <p:tgtEl>
                                          <p:spTgt spid="281645"/>
                                        </p:tgtEl>
                                      </p:cBhvr>
                                    </p:animEffect>
                                  </p:childTnLst>
                                </p:cTn>
                              </p:par>
                            </p:childTnLst>
                          </p:cTn>
                        </p:par>
                        <p:par>
                          <p:cTn id="153" fill="hold" nodeType="withGroup">
                            <p:stCondLst>
                              <p:cond delay="37500"/>
                            </p:stCondLst>
                            <p:childTnLst>
                              <p:par>
                                <p:cTn id="154" presetID="2" presetClass="entr" presetSubtype="4" fill="hold" nodeType="afterEffect">
                                  <p:stCondLst>
                                    <p:cond delay="0"/>
                                  </p:stCondLst>
                                  <p:childTnLst>
                                    <p:set>
                                      <p:cBhvr>
                                        <p:cTn id="155" dur="1" fill="hold">
                                          <p:stCondLst>
                                            <p:cond delay="0"/>
                                          </p:stCondLst>
                                        </p:cTn>
                                        <p:tgtEl>
                                          <p:spTgt spid="281630">
                                            <p:txEl>
                                              <p:pRg st="16" end="16"/>
                                            </p:txEl>
                                          </p:spTgt>
                                        </p:tgtEl>
                                        <p:attrNameLst>
                                          <p:attrName>style.visibility</p:attrName>
                                        </p:attrNameLst>
                                      </p:cBhvr>
                                      <p:to>
                                        <p:strVal val="visible"/>
                                      </p:to>
                                    </p:set>
                                    <p:anim calcmode="lin" valueType="num">
                                      <p:cBhvr additive="base">
                                        <p:cTn id="156" dur="500" fill="hold"/>
                                        <p:tgtEl>
                                          <p:spTgt spid="281630">
                                            <p:txEl>
                                              <p:pRg st="16" end="16"/>
                                            </p:txEl>
                                          </p:spTgt>
                                        </p:tgtEl>
                                        <p:attrNameLst>
                                          <p:attrName>ppt_x</p:attrName>
                                        </p:attrNameLst>
                                      </p:cBhvr>
                                      <p:tavLst>
                                        <p:tav tm="0">
                                          <p:val>
                                            <p:strVal val="#ppt_x"/>
                                          </p:val>
                                        </p:tav>
                                        <p:tav tm="100000">
                                          <p:val>
                                            <p:strVal val="#ppt_x"/>
                                          </p:val>
                                        </p:tav>
                                      </p:tavLst>
                                    </p:anim>
                                    <p:anim calcmode="lin" valueType="num">
                                      <p:cBhvr additive="base">
                                        <p:cTn id="157" dur="500" fill="hold"/>
                                        <p:tgtEl>
                                          <p:spTgt spid="281630">
                                            <p:txEl>
                                              <p:pRg st="16" end="16"/>
                                            </p:txEl>
                                          </p:spTgt>
                                        </p:tgtEl>
                                        <p:attrNameLst>
                                          <p:attrName>ppt_y</p:attrName>
                                        </p:attrNameLst>
                                      </p:cBhvr>
                                      <p:tavLst>
                                        <p:tav tm="0">
                                          <p:val>
                                            <p:strVal val="1+#ppt_h/2"/>
                                          </p:val>
                                        </p:tav>
                                        <p:tav tm="100000">
                                          <p:val>
                                            <p:strVal val="#ppt_y"/>
                                          </p:val>
                                        </p:tav>
                                      </p:tavLst>
                                    </p:anim>
                                  </p:childTnLst>
                                </p:cTn>
                              </p:par>
                            </p:childTnLst>
                          </p:cTn>
                        </p:par>
                        <p:par>
                          <p:cTn id="158" fill="hold">
                            <p:stCondLst>
                              <p:cond delay="38000"/>
                            </p:stCondLst>
                            <p:childTnLst>
                              <p:par>
                                <p:cTn id="159" presetID="42" presetClass="entr" presetSubtype="0" fill="hold" nodeType="afterEffect">
                                  <p:stCondLst>
                                    <p:cond delay="0"/>
                                  </p:stCondLst>
                                  <p:childTnLst>
                                    <p:set>
                                      <p:cBhvr>
                                        <p:cTn id="160" dur="1" fill="hold">
                                          <p:stCondLst>
                                            <p:cond delay="0"/>
                                          </p:stCondLst>
                                        </p:cTn>
                                        <p:tgtEl>
                                          <p:spTgt spid="2"/>
                                        </p:tgtEl>
                                        <p:attrNameLst>
                                          <p:attrName>style.visibility</p:attrName>
                                        </p:attrNameLst>
                                      </p:cBhvr>
                                      <p:to>
                                        <p:strVal val="visible"/>
                                      </p:to>
                                    </p:set>
                                    <p:animEffect transition="in" filter="fade">
                                      <p:cBhvr>
                                        <p:cTn id="161" dur="1000"/>
                                        <p:tgtEl>
                                          <p:spTgt spid="2"/>
                                        </p:tgtEl>
                                      </p:cBhvr>
                                    </p:animEffect>
                                    <p:anim calcmode="lin" valueType="num">
                                      <p:cBhvr>
                                        <p:cTn id="162" dur="1000" fill="hold"/>
                                        <p:tgtEl>
                                          <p:spTgt spid="2"/>
                                        </p:tgtEl>
                                        <p:attrNameLst>
                                          <p:attrName>ppt_x</p:attrName>
                                        </p:attrNameLst>
                                      </p:cBhvr>
                                      <p:tavLst>
                                        <p:tav tm="0">
                                          <p:val>
                                            <p:strVal val="#ppt_x"/>
                                          </p:val>
                                        </p:tav>
                                        <p:tav tm="100000">
                                          <p:val>
                                            <p:strVal val="#ppt_x"/>
                                          </p:val>
                                        </p:tav>
                                      </p:tavLst>
                                    </p:anim>
                                    <p:anim calcmode="lin" valueType="num">
                                      <p:cBhvr>
                                        <p:cTn id="16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49" presetClass="entr" presetSubtype="0" decel="100000" fill="hold" grpId="0" nodeType="clickEffect">
                                  <p:stCondLst>
                                    <p:cond delay="0"/>
                                  </p:stCondLst>
                                  <p:childTnLst>
                                    <p:set>
                                      <p:cBhvr>
                                        <p:cTn id="167" dur="1" fill="hold">
                                          <p:stCondLst>
                                            <p:cond delay="0"/>
                                          </p:stCondLst>
                                        </p:cTn>
                                        <p:tgtEl>
                                          <p:spTgt spid="281651"/>
                                        </p:tgtEl>
                                        <p:attrNameLst>
                                          <p:attrName>style.visibility</p:attrName>
                                        </p:attrNameLst>
                                      </p:cBhvr>
                                      <p:to>
                                        <p:strVal val="visible"/>
                                      </p:to>
                                    </p:set>
                                    <p:anim calcmode="lin" valueType="num">
                                      <p:cBhvr>
                                        <p:cTn id="168" dur="500" fill="hold"/>
                                        <p:tgtEl>
                                          <p:spTgt spid="281651"/>
                                        </p:tgtEl>
                                        <p:attrNameLst>
                                          <p:attrName>ppt_w</p:attrName>
                                        </p:attrNameLst>
                                      </p:cBhvr>
                                      <p:tavLst>
                                        <p:tav tm="0">
                                          <p:val>
                                            <p:fltVal val="0"/>
                                          </p:val>
                                        </p:tav>
                                        <p:tav tm="100000">
                                          <p:val>
                                            <p:strVal val="#ppt_w"/>
                                          </p:val>
                                        </p:tav>
                                      </p:tavLst>
                                    </p:anim>
                                    <p:anim calcmode="lin" valueType="num">
                                      <p:cBhvr>
                                        <p:cTn id="169" dur="500" fill="hold"/>
                                        <p:tgtEl>
                                          <p:spTgt spid="281651"/>
                                        </p:tgtEl>
                                        <p:attrNameLst>
                                          <p:attrName>ppt_h</p:attrName>
                                        </p:attrNameLst>
                                      </p:cBhvr>
                                      <p:tavLst>
                                        <p:tav tm="0">
                                          <p:val>
                                            <p:fltVal val="0"/>
                                          </p:val>
                                        </p:tav>
                                        <p:tav tm="100000">
                                          <p:val>
                                            <p:strVal val="#ppt_h"/>
                                          </p:val>
                                        </p:tav>
                                      </p:tavLst>
                                    </p:anim>
                                    <p:anim calcmode="lin" valueType="num">
                                      <p:cBhvr>
                                        <p:cTn id="170" dur="500" fill="hold"/>
                                        <p:tgtEl>
                                          <p:spTgt spid="281651"/>
                                        </p:tgtEl>
                                        <p:attrNameLst>
                                          <p:attrName>style.rotation</p:attrName>
                                        </p:attrNameLst>
                                      </p:cBhvr>
                                      <p:tavLst>
                                        <p:tav tm="0">
                                          <p:val>
                                            <p:fltVal val="360"/>
                                          </p:val>
                                        </p:tav>
                                        <p:tav tm="100000">
                                          <p:val>
                                            <p:fltVal val="0"/>
                                          </p:val>
                                        </p:tav>
                                      </p:tavLst>
                                    </p:anim>
                                    <p:animEffect transition="in" filter="fade">
                                      <p:cBhvr>
                                        <p:cTn id="171" dur="500"/>
                                        <p:tgtEl>
                                          <p:spTgt spid="281651"/>
                                        </p:tgtEl>
                                      </p:cBhvr>
                                    </p:animEffect>
                                  </p:childTnLst>
                                </p:cTn>
                              </p:par>
                            </p:childTnLst>
                          </p:cTn>
                        </p:par>
                        <p:par>
                          <p:cTn id="172" fill="hold" nodeType="afterGroup">
                            <p:stCondLst>
                              <p:cond delay="500"/>
                            </p:stCondLst>
                            <p:childTnLst>
                              <p:par>
                                <p:cTn id="173" presetID="49" presetClass="entr" presetSubtype="0" decel="100000" fill="hold" grpId="0" nodeType="afterEffect">
                                  <p:stCondLst>
                                    <p:cond delay="0"/>
                                  </p:stCondLst>
                                  <p:childTnLst>
                                    <p:set>
                                      <p:cBhvr>
                                        <p:cTn id="174" dur="1" fill="hold">
                                          <p:stCondLst>
                                            <p:cond delay="0"/>
                                          </p:stCondLst>
                                        </p:cTn>
                                        <p:tgtEl>
                                          <p:spTgt spid="281652"/>
                                        </p:tgtEl>
                                        <p:attrNameLst>
                                          <p:attrName>style.visibility</p:attrName>
                                        </p:attrNameLst>
                                      </p:cBhvr>
                                      <p:to>
                                        <p:strVal val="visible"/>
                                      </p:to>
                                    </p:set>
                                    <p:anim calcmode="lin" valueType="num">
                                      <p:cBhvr>
                                        <p:cTn id="175" dur="500" fill="hold"/>
                                        <p:tgtEl>
                                          <p:spTgt spid="281652"/>
                                        </p:tgtEl>
                                        <p:attrNameLst>
                                          <p:attrName>ppt_w</p:attrName>
                                        </p:attrNameLst>
                                      </p:cBhvr>
                                      <p:tavLst>
                                        <p:tav tm="0">
                                          <p:val>
                                            <p:fltVal val="0"/>
                                          </p:val>
                                        </p:tav>
                                        <p:tav tm="100000">
                                          <p:val>
                                            <p:strVal val="#ppt_w"/>
                                          </p:val>
                                        </p:tav>
                                      </p:tavLst>
                                    </p:anim>
                                    <p:anim calcmode="lin" valueType="num">
                                      <p:cBhvr>
                                        <p:cTn id="176" dur="500" fill="hold"/>
                                        <p:tgtEl>
                                          <p:spTgt spid="281652"/>
                                        </p:tgtEl>
                                        <p:attrNameLst>
                                          <p:attrName>ppt_h</p:attrName>
                                        </p:attrNameLst>
                                      </p:cBhvr>
                                      <p:tavLst>
                                        <p:tav tm="0">
                                          <p:val>
                                            <p:fltVal val="0"/>
                                          </p:val>
                                        </p:tav>
                                        <p:tav tm="100000">
                                          <p:val>
                                            <p:strVal val="#ppt_h"/>
                                          </p:val>
                                        </p:tav>
                                      </p:tavLst>
                                    </p:anim>
                                    <p:anim calcmode="lin" valueType="num">
                                      <p:cBhvr>
                                        <p:cTn id="177" dur="500" fill="hold"/>
                                        <p:tgtEl>
                                          <p:spTgt spid="281652"/>
                                        </p:tgtEl>
                                        <p:attrNameLst>
                                          <p:attrName>style.rotation</p:attrName>
                                        </p:attrNameLst>
                                      </p:cBhvr>
                                      <p:tavLst>
                                        <p:tav tm="0">
                                          <p:val>
                                            <p:fltVal val="360"/>
                                          </p:val>
                                        </p:tav>
                                        <p:tav tm="100000">
                                          <p:val>
                                            <p:fltVal val="0"/>
                                          </p:val>
                                        </p:tav>
                                      </p:tavLst>
                                    </p:anim>
                                    <p:animEffect transition="in" filter="fade">
                                      <p:cBhvr>
                                        <p:cTn id="178" dur="500"/>
                                        <p:tgtEl>
                                          <p:spTgt spid="281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40" grpId="0"/>
      <p:bldP spid="281641" grpId="0"/>
      <p:bldP spid="281641" grpId="1"/>
      <p:bldP spid="281642" grpId="0"/>
      <p:bldP spid="281643" grpId="0"/>
      <p:bldP spid="281644" grpId="0"/>
      <p:bldP spid="281645" grpId="0"/>
      <p:bldP spid="281646" grpId="0"/>
      <p:bldP spid="281647" grpId="0"/>
      <p:bldP spid="281648" grpId="0"/>
      <p:bldP spid="281650" grpId="0"/>
      <p:bldP spid="281650" grpId="1"/>
      <p:bldP spid="281651" grpId="0"/>
      <p:bldP spid="28165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ular Callout 1"/>
          <p:cNvSpPr/>
          <p:nvPr/>
        </p:nvSpPr>
        <p:spPr bwMode="auto">
          <a:xfrm>
            <a:off x="4953000" y="1905000"/>
            <a:ext cx="1981200" cy="914400"/>
          </a:xfrm>
          <a:prstGeom prst="wedgeRoundRectCallout">
            <a:avLst>
              <a:gd name="adj1" fmla="val -59602"/>
              <a:gd name="adj2" fmla="val 90500"/>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What are the difference?</a:t>
            </a:r>
          </a:p>
        </p:txBody>
      </p:sp>
      <p:sp>
        <p:nvSpPr>
          <p:cNvPr id="6" name="Rounded Rectangular Callout 5"/>
          <p:cNvSpPr/>
          <p:nvPr/>
        </p:nvSpPr>
        <p:spPr bwMode="auto">
          <a:xfrm>
            <a:off x="4953000" y="1905000"/>
            <a:ext cx="1981200" cy="914400"/>
          </a:xfrm>
          <a:prstGeom prst="wedgeRoundRectCallout">
            <a:avLst>
              <a:gd name="adj1" fmla="val -57756"/>
              <a:gd name="adj2" fmla="val 149167"/>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What are the difference?</a:t>
            </a:r>
          </a:p>
        </p:txBody>
      </p:sp>
      <p:sp>
        <p:nvSpPr>
          <p:cNvPr id="46082" name="Rectangle 2"/>
          <p:cNvSpPr>
            <a:spLocks noChangeArrowheads="1"/>
          </p:cNvSpPr>
          <p:nvPr/>
        </p:nvSpPr>
        <p:spPr bwMode="auto">
          <a:xfrm>
            <a:off x="565150" y="80963"/>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Pointers, Arrays and Character Strings</a:t>
            </a:r>
            <a:endParaRPr lang="en-US" sz="3400" b="1">
              <a:solidFill>
                <a:schemeClr val="accent2"/>
              </a:solidFill>
            </a:endParaRPr>
          </a:p>
        </p:txBody>
      </p:sp>
      <p:sp>
        <p:nvSpPr>
          <p:cNvPr id="46083" name="Text Box 3"/>
          <p:cNvSpPr txBox="1">
            <a:spLocks noChangeArrowheads="1"/>
          </p:cNvSpPr>
          <p:nvPr/>
        </p:nvSpPr>
        <p:spPr bwMode="auto">
          <a:xfrm>
            <a:off x="717550" y="806450"/>
            <a:ext cx="8197850" cy="5083661"/>
          </a:xfrm>
          <a:prstGeom prst="rect">
            <a:avLst/>
          </a:prstGeom>
          <a:noFill/>
          <a:ln w="9525">
            <a:noFill/>
            <a:miter lim="800000"/>
            <a:headEnd/>
            <a:tailEnd/>
          </a:ln>
        </p:spPr>
        <p:txBody>
          <a:bodyPr wrap="square" lIns="96736" tIns="48368" rIns="96736" bIns="48368">
            <a:spAutoFit/>
          </a:bodyPr>
          <a:lstStyle/>
          <a:p>
            <a:pPr algn="just" defTabSz="966788">
              <a:lnSpc>
                <a:spcPct val="120000"/>
              </a:lnSpc>
            </a:pPr>
            <a:r>
              <a:rPr lang="en-US" sz="1800" dirty="0">
                <a:solidFill>
                  <a:srgbClr val="33CCFF"/>
                </a:solidFill>
                <a:latin typeface="Arial" pitchFamily="34" charset="0"/>
              </a:rPr>
              <a:t>/* The purpose of this program is to demonstrate operations on strings defined as an array of characters and a string associated with a pointer. The former is a variable string, whereas the latter is a constant that cannot be modified. */</a:t>
            </a:r>
          </a:p>
          <a:p>
            <a:pPr marL="479425" indent="-479425" algn="just" defTabSz="966788">
              <a:lnSpc>
                <a:spcPct val="120000"/>
              </a:lnSpc>
            </a:pPr>
            <a:r>
              <a:rPr lang="en-US" dirty="0">
                <a:latin typeface="Arial" pitchFamily="34" charset="0"/>
              </a:rPr>
              <a:t>#include &lt;</a:t>
            </a:r>
            <a:r>
              <a:rPr lang="en-US" dirty="0" err="1">
                <a:latin typeface="Arial" pitchFamily="34" charset="0"/>
              </a:rPr>
              <a:t>stdio.h</a:t>
            </a:r>
            <a:r>
              <a:rPr lang="en-US" dirty="0">
                <a:latin typeface="Arial" pitchFamily="34" charset="0"/>
              </a:rPr>
              <a:t>&gt;</a:t>
            </a:r>
          </a:p>
          <a:p>
            <a:pPr marL="479425" indent="-479425" algn="just" defTabSz="966788">
              <a:lnSpc>
                <a:spcPct val="120000"/>
              </a:lnSpc>
            </a:pPr>
            <a:r>
              <a:rPr lang="en-US" dirty="0">
                <a:latin typeface="Arial" pitchFamily="34" charset="0"/>
              </a:rPr>
              <a:t>main() {</a:t>
            </a:r>
          </a:p>
          <a:p>
            <a:pPr marL="479425" indent="-479425" algn="just" defTabSz="966788">
              <a:lnSpc>
                <a:spcPct val="120000"/>
              </a:lnSpc>
            </a:pPr>
            <a:r>
              <a:rPr lang="en-US" dirty="0">
                <a:latin typeface="Arial" pitchFamily="34" charset="0"/>
              </a:rPr>
              <a:t>	</a:t>
            </a:r>
            <a:r>
              <a:rPr lang="en-US" dirty="0" err="1">
                <a:latin typeface="Arial" pitchFamily="34" charset="0"/>
              </a:rPr>
              <a:t>int</a:t>
            </a:r>
            <a:r>
              <a:rPr lang="en-US" dirty="0">
                <a:latin typeface="Arial" pitchFamily="34" charset="0"/>
              </a:rPr>
              <a:t> </a:t>
            </a:r>
            <a:r>
              <a:rPr lang="en-US" dirty="0" err="1">
                <a:latin typeface="Arial" pitchFamily="34" charset="0"/>
              </a:rPr>
              <a:t>i</a:t>
            </a:r>
            <a:r>
              <a:rPr lang="en-US" dirty="0">
                <a:latin typeface="Arial" pitchFamily="34" charset="0"/>
              </a:rPr>
              <a:t> = 0;</a:t>
            </a:r>
          </a:p>
          <a:p>
            <a:pPr marL="479425" indent="-479425" algn="just" defTabSz="966788">
              <a:lnSpc>
                <a:spcPct val="120000"/>
              </a:lnSpc>
            </a:pPr>
            <a:r>
              <a:rPr lang="en-US" dirty="0">
                <a:latin typeface="Arial" pitchFamily="34" charset="0"/>
              </a:rPr>
              <a:t>	</a:t>
            </a:r>
            <a:r>
              <a:rPr lang="en-US" dirty="0">
                <a:solidFill>
                  <a:schemeClr val="accent2"/>
                </a:solidFill>
                <a:latin typeface="Arial" pitchFamily="34" charset="0"/>
              </a:rPr>
              <a:t>char a[ ] = "my password is 1a2s3", b[22</a:t>
            </a:r>
            <a:r>
              <a:rPr lang="en-US" dirty="0" smtClean="0">
                <a:solidFill>
                  <a:schemeClr val="accent2"/>
                </a:solidFill>
                <a:latin typeface="Arial" pitchFamily="34" charset="0"/>
              </a:rPr>
              <a:t>];</a:t>
            </a:r>
            <a:r>
              <a:rPr lang="en-US" dirty="0">
                <a:latin typeface="Arial" pitchFamily="34" charset="0"/>
              </a:rPr>
              <a:t>	</a:t>
            </a:r>
            <a:r>
              <a:rPr lang="en-US" dirty="0" smtClean="0">
                <a:solidFill>
                  <a:srgbClr val="33CCFF"/>
                </a:solidFill>
                <a:latin typeface="Arial" pitchFamily="34" charset="0"/>
              </a:rPr>
              <a:t>// </a:t>
            </a:r>
            <a:r>
              <a:rPr lang="en-US" dirty="0">
                <a:solidFill>
                  <a:srgbClr val="33CCFF"/>
                </a:solidFill>
                <a:latin typeface="Arial" pitchFamily="34" charset="0"/>
              </a:rPr>
              <a:t>array</a:t>
            </a:r>
          </a:p>
          <a:p>
            <a:pPr marL="479425" indent="-479425" algn="just" defTabSz="966788">
              <a:lnSpc>
                <a:spcPct val="120000"/>
              </a:lnSpc>
            </a:pPr>
            <a:r>
              <a:rPr lang="en-US" dirty="0">
                <a:latin typeface="Arial" pitchFamily="34" charset="0"/>
              </a:rPr>
              <a:t>	</a:t>
            </a:r>
            <a:r>
              <a:rPr lang="en-US" dirty="0">
                <a:solidFill>
                  <a:schemeClr val="accent2"/>
                </a:solidFill>
                <a:latin typeface="Arial" pitchFamily="34" charset="0"/>
              </a:rPr>
              <a:t>char *p  = "send me your password", *q;</a:t>
            </a:r>
            <a:r>
              <a:rPr lang="en-US" dirty="0">
                <a:latin typeface="Arial" pitchFamily="34" charset="0"/>
              </a:rPr>
              <a:t>      </a:t>
            </a:r>
            <a:r>
              <a:rPr lang="en-US" dirty="0" smtClean="0">
                <a:latin typeface="Arial" pitchFamily="34" charset="0"/>
              </a:rPr>
              <a:t>	</a:t>
            </a:r>
            <a:r>
              <a:rPr lang="en-US" dirty="0" smtClean="0">
                <a:solidFill>
                  <a:srgbClr val="33CCFF"/>
                </a:solidFill>
                <a:latin typeface="Arial" pitchFamily="34" charset="0"/>
              </a:rPr>
              <a:t>// </a:t>
            </a:r>
            <a:r>
              <a:rPr lang="en-US" dirty="0">
                <a:solidFill>
                  <a:srgbClr val="33CCFF"/>
                </a:solidFill>
                <a:latin typeface="Arial" pitchFamily="34" charset="0"/>
              </a:rPr>
              <a:t>pointer</a:t>
            </a:r>
          </a:p>
          <a:p>
            <a:pPr marL="479425" indent="-479425" algn="just" defTabSz="966788">
              <a:lnSpc>
                <a:spcPct val="120000"/>
              </a:lnSpc>
            </a:pPr>
            <a:r>
              <a:rPr lang="en-US" dirty="0">
                <a:latin typeface="Arial" pitchFamily="34" charset="0"/>
              </a:rPr>
              <a:t>	</a:t>
            </a:r>
            <a:r>
              <a:rPr lang="en-US" dirty="0" smtClean="0">
                <a:latin typeface="Arial" pitchFamily="34" charset="0"/>
              </a:rPr>
              <a:t>// printf</a:t>
            </a:r>
            <a:r>
              <a:rPr lang="en-US" dirty="0">
                <a:latin typeface="Arial" pitchFamily="34" charset="0"/>
              </a:rPr>
              <a:t>("message before encryption:\n");</a:t>
            </a:r>
          </a:p>
          <a:p>
            <a:pPr marL="479425" indent="-479425" algn="just" defTabSz="966788">
              <a:lnSpc>
                <a:spcPct val="120000"/>
              </a:lnSpc>
            </a:pPr>
            <a:r>
              <a:rPr lang="en-US" dirty="0">
                <a:latin typeface="Arial" pitchFamily="34" charset="0"/>
              </a:rPr>
              <a:t>	printf("  %s\n  %s\n", a, p);</a:t>
            </a:r>
          </a:p>
          <a:p>
            <a:pPr marL="479425" indent="-479425" algn="just" defTabSz="966788">
              <a:lnSpc>
                <a:spcPct val="120000"/>
              </a:lnSpc>
            </a:pPr>
            <a:r>
              <a:rPr lang="en-US" dirty="0">
                <a:latin typeface="Arial" pitchFamily="34" charset="0"/>
              </a:rPr>
              <a:t>	while (a[i] != '\0')		</a:t>
            </a:r>
            <a:r>
              <a:rPr lang="en-US" dirty="0" smtClean="0">
                <a:latin typeface="Arial" pitchFamily="34" charset="0"/>
              </a:rPr>
              <a:t>	</a:t>
            </a:r>
            <a:r>
              <a:rPr lang="en-US" dirty="0" smtClean="0">
                <a:solidFill>
                  <a:srgbClr val="33CCFF"/>
                </a:solidFill>
                <a:latin typeface="Arial" pitchFamily="34" charset="0"/>
              </a:rPr>
              <a:t>// </a:t>
            </a:r>
            <a:r>
              <a:rPr lang="en-US" dirty="0">
                <a:solidFill>
                  <a:srgbClr val="33CCFF"/>
                </a:solidFill>
                <a:latin typeface="Arial" pitchFamily="34" charset="0"/>
              </a:rPr>
              <a:t>encrypt a[ ]</a:t>
            </a:r>
          </a:p>
          <a:p>
            <a:pPr marL="479425" indent="-479425" algn="just" defTabSz="966788">
              <a:lnSpc>
                <a:spcPct val="120000"/>
              </a:lnSpc>
            </a:pPr>
            <a:r>
              <a:rPr lang="en-US" dirty="0">
                <a:latin typeface="Arial" pitchFamily="34" charset="0"/>
              </a:rPr>
              <a:t>		a[i] = *(a + i++)+1</a:t>
            </a:r>
            <a:r>
              <a:rPr lang="en-US" dirty="0" smtClean="0">
                <a:latin typeface="Arial" pitchFamily="34" charset="0"/>
              </a:rPr>
              <a:t>; 		</a:t>
            </a:r>
            <a:r>
              <a:rPr lang="en-US" dirty="0" smtClean="0">
                <a:solidFill>
                  <a:srgbClr val="33CCFF"/>
                </a:solidFill>
                <a:latin typeface="Arial" pitchFamily="34" charset="0"/>
              </a:rPr>
              <a:t>// </a:t>
            </a:r>
            <a:r>
              <a:rPr lang="en-US" dirty="0">
                <a:solidFill>
                  <a:srgbClr val="33CCFF"/>
                </a:solidFill>
                <a:latin typeface="Arial" pitchFamily="34" charset="0"/>
              </a:rPr>
              <a:t>a[i] = a[i]+1; i++;</a:t>
            </a:r>
          </a:p>
        </p:txBody>
      </p:sp>
      <p:sp>
        <p:nvSpPr>
          <p:cNvPr id="4" name="Rectangle 4"/>
          <p:cNvSpPr>
            <a:spLocks noChangeArrowheads="1"/>
          </p:cNvSpPr>
          <p:nvPr/>
        </p:nvSpPr>
        <p:spPr bwMode="auto">
          <a:xfrm>
            <a:off x="4814094" y="6019800"/>
            <a:ext cx="3491706" cy="651679"/>
          </a:xfrm>
          <a:prstGeom prst="rect">
            <a:avLst/>
          </a:prstGeom>
          <a:solidFill>
            <a:schemeClr val="tx1"/>
          </a:solidFill>
          <a:ln w="9525">
            <a:solidFill>
              <a:schemeClr val="hlink"/>
            </a:solidFill>
            <a:miter lim="800000"/>
            <a:headEnd/>
            <a:tailEnd/>
          </a:ln>
        </p:spPr>
        <p:txBody>
          <a:bodyPr wrap="square" lIns="96736" tIns="48368" rIns="96736" bIns="48368">
            <a:spAutoFit/>
          </a:bodyPr>
          <a:lstStyle/>
          <a:p>
            <a:pPr algn="ctr" defTabSz="966788">
              <a:lnSpc>
                <a:spcPct val="80000"/>
              </a:lnSpc>
              <a:spcBef>
                <a:spcPct val="50000"/>
              </a:spcBef>
            </a:pPr>
            <a:r>
              <a:rPr lang="en-US" sz="2000" dirty="0" smtClean="0">
                <a:solidFill>
                  <a:schemeClr val="bg1"/>
                </a:solidFill>
                <a:latin typeface="Arial" pitchFamily="34" charset="0"/>
              </a:rPr>
              <a:t>my </a:t>
            </a:r>
            <a:r>
              <a:rPr lang="en-US" sz="2000" dirty="0">
                <a:solidFill>
                  <a:schemeClr val="bg1"/>
                </a:solidFill>
                <a:latin typeface="Arial" pitchFamily="34" charset="0"/>
              </a:rPr>
              <a:t>password is 1a2s3</a:t>
            </a:r>
          </a:p>
          <a:p>
            <a:pPr defTabSz="966788">
              <a:lnSpc>
                <a:spcPct val="50000"/>
              </a:lnSpc>
              <a:spcBef>
                <a:spcPct val="50000"/>
              </a:spcBef>
            </a:pPr>
            <a:r>
              <a:rPr lang="en-US" sz="2000" dirty="0">
                <a:solidFill>
                  <a:schemeClr val="bg1"/>
                </a:solidFill>
                <a:latin typeface="Arial" pitchFamily="34" charset="0"/>
              </a:rPr>
              <a:t>     send me your </a:t>
            </a:r>
            <a:r>
              <a:rPr lang="en-US" sz="2000" dirty="0" smtClean="0">
                <a:solidFill>
                  <a:schemeClr val="bg1"/>
                </a:solidFill>
                <a:latin typeface="Arial" pitchFamily="34" charset="0"/>
              </a:rPr>
              <a:t>password</a:t>
            </a:r>
            <a:endParaRPr lang="en-US" sz="2000" dirty="0">
              <a:solidFill>
                <a:schemeClr val="bg1"/>
              </a:solidFill>
              <a:latin typeface="Arial" pitchFamily="34" charset="0"/>
            </a:endParaRPr>
          </a:p>
        </p:txBody>
      </p:sp>
      <p:sp>
        <p:nvSpPr>
          <p:cNvPr id="8" name="Rounded Rectangular Callout 7"/>
          <p:cNvSpPr/>
          <p:nvPr/>
        </p:nvSpPr>
        <p:spPr bwMode="auto">
          <a:xfrm>
            <a:off x="-6350" y="4169961"/>
            <a:ext cx="1143000" cy="783039"/>
          </a:xfrm>
          <a:prstGeom prst="wedgeRoundRectCallout">
            <a:avLst>
              <a:gd name="adj1" fmla="val 59044"/>
              <a:gd name="adj2" fmla="val -89162"/>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Constant string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6083">
                                            <p:txEl>
                                              <p:pRg st="6" end="6"/>
                                            </p:txEl>
                                          </p:spTgt>
                                        </p:tgtEl>
                                        <p:attrNameLst>
                                          <p:attrName>style.visibility</p:attrName>
                                        </p:attrNameLst>
                                      </p:cBhvr>
                                      <p:to>
                                        <p:strVal val="visible"/>
                                      </p:to>
                                    </p:set>
                                    <p:animEffect transition="in" filter="wipe(up)">
                                      <p:cBhvr>
                                        <p:cTn id="21" dur="500"/>
                                        <p:tgtEl>
                                          <p:spTgt spid="46083">
                                            <p:txEl>
                                              <p:pRg st="6" end="6"/>
                                            </p:txEl>
                                          </p:spTgt>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46083">
                                            <p:txEl>
                                              <p:pRg st="7" end="7"/>
                                            </p:txEl>
                                          </p:spTgt>
                                        </p:tgtEl>
                                        <p:attrNameLst>
                                          <p:attrName>style.visibility</p:attrName>
                                        </p:attrNameLst>
                                      </p:cBhvr>
                                      <p:to>
                                        <p:strVal val="visible"/>
                                      </p:to>
                                    </p:set>
                                    <p:animEffect transition="in" filter="wipe(up)">
                                      <p:cBhvr>
                                        <p:cTn id="25" dur="500"/>
                                        <p:tgtEl>
                                          <p:spTgt spid="46083">
                                            <p:txEl>
                                              <p:pRg st="7" end="7"/>
                                            </p:txEl>
                                          </p:spTgt>
                                        </p:tgtEl>
                                      </p:cBhvr>
                                    </p:animEffect>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6083">
                                            <p:txEl>
                                              <p:pRg st="8" end="8"/>
                                            </p:txEl>
                                          </p:spTgt>
                                        </p:tgtEl>
                                        <p:attrNameLst>
                                          <p:attrName>style.visibility</p:attrName>
                                        </p:attrNameLst>
                                      </p:cBhvr>
                                      <p:to>
                                        <p:strVal val="visible"/>
                                      </p:to>
                                    </p:set>
                                    <p:animEffect transition="in" filter="wipe(up)">
                                      <p:cBhvr>
                                        <p:cTn id="36" dur="500"/>
                                        <p:tgtEl>
                                          <p:spTgt spid="46083">
                                            <p:txEl>
                                              <p:pRg st="8" end="8"/>
                                            </p:txEl>
                                          </p:spTgt>
                                        </p:tgtEl>
                                      </p:cBhvr>
                                    </p:animEffec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46083">
                                            <p:txEl>
                                              <p:pRg st="9" end="9"/>
                                            </p:txEl>
                                          </p:spTgt>
                                        </p:tgtEl>
                                        <p:attrNameLst>
                                          <p:attrName>style.visibility</p:attrName>
                                        </p:attrNameLst>
                                      </p:cBhvr>
                                      <p:to>
                                        <p:strVal val="visible"/>
                                      </p:to>
                                    </p:set>
                                    <p:animEffect transition="in" filter="wipe(up)">
                                      <p:cBhvr>
                                        <p:cTn id="40" dur="500"/>
                                        <p:tgtEl>
                                          <p:spTgt spid="460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4"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68"/>
          <p:cNvSpPr>
            <a:spLocks noChangeArrowheads="1"/>
          </p:cNvSpPr>
          <p:nvPr/>
        </p:nvSpPr>
        <p:spPr bwMode="auto">
          <a:xfrm>
            <a:off x="671513" y="0"/>
            <a:ext cx="7796212"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Getting Started with C/C++</a:t>
            </a:r>
            <a:r>
              <a:rPr lang="en-US" sz="3400" b="1">
                <a:solidFill>
                  <a:schemeClr val="accent2"/>
                </a:solidFill>
              </a:rPr>
              <a:t> </a:t>
            </a:r>
          </a:p>
        </p:txBody>
      </p:sp>
      <p:sp>
        <p:nvSpPr>
          <p:cNvPr id="113933" name="Rectangle 269"/>
          <p:cNvSpPr>
            <a:spLocks noChangeArrowheads="1"/>
          </p:cNvSpPr>
          <p:nvPr/>
        </p:nvSpPr>
        <p:spPr bwMode="auto">
          <a:xfrm>
            <a:off x="565150" y="762000"/>
            <a:ext cx="8385175" cy="5832475"/>
          </a:xfrm>
          <a:prstGeom prst="rect">
            <a:avLst/>
          </a:prstGeom>
          <a:noFill/>
          <a:ln w="9525">
            <a:noFill/>
            <a:miter lim="800000"/>
            <a:headEnd/>
            <a:tailEnd/>
          </a:ln>
        </p:spPr>
        <p:txBody>
          <a:bodyPr lIns="96736" tIns="48368" rIns="96736" bIns="48368"/>
          <a:lstStyle/>
          <a:p>
            <a:pPr marL="309563" indent="-309563" defTabSz="966788">
              <a:lnSpc>
                <a:spcPct val="135000"/>
              </a:lnSpc>
              <a:spcBef>
                <a:spcPct val="20000"/>
              </a:spcBef>
              <a:buClr>
                <a:srgbClr val="000000"/>
              </a:buClr>
              <a:buSzPct val="75000"/>
              <a:buFont typeface="Wingdings" pitchFamily="2" charset="2"/>
              <a:buNone/>
              <a:tabLst>
                <a:tab pos="914400" algn="l"/>
                <a:tab pos="1690688" algn="l"/>
                <a:tab pos="2355850" algn="l"/>
                <a:tab pos="4775200" algn="l"/>
                <a:tab pos="5321300" algn="l"/>
                <a:tab pos="5802313" algn="l"/>
              </a:tabLst>
            </a:pPr>
            <a:r>
              <a:rPr lang="en-US" dirty="0">
                <a:cs typeface="Times New Roman" pitchFamily="18" charset="0"/>
              </a:rPr>
              <a:t>The parts (components) of a C/C++ program are called </a:t>
            </a:r>
            <a:r>
              <a:rPr lang="en-US" b="1" dirty="0">
                <a:cs typeface="Times New Roman" pitchFamily="18" charset="0"/>
              </a:rPr>
              <a:t>functions</a:t>
            </a:r>
            <a:r>
              <a:rPr lang="en-US" dirty="0">
                <a:cs typeface="Times New Roman" pitchFamily="18" charset="0"/>
              </a:rPr>
              <a:t>. There are two kinds of functions: </a:t>
            </a:r>
          </a:p>
          <a:p>
            <a:pPr marL="309563" indent="-309563" defTabSz="966788">
              <a:lnSpc>
                <a:spcPct val="135000"/>
              </a:lnSpc>
              <a:spcBef>
                <a:spcPct val="20000"/>
              </a:spcBef>
              <a:buClr>
                <a:srgbClr val="000000"/>
              </a:buClr>
              <a:buSzPct val="75000"/>
              <a:buFont typeface="Wingdings" pitchFamily="2" charset="2"/>
              <a:buChar char="§"/>
              <a:tabLst>
                <a:tab pos="914400" algn="l"/>
                <a:tab pos="1690688" algn="l"/>
                <a:tab pos="2355850" algn="l"/>
                <a:tab pos="4775200" algn="l"/>
                <a:tab pos="5321300" algn="l"/>
                <a:tab pos="5802313" algn="l"/>
              </a:tabLst>
            </a:pPr>
            <a:r>
              <a:rPr lang="en-US" dirty="0">
                <a:cs typeface="Times New Roman" pitchFamily="18" charset="0"/>
              </a:rPr>
              <a:t>Built-in functions are pre-written and exist in </a:t>
            </a:r>
            <a:r>
              <a:rPr lang="en-US" b="1" dirty="0">
                <a:cs typeface="Times New Roman" pitchFamily="18" charset="0"/>
              </a:rPr>
              <a:t>libraries</a:t>
            </a:r>
            <a:r>
              <a:rPr lang="en-US" dirty="0">
                <a:cs typeface="Times New Roman" pitchFamily="18" charset="0"/>
              </a:rPr>
              <a:t>, i.e.: input and output functions (printf, scanf , cin, cout), and mathematical functions (sin, </a:t>
            </a:r>
            <a:r>
              <a:rPr lang="en-US" dirty="0" err="1">
                <a:cs typeface="Times New Roman" pitchFamily="18" charset="0"/>
              </a:rPr>
              <a:t>cos</a:t>
            </a:r>
            <a:r>
              <a:rPr lang="en-US" dirty="0">
                <a:cs typeface="Times New Roman" pitchFamily="18" charset="0"/>
              </a:rPr>
              <a:t>, </a:t>
            </a:r>
            <a:r>
              <a:rPr lang="en-US" dirty="0" err="1">
                <a:cs typeface="Times New Roman" pitchFamily="18" charset="0"/>
              </a:rPr>
              <a:t>sqrt</a:t>
            </a:r>
            <a:r>
              <a:rPr lang="en-US" dirty="0">
                <a:cs typeface="Times New Roman" pitchFamily="18" charset="0"/>
              </a:rPr>
              <a:t>).</a:t>
            </a:r>
          </a:p>
          <a:p>
            <a:pPr marL="309563" indent="-309563" defTabSz="966788">
              <a:lnSpc>
                <a:spcPct val="135000"/>
              </a:lnSpc>
              <a:spcBef>
                <a:spcPct val="20000"/>
              </a:spcBef>
              <a:buClr>
                <a:srgbClr val="000000"/>
              </a:buClr>
              <a:buSzPct val="75000"/>
              <a:buFont typeface="Wingdings" pitchFamily="2" charset="2"/>
              <a:buChar char="§"/>
              <a:tabLst>
                <a:tab pos="914400" algn="l"/>
                <a:tab pos="1690688" algn="l"/>
                <a:tab pos="2355850" algn="l"/>
                <a:tab pos="4775200" algn="l"/>
                <a:tab pos="5321300" algn="l"/>
                <a:tab pos="5802313" algn="l"/>
              </a:tabLst>
            </a:pPr>
            <a:r>
              <a:rPr lang="en-US" dirty="0">
                <a:cs typeface="Times New Roman" pitchFamily="18" charset="0"/>
              </a:rPr>
              <a:t>User defined functions are written by the </a:t>
            </a:r>
            <a:r>
              <a:rPr lang="en-US" dirty="0" smtClean="0">
                <a:cs typeface="Times New Roman" pitchFamily="18" charset="0"/>
              </a:rPr>
              <a:t>programmers.</a:t>
            </a:r>
            <a:endParaRPr lang="en-US" dirty="0">
              <a:cs typeface="Times New Roman" pitchFamily="18" charset="0"/>
            </a:endParaRPr>
          </a:p>
          <a:p>
            <a:pPr marL="309563" indent="-309563" defTabSz="966788">
              <a:lnSpc>
                <a:spcPct val="135000"/>
              </a:lnSpc>
              <a:spcBef>
                <a:spcPct val="20000"/>
              </a:spcBef>
              <a:buClr>
                <a:srgbClr val="000000"/>
              </a:buClr>
              <a:buSzPct val="75000"/>
              <a:buFont typeface="Wingdings" pitchFamily="2" charset="2"/>
              <a:buChar char="§"/>
              <a:tabLst>
                <a:tab pos="914400" algn="l"/>
                <a:tab pos="1690688" algn="l"/>
                <a:tab pos="2355850" algn="l"/>
                <a:tab pos="4775200" algn="l"/>
                <a:tab pos="5321300" algn="l"/>
                <a:tab pos="5802313" algn="l"/>
              </a:tabLst>
            </a:pPr>
            <a:r>
              <a:rPr lang="en-US" dirty="0">
                <a:cs typeface="Times New Roman" pitchFamily="18" charset="0"/>
              </a:rPr>
              <a:t>Functions </a:t>
            </a:r>
            <a:r>
              <a:rPr lang="en-US" dirty="0" smtClean="0">
                <a:cs typeface="Times New Roman" pitchFamily="18" charset="0"/>
              </a:rPr>
              <a:t>may also </a:t>
            </a:r>
            <a:r>
              <a:rPr lang="en-US" dirty="0">
                <a:cs typeface="Times New Roman" pitchFamily="18" charset="0"/>
              </a:rPr>
              <a:t>exist outside any class, and variables may exist outside any class or functions. These functions and variables are called </a:t>
            </a:r>
            <a:r>
              <a:rPr lang="en-US" b="1" dirty="0">
                <a:cs typeface="Times New Roman" pitchFamily="18" charset="0"/>
              </a:rPr>
              <a:t>global</a:t>
            </a:r>
            <a:r>
              <a:rPr lang="en-US" dirty="0">
                <a:cs typeface="Times New Roman" pitchFamily="18" charset="0"/>
              </a:rPr>
              <a:t>. This is different from Java.</a:t>
            </a:r>
          </a:p>
          <a:p>
            <a:pPr marL="309563" indent="-309563" defTabSz="966788">
              <a:lnSpc>
                <a:spcPct val="135000"/>
              </a:lnSpc>
              <a:spcBef>
                <a:spcPct val="20000"/>
              </a:spcBef>
              <a:buClr>
                <a:srgbClr val="000000"/>
              </a:buClr>
              <a:buSzPct val="75000"/>
              <a:buFont typeface="Wingdings" pitchFamily="2" charset="2"/>
              <a:buChar char="§"/>
              <a:tabLst>
                <a:tab pos="914400" algn="l"/>
                <a:tab pos="1690688" algn="l"/>
                <a:tab pos="2355850" algn="l"/>
                <a:tab pos="4775200" algn="l"/>
                <a:tab pos="5321300" algn="l"/>
                <a:tab pos="5802313" algn="l"/>
              </a:tabLst>
            </a:pPr>
            <a:r>
              <a:rPr lang="en-US" dirty="0">
                <a:cs typeface="Times New Roman" pitchFamily="18" charset="0"/>
              </a:rPr>
              <a:t>Each C/C++ program must contain exactly one main( ) function.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933">
                                            <p:txEl>
                                              <p:pRg st="1" end="1"/>
                                            </p:txEl>
                                          </p:spTgt>
                                        </p:tgtEl>
                                        <p:attrNameLst>
                                          <p:attrName>style.visibility</p:attrName>
                                        </p:attrNameLst>
                                      </p:cBhvr>
                                      <p:to>
                                        <p:strVal val="visible"/>
                                      </p:to>
                                    </p:set>
                                    <p:anim calcmode="lin" valueType="num">
                                      <p:cBhvr additive="base">
                                        <p:cTn id="7" dur="500" fill="hold"/>
                                        <p:tgtEl>
                                          <p:spTgt spid="11393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933">
                                            <p:txEl>
                                              <p:pRg st="1" end="1"/>
                                            </p:txEl>
                                          </p:spTgt>
                                        </p:tgtEl>
                                        <p:attrNameLst>
                                          <p:attrName>ppt_y</p:attrName>
                                        </p:attrNameLst>
                                      </p:cBhvr>
                                      <p:tavLst>
                                        <p:tav tm="0">
                                          <p:val>
                                            <p:strVal val="#ppt_y"/>
                                          </p:val>
                                        </p:tav>
                                        <p:tav tm="100000">
                                          <p:val>
                                            <p:strVal val="#ppt_y"/>
                                          </p:val>
                                        </p:tav>
                                      </p:tavLst>
                                    </p:anim>
                                  </p:childTnLst>
                                  <p:subTnLst>
                                    <p:audio>
                                      <p:cMediaNode mute="1">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933">
                                            <p:txEl>
                                              <p:pRg st="2" end="2"/>
                                            </p:txEl>
                                          </p:spTgt>
                                        </p:tgtEl>
                                        <p:attrNameLst>
                                          <p:attrName>style.visibility</p:attrName>
                                        </p:attrNameLst>
                                      </p:cBhvr>
                                      <p:to>
                                        <p:strVal val="visible"/>
                                      </p:to>
                                    </p:set>
                                    <p:anim calcmode="lin" valueType="num">
                                      <p:cBhvr additive="base">
                                        <p:cTn id="13" dur="500" fill="hold"/>
                                        <p:tgtEl>
                                          <p:spTgt spid="11393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3933">
                                            <p:txEl>
                                              <p:pRg st="2" end="2"/>
                                            </p:txEl>
                                          </p:spTgt>
                                        </p:tgtEl>
                                        <p:attrNameLst>
                                          <p:attrName>ppt_y</p:attrName>
                                        </p:attrNameLst>
                                      </p:cBhvr>
                                      <p:tavLst>
                                        <p:tav tm="0">
                                          <p:val>
                                            <p:strVal val="#ppt_y"/>
                                          </p:val>
                                        </p:tav>
                                        <p:tav tm="100000">
                                          <p:val>
                                            <p:strVal val="#ppt_y"/>
                                          </p:val>
                                        </p:tav>
                                      </p:tavLst>
                                    </p:anim>
                                  </p:childTnLst>
                                  <p:subTnLst>
                                    <p:audio>
                                      <p:cMediaNode mute="1">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3933">
                                            <p:txEl>
                                              <p:pRg st="3" end="3"/>
                                            </p:txEl>
                                          </p:spTgt>
                                        </p:tgtEl>
                                        <p:attrNameLst>
                                          <p:attrName>style.visibility</p:attrName>
                                        </p:attrNameLst>
                                      </p:cBhvr>
                                      <p:to>
                                        <p:strVal val="visible"/>
                                      </p:to>
                                    </p:set>
                                    <p:anim calcmode="lin" valueType="num">
                                      <p:cBhvr additive="base">
                                        <p:cTn id="19" dur="500" fill="hold"/>
                                        <p:tgtEl>
                                          <p:spTgt spid="11393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3933">
                                            <p:txEl>
                                              <p:pRg st="3" end="3"/>
                                            </p:txEl>
                                          </p:spTgt>
                                        </p:tgtEl>
                                        <p:attrNameLst>
                                          <p:attrName>ppt_y</p:attrName>
                                        </p:attrNameLst>
                                      </p:cBhvr>
                                      <p:tavLst>
                                        <p:tav tm="0">
                                          <p:val>
                                            <p:strVal val="#ppt_y"/>
                                          </p:val>
                                        </p:tav>
                                        <p:tav tm="100000">
                                          <p:val>
                                            <p:strVal val="#ppt_y"/>
                                          </p:val>
                                        </p:tav>
                                      </p:tavLst>
                                    </p:anim>
                                  </p:childTnLst>
                                  <p:subTnLst>
                                    <p:audio>
                                      <p:cMediaNode mute="1">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3933">
                                            <p:txEl>
                                              <p:pRg st="4" end="4"/>
                                            </p:txEl>
                                          </p:spTgt>
                                        </p:tgtEl>
                                        <p:attrNameLst>
                                          <p:attrName>style.visibility</p:attrName>
                                        </p:attrNameLst>
                                      </p:cBhvr>
                                      <p:to>
                                        <p:strVal val="visible"/>
                                      </p:to>
                                    </p:set>
                                    <p:anim calcmode="lin" valueType="num">
                                      <p:cBhvr additive="base">
                                        <p:cTn id="25" dur="500" fill="hold"/>
                                        <p:tgtEl>
                                          <p:spTgt spid="11393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3933">
                                            <p:txEl>
                                              <p:pRg st="4" end="4"/>
                                            </p:txEl>
                                          </p:spTgt>
                                        </p:tgtEl>
                                        <p:attrNameLst>
                                          <p:attrName>ppt_y</p:attrName>
                                        </p:attrNameLst>
                                      </p:cBhvr>
                                      <p:tavLst>
                                        <p:tav tm="0">
                                          <p:val>
                                            <p:strVal val="#ppt_y"/>
                                          </p:val>
                                        </p:tav>
                                        <p:tav tm="100000">
                                          <p:val>
                                            <p:strVal val="#ppt_y"/>
                                          </p:val>
                                        </p:tav>
                                      </p:tavLst>
                                    </p:anim>
                                  </p:childTnLst>
                                  <p:subTnLst>
                                    <p:audio>
                                      <p:cMediaNode mute="1">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93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46075" y="838200"/>
            <a:ext cx="8721725" cy="5489926"/>
          </a:xfrm>
          <a:prstGeom prst="rect">
            <a:avLst/>
          </a:prstGeom>
          <a:noFill/>
          <a:ln w="9525">
            <a:noFill/>
            <a:miter lim="800000"/>
            <a:headEnd/>
            <a:tailEnd/>
          </a:ln>
        </p:spPr>
        <p:txBody>
          <a:bodyPr lIns="96736" tIns="48368" rIns="96736" bIns="48368">
            <a:spAutoFit/>
          </a:bodyPr>
          <a:lstStyle/>
          <a:p>
            <a:pPr defTabSz="966788">
              <a:lnSpc>
                <a:spcPct val="70000"/>
              </a:lnSpc>
              <a:spcBef>
                <a:spcPct val="50000"/>
              </a:spcBef>
              <a:tabLst>
                <a:tab pos="479425" algn="l"/>
              </a:tabLst>
            </a:pPr>
            <a:r>
              <a:rPr lang="en-US" dirty="0" smtClean="0">
                <a:solidFill>
                  <a:srgbClr val="33CCFF"/>
                </a:solidFill>
                <a:latin typeface="Arial" pitchFamily="34" charset="0"/>
              </a:rPr>
              <a:t>// </a:t>
            </a:r>
            <a:r>
              <a:rPr lang="en-US" dirty="0">
                <a:solidFill>
                  <a:srgbClr val="33CCFF"/>
                </a:solidFill>
                <a:latin typeface="Arial" pitchFamily="34" charset="0"/>
              </a:rPr>
              <a:t>These 3 lines of code demonstrate that the string pointed to by p and q is a constant string literal and may not be changed.</a:t>
            </a:r>
          </a:p>
          <a:p>
            <a:pPr defTabSz="966788">
              <a:lnSpc>
                <a:spcPct val="70000"/>
              </a:lnSpc>
              <a:spcBef>
                <a:spcPct val="50000"/>
              </a:spcBef>
              <a:tabLst>
                <a:tab pos="479425" algn="l"/>
              </a:tabLst>
            </a:pPr>
            <a:r>
              <a:rPr lang="en-US" dirty="0">
                <a:solidFill>
                  <a:srgbClr val="33CCFF"/>
                </a:solidFill>
                <a:latin typeface="Arial" pitchFamily="34" charset="0"/>
              </a:rPr>
              <a:t>	  </a:t>
            </a:r>
            <a:r>
              <a:rPr lang="en-US" dirty="0">
                <a:solidFill>
                  <a:schemeClr val="accent2"/>
                </a:solidFill>
                <a:latin typeface="Arial" pitchFamily="34" charset="0"/>
              </a:rPr>
              <a:t>q = p;	</a:t>
            </a:r>
          </a:p>
          <a:p>
            <a:pPr defTabSz="966788">
              <a:lnSpc>
                <a:spcPct val="70000"/>
              </a:lnSpc>
              <a:spcBef>
                <a:spcPct val="50000"/>
              </a:spcBef>
              <a:tabLst>
                <a:tab pos="479425" algn="l"/>
              </a:tabLst>
            </a:pPr>
            <a:r>
              <a:rPr lang="en-US" dirty="0">
                <a:solidFill>
                  <a:srgbClr val="33CCFF"/>
                </a:solidFill>
                <a:latin typeface="Arial" pitchFamily="34" charset="0"/>
              </a:rPr>
              <a:t>	  </a:t>
            </a:r>
            <a:r>
              <a:rPr lang="en-US" dirty="0">
                <a:solidFill>
                  <a:schemeClr val="accent2"/>
                </a:solidFill>
                <a:latin typeface="Arial" pitchFamily="34" charset="0"/>
              </a:rPr>
              <a:t>while (*q != '\0')</a:t>
            </a:r>
          </a:p>
          <a:p>
            <a:pPr defTabSz="966788">
              <a:lnSpc>
                <a:spcPct val="70000"/>
              </a:lnSpc>
              <a:spcBef>
                <a:spcPct val="50000"/>
              </a:spcBef>
              <a:tabLst>
                <a:tab pos="479425" algn="l"/>
              </a:tabLst>
            </a:pPr>
            <a:r>
              <a:rPr lang="en-US" dirty="0">
                <a:solidFill>
                  <a:srgbClr val="33CCFF"/>
                </a:solidFill>
                <a:latin typeface="Arial" pitchFamily="34" charset="0"/>
              </a:rPr>
              <a:t>	 	</a:t>
            </a:r>
            <a:r>
              <a:rPr lang="en-US" dirty="0">
                <a:solidFill>
                  <a:schemeClr val="accent2"/>
                </a:solidFill>
                <a:latin typeface="Arial" pitchFamily="34" charset="0"/>
              </a:rPr>
              <a:t>*q=*(q++)+1;	//</a:t>
            </a:r>
            <a:r>
              <a:rPr lang="en-US" dirty="0">
                <a:solidFill>
                  <a:srgbClr val="CC3300"/>
                </a:solidFill>
                <a:latin typeface="Arial" pitchFamily="34" charset="0"/>
              </a:rPr>
              <a:t>error: *q is a constant</a:t>
            </a:r>
            <a:r>
              <a:rPr lang="en-US" dirty="0">
                <a:solidFill>
                  <a:srgbClr val="33CCFF"/>
                </a:solidFill>
                <a:latin typeface="Arial" pitchFamily="34" charset="0"/>
              </a:rPr>
              <a:t>                       </a:t>
            </a:r>
          </a:p>
          <a:p>
            <a:pPr defTabSz="966788">
              <a:lnSpc>
                <a:spcPct val="70000"/>
              </a:lnSpc>
              <a:spcBef>
                <a:spcPct val="50000"/>
              </a:spcBef>
              <a:tabLst>
                <a:tab pos="479425" algn="l"/>
              </a:tabLst>
            </a:pPr>
            <a:r>
              <a:rPr lang="en-US" dirty="0">
                <a:latin typeface="Arial" pitchFamily="34" charset="0"/>
              </a:rPr>
              <a:t>	i = 0;</a:t>
            </a:r>
          </a:p>
          <a:p>
            <a:pPr defTabSz="966788">
              <a:lnSpc>
                <a:spcPct val="70000"/>
              </a:lnSpc>
              <a:spcBef>
                <a:spcPct val="50000"/>
              </a:spcBef>
              <a:tabLst>
                <a:tab pos="479425" algn="l"/>
              </a:tabLst>
            </a:pPr>
            <a:r>
              <a:rPr lang="en-US" dirty="0">
                <a:latin typeface="Arial" pitchFamily="34" charset="0"/>
              </a:rPr>
              <a:t>	while (i &lt; 22)</a:t>
            </a:r>
          </a:p>
          <a:p>
            <a:pPr defTabSz="966788">
              <a:lnSpc>
                <a:spcPct val="70000"/>
              </a:lnSpc>
              <a:spcBef>
                <a:spcPct val="50000"/>
              </a:spcBef>
              <a:tabLst>
                <a:tab pos="479425" algn="l"/>
              </a:tabLst>
            </a:pPr>
            <a:r>
              <a:rPr lang="en-US" dirty="0">
                <a:latin typeface="Arial" pitchFamily="34" charset="0"/>
              </a:rPr>
              <a:t>		b[i] = *(</a:t>
            </a:r>
            <a:r>
              <a:rPr lang="en-US" dirty="0" err="1">
                <a:latin typeface="Arial" pitchFamily="34" charset="0"/>
              </a:rPr>
              <a:t>p+i</a:t>
            </a:r>
            <a:r>
              <a:rPr lang="en-US" dirty="0">
                <a:latin typeface="Arial" pitchFamily="34" charset="0"/>
              </a:rPr>
              <a:t>++);		</a:t>
            </a:r>
            <a:r>
              <a:rPr lang="en-US" dirty="0">
                <a:solidFill>
                  <a:srgbClr val="33CCFF"/>
                </a:solidFill>
                <a:latin typeface="Arial" pitchFamily="34" charset="0"/>
              </a:rPr>
              <a:t>// copy p into b[ ]</a:t>
            </a:r>
          </a:p>
          <a:p>
            <a:pPr defTabSz="966788">
              <a:lnSpc>
                <a:spcPct val="70000"/>
              </a:lnSpc>
              <a:spcBef>
                <a:spcPct val="50000"/>
              </a:spcBef>
              <a:tabLst>
                <a:tab pos="479425" algn="l"/>
              </a:tabLst>
            </a:pPr>
            <a:r>
              <a:rPr lang="en-US" dirty="0">
                <a:latin typeface="Arial" pitchFamily="34" charset="0"/>
              </a:rPr>
              <a:t>	q = b;</a:t>
            </a:r>
          </a:p>
          <a:p>
            <a:pPr defTabSz="966788">
              <a:lnSpc>
                <a:spcPct val="70000"/>
              </a:lnSpc>
              <a:spcBef>
                <a:spcPct val="50000"/>
              </a:spcBef>
              <a:tabLst>
                <a:tab pos="479425" algn="l"/>
              </a:tabLst>
            </a:pPr>
            <a:r>
              <a:rPr lang="en-US" dirty="0">
                <a:latin typeface="Arial" pitchFamily="34" charset="0"/>
              </a:rPr>
              <a:t>	while (*q != '\0')		</a:t>
            </a:r>
            <a:r>
              <a:rPr lang="en-US" dirty="0">
                <a:solidFill>
                  <a:srgbClr val="33CCFF"/>
                </a:solidFill>
                <a:latin typeface="Arial" pitchFamily="34" charset="0"/>
              </a:rPr>
              <a:t>// encrypt b[ ]</a:t>
            </a:r>
          </a:p>
          <a:p>
            <a:pPr defTabSz="966788">
              <a:lnSpc>
                <a:spcPct val="70000"/>
              </a:lnSpc>
              <a:spcBef>
                <a:spcPct val="50000"/>
              </a:spcBef>
              <a:tabLst>
                <a:tab pos="479425" algn="l"/>
              </a:tabLst>
            </a:pPr>
            <a:r>
              <a:rPr lang="en-US" dirty="0">
                <a:latin typeface="Arial" pitchFamily="34" charset="0"/>
              </a:rPr>
              <a:t>		*q=*(q++)+1;		</a:t>
            </a:r>
            <a:r>
              <a:rPr lang="en-US" dirty="0">
                <a:solidFill>
                  <a:srgbClr val="33CCFF"/>
                </a:solidFill>
                <a:latin typeface="Arial" pitchFamily="34" charset="0"/>
              </a:rPr>
              <a:t>//now *q can be modified</a:t>
            </a:r>
          </a:p>
          <a:p>
            <a:pPr defTabSz="966788">
              <a:lnSpc>
                <a:spcPct val="70000"/>
              </a:lnSpc>
              <a:spcBef>
                <a:spcPct val="50000"/>
              </a:spcBef>
              <a:tabLst>
                <a:tab pos="479425" algn="l"/>
              </a:tabLst>
            </a:pPr>
            <a:r>
              <a:rPr lang="en-US" dirty="0">
                <a:latin typeface="Arial" pitchFamily="34" charset="0"/>
              </a:rPr>
              <a:t>	printf("message after encryption:\n");</a:t>
            </a:r>
          </a:p>
          <a:p>
            <a:pPr defTabSz="966788">
              <a:lnSpc>
                <a:spcPct val="70000"/>
              </a:lnSpc>
              <a:spcBef>
                <a:spcPct val="50000"/>
              </a:spcBef>
              <a:tabLst>
                <a:tab pos="479425" algn="l"/>
              </a:tabLst>
            </a:pPr>
            <a:r>
              <a:rPr lang="en-US" dirty="0">
                <a:latin typeface="Arial" pitchFamily="34" charset="0"/>
              </a:rPr>
              <a:t>	printf("  %s\n  %s\n", a, b);</a:t>
            </a:r>
          </a:p>
        </p:txBody>
      </p:sp>
      <p:sp>
        <p:nvSpPr>
          <p:cNvPr id="47107" name="Rectangle 3"/>
          <p:cNvSpPr>
            <a:spLocks noChangeArrowheads="1"/>
          </p:cNvSpPr>
          <p:nvPr/>
        </p:nvSpPr>
        <p:spPr bwMode="auto">
          <a:xfrm>
            <a:off x="565150" y="0"/>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Pointers, Array and Strings (contd.)</a:t>
            </a:r>
            <a:endParaRPr lang="en-US" sz="3400" b="1">
              <a:solidFill>
                <a:schemeClr val="accent2"/>
              </a:solidFill>
            </a:endParaRPr>
          </a:p>
        </p:txBody>
      </p:sp>
      <p:sp>
        <p:nvSpPr>
          <p:cNvPr id="4" name="Rectangle 4"/>
          <p:cNvSpPr>
            <a:spLocks noChangeArrowheads="1"/>
          </p:cNvSpPr>
          <p:nvPr/>
        </p:nvSpPr>
        <p:spPr bwMode="auto">
          <a:xfrm>
            <a:off x="5177506" y="5902646"/>
            <a:ext cx="3514725" cy="867122"/>
          </a:xfrm>
          <a:prstGeom prst="rect">
            <a:avLst/>
          </a:prstGeom>
          <a:solidFill>
            <a:schemeClr val="tx1"/>
          </a:solidFill>
          <a:ln w="9525">
            <a:solidFill>
              <a:schemeClr val="hlink"/>
            </a:solidFill>
            <a:miter lim="800000"/>
            <a:headEnd/>
            <a:tailEnd/>
          </a:ln>
        </p:spPr>
        <p:txBody>
          <a:bodyPr lIns="96736" tIns="48368" rIns="96736" bIns="48368">
            <a:spAutoFit/>
          </a:bodyPr>
          <a:lstStyle/>
          <a:p>
            <a:pPr defTabSz="966788">
              <a:lnSpc>
                <a:spcPct val="50000"/>
              </a:lnSpc>
              <a:spcBef>
                <a:spcPct val="50000"/>
              </a:spcBef>
            </a:pPr>
            <a:r>
              <a:rPr lang="en-US" sz="2000" dirty="0" smtClean="0">
                <a:solidFill>
                  <a:schemeClr val="bg1"/>
                </a:solidFill>
                <a:latin typeface="Arial" pitchFamily="34" charset="0"/>
              </a:rPr>
              <a:t>message </a:t>
            </a:r>
            <a:r>
              <a:rPr lang="en-US" sz="2000" dirty="0">
                <a:solidFill>
                  <a:schemeClr val="bg1"/>
                </a:solidFill>
                <a:latin typeface="Arial" pitchFamily="34" charset="0"/>
              </a:rPr>
              <a:t>after encryption:</a:t>
            </a:r>
          </a:p>
          <a:p>
            <a:pPr defTabSz="966788">
              <a:lnSpc>
                <a:spcPct val="50000"/>
              </a:lnSpc>
              <a:spcBef>
                <a:spcPct val="50000"/>
              </a:spcBef>
            </a:pPr>
            <a:r>
              <a:rPr lang="en-US" sz="2000" dirty="0">
                <a:solidFill>
                  <a:schemeClr val="bg1"/>
                </a:solidFill>
                <a:latin typeface="Arial" pitchFamily="34" charset="0"/>
              </a:rPr>
              <a:t>     nz!qbttxpse!jt!2b3t4</a:t>
            </a:r>
          </a:p>
          <a:p>
            <a:pPr defTabSz="966788">
              <a:lnSpc>
                <a:spcPct val="50000"/>
              </a:lnSpc>
              <a:spcBef>
                <a:spcPct val="50000"/>
              </a:spcBef>
            </a:pPr>
            <a:r>
              <a:rPr lang="en-US" sz="2000" dirty="0">
                <a:solidFill>
                  <a:schemeClr val="bg1"/>
                </a:solidFill>
                <a:latin typeface="Arial" pitchFamily="34" charset="0"/>
              </a:rPr>
              <a:t>     </a:t>
            </a:r>
            <a:r>
              <a:rPr lang="en-US" sz="2000" dirty="0" err="1" smtClean="0">
                <a:solidFill>
                  <a:schemeClr val="bg1"/>
                </a:solidFill>
                <a:latin typeface="Arial" pitchFamily="34" charset="0"/>
              </a:rPr>
              <a:t>tfoe!nf!zpvs!qbttxpse</a:t>
            </a:r>
            <a:endParaRPr lang="en-US" sz="2000" dirty="0">
              <a:solidFill>
                <a:schemeClr val="bg1"/>
              </a:solidFill>
              <a:latin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28600" y="892175"/>
            <a:ext cx="8305800" cy="3527425"/>
          </a:xfrm>
          <a:prstGeom prst="rect">
            <a:avLst/>
          </a:prstGeom>
          <a:noFill/>
          <a:ln w="9525">
            <a:noFill/>
            <a:miter lim="800000"/>
            <a:headEnd/>
            <a:tailEnd/>
          </a:ln>
        </p:spPr>
        <p:txBody>
          <a:bodyPr lIns="96736" tIns="48368" rIns="96736" bIns="48368">
            <a:spAutoFit/>
          </a:bodyPr>
          <a:lstStyle/>
          <a:p>
            <a:pPr defTabSz="966788">
              <a:lnSpc>
                <a:spcPct val="60000"/>
              </a:lnSpc>
              <a:spcBef>
                <a:spcPct val="50000"/>
              </a:spcBef>
              <a:tabLst>
                <a:tab pos="479425" algn="l"/>
              </a:tabLst>
            </a:pPr>
            <a:r>
              <a:rPr lang="en-US">
                <a:latin typeface="Arial" pitchFamily="34" charset="0"/>
              </a:rPr>
              <a:t>	p = a;</a:t>
            </a:r>
          </a:p>
          <a:p>
            <a:pPr defTabSz="966788">
              <a:lnSpc>
                <a:spcPct val="60000"/>
              </a:lnSpc>
              <a:spcBef>
                <a:spcPct val="50000"/>
              </a:spcBef>
              <a:tabLst>
                <a:tab pos="479425" algn="l"/>
              </a:tabLst>
            </a:pPr>
            <a:r>
              <a:rPr lang="en-US">
                <a:latin typeface="Arial" pitchFamily="34" charset="0"/>
              </a:rPr>
              <a:t>	q = b;</a:t>
            </a:r>
          </a:p>
          <a:p>
            <a:pPr defTabSz="966788">
              <a:lnSpc>
                <a:spcPct val="60000"/>
              </a:lnSpc>
              <a:spcBef>
                <a:spcPct val="50000"/>
              </a:spcBef>
              <a:tabLst>
                <a:tab pos="479425" algn="l"/>
              </a:tabLst>
            </a:pPr>
            <a:r>
              <a:rPr lang="en-US">
                <a:latin typeface="Arial" pitchFamily="34" charset="0"/>
              </a:rPr>
              <a:t>	while (*p != '\0')		</a:t>
            </a:r>
            <a:r>
              <a:rPr lang="en-US">
                <a:solidFill>
                  <a:srgbClr val="33CCFF"/>
                </a:solidFill>
                <a:latin typeface="Arial" pitchFamily="34" charset="0"/>
              </a:rPr>
              <a:t>// decrypt a</a:t>
            </a:r>
          </a:p>
          <a:p>
            <a:pPr defTabSz="966788">
              <a:lnSpc>
                <a:spcPct val="60000"/>
              </a:lnSpc>
              <a:spcBef>
                <a:spcPct val="50000"/>
              </a:spcBef>
              <a:tabLst>
                <a:tab pos="479425" algn="l"/>
              </a:tabLst>
            </a:pPr>
            <a:r>
              <a:rPr lang="en-US">
                <a:latin typeface="Arial" pitchFamily="34" charset="0"/>
              </a:rPr>
              <a:t>		*p=*(p++) -1;</a:t>
            </a:r>
          </a:p>
          <a:p>
            <a:pPr defTabSz="966788">
              <a:lnSpc>
                <a:spcPct val="60000"/>
              </a:lnSpc>
              <a:spcBef>
                <a:spcPct val="50000"/>
              </a:spcBef>
              <a:tabLst>
                <a:tab pos="479425" algn="l"/>
              </a:tabLst>
            </a:pPr>
            <a:r>
              <a:rPr lang="en-US">
                <a:latin typeface="Arial" pitchFamily="34" charset="0"/>
              </a:rPr>
              <a:t>	while (*q != '\0') 		</a:t>
            </a:r>
            <a:r>
              <a:rPr lang="en-US">
                <a:solidFill>
                  <a:srgbClr val="33CCFF"/>
                </a:solidFill>
                <a:latin typeface="Arial" pitchFamily="34" charset="0"/>
              </a:rPr>
              <a:t>// decrypt b</a:t>
            </a:r>
          </a:p>
          <a:p>
            <a:pPr defTabSz="966788">
              <a:lnSpc>
                <a:spcPct val="60000"/>
              </a:lnSpc>
              <a:spcBef>
                <a:spcPct val="50000"/>
              </a:spcBef>
              <a:tabLst>
                <a:tab pos="479425" algn="l"/>
              </a:tabLst>
            </a:pPr>
            <a:r>
              <a:rPr lang="en-US">
                <a:latin typeface="Arial" pitchFamily="34" charset="0"/>
              </a:rPr>
              <a:t>		*q=*(q++) -1;</a:t>
            </a:r>
          </a:p>
          <a:p>
            <a:pPr defTabSz="966788">
              <a:lnSpc>
                <a:spcPct val="60000"/>
              </a:lnSpc>
              <a:spcBef>
                <a:spcPct val="50000"/>
              </a:spcBef>
              <a:tabLst>
                <a:tab pos="479425" algn="l"/>
              </a:tabLst>
            </a:pPr>
            <a:r>
              <a:rPr lang="en-US">
                <a:latin typeface="Arial" pitchFamily="34" charset="0"/>
              </a:rPr>
              <a:t>	printf("message after decryption:\n");</a:t>
            </a:r>
          </a:p>
          <a:p>
            <a:pPr defTabSz="966788">
              <a:lnSpc>
                <a:spcPct val="60000"/>
              </a:lnSpc>
              <a:spcBef>
                <a:spcPct val="50000"/>
              </a:spcBef>
              <a:tabLst>
                <a:tab pos="479425" algn="l"/>
              </a:tabLst>
            </a:pPr>
            <a:r>
              <a:rPr lang="en-US">
                <a:latin typeface="Arial" pitchFamily="34" charset="0"/>
              </a:rPr>
              <a:t>	printf("  %s\n  %s\n", a, b);</a:t>
            </a:r>
          </a:p>
          <a:p>
            <a:pPr defTabSz="966788">
              <a:lnSpc>
                <a:spcPct val="60000"/>
              </a:lnSpc>
              <a:spcBef>
                <a:spcPct val="50000"/>
              </a:spcBef>
              <a:tabLst>
                <a:tab pos="479425" algn="l"/>
              </a:tabLst>
            </a:pPr>
            <a:r>
              <a:rPr lang="en-US">
                <a:latin typeface="Arial" pitchFamily="34" charset="0"/>
              </a:rPr>
              <a:t>}</a:t>
            </a:r>
          </a:p>
        </p:txBody>
      </p:sp>
      <p:sp>
        <p:nvSpPr>
          <p:cNvPr id="48131" name="Rectangle 3"/>
          <p:cNvSpPr>
            <a:spLocks noChangeArrowheads="1"/>
          </p:cNvSpPr>
          <p:nvPr/>
        </p:nvSpPr>
        <p:spPr bwMode="auto">
          <a:xfrm>
            <a:off x="565150" y="0"/>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Pointers, Arrays and Strings (contd.)</a:t>
            </a:r>
            <a:endParaRPr lang="en-US" sz="3400" b="1">
              <a:solidFill>
                <a:schemeClr val="accent2"/>
              </a:solidFill>
            </a:endParaRPr>
          </a:p>
        </p:txBody>
      </p:sp>
      <p:sp>
        <p:nvSpPr>
          <p:cNvPr id="48132" name="Rectangle 4"/>
          <p:cNvSpPr>
            <a:spLocks noChangeArrowheads="1"/>
          </p:cNvSpPr>
          <p:nvPr/>
        </p:nvSpPr>
        <p:spPr bwMode="auto">
          <a:xfrm>
            <a:off x="5094288" y="3962400"/>
            <a:ext cx="3514725" cy="2713781"/>
          </a:xfrm>
          <a:prstGeom prst="rect">
            <a:avLst/>
          </a:prstGeom>
          <a:solidFill>
            <a:schemeClr val="tx1"/>
          </a:solidFill>
          <a:ln w="9525">
            <a:solidFill>
              <a:schemeClr val="hlink"/>
            </a:solidFill>
            <a:miter lim="800000"/>
            <a:headEnd/>
            <a:tailEnd/>
          </a:ln>
        </p:spPr>
        <p:txBody>
          <a:bodyPr lIns="96736" tIns="48368" rIns="96736" bIns="48368">
            <a:spAutoFit/>
          </a:bodyPr>
          <a:lstStyle/>
          <a:p>
            <a:pPr defTabSz="966788">
              <a:lnSpc>
                <a:spcPct val="50000"/>
              </a:lnSpc>
              <a:spcBef>
                <a:spcPct val="50000"/>
              </a:spcBef>
            </a:pPr>
            <a:r>
              <a:rPr lang="en-US" sz="2000" dirty="0" smtClean="0">
                <a:solidFill>
                  <a:schemeClr val="bg1"/>
                </a:solidFill>
                <a:latin typeface="Arial" pitchFamily="34" charset="0"/>
              </a:rPr>
              <a:t>message </a:t>
            </a:r>
            <a:r>
              <a:rPr lang="en-US" sz="2000" dirty="0">
                <a:solidFill>
                  <a:schemeClr val="bg1"/>
                </a:solidFill>
                <a:latin typeface="Arial" pitchFamily="34" charset="0"/>
              </a:rPr>
              <a:t>before encryption:</a:t>
            </a:r>
          </a:p>
          <a:p>
            <a:pPr defTabSz="966788">
              <a:lnSpc>
                <a:spcPct val="50000"/>
              </a:lnSpc>
              <a:spcBef>
                <a:spcPct val="50000"/>
              </a:spcBef>
            </a:pPr>
            <a:r>
              <a:rPr lang="en-US" sz="2000" dirty="0">
                <a:solidFill>
                  <a:schemeClr val="bg1"/>
                </a:solidFill>
                <a:latin typeface="Arial" pitchFamily="34" charset="0"/>
              </a:rPr>
              <a:t>     my password is 1a2s3</a:t>
            </a:r>
          </a:p>
          <a:p>
            <a:pPr defTabSz="966788">
              <a:lnSpc>
                <a:spcPct val="50000"/>
              </a:lnSpc>
              <a:spcBef>
                <a:spcPct val="50000"/>
              </a:spcBef>
            </a:pPr>
            <a:r>
              <a:rPr lang="en-US" sz="2000" dirty="0">
                <a:solidFill>
                  <a:schemeClr val="bg1"/>
                </a:solidFill>
                <a:latin typeface="Arial" pitchFamily="34" charset="0"/>
              </a:rPr>
              <a:t>     send me your password</a:t>
            </a:r>
          </a:p>
          <a:p>
            <a:pPr defTabSz="966788">
              <a:lnSpc>
                <a:spcPct val="50000"/>
              </a:lnSpc>
              <a:spcBef>
                <a:spcPct val="50000"/>
              </a:spcBef>
            </a:pPr>
            <a:r>
              <a:rPr lang="en-US" sz="2000" dirty="0">
                <a:solidFill>
                  <a:schemeClr val="bg1"/>
                </a:solidFill>
                <a:latin typeface="Arial" pitchFamily="34" charset="0"/>
              </a:rPr>
              <a:t>message after encryption:</a:t>
            </a:r>
          </a:p>
          <a:p>
            <a:pPr defTabSz="966788">
              <a:lnSpc>
                <a:spcPct val="50000"/>
              </a:lnSpc>
              <a:spcBef>
                <a:spcPct val="50000"/>
              </a:spcBef>
            </a:pPr>
            <a:r>
              <a:rPr lang="en-US" sz="2000" dirty="0">
                <a:solidFill>
                  <a:schemeClr val="bg1"/>
                </a:solidFill>
                <a:latin typeface="Arial" pitchFamily="34" charset="0"/>
              </a:rPr>
              <a:t>     nz!qbttxpse!jt!2b3t4</a:t>
            </a:r>
          </a:p>
          <a:p>
            <a:pPr defTabSz="966788">
              <a:lnSpc>
                <a:spcPct val="50000"/>
              </a:lnSpc>
              <a:spcBef>
                <a:spcPct val="50000"/>
              </a:spcBef>
            </a:pPr>
            <a:r>
              <a:rPr lang="en-US" sz="2000" dirty="0">
                <a:solidFill>
                  <a:schemeClr val="bg1"/>
                </a:solidFill>
                <a:latin typeface="Arial" pitchFamily="34" charset="0"/>
              </a:rPr>
              <a:t>     </a:t>
            </a:r>
            <a:r>
              <a:rPr lang="en-US" sz="2000" dirty="0" err="1">
                <a:solidFill>
                  <a:schemeClr val="bg1"/>
                </a:solidFill>
                <a:latin typeface="Arial" pitchFamily="34" charset="0"/>
              </a:rPr>
              <a:t>tfoe!nf!zpvs!qbttxpse</a:t>
            </a:r>
            <a:endParaRPr lang="en-US" sz="2000" dirty="0">
              <a:solidFill>
                <a:schemeClr val="bg1"/>
              </a:solidFill>
              <a:latin typeface="Arial" pitchFamily="34" charset="0"/>
            </a:endParaRPr>
          </a:p>
          <a:p>
            <a:pPr defTabSz="966788">
              <a:lnSpc>
                <a:spcPct val="50000"/>
              </a:lnSpc>
              <a:spcBef>
                <a:spcPct val="50000"/>
              </a:spcBef>
            </a:pPr>
            <a:r>
              <a:rPr lang="en-US" sz="2000" dirty="0">
                <a:solidFill>
                  <a:schemeClr val="bg1"/>
                </a:solidFill>
                <a:latin typeface="Arial" pitchFamily="34" charset="0"/>
              </a:rPr>
              <a:t>message after decryption:</a:t>
            </a:r>
          </a:p>
          <a:p>
            <a:pPr defTabSz="966788">
              <a:lnSpc>
                <a:spcPct val="50000"/>
              </a:lnSpc>
              <a:spcBef>
                <a:spcPct val="50000"/>
              </a:spcBef>
            </a:pPr>
            <a:r>
              <a:rPr lang="en-US" sz="2000" dirty="0">
                <a:solidFill>
                  <a:schemeClr val="bg1"/>
                </a:solidFill>
                <a:latin typeface="Arial" pitchFamily="34" charset="0"/>
              </a:rPr>
              <a:t>     my password is 1a2s3</a:t>
            </a:r>
          </a:p>
          <a:p>
            <a:pPr defTabSz="966788">
              <a:lnSpc>
                <a:spcPct val="50000"/>
              </a:lnSpc>
              <a:spcBef>
                <a:spcPct val="50000"/>
              </a:spcBef>
            </a:pPr>
            <a:r>
              <a:rPr lang="en-US" sz="2000" dirty="0">
                <a:solidFill>
                  <a:schemeClr val="bg1"/>
                </a:solidFill>
                <a:latin typeface="Arial" pitchFamily="34" charset="0"/>
              </a:rPr>
              <a:t>     send me your password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a:xfrm>
            <a:off x="228600" y="152400"/>
            <a:ext cx="7391400" cy="563563"/>
          </a:xfrm>
        </p:spPr>
        <p:txBody>
          <a:bodyPr/>
          <a:lstStyle/>
          <a:p>
            <a:pPr algn="l"/>
            <a:r>
              <a:rPr lang="en-US" dirty="0" smtClean="0"/>
              <a:t>Pointer and 2-Dimensional Array</a:t>
            </a:r>
          </a:p>
        </p:txBody>
      </p:sp>
      <p:sp>
        <p:nvSpPr>
          <p:cNvPr id="281630" name="Text Box 30"/>
          <p:cNvSpPr txBox="1">
            <a:spLocks noChangeArrowheads="1"/>
          </p:cNvSpPr>
          <p:nvPr/>
        </p:nvSpPr>
        <p:spPr bwMode="auto">
          <a:xfrm>
            <a:off x="762000" y="533400"/>
            <a:ext cx="6477000" cy="6370975"/>
          </a:xfrm>
          <a:prstGeom prst="rect">
            <a:avLst/>
          </a:prstGeom>
          <a:noFill/>
          <a:ln w="9525">
            <a:noFill/>
            <a:miter lim="800000"/>
            <a:headEnd/>
            <a:tailEnd/>
          </a:ln>
        </p:spPr>
        <p:txBody>
          <a:bodyPr wrap="square">
            <a:spAutoFit/>
          </a:bodyPr>
          <a:lstStyle/>
          <a:p>
            <a:pPr>
              <a:tabLst>
                <a:tab pos="457200" algn="l"/>
              </a:tabLst>
            </a:pPr>
            <a:r>
              <a:rPr lang="en-US" dirty="0" smtClean="0">
                <a:solidFill>
                  <a:schemeClr val="accent2"/>
                </a:solidFill>
                <a:latin typeface="Arial" pitchFamily="34" charset="0"/>
              </a:rPr>
              <a:t>char *p = 0;</a:t>
            </a:r>
          </a:p>
          <a:p>
            <a:pPr>
              <a:tabLst>
                <a:tab pos="457200" algn="l"/>
              </a:tabLst>
            </a:pPr>
            <a:r>
              <a:rPr lang="en-US" dirty="0" smtClean="0">
                <a:solidFill>
                  <a:schemeClr val="accent2"/>
                </a:solidFill>
                <a:latin typeface="Arial" pitchFamily="34" charset="0"/>
              </a:rPr>
              <a:t>char ma[2][4]; </a:t>
            </a:r>
          </a:p>
          <a:p>
            <a:pPr>
              <a:tabLst>
                <a:tab pos="457200" algn="l"/>
              </a:tabLst>
            </a:pPr>
            <a:r>
              <a:rPr lang="en-US" dirty="0" smtClean="0">
                <a:solidFill>
                  <a:schemeClr val="accent2"/>
                </a:solidFill>
                <a:latin typeface="Arial" pitchFamily="34" charset="0"/>
              </a:rPr>
              <a:t>ma[0][0] = 'C'; </a:t>
            </a:r>
          </a:p>
          <a:p>
            <a:pPr>
              <a:tabLst>
                <a:tab pos="457200" algn="l"/>
              </a:tabLst>
            </a:pPr>
            <a:r>
              <a:rPr lang="en-US" dirty="0" smtClean="0">
                <a:solidFill>
                  <a:schemeClr val="accent2"/>
                </a:solidFill>
                <a:latin typeface="Arial" pitchFamily="34" charset="0"/>
              </a:rPr>
              <a:t>ma[0][1] = 'a'; </a:t>
            </a:r>
          </a:p>
          <a:p>
            <a:pPr>
              <a:tabLst>
                <a:tab pos="457200" algn="l"/>
              </a:tabLst>
            </a:pPr>
            <a:r>
              <a:rPr lang="en-US" dirty="0" smtClean="0">
                <a:solidFill>
                  <a:schemeClr val="accent2"/>
                </a:solidFill>
                <a:latin typeface="Arial" pitchFamily="34" charset="0"/>
              </a:rPr>
              <a:t>ma[0][2] = 'r'; </a:t>
            </a:r>
          </a:p>
          <a:p>
            <a:pPr>
              <a:tabLst>
                <a:tab pos="457200" algn="l"/>
              </a:tabLst>
            </a:pPr>
            <a:r>
              <a:rPr lang="en-US" dirty="0" smtClean="0">
                <a:solidFill>
                  <a:schemeClr val="accent2"/>
                </a:solidFill>
                <a:latin typeface="Arial" pitchFamily="34" charset="0"/>
              </a:rPr>
              <a:t>ma[0][3] = 'B'; </a:t>
            </a:r>
          </a:p>
          <a:p>
            <a:pPr>
              <a:tabLst>
                <a:tab pos="457200" algn="l"/>
              </a:tabLst>
            </a:pPr>
            <a:r>
              <a:rPr lang="en-US" dirty="0" smtClean="0">
                <a:solidFill>
                  <a:schemeClr val="accent2"/>
                </a:solidFill>
                <a:latin typeface="Arial" pitchFamily="34" charset="0"/>
              </a:rPr>
              <a:t>ma[1][0] = '</a:t>
            </a:r>
            <a:r>
              <a:rPr lang="en-US" dirty="0" err="1" smtClean="0">
                <a:solidFill>
                  <a:schemeClr val="accent2"/>
                </a:solidFill>
                <a:latin typeface="Arial" pitchFamily="34" charset="0"/>
              </a:rPr>
              <a:t>i</a:t>
            </a:r>
            <a:r>
              <a:rPr lang="en-US" dirty="0" smtClean="0">
                <a:solidFill>
                  <a:schemeClr val="accent2"/>
                </a:solidFill>
                <a:latin typeface="Arial" pitchFamily="34" charset="0"/>
              </a:rPr>
              <a:t>'; </a:t>
            </a:r>
          </a:p>
          <a:p>
            <a:pPr>
              <a:tabLst>
                <a:tab pos="457200" algn="l"/>
              </a:tabLst>
            </a:pPr>
            <a:r>
              <a:rPr lang="en-US" dirty="0" smtClean="0">
                <a:solidFill>
                  <a:schemeClr val="accent2"/>
                </a:solidFill>
                <a:latin typeface="Arial" pitchFamily="34" charset="0"/>
              </a:rPr>
              <a:t>ma[1][1] = 'k'; </a:t>
            </a:r>
          </a:p>
          <a:p>
            <a:pPr>
              <a:tabLst>
                <a:tab pos="457200" algn="l"/>
              </a:tabLst>
            </a:pPr>
            <a:r>
              <a:rPr lang="en-US" dirty="0" smtClean="0">
                <a:solidFill>
                  <a:schemeClr val="accent2"/>
                </a:solidFill>
                <a:latin typeface="Arial" pitchFamily="34" charset="0"/>
              </a:rPr>
              <a:t>ma[1][2] = 'e'; </a:t>
            </a:r>
          </a:p>
          <a:p>
            <a:pPr>
              <a:tabLst>
                <a:tab pos="457200" algn="l"/>
              </a:tabLst>
            </a:pPr>
            <a:r>
              <a:rPr lang="en-US" dirty="0" smtClean="0">
                <a:solidFill>
                  <a:schemeClr val="accent2"/>
                </a:solidFill>
                <a:latin typeface="Arial" pitchFamily="34" charset="0"/>
              </a:rPr>
              <a:t>ma[1][3] = '\0';</a:t>
            </a:r>
          </a:p>
          <a:p>
            <a:pPr>
              <a:tabLst>
                <a:tab pos="457200" algn="l"/>
              </a:tabLst>
            </a:pPr>
            <a:r>
              <a:rPr lang="en-US" dirty="0" smtClean="0">
                <a:solidFill>
                  <a:schemeClr val="accent2"/>
                </a:solidFill>
                <a:latin typeface="Arial" pitchFamily="34" charset="0"/>
              </a:rPr>
              <a:t>p = &amp;ma[0][0]; </a:t>
            </a:r>
          </a:p>
          <a:p>
            <a:pPr>
              <a:tabLst>
                <a:tab pos="457200" algn="l"/>
              </a:tabLst>
            </a:pPr>
            <a:r>
              <a:rPr lang="en-US" dirty="0" smtClean="0">
                <a:solidFill>
                  <a:schemeClr val="accent2"/>
                </a:solidFill>
                <a:latin typeface="Arial" pitchFamily="34" charset="0"/>
              </a:rPr>
              <a:t>while (*p != 0) {</a:t>
            </a:r>
          </a:p>
          <a:p>
            <a:pPr>
              <a:tabLst>
                <a:tab pos="457200" algn="l"/>
              </a:tabLst>
            </a:pPr>
            <a:r>
              <a:rPr lang="en-US" dirty="0" smtClean="0">
                <a:solidFill>
                  <a:schemeClr val="accent2"/>
                </a:solidFill>
                <a:latin typeface="Arial" pitchFamily="34" charset="0"/>
              </a:rPr>
              <a:t>	</a:t>
            </a:r>
            <a:r>
              <a:rPr lang="en-US" dirty="0" err="1" smtClean="0">
                <a:solidFill>
                  <a:schemeClr val="accent2"/>
                </a:solidFill>
                <a:latin typeface="Arial" pitchFamily="34" charset="0"/>
              </a:rPr>
              <a:t>printf</a:t>
            </a:r>
            <a:r>
              <a:rPr lang="en-US" dirty="0" smtClean="0">
                <a:solidFill>
                  <a:schemeClr val="accent2"/>
                </a:solidFill>
                <a:latin typeface="Arial" pitchFamily="34" charset="0"/>
              </a:rPr>
              <a:t>("%c", *p);</a:t>
            </a:r>
          </a:p>
          <a:p>
            <a:pPr>
              <a:tabLst>
                <a:tab pos="457200" algn="l"/>
              </a:tabLst>
            </a:pPr>
            <a:r>
              <a:rPr lang="en-US" dirty="0" smtClean="0">
                <a:solidFill>
                  <a:schemeClr val="accent2"/>
                </a:solidFill>
                <a:latin typeface="Arial" pitchFamily="34" charset="0"/>
              </a:rPr>
              <a:t>	*p = *p+1; p++; }</a:t>
            </a:r>
          </a:p>
          <a:p>
            <a:pPr>
              <a:tabLst>
                <a:tab pos="457200" algn="l"/>
              </a:tabLst>
            </a:pPr>
            <a:r>
              <a:rPr lang="en-US" dirty="0" err="1" smtClean="0">
                <a:solidFill>
                  <a:schemeClr val="accent2"/>
                </a:solidFill>
                <a:latin typeface="Arial" pitchFamily="34" charset="0"/>
              </a:rPr>
              <a:t>printf</a:t>
            </a:r>
            <a:r>
              <a:rPr lang="en-US" dirty="0" smtClean="0">
                <a:solidFill>
                  <a:schemeClr val="accent2"/>
                </a:solidFill>
                <a:latin typeface="Arial" pitchFamily="34" charset="0"/>
              </a:rPr>
              <a:t>("\n"); </a:t>
            </a:r>
          </a:p>
          <a:p>
            <a:pPr>
              <a:tabLst>
                <a:tab pos="457200" algn="l"/>
              </a:tabLst>
            </a:pPr>
            <a:r>
              <a:rPr lang="en-US" dirty="0">
                <a:solidFill>
                  <a:schemeClr val="accent2"/>
                </a:solidFill>
                <a:latin typeface="Arial" pitchFamily="34" charset="0"/>
              </a:rPr>
              <a:t>p = &amp;ma[0][0]; </a:t>
            </a:r>
          </a:p>
          <a:p>
            <a:pPr>
              <a:tabLst>
                <a:tab pos="457200" algn="l"/>
              </a:tabLst>
            </a:pPr>
            <a:r>
              <a:rPr lang="en-US" dirty="0" smtClean="0">
                <a:solidFill>
                  <a:schemeClr val="accent2"/>
                </a:solidFill>
                <a:latin typeface="Arial" pitchFamily="34" charset="0"/>
              </a:rPr>
              <a:t>while (*p != 0) printf("%c", *p++);</a:t>
            </a:r>
            <a:endParaRPr lang="en-US" dirty="0">
              <a:solidFill>
                <a:schemeClr val="accent2"/>
              </a:solidFill>
              <a:latin typeface="Arial" pitchFamily="34" charset="0"/>
            </a:endParaRPr>
          </a:p>
        </p:txBody>
      </p:sp>
      <p:grpSp>
        <p:nvGrpSpPr>
          <p:cNvPr id="48" name="Group 47"/>
          <p:cNvGrpSpPr/>
          <p:nvPr/>
        </p:nvGrpSpPr>
        <p:grpSpPr>
          <a:xfrm>
            <a:off x="5715000" y="636972"/>
            <a:ext cx="2133600" cy="3379788"/>
            <a:chOff x="5715000" y="636972"/>
            <a:chExt cx="2133600" cy="3379788"/>
          </a:xfrm>
        </p:grpSpPr>
        <p:sp>
          <p:nvSpPr>
            <p:cNvPr id="45061" name="Rectangle 6"/>
            <p:cNvSpPr>
              <a:spLocks noChangeArrowheads="1"/>
            </p:cNvSpPr>
            <p:nvPr/>
          </p:nvSpPr>
          <p:spPr bwMode="auto">
            <a:xfrm>
              <a:off x="6629400" y="3800860"/>
              <a:ext cx="1219200" cy="215900"/>
            </a:xfrm>
            <a:prstGeom prst="rect">
              <a:avLst/>
            </a:prstGeom>
            <a:solidFill>
              <a:srgbClr val="CCFFFF"/>
            </a:solidFill>
            <a:ln w="9525">
              <a:solidFill>
                <a:schemeClr val="tx1"/>
              </a:solidFill>
              <a:miter lim="800000"/>
              <a:headEnd/>
              <a:tailEnd/>
            </a:ln>
          </p:spPr>
          <p:txBody>
            <a:bodyPr wrap="none" anchor="ctr"/>
            <a:lstStyle/>
            <a:p>
              <a:pPr algn="ctr"/>
              <a:endParaRPr lang="en-US" sz="1600"/>
            </a:p>
          </p:txBody>
        </p:sp>
        <p:sp>
          <p:nvSpPr>
            <p:cNvPr id="45062" name="Rectangle 7"/>
            <p:cNvSpPr>
              <a:spLocks noChangeArrowheads="1"/>
            </p:cNvSpPr>
            <p:nvPr/>
          </p:nvSpPr>
          <p:spPr bwMode="auto">
            <a:xfrm>
              <a:off x="6629400" y="3584960"/>
              <a:ext cx="1219200" cy="215900"/>
            </a:xfrm>
            <a:prstGeom prst="rect">
              <a:avLst/>
            </a:prstGeom>
            <a:solidFill>
              <a:srgbClr val="CCFFFF"/>
            </a:solidFill>
            <a:ln w="9525">
              <a:solidFill>
                <a:schemeClr val="tx1"/>
              </a:solidFill>
              <a:miter lim="800000"/>
              <a:headEnd/>
              <a:tailEnd/>
            </a:ln>
          </p:spPr>
          <p:txBody>
            <a:bodyPr wrap="none" anchor="ctr"/>
            <a:lstStyle/>
            <a:p>
              <a:pPr algn="ctr"/>
              <a:endParaRPr lang="en-US" sz="1600"/>
            </a:p>
          </p:txBody>
        </p:sp>
        <p:sp>
          <p:nvSpPr>
            <p:cNvPr id="45063" name="Rectangle 8"/>
            <p:cNvSpPr>
              <a:spLocks noChangeArrowheads="1"/>
            </p:cNvSpPr>
            <p:nvPr/>
          </p:nvSpPr>
          <p:spPr bwMode="auto">
            <a:xfrm>
              <a:off x="6629400" y="3370647"/>
              <a:ext cx="1219200" cy="214313"/>
            </a:xfrm>
            <a:prstGeom prst="rect">
              <a:avLst/>
            </a:prstGeom>
            <a:solidFill>
              <a:srgbClr val="CCFFFF"/>
            </a:solidFill>
            <a:ln w="9525">
              <a:solidFill>
                <a:schemeClr val="tx1"/>
              </a:solidFill>
              <a:miter lim="800000"/>
              <a:headEnd/>
              <a:tailEnd/>
            </a:ln>
          </p:spPr>
          <p:txBody>
            <a:bodyPr wrap="none" anchor="ctr"/>
            <a:lstStyle/>
            <a:p>
              <a:pPr algn="ctr"/>
              <a:endParaRPr lang="en-US" sz="1600"/>
            </a:p>
          </p:txBody>
        </p:sp>
        <p:sp>
          <p:nvSpPr>
            <p:cNvPr id="45064" name="Rectangle 9"/>
            <p:cNvSpPr>
              <a:spLocks noChangeArrowheads="1"/>
            </p:cNvSpPr>
            <p:nvPr/>
          </p:nvSpPr>
          <p:spPr bwMode="auto">
            <a:xfrm>
              <a:off x="6629400" y="3154747"/>
              <a:ext cx="1219200" cy="215900"/>
            </a:xfrm>
            <a:prstGeom prst="rect">
              <a:avLst/>
            </a:prstGeom>
            <a:solidFill>
              <a:srgbClr val="CCFFFF"/>
            </a:solidFill>
            <a:ln w="9525">
              <a:solidFill>
                <a:schemeClr val="tx1"/>
              </a:solidFill>
              <a:miter lim="800000"/>
              <a:headEnd/>
              <a:tailEnd/>
            </a:ln>
          </p:spPr>
          <p:txBody>
            <a:bodyPr wrap="none" anchor="ctr"/>
            <a:lstStyle/>
            <a:p>
              <a:pPr algn="ctr"/>
              <a:endParaRPr lang="en-US" sz="1600"/>
            </a:p>
          </p:txBody>
        </p:sp>
        <p:sp>
          <p:nvSpPr>
            <p:cNvPr id="45065" name="Rectangle 10"/>
            <p:cNvSpPr>
              <a:spLocks noChangeArrowheads="1"/>
            </p:cNvSpPr>
            <p:nvPr/>
          </p:nvSpPr>
          <p:spPr bwMode="auto">
            <a:xfrm>
              <a:off x="6629400" y="2938847"/>
              <a:ext cx="1219200" cy="215900"/>
            </a:xfrm>
            <a:prstGeom prst="rect">
              <a:avLst/>
            </a:prstGeom>
            <a:solidFill>
              <a:srgbClr val="CCFFFF"/>
            </a:solidFill>
            <a:ln w="9525">
              <a:solidFill>
                <a:schemeClr val="tx1"/>
              </a:solidFill>
              <a:miter lim="800000"/>
              <a:headEnd/>
              <a:tailEnd/>
            </a:ln>
          </p:spPr>
          <p:txBody>
            <a:bodyPr wrap="none" anchor="ctr"/>
            <a:lstStyle/>
            <a:p>
              <a:pPr algn="ctr"/>
              <a:endParaRPr lang="en-US" sz="1600"/>
            </a:p>
          </p:txBody>
        </p:sp>
        <p:sp>
          <p:nvSpPr>
            <p:cNvPr id="45066" name="Rectangle 11"/>
            <p:cNvSpPr>
              <a:spLocks noChangeArrowheads="1"/>
            </p:cNvSpPr>
            <p:nvPr/>
          </p:nvSpPr>
          <p:spPr bwMode="auto">
            <a:xfrm>
              <a:off x="6629400" y="2724535"/>
              <a:ext cx="1219200" cy="214312"/>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5067" name="Rectangle 12"/>
            <p:cNvSpPr>
              <a:spLocks noChangeArrowheads="1"/>
            </p:cNvSpPr>
            <p:nvPr/>
          </p:nvSpPr>
          <p:spPr bwMode="auto">
            <a:xfrm>
              <a:off x="6629400" y="2508635"/>
              <a:ext cx="1219200" cy="2159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5079" name="Text Box 29"/>
            <p:cNvSpPr txBox="1">
              <a:spLocks noChangeArrowheads="1"/>
            </p:cNvSpPr>
            <p:nvPr/>
          </p:nvSpPr>
          <p:spPr bwMode="auto">
            <a:xfrm>
              <a:off x="6711950" y="636972"/>
              <a:ext cx="971550" cy="366713"/>
            </a:xfrm>
            <a:prstGeom prst="rect">
              <a:avLst/>
            </a:prstGeom>
            <a:noFill/>
            <a:ln w="9525">
              <a:noFill/>
              <a:miter lim="800000"/>
              <a:headEnd/>
              <a:tailEnd/>
            </a:ln>
          </p:spPr>
          <p:txBody>
            <a:bodyPr wrap="none">
              <a:spAutoFit/>
            </a:bodyPr>
            <a:lstStyle/>
            <a:p>
              <a:r>
                <a:rPr lang="en-US" sz="1800"/>
                <a:t>Memory</a:t>
              </a:r>
            </a:p>
          </p:txBody>
        </p:sp>
        <p:sp>
          <p:nvSpPr>
            <p:cNvPr id="45081" name="Rectangle 31"/>
            <p:cNvSpPr>
              <a:spLocks noChangeArrowheads="1"/>
            </p:cNvSpPr>
            <p:nvPr/>
          </p:nvSpPr>
          <p:spPr bwMode="auto">
            <a:xfrm>
              <a:off x="6629400" y="2299085"/>
              <a:ext cx="1219200" cy="215900"/>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45082" name="Rectangle 32"/>
            <p:cNvSpPr>
              <a:spLocks noChangeArrowheads="1"/>
            </p:cNvSpPr>
            <p:nvPr/>
          </p:nvSpPr>
          <p:spPr bwMode="auto">
            <a:xfrm>
              <a:off x="6629400" y="2084772"/>
              <a:ext cx="1219200" cy="214313"/>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45083" name="Rectangle 33"/>
            <p:cNvSpPr>
              <a:spLocks noChangeArrowheads="1"/>
            </p:cNvSpPr>
            <p:nvPr/>
          </p:nvSpPr>
          <p:spPr bwMode="auto">
            <a:xfrm>
              <a:off x="6629400" y="1868872"/>
              <a:ext cx="1219200" cy="215900"/>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45084" name="Rectangle 34"/>
            <p:cNvSpPr>
              <a:spLocks noChangeArrowheads="1"/>
            </p:cNvSpPr>
            <p:nvPr/>
          </p:nvSpPr>
          <p:spPr bwMode="auto">
            <a:xfrm>
              <a:off x="6629400" y="1652972"/>
              <a:ext cx="1219200" cy="215900"/>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45085" name="Rectangle 35"/>
            <p:cNvSpPr>
              <a:spLocks noChangeArrowheads="1"/>
            </p:cNvSpPr>
            <p:nvPr/>
          </p:nvSpPr>
          <p:spPr bwMode="auto">
            <a:xfrm>
              <a:off x="6629400" y="1438660"/>
              <a:ext cx="1219200" cy="214312"/>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45086" name="Rectangle 36"/>
            <p:cNvSpPr>
              <a:spLocks noChangeArrowheads="1"/>
            </p:cNvSpPr>
            <p:nvPr/>
          </p:nvSpPr>
          <p:spPr bwMode="auto">
            <a:xfrm>
              <a:off x="6629400" y="1222760"/>
              <a:ext cx="1219200" cy="215900"/>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45087" name="Rectangle 37"/>
            <p:cNvSpPr>
              <a:spLocks noChangeArrowheads="1"/>
            </p:cNvSpPr>
            <p:nvPr/>
          </p:nvSpPr>
          <p:spPr bwMode="auto">
            <a:xfrm>
              <a:off x="6629400" y="1003685"/>
              <a:ext cx="1219200" cy="215900"/>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281642" name="Text Box 42"/>
            <p:cNvSpPr txBox="1">
              <a:spLocks noChangeArrowheads="1"/>
            </p:cNvSpPr>
            <p:nvPr/>
          </p:nvSpPr>
          <p:spPr bwMode="auto">
            <a:xfrm>
              <a:off x="6324600" y="1170372"/>
              <a:ext cx="646331" cy="313932"/>
            </a:xfrm>
            <a:prstGeom prst="rect">
              <a:avLst/>
            </a:prstGeom>
            <a:noFill/>
            <a:ln w="9525">
              <a:noFill/>
              <a:miter lim="800000"/>
              <a:headEnd/>
              <a:tailEnd/>
            </a:ln>
          </p:spPr>
          <p:txBody>
            <a:bodyPr wrap="none">
              <a:spAutoFit/>
            </a:bodyPr>
            <a:lstStyle/>
            <a:p>
              <a:pPr>
                <a:lnSpc>
                  <a:spcPct val="90000"/>
                </a:lnSpc>
              </a:pPr>
              <a:r>
                <a:rPr lang="en-US" sz="1600" dirty="0" smtClean="0"/>
                <a:t>p     0</a:t>
              </a:r>
              <a:endParaRPr lang="en-US" sz="1600" dirty="0"/>
            </a:p>
          </p:txBody>
        </p:sp>
        <p:sp>
          <p:nvSpPr>
            <p:cNvPr id="46" name="Text Box 30"/>
            <p:cNvSpPr txBox="1">
              <a:spLocks noChangeArrowheads="1"/>
            </p:cNvSpPr>
            <p:nvPr/>
          </p:nvSpPr>
          <p:spPr bwMode="auto">
            <a:xfrm>
              <a:off x="5715000" y="1600200"/>
              <a:ext cx="1447800" cy="2086725"/>
            </a:xfrm>
            <a:prstGeom prst="rect">
              <a:avLst/>
            </a:prstGeom>
            <a:noFill/>
            <a:ln w="9525">
              <a:noFill/>
              <a:miter lim="800000"/>
              <a:headEnd/>
              <a:tailEnd/>
            </a:ln>
          </p:spPr>
          <p:txBody>
            <a:bodyPr wrap="square">
              <a:spAutoFit/>
            </a:bodyPr>
            <a:lstStyle/>
            <a:p>
              <a:pPr>
                <a:lnSpc>
                  <a:spcPct val="90000"/>
                </a:lnSpc>
              </a:pPr>
              <a:r>
                <a:rPr lang="en-US" sz="1600" dirty="0" smtClean="0"/>
                <a:t>ma[0][0]    C </a:t>
              </a:r>
            </a:p>
            <a:p>
              <a:pPr>
                <a:lnSpc>
                  <a:spcPct val="90000"/>
                </a:lnSpc>
              </a:pPr>
              <a:r>
                <a:rPr lang="en-US" sz="1600" dirty="0" smtClean="0"/>
                <a:t>ma[0][1]    a </a:t>
              </a:r>
            </a:p>
            <a:p>
              <a:pPr>
                <a:lnSpc>
                  <a:spcPct val="90000"/>
                </a:lnSpc>
              </a:pPr>
              <a:r>
                <a:rPr lang="en-US" sz="1600" dirty="0" smtClean="0"/>
                <a:t>ma[0][2]    r </a:t>
              </a:r>
            </a:p>
            <a:p>
              <a:pPr>
                <a:lnSpc>
                  <a:spcPct val="90000"/>
                </a:lnSpc>
              </a:pPr>
              <a:r>
                <a:rPr lang="en-US" sz="1600" dirty="0" smtClean="0"/>
                <a:t>ma[0][3]    B</a:t>
              </a:r>
            </a:p>
            <a:p>
              <a:pPr>
                <a:lnSpc>
                  <a:spcPct val="90000"/>
                </a:lnSpc>
              </a:pPr>
              <a:r>
                <a:rPr lang="en-US" sz="1600" dirty="0" smtClean="0"/>
                <a:t>ma[1][0]    </a:t>
              </a:r>
              <a:r>
                <a:rPr lang="en-US" sz="1600" dirty="0" err="1" smtClean="0"/>
                <a:t>i</a:t>
              </a:r>
              <a:r>
                <a:rPr lang="en-US" sz="1600" dirty="0" smtClean="0"/>
                <a:t> </a:t>
              </a:r>
            </a:p>
            <a:p>
              <a:pPr>
                <a:lnSpc>
                  <a:spcPct val="90000"/>
                </a:lnSpc>
              </a:pPr>
              <a:r>
                <a:rPr lang="en-US" sz="1600" dirty="0" smtClean="0"/>
                <a:t>ma[1][1]    k </a:t>
              </a:r>
            </a:p>
            <a:p>
              <a:pPr>
                <a:lnSpc>
                  <a:spcPct val="90000"/>
                </a:lnSpc>
              </a:pPr>
              <a:r>
                <a:rPr lang="en-US" sz="1600" dirty="0" smtClean="0"/>
                <a:t>ma[1][2]    e </a:t>
              </a:r>
            </a:p>
            <a:p>
              <a:pPr>
                <a:lnSpc>
                  <a:spcPct val="90000"/>
                </a:lnSpc>
              </a:pPr>
              <a:r>
                <a:rPr lang="en-US" sz="1600" dirty="0" smtClean="0"/>
                <a:t>ma[1][3]    \0 </a:t>
              </a:r>
            </a:p>
            <a:p>
              <a:pPr>
                <a:lnSpc>
                  <a:spcPct val="90000"/>
                </a:lnSpc>
              </a:pPr>
              <a:endParaRPr lang="en-US" sz="1600" dirty="0"/>
            </a:p>
          </p:txBody>
        </p:sp>
      </p:grpSp>
      <p:pic>
        <p:nvPicPr>
          <p:cNvPr id="24" name="Picture 23"/>
          <p:cNvPicPr/>
          <p:nvPr/>
        </p:nvPicPr>
        <p:blipFill>
          <a:blip r:embed="rId2" cstate="print">
            <a:extLst>
              <a:ext uri="{28A0092B-C50C-407E-A947-70E740481C1C}">
                <a14:useLocalDpi xmlns:a14="http://schemas.microsoft.com/office/drawing/2010/main" val="0"/>
              </a:ext>
            </a:extLst>
          </a:blip>
          <a:stretch>
            <a:fillRect/>
          </a:stretch>
        </p:blipFill>
        <p:spPr>
          <a:xfrm>
            <a:off x="4191000" y="4343400"/>
            <a:ext cx="4844112" cy="1926840"/>
          </a:xfrm>
          <a:prstGeom prst="rect">
            <a:avLst/>
          </a:prstGeom>
        </p:spPr>
      </p:pic>
    </p:spTree>
    <p:extLst>
      <p:ext uri="{BB962C8B-B14F-4D97-AF65-F5344CB8AC3E}">
        <p14:creationId xmlns:p14="http://schemas.microsoft.com/office/powerpoint/2010/main" val="335198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ppt_x</p:attrName>
                                        </p:attrNameLst>
                                      </p:cBhvr>
                                      <p:tavLst>
                                        <p:tav tm="0">
                                          <p:val>
                                            <p:strVal val="#ppt_x"/>
                                          </p:val>
                                        </p:tav>
                                        <p:tav tm="100000">
                                          <p:val>
                                            <p:strVal val="#ppt_x"/>
                                          </p:val>
                                        </p:tav>
                                      </p:tavLst>
                                    </p:anim>
                                    <p:anim calcmode="lin" valueType="num">
                                      <p:cBhvr>
                                        <p:cTn id="1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260772" y="430915"/>
            <a:ext cx="1730828" cy="3014405"/>
            <a:chOff x="7260772" y="460895"/>
            <a:chExt cx="1730828" cy="3014405"/>
          </a:xfrm>
        </p:grpSpPr>
        <p:grpSp>
          <p:nvGrpSpPr>
            <p:cNvPr id="28" name="Group 27"/>
            <p:cNvGrpSpPr/>
            <p:nvPr/>
          </p:nvGrpSpPr>
          <p:grpSpPr>
            <a:xfrm>
              <a:off x="7260772" y="462225"/>
              <a:ext cx="1730828" cy="3013075"/>
              <a:chOff x="7260772" y="415925"/>
              <a:chExt cx="1654628" cy="3013075"/>
            </a:xfrm>
          </p:grpSpPr>
          <p:sp>
            <p:nvSpPr>
              <p:cNvPr id="31" name="Rectangle 6"/>
              <p:cNvSpPr>
                <a:spLocks noChangeArrowheads="1"/>
              </p:cNvSpPr>
              <p:nvPr/>
            </p:nvSpPr>
            <p:spPr bwMode="auto">
              <a:xfrm>
                <a:off x="7260772" y="3213100"/>
                <a:ext cx="1654628" cy="215900"/>
              </a:xfrm>
              <a:prstGeom prst="rect">
                <a:avLst/>
              </a:prstGeom>
              <a:solidFill>
                <a:srgbClr val="CCFFFF"/>
              </a:solidFill>
              <a:ln w="9525">
                <a:solidFill>
                  <a:schemeClr val="tx1"/>
                </a:solidFill>
                <a:miter lim="800000"/>
                <a:headEnd/>
                <a:tailEnd/>
              </a:ln>
            </p:spPr>
            <p:txBody>
              <a:bodyPr wrap="none" anchor="ctr"/>
              <a:lstStyle/>
              <a:p>
                <a:pPr algn="ctr"/>
                <a:endParaRPr lang="en-US" sz="1600"/>
              </a:p>
            </p:txBody>
          </p:sp>
          <p:sp>
            <p:nvSpPr>
              <p:cNvPr id="32" name="Rectangle 7"/>
              <p:cNvSpPr>
                <a:spLocks noChangeArrowheads="1"/>
              </p:cNvSpPr>
              <p:nvPr/>
            </p:nvSpPr>
            <p:spPr bwMode="auto">
              <a:xfrm>
                <a:off x="7260772" y="2997200"/>
                <a:ext cx="1654628" cy="215900"/>
              </a:xfrm>
              <a:prstGeom prst="rect">
                <a:avLst/>
              </a:prstGeom>
              <a:solidFill>
                <a:srgbClr val="CCFFFF"/>
              </a:solidFill>
              <a:ln w="9525">
                <a:solidFill>
                  <a:schemeClr val="tx1"/>
                </a:solidFill>
                <a:miter lim="800000"/>
                <a:headEnd/>
                <a:tailEnd/>
              </a:ln>
            </p:spPr>
            <p:txBody>
              <a:bodyPr wrap="none" anchor="ctr"/>
              <a:lstStyle/>
              <a:p>
                <a:pPr algn="ctr"/>
                <a:endParaRPr lang="en-US" sz="1600"/>
              </a:p>
            </p:txBody>
          </p:sp>
          <p:sp>
            <p:nvSpPr>
              <p:cNvPr id="33" name="Rectangle 8"/>
              <p:cNvSpPr>
                <a:spLocks noChangeArrowheads="1"/>
              </p:cNvSpPr>
              <p:nvPr/>
            </p:nvSpPr>
            <p:spPr bwMode="auto">
              <a:xfrm>
                <a:off x="7260772" y="2782887"/>
                <a:ext cx="1654628" cy="214313"/>
              </a:xfrm>
              <a:prstGeom prst="rect">
                <a:avLst/>
              </a:prstGeom>
              <a:solidFill>
                <a:srgbClr val="CCFFFF"/>
              </a:solidFill>
              <a:ln w="9525">
                <a:solidFill>
                  <a:schemeClr val="tx1"/>
                </a:solidFill>
                <a:miter lim="800000"/>
                <a:headEnd/>
                <a:tailEnd/>
              </a:ln>
            </p:spPr>
            <p:txBody>
              <a:bodyPr wrap="none" anchor="ctr"/>
              <a:lstStyle/>
              <a:p>
                <a:pPr algn="ctr"/>
                <a:endParaRPr lang="en-US" sz="1600"/>
              </a:p>
            </p:txBody>
          </p:sp>
          <p:sp>
            <p:nvSpPr>
              <p:cNvPr id="34" name="Rectangle 9"/>
              <p:cNvSpPr>
                <a:spLocks noChangeArrowheads="1"/>
              </p:cNvSpPr>
              <p:nvPr/>
            </p:nvSpPr>
            <p:spPr bwMode="auto">
              <a:xfrm>
                <a:off x="7260772" y="2566987"/>
                <a:ext cx="1654628" cy="215900"/>
              </a:xfrm>
              <a:prstGeom prst="rect">
                <a:avLst/>
              </a:prstGeom>
              <a:solidFill>
                <a:srgbClr val="CCFFFF"/>
              </a:solidFill>
              <a:ln w="9525">
                <a:solidFill>
                  <a:schemeClr val="tx1"/>
                </a:solidFill>
                <a:miter lim="800000"/>
                <a:headEnd/>
                <a:tailEnd/>
              </a:ln>
            </p:spPr>
            <p:txBody>
              <a:bodyPr wrap="none" anchor="ctr"/>
              <a:lstStyle/>
              <a:p>
                <a:pPr algn="ctr"/>
                <a:endParaRPr lang="en-US" sz="1600"/>
              </a:p>
            </p:txBody>
          </p:sp>
          <p:sp>
            <p:nvSpPr>
              <p:cNvPr id="35" name="Rectangle 10"/>
              <p:cNvSpPr>
                <a:spLocks noChangeArrowheads="1"/>
              </p:cNvSpPr>
              <p:nvPr/>
            </p:nvSpPr>
            <p:spPr bwMode="auto">
              <a:xfrm>
                <a:off x="7260772" y="2351087"/>
                <a:ext cx="1654628" cy="215900"/>
              </a:xfrm>
              <a:prstGeom prst="rect">
                <a:avLst/>
              </a:prstGeom>
              <a:solidFill>
                <a:srgbClr val="CCFFFF"/>
              </a:solidFill>
              <a:ln w="9525">
                <a:solidFill>
                  <a:schemeClr val="tx1"/>
                </a:solidFill>
                <a:miter lim="800000"/>
                <a:headEnd/>
                <a:tailEnd/>
              </a:ln>
            </p:spPr>
            <p:txBody>
              <a:bodyPr wrap="none" anchor="ctr"/>
              <a:lstStyle/>
              <a:p>
                <a:pPr algn="ctr"/>
                <a:endParaRPr lang="en-US" sz="1600"/>
              </a:p>
            </p:txBody>
          </p:sp>
          <p:sp>
            <p:nvSpPr>
              <p:cNvPr id="36" name="Rectangle 11"/>
              <p:cNvSpPr>
                <a:spLocks noChangeArrowheads="1"/>
              </p:cNvSpPr>
              <p:nvPr/>
            </p:nvSpPr>
            <p:spPr bwMode="auto">
              <a:xfrm>
                <a:off x="7260772" y="2136775"/>
                <a:ext cx="1654628" cy="214312"/>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7" name="Rectangle 12"/>
              <p:cNvSpPr>
                <a:spLocks noChangeArrowheads="1"/>
              </p:cNvSpPr>
              <p:nvPr/>
            </p:nvSpPr>
            <p:spPr bwMode="auto">
              <a:xfrm>
                <a:off x="7260772" y="1920875"/>
                <a:ext cx="1654628" cy="2159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8" name="Rectangle 31"/>
              <p:cNvSpPr>
                <a:spLocks noChangeArrowheads="1"/>
              </p:cNvSpPr>
              <p:nvPr/>
            </p:nvSpPr>
            <p:spPr bwMode="auto">
              <a:xfrm>
                <a:off x="7260772" y="1711325"/>
                <a:ext cx="1654628" cy="215900"/>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39" name="Rectangle 32"/>
              <p:cNvSpPr>
                <a:spLocks noChangeArrowheads="1"/>
              </p:cNvSpPr>
              <p:nvPr/>
            </p:nvSpPr>
            <p:spPr bwMode="auto">
              <a:xfrm>
                <a:off x="7260772" y="1497012"/>
                <a:ext cx="1654628" cy="214313"/>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40" name="Rectangle 33"/>
              <p:cNvSpPr>
                <a:spLocks noChangeArrowheads="1"/>
              </p:cNvSpPr>
              <p:nvPr/>
            </p:nvSpPr>
            <p:spPr bwMode="auto">
              <a:xfrm>
                <a:off x="7260772" y="1281112"/>
                <a:ext cx="1654628" cy="215900"/>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41" name="Rectangle 34"/>
              <p:cNvSpPr>
                <a:spLocks noChangeArrowheads="1"/>
              </p:cNvSpPr>
              <p:nvPr/>
            </p:nvSpPr>
            <p:spPr bwMode="auto">
              <a:xfrm>
                <a:off x="7260772" y="1065212"/>
                <a:ext cx="1654628" cy="215900"/>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42" name="Rectangle 35"/>
              <p:cNvSpPr>
                <a:spLocks noChangeArrowheads="1"/>
              </p:cNvSpPr>
              <p:nvPr/>
            </p:nvSpPr>
            <p:spPr bwMode="auto">
              <a:xfrm>
                <a:off x="7260772" y="850900"/>
                <a:ext cx="1654628" cy="214312"/>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43" name="Rectangle 36"/>
              <p:cNvSpPr>
                <a:spLocks noChangeArrowheads="1"/>
              </p:cNvSpPr>
              <p:nvPr/>
            </p:nvSpPr>
            <p:spPr bwMode="auto">
              <a:xfrm>
                <a:off x="7260772" y="635000"/>
                <a:ext cx="1654628" cy="215900"/>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sp>
            <p:nvSpPr>
              <p:cNvPr id="44" name="Rectangle 37"/>
              <p:cNvSpPr>
                <a:spLocks noChangeArrowheads="1"/>
              </p:cNvSpPr>
              <p:nvPr/>
            </p:nvSpPr>
            <p:spPr bwMode="auto">
              <a:xfrm>
                <a:off x="7260772" y="415925"/>
                <a:ext cx="1654628" cy="215900"/>
              </a:xfrm>
              <a:prstGeom prst="rect">
                <a:avLst/>
              </a:prstGeom>
              <a:solidFill>
                <a:srgbClr val="CCFFFF"/>
              </a:solidFill>
              <a:ln w="9525">
                <a:solidFill>
                  <a:schemeClr val="tx1"/>
                </a:solidFill>
                <a:miter lim="800000"/>
                <a:headEnd/>
                <a:tailEnd/>
              </a:ln>
            </p:spPr>
            <p:txBody>
              <a:bodyPr wrap="none" anchor="ctr"/>
              <a:lstStyle/>
              <a:p>
                <a:pPr algn="ctr"/>
                <a:endParaRPr lang="en-US" sz="1800"/>
              </a:p>
            </p:txBody>
          </p:sp>
        </p:grpSp>
        <p:cxnSp>
          <p:nvCxnSpPr>
            <p:cNvPr id="45" name="Straight Connector 44"/>
            <p:cNvCxnSpPr/>
            <p:nvPr/>
          </p:nvCxnSpPr>
          <p:spPr bwMode="auto">
            <a:xfrm>
              <a:off x="7477647" y="460895"/>
              <a:ext cx="0" cy="3013075"/>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8000999" y="460895"/>
              <a:ext cx="0" cy="3013075"/>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7742255" y="460895"/>
              <a:ext cx="0" cy="3013075"/>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8305799" y="460895"/>
              <a:ext cx="0" cy="3013075"/>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8545974" y="460895"/>
              <a:ext cx="0" cy="3013075"/>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8774575" y="460895"/>
              <a:ext cx="0" cy="3013075"/>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sp>
        <p:nvSpPr>
          <p:cNvPr id="45058" name="Rectangle 3"/>
          <p:cNvSpPr>
            <a:spLocks noGrp="1" noChangeArrowheads="1"/>
          </p:cNvSpPr>
          <p:nvPr>
            <p:ph type="title"/>
          </p:nvPr>
        </p:nvSpPr>
        <p:spPr>
          <a:xfrm>
            <a:off x="641420" y="278605"/>
            <a:ext cx="7391400" cy="563563"/>
          </a:xfrm>
        </p:spPr>
        <p:txBody>
          <a:bodyPr/>
          <a:lstStyle/>
          <a:p>
            <a:pPr algn="l"/>
            <a:r>
              <a:rPr lang="en-US" dirty="0" smtClean="0"/>
              <a:t>2-D Array of String is a 3D Array</a:t>
            </a:r>
          </a:p>
        </p:txBody>
      </p:sp>
      <p:sp>
        <p:nvSpPr>
          <p:cNvPr id="281630" name="Text Box 30"/>
          <p:cNvSpPr txBox="1">
            <a:spLocks noChangeArrowheads="1"/>
          </p:cNvSpPr>
          <p:nvPr/>
        </p:nvSpPr>
        <p:spPr bwMode="auto">
          <a:xfrm>
            <a:off x="591005" y="1052482"/>
            <a:ext cx="6477000" cy="5632311"/>
          </a:xfrm>
          <a:prstGeom prst="rect">
            <a:avLst/>
          </a:prstGeom>
          <a:noFill/>
          <a:ln w="9525">
            <a:noFill/>
            <a:miter lim="800000"/>
            <a:headEnd/>
            <a:tailEnd/>
          </a:ln>
        </p:spPr>
        <p:txBody>
          <a:bodyPr wrap="square">
            <a:spAutoFit/>
          </a:bodyPr>
          <a:lstStyle/>
          <a:p>
            <a:pPr>
              <a:tabLst>
                <a:tab pos="341313" algn="l"/>
                <a:tab pos="738188" algn="l"/>
                <a:tab pos="1146175" algn="l"/>
              </a:tabLst>
            </a:pPr>
            <a:r>
              <a:rPr lang="en-US" sz="2000" dirty="0">
                <a:latin typeface="SimSun" pitchFamily="2" charset="-122"/>
                <a:ea typeface="SimSun" pitchFamily="2" charset="-122"/>
              </a:rPr>
              <a:t>#include &lt;</a:t>
            </a:r>
            <a:r>
              <a:rPr lang="en-US" sz="2000" dirty="0" err="1">
                <a:latin typeface="SimSun" pitchFamily="2" charset="-122"/>
                <a:ea typeface="SimSun" pitchFamily="2" charset="-122"/>
              </a:rPr>
              <a:t>stdio.h</a:t>
            </a:r>
            <a:r>
              <a:rPr lang="en-US" sz="2000" dirty="0">
                <a:latin typeface="SimSun" pitchFamily="2" charset="-122"/>
                <a:ea typeface="SimSun" pitchFamily="2" charset="-122"/>
              </a:rPr>
              <a:t>&gt;</a:t>
            </a:r>
          </a:p>
          <a:p>
            <a:pPr>
              <a:tabLst>
                <a:tab pos="341313" algn="l"/>
                <a:tab pos="738188" algn="l"/>
                <a:tab pos="1146175" algn="l"/>
              </a:tabLst>
            </a:pPr>
            <a:r>
              <a:rPr lang="en-US" sz="2000" dirty="0">
                <a:latin typeface="SimSun" pitchFamily="2" charset="-122"/>
                <a:ea typeface="SimSun" pitchFamily="2" charset="-122"/>
              </a:rPr>
              <a:t>void main</a:t>
            </a:r>
            <a:r>
              <a:rPr lang="en-US" sz="2000" dirty="0" smtClean="0">
                <a:latin typeface="SimSun" pitchFamily="2" charset="-122"/>
                <a:ea typeface="SimSun" pitchFamily="2" charset="-122"/>
              </a:rPr>
              <a:t>() {</a:t>
            </a:r>
            <a:endParaRPr lang="en-US" sz="2000" dirty="0">
              <a:latin typeface="SimSun" pitchFamily="2" charset="-122"/>
              <a:ea typeface="SimSun" pitchFamily="2" charset="-122"/>
            </a:endParaRPr>
          </a:p>
          <a:p>
            <a:pPr>
              <a:tabLst>
                <a:tab pos="341313" algn="l"/>
                <a:tab pos="738188" algn="l"/>
                <a:tab pos="1146175" algn="l"/>
              </a:tabLst>
            </a:pPr>
            <a:r>
              <a:rPr lang="en-US" sz="2000" dirty="0" smtClean="0">
                <a:latin typeface="SimSun" pitchFamily="2" charset="-122"/>
                <a:ea typeface="SimSun" pitchFamily="2" charset="-122"/>
              </a:rPr>
              <a:t>	char </a:t>
            </a:r>
            <a:r>
              <a:rPr lang="en-US" sz="2000" dirty="0">
                <a:solidFill>
                  <a:srgbClr val="FF0000"/>
                </a:solidFill>
                <a:latin typeface="SimSun" pitchFamily="2" charset="-122"/>
                <a:ea typeface="SimSun" pitchFamily="2" charset="-122"/>
              </a:rPr>
              <a:t>*</a:t>
            </a:r>
            <a:r>
              <a:rPr lang="en-US" sz="2000" dirty="0">
                <a:latin typeface="SimSun" pitchFamily="2" charset="-122"/>
                <a:ea typeface="SimSun" pitchFamily="2" charset="-122"/>
              </a:rPr>
              <a:t>ma[2][4] = </a:t>
            </a:r>
            <a:r>
              <a:rPr lang="en-US" sz="2000" dirty="0" smtClean="0">
                <a:latin typeface="SimSun" pitchFamily="2" charset="-122"/>
                <a:ea typeface="SimSun" pitchFamily="2" charset="-122"/>
              </a:rPr>
              <a:t>{</a:t>
            </a:r>
          </a:p>
          <a:p>
            <a:pPr>
              <a:tabLst>
                <a:tab pos="341313" algn="l"/>
                <a:tab pos="738188" algn="l"/>
                <a:tab pos="1146175" algn="l"/>
              </a:tabLst>
            </a:pPr>
            <a:r>
              <a:rPr lang="en-US" sz="2000" dirty="0">
                <a:latin typeface="SimSun" pitchFamily="2" charset="-122"/>
                <a:ea typeface="SimSun" pitchFamily="2" charset="-122"/>
              </a:rPr>
              <a:t>	</a:t>
            </a:r>
            <a:r>
              <a:rPr lang="en-US" sz="2000" dirty="0" smtClean="0">
                <a:latin typeface="SimSun" pitchFamily="2" charset="-122"/>
                <a:ea typeface="SimSun" pitchFamily="2" charset="-122"/>
              </a:rPr>
              <a:t>	{"</a:t>
            </a:r>
            <a:r>
              <a:rPr lang="en-US" sz="2000" dirty="0">
                <a:latin typeface="SimSun" pitchFamily="2" charset="-122"/>
                <a:ea typeface="SimSun" pitchFamily="2" charset="-122"/>
              </a:rPr>
              <a:t>Car", "Bike", "Boat", "Plane"}, </a:t>
            </a:r>
            <a:endParaRPr lang="en-US" sz="2000" dirty="0" smtClean="0">
              <a:latin typeface="SimSun" pitchFamily="2" charset="-122"/>
              <a:ea typeface="SimSun" pitchFamily="2" charset="-122"/>
            </a:endParaRPr>
          </a:p>
          <a:p>
            <a:pPr>
              <a:tabLst>
                <a:tab pos="341313" algn="l"/>
                <a:tab pos="738188" algn="l"/>
                <a:tab pos="1146175" algn="l"/>
              </a:tabLst>
            </a:pPr>
            <a:r>
              <a:rPr lang="en-US" sz="2000" dirty="0">
                <a:latin typeface="SimSun" pitchFamily="2" charset="-122"/>
                <a:ea typeface="SimSun" pitchFamily="2" charset="-122"/>
              </a:rPr>
              <a:t>	</a:t>
            </a:r>
            <a:r>
              <a:rPr lang="en-US" sz="2000" dirty="0" smtClean="0">
                <a:latin typeface="SimSun" pitchFamily="2" charset="-122"/>
                <a:ea typeface="SimSun" pitchFamily="2" charset="-122"/>
              </a:rPr>
              <a:t>	{"</a:t>
            </a:r>
            <a:r>
              <a:rPr lang="en-US" sz="2000" dirty="0">
                <a:latin typeface="SimSun" pitchFamily="2" charset="-122"/>
                <a:ea typeface="SimSun" pitchFamily="2" charset="-122"/>
              </a:rPr>
              <a:t>Horse", "Cow", "Dog", "Cat"}};</a:t>
            </a:r>
          </a:p>
          <a:p>
            <a:pPr>
              <a:tabLst>
                <a:tab pos="341313" algn="l"/>
                <a:tab pos="738188" algn="l"/>
                <a:tab pos="1146175" algn="l"/>
              </a:tabLst>
            </a:pPr>
            <a:r>
              <a:rPr lang="en-US" sz="2000" dirty="0" smtClean="0">
                <a:latin typeface="SimSun" pitchFamily="2" charset="-122"/>
                <a:ea typeface="SimSun" pitchFamily="2" charset="-122"/>
              </a:rPr>
              <a:t>	</a:t>
            </a:r>
            <a:r>
              <a:rPr lang="en-US" sz="2000" dirty="0" err="1" smtClean="0">
                <a:latin typeface="SimSun" pitchFamily="2" charset="-122"/>
                <a:ea typeface="SimSun" pitchFamily="2" charset="-122"/>
              </a:rPr>
              <a:t>int</a:t>
            </a:r>
            <a:r>
              <a:rPr lang="en-US" sz="2000" dirty="0" smtClean="0">
                <a:latin typeface="SimSun" pitchFamily="2" charset="-122"/>
                <a:ea typeface="SimSun" pitchFamily="2" charset="-122"/>
              </a:rPr>
              <a:t> </a:t>
            </a:r>
            <a:r>
              <a:rPr lang="en-US" sz="2000" dirty="0" err="1">
                <a:latin typeface="SimSun" pitchFamily="2" charset="-122"/>
                <a:ea typeface="SimSun" pitchFamily="2" charset="-122"/>
              </a:rPr>
              <a:t>i</a:t>
            </a:r>
            <a:r>
              <a:rPr lang="en-US" sz="2000" dirty="0">
                <a:latin typeface="SimSun" pitchFamily="2" charset="-122"/>
                <a:ea typeface="SimSun" pitchFamily="2" charset="-122"/>
              </a:rPr>
              <a:t>=0, j=0, k=0;</a:t>
            </a:r>
          </a:p>
          <a:p>
            <a:pPr>
              <a:tabLst>
                <a:tab pos="341313" algn="l"/>
                <a:tab pos="738188" algn="l"/>
                <a:tab pos="1146175" algn="l"/>
              </a:tabLst>
            </a:pPr>
            <a:endParaRPr lang="en-US" sz="2000" dirty="0">
              <a:latin typeface="SimSun" pitchFamily="2" charset="-122"/>
              <a:ea typeface="SimSun" pitchFamily="2" charset="-122"/>
            </a:endParaRPr>
          </a:p>
          <a:p>
            <a:pPr>
              <a:tabLst>
                <a:tab pos="341313" algn="l"/>
                <a:tab pos="738188" algn="l"/>
                <a:tab pos="1146175" algn="l"/>
              </a:tabLst>
            </a:pPr>
            <a:r>
              <a:rPr lang="en-US" sz="2000" dirty="0" smtClean="0">
                <a:latin typeface="SimSun" pitchFamily="2" charset="-122"/>
                <a:ea typeface="SimSun" pitchFamily="2" charset="-122"/>
              </a:rPr>
              <a:t>	for </a:t>
            </a:r>
            <a:r>
              <a:rPr lang="en-US" sz="2000" dirty="0">
                <a:latin typeface="SimSun" pitchFamily="2" charset="-122"/>
                <a:ea typeface="SimSun" pitchFamily="2" charset="-122"/>
              </a:rPr>
              <a:t>(</a:t>
            </a:r>
            <a:r>
              <a:rPr lang="en-US" sz="2000" dirty="0" err="1">
                <a:latin typeface="SimSun" pitchFamily="2" charset="-122"/>
                <a:ea typeface="SimSun" pitchFamily="2" charset="-122"/>
              </a:rPr>
              <a:t>i</a:t>
            </a:r>
            <a:r>
              <a:rPr lang="en-US" sz="2000" dirty="0">
                <a:latin typeface="SimSun" pitchFamily="2" charset="-122"/>
                <a:ea typeface="SimSun" pitchFamily="2" charset="-122"/>
              </a:rPr>
              <a:t>=0; </a:t>
            </a:r>
            <a:r>
              <a:rPr lang="en-US" sz="2000" dirty="0" err="1">
                <a:latin typeface="SimSun" pitchFamily="2" charset="-122"/>
                <a:ea typeface="SimSun" pitchFamily="2" charset="-122"/>
              </a:rPr>
              <a:t>i</a:t>
            </a:r>
            <a:r>
              <a:rPr lang="en-US" sz="2000" dirty="0">
                <a:latin typeface="SimSun" pitchFamily="2" charset="-122"/>
                <a:ea typeface="SimSun" pitchFamily="2" charset="-122"/>
              </a:rPr>
              <a:t>&lt;2; </a:t>
            </a:r>
            <a:r>
              <a:rPr lang="en-US" sz="2000" dirty="0" err="1">
                <a:latin typeface="SimSun" pitchFamily="2" charset="-122"/>
                <a:ea typeface="SimSun" pitchFamily="2" charset="-122"/>
              </a:rPr>
              <a:t>i</a:t>
            </a:r>
            <a:r>
              <a:rPr lang="en-US" sz="2000" dirty="0" smtClean="0">
                <a:latin typeface="SimSun" pitchFamily="2" charset="-122"/>
                <a:ea typeface="SimSun" pitchFamily="2" charset="-122"/>
              </a:rPr>
              <a:t>++) {</a:t>
            </a:r>
            <a:endParaRPr lang="en-US" sz="2000" dirty="0">
              <a:latin typeface="SimSun" pitchFamily="2" charset="-122"/>
              <a:ea typeface="SimSun" pitchFamily="2" charset="-122"/>
            </a:endParaRPr>
          </a:p>
          <a:p>
            <a:pPr>
              <a:tabLst>
                <a:tab pos="341313" algn="l"/>
                <a:tab pos="738188" algn="l"/>
                <a:tab pos="1146175" algn="l"/>
              </a:tabLst>
            </a:pPr>
            <a:r>
              <a:rPr lang="en-US" sz="2000" dirty="0" smtClean="0">
                <a:latin typeface="SimSun" pitchFamily="2" charset="-122"/>
                <a:ea typeface="SimSun" pitchFamily="2" charset="-122"/>
              </a:rPr>
              <a:t>		for </a:t>
            </a:r>
            <a:r>
              <a:rPr lang="en-US" sz="2000" dirty="0">
                <a:latin typeface="SimSun" pitchFamily="2" charset="-122"/>
                <a:ea typeface="SimSun" pitchFamily="2" charset="-122"/>
              </a:rPr>
              <a:t>(j=0; j&lt;4; j</a:t>
            </a:r>
            <a:r>
              <a:rPr lang="en-US" sz="2000" dirty="0" smtClean="0">
                <a:latin typeface="SimSun" pitchFamily="2" charset="-122"/>
                <a:ea typeface="SimSun" pitchFamily="2" charset="-122"/>
              </a:rPr>
              <a:t>++) {</a:t>
            </a:r>
            <a:endParaRPr lang="en-US" sz="2000" dirty="0">
              <a:latin typeface="SimSun" pitchFamily="2" charset="-122"/>
              <a:ea typeface="SimSun" pitchFamily="2" charset="-122"/>
            </a:endParaRPr>
          </a:p>
          <a:p>
            <a:pPr>
              <a:tabLst>
                <a:tab pos="341313" algn="l"/>
                <a:tab pos="738188" algn="l"/>
                <a:tab pos="1146175" algn="l"/>
              </a:tabLst>
            </a:pPr>
            <a:r>
              <a:rPr lang="en-US" sz="2000" dirty="0">
                <a:latin typeface="SimSun" pitchFamily="2" charset="-122"/>
                <a:ea typeface="SimSun" pitchFamily="2" charset="-122"/>
              </a:rPr>
              <a:t>			</a:t>
            </a:r>
            <a:r>
              <a:rPr lang="nn-NO" sz="2000" dirty="0">
                <a:solidFill>
                  <a:srgbClr val="0000FF"/>
                </a:solidFill>
                <a:latin typeface="SimSun" pitchFamily="2" charset="-122"/>
                <a:ea typeface="SimSun" pitchFamily="2" charset="-122"/>
              </a:rPr>
              <a:t>for (k=0; </a:t>
            </a:r>
            <a:r>
              <a:rPr lang="nn-NO" sz="2000" dirty="0" smtClean="0">
                <a:solidFill>
                  <a:srgbClr val="0000FF"/>
                </a:solidFill>
                <a:latin typeface="SimSun" pitchFamily="2" charset="-122"/>
                <a:ea typeface="SimSun" pitchFamily="2" charset="-122"/>
              </a:rPr>
              <a:t>ma[i</a:t>
            </a:r>
            <a:r>
              <a:rPr lang="nn-NO" sz="2000" dirty="0">
                <a:solidFill>
                  <a:srgbClr val="0000FF"/>
                </a:solidFill>
                <a:latin typeface="SimSun" pitchFamily="2" charset="-122"/>
                <a:ea typeface="SimSun" pitchFamily="2" charset="-122"/>
              </a:rPr>
              <a:t>][j][k</a:t>
            </a:r>
            <a:r>
              <a:rPr lang="nn-NO" sz="2000" dirty="0" smtClean="0">
                <a:solidFill>
                  <a:srgbClr val="0000FF"/>
                </a:solidFill>
                <a:latin typeface="SimSun" pitchFamily="2" charset="-122"/>
                <a:ea typeface="SimSun" pitchFamily="2" charset="-122"/>
              </a:rPr>
              <a:t>]!= </a:t>
            </a:r>
            <a:r>
              <a:rPr lang="en-US" sz="2000" dirty="0" smtClean="0">
                <a:solidFill>
                  <a:srgbClr val="0000FF"/>
                </a:solidFill>
              </a:rPr>
              <a:t>'</a:t>
            </a:r>
            <a:r>
              <a:rPr lang="nn-NO" sz="2000" dirty="0" smtClean="0">
                <a:solidFill>
                  <a:srgbClr val="0000FF"/>
                </a:solidFill>
                <a:latin typeface="SimSun" pitchFamily="2" charset="-122"/>
                <a:ea typeface="SimSun" pitchFamily="2" charset="-122"/>
              </a:rPr>
              <a:t>\0</a:t>
            </a:r>
            <a:r>
              <a:rPr lang="en-US" sz="2000" dirty="0" smtClean="0">
                <a:solidFill>
                  <a:srgbClr val="0000FF"/>
                </a:solidFill>
              </a:rPr>
              <a:t>'</a:t>
            </a:r>
            <a:r>
              <a:rPr lang="nn-NO" sz="2000" dirty="0" smtClean="0">
                <a:solidFill>
                  <a:srgbClr val="0000FF"/>
                </a:solidFill>
                <a:latin typeface="SimSun" pitchFamily="2" charset="-122"/>
                <a:ea typeface="SimSun" pitchFamily="2" charset="-122"/>
              </a:rPr>
              <a:t>; </a:t>
            </a:r>
            <a:r>
              <a:rPr lang="nn-NO" sz="2000" dirty="0">
                <a:solidFill>
                  <a:srgbClr val="0000FF"/>
                </a:solidFill>
                <a:latin typeface="SimSun" pitchFamily="2" charset="-122"/>
                <a:ea typeface="SimSun" pitchFamily="2" charset="-122"/>
              </a:rPr>
              <a:t>k</a:t>
            </a:r>
            <a:r>
              <a:rPr lang="nn-NO" sz="2000" dirty="0" smtClean="0">
                <a:solidFill>
                  <a:srgbClr val="0000FF"/>
                </a:solidFill>
                <a:latin typeface="SimSun" pitchFamily="2" charset="-122"/>
                <a:ea typeface="SimSun" pitchFamily="2" charset="-122"/>
              </a:rPr>
              <a:t>++)</a:t>
            </a:r>
            <a:endParaRPr lang="it-IT" sz="2000" dirty="0">
              <a:solidFill>
                <a:srgbClr val="0000FF"/>
              </a:solidFill>
              <a:latin typeface="SimSun" pitchFamily="2" charset="-122"/>
              <a:ea typeface="SimSun" pitchFamily="2" charset="-122"/>
            </a:endParaRPr>
          </a:p>
          <a:p>
            <a:pPr>
              <a:tabLst>
                <a:tab pos="341313" algn="l"/>
                <a:tab pos="738188" algn="l"/>
                <a:tab pos="1146175" algn="l"/>
              </a:tabLst>
            </a:pPr>
            <a:r>
              <a:rPr lang="it-IT" sz="2000" dirty="0">
                <a:latin typeface="SimSun" pitchFamily="2" charset="-122"/>
                <a:ea typeface="SimSun" pitchFamily="2" charset="-122"/>
              </a:rPr>
              <a:t>				printf("%c", ma[i][j][k]);</a:t>
            </a:r>
          </a:p>
          <a:p>
            <a:pPr>
              <a:tabLst>
                <a:tab pos="341313" algn="l"/>
                <a:tab pos="738188" algn="l"/>
                <a:tab pos="1146175" algn="l"/>
              </a:tabLst>
            </a:pPr>
            <a:r>
              <a:rPr lang="en-US" sz="2000" dirty="0" smtClean="0">
                <a:latin typeface="SimSun" pitchFamily="2" charset="-122"/>
                <a:ea typeface="SimSun" pitchFamily="2" charset="-122"/>
              </a:rPr>
              <a:t>			printf</a:t>
            </a:r>
            <a:r>
              <a:rPr lang="en-US" sz="2000" dirty="0">
                <a:latin typeface="SimSun" pitchFamily="2" charset="-122"/>
                <a:ea typeface="SimSun" pitchFamily="2" charset="-122"/>
              </a:rPr>
              <a:t>("\n"); </a:t>
            </a:r>
          </a:p>
          <a:p>
            <a:pPr>
              <a:tabLst>
                <a:tab pos="341313" algn="l"/>
                <a:tab pos="738188" algn="l"/>
                <a:tab pos="1146175" algn="l"/>
              </a:tabLst>
            </a:pPr>
            <a:r>
              <a:rPr lang="en-US" sz="2000" dirty="0" smtClean="0">
                <a:latin typeface="SimSun" pitchFamily="2" charset="-122"/>
                <a:ea typeface="SimSun" pitchFamily="2" charset="-122"/>
              </a:rPr>
              <a:t>		}</a:t>
            </a:r>
            <a:endParaRPr lang="en-US" sz="2000" dirty="0">
              <a:latin typeface="SimSun" pitchFamily="2" charset="-122"/>
              <a:ea typeface="SimSun" pitchFamily="2" charset="-122"/>
            </a:endParaRPr>
          </a:p>
          <a:p>
            <a:pPr>
              <a:tabLst>
                <a:tab pos="341313" algn="l"/>
                <a:tab pos="738188" algn="l"/>
                <a:tab pos="1146175" algn="l"/>
              </a:tabLst>
            </a:pPr>
            <a:r>
              <a:rPr lang="en-US" sz="2000" dirty="0" smtClean="0">
                <a:latin typeface="SimSun" pitchFamily="2" charset="-122"/>
                <a:ea typeface="SimSun" pitchFamily="2" charset="-122"/>
              </a:rPr>
              <a:t>		printf</a:t>
            </a:r>
            <a:r>
              <a:rPr lang="en-US" sz="2000" dirty="0">
                <a:latin typeface="SimSun" pitchFamily="2" charset="-122"/>
                <a:ea typeface="SimSun" pitchFamily="2" charset="-122"/>
              </a:rPr>
              <a:t>("\n"); </a:t>
            </a:r>
          </a:p>
          <a:p>
            <a:pPr>
              <a:tabLst>
                <a:tab pos="341313" algn="l"/>
                <a:tab pos="738188" algn="l"/>
                <a:tab pos="1146175" algn="l"/>
              </a:tabLst>
            </a:pPr>
            <a:r>
              <a:rPr lang="en-US" sz="2000" dirty="0" smtClean="0">
                <a:latin typeface="SimSun" pitchFamily="2" charset="-122"/>
                <a:ea typeface="SimSun" pitchFamily="2" charset="-122"/>
              </a:rPr>
              <a:t>	}</a:t>
            </a:r>
            <a:endParaRPr lang="en-US" sz="2000" dirty="0">
              <a:latin typeface="SimSun" pitchFamily="2" charset="-122"/>
              <a:ea typeface="SimSun" pitchFamily="2" charset="-122"/>
            </a:endParaRPr>
          </a:p>
          <a:p>
            <a:pPr>
              <a:tabLst>
                <a:tab pos="341313" algn="l"/>
                <a:tab pos="738188" algn="l"/>
                <a:tab pos="1146175" algn="l"/>
              </a:tabLst>
            </a:pPr>
            <a:r>
              <a:rPr lang="en-US" sz="2000" dirty="0" smtClean="0">
                <a:latin typeface="SimSun" pitchFamily="2" charset="-122"/>
                <a:ea typeface="SimSun" pitchFamily="2" charset="-122"/>
              </a:rPr>
              <a:t>}</a:t>
            </a:r>
          </a:p>
          <a:p>
            <a:pPr>
              <a:tabLst>
                <a:tab pos="341313" algn="l"/>
                <a:tab pos="738188" algn="l"/>
                <a:tab pos="1146175" algn="l"/>
              </a:tabLst>
            </a:pPr>
            <a:endParaRPr lang="en-US" sz="2000" dirty="0">
              <a:latin typeface="SimSun" pitchFamily="2" charset="-122"/>
              <a:ea typeface="SimSun" pitchFamily="2" charset="-122"/>
            </a:endParaRPr>
          </a:p>
          <a:p>
            <a:pPr>
              <a:tabLst>
                <a:tab pos="341313" algn="l"/>
                <a:tab pos="738188" algn="l"/>
                <a:tab pos="1146175" algn="l"/>
              </a:tabLst>
            </a:pPr>
            <a:r>
              <a:rPr lang="en-US" sz="2000" dirty="0">
                <a:latin typeface="SimSun" pitchFamily="2" charset="-122"/>
                <a:ea typeface="SimSun" pitchFamily="2" charset="-122"/>
              </a:rPr>
              <a:t>//</a:t>
            </a:r>
            <a:r>
              <a:rPr lang="nn-NO" sz="2000" dirty="0">
                <a:solidFill>
                  <a:srgbClr val="0000FF"/>
                </a:solidFill>
                <a:latin typeface="SimSun" pitchFamily="2" charset="-122"/>
                <a:ea typeface="SimSun" pitchFamily="2" charset="-122"/>
              </a:rPr>
              <a:t>for (k=0; k &lt; strlen(ma[i][j]); k++)</a:t>
            </a:r>
          </a:p>
        </p:txBody>
      </p:sp>
      <p:sp>
        <p:nvSpPr>
          <p:cNvPr id="45079" name="Text Box 29"/>
          <p:cNvSpPr txBox="1">
            <a:spLocks noChangeArrowheads="1"/>
          </p:cNvSpPr>
          <p:nvPr/>
        </p:nvSpPr>
        <p:spPr bwMode="auto">
          <a:xfrm>
            <a:off x="7372804" y="49212"/>
            <a:ext cx="1318532" cy="366713"/>
          </a:xfrm>
          <a:prstGeom prst="rect">
            <a:avLst/>
          </a:prstGeom>
          <a:noFill/>
          <a:ln w="9525">
            <a:noFill/>
            <a:miter lim="800000"/>
            <a:headEnd/>
            <a:tailEnd/>
          </a:ln>
        </p:spPr>
        <p:txBody>
          <a:bodyPr wrap="none">
            <a:spAutoFit/>
          </a:bodyPr>
          <a:lstStyle/>
          <a:p>
            <a:r>
              <a:rPr lang="en-US" sz="1800"/>
              <a:t>Memory</a:t>
            </a:r>
          </a:p>
        </p:txBody>
      </p:sp>
      <p:sp>
        <p:nvSpPr>
          <p:cNvPr id="46" name="Text Box 30"/>
          <p:cNvSpPr txBox="1">
            <a:spLocks noChangeArrowheads="1"/>
          </p:cNvSpPr>
          <p:nvPr/>
        </p:nvSpPr>
        <p:spPr bwMode="auto">
          <a:xfrm>
            <a:off x="6019800" y="1066800"/>
            <a:ext cx="2971800" cy="2086725"/>
          </a:xfrm>
          <a:prstGeom prst="rect">
            <a:avLst/>
          </a:prstGeom>
          <a:noFill/>
          <a:ln w="9525">
            <a:noFill/>
            <a:miter lim="800000"/>
            <a:headEnd/>
            <a:tailEnd/>
          </a:ln>
        </p:spPr>
        <p:txBody>
          <a:bodyPr wrap="square">
            <a:spAutoFit/>
          </a:bodyPr>
          <a:lstStyle/>
          <a:p>
            <a:pPr>
              <a:lnSpc>
                <a:spcPct val="90000"/>
              </a:lnSpc>
              <a:tabLst>
                <a:tab pos="1195388" algn="l"/>
              </a:tabLst>
            </a:pPr>
            <a:r>
              <a:rPr lang="en-US" sz="1600" dirty="0" smtClean="0">
                <a:latin typeface="Courier" pitchFamily="49" charset="0"/>
                <a:ea typeface="BatangChe" pitchFamily="49" charset="-127"/>
                <a:cs typeface="Arial" pitchFamily="34" charset="0"/>
              </a:rPr>
              <a:t>ma[0][0] 	C a r \0 </a:t>
            </a:r>
          </a:p>
          <a:p>
            <a:pPr>
              <a:lnSpc>
                <a:spcPct val="90000"/>
              </a:lnSpc>
              <a:tabLst>
                <a:tab pos="1195388" algn="l"/>
              </a:tabLst>
            </a:pPr>
            <a:r>
              <a:rPr lang="en-US" sz="1600" dirty="0" smtClean="0">
                <a:latin typeface="Courier" pitchFamily="49" charset="0"/>
                <a:ea typeface="BatangChe" pitchFamily="49" charset="-127"/>
                <a:cs typeface="Arial" pitchFamily="34" charset="0"/>
              </a:rPr>
              <a:t>ma[0][1]  B </a:t>
            </a:r>
            <a:r>
              <a:rPr lang="en-US" sz="1600" dirty="0" err="1" smtClean="0">
                <a:latin typeface="Courier" pitchFamily="49" charset="0"/>
                <a:ea typeface="BatangChe" pitchFamily="49" charset="-127"/>
                <a:cs typeface="Arial" pitchFamily="34" charset="0"/>
              </a:rPr>
              <a:t>i</a:t>
            </a:r>
            <a:r>
              <a:rPr lang="en-US" sz="1600" dirty="0" smtClean="0">
                <a:latin typeface="Courier" pitchFamily="49" charset="0"/>
                <a:ea typeface="BatangChe" pitchFamily="49" charset="-127"/>
                <a:cs typeface="Arial" pitchFamily="34" charset="0"/>
              </a:rPr>
              <a:t> k e \0</a:t>
            </a:r>
          </a:p>
          <a:p>
            <a:pPr>
              <a:lnSpc>
                <a:spcPct val="90000"/>
              </a:lnSpc>
              <a:tabLst>
                <a:tab pos="1195388" algn="l"/>
              </a:tabLst>
            </a:pPr>
            <a:r>
              <a:rPr lang="en-US" sz="1600" dirty="0" smtClean="0">
                <a:latin typeface="Courier" pitchFamily="49" charset="0"/>
                <a:ea typeface="BatangChe" pitchFamily="49" charset="-127"/>
                <a:cs typeface="Arial" pitchFamily="34" charset="0"/>
              </a:rPr>
              <a:t>ma[0][2]  B o a t \0</a:t>
            </a:r>
          </a:p>
          <a:p>
            <a:pPr>
              <a:lnSpc>
                <a:spcPct val="90000"/>
              </a:lnSpc>
              <a:tabLst>
                <a:tab pos="1195388" algn="l"/>
              </a:tabLst>
            </a:pPr>
            <a:r>
              <a:rPr lang="en-US" sz="1600" dirty="0">
                <a:latin typeface="Courier" pitchFamily="49" charset="0"/>
                <a:ea typeface="BatangChe" pitchFamily="49" charset="-127"/>
                <a:cs typeface="Arial" pitchFamily="34" charset="0"/>
              </a:rPr>
              <a:t>m</a:t>
            </a:r>
            <a:r>
              <a:rPr lang="en-US" sz="1600" dirty="0" smtClean="0">
                <a:latin typeface="Courier" pitchFamily="49" charset="0"/>
                <a:ea typeface="BatangChe" pitchFamily="49" charset="-127"/>
                <a:cs typeface="Arial" pitchFamily="34" charset="0"/>
              </a:rPr>
              <a:t>a[0][3]	P l a n e \0</a:t>
            </a:r>
          </a:p>
          <a:p>
            <a:pPr>
              <a:lnSpc>
                <a:spcPct val="90000"/>
              </a:lnSpc>
              <a:tabLst>
                <a:tab pos="1195388" algn="l"/>
              </a:tabLst>
            </a:pPr>
            <a:r>
              <a:rPr lang="en-US" sz="1600" dirty="0" smtClean="0">
                <a:latin typeface="Courier" pitchFamily="49" charset="0"/>
                <a:ea typeface="BatangChe" pitchFamily="49" charset="-127"/>
                <a:cs typeface="Arial" pitchFamily="34" charset="0"/>
              </a:rPr>
              <a:t>ma[1][0]  H o r s e \0</a:t>
            </a:r>
          </a:p>
          <a:p>
            <a:pPr>
              <a:lnSpc>
                <a:spcPct val="90000"/>
              </a:lnSpc>
              <a:tabLst>
                <a:tab pos="1195388" algn="l"/>
              </a:tabLst>
            </a:pPr>
            <a:r>
              <a:rPr lang="en-US" sz="1600" dirty="0" smtClean="0">
                <a:latin typeface="Courier" pitchFamily="49" charset="0"/>
                <a:ea typeface="BatangChe" pitchFamily="49" charset="-127"/>
                <a:cs typeface="Arial" pitchFamily="34" charset="0"/>
              </a:rPr>
              <a:t>ma[1][1]  C o w \0</a:t>
            </a:r>
          </a:p>
          <a:p>
            <a:pPr>
              <a:lnSpc>
                <a:spcPct val="90000"/>
              </a:lnSpc>
              <a:tabLst>
                <a:tab pos="1195388" algn="l"/>
              </a:tabLst>
            </a:pPr>
            <a:r>
              <a:rPr lang="en-US" sz="1600" dirty="0" smtClean="0">
                <a:latin typeface="Courier" pitchFamily="49" charset="0"/>
                <a:ea typeface="BatangChe" pitchFamily="49" charset="-127"/>
                <a:cs typeface="Arial" pitchFamily="34" charset="0"/>
              </a:rPr>
              <a:t>ma[1][2]  D o g \0</a:t>
            </a:r>
          </a:p>
          <a:p>
            <a:pPr>
              <a:lnSpc>
                <a:spcPct val="90000"/>
              </a:lnSpc>
              <a:tabLst>
                <a:tab pos="1195388" algn="l"/>
              </a:tabLst>
            </a:pPr>
            <a:r>
              <a:rPr lang="en-US" sz="1600" dirty="0" smtClean="0">
                <a:latin typeface="Courier" pitchFamily="49" charset="0"/>
                <a:ea typeface="BatangChe" pitchFamily="49" charset="-127"/>
                <a:cs typeface="Arial" pitchFamily="34" charset="0"/>
              </a:rPr>
              <a:t>ma[1][3]  C a t \0 </a:t>
            </a:r>
          </a:p>
          <a:p>
            <a:pPr>
              <a:lnSpc>
                <a:spcPct val="90000"/>
              </a:lnSpc>
            </a:pPr>
            <a:endParaRPr lang="en-US" sz="1600" dirty="0">
              <a:latin typeface="Courier" pitchFamily="49" charset="0"/>
              <a:cs typeface="Arial" pitchFamily="34" charset="0"/>
            </a:endParaRPr>
          </a:p>
        </p:txBody>
      </p:sp>
      <p:pic>
        <p:nvPicPr>
          <p:cNvPr id="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575097"/>
            <a:ext cx="2286000" cy="3282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5363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76200"/>
            <a:ext cx="9144000" cy="563563"/>
          </a:xfrm>
        </p:spPr>
        <p:txBody>
          <a:bodyPr/>
          <a:lstStyle/>
          <a:p>
            <a:r>
              <a:rPr lang="en-US" sz="2400" dirty="0" smtClean="0"/>
              <a:t>Pointer Type and </a:t>
            </a:r>
            <a:r>
              <a:rPr lang="en-US" sz="2400" dirty="0" smtClean="0">
                <a:latin typeface="Courier New" pitchFamily="49" charset="0"/>
              </a:rPr>
              <a:t>unsigned </a:t>
            </a:r>
            <a:r>
              <a:rPr lang="en-US" sz="2400" dirty="0" err="1" smtClean="0">
                <a:latin typeface="Courier New" pitchFamily="49" charset="0"/>
              </a:rPr>
              <a:t>int</a:t>
            </a:r>
            <a:r>
              <a:rPr lang="en-US" sz="2400" dirty="0" smtClean="0"/>
              <a:t> Type: Are they equivalent?</a:t>
            </a:r>
          </a:p>
        </p:txBody>
      </p:sp>
      <p:sp>
        <p:nvSpPr>
          <p:cNvPr id="49155" name="Rectangle 3"/>
          <p:cNvSpPr>
            <a:spLocks noGrp="1" noChangeArrowheads="1"/>
          </p:cNvSpPr>
          <p:nvPr>
            <p:ph type="body" sz="half" idx="1"/>
          </p:nvPr>
        </p:nvSpPr>
        <p:spPr>
          <a:xfrm>
            <a:off x="534988" y="685800"/>
            <a:ext cx="8609012" cy="4953000"/>
          </a:xfrm>
        </p:spPr>
        <p:txBody>
          <a:bodyPr/>
          <a:lstStyle/>
          <a:p>
            <a:pPr marL="0" indent="0">
              <a:lnSpc>
                <a:spcPct val="95000"/>
              </a:lnSpc>
              <a:tabLst>
                <a:tab pos="339725" algn="l"/>
              </a:tabLst>
            </a:pPr>
            <a:r>
              <a:rPr lang="en-US" sz="1800" dirty="0" smtClean="0">
                <a:latin typeface="Courier New" pitchFamily="49" charset="0"/>
              </a:rPr>
              <a:t>#include &lt;</a:t>
            </a:r>
            <a:r>
              <a:rPr lang="en-US" sz="1800" dirty="0" err="1" smtClean="0">
                <a:latin typeface="Courier New" pitchFamily="49" charset="0"/>
              </a:rPr>
              <a:t>stdio.h</a:t>
            </a:r>
            <a:r>
              <a:rPr lang="en-US" sz="1800" dirty="0" smtClean="0">
                <a:latin typeface="Courier New" pitchFamily="49" charset="0"/>
              </a:rPr>
              <a:t>&gt;</a:t>
            </a:r>
          </a:p>
          <a:p>
            <a:pPr marL="0" indent="0">
              <a:lnSpc>
                <a:spcPct val="95000"/>
              </a:lnSpc>
              <a:tabLst>
                <a:tab pos="339725" algn="l"/>
              </a:tabLst>
            </a:pPr>
            <a:r>
              <a:rPr lang="en-US" sz="1800" dirty="0" smtClean="0">
                <a:latin typeface="Courier New" pitchFamily="49" charset="0"/>
              </a:rPr>
              <a:t>void main() {</a:t>
            </a:r>
          </a:p>
          <a:p>
            <a:pPr marL="0" indent="0">
              <a:lnSpc>
                <a:spcPct val="95000"/>
              </a:lnSpc>
              <a:tabLst>
                <a:tab pos="339725" algn="l"/>
              </a:tabLst>
            </a:pPr>
            <a:r>
              <a:rPr lang="en-US" sz="1800" dirty="0" smtClean="0">
                <a:latin typeface="Courier New" pitchFamily="49" charset="0"/>
              </a:rPr>
              <a:t>	</a:t>
            </a:r>
            <a:r>
              <a:rPr lang="en-US" sz="1800" dirty="0" smtClean="0">
                <a:solidFill>
                  <a:schemeClr val="accent2"/>
                </a:solidFill>
                <a:latin typeface="Courier New" pitchFamily="49" charset="0"/>
              </a:rPr>
              <a:t>unsigned </a:t>
            </a:r>
            <a:r>
              <a:rPr lang="en-US" sz="1800" dirty="0" err="1" smtClean="0">
                <a:solidFill>
                  <a:schemeClr val="accent2"/>
                </a:solidFill>
                <a:latin typeface="Courier New" pitchFamily="49" charset="0"/>
              </a:rPr>
              <a:t>int</a:t>
            </a:r>
            <a:r>
              <a:rPr lang="en-US" sz="1800" dirty="0" smtClean="0">
                <a:solidFill>
                  <a:schemeClr val="accent2"/>
                </a:solidFill>
                <a:latin typeface="Courier New" pitchFamily="49" charset="0"/>
              </a:rPr>
              <a:t> n1 = 4, n2 = 8,</a:t>
            </a:r>
            <a:r>
              <a:rPr lang="en-US" sz="1800" dirty="0" smtClean="0">
                <a:latin typeface="Courier New" pitchFamily="49" charset="0"/>
              </a:rPr>
              <a:t> </a:t>
            </a:r>
            <a:r>
              <a:rPr lang="en-US" sz="1800" dirty="0" smtClean="0">
                <a:solidFill>
                  <a:srgbClr val="CC3300"/>
                </a:solidFill>
                <a:latin typeface="Courier New" pitchFamily="49" charset="0"/>
              </a:rPr>
              <a:t>*pn1 = &amp;n1, *pn2 = &amp;n2;</a:t>
            </a:r>
            <a:endParaRPr lang="en-US" sz="1800" dirty="0" smtClean="0">
              <a:solidFill>
                <a:schemeClr val="tx1"/>
              </a:solidFill>
              <a:latin typeface="Courier New" pitchFamily="49" charset="0"/>
            </a:endParaRPr>
          </a:p>
          <a:p>
            <a:pPr marL="0" indent="0">
              <a:lnSpc>
                <a:spcPct val="95000"/>
              </a:lnSpc>
              <a:tabLst>
                <a:tab pos="339725" algn="l"/>
              </a:tabLst>
            </a:pPr>
            <a:r>
              <a:rPr lang="en-US" sz="1800" dirty="0" smtClean="0">
                <a:latin typeface="Courier New" pitchFamily="49" charset="0"/>
              </a:rPr>
              <a:t>	</a:t>
            </a:r>
            <a:r>
              <a:rPr lang="en-US" sz="1800" dirty="0" err="1" smtClean="0">
                <a:latin typeface="Courier New" pitchFamily="49" charset="0"/>
              </a:rPr>
              <a:t>printf</a:t>
            </a:r>
            <a:r>
              <a:rPr lang="en-US" sz="1800" dirty="0" smtClean="0">
                <a:latin typeface="Courier New" pitchFamily="49" charset="0"/>
              </a:rPr>
              <a:t>("</a:t>
            </a:r>
            <a:r>
              <a:rPr lang="en-US" sz="1800" dirty="0" err="1" smtClean="0">
                <a:latin typeface="Courier New" pitchFamily="49" charset="0"/>
              </a:rPr>
              <a:t>ptr</a:t>
            </a:r>
            <a:r>
              <a:rPr lang="en-US" sz="1800" dirty="0" smtClean="0">
                <a:latin typeface="Courier New" pitchFamily="49" charset="0"/>
              </a:rPr>
              <a:t>-size = %d, ", </a:t>
            </a:r>
            <a:r>
              <a:rPr lang="en-US" sz="1800" dirty="0" err="1" smtClean="0">
                <a:latin typeface="Courier New" pitchFamily="49" charset="0"/>
              </a:rPr>
              <a:t>sizeof</a:t>
            </a:r>
            <a:r>
              <a:rPr lang="en-US" sz="1800" dirty="0" smtClean="0">
                <a:latin typeface="Courier New" pitchFamily="49" charset="0"/>
              </a:rPr>
              <a:t>(pn1)); </a:t>
            </a:r>
            <a:r>
              <a:rPr lang="en-US" sz="1800" dirty="0" smtClean="0">
                <a:solidFill>
                  <a:srgbClr val="CC3300"/>
                </a:solidFill>
                <a:latin typeface="Courier New" pitchFamily="49" charset="0"/>
              </a:rPr>
              <a:t>			</a:t>
            </a:r>
            <a:r>
              <a:rPr lang="en-US" sz="1800" dirty="0" smtClean="0">
                <a:solidFill>
                  <a:schemeClr val="tx1"/>
                </a:solidFill>
                <a:latin typeface="Courier New" pitchFamily="49" charset="0"/>
              </a:rPr>
              <a:t>//1</a:t>
            </a:r>
            <a:endParaRPr lang="en-US" sz="1800" dirty="0" smtClean="0">
              <a:latin typeface="Courier New" pitchFamily="49" charset="0"/>
            </a:endParaRPr>
          </a:p>
          <a:p>
            <a:pPr marL="0" indent="0">
              <a:lnSpc>
                <a:spcPct val="95000"/>
              </a:lnSpc>
              <a:tabLst>
                <a:tab pos="339725" algn="l"/>
              </a:tabLst>
            </a:pPr>
            <a:r>
              <a:rPr lang="en-US" sz="1800" dirty="0" smtClean="0">
                <a:latin typeface="Courier New" pitchFamily="49" charset="0"/>
              </a:rPr>
              <a:t>	</a:t>
            </a:r>
            <a:r>
              <a:rPr lang="en-US" sz="1800" dirty="0" err="1" smtClean="0">
                <a:latin typeface="Courier New" pitchFamily="49" charset="0"/>
              </a:rPr>
              <a:t>printf</a:t>
            </a:r>
            <a:r>
              <a:rPr lang="en-US" sz="1800" dirty="0" smtClean="0">
                <a:latin typeface="Courier New" pitchFamily="49" charset="0"/>
              </a:rPr>
              <a:t>("</a:t>
            </a:r>
            <a:r>
              <a:rPr lang="en-US" sz="1800" dirty="0" err="1" smtClean="0">
                <a:latin typeface="Courier New" pitchFamily="49" charset="0"/>
              </a:rPr>
              <a:t>uint</a:t>
            </a:r>
            <a:r>
              <a:rPr lang="en-US" sz="1800" dirty="0" smtClean="0">
                <a:latin typeface="Courier New" pitchFamily="49" charset="0"/>
              </a:rPr>
              <a:t>-size = %d\n", </a:t>
            </a:r>
            <a:r>
              <a:rPr lang="en-US" sz="1800" dirty="0" err="1" smtClean="0">
                <a:latin typeface="Courier New" pitchFamily="49" charset="0"/>
              </a:rPr>
              <a:t>sizeof</a:t>
            </a:r>
            <a:r>
              <a:rPr lang="en-US" sz="1800" dirty="0" smtClean="0">
                <a:latin typeface="Courier New" pitchFamily="49" charset="0"/>
              </a:rPr>
              <a:t>(*pn1)); </a:t>
            </a:r>
            <a:r>
              <a:rPr lang="en-US" sz="1800" dirty="0" smtClean="0">
                <a:solidFill>
                  <a:srgbClr val="CC3300"/>
                </a:solidFill>
                <a:latin typeface="Courier New" pitchFamily="49" charset="0"/>
              </a:rPr>
              <a:t>		</a:t>
            </a:r>
            <a:r>
              <a:rPr lang="en-US" sz="1800" dirty="0" smtClean="0">
                <a:solidFill>
                  <a:schemeClr val="tx1"/>
                </a:solidFill>
                <a:latin typeface="Courier New" pitchFamily="49" charset="0"/>
              </a:rPr>
              <a:t>//1</a:t>
            </a:r>
            <a:endParaRPr lang="en-US" sz="1800" dirty="0" smtClean="0">
              <a:latin typeface="Courier New" pitchFamily="49" charset="0"/>
            </a:endParaRPr>
          </a:p>
          <a:p>
            <a:pPr marL="0" indent="0">
              <a:lnSpc>
                <a:spcPct val="95000"/>
              </a:lnSpc>
              <a:tabLst>
                <a:tab pos="339725" algn="l"/>
              </a:tabLst>
            </a:pPr>
            <a:r>
              <a:rPr lang="en-US" sz="1800" dirty="0" smtClean="0">
                <a:latin typeface="Courier New" pitchFamily="49" charset="0"/>
              </a:rPr>
              <a:t>	</a:t>
            </a:r>
            <a:r>
              <a:rPr lang="en-US" sz="1800" dirty="0" err="1" smtClean="0">
                <a:latin typeface="Courier New" pitchFamily="49" charset="0"/>
              </a:rPr>
              <a:t>printf</a:t>
            </a:r>
            <a:r>
              <a:rPr lang="en-US" sz="1800" dirty="0" smtClean="0">
                <a:latin typeface="Courier New" pitchFamily="49" charset="0"/>
              </a:rPr>
              <a:t>("pn1 = %d, n1 = %d\n", pn1, *pn1);		//2</a:t>
            </a:r>
          </a:p>
          <a:p>
            <a:pPr marL="0" indent="0">
              <a:lnSpc>
                <a:spcPct val="95000"/>
              </a:lnSpc>
              <a:tabLst>
                <a:tab pos="339725" algn="l"/>
              </a:tabLst>
            </a:pPr>
            <a:r>
              <a:rPr lang="en-US" sz="1800" dirty="0" smtClean="0">
                <a:latin typeface="Courier New" pitchFamily="49" charset="0"/>
              </a:rPr>
              <a:t>	pn1 = pn1 + 2;	// can do addition</a:t>
            </a:r>
          </a:p>
          <a:p>
            <a:pPr marL="0" indent="0">
              <a:lnSpc>
                <a:spcPct val="95000"/>
              </a:lnSpc>
              <a:tabLst>
                <a:tab pos="339725" algn="l"/>
              </a:tabLst>
            </a:pPr>
            <a:r>
              <a:rPr lang="en-US" sz="1800" dirty="0" smtClean="0">
                <a:latin typeface="Courier New" pitchFamily="49" charset="0"/>
              </a:rPr>
              <a:t>	pn1 = pn1 - 1;	// can do subtraction</a:t>
            </a:r>
          </a:p>
          <a:p>
            <a:pPr marL="0" indent="0">
              <a:lnSpc>
                <a:spcPct val="95000"/>
              </a:lnSpc>
              <a:tabLst>
                <a:tab pos="339725" algn="l"/>
              </a:tabLst>
            </a:pPr>
            <a:r>
              <a:rPr lang="en-US" sz="1800" dirty="0" smtClean="0">
                <a:latin typeface="Courier New" pitchFamily="49" charset="0"/>
              </a:rPr>
              <a:t>	</a:t>
            </a:r>
            <a:r>
              <a:rPr lang="en-US" sz="1800" dirty="0" err="1" smtClean="0">
                <a:latin typeface="Courier New" pitchFamily="49" charset="0"/>
              </a:rPr>
              <a:t>printf</a:t>
            </a:r>
            <a:r>
              <a:rPr lang="en-US" sz="1800" dirty="0" smtClean="0">
                <a:latin typeface="Courier New" pitchFamily="49" charset="0"/>
              </a:rPr>
              <a:t>("pn1 = %d, n? = %d\n", pn1, *pn1);		//3</a:t>
            </a:r>
          </a:p>
          <a:p>
            <a:pPr marL="0" indent="0">
              <a:lnSpc>
                <a:spcPct val="95000"/>
              </a:lnSpc>
              <a:tabLst>
                <a:tab pos="339725" algn="l"/>
              </a:tabLst>
            </a:pPr>
            <a:r>
              <a:rPr lang="en-US" sz="1800" dirty="0" smtClean="0">
                <a:solidFill>
                  <a:schemeClr val="accent2"/>
                </a:solidFill>
                <a:latin typeface="Courier New" pitchFamily="49" charset="0"/>
              </a:rPr>
              <a:t>//	pn1 = pn1 * 2;	// will cause error if not comment out</a:t>
            </a:r>
          </a:p>
          <a:p>
            <a:pPr marL="0" indent="0">
              <a:lnSpc>
                <a:spcPct val="95000"/>
              </a:lnSpc>
              <a:tabLst>
                <a:tab pos="339725" algn="l"/>
              </a:tabLst>
            </a:pPr>
            <a:r>
              <a:rPr lang="en-US" sz="1800" dirty="0" smtClean="0">
                <a:solidFill>
                  <a:schemeClr val="accent2"/>
                </a:solidFill>
                <a:latin typeface="Courier New" pitchFamily="49" charset="0"/>
              </a:rPr>
              <a:t>//	pn1 = pn1 / 2;</a:t>
            </a:r>
          </a:p>
          <a:p>
            <a:pPr marL="0" indent="0">
              <a:lnSpc>
                <a:spcPct val="95000"/>
              </a:lnSpc>
              <a:tabLst>
                <a:tab pos="339725" algn="l"/>
              </a:tabLst>
            </a:pPr>
            <a:r>
              <a:rPr lang="en-US" sz="1800" dirty="0" smtClean="0">
                <a:latin typeface="Courier New" pitchFamily="49" charset="0"/>
              </a:rPr>
              <a:t>	</a:t>
            </a:r>
            <a:r>
              <a:rPr lang="en-US" sz="1800" dirty="0" err="1" smtClean="0">
                <a:latin typeface="Courier New" pitchFamily="49" charset="0"/>
              </a:rPr>
              <a:t>printf</a:t>
            </a:r>
            <a:r>
              <a:rPr lang="en-US" sz="1800" dirty="0" smtClean="0">
                <a:latin typeface="Courier New" pitchFamily="49" charset="0"/>
              </a:rPr>
              <a:t>("pn1 = %d, n? = %d\n", pn1, *pn1);</a:t>
            </a:r>
          </a:p>
          <a:p>
            <a:pPr marL="0" indent="0">
              <a:lnSpc>
                <a:spcPct val="95000"/>
              </a:lnSpc>
              <a:tabLst>
                <a:tab pos="339725" algn="l"/>
              </a:tabLst>
            </a:pPr>
            <a:r>
              <a:rPr lang="en-US" sz="1800" dirty="0" smtClean="0">
                <a:latin typeface="Courier New" pitchFamily="49" charset="0"/>
              </a:rPr>
              <a:t>	</a:t>
            </a:r>
            <a:r>
              <a:rPr lang="en-US" sz="1800" dirty="0" err="1" smtClean="0">
                <a:latin typeface="Courier New" pitchFamily="49" charset="0"/>
              </a:rPr>
              <a:t>printf</a:t>
            </a:r>
            <a:r>
              <a:rPr lang="en-US" sz="1800" dirty="0" smtClean="0">
                <a:latin typeface="Courier New" pitchFamily="49" charset="0"/>
              </a:rPr>
              <a:t>("pn2 = %d, n2 = %d\n", pn2, *pn2);</a:t>
            </a:r>
          </a:p>
          <a:p>
            <a:pPr marL="0" indent="0">
              <a:lnSpc>
                <a:spcPct val="95000"/>
              </a:lnSpc>
              <a:tabLst>
                <a:tab pos="339725" algn="l"/>
              </a:tabLst>
            </a:pPr>
            <a:r>
              <a:rPr lang="en-US" sz="1800" dirty="0" smtClean="0">
                <a:latin typeface="Courier New" pitchFamily="49" charset="0"/>
              </a:rPr>
              <a:t>}</a:t>
            </a:r>
          </a:p>
          <a:p>
            <a:pPr marL="0" indent="0">
              <a:lnSpc>
                <a:spcPct val="95000"/>
              </a:lnSpc>
              <a:tabLst>
                <a:tab pos="339725" algn="l"/>
              </a:tabLst>
            </a:pPr>
            <a:endParaRPr lang="en-US" sz="1800" dirty="0" smtClean="0">
              <a:latin typeface="Courier New" pitchFamily="49" charset="0"/>
            </a:endParaRPr>
          </a:p>
        </p:txBody>
      </p:sp>
      <p:pic>
        <p:nvPicPr>
          <p:cNvPr id="248845" name="Picture 13"/>
          <p:cNvPicPr>
            <a:picLocks noChangeAspect="1" noChangeArrowheads="1"/>
          </p:cNvPicPr>
          <p:nvPr/>
        </p:nvPicPr>
        <p:blipFill>
          <a:blip r:embed="rId2" cstate="print"/>
          <a:srcRect/>
          <a:stretch>
            <a:fillRect/>
          </a:stretch>
        </p:blipFill>
        <p:spPr bwMode="auto">
          <a:xfrm>
            <a:off x="2057400" y="5486400"/>
            <a:ext cx="5105400" cy="1343025"/>
          </a:xfrm>
          <a:prstGeom prst="rect">
            <a:avLst/>
          </a:prstGeom>
          <a:noFill/>
          <a:ln w="9525">
            <a:noFill/>
            <a:miter lim="800000"/>
            <a:headEnd/>
            <a:tailEnd/>
          </a:ln>
        </p:spPr>
      </p:pic>
      <p:sp>
        <p:nvSpPr>
          <p:cNvPr id="49157" name="Text Box 14"/>
          <p:cNvSpPr txBox="1">
            <a:spLocks noChangeArrowheads="1"/>
          </p:cNvSpPr>
          <p:nvPr/>
        </p:nvSpPr>
        <p:spPr bwMode="auto">
          <a:xfrm>
            <a:off x="1355725" y="5565775"/>
            <a:ext cx="730250" cy="835025"/>
          </a:xfrm>
          <a:prstGeom prst="rect">
            <a:avLst/>
          </a:prstGeom>
          <a:noFill/>
          <a:ln w="9525">
            <a:noFill/>
            <a:miter lim="800000"/>
            <a:headEnd/>
            <a:tailEnd/>
          </a:ln>
        </p:spPr>
        <p:txBody>
          <a:bodyPr wrap="none" lIns="91432" tIns="45716" rIns="91432" bIns="45716">
            <a:spAutoFit/>
          </a:bodyPr>
          <a:lstStyle/>
          <a:p>
            <a:pPr>
              <a:lnSpc>
                <a:spcPct val="90000"/>
              </a:lnSpc>
            </a:pPr>
            <a:r>
              <a:rPr lang="en-US" sz="1800" dirty="0">
                <a:latin typeface="Courier New" pitchFamily="49" charset="0"/>
              </a:rPr>
              <a:t>// 1</a:t>
            </a:r>
          </a:p>
          <a:p>
            <a:pPr>
              <a:lnSpc>
                <a:spcPct val="90000"/>
              </a:lnSpc>
            </a:pPr>
            <a:r>
              <a:rPr lang="en-US" sz="1800" dirty="0">
                <a:latin typeface="Courier New" pitchFamily="49" charset="0"/>
              </a:rPr>
              <a:t>// 2</a:t>
            </a:r>
          </a:p>
          <a:p>
            <a:pPr>
              <a:lnSpc>
                <a:spcPct val="90000"/>
              </a:lnSpc>
            </a:pPr>
            <a:r>
              <a:rPr lang="en-US" sz="1800" dirty="0">
                <a:latin typeface="Courier New" pitchFamily="49" charset="0"/>
              </a:rPr>
              <a:t>//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48845"/>
                                        </p:tgtEl>
                                        <p:attrNameLst>
                                          <p:attrName>style.visibility</p:attrName>
                                        </p:attrNameLst>
                                      </p:cBhvr>
                                      <p:to>
                                        <p:strVal val="visible"/>
                                      </p:to>
                                    </p:set>
                                    <p:animEffect transition="in" filter="diamond(in)">
                                      <p:cBhvr>
                                        <p:cTn id="7" dur="2000"/>
                                        <p:tgtEl>
                                          <p:spTgt spid="248845"/>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49157"/>
                                        </p:tgtEl>
                                        <p:attrNameLst>
                                          <p:attrName>style.visibility</p:attrName>
                                        </p:attrNameLst>
                                      </p:cBhvr>
                                      <p:to>
                                        <p:strVal val="visible"/>
                                      </p:to>
                                    </p:set>
                                    <p:anim calcmode="lin" valueType="num">
                                      <p:cBhvr additive="base">
                                        <p:cTn id="11" dur="500" fill="hold"/>
                                        <p:tgtEl>
                                          <p:spTgt spid="49157"/>
                                        </p:tgtEl>
                                        <p:attrNameLst>
                                          <p:attrName>ppt_x</p:attrName>
                                        </p:attrNameLst>
                                      </p:cBhvr>
                                      <p:tavLst>
                                        <p:tav tm="0">
                                          <p:val>
                                            <p:strVal val="#ppt_x"/>
                                          </p:val>
                                        </p:tav>
                                        <p:tav tm="100000">
                                          <p:val>
                                            <p:strVal val="#ppt_x"/>
                                          </p:val>
                                        </p:tav>
                                      </p:tavLst>
                                    </p:anim>
                                    <p:anim calcmode="lin" valueType="num">
                                      <p:cBhvr additive="base">
                                        <p:cTn id="12" dur="500" fill="hold"/>
                                        <p:tgtEl>
                                          <p:spTgt spid="491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152400"/>
            <a:ext cx="8472488" cy="990600"/>
          </a:xfrm>
        </p:spPr>
        <p:txBody>
          <a:bodyPr/>
          <a:lstStyle/>
          <a:p>
            <a:r>
              <a:rPr lang="en-US" sz="2800" smtClean="0"/>
              <a:t>Pointer Type and </a:t>
            </a:r>
            <a:r>
              <a:rPr lang="en-US" sz="2800" smtClean="0">
                <a:latin typeface="Courier New" pitchFamily="49" charset="0"/>
              </a:rPr>
              <a:t>unsigned int</a:t>
            </a:r>
            <a:r>
              <a:rPr lang="en-US" sz="2800" smtClean="0"/>
              <a:t> Type: </a:t>
            </a:r>
            <a:br>
              <a:rPr lang="en-US" sz="2800" smtClean="0"/>
            </a:br>
            <a:r>
              <a:rPr lang="en-US" sz="2800" smtClean="0"/>
              <a:t>Are they equivalent?</a:t>
            </a:r>
          </a:p>
        </p:txBody>
      </p:sp>
      <p:sp>
        <p:nvSpPr>
          <p:cNvPr id="50179" name="Rectangle 3"/>
          <p:cNvSpPr>
            <a:spLocks noGrp="1" noChangeArrowheads="1"/>
          </p:cNvSpPr>
          <p:nvPr>
            <p:ph type="body" idx="1"/>
          </p:nvPr>
        </p:nvSpPr>
        <p:spPr>
          <a:xfrm>
            <a:off x="671513" y="1209675"/>
            <a:ext cx="8091487" cy="5495925"/>
          </a:xfrm>
        </p:spPr>
        <p:txBody>
          <a:bodyPr/>
          <a:lstStyle/>
          <a:p>
            <a:pPr>
              <a:lnSpc>
                <a:spcPct val="115000"/>
              </a:lnSpc>
            </a:pPr>
            <a:r>
              <a:rPr lang="en-US" sz="2800" dirty="0" smtClean="0"/>
              <a:t>Pointer Type and </a:t>
            </a:r>
            <a:r>
              <a:rPr lang="en-US" sz="2800" dirty="0" smtClean="0">
                <a:latin typeface="Courier New" pitchFamily="49" charset="0"/>
              </a:rPr>
              <a:t>unsigned </a:t>
            </a:r>
            <a:r>
              <a:rPr lang="en-US" sz="2800" dirty="0" err="1" smtClean="0">
                <a:latin typeface="Courier New" pitchFamily="49" charset="0"/>
              </a:rPr>
              <a:t>int</a:t>
            </a:r>
            <a:r>
              <a:rPr lang="en-US" sz="2800" dirty="0" smtClean="0"/>
              <a:t> Type:</a:t>
            </a:r>
          </a:p>
          <a:p>
            <a:pPr>
              <a:lnSpc>
                <a:spcPct val="115000"/>
              </a:lnSpc>
              <a:buFont typeface="Wingdings" pitchFamily="2" charset="2"/>
              <a:buChar char="§"/>
            </a:pPr>
            <a:r>
              <a:rPr lang="en-US" sz="2800" dirty="0" smtClean="0"/>
              <a:t>Have the same data range, e.g., from 0 to 2</a:t>
            </a:r>
            <a:r>
              <a:rPr lang="en-US" sz="2800" baseline="36000" dirty="0" smtClean="0"/>
              <a:t>32 </a:t>
            </a:r>
            <a:r>
              <a:rPr lang="en-US" sz="2800" dirty="0" smtClean="0"/>
              <a:t>- 1</a:t>
            </a:r>
            <a:endParaRPr lang="en-US" sz="2800" baseline="36000" dirty="0" smtClean="0"/>
          </a:p>
          <a:p>
            <a:pPr>
              <a:lnSpc>
                <a:spcPct val="115000"/>
              </a:lnSpc>
              <a:buFont typeface="Wingdings" pitchFamily="2" charset="2"/>
              <a:buChar char="§"/>
            </a:pPr>
            <a:r>
              <a:rPr lang="en-US" sz="2800" dirty="0" smtClean="0"/>
              <a:t>Both support </a:t>
            </a:r>
            <a:r>
              <a:rPr lang="en-US" sz="2800" dirty="0" smtClean="0">
                <a:solidFill>
                  <a:srgbClr val="FF0000"/>
                </a:solidFill>
              </a:rPr>
              <a:t>+</a:t>
            </a:r>
            <a:r>
              <a:rPr lang="en-US" sz="2800" dirty="0" smtClean="0"/>
              <a:t> and </a:t>
            </a:r>
            <a:r>
              <a:rPr lang="en-US" sz="2800" dirty="0" smtClean="0">
                <a:solidFill>
                  <a:srgbClr val="FF0000"/>
                </a:solidFill>
              </a:rPr>
              <a:t>–</a:t>
            </a:r>
            <a:r>
              <a:rPr lang="en-US" sz="2800" dirty="0" smtClean="0"/>
              <a:t> operations. However, the operations may have different meanings!</a:t>
            </a:r>
          </a:p>
          <a:p>
            <a:pPr>
              <a:lnSpc>
                <a:spcPct val="115000"/>
              </a:lnSpc>
              <a:buFont typeface="Wingdings" pitchFamily="2" charset="2"/>
              <a:buChar char="§"/>
            </a:pPr>
            <a:r>
              <a:rPr lang="en-US" sz="2800" dirty="0" smtClean="0"/>
              <a:t>Pointer type does not support multiplication </a:t>
            </a:r>
            <a:r>
              <a:rPr lang="en-US" sz="2800" dirty="0" smtClean="0">
                <a:solidFill>
                  <a:srgbClr val="FF0000"/>
                </a:solidFill>
              </a:rPr>
              <a:t>*</a:t>
            </a:r>
            <a:r>
              <a:rPr lang="en-US" sz="2800" dirty="0" smtClean="0"/>
              <a:t> and division </a:t>
            </a:r>
            <a:r>
              <a:rPr lang="en-US" sz="2800" dirty="0" smtClean="0">
                <a:solidFill>
                  <a:srgbClr val="FF0000"/>
                </a:solidFill>
              </a:rPr>
              <a:t>/</a:t>
            </a:r>
          </a:p>
          <a:p>
            <a:pPr>
              <a:lnSpc>
                <a:spcPct val="115000"/>
              </a:lnSpc>
              <a:buFont typeface="Wingdings" pitchFamily="2" charset="2"/>
              <a:buChar char="§"/>
            </a:pPr>
            <a:r>
              <a:rPr lang="en-US" sz="2800" dirty="0" smtClean="0"/>
              <a:t>C/C++ allows coercion and casting between the two types as far as it makes some sense. However, some compiler, e.g., </a:t>
            </a:r>
            <a:br>
              <a:rPr lang="en-US" sz="2800" dirty="0" smtClean="0"/>
            </a:br>
            <a:r>
              <a:rPr lang="en-US" sz="2800" dirty="0" err="1" smtClean="0"/>
              <a:t>.Net</a:t>
            </a:r>
            <a:r>
              <a:rPr lang="en-US" sz="2800" dirty="0" smtClean="0"/>
              <a:t> compiler will give you a warning.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381000" y="152400"/>
            <a:ext cx="8472488" cy="990600"/>
          </a:xfrm>
          <a:noFill/>
        </p:spPr>
        <p:txBody>
          <a:bodyPr/>
          <a:lstStyle/>
          <a:p>
            <a:r>
              <a:rPr lang="en-US" dirty="0" smtClean="0"/>
              <a:t>Pointer Operators</a:t>
            </a:r>
          </a:p>
        </p:txBody>
      </p:sp>
      <p:sp>
        <p:nvSpPr>
          <p:cNvPr id="51203" name="Rectangle 5"/>
          <p:cNvSpPr>
            <a:spLocks noGrp="1" noChangeArrowheads="1"/>
          </p:cNvSpPr>
          <p:nvPr>
            <p:ph type="body" idx="1"/>
          </p:nvPr>
        </p:nvSpPr>
        <p:spPr>
          <a:xfrm>
            <a:off x="671513" y="1209675"/>
            <a:ext cx="7807325" cy="5495925"/>
          </a:xfrm>
          <a:noFill/>
        </p:spPr>
        <p:txBody>
          <a:bodyPr/>
          <a:lstStyle/>
          <a:p>
            <a:r>
              <a:rPr lang="en-US" sz="2400" dirty="0" smtClean="0"/>
              <a:t>Pointer type has two extra operators * and &amp;</a:t>
            </a:r>
          </a:p>
          <a:p>
            <a:r>
              <a:rPr lang="en-US" sz="2400" dirty="0" smtClean="0"/>
              <a:t>They are complementary:</a:t>
            </a:r>
          </a:p>
          <a:p>
            <a:pPr lvl="1">
              <a:buFont typeface="Wingdings" pitchFamily="2" charset="2"/>
              <a:buNone/>
            </a:pPr>
            <a:r>
              <a:rPr lang="en-US" sz="2400" dirty="0" smtClean="0">
                <a:sym typeface="Wingdings" pitchFamily="2" charset="2"/>
              </a:rPr>
              <a:t>*		convert address to variable name	&amp;(*p)  p</a:t>
            </a:r>
          </a:p>
          <a:p>
            <a:pPr lvl="1">
              <a:buFont typeface="Wingdings" pitchFamily="2" charset="2"/>
              <a:buNone/>
            </a:pPr>
            <a:r>
              <a:rPr lang="en-US" sz="2400" dirty="0" smtClean="0"/>
              <a:t>&amp;		</a:t>
            </a:r>
            <a:r>
              <a:rPr lang="en-US" sz="2400" dirty="0" smtClean="0">
                <a:sym typeface="Wingdings" pitchFamily="2" charset="2"/>
              </a:rPr>
              <a:t>convert variable name to address	*(&amp;x)  x</a:t>
            </a:r>
          </a:p>
        </p:txBody>
      </p:sp>
      <p:sp>
        <p:nvSpPr>
          <p:cNvPr id="51204" name="Text Box 6"/>
          <p:cNvSpPr txBox="1">
            <a:spLocks noChangeArrowheads="1"/>
          </p:cNvSpPr>
          <p:nvPr/>
        </p:nvSpPr>
        <p:spPr bwMode="auto">
          <a:xfrm>
            <a:off x="838200" y="3122613"/>
            <a:ext cx="7848600" cy="2649537"/>
          </a:xfrm>
          <a:prstGeom prst="rect">
            <a:avLst/>
          </a:prstGeom>
          <a:noFill/>
          <a:ln w="9525">
            <a:noFill/>
            <a:miter lim="800000"/>
            <a:headEnd/>
            <a:tailEnd/>
          </a:ln>
        </p:spPr>
        <p:txBody>
          <a:bodyPr lIns="91432" tIns="45716" rIns="91432" bIns="45716">
            <a:spAutoFit/>
          </a:bodyPr>
          <a:lstStyle/>
          <a:p>
            <a:r>
              <a:rPr lang="en-US" b="1">
                <a:latin typeface="Courier New" pitchFamily="49" charset="0"/>
              </a:rPr>
              <a:t>#include &lt;stdio.h&gt;</a:t>
            </a:r>
          </a:p>
          <a:p>
            <a:r>
              <a:rPr lang="en-US" b="1">
                <a:latin typeface="Courier New" pitchFamily="49" charset="0"/>
              </a:rPr>
              <a:t>main() {</a:t>
            </a:r>
          </a:p>
          <a:p>
            <a:r>
              <a:rPr lang="en-US" b="1">
                <a:latin typeface="Courier New" pitchFamily="49" charset="0"/>
              </a:rPr>
              <a:t>	char x = 'a', *p = &amp;x;</a:t>
            </a:r>
          </a:p>
          <a:p>
            <a:r>
              <a:rPr lang="en-US" b="1">
                <a:latin typeface="Courier New" pitchFamily="49" charset="0"/>
              </a:rPr>
              <a:t>	printf("%c, %c\n", *(&amp;x), x);	</a:t>
            </a:r>
          </a:p>
          <a:p>
            <a:r>
              <a:rPr lang="en-US" b="1">
                <a:latin typeface="Courier New" pitchFamily="49" charset="0"/>
              </a:rPr>
              <a:t>	printf("%d, %d, \n", &amp;(*p), p);			</a:t>
            </a:r>
          </a:p>
          <a:p>
            <a:r>
              <a:rPr lang="en-US" b="1">
                <a:latin typeface="Courier New" pitchFamily="49" charset="0"/>
              </a:rPr>
              <a:t>}</a:t>
            </a:r>
          </a:p>
        </p:txBody>
      </p:sp>
      <p:pic>
        <p:nvPicPr>
          <p:cNvPr id="51205" name="Picture 7"/>
          <p:cNvPicPr>
            <a:picLocks noChangeAspect="1" noChangeArrowheads="1"/>
          </p:cNvPicPr>
          <p:nvPr/>
        </p:nvPicPr>
        <p:blipFill>
          <a:blip r:embed="rId2" cstate="print"/>
          <a:srcRect/>
          <a:stretch>
            <a:fillRect/>
          </a:stretch>
        </p:blipFill>
        <p:spPr bwMode="auto">
          <a:xfrm>
            <a:off x="1828800" y="5715000"/>
            <a:ext cx="5410200" cy="1050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44525" y="838200"/>
            <a:ext cx="7983538" cy="5859258"/>
          </a:xfrm>
          <a:prstGeom prst="rect">
            <a:avLst/>
          </a:prstGeom>
          <a:noFill/>
          <a:ln w="9525">
            <a:noFill/>
            <a:miter lim="800000"/>
            <a:headEnd/>
            <a:tailEnd/>
          </a:ln>
        </p:spPr>
        <p:txBody>
          <a:bodyPr lIns="96736" tIns="48368" rIns="96736" bIns="48368">
            <a:spAutoFit/>
          </a:bodyPr>
          <a:lstStyle/>
          <a:p>
            <a:pPr marL="730250" indent="-363538" defTabSz="966788">
              <a:lnSpc>
                <a:spcPct val="120000"/>
              </a:lnSpc>
              <a:tabLst>
                <a:tab pos="1449388" algn="l"/>
                <a:tab pos="2628900" algn="l"/>
              </a:tabLst>
            </a:pPr>
            <a:r>
              <a:rPr lang="en-GB" dirty="0">
                <a:cs typeface="Times New Roman" pitchFamily="18" charset="0"/>
              </a:rPr>
              <a:t>Most languages allow constants to be declared.</a:t>
            </a:r>
          </a:p>
          <a:p>
            <a:pPr marL="730250" indent="-363538" defTabSz="966788">
              <a:lnSpc>
                <a:spcPct val="120000"/>
              </a:lnSpc>
              <a:tabLst>
                <a:tab pos="1449388" algn="l"/>
                <a:tab pos="2628900" algn="l"/>
              </a:tabLst>
            </a:pPr>
            <a:r>
              <a:rPr lang="en-GB" dirty="0">
                <a:cs typeface="Times New Roman" pitchFamily="18" charset="0"/>
              </a:rPr>
              <a:t>Implementation depends on the language and compiler.</a:t>
            </a:r>
          </a:p>
          <a:p>
            <a:pPr marL="730250" indent="-363538" defTabSz="966788">
              <a:lnSpc>
                <a:spcPct val="120000"/>
              </a:lnSpc>
              <a:buFontTx/>
              <a:buChar char="•"/>
              <a:tabLst>
                <a:tab pos="1449388" algn="l"/>
                <a:tab pos="2628900" algn="l"/>
              </a:tabLst>
            </a:pPr>
            <a:r>
              <a:rPr lang="en-GB" dirty="0">
                <a:cs typeface="Times New Roman" pitchFamily="18" charset="0"/>
              </a:rPr>
              <a:t>The compiler may at </a:t>
            </a:r>
            <a:r>
              <a:rPr lang="en-GB" dirty="0" smtClean="0">
                <a:cs typeface="Times New Roman" pitchFamily="18" charset="0"/>
              </a:rPr>
              <a:t>compilation </a:t>
            </a:r>
            <a:r>
              <a:rPr lang="en-GB" dirty="0">
                <a:cs typeface="Times New Roman" pitchFamily="18" charset="0"/>
              </a:rPr>
              <a:t>time substitute values for constant definitions -- faster execution, may fit in one instruction. The constant is defined by a macro.</a:t>
            </a:r>
          </a:p>
          <a:p>
            <a:pPr marL="730250" indent="-363538" defTabSz="966788">
              <a:lnSpc>
                <a:spcPct val="120000"/>
              </a:lnSpc>
              <a:buFontTx/>
              <a:buChar char="•"/>
              <a:tabLst>
                <a:tab pos="1449388" algn="l"/>
                <a:tab pos="2628900" algn="l"/>
              </a:tabLst>
            </a:pPr>
            <a:r>
              <a:rPr lang="en-US" dirty="0">
                <a:cs typeface="Times New Roman" pitchFamily="18" charset="0"/>
              </a:rPr>
              <a:t>A constant may be a </a:t>
            </a:r>
            <a:r>
              <a:rPr lang="en-US" dirty="0" smtClean="0">
                <a:cs typeface="Times New Roman" pitchFamily="18" charset="0"/>
              </a:rPr>
              <a:t>“variable” that the </a:t>
            </a:r>
            <a:r>
              <a:rPr lang="en-US" dirty="0">
                <a:cs typeface="Times New Roman" pitchFamily="18" charset="0"/>
              </a:rPr>
              <a:t>program cannot modify</a:t>
            </a:r>
            <a:r>
              <a:rPr lang="en-GB" dirty="0"/>
              <a:t> -- have to read memory: slower. C </a:t>
            </a:r>
            <a:r>
              <a:rPr lang="en-GB" i="1" dirty="0"/>
              <a:t>const</a:t>
            </a:r>
            <a:r>
              <a:rPr lang="en-GB" dirty="0"/>
              <a:t>.</a:t>
            </a:r>
          </a:p>
          <a:p>
            <a:pPr marL="730250" indent="-363538" defTabSz="966788">
              <a:lnSpc>
                <a:spcPct val="120000"/>
              </a:lnSpc>
              <a:tabLst>
                <a:tab pos="1449388" algn="l"/>
                <a:tab pos="2628900" algn="l"/>
              </a:tabLst>
            </a:pPr>
            <a:r>
              <a:rPr lang="en-GB" dirty="0">
                <a:cs typeface="Times New Roman" pitchFamily="18" charset="0"/>
              </a:rPr>
              <a:t>In Ada:	</a:t>
            </a:r>
            <a:r>
              <a:rPr lang="en-GB" i="1" dirty="0">
                <a:latin typeface="Arial" pitchFamily="34" charset="0"/>
                <a:cs typeface="Times New Roman" pitchFamily="18" charset="0"/>
              </a:rPr>
              <a:t>I, J: constant Integer := 5;</a:t>
            </a:r>
          </a:p>
          <a:p>
            <a:pPr marL="730250" indent="-363538" defTabSz="966788">
              <a:lnSpc>
                <a:spcPct val="120000"/>
              </a:lnSpc>
              <a:tabLst>
                <a:tab pos="1449388" algn="l"/>
                <a:tab pos="2628900" algn="l"/>
              </a:tabLst>
            </a:pPr>
            <a:r>
              <a:rPr lang="en-GB" dirty="0">
                <a:cs typeface="Times New Roman" pitchFamily="18" charset="0"/>
              </a:rPr>
              <a:t>Java:	</a:t>
            </a:r>
            <a:r>
              <a:rPr lang="en-GB" i="1" dirty="0">
                <a:latin typeface="Arial" pitchFamily="34" charset="0"/>
                <a:cs typeface="Times New Roman" pitchFamily="18" charset="0"/>
              </a:rPr>
              <a:t>final double </a:t>
            </a:r>
            <a:r>
              <a:rPr lang="en-GB" i="1" dirty="0">
                <a:latin typeface="Symbol" pitchFamily="18" charset="2"/>
                <a:cs typeface="Times New Roman" pitchFamily="18" charset="0"/>
              </a:rPr>
              <a:t>p</a:t>
            </a:r>
            <a:r>
              <a:rPr lang="en-GB" i="1" dirty="0">
                <a:latin typeface="Arial" pitchFamily="34" charset="0"/>
                <a:cs typeface="Times New Roman" pitchFamily="18" charset="0"/>
              </a:rPr>
              <a:t> = 3.14159265358979;</a:t>
            </a:r>
          </a:p>
          <a:p>
            <a:pPr marL="730250" indent="-363538" defTabSz="966788">
              <a:lnSpc>
                <a:spcPct val="120000"/>
              </a:lnSpc>
              <a:tabLst>
                <a:tab pos="1449388" algn="l"/>
                <a:tab pos="2628900" algn="l"/>
              </a:tabLst>
            </a:pPr>
            <a:r>
              <a:rPr lang="en-GB" dirty="0">
                <a:cs typeface="Times New Roman" pitchFamily="18" charset="0"/>
              </a:rPr>
              <a:t>In C:	</a:t>
            </a:r>
          </a:p>
          <a:p>
            <a:pPr marL="730250" indent="-363538" defTabSz="966788">
              <a:lnSpc>
                <a:spcPct val="120000"/>
              </a:lnSpc>
              <a:tabLst>
                <a:tab pos="1449388" algn="l"/>
                <a:tab pos="2628900" algn="l"/>
              </a:tabLst>
            </a:pPr>
            <a:r>
              <a:rPr lang="en-GB" dirty="0">
                <a:latin typeface="Arial" pitchFamily="34" charset="0"/>
                <a:cs typeface="Times New Roman" pitchFamily="18" charset="0"/>
              </a:rPr>
              <a:t>	</a:t>
            </a:r>
            <a:r>
              <a:rPr lang="en-GB" dirty="0" err="1">
                <a:latin typeface="Arial" pitchFamily="34" charset="0"/>
                <a:cs typeface="Times New Roman" pitchFamily="18" charset="0"/>
              </a:rPr>
              <a:t>const</a:t>
            </a:r>
            <a:r>
              <a:rPr lang="en-GB" dirty="0">
                <a:latin typeface="Arial" pitchFamily="34" charset="0"/>
                <a:cs typeface="Times New Roman" pitchFamily="18" charset="0"/>
              </a:rPr>
              <a:t> </a:t>
            </a:r>
            <a:r>
              <a:rPr lang="en-GB" dirty="0" err="1">
                <a:latin typeface="Arial" pitchFamily="34" charset="0"/>
                <a:cs typeface="Times New Roman" pitchFamily="18" charset="0"/>
              </a:rPr>
              <a:t>int</a:t>
            </a:r>
            <a:r>
              <a:rPr lang="en-GB" dirty="0">
                <a:latin typeface="Arial" pitchFamily="34" charset="0"/>
                <a:cs typeface="Times New Roman" pitchFamily="18" charset="0"/>
              </a:rPr>
              <a:t> </a:t>
            </a:r>
            <a:r>
              <a:rPr lang="en-GB" dirty="0" err="1">
                <a:latin typeface="Arial" pitchFamily="34" charset="0"/>
                <a:cs typeface="Times New Roman" pitchFamily="18" charset="0"/>
              </a:rPr>
              <a:t>i</a:t>
            </a:r>
            <a:r>
              <a:rPr lang="en-GB" dirty="0">
                <a:latin typeface="Arial" pitchFamily="34" charset="0"/>
                <a:cs typeface="Times New Roman" pitchFamily="18" charset="0"/>
              </a:rPr>
              <a:t>= 5, j = 9, pi = 3.14159265358979;</a:t>
            </a:r>
          </a:p>
          <a:p>
            <a:pPr marL="730250" indent="-363538" defTabSz="966788">
              <a:lnSpc>
                <a:spcPct val="120000"/>
              </a:lnSpc>
              <a:tabLst>
                <a:tab pos="1449388" algn="l"/>
                <a:tab pos="2628900" algn="l"/>
              </a:tabLst>
            </a:pPr>
            <a:r>
              <a:rPr lang="en-GB" dirty="0">
                <a:latin typeface="Arial" pitchFamily="34" charset="0"/>
                <a:cs typeface="Times New Roman" pitchFamily="18" charset="0"/>
              </a:rPr>
              <a:t>	</a:t>
            </a:r>
            <a:r>
              <a:rPr lang="en-GB" dirty="0" err="1">
                <a:latin typeface="Arial" pitchFamily="34" charset="0"/>
                <a:cs typeface="Times New Roman" pitchFamily="18" charset="0"/>
              </a:rPr>
              <a:t>const</a:t>
            </a:r>
            <a:r>
              <a:rPr lang="en-GB" dirty="0">
                <a:latin typeface="Arial" pitchFamily="34" charset="0"/>
                <a:cs typeface="Times New Roman" pitchFamily="18" charset="0"/>
              </a:rPr>
              <a:t> char x = 'a', y = 's';</a:t>
            </a:r>
          </a:p>
          <a:p>
            <a:pPr marL="730250" indent="-363538" defTabSz="966788">
              <a:lnSpc>
                <a:spcPct val="120000"/>
              </a:lnSpc>
              <a:tabLst>
                <a:tab pos="1449388" algn="l"/>
                <a:tab pos="2628900" algn="l"/>
              </a:tabLst>
            </a:pPr>
            <a:r>
              <a:rPr lang="en-GB" dirty="0">
                <a:latin typeface="Arial" pitchFamily="34" charset="0"/>
                <a:cs typeface="Times New Roman" pitchFamily="18" charset="0"/>
                <a:sym typeface="Symbol" pitchFamily="18" charset="2"/>
              </a:rPr>
              <a:t></a:t>
            </a:r>
            <a:r>
              <a:rPr lang="en-GB" dirty="0">
                <a:latin typeface="Arial" pitchFamily="34" charset="0"/>
                <a:cs typeface="Times New Roman" pitchFamily="18" charset="0"/>
              </a:rPr>
              <a:t>	</a:t>
            </a:r>
            <a:r>
              <a:rPr lang="en-GB" dirty="0" err="1">
                <a:latin typeface="Arial" pitchFamily="34" charset="0"/>
                <a:cs typeface="Times New Roman" pitchFamily="18" charset="0"/>
              </a:rPr>
              <a:t>i</a:t>
            </a:r>
            <a:r>
              <a:rPr lang="en-GB" dirty="0">
                <a:latin typeface="Arial" pitchFamily="34" charset="0"/>
                <a:cs typeface="Times New Roman" pitchFamily="18" charset="0"/>
              </a:rPr>
              <a:t> = </a:t>
            </a:r>
            <a:r>
              <a:rPr lang="en-GB" dirty="0" err="1">
                <a:latin typeface="Arial" pitchFamily="34" charset="0"/>
                <a:cs typeface="Times New Roman" pitchFamily="18" charset="0"/>
              </a:rPr>
              <a:t>i</a:t>
            </a:r>
            <a:r>
              <a:rPr lang="en-GB" dirty="0">
                <a:latin typeface="Arial" pitchFamily="34" charset="0"/>
                <a:cs typeface="Times New Roman" pitchFamily="18" charset="0"/>
              </a:rPr>
              <a:t> + 2;	will cause a compilation error!</a:t>
            </a:r>
          </a:p>
        </p:txBody>
      </p:sp>
      <p:sp>
        <p:nvSpPr>
          <p:cNvPr id="52227" name="Rectangle 3"/>
          <p:cNvSpPr>
            <a:spLocks noChangeArrowheads="1"/>
          </p:cNvSpPr>
          <p:nvPr/>
        </p:nvSpPr>
        <p:spPr bwMode="auto">
          <a:xfrm>
            <a:off x="565150" y="161925"/>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Constants in C/C++</a:t>
            </a:r>
            <a:endParaRPr lang="en-US" sz="3400" b="1">
              <a:solidFill>
                <a:schemeClr val="accent2"/>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457200" y="914400"/>
            <a:ext cx="8229600" cy="2546350"/>
          </a:xfrm>
          <a:prstGeom prst="rect">
            <a:avLst/>
          </a:prstGeom>
          <a:noFill/>
          <a:ln w="9525">
            <a:noFill/>
            <a:miter lim="800000"/>
            <a:headEnd/>
            <a:tailEnd/>
          </a:ln>
        </p:spPr>
        <p:txBody>
          <a:bodyPr lIns="96736" tIns="48368" rIns="96736" bIns="48368">
            <a:spAutoFit/>
          </a:bodyPr>
          <a:lstStyle/>
          <a:p>
            <a:pPr marL="730250" indent="-363538" defTabSz="966788">
              <a:lnSpc>
                <a:spcPct val="95000"/>
              </a:lnSpc>
              <a:spcBef>
                <a:spcPct val="20000"/>
              </a:spcBef>
              <a:buClr>
                <a:srgbClr val="000000"/>
              </a:buClr>
              <a:buSzPct val="75000"/>
              <a:buFont typeface="Wingdings" pitchFamily="2" charset="2"/>
              <a:buNone/>
              <a:tabLst>
                <a:tab pos="1449388" algn="l"/>
                <a:tab pos="3427413" algn="l"/>
              </a:tabLst>
            </a:pPr>
            <a:r>
              <a:rPr lang="en-US" dirty="0">
                <a:solidFill>
                  <a:srgbClr val="000000"/>
                </a:solidFill>
                <a:latin typeface="Arial" pitchFamily="34" charset="0"/>
              </a:rPr>
              <a:t>#include &lt;</a:t>
            </a:r>
            <a:r>
              <a:rPr lang="en-US" dirty="0" err="1">
                <a:solidFill>
                  <a:srgbClr val="000000"/>
                </a:solidFill>
                <a:latin typeface="Arial" pitchFamily="34" charset="0"/>
              </a:rPr>
              <a:t>stdio.h</a:t>
            </a:r>
            <a:r>
              <a:rPr lang="en-US" dirty="0">
                <a:solidFill>
                  <a:srgbClr val="000000"/>
                </a:solidFill>
                <a:latin typeface="Arial" pitchFamily="34" charset="0"/>
              </a:rPr>
              <a:t>&gt;</a:t>
            </a:r>
          </a:p>
          <a:p>
            <a:pPr marL="730250" indent="-363538" defTabSz="966788">
              <a:lnSpc>
                <a:spcPct val="95000"/>
              </a:lnSpc>
              <a:spcBef>
                <a:spcPct val="20000"/>
              </a:spcBef>
              <a:buClr>
                <a:srgbClr val="000000"/>
              </a:buClr>
              <a:buSzPct val="75000"/>
              <a:buFont typeface="Wingdings" pitchFamily="2" charset="2"/>
              <a:buNone/>
              <a:tabLst>
                <a:tab pos="1449388" algn="l"/>
                <a:tab pos="3427413" algn="l"/>
              </a:tabLst>
            </a:pPr>
            <a:r>
              <a:rPr lang="en-US" dirty="0">
                <a:solidFill>
                  <a:srgbClr val="000000"/>
                </a:solidFill>
                <a:latin typeface="Arial" pitchFamily="34" charset="0"/>
              </a:rPr>
              <a:t>main()</a:t>
            </a:r>
          </a:p>
          <a:p>
            <a:pPr marL="730250" indent="-363538" defTabSz="966788">
              <a:lnSpc>
                <a:spcPct val="95000"/>
              </a:lnSpc>
              <a:spcBef>
                <a:spcPct val="20000"/>
              </a:spcBef>
              <a:buClr>
                <a:srgbClr val="000000"/>
              </a:buClr>
              <a:buSzPct val="75000"/>
              <a:buFont typeface="Wingdings" pitchFamily="2" charset="2"/>
              <a:buNone/>
              <a:tabLst>
                <a:tab pos="1449388" algn="l"/>
                <a:tab pos="3427413" algn="l"/>
              </a:tabLst>
            </a:pPr>
            <a:r>
              <a:rPr lang="en-US" dirty="0">
                <a:solidFill>
                  <a:srgbClr val="000000"/>
                </a:solidFill>
                <a:latin typeface="Arial" pitchFamily="34" charset="0"/>
              </a:rPr>
              <a:t>{</a:t>
            </a:r>
          </a:p>
          <a:p>
            <a:pPr marL="730250" indent="-363538" defTabSz="966788">
              <a:lnSpc>
                <a:spcPct val="95000"/>
              </a:lnSpc>
              <a:spcBef>
                <a:spcPct val="20000"/>
              </a:spcBef>
              <a:buClr>
                <a:srgbClr val="000000"/>
              </a:buClr>
              <a:buSzPct val="75000"/>
              <a:buFont typeface="Wingdings" pitchFamily="2" charset="2"/>
              <a:buNone/>
              <a:tabLst>
                <a:tab pos="1449388" algn="l"/>
                <a:tab pos="3427413" algn="l"/>
              </a:tabLst>
            </a:pPr>
            <a:r>
              <a:rPr lang="en-US" dirty="0">
                <a:solidFill>
                  <a:srgbClr val="000000"/>
                </a:solidFill>
                <a:latin typeface="Arial" pitchFamily="34" charset="0"/>
              </a:rPr>
              <a:t>	</a:t>
            </a:r>
            <a:r>
              <a:rPr lang="en-US" dirty="0" err="1">
                <a:solidFill>
                  <a:srgbClr val="000000"/>
                </a:solidFill>
                <a:latin typeface="Arial" pitchFamily="34" charset="0"/>
              </a:rPr>
              <a:t>const</a:t>
            </a:r>
            <a:r>
              <a:rPr lang="en-US" dirty="0">
                <a:solidFill>
                  <a:srgbClr val="000000"/>
                </a:solidFill>
                <a:latin typeface="Arial" pitchFamily="34" charset="0"/>
              </a:rPr>
              <a:t> </a:t>
            </a:r>
            <a:r>
              <a:rPr lang="en-US" dirty="0" err="1">
                <a:solidFill>
                  <a:srgbClr val="000000"/>
                </a:solidFill>
                <a:latin typeface="Arial" pitchFamily="34" charset="0"/>
              </a:rPr>
              <a:t>int</a:t>
            </a:r>
            <a:r>
              <a:rPr lang="en-US" dirty="0">
                <a:solidFill>
                  <a:srgbClr val="000000"/>
                </a:solidFill>
                <a:latin typeface="Arial" pitchFamily="34" charset="0"/>
              </a:rPr>
              <a:t> </a:t>
            </a:r>
            <a:r>
              <a:rPr lang="en-US" dirty="0" err="1">
                <a:solidFill>
                  <a:srgbClr val="000000"/>
                </a:solidFill>
                <a:latin typeface="Arial" pitchFamily="34" charset="0"/>
              </a:rPr>
              <a:t>i</a:t>
            </a:r>
            <a:r>
              <a:rPr lang="en-US" dirty="0">
                <a:solidFill>
                  <a:srgbClr val="000000"/>
                </a:solidFill>
                <a:latin typeface="Arial" pitchFamily="34" charset="0"/>
              </a:rPr>
              <a:t> = 5;</a:t>
            </a:r>
          </a:p>
          <a:p>
            <a:pPr marL="730250" indent="-363538" defTabSz="966788">
              <a:lnSpc>
                <a:spcPct val="95000"/>
              </a:lnSpc>
              <a:spcBef>
                <a:spcPct val="20000"/>
              </a:spcBef>
              <a:buClr>
                <a:srgbClr val="000000"/>
              </a:buClr>
              <a:buSzPct val="75000"/>
              <a:buFont typeface="Wingdings" pitchFamily="2" charset="2"/>
              <a:buNone/>
              <a:tabLst>
                <a:tab pos="1449388" algn="l"/>
                <a:tab pos="3427413" algn="l"/>
              </a:tabLst>
            </a:pPr>
            <a:r>
              <a:rPr lang="en-US" dirty="0">
                <a:solidFill>
                  <a:srgbClr val="000000"/>
                </a:solidFill>
                <a:latin typeface="Arial" pitchFamily="34" charset="0"/>
              </a:rPr>
              <a:t>	</a:t>
            </a:r>
            <a:r>
              <a:rPr lang="en-US" dirty="0" err="1">
                <a:solidFill>
                  <a:srgbClr val="000000"/>
                </a:solidFill>
                <a:latin typeface="Arial" pitchFamily="34" charset="0"/>
              </a:rPr>
              <a:t>int</a:t>
            </a:r>
            <a:r>
              <a:rPr lang="en-US" dirty="0">
                <a:solidFill>
                  <a:srgbClr val="000000"/>
                </a:solidFill>
                <a:latin typeface="Arial" pitchFamily="34" charset="0"/>
              </a:rPr>
              <a:t> *j;		// j is a pointer to an integer</a:t>
            </a:r>
          </a:p>
          <a:p>
            <a:pPr marL="730250" indent="-363538" defTabSz="966788">
              <a:lnSpc>
                <a:spcPct val="95000"/>
              </a:lnSpc>
              <a:spcBef>
                <a:spcPct val="20000"/>
              </a:spcBef>
              <a:buClr>
                <a:srgbClr val="000000"/>
              </a:buClr>
              <a:buSzPct val="75000"/>
              <a:buFont typeface="Wingdings" pitchFamily="2" charset="2"/>
              <a:buNone/>
              <a:tabLst>
                <a:tab pos="1449388" algn="l"/>
                <a:tab pos="3427413" algn="l"/>
              </a:tabLst>
            </a:pPr>
            <a:r>
              <a:rPr lang="en-US" dirty="0">
                <a:solidFill>
                  <a:srgbClr val="000000"/>
                </a:solidFill>
                <a:latin typeface="Arial" pitchFamily="34" charset="0"/>
              </a:rPr>
              <a:t>	</a:t>
            </a:r>
            <a:r>
              <a:rPr lang="en-US" dirty="0" err="1">
                <a:solidFill>
                  <a:srgbClr val="000000"/>
                </a:solidFill>
                <a:latin typeface="Arial" pitchFamily="34" charset="0"/>
              </a:rPr>
              <a:t>i</a:t>
            </a:r>
            <a:r>
              <a:rPr lang="en-US" dirty="0">
                <a:solidFill>
                  <a:srgbClr val="000000"/>
                </a:solidFill>
                <a:latin typeface="Arial" pitchFamily="34" charset="0"/>
              </a:rPr>
              <a:t> = </a:t>
            </a:r>
            <a:r>
              <a:rPr lang="en-US" dirty="0" err="1">
                <a:solidFill>
                  <a:srgbClr val="000000"/>
                </a:solidFill>
                <a:latin typeface="Arial" pitchFamily="34" charset="0"/>
              </a:rPr>
              <a:t>i</a:t>
            </a:r>
            <a:r>
              <a:rPr lang="en-US" dirty="0">
                <a:solidFill>
                  <a:srgbClr val="000000"/>
                </a:solidFill>
                <a:latin typeface="Arial" pitchFamily="34" charset="0"/>
              </a:rPr>
              <a:t> + 2;	</a:t>
            </a:r>
            <a:r>
              <a:rPr lang="en-GB" dirty="0">
                <a:solidFill>
                  <a:schemeClr val="accent1"/>
                </a:solidFill>
                <a:latin typeface="Arial" pitchFamily="34" charset="0"/>
                <a:cs typeface="Times New Roman" pitchFamily="18" charset="0"/>
              </a:rPr>
              <a:t>// What would happen? Why?</a:t>
            </a:r>
            <a:r>
              <a:rPr lang="en-US" dirty="0">
                <a:solidFill>
                  <a:srgbClr val="000000"/>
                </a:solidFill>
                <a:latin typeface="Arial" pitchFamily="34" charset="0"/>
              </a:rPr>
              <a:t> </a:t>
            </a:r>
          </a:p>
        </p:txBody>
      </p:sp>
      <p:sp>
        <p:nvSpPr>
          <p:cNvPr id="53251" name="Rectangle 3"/>
          <p:cNvSpPr>
            <a:spLocks noChangeArrowheads="1"/>
          </p:cNvSpPr>
          <p:nvPr/>
        </p:nvSpPr>
        <p:spPr bwMode="auto">
          <a:xfrm>
            <a:off x="565150" y="134938"/>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Example of Constants in C/C++ </a:t>
            </a:r>
          </a:p>
        </p:txBody>
      </p:sp>
      <p:sp>
        <p:nvSpPr>
          <p:cNvPr id="230404" name="Rectangle 4"/>
          <p:cNvSpPr>
            <a:spLocks noChangeArrowheads="1"/>
          </p:cNvSpPr>
          <p:nvPr/>
        </p:nvSpPr>
        <p:spPr bwMode="auto">
          <a:xfrm>
            <a:off x="457200" y="3814763"/>
            <a:ext cx="8229600" cy="2967037"/>
          </a:xfrm>
          <a:prstGeom prst="rect">
            <a:avLst/>
          </a:prstGeom>
          <a:noFill/>
          <a:ln w="9525">
            <a:noFill/>
            <a:miter lim="800000"/>
            <a:headEnd/>
            <a:tailEnd/>
          </a:ln>
        </p:spPr>
        <p:txBody>
          <a:bodyPr lIns="96736" tIns="48368" rIns="96736" bIns="48368">
            <a:spAutoFit/>
          </a:bodyPr>
          <a:lstStyle/>
          <a:p>
            <a:pPr marL="730250" indent="-363538" defTabSz="966788">
              <a:lnSpc>
                <a:spcPct val="95000"/>
              </a:lnSpc>
              <a:spcBef>
                <a:spcPct val="20000"/>
              </a:spcBef>
              <a:buClr>
                <a:srgbClr val="000000"/>
              </a:buClr>
              <a:buSzPct val="75000"/>
              <a:buFont typeface="Wingdings" pitchFamily="2" charset="2"/>
              <a:buNone/>
              <a:tabLst>
                <a:tab pos="1449388" algn="l"/>
                <a:tab pos="3427413" algn="l"/>
              </a:tabLst>
            </a:pPr>
            <a:r>
              <a:rPr lang="en-US" dirty="0">
                <a:solidFill>
                  <a:srgbClr val="000000"/>
                </a:solidFill>
                <a:latin typeface="Arial" pitchFamily="34" charset="0"/>
              </a:rPr>
              <a:t>	j = &amp;</a:t>
            </a:r>
            <a:r>
              <a:rPr lang="en-US" dirty="0" err="1">
                <a:solidFill>
                  <a:srgbClr val="000000"/>
                </a:solidFill>
                <a:latin typeface="Arial" pitchFamily="34" charset="0"/>
              </a:rPr>
              <a:t>i</a:t>
            </a:r>
            <a:r>
              <a:rPr lang="en-US" dirty="0">
                <a:solidFill>
                  <a:srgbClr val="000000"/>
                </a:solidFill>
                <a:latin typeface="Arial" pitchFamily="34" charset="0"/>
              </a:rPr>
              <a:t>;	// assign the address of </a:t>
            </a:r>
            <a:r>
              <a:rPr lang="en-US" dirty="0" err="1">
                <a:solidFill>
                  <a:srgbClr val="000000"/>
                </a:solidFill>
                <a:latin typeface="Arial" pitchFamily="34" charset="0"/>
              </a:rPr>
              <a:t>i</a:t>
            </a:r>
            <a:r>
              <a:rPr lang="en-US" dirty="0">
                <a:solidFill>
                  <a:srgbClr val="000000"/>
                </a:solidFill>
                <a:latin typeface="Arial" pitchFamily="34" charset="0"/>
              </a:rPr>
              <a:t> to j</a:t>
            </a:r>
          </a:p>
          <a:p>
            <a:pPr marL="730250" indent="-363538" defTabSz="966788">
              <a:lnSpc>
                <a:spcPct val="95000"/>
              </a:lnSpc>
              <a:spcBef>
                <a:spcPct val="20000"/>
              </a:spcBef>
              <a:buClr>
                <a:srgbClr val="000000"/>
              </a:buClr>
              <a:buSzPct val="75000"/>
              <a:buFont typeface="Wingdings" pitchFamily="2" charset="2"/>
              <a:buNone/>
              <a:tabLst>
                <a:tab pos="1449388" algn="l"/>
                <a:tab pos="3427413" algn="l"/>
              </a:tabLst>
            </a:pPr>
            <a:r>
              <a:rPr lang="en-US" dirty="0">
                <a:solidFill>
                  <a:srgbClr val="000000"/>
                </a:solidFill>
                <a:latin typeface="Arial" pitchFamily="34" charset="0"/>
              </a:rPr>
              <a:t>	</a:t>
            </a:r>
            <a:r>
              <a:rPr lang="en-US" dirty="0" err="1">
                <a:solidFill>
                  <a:srgbClr val="000000"/>
                </a:solidFill>
                <a:latin typeface="Arial" pitchFamily="34" charset="0"/>
              </a:rPr>
              <a:t>printf</a:t>
            </a:r>
            <a:r>
              <a:rPr lang="en-US" dirty="0">
                <a:solidFill>
                  <a:srgbClr val="000000"/>
                </a:solidFill>
                <a:latin typeface="Arial" pitchFamily="34" charset="0"/>
              </a:rPr>
              <a:t>("</a:t>
            </a:r>
            <a:r>
              <a:rPr lang="en-US" dirty="0" err="1">
                <a:solidFill>
                  <a:srgbClr val="000000"/>
                </a:solidFill>
                <a:latin typeface="Arial" pitchFamily="34" charset="0"/>
              </a:rPr>
              <a:t>i</a:t>
            </a:r>
            <a:r>
              <a:rPr lang="en-US" dirty="0">
                <a:solidFill>
                  <a:srgbClr val="000000"/>
                </a:solidFill>
                <a:latin typeface="Arial" pitchFamily="34" charset="0"/>
              </a:rPr>
              <a:t> = %d\n", </a:t>
            </a:r>
            <a:r>
              <a:rPr lang="en-US" dirty="0" err="1">
                <a:solidFill>
                  <a:srgbClr val="000000"/>
                </a:solidFill>
                <a:latin typeface="Arial" pitchFamily="34" charset="0"/>
              </a:rPr>
              <a:t>i</a:t>
            </a:r>
            <a:r>
              <a:rPr lang="en-US" dirty="0">
                <a:solidFill>
                  <a:srgbClr val="000000"/>
                </a:solidFill>
                <a:latin typeface="Arial" pitchFamily="34" charset="0"/>
              </a:rPr>
              <a:t>);	</a:t>
            </a:r>
            <a:r>
              <a:rPr lang="en-US" dirty="0">
                <a:solidFill>
                  <a:schemeClr val="bg1"/>
                </a:solidFill>
                <a:latin typeface="Arial" pitchFamily="34" charset="0"/>
              </a:rPr>
              <a:t> /* </a:t>
            </a:r>
            <a:r>
              <a:rPr lang="en-US" dirty="0" err="1">
                <a:solidFill>
                  <a:schemeClr val="bg1"/>
                </a:solidFill>
                <a:latin typeface="Arial" pitchFamily="34" charset="0"/>
              </a:rPr>
              <a:t>i</a:t>
            </a:r>
            <a:r>
              <a:rPr lang="en-US" dirty="0">
                <a:solidFill>
                  <a:schemeClr val="bg1"/>
                </a:solidFill>
                <a:latin typeface="Arial" pitchFamily="34" charset="0"/>
              </a:rPr>
              <a:t> = 5 */</a:t>
            </a:r>
          </a:p>
          <a:p>
            <a:pPr marL="730250" indent="-363538" defTabSz="966788">
              <a:lnSpc>
                <a:spcPct val="95000"/>
              </a:lnSpc>
              <a:spcBef>
                <a:spcPct val="20000"/>
              </a:spcBef>
              <a:buClr>
                <a:srgbClr val="000000"/>
              </a:buClr>
              <a:buSzPct val="75000"/>
              <a:buFont typeface="Wingdings" pitchFamily="2" charset="2"/>
              <a:buNone/>
              <a:tabLst>
                <a:tab pos="1449388" algn="l"/>
                <a:tab pos="3427413" algn="l"/>
              </a:tabLst>
            </a:pPr>
            <a:r>
              <a:rPr lang="en-US" dirty="0">
                <a:solidFill>
                  <a:srgbClr val="000000"/>
                </a:solidFill>
                <a:latin typeface="Arial" pitchFamily="34" charset="0"/>
              </a:rPr>
              <a:t>	*j = *j + 2;	 </a:t>
            </a:r>
            <a:r>
              <a:rPr lang="en-GB" dirty="0">
                <a:solidFill>
                  <a:schemeClr val="accent1"/>
                </a:solidFill>
                <a:latin typeface="Arial" pitchFamily="34" charset="0"/>
                <a:cs typeface="Times New Roman" pitchFamily="18" charset="0"/>
              </a:rPr>
              <a:t>// What would happen? Why?</a:t>
            </a:r>
          </a:p>
          <a:p>
            <a:pPr marL="730250" indent="-363538" defTabSz="966788">
              <a:lnSpc>
                <a:spcPct val="95000"/>
              </a:lnSpc>
              <a:spcBef>
                <a:spcPct val="20000"/>
              </a:spcBef>
              <a:buClr>
                <a:srgbClr val="000000"/>
              </a:buClr>
              <a:buSzPct val="75000"/>
              <a:buFont typeface="Wingdings" pitchFamily="2" charset="2"/>
              <a:buNone/>
              <a:tabLst>
                <a:tab pos="1449388" algn="l"/>
                <a:tab pos="3427413" algn="l"/>
              </a:tabLst>
            </a:pPr>
            <a:r>
              <a:rPr lang="en-US" dirty="0">
                <a:solidFill>
                  <a:schemeClr val="bg1"/>
                </a:solidFill>
                <a:latin typeface="Arial" pitchFamily="34" charset="0"/>
              </a:rPr>
              <a:t>No compilation error. Pure software protection.</a:t>
            </a:r>
          </a:p>
          <a:p>
            <a:pPr marL="730250" indent="-363538" defTabSz="966788">
              <a:lnSpc>
                <a:spcPct val="95000"/>
              </a:lnSpc>
              <a:spcBef>
                <a:spcPct val="20000"/>
              </a:spcBef>
              <a:buClr>
                <a:srgbClr val="000000"/>
              </a:buClr>
              <a:buSzPct val="75000"/>
              <a:buFont typeface="Wingdings" pitchFamily="2" charset="2"/>
              <a:buNone/>
              <a:tabLst>
                <a:tab pos="1449388" algn="l"/>
                <a:tab pos="3427413" algn="l"/>
              </a:tabLst>
            </a:pPr>
            <a:r>
              <a:rPr lang="en-US" dirty="0">
                <a:solidFill>
                  <a:srgbClr val="000000"/>
                </a:solidFill>
                <a:latin typeface="Arial" pitchFamily="34" charset="0"/>
              </a:rPr>
              <a:t>	</a:t>
            </a:r>
            <a:r>
              <a:rPr lang="en-US" dirty="0" err="1">
                <a:solidFill>
                  <a:srgbClr val="000000"/>
                </a:solidFill>
                <a:latin typeface="Arial" pitchFamily="34" charset="0"/>
              </a:rPr>
              <a:t>printf</a:t>
            </a:r>
            <a:r>
              <a:rPr lang="en-US" dirty="0">
                <a:solidFill>
                  <a:srgbClr val="000000"/>
                </a:solidFill>
                <a:latin typeface="Arial" pitchFamily="34" charset="0"/>
              </a:rPr>
              <a:t>("</a:t>
            </a:r>
            <a:r>
              <a:rPr lang="en-US" dirty="0" err="1">
                <a:solidFill>
                  <a:srgbClr val="000000"/>
                </a:solidFill>
                <a:latin typeface="Arial" pitchFamily="34" charset="0"/>
              </a:rPr>
              <a:t>i</a:t>
            </a:r>
            <a:r>
              <a:rPr lang="en-US" dirty="0">
                <a:solidFill>
                  <a:srgbClr val="000000"/>
                </a:solidFill>
                <a:latin typeface="Arial" pitchFamily="34" charset="0"/>
              </a:rPr>
              <a:t> = %d\n", </a:t>
            </a:r>
            <a:r>
              <a:rPr lang="en-US" dirty="0" err="1">
                <a:solidFill>
                  <a:srgbClr val="000000"/>
                </a:solidFill>
                <a:latin typeface="Arial" pitchFamily="34" charset="0"/>
              </a:rPr>
              <a:t>i</a:t>
            </a:r>
            <a:r>
              <a:rPr lang="en-US" dirty="0">
                <a:solidFill>
                  <a:srgbClr val="000000"/>
                </a:solidFill>
                <a:latin typeface="Arial" pitchFamily="34" charset="0"/>
              </a:rPr>
              <a:t>); 	</a:t>
            </a:r>
            <a:r>
              <a:rPr lang="en-US" dirty="0">
                <a:solidFill>
                  <a:schemeClr val="bg1"/>
                </a:solidFill>
                <a:latin typeface="Arial" pitchFamily="34" charset="0"/>
              </a:rPr>
              <a:t> /* </a:t>
            </a:r>
            <a:r>
              <a:rPr lang="en-US" dirty="0" err="1">
                <a:solidFill>
                  <a:schemeClr val="bg1"/>
                </a:solidFill>
                <a:latin typeface="Arial" pitchFamily="34" charset="0"/>
              </a:rPr>
              <a:t>i</a:t>
            </a:r>
            <a:r>
              <a:rPr lang="en-US" dirty="0">
                <a:solidFill>
                  <a:schemeClr val="bg1"/>
                </a:solidFill>
                <a:latin typeface="Arial" pitchFamily="34" charset="0"/>
              </a:rPr>
              <a:t> = 7 */</a:t>
            </a:r>
          </a:p>
          <a:p>
            <a:pPr marL="730250" indent="-363538" defTabSz="966788">
              <a:lnSpc>
                <a:spcPct val="95000"/>
              </a:lnSpc>
              <a:spcBef>
                <a:spcPct val="20000"/>
              </a:spcBef>
              <a:buClr>
                <a:srgbClr val="000000"/>
              </a:buClr>
              <a:buSzPct val="75000"/>
              <a:buFont typeface="Wingdings" pitchFamily="2" charset="2"/>
              <a:buNone/>
              <a:tabLst>
                <a:tab pos="1449388" algn="l"/>
                <a:tab pos="3427413" algn="l"/>
              </a:tabLst>
            </a:pPr>
            <a:r>
              <a:rPr lang="en-US" dirty="0">
                <a:solidFill>
                  <a:srgbClr val="000000"/>
                </a:solidFill>
                <a:latin typeface="Arial" pitchFamily="34" charset="0"/>
              </a:rPr>
              <a:t>	return 0;</a:t>
            </a:r>
          </a:p>
          <a:p>
            <a:pPr marL="730250" indent="-363538" defTabSz="966788">
              <a:lnSpc>
                <a:spcPct val="95000"/>
              </a:lnSpc>
              <a:spcBef>
                <a:spcPct val="20000"/>
              </a:spcBef>
              <a:buClr>
                <a:srgbClr val="000000"/>
              </a:buClr>
              <a:buSzPct val="75000"/>
              <a:buFont typeface="Wingdings" pitchFamily="2" charset="2"/>
              <a:buNone/>
              <a:tabLst>
                <a:tab pos="1449388" algn="l"/>
                <a:tab pos="3427413" algn="l"/>
              </a:tabLst>
            </a:pPr>
            <a:r>
              <a:rPr lang="en-US" dirty="0">
                <a:solidFill>
                  <a:srgbClr val="000000"/>
                </a:solidFill>
                <a:latin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0404"/>
                                        </p:tgtEl>
                                        <p:attrNameLst>
                                          <p:attrName>style.visibility</p:attrName>
                                        </p:attrNameLst>
                                      </p:cBhvr>
                                      <p:to>
                                        <p:strVal val="visible"/>
                                      </p:to>
                                    </p:set>
                                    <p:anim calcmode="lin" valueType="num">
                                      <p:cBhvr additive="base">
                                        <p:cTn id="7" dur="500" fill="hold"/>
                                        <p:tgtEl>
                                          <p:spTgt spid="230404"/>
                                        </p:tgtEl>
                                        <p:attrNameLst>
                                          <p:attrName>ppt_x</p:attrName>
                                        </p:attrNameLst>
                                      </p:cBhvr>
                                      <p:tavLst>
                                        <p:tav tm="0">
                                          <p:val>
                                            <p:strVal val="#ppt_x"/>
                                          </p:val>
                                        </p:tav>
                                        <p:tav tm="100000">
                                          <p:val>
                                            <p:strVal val="#ppt_x"/>
                                          </p:val>
                                        </p:tav>
                                      </p:tavLst>
                                    </p:anim>
                                    <p:anim calcmode="lin" valueType="num">
                                      <p:cBhvr additive="base">
                                        <p:cTn id="8" dur="500" fill="hold"/>
                                        <p:tgtEl>
                                          <p:spTgt spid="2304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71513" y="76200"/>
            <a:ext cx="7807325" cy="561975"/>
          </a:xfrm>
        </p:spPr>
        <p:txBody>
          <a:bodyPr/>
          <a:lstStyle/>
          <a:p>
            <a:r>
              <a:rPr lang="en-US" sz="3400" smtClean="0">
                <a:solidFill>
                  <a:schemeClr val="accent2"/>
                </a:solidFill>
                <a:cs typeface="Times New Roman" pitchFamily="18" charset="0"/>
              </a:rPr>
              <a:t>Constants in C/C++</a:t>
            </a:r>
          </a:p>
        </p:txBody>
      </p:sp>
      <p:sp>
        <p:nvSpPr>
          <p:cNvPr id="54275" name="Text Box 3"/>
          <p:cNvSpPr txBox="1">
            <a:spLocks noChangeArrowheads="1"/>
          </p:cNvSpPr>
          <p:nvPr/>
        </p:nvSpPr>
        <p:spPr bwMode="auto">
          <a:xfrm>
            <a:off x="534988" y="684212"/>
            <a:ext cx="8151812" cy="6370967"/>
          </a:xfrm>
          <a:prstGeom prst="rect">
            <a:avLst/>
          </a:prstGeom>
          <a:noFill/>
          <a:ln w="9525">
            <a:noFill/>
            <a:miter lim="800000"/>
            <a:headEnd/>
            <a:tailEnd/>
          </a:ln>
        </p:spPr>
        <p:txBody>
          <a:bodyPr lIns="91432" tIns="45716" rIns="91432" bIns="45716">
            <a:spAutoFit/>
          </a:bodyPr>
          <a:lstStyle/>
          <a:p>
            <a:pPr marL="228600" indent="-228600">
              <a:lnSpc>
                <a:spcPct val="120000"/>
              </a:lnSpc>
              <a:buFontTx/>
              <a:buChar char="•"/>
            </a:pPr>
            <a:r>
              <a:rPr lang="en-US" dirty="0"/>
              <a:t>A constant defined by </a:t>
            </a:r>
            <a:r>
              <a:rPr lang="en-US" i="1" dirty="0" err="1"/>
              <a:t>const</a:t>
            </a:r>
            <a:r>
              <a:rPr lang="en-US" dirty="0"/>
              <a:t> is actually a variable: </a:t>
            </a:r>
          </a:p>
          <a:p>
            <a:pPr marL="571500" lvl="1" indent="-228600">
              <a:lnSpc>
                <a:spcPct val="120000"/>
              </a:lnSpc>
              <a:buFontTx/>
              <a:buChar char="­"/>
            </a:pPr>
            <a:r>
              <a:rPr lang="en-US" sz="2000" dirty="0"/>
              <a:t>It has memory allocated. </a:t>
            </a:r>
          </a:p>
          <a:p>
            <a:pPr marL="571500" lvl="1" indent="-228600">
              <a:lnSpc>
                <a:spcPct val="120000"/>
              </a:lnSpc>
              <a:buFontTx/>
              <a:buChar char="­"/>
            </a:pPr>
            <a:r>
              <a:rPr lang="en-US" sz="2000" dirty="0"/>
              <a:t>You can use the &amp; function to find its address.</a:t>
            </a:r>
          </a:p>
          <a:p>
            <a:pPr marL="571500" lvl="1" indent="-228600">
              <a:lnSpc>
                <a:spcPct val="120000"/>
              </a:lnSpc>
              <a:buFontTx/>
              <a:buChar char="­"/>
            </a:pPr>
            <a:r>
              <a:rPr lang="en-US" sz="2000" dirty="0"/>
              <a:t>It can be modified. </a:t>
            </a:r>
          </a:p>
          <a:p>
            <a:pPr marL="228600" indent="-228600">
              <a:lnSpc>
                <a:spcPct val="120000"/>
              </a:lnSpc>
              <a:buFontTx/>
              <a:buChar char="•"/>
            </a:pPr>
            <a:r>
              <a:rPr lang="en-US" dirty="0"/>
              <a:t>Compiler protection is </a:t>
            </a:r>
            <a:r>
              <a:rPr lang="en-US" dirty="0" smtClean="0"/>
              <a:t>used for </a:t>
            </a:r>
            <a:r>
              <a:rPr lang="en-US" i="1" dirty="0" err="1" smtClean="0"/>
              <a:t>const</a:t>
            </a:r>
            <a:r>
              <a:rPr lang="en-US" dirty="0" smtClean="0"/>
              <a:t> variable. </a:t>
            </a:r>
            <a:endParaRPr lang="en-US" dirty="0"/>
          </a:p>
          <a:p>
            <a:pPr marL="571500" lvl="1" indent="-228600">
              <a:lnSpc>
                <a:spcPct val="120000"/>
              </a:lnSpc>
              <a:buFontTx/>
              <a:buChar char="­"/>
            </a:pPr>
            <a:r>
              <a:rPr lang="en-US" sz="2000" dirty="0"/>
              <a:t>A compilation error will occur if you try to modify.</a:t>
            </a:r>
          </a:p>
          <a:p>
            <a:pPr marL="571500" lvl="1" indent="-228600">
              <a:lnSpc>
                <a:spcPct val="120000"/>
              </a:lnSpc>
              <a:buFontTx/>
              <a:buChar char="­"/>
            </a:pPr>
            <a:r>
              <a:rPr lang="en-US" sz="2000" dirty="0"/>
              <a:t>If you can get around the compiler, e.g., using an alias, you can modify a constant. </a:t>
            </a:r>
            <a:endParaRPr lang="en-US" sz="2000" dirty="0" smtClean="0"/>
          </a:p>
          <a:p>
            <a:pPr marL="571500" lvl="1" indent="-228600">
              <a:lnSpc>
                <a:spcPct val="120000"/>
              </a:lnSpc>
              <a:buFontTx/>
              <a:buChar char="­"/>
            </a:pPr>
            <a:r>
              <a:rPr lang="en-US" sz="2000" dirty="0" smtClean="0"/>
              <a:t>It </a:t>
            </a:r>
            <a:r>
              <a:rPr lang="en-US" sz="2000" dirty="0"/>
              <a:t>is not a good programming </a:t>
            </a:r>
            <a:r>
              <a:rPr lang="en-US" sz="2000" dirty="0" smtClean="0"/>
              <a:t>practice to do so!</a:t>
            </a:r>
          </a:p>
          <a:p>
            <a:pPr marL="228600" indent="-228600">
              <a:lnSpc>
                <a:spcPct val="120000"/>
              </a:lnSpc>
              <a:buFontTx/>
              <a:buChar char="•"/>
            </a:pPr>
            <a:r>
              <a:rPr lang="en-US" dirty="0"/>
              <a:t>Constant defined by macro (#define max 20) is not modifiable</a:t>
            </a:r>
            <a:r>
              <a:rPr lang="en-US" dirty="0" smtClean="0"/>
              <a:t>.</a:t>
            </a:r>
          </a:p>
          <a:p>
            <a:pPr marL="228600" indent="-228600">
              <a:lnSpc>
                <a:spcPct val="120000"/>
              </a:lnSpc>
              <a:buFontTx/>
              <a:buChar char="•"/>
            </a:pPr>
            <a:r>
              <a:rPr lang="en-US" dirty="0" smtClean="0"/>
              <a:t>When you declare an array, which is valid?</a:t>
            </a:r>
          </a:p>
          <a:p>
            <a:pPr marL="685800" lvl="1" indent="-228600">
              <a:lnSpc>
                <a:spcPct val="120000"/>
              </a:lnSpc>
              <a:buFontTx/>
              <a:buChar char="•"/>
            </a:pPr>
            <a:r>
              <a:rPr lang="en-US" sz="2000" dirty="0" err="1"/>
              <a:t>c</a:t>
            </a:r>
            <a:r>
              <a:rPr lang="en-US" sz="2000" dirty="0" err="1" smtClean="0"/>
              <a:t>onst</a:t>
            </a:r>
            <a:r>
              <a:rPr lang="en-US" sz="2000" dirty="0" smtClean="0"/>
              <a:t> </a:t>
            </a:r>
            <a:r>
              <a:rPr lang="en-US" sz="2000" dirty="0" err="1" smtClean="0"/>
              <a:t>int</a:t>
            </a:r>
            <a:r>
              <a:rPr lang="en-US" sz="2000" dirty="0" smtClean="0"/>
              <a:t> max = 20; </a:t>
            </a:r>
            <a:br>
              <a:rPr lang="en-US" sz="2000" dirty="0" smtClean="0"/>
            </a:br>
            <a:r>
              <a:rPr lang="en-US" sz="2000" dirty="0" smtClean="0"/>
              <a:t>char a[max];	// Visual Studio throws a compilation error</a:t>
            </a:r>
          </a:p>
          <a:p>
            <a:pPr marL="685800" lvl="1" indent="-228600">
              <a:buFontTx/>
              <a:buChar char="•"/>
            </a:pPr>
            <a:r>
              <a:rPr lang="en-US" sz="2000" dirty="0" smtClean="0"/>
              <a:t>#define max 20 </a:t>
            </a:r>
            <a:r>
              <a:rPr lang="en-US" sz="2000" dirty="0"/>
              <a:t/>
            </a:r>
            <a:br>
              <a:rPr lang="en-US" sz="2000" dirty="0"/>
            </a:br>
            <a:r>
              <a:rPr lang="en-US" sz="2000" dirty="0" smtClean="0"/>
              <a:t>char b[max];	// Works for all environments: VS and GCC</a:t>
            </a:r>
            <a:endParaRPr lang="en-US" sz="2000" dirty="0"/>
          </a:p>
          <a:p>
            <a:pPr marL="685800" lvl="1" indent="-228600">
              <a:lnSpc>
                <a:spcPct val="120000"/>
              </a:lnSpc>
              <a:buFontTx/>
              <a:buChar cha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71513" y="0"/>
            <a:ext cx="7796212"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The main( ) Function in C/C++</a:t>
            </a:r>
            <a:r>
              <a:rPr lang="en-US" sz="3400" b="1">
                <a:solidFill>
                  <a:schemeClr val="accent2"/>
                </a:solidFill>
              </a:rPr>
              <a:t> </a:t>
            </a:r>
          </a:p>
        </p:txBody>
      </p:sp>
      <p:sp>
        <p:nvSpPr>
          <p:cNvPr id="12291" name="Rectangle 3"/>
          <p:cNvSpPr>
            <a:spLocks noChangeArrowheads="1"/>
          </p:cNvSpPr>
          <p:nvPr/>
        </p:nvSpPr>
        <p:spPr bwMode="auto">
          <a:xfrm>
            <a:off x="534988" y="914400"/>
            <a:ext cx="8383587" cy="5943600"/>
          </a:xfrm>
          <a:prstGeom prst="rect">
            <a:avLst/>
          </a:prstGeom>
          <a:noFill/>
          <a:ln w="9525">
            <a:noFill/>
            <a:miter lim="800000"/>
            <a:headEnd/>
            <a:tailEnd/>
          </a:ln>
        </p:spPr>
        <p:txBody>
          <a:bodyPr lIns="96736" tIns="48368" rIns="96736" bIns="48368"/>
          <a:lstStyle/>
          <a:p>
            <a:pPr marL="309563" indent="-309563" defTabSz="966788">
              <a:lnSpc>
                <a:spcPct val="135000"/>
              </a:lnSpc>
              <a:spcBef>
                <a:spcPct val="20000"/>
              </a:spcBef>
              <a:buClr>
                <a:srgbClr val="000000"/>
              </a:buClr>
              <a:buSzPct val="75000"/>
              <a:buFont typeface="Wingdings" pitchFamily="2" charset="2"/>
              <a:buNone/>
              <a:tabLst>
                <a:tab pos="914400" algn="l"/>
                <a:tab pos="1690688" algn="l"/>
                <a:tab pos="2355850" algn="l"/>
                <a:tab pos="4775200" algn="l"/>
                <a:tab pos="5321300" algn="l"/>
                <a:tab pos="5802313" algn="l"/>
              </a:tabLst>
            </a:pPr>
            <a:r>
              <a:rPr lang="en-US" dirty="0">
                <a:cs typeface="Times New Roman" pitchFamily="18" charset="0"/>
              </a:rPr>
              <a:t>Like Java, main( ) is the entry point for program execution.</a:t>
            </a:r>
          </a:p>
          <a:p>
            <a:pPr marL="309563" indent="-309563" defTabSz="966788">
              <a:lnSpc>
                <a:spcPct val="135000"/>
              </a:lnSpc>
              <a:spcBef>
                <a:spcPct val="20000"/>
              </a:spcBef>
              <a:buClr>
                <a:srgbClr val="000000"/>
              </a:buClr>
              <a:buSzPct val="75000"/>
              <a:buFont typeface="Wingdings" pitchFamily="2" charset="2"/>
              <a:buNone/>
              <a:tabLst>
                <a:tab pos="914400" algn="l"/>
                <a:tab pos="1690688" algn="l"/>
                <a:tab pos="2355850" algn="l"/>
                <a:tab pos="4775200" algn="l"/>
                <a:tab pos="5321300" algn="l"/>
                <a:tab pos="5802313" algn="l"/>
              </a:tabLst>
            </a:pPr>
            <a:r>
              <a:rPr lang="en-US" dirty="0">
                <a:cs typeface="Times New Roman" pitchFamily="18" charset="0"/>
              </a:rPr>
              <a:t>Unlike Java, main( ) in C/C++ is not contained in any class.</a:t>
            </a:r>
          </a:p>
          <a:p>
            <a:pPr marL="309563" indent="-309563" defTabSz="966788">
              <a:lnSpc>
                <a:spcPct val="135000"/>
              </a:lnSpc>
              <a:spcBef>
                <a:spcPct val="20000"/>
              </a:spcBef>
              <a:buClr>
                <a:srgbClr val="000000"/>
              </a:buClr>
              <a:buSzPct val="75000"/>
              <a:buFont typeface="Wingdings" pitchFamily="2" charset="2"/>
              <a:buNone/>
              <a:tabLst>
                <a:tab pos="914400" algn="l"/>
                <a:tab pos="1690688" algn="l"/>
                <a:tab pos="2355850" algn="l"/>
                <a:tab pos="4775200" algn="l"/>
                <a:tab pos="5321300" algn="l"/>
                <a:tab pos="5802313" algn="l"/>
              </a:tabLst>
            </a:pPr>
            <a:r>
              <a:rPr lang="en-US" dirty="0">
                <a:cs typeface="Times New Roman" pitchFamily="18" charset="0"/>
              </a:rPr>
              <a:t>The shortest and simplest program is thus: </a:t>
            </a:r>
          </a:p>
          <a:p>
            <a:pPr marL="309563" indent="-309563" defTabSz="966788">
              <a:lnSpc>
                <a:spcPct val="135000"/>
              </a:lnSpc>
              <a:spcBef>
                <a:spcPct val="20000"/>
              </a:spcBef>
              <a:buClr>
                <a:srgbClr val="000000"/>
              </a:buClr>
              <a:buSzPct val="75000"/>
              <a:buFont typeface="Wingdings" pitchFamily="2" charset="2"/>
              <a:buNone/>
              <a:tabLst>
                <a:tab pos="914400" algn="l"/>
                <a:tab pos="1690688" algn="l"/>
                <a:tab pos="2355850" algn="l"/>
                <a:tab pos="4775200" algn="l"/>
                <a:tab pos="5321300" algn="l"/>
                <a:tab pos="5802313" algn="l"/>
              </a:tabLst>
            </a:pPr>
            <a:r>
              <a:rPr lang="en-US" dirty="0">
                <a:latin typeface="Arial" pitchFamily="34" charset="0"/>
                <a:cs typeface="Times New Roman" pitchFamily="18" charset="0"/>
              </a:rPr>
              <a:t>	main () { </a:t>
            </a:r>
            <a:r>
              <a:rPr lang="en-US" dirty="0" smtClean="0">
                <a:latin typeface="Arial" pitchFamily="34" charset="0"/>
                <a:cs typeface="Times New Roman" pitchFamily="18" charset="0"/>
              </a:rPr>
              <a:t>} </a:t>
            </a:r>
            <a:r>
              <a:rPr lang="en-US" dirty="0">
                <a:latin typeface="Arial" pitchFamily="34" charset="0"/>
                <a:cs typeface="Times New Roman" pitchFamily="18" charset="0"/>
              </a:rPr>
              <a:t>	</a:t>
            </a:r>
          </a:p>
          <a:p>
            <a:pPr marL="309563" indent="-309563" defTabSz="966788">
              <a:lnSpc>
                <a:spcPct val="135000"/>
              </a:lnSpc>
              <a:spcBef>
                <a:spcPct val="20000"/>
              </a:spcBef>
              <a:buClr>
                <a:srgbClr val="000000"/>
              </a:buClr>
              <a:buSzPct val="75000"/>
              <a:buFont typeface="Wingdings" pitchFamily="2" charset="2"/>
              <a:buNone/>
              <a:tabLst>
                <a:tab pos="914400" algn="l"/>
                <a:tab pos="1690688" algn="l"/>
                <a:tab pos="2355850" algn="l"/>
                <a:tab pos="4775200" algn="l"/>
                <a:tab pos="5321300" algn="l"/>
                <a:tab pos="5802313" algn="l"/>
              </a:tabLst>
            </a:pPr>
            <a:r>
              <a:rPr lang="en-US" dirty="0">
                <a:latin typeface="Arial" pitchFamily="34" charset="0"/>
                <a:cs typeface="Times New Roman" pitchFamily="18" charset="0"/>
              </a:rPr>
              <a:t>	void main(void) { </a:t>
            </a:r>
            <a:r>
              <a:rPr lang="en-US" dirty="0" smtClean="0">
                <a:latin typeface="Arial" pitchFamily="34" charset="0"/>
                <a:cs typeface="Times New Roman" pitchFamily="18" charset="0"/>
              </a:rPr>
              <a:t>}   // some compilers do not allow this</a:t>
            </a:r>
            <a:endParaRPr lang="en-US" dirty="0">
              <a:latin typeface="Arial" pitchFamily="34" charset="0"/>
              <a:cs typeface="Times New Roman" pitchFamily="18" charset="0"/>
            </a:endParaRPr>
          </a:p>
          <a:p>
            <a:pPr marL="309563" indent="-309563" defTabSz="966788">
              <a:lnSpc>
                <a:spcPct val="135000"/>
              </a:lnSpc>
              <a:spcBef>
                <a:spcPct val="20000"/>
              </a:spcBef>
              <a:buClr>
                <a:srgbClr val="000000"/>
              </a:buClr>
              <a:buSzPct val="75000"/>
              <a:buFont typeface="Wingdings" pitchFamily="2" charset="2"/>
              <a:buNone/>
              <a:tabLst>
                <a:tab pos="914400" algn="l"/>
                <a:tab pos="1690688" algn="l"/>
                <a:tab pos="2355850" algn="l"/>
                <a:tab pos="4775200" algn="l"/>
                <a:tab pos="5321300" algn="l"/>
                <a:tab pos="5802313" algn="l"/>
              </a:tabLst>
            </a:pPr>
            <a:r>
              <a:rPr lang="en-US" dirty="0">
                <a:latin typeface="Arial" pitchFamily="34" charset="0"/>
                <a:cs typeface="Times New Roman" pitchFamily="18" charset="0"/>
              </a:rPr>
              <a:t>	</a:t>
            </a:r>
            <a:r>
              <a:rPr lang="en-US" dirty="0" err="1">
                <a:solidFill>
                  <a:schemeClr val="accent2"/>
                </a:solidFill>
                <a:latin typeface="Arial" pitchFamily="34" charset="0"/>
                <a:cs typeface="Times New Roman" pitchFamily="18" charset="0"/>
              </a:rPr>
              <a:t>int</a:t>
            </a:r>
            <a:r>
              <a:rPr lang="en-US" dirty="0">
                <a:latin typeface="Arial" pitchFamily="34" charset="0"/>
                <a:cs typeface="Times New Roman" pitchFamily="18" charset="0"/>
              </a:rPr>
              <a:t> main() {... </a:t>
            </a:r>
            <a:r>
              <a:rPr lang="en-US" dirty="0">
                <a:solidFill>
                  <a:schemeClr val="accent2"/>
                </a:solidFill>
                <a:latin typeface="Arial" pitchFamily="34" charset="0"/>
                <a:cs typeface="Times New Roman" pitchFamily="18" charset="0"/>
              </a:rPr>
              <a:t>return 0</a:t>
            </a:r>
            <a:r>
              <a:rPr lang="en-US" dirty="0">
                <a:latin typeface="Arial" pitchFamily="34" charset="0"/>
                <a:cs typeface="Times New Roman" pitchFamily="18" charset="0"/>
              </a:rPr>
              <a:t>}</a:t>
            </a:r>
          </a:p>
          <a:p>
            <a:pPr marL="309563" indent="-309563" defTabSz="966788">
              <a:lnSpc>
                <a:spcPct val="135000"/>
              </a:lnSpc>
              <a:spcBef>
                <a:spcPct val="20000"/>
              </a:spcBef>
              <a:buClr>
                <a:srgbClr val="000000"/>
              </a:buClr>
              <a:buSzPct val="75000"/>
              <a:buFont typeface="Wingdings" pitchFamily="2" charset="2"/>
              <a:buNone/>
              <a:tabLst>
                <a:tab pos="914400" algn="l"/>
                <a:tab pos="1690688" algn="l"/>
                <a:tab pos="2355850" algn="l"/>
                <a:tab pos="4775200" algn="l"/>
                <a:tab pos="5321300" algn="l"/>
                <a:tab pos="5802313" algn="l"/>
              </a:tabLst>
            </a:pPr>
            <a:r>
              <a:rPr lang="en-US" dirty="0">
                <a:latin typeface="Arial" pitchFamily="34" charset="0"/>
                <a:cs typeface="Times New Roman" pitchFamily="18" charset="0"/>
              </a:rPr>
              <a:t>	</a:t>
            </a:r>
            <a:r>
              <a:rPr lang="en-US" dirty="0" smtClean="0">
                <a:latin typeface="Arial" pitchFamily="34" charset="0"/>
                <a:cs typeface="Times New Roman" pitchFamily="18" charset="0"/>
              </a:rPr>
              <a:t>double main </a:t>
            </a:r>
            <a:r>
              <a:rPr lang="en-US" dirty="0">
                <a:latin typeface="Arial" pitchFamily="34" charset="0"/>
                <a:cs typeface="Times New Roman" pitchFamily="18" charset="0"/>
              </a:rPr>
              <a:t>(</a:t>
            </a:r>
            <a:r>
              <a:rPr lang="en-US" dirty="0" err="1">
                <a:latin typeface="Arial" pitchFamily="34" charset="0"/>
                <a:cs typeface="Times New Roman" pitchFamily="18" charset="0"/>
              </a:rPr>
              <a:t>int</a:t>
            </a:r>
            <a:r>
              <a:rPr lang="en-US" dirty="0">
                <a:latin typeface="Arial" pitchFamily="34" charset="0"/>
                <a:cs typeface="Times New Roman" pitchFamily="18" charset="0"/>
              </a:rPr>
              <a:t> </a:t>
            </a:r>
            <a:r>
              <a:rPr lang="en-US" dirty="0" err="1">
                <a:latin typeface="Arial" pitchFamily="34" charset="0"/>
                <a:cs typeface="Times New Roman" pitchFamily="18" charset="0"/>
              </a:rPr>
              <a:t>argc</a:t>
            </a:r>
            <a:r>
              <a:rPr lang="en-US" dirty="0">
                <a:latin typeface="Arial" pitchFamily="34" charset="0"/>
                <a:cs typeface="Times New Roman" pitchFamily="18" charset="0"/>
              </a:rPr>
              <a:t>, char *</a:t>
            </a:r>
            <a:r>
              <a:rPr lang="en-US" dirty="0" err="1">
                <a:latin typeface="Arial" pitchFamily="34" charset="0"/>
                <a:cs typeface="Times New Roman" pitchFamily="18" charset="0"/>
              </a:rPr>
              <a:t>argv</a:t>
            </a:r>
            <a:r>
              <a:rPr lang="en-US" dirty="0">
                <a:latin typeface="Arial" pitchFamily="34" charset="0"/>
                <a:cs typeface="Times New Roman" pitchFamily="18" charset="0"/>
              </a:rPr>
              <a:t> [ ]) {...}</a:t>
            </a:r>
          </a:p>
          <a:p>
            <a:pPr marL="309563" indent="-309563" defTabSz="966788">
              <a:lnSpc>
                <a:spcPct val="135000"/>
              </a:lnSpc>
              <a:spcBef>
                <a:spcPct val="20000"/>
              </a:spcBef>
              <a:buClr>
                <a:srgbClr val="000000"/>
              </a:buClr>
              <a:buSzPct val="75000"/>
              <a:buFont typeface="Wingdings" pitchFamily="2" charset="2"/>
              <a:buNone/>
              <a:tabLst>
                <a:tab pos="914400" algn="l"/>
                <a:tab pos="1690688" algn="l"/>
                <a:tab pos="2355850" algn="l"/>
                <a:tab pos="4775200" algn="l"/>
                <a:tab pos="5321300" algn="l"/>
                <a:tab pos="5802313" algn="l"/>
              </a:tabLst>
            </a:pPr>
            <a:r>
              <a:rPr lang="en-US" dirty="0">
                <a:cs typeface="Times New Roman" pitchFamily="18" charset="0"/>
              </a:rPr>
              <a:t>	The </a:t>
            </a:r>
            <a:r>
              <a:rPr lang="en-US" dirty="0">
                <a:latin typeface="Arial" pitchFamily="34" charset="0"/>
                <a:cs typeface="Times New Roman" pitchFamily="18" charset="0"/>
              </a:rPr>
              <a:t>main( )</a:t>
            </a:r>
            <a:r>
              <a:rPr lang="en-US" dirty="0">
                <a:cs typeface="Times New Roman" pitchFamily="18" charset="0"/>
              </a:rPr>
              <a:t> function taking arguments allows the program to take command line inputs, which are used to specify options, e.g., the name of the data file.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565150" y="0"/>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Typedef</a:t>
            </a:r>
            <a:endParaRPr lang="en-US" sz="3400" b="1">
              <a:solidFill>
                <a:schemeClr val="accent2"/>
              </a:solidFill>
            </a:endParaRPr>
          </a:p>
        </p:txBody>
      </p:sp>
      <p:sp>
        <p:nvSpPr>
          <p:cNvPr id="55299" name="Rectangle 3"/>
          <p:cNvSpPr>
            <a:spLocks noChangeArrowheads="1"/>
          </p:cNvSpPr>
          <p:nvPr/>
        </p:nvSpPr>
        <p:spPr bwMode="auto">
          <a:xfrm>
            <a:off x="596900" y="804863"/>
            <a:ext cx="8112125" cy="6040846"/>
          </a:xfrm>
          <a:prstGeom prst="rect">
            <a:avLst/>
          </a:prstGeom>
          <a:noFill/>
          <a:ln w="9525">
            <a:noFill/>
            <a:miter lim="800000"/>
            <a:headEnd/>
            <a:tailEnd/>
          </a:ln>
        </p:spPr>
        <p:txBody>
          <a:bodyPr lIns="96736" tIns="48368" rIns="96736" bIns="48368">
            <a:spAutoFit/>
          </a:bodyPr>
          <a:lstStyle/>
          <a:p>
            <a:pPr algn="just" defTabSz="966788">
              <a:lnSpc>
                <a:spcPct val="110000"/>
              </a:lnSpc>
              <a:tabLst>
                <a:tab pos="846138" algn="l"/>
                <a:tab pos="1155700" algn="l"/>
              </a:tabLst>
            </a:pPr>
            <a:r>
              <a:rPr lang="en-US" b="1" dirty="0">
                <a:latin typeface="Arial" pitchFamily="34" charset="0"/>
              </a:rPr>
              <a:t>typedef</a:t>
            </a:r>
            <a:r>
              <a:rPr lang="en-US" dirty="0">
                <a:latin typeface="Arial" pitchFamily="34" charset="0"/>
              </a:rPr>
              <a:t>  </a:t>
            </a:r>
            <a:r>
              <a:rPr lang="en-US" dirty="0" err="1">
                <a:solidFill>
                  <a:schemeClr val="accent2"/>
                </a:solidFill>
                <a:latin typeface="Arial" pitchFamily="34" charset="0"/>
              </a:rPr>
              <a:t>typename</a:t>
            </a:r>
            <a:r>
              <a:rPr lang="en-US" dirty="0">
                <a:latin typeface="Arial" pitchFamily="34" charset="0"/>
              </a:rPr>
              <a:t>  </a:t>
            </a:r>
            <a:r>
              <a:rPr lang="en-US" dirty="0" err="1">
                <a:latin typeface="Arial" pitchFamily="34" charset="0"/>
              </a:rPr>
              <a:t>newname</a:t>
            </a:r>
            <a:r>
              <a:rPr lang="en-US" dirty="0">
                <a:latin typeface="Arial" pitchFamily="34" charset="0"/>
              </a:rPr>
              <a:t>;</a:t>
            </a:r>
          </a:p>
          <a:p>
            <a:pPr algn="just" defTabSz="966788">
              <a:lnSpc>
                <a:spcPct val="110000"/>
              </a:lnSpc>
              <a:tabLst>
                <a:tab pos="846138" algn="l"/>
                <a:tab pos="1155700" algn="l"/>
              </a:tabLst>
            </a:pPr>
            <a:r>
              <a:rPr lang="en-US" dirty="0"/>
              <a:t>introduces a new name that becomes a synonym for the type given by the </a:t>
            </a:r>
            <a:r>
              <a:rPr lang="en-US" dirty="0" err="1">
                <a:solidFill>
                  <a:schemeClr val="accent2"/>
                </a:solidFill>
              </a:rPr>
              <a:t>typename</a:t>
            </a:r>
            <a:r>
              <a:rPr lang="en-US" b="1" dirty="0"/>
              <a:t> </a:t>
            </a:r>
            <a:r>
              <a:rPr lang="en-US" dirty="0"/>
              <a:t>portion of the declaration</a:t>
            </a:r>
            <a:r>
              <a:rPr lang="en-US" sz="2500" dirty="0">
                <a:cs typeface="Times New Roman" pitchFamily="18" charset="0"/>
              </a:rPr>
              <a:t>.</a:t>
            </a:r>
          </a:p>
          <a:p>
            <a:pPr algn="just" defTabSz="966788">
              <a:lnSpc>
                <a:spcPct val="110000"/>
              </a:lnSpc>
              <a:tabLst>
                <a:tab pos="846138" algn="l"/>
                <a:tab pos="1155700" algn="l"/>
              </a:tabLst>
            </a:pPr>
            <a:endParaRPr lang="en-US" sz="2500" dirty="0">
              <a:latin typeface="Arial" pitchFamily="34" charset="0"/>
              <a:cs typeface="Times New Roman" pitchFamily="18" charset="0"/>
            </a:endParaRPr>
          </a:p>
          <a:p>
            <a:pPr defTabSz="966788">
              <a:lnSpc>
                <a:spcPct val="110000"/>
              </a:lnSpc>
              <a:tabLst>
                <a:tab pos="846138" algn="l"/>
                <a:tab pos="1155700" algn="l"/>
              </a:tabLst>
            </a:pPr>
            <a:r>
              <a:rPr lang="en-US" dirty="0">
                <a:latin typeface="Arial" pitchFamily="34" charset="0"/>
              </a:rPr>
              <a:t>typedef </a:t>
            </a:r>
            <a:r>
              <a:rPr lang="en-US" dirty="0" err="1">
                <a:solidFill>
                  <a:schemeClr val="accent2"/>
                </a:solidFill>
                <a:latin typeface="Arial" pitchFamily="34" charset="0"/>
              </a:rPr>
              <a:t>int</a:t>
            </a:r>
            <a:r>
              <a:rPr lang="en-US" dirty="0">
                <a:latin typeface="Arial" pitchFamily="34" charset="0"/>
              </a:rPr>
              <a:t> boolean;</a:t>
            </a:r>
          </a:p>
          <a:p>
            <a:pPr defTabSz="966788">
              <a:lnSpc>
                <a:spcPct val="110000"/>
              </a:lnSpc>
              <a:tabLst>
                <a:tab pos="846138" algn="l"/>
                <a:tab pos="1155700" algn="l"/>
              </a:tabLst>
            </a:pPr>
            <a:r>
              <a:rPr lang="en-US" dirty="0" err="1">
                <a:latin typeface="Arial" pitchFamily="34" charset="0"/>
              </a:rPr>
              <a:t>int</a:t>
            </a:r>
            <a:r>
              <a:rPr lang="en-US" dirty="0">
                <a:latin typeface="Arial" pitchFamily="34" charset="0"/>
              </a:rPr>
              <a:t> main() {</a:t>
            </a:r>
          </a:p>
          <a:p>
            <a:pPr defTabSz="966788">
              <a:lnSpc>
                <a:spcPct val="110000"/>
              </a:lnSpc>
              <a:tabLst>
                <a:tab pos="846138" algn="l"/>
                <a:tab pos="1155700" algn="l"/>
              </a:tabLst>
            </a:pPr>
            <a:r>
              <a:rPr lang="en-US" dirty="0">
                <a:solidFill>
                  <a:schemeClr val="accent2"/>
                </a:solidFill>
                <a:latin typeface="Arial" pitchFamily="34" charset="0"/>
              </a:rPr>
              <a:t>	boolean</a:t>
            </a:r>
            <a:r>
              <a:rPr lang="en-US" dirty="0">
                <a:latin typeface="Arial" pitchFamily="34" charset="0"/>
              </a:rPr>
              <a:t> x = 0; </a:t>
            </a:r>
            <a:r>
              <a:rPr lang="en-US" dirty="0" err="1">
                <a:latin typeface="Arial" pitchFamily="34" charset="0"/>
              </a:rPr>
              <a:t>int</a:t>
            </a:r>
            <a:r>
              <a:rPr lang="en-US" dirty="0">
                <a:latin typeface="Arial" pitchFamily="34" charset="0"/>
              </a:rPr>
              <a:t> counter</a:t>
            </a:r>
          </a:p>
          <a:p>
            <a:pPr defTabSz="966788">
              <a:lnSpc>
                <a:spcPct val="110000"/>
              </a:lnSpc>
              <a:tabLst>
                <a:tab pos="846138" algn="l"/>
                <a:tab pos="1155700" algn="l"/>
              </a:tabLst>
            </a:pPr>
            <a:r>
              <a:rPr lang="en-US" dirty="0">
                <a:latin typeface="Arial" pitchFamily="34" charset="0"/>
              </a:rPr>
              <a:t>	if (x </a:t>
            </a:r>
            <a:r>
              <a:rPr lang="en-US" dirty="0" smtClean="0">
                <a:latin typeface="Arial" pitchFamily="34" charset="0"/>
              </a:rPr>
              <a:t>== 0</a:t>
            </a:r>
            <a:r>
              <a:rPr lang="en-US" dirty="0">
                <a:latin typeface="Arial" pitchFamily="34" charset="0"/>
              </a:rPr>
              <a:t>) counter++;</a:t>
            </a:r>
          </a:p>
          <a:p>
            <a:pPr defTabSz="966788">
              <a:lnSpc>
                <a:spcPct val="110000"/>
              </a:lnSpc>
              <a:tabLst>
                <a:tab pos="846138" algn="l"/>
                <a:tab pos="1155700" algn="l"/>
              </a:tabLst>
            </a:pPr>
            <a:r>
              <a:rPr lang="en-US" dirty="0">
                <a:latin typeface="Arial" pitchFamily="34" charset="0"/>
              </a:rPr>
              <a:t>}</a:t>
            </a:r>
          </a:p>
          <a:p>
            <a:pPr defTabSz="966788">
              <a:lnSpc>
                <a:spcPct val="110000"/>
              </a:lnSpc>
              <a:tabLst>
                <a:tab pos="846138" algn="l"/>
                <a:tab pos="1155700" algn="l"/>
              </a:tabLst>
            </a:pPr>
            <a:endParaRPr lang="en-US" dirty="0">
              <a:latin typeface="Arial" pitchFamily="34" charset="0"/>
            </a:endParaRPr>
          </a:p>
          <a:p>
            <a:pPr defTabSz="966788">
              <a:tabLst>
                <a:tab pos="846138" algn="l"/>
                <a:tab pos="1155700" algn="l"/>
              </a:tabLst>
            </a:pPr>
            <a:r>
              <a:rPr lang="en-US" dirty="0">
                <a:latin typeface="Arial" pitchFamily="34" charset="0"/>
              </a:rPr>
              <a:t>typedef </a:t>
            </a:r>
            <a:r>
              <a:rPr lang="en-US" dirty="0">
                <a:solidFill>
                  <a:schemeClr val="accent2"/>
                </a:solidFill>
                <a:latin typeface="Arial" pitchFamily="34" charset="0"/>
              </a:rPr>
              <a:t>char</a:t>
            </a:r>
            <a:r>
              <a:rPr lang="en-US" dirty="0">
                <a:latin typeface="Arial" pitchFamily="34" charset="0"/>
              </a:rPr>
              <a:t> </a:t>
            </a:r>
            <a:r>
              <a:rPr lang="en-US" dirty="0" err="1">
                <a:latin typeface="Arial" pitchFamily="34" charset="0"/>
              </a:rPr>
              <a:t>FlagType</a:t>
            </a:r>
            <a:r>
              <a:rPr lang="en-US" dirty="0">
                <a:latin typeface="Arial" pitchFamily="34" charset="0"/>
              </a:rPr>
              <a:t>;</a:t>
            </a:r>
          </a:p>
          <a:p>
            <a:pPr defTabSz="966788">
              <a:tabLst>
                <a:tab pos="846138" algn="l"/>
                <a:tab pos="1155700" algn="l"/>
              </a:tabLst>
            </a:pPr>
            <a:r>
              <a:rPr lang="en-US" dirty="0" err="1">
                <a:latin typeface="Arial" pitchFamily="34" charset="0"/>
              </a:rPr>
              <a:t>int</a:t>
            </a:r>
            <a:r>
              <a:rPr lang="en-US" dirty="0">
                <a:latin typeface="Arial" pitchFamily="34" charset="0"/>
              </a:rPr>
              <a:t> main() {</a:t>
            </a:r>
          </a:p>
          <a:p>
            <a:pPr defTabSz="966788">
              <a:tabLst>
                <a:tab pos="846138" algn="l"/>
                <a:tab pos="1155700" algn="l"/>
              </a:tabLst>
            </a:pPr>
            <a:r>
              <a:rPr lang="en-US" dirty="0">
                <a:solidFill>
                  <a:schemeClr val="accent2"/>
                </a:solidFill>
                <a:latin typeface="Arial" pitchFamily="34" charset="0"/>
              </a:rPr>
              <a:t>	</a:t>
            </a:r>
            <a:r>
              <a:rPr lang="en-US" dirty="0" err="1">
                <a:solidFill>
                  <a:schemeClr val="accent2"/>
                </a:solidFill>
                <a:latin typeface="Arial" pitchFamily="34" charset="0"/>
              </a:rPr>
              <a:t>FlagType</a:t>
            </a:r>
            <a:r>
              <a:rPr lang="en-US" dirty="0">
                <a:latin typeface="Arial" pitchFamily="34" charset="0"/>
              </a:rPr>
              <a:t> x = '\0'; </a:t>
            </a:r>
          </a:p>
          <a:p>
            <a:pPr defTabSz="966788">
              <a:tabLst>
                <a:tab pos="846138" algn="l"/>
                <a:tab pos="1155700" algn="l"/>
              </a:tabLst>
            </a:pPr>
            <a:r>
              <a:rPr lang="en-US" dirty="0">
                <a:latin typeface="Arial" pitchFamily="34" charset="0"/>
              </a:rPr>
              <a:t>	…</a:t>
            </a:r>
          </a:p>
          <a:p>
            <a:pPr defTabSz="966788">
              <a:tabLst>
                <a:tab pos="846138" algn="l"/>
                <a:tab pos="1155700" algn="l"/>
              </a:tabLst>
            </a:pPr>
            <a:r>
              <a:rPr lang="en-US" dirty="0">
                <a:latin typeface="Arial" pitchFamily="34"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ChangeArrowheads="1"/>
          </p:cNvSpPr>
          <p:nvPr/>
        </p:nvSpPr>
        <p:spPr bwMode="auto">
          <a:xfrm>
            <a:off x="565150" y="76200"/>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Type Constructor and the </a:t>
            </a:r>
            <a:r>
              <a:rPr lang="en-US" sz="3400" b="1" i="1" dirty="0" err="1">
                <a:solidFill>
                  <a:schemeClr val="accent2"/>
                </a:solidFill>
                <a:cs typeface="Times New Roman" pitchFamily="18" charset="0"/>
              </a:rPr>
              <a:t>enum</a:t>
            </a:r>
            <a:r>
              <a:rPr lang="en-US" sz="3400" b="1" dirty="0">
                <a:solidFill>
                  <a:schemeClr val="accent2"/>
                </a:solidFill>
                <a:cs typeface="Times New Roman" pitchFamily="18" charset="0"/>
              </a:rPr>
              <a:t> Type</a:t>
            </a:r>
            <a:endParaRPr lang="en-US" sz="3400" b="1" dirty="0">
              <a:solidFill>
                <a:schemeClr val="accent2"/>
              </a:solidFill>
            </a:endParaRPr>
          </a:p>
        </p:txBody>
      </p:sp>
      <p:sp>
        <p:nvSpPr>
          <p:cNvPr id="56323" name="Rectangle 5"/>
          <p:cNvSpPr>
            <a:spLocks noChangeArrowheads="1"/>
          </p:cNvSpPr>
          <p:nvPr/>
        </p:nvSpPr>
        <p:spPr bwMode="auto">
          <a:xfrm>
            <a:off x="596900" y="881063"/>
            <a:ext cx="8112125" cy="6062390"/>
          </a:xfrm>
          <a:prstGeom prst="rect">
            <a:avLst/>
          </a:prstGeom>
          <a:noFill/>
          <a:ln w="9525">
            <a:noFill/>
            <a:miter lim="800000"/>
            <a:headEnd/>
            <a:tailEnd/>
          </a:ln>
        </p:spPr>
        <p:txBody>
          <a:bodyPr lIns="96736" tIns="48368" rIns="96736" bIns="48368">
            <a:spAutoFit/>
          </a:bodyPr>
          <a:lstStyle/>
          <a:p>
            <a:pPr marL="604838" indent="-538163" algn="just" defTabSz="966788">
              <a:tabLst>
                <a:tab pos="846138" algn="l"/>
                <a:tab pos="1155700" algn="l"/>
              </a:tabLst>
            </a:pPr>
            <a:r>
              <a:rPr lang="en-US" dirty="0">
                <a:cs typeface="Times New Roman" pitchFamily="18" charset="0"/>
              </a:rPr>
              <a:t>Most modern languages allow the programmer to extend the data types available.</a:t>
            </a:r>
          </a:p>
          <a:p>
            <a:pPr marL="604838" indent="-538163" algn="just" defTabSz="966788">
              <a:tabLst>
                <a:tab pos="846138" algn="l"/>
                <a:tab pos="1155700" algn="l"/>
              </a:tabLst>
            </a:pPr>
            <a:r>
              <a:rPr lang="en-US" i="1" dirty="0">
                <a:cs typeface="Times New Roman" pitchFamily="18" charset="0"/>
              </a:rPr>
              <a:t>Type constructors</a:t>
            </a:r>
            <a:r>
              <a:rPr lang="en-US" dirty="0">
                <a:cs typeface="Times New Roman" pitchFamily="18" charset="0"/>
              </a:rPr>
              <a:t> can be used to build new types, or combine types in different ways. </a:t>
            </a:r>
          </a:p>
          <a:p>
            <a:pPr marL="604838" indent="-538163" algn="just" defTabSz="966788">
              <a:tabLst>
                <a:tab pos="846138" algn="l"/>
                <a:tab pos="1155700" algn="l"/>
              </a:tabLst>
            </a:pPr>
            <a:endParaRPr lang="en-US" dirty="0">
              <a:latin typeface="Arial" pitchFamily="34" charset="0"/>
              <a:cs typeface="Times New Roman" pitchFamily="18" charset="0"/>
            </a:endParaRPr>
          </a:p>
          <a:p>
            <a:pPr marL="604838" indent="-538163" defTabSz="966788">
              <a:lnSpc>
                <a:spcPct val="110000"/>
              </a:lnSpc>
              <a:tabLst>
                <a:tab pos="846138" algn="l"/>
                <a:tab pos="1155700" algn="l"/>
              </a:tabLst>
            </a:pPr>
            <a:r>
              <a:rPr lang="en-US" dirty="0" err="1">
                <a:latin typeface="Arial" pitchFamily="34" charset="0"/>
              </a:rPr>
              <a:t>typedef</a:t>
            </a:r>
            <a:r>
              <a:rPr lang="en-US" dirty="0">
                <a:latin typeface="Arial" pitchFamily="34" charset="0"/>
              </a:rPr>
              <a:t> </a:t>
            </a:r>
            <a:r>
              <a:rPr lang="en-US" b="1" dirty="0" err="1">
                <a:solidFill>
                  <a:schemeClr val="accent2"/>
                </a:solidFill>
                <a:latin typeface="Arial" pitchFamily="34" charset="0"/>
              </a:rPr>
              <a:t>enum</a:t>
            </a:r>
            <a:r>
              <a:rPr lang="en-US" dirty="0">
                <a:solidFill>
                  <a:schemeClr val="accent2"/>
                </a:solidFill>
                <a:latin typeface="Arial" pitchFamily="34" charset="0"/>
              </a:rPr>
              <a:t> </a:t>
            </a:r>
            <a:r>
              <a:rPr lang="en-US" dirty="0">
                <a:latin typeface="Arial" pitchFamily="34" charset="0"/>
              </a:rPr>
              <a:t>{false, true} </a:t>
            </a:r>
            <a:r>
              <a:rPr lang="en-US" dirty="0" err="1">
                <a:solidFill>
                  <a:schemeClr val="accent2"/>
                </a:solidFill>
                <a:latin typeface="Arial" pitchFamily="34" charset="0"/>
              </a:rPr>
              <a:t>boolean</a:t>
            </a:r>
            <a:r>
              <a:rPr lang="en-US" dirty="0">
                <a:latin typeface="Arial" pitchFamily="34" charset="0"/>
              </a:rPr>
              <a:t>;</a:t>
            </a:r>
          </a:p>
          <a:p>
            <a:pPr marL="604838" indent="-538163" defTabSz="966788">
              <a:lnSpc>
                <a:spcPct val="110000"/>
              </a:lnSpc>
              <a:tabLst>
                <a:tab pos="846138" algn="l"/>
                <a:tab pos="1155700" algn="l"/>
              </a:tabLst>
            </a:pPr>
            <a:r>
              <a:rPr lang="en-US" dirty="0" err="1">
                <a:latin typeface="Arial" pitchFamily="34" charset="0"/>
              </a:rPr>
              <a:t>int</a:t>
            </a:r>
            <a:r>
              <a:rPr lang="en-US" dirty="0">
                <a:latin typeface="Arial" pitchFamily="34" charset="0"/>
              </a:rPr>
              <a:t> main() {	</a:t>
            </a:r>
            <a:r>
              <a:rPr lang="en-US" dirty="0" err="1">
                <a:solidFill>
                  <a:schemeClr val="accent2"/>
                </a:solidFill>
                <a:latin typeface="Arial" pitchFamily="34" charset="0"/>
              </a:rPr>
              <a:t>boolean</a:t>
            </a:r>
            <a:r>
              <a:rPr lang="en-US" dirty="0">
                <a:latin typeface="Arial" pitchFamily="34" charset="0"/>
              </a:rPr>
              <a:t> x = false; </a:t>
            </a:r>
            <a:r>
              <a:rPr lang="en-US" dirty="0" err="1">
                <a:latin typeface="Arial" pitchFamily="34" charset="0"/>
              </a:rPr>
              <a:t>int</a:t>
            </a:r>
            <a:r>
              <a:rPr lang="en-US" dirty="0">
                <a:latin typeface="Arial" pitchFamily="34" charset="0"/>
              </a:rPr>
              <a:t> counter;</a:t>
            </a:r>
          </a:p>
          <a:p>
            <a:pPr marL="604838" indent="-538163" defTabSz="966788">
              <a:lnSpc>
                <a:spcPct val="110000"/>
              </a:lnSpc>
              <a:tabLst>
                <a:tab pos="846138" algn="l"/>
                <a:tab pos="1155700" algn="l"/>
              </a:tabLst>
            </a:pPr>
            <a:r>
              <a:rPr lang="en-US" dirty="0">
                <a:latin typeface="Arial" pitchFamily="34" charset="0"/>
              </a:rPr>
              <a:t>		if (x == true) counter++;   }</a:t>
            </a:r>
          </a:p>
          <a:p>
            <a:pPr marL="604838" indent="-538163" algn="just" defTabSz="966788">
              <a:tabLst>
                <a:tab pos="846138" algn="l"/>
                <a:tab pos="1155700" algn="l"/>
              </a:tabLst>
            </a:pPr>
            <a:endParaRPr lang="en-US" dirty="0">
              <a:latin typeface="Arial" pitchFamily="34" charset="0"/>
              <a:cs typeface="Times New Roman" pitchFamily="18" charset="0"/>
            </a:endParaRPr>
          </a:p>
          <a:p>
            <a:pPr marL="604838" indent="-538163" algn="just" defTabSz="966788">
              <a:tabLst>
                <a:tab pos="846138" algn="l"/>
                <a:tab pos="1155700" algn="l"/>
              </a:tabLst>
            </a:pPr>
            <a:r>
              <a:rPr lang="en-US" dirty="0" err="1">
                <a:latin typeface="Arial" pitchFamily="34" charset="0"/>
                <a:cs typeface="Times New Roman" pitchFamily="18" charset="0"/>
              </a:rPr>
              <a:t>typedef</a:t>
            </a:r>
            <a:r>
              <a:rPr lang="en-US" dirty="0">
                <a:latin typeface="Arial" pitchFamily="34" charset="0"/>
                <a:cs typeface="Times New Roman" pitchFamily="18" charset="0"/>
              </a:rPr>
              <a:t> </a:t>
            </a:r>
            <a:r>
              <a:rPr lang="en-US" b="1" dirty="0" err="1">
                <a:solidFill>
                  <a:schemeClr val="accent2"/>
                </a:solidFill>
                <a:latin typeface="Arial" pitchFamily="34" charset="0"/>
                <a:cs typeface="Times New Roman" pitchFamily="18" charset="0"/>
              </a:rPr>
              <a:t>enum</a:t>
            </a:r>
            <a:r>
              <a:rPr lang="en-US" dirty="0">
                <a:latin typeface="Arial" pitchFamily="34" charset="0"/>
                <a:cs typeface="Times New Roman" pitchFamily="18" charset="0"/>
              </a:rPr>
              <a:t> {</a:t>
            </a:r>
          </a:p>
          <a:p>
            <a:pPr marL="604838" indent="-538163" algn="just" defTabSz="966788">
              <a:lnSpc>
                <a:spcPct val="120000"/>
              </a:lnSpc>
              <a:tabLst>
                <a:tab pos="846138" algn="l"/>
                <a:tab pos="1155700" algn="l"/>
              </a:tabLst>
            </a:pPr>
            <a:r>
              <a:rPr lang="en-US" dirty="0">
                <a:latin typeface="Arial" pitchFamily="34" charset="0"/>
                <a:cs typeface="Times New Roman" pitchFamily="18" charset="0"/>
              </a:rPr>
              <a:t>		</a:t>
            </a:r>
            <a:r>
              <a:rPr lang="en-US" dirty="0" smtClean="0">
                <a:latin typeface="Arial" pitchFamily="34" charset="0"/>
                <a:cs typeface="Times New Roman" pitchFamily="18" charset="0"/>
              </a:rPr>
              <a:t>Sun=0, </a:t>
            </a:r>
            <a:r>
              <a:rPr lang="en-US" dirty="0">
                <a:latin typeface="Arial" pitchFamily="34" charset="0"/>
                <a:cs typeface="Times New Roman" pitchFamily="18" charset="0"/>
              </a:rPr>
              <a:t>Mon, Tue, Wed, Thu, Fri, Sat</a:t>
            </a:r>
          </a:p>
          <a:p>
            <a:pPr marL="604838" indent="-538163" algn="just" defTabSz="966788">
              <a:lnSpc>
                <a:spcPct val="120000"/>
              </a:lnSpc>
              <a:tabLst>
                <a:tab pos="846138" algn="l"/>
                <a:tab pos="1155700" algn="l"/>
              </a:tabLst>
            </a:pPr>
            <a:r>
              <a:rPr lang="en-US" dirty="0">
                <a:latin typeface="Arial" pitchFamily="34" charset="0"/>
                <a:cs typeface="Times New Roman" pitchFamily="18" charset="0"/>
              </a:rPr>
              <a:t>	} </a:t>
            </a:r>
            <a:r>
              <a:rPr lang="en-US" dirty="0">
                <a:solidFill>
                  <a:schemeClr val="accent2"/>
                </a:solidFill>
                <a:latin typeface="Arial" pitchFamily="34" charset="0"/>
                <a:cs typeface="Times New Roman" pitchFamily="18" charset="0"/>
              </a:rPr>
              <a:t>days</a:t>
            </a:r>
            <a:r>
              <a:rPr lang="en-US" dirty="0">
                <a:latin typeface="Arial" pitchFamily="34" charset="0"/>
                <a:cs typeface="Times New Roman" pitchFamily="18" charset="0"/>
              </a:rPr>
              <a:t>; </a:t>
            </a:r>
          </a:p>
          <a:p>
            <a:pPr marL="604838" indent="-538163" algn="just" defTabSz="966788">
              <a:lnSpc>
                <a:spcPct val="95000"/>
              </a:lnSpc>
              <a:spcBef>
                <a:spcPct val="20000"/>
              </a:spcBef>
              <a:buClr>
                <a:srgbClr val="000000"/>
              </a:buClr>
              <a:buSzPct val="75000"/>
              <a:buFont typeface="Wingdings" pitchFamily="2" charset="2"/>
              <a:buNone/>
              <a:tabLst>
                <a:tab pos="846138" algn="l"/>
                <a:tab pos="1155700" algn="l"/>
              </a:tabLst>
            </a:pPr>
            <a:r>
              <a:rPr lang="en-US" dirty="0">
                <a:solidFill>
                  <a:schemeClr val="accent2"/>
                </a:solidFill>
                <a:latin typeface="Arial" pitchFamily="34" charset="0"/>
                <a:cs typeface="Times New Roman" pitchFamily="18" charset="0"/>
              </a:rPr>
              <a:t>days</a:t>
            </a:r>
            <a:r>
              <a:rPr lang="en-US" dirty="0">
                <a:latin typeface="Arial" pitchFamily="34" charset="0"/>
                <a:cs typeface="Times New Roman" pitchFamily="18" charset="0"/>
              </a:rPr>
              <a:t>  x = Mon, y = Fri;</a:t>
            </a:r>
          </a:p>
          <a:p>
            <a:pPr marL="604838" indent="-538163" algn="just" defTabSz="966788">
              <a:lnSpc>
                <a:spcPct val="95000"/>
              </a:lnSpc>
              <a:spcBef>
                <a:spcPct val="20000"/>
              </a:spcBef>
              <a:buClr>
                <a:srgbClr val="000000"/>
              </a:buClr>
              <a:buSzPct val="75000"/>
              <a:buFont typeface="Wingdings" pitchFamily="2" charset="2"/>
              <a:buNone/>
              <a:tabLst>
                <a:tab pos="846138" algn="l"/>
                <a:tab pos="1155700" algn="l"/>
              </a:tabLst>
            </a:pPr>
            <a:r>
              <a:rPr lang="en-US" dirty="0">
                <a:latin typeface="Arial" pitchFamily="34" charset="0"/>
                <a:cs typeface="Times New Roman" pitchFamily="18" charset="0"/>
              </a:rPr>
              <a:t>while (x != y)</a:t>
            </a:r>
          </a:p>
          <a:p>
            <a:pPr marL="604838" indent="-538163" algn="just" defTabSz="966788">
              <a:lnSpc>
                <a:spcPct val="95000"/>
              </a:lnSpc>
              <a:spcBef>
                <a:spcPct val="20000"/>
              </a:spcBef>
              <a:buClr>
                <a:srgbClr val="000000"/>
              </a:buClr>
              <a:buSzPct val="75000"/>
              <a:buFont typeface="Wingdings" pitchFamily="2" charset="2"/>
              <a:buNone/>
              <a:tabLst>
                <a:tab pos="846138" algn="l"/>
                <a:tab pos="1155700" algn="l"/>
              </a:tabLst>
            </a:pPr>
            <a:r>
              <a:rPr lang="en-US" dirty="0">
                <a:latin typeface="Arial" pitchFamily="34" charset="0"/>
                <a:cs typeface="Times New Roman" pitchFamily="18" charset="0"/>
              </a:rPr>
              <a:t>	x++;</a:t>
            </a:r>
          </a:p>
        </p:txBody>
      </p:sp>
      <p:sp>
        <p:nvSpPr>
          <p:cNvPr id="2" name="Cloud Callout 1"/>
          <p:cNvSpPr/>
          <p:nvPr/>
        </p:nvSpPr>
        <p:spPr bwMode="auto">
          <a:xfrm>
            <a:off x="4191000" y="5257800"/>
            <a:ext cx="4778829" cy="1371600"/>
          </a:xfrm>
          <a:prstGeom prst="cloudCallout">
            <a:avLst>
              <a:gd name="adj1" fmla="val -86726"/>
              <a:gd name="adj2" fmla="val 51534"/>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What is the value of x++ if x’s value is Sat?</a:t>
            </a:r>
          </a:p>
        </p:txBody>
      </p:sp>
      <p:sp>
        <p:nvSpPr>
          <p:cNvPr id="3" name="Rounded Rectangular Callout 2"/>
          <p:cNvSpPr/>
          <p:nvPr/>
        </p:nvSpPr>
        <p:spPr bwMode="auto">
          <a:xfrm>
            <a:off x="4267200" y="2133600"/>
            <a:ext cx="4267200" cy="457200"/>
          </a:xfrm>
          <a:prstGeom prst="wedgeRoundRectCallout">
            <a:avLst>
              <a:gd name="adj1" fmla="val -58042"/>
              <a:gd name="adj2" fmla="val 99141"/>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Internal values: false</a:t>
            </a:r>
            <a:r>
              <a:rPr kumimoji="0" lang="en-US" sz="2400" b="0" i="0" u="none" strike="noStrike" cap="none" normalizeH="0" dirty="0" smtClean="0">
                <a:ln>
                  <a:noFill/>
                </a:ln>
                <a:solidFill>
                  <a:schemeClr val="tx1"/>
                </a:solidFill>
                <a:effectLst/>
                <a:latin typeface="Times New Roman" pitchFamily="18" charset="0"/>
              </a:rPr>
              <a:t> = </a:t>
            </a:r>
            <a:r>
              <a:rPr kumimoji="0" lang="en-US" sz="2400" b="0" i="0" u="none" strike="noStrike" cap="none" normalizeH="0" baseline="0" dirty="0" smtClean="0">
                <a:ln>
                  <a:noFill/>
                </a:ln>
                <a:solidFill>
                  <a:schemeClr val="tx1"/>
                </a:solidFill>
                <a:effectLst/>
                <a:latin typeface="Times New Roman" pitchFamily="18" charset="0"/>
              </a:rPr>
              <a:t>0, true =1</a:t>
            </a:r>
          </a:p>
        </p:txBody>
      </p:sp>
      <p:sp>
        <p:nvSpPr>
          <p:cNvPr id="6" name="Rounded Rectangular Callout 5"/>
          <p:cNvSpPr/>
          <p:nvPr/>
        </p:nvSpPr>
        <p:spPr bwMode="auto">
          <a:xfrm>
            <a:off x="6710362" y="3581400"/>
            <a:ext cx="2433638" cy="914400"/>
          </a:xfrm>
          <a:prstGeom prst="wedgeRoundRectCallout">
            <a:avLst>
              <a:gd name="adj1" fmla="val -56480"/>
              <a:gd name="adj2" fmla="val 90050"/>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Internal values: </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0, 1, 2, 3, 4, 5, 6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5"/>
          <p:cNvSpPr>
            <a:spLocks noChangeArrowheads="1"/>
          </p:cNvSpPr>
          <p:nvPr/>
        </p:nvSpPr>
        <p:spPr bwMode="auto">
          <a:xfrm>
            <a:off x="457200" y="0"/>
            <a:ext cx="8229600"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200" b="1" dirty="0">
                <a:solidFill>
                  <a:schemeClr val="accent2"/>
                </a:solidFill>
              </a:rPr>
              <a:t>The</a:t>
            </a:r>
            <a:r>
              <a:rPr lang="en-US" sz="3200" b="1" dirty="0">
                <a:solidFill>
                  <a:schemeClr val="accent2"/>
                </a:solidFill>
                <a:cs typeface="Times New Roman" pitchFamily="18" charset="0"/>
              </a:rPr>
              <a:t> </a:t>
            </a:r>
            <a:r>
              <a:rPr lang="en-US" sz="3200" b="1" i="1" dirty="0" err="1">
                <a:solidFill>
                  <a:schemeClr val="accent2"/>
                </a:solidFill>
                <a:cs typeface="Times New Roman" pitchFamily="18" charset="0"/>
              </a:rPr>
              <a:t>enum</a:t>
            </a:r>
            <a:r>
              <a:rPr lang="en-US" sz="3200" b="1" dirty="0">
                <a:solidFill>
                  <a:schemeClr val="accent2"/>
                </a:solidFill>
                <a:cs typeface="Times New Roman" pitchFamily="18" charset="0"/>
              </a:rPr>
              <a:t> Type </a:t>
            </a:r>
            <a:r>
              <a:rPr lang="en-US" sz="3200" b="1" dirty="0">
                <a:solidFill>
                  <a:schemeClr val="accent2"/>
                </a:solidFill>
              </a:rPr>
              <a:t>Example</a:t>
            </a:r>
            <a:r>
              <a:rPr lang="en-US" sz="3200" b="1" dirty="0">
                <a:solidFill>
                  <a:schemeClr val="accent2"/>
                </a:solidFill>
                <a:cs typeface="Times New Roman" pitchFamily="18" charset="0"/>
              </a:rPr>
              <a:t> (see </a:t>
            </a:r>
            <a:r>
              <a:rPr lang="en-US" sz="3200" b="1" dirty="0" smtClean="0">
                <a:solidFill>
                  <a:schemeClr val="accent2"/>
                </a:solidFill>
                <a:cs typeface="Times New Roman" pitchFamily="18" charset="0"/>
              </a:rPr>
              <a:t>Text </a:t>
            </a:r>
            <a:r>
              <a:rPr lang="en-US" sz="3200" b="1" dirty="0">
                <a:solidFill>
                  <a:schemeClr val="accent2"/>
                </a:solidFill>
                <a:cs typeface="Times New Roman" pitchFamily="18" charset="0"/>
              </a:rPr>
              <a:t>page </a:t>
            </a:r>
            <a:r>
              <a:rPr lang="en-US" sz="3200" b="1" dirty="0" smtClean="0">
                <a:solidFill>
                  <a:schemeClr val="accent2"/>
                </a:solidFill>
                <a:cs typeface="Times New Roman" pitchFamily="18" charset="0"/>
              </a:rPr>
              <a:t>63)</a:t>
            </a:r>
            <a:endParaRPr lang="en-US" sz="3200" b="1" dirty="0">
              <a:solidFill>
                <a:schemeClr val="accent2"/>
              </a:solidFill>
              <a:cs typeface="Times New Roman" pitchFamily="18" charset="0"/>
            </a:endParaRPr>
          </a:p>
        </p:txBody>
      </p:sp>
      <p:sp>
        <p:nvSpPr>
          <p:cNvPr id="57347" name="Rectangle 92"/>
          <p:cNvSpPr>
            <a:spLocks noChangeArrowheads="1"/>
          </p:cNvSpPr>
          <p:nvPr/>
        </p:nvSpPr>
        <p:spPr bwMode="auto">
          <a:xfrm>
            <a:off x="644525" y="838200"/>
            <a:ext cx="4308475" cy="2438400"/>
          </a:xfrm>
          <a:prstGeom prst="rect">
            <a:avLst/>
          </a:prstGeom>
          <a:noFill/>
          <a:ln w="9525">
            <a:noFill/>
            <a:miter lim="800000"/>
            <a:headEnd/>
            <a:tailEnd/>
          </a:ln>
        </p:spPr>
        <p:txBody>
          <a:bodyPr lIns="96736" tIns="48368" rIns="96736" bIns="48368"/>
          <a:lstStyle/>
          <a:p>
            <a:pPr marL="239713" indent="-239713" algn="just" defTabSz="966788">
              <a:lnSpc>
                <a:spcPct val="95000"/>
              </a:lnSpc>
              <a:spcBef>
                <a:spcPct val="20000"/>
              </a:spcBef>
              <a:buClr>
                <a:srgbClr val="000000"/>
              </a:buClr>
              <a:buSzPct val="75000"/>
              <a:buFont typeface="Wingdings" pitchFamily="2" charset="2"/>
              <a:buNone/>
              <a:tabLst>
                <a:tab pos="604838" algn="l"/>
                <a:tab pos="1033463" algn="l"/>
                <a:tab pos="3386138" algn="l"/>
                <a:tab pos="5321300" algn="l"/>
                <a:tab pos="5802313" algn="l"/>
              </a:tabLst>
            </a:pPr>
            <a:r>
              <a:rPr lang="en-US" dirty="0">
                <a:latin typeface="Arial" pitchFamily="34" charset="0"/>
                <a:cs typeface="Times New Roman" pitchFamily="18" charset="0"/>
              </a:rPr>
              <a:t>#include &lt;</a:t>
            </a:r>
            <a:r>
              <a:rPr lang="en-US" dirty="0" err="1">
                <a:latin typeface="Arial" pitchFamily="34" charset="0"/>
                <a:cs typeface="Times New Roman" pitchFamily="18" charset="0"/>
              </a:rPr>
              <a:t>stdio.h</a:t>
            </a:r>
            <a:r>
              <a:rPr lang="en-US" dirty="0">
                <a:latin typeface="Arial" pitchFamily="34" charset="0"/>
                <a:cs typeface="Times New Roman" pitchFamily="18" charset="0"/>
              </a:rPr>
              <a:t>&gt;</a:t>
            </a:r>
          </a:p>
          <a:p>
            <a:pPr marL="239713" indent="-239713" algn="just" defTabSz="966788">
              <a:lnSpc>
                <a:spcPct val="95000"/>
              </a:lnSpc>
              <a:spcBef>
                <a:spcPct val="20000"/>
              </a:spcBef>
              <a:buClr>
                <a:srgbClr val="000000"/>
              </a:buClr>
              <a:buSzPct val="75000"/>
              <a:buFont typeface="Wingdings" pitchFamily="2" charset="2"/>
              <a:buNone/>
              <a:tabLst>
                <a:tab pos="604838" algn="l"/>
                <a:tab pos="1033463" algn="l"/>
                <a:tab pos="3386138" algn="l"/>
                <a:tab pos="5321300" algn="l"/>
                <a:tab pos="5802313" algn="l"/>
              </a:tabLst>
            </a:pPr>
            <a:r>
              <a:rPr lang="en-US" dirty="0">
                <a:latin typeface="Arial" pitchFamily="34" charset="0"/>
                <a:cs typeface="Times New Roman" pitchFamily="18" charset="0"/>
              </a:rPr>
              <a:t>#include &lt;</a:t>
            </a:r>
            <a:r>
              <a:rPr lang="en-US" dirty="0" err="1">
                <a:solidFill>
                  <a:schemeClr val="accent2"/>
                </a:solidFill>
                <a:latin typeface="Arial" pitchFamily="34" charset="0"/>
                <a:cs typeface="Times New Roman" pitchFamily="18" charset="0"/>
              </a:rPr>
              <a:t>time.h</a:t>
            </a:r>
            <a:r>
              <a:rPr lang="en-US" dirty="0">
                <a:latin typeface="Arial" pitchFamily="34" charset="0"/>
                <a:cs typeface="Times New Roman" pitchFamily="18" charset="0"/>
              </a:rPr>
              <a:t>&gt;</a:t>
            </a:r>
          </a:p>
          <a:p>
            <a:pPr marL="239713" indent="-239713" defTabSz="966788">
              <a:lnSpc>
                <a:spcPct val="110000"/>
              </a:lnSpc>
              <a:tabLst>
                <a:tab pos="604838" algn="l"/>
                <a:tab pos="1033463" algn="l"/>
                <a:tab pos="3386138" algn="l"/>
                <a:tab pos="5321300" algn="l"/>
                <a:tab pos="5802313" algn="l"/>
              </a:tabLst>
            </a:pPr>
            <a:r>
              <a:rPr lang="en-US" dirty="0"/>
              <a:t>typedef </a:t>
            </a:r>
            <a:r>
              <a:rPr lang="en-US" b="1" dirty="0" err="1">
                <a:solidFill>
                  <a:schemeClr val="accent2"/>
                </a:solidFill>
              </a:rPr>
              <a:t>enum</a:t>
            </a:r>
            <a:r>
              <a:rPr lang="en-US" dirty="0">
                <a:solidFill>
                  <a:schemeClr val="accent2"/>
                </a:solidFill>
              </a:rPr>
              <a:t> </a:t>
            </a:r>
            <a:r>
              <a:rPr lang="en-US" dirty="0"/>
              <a:t>{false, true} 	</a:t>
            </a:r>
            <a:r>
              <a:rPr lang="en-US" dirty="0">
                <a:solidFill>
                  <a:schemeClr val="accent2"/>
                </a:solidFill>
              </a:rPr>
              <a:t>boolean</a:t>
            </a:r>
            <a:r>
              <a:rPr lang="en-US" dirty="0"/>
              <a:t>;</a:t>
            </a:r>
          </a:p>
          <a:p>
            <a:pPr marL="239713" indent="-239713" algn="just" defTabSz="966788">
              <a:lnSpc>
                <a:spcPct val="95000"/>
              </a:lnSpc>
              <a:spcBef>
                <a:spcPct val="20000"/>
              </a:spcBef>
              <a:buClr>
                <a:srgbClr val="000000"/>
              </a:buClr>
              <a:buSzPct val="75000"/>
              <a:buFont typeface="Wingdings" pitchFamily="2" charset="2"/>
              <a:buNone/>
              <a:tabLst>
                <a:tab pos="604838" algn="l"/>
                <a:tab pos="1033463" algn="l"/>
                <a:tab pos="3386138" algn="l"/>
                <a:tab pos="5321300" algn="l"/>
                <a:tab pos="5802313" algn="l"/>
              </a:tabLst>
            </a:pPr>
            <a:r>
              <a:rPr lang="en-US" dirty="0">
                <a:latin typeface="Arial" pitchFamily="34" charset="0"/>
                <a:cs typeface="Times New Roman" pitchFamily="18" charset="0"/>
              </a:rPr>
              <a:t>typedef </a:t>
            </a:r>
            <a:r>
              <a:rPr lang="en-US" b="1" dirty="0" err="1">
                <a:solidFill>
                  <a:schemeClr val="accent2"/>
                </a:solidFill>
                <a:latin typeface="Arial" pitchFamily="34" charset="0"/>
                <a:cs typeface="Times New Roman" pitchFamily="18" charset="0"/>
              </a:rPr>
              <a:t>enum</a:t>
            </a:r>
            <a:r>
              <a:rPr lang="en-US" dirty="0">
                <a:latin typeface="Arial" pitchFamily="34" charset="0"/>
                <a:cs typeface="Times New Roman" pitchFamily="18" charset="0"/>
              </a:rPr>
              <a:t> {</a:t>
            </a:r>
          </a:p>
          <a:p>
            <a:pPr marL="239713" indent="-239713" algn="just" defTabSz="966788">
              <a:lnSpc>
                <a:spcPct val="95000"/>
              </a:lnSpc>
              <a:spcBef>
                <a:spcPct val="20000"/>
              </a:spcBef>
              <a:buClr>
                <a:srgbClr val="000000"/>
              </a:buClr>
              <a:buSzPct val="75000"/>
              <a:buFont typeface="Wingdings" pitchFamily="2" charset="2"/>
              <a:buNone/>
              <a:tabLst>
                <a:tab pos="604838" algn="l"/>
                <a:tab pos="1033463" algn="l"/>
                <a:tab pos="3386138" algn="l"/>
                <a:tab pos="5321300" algn="l"/>
                <a:tab pos="5802313" algn="l"/>
              </a:tabLst>
            </a:pPr>
            <a:r>
              <a:rPr lang="en-US" dirty="0">
                <a:latin typeface="Arial" pitchFamily="34" charset="0"/>
                <a:cs typeface="Times New Roman" pitchFamily="18" charset="0"/>
              </a:rPr>
              <a:t>		red, amber, green</a:t>
            </a:r>
          </a:p>
          <a:p>
            <a:pPr marL="239713" indent="-239713" algn="just" defTabSz="966788">
              <a:lnSpc>
                <a:spcPct val="95000"/>
              </a:lnSpc>
              <a:spcBef>
                <a:spcPct val="20000"/>
              </a:spcBef>
              <a:buClr>
                <a:srgbClr val="000000"/>
              </a:buClr>
              <a:buSzPct val="75000"/>
              <a:buFont typeface="Wingdings" pitchFamily="2" charset="2"/>
              <a:buNone/>
              <a:tabLst>
                <a:tab pos="604838" algn="l"/>
                <a:tab pos="1033463" algn="l"/>
                <a:tab pos="3386138" algn="l"/>
                <a:tab pos="5321300" algn="l"/>
                <a:tab pos="5802313" algn="l"/>
              </a:tabLst>
            </a:pPr>
            <a:r>
              <a:rPr lang="en-US" dirty="0">
                <a:latin typeface="Arial" pitchFamily="34" charset="0"/>
                <a:cs typeface="Times New Roman" pitchFamily="18" charset="0"/>
              </a:rPr>
              <a:t>	} </a:t>
            </a:r>
            <a:r>
              <a:rPr lang="en-US" dirty="0" err="1">
                <a:solidFill>
                  <a:schemeClr val="accent2"/>
                </a:solidFill>
                <a:latin typeface="Arial" pitchFamily="34" charset="0"/>
                <a:cs typeface="Times New Roman" pitchFamily="18" charset="0"/>
              </a:rPr>
              <a:t>traffic_light</a:t>
            </a:r>
            <a:r>
              <a:rPr lang="en-US" dirty="0">
                <a:latin typeface="Arial" pitchFamily="34" charset="0"/>
                <a:cs typeface="Times New Roman" pitchFamily="18" charset="0"/>
              </a:rPr>
              <a:t>;</a:t>
            </a:r>
          </a:p>
        </p:txBody>
      </p:sp>
      <p:grpSp>
        <p:nvGrpSpPr>
          <p:cNvPr id="2" name="Group 107"/>
          <p:cNvGrpSpPr>
            <a:grpSpLocks/>
          </p:cNvGrpSpPr>
          <p:nvPr/>
        </p:nvGrpSpPr>
        <p:grpSpPr bwMode="auto">
          <a:xfrm>
            <a:off x="4267200" y="762000"/>
            <a:ext cx="4953000" cy="3581400"/>
            <a:chOff x="2688" y="480"/>
            <a:chExt cx="3120" cy="2256"/>
          </a:xfrm>
        </p:grpSpPr>
        <p:sp>
          <p:nvSpPr>
            <p:cNvPr id="57359" name="Rectangle 98"/>
            <p:cNvSpPr>
              <a:spLocks noChangeArrowheads="1"/>
            </p:cNvSpPr>
            <p:nvPr/>
          </p:nvSpPr>
          <p:spPr bwMode="auto">
            <a:xfrm>
              <a:off x="3094" y="480"/>
              <a:ext cx="2714" cy="2256"/>
            </a:xfrm>
            <a:prstGeom prst="rect">
              <a:avLst/>
            </a:prstGeom>
            <a:noFill/>
            <a:ln w="9525">
              <a:noFill/>
              <a:miter lim="800000"/>
              <a:headEnd/>
              <a:tailEnd/>
            </a:ln>
          </p:spPr>
          <p:txBody>
            <a:bodyPr lIns="96736" tIns="48368" rIns="96736" bIns="48368"/>
            <a:lstStyle/>
            <a:p>
              <a:pPr marL="239713" indent="-239713" algn="just" defTabSz="966788">
                <a:lnSpc>
                  <a:spcPct val="95000"/>
                </a:lnSpc>
                <a:spcBef>
                  <a:spcPct val="20000"/>
                </a:spcBef>
                <a:buClr>
                  <a:srgbClr val="000000"/>
                </a:buClr>
                <a:buSzPct val="75000"/>
                <a:buFont typeface="Wingdings" pitchFamily="2" charset="2"/>
                <a:buNone/>
                <a:tabLst>
                  <a:tab pos="604838" algn="l"/>
                  <a:tab pos="1033463" algn="l"/>
                  <a:tab pos="3386138" algn="l"/>
                  <a:tab pos="5321300" algn="l"/>
                  <a:tab pos="5802313" algn="l"/>
                </a:tabLst>
              </a:pPr>
              <a:r>
                <a:rPr lang="en-US">
                  <a:latin typeface="Arial" pitchFamily="34" charset="0"/>
                  <a:cs typeface="Times New Roman" pitchFamily="18" charset="0"/>
                </a:rPr>
                <a:t>// delay w seconds</a:t>
              </a:r>
            </a:p>
            <a:p>
              <a:pPr marL="239713" indent="-239713" algn="just" defTabSz="966788">
                <a:lnSpc>
                  <a:spcPct val="95000"/>
                </a:lnSpc>
                <a:spcBef>
                  <a:spcPct val="20000"/>
                </a:spcBef>
                <a:buClr>
                  <a:srgbClr val="000000"/>
                </a:buClr>
                <a:buSzPct val="75000"/>
                <a:buFont typeface="Wingdings" pitchFamily="2" charset="2"/>
                <a:buNone/>
                <a:tabLst>
                  <a:tab pos="604838" algn="l"/>
                  <a:tab pos="1033463" algn="l"/>
                  <a:tab pos="3386138" algn="l"/>
                  <a:tab pos="5321300" algn="l"/>
                  <a:tab pos="5802313" algn="l"/>
                </a:tabLst>
              </a:pPr>
              <a:r>
                <a:rPr lang="en-US">
                  <a:latin typeface="Arial" pitchFamily="34" charset="0"/>
                  <a:cs typeface="Times New Roman" pitchFamily="18" charset="0"/>
                </a:rPr>
                <a:t>void sleep(</a:t>
              </a:r>
              <a:r>
                <a:rPr lang="en-US">
                  <a:solidFill>
                    <a:schemeClr val="accent2"/>
                  </a:solidFill>
                  <a:latin typeface="Arial" pitchFamily="34" charset="0"/>
                  <a:cs typeface="Times New Roman" pitchFamily="18" charset="0"/>
                </a:rPr>
                <a:t>int</a:t>
              </a:r>
              <a:r>
                <a:rPr lang="en-US">
                  <a:latin typeface="Arial" pitchFamily="34" charset="0"/>
                  <a:cs typeface="Times New Roman" pitchFamily="18" charset="0"/>
                </a:rPr>
                <a:t>  w) {</a:t>
              </a:r>
            </a:p>
            <a:p>
              <a:pPr marL="239713" indent="-239713" algn="just" defTabSz="966788">
                <a:lnSpc>
                  <a:spcPct val="95000"/>
                </a:lnSpc>
                <a:spcBef>
                  <a:spcPct val="20000"/>
                </a:spcBef>
                <a:buClr>
                  <a:srgbClr val="000000"/>
                </a:buClr>
                <a:buSzPct val="75000"/>
                <a:buFont typeface="Wingdings" pitchFamily="2" charset="2"/>
                <a:buNone/>
                <a:tabLst>
                  <a:tab pos="604838" algn="l"/>
                  <a:tab pos="1033463" algn="l"/>
                  <a:tab pos="3386138" algn="l"/>
                  <a:tab pos="5321300" algn="l"/>
                  <a:tab pos="5802313" algn="l"/>
                </a:tabLst>
              </a:pPr>
              <a:r>
                <a:rPr lang="en-US">
                  <a:latin typeface="Arial" pitchFamily="34" charset="0"/>
                  <a:cs typeface="Times New Roman" pitchFamily="18" charset="0"/>
                </a:rPr>
                <a:t>	</a:t>
              </a:r>
              <a:r>
                <a:rPr lang="en-US">
                  <a:solidFill>
                    <a:schemeClr val="accent2"/>
                  </a:solidFill>
                  <a:latin typeface="Arial" pitchFamily="34" charset="0"/>
                  <a:cs typeface="Times New Roman" pitchFamily="18" charset="0"/>
                </a:rPr>
                <a:t>clock_t</a:t>
              </a:r>
              <a:r>
                <a:rPr lang="en-US">
                  <a:latin typeface="Arial" pitchFamily="34" charset="0"/>
                  <a:cs typeface="Times New Roman" pitchFamily="18" charset="0"/>
                </a:rPr>
                <a:t>  goal;</a:t>
              </a:r>
            </a:p>
            <a:p>
              <a:pPr marL="239713" indent="-239713" algn="just" defTabSz="966788">
                <a:lnSpc>
                  <a:spcPct val="95000"/>
                </a:lnSpc>
                <a:spcBef>
                  <a:spcPct val="20000"/>
                </a:spcBef>
                <a:buClr>
                  <a:srgbClr val="000000"/>
                </a:buClr>
                <a:buSzPct val="75000"/>
                <a:buFont typeface="Wingdings" pitchFamily="2" charset="2"/>
                <a:buNone/>
                <a:tabLst>
                  <a:tab pos="604838" algn="l"/>
                  <a:tab pos="1033463" algn="l"/>
                  <a:tab pos="3386138" algn="l"/>
                  <a:tab pos="5321300" algn="l"/>
                  <a:tab pos="5802313" algn="l"/>
                </a:tabLst>
              </a:pPr>
              <a:r>
                <a:rPr lang="en-US">
                  <a:latin typeface="Arial" pitchFamily="34" charset="0"/>
                  <a:cs typeface="Times New Roman" pitchFamily="18" charset="0"/>
                </a:rPr>
                <a:t>	goal =  </a:t>
              </a:r>
              <a:r>
                <a:rPr lang="en-US">
                  <a:solidFill>
                    <a:schemeClr val="accent2"/>
                  </a:solidFill>
                  <a:latin typeface="Arial" pitchFamily="34" charset="0"/>
                  <a:cs typeface="Times New Roman" pitchFamily="18" charset="0"/>
                </a:rPr>
                <a:t>clock( )</a:t>
              </a:r>
              <a:r>
                <a:rPr lang="en-US">
                  <a:latin typeface="Arial" pitchFamily="34" charset="0"/>
                  <a:cs typeface="Times New Roman" pitchFamily="18" charset="0"/>
                </a:rPr>
                <a:t> +</a:t>
              </a:r>
            </a:p>
            <a:p>
              <a:pPr marL="239713" indent="-239713" algn="just" defTabSz="966788">
                <a:lnSpc>
                  <a:spcPct val="95000"/>
                </a:lnSpc>
                <a:spcBef>
                  <a:spcPct val="20000"/>
                </a:spcBef>
                <a:buClr>
                  <a:srgbClr val="000000"/>
                </a:buClr>
                <a:buSzPct val="75000"/>
                <a:buFont typeface="Wingdings" pitchFamily="2" charset="2"/>
                <a:buNone/>
                <a:tabLst>
                  <a:tab pos="604838" algn="l"/>
                  <a:tab pos="1033463" algn="l"/>
                  <a:tab pos="3386138" algn="l"/>
                  <a:tab pos="5321300" algn="l"/>
                  <a:tab pos="5802313" algn="l"/>
                </a:tabLst>
              </a:pPr>
              <a:r>
                <a:rPr lang="en-US">
                  <a:latin typeface="Arial" pitchFamily="34" charset="0"/>
                  <a:cs typeface="Times New Roman" pitchFamily="18" charset="0"/>
                </a:rPr>
                <a:t>	w * </a:t>
              </a:r>
              <a:r>
                <a:rPr lang="en-US">
                  <a:solidFill>
                    <a:schemeClr val="accent2"/>
                  </a:solidFill>
                  <a:latin typeface="Arial" pitchFamily="34" charset="0"/>
                  <a:cs typeface="Times New Roman" pitchFamily="18" charset="0"/>
                </a:rPr>
                <a:t>CLOCKS_PER_SEC</a:t>
              </a:r>
              <a:r>
                <a:rPr lang="en-US">
                  <a:latin typeface="Arial" pitchFamily="34" charset="0"/>
                  <a:cs typeface="Times New Roman" pitchFamily="18" charset="0"/>
                </a:rPr>
                <a:t>;</a:t>
              </a:r>
            </a:p>
            <a:p>
              <a:pPr marL="239713" indent="-239713" algn="just" defTabSz="966788">
                <a:lnSpc>
                  <a:spcPct val="95000"/>
                </a:lnSpc>
                <a:spcBef>
                  <a:spcPct val="20000"/>
                </a:spcBef>
                <a:buClr>
                  <a:srgbClr val="000000"/>
                </a:buClr>
                <a:buSzPct val="75000"/>
                <a:buFont typeface="Wingdings" pitchFamily="2" charset="2"/>
                <a:buNone/>
                <a:tabLst>
                  <a:tab pos="604838" algn="l"/>
                  <a:tab pos="1033463" algn="l"/>
                  <a:tab pos="3386138" algn="l"/>
                  <a:tab pos="5321300" algn="l"/>
                  <a:tab pos="5802313" algn="l"/>
                </a:tabLst>
              </a:pPr>
              <a:r>
                <a:rPr lang="en-US">
                  <a:latin typeface="Arial" pitchFamily="34" charset="0"/>
                  <a:cs typeface="Times New Roman" pitchFamily="18" charset="0"/>
                </a:rPr>
                <a:t>	while (goal &gt; </a:t>
              </a:r>
              <a:r>
                <a:rPr lang="en-US">
                  <a:solidFill>
                    <a:schemeClr val="accent2"/>
                  </a:solidFill>
                  <a:latin typeface="Arial" pitchFamily="34" charset="0"/>
                  <a:cs typeface="Times New Roman" pitchFamily="18" charset="0"/>
                </a:rPr>
                <a:t>clock( )</a:t>
              </a:r>
              <a:r>
                <a:rPr lang="en-US">
                  <a:latin typeface="Arial" pitchFamily="34" charset="0"/>
                  <a:cs typeface="Times New Roman" pitchFamily="18" charset="0"/>
                </a:rPr>
                <a:t>)</a:t>
              </a:r>
            </a:p>
            <a:p>
              <a:pPr marL="239713" indent="-239713" defTabSz="966788">
                <a:tabLst>
                  <a:tab pos="604838" algn="l"/>
                  <a:tab pos="1033463" algn="l"/>
                  <a:tab pos="3386138" algn="l"/>
                  <a:tab pos="5321300" algn="l"/>
                  <a:tab pos="5802313" algn="l"/>
                </a:tabLst>
              </a:pPr>
              <a:r>
                <a:rPr lang="en-US">
                  <a:latin typeface="Arial" pitchFamily="34" charset="0"/>
                  <a:cs typeface="Times New Roman" pitchFamily="18" charset="0"/>
                </a:rPr>
                <a:t>		;</a:t>
              </a:r>
            </a:p>
            <a:p>
              <a:pPr marL="239713" indent="-239713" defTabSz="966788">
                <a:tabLst>
                  <a:tab pos="604838" algn="l"/>
                  <a:tab pos="1033463" algn="l"/>
                  <a:tab pos="3386138" algn="l"/>
                  <a:tab pos="5321300" algn="l"/>
                  <a:tab pos="5802313" algn="l"/>
                </a:tabLst>
              </a:pPr>
              <a:r>
                <a:rPr lang="en-US">
                  <a:latin typeface="Arial" pitchFamily="34" charset="0"/>
                  <a:cs typeface="Times New Roman" pitchFamily="18" charset="0"/>
                </a:rPr>
                <a:t>}</a:t>
              </a:r>
            </a:p>
          </p:txBody>
        </p:sp>
        <p:sp>
          <p:nvSpPr>
            <p:cNvPr id="57360" name="Line 101"/>
            <p:cNvSpPr>
              <a:spLocks noChangeShapeType="1"/>
            </p:cNvSpPr>
            <p:nvPr/>
          </p:nvSpPr>
          <p:spPr bwMode="auto">
            <a:xfrm>
              <a:off x="2688" y="576"/>
              <a:ext cx="0" cy="1968"/>
            </a:xfrm>
            <a:prstGeom prst="line">
              <a:avLst/>
            </a:prstGeom>
            <a:noFill/>
            <a:ln w="9525">
              <a:solidFill>
                <a:schemeClr val="accent2"/>
              </a:solidFill>
              <a:round/>
              <a:headEnd/>
              <a:tailEnd/>
            </a:ln>
          </p:spPr>
          <p:txBody>
            <a:bodyPr/>
            <a:lstStyle/>
            <a:p>
              <a:endParaRPr lang="en-US"/>
            </a:p>
          </p:txBody>
        </p:sp>
      </p:grpSp>
      <p:sp>
        <p:nvSpPr>
          <p:cNvPr id="111721" name="Text Box 105"/>
          <p:cNvSpPr txBox="1">
            <a:spLocks noChangeArrowheads="1"/>
          </p:cNvSpPr>
          <p:nvPr/>
        </p:nvSpPr>
        <p:spPr bwMode="auto">
          <a:xfrm>
            <a:off x="838200" y="6172200"/>
            <a:ext cx="7750175" cy="457200"/>
          </a:xfrm>
          <a:prstGeom prst="rect">
            <a:avLst/>
          </a:prstGeom>
          <a:noFill/>
          <a:ln w="9525">
            <a:noFill/>
            <a:miter lim="800000"/>
            <a:headEnd/>
            <a:tailEnd/>
          </a:ln>
        </p:spPr>
        <p:txBody>
          <a:bodyPr wrap="none" lIns="91432" tIns="45716" rIns="91432" bIns="45716">
            <a:spAutoFit/>
          </a:bodyPr>
          <a:lstStyle/>
          <a:p>
            <a:r>
              <a:rPr lang="en-US" dirty="0" smtClean="0">
                <a:solidFill>
                  <a:schemeClr val="accent2"/>
                </a:solidFill>
                <a:latin typeface="Arial" pitchFamily="34" charset="0"/>
              </a:rPr>
              <a:t>time_between_c1_c2 </a:t>
            </a:r>
            <a:r>
              <a:rPr lang="en-US" dirty="0">
                <a:solidFill>
                  <a:schemeClr val="accent2"/>
                </a:solidFill>
                <a:latin typeface="Arial" pitchFamily="34" charset="0"/>
              </a:rPr>
              <a:t>= (c2 - c1) / CLOCKS_PER_SEC;</a:t>
            </a:r>
          </a:p>
        </p:txBody>
      </p:sp>
      <p:grpSp>
        <p:nvGrpSpPr>
          <p:cNvPr id="3" name="Group 113"/>
          <p:cNvGrpSpPr>
            <a:grpSpLocks/>
          </p:cNvGrpSpPr>
          <p:nvPr/>
        </p:nvGrpSpPr>
        <p:grpSpPr bwMode="auto">
          <a:xfrm>
            <a:off x="669925" y="4419600"/>
            <a:ext cx="7854950" cy="1370013"/>
            <a:chOff x="422" y="2784"/>
            <a:chExt cx="4948" cy="863"/>
          </a:xfrm>
        </p:grpSpPr>
        <p:grpSp>
          <p:nvGrpSpPr>
            <p:cNvPr id="57354" name="Group 111"/>
            <p:cNvGrpSpPr>
              <a:grpSpLocks/>
            </p:cNvGrpSpPr>
            <p:nvPr/>
          </p:nvGrpSpPr>
          <p:grpSpPr bwMode="auto">
            <a:xfrm>
              <a:off x="422" y="2784"/>
              <a:ext cx="4948" cy="863"/>
              <a:chOff x="422" y="2784"/>
              <a:chExt cx="4948" cy="863"/>
            </a:xfrm>
          </p:grpSpPr>
          <p:sp>
            <p:nvSpPr>
              <p:cNvPr id="57356" name="Line 97"/>
              <p:cNvSpPr>
                <a:spLocks noChangeShapeType="1"/>
              </p:cNvSpPr>
              <p:nvPr/>
            </p:nvSpPr>
            <p:spPr bwMode="auto">
              <a:xfrm>
                <a:off x="912" y="3216"/>
                <a:ext cx="4272" cy="0"/>
              </a:xfrm>
              <a:prstGeom prst="line">
                <a:avLst/>
              </a:prstGeom>
              <a:noFill/>
              <a:ln w="9525">
                <a:solidFill>
                  <a:schemeClr val="tx1"/>
                </a:solidFill>
                <a:round/>
                <a:headEnd/>
                <a:tailEnd type="triangle" w="med" len="med"/>
              </a:ln>
            </p:spPr>
            <p:txBody>
              <a:bodyPr/>
              <a:lstStyle/>
              <a:p>
                <a:endParaRPr lang="en-US"/>
              </a:p>
            </p:txBody>
          </p:sp>
          <p:sp>
            <p:nvSpPr>
              <p:cNvPr id="57357" name="Rectangle 100"/>
              <p:cNvSpPr>
                <a:spLocks noChangeArrowheads="1"/>
              </p:cNvSpPr>
              <p:nvPr/>
            </p:nvSpPr>
            <p:spPr bwMode="auto">
              <a:xfrm>
                <a:off x="768" y="3359"/>
                <a:ext cx="1156" cy="288"/>
              </a:xfrm>
              <a:prstGeom prst="rect">
                <a:avLst/>
              </a:prstGeom>
              <a:noFill/>
              <a:ln w="9525">
                <a:noFill/>
                <a:miter lim="800000"/>
                <a:headEnd/>
                <a:tailEnd/>
              </a:ln>
            </p:spPr>
            <p:txBody>
              <a:bodyPr wrap="none" lIns="91432" tIns="45716" rIns="91432" bIns="45716">
                <a:spAutoFit/>
              </a:bodyPr>
              <a:lstStyle/>
              <a:p>
                <a:r>
                  <a:rPr lang="en-US">
                    <a:solidFill>
                      <a:schemeClr val="accent2"/>
                    </a:solidFill>
                    <a:latin typeface="Arial" pitchFamily="34" charset="0"/>
                  </a:rPr>
                  <a:t>c1 = clock( )</a:t>
                </a:r>
              </a:p>
            </p:txBody>
          </p:sp>
          <p:sp>
            <p:nvSpPr>
              <p:cNvPr id="57358" name="Text Box 102"/>
              <p:cNvSpPr txBox="1">
                <a:spLocks noChangeArrowheads="1"/>
              </p:cNvSpPr>
              <p:nvPr/>
            </p:nvSpPr>
            <p:spPr bwMode="auto">
              <a:xfrm>
                <a:off x="422" y="2784"/>
                <a:ext cx="4948" cy="291"/>
              </a:xfrm>
              <a:prstGeom prst="rect">
                <a:avLst/>
              </a:prstGeom>
              <a:noFill/>
              <a:ln w="9525">
                <a:noFill/>
                <a:miter lim="800000"/>
                <a:headEnd/>
                <a:tailEnd/>
              </a:ln>
            </p:spPr>
            <p:txBody>
              <a:bodyPr wrap="none" lIns="91432" tIns="45716" rIns="91432" bIns="45716">
                <a:spAutoFit/>
              </a:bodyPr>
              <a:lstStyle/>
              <a:p>
                <a:r>
                  <a:rPr lang="en-US" dirty="0"/>
                  <a:t>How do you measure the time </a:t>
                </a:r>
                <a:r>
                  <a:rPr lang="en-US" dirty="0" smtClean="0"/>
                  <a:t>in seconds between </a:t>
                </a:r>
                <a:r>
                  <a:rPr lang="en-US" dirty="0"/>
                  <a:t>two points?</a:t>
                </a:r>
              </a:p>
            </p:txBody>
          </p:sp>
        </p:grpSp>
        <p:sp>
          <p:nvSpPr>
            <p:cNvPr id="57355" name="Oval 108"/>
            <p:cNvSpPr>
              <a:spLocks noChangeArrowheads="1"/>
            </p:cNvSpPr>
            <p:nvPr/>
          </p:nvSpPr>
          <p:spPr bwMode="auto">
            <a:xfrm>
              <a:off x="1248" y="3168"/>
              <a:ext cx="96" cy="96"/>
            </a:xfrm>
            <a:prstGeom prst="ellipse">
              <a:avLst/>
            </a:prstGeom>
            <a:solidFill>
              <a:srgbClr val="00FF00"/>
            </a:solidFill>
            <a:ln w="9525">
              <a:solidFill>
                <a:schemeClr val="tx1"/>
              </a:solidFill>
              <a:round/>
              <a:headEnd/>
              <a:tailEnd/>
            </a:ln>
          </p:spPr>
          <p:txBody>
            <a:bodyPr wrap="none" anchor="ctr"/>
            <a:lstStyle/>
            <a:p>
              <a:endParaRPr lang="en-US"/>
            </a:p>
          </p:txBody>
        </p:sp>
      </p:grpSp>
      <p:grpSp>
        <p:nvGrpSpPr>
          <p:cNvPr id="5" name="Group 112"/>
          <p:cNvGrpSpPr>
            <a:grpSpLocks/>
          </p:cNvGrpSpPr>
          <p:nvPr/>
        </p:nvGrpSpPr>
        <p:grpSpPr bwMode="auto">
          <a:xfrm>
            <a:off x="5124450" y="5029200"/>
            <a:ext cx="1835150" cy="760413"/>
            <a:chOff x="3228" y="3168"/>
            <a:chExt cx="1156" cy="479"/>
          </a:xfrm>
        </p:grpSpPr>
        <p:sp>
          <p:nvSpPr>
            <p:cNvPr id="57352" name="Rectangle 104"/>
            <p:cNvSpPr>
              <a:spLocks noChangeArrowheads="1"/>
            </p:cNvSpPr>
            <p:nvPr/>
          </p:nvSpPr>
          <p:spPr bwMode="auto">
            <a:xfrm>
              <a:off x="3228" y="3359"/>
              <a:ext cx="1156" cy="288"/>
            </a:xfrm>
            <a:prstGeom prst="rect">
              <a:avLst/>
            </a:prstGeom>
            <a:noFill/>
            <a:ln w="9525">
              <a:noFill/>
              <a:miter lim="800000"/>
              <a:headEnd/>
              <a:tailEnd/>
            </a:ln>
          </p:spPr>
          <p:txBody>
            <a:bodyPr wrap="none" lIns="91432" tIns="45716" rIns="91432" bIns="45716">
              <a:spAutoFit/>
            </a:bodyPr>
            <a:lstStyle/>
            <a:p>
              <a:r>
                <a:rPr lang="en-US">
                  <a:solidFill>
                    <a:schemeClr val="accent2"/>
                  </a:solidFill>
                  <a:latin typeface="Arial" pitchFamily="34" charset="0"/>
                </a:rPr>
                <a:t>c2 = clock( )</a:t>
              </a:r>
            </a:p>
          </p:txBody>
        </p:sp>
        <p:sp>
          <p:nvSpPr>
            <p:cNvPr id="57353" name="Oval 109"/>
            <p:cNvSpPr>
              <a:spLocks noChangeArrowheads="1"/>
            </p:cNvSpPr>
            <p:nvPr/>
          </p:nvSpPr>
          <p:spPr bwMode="auto">
            <a:xfrm>
              <a:off x="3744" y="3168"/>
              <a:ext cx="96" cy="96"/>
            </a:xfrm>
            <a:prstGeom prst="ellipse">
              <a:avLst/>
            </a:prstGeom>
            <a:solidFill>
              <a:srgbClr val="00FF00"/>
            </a:solidFill>
            <a:ln w="9525">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edg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4" presetClass="entr" presetSubtype="0" accel="10000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strVal val="#ppt_w*0.05"/>
                                          </p:val>
                                        </p:tav>
                                        <p:tav tm="100000">
                                          <p:val>
                                            <p:strVal val="#ppt_w"/>
                                          </p:val>
                                        </p:tav>
                                      </p:tavLst>
                                    </p:anim>
                                    <p:anim calcmode="lin" valueType="num">
                                      <p:cBhvr>
                                        <p:cTn id="18" dur="500" fill="hold"/>
                                        <p:tgtEl>
                                          <p:spTgt spid="5"/>
                                        </p:tgtEl>
                                        <p:attrNameLst>
                                          <p:attrName>ppt_h</p:attrName>
                                        </p:attrNameLst>
                                      </p:cBhvr>
                                      <p:tavLst>
                                        <p:tav tm="0">
                                          <p:val>
                                            <p:strVal val="#ppt_h"/>
                                          </p:val>
                                        </p:tav>
                                        <p:tav tm="100000">
                                          <p:val>
                                            <p:strVal val="#ppt_h"/>
                                          </p:val>
                                        </p:tav>
                                      </p:tavLst>
                                    </p:anim>
                                    <p:anim calcmode="lin" valueType="num">
                                      <p:cBhvr>
                                        <p:cTn id="19" dur="500" fill="hold"/>
                                        <p:tgtEl>
                                          <p:spTgt spid="5"/>
                                        </p:tgtEl>
                                        <p:attrNameLst>
                                          <p:attrName>ppt_x</p:attrName>
                                        </p:attrNameLst>
                                      </p:cBhvr>
                                      <p:tavLst>
                                        <p:tav tm="0">
                                          <p:val>
                                            <p:strVal val="#ppt_x-.2"/>
                                          </p:val>
                                        </p:tav>
                                        <p:tav tm="100000">
                                          <p:val>
                                            <p:strVal val="#ppt_x"/>
                                          </p:val>
                                        </p:tav>
                                      </p:tavLst>
                                    </p:anim>
                                    <p:anim calcmode="lin" valueType="num">
                                      <p:cBhvr>
                                        <p:cTn id="20" dur="500" fill="hold"/>
                                        <p:tgtEl>
                                          <p:spTgt spid="5"/>
                                        </p:tgtEl>
                                        <p:attrNameLst>
                                          <p:attrName>ppt_y</p:attrName>
                                        </p:attrNameLst>
                                      </p:cBhvr>
                                      <p:tavLst>
                                        <p:tav tm="0">
                                          <p:val>
                                            <p:strVal val="#ppt_y"/>
                                          </p:val>
                                        </p:tav>
                                        <p:tav tm="100000">
                                          <p:val>
                                            <p:strVal val="#ppt_y"/>
                                          </p:val>
                                        </p:tav>
                                      </p:tavLst>
                                    </p:anim>
                                    <p:animEffect transition="in" filter="fade">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9" presetClass="entr" presetSubtype="0" decel="100000" fill="hold" grpId="0" nodeType="clickEffect">
                                  <p:stCondLst>
                                    <p:cond delay="0"/>
                                  </p:stCondLst>
                                  <p:childTnLst>
                                    <p:set>
                                      <p:cBhvr>
                                        <p:cTn id="25" dur="1" fill="hold">
                                          <p:stCondLst>
                                            <p:cond delay="0"/>
                                          </p:stCondLst>
                                        </p:cTn>
                                        <p:tgtEl>
                                          <p:spTgt spid="111721"/>
                                        </p:tgtEl>
                                        <p:attrNameLst>
                                          <p:attrName>style.visibility</p:attrName>
                                        </p:attrNameLst>
                                      </p:cBhvr>
                                      <p:to>
                                        <p:strVal val="visible"/>
                                      </p:to>
                                    </p:set>
                                    <p:anim calcmode="lin" valueType="num">
                                      <p:cBhvr>
                                        <p:cTn id="26" dur="500" fill="hold"/>
                                        <p:tgtEl>
                                          <p:spTgt spid="111721"/>
                                        </p:tgtEl>
                                        <p:attrNameLst>
                                          <p:attrName>ppt_w</p:attrName>
                                        </p:attrNameLst>
                                      </p:cBhvr>
                                      <p:tavLst>
                                        <p:tav tm="0">
                                          <p:val>
                                            <p:fltVal val="0"/>
                                          </p:val>
                                        </p:tav>
                                        <p:tav tm="100000">
                                          <p:val>
                                            <p:strVal val="#ppt_w"/>
                                          </p:val>
                                        </p:tav>
                                      </p:tavLst>
                                    </p:anim>
                                    <p:anim calcmode="lin" valueType="num">
                                      <p:cBhvr>
                                        <p:cTn id="27" dur="500" fill="hold"/>
                                        <p:tgtEl>
                                          <p:spTgt spid="111721"/>
                                        </p:tgtEl>
                                        <p:attrNameLst>
                                          <p:attrName>ppt_h</p:attrName>
                                        </p:attrNameLst>
                                      </p:cBhvr>
                                      <p:tavLst>
                                        <p:tav tm="0">
                                          <p:val>
                                            <p:fltVal val="0"/>
                                          </p:val>
                                        </p:tav>
                                        <p:tav tm="100000">
                                          <p:val>
                                            <p:strVal val="#ppt_h"/>
                                          </p:val>
                                        </p:tav>
                                      </p:tavLst>
                                    </p:anim>
                                    <p:anim calcmode="lin" valueType="num">
                                      <p:cBhvr>
                                        <p:cTn id="28" dur="500" fill="hold"/>
                                        <p:tgtEl>
                                          <p:spTgt spid="111721"/>
                                        </p:tgtEl>
                                        <p:attrNameLst>
                                          <p:attrName>style.rotation</p:attrName>
                                        </p:attrNameLst>
                                      </p:cBhvr>
                                      <p:tavLst>
                                        <p:tav tm="0">
                                          <p:val>
                                            <p:fltVal val="360"/>
                                          </p:val>
                                        </p:tav>
                                        <p:tav tm="100000">
                                          <p:val>
                                            <p:fltVal val="0"/>
                                          </p:val>
                                        </p:tav>
                                      </p:tavLst>
                                    </p:anim>
                                    <p:animEffect transition="in" filter="fade">
                                      <p:cBhvr>
                                        <p:cTn id="29" dur="500"/>
                                        <p:tgtEl>
                                          <p:spTgt spid="111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671513" y="76200"/>
            <a:ext cx="7796212"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rPr>
              <a:t>The</a:t>
            </a:r>
            <a:r>
              <a:rPr lang="en-US" sz="3400" b="1">
                <a:solidFill>
                  <a:schemeClr val="accent2"/>
                </a:solidFill>
                <a:cs typeface="Times New Roman" pitchFamily="18" charset="0"/>
              </a:rPr>
              <a:t> </a:t>
            </a:r>
            <a:r>
              <a:rPr lang="en-US" sz="3400" b="1" i="1">
                <a:solidFill>
                  <a:schemeClr val="accent2"/>
                </a:solidFill>
                <a:cs typeface="Times New Roman" pitchFamily="18" charset="0"/>
              </a:rPr>
              <a:t>enum</a:t>
            </a:r>
            <a:r>
              <a:rPr lang="en-US" sz="3400" b="1">
                <a:solidFill>
                  <a:schemeClr val="accent2"/>
                </a:solidFill>
                <a:cs typeface="Times New Roman" pitchFamily="18" charset="0"/>
              </a:rPr>
              <a:t> Type Example</a:t>
            </a:r>
          </a:p>
        </p:txBody>
      </p:sp>
      <p:sp>
        <p:nvSpPr>
          <p:cNvPr id="58371" name="Rectangle 7"/>
          <p:cNvSpPr>
            <a:spLocks noChangeArrowheads="1"/>
          </p:cNvSpPr>
          <p:nvPr/>
        </p:nvSpPr>
        <p:spPr bwMode="auto">
          <a:xfrm>
            <a:off x="1295400" y="838200"/>
            <a:ext cx="4384675" cy="5784850"/>
          </a:xfrm>
          <a:prstGeom prst="rect">
            <a:avLst/>
          </a:prstGeom>
          <a:noFill/>
          <a:ln w="9525">
            <a:noFill/>
            <a:miter lim="800000"/>
            <a:headEnd/>
            <a:tailEnd/>
          </a:ln>
        </p:spPr>
        <p:txBody>
          <a:bodyPr lIns="96736" tIns="48368" rIns="96736" bIns="48368">
            <a:spAutoFit/>
          </a:bodyPr>
          <a:lstStyle/>
          <a:p>
            <a:pPr algn="just" defTabSz="966788">
              <a:lnSpc>
                <a:spcPct val="85000"/>
              </a:lnSpc>
              <a:spcBef>
                <a:spcPct val="20000"/>
              </a:spcBef>
              <a:buClr>
                <a:srgbClr val="000000"/>
              </a:buClr>
              <a:buSzPct val="75000"/>
              <a:buFont typeface="Wingdings" pitchFamily="2" charset="2"/>
              <a:buNone/>
              <a:tabLst>
                <a:tab pos="342900" algn="l"/>
                <a:tab pos="571500" algn="l"/>
                <a:tab pos="914400" algn="l"/>
              </a:tabLst>
            </a:pPr>
            <a:r>
              <a:rPr lang="en-US" dirty="0">
                <a:latin typeface="Arial" pitchFamily="34" charset="0"/>
                <a:cs typeface="Times New Roman" pitchFamily="18" charset="0"/>
              </a:rPr>
              <a:t>main( ) {</a:t>
            </a:r>
          </a:p>
          <a:p>
            <a:pPr algn="just" defTabSz="966788">
              <a:lnSpc>
                <a:spcPct val="85000"/>
              </a:lnSpc>
              <a:spcBef>
                <a:spcPct val="20000"/>
              </a:spcBef>
              <a:buClr>
                <a:srgbClr val="000000"/>
              </a:buClr>
              <a:buSzPct val="75000"/>
              <a:buFont typeface="Wingdings" pitchFamily="2" charset="2"/>
              <a:buNone/>
              <a:tabLst>
                <a:tab pos="342900" algn="l"/>
                <a:tab pos="571500" algn="l"/>
                <a:tab pos="914400" algn="l"/>
              </a:tabLst>
            </a:pPr>
            <a:r>
              <a:rPr lang="en-US" dirty="0" err="1">
                <a:solidFill>
                  <a:schemeClr val="accent2"/>
                </a:solidFill>
                <a:latin typeface="Arial" pitchFamily="34" charset="0"/>
                <a:cs typeface="Times New Roman" pitchFamily="18" charset="0"/>
              </a:rPr>
              <a:t>traffic_light</a:t>
            </a:r>
            <a:r>
              <a:rPr lang="en-US" dirty="0">
                <a:latin typeface="Arial" pitchFamily="34" charset="0"/>
                <a:cs typeface="Times New Roman" pitchFamily="18" charset="0"/>
              </a:rPr>
              <a:t> x = red; </a:t>
            </a:r>
          </a:p>
          <a:p>
            <a:pPr algn="just" defTabSz="966788">
              <a:lnSpc>
                <a:spcPct val="85000"/>
              </a:lnSpc>
              <a:spcBef>
                <a:spcPct val="20000"/>
              </a:spcBef>
              <a:buClr>
                <a:srgbClr val="000000"/>
              </a:buClr>
              <a:buSzPct val="75000"/>
              <a:buFont typeface="Wingdings" pitchFamily="2" charset="2"/>
              <a:buNone/>
              <a:tabLst>
                <a:tab pos="342900" algn="l"/>
                <a:tab pos="571500" algn="l"/>
                <a:tab pos="914400" algn="l"/>
              </a:tabLst>
            </a:pPr>
            <a:r>
              <a:rPr lang="en-US" dirty="0">
                <a:latin typeface="Arial" pitchFamily="34" charset="0"/>
                <a:cs typeface="Times New Roman" pitchFamily="18" charset="0"/>
              </a:rPr>
              <a:t>while (true)</a:t>
            </a:r>
          </a:p>
          <a:p>
            <a:pPr algn="just" defTabSz="966788">
              <a:lnSpc>
                <a:spcPct val="85000"/>
              </a:lnSpc>
              <a:spcBef>
                <a:spcPct val="20000"/>
              </a:spcBef>
              <a:buClr>
                <a:srgbClr val="000000"/>
              </a:buClr>
              <a:buSzPct val="75000"/>
              <a:buFont typeface="Wingdings" pitchFamily="2" charset="2"/>
              <a:buNone/>
              <a:tabLst>
                <a:tab pos="342900" algn="l"/>
                <a:tab pos="571500" algn="l"/>
                <a:tab pos="914400" algn="l"/>
              </a:tabLst>
            </a:pPr>
            <a:r>
              <a:rPr lang="en-US" dirty="0">
                <a:latin typeface="Arial" pitchFamily="34" charset="0"/>
                <a:cs typeface="Times New Roman" pitchFamily="18" charset="0"/>
              </a:rPr>
              <a:t>	switch (x) {</a:t>
            </a:r>
          </a:p>
          <a:p>
            <a:pPr algn="just" defTabSz="966788">
              <a:lnSpc>
                <a:spcPct val="85000"/>
              </a:lnSpc>
              <a:spcBef>
                <a:spcPct val="20000"/>
              </a:spcBef>
              <a:buClr>
                <a:srgbClr val="000000"/>
              </a:buClr>
              <a:buSzPct val="75000"/>
              <a:buFont typeface="Wingdings" pitchFamily="2" charset="2"/>
              <a:buNone/>
              <a:tabLst>
                <a:tab pos="342900" algn="l"/>
                <a:tab pos="571500" algn="l"/>
                <a:tab pos="914400" algn="l"/>
              </a:tabLst>
            </a:pPr>
            <a:r>
              <a:rPr lang="en-US" dirty="0">
                <a:latin typeface="Arial" pitchFamily="34" charset="0"/>
                <a:cs typeface="Times New Roman" pitchFamily="18" charset="0"/>
              </a:rPr>
              <a:t>		case </a:t>
            </a:r>
            <a:r>
              <a:rPr lang="en-US" dirty="0">
                <a:solidFill>
                  <a:srgbClr val="FFC000"/>
                </a:solidFill>
                <a:latin typeface="Arial" pitchFamily="34" charset="0"/>
                <a:cs typeface="Times New Roman" pitchFamily="18" charset="0"/>
              </a:rPr>
              <a:t>amber</a:t>
            </a:r>
            <a:r>
              <a:rPr lang="en-US" dirty="0">
                <a:latin typeface="Arial" pitchFamily="34" charset="0"/>
                <a:cs typeface="Times New Roman" pitchFamily="18" charset="0"/>
              </a:rPr>
              <a:t>:</a:t>
            </a:r>
          </a:p>
          <a:p>
            <a:pPr algn="just" defTabSz="966788">
              <a:lnSpc>
                <a:spcPct val="85000"/>
              </a:lnSpc>
              <a:spcBef>
                <a:spcPct val="20000"/>
              </a:spcBef>
              <a:buClr>
                <a:srgbClr val="000000"/>
              </a:buClr>
              <a:buSzPct val="75000"/>
              <a:buFont typeface="Wingdings" pitchFamily="2" charset="2"/>
              <a:buNone/>
              <a:tabLst>
                <a:tab pos="342900" algn="l"/>
                <a:tab pos="571500" algn="l"/>
                <a:tab pos="914400" algn="l"/>
              </a:tabLst>
            </a:pPr>
            <a:r>
              <a:rPr lang="en-US" dirty="0">
                <a:latin typeface="Arial" pitchFamily="34" charset="0"/>
                <a:cs typeface="Times New Roman" pitchFamily="18" charset="0"/>
              </a:rPr>
              <a:t>			sleep(1); </a:t>
            </a:r>
            <a:r>
              <a:rPr lang="en-US" dirty="0">
                <a:latin typeface="Arial" pitchFamily="34" charset="0"/>
              </a:rPr>
              <a:t>x = </a:t>
            </a:r>
            <a:r>
              <a:rPr lang="en-US" dirty="0">
                <a:solidFill>
                  <a:srgbClr val="FF0000"/>
                </a:solidFill>
                <a:latin typeface="Arial" pitchFamily="34" charset="0"/>
              </a:rPr>
              <a:t>red</a:t>
            </a:r>
            <a:r>
              <a:rPr lang="en-US" dirty="0">
                <a:latin typeface="Arial" pitchFamily="34" charset="0"/>
              </a:rPr>
              <a:t>;</a:t>
            </a:r>
            <a:endParaRPr lang="en-US" dirty="0">
              <a:latin typeface="Arial" pitchFamily="34" charset="0"/>
              <a:cs typeface="Times New Roman" pitchFamily="18" charset="0"/>
            </a:endParaRPr>
          </a:p>
          <a:p>
            <a:pPr algn="just" defTabSz="966788">
              <a:lnSpc>
                <a:spcPct val="85000"/>
              </a:lnSpc>
              <a:spcBef>
                <a:spcPct val="20000"/>
              </a:spcBef>
              <a:buClr>
                <a:srgbClr val="000000"/>
              </a:buClr>
              <a:buSzPct val="75000"/>
              <a:buFont typeface="Wingdings" pitchFamily="2" charset="2"/>
              <a:buNone/>
              <a:tabLst>
                <a:tab pos="342900" algn="l"/>
                <a:tab pos="571500" algn="l"/>
                <a:tab pos="914400" algn="l"/>
              </a:tabLst>
            </a:pPr>
            <a:r>
              <a:rPr lang="en-US" dirty="0">
                <a:latin typeface="Arial" pitchFamily="34" charset="0"/>
                <a:cs typeface="Times New Roman" pitchFamily="18" charset="0"/>
              </a:rPr>
              <a:t>			printf("R "); break;</a:t>
            </a:r>
          </a:p>
          <a:p>
            <a:pPr algn="just" defTabSz="966788">
              <a:lnSpc>
                <a:spcPct val="85000"/>
              </a:lnSpc>
              <a:spcBef>
                <a:spcPct val="20000"/>
              </a:spcBef>
              <a:buClr>
                <a:srgbClr val="000000"/>
              </a:buClr>
              <a:buSzPct val="75000"/>
              <a:buFont typeface="Wingdings" pitchFamily="2" charset="2"/>
              <a:buNone/>
              <a:tabLst>
                <a:tab pos="342900" algn="l"/>
                <a:tab pos="571500" algn="l"/>
                <a:tab pos="914400" algn="l"/>
              </a:tabLst>
            </a:pPr>
            <a:r>
              <a:rPr lang="en-US" dirty="0">
                <a:latin typeface="Arial" pitchFamily="34" charset="0"/>
                <a:cs typeface="Times New Roman" pitchFamily="18" charset="0"/>
              </a:rPr>
              <a:t>		case </a:t>
            </a:r>
            <a:r>
              <a:rPr lang="en-US" dirty="0">
                <a:solidFill>
                  <a:srgbClr val="FF0000"/>
                </a:solidFill>
                <a:latin typeface="Arial" pitchFamily="34" charset="0"/>
                <a:cs typeface="Times New Roman" pitchFamily="18" charset="0"/>
              </a:rPr>
              <a:t>red</a:t>
            </a:r>
            <a:r>
              <a:rPr lang="en-US" dirty="0">
                <a:latin typeface="Arial" pitchFamily="34" charset="0"/>
                <a:cs typeface="Times New Roman" pitchFamily="18" charset="0"/>
              </a:rPr>
              <a:t>:</a:t>
            </a:r>
          </a:p>
          <a:p>
            <a:pPr algn="just" defTabSz="966788">
              <a:lnSpc>
                <a:spcPct val="85000"/>
              </a:lnSpc>
              <a:spcBef>
                <a:spcPct val="20000"/>
              </a:spcBef>
              <a:buClr>
                <a:srgbClr val="000000"/>
              </a:buClr>
              <a:buSzPct val="75000"/>
              <a:buFont typeface="Wingdings" pitchFamily="2" charset="2"/>
              <a:buNone/>
              <a:tabLst>
                <a:tab pos="342900" algn="l"/>
                <a:tab pos="571500" algn="l"/>
                <a:tab pos="914400" algn="l"/>
              </a:tabLst>
            </a:pPr>
            <a:r>
              <a:rPr lang="en-US" dirty="0">
                <a:latin typeface="Arial" pitchFamily="34" charset="0"/>
                <a:cs typeface="Times New Roman" pitchFamily="18" charset="0"/>
              </a:rPr>
              <a:t>				sleep(6); </a:t>
            </a:r>
            <a:r>
              <a:rPr lang="en-US" dirty="0">
                <a:latin typeface="Arial" pitchFamily="34" charset="0"/>
              </a:rPr>
              <a:t>x = </a:t>
            </a:r>
            <a:r>
              <a:rPr lang="en-US" dirty="0">
                <a:solidFill>
                  <a:srgbClr val="00B050"/>
                </a:solidFill>
                <a:latin typeface="Arial" pitchFamily="34" charset="0"/>
              </a:rPr>
              <a:t>green</a:t>
            </a:r>
            <a:r>
              <a:rPr lang="en-US" dirty="0">
                <a:latin typeface="Arial" pitchFamily="34" charset="0"/>
              </a:rPr>
              <a:t>;</a:t>
            </a:r>
            <a:r>
              <a:rPr lang="en-US" b="1" dirty="0">
                <a:latin typeface="Arial" pitchFamily="34" charset="0"/>
              </a:rPr>
              <a:t> </a:t>
            </a:r>
            <a:endParaRPr lang="en-US" dirty="0">
              <a:latin typeface="Arial" pitchFamily="34" charset="0"/>
              <a:cs typeface="Times New Roman" pitchFamily="18" charset="0"/>
            </a:endParaRPr>
          </a:p>
          <a:p>
            <a:pPr algn="just" defTabSz="966788">
              <a:lnSpc>
                <a:spcPct val="85000"/>
              </a:lnSpc>
              <a:spcBef>
                <a:spcPct val="20000"/>
              </a:spcBef>
              <a:buClr>
                <a:srgbClr val="000000"/>
              </a:buClr>
              <a:buSzPct val="75000"/>
              <a:buFont typeface="Wingdings" pitchFamily="2" charset="2"/>
              <a:buNone/>
              <a:tabLst>
                <a:tab pos="342900" algn="l"/>
                <a:tab pos="571500" algn="l"/>
                <a:tab pos="914400" algn="l"/>
              </a:tabLst>
            </a:pPr>
            <a:r>
              <a:rPr lang="en-US" dirty="0">
                <a:latin typeface="Arial" pitchFamily="34" charset="0"/>
                <a:cs typeface="Times New Roman" pitchFamily="18" charset="0"/>
              </a:rPr>
              <a:t>			printf("G "); </a:t>
            </a:r>
            <a:r>
              <a:rPr lang="en-US" dirty="0">
                <a:latin typeface="Arial" pitchFamily="34" charset="0"/>
              </a:rPr>
              <a:t>break;</a:t>
            </a:r>
            <a:endParaRPr lang="en-US" dirty="0">
              <a:latin typeface="Arial" pitchFamily="34" charset="0"/>
              <a:cs typeface="Times New Roman" pitchFamily="18" charset="0"/>
            </a:endParaRPr>
          </a:p>
          <a:p>
            <a:pPr algn="just" defTabSz="966788">
              <a:lnSpc>
                <a:spcPct val="85000"/>
              </a:lnSpc>
              <a:spcBef>
                <a:spcPct val="20000"/>
              </a:spcBef>
              <a:buClr>
                <a:srgbClr val="000000"/>
              </a:buClr>
              <a:buSzPct val="75000"/>
              <a:buFont typeface="Wingdings" pitchFamily="2" charset="2"/>
              <a:buNone/>
              <a:tabLst>
                <a:tab pos="342900" algn="l"/>
                <a:tab pos="571500" algn="l"/>
                <a:tab pos="914400" algn="l"/>
              </a:tabLst>
            </a:pPr>
            <a:r>
              <a:rPr lang="en-US" dirty="0">
                <a:latin typeface="Arial" pitchFamily="34" charset="0"/>
                <a:cs typeface="Times New Roman" pitchFamily="18" charset="0"/>
              </a:rPr>
              <a:t>		case </a:t>
            </a:r>
            <a:r>
              <a:rPr lang="en-US" dirty="0">
                <a:solidFill>
                  <a:srgbClr val="00B050"/>
                </a:solidFill>
                <a:latin typeface="Arial" pitchFamily="34" charset="0"/>
                <a:cs typeface="Times New Roman" pitchFamily="18" charset="0"/>
              </a:rPr>
              <a:t>green</a:t>
            </a:r>
            <a:r>
              <a:rPr lang="en-US" dirty="0">
                <a:latin typeface="Arial" pitchFamily="34" charset="0"/>
                <a:cs typeface="Times New Roman" pitchFamily="18" charset="0"/>
              </a:rPr>
              <a:t>:</a:t>
            </a:r>
          </a:p>
          <a:p>
            <a:pPr algn="just" defTabSz="966788">
              <a:lnSpc>
                <a:spcPct val="85000"/>
              </a:lnSpc>
              <a:spcBef>
                <a:spcPct val="20000"/>
              </a:spcBef>
              <a:buClr>
                <a:srgbClr val="000000"/>
              </a:buClr>
              <a:buSzPct val="75000"/>
              <a:buFont typeface="Wingdings" pitchFamily="2" charset="2"/>
              <a:buNone/>
              <a:tabLst>
                <a:tab pos="342900" algn="l"/>
                <a:tab pos="571500" algn="l"/>
                <a:tab pos="914400" algn="l"/>
              </a:tabLst>
            </a:pPr>
            <a:r>
              <a:rPr lang="en-US" dirty="0">
                <a:latin typeface="Arial" pitchFamily="34" charset="0"/>
                <a:cs typeface="Times New Roman" pitchFamily="18" charset="0"/>
              </a:rPr>
              <a:t>			sleep(10); </a:t>
            </a:r>
            <a:r>
              <a:rPr lang="en-US" dirty="0">
                <a:latin typeface="Arial" pitchFamily="34" charset="0"/>
              </a:rPr>
              <a:t>x = </a:t>
            </a:r>
            <a:r>
              <a:rPr lang="en-US" dirty="0">
                <a:solidFill>
                  <a:srgbClr val="FFC000"/>
                </a:solidFill>
                <a:latin typeface="Arial" pitchFamily="34" charset="0"/>
              </a:rPr>
              <a:t>amber</a:t>
            </a:r>
            <a:r>
              <a:rPr lang="en-US" dirty="0">
                <a:latin typeface="Arial" pitchFamily="34" charset="0"/>
              </a:rPr>
              <a:t>;</a:t>
            </a:r>
            <a:r>
              <a:rPr lang="en-US" b="1" dirty="0">
                <a:latin typeface="Arial" pitchFamily="34" charset="0"/>
              </a:rPr>
              <a:t> </a:t>
            </a:r>
            <a:endParaRPr lang="en-US" dirty="0">
              <a:latin typeface="Arial" pitchFamily="34" charset="0"/>
              <a:cs typeface="Times New Roman" pitchFamily="18" charset="0"/>
            </a:endParaRPr>
          </a:p>
          <a:p>
            <a:pPr algn="just" defTabSz="966788">
              <a:lnSpc>
                <a:spcPct val="85000"/>
              </a:lnSpc>
              <a:spcBef>
                <a:spcPct val="20000"/>
              </a:spcBef>
              <a:buClr>
                <a:srgbClr val="000000"/>
              </a:buClr>
              <a:buSzPct val="75000"/>
              <a:buFont typeface="Wingdings" pitchFamily="2" charset="2"/>
              <a:buNone/>
              <a:tabLst>
                <a:tab pos="342900" algn="l"/>
                <a:tab pos="571500" algn="l"/>
                <a:tab pos="914400" algn="l"/>
              </a:tabLst>
            </a:pPr>
            <a:r>
              <a:rPr lang="en-US" dirty="0">
                <a:latin typeface="Arial" pitchFamily="34" charset="0"/>
                <a:cs typeface="Times New Roman" pitchFamily="18" charset="0"/>
              </a:rPr>
              <a:t>			printf("A "); </a:t>
            </a:r>
            <a:r>
              <a:rPr lang="en-US" dirty="0">
                <a:latin typeface="Arial" pitchFamily="34" charset="0"/>
              </a:rPr>
              <a:t>break;</a:t>
            </a:r>
            <a:endParaRPr lang="en-US" dirty="0">
              <a:latin typeface="Arial" pitchFamily="34" charset="0"/>
              <a:cs typeface="Times New Roman" pitchFamily="18" charset="0"/>
            </a:endParaRPr>
          </a:p>
          <a:p>
            <a:pPr algn="just" defTabSz="966788">
              <a:lnSpc>
                <a:spcPct val="85000"/>
              </a:lnSpc>
              <a:spcBef>
                <a:spcPct val="20000"/>
              </a:spcBef>
              <a:buClr>
                <a:srgbClr val="000000"/>
              </a:buClr>
              <a:buSzPct val="75000"/>
              <a:buFont typeface="Wingdings" pitchFamily="2" charset="2"/>
              <a:buNone/>
              <a:tabLst>
                <a:tab pos="342900" algn="l"/>
                <a:tab pos="571500" algn="l"/>
                <a:tab pos="914400" algn="l"/>
              </a:tabLst>
            </a:pPr>
            <a:r>
              <a:rPr lang="en-US" dirty="0">
                <a:latin typeface="Arial" pitchFamily="34" charset="0"/>
                <a:cs typeface="Times New Roman" pitchFamily="18" charset="0"/>
              </a:rPr>
              <a:t>	}</a:t>
            </a:r>
          </a:p>
          <a:p>
            <a:pPr algn="just" defTabSz="966788">
              <a:lnSpc>
                <a:spcPct val="85000"/>
              </a:lnSpc>
              <a:spcBef>
                <a:spcPct val="20000"/>
              </a:spcBef>
              <a:buClr>
                <a:srgbClr val="000000"/>
              </a:buClr>
              <a:buSzPct val="75000"/>
              <a:buFont typeface="Wingdings" pitchFamily="2" charset="2"/>
              <a:buNone/>
              <a:tabLst>
                <a:tab pos="342900" algn="l"/>
                <a:tab pos="571500" algn="l"/>
                <a:tab pos="914400" algn="l"/>
              </a:tabLst>
            </a:pPr>
            <a:r>
              <a:rPr lang="en-US" dirty="0">
                <a:latin typeface="Arial" pitchFamily="34" charset="0"/>
                <a:cs typeface="Times New Roman" pitchFamily="18" charset="0"/>
              </a:rPr>
              <a:t>}</a:t>
            </a:r>
          </a:p>
        </p:txBody>
      </p:sp>
      <p:grpSp>
        <p:nvGrpSpPr>
          <p:cNvPr id="2" name="Group 1"/>
          <p:cNvGrpSpPr/>
          <p:nvPr/>
        </p:nvGrpSpPr>
        <p:grpSpPr>
          <a:xfrm>
            <a:off x="6172200" y="1088370"/>
            <a:ext cx="2295525" cy="3636030"/>
            <a:chOff x="6172200" y="1088370"/>
            <a:chExt cx="2295525" cy="3636030"/>
          </a:xfrm>
        </p:grpSpPr>
        <p:pic>
          <p:nvPicPr>
            <p:cNvPr id="58372" name="Picture 12"/>
            <p:cNvPicPr>
              <a:picLocks noChangeAspect="1" noChangeArrowheads="1"/>
            </p:cNvPicPr>
            <p:nvPr/>
          </p:nvPicPr>
          <p:blipFill>
            <a:blip r:embed="rId2" cstate="print"/>
            <a:srcRect/>
            <a:stretch>
              <a:fillRect/>
            </a:stretch>
          </p:blipFill>
          <p:spPr bwMode="auto">
            <a:xfrm>
              <a:off x="6172200" y="1088370"/>
              <a:ext cx="2295525" cy="2763766"/>
            </a:xfrm>
            <a:prstGeom prst="rect">
              <a:avLst/>
            </a:prstGeom>
            <a:noFill/>
            <a:ln w="9525">
              <a:noFill/>
              <a:miter lim="800000"/>
              <a:headEnd/>
              <a:tailEnd/>
            </a:ln>
          </p:spPr>
        </p:pic>
        <p:sp>
          <p:nvSpPr>
            <p:cNvPr id="58373" name="Text Box 13"/>
            <p:cNvSpPr txBox="1">
              <a:spLocks noChangeArrowheads="1"/>
            </p:cNvSpPr>
            <p:nvPr/>
          </p:nvSpPr>
          <p:spPr bwMode="auto">
            <a:xfrm>
              <a:off x="6291610" y="3893411"/>
              <a:ext cx="2014190" cy="830989"/>
            </a:xfrm>
            <a:prstGeom prst="rect">
              <a:avLst/>
            </a:prstGeom>
            <a:noFill/>
            <a:ln w="9525">
              <a:noFill/>
              <a:miter lim="800000"/>
              <a:headEnd/>
              <a:tailEnd/>
            </a:ln>
          </p:spPr>
          <p:txBody>
            <a:bodyPr wrap="none" lIns="91432" tIns="45716" rIns="91432" bIns="45716">
              <a:spAutoFit/>
            </a:bodyPr>
            <a:lstStyle/>
            <a:p>
              <a:pPr algn="ctr"/>
              <a:r>
                <a:rPr lang="en-US" sz="1600" dirty="0"/>
                <a:t>The traffic lights by </a:t>
              </a:r>
            </a:p>
            <a:p>
              <a:pPr algn="ctr"/>
              <a:r>
                <a:rPr lang="en-US" sz="1600" dirty="0"/>
                <a:t>Canary Wharf Tower, </a:t>
              </a:r>
            </a:p>
            <a:p>
              <a:pPr algn="ctr"/>
              <a:r>
                <a:rPr lang="en-US" sz="1600" dirty="0"/>
                <a:t>East London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ChangeArrowheads="1"/>
          </p:cNvSpPr>
          <p:nvPr/>
        </p:nvSpPr>
        <p:spPr bwMode="auto">
          <a:xfrm>
            <a:off x="565150" y="161925"/>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Structure Types</a:t>
            </a:r>
            <a:endParaRPr lang="en-US" sz="3400" b="1">
              <a:solidFill>
                <a:schemeClr val="accent2"/>
              </a:solidFill>
            </a:endParaRPr>
          </a:p>
        </p:txBody>
      </p:sp>
      <p:sp>
        <p:nvSpPr>
          <p:cNvPr id="67587" name="Rectangle 5"/>
          <p:cNvSpPr>
            <a:spLocks noChangeArrowheads="1"/>
          </p:cNvSpPr>
          <p:nvPr/>
        </p:nvSpPr>
        <p:spPr bwMode="auto">
          <a:xfrm>
            <a:off x="76200" y="990600"/>
            <a:ext cx="7924800" cy="5268327"/>
          </a:xfrm>
          <a:prstGeom prst="rect">
            <a:avLst/>
          </a:prstGeom>
          <a:noFill/>
          <a:ln w="9525">
            <a:noFill/>
            <a:miter lim="800000"/>
            <a:headEnd/>
            <a:tailEnd/>
          </a:ln>
        </p:spPr>
        <p:txBody>
          <a:bodyPr wrap="square" lIns="96736" tIns="48368" rIns="96736" bIns="48368">
            <a:spAutoFit/>
          </a:bodyPr>
          <a:lstStyle/>
          <a:p>
            <a:pPr marL="604838" indent="-538163" algn="just" defTabSz="966788">
              <a:tabLst>
                <a:tab pos="846138" algn="l"/>
                <a:tab pos="1155700" algn="l"/>
              </a:tabLst>
            </a:pPr>
            <a:r>
              <a:rPr lang="en-US" sz="2800" dirty="0">
                <a:latin typeface="Times" charset="0"/>
                <a:cs typeface="Times New Roman" pitchFamily="18" charset="0"/>
              </a:rPr>
              <a:t>A structure is created by the keyword </a:t>
            </a:r>
            <a:r>
              <a:rPr lang="en-US" sz="2800" b="1" dirty="0" err="1">
                <a:latin typeface="Times" charset="0"/>
                <a:cs typeface="Times New Roman" pitchFamily="18" charset="0"/>
              </a:rPr>
              <a:t>struct</a:t>
            </a:r>
            <a:r>
              <a:rPr lang="en-US" sz="2800" dirty="0">
                <a:latin typeface="Times" charset="0"/>
                <a:cs typeface="Times New Roman" pitchFamily="18" charset="0"/>
              </a:rPr>
              <a:t>.</a:t>
            </a:r>
          </a:p>
          <a:p>
            <a:pPr marL="604838" indent="-538163" algn="just" defTabSz="966788">
              <a:tabLst>
                <a:tab pos="846138" algn="l"/>
                <a:tab pos="1155700" algn="l"/>
              </a:tabLst>
            </a:pPr>
            <a:endParaRPr lang="en-US" sz="2800" dirty="0">
              <a:latin typeface="Times" charset="0"/>
              <a:cs typeface="Times New Roman" pitchFamily="18" charset="0"/>
            </a:endParaRPr>
          </a:p>
          <a:p>
            <a:pPr marL="604838" indent="-538163" algn="just" defTabSz="966788">
              <a:tabLst>
                <a:tab pos="846138" algn="l"/>
                <a:tab pos="1155700" algn="l"/>
              </a:tabLst>
            </a:pPr>
            <a:r>
              <a:rPr lang="en-US" sz="2800" b="1" dirty="0" err="1">
                <a:latin typeface="Arial" pitchFamily="34" charset="0"/>
                <a:cs typeface="Times New Roman" pitchFamily="18" charset="0"/>
              </a:rPr>
              <a:t>struct</a:t>
            </a:r>
            <a:r>
              <a:rPr lang="en-US" sz="2800" dirty="0">
                <a:latin typeface="Arial" pitchFamily="34" charset="0"/>
                <a:cs typeface="Times New Roman" pitchFamily="18" charset="0"/>
              </a:rPr>
              <a:t> </a:t>
            </a:r>
            <a:r>
              <a:rPr lang="en-US" sz="2800" dirty="0" err="1">
                <a:latin typeface="Arial" pitchFamily="34" charset="0"/>
                <a:cs typeface="Times New Roman" pitchFamily="18" charset="0"/>
              </a:rPr>
              <a:t>type_name</a:t>
            </a:r>
            <a:r>
              <a:rPr lang="en-US" sz="2800" dirty="0">
                <a:latin typeface="Arial" pitchFamily="34" charset="0"/>
                <a:cs typeface="Times New Roman" pitchFamily="18" charset="0"/>
              </a:rPr>
              <a:t> {</a:t>
            </a:r>
          </a:p>
          <a:p>
            <a:pPr marL="604838" indent="-538163" algn="just" defTabSz="966788">
              <a:tabLst>
                <a:tab pos="846138" algn="l"/>
                <a:tab pos="1155700" algn="l"/>
              </a:tabLst>
            </a:pPr>
            <a:r>
              <a:rPr lang="en-US" sz="2800" dirty="0">
                <a:latin typeface="Arial" pitchFamily="34" charset="0"/>
                <a:cs typeface="Times New Roman" pitchFamily="18" charset="0"/>
              </a:rPr>
              <a:t>		type1	element1;</a:t>
            </a:r>
          </a:p>
          <a:p>
            <a:pPr marL="604838" indent="-538163" algn="just" defTabSz="966788">
              <a:tabLst>
                <a:tab pos="846138" algn="l"/>
                <a:tab pos="1155700" algn="l"/>
              </a:tabLst>
            </a:pPr>
            <a:r>
              <a:rPr lang="en-US" sz="2800" dirty="0">
                <a:latin typeface="Arial" pitchFamily="34" charset="0"/>
                <a:cs typeface="Times New Roman" pitchFamily="18" charset="0"/>
              </a:rPr>
              <a:t>		type2	element2;</a:t>
            </a:r>
          </a:p>
          <a:p>
            <a:pPr marL="604838" indent="-538163" algn="just" defTabSz="966788">
              <a:tabLst>
                <a:tab pos="846138" algn="l"/>
                <a:tab pos="1155700" algn="l"/>
              </a:tabLst>
            </a:pPr>
            <a:r>
              <a:rPr lang="en-US" sz="2800" dirty="0">
                <a:latin typeface="Arial" pitchFamily="34" charset="0"/>
                <a:cs typeface="Times New Roman" pitchFamily="18" charset="0"/>
              </a:rPr>
              <a:t>		. . .</a:t>
            </a:r>
          </a:p>
          <a:p>
            <a:pPr marL="604838" indent="-538163" algn="just" defTabSz="966788">
              <a:tabLst>
                <a:tab pos="846138" algn="l"/>
                <a:tab pos="1155700" algn="l"/>
              </a:tabLst>
            </a:pPr>
            <a:r>
              <a:rPr lang="en-US" sz="2800" dirty="0">
                <a:latin typeface="Arial" pitchFamily="34" charset="0"/>
                <a:cs typeface="Times New Roman" pitchFamily="18" charset="0"/>
              </a:rPr>
              <a:t>		</a:t>
            </a:r>
            <a:r>
              <a:rPr lang="en-US" sz="2800" dirty="0" err="1">
                <a:latin typeface="Arial" pitchFamily="34" charset="0"/>
                <a:cs typeface="Times New Roman" pitchFamily="18" charset="0"/>
              </a:rPr>
              <a:t>typen</a:t>
            </a:r>
            <a:r>
              <a:rPr lang="en-US" sz="2800" dirty="0">
                <a:latin typeface="Arial" pitchFamily="34" charset="0"/>
                <a:cs typeface="Times New Roman" pitchFamily="18" charset="0"/>
              </a:rPr>
              <a:t>	</a:t>
            </a:r>
            <a:r>
              <a:rPr lang="en-US" sz="2800" dirty="0" err="1">
                <a:latin typeface="Arial" pitchFamily="34" charset="0"/>
                <a:cs typeface="Times New Roman" pitchFamily="18" charset="0"/>
              </a:rPr>
              <a:t>elementn</a:t>
            </a:r>
            <a:r>
              <a:rPr lang="en-US" sz="2800" dirty="0">
                <a:latin typeface="Arial" pitchFamily="34" charset="0"/>
                <a:cs typeface="Times New Roman" pitchFamily="18" charset="0"/>
              </a:rPr>
              <a:t>;</a:t>
            </a:r>
          </a:p>
          <a:p>
            <a:pPr marL="604838" indent="-538163" algn="just" defTabSz="966788">
              <a:tabLst>
                <a:tab pos="846138" algn="l"/>
                <a:tab pos="1155700" algn="l"/>
              </a:tabLst>
            </a:pPr>
            <a:r>
              <a:rPr lang="en-US" sz="2800" dirty="0">
                <a:latin typeface="Arial" pitchFamily="34" charset="0"/>
                <a:cs typeface="Times New Roman" pitchFamily="18" charset="0"/>
              </a:rPr>
              <a:t>	} x, y;</a:t>
            </a:r>
          </a:p>
          <a:p>
            <a:pPr marL="604838" indent="-538163" algn="just" defTabSz="966788">
              <a:tabLst>
                <a:tab pos="846138" algn="l"/>
                <a:tab pos="1155700" algn="l"/>
              </a:tabLst>
            </a:pPr>
            <a:endParaRPr lang="en-US" sz="2800" dirty="0">
              <a:latin typeface="Arial" pitchFamily="34" charset="0"/>
              <a:cs typeface="Times New Roman" pitchFamily="18" charset="0"/>
            </a:endParaRPr>
          </a:p>
          <a:p>
            <a:pPr marL="604838" indent="-538163" algn="just" defTabSz="966788">
              <a:tabLst>
                <a:tab pos="846138" algn="l"/>
                <a:tab pos="1155700" algn="l"/>
              </a:tabLst>
            </a:pPr>
            <a:r>
              <a:rPr lang="en-US" sz="2800" b="1" dirty="0" err="1">
                <a:latin typeface="Arial" pitchFamily="34" charset="0"/>
                <a:cs typeface="Times New Roman" pitchFamily="18" charset="0"/>
              </a:rPr>
              <a:t>struct</a:t>
            </a:r>
            <a:r>
              <a:rPr lang="en-US" sz="2800" dirty="0">
                <a:latin typeface="Arial" pitchFamily="34" charset="0"/>
                <a:cs typeface="Times New Roman" pitchFamily="18" charset="0"/>
              </a:rPr>
              <a:t> </a:t>
            </a:r>
            <a:r>
              <a:rPr lang="en-US" sz="2800" dirty="0" err="1">
                <a:latin typeface="Arial" pitchFamily="34" charset="0"/>
                <a:cs typeface="Times New Roman" pitchFamily="18" charset="0"/>
              </a:rPr>
              <a:t>type_name</a:t>
            </a:r>
            <a:r>
              <a:rPr lang="en-US" sz="2800" dirty="0">
                <a:latin typeface="Arial" pitchFamily="34" charset="0"/>
                <a:cs typeface="Times New Roman" pitchFamily="18" charset="0"/>
              </a:rPr>
              <a:t> a, b;</a:t>
            </a:r>
          </a:p>
          <a:p>
            <a:pPr marL="604838" indent="-538163" algn="just" defTabSz="966788">
              <a:tabLst>
                <a:tab pos="846138" algn="l"/>
                <a:tab pos="1155700" algn="l"/>
              </a:tabLst>
            </a:pPr>
            <a:endParaRPr lang="en-US" sz="2800" dirty="0">
              <a:latin typeface="Arial" pitchFamily="34" charset="0"/>
              <a:cs typeface="Times New Roman" pitchFamily="18" charset="0"/>
            </a:endParaRPr>
          </a:p>
          <a:p>
            <a:pPr marL="604838" indent="-538163" algn="just" defTabSz="966788">
              <a:tabLst>
                <a:tab pos="846138" algn="l"/>
                <a:tab pos="1155700" algn="l"/>
              </a:tabLst>
            </a:pPr>
            <a:endParaRPr lang="en-US" sz="2800" dirty="0">
              <a:latin typeface="Times" charset="0"/>
              <a:cs typeface="Times New Roman" pitchFamily="18" charset="0"/>
            </a:endParaRPr>
          </a:p>
        </p:txBody>
      </p:sp>
      <p:sp>
        <p:nvSpPr>
          <p:cNvPr id="4" name="Rounded Rectangular Callout 3"/>
          <p:cNvSpPr/>
          <p:nvPr/>
        </p:nvSpPr>
        <p:spPr bwMode="auto">
          <a:xfrm>
            <a:off x="1609566" y="5763627"/>
            <a:ext cx="3800634" cy="990600"/>
          </a:xfrm>
          <a:prstGeom prst="wedgeRoundRectCallout">
            <a:avLst>
              <a:gd name="adj1" fmla="val -49289"/>
              <a:gd name="adj2" fmla="val -96625"/>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Similar to a class in Java, but does not allow methods</a:t>
            </a:r>
          </a:p>
        </p:txBody>
      </p:sp>
      <p:grpSp>
        <p:nvGrpSpPr>
          <p:cNvPr id="5" name="Group 4"/>
          <p:cNvGrpSpPr/>
          <p:nvPr/>
        </p:nvGrpSpPr>
        <p:grpSpPr>
          <a:xfrm>
            <a:off x="4419600" y="1905000"/>
            <a:ext cx="4267200" cy="3970318"/>
            <a:chOff x="4419600" y="2057400"/>
            <a:chExt cx="4267200" cy="3970318"/>
          </a:xfrm>
        </p:grpSpPr>
        <p:sp>
          <p:nvSpPr>
            <p:cNvPr id="2" name="Rectangle 1"/>
            <p:cNvSpPr/>
            <p:nvPr/>
          </p:nvSpPr>
          <p:spPr>
            <a:xfrm>
              <a:off x="5410200" y="2057400"/>
              <a:ext cx="3276600" cy="3970318"/>
            </a:xfrm>
            <a:prstGeom prst="rect">
              <a:avLst/>
            </a:prstGeom>
          </p:spPr>
          <p:txBody>
            <a:bodyPr wrap="square">
              <a:spAutoFit/>
            </a:bodyPr>
            <a:lstStyle/>
            <a:p>
              <a:pPr defTabSz="966788">
                <a:tabLst>
                  <a:tab pos="479425" algn="l"/>
                  <a:tab pos="971550" algn="l"/>
                  <a:tab pos="1335088" algn="l"/>
                  <a:tab pos="1878013" algn="l"/>
                </a:tabLst>
              </a:pPr>
              <a:r>
                <a:rPr lang="en-US" sz="2800" dirty="0" err="1">
                  <a:latin typeface="Arial" pitchFamily="34" charset="0"/>
                  <a:cs typeface="Times New Roman" pitchFamily="18" charset="0"/>
                </a:rPr>
                <a:t>struct</a:t>
              </a:r>
              <a:r>
                <a:rPr lang="en-US" sz="2800" dirty="0">
                  <a:latin typeface="Arial" pitchFamily="34" charset="0"/>
                  <a:cs typeface="Times New Roman" pitchFamily="18" charset="0"/>
                </a:rPr>
                <a:t> </a:t>
              </a:r>
              <a:r>
                <a:rPr lang="en-US" sz="2800" dirty="0" smtClean="0">
                  <a:latin typeface="Arial" pitchFamily="34" charset="0"/>
                  <a:cs typeface="Times New Roman" pitchFamily="18" charset="0"/>
                </a:rPr>
                <a:t>person</a:t>
              </a:r>
            </a:p>
            <a:p>
              <a:pPr defTabSz="966788">
                <a:tabLst>
                  <a:tab pos="479425" algn="l"/>
                  <a:tab pos="971550" algn="l"/>
                  <a:tab pos="1335088" algn="l"/>
                  <a:tab pos="1878013" algn="l"/>
                </a:tabLst>
              </a:pPr>
              <a:r>
                <a:rPr lang="en-US" sz="2800" dirty="0" smtClean="0">
                  <a:latin typeface="Arial" pitchFamily="34" charset="0"/>
                  <a:cs typeface="Times New Roman" pitchFamily="18" charset="0"/>
                </a:rPr>
                <a:t>{</a:t>
              </a:r>
              <a:endParaRPr lang="en-US" sz="2800" dirty="0">
                <a:latin typeface="Arial" pitchFamily="34" charset="0"/>
                <a:cs typeface="Times New Roman" pitchFamily="18" charset="0"/>
              </a:endParaRPr>
            </a:p>
            <a:p>
              <a:pPr defTabSz="966788">
                <a:tabLst>
                  <a:tab pos="479425" algn="l"/>
                  <a:tab pos="971550" algn="l"/>
                  <a:tab pos="1335088" algn="l"/>
                  <a:tab pos="1878013" algn="l"/>
                </a:tabLst>
              </a:pPr>
              <a:r>
                <a:rPr lang="en-US" sz="2800" dirty="0">
                  <a:latin typeface="Arial" pitchFamily="34" charset="0"/>
                  <a:cs typeface="Times New Roman" pitchFamily="18" charset="0"/>
                </a:rPr>
                <a:t>	char name[30];</a:t>
              </a:r>
            </a:p>
            <a:p>
              <a:pPr defTabSz="966788">
                <a:tabLst>
                  <a:tab pos="479425" algn="l"/>
                  <a:tab pos="971550" algn="l"/>
                  <a:tab pos="1335088" algn="l"/>
                  <a:tab pos="1878013" algn="l"/>
                </a:tabLst>
              </a:pPr>
              <a:r>
                <a:rPr lang="en-US" sz="2800" dirty="0">
                  <a:latin typeface="Arial" pitchFamily="34" charset="0"/>
                  <a:cs typeface="Times New Roman" pitchFamily="18" charset="0"/>
                </a:rPr>
                <a:t>	long phone;</a:t>
              </a:r>
            </a:p>
            <a:p>
              <a:pPr defTabSz="966788">
                <a:tabLst>
                  <a:tab pos="479425" algn="l"/>
                  <a:tab pos="971550" algn="l"/>
                  <a:tab pos="1335088" algn="l"/>
                  <a:tab pos="1878013" algn="l"/>
                </a:tabLst>
              </a:pPr>
              <a:r>
                <a:rPr lang="en-US" sz="2800" dirty="0">
                  <a:latin typeface="Arial" pitchFamily="34" charset="0"/>
                  <a:cs typeface="Times New Roman" pitchFamily="18" charset="0"/>
                </a:rPr>
                <a:t>	</a:t>
              </a:r>
              <a:r>
                <a:rPr lang="en-US" sz="2800" dirty="0" smtClean="0">
                  <a:latin typeface="Arial" pitchFamily="34" charset="0"/>
                  <a:cs typeface="Times New Roman" pitchFamily="18" charset="0"/>
                </a:rPr>
                <a:t>char id[12</a:t>
              </a:r>
              <a:r>
                <a:rPr lang="en-US" sz="2800" dirty="0">
                  <a:latin typeface="Arial" pitchFamily="34" charset="0"/>
                  <a:cs typeface="Times New Roman" pitchFamily="18" charset="0"/>
                </a:rPr>
                <a:t>];</a:t>
              </a:r>
            </a:p>
            <a:p>
              <a:pPr defTabSz="966788">
                <a:tabLst>
                  <a:tab pos="479425" algn="l"/>
                  <a:tab pos="971550" algn="l"/>
                  <a:tab pos="1335088" algn="l"/>
                  <a:tab pos="1878013" algn="l"/>
                </a:tabLst>
              </a:pPr>
              <a:r>
                <a:rPr lang="en-US" sz="2800" dirty="0" smtClean="0">
                  <a:latin typeface="Arial" pitchFamily="34" charset="0"/>
                  <a:cs typeface="Times New Roman" pitchFamily="18" charset="0"/>
                </a:rPr>
                <a:t>} p;</a:t>
              </a:r>
            </a:p>
            <a:p>
              <a:pPr defTabSz="966788">
                <a:tabLst>
                  <a:tab pos="479425" algn="l"/>
                  <a:tab pos="971550" algn="l"/>
                  <a:tab pos="1335088" algn="l"/>
                  <a:tab pos="1878013" algn="l"/>
                </a:tabLst>
              </a:pPr>
              <a:endParaRPr lang="en-US" sz="2800" dirty="0">
                <a:latin typeface="Arial" pitchFamily="34" charset="0"/>
                <a:cs typeface="Times New Roman" pitchFamily="18" charset="0"/>
              </a:endParaRPr>
            </a:p>
            <a:p>
              <a:pPr defTabSz="966788">
                <a:tabLst>
                  <a:tab pos="479425" algn="l"/>
                  <a:tab pos="971550" algn="l"/>
                  <a:tab pos="1335088" algn="l"/>
                  <a:tab pos="1878013" algn="l"/>
                </a:tabLst>
              </a:pPr>
              <a:r>
                <a:rPr lang="en-US" sz="2800" b="1" dirty="0" err="1">
                  <a:latin typeface="Arial" pitchFamily="34" charset="0"/>
                  <a:cs typeface="Times New Roman" pitchFamily="18" charset="0"/>
                </a:rPr>
                <a:t>struct</a:t>
              </a:r>
              <a:r>
                <a:rPr lang="en-US" sz="2800" dirty="0">
                  <a:latin typeface="Arial" pitchFamily="34" charset="0"/>
                  <a:cs typeface="Times New Roman" pitchFamily="18" charset="0"/>
                </a:rPr>
                <a:t> </a:t>
              </a:r>
              <a:r>
                <a:rPr lang="en-US" sz="2800" dirty="0" smtClean="0">
                  <a:latin typeface="Arial" pitchFamily="34" charset="0"/>
                  <a:cs typeface="Times New Roman" pitchFamily="18" charset="0"/>
                </a:rPr>
                <a:t>person x, y;</a:t>
              </a:r>
              <a:endParaRPr lang="en-US" sz="2800" dirty="0">
                <a:latin typeface="Arial" pitchFamily="34" charset="0"/>
                <a:cs typeface="Times New Roman" pitchFamily="18" charset="0"/>
              </a:endParaRPr>
            </a:p>
            <a:p>
              <a:pPr defTabSz="966788">
                <a:tabLst>
                  <a:tab pos="479425" algn="l"/>
                  <a:tab pos="971550" algn="l"/>
                  <a:tab pos="1335088" algn="l"/>
                  <a:tab pos="1878013" algn="l"/>
                </a:tabLst>
              </a:pPr>
              <a:endParaRPr lang="en-US" sz="2800" dirty="0">
                <a:latin typeface="Arial" pitchFamily="34" charset="0"/>
                <a:cs typeface="Times New Roman" pitchFamily="18" charset="0"/>
              </a:endParaRPr>
            </a:p>
          </p:txBody>
        </p:sp>
        <p:sp>
          <p:nvSpPr>
            <p:cNvPr id="3" name="Right Arrow 2"/>
            <p:cNvSpPr/>
            <p:nvPr/>
          </p:nvSpPr>
          <p:spPr bwMode="auto">
            <a:xfrm>
              <a:off x="4419600" y="3053328"/>
              <a:ext cx="685800" cy="68580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150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ChangeArrowheads="1"/>
          </p:cNvSpPr>
          <p:nvPr/>
        </p:nvSpPr>
        <p:spPr bwMode="auto">
          <a:xfrm>
            <a:off x="609600" y="990600"/>
            <a:ext cx="6518275" cy="2919413"/>
          </a:xfrm>
          <a:prstGeom prst="rect">
            <a:avLst/>
          </a:prstGeom>
          <a:noFill/>
          <a:ln w="9525">
            <a:noFill/>
            <a:miter lim="800000"/>
            <a:headEnd/>
            <a:tailEnd/>
          </a:ln>
        </p:spPr>
        <p:txBody>
          <a:bodyPr lIns="96736" tIns="48368" rIns="96736" bIns="48368"/>
          <a:lstStyle/>
          <a:p>
            <a:pPr marL="484188" indent="-484188" algn="just" defTabSz="966788">
              <a:lnSpc>
                <a:spcPct val="75000"/>
              </a:lnSpc>
              <a:spcBef>
                <a:spcPct val="20000"/>
              </a:spcBef>
              <a:buClr>
                <a:srgbClr val="000000"/>
              </a:buClr>
              <a:buSzPct val="75000"/>
              <a:buFont typeface="Wingdings" pitchFamily="2" charset="2"/>
              <a:buNone/>
              <a:tabLst>
                <a:tab pos="973138" algn="l"/>
                <a:tab pos="2116138" algn="l"/>
                <a:tab pos="3386138" algn="l"/>
                <a:tab pos="5321300" algn="l"/>
                <a:tab pos="5802313" algn="l"/>
              </a:tabLst>
            </a:pPr>
            <a:r>
              <a:rPr lang="en-US" sz="2100" dirty="0">
                <a:latin typeface="Arial" pitchFamily="34" charset="0"/>
                <a:cs typeface="Times New Roman" pitchFamily="18" charset="0"/>
              </a:rPr>
              <a:t>#include &lt;</a:t>
            </a:r>
            <a:r>
              <a:rPr lang="en-US" sz="2100" dirty="0" err="1">
                <a:latin typeface="Arial" pitchFamily="34" charset="0"/>
                <a:cs typeface="Times New Roman" pitchFamily="18" charset="0"/>
              </a:rPr>
              <a:t>stdio.h</a:t>
            </a:r>
            <a:r>
              <a:rPr lang="en-US" sz="2100" dirty="0">
                <a:latin typeface="Arial" pitchFamily="34" charset="0"/>
                <a:cs typeface="Times New Roman" pitchFamily="18" charset="0"/>
              </a:rPr>
              <a:t>&gt;   </a:t>
            </a:r>
          </a:p>
          <a:p>
            <a:pPr marL="484188" indent="-484188" algn="just" defTabSz="966788">
              <a:lnSpc>
                <a:spcPct val="75000"/>
              </a:lnSpc>
              <a:spcBef>
                <a:spcPct val="20000"/>
              </a:spcBef>
              <a:buClr>
                <a:srgbClr val="000000"/>
              </a:buClr>
              <a:buSzPct val="75000"/>
              <a:buFont typeface="Wingdings" pitchFamily="2" charset="2"/>
              <a:buNone/>
              <a:tabLst>
                <a:tab pos="973138" algn="l"/>
                <a:tab pos="2116138" algn="l"/>
                <a:tab pos="3386138" algn="l"/>
                <a:tab pos="5321300" algn="l"/>
                <a:tab pos="5802313" algn="l"/>
              </a:tabLst>
            </a:pPr>
            <a:r>
              <a:rPr lang="en-US" sz="2100" dirty="0">
                <a:latin typeface="Arial" pitchFamily="34" charset="0"/>
                <a:cs typeface="Times New Roman" pitchFamily="18" charset="0"/>
              </a:rPr>
              <a:t>#include &lt;</a:t>
            </a:r>
            <a:r>
              <a:rPr lang="en-US" sz="2100" dirty="0" err="1">
                <a:latin typeface="Arial" pitchFamily="34" charset="0"/>
                <a:cs typeface="Times New Roman" pitchFamily="18" charset="0"/>
              </a:rPr>
              <a:t>string.h</a:t>
            </a:r>
            <a:r>
              <a:rPr lang="en-US" sz="2100" dirty="0">
                <a:latin typeface="Arial" pitchFamily="34" charset="0"/>
                <a:cs typeface="Times New Roman" pitchFamily="18" charset="0"/>
              </a:rPr>
              <a:t>&gt;</a:t>
            </a:r>
          </a:p>
          <a:p>
            <a:pPr marL="484188" indent="-484188" algn="just" defTabSz="966788">
              <a:lnSpc>
                <a:spcPct val="75000"/>
              </a:lnSpc>
              <a:spcBef>
                <a:spcPct val="20000"/>
              </a:spcBef>
              <a:buClr>
                <a:srgbClr val="000000"/>
              </a:buClr>
              <a:buSzPct val="75000"/>
              <a:buFont typeface="Wingdings" pitchFamily="2" charset="2"/>
              <a:buNone/>
              <a:tabLst>
                <a:tab pos="973138" algn="l"/>
                <a:tab pos="2116138" algn="l"/>
                <a:tab pos="3386138" algn="l"/>
                <a:tab pos="5321300" algn="l"/>
                <a:tab pos="5802313" algn="l"/>
              </a:tabLst>
            </a:pPr>
            <a:r>
              <a:rPr lang="en-US" sz="2100" dirty="0">
                <a:latin typeface="Arial" pitchFamily="34" charset="0"/>
                <a:cs typeface="Times New Roman" pitchFamily="18" charset="0"/>
              </a:rPr>
              <a:t>#</a:t>
            </a:r>
            <a:r>
              <a:rPr lang="en-US" sz="2100" dirty="0" smtClean="0">
                <a:latin typeface="Arial" pitchFamily="34" charset="0"/>
                <a:cs typeface="Times New Roman" pitchFamily="18" charset="0"/>
              </a:rPr>
              <a:t>include &lt;</a:t>
            </a:r>
            <a:r>
              <a:rPr lang="en-US" sz="2100" dirty="0" err="1">
                <a:latin typeface="Arial" pitchFamily="34" charset="0"/>
                <a:cs typeface="Times New Roman" pitchFamily="18" charset="0"/>
              </a:rPr>
              <a:t>ctype.h</a:t>
            </a:r>
            <a:r>
              <a:rPr lang="en-US" sz="2100" dirty="0" smtClean="0">
                <a:latin typeface="Arial" pitchFamily="34" charset="0"/>
                <a:cs typeface="Times New Roman" pitchFamily="18" charset="0"/>
              </a:rPr>
              <a:t>&gt; // character operations</a:t>
            </a:r>
            <a:endParaRPr lang="en-US" sz="2100" dirty="0">
              <a:latin typeface="Arial" pitchFamily="34" charset="0"/>
              <a:cs typeface="Times New Roman" pitchFamily="18" charset="0"/>
            </a:endParaRPr>
          </a:p>
          <a:p>
            <a:pPr marL="484188" indent="-484188" algn="just" defTabSz="966788">
              <a:lnSpc>
                <a:spcPct val="75000"/>
              </a:lnSpc>
              <a:spcBef>
                <a:spcPct val="20000"/>
              </a:spcBef>
              <a:buClr>
                <a:srgbClr val="000000"/>
              </a:buClr>
              <a:buSzPct val="75000"/>
              <a:buFont typeface="Wingdings" pitchFamily="2" charset="2"/>
              <a:buNone/>
              <a:tabLst>
                <a:tab pos="973138" algn="l"/>
                <a:tab pos="2116138" algn="l"/>
                <a:tab pos="3386138" algn="l"/>
                <a:tab pos="5321300" algn="l"/>
                <a:tab pos="5802313" algn="l"/>
              </a:tabLst>
            </a:pPr>
            <a:r>
              <a:rPr lang="en-US" sz="2100" dirty="0">
                <a:latin typeface="Arial" pitchFamily="34" charset="0"/>
                <a:cs typeface="Times New Roman" pitchFamily="18" charset="0"/>
              </a:rPr>
              <a:t>#define max 100</a:t>
            </a:r>
          </a:p>
          <a:p>
            <a:pPr marL="484188" indent="-484188" algn="just" defTabSz="966788">
              <a:lnSpc>
                <a:spcPct val="75000"/>
              </a:lnSpc>
              <a:spcBef>
                <a:spcPct val="20000"/>
              </a:spcBef>
              <a:buClr>
                <a:srgbClr val="000000"/>
              </a:buClr>
              <a:buSzPct val="75000"/>
              <a:buFont typeface="Wingdings" pitchFamily="2" charset="2"/>
              <a:buNone/>
              <a:tabLst>
                <a:tab pos="973138" algn="l"/>
                <a:tab pos="2116138" algn="l"/>
                <a:tab pos="3386138" algn="l"/>
                <a:tab pos="5321300" algn="l"/>
                <a:tab pos="5802313" algn="l"/>
              </a:tabLst>
            </a:pPr>
            <a:r>
              <a:rPr lang="en-US" sz="2100" dirty="0" err="1">
                <a:latin typeface="Arial" pitchFamily="34" charset="0"/>
                <a:cs typeface="Times New Roman" pitchFamily="18" charset="0"/>
              </a:rPr>
              <a:t>struct</a:t>
            </a:r>
            <a:r>
              <a:rPr lang="en-US" sz="2100" dirty="0">
                <a:latin typeface="Arial" pitchFamily="34" charset="0"/>
                <a:cs typeface="Times New Roman" pitchFamily="18" charset="0"/>
              </a:rPr>
              <a:t> </a:t>
            </a:r>
            <a:r>
              <a:rPr lang="en-US" sz="2100" b="1" dirty="0">
                <a:latin typeface="Arial" pitchFamily="34" charset="0"/>
                <a:cs typeface="Times New Roman" pitchFamily="18" charset="0"/>
              </a:rPr>
              <a:t>contact</a:t>
            </a:r>
            <a:r>
              <a:rPr lang="en-US" sz="2100" dirty="0">
                <a:latin typeface="Arial" pitchFamily="34" charset="0"/>
                <a:cs typeface="Times New Roman" pitchFamily="18" charset="0"/>
              </a:rPr>
              <a:t> {	// a node to hold personal details</a:t>
            </a:r>
          </a:p>
          <a:p>
            <a:pPr marL="484188" indent="-484188" algn="just" defTabSz="966788">
              <a:lnSpc>
                <a:spcPct val="75000"/>
              </a:lnSpc>
              <a:spcBef>
                <a:spcPct val="20000"/>
              </a:spcBef>
              <a:buClr>
                <a:srgbClr val="000000"/>
              </a:buClr>
              <a:buSzPct val="75000"/>
              <a:buFont typeface="Wingdings" pitchFamily="2" charset="2"/>
              <a:buNone/>
              <a:tabLst>
                <a:tab pos="973138" algn="l"/>
                <a:tab pos="2116138" algn="l"/>
                <a:tab pos="3386138" algn="l"/>
                <a:tab pos="5321300" algn="l"/>
                <a:tab pos="5802313" algn="l"/>
              </a:tabLst>
            </a:pPr>
            <a:r>
              <a:rPr lang="en-US" sz="2100" dirty="0">
                <a:latin typeface="Arial" pitchFamily="34" charset="0"/>
                <a:cs typeface="Times New Roman" pitchFamily="18" charset="0"/>
              </a:rPr>
              <a:t>		char	name[30];</a:t>
            </a:r>
          </a:p>
          <a:p>
            <a:pPr marL="484188" indent="-484188" algn="just" defTabSz="966788">
              <a:lnSpc>
                <a:spcPct val="75000"/>
              </a:lnSpc>
              <a:spcBef>
                <a:spcPct val="20000"/>
              </a:spcBef>
              <a:buClr>
                <a:srgbClr val="000000"/>
              </a:buClr>
              <a:buSzPct val="75000"/>
              <a:buFont typeface="Wingdings" pitchFamily="2" charset="2"/>
              <a:buNone/>
              <a:tabLst>
                <a:tab pos="973138" algn="l"/>
                <a:tab pos="2116138" algn="l"/>
                <a:tab pos="3386138" algn="l"/>
                <a:tab pos="5321300" algn="l"/>
                <a:tab pos="5802313" algn="l"/>
              </a:tabLst>
            </a:pPr>
            <a:r>
              <a:rPr lang="en-US" sz="2100" dirty="0">
                <a:latin typeface="Arial" pitchFamily="34" charset="0"/>
                <a:cs typeface="Times New Roman" pitchFamily="18" charset="0"/>
              </a:rPr>
              <a:t>		</a:t>
            </a:r>
            <a:r>
              <a:rPr lang="en-US" sz="2100" dirty="0" err="1">
                <a:latin typeface="Arial" pitchFamily="34" charset="0"/>
                <a:cs typeface="Times New Roman" pitchFamily="18" charset="0"/>
              </a:rPr>
              <a:t>int</a:t>
            </a:r>
            <a:r>
              <a:rPr lang="en-US" sz="2100" dirty="0">
                <a:latin typeface="Arial" pitchFamily="34" charset="0"/>
                <a:cs typeface="Times New Roman" pitchFamily="18" charset="0"/>
              </a:rPr>
              <a:t>	phone;</a:t>
            </a:r>
          </a:p>
          <a:p>
            <a:pPr marL="484188" indent="-484188" algn="just" defTabSz="966788">
              <a:lnSpc>
                <a:spcPct val="75000"/>
              </a:lnSpc>
              <a:spcBef>
                <a:spcPct val="20000"/>
              </a:spcBef>
              <a:buClr>
                <a:srgbClr val="000000"/>
              </a:buClr>
              <a:buSzPct val="75000"/>
              <a:buFont typeface="Wingdings" pitchFamily="2" charset="2"/>
              <a:buNone/>
              <a:tabLst>
                <a:tab pos="973138" algn="l"/>
                <a:tab pos="2116138" algn="l"/>
                <a:tab pos="3386138" algn="l"/>
                <a:tab pos="5321300" algn="l"/>
                <a:tab pos="5802313" algn="l"/>
              </a:tabLst>
            </a:pPr>
            <a:r>
              <a:rPr lang="en-US" sz="2100" dirty="0">
                <a:latin typeface="Arial" pitchFamily="34" charset="0"/>
                <a:cs typeface="Times New Roman" pitchFamily="18" charset="0"/>
              </a:rPr>
              <a:t>		char	email[30];</a:t>
            </a:r>
          </a:p>
          <a:p>
            <a:pPr marL="484188" indent="-484188" algn="just" defTabSz="966788">
              <a:lnSpc>
                <a:spcPct val="75000"/>
              </a:lnSpc>
              <a:spcBef>
                <a:spcPct val="20000"/>
              </a:spcBef>
              <a:buClr>
                <a:srgbClr val="000000"/>
              </a:buClr>
              <a:buSzPct val="75000"/>
              <a:buFont typeface="Wingdings" pitchFamily="2" charset="2"/>
              <a:buNone/>
              <a:tabLst>
                <a:tab pos="973138" algn="l"/>
                <a:tab pos="2116138" algn="l"/>
                <a:tab pos="3386138" algn="l"/>
                <a:tab pos="5321300" algn="l"/>
                <a:tab pos="5802313" algn="l"/>
              </a:tabLst>
            </a:pPr>
            <a:r>
              <a:rPr lang="en-US" sz="2100" dirty="0">
                <a:latin typeface="Arial" pitchFamily="34" charset="0"/>
                <a:cs typeface="Times New Roman" pitchFamily="18" charset="0"/>
              </a:rPr>
              <a:t>};</a:t>
            </a:r>
          </a:p>
        </p:txBody>
      </p:sp>
      <p:sp>
        <p:nvSpPr>
          <p:cNvPr id="70659" name="Rectangle 8"/>
          <p:cNvSpPr>
            <a:spLocks noChangeArrowheads="1"/>
          </p:cNvSpPr>
          <p:nvPr/>
        </p:nvSpPr>
        <p:spPr bwMode="auto">
          <a:xfrm>
            <a:off x="565150" y="161925"/>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Using an Array of Structures</a:t>
            </a:r>
          </a:p>
          <a:p>
            <a:pPr marL="363538" indent="-363538" algn="ctr" defTabSz="966788">
              <a:lnSpc>
                <a:spcPct val="85000"/>
              </a:lnSpc>
              <a:spcBef>
                <a:spcPct val="20000"/>
              </a:spcBef>
            </a:pPr>
            <a:r>
              <a:rPr lang="en-US" sz="3400" b="1">
                <a:solidFill>
                  <a:schemeClr val="accent2"/>
                </a:solidFill>
                <a:cs typeface="Times New Roman" pitchFamily="18" charset="0"/>
              </a:rPr>
              <a:t> to Form a Database</a:t>
            </a:r>
            <a:endParaRPr lang="en-US" sz="3400" b="1">
              <a:solidFill>
                <a:schemeClr val="accent2"/>
              </a:solidFill>
            </a:endParaRPr>
          </a:p>
        </p:txBody>
      </p:sp>
      <p:sp>
        <p:nvSpPr>
          <p:cNvPr id="148513" name="Rectangle 33"/>
          <p:cNvSpPr>
            <a:spLocks noChangeArrowheads="1"/>
          </p:cNvSpPr>
          <p:nvPr/>
        </p:nvSpPr>
        <p:spPr bwMode="auto">
          <a:xfrm>
            <a:off x="534988" y="3962400"/>
            <a:ext cx="8497887" cy="2895600"/>
          </a:xfrm>
          <a:prstGeom prst="rect">
            <a:avLst/>
          </a:prstGeom>
          <a:noFill/>
          <a:ln w="9525">
            <a:noFill/>
            <a:miter lim="800000"/>
            <a:headEnd/>
            <a:tailEnd/>
          </a:ln>
        </p:spPr>
        <p:txBody>
          <a:bodyPr lIns="96736" tIns="48368" rIns="96736" bIns="48368"/>
          <a:lstStyle/>
          <a:p>
            <a:pPr marL="484188" indent="-484188" algn="just" defTabSz="966788">
              <a:lnSpc>
                <a:spcPct val="85000"/>
              </a:lnSpc>
              <a:spcBef>
                <a:spcPct val="20000"/>
              </a:spcBef>
              <a:buClr>
                <a:srgbClr val="000000"/>
              </a:buClr>
              <a:buSzPct val="75000"/>
              <a:buFont typeface="Wingdings" pitchFamily="2" charset="2"/>
              <a:buNone/>
              <a:tabLst>
                <a:tab pos="973138" algn="l"/>
                <a:tab pos="2116138" algn="l"/>
                <a:tab pos="3386138" algn="l"/>
                <a:tab pos="5321300" algn="l"/>
                <a:tab pos="5802313" algn="l"/>
              </a:tabLst>
            </a:pPr>
            <a:r>
              <a:rPr lang="en-US" sz="2100" dirty="0" err="1">
                <a:latin typeface="Arial" pitchFamily="34" charset="0"/>
                <a:cs typeface="Times New Roman" pitchFamily="18" charset="0"/>
              </a:rPr>
              <a:t>struct</a:t>
            </a:r>
            <a:r>
              <a:rPr lang="en-US" sz="2100" dirty="0">
                <a:latin typeface="Arial" pitchFamily="34" charset="0"/>
                <a:cs typeface="Times New Roman" pitchFamily="18" charset="0"/>
              </a:rPr>
              <a:t> </a:t>
            </a:r>
            <a:r>
              <a:rPr lang="en-US" sz="2100" b="1" dirty="0">
                <a:latin typeface="Arial" pitchFamily="34" charset="0"/>
                <a:cs typeface="Times New Roman" pitchFamily="18" charset="0"/>
              </a:rPr>
              <a:t>contact</a:t>
            </a:r>
            <a:r>
              <a:rPr lang="en-US" sz="2100" dirty="0">
                <a:latin typeface="Arial" pitchFamily="34" charset="0"/>
                <a:cs typeface="Times New Roman" pitchFamily="18" charset="0"/>
              </a:rPr>
              <a:t> </a:t>
            </a:r>
            <a:r>
              <a:rPr lang="en-US" sz="2100" dirty="0" err="1">
                <a:latin typeface="Arial" pitchFamily="34" charset="0"/>
                <a:cs typeface="Times New Roman" pitchFamily="18" charset="0"/>
              </a:rPr>
              <a:t>contactbook</a:t>
            </a:r>
            <a:r>
              <a:rPr lang="en-US" sz="2100" dirty="0">
                <a:latin typeface="Arial" pitchFamily="34" charset="0"/>
                <a:cs typeface="Times New Roman" pitchFamily="18" charset="0"/>
              </a:rPr>
              <a:t>[max];  // an array of structures, 100 entries</a:t>
            </a:r>
          </a:p>
          <a:p>
            <a:pPr marL="484188" indent="-484188" algn="just" defTabSz="966788">
              <a:lnSpc>
                <a:spcPct val="85000"/>
              </a:lnSpc>
              <a:spcBef>
                <a:spcPct val="20000"/>
              </a:spcBef>
              <a:buClr>
                <a:srgbClr val="000000"/>
              </a:buClr>
              <a:buSzPct val="75000"/>
              <a:buFont typeface="Wingdings" pitchFamily="2" charset="2"/>
              <a:buNone/>
              <a:tabLst>
                <a:tab pos="973138" algn="l"/>
                <a:tab pos="2116138" algn="l"/>
                <a:tab pos="3386138" algn="l"/>
                <a:tab pos="5321300" algn="l"/>
                <a:tab pos="5802313" algn="l"/>
              </a:tabLst>
            </a:pPr>
            <a:r>
              <a:rPr lang="en-US" sz="2100" dirty="0" err="1">
                <a:latin typeface="Arial" pitchFamily="34" charset="0"/>
                <a:cs typeface="Times New Roman" pitchFamily="18" charset="0"/>
              </a:rPr>
              <a:t>int</a:t>
            </a:r>
            <a:r>
              <a:rPr lang="en-US" sz="2100" dirty="0">
                <a:latin typeface="Arial" pitchFamily="34" charset="0"/>
                <a:cs typeface="Times New Roman" pitchFamily="18" charset="0"/>
              </a:rPr>
              <a:t> tail = 0;  // global variable</a:t>
            </a:r>
          </a:p>
          <a:p>
            <a:pPr marL="484188" indent="-484188" algn="just" defTabSz="966788">
              <a:lnSpc>
                <a:spcPct val="85000"/>
              </a:lnSpc>
              <a:spcBef>
                <a:spcPct val="20000"/>
              </a:spcBef>
              <a:buClr>
                <a:srgbClr val="000000"/>
              </a:buClr>
              <a:buSzPct val="75000"/>
              <a:buFont typeface="Wingdings" pitchFamily="2" charset="2"/>
              <a:buNone/>
              <a:tabLst>
                <a:tab pos="973138" algn="l"/>
                <a:tab pos="2116138" algn="l"/>
                <a:tab pos="3386138" algn="l"/>
                <a:tab pos="5321300" algn="l"/>
                <a:tab pos="5802313" algn="l"/>
              </a:tabLst>
            </a:pPr>
            <a:endParaRPr lang="en-US" sz="2100" dirty="0">
              <a:latin typeface="Arial" pitchFamily="34" charset="0"/>
              <a:cs typeface="Times New Roman" pitchFamily="18" charset="0"/>
            </a:endParaRPr>
          </a:p>
          <a:p>
            <a:pPr marL="484188" indent="-484188" algn="just" defTabSz="966788">
              <a:lnSpc>
                <a:spcPct val="85000"/>
              </a:lnSpc>
              <a:spcBef>
                <a:spcPct val="20000"/>
              </a:spcBef>
              <a:buClr>
                <a:srgbClr val="000000"/>
              </a:buClr>
              <a:buSzPct val="75000"/>
              <a:buFont typeface="Wingdings" pitchFamily="2" charset="2"/>
              <a:buNone/>
              <a:tabLst>
                <a:tab pos="973138" algn="l"/>
                <a:tab pos="2116138" algn="l"/>
                <a:tab pos="3386138" algn="l"/>
                <a:tab pos="5321300" algn="l"/>
                <a:tab pos="5802313" algn="l"/>
              </a:tabLst>
            </a:pPr>
            <a:r>
              <a:rPr lang="en-US" sz="2100" dirty="0">
                <a:latin typeface="Arial" pitchFamily="34" charset="0"/>
                <a:cs typeface="Times New Roman" pitchFamily="18" charset="0"/>
              </a:rPr>
              <a:t>void branching(char c);	// forward declaration of functions</a:t>
            </a:r>
          </a:p>
          <a:p>
            <a:pPr marL="484188" indent="-484188" algn="just" defTabSz="966788">
              <a:lnSpc>
                <a:spcPct val="85000"/>
              </a:lnSpc>
              <a:spcBef>
                <a:spcPct val="20000"/>
              </a:spcBef>
              <a:buClr>
                <a:srgbClr val="000000"/>
              </a:buClr>
              <a:buSzPct val="75000"/>
              <a:buFont typeface="Wingdings" pitchFamily="2" charset="2"/>
              <a:buNone/>
              <a:tabLst>
                <a:tab pos="973138" algn="l"/>
                <a:tab pos="2116138" algn="l"/>
                <a:tab pos="3386138" algn="l"/>
                <a:tab pos="5321300" algn="l"/>
                <a:tab pos="5802313" algn="l"/>
              </a:tabLst>
            </a:pPr>
            <a:r>
              <a:rPr lang="en-US" sz="2100" dirty="0" err="1">
                <a:latin typeface="Arial" pitchFamily="34" charset="0"/>
                <a:cs typeface="Times New Roman" pitchFamily="18" charset="0"/>
              </a:rPr>
              <a:t>int</a:t>
            </a:r>
            <a:r>
              <a:rPr lang="en-US" sz="2100" dirty="0">
                <a:latin typeface="Arial" pitchFamily="34" charset="0"/>
                <a:cs typeface="Times New Roman" pitchFamily="18" charset="0"/>
              </a:rPr>
              <a:t> insertion();</a:t>
            </a:r>
          </a:p>
          <a:p>
            <a:pPr marL="484188" indent="-484188" algn="just" defTabSz="966788">
              <a:lnSpc>
                <a:spcPct val="85000"/>
              </a:lnSpc>
              <a:spcBef>
                <a:spcPct val="20000"/>
              </a:spcBef>
              <a:buClr>
                <a:srgbClr val="000000"/>
              </a:buClr>
              <a:buSzPct val="75000"/>
              <a:buFont typeface="Wingdings" pitchFamily="2" charset="2"/>
              <a:buNone/>
              <a:tabLst>
                <a:tab pos="973138" algn="l"/>
                <a:tab pos="2116138" algn="l"/>
                <a:tab pos="3386138" algn="l"/>
                <a:tab pos="5321300" algn="l"/>
                <a:tab pos="5802313" algn="l"/>
              </a:tabLst>
            </a:pPr>
            <a:r>
              <a:rPr lang="en-US" sz="2100" dirty="0" err="1">
                <a:latin typeface="Arial" pitchFamily="34" charset="0"/>
                <a:cs typeface="Times New Roman" pitchFamily="18" charset="0"/>
              </a:rPr>
              <a:t>int</a:t>
            </a:r>
            <a:r>
              <a:rPr lang="en-US" sz="2100" dirty="0">
                <a:latin typeface="Arial" pitchFamily="34" charset="0"/>
                <a:cs typeface="Times New Roman" pitchFamily="18" charset="0"/>
              </a:rPr>
              <a:t> search();</a:t>
            </a:r>
          </a:p>
          <a:p>
            <a:pPr marL="484188" indent="-484188" algn="just" defTabSz="966788">
              <a:lnSpc>
                <a:spcPct val="85000"/>
              </a:lnSpc>
              <a:spcBef>
                <a:spcPct val="20000"/>
              </a:spcBef>
              <a:buClr>
                <a:srgbClr val="000000"/>
              </a:buClr>
              <a:buSzPct val="75000"/>
              <a:buFont typeface="Wingdings" pitchFamily="2" charset="2"/>
              <a:buNone/>
              <a:tabLst>
                <a:tab pos="973138" algn="l"/>
                <a:tab pos="2116138" algn="l"/>
                <a:tab pos="3386138" algn="l"/>
                <a:tab pos="5321300" algn="l"/>
                <a:tab pos="5802313" algn="l"/>
              </a:tabLst>
            </a:pPr>
            <a:r>
              <a:rPr lang="en-US" sz="2100" dirty="0" err="1">
                <a:latin typeface="Arial" pitchFamily="34" charset="0"/>
                <a:cs typeface="Times New Roman" pitchFamily="18" charset="0"/>
              </a:rPr>
              <a:t>int</a:t>
            </a:r>
            <a:r>
              <a:rPr lang="en-US" sz="2100" dirty="0">
                <a:latin typeface="Arial" pitchFamily="34" charset="0"/>
                <a:cs typeface="Times New Roman" pitchFamily="18" charset="0"/>
              </a:rPr>
              <a:t> delete();</a:t>
            </a:r>
          </a:p>
          <a:p>
            <a:pPr marL="484188" indent="-484188" algn="just" defTabSz="966788">
              <a:lnSpc>
                <a:spcPct val="85000"/>
              </a:lnSpc>
              <a:spcBef>
                <a:spcPct val="20000"/>
              </a:spcBef>
              <a:buClr>
                <a:srgbClr val="000000"/>
              </a:buClr>
              <a:buSzPct val="75000"/>
              <a:buFont typeface="Wingdings" pitchFamily="2" charset="2"/>
              <a:buNone/>
              <a:tabLst>
                <a:tab pos="973138" algn="l"/>
                <a:tab pos="2116138" algn="l"/>
                <a:tab pos="3386138" algn="l"/>
                <a:tab pos="5321300" algn="l"/>
                <a:tab pos="5802313" algn="l"/>
              </a:tabLst>
            </a:pPr>
            <a:r>
              <a:rPr lang="en-US" sz="2100" dirty="0">
                <a:latin typeface="Arial" pitchFamily="34" charset="0"/>
                <a:cs typeface="Times New Roman" pitchFamily="18" charset="0"/>
              </a:rPr>
              <a:t>// void </a:t>
            </a:r>
            <a:r>
              <a:rPr lang="en-US" sz="2100" dirty="0" err="1">
                <a:latin typeface="Arial" pitchFamily="34" charset="0"/>
                <a:cs typeface="Times New Roman" pitchFamily="18" charset="0"/>
              </a:rPr>
              <a:t>printall</a:t>
            </a:r>
            <a:r>
              <a:rPr lang="en-US" sz="2100" dirty="0">
                <a:latin typeface="Arial" pitchFamily="34" charset="0"/>
                <a:cs typeface="Times New Roman" pitchFamily="18" charset="0"/>
              </a:rPr>
              <a:t>();</a:t>
            </a:r>
          </a:p>
        </p:txBody>
      </p:sp>
      <p:grpSp>
        <p:nvGrpSpPr>
          <p:cNvPr id="2" name="Group 38"/>
          <p:cNvGrpSpPr>
            <a:grpSpLocks/>
          </p:cNvGrpSpPr>
          <p:nvPr/>
        </p:nvGrpSpPr>
        <p:grpSpPr bwMode="auto">
          <a:xfrm>
            <a:off x="7372350" y="1676400"/>
            <a:ext cx="1314450" cy="1676400"/>
            <a:chOff x="4644" y="1056"/>
            <a:chExt cx="828" cy="1056"/>
          </a:xfrm>
        </p:grpSpPr>
        <p:sp>
          <p:nvSpPr>
            <p:cNvPr id="70667" name="Rectangle 12"/>
            <p:cNvSpPr>
              <a:spLocks noChangeArrowheads="1"/>
            </p:cNvSpPr>
            <p:nvPr/>
          </p:nvSpPr>
          <p:spPr bwMode="auto">
            <a:xfrm>
              <a:off x="5040" y="1056"/>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r>
                <a:rPr lang="en-US" sz="1600"/>
                <a:t>n</a:t>
              </a:r>
            </a:p>
          </p:txBody>
        </p:sp>
        <p:sp>
          <p:nvSpPr>
            <p:cNvPr id="70668" name="Rectangle 13"/>
            <p:cNvSpPr>
              <a:spLocks noChangeArrowheads="1"/>
            </p:cNvSpPr>
            <p:nvPr/>
          </p:nvSpPr>
          <p:spPr bwMode="auto">
            <a:xfrm>
              <a:off x="5184" y="1056"/>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r>
                <a:rPr lang="en-US" sz="1600"/>
                <a:t>p</a:t>
              </a:r>
            </a:p>
          </p:txBody>
        </p:sp>
        <p:sp>
          <p:nvSpPr>
            <p:cNvPr id="70669" name="Rectangle 14"/>
            <p:cNvSpPr>
              <a:spLocks noChangeArrowheads="1"/>
            </p:cNvSpPr>
            <p:nvPr/>
          </p:nvSpPr>
          <p:spPr bwMode="auto">
            <a:xfrm>
              <a:off x="5328" y="1056"/>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r>
                <a:rPr lang="en-US" sz="1600"/>
                <a:t>e</a:t>
              </a:r>
            </a:p>
          </p:txBody>
        </p:sp>
        <p:sp>
          <p:nvSpPr>
            <p:cNvPr id="70670" name="Rectangle 15"/>
            <p:cNvSpPr>
              <a:spLocks noChangeArrowheads="1"/>
            </p:cNvSpPr>
            <p:nvPr/>
          </p:nvSpPr>
          <p:spPr bwMode="auto">
            <a:xfrm>
              <a:off x="5040" y="1200"/>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r>
                <a:rPr lang="en-US" sz="1600"/>
                <a:t>n</a:t>
              </a:r>
            </a:p>
          </p:txBody>
        </p:sp>
        <p:sp>
          <p:nvSpPr>
            <p:cNvPr id="70671" name="Rectangle 16"/>
            <p:cNvSpPr>
              <a:spLocks noChangeArrowheads="1"/>
            </p:cNvSpPr>
            <p:nvPr/>
          </p:nvSpPr>
          <p:spPr bwMode="auto">
            <a:xfrm>
              <a:off x="5184" y="1200"/>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r>
                <a:rPr lang="en-US" sz="1600"/>
                <a:t>p</a:t>
              </a:r>
            </a:p>
          </p:txBody>
        </p:sp>
        <p:sp>
          <p:nvSpPr>
            <p:cNvPr id="70672" name="Rectangle 17"/>
            <p:cNvSpPr>
              <a:spLocks noChangeArrowheads="1"/>
            </p:cNvSpPr>
            <p:nvPr/>
          </p:nvSpPr>
          <p:spPr bwMode="auto">
            <a:xfrm>
              <a:off x="5328" y="1200"/>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r>
                <a:rPr lang="en-US" sz="1600"/>
                <a:t>e</a:t>
              </a:r>
            </a:p>
          </p:txBody>
        </p:sp>
        <p:sp>
          <p:nvSpPr>
            <p:cNvPr id="70673" name="Rectangle 18"/>
            <p:cNvSpPr>
              <a:spLocks noChangeArrowheads="1"/>
            </p:cNvSpPr>
            <p:nvPr/>
          </p:nvSpPr>
          <p:spPr bwMode="auto">
            <a:xfrm>
              <a:off x="5040" y="1344"/>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endParaRPr lang="en-US" sz="1600"/>
            </a:p>
          </p:txBody>
        </p:sp>
        <p:sp>
          <p:nvSpPr>
            <p:cNvPr id="70674" name="Rectangle 19"/>
            <p:cNvSpPr>
              <a:spLocks noChangeArrowheads="1"/>
            </p:cNvSpPr>
            <p:nvPr/>
          </p:nvSpPr>
          <p:spPr bwMode="auto">
            <a:xfrm>
              <a:off x="5184" y="1344"/>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endParaRPr lang="en-US" sz="1600"/>
            </a:p>
          </p:txBody>
        </p:sp>
        <p:sp>
          <p:nvSpPr>
            <p:cNvPr id="70675" name="Rectangle 20"/>
            <p:cNvSpPr>
              <a:spLocks noChangeArrowheads="1"/>
            </p:cNvSpPr>
            <p:nvPr/>
          </p:nvSpPr>
          <p:spPr bwMode="auto">
            <a:xfrm>
              <a:off x="5328" y="1344"/>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endParaRPr lang="en-US" sz="1600"/>
            </a:p>
          </p:txBody>
        </p:sp>
        <p:sp>
          <p:nvSpPr>
            <p:cNvPr id="70676" name="Rectangle 21"/>
            <p:cNvSpPr>
              <a:spLocks noChangeArrowheads="1"/>
            </p:cNvSpPr>
            <p:nvPr/>
          </p:nvSpPr>
          <p:spPr bwMode="auto">
            <a:xfrm>
              <a:off x="5040" y="1488"/>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endParaRPr lang="en-US" sz="1600"/>
            </a:p>
          </p:txBody>
        </p:sp>
        <p:sp>
          <p:nvSpPr>
            <p:cNvPr id="70677" name="Rectangle 22"/>
            <p:cNvSpPr>
              <a:spLocks noChangeArrowheads="1"/>
            </p:cNvSpPr>
            <p:nvPr/>
          </p:nvSpPr>
          <p:spPr bwMode="auto">
            <a:xfrm>
              <a:off x="5184" y="1488"/>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endParaRPr lang="en-US" sz="1600"/>
            </a:p>
          </p:txBody>
        </p:sp>
        <p:sp>
          <p:nvSpPr>
            <p:cNvPr id="70678" name="Rectangle 23"/>
            <p:cNvSpPr>
              <a:spLocks noChangeArrowheads="1"/>
            </p:cNvSpPr>
            <p:nvPr/>
          </p:nvSpPr>
          <p:spPr bwMode="auto">
            <a:xfrm>
              <a:off x="5328" y="1488"/>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endParaRPr lang="en-US" sz="1600"/>
            </a:p>
          </p:txBody>
        </p:sp>
        <p:sp>
          <p:nvSpPr>
            <p:cNvPr id="70679" name="Rectangle 24"/>
            <p:cNvSpPr>
              <a:spLocks noChangeArrowheads="1"/>
            </p:cNvSpPr>
            <p:nvPr/>
          </p:nvSpPr>
          <p:spPr bwMode="auto">
            <a:xfrm>
              <a:off x="5040" y="1824"/>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endParaRPr lang="en-US" sz="1600"/>
            </a:p>
          </p:txBody>
        </p:sp>
        <p:sp>
          <p:nvSpPr>
            <p:cNvPr id="70680" name="Rectangle 25"/>
            <p:cNvSpPr>
              <a:spLocks noChangeArrowheads="1"/>
            </p:cNvSpPr>
            <p:nvPr/>
          </p:nvSpPr>
          <p:spPr bwMode="auto">
            <a:xfrm>
              <a:off x="5184" y="1824"/>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endParaRPr lang="en-US" sz="1600"/>
            </a:p>
          </p:txBody>
        </p:sp>
        <p:sp>
          <p:nvSpPr>
            <p:cNvPr id="70681" name="Rectangle 26"/>
            <p:cNvSpPr>
              <a:spLocks noChangeArrowheads="1"/>
            </p:cNvSpPr>
            <p:nvPr/>
          </p:nvSpPr>
          <p:spPr bwMode="auto">
            <a:xfrm>
              <a:off x="5328" y="1824"/>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endParaRPr lang="en-US" sz="1600"/>
            </a:p>
          </p:txBody>
        </p:sp>
        <p:sp>
          <p:nvSpPr>
            <p:cNvPr id="70682" name="Rectangle 27"/>
            <p:cNvSpPr>
              <a:spLocks noChangeArrowheads="1"/>
            </p:cNvSpPr>
            <p:nvPr/>
          </p:nvSpPr>
          <p:spPr bwMode="auto">
            <a:xfrm>
              <a:off x="5040" y="1968"/>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endParaRPr lang="en-US" sz="1600"/>
            </a:p>
          </p:txBody>
        </p:sp>
        <p:sp>
          <p:nvSpPr>
            <p:cNvPr id="70683" name="Rectangle 28"/>
            <p:cNvSpPr>
              <a:spLocks noChangeArrowheads="1"/>
            </p:cNvSpPr>
            <p:nvPr/>
          </p:nvSpPr>
          <p:spPr bwMode="auto">
            <a:xfrm>
              <a:off x="5184" y="1968"/>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endParaRPr lang="en-US" sz="1600"/>
            </a:p>
          </p:txBody>
        </p:sp>
        <p:sp>
          <p:nvSpPr>
            <p:cNvPr id="70684" name="Rectangle 29"/>
            <p:cNvSpPr>
              <a:spLocks noChangeArrowheads="1"/>
            </p:cNvSpPr>
            <p:nvPr/>
          </p:nvSpPr>
          <p:spPr bwMode="auto">
            <a:xfrm>
              <a:off x="5328" y="1968"/>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endParaRPr lang="en-US" sz="1600"/>
            </a:p>
          </p:txBody>
        </p:sp>
        <p:sp>
          <p:nvSpPr>
            <p:cNvPr id="70685" name="Line 30"/>
            <p:cNvSpPr>
              <a:spLocks noChangeShapeType="1"/>
            </p:cNvSpPr>
            <p:nvPr/>
          </p:nvSpPr>
          <p:spPr bwMode="auto">
            <a:xfrm>
              <a:off x="5040" y="1632"/>
              <a:ext cx="0" cy="192"/>
            </a:xfrm>
            <a:prstGeom prst="line">
              <a:avLst/>
            </a:prstGeom>
            <a:noFill/>
            <a:ln w="9525">
              <a:solidFill>
                <a:schemeClr val="tx1"/>
              </a:solidFill>
              <a:prstDash val="dash"/>
              <a:round/>
              <a:headEnd/>
              <a:tailEnd/>
            </a:ln>
          </p:spPr>
          <p:txBody>
            <a:bodyPr/>
            <a:lstStyle/>
            <a:p>
              <a:endParaRPr lang="en-US"/>
            </a:p>
          </p:txBody>
        </p:sp>
        <p:sp>
          <p:nvSpPr>
            <p:cNvPr id="70686" name="Line 31"/>
            <p:cNvSpPr>
              <a:spLocks noChangeShapeType="1"/>
            </p:cNvSpPr>
            <p:nvPr/>
          </p:nvSpPr>
          <p:spPr bwMode="auto">
            <a:xfrm>
              <a:off x="5472" y="1632"/>
              <a:ext cx="0" cy="192"/>
            </a:xfrm>
            <a:prstGeom prst="line">
              <a:avLst/>
            </a:prstGeom>
            <a:noFill/>
            <a:ln w="9525">
              <a:solidFill>
                <a:schemeClr val="tx1"/>
              </a:solidFill>
              <a:prstDash val="dash"/>
              <a:round/>
              <a:headEnd/>
              <a:tailEnd/>
            </a:ln>
          </p:spPr>
          <p:txBody>
            <a:bodyPr/>
            <a:lstStyle/>
            <a:p>
              <a:endParaRPr lang="en-US"/>
            </a:p>
          </p:txBody>
        </p:sp>
        <p:sp>
          <p:nvSpPr>
            <p:cNvPr id="70687" name="Text Box 32"/>
            <p:cNvSpPr txBox="1">
              <a:spLocks noChangeArrowheads="1"/>
            </p:cNvSpPr>
            <p:nvPr/>
          </p:nvSpPr>
          <p:spPr bwMode="auto">
            <a:xfrm>
              <a:off x="5088" y="1684"/>
              <a:ext cx="308" cy="104"/>
            </a:xfrm>
            <a:prstGeom prst="rect">
              <a:avLst/>
            </a:prstGeom>
            <a:noFill/>
            <a:ln w="9525">
              <a:noFill/>
              <a:miter lim="800000"/>
              <a:headEnd/>
              <a:tailEnd/>
            </a:ln>
          </p:spPr>
          <p:txBody>
            <a:bodyPr wrap="none" lIns="91432" tIns="45716" rIns="91432" bIns="45716">
              <a:spAutoFit/>
            </a:bodyPr>
            <a:lstStyle/>
            <a:p>
              <a:pPr>
                <a:lnSpc>
                  <a:spcPct val="20000"/>
                </a:lnSpc>
              </a:pPr>
              <a:r>
                <a:rPr lang="en-US"/>
                <a:t>…</a:t>
              </a:r>
            </a:p>
          </p:txBody>
        </p:sp>
        <p:sp>
          <p:nvSpPr>
            <p:cNvPr id="70688" name="Line 34"/>
            <p:cNvSpPr>
              <a:spLocks noChangeShapeType="1"/>
            </p:cNvSpPr>
            <p:nvPr/>
          </p:nvSpPr>
          <p:spPr bwMode="auto">
            <a:xfrm>
              <a:off x="4896" y="1392"/>
              <a:ext cx="144" cy="0"/>
            </a:xfrm>
            <a:prstGeom prst="line">
              <a:avLst/>
            </a:prstGeom>
            <a:noFill/>
            <a:ln w="9525">
              <a:solidFill>
                <a:schemeClr val="tx1"/>
              </a:solidFill>
              <a:round/>
              <a:headEnd/>
              <a:tailEnd type="triangle" w="med" len="med"/>
            </a:ln>
          </p:spPr>
          <p:txBody>
            <a:bodyPr/>
            <a:lstStyle/>
            <a:p>
              <a:endParaRPr lang="en-US"/>
            </a:p>
          </p:txBody>
        </p:sp>
        <p:sp>
          <p:nvSpPr>
            <p:cNvPr id="70689" name="Text Box 35"/>
            <p:cNvSpPr txBox="1">
              <a:spLocks noChangeArrowheads="1"/>
            </p:cNvSpPr>
            <p:nvPr/>
          </p:nvSpPr>
          <p:spPr bwMode="auto">
            <a:xfrm>
              <a:off x="4644" y="1257"/>
              <a:ext cx="300" cy="231"/>
            </a:xfrm>
            <a:prstGeom prst="rect">
              <a:avLst/>
            </a:prstGeom>
            <a:noFill/>
            <a:ln w="9525">
              <a:noFill/>
              <a:miter lim="800000"/>
              <a:headEnd/>
              <a:tailEnd/>
            </a:ln>
          </p:spPr>
          <p:txBody>
            <a:bodyPr wrap="none" lIns="91432" tIns="45716" rIns="91432" bIns="45716">
              <a:spAutoFit/>
            </a:bodyPr>
            <a:lstStyle/>
            <a:p>
              <a:r>
                <a:rPr lang="en-US" sz="1800"/>
                <a:t>tail</a:t>
              </a:r>
            </a:p>
          </p:txBody>
        </p:sp>
      </p:grpSp>
      <p:grpSp>
        <p:nvGrpSpPr>
          <p:cNvPr id="3" name="Group 40"/>
          <p:cNvGrpSpPr>
            <a:grpSpLocks/>
          </p:cNvGrpSpPr>
          <p:nvPr/>
        </p:nvGrpSpPr>
        <p:grpSpPr bwMode="auto">
          <a:xfrm>
            <a:off x="2133600" y="1447800"/>
            <a:ext cx="6553200" cy="838200"/>
            <a:chOff x="1344" y="912"/>
            <a:chExt cx="4128" cy="528"/>
          </a:xfrm>
        </p:grpSpPr>
        <p:sp>
          <p:nvSpPr>
            <p:cNvPr id="70663" name="Rectangle 9"/>
            <p:cNvSpPr>
              <a:spLocks noChangeArrowheads="1"/>
            </p:cNvSpPr>
            <p:nvPr/>
          </p:nvSpPr>
          <p:spPr bwMode="auto">
            <a:xfrm>
              <a:off x="5040" y="912"/>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r>
                <a:rPr lang="en-US" sz="1600"/>
                <a:t>n</a:t>
              </a:r>
            </a:p>
          </p:txBody>
        </p:sp>
        <p:sp>
          <p:nvSpPr>
            <p:cNvPr id="70664" name="Rectangle 10"/>
            <p:cNvSpPr>
              <a:spLocks noChangeArrowheads="1"/>
            </p:cNvSpPr>
            <p:nvPr/>
          </p:nvSpPr>
          <p:spPr bwMode="auto">
            <a:xfrm>
              <a:off x="5184" y="912"/>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r>
                <a:rPr lang="en-US" sz="1600"/>
                <a:t>p</a:t>
              </a:r>
            </a:p>
          </p:txBody>
        </p:sp>
        <p:sp>
          <p:nvSpPr>
            <p:cNvPr id="70665" name="Rectangle 11"/>
            <p:cNvSpPr>
              <a:spLocks noChangeArrowheads="1"/>
            </p:cNvSpPr>
            <p:nvPr/>
          </p:nvSpPr>
          <p:spPr bwMode="auto">
            <a:xfrm>
              <a:off x="5328" y="912"/>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r>
                <a:rPr lang="en-US" sz="1600"/>
                <a:t>e</a:t>
              </a:r>
            </a:p>
          </p:txBody>
        </p:sp>
        <p:sp>
          <p:nvSpPr>
            <p:cNvPr id="70666" name="Freeform 39"/>
            <p:cNvSpPr>
              <a:spLocks/>
            </p:cNvSpPr>
            <p:nvPr/>
          </p:nvSpPr>
          <p:spPr bwMode="auto">
            <a:xfrm>
              <a:off x="1344" y="912"/>
              <a:ext cx="3648" cy="528"/>
            </a:xfrm>
            <a:custGeom>
              <a:avLst/>
              <a:gdLst>
                <a:gd name="T0" fmla="*/ 0 w 3648"/>
                <a:gd name="T1" fmla="*/ 528 h 528"/>
                <a:gd name="T2" fmla="*/ 0 w 3648"/>
                <a:gd name="T3" fmla="*/ 480 h 528"/>
                <a:gd name="T4" fmla="*/ 912 w 3648"/>
                <a:gd name="T5" fmla="*/ 480 h 528"/>
                <a:gd name="T6" fmla="*/ 912 w 3648"/>
                <a:gd name="T7" fmla="*/ 0 h 528"/>
                <a:gd name="T8" fmla="*/ 3648 w 3648"/>
                <a:gd name="T9" fmla="*/ 0 h 528"/>
                <a:gd name="T10" fmla="*/ 0 60000 65536"/>
                <a:gd name="T11" fmla="*/ 0 60000 65536"/>
                <a:gd name="T12" fmla="*/ 0 60000 65536"/>
                <a:gd name="T13" fmla="*/ 0 60000 65536"/>
                <a:gd name="T14" fmla="*/ 0 60000 65536"/>
                <a:gd name="T15" fmla="*/ 0 w 3648"/>
                <a:gd name="T16" fmla="*/ 0 h 528"/>
                <a:gd name="T17" fmla="*/ 3648 w 3648"/>
                <a:gd name="T18" fmla="*/ 528 h 528"/>
              </a:gdLst>
              <a:ahLst/>
              <a:cxnLst>
                <a:cxn ang="T10">
                  <a:pos x="T0" y="T1"/>
                </a:cxn>
                <a:cxn ang="T11">
                  <a:pos x="T2" y="T3"/>
                </a:cxn>
                <a:cxn ang="T12">
                  <a:pos x="T4" y="T5"/>
                </a:cxn>
                <a:cxn ang="T13">
                  <a:pos x="T6" y="T7"/>
                </a:cxn>
                <a:cxn ang="T14">
                  <a:pos x="T8" y="T9"/>
                </a:cxn>
              </a:cxnLst>
              <a:rect l="T15" t="T16" r="T17" b="T18"/>
              <a:pathLst>
                <a:path w="3648" h="528">
                  <a:moveTo>
                    <a:pt x="0" y="528"/>
                  </a:moveTo>
                  <a:lnTo>
                    <a:pt x="0" y="480"/>
                  </a:lnTo>
                  <a:lnTo>
                    <a:pt x="912" y="480"/>
                  </a:lnTo>
                  <a:lnTo>
                    <a:pt x="912" y="0"/>
                  </a:lnTo>
                  <a:lnTo>
                    <a:pt x="3648" y="0"/>
                  </a:lnTo>
                </a:path>
              </a:pathLst>
            </a:custGeom>
            <a:noFill/>
            <a:ln w="9525">
              <a:solidFill>
                <a:schemeClr val="tx1"/>
              </a:solidFill>
              <a:round/>
              <a:headEnd type="none" w="med" len="med"/>
              <a:tailEnd type="triangle" w="med" len="med"/>
            </a:ln>
          </p:spPr>
          <p:txBody>
            <a:bodyPr/>
            <a:lstStyle/>
            <a:p>
              <a:endParaRPr lang="en-US"/>
            </a:p>
          </p:txBody>
        </p:sp>
      </p:grpSp>
      <p:sp>
        <p:nvSpPr>
          <p:cNvPr id="4" name="Freeform 3"/>
          <p:cNvSpPr/>
          <p:nvPr/>
        </p:nvSpPr>
        <p:spPr bwMode="auto">
          <a:xfrm>
            <a:off x="4108361" y="3541690"/>
            <a:ext cx="4288664" cy="412124"/>
          </a:xfrm>
          <a:custGeom>
            <a:avLst/>
            <a:gdLst>
              <a:gd name="connsiteX0" fmla="*/ 0 w 4288664"/>
              <a:gd name="connsiteY0" fmla="*/ 412124 h 412124"/>
              <a:gd name="connsiteX1" fmla="*/ 12878 w 4288664"/>
              <a:gd name="connsiteY1" fmla="*/ 193183 h 412124"/>
              <a:gd name="connsiteX2" fmla="*/ 4275785 w 4288664"/>
              <a:gd name="connsiteY2" fmla="*/ 206062 h 412124"/>
              <a:gd name="connsiteX3" fmla="*/ 4288664 w 4288664"/>
              <a:gd name="connsiteY3" fmla="*/ 0 h 412124"/>
            </a:gdLst>
            <a:ahLst/>
            <a:cxnLst>
              <a:cxn ang="0">
                <a:pos x="connsiteX0" y="connsiteY0"/>
              </a:cxn>
              <a:cxn ang="0">
                <a:pos x="connsiteX1" y="connsiteY1"/>
              </a:cxn>
              <a:cxn ang="0">
                <a:pos x="connsiteX2" y="connsiteY2"/>
              </a:cxn>
              <a:cxn ang="0">
                <a:pos x="connsiteX3" y="connsiteY3"/>
              </a:cxn>
            </a:cxnLst>
            <a:rect l="l" t="t" r="r" b="b"/>
            <a:pathLst>
              <a:path w="4288664" h="412124">
                <a:moveTo>
                  <a:pt x="0" y="412124"/>
                </a:moveTo>
                <a:lnTo>
                  <a:pt x="12878" y="193183"/>
                </a:lnTo>
                <a:lnTo>
                  <a:pt x="4275785" y="206062"/>
                </a:lnTo>
                <a:lnTo>
                  <a:pt x="4288664" y="0"/>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88230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48513"/>
                                        </p:tgtEl>
                                        <p:attrNameLst>
                                          <p:attrName>style.visibility</p:attrName>
                                        </p:attrNameLst>
                                      </p:cBhvr>
                                      <p:to>
                                        <p:strVal val="visible"/>
                                      </p:to>
                                    </p:set>
                                    <p:animEffect transition="in" filter="wedge">
                                      <p:cBhvr>
                                        <p:cTn id="12" dur="2000"/>
                                        <p:tgtEl>
                                          <p:spTgt spid="1485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edge">
                                      <p:cBhvr>
                                        <p:cTn id="17" dur="2000"/>
                                        <p:tgtEl>
                                          <p:spTgt spid="2"/>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13" grpId="0"/>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806450" y="804863"/>
            <a:ext cx="7740650" cy="5896191"/>
          </a:xfrm>
          <a:prstGeom prst="rect">
            <a:avLst/>
          </a:prstGeom>
          <a:noFill/>
          <a:ln w="9525">
            <a:noFill/>
            <a:miter lim="800000"/>
            <a:headEnd/>
            <a:tailEnd/>
          </a:ln>
        </p:spPr>
        <p:txBody>
          <a:bodyPr lIns="96736" tIns="48368" rIns="96736" bIns="48368">
            <a:spAutoFit/>
          </a:bodyPr>
          <a:lstStyle/>
          <a:p>
            <a:pPr defTabSz="966788">
              <a:lnSpc>
                <a:spcPct val="70000"/>
              </a:lnSpc>
              <a:spcBef>
                <a:spcPct val="50000"/>
              </a:spcBef>
              <a:tabLst>
                <a:tab pos="479425" algn="l"/>
              </a:tabLst>
            </a:pPr>
            <a:r>
              <a:rPr lang="en-US" dirty="0">
                <a:latin typeface="Arial" pitchFamily="34" charset="0"/>
              </a:rPr>
              <a:t>main( ) {  // print a menu for selection</a:t>
            </a:r>
          </a:p>
          <a:p>
            <a:pPr defTabSz="966788">
              <a:lnSpc>
                <a:spcPct val="70000"/>
              </a:lnSpc>
              <a:spcBef>
                <a:spcPct val="50000"/>
              </a:spcBef>
              <a:tabLst>
                <a:tab pos="479425" algn="l"/>
              </a:tabLst>
            </a:pPr>
            <a:r>
              <a:rPr lang="en-US" dirty="0">
                <a:latin typeface="Arial" pitchFamily="34" charset="0"/>
              </a:rPr>
              <a:t>	char </a:t>
            </a:r>
            <a:r>
              <a:rPr lang="en-US" dirty="0" err="1">
                <a:latin typeface="Arial" pitchFamily="34" charset="0"/>
              </a:rPr>
              <a:t>ch</a:t>
            </a:r>
            <a:r>
              <a:rPr lang="en-US" dirty="0">
                <a:latin typeface="Arial" pitchFamily="34" charset="0"/>
              </a:rPr>
              <a:t> = '</a:t>
            </a:r>
            <a:r>
              <a:rPr lang="en-US" dirty="0" err="1">
                <a:latin typeface="Arial" pitchFamily="34" charset="0"/>
              </a:rPr>
              <a:t>i</a:t>
            </a:r>
            <a:r>
              <a:rPr lang="en-US" dirty="0">
                <a:latin typeface="Arial" pitchFamily="34" charset="0"/>
              </a:rPr>
              <a:t>';</a:t>
            </a:r>
          </a:p>
          <a:p>
            <a:pPr defTabSz="966788">
              <a:lnSpc>
                <a:spcPct val="70000"/>
              </a:lnSpc>
              <a:spcBef>
                <a:spcPct val="50000"/>
              </a:spcBef>
              <a:tabLst>
                <a:tab pos="479425" algn="l"/>
              </a:tabLst>
            </a:pPr>
            <a:r>
              <a:rPr lang="en-US" dirty="0">
                <a:latin typeface="Arial" pitchFamily="34" charset="0"/>
              </a:rPr>
              <a:t>	while (</a:t>
            </a:r>
            <a:r>
              <a:rPr lang="en-US" dirty="0" err="1">
                <a:latin typeface="Arial" pitchFamily="34" charset="0"/>
              </a:rPr>
              <a:t>ch</a:t>
            </a:r>
            <a:r>
              <a:rPr lang="en-US" dirty="0">
                <a:latin typeface="Arial" pitchFamily="34" charset="0"/>
              </a:rPr>
              <a:t> != 'q') {</a:t>
            </a:r>
          </a:p>
          <a:p>
            <a:pPr defTabSz="966788">
              <a:lnSpc>
                <a:spcPct val="70000"/>
              </a:lnSpc>
              <a:spcBef>
                <a:spcPct val="50000"/>
              </a:spcBef>
              <a:tabLst>
                <a:tab pos="479425" algn="l"/>
              </a:tabLst>
            </a:pPr>
            <a:r>
              <a:rPr lang="en-US" dirty="0">
                <a:latin typeface="Arial" pitchFamily="34" charset="0"/>
              </a:rPr>
              <a:t>		printf("enter your selection\n");</a:t>
            </a:r>
          </a:p>
          <a:p>
            <a:pPr defTabSz="966788">
              <a:lnSpc>
                <a:spcPct val="70000"/>
              </a:lnSpc>
              <a:spcBef>
                <a:spcPct val="50000"/>
              </a:spcBef>
              <a:tabLst>
                <a:tab pos="479425" algn="l"/>
              </a:tabLst>
            </a:pPr>
            <a:r>
              <a:rPr lang="en-US" dirty="0">
                <a:latin typeface="Arial" pitchFamily="34" charset="0"/>
              </a:rPr>
              <a:t>		printf("		i: insert a new entry\n");</a:t>
            </a:r>
          </a:p>
          <a:p>
            <a:pPr defTabSz="966788">
              <a:lnSpc>
                <a:spcPct val="70000"/>
              </a:lnSpc>
              <a:spcBef>
                <a:spcPct val="50000"/>
              </a:spcBef>
              <a:tabLst>
                <a:tab pos="479425" algn="l"/>
              </a:tabLst>
            </a:pPr>
            <a:r>
              <a:rPr lang="en-US" dirty="0">
                <a:latin typeface="Arial" pitchFamily="34" charset="0"/>
              </a:rPr>
              <a:t>		printf("		d: delete an entry\n");</a:t>
            </a:r>
          </a:p>
          <a:p>
            <a:pPr defTabSz="966788">
              <a:lnSpc>
                <a:spcPct val="70000"/>
              </a:lnSpc>
              <a:spcBef>
                <a:spcPct val="50000"/>
              </a:spcBef>
              <a:tabLst>
                <a:tab pos="479425" algn="l"/>
              </a:tabLst>
            </a:pPr>
            <a:r>
              <a:rPr lang="en-US" dirty="0">
                <a:latin typeface="Arial" pitchFamily="34" charset="0"/>
              </a:rPr>
              <a:t>		printf("		s: search an entry\n");</a:t>
            </a:r>
          </a:p>
          <a:p>
            <a:pPr defTabSz="966788">
              <a:lnSpc>
                <a:spcPct val="70000"/>
              </a:lnSpc>
              <a:spcBef>
                <a:spcPct val="50000"/>
              </a:spcBef>
              <a:tabLst>
                <a:tab pos="479425" algn="l"/>
              </a:tabLst>
            </a:pPr>
            <a:r>
              <a:rPr lang="en-US" dirty="0">
                <a:latin typeface="Arial" pitchFamily="34" charset="0"/>
              </a:rPr>
              <a:t>		printf("		p: print all entries\n");</a:t>
            </a:r>
          </a:p>
          <a:p>
            <a:pPr defTabSz="966788">
              <a:lnSpc>
                <a:spcPct val="70000"/>
              </a:lnSpc>
              <a:spcBef>
                <a:spcPct val="50000"/>
              </a:spcBef>
              <a:tabLst>
                <a:tab pos="479425" algn="l"/>
              </a:tabLst>
            </a:pPr>
            <a:r>
              <a:rPr lang="en-US" dirty="0">
                <a:latin typeface="Arial" pitchFamily="34" charset="0"/>
              </a:rPr>
              <a:t>		printf("		q: quit \n");</a:t>
            </a:r>
          </a:p>
          <a:p>
            <a:pPr defTabSz="966788">
              <a:lnSpc>
                <a:spcPct val="70000"/>
              </a:lnSpc>
              <a:spcBef>
                <a:spcPct val="50000"/>
              </a:spcBef>
              <a:tabLst>
                <a:tab pos="479425" algn="l"/>
              </a:tabLst>
            </a:pPr>
            <a:r>
              <a:rPr lang="en-US" dirty="0">
                <a:latin typeface="Arial" pitchFamily="34" charset="0"/>
              </a:rPr>
              <a:t>		</a:t>
            </a:r>
            <a:r>
              <a:rPr lang="en-US" dirty="0" err="1">
                <a:solidFill>
                  <a:schemeClr val="accent2"/>
                </a:solidFill>
                <a:latin typeface="Arial" pitchFamily="34" charset="0"/>
              </a:rPr>
              <a:t>fflush</a:t>
            </a:r>
            <a:r>
              <a:rPr lang="en-US" dirty="0">
                <a:solidFill>
                  <a:schemeClr val="accent2"/>
                </a:solidFill>
                <a:latin typeface="Arial" pitchFamily="34" charset="0"/>
              </a:rPr>
              <a:t>(</a:t>
            </a:r>
            <a:r>
              <a:rPr lang="en-US" dirty="0" err="1">
                <a:solidFill>
                  <a:schemeClr val="accent2"/>
                </a:solidFill>
                <a:latin typeface="Arial" pitchFamily="34" charset="0"/>
              </a:rPr>
              <a:t>stdin</a:t>
            </a:r>
            <a:r>
              <a:rPr lang="en-US" dirty="0">
                <a:solidFill>
                  <a:schemeClr val="accent2"/>
                </a:solidFill>
                <a:latin typeface="Arial" pitchFamily="34" charset="0"/>
              </a:rPr>
              <a:t>);</a:t>
            </a:r>
            <a:r>
              <a:rPr lang="en-US" dirty="0">
                <a:latin typeface="Arial" pitchFamily="34" charset="0"/>
              </a:rPr>
              <a:t>		// flush the input buffer</a:t>
            </a:r>
          </a:p>
          <a:p>
            <a:pPr defTabSz="966788">
              <a:lnSpc>
                <a:spcPct val="70000"/>
              </a:lnSpc>
              <a:spcBef>
                <a:spcPct val="50000"/>
              </a:spcBef>
              <a:tabLst>
                <a:tab pos="479425" algn="l"/>
              </a:tabLst>
            </a:pPr>
            <a:r>
              <a:rPr lang="en-US" dirty="0">
                <a:latin typeface="Arial" pitchFamily="34" charset="0"/>
              </a:rPr>
              <a:t>		</a:t>
            </a:r>
            <a:r>
              <a:rPr lang="en-US" dirty="0" err="1">
                <a:latin typeface="Arial" pitchFamily="34" charset="0"/>
              </a:rPr>
              <a:t>ch</a:t>
            </a:r>
            <a:r>
              <a:rPr lang="en-US" dirty="0">
                <a:latin typeface="Arial" pitchFamily="34" charset="0"/>
              </a:rPr>
              <a:t> = </a:t>
            </a:r>
            <a:r>
              <a:rPr lang="en-US" dirty="0" err="1">
                <a:latin typeface="Arial" pitchFamily="34" charset="0"/>
              </a:rPr>
              <a:t>tolower</a:t>
            </a:r>
            <a:r>
              <a:rPr lang="en-US" dirty="0">
                <a:latin typeface="Arial" pitchFamily="34" charset="0"/>
              </a:rPr>
              <a:t>(</a:t>
            </a:r>
            <a:r>
              <a:rPr lang="en-US" dirty="0" err="1">
                <a:solidFill>
                  <a:schemeClr val="accent2"/>
                </a:solidFill>
                <a:latin typeface="Arial" pitchFamily="34" charset="0"/>
              </a:rPr>
              <a:t>getchar</a:t>
            </a:r>
            <a:r>
              <a:rPr lang="en-US" dirty="0">
                <a:solidFill>
                  <a:schemeClr val="accent2"/>
                </a:solidFill>
                <a:latin typeface="Arial" pitchFamily="34" charset="0"/>
              </a:rPr>
              <a:t>()</a:t>
            </a:r>
            <a:r>
              <a:rPr lang="en-US" dirty="0">
                <a:latin typeface="Arial" pitchFamily="34" charset="0"/>
              </a:rPr>
              <a:t>);	// </a:t>
            </a:r>
            <a:r>
              <a:rPr lang="en-US" dirty="0" err="1" smtClean="0">
                <a:latin typeface="Arial" pitchFamily="34" charset="0"/>
              </a:rPr>
              <a:t>ctype.h</a:t>
            </a:r>
            <a:endParaRPr lang="en-US" dirty="0">
              <a:latin typeface="Arial" pitchFamily="34" charset="0"/>
            </a:endParaRPr>
          </a:p>
          <a:p>
            <a:pPr defTabSz="966788">
              <a:lnSpc>
                <a:spcPct val="70000"/>
              </a:lnSpc>
              <a:spcBef>
                <a:spcPct val="50000"/>
              </a:spcBef>
              <a:tabLst>
                <a:tab pos="479425" algn="l"/>
              </a:tabLst>
            </a:pPr>
            <a:r>
              <a:rPr lang="en-US" dirty="0">
                <a:latin typeface="Arial" pitchFamily="34" charset="0"/>
              </a:rPr>
              <a:t>		</a:t>
            </a:r>
            <a:r>
              <a:rPr lang="en-US" dirty="0">
                <a:solidFill>
                  <a:srgbClr val="CC3300"/>
                </a:solidFill>
                <a:latin typeface="Arial" pitchFamily="34" charset="0"/>
              </a:rPr>
              <a:t>branching(</a:t>
            </a:r>
            <a:r>
              <a:rPr lang="en-US" dirty="0" err="1">
                <a:solidFill>
                  <a:srgbClr val="CC3300"/>
                </a:solidFill>
                <a:latin typeface="Arial" pitchFamily="34" charset="0"/>
              </a:rPr>
              <a:t>ch</a:t>
            </a:r>
            <a:r>
              <a:rPr lang="en-US" dirty="0">
                <a:solidFill>
                  <a:srgbClr val="CC3300"/>
                </a:solidFill>
                <a:latin typeface="Arial" pitchFamily="34" charset="0"/>
              </a:rPr>
              <a:t>);</a:t>
            </a:r>
          </a:p>
          <a:p>
            <a:pPr defTabSz="966788">
              <a:lnSpc>
                <a:spcPct val="40000"/>
              </a:lnSpc>
              <a:spcBef>
                <a:spcPct val="50000"/>
              </a:spcBef>
              <a:tabLst>
                <a:tab pos="479425" algn="l"/>
              </a:tabLst>
            </a:pPr>
            <a:r>
              <a:rPr lang="en-US" dirty="0">
                <a:latin typeface="Arial" pitchFamily="34" charset="0"/>
              </a:rPr>
              <a:t>	}</a:t>
            </a:r>
          </a:p>
          <a:p>
            <a:pPr defTabSz="966788">
              <a:lnSpc>
                <a:spcPct val="40000"/>
              </a:lnSpc>
              <a:spcBef>
                <a:spcPct val="50000"/>
              </a:spcBef>
              <a:tabLst>
                <a:tab pos="479425" algn="l"/>
              </a:tabLst>
            </a:pPr>
            <a:r>
              <a:rPr lang="en-US" dirty="0">
                <a:latin typeface="Arial" pitchFamily="34" charset="0"/>
              </a:rPr>
              <a:t>}</a:t>
            </a:r>
          </a:p>
        </p:txBody>
      </p:sp>
      <p:sp>
        <p:nvSpPr>
          <p:cNvPr id="71683" name="Rectangle 3"/>
          <p:cNvSpPr>
            <a:spLocks noChangeArrowheads="1"/>
          </p:cNvSpPr>
          <p:nvPr/>
        </p:nvSpPr>
        <p:spPr bwMode="auto">
          <a:xfrm>
            <a:off x="565150" y="0"/>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Array of Structures (contd.)</a:t>
            </a:r>
            <a:endParaRPr lang="en-US" sz="3400" b="1">
              <a:solidFill>
                <a:schemeClr val="accent2"/>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ChangeArrowheads="1"/>
          </p:cNvSpPr>
          <p:nvPr/>
        </p:nvSpPr>
        <p:spPr bwMode="auto">
          <a:xfrm>
            <a:off x="704850" y="968375"/>
            <a:ext cx="7981950" cy="5661025"/>
          </a:xfrm>
          <a:prstGeom prst="rect">
            <a:avLst/>
          </a:prstGeom>
          <a:noFill/>
          <a:ln w="9525">
            <a:noFill/>
            <a:miter lim="800000"/>
            <a:headEnd/>
            <a:tailEnd/>
          </a:ln>
        </p:spPr>
        <p:txBody>
          <a:bodyPr lIns="96736" tIns="48368" rIns="96736" bIns="48368"/>
          <a:lstStyle/>
          <a:p>
            <a:pPr marL="484188" indent="-484188" algn="just" defTabSz="966788">
              <a:lnSpc>
                <a:spcPct val="85000"/>
              </a:lnSpc>
              <a:spcBef>
                <a:spcPct val="20000"/>
              </a:spcBef>
              <a:buClr>
                <a:srgbClr val="000000"/>
              </a:buClr>
              <a:buSzPct val="75000"/>
              <a:buFont typeface="Wingdings" pitchFamily="2" charset="2"/>
              <a:buNone/>
              <a:tabLst>
                <a:tab pos="976313" algn="l"/>
                <a:tab pos="1828800" algn="l"/>
                <a:tab pos="3386138" algn="l"/>
                <a:tab pos="5321300" algn="l"/>
                <a:tab pos="5802313" algn="l"/>
              </a:tabLst>
            </a:pPr>
            <a:r>
              <a:rPr lang="en-US" sz="2500" dirty="0">
                <a:latin typeface="Arial" pitchFamily="34" charset="0"/>
                <a:cs typeface="Times New Roman" pitchFamily="18" charset="0"/>
              </a:rPr>
              <a:t>void </a:t>
            </a:r>
            <a:r>
              <a:rPr lang="en-US" sz="2500" dirty="0">
                <a:solidFill>
                  <a:srgbClr val="CC3300"/>
                </a:solidFill>
                <a:latin typeface="Arial" pitchFamily="34" charset="0"/>
                <a:cs typeface="Times New Roman" pitchFamily="18" charset="0"/>
              </a:rPr>
              <a:t>branching(char c)</a:t>
            </a:r>
            <a:r>
              <a:rPr lang="en-US" sz="2500" dirty="0">
                <a:latin typeface="Arial" pitchFamily="34" charset="0"/>
                <a:cs typeface="Times New Roman" pitchFamily="18" charset="0"/>
              </a:rPr>
              <a:t> {    // branch to different tasks</a:t>
            </a:r>
          </a:p>
          <a:p>
            <a:pPr marL="484188" indent="-484188" algn="just" defTabSz="966788">
              <a:lnSpc>
                <a:spcPct val="85000"/>
              </a:lnSpc>
              <a:spcBef>
                <a:spcPct val="20000"/>
              </a:spcBef>
              <a:buClr>
                <a:srgbClr val="000000"/>
              </a:buClr>
              <a:buSzPct val="75000"/>
              <a:buFont typeface="Wingdings" pitchFamily="2" charset="2"/>
              <a:buNone/>
              <a:tabLst>
                <a:tab pos="976313" algn="l"/>
                <a:tab pos="1828800" algn="l"/>
                <a:tab pos="3386138" algn="l"/>
                <a:tab pos="5321300" algn="l"/>
                <a:tab pos="5802313" algn="l"/>
              </a:tabLst>
            </a:pPr>
            <a:r>
              <a:rPr lang="en-US" sz="2500" dirty="0">
                <a:latin typeface="Arial" pitchFamily="34" charset="0"/>
                <a:cs typeface="Times New Roman" pitchFamily="18" charset="0"/>
              </a:rPr>
              <a:t>	switch(c)  {</a:t>
            </a:r>
          </a:p>
          <a:p>
            <a:pPr marL="484188" indent="-484188" algn="just" defTabSz="966788">
              <a:lnSpc>
                <a:spcPct val="85000"/>
              </a:lnSpc>
              <a:spcBef>
                <a:spcPct val="20000"/>
              </a:spcBef>
              <a:buClr>
                <a:srgbClr val="000000"/>
              </a:buClr>
              <a:buSzPct val="75000"/>
              <a:buFont typeface="Wingdings" pitchFamily="2" charset="2"/>
              <a:buNone/>
              <a:tabLst>
                <a:tab pos="976313" algn="l"/>
                <a:tab pos="1828800" algn="l"/>
                <a:tab pos="3386138" algn="l"/>
                <a:tab pos="5321300" algn="l"/>
                <a:tab pos="5802313" algn="l"/>
              </a:tabLst>
            </a:pPr>
            <a:r>
              <a:rPr lang="en-US" sz="2500" dirty="0">
                <a:latin typeface="Arial" pitchFamily="34" charset="0"/>
                <a:cs typeface="Times New Roman" pitchFamily="18" charset="0"/>
              </a:rPr>
              <a:t>	</a:t>
            </a:r>
            <a:r>
              <a:rPr lang="en-US" sz="2500" dirty="0" smtClean="0">
                <a:latin typeface="Arial" pitchFamily="34" charset="0"/>
                <a:cs typeface="Times New Roman" pitchFamily="18" charset="0"/>
              </a:rPr>
              <a:t>case </a:t>
            </a:r>
            <a:r>
              <a:rPr lang="en-US" sz="2500" dirty="0">
                <a:latin typeface="Arial" pitchFamily="34" charset="0"/>
                <a:cs typeface="Times New Roman" pitchFamily="18" charset="0"/>
              </a:rPr>
              <a:t>'</a:t>
            </a:r>
            <a:r>
              <a:rPr lang="en-US" sz="2500" dirty="0" err="1">
                <a:latin typeface="Arial" pitchFamily="34" charset="0"/>
                <a:cs typeface="Times New Roman" pitchFamily="18" charset="0"/>
              </a:rPr>
              <a:t>i</a:t>
            </a:r>
            <a:r>
              <a:rPr lang="en-US" sz="2500" dirty="0">
                <a:latin typeface="Arial" pitchFamily="34" charset="0"/>
                <a:cs typeface="Times New Roman" pitchFamily="18" charset="0"/>
              </a:rPr>
              <a:t>':</a:t>
            </a:r>
          </a:p>
          <a:p>
            <a:pPr marL="484188" indent="-484188" algn="just" defTabSz="966788">
              <a:lnSpc>
                <a:spcPct val="85000"/>
              </a:lnSpc>
              <a:spcBef>
                <a:spcPct val="20000"/>
              </a:spcBef>
              <a:buClr>
                <a:srgbClr val="000000"/>
              </a:buClr>
              <a:buSzPct val="75000"/>
              <a:buFont typeface="Wingdings" pitchFamily="2" charset="2"/>
              <a:buNone/>
              <a:tabLst>
                <a:tab pos="976313" algn="l"/>
                <a:tab pos="1828800" algn="l"/>
                <a:tab pos="3386138" algn="l"/>
                <a:tab pos="5321300" algn="l"/>
                <a:tab pos="5802313" algn="l"/>
              </a:tabLst>
            </a:pPr>
            <a:r>
              <a:rPr lang="en-US" sz="2500" dirty="0">
                <a:latin typeface="Arial" pitchFamily="34" charset="0"/>
                <a:cs typeface="Times New Roman" pitchFamily="18" charset="0"/>
              </a:rPr>
              <a:t>		</a:t>
            </a:r>
            <a:r>
              <a:rPr lang="en-US" sz="2500" dirty="0" smtClean="0">
                <a:solidFill>
                  <a:schemeClr val="accent2"/>
                </a:solidFill>
                <a:latin typeface="Arial" pitchFamily="34" charset="0"/>
                <a:cs typeface="Times New Roman" pitchFamily="18" charset="0"/>
              </a:rPr>
              <a:t>insertion</a:t>
            </a:r>
            <a:r>
              <a:rPr lang="en-US" sz="2500" dirty="0">
                <a:solidFill>
                  <a:schemeClr val="accent2"/>
                </a:solidFill>
                <a:latin typeface="Arial" pitchFamily="34" charset="0"/>
                <a:cs typeface="Times New Roman" pitchFamily="18" charset="0"/>
              </a:rPr>
              <a:t>();</a:t>
            </a:r>
          </a:p>
          <a:p>
            <a:pPr marL="484188" indent="-484188" algn="just" defTabSz="966788">
              <a:lnSpc>
                <a:spcPct val="85000"/>
              </a:lnSpc>
              <a:spcBef>
                <a:spcPct val="20000"/>
              </a:spcBef>
              <a:buClr>
                <a:srgbClr val="000000"/>
              </a:buClr>
              <a:buSzPct val="75000"/>
              <a:buFont typeface="Wingdings" pitchFamily="2" charset="2"/>
              <a:buNone/>
              <a:tabLst>
                <a:tab pos="976313" algn="l"/>
                <a:tab pos="1828800" algn="l"/>
                <a:tab pos="3386138" algn="l"/>
                <a:tab pos="5321300" algn="l"/>
                <a:tab pos="5802313" algn="l"/>
              </a:tabLst>
            </a:pPr>
            <a:r>
              <a:rPr lang="en-US" sz="2500" dirty="0">
                <a:latin typeface="Arial" pitchFamily="34" charset="0"/>
                <a:cs typeface="Times New Roman" pitchFamily="18" charset="0"/>
              </a:rPr>
              <a:t>		</a:t>
            </a:r>
            <a:r>
              <a:rPr lang="en-US" sz="2500" dirty="0" smtClean="0">
                <a:latin typeface="Arial" pitchFamily="34" charset="0"/>
                <a:cs typeface="Times New Roman" pitchFamily="18" charset="0"/>
              </a:rPr>
              <a:t>break</a:t>
            </a:r>
            <a:r>
              <a:rPr lang="en-US" sz="2500" dirty="0">
                <a:latin typeface="Arial" pitchFamily="34" charset="0"/>
                <a:cs typeface="Times New Roman" pitchFamily="18" charset="0"/>
              </a:rPr>
              <a:t>;</a:t>
            </a:r>
          </a:p>
          <a:p>
            <a:pPr marL="484188" indent="-484188" defTabSz="966788">
              <a:lnSpc>
                <a:spcPct val="85000"/>
              </a:lnSpc>
              <a:tabLst>
                <a:tab pos="976313" algn="l"/>
                <a:tab pos="1828800" algn="l"/>
                <a:tab pos="3386138" algn="l"/>
                <a:tab pos="5321300" algn="l"/>
                <a:tab pos="5802313" algn="l"/>
              </a:tabLst>
            </a:pPr>
            <a:r>
              <a:rPr lang="en-US" sz="2500" dirty="0">
                <a:latin typeface="Arial" pitchFamily="34" charset="0"/>
                <a:cs typeface="Times New Roman" pitchFamily="18" charset="0"/>
              </a:rPr>
              <a:t>	case 's':</a:t>
            </a:r>
          </a:p>
          <a:p>
            <a:pPr marL="484188" indent="-484188" defTabSz="966788">
              <a:lnSpc>
                <a:spcPct val="85000"/>
              </a:lnSpc>
              <a:tabLst>
                <a:tab pos="976313" algn="l"/>
                <a:tab pos="1828800" algn="l"/>
                <a:tab pos="3386138" algn="l"/>
                <a:tab pos="5321300" algn="l"/>
                <a:tab pos="5802313" algn="l"/>
              </a:tabLst>
            </a:pPr>
            <a:r>
              <a:rPr lang="en-US" sz="2500" dirty="0">
                <a:latin typeface="Arial" pitchFamily="34" charset="0"/>
                <a:cs typeface="Times New Roman" pitchFamily="18" charset="0"/>
              </a:rPr>
              <a:t>		</a:t>
            </a:r>
            <a:r>
              <a:rPr lang="en-US" sz="2500" dirty="0">
                <a:solidFill>
                  <a:schemeClr val="accent2"/>
                </a:solidFill>
                <a:latin typeface="Arial" pitchFamily="34" charset="0"/>
                <a:cs typeface="Times New Roman" pitchFamily="18" charset="0"/>
              </a:rPr>
              <a:t>search();</a:t>
            </a:r>
          </a:p>
          <a:p>
            <a:pPr marL="484188" indent="-484188" defTabSz="966788">
              <a:lnSpc>
                <a:spcPct val="85000"/>
              </a:lnSpc>
              <a:tabLst>
                <a:tab pos="976313" algn="l"/>
                <a:tab pos="1828800" algn="l"/>
                <a:tab pos="3386138" algn="l"/>
                <a:tab pos="5321300" algn="l"/>
                <a:tab pos="5802313" algn="l"/>
              </a:tabLst>
            </a:pPr>
            <a:r>
              <a:rPr lang="en-US" sz="2500" dirty="0">
                <a:latin typeface="Arial" pitchFamily="34" charset="0"/>
                <a:cs typeface="Times New Roman" pitchFamily="18" charset="0"/>
              </a:rPr>
              <a:t>		break;</a:t>
            </a:r>
          </a:p>
          <a:p>
            <a:pPr marL="484188" indent="-484188" defTabSz="966788">
              <a:lnSpc>
                <a:spcPct val="85000"/>
              </a:lnSpc>
              <a:tabLst>
                <a:tab pos="976313" algn="l"/>
                <a:tab pos="1828800" algn="l"/>
                <a:tab pos="3386138" algn="l"/>
                <a:tab pos="5321300" algn="l"/>
                <a:tab pos="5802313" algn="l"/>
              </a:tabLst>
            </a:pPr>
            <a:r>
              <a:rPr lang="en-US" sz="2500" dirty="0">
                <a:latin typeface="Arial" pitchFamily="34" charset="0"/>
                <a:cs typeface="Times New Roman" pitchFamily="18" charset="0"/>
              </a:rPr>
              <a:t>	case </a:t>
            </a:r>
            <a:r>
              <a:rPr lang="en-US" dirty="0"/>
              <a:t>'</a:t>
            </a:r>
            <a:r>
              <a:rPr lang="en-US" sz="2500" dirty="0">
                <a:latin typeface="Arial" pitchFamily="34" charset="0"/>
                <a:cs typeface="Times New Roman" pitchFamily="18" charset="0"/>
              </a:rPr>
              <a:t>d':</a:t>
            </a:r>
          </a:p>
          <a:p>
            <a:pPr marL="484188" indent="-484188" defTabSz="966788">
              <a:lnSpc>
                <a:spcPct val="85000"/>
              </a:lnSpc>
              <a:tabLst>
                <a:tab pos="976313" algn="l"/>
                <a:tab pos="1828800" algn="l"/>
                <a:tab pos="3386138" algn="l"/>
                <a:tab pos="5321300" algn="l"/>
                <a:tab pos="5802313" algn="l"/>
              </a:tabLst>
            </a:pPr>
            <a:r>
              <a:rPr lang="en-US" sz="2500" dirty="0">
                <a:latin typeface="Arial" pitchFamily="34" charset="0"/>
                <a:cs typeface="Times New Roman" pitchFamily="18" charset="0"/>
              </a:rPr>
              <a:t>		</a:t>
            </a:r>
            <a:r>
              <a:rPr lang="en-US" sz="2500" dirty="0">
                <a:solidFill>
                  <a:schemeClr val="accent2"/>
                </a:solidFill>
                <a:latin typeface="Arial" pitchFamily="34" charset="0"/>
                <a:cs typeface="Times New Roman" pitchFamily="18" charset="0"/>
              </a:rPr>
              <a:t>delete();</a:t>
            </a:r>
          </a:p>
          <a:p>
            <a:pPr marL="484188" indent="-484188" defTabSz="966788">
              <a:lnSpc>
                <a:spcPct val="85000"/>
              </a:lnSpc>
              <a:tabLst>
                <a:tab pos="976313" algn="l"/>
                <a:tab pos="1828800" algn="l"/>
                <a:tab pos="3386138" algn="l"/>
                <a:tab pos="5321300" algn="l"/>
                <a:tab pos="5802313" algn="l"/>
              </a:tabLst>
            </a:pPr>
            <a:r>
              <a:rPr lang="en-US" sz="2500" dirty="0">
                <a:latin typeface="Arial" pitchFamily="34" charset="0"/>
                <a:cs typeface="Times New Roman" pitchFamily="18" charset="0"/>
              </a:rPr>
              <a:t>		break;</a:t>
            </a:r>
          </a:p>
          <a:p>
            <a:pPr marL="484188" indent="-484188" algn="just" defTabSz="966788">
              <a:lnSpc>
                <a:spcPct val="85000"/>
              </a:lnSpc>
              <a:spcBef>
                <a:spcPct val="20000"/>
              </a:spcBef>
              <a:buClr>
                <a:srgbClr val="000000"/>
              </a:buClr>
              <a:buSzPct val="75000"/>
              <a:buFont typeface="Wingdings" pitchFamily="2" charset="2"/>
              <a:buNone/>
              <a:tabLst>
                <a:tab pos="976313" algn="l"/>
                <a:tab pos="1828800" algn="l"/>
                <a:tab pos="3386138" algn="l"/>
                <a:tab pos="5321300" algn="l"/>
                <a:tab pos="5802313" algn="l"/>
              </a:tabLst>
            </a:pPr>
            <a:r>
              <a:rPr lang="en-US" sz="2500" dirty="0">
                <a:latin typeface="Arial" pitchFamily="34" charset="0"/>
                <a:cs typeface="Times New Roman" pitchFamily="18" charset="0"/>
              </a:rPr>
              <a:t>	</a:t>
            </a:r>
            <a:r>
              <a:rPr lang="en-US" sz="2500" dirty="0" smtClean="0">
                <a:latin typeface="Arial" pitchFamily="34" charset="0"/>
                <a:cs typeface="Times New Roman" pitchFamily="18" charset="0"/>
              </a:rPr>
              <a:t>default</a:t>
            </a:r>
            <a:r>
              <a:rPr lang="en-US" sz="2500" dirty="0">
                <a:latin typeface="Arial" pitchFamily="34" charset="0"/>
                <a:cs typeface="Times New Roman" pitchFamily="18" charset="0"/>
              </a:rPr>
              <a:t>:</a:t>
            </a:r>
          </a:p>
          <a:p>
            <a:pPr marL="484188" indent="-484188" algn="just" defTabSz="966788">
              <a:lnSpc>
                <a:spcPct val="85000"/>
              </a:lnSpc>
              <a:spcBef>
                <a:spcPct val="20000"/>
              </a:spcBef>
              <a:buClr>
                <a:srgbClr val="000000"/>
              </a:buClr>
              <a:buSzPct val="75000"/>
              <a:buFont typeface="Wingdings" pitchFamily="2" charset="2"/>
              <a:buNone/>
              <a:tabLst>
                <a:tab pos="976313" algn="l"/>
                <a:tab pos="1828800" algn="l"/>
                <a:tab pos="3386138" algn="l"/>
                <a:tab pos="5321300" algn="l"/>
                <a:tab pos="5802313" algn="l"/>
              </a:tabLst>
            </a:pPr>
            <a:r>
              <a:rPr lang="en-US" sz="2500" dirty="0">
                <a:latin typeface="Arial" pitchFamily="34" charset="0"/>
                <a:cs typeface="Times New Roman" pitchFamily="18" charset="0"/>
              </a:rPr>
              <a:t>		</a:t>
            </a:r>
            <a:r>
              <a:rPr lang="en-US" sz="2500" dirty="0" err="1" smtClean="0">
                <a:latin typeface="Arial" pitchFamily="34" charset="0"/>
                <a:cs typeface="Times New Roman" pitchFamily="18" charset="0"/>
              </a:rPr>
              <a:t>printf</a:t>
            </a:r>
            <a:r>
              <a:rPr lang="en-US" sz="2500" dirty="0">
                <a:latin typeface="Arial" pitchFamily="34" charset="0"/>
                <a:cs typeface="Times New Roman" pitchFamily="18" charset="0"/>
              </a:rPr>
              <a:t>("Invalid input\n");</a:t>
            </a:r>
          </a:p>
          <a:p>
            <a:pPr marL="484188" indent="-484188" algn="just" defTabSz="966788">
              <a:lnSpc>
                <a:spcPct val="85000"/>
              </a:lnSpc>
              <a:spcBef>
                <a:spcPct val="20000"/>
              </a:spcBef>
              <a:buClr>
                <a:srgbClr val="000000"/>
              </a:buClr>
              <a:buSzPct val="75000"/>
              <a:buFont typeface="Wingdings" pitchFamily="2" charset="2"/>
              <a:buNone/>
              <a:tabLst>
                <a:tab pos="976313" algn="l"/>
                <a:tab pos="1828800" algn="l"/>
                <a:tab pos="3386138" algn="l"/>
                <a:tab pos="5321300" algn="l"/>
                <a:tab pos="5802313" algn="l"/>
              </a:tabLst>
            </a:pPr>
            <a:r>
              <a:rPr lang="en-US" sz="2500" dirty="0">
                <a:latin typeface="Arial" pitchFamily="34" charset="0"/>
                <a:cs typeface="Times New Roman" pitchFamily="18" charset="0"/>
              </a:rPr>
              <a:t>	}</a:t>
            </a:r>
          </a:p>
          <a:p>
            <a:pPr marL="484188" indent="-484188" algn="just" defTabSz="966788">
              <a:lnSpc>
                <a:spcPct val="85000"/>
              </a:lnSpc>
              <a:spcBef>
                <a:spcPct val="20000"/>
              </a:spcBef>
              <a:buClr>
                <a:srgbClr val="000000"/>
              </a:buClr>
              <a:buSzPct val="75000"/>
              <a:buFont typeface="Wingdings" pitchFamily="2" charset="2"/>
              <a:buNone/>
              <a:tabLst>
                <a:tab pos="976313" algn="l"/>
                <a:tab pos="1828800" algn="l"/>
                <a:tab pos="3386138" algn="l"/>
                <a:tab pos="5321300" algn="l"/>
                <a:tab pos="5802313" algn="l"/>
              </a:tabLst>
            </a:pPr>
            <a:r>
              <a:rPr lang="en-US" sz="2500" dirty="0">
                <a:latin typeface="Arial" pitchFamily="34" charset="0"/>
                <a:cs typeface="Times New Roman" pitchFamily="18" charset="0"/>
              </a:rPr>
              <a:t>}</a:t>
            </a:r>
          </a:p>
        </p:txBody>
      </p:sp>
      <p:sp>
        <p:nvSpPr>
          <p:cNvPr id="72707" name="Rectangle 6"/>
          <p:cNvSpPr>
            <a:spLocks noChangeArrowheads="1"/>
          </p:cNvSpPr>
          <p:nvPr/>
        </p:nvSpPr>
        <p:spPr bwMode="auto">
          <a:xfrm>
            <a:off x="565150" y="80963"/>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Array of Structures (contd.)</a:t>
            </a:r>
            <a:endParaRPr lang="en-US" sz="3400" b="1">
              <a:solidFill>
                <a:schemeClr val="accent2"/>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457200" y="4495800"/>
            <a:ext cx="9906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3730" name="Rectangle 7"/>
          <p:cNvSpPr>
            <a:spLocks noChangeArrowheads="1"/>
          </p:cNvSpPr>
          <p:nvPr/>
        </p:nvSpPr>
        <p:spPr bwMode="auto">
          <a:xfrm>
            <a:off x="644525" y="806450"/>
            <a:ext cx="8499475" cy="5883275"/>
          </a:xfrm>
          <a:prstGeom prst="rect">
            <a:avLst/>
          </a:prstGeom>
          <a:noFill/>
          <a:ln w="9525">
            <a:noFill/>
            <a:miter lim="800000"/>
            <a:headEnd/>
            <a:tailEnd/>
          </a:ln>
        </p:spPr>
        <p:txBody>
          <a:bodyPr lIns="96736" tIns="48368" rIns="96736" bIns="48368"/>
          <a:lstStyle/>
          <a:p>
            <a:pPr marL="479425" indent="-479425" algn="just" defTabSz="966788">
              <a:lnSpc>
                <a:spcPct val="95000"/>
              </a:lnSpc>
              <a:spcBef>
                <a:spcPct val="20000"/>
              </a:spcBef>
              <a:buClr>
                <a:srgbClr val="000000"/>
              </a:buClr>
              <a:buSzPct val="75000"/>
              <a:buFont typeface="Wingdings" pitchFamily="2" charset="2"/>
              <a:buNone/>
              <a:tabLst>
                <a:tab pos="1082675" algn="l"/>
                <a:tab pos="1687513" algn="l"/>
                <a:tab pos="3386138" algn="l"/>
                <a:tab pos="5321300" algn="l"/>
                <a:tab pos="5802313" algn="l"/>
              </a:tabLst>
            </a:pPr>
            <a:r>
              <a:rPr lang="en-US" sz="2300" dirty="0" err="1">
                <a:latin typeface="Arial" pitchFamily="34" charset="0"/>
                <a:cs typeface="Times New Roman" pitchFamily="18" charset="0"/>
              </a:rPr>
              <a:t>int</a:t>
            </a:r>
            <a:r>
              <a:rPr lang="en-US" sz="2300" dirty="0">
                <a:latin typeface="Arial" pitchFamily="34" charset="0"/>
                <a:cs typeface="Times New Roman" pitchFamily="18" charset="0"/>
              </a:rPr>
              <a:t> </a:t>
            </a:r>
            <a:r>
              <a:rPr lang="en-US" sz="2300" dirty="0">
                <a:solidFill>
                  <a:schemeClr val="accent2"/>
                </a:solidFill>
                <a:latin typeface="Arial" pitchFamily="34" charset="0"/>
                <a:cs typeface="Times New Roman" pitchFamily="18" charset="0"/>
              </a:rPr>
              <a:t>insertion()</a:t>
            </a:r>
            <a:r>
              <a:rPr lang="en-US" sz="2300" dirty="0">
                <a:latin typeface="Arial" pitchFamily="34" charset="0"/>
                <a:cs typeface="Times New Roman" pitchFamily="18" charset="0"/>
              </a:rPr>
              <a:t> {    // insert a new entry at the end</a:t>
            </a:r>
          </a:p>
          <a:p>
            <a:pPr marL="479425" indent="-479425" algn="just" defTabSz="966788">
              <a:lnSpc>
                <a:spcPct val="95000"/>
              </a:lnSpc>
              <a:spcBef>
                <a:spcPct val="20000"/>
              </a:spcBef>
              <a:buClr>
                <a:srgbClr val="000000"/>
              </a:buClr>
              <a:buSzPct val="75000"/>
              <a:buFont typeface="Wingdings" pitchFamily="2" charset="2"/>
              <a:buNone/>
              <a:tabLst>
                <a:tab pos="1082675" algn="l"/>
                <a:tab pos="1687513" algn="l"/>
                <a:tab pos="3386138" algn="l"/>
                <a:tab pos="5321300" algn="l"/>
                <a:tab pos="5802313" algn="l"/>
              </a:tabLst>
            </a:pPr>
            <a:r>
              <a:rPr lang="en-US" sz="2300" dirty="0">
                <a:latin typeface="Arial" pitchFamily="34" charset="0"/>
                <a:cs typeface="Times New Roman" pitchFamily="18" charset="0"/>
              </a:rPr>
              <a:t>	if (tail == max) {</a:t>
            </a:r>
          </a:p>
          <a:p>
            <a:pPr marL="479425" indent="-479425" algn="just" defTabSz="966788">
              <a:lnSpc>
                <a:spcPct val="95000"/>
              </a:lnSpc>
              <a:spcBef>
                <a:spcPct val="20000"/>
              </a:spcBef>
              <a:buClr>
                <a:srgbClr val="000000"/>
              </a:buClr>
              <a:buSzPct val="75000"/>
              <a:buFont typeface="Wingdings" pitchFamily="2" charset="2"/>
              <a:buNone/>
              <a:tabLst>
                <a:tab pos="1082675" algn="l"/>
                <a:tab pos="1687513" algn="l"/>
                <a:tab pos="3386138" algn="l"/>
                <a:tab pos="5321300" algn="l"/>
                <a:tab pos="5802313" algn="l"/>
              </a:tabLst>
            </a:pPr>
            <a:r>
              <a:rPr lang="en-US" sz="2300" dirty="0">
                <a:latin typeface="Arial" pitchFamily="34" charset="0"/>
                <a:cs typeface="Times New Roman" pitchFamily="18" charset="0"/>
              </a:rPr>
              <a:t>		printf("There are no more places to insert.\n");</a:t>
            </a:r>
          </a:p>
          <a:p>
            <a:pPr marL="479425" indent="-479425" algn="just" defTabSz="966788">
              <a:lnSpc>
                <a:spcPct val="95000"/>
              </a:lnSpc>
              <a:spcBef>
                <a:spcPct val="20000"/>
              </a:spcBef>
              <a:buClr>
                <a:srgbClr val="000000"/>
              </a:buClr>
              <a:buSzPct val="75000"/>
              <a:buFont typeface="Wingdings" pitchFamily="2" charset="2"/>
              <a:buNone/>
              <a:tabLst>
                <a:tab pos="1082675" algn="l"/>
                <a:tab pos="1687513" algn="l"/>
                <a:tab pos="3386138" algn="l"/>
                <a:tab pos="5321300" algn="l"/>
                <a:tab pos="5802313" algn="l"/>
              </a:tabLst>
            </a:pPr>
            <a:r>
              <a:rPr lang="en-US" sz="2300" dirty="0">
                <a:latin typeface="Arial" pitchFamily="34" charset="0"/>
                <a:cs typeface="Times New Roman" pitchFamily="18" charset="0"/>
              </a:rPr>
              <a:t>		return -1; }</a:t>
            </a:r>
          </a:p>
          <a:p>
            <a:pPr marL="479425" indent="-479425" algn="just" defTabSz="966788">
              <a:lnSpc>
                <a:spcPct val="95000"/>
              </a:lnSpc>
              <a:spcBef>
                <a:spcPct val="20000"/>
              </a:spcBef>
              <a:buClr>
                <a:srgbClr val="000000"/>
              </a:buClr>
              <a:buSzPct val="75000"/>
              <a:buFont typeface="Wingdings" pitchFamily="2" charset="2"/>
              <a:buNone/>
              <a:tabLst>
                <a:tab pos="1082675" algn="l"/>
                <a:tab pos="1687513" algn="l"/>
                <a:tab pos="3386138" algn="l"/>
                <a:tab pos="5321300" algn="l"/>
                <a:tab pos="5802313" algn="l"/>
              </a:tabLst>
            </a:pPr>
            <a:r>
              <a:rPr lang="en-US" sz="2300" dirty="0">
                <a:latin typeface="Arial" pitchFamily="34" charset="0"/>
                <a:cs typeface="Times New Roman" pitchFamily="18" charset="0"/>
              </a:rPr>
              <a:t>	else {</a:t>
            </a:r>
          </a:p>
          <a:p>
            <a:pPr marL="479425" indent="-479425" algn="just" defTabSz="966788">
              <a:lnSpc>
                <a:spcPct val="95000"/>
              </a:lnSpc>
              <a:spcBef>
                <a:spcPct val="20000"/>
              </a:spcBef>
              <a:buClr>
                <a:srgbClr val="000000"/>
              </a:buClr>
              <a:buSzPct val="75000"/>
              <a:buFont typeface="Wingdings" pitchFamily="2" charset="2"/>
              <a:buNone/>
              <a:tabLst>
                <a:tab pos="1082675" algn="l"/>
                <a:tab pos="1687513" algn="l"/>
                <a:tab pos="3386138" algn="l"/>
                <a:tab pos="5321300" algn="l"/>
                <a:tab pos="5802313" algn="l"/>
              </a:tabLst>
            </a:pPr>
            <a:r>
              <a:rPr lang="en-US" sz="2300" dirty="0">
                <a:latin typeface="Arial" pitchFamily="34" charset="0"/>
                <a:cs typeface="Times New Roman" pitchFamily="18" charset="0"/>
              </a:rPr>
              <a:t>		printf("Enter name, phone, email:\n");</a:t>
            </a:r>
          </a:p>
          <a:p>
            <a:pPr marL="479425" indent="-479425" algn="just" defTabSz="966788">
              <a:lnSpc>
                <a:spcPct val="95000"/>
              </a:lnSpc>
              <a:spcBef>
                <a:spcPct val="20000"/>
              </a:spcBef>
              <a:buClr>
                <a:srgbClr val="000000"/>
              </a:buClr>
              <a:buSzPct val="75000"/>
              <a:buFont typeface="Wingdings" pitchFamily="2" charset="2"/>
              <a:buNone/>
              <a:tabLst>
                <a:tab pos="1082675" algn="l"/>
                <a:tab pos="1687513" algn="l"/>
                <a:tab pos="3386138" algn="l"/>
                <a:tab pos="5321300" algn="l"/>
                <a:tab pos="5802313" algn="l"/>
              </a:tabLst>
            </a:pPr>
            <a:r>
              <a:rPr lang="en-US" sz="2300" dirty="0">
                <a:latin typeface="Arial" pitchFamily="34" charset="0"/>
                <a:cs typeface="Times New Roman" pitchFamily="18" charset="0"/>
              </a:rPr>
              <a:t>		scanf("%s", </a:t>
            </a:r>
            <a:r>
              <a:rPr lang="en-US" sz="2300" dirty="0" err="1">
                <a:latin typeface="Arial" pitchFamily="34" charset="0"/>
                <a:cs typeface="Times New Roman" pitchFamily="18" charset="0"/>
              </a:rPr>
              <a:t>contactbook</a:t>
            </a:r>
            <a:r>
              <a:rPr lang="en-US" sz="2300" dirty="0">
                <a:latin typeface="Arial" pitchFamily="34" charset="0"/>
                <a:cs typeface="Times New Roman" pitchFamily="18" charset="0"/>
              </a:rPr>
              <a:t>[tail].name);</a:t>
            </a:r>
          </a:p>
          <a:p>
            <a:pPr marL="479425" indent="-479425" algn="just" defTabSz="966788">
              <a:lnSpc>
                <a:spcPct val="95000"/>
              </a:lnSpc>
              <a:spcBef>
                <a:spcPct val="20000"/>
              </a:spcBef>
              <a:buClr>
                <a:srgbClr val="000000"/>
              </a:buClr>
              <a:buSzPct val="75000"/>
              <a:buFont typeface="Wingdings" pitchFamily="2" charset="2"/>
              <a:buNone/>
              <a:tabLst>
                <a:tab pos="1082675" algn="l"/>
                <a:tab pos="1687513" algn="l"/>
                <a:tab pos="3386138" algn="l"/>
                <a:tab pos="5321300" algn="l"/>
                <a:tab pos="5802313" algn="l"/>
              </a:tabLst>
            </a:pPr>
            <a:r>
              <a:rPr lang="en-US" sz="2300" dirty="0">
                <a:solidFill>
                  <a:schemeClr val="accent1"/>
                </a:solidFill>
                <a:latin typeface="Arial" pitchFamily="34" charset="0"/>
                <a:cs typeface="Times New Roman" pitchFamily="18" charset="0"/>
              </a:rPr>
              <a:t>	</a:t>
            </a:r>
            <a:r>
              <a:rPr lang="en-US" sz="2300" dirty="0" smtClean="0">
                <a:solidFill>
                  <a:schemeClr val="accent1"/>
                </a:solidFill>
                <a:latin typeface="Arial" pitchFamily="34" charset="0"/>
                <a:cs typeface="Times New Roman" pitchFamily="18" charset="0"/>
              </a:rPr>
              <a:t>	// </a:t>
            </a:r>
            <a:r>
              <a:rPr lang="en-US" sz="2300" dirty="0">
                <a:solidFill>
                  <a:srgbClr val="CC3300"/>
                </a:solidFill>
                <a:latin typeface="Arial" pitchFamily="34" charset="0"/>
                <a:cs typeface="Times New Roman" pitchFamily="18" charset="0"/>
              </a:rPr>
              <a:t>&amp;</a:t>
            </a:r>
            <a:r>
              <a:rPr lang="en-US" dirty="0" err="1">
                <a:solidFill>
                  <a:schemeClr val="accent1"/>
                </a:solidFill>
                <a:latin typeface="Arial" pitchFamily="34" charset="0"/>
              </a:rPr>
              <a:t>contactbook</a:t>
            </a:r>
            <a:r>
              <a:rPr lang="en-US" dirty="0">
                <a:solidFill>
                  <a:schemeClr val="accent1"/>
                </a:solidFill>
                <a:latin typeface="Arial" pitchFamily="34" charset="0"/>
              </a:rPr>
              <a:t>[tail].</a:t>
            </a:r>
            <a:r>
              <a:rPr lang="en-US" dirty="0">
                <a:solidFill>
                  <a:schemeClr val="accent2"/>
                </a:solidFill>
                <a:latin typeface="Arial" pitchFamily="34" charset="0"/>
              </a:rPr>
              <a:t>name</a:t>
            </a:r>
            <a:r>
              <a:rPr lang="en-US" dirty="0">
                <a:solidFill>
                  <a:schemeClr val="accent1"/>
                </a:solidFill>
                <a:latin typeface="Arial" pitchFamily="34" charset="0"/>
              </a:rPr>
              <a:t> is an </a:t>
            </a:r>
            <a:r>
              <a:rPr lang="en-US" dirty="0" smtClean="0">
                <a:solidFill>
                  <a:schemeClr val="accent1"/>
                </a:solidFill>
                <a:latin typeface="Arial" pitchFamily="34" charset="0"/>
              </a:rPr>
              <a:t>array name. </a:t>
            </a:r>
            <a:r>
              <a:rPr lang="en-US" dirty="0">
                <a:solidFill>
                  <a:schemeClr val="accent1"/>
                </a:solidFill>
                <a:latin typeface="Arial" pitchFamily="34" charset="0"/>
              </a:rPr>
              <a:t>No </a:t>
            </a:r>
            <a:r>
              <a:rPr lang="en-US" dirty="0" smtClean="0">
                <a:solidFill>
                  <a:schemeClr val="accent1"/>
                </a:solidFill>
                <a:latin typeface="Arial" pitchFamily="34" charset="0"/>
              </a:rPr>
              <a:t>"&amp;"</a:t>
            </a:r>
            <a:endParaRPr lang="en-US" sz="2300" dirty="0">
              <a:solidFill>
                <a:schemeClr val="accent1"/>
              </a:solidFill>
              <a:latin typeface="Arial" pitchFamily="34" charset="0"/>
              <a:cs typeface="Times New Roman" pitchFamily="18" charset="0"/>
            </a:endParaRPr>
          </a:p>
          <a:p>
            <a:pPr marL="479425" indent="-479425" algn="just" defTabSz="966788">
              <a:lnSpc>
                <a:spcPct val="95000"/>
              </a:lnSpc>
              <a:spcBef>
                <a:spcPct val="20000"/>
              </a:spcBef>
              <a:buClr>
                <a:srgbClr val="000000"/>
              </a:buClr>
              <a:buSzPct val="75000"/>
              <a:buFont typeface="Wingdings" pitchFamily="2" charset="2"/>
              <a:buNone/>
              <a:tabLst>
                <a:tab pos="1082675" algn="l"/>
                <a:tab pos="1687513" algn="l"/>
                <a:tab pos="3386138" algn="l"/>
                <a:tab pos="5321300" algn="l"/>
                <a:tab pos="5802313" algn="l"/>
              </a:tabLst>
            </a:pPr>
            <a:r>
              <a:rPr lang="en-US" sz="2300" dirty="0">
                <a:latin typeface="Arial" pitchFamily="34" charset="0"/>
                <a:cs typeface="Times New Roman" pitchFamily="18" charset="0"/>
              </a:rPr>
              <a:t>		scanf("%d", </a:t>
            </a:r>
            <a:r>
              <a:rPr lang="en-US" sz="2300" dirty="0">
                <a:solidFill>
                  <a:schemeClr val="accent2"/>
                </a:solidFill>
                <a:latin typeface="Arial" pitchFamily="34" charset="0"/>
                <a:cs typeface="Times New Roman" pitchFamily="18" charset="0"/>
              </a:rPr>
              <a:t>&amp;</a:t>
            </a:r>
            <a:r>
              <a:rPr lang="en-US" sz="2300" dirty="0" err="1">
                <a:latin typeface="Arial" pitchFamily="34" charset="0"/>
                <a:cs typeface="Times New Roman" pitchFamily="18" charset="0"/>
              </a:rPr>
              <a:t>contactbook</a:t>
            </a:r>
            <a:r>
              <a:rPr lang="en-US" sz="2300" dirty="0">
                <a:latin typeface="Arial" pitchFamily="34" charset="0"/>
                <a:cs typeface="Times New Roman" pitchFamily="18" charset="0"/>
              </a:rPr>
              <a:t>[tail].phone);</a:t>
            </a:r>
          </a:p>
          <a:p>
            <a:pPr marL="479425" indent="-479425" algn="just" defTabSz="966788">
              <a:lnSpc>
                <a:spcPct val="95000"/>
              </a:lnSpc>
              <a:spcBef>
                <a:spcPct val="20000"/>
              </a:spcBef>
              <a:buClr>
                <a:srgbClr val="000000"/>
              </a:buClr>
              <a:buSzPct val="75000"/>
              <a:buFont typeface="Wingdings" pitchFamily="2" charset="2"/>
              <a:buNone/>
              <a:tabLst>
                <a:tab pos="1082675" algn="l"/>
                <a:tab pos="1687513" algn="l"/>
                <a:tab pos="3386138" algn="l"/>
                <a:tab pos="5321300" algn="l"/>
                <a:tab pos="5802313" algn="l"/>
              </a:tabLst>
            </a:pPr>
            <a:r>
              <a:rPr lang="en-US" sz="2300" dirty="0">
                <a:latin typeface="Arial" pitchFamily="34" charset="0"/>
                <a:cs typeface="Times New Roman" pitchFamily="18" charset="0"/>
              </a:rPr>
              <a:t>		scanf("%s", </a:t>
            </a:r>
            <a:r>
              <a:rPr lang="en-US" sz="2300" dirty="0" err="1">
                <a:latin typeface="Arial" pitchFamily="34" charset="0"/>
                <a:cs typeface="Times New Roman" pitchFamily="18" charset="0"/>
              </a:rPr>
              <a:t>contactbook</a:t>
            </a:r>
            <a:r>
              <a:rPr lang="en-US" sz="2300" dirty="0">
                <a:latin typeface="Arial" pitchFamily="34" charset="0"/>
                <a:cs typeface="Times New Roman" pitchFamily="18" charset="0"/>
              </a:rPr>
              <a:t>[tail].email);</a:t>
            </a:r>
          </a:p>
          <a:p>
            <a:pPr marL="479425" indent="-479425" algn="just" defTabSz="966788">
              <a:lnSpc>
                <a:spcPct val="95000"/>
              </a:lnSpc>
              <a:spcBef>
                <a:spcPct val="20000"/>
              </a:spcBef>
              <a:buClr>
                <a:srgbClr val="000000"/>
              </a:buClr>
              <a:buSzPct val="75000"/>
              <a:buFont typeface="Wingdings" pitchFamily="2" charset="2"/>
              <a:buNone/>
              <a:tabLst>
                <a:tab pos="1082675" algn="l"/>
                <a:tab pos="1687513" algn="l"/>
                <a:tab pos="3386138" algn="l"/>
                <a:tab pos="5321300" algn="l"/>
                <a:tab pos="5802313" algn="l"/>
              </a:tabLst>
            </a:pPr>
            <a:r>
              <a:rPr lang="en-US" sz="2300" dirty="0">
                <a:latin typeface="Arial" pitchFamily="34" charset="0"/>
                <a:cs typeface="Times New Roman" pitchFamily="18" charset="0"/>
              </a:rPr>
              <a:t>		tail++;</a:t>
            </a:r>
          </a:p>
          <a:p>
            <a:pPr marL="479425" indent="-479425" algn="just" defTabSz="966788">
              <a:lnSpc>
                <a:spcPct val="95000"/>
              </a:lnSpc>
              <a:spcBef>
                <a:spcPct val="20000"/>
              </a:spcBef>
              <a:buClr>
                <a:srgbClr val="000000"/>
              </a:buClr>
              <a:buSzPct val="75000"/>
              <a:buFont typeface="Wingdings" pitchFamily="2" charset="2"/>
              <a:buNone/>
              <a:tabLst>
                <a:tab pos="1082675" algn="l"/>
                <a:tab pos="1687513" algn="l"/>
                <a:tab pos="3386138" algn="l"/>
                <a:tab pos="5321300" algn="l"/>
                <a:tab pos="5802313" algn="l"/>
              </a:tabLst>
            </a:pPr>
            <a:r>
              <a:rPr lang="en-US" sz="2300" dirty="0">
                <a:latin typeface="Arial" pitchFamily="34" charset="0"/>
                <a:cs typeface="Times New Roman" pitchFamily="18" charset="0"/>
              </a:rPr>
              <a:t>		printf("The number of entries = %d\n", tail);</a:t>
            </a:r>
          </a:p>
          <a:p>
            <a:pPr marL="479425" indent="-479425" algn="just" defTabSz="966788">
              <a:lnSpc>
                <a:spcPct val="95000"/>
              </a:lnSpc>
              <a:spcBef>
                <a:spcPct val="20000"/>
              </a:spcBef>
              <a:buClr>
                <a:srgbClr val="000000"/>
              </a:buClr>
              <a:buSzPct val="75000"/>
              <a:buFont typeface="Wingdings" pitchFamily="2" charset="2"/>
              <a:buNone/>
              <a:tabLst>
                <a:tab pos="1082675" algn="l"/>
                <a:tab pos="1687513" algn="l"/>
                <a:tab pos="3386138" algn="l"/>
                <a:tab pos="5321300" algn="l"/>
                <a:tab pos="5802313" algn="l"/>
              </a:tabLst>
            </a:pPr>
            <a:r>
              <a:rPr lang="en-US" sz="2300" dirty="0">
                <a:latin typeface="Arial" pitchFamily="34" charset="0"/>
                <a:cs typeface="Times New Roman" pitchFamily="18" charset="0"/>
              </a:rPr>
              <a:t>		return 0;</a:t>
            </a:r>
          </a:p>
          <a:p>
            <a:pPr marL="479425" indent="-479425" algn="just" defTabSz="966788">
              <a:lnSpc>
                <a:spcPct val="95000"/>
              </a:lnSpc>
              <a:spcBef>
                <a:spcPct val="20000"/>
              </a:spcBef>
              <a:buClr>
                <a:srgbClr val="000000"/>
              </a:buClr>
              <a:buSzPct val="75000"/>
              <a:buFont typeface="Wingdings" pitchFamily="2" charset="2"/>
              <a:buNone/>
              <a:tabLst>
                <a:tab pos="1082675" algn="l"/>
                <a:tab pos="1687513" algn="l"/>
                <a:tab pos="3386138" algn="l"/>
                <a:tab pos="5321300" algn="l"/>
                <a:tab pos="5802313" algn="l"/>
              </a:tabLst>
            </a:pPr>
            <a:r>
              <a:rPr lang="en-US" sz="2300" dirty="0">
                <a:latin typeface="Arial" pitchFamily="34" charset="0"/>
                <a:cs typeface="Times New Roman" pitchFamily="18" charset="0"/>
              </a:rPr>
              <a:t>	}</a:t>
            </a:r>
          </a:p>
          <a:p>
            <a:pPr marL="479425" indent="-479425" algn="just" defTabSz="966788">
              <a:lnSpc>
                <a:spcPct val="65000"/>
              </a:lnSpc>
              <a:spcBef>
                <a:spcPct val="20000"/>
              </a:spcBef>
              <a:buClr>
                <a:srgbClr val="000000"/>
              </a:buClr>
              <a:buSzPct val="75000"/>
              <a:buFont typeface="Wingdings" pitchFamily="2" charset="2"/>
              <a:buNone/>
              <a:tabLst>
                <a:tab pos="1082675" algn="l"/>
                <a:tab pos="1687513" algn="l"/>
                <a:tab pos="3386138" algn="l"/>
                <a:tab pos="5321300" algn="l"/>
                <a:tab pos="5802313" algn="l"/>
              </a:tabLst>
            </a:pPr>
            <a:r>
              <a:rPr lang="en-US" sz="2300" dirty="0">
                <a:latin typeface="Arial" pitchFamily="34" charset="0"/>
                <a:cs typeface="Times New Roman" pitchFamily="18" charset="0"/>
              </a:rPr>
              <a:t>}</a:t>
            </a:r>
          </a:p>
        </p:txBody>
      </p:sp>
      <p:sp>
        <p:nvSpPr>
          <p:cNvPr id="73731" name="Rectangle 8"/>
          <p:cNvSpPr>
            <a:spLocks noChangeArrowheads="1"/>
          </p:cNvSpPr>
          <p:nvPr/>
        </p:nvSpPr>
        <p:spPr bwMode="auto">
          <a:xfrm>
            <a:off x="565150" y="80963"/>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Array of Structures: insertion( )</a:t>
            </a:r>
            <a:endParaRPr lang="en-US" sz="3400" b="1">
              <a:solidFill>
                <a:schemeClr val="accent2"/>
              </a:solidFill>
            </a:endParaRPr>
          </a:p>
        </p:txBody>
      </p:sp>
      <p:sp>
        <p:nvSpPr>
          <p:cNvPr id="73732" name="Line 9"/>
          <p:cNvSpPr>
            <a:spLocks noChangeShapeType="1"/>
          </p:cNvSpPr>
          <p:nvPr/>
        </p:nvSpPr>
        <p:spPr bwMode="auto">
          <a:xfrm flipH="1">
            <a:off x="2057400" y="3657600"/>
            <a:ext cx="228600" cy="381000"/>
          </a:xfrm>
          <a:prstGeom prst="line">
            <a:avLst/>
          </a:prstGeom>
          <a:noFill/>
          <a:ln w="9525">
            <a:solidFill>
              <a:schemeClr val="tx1"/>
            </a:solidFill>
            <a:round/>
            <a:headEnd/>
            <a:tailEnd/>
          </a:ln>
        </p:spPr>
        <p:txBody>
          <a:bodyPr/>
          <a:lstStyle/>
          <a:p>
            <a:endParaRPr lang="en-US"/>
          </a:p>
        </p:txBody>
      </p:sp>
      <p:sp>
        <p:nvSpPr>
          <p:cNvPr id="73733" name="Line 10"/>
          <p:cNvSpPr>
            <a:spLocks noChangeShapeType="1"/>
          </p:cNvSpPr>
          <p:nvPr/>
        </p:nvSpPr>
        <p:spPr bwMode="auto">
          <a:xfrm>
            <a:off x="2057400" y="3657600"/>
            <a:ext cx="228600" cy="381000"/>
          </a:xfrm>
          <a:prstGeom prst="line">
            <a:avLst/>
          </a:prstGeom>
          <a:noFill/>
          <a:ln w="9525">
            <a:solidFill>
              <a:schemeClr val="tx1"/>
            </a:solidFill>
            <a:round/>
            <a:headEnd/>
            <a:tailEnd/>
          </a:ln>
        </p:spPr>
        <p:txBody>
          <a:bodyPr/>
          <a:lstStyle/>
          <a:p>
            <a:endParaRPr lang="en-US"/>
          </a:p>
        </p:txBody>
      </p:sp>
      <p:sp>
        <p:nvSpPr>
          <p:cNvPr id="6" name="Rectangle 5"/>
          <p:cNvSpPr/>
          <p:nvPr/>
        </p:nvSpPr>
        <p:spPr bwMode="auto">
          <a:xfrm>
            <a:off x="457200" y="3276600"/>
            <a:ext cx="990600" cy="3048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 name="Rectangle 6"/>
          <p:cNvSpPr/>
          <p:nvPr/>
        </p:nvSpPr>
        <p:spPr bwMode="auto">
          <a:xfrm>
            <a:off x="457200" y="3581400"/>
            <a:ext cx="990600" cy="3048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 name="Rectangle 7"/>
          <p:cNvSpPr/>
          <p:nvPr/>
        </p:nvSpPr>
        <p:spPr bwMode="auto">
          <a:xfrm>
            <a:off x="457200" y="3886200"/>
            <a:ext cx="990600" cy="3048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457200" y="4191000"/>
            <a:ext cx="990600" cy="3048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nvGrpSpPr>
          <p:cNvPr id="10" name="Group 9"/>
          <p:cNvGrpSpPr/>
          <p:nvPr/>
        </p:nvGrpSpPr>
        <p:grpSpPr>
          <a:xfrm>
            <a:off x="457200" y="4495800"/>
            <a:ext cx="990600" cy="1219200"/>
            <a:chOff x="8001000" y="1905000"/>
            <a:chExt cx="990600" cy="1219200"/>
          </a:xfrm>
        </p:grpSpPr>
        <p:sp>
          <p:nvSpPr>
            <p:cNvPr id="11" name="Rectangle 10"/>
            <p:cNvSpPr/>
            <p:nvPr/>
          </p:nvSpPr>
          <p:spPr bwMode="auto">
            <a:xfrm>
              <a:off x="8001000" y="1905000"/>
              <a:ext cx="990600" cy="3048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8001000" y="2209800"/>
              <a:ext cx="990600" cy="3048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8001000" y="2514600"/>
              <a:ext cx="990600" cy="3048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4" name="Rectangle 13"/>
            <p:cNvSpPr/>
            <p:nvPr/>
          </p:nvSpPr>
          <p:spPr bwMode="auto">
            <a:xfrm>
              <a:off x="8001000" y="2819400"/>
              <a:ext cx="990600" cy="3048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cxnSp>
        <p:nvCxnSpPr>
          <p:cNvPr id="15" name="Straight Arrow Connector 14"/>
          <p:cNvCxnSpPr/>
          <p:nvPr/>
        </p:nvCxnSpPr>
        <p:spPr bwMode="auto">
          <a:xfrm>
            <a:off x="76200" y="4648200"/>
            <a:ext cx="3810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0.01111 L 3.33333E-6 0.04445 " pathEditMode="relative" rAng="0" ptsTypes="AA">
                                      <p:cBhvr>
                                        <p:cTn id="6" dur="2000" fill="hold"/>
                                        <p:tgtEl>
                                          <p:spTgt spid="10"/>
                                        </p:tgtEl>
                                        <p:attrNameLst>
                                          <p:attrName>ppt_x</p:attrName>
                                          <p:attrName>ppt_y</p:attrName>
                                        </p:attrNameLst>
                                      </p:cBhvr>
                                      <p:rCtr x="0" y="2778"/>
                                    </p:animMotion>
                                  </p:childTnLst>
                                </p:cTn>
                              </p:par>
                            </p:childTnLst>
                          </p:cTn>
                        </p:par>
                        <p:par>
                          <p:cTn id="7" fill="hold">
                            <p:stCondLst>
                              <p:cond delay="2000"/>
                            </p:stCondLst>
                            <p:childTnLst>
                              <p:par>
                                <p:cTn id="8" presetID="42"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1000"/>
                                        <p:tgtEl>
                                          <p:spTgt spid="17"/>
                                        </p:tgtEl>
                                      </p:cBhvr>
                                    </p:animEffect>
                                    <p:anim calcmode="lin" valueType="num">
                                      <p:cBhvr>
                                        <p:cTn id="11" dur="1000" fill="hold"/>
                                        <p:tgtEl>
                                          <p:spTgt spid="17"/>
                                        </p:tgtEl>
                                        <p:attrNameLst>
                                          <p:attrName>ppt_x</p:attrName>
                                        </p:attrNameLst>
                                      </p:cBhvr>
                                      <p:tavLst>
                                        <p:tav tm="0">
                                          <p:val>
                                            <p:strVal val="#ppt_x"/>
                                          </p:val>
                                        </p:tav>
                                        <p:tav tm="100000">
                                          <p:val>
                                            <p:strVal val="#ppt_x"/>
                                          </p:val>
                                        </p:tav>
                                      </p:tavLst>
                                    </p:anim>
                                    <p:anim calcmode="lin" valueType="num">
                                      <p:cBhvr>
                                        <p:cTn id="1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ChangeArrowheads="1"/>
          </p:cNvSpPr>
          <p:nvPr/>
        </p:nvSpPr>
        <p:spPr bwMode="auto">
          <a:xfrm>
            <a:off x="644525" y="725488"/>
            <a:ext cx="7902575" cy="5722937"/>
          </a:xfrm>
          <a:prstGeom prst="rect">
            <a:avLst/>
          </a:prstGeom>
          <a:noFill/>
          <a:ln w="9525">
            <a:noFill/>
            <a:miter lim="800000"/>
            <a:headEnd/>
            <a:tailEnd/>
          </a:ln>
        </p:spPr>
        <p:txBody>
          <a:bodyPr lIns="96736" tIns="48368" rIns="96736" bIns="48368"/>
          <a:lstStyle/>
          <a:p>
            <a:pPr marL="301625" indent="-301625" algn="just" defTabSz="966788">
              <a:lnSpc>
                <a:spcPct val="95000"/>
              </a:lnSpc>
              <a:spcBef>
                <a:spcPct val="20000"/>
              </a:spcBef>
              <a:buClr>
                <a:srgbClr val="000000"/>
              </a:buClr>
              <a:buSzPct val="75000"/>
              <a:buFont typeface="Wingdings" pitchFamily="2" charset="2"/>
              <a:buNone/>
              <a:tabLst>
                <a:tab pos="781050" algn="l"/>
                <a:tab pos="1273175" algn="l"/>
                <a:tab pos="1687513" algn="l"/>
                <a:tab pos="3386138" algn="l"/>
                <a:tab pos="5321300" algn="l"/>
                <a:tab pos="5802313" algn="l"/>
              </a:tabLst>
            </a:pPr>
            <a:r>
              <a:rPr lang="en-US" sz="2500" dirty="0" err="1">
                <a:latin typeface="Arial" pitchFamily="34" charset="0"/>
                <a:cs typeface="Times New Roman" pitchFamily="18" charset="0"/>
              </a:rPr>
              <a:t>int</a:t>
            </a:r>
            <a:r>
              <a:rPr lang="en-US" sz="2500" dirty="0">
                <a:latin typeface="Arial" pitchFamily="34" charset="0"/>
                <a:cs typeface="Times New Roman" pitchFamily="18" charset="0"/>
              </a:rPr>
              <a:t> </a:t>
            </a:r>
            <a:r>
              <a:rPr lang="en-US" sz="2500" dirty="0">
                <a:solidFill>
                  <a:schemeClr val="accent2"/>
                </a:solidFill>
                <a:latin typeface="Arial" pitchFamily="34" charset="0"/>
                <a:cs typeface="Times New Roman" pitchFamily="18" charset="0"/>
              </a:rPr>
              <a:t>search()</a:t>
            </a:r>
            <a:r>
              <a:rPr lang="en-US" sz="2500" dirty="0">
                <a:latin typeface="Arial" pitchFamily="34" charset="0"/>
                <a:cs typeface="Times New Roman" pitchFamily="18" charset="0"/>
              </a:rPr>
              <a:t> {    // print phone and email via name</a:t>
            </a:r>
          </a:p>
          <a:p>
            <a:pPr marL="301625" indent="-301625" algn="just" defTabSz="966788">
              <a:lnSpc>
                <a:spcPct val="95000"/>
              </a:lnSpc>
              <a:spcBef>
                <a:spcPct val="20000"/>
              </a:spcBef>
              <a:buClr>
                <a:srgbClr val="000000"/>
              </a:buClr>
              <a:buSzPct val="75000"/>
              <a:buFont typeface="Wingdings" pitchFamily="2" charset="2"/>
              <a:buNone/>
              <a:tabLst>
                <a:tab pos="781050" algn="l"/>
                <a:tab pos="1273175" algn="l"/>
                <a:tab pos="1687513" algn="l"/>
                <a:tab pos="3386138" algn="l"/>
                <a:tab pos="5321300" algn="l"/>
                <a:tab pos="5802313" algn="l"/>
              </a:tabLst>
            </a:pPr>
            <a:r>
              <a:rPr lang="en-US" sz="2500" dirty="0">
                <a:latin typeface="Arial" pitchFamily="34" charset="0"/>
                <a:cs typeface="Times New Roman" pitchFamily="18" charset="0"/>
              </a:rPr>
              <a:t>	char </a:t>
            </a:r>
            <a:r>
              <a:rPr lang="en-US" sz="2500" dirty="0" err="1">
                <a:latin typeface="Arial" pitchFamily="34" charset="0"/>
                <a:cs typeface="Times New Roman" pitchFamily="18" charset="0"/>
              </a:rPr>
              <a:t>sname</a:t>
            </a:r>
            <a:r>
              <a:rPr lang="en-US" sz="2500" dirty="0">
                <a:latin typeface="Arial" pitchFamily="34" charset="0"/>
                <a:cs typeface="Times New Roman" pitchFamily="18" charset="0"/>
              </a:rPr>
              <a:t>[30]; </a:t>
            </a:r>
            <a:r>
              <a:rPr lang="en-US" sz="2500" dirty="0" err="1">
                <a:latin typeface="Arial" pitchFamily="34" charset="0"/>
                <a:cs typeface="Times New Roman" pitchFamily="18" charset="0"/>
              </a:rPr>
              <a:t>int</a:t>
            </a: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i</a:t>
            </a:r>
            <a:r>
              <a:rPr lang="en-US" sz="2500" dirty="0">
                <a:latin typeface="Arial" pitchFamily="34" charset="0"/>
                <a:cs typeface="Times New Roman" pitchFamily="18" charset="0"/>
              </a:rPr>
              <a:t>;</a:t>
            </a:r>
          </a:p>
          <a:p>
            <a:pPr marL="301625" indent="-301625" algn="just" defTabSz="966788">
              <a:lnSpc>
                <a:spcPct val="95000"/>
              </a:lnSpc>
              <a:spcBef>
                <a:spcPct val="20000"/>
              </a:spcBef>
              <a:buClr>
                <a:srgbClr val="000000"/>
              </a:buClr>
              <a:buSzPct val="75000"/>
              <a:buFont typeface="Wingdings" pitchFamily="2" charset="2"/>
              <a:buNone/>
              <a:tabLst>
                <a:tab pos="781050" algn="l"/>
                <a:tab pos="1273175" algn="l"/>
                <a:tab pos="1687513" algn="l"/>
                <a:tab pos="3386138" algn="l"/>
                <a:tab pos="5321300" algn="l"/>
                <a:tab pos="5802313" algn="l"/>
              </a:tabLst>
            </a:pPr>
            <a:r>
              <a:rPr lang="en-US" sz="2500" dirty="0">
                <a:latin typeface="Arial" pitchFamily="34" charset="0"/>
                <a:cs typeface="Times New Roman" pitchFamily="18" charset="0"/>
              </a:rPr>
              <a:t>	printf(“please enter the name to be searched for:\n”);</a:t>
            </a:r>
          </a:p>
          <a:p>
            <a:pPr marL="301625" indent="-301625" algn="just" defTabSz="966788">
              <a:lnSpc>
                <a:spcPct val="95000"/>
              </a:lnSpc>
              <a:spcBef>
                <a:spcPct val="20000"/>
              </a:spcBef>
              <a:buClr>
                <a:srgbClr val="000000"/>
              </a:buClr>
              <a:buSzPct val="75000"/>
              <a:buFont typeface="Wingdings" pitchFamily="2" charset="2"/>
              <a:buNone/>
              <a:tabLst>
                <a:tab pos="781050" algn="l"/>
                <a:tab pos="1273175" algn="l"/>
                <a:tab pos="1687513" algn="l"/>
                <a:tab pos="3386138" algn="l"/>
                <a:tab pos="5321300" algn="l"/>
                <a:tab pos="5802313" algn="l"/>
              </a:tabLst>
            </a:pPr>
            <a:r>
              <a:rPr lang="en-US" sz="2500" dirty="0">
                <a:latin typeface="Arial" pitchFamily="34" charset="0"/>
                <a:cs typeface="Times New Roman" pitchFamily="18" charset="0"/>
              </a:rPr>
              <a:t>	scanf("%s", </a:t>
            </a:r>
            <a:r>
              <a:rPr lang="en-US" sz="2500" dirty="0" err="1">
                <a:latin typeface="Arial" pitchFamily="34" charset="0"/>
                <a:cs typeface="Times New Roman" pitchFamily="18" charset="0"/>
              </a:rPr>
              <a:t>sname</a:t>
            </a:r>
            <a:r>
              <a:rPr lang="en-US" sz="2500" dirty="0">
                <a:latin typeface="Arial" pitchFamily="34" charset="0"/>
                <a:cs typeface="Times New Roman" pitchFamily="18" charset="0"/>
              </a:rPr>
              <a:t>); 	</a:t>
            </a:r>
            <a:r>
              <a:rPr lang="en-US" sz="2500" dirty="0">
                <a:solidFill>
                  <a:schemeClr val="accent1"/>
                </a:solidFill>
                <a:latin typeface="Arial" pitchFamily="34" charset="0"/>
                <a:cs typeface="Times New Roman" pitchFamily="18" charset="0"/>
              </a:rPr>
              <a:t>//</a:t>
            </a:r>
            <a:r>
              <a:rPr lang="en-US" sz="2500" dirty="0" err="1">
                <a:solidFill>
                  <a:schemeClr val="accent1"/>
                </a:solidFill>
                <a:latin typeface="Arial" pitchFamily="34" charset="0"/>
                <a:cs typeface="Times New Roman" pitchFamily="18" charset="0"/>
              </a:rPr>
              <a:t>sname</a:t>
            </a:r>
            <a:r>
              <a:rPr lang="en-US" sz="2500" dirty="0">
                <a:solidFill>
                  <a:schemeClr val="accent1"/>
                </a:solidFill>
                <a:latin typeface="Arial" pitchFamily="34" charset="0"/>
                <a:cs typeface="Times New Roman" pitchFamily="18" charset="0"/>
              </a:rPr>
              <a:t> is an array, no &amp;</a:t>
            </a:r>
          </a:p>
          <a:p>
            <a:pPr marL="301625" indent="-301625" algn="just" defTabSz="966788">
              <a:lnSpc>
                <a:spcPct val="95000"/>
              </a:lnSpc>
              <a:spcBef>
                <a:spcPct val="20000"/>
              </a:spcBef>
              <a:buClr>
                <a:srgbClr val="000000"/>
              </a:buClr>
              <a:buSzPct val="75000"/>
              <a:buFont typeface="Wingdings" pitchFamily="2" charset="2"/>
              <a:buNone/>
              <a:tabLst>
                <a:tab pos="781050" algn="l"/>
                <a:tab pos="1273175" algn="l"/>
                <a:tab pos="1687513" algn="l"/>
                <a:tab pos="3386138" algn="l"/>
                <a:tab pos="5321300" algn="l"/>
                <a:tab pos="5802313" algn="l"/>
              </a:tabLst>
            </a:pPr>
            <a:r>
              <a:rPr lang="en-US" sz="2500" dirty="0">
                <a:latin typeface="Arial" pitchFamily="34" charset="0"/>
                <a:cs typeface="Times New Roman" pitchFamily="18" charset="0"/>
              </a:rPr>
              <a:t>	for (</a:t>
            </a:r>
            <a:r>
              <a:rPr lang="en-US" sz="2500" dirty="0" err="1">
                <a:latin typeface="Arial" pitchFamily="34" charset="0"/>
                <a:cs typeface="Times New Roman" pitchFamily="18" charset="0"/>
              </a:rPr>
              <a:t>i</a:t>
            </a:r>
            <a:r>
              <a:rPr lang="en-US" sz="2500" dirty="0">
                <a:latin typeface="Arial" pitchFamily="34" charset="0"/>
                <a:cs typeface="Times New Roman" pitchFamily="18" charset="0"/>
              </a:rPr>
              <a:t>=0; </a:t>
            </a:r>
            <a:r>
              <a:rPr lang="en-US" sz="2500" dirty="0" err="1">
                <a:latin typeface="Arial" pitchFamily="34" charset="0"/>
                <a:cs typeface="Times New Roman" pitchFamily="18" charset="0"/>
              </a:rPr>
              <a:t>i</a:t>
            </a:r>
            <a:r>
              <a:rPr lang="en-US" sz="2500" dirty="0">
                <a:latin typeface="Arial" pitchFamily="34" charset="0"/>
                <a:cs typeface="Times New Roman" pitchFamily="18" charset="0"/>
              </a:rPr>
              <a:t>&lt;tail; </a:t>
            </a:r>
            <a:r>
              <a:rPr lang="en-US" sz="2500" dirty="0" err="1">
                <a:latin typeface="Arial" pitchFamily="34" charset="0"/>
                <a:cs typeface="Times New Roman" pitchFamily="18" charset="0"/>
              </a:rPr>
              <a:t>i</a:t>
            </a:r>
            <a:r>
              <a:rPr lang="en-US" sz="2500" dirty="0">
                <a:latin typeface="Arial" pitchFamily="34" charset="0"/>
                <a:cs typeface="Times New Roman" pitchFamily="18" charset="0"/>
              </a:rPr>
              <a:t>++)</a:t>
            </a:r>
          </a:p>
          <a:p>
            <a:pPr marL="301625" indent="-301625" algn="just" defTabSz="966788">
              <a:lnSpc>
                <a:spcPct val="95000"/>
              </a:lnSpc>
              <a:spcBef>
                <a:spcPct val="20000"/>
              </a:spcBef>
              <a:buClr>
                <a:srgbClr val="000000"/>
              </a:buClr>
              <a:buSzPct val="75000"/>
              <a:buFont typeface="Wingdings" pitchFamily="2" charset="2"/>
              <a:buNone/>
              <a:tabLst>
                <a:tab pos="781050" algn="l"/>
                <a:tab pos="1273175" algn="l"/>
                <a:tab pos="1687513" algn="l"/>
                <a:tab pos="3386138" algn="l"/>
                <a:tab pos="5321300" algn="l"/>
                <a:tab pos="5802313" algn="l"/>
              </a:tabLst>
            </a:pPr>
            <a:r>
              <a:rPr lang="en-US" sz="2500" dirty="0">
                <a:latin typeface="Arial" pitchFamily="34" charset="0"/>
                <a:cs typeface="Times New Roman" pitchFamily="18" charset="0"/>
              </a:rPr>
              <a:t>		if (</a:t>
            </a:r>
            <a:r>
              <a:rPr lang="en-US" sz="2500" dirty="0" err="1" smtClean="0">
                <a:latin typeface="Arial" pitchFamily="34" charset="0"/>
                <a:cs typeface="Times New Roman" pitchFamily="18" charset="0"/>
              </a:rPr>
              <a:t>str</a:t>
            </a:r>
            <a:r>
              <a:rPr lang="en-US" sz="2500" dirty="0" err="1" smtClean="0">
                <a:solidFill>
                  <a:srgbClr val="0000FF"/>
                </a:solidFill>
                <a:latin typeface="Arial" pitchFamily="34" charset="0"/>
                <a:cs typeface="Times New Roman" pitchFamily="18" charset="0"/>
              </a:rPr>
              <a:t>i</a:t>
            </a:r>
            <a:r>
              <a:rPr lang="en-US" sz="2500" dirty="0" err="1" smtClean="0">
                <a:latin typeface="Arial" pitchFamily="34" charset="0"/>
                <a:cs typeface="Times New Roman" pitchFamily="18" charset="0"/>
              </a:rPr>
              <a:t>cmp</a:t>
            </a:r>
            <a:r>
              <a:rPr lang="en-US" sz="2500" dirty="0" smtClean="0">
                <a:latin typeface="Arial" pitchFamily="34" charset="0"/>
                <a:cs typeface="Times New Roman" pitchFamily="18" charset="0"/>
              </a:rPr>
              <a:t>(</a:t>
            </a:r>
            <a:r>
              <a:rPr lang="en-US" sz="2500" dirty="0" err="1" smtClean="0">
                <a:latin typeface="Arial" pitchFamily="34" charset="0"/>
                <a:cs typeface="Times New Roman" pitchFamily="18" charset="0"/>
              </a:rPr>
              <a:t>sname</a:t>
            </a: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contactbook</a:t>
            </a:r>
            <a:r>
              <a:rPr lang="en-US" sz="2500" dirty="0">
                <a:latin typeface="Arial" pitchFamily="34" charset="0"/>
                <a:cs typeface="Times New Roman" pitchFamily="18" charset="0"/>
              </a:rPr>
              <a:t>[i].name)== 0) {</a:t>
            </a:r>
          </a:p>
          <a:p>
            <a:pPr marL="301625" indent="-301625" algn="just" defTabSz="966788">
              <a:lnSpc>
                <a:spcPct val="95000"/>
              </a:lnSpc>
              <a:spcBef>
                <a:spcPct val="20000"/>
              </a:spcBef>
              <a:buClr>
                <a:srgbClr val="000000"/>
              </a:buClr>
              <a:buSzPct val="75000"/>
              <a:buFont typeface="Wingdings" pitchFamily="2" charset="2"/>
              <a:buNone/>
              <a:tabLst>
                <a:tab pos="781050" algn="l"/>
                <a:tab pos="1273175" algn="l"/>
                <a:tab pos="1687513" algn="l"/>
                <a:tab pos="3386138" algn="l"/>
                <a:tab pos="5321300" algn="l"/>
                <a:tab pos="5802313" algn="l"/>
              </a:tabLst>
            </a:pPr>
            <a:r>
              <a:rPr lang="en-US" sz="2500" dirty="0">
                <a:latin typeface="Arial" pitchFamily="34" charset="0"/>
                <a:cs typeface="Times New Roman" pitchFamily="18" charset="0"/>
              </a:rPr>
              <a:t>			printf("phone = %d\n", </a:t>
            </a:r>
            <a:r>
              <a:rPr lang="en-US" sz="2500" dirty="0" err="1">
                <a:latin typeface="Arial" pitchFamily="34" charset="0"/>
                <a:cs typeface="Times New Roman" pitchFamily="18" charset="0"/>
              </a:rPr>
              <a:t>contactbook</a:t>
            </a:r>
            <a:r>
              <a:rPr lang="en-US" sz="2500" dirty="0">
                <a:latin typeface="Arial" pitchFamily="34" charset="0"/>
                <a:cs typeface="Times New Roman" pitchFamily="18" charset="0"/>
              </a:rPr>
              <a:t>[</a:t>
            </a:r>
            <a:r>
              <a:rPr lang="en-US" sz="2500" dirty="0" err="1">
                <a:latin typeface="Arial" pitchFamily="34" charset="0"/>
                <a:cs typeface="Times New Roman" pitchFamily="18" charset="0"/>
              </a:rPr>
              <a:t>i</a:t>
            </a:r>
            <a:r>
              <a:rPr lang="en-US" sz="2500" dirty="0">
                <a:latin typeface="Arial" pitchFamily="34" charset="0"/>
                <a:cs typeface="Times New Roman" pitchFamily="18" charset="0"/>
              </a:rPr>
              <a:t>].phone);</a:t>
            </a:r>
          </a:p>
          <a:p>
            <a:pPr marL="301625" indent="-301625" algn="just" defTabSz="966788">
              <a:lnSpc>
                <a:spcPct val="95000"/>
              </a:lnSpc>
              <a:spcBef>
                <a:spcPct val="20000"/>
              </a:spcBef>
              <a:buClr>
                <a:srgbClr val="000000"/>
              </a:buClr>
              <a:buSzPct val="75000"/>
              <a:buFont typeface="Wingdings" pitchFamily="2" charset="2"/>
              <a:buNone/>
              <a:tabLst>
                <a:tab pos="781050" algn="l"/>
                <a:tab pos="1273175" algn="l"/>
                <a:tab pos="1687513" algn="l"/>
                <a:tab pos="3386138" algn="l"/>
                <a:tab pos="5321300" algn="l"/>
                <a:tab pos="5802313" algn="l"/>
              </a:tabLst>
            </a:pPr>
            <a:r>
              <a:rPr lang="en-US" sz="2500" dirty="0">
                <a:latin typeface="Arial" pitchFamily="34" charset="0"/>
                <a:cs typeface="Times New Roman" pitchFamily="18" charset="0"/>
              </a:rPr>
              <a:t>			printf("email = %s\n", </a:t>
            </a:r>
            <a:r>
              <a:rPr lang="en-US" sz="2500" dirty="0" err="1">
                <a:latin typeface="Arial" pitchFamily="34" charset="0"/>
                <a:cs typeface="Times New Roman" pitchFamily="18" charset="0"/>
              </a:rPr>
              <a:t>contactbook</a:t>
            </a:r>
            <a:r>
              <a:rPr lang="en-US" sz="2500" dirty="0">
                <a:latin typeface="Arial" pitchFamily="34" charset="0"/>
                <a:cs typeface="Times New Roman" pitchFamily="18" charset="0"/>
              </a:rPr>
              <a:t>[</a:t>
            </a:r>
            <a:r>
              <a:rPr lang="en-US" sz="2500" dirty="0" err="1">
                <a:latin typeface="Arial" pitchFamily="34" charset="0"/>
                <a:cs typeface="Times New Roman" pitchFamily="18" charset="0"/>
              </a:rPr>
              <a:t>i</a:t>
            </a:r>
            <a:r>
              <a:rPr lang="en-US" sz="2500" dirty="0">
                <a:latin typeface="Arial" pitchFamily="34" charset="0"/>
                <a:cs typeface="Times New Roman" pitchFamily="18" charset="0"/>
              </a:rPr>
              <a:t>].email);</a:t>
            </a:r>
          </a:p>
          <a:p>
            <a:pPr marL="301625" indent="-301625" algn="just" defTabSz="966788">
              <a:lnSpc>
                <a:spcPct val="95000"/>
              </a:lnSpc>
              <a:spcBef>
                <a:spcPct val="20000"/>
              </a:spcBef>
              <a:buClr>
                <a:srgbClr val="000000"/>
              </a:buClr>
              <a:buSzPct val="75000"/>
              <a:buFont typeface="Wingdings" pitchFamily="2" charset="2"/>
              <a:buNone/>
              <a:tabLst>
                <a:tab pos="781050" algn="l"/>
                <a:tab pos="1273175" algn="l"/>
                <a:tab pos="1687513" algn="l"/>
                <a:tab pos="3386138" algn="l"/>
                <a:tab pos="5321300" algn="l"/>
                <a:tab pos="5802313" algn="l"/>
              </a:tabLst>
            </a:pPr>
            <a:r>
              <a:rPr lang="en-US" sz="2500" dirty="0">
                <a:latin typeface="Arial" pitchFamily="34" charset="0"/>
                <a:cs typeface="Times New Roman" pitchFamily="18" charset="0"/>
              </a:rPr>
              <a:t>			return i</a:t>
            </a:r>
            <a:r>
              <a:rPr lang="en-US" sz="2500" dirty="0" smtClean="0">
                <a:latin typeface="Arial" pitchFamily="34" charset="0"/>
                <a:cs typeface="Times New Roman" pitchFamily="18" charset="0"/>
              </a:rPr>
              <a:t>;	// return the index / position</a:t>
            </a:r>
            <a:endParaRPr lang="en-US" sz="2500" dirty="0">
              <a:latin typeface="Arial" pitchFamily="34" charset="0"/>
              <a:cs typeface="Times New Roman" pitchFamily="18" charset="0"/>
            </a:endParaRPr>
          </a:p>
          <a:p>
            <a:pPr marL="301625" indent="-301625" algn="just" defTabSz="966788">
              <a:lnSpc>
                <a:spcPct val="95000"/>
              </a:lnSpc>
              <a:spcBef>
                <a:spcPct val="20000"/>
              </a:spcBef>
              <a:buClr>
                <a:srgbClr val="000000"/>
              </a:buClr>
              <a:buSzPct val="75000"/>
              <a:buFont typeface="Wingdings" pitchFamily="2" charset="2"/>
              <a:buNone/>
              <a:tabLst>
                <a:tab pos="781050" algn="l"/>
                <a:tab pos="1273175" algn="l"/>
                <a:tab pos="1687513" algn="l"/>
                <a:tab pos="3386138" algn="l"/>
                <a:tab pos="5321300" algn="l"/>
                <a:tab pos="5802313" algn="l"/>
              </a:tabLst>
            </a:pPr>
            <a:r>
              <a:rPr lang="en-US" sz="2500" dirty="0">
                <a:latin typeface="Arial" pitchFamily="34" charset="0"/>
                <a:cs typeface="Times New Roman" pitchFamily="18" charset="0"/>
              </a:rPr>
              <a:t>	}</a:t>
            </a:r>
          </a:p>
          <a:p>
            <a:pPr marL="301625" indent="-301625" algn="just" defTabSz="966788">
              <a:lnSpc>
                <a:spcPct val="95000"/>
              </a:lnSpc>
              <a:spcBef>
                <a:spcPct val="20000"/>
              </a:spcBef>
              <a:buClr>
                <a:srgbClr val="000000"/>
              </a:buClr>
              <a:buSzPct val="75000"/>
              <a:buFont typeface="Wingdings" pitchFamily="2" charset="2"/>
              <a:buNone/>
              <a:tabLst>
                <a:tab pos="781050" algn="l"/>
                <a:tab pos="1273175" algn="l"/>
                <a:tab pos="1687513" algn="l"/>
                <a:tab pos="3386138" algn="l"/>
                <a:tab pos="5321300" algn="l"/>
                <a:tab pos="5802313" algn="l"/>
              </a:tabLst>
            </a:pPr>
            <a:r>
              <a:rPr lang="en-US" sz="2500" dirty="0">
                <a:latin typeface="Arial" pitchFamily="34" charset="0"/>
                <a:cs typeface="Times New Roman" pitchFamily="18" charset="0"/>
              </a:rPr>
              <a:t>	printf("The name does not exist.\n");</a:t>
            </a:r>
          </a:p>
          <a:p>
            <a:pPr marL="301625" indent="-301625" algn="just" defTabSz="966788">
              <a:lnSpc>
                <a:spcPct val="95000"/>
              </a:lnSpc>
              <a:spcBef>
                <a:spcPct val="20000"/>
              </a:spcBef>
              <a:buClr>
                <a:srgbClr val="000000"/>
              </a:buClr>
              <a:buSzPct val="75000"/>
              <a:buFont typeface="Wingdings" pitchFamily="2" charset="2"/>
              <a:buNone/>
              <a:tabLst>
                <a:tab pos="781050" algn="l"/>
                <a:tab pos="1273175" algn="l"/>
                <a:tab pos="1687513" algn="l"/>
                <a:tab pos="3386138" algn="l"/>
                <a:tab pos="5321300" algn="l"/>
                <a:tab pos="5802313" algn="l"/>
              </a:tabLst>
            </a:pPr>
            <a:r>
              <a:rPr lang="en-US" sz="2500" dirty="0">
                <a:latin typeface="Arial" pitchFamily="34" charset="0"/>
                <a:cs typeface="Times New Roman" pitchFamily="18" charset="0"/>
              </a:rPr>
              <a:t>	return -1;</a:t>
            </a:r>
          </a:p>
          <a:p>
            <a:pPr marL="301625" indent="-301625" algn="just" defTabSz="966788">
              <a:lnSpc>
                <a:spcPct val="95000"/>
              </a:lnSpc>
              <a:spcBef>
                <a:spcPct val="20000"/>
              </a:spcBef>
              <a:buClr>
                <a:srgbClr val="000000"/>
              </a:buClr>
              <a:buSzPct val="75000"/>
              <a:buFont typeface="Wingdings" pitchFamily="2" charset="2"/>
              <a:buNone/>
              <a:tabLst>
                <a:tab pos="781050" algn="l"/>
                <a:tab pos="1273175" algn="l"/>
                <a:tab pos="1687513" algn="l"/>
                <a:tab pos="3386138" algn="l"/>
                <a:tab pos="5321300" algn="l"/>
                <a:tab pos="5802313" algn="l"/>
              </a:tabLst>
            </a:pPr>
            <a:r>
              <a:rPr lang="en-US" sz="2500" dirty="0">
                <a:latin typeface="Arial" pitchFamily="34" charset="0"/>
                <a:cs typeface="Times New Roman" pitchFamily="18" charset="0"/>
              </a:rPr>
              <a:t>}</a:t>
            </a:r>
          </a:p>
        </p:txBody>
      </p:sp>
      <p:sp>
        <p:nvSpPr>
          <p:cNvPr id="74755" name="Rectangle 5"/>
          <p:cNvSpPr>
            <a:spLocks noChangeArrowheads="1"/>
          </p:cNvSpPr>
          <p:nvPr/>
        </p:nvSpPr>
        <p:spPr bwMode="auto">
          <a:xfrm>
            <a:off x="565150" y="80963"/>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Array of Structures: search( )</a:t>
            </a:r>
            <a:endParaRPr lang="en-US" sz="3400" b="1">
              <a:solidFill>
                <a:schemeClr val="accent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5"/>
          <p:cNvSpPr>
            <a:spLocks noChangeArrowheads="1"/>
          </p:cNvSpPr>
          <p:nvPr/>
        </p:nvSpPr>
        <p:spPr bwMode="auto">
          <a:xfrm>
            <a:off x="671513" y="0"/>
            <a:ext cx="7796212"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C-Style </a:t>
            </a:r>
            <a:r>
              <a:rPr lang="en-US" sz="3400" b="1" dirty="0" err="1">
                <a:solidFill>
                  <a:schemeClr val="accent2"/>
                </a:solidFill>
                <a:cs typeface="Times New Roman" pitchFamily="18" charset="0"/>
              </a:rPr>
              <a:t>Input/Output</a:t>
            </a:r>
            <a:endParaRPr lang="en-US" sz="3400" b="1" dirty="0">
              <a:solidFill>
                <a:schemeClr val="accent2"/>
              </a:solidFill>
            </a:endParaRPr>
          </a:p>
        </p:txBody>
      </p:sp>
      <p:sp>
        <p:nvSpPr>
          <p:cNvPr id="13315" name="Rectangle 36"/>
          <p:cNvSpPr>
            <a:spLocks noChangeArrowheads="1"/>
          </p:cNvSpPr>
          <p:nvPr/>
        </p:nvSpPr>
        <p:spPr bwMode="auto">
          <a:xfrm>
            <a:off x="644525" y="609600"/>
            <a:ext cx="8305800" cy="5803900"/>
          </a:xfrm>
          <a:prstGeom prst="rect">
            <a:avLst/>
          </a:prstGeom>
          <a:noFill/>
          <a:ln w="9525">
            <a:noFill/>
            <a:miter lim="800000"/>
            <a:headEnd/>
            <a:tailEnd/>
          </a:ln>
        </p:spPr>
        <p:txBody>
          <a:bodyPr lIns="96736" tIns="48368" rIns="96736" bIns="48368"/>
          <a:lstStyle/>
          <a:p>
            <a:pPr marL="309563" indent="-309563" defTabSz="966788">
              <a:lnSpc>
                <a:spcPct val="135000"/>
              </a:lnSpc>
              <a:spcBef>
                <a:spcPct val="20000"/>
              </a:spcBef>
              <a:buClr>
                <a:srgbClr val="000000"/>
              </a:buClr>
              <a:buSzPct val="75000"/>
              <a:buFont typeface="Wingdings" pitchFamily="2" charset="2"/>
              <a:buNone/>
              <a:tabLst>
                <a:tab pos="914400" algn="l"/>
                <a:tab pos="1690688" algn="l"/>
                <a:tab pos="2606675" algn="l"/>
                <a:tab pos="2970213" algn="l"/>
                <a:tab pos="4572000" algn="l"/>
                <a:tab pos="4749800" algn="l"/>
              </a:tabLst>
            </a:pPr>
            <a:r>
              <a:rPr lang="en-US" dirty="0">
                <a:cs typeface="Times New Roman" pitchFamily="18" charset="0"/>
              </a:rPr>
              <a:t>Your first program: </a:t>
            </a:r>
          </a:p>
          <a:p>
            <a:pPr marL="309563" indent="-309563" defTabSz="966788">
              <a:lnSpc>
                <a:spcPct val="105000"/>
              </a:lnSpc>
              <a:spcBef>
                <a:spcPct val="20000"/>
              </a:spcBef>
              <a:buClr>
                <a:srgbClr val="000000"/>
              </a:buClr>
              <a:buSzPct val="75000"/>
              <a:buFont typeface="Wingdings" pitchFamily="2" charset="2"/>
              <a:buNone/>
              <a:tabLst>
                <a:tab pos="914400" algn="l"/>
                <a:tab pos="1690688" algn="l"/>
                <a:tab pos="2606675" algn="l"/>
                <a:tab pos="2970213" algn="l"/>
                <a:tab pos="4572000" algn="l"/>
                <a:tab pos="4749800" algn="l"/>
              </a:tabLst>
            </a:pPr>
            <a:r>
              <a:rPr lang="en-US" dirty="0">
                <a:latin typeface="Arial" pitchFamily="34" charset="0"/>
                <a:cs typeface="Times New Roman" pitchFamily="18" charset="0"/>
              </a:rPr>
              <a:t>/* This is my first program. In this program, I enter a number from the keyboard, process the number and then print the result. */</a:t>
            </a:r>
          </a:p>
          <a:p>
            <a:pPr marL="309563" indent="-309563" defTabSz="966788">
              <a:lnSpc>
                <a:spcPct val="125000"/>
              </a:lnSpc>
              <a:spcBef>
                <a:spcPct val="20000"/>
              </a:spcBef>
              <a:buClr>
                <a:srgbClr val="000000"/>
              </a:buClr>
              <a:buSzPct val="75000"/>
              <a:buFont typeface="Wingdings" pitchFamily="2" charset="2"/>
              <a:buNone/>
              <a:tabLst>
                <a:tab pos="914400" algn="l"/>
                <a:tab pos="1690688" algn="l"/>
                <a:tab pos="2606675" algn="l"/>
                <a:tab pos="2970213" algn="l"/>
                <a:tab pos="4572000" algn="l"/>
                <a:tab pos="4749800" algn="l"/>
              </a:tabLst>
            </a:pPr>
            <a:r>
              <a:rPr lang="en-US" dirty="0">
                <a:latin typeface="Arial" pitchFamily="34" charset="0"/>
                <a:cs typeface="Times New Roman" pitchFamily="18" charset="0"/>
              </a:rPr>
              <a:t>	#include &lt;</a:t>
            </a:r>
            <a:r>
              <a:rPr lang="en-US" dirty="0" err="1">
                <a:latin typeface="Arial" pitchFamily="34" charset="0"/>
                <a:cs typeface="Times New Roman" pitchFamily="18" charset="0"/>
              </a:rPr>
              <a:t>stdio.h</a:t>
            </a:r>
            <a:r>
              <a:rPr lang="en-US" dirty="0">
                <a:latin typeface="Arial" pitchFamily="34" charset="0"/>
                <a:cs typeface="Times New Roman" pitchFamily="18" charset="0"/>
              </a:rPr>
              <a:t>&gt;		// C I/O library</a:t>
            </a:r>
          </a:p>
          <a:p>
            <a:pPr marL="309563" indent="-309563" defTabSz="966788">
              <a:lnSpc>
                <a:spcPct val="125000"/>
              </a:lnSpc>
              <a:spcBef>
                <a:spcPct val="20000"/>
              </a:spcBef>
              <a:buClr>
                <a:srgbClr val="000000"/>
              </a:buClr>
              <a:buSzPct val="75000"/>
              <a:buFont typeface="Wingdings" pitchFamily="2" charset="2"/>
              <a:buNone/>
              <a:tabLst>
                <a:tab pos="914400" algn="l"/>
                <a:tab pos="1690688" algn="l"/>
                <a:tab pos="2606675" algn="l"/>
                <a:tab pos="2970213" algn="l"/>
                <a:tab pos="4572000" algn="l"/>
                <a:tab pos="4749800" algn="l"/>
              </a:tabLst>
            </a:pPr>
            <a:r>
              <a:rPr lang="en-US" dirty="0">
                <a:latin typeface="Arial" pitchFamily="34" charset="0"/>
                <a:cs typeface="Times New Roman" pitchFamily="18" charset="0"/>
              </a:rPr>
              <a:t>	main () { 				</a:t>
            </a:r>
          </a:p>
          <a:p>
            <a:pPr marL="309563" indent="-309563" defTabSz="966788">
              <a:lnSpc>
                <a:spcPct val="85000"/>
              </a:lnSpc>
              <a:spcBef>
                <a:spcPct val="20000"/>
              </a:spcBef>
              <a:buClr>
                <a:srgbClr val="000000"/>
              </a:buClr>
              <a:buSzPct val="75000"/>
              <a:buFont typeface="Wingdings" pitchFamily="2" charset="2"/>
              <a:buNone/>
              <a:tabLst>
                <a:tab pos="914400" algn="l"/>
                <a:tab pos="1690688" algn="l"/>
                <a:tab pos="2606675" algn="l"/>
                <a:tab pos="2970213" algn="l"/>
                <a:tab pos="4572000" algn="l"/>
                <a:tab pos="4749800"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int</a:t>
            </a:r>
            <a:r>
              <a:rPr lang="en-US" dirty="0">
                <a:latin typeface="Arial" pitchFamily="34" charset="0"/>
                <a:cs typeface="Times New Roman" pitchFamily="18" charset="0"/>
              </a:rPr>
              <a:t> </a:t>
            </a:r>
            <a:r>
              <a:rPr lang="en-US" dirty="0" err="1">
                <a:latin typeface="Arial" pitchFamily="34" charset="0"/>
                <a:cs typeface="Times New Roman" pitchFamily="18" charset="0"/>
              </a:rPr>
              <a:t>i</a:t>
            </a:r>
            <a:r>
              <a:rPr lang="en-US" dirty="0">
                <a:latin typeface="Arial" pitchFamily="34" charset="0"/>
                <a:cs typeface="Times New Roman" pitchFamily="18" charset="0"/>
              </a:rPr>
              <a:t>, n = 5;</a:t>
            </a:r>
          </a:p>
          <a:p>
            <a:pPr marL="309563" indent="-309563" defTabSz="966788">
              <a:lnSpc>
                <a:spcPct val="85000"/>
              </a:lnSpc>
              <a:spcBef>
                <a:spcPct val="20000"/>
              </a:spcBef>
              <a:buClr>
                <a:srgbClr val="000000"/>
              </a:buClr>
              <a:buSzPct val="75000"/>
              <a:buFont typeface="Wingdings" pitchFamily="2" charset="2"/>
              <a:buNone/>
              <a:tabLst>
                <a:tab pos="914400" algn="l"/>
                <a:tab pos="1690688" algn="l"/>
                <a:tab pos="2606675" algn="l"/>
                <a:tab pos="2970213" algn="l"/>
                <a:tab pos="4572000" algn="l"/>
                <a:tab pos="4749800" algn="l"/>
              </a:tabLst>
            </a:pPr>
            <a:r>
              <a:rPr lang="en-US" dirty="0">
                <a:latin typeface="Arial" pitchFamily="34" charset="0"/>
                <a:cs typeface="Times New Roman" pitchFamily="18" charset="0"/>
              </a:rPr>
              <a:t>		</a:t>
            </a:r>
            <a:r>
              <a:rPr lang="en-US" dirty="0">
                <a:solidFill>
                  <a:srgbClr val="0066CC"/>
                </a:solidFill>
                <a:latin typeface="Arial" pitchFamily="34" charset="0"/>
                <a:cs typeface="Times New Roman" pitchFamily="18" charset="0"/>
              </a:rPr>
              <a:t>printf</a:t>
            </a:r>
            <a:r>
              <a:rPr lang="en-US" dirty="0">
                <a:latin typeface="Arial" pitchFamily="34" charset="0"/>
                <a:cs typeface="Times New Roman" pitchFamily="18" charset="0"/>
              </a:rPr>
              <a:t>(“</a:t>
            </a:r>
            <a:r>
              <a:rPr lang="en-US" dirty="0" smtClean="0">
                <a:latin typeface="Arial" pitchFamily="34" charset="0"/>
                <a:cs typeface="Times New Roman" pitchFamily="18" charset="0"/>
              </a:rPr>
              <a:t>Hi, please </a:t>
            </a:r>
            <a:r>
              <a:rPr lang="en-US" dirty="0">
                <a:latin typeface="Arial" pitchFamily="34" charset="0"/>
                <a:cs typeface="Times New Roman" pitchFamily="18" charset="0"/>
              </a:rPr>
              <a:t>enter an integer: ”);</a:t>
            </a:r>
          </a:p>
          <a:p>
            <a:pPr marL="309563" indent="-309563" defTabSz="966788">
              <a:lnSpc>
                <a:spcPct val="85000"/>
              </a:lnSpc>
              <a:spcBef>
                <a:spcPct val="20000"/>
              </a:spcBef>
              <a:buClr>
                <a:srgbClr val="000000"/>
              </a:buClr>
              <a:buSzPct val="75000"/>
              <a:buFont typeface="Wingdings" pitchFamily="2" charset="2"/>
              <a:buNone/>
              <a:tabLst>
                <a:tab pos="914400" algn="l"/>
                <a:tab pos="1690688" algn="l"/>
                <a:tab pos="2606675" algn="l"/>
                <a:tab pos="2970213" algn="l"/>
                <a:tab pos="4572000" algn="l"/>
                <a:tab pos="4749800" algn="l"/>
              </a:tabLst>
            </a:pPr>
            <a:r>
              <a:rPr lang="en-US" dirty="0">
                <a:latin typeface="Arial" pitchFamily="34" charset="0"/>
                <a:cs typeface="Times New Roman" pitchFamily="18" charset="0"/>
              </a:rPr>
              <a:t>		</a:t>
            </a:r>
            <a:r>
              <a:rPr lang="en-US" dirty="0">
                <a:solidFill>
                  <a:srgbClr val="0066CC"/>
                </a:solidFill>
                <a:latin typeface="Arial" pitchFamily="34" charset="0"/>
                <a:cs typeface="Times New Roman" pitchFamily="18" charset="0"/>
              </a:rPr>
              <a:t>scanf</a:t>
            </a:r>
            <a:r>
              <a:rPr lang="en-US" dirty="0">
                <a:latin typeface="Arial" pitchFamily="34" charset="0"/>
                <a:cs typeface="Times New Roman" pitchFamily="18" charset="0"/>
              </a:rPr>
              <a:t>(“%d”, </a:t>
            </a:r>
            <a:r>
              <a:rPr lang="en-US" dirty="0">
                <a:solidFill>
                  <a:srgbClr val="0000FF"/>
                </a:solidFill>
                <a:latin typeface="Arial" pitchFamily="34" charset="0"/>
                <a:cs typeface="Times New Roman" pitchFamily="18" charset="0"/>
              </a:rPr>
              <a:t>&amp;</a:t>
            </a:r>
            <a:r>
              <a:rPr lang="en-US" dirty="0" err="1">
                <a:latin typeface="Arial" pitchFamily="34" charset="0"/>
                <a:cs typeface="Times New Roman" pitchFamily="18" charset="0"/>
              </a:rPr>
              <a:t>i</a:t>
            </a:r>
            <a:r>
              <a:rPr lang="en-US" dirty="0">
                <a:latin typeface="Arial" pitchFamily="34" charset="0"/>
                <a:cs typeface="Times New Roman" pitchFamily="18" charset="0"/>
              </a:rPr>
              <a:t>);	// input function</a:t>
            </a:r>
          </a:p>
          <a:p>
            <a:pPr marL="309563" indent="-309563" defTabSz="966788">
              <a:lnSpc>
                <a:spcPct val="85000"/>
              </a:lnSpc>
              <a:spcBef>
                <a:spcPct val="20000"/>
              </a:spcBef>
              <a:buClr>
                <a:srgbClr val="000000"/>
              </a:buClr>
              <a:buSzPct val="75000"/>
              <a:buFont typeface="Wingdings" pitchFamily="2" charset="2"/>
              <a:buNone/>
              <a:tabLst>
                <a:tab pos="914400" algn="l"/>
                <a:tab pos="1690688" algn="l"/>
                <a:tab pos="2606675" algn="l"/>
                <a:tab pos="2970213" algn="l"/>
                <a:tab pos="4572000" algn="l"/>
                <a:tab pos="4749800" algn="l"/>
              </a:tabLst>
            </a:pPr>
            <a:r>
              <a:rPr lang="en-US" dirty="0">
                <a:latin typeface="Arial" pitchFamily="34" charset="0"/>
                <a:cs typeface="Times New Roman" pitchFamily="18" charset="0"/>
              </a:rPr>
              <a:t>		if (</a:t>
            </a:r>
            <a:r>
              <a:rPr lang="en-US" dirty="0" err="1">
                <a:latin typeface="Arial" pitchFamily="34" charset="0"/>
                <a:cs typeface="Times New Roman" pitchFamily="18" charset="0"/>
              </a:rPr>
              <a:t>i</a:t>
            </a:r>
            <a:r>
              <a:rPr lang="en-US" dirty="0">
                <a:latin typeface="Arial" pitchFamily="34" charset="0"/>
                <a:cs typeface="Times New Roman" pitchFamily="18" charset="0"/>
              </a:rPr>
              <a:t> &gt; n) </a:t>
            </a:r>
          </a:p>
          <a:p>
            <a:pPr marL="309563" indent="-309563" defTabSz="966788">
              <a:lnSpc>
                <a:spcPct val="85000"/>
              </a:lnSpc>
              <a:spcBef>
                <a:spcPct val="20000"/>
              </a:spcBef>
              <a:buClr>
                <a:srgbClr val="000000"/>
              </a:buClr>
              <a:buSzPct val="75000"/>
              <a:buFont typeface="Wingdings" pitchFamily="2" charset="2"/>
              <a:buNone/>
              <a:tabLst>
                <a:tab pos="914400" algn="l"/>
                <a:tab pos="1690688" algn="l"/>
                <a:tab pos="2606675" algn="l"/>
                <a:tab pos="2970213" algn="l"/>
                <a:tab pos="4572000" algn="l"/>
                <a:tab pos="4749800" algn="l"/>
              </a:tabLst>
            </a:pPr>
            <a:r>
              <a:rPr lang="en-US" dirty="0">
                <a:latin typeface="Arial" pitchFamily="34" charset="0"/>
                <a:cs typeface="Times New Roman" pitchFamily="18" charset="0"/>
              </a:rPr>
              <a:t>			n = n + </a:t>
            </a:r>
            <a:r>
              <a:rPr lang="en-US" dirty="0" err="1">
                <a:latin typeface="Arial" pitchFamily="34" charset="0"/>
                <a:cs typeface="Times New Roman" pitchFamily="18" charset="0"/>
              </a:rPr>
              <a:t>i</a:t>
            </a:r>
            <a:r>
              <a:rPr lang="en-US" dirty="0">
                <a:latin typeface="Arial" pitchFamily="34" charset="0"/>
                <a:cs typeface="Times New Roman" pitchFamily="18" charset="0"/>
              </a:rPr>
              <a:t>;</a:t>
            </a:r>
          </a:p>
          <a:p>
            <a:pPr marL="309563" indent="-309563" defTabSz="966788">
              <a:lnSpc>
                <a:spcPct val="85000"/>
              </a:lnSpc>
              <a:spcBef>
                <a:spcPct val="20000"/>
              </a:spcBef>
              <a:buClr>
                <a:srgbClr val="000000"/>
              </a:buClr>
              <a:buSzPct val="75000"/>
              <a:buFont typeface="Wingdings" pitchFamily="2" charset="2"/>
              <a:buNone/>
              <a:tabLst>
                <a:tab pos="914400" algn="l"/>
                <a:tab pos="1690688" algn="l"/>
                <a:tab pos="2606675" algn="l"/>
                <a:tab pos="2970213" algn="l"/>
                <a:tab pos="4572000" algn="l"/>
                <a:tab pos="4749800" algn="l"/>
              </a:tabLst>
            </a:pPr>
            <a:r>
              <a:rPr lang="en-US" dirty="0">
                <a:latin typeface="Arial" pitchFamily="34" charset="0"/>
                <a:cs typeface="Times New Roman" pitchFamily="18" charset="0"/>
              </a:rPr>
              <a:t>		else	n = n - </a:t>
            </a:r>
            <a:r>
              <a:rPr lang="en-US" dirty="0" err="1">
                <a:latin typeface="Arial" pitchFamily="34" charset="0"/>
                <a:cs typeface="Times New Roman" pitchFamily="18" charset="0"/>
              </a:rPr>
              <a:t>i</a:t>
            </a:r>
            <a:r>
              <a:rPr lang="en-US" dirty="0">
                <a:latin typeface="Arial" pitchFamily="34" charset="0"/>
                <a:cs typeface="Times New Roman" pitchFamily="18" charset="0"/>
              </a:rPr>
              <a:t>;</a:t>
            </a:r>
          </a:p>
          <a:p>
            <a:pPr marL="309563" indent="-309563" defTabSz="966788">
              <a:lnSpc>
                <a:spcPct val="85000"/>
              </a:lnSpc>
              <a:spcBef>
                <a:spcPct val="20000"/>
              </a:spcBef>
              <a:buClr>
                <a:srgbClr val="000000"/>
              </a:buClr>
              <a:buSzPct val="75000"/>
              <a:buFont typeface="Wingdings" pitchFamily="2" charset="2"/>
              <a:buNone/>
              <a:tabLst>
                <a:tab pos="914400" algn="l"/>
                <a:tab pos="1690688" algn="l"/>
                <a:tab pos="2606675" algn="l"/>
                <a:tab pos="2970213" algn="l"/>
                <a:tab pos="4572000" algn="l"/>
                <a:tab pos="4749800" algn="l"/>
              </a:tabLst>
            </a:pPr>
            <a:r>
              <a:rPr lang="en-US" dirty="0">
                <a:latin typeface="Arial" pitchFamily="34" charset="0"/>
                <a:cs typeface="Times New Roman" pitchFamily="18" charset="0"/>
              </a:rPr>
              <a:t>		</a:t>
            </a:r>
            <a:r>
              <a:rPr lang="en-US" dirty="0">
                <a:solidFill>
                  <a:srgbClr val="0066CC"/>
                </a:solidFill>
                <a:latin typeface="Arial" pitchFamily="34" charset="0"/>
                <a:cs typeface="Times New Roman" pitchFamily="18" charset="0"/>
              </a:rPr>
              <a:t>printf</a:t>
            </a:r>
            <a:r>
              <a:rPr lang="en-US" dirty="0">
                <a:latin typeface="Arial" pitchFamily="34" charset="0"/>
                <a:cs typeface="Times New Roman" pitchFamily="18" charset="0"/>
              </a:rPr>
              <a:t>(“</a:t>
            </a:r>
            <a:r>
              <a:rPr lang="en-US" dirty="0" err="1">
                <a:latin typeface="Arial" pitchFamily="34" charset="0"/>
                <a:cs typeface="Times New Roman" pitchFamily="18" charset="0"/>
              </a:rPr>
              <a:t>i</a:t>
            </a:r>
            <a:r>
              <a:rPr lang="en-US" dirty="0">
                <a:latin typeface="Arial" pitchFamily="34" charset="0"/>
                <a:cs typeface="Times New Roman" pitchFamily="18" charset="0"/>
              </a:rPr>
              <a:t> = %d, n = %d\n”, </a:t>
            </a:r>
            <a:r>
              <a:rPr lang="en-US" dirty="0" err="1">
                <a:latin typeface="Arial" pitchFamily="34" charset="0"/>
                <a:cs typeface="Times New Roman" pitchFamily="18" charset="0"/>
              </a:rPr>
              <a:t>i</a:t>
            </a:r>
            <a:r>
              <a:rPr lang="en-US" dirty="0">
                <a:latin typeface="Arial" pitchFamily="34" charset="0"/>
                <a:cs typeface="Times New Roman" pitchFamily="18" charset="0"/>
              </a:rPr>
              <a:t>, n);   //output function</a:t>
            </a:r>
          </a:p>
          <a:p>
            <a:pPr marL="309563" indent="-309563" defTabSz="966788">
              <a:lnSpc>
                <a:spcPct val="85000"/>
              </a:lnSpc>
              <a:spcBef>
                <a:spcPct val="20000"/>
              </a:spcBef>
              <a:buClr>
                <a:srgbClr val="000000"/>
              </a:buClr>
              <a:buSzPct val="75000"/>
              <a:buFont typeface="Wingdings" pitchFamily="2" charset="2"/>
              <a:buNone/>
              <a:tabLst>
                <a:tab pos="914400" algn="l"/>
                <a:tab pos="1690688" algn="l"/>
                <a:tab pos="2606675" algn="l"/>
                <a:tab pos="2970213" algn="l"/>
                <a:tab pos="4572000" algn="l"/>
                <a:tab pos="4749800" algn="l"/>
              </a:tabLst>
            </a:pPr>
            <a:r>
              <a:rPr lang="en-US" dirty="0">
                <a:latin typeface="Arial" pitchFamily="34" charset="0"/>
                <a:cs typeface="Times New Roman" pitchFamily="18" charset="0"/>
              </a:rPr>
              <a:t>	} </a:t>
            </a:r>
          </a:p>
        </p:txBody>
      </p:sp>
      <p:sp>
        <p:nvSpPr>
          <p:cNvPr id="6" name="Freeform 5"/>
          <p:cNvSpPr/>
          <p:nvPr/>
        </p:nvSpPr>
        <p:spPr bwMode="auto">
          <a:xfrm>
            <a:off x="4419600" y="6155982"/>
            <a:ext cx="901521" cy="244818"/>
          </a:xfrm>
          <a:custGeom>
            <a:avLst/>
            <a:gdLst>
              <a:gd name="connsiteX0" fmla="*/ 0 w 1803043"/>
              <a:gd name="connsiteY0" fmla="*/ 25758 h 244818"/>
              <a:gd name="connsiteX1" fmla="*/ 669702 w 1803043"/>
              <a:gd name="connsiteY1" fmla="*/ 244699 h 244818"/>
              <a:gd name="connsiteX2" fmla="*/ 1803043 w 1803043"/>
              <a:gd name="connsiteY2" fmla="*/ 0 h 244818"/>
            </a:gdLst>
            <a:ahLst/>
            <a:cxnLst>
              <a:cxn ang="0">
                <a:pos x="connsiteX0" y="connsiteY0"/>
              </a:cxn>
              <a:cxn ang="0">
                <a:pos x="connsiteX1" y="connsiteY1"/>
              </a:cxn>
              <a:cxn ang="0">
                <a:pos x="connsiteX2" y="connsiteY2"/>
              </a:cxn>
            </a:cxnLst>
            <a:rect l="l" t="t" r="r" b="b"/>
            <a:pathLst>
              <a:path w="1803043" h="244818">
                <a:moveTo>
                  <a:pt x="0" y="25758"/>
                </a:moveTo>
                <a:cubicBezTo>
                  <a:pt x="184597" y="137375"/>
                  <a:pt x="369195" y="248992"/>
                  <a:pt x="669702" y="244699"/>
                </a:cubicBezTo>
                <a:cubicBezTo>
                  <a:pt x="970209" y="240406"/>
                  <a:pt x="1386626" y="120203"/>
                  <a:pt x="1803043" y="0"/>
                </a:cubicBez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 name="Freeform 3"/>
          <p:cNvSpPr/>
          <p:nvPr/>
        </p:nvSpPr>
        <p:spPr bwMode="auto">
          <a:xfrm>
            <a:off x="3276600" y="6104586"/>
            <a:ext cx="1759039" cy="373663"/>
          </a:xfrm>
          <a:custGeom>
            <a:avLst/>
            <a:gdLst>
              <a:gd name="connsiteX0" fmla="*/ 0 w 1378039"/>
              <a:gd name="connsiteY0" fmla="*/ 38637 h 373663"/>
              <a:gd name="connsiteX1" fmla="*/ 811369 w 1378039"/>
              <a:gd name="connsiteY1" fmla="*/ 373487 h 373663"/>
              <a:gd name="connsiteX2" fmla="*/ 1378039 w 1378039"/>
              <a:gd name="connsiteY2" fmla="*/ 0 h 373663"/>
            </a:gdLst>
            <a:ahLst/>
            <a:cxnLst>
              <a:cxn ang="0">
                <a:pos x="connsiteX0" y="connsiteY0"/>
              </a:cxn>
              <a:cxn ang="0">
                <a:pos x="connsiteX1" y="connsiteY1"/>
              </a:cxn>
              <a:cxn ang="0">
                <a:pos x="connsiteX2" y="connsiteY2"/>
              </a:cxn>
            </a:cxnLst>
            <a:rect l="l" t="t" r="r" b="b"/>
            <a:pathLst>
              <a:path w="1378039" h="373663">
                <a:moveTo>
                  <a:pt x="0" y="38637"/>
                </a:moveTo>
                <a:cubicBezTo>
                  <a:pt x="290848" y="209281"/>
                  <a:pt x="581696" y="379926"/>
                  <a:pt x="811369" y="373487"/>
                </a:cubicBezTo>
                <a:cubicBezTo>
                  <a:pt x="1041042" y="367048"/>
                  <a:pt x="1209540" y="183524"/>
                  <a:pt x="1378039" y="0"/>
                </a:cubicBez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250"/>
                                        <p:tgtEl>
                                          <p:spTgt spid="4"/>
                                        </p:tgtEl>
                                      </p:cBhvr>
                                    </p:animEffect>
                                  </p:childTnLst>
                                </p:cTn>
                              </p:par>
                            </p:childTnLst>
                          </p:cTn>
                        </p:par>
                        <p:par>
                          <p:cTn id="8" fill="hold">
                            <p:stCondLst>
                              <p:cond delay="2250"/>
                            </p:stCondLst>
                            <p:childTnLst>
                              <p:par>
                                <p:cTn id="9" presetID="22" presetClass="entr" presetSubtype="8"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609600" y="762000"/>
            <a:ext cx="8458200" cy="6027738"/>
          </a:xfrm>
          <a:prstGeom prst="rect">
            <a:avLst/>
          </a:prstGeom>
          <a:noFill/>
          <a:ln w="9525">
            <a:noFill/>
            <a:miter lim="800000"/>
            <a:headEnd/>
            <a:tailEnd/>
          </a:ln>
        </p:spPr>
        <p:txBody>
          <a:bodyPr lIns="96736" tIns="48368" rIns="96736" bIns="48368"/>
          <a:lstStyle/>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dirty="0" err="1">
                <a:latin typeface="Arial" pitchFamily="34" charset="0"/>
                <a:cs typeface="Times New Roman" pitchFamily="18" charset="0"/>
              </a:rPr>
              <a:t>int</a:t>
            </a:r>
            <a:r>
              <a:rPr lang="en-US" dirty="0">
                <a:latin typeface="Arial" pitchFamily="34" charset="0"/>
                <a:cs typeface="Times New Roman" pitchFamily="18" charset="0"/>
              </a:rPr>
              <a:t> </a:t>
            </a:r>
            <a:r>
              <a:rPr lang="en-US" dirty="0">
                <a:solidFill>
                  <a:schemeClr val="accent2"/>
                </a:solidFill>
                <a:latin typeface="Arial" pitchFamily="34" charset="0"/>
                <a:cs typeface="Times New Roman" pitchFamily="18" charset="0"/>
              </a:rPr>
              <a:t>delete()</a:t>
            </a:r>
            <a:r>
              <a:rPr lang="en-US" dirty="0">
                <a:latin typeface="Arial" pitchFamily="34" charset="0"/>
                <a:cs typeface="Times New Roman" pitchFamily="18" charset="0"/>
              </a:rPr>
              <a:t> {  </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int</a:t>
            </a:r>
            <a:r>
              <a:rPr lang="en-US" dirty="0">
                <a:latin typeface="Arial" pitchFamily="34" charset="0"/>
                <a:cs typeface="Times New Roman" pitchFamily="18" charset="0"/>
              </a:rPr>
              <a:t> </a:t>
            </a:r>
            <a:r>
              <a:rPr lang="en-US" dirty="0" err="1">
                <a:latin typeface="Arial" pitchFamily="34" charset="0"/>
                <a:cs typeface="Times New Roman" pitchFamily="18" charset="0"/>
              </a:rPr>
              <a:t>i</a:t>
            </a:r>
            <a:r>
              <a:rPr lang="en-US" dirty="0">
                <a:latin typeface="Arial" pitchFamily="34" charset="0"/>
                <a:cs typeface="Times New Roman" pitchFamily="18" charset="0"/>
              </a:rPr>
              <a:t>, k;</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dirty="0">
                <a:latin typeface="Arial" pitchFamily="34" charset="0"/>
                <a:cs typeface="Times New Roman" pitchFamily="18" charset="0"/>
              </a:rPr>
              <a:t>	k = search</a:t>
            </a:r>
            <a:r>
              <a:rPr lang="en-US" dirty="0" smtClean="0">
                <a:latin typeface="Arial" pitchFamily="34" charset="0"/>
                <a:cs typeface="Times New Roman" pitchFamily="18" charset="0"/>
              </a:rPr>
              <a:t>();  // enter the name in search()</a:t>
            </a:r>
            <a:endParaRPr lang="en-US" dirty="0">
              <a:latin typeface="Arial" pitchFamily="34" charset="0"/>
              <a:cs typeface="Times New Roman" pitchFamily="18" charset="0"/>
            </a:endParaRP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dirty="0">
                <a:latin typeface="Arial" pitchFamily="34" charset="0"/>
                <a:cs typeface="Times New Roman" pitchFamily="18" charset="0"/>
              </a:rPr>
              <a:t>	if (k == -1) {</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dirty="0">
                <a:latin typeface="Arial" pitchFamily="34" charset="0"/>
                <a:cs typeface="Times New Roman" pitchFamily="18" charset="0"/>
              </a:rPr>
              <a:t>		printf("The name does not exist.\n"); return -1;</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dirty="0">
                <a:latin typeface="Arial" pitchFamily="34" charset="0"/>
                <a:cs typeface="Times New Roman" pitchFamily="18" charset="0"/>
              </a:rPr>
              <a:t>	}</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dirty="0">
                <a:latin typeface="Arial" pitchFamily="34" charset="0"/>
                <a:cs typeface="Times New Roman" pitchFamily="18" charset="0"/>
              </a:rPr>
              <a:t>	else {</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dirty="0">
                <a:latin typeface="Arial" pitchFamily="34" charset="0"/>
                <a:cs typeface="Times New Roman" pitchFamily="18" charset="0"/>
              </a:rPr>
              <a:t>		for (</a:t>
            </a:r>
            <a:r>
              <a:rPr lang="en-US" dirty="0" err="1">
                <a:latin typeface="Arial" pitchFamily="34" charset="0"/>
                <a:cs typeface="Times New Roman" pitchFamily="18" charset="0"/>
              </a:rPr>
              <a:t>i</a:t>
            </a:r>
            <a:r>
              <a:rPr lang="en-US" dirty="0">
                <a:latin typeface="Arial" pitchFamily="34" charset="0"/>
                <a:cs typeface="Times New Roman" pitchFamily="18" charset="0"/>
              </a:rPr>
              <a:t>=k; </a:t>
            </a:r>
            <a:r>
              <a:rPr lang="en-US" dirty="0" err="1">
                <a:latin typeface="Arial" pitchFamily="34" charset="0"/>
                <a:cs typeface="Times New Roman" pitchFamily="18" charset="0"/>
              </a:rPr>
              <a:t>i</a:t>
            </a:r>
            <a:r>
              <a:rPr lang="en-US" dirty="0">
                <a:latin typeface="Arial" pitchFamily="34" charset="0"/>
                <a:cs typeface="Times New Roman" pitchFamily="18" charset="0"/>
              </a:rPr>
              <a:t>&lt;tail; </a:t>
            </a:r>
            <a:r>
              <a:rPr lang="en-US" dirty="0" err="1">
                <a:latin typeface="Arial" pitchFamily="34" charset="0"/>
                <a:cs typeface="Times New Roman" pitchFamily="18" charset="0"/>
              </a:rPr>
              <a:t>i</a:t>
            </a:r>
            <a:r>
              <a:rPr lang="en-US" dirty="0">
                <a:latin typeface="Arial" pitchFamily="34" charset="0"/>
                <a:cs typeface="Times New Roman" pitchFamily="18" charset="0"/>
              </a:rPr>
              <a:t>++) {</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strcpy</a:t>
            </a:r>
            <a:r>
              <a:rPr lang="en-US" dirty="0">
                <a:latin typeface="Arial" pitchFamily="34" charset="0"/>
                <a:cs typeface="Times New Roman" pitchFamily="18" charset="0"/>
              </a:rPr>
              <a:t>(</a:t>
            </a:r>
            <a:r>
              <a:rPr lang="en-US" dirty="0" err="1">
                <a:latin typeface="Arial" pitchFamily="34" charset="0"/>
                <a:cs typeface="Times New Roman" pitchFamily="18" charset="0"/>
              </a:rPr>
              <a:t>contactbook</a:t>
            </a:r>
            <a:r>
              <a:rPr lang="en-US" dirty="0">
                <a:latin typeface="Arial" pitchFamily="34" charset="0"/>
                <a:cs typeface="Times New Roman" pitchFamily="18" charset="0"/>
              </a:rPr>
              <a:t>[</a:t>
            </a:r>
            <a:r>
              <a:rPr lang="en-US" dirty="0" err="1">
                <a:latin typeface="Arial" pitchFamily="34" charset="0"/>
                <a:cs typeface="Times New Roman" pitchFamily="18" charset="0"/>
              </a:rPr>
              <a:t>i</a:t>
            </a:r>
            <a:r>
              <a:rPr lang="en-US" dirty="0">
                <a:latin typeface="Arial" pitchFamily="34" charset="0"/>
                <a:cs typeface="Times New Roman" pitchFamily="18" charset="0"/>
              </a:rPr>
              <a:t>].name, </a:t>
            </a:r>
            <a:r>
              <a:rPr lang="en-US" dirty="0" err="1">
                <a:latin typeface="Arial" pitchFamily="34" charset="0"/>
                <a:cs typeface="Times New Roman" pitchFamily="18" charset="0"/>
              </a:rPr>
              <a:t>contactbook</a:t>
            </a:r>
            <a:r>
              <a:rPr lang="en-US" dirty="0">
                <a:latin typeface="Arial" pitchFamily="34" charset="0"/>
                <a:cs typeface="Times New Roman" pitchFamily="18" charset="0"/>
              </a:rPr>
              <a:t>[i+1].name);</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contactbook</a:t>
            </a:r>
            <a:r>
              <a:rPr lang="en-US" dirty="0">
                <a:latin typeface="Arial" pitchFamily="34" charset="0"/>
                <a:cs typeface="Times New Roman" pitchFamily="18" charset="0"/>
              </a:rPr>
              <a:t>[</a:t>
            </a:r>
            <a:r>
              <a:rPr lang="en-US" dirty="0" err="1">
                <a:latin typeface="Arial" pitchFamily="34" charset="0"/>
                <a:cs typeface="Times New Roman" pitchFamily="18" charset="0"/>
              </a:rPr>
              <a:t>i</a:t>
            </a:r>
            <a:r>
              <a:rPr lang="en-US" dirty="0">
                <a:latin typeface="Arial" pitchFamily="34" charset="0"/>
                <a:cs typeface="Times New Roman" pitchFamily="18" charset="0"/>
              </a:rPr>
              <a:t>].phone = </a:t>
            </a:r>
            <a:r>
              <a:rPr lang="en-US" dirty="0" err="1">
                <a:latin typeface="Arial" pitchFamily="34" charset="0"/>
                <a:cs typeface="Times New Roman" pitchFamily="18" charset="0"/>
              </a:rPr>
              <a:t>contactbook</a:t>
            </a:r>
            <a:r>
              <a:rPr lang="en-US" dirty="0">
                <a:latin typeface="Arial" pitchFamily="34" charset="0"/>
                <a:cs typeface="Times New Roman" pitchFamily="18" charset="0"/>
              </a:rPr>
              <a:t>[i+1].phone;</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strcpy</a:t>
            </a:r>
            <a:r>
              <a:rPr lang="en-US" dirty="0">
                <a:latin typeface="Arial" pitchFamily="34" charset="0"/>
                <a:cs typeface="Times New Roman" pitchFamily="18" charset="0"/>
              </a:rPr>
              <a:t>(</a:t>
            </a:r>
            <a:r>
              <a:rPr lang="en-US" dirty="0" err="1">
                <a:latin typeface="Arial" pitchFamily="34" charset="0"/>
                <a:cs typeface="Times New Roman" pitchFamily="18" charset="0"/>
              </a:rPr>
              <a:t>contactbook</a:t>
            </a:r>
            <a:r>
              <a:rPr lang="en-US" dirty="0">
                <a:latin typeface="Arial" pitchFamily="34" charset="0"/>
                <a:cs typeface="Times New Roman" pitchFamily="18" charset="0"/>
              </a:rPr>
              <a:t>[i].email, </a:t>
            </a:r>
            <a:r>
              <a:rPr lang="en-US" dirty="0" err="1">
                <a:latin typeface="Arial" pitchFamily="34" charset="0"/>
                <a:cs typeface="Times New Roman" pitchFamily="18" charset="0"/>
              </a:rPr>
              <a:t>contactbook</a:t>
            </a:r>
            <a:r>
              <a:rPr lang="en-US" dirty="0">
                <a:latin typeface="Arial" pitchFamily="34" charset="0"/>
                <a:cs typeface="Times New Roman" pitchFamily="18" charset="0"/>
              </a:rPr>
              <a:t>[i+1].</a:t>
            </a:r>
            <a:r>
              <a:rPr lang="en-US" dirty="0" smtClean="0">
                <a:latin typeface="Arial" pitchFamily="34" charset="0"/>
                <a:cs typeface="Times New Roman" pitchFamily="18" charset="0"/>
              </a:rPr>
              <a:t>email;</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dirty="0">
                <a:latin typeface="Arial" pitchFamily="34" charset="0"/>
                <a:cs typeface="Times New Roman" pitchFamily="18" charset="0"/>
              </a:rPr>
              <a:t>		</a:t>
            </a:r>
            <a:r>
              <a:rPr lang="en-US" dirty="0" smtClean="0">
                <a:latin typeface="Arial" pitchFamily="34" charset="0"/>
                <a:cs typeface="Times New Roman" pitchFamily="18" charset="0"/>
              </a:rPr>
              <a:t>}</a:t>
            </a:r>
          </a:p>
          <a:p>
            <a:pPr marL="301625" indent="-301625" algn="just" defTabSz="966788">
              <a:lnSpc>
                <a:spcPct val="75000"/>
              </a:lnSpc>
              <a:spcBef>
                <a:spcPct val="20000"/>
              </a:spcBef>
              <a:buClr>
                <a:srgbClr val="000000"/>
              </a:buClr>
              <a:buSzPct val="75000"/>
              <a:tabLst>
                <a:tab pos="688975" algn="l"/>
                <a:tab pos="1027113" algn="l"/>
                <a:tab pos="1376363" algn="l"/>
                <a:tab pos="1716088" algn="l"/>
                <a:tab pos="3386138" algn="l"/>
                <a:tab pos="5321300" algn="l"/>
                <a:tab pos="5802313" algn="l"/>
              </a:tabLst>
            </a:pPr>
            <a:r>
              <a:rPr lang="en-US" dirty="0">
                <a:latin typeface="Arial" pitchFamily="34" charset="0"/>
                <a:cs typeface="Times New Roman" pitchFamily="18" charset="0"/>
              </a:rPr>
              <a:t>	</a:t>
            </a:r>
            <a:r>
              <a:rPr lang="en-US" dirty="0" smtClean="0">
                <a:latin typeface="Arial" pitchFamily="34" charset="0"/>
                <a:cs typeface="Times New Roman" pitchFamily="18" charset="0"/>
              </a:rPr>
              <a:t>	</a:t>
            </a:r>
            <a:r>
              <a:rPr lang="en-US" dirty="0">
                <a:latin typeface="Arial" pitchFamily="34" charset="0"/>
                <a:cs typeface="Times New Roman" pitchFamily="18" charset="0"/>
              </a:rPr>
              <a:t>printf(</a:t>
            </a:r>
            <a:r>
              <a:rPr lang="en-US" dirty="0">
                <a:latin typeface="Arial" pitchFamily="34" charset="0"/>
              </a:rPr>
              <a:t>"</a:t>
            </a:r>
            <a:r>
              <a:rPr lang="en-US" dirty="0">
                <a:latin typeface="Arial" pitchFamily="34" charset="0"/>
                <a:cs typeface="Times New Roman" pitchFamily="18" charset="0"/>
              </a:rPr>
              <a:t>The index deleted is: %d\n</a:t>
            </a:r>
            <a:r>
              <a:rPr lang="en-US" dirty="0">
                <a:latin typeface="Arial" pitchFamily="34" charset="0"/>
              </a:rPr>
              <a:t>"</a:t>
            </a:r>
            <a:r>
              <a:rPr lang="en-US" dirty="0">
                <a:latin typeface="Arial" pitchFamily="34" charset="0"/>
                <a:cs typeface="Times New Roman" pitchFamily="18" charset="0"/>
              </a:rPr>
              <a:t>, k</a:t>
            </a:r>
            <a:r>
              <a:rPr lang="en-US" dirty="0" smtClean="0">
                <a:latin typeface="Arial" pitchFamily="34" charset="0"/>
                <a:cs typeface="Times New Roman" pitchFamily="18" charset="0"/>
              </a:rPr>
              <a:t>);</a:t>
            </a:r>
            <a:endParaRPr lang="en-US" dirty="0">
              <a:latin typeface="Arial" pitchFamily="34" charset="0"/>
              <a:cs typeface="Times New Roman" pitchFamily="18" charset="0"/>
            </a:endParaRP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dirty="0">
                <a:latin typeface="Arial" pitchFamily="34" charset="0"/>
                <a:cs typeface="Times New Roman" pitchFamily="18" charset="0"/>
              </a:rPr>
              <a:t>		tail--;</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dirty="0">
                <a:latin typeface="Arial" pitchFamily="34" charset="0"/>
                <a:cs typeface="Times New Roman" pitchFamily="18" charset="0"/>
              </a:rPr>
              <a:t>		return k;</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dirty="0">
                <a:latin typeface="Arial" pitchFamily="34" charset="0"/>
                <a:cs typeface="Times New Roman" pitchFamily="18" charset="0"/>
              </a:rPr>
              <a:t>	}</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dirty="0">
                <a:latin typeface="Arial" pitchFamily="34" charset="0"/>
                <a:cs typeface="Times New Roman" pitchFamily="18" charset="0"/>
              </a:rPr>
              <a:t>}</a:t>
            </a:r>
          </a:p>
        </p:txBody>
      </p:sp>
      <p:sp>
        <p:nvSpPr>
          <p:cNvPr id="75779" name="Rectangle 3"/>
          <p:cNvSpPr>
            <a:spLocks noChangeArrowheads="1"/>
          </p:cNvSpPr>
          <p:nvPr/>
        </p:nvSpPr>
        <p:spPr bwMode="auto">
          <a:xfrm>
            <a:off x="1828800" y="80963"/>
            <a:ext cx="649446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Array of Structures: delete( )</a:t>
            </a:r>
            <a:endParaRPr lang="en-US" sz="3400" b="1" dirty="0">
              <a:solidFill>
                <a:schemeClr val="accent2"/>
              </a:solidFill>
            </a:endParaRPr>
          </a:p>
        </p:txBody>
      </p:sp>
      <p:sp>
        <p:nvSpPr>
          <p:cNvPr id="5" name="Rounded Rectangular Callout 4"/>
          <p:cNvSpPr/>
          <p:nvPr/>
        </p:nvSpPr>
        <p:spPr bwMode="auto">
          <a:xfrm>
            <a:off x="4724278" y="5498219"/>
            <a:ext cx="3581400" cy="1237593"/>
          </a:xfrm>
          <a:prstGeom prst="wedgeRoundRectCallout">
            <a:avLst>
              <a:gd name="adj1" fmla="val -40031"/>
              <a:gd name="adj2" fmla="val -27015"/>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ts val="2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String operations with security</a:t>
            </a:r>
          </a:p>
          <a:p>
            <a:pPr>
              <a:lnSpc>
                <a:spcPts val="2000"/>
              </a:lnSpc>
            </a:pPr>
            <a:r>
              <a:rPr lang="en-US" sz="2000" dirty="0" err="1" smtClean="0">
                <a:solidFill>
                  <a:srgbClr val="0000FF"/>
                </a:solidFill>
              </a:rPr>
              <a:t>strcpy_s</a:t>
            </a:r>
            <a:r>
              <a:rPr lang="en-US" sz="2000" dirty="0" smtClean="0"/>
              <a:t>, </a:t>
            </a:r>
            <a:r>
              <a:rPr lang="en-US" sz="2000" dirty="0" err="1" smtClean="0">
                <a:solidFill>
                  <a:srgbClr val="0000FF"/>
                </a:solidFill>
              </a:rPr>
              <a:t>strcmp_s</a:t>
            </a:r>
            <a:r>
              <a:rPr lang="en-US" sz="2000" dirty="0" smtClean="0"/>
              <a:t> are a new library function with security feature (see text 2.4.3)</a:t>
            </a:r>
            <a:endParaRPr lang="en-US" sz="2000" dirty="0"/>
          </a:p>
        </p:txBody>
      </p:sp>
      <p:sp>
        <p:nvSpPr>
          <p:cNvPr id="6" name="Rounded Rectangular Callout 5"/>
          <p:cNvSpPr/>
          <p:nvPr/>
        </p:nvSpPr>
        <p:spPr bwMode="auto">
          <a:xfrm>
            <a:off x="4724278" y="5498219"/>
            <a:ext cx="3581400" cy="1237593"/>
          </a:xfrm>
          <a:prstGeom prst="wedgeRoundRectCallout">
            <a:avLst>
              <a:gd name="adj1" fmla="val 33073"/>
              <a:gd name="adj2" fmla="val -3779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ts val="2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String operations with security:</a:t>
            </a:r>
          </a:p>
          <a:p>
            <a:pPr>
              <a:lnSpc>
                <a:spcPts val="2000"/>
              </a:lnSpc>
            </a:pPr>
            <a:r>
              <a:rPr lang="en-US" sz="2000" dirty="0" err="1" smtClean="0">
                <a:solidFill>
                  <a:srgbClr val="0000FF"/>
                </a:solidFill>
              </a:rPr>
              <a:t>strcpy_s</a:t>
            </a:r>
            <a:r>
              <a:rPr lang="en-US" sz="2000" dirty="0" smtClean="0"/>
              <a:t>, </a:t>
            </a:r>
            <a:r>
              <a:rPr lang="en-US" sz="2000" dirty="0" err="1" smtClean="0">
                <a:solidFill>
                  <a:srgbClr val="0000FF"/>
                </a:solidFill>
              </a:rPr>
              <a:t>strcmp_s</a:t>
            </a:r>
            <a:r>
              <a:rPr lang="en-US" sz="2000" dirty="0" smtClean="0"/>
              <a:t> are a new library function with security feature (see text 2.4.3)</a:t>
            </a:r>
            <a:endParaRPr lang="en-US" sz="2000" dirty="0"/>
          </a:p>
        </p:txBody>
      </p:sp>
      <p:sp>
        <p:nvSpPr>
          <p:cNvPr id="2" name="Rectangle 1"/>
          <p:cNvSpPr/>
          <p:nvPr/>
        </p:nvSpPr>
        <p:spPr bwMode="auto">
          <a:xfrm>
            <a:off x="8001000" y="685800"/>
            <a:ext cx="990600" cy="3048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 name="Rectangle 6"/>
          <p:cNvSpPr/>
          <p:nvPr/>
        </p:nvSpPr>
        <p:spPr bwMode="auto">
          <a:xfrm>
            <a:off x="8001000" y="990600"/>
            <a:ext cx="990600" cy="3048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 name="Rectangle 7"/>
          <p:cNvSpPr/>
          <p:nvPr/>
        </p:nvSpPr>
        <p:spPr bwMode="auto">
          <a:xfrm>
            <a:off x="8001000" y="1295400"/>
            <a:ext cx="990600" cy="3048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8001000" y="1600200"/>
            <a:ext cx="990600" cy="3048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nvGrpSpPr>
          <p:cNvPr id="14" name="Group 13"/>
          <p:cNvGrpSpPr/>
          <p:nvPr/>
        </p:nvGrpSpPr>
        <p:grpSpPr>
          <a:xfrm>
            <a:off x="8001000" y="1905000"/>
            <a:ext cx="990600" cy="1219200"/>
            <a:chOff x="8001000" y="1905000"/>
            <a:chExt cx="990600" cy="1219200"/>
          </a:xfrm>
        </p:grpSpPr>
        <p:sp>
          <p:nvSpPr>
            <p:cNvPr id="10" name="Rectangle 9"/>
            <p:cNvSpPr/>
            <p:nvPr/>
          </p:nvSpPr>
          <p:spPr bwMode="auto">
            <a:xfrm>
              <a:off x="8001000" y="1905000"/>
              <a:ext cx="990600" cy="3048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8001000" y="2209800"/>
              <a:ext cx="990600" cy="3048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8001000" y="2514600"/>
              <a:ext cx="990600" cy="3048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8001000" y="2819400"/>
              <a:ext cx="990600" cy="3048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cxnSp>
        <p:nvCxnSpPr>
          <p:cNvPr id="4" name="Straight Arrow Connector 3"/>
          <p:cNvCxnSpPr>
            <a:endCxn id="9" idx="1"/>
          </p:cNvCxnSpPr>
          <p:nvPr/>
        </p:nvCxnSpPr>
        <p:spPr bwMode="auto">
          <a:xfrm>
            <a:off x="7467600" y="1752600"/>
            <a:ext cx="5334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75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500"/>
                                        <p:tgtEl>
                                          <p:spTgt spid="5"/>
                                        </p:tgtEl>
                                      </p:cBhvr>
                                    </p:animEffect>
                                  </p:childTnLst>
                                </p:cTn>
                              </p:par>
                              <p:par>
                                <p:cTn id="8" presetID="22" presetClass="entr" presetSubtype="1" fill="hold" grpId="0" nodeType="withEffect">
                                  <p:stCondLst>
                                    <p:cond delay="75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1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xit" presetSubtype="0" fill="hold" grpId="0" nodeType="clickEffect">
                                  <p:stCondLst>
                                    <p:cond delay="0"/>
                                  </p:stCondLst>
                                  <p:childTnLst>
                                    <p:animEffect transition="out" filter="fade">
                                      <p:cBhvr>
                                        <p:cTn id="14" dur="1000"/>
                                        <p:tgtEl>
                                          <p:spTgt spid="9"/>
                                        </p:tgtEl>
                                      </p:cBhvr>
                                    </p:animEffect>
                                    <p:anim calcmode="lin" valueType="num">
                                      <p:cBhvr>
                                        <p:cTn id="15" dur="1000"/>
                                        <p:tgtEl>
                                          <p:spTgt spid="9"/>
                                        </p:tgtEl>
                                        <p:attrNameLst>
                                          <p:attrName>ppt_x</p:attrName>
                                        </p:attrNameLst>
                                      </p:cBhvr>
                                      <p:tavLst>
                                        <p:tav tm="0">
                                          <p:val>
                                            <p:strVal val="ppt_x"/>
                                          </p:val>
                                        </p:tav>
                                        <p:tav tm="100000">
                                          <p:val>
                                            <p:strVal val="ppt_x"/>
                                          </p:val>
                                        </p:tav>
                                      </p:tavLst>
                                    </p:anim>
                                    <p:anim calcmode="lin" valueType="num">
                                      <p:cBhvr>
                                        <p:cTn id="16" dur="1000"/>
                                        <p:tgtEl>
                                          <p:spTgt spid="9"/>
                                        </p:tgtEl>
                                        <p:attrNameLst>
                                          <p:attrName>ppt_y</p:attrName>
                                        </p:attrNameLst>
                                      </p:cBhvr>
                                      <p:tavLst>
                                        <p:tav tm="0">
                                          <p:val>
                                            <p:strVal val="ppt_y"/>
                                          </p:val>
                                        </p:tav>
                                        <p:tav tm="100000">
                                          <p:val>
                                            <p:strVal val="ppt_y+.1"/>
                                          </p:val>
                                        </p:tav>
                                      </p:tavLst>
                                    </p:anim>
                                    <p:set>
                                      <p:cBhvr>
                                        <p:cTn id="17" dur="1" fill="hold">
                                          <p:stCondLst>
                                            <p:cond delay="999"/>
                                          </p:stCondLst>
                                        </p:cTn>
                                        <p:tgtEl>
                                          <p:spTgt spid="9"/>
                                        </p:tgtEl>
                                        <p:attrNameLst>
                                          <p:attrName>style.visibility</p:attrName>
                                        </p:attrNameLst>
                                      </p:cBhvr>
                                      <p:to>
                                        <p:strVal val="hidden"/>
                                      </p:to>
                                    </p:set>
                                  </p:childTnLst>
                                </p:cTn>
                              </p:par>
                            </p:childTnLst>
                          </p:cTn>
                        </p:par>
                        <p:par>
                          <p:cTn id="18" fill="hold">
                            <p:stCondLst>
                              <p:cond delay="1000"/>
                            </p:stCondLst>
                            <p:childTnLst>
                              <p:par>
                                <p:cTn id="19" presetID="64" presetClass="path" presetSubtype="0" accel="50000" decel="50000" fill="hold" nodeType="afterEffect">
                                  <p:stCondLst>
                                    <p:cond delay="0"/>
                                  </p:stCondLst>
                                  <p:childTnLst>
                                    <p:animMotion origin="layout" path="M 0.00416 3.33333E-6 L 3.33333E-6 -0.04445 " pathEditMode="relative" rAng="0" ptsTypes="AA">
                                      <p:cBhvr>
                                        <p:cTn id="20" dur="2000" fill="hold"/>
                                        <p:tgtEl>
                                          <p:spTgt spid="14"/>
                                        </p:tgtEl>
                                        <p:attrNameLst>
                                          <p:attrName>ppt_x</p:attrName>
                                          <p:attrName>ppt_y</p:attrName>
                                        </p:attrNameLst>
                                      </p:cBhvr>
                                      <p:rCtr x="-208" y="-2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81000" y="403225"/>
            <a:ext cx="8458200" cy="563563"/>
          </a:xfrm>
        </p:spPr>
        <p:txBody>
          <a:bodyPr/>
          <a:lstStyle/>
          <a:p>
            <a:r>
              <a:rPr lang="en-US" sz="2600" smtClean="0"/>
              <a:t>The Name of an Array is the Initial Address of the Array</a:t>
            </a:r>
          </a:p>
        </p:txBody>
      </p:sp>
      <p:sp>
        <p:nvSpPr>
          <p:cNvPr id="76803" name="Text Box 4"/>
          <p:cNvSpPr txBox="1">
            <a:spLocks noChangeArrowheads="1"/>
          </p:cNvSpPr>
          <p:nvPr/>
        </p:nvSpPr>
        <p:spPr bwMode="auto">
          <a:xfrm>
            <a:off x="762000" y="1295400"/>
            <a:ext cx="7772400" cy="4471988"/>
          </a:xfrm>
          <a:prstGeom prst="rect">
            <a:avLst/>
          </a:prstGeom>
          <a:noFill/>
          <a:ln w="9525">
            <a:noFill/>
            <a:miter lim="800000"/>
            <a:headEnd/>
            <a:tailEnd/>
          </a:ln>
        </p:spPr>
        <p:txBody>
          <a:bodyPr lIns="91432" tIns="45716" rIns="91432" bIns="45716">
            <a:spAutoFit/>
          </a:bodyPr>
          <a:lstStyle/>
          <a:p>
            <a:pPr>
              <a:tabLst>
                <a:tab pos="852488" algn="l"/>
                <a:tab pos="2292350" algn="l"/>
              </a:tabLst>
            </a:pPr>
            <a:r>
              <a:rPr lang="en-US" dirty="0" err="1">
                <a:latin typeface="Arial" pitchFamily="34" charset="0"/>
              </a:rPr>
              <a:t>int</a:t>
            </a:r>
            <a:r>
              <a:rPr lang="en-US" dirty="0">
                <a:latin typeface="Arial" pitchFamily="34" charset="0"/>
              </a:rPr>
              <a:t>	x = 5, *</a:t>
            </a:r>
            <a:r>
              <a:rPr lang="en-US" dirty="0" err="1">
                <a:latin typeface="Arial" pitchFamily="34" charset="0"/>
              </a:rPr>
              <a:t>xptr</a:t>
            </a:r>
            <a:r>
              <a:rPr lang="en-US" dirty="0">
                <a:latin typeface="Arial" pitchFamily="34" charset="0"/>
              </a:rPr>
              <a:t>;</a:t>
            </a:r>
          </a:p>
          <a:p>
            <a:pPr>
              <a:tabLst>
                <a:tab pos="852488" algn="l"/>
                <a:tab pos="2292350" algn="l"/>
              </a:tabLst>
            </a:pPr>
            <a:r>
              <a:rPr lang="en-US" dirty="0" err="1">
                <a:latin typeface="Arial" pitchFamily="34" charset="0"/>
              </a:rPr>
              <a:t>int</a:t>
            </a:r>
            <a:r>
              <a:rPr lang="en-US" dirty="0">
                <a:latin typeface="Arial" pitchFamily="34" charset="0"/>
              </a:rPr>
              <a:t>	y[10], *</a:t>
            </a:r>
            <a:r>
              <a:rPr lang="en-US" dirty="0" err="1">
                <a:latin typeface="Arial" pitchFamily="34" charset="0"/>
              </a:rPr>
              <a:t>yptr</a:t>
            </a:r>
            <a:r>
              <a:rPr lang="en-US" dirty="0">
                <a:latin typeface="Arial" pitchFamily="34" charset="0"/>
              </a:rPr>
              <a:t>;</a:t>
            </a:r>
          </a:p>
          <a:p>
            <a:pPr>
              <a:tabLst>
                <a:tab pos="852488" algn="l"/>
                <a:tab pos="2292350" algn="l"/>
              </a:tabLst>
            </a:pPr>
            <a:r>
              <a:rPr lang="en-US" dirty="0">
                <a:latin typeface="Arial" pitchFamily="34" charset="0"/>
              </a:rPr>
              <a:t>char	z[20], *</a:t>
            </a:r>
            <a:r>
              <a:rPr lang="en-US" dirty="0" err="1">
                <a:latin typeface="Arial" pitchFamily="34" charset="0"/>
              </a:rPr>
              <a:t>zptr</a:t>
            </a:r>
            <a:r>
              <a:rPr lang="en-US" dirty="0">
                <a:latin typeface="Arial" pitchFamily="34" charset="0"/>
              </a:rPr>
              <a:t>;</a:t>
            </a:r>
          </a:p>
          <a:p>
            <a:pPr>
              <a:tabLst>
                <a:tab pos="852488" algn="l"/>
                <a:tab pos="2292350" algn="l"/>
              </a:tabLst>
            </a:pPr>
            <a:endParaRPr lang="en-US" dirty="0">
              <a:latin typeface="Arial" pitchFamily="34" charset="0"/>
            </a:endParaRPr>
          </a:p>
          <a:p>
            <a:pPr>
              <a:tabLst>
                <a:tab pos="852488" algn="l"/>
                <a:tab pos="2292350" algn="l"/>
              </a:tabLst>
            </a:pPr>
            <a:r>
              <a:rPr lang="en-US" dirty="0" err="1">
                <a:latin typeface="Arial" pitchFamily="34" charset="0"/>
              </a:rPr>
              <a:t>xptr</a:t>
            </a:r>
            <a:r>
              <a:rPr lang="en-US" dirty="0">
                <a:latin typeface="Arial" pitchFamily="34" charset="0"/>
              </a:rPr>
              <a:t> = </a:t>
            </a:r>
            <a:r>
              <a:rPr lang="en-US" dirty="0">
                <a:solidFill>
                  <a:schemeClr val="accent2"/>
                </a:solidFill>
                <a:latin typeface="Arial" pitchFamily="34" charset="0"/>
              </a:rPr>
              <a:t>&amp;x</a:t>
            </a:r>
            <a:r>
              <a:rPr lang="en-US" dirty="0">
                <a:latin typeface="Arial" pitchFamily="34" charset="0"/>
              </a:rPr>
              <a:t>;	// do not use</a:t>
            </a:r>
            <a:r>
              <a:rPr lang="en-US" b="1" dirty="0">
                <a:latin typeface="Arial" pitchFamily="34" charset="0"/>
              </a:rPr>
              <a:t> </a:t>
            </a:r>
            <a:r>
              <a:rPr lang="en-US" dirty="0" err="1">
                <a:latin typeface="Arial" pitchFamily="34" charset="0"/>
              </a:rPr>
              <a:t>xptr</a:t>
            </a:r>
            <a:r>
              <a:rPr lang="en-US" dirty="0">
                <a:latin typeface="Arial" pitchFamily="34" charset="0"/>
              </a:rPr>
              <a:t> = x; it is different</a:t>
            </a:r>
          </a:p>
          <a:p>
            <a:pPr>
              <a:tabLst>
                <a:tab pos="852488" algn="l"/>
                <a:tab pos="2292350" algn="l"/>
              </a:tabLst>
            </a:pPr>
            <a:endParaRPr lang="en-US" dirty="0">
              <a:latin typeface="Arial" pitchFamily="34" charset="0"/>
            </a:endParaRPr>
          </a:p>
          <a:p>
            <a:pPr>
              <a:tabLst>
                <a:tab pos="852488" algn="l"/>
                <a:tab pos="2292350" algn="l"/>
              </a:tabLst>
            </a:pPr>
            <a:r>
              <a:rPr lang="en-US" dirty="0" err="1">
                <a:latin typeface="Arial" pitchFamily="34" charset="0"/>
              </a:rPr>
              <a:t>yptr</a:t>
            </a:r>
            <a:r>
              <a:rPr lang="en-US" dirty="0">
                <a:latin typeface="Arial" pitchFamily="34" charset="0"/>
              </a:rPr>
              <a:t> = y;	// do not use </a:t>
            </a:r>
            <a:r>
              <a:rPr lang="en-US" dirty="0" err="1">
                <a:latin typeface="Arial" pitchFamily="34" charset="0"/>
              </a:rPr>
              <a:t>yptr</a:t>
            </a:r>
            <a:r>
              <a:rPr lang="en-US" dirty="0">
                <a:latin typeface="Arial" pitchFamily="34" charset="0"/>
              </a:rPr>
              <a:t> = </a:t>
            </a:r>
            <a:r>
              <a:rPr lang="en-US" dirty="0">
                <a:solidFill>
                  <a:srgbClr val="CC3300"/>
                </a:solidFill>
                <a:latin typeface="Arial" pitchFamily="34" charset="0"/>
              </a:rPr>
              <a:t>&amp;</a:t>
            </a:r>
            <a:r>
              <a:rPr lang="en-US" dirty="0">
                <a:latin typeface="Arial" pitchFamily="34" charset="0"/>
              </a:rPr>
              <a:t>y;</a:t>
            </a:r>
          </a:p>
          <a:p>
            <a:pPr>
              <a:tabLst>
                <a:tab pos="852488" algn="l"/>
                <a:tab pos="2292350" algn="l"/>
              </a:tabLst>
            </a:pPr>
            <a:r>
              <a:rPr lang="en-US" dirty="0" err="1">
                <a:latin typeface="Arial" pitchFamily="34" charset="0"/>
              </a:rPr>
              <a:t>yptr</a:t>
            </a:r>
            <a:r>
              <a:rPr lang="en-US" dirty="0">
                <a:latin typeface="Arial" pitchFamily="34" charset="0"/>
              </a:rPr>
              <a:t> = </a:t>
            </a:r>
            <a:r>
              <a:rPr lang="en-US" dirty="0">
                <a:solidFill>
                  <a:schemeClr val="accent2"/>
                </a:solidFill>
                <a:latin typeface="Arial" pitchFamily="34" charset="0"/>
              </a:rPr>
              <a:t>&amp;</a:t>
            </a:r>
            <a:r>
              <a:rPr lang="en-US" dirty="0">
                <a:latin typeface="Arial" pitchFamily="34" charset="0"/>
              </a:rPr>
              <a:t>y[0];</a:t>
            </a:r>
          </a:p>
          <a:p>
            <a:pPr>
              <a:tabLst>
                <a:tab pos="852488" algn="l"/>
                <a:tab pos="2292350" algn="l"/>
              </a:tabLst>
            </a:pPr>
            <a:endParaRPr lang="en-US" dirty="0">
              <a:latin typeface="Arial" pitchFamily="34" charset="0"/>
            </a:endParaRPr>
          </a:p>
          <a:p>
            <a:pPr>
              <a:tabLst>
                <a:tab pos="852488" algn="l"/>
                <a:tab pos="2292350" algn="l"/>
              </a:tabLst>
            </a:pPr>
            <a:r>
              <a:rPr lang="en-US" dirty="0" err="1">
                <a:latin typeface="Arial" pitchFamily="34" charset="0"/>
              </a:rPr>
              <a:t>zptr</a:t>
            </a:r>
            <a:r>
              <a:rPr lang="en-US" dirty="0">
                <a:latin typeface="Arial" pitchFamily="34" charset="0"/>
              </a:rPr>
              <a:t> = z; 	// do not use </a:t>
            </a:r>
            <a:r>
              <a:rPr lang="en-US" dirty="0" err="1">
                <a:latin typeface="Arial" pitchFamily="34" charset="0"/>
              </a:rPr>
              <a:t>zptr</a:t>
            </a:r>
            <a:r>
              <a:rPr lang="en-US" dirty="0">
                <a:latin typeface="Arial" pitchFamily="34" charset="0"/>
              </a:rPr>
              <a:t> = </a:t>
            </a:r>
            <a:r>
              <a:rPr lang="en-US" dirty="0">
                <a:solidFill>
                  <a:srgbClr val="CC3300"/>
                </a:solidFill>
                <a:latin typeface="Arial" pitchFamily="34" charset="0"/>
              </a:rPr>
              <a:t>&amp;</a:t>
            </a:r>
            <a:r>
              <a:rPr lang="en-US" dirty="0">
                <a:latin typeface="Arial" pitchFamily="34" charset="0"/>
              </a:rPr>
              <a:t>z;</a:t>
            </a:r>
          </a:p>
          <a:p>
            <a:pPr>
              <a:tabLst>
                <a:tab pos="852488" algn="l"/>
                <a:tab pos="2292350" algn="l"/>
              </a:tabLst>
            </a:pPr>
            <a:r>
              <a:rPr lang="en-US" dirty="0" err="1">
                <a:latin typeface="Arial" pitchFamily="34" charset="0"/>
              </a:rPr>
              <a:t>zptr</a:t>
            </a:r>
            <a:r>
              <a:rPr lang="en-US" dirty="0">
                <a:latin typeface="Arial" pitchFamily="34" charset="0"/>
              </a:rPr>
              <a:t> = </a:t>
            </a:r>
            <a:r>
              <a:rPr lang="en-US" dirty="0">
                <a:solidFill>
                  <a:schemeClr val="accent2"/>
                </a:solidFill>
                <a:latin typeface="Arial" pitchFamily="34" charset="0"/>
              </a:rPr>
              <a:t>&amp;</a:t>
            </a:r>
            <a:r>
              <a:rPr lang="en-US" dirty="0">
                <a:latin typeface="Arial" pitchFamily="34" charset="0"/>
              </a:rPr>
              <a:t>z[0];</a:t>
            </a:r>
          </a:p>
          <a:p>
            <a:pPr>
              <a:tabLst>
                <a:tab pos="852488" algn="l"/>
                <a:tab pos="2292350" algn="l"/>
              </a:tabLst>
            </a:pPr>
            <a:endParaRPr lang="en-US" dirty="0">
              <a:latin typeface="Arial"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40254" y="152400"/>
            <a:ext cx="7772400" cy="512064"/>
          </a:xfrm>
        </p:spPr>
        <p:txBody>
          <a:bodyPr>
            <a:noAutofit/>
          </a:bodyPr>
          <a:lstStyle/>
          <a:p>
            <a:r>
              <a:rPr lang="en-US" sz="3600" dirty="0" smtClean="0"/>
              <a:t>Structure Alignment and Padding</a:t>
            </a:r>
            <a:endParaRPr lang="en-US" sz="1800" dirty="0"/>
          </a:p>
        </p:txBody>
      </p:sp>
      <p:sp>
        <p:nvSpPr>
          <p:cNvPr id="6" name="Rectangle 5"/>
          <p:cNvSpPr/>
          <p:nvPr/>
        </p:nvSpPr>
        <p:spPr>
          <a:xfrm>
            <a:off x="609600" y="685800"/>
            <a:ext cx="8077200" cy="2308324"/>
          </a:xfrm>
          <a:prstGeom prst="rect">
            <a:avLst/>
          </a:prstGeom>
        </p:spPr>
        <p:txBody>
          <a:bodyPr wrap="square">
            <a:spAutoFit/>
          </a:bodyPr>
          <a:lstStyle/>
          <a:p>
            <a:r>
              <a:rPr lang="en-GB" dirty="0" smtClean="0">
                <a:latin typeface="Calibri" panose="020F0502020204030204" pitchFamily="34" charset="0"/>
                <a:cs typeface="Times New Roman" pitchFamily="18" charset="0"/>
              </a:rPr>
              <a:t>Processor reads integers and floats in words. If a structure involves an </a:t>
            </a:r>
            <a:r>
              <a:rPr lang="en-GB" dirty="0" smtClean="0">
                <a:solidFill>
                  <a:srgbClr val="0000FF"/>
                </a:solidFill>
                <a:latin typeface="Calibri" panose="020F0502020204030204" pitchFamily="34" charset="0"/>
                <a:cs typeface="Times New Roman" pitchFamily="18" charset="0"/>
              </a:rPr>
              <a:t>integer</a:t>
            </a:r>
            <a:r>
              <a:rPr lang="en-GB" dirty="0" smtClean="0">
                <a:latin typeface="Calibri" panose="020F0502020204030204" pitchFamily="34" charset="0"/>
                <a:cs typeface="Times New Roman" pitchFamily="18" charset="0"/>
              </a:rPr>
              <a:t>, a </a:t>
            </a:r>
            <a:r>
              <a:rPr lang="en-GB" dirty="0" smtClean="0">
                <a:solidFill>
                  <a:srgbClr val="0000FF"/>
                </a:solidFill>
                <a:latin typeface="Calibri" panose="020F0502020204030204" pitchFamily="34" charset="0"/>
                <a:cs typeface="Times New Roman" pitchFamily="18" charset="0"/>
              </a:rPr>
              <a:t>pointer</a:t>
            </a:r>
            <a:r>
              <a:rPr lang="en-GB" dirty="0" smtClean="0">
                <a:latin typeface="Calibri" panose="020F0502020204030204" pitchFamily="34" charset="0"/>
                <a:cs typeface="Times New Roman" pitchFamily="18" charset="0"/>
              </a:rPr>
              <a:t>, or a </a:t>
            </a:r>
            <a:r>
              <a:rPr lang="en-GB" dirty="0" smtClean="0">
                <a:solidFill>
                  <a:srgbClr val="0000FF"/>
                </a:solidFill>
                <a:latin typeface="Calibri" panose="020F0502020204030204" pitchFamily="34" charset="0"/>
                <a:cs typeface="Times New Roman" pitchFamily="18" charset="0"/>
              </a:rPr>
              <a:t>float</a:t>
            </a:r>
            <a:r>
              <a:rPr lang="en-GB" dirty="0" smtClean="0">
                <a:latin typeface="Calibri" panose="020F0502020204030204" pitchFamily="34" charset="0"/>
                <a:cs typeface="Times New Roman" pitchFamily="18" charset="0"/>
              </a:rPr>
              <a:t>, the structure size must be multiples of 4 in 32-bit (multiple of 8 in 64-bit</a:t>
            </a:r>
            <a:r>
              <a:rPr lang="en-GB" dirty="0">
                <a:latin typeface="Calibri" panose="020F0502020204030204" pitchFamily="34" charset="0"/>
                <a:cs typeface="Times New Roman" pitchFamily="18" charset="0"/>
              </a:rPr>
              <a:t>) </a:t>
            </a:r>
            <a:r>
              <a:rPr lang="en-GB" dirty="0" smtClean="0">
                <a:latin typeface="Calibri" panose="020F0502020204030204" pitchFamily="34" charset="0"/>
                <a:cs typeface="Times New Roman" pitchFamily="18" charset="0"/>
              </a:rPr>
              <a:t>machines. </a:t>
            </a:r>
          </a:p>
          <a:p>
            <a:r>
              <a:rPr lang="en-GB" dirty="0" smtClean="0">
                <a:latin typeface="Calibri" panose="020F0502020204030204" pitchFamily="34" charset="0"/>
                <a:cs typeface="Times New Roman" pitchFamily="18" charset="0"/>
              </a:rPr>
              <a:t>If the total size is not multiple of 4, </a:t>
            </a:r>
            <a:r>
              <a:rPr lang="en-GB" dirty="0" smtClean="0">
                <a:solidFill>
                  <a:srgbClr val="0000FF"/>
                </a:solidFill>
                <a:latin typeface="Calibri" panose="020F0502020204030204" pitchFamily="34" charset="0"/>
                <a:cs typeface="Times New Roman" pitchFamily="18" charset="0"/>
              </a:rPr>
              <a:t>padding</a:t>
            </a:r>
            <a:r>
              <a:rPr lang="en-GB" dirty="0" smtClean="0">
                <a:latin typeface="Calibri" panose="020F0502020204030204" pitchFamily="34" charset="0"/>
                <a:cs typeface="Times New Roman" pitchFamily="18" charset="0"/>
              </a:rPr>
              <a:t> is needed to align the data in memory</a:t>
            </a:r>
            <a:r>
              <a:rPr lang="en-GB" dirty="0">
                <a:latin typeface="Calibri" panose="020F0502020204030204" pitchFamily="34" charset="0"/>
                <a:cs typeface="Times New Roman" pitchFamily="18" charset="0"/>
              </a:rPr>
              <a:t>.</a:t>
            </a:r>
          </a:p>
          <a:p>
            <a:r>
              <a:rPr lang="en-GB" dirty="0" smtClean="0">
                <a:latin typeface="Calibri" panose="020F0502020204030204" pitchFamily="34" charset="0"/>
                <a:cs typeface="Times New Roman" pitchFamily="18" charset="0"/>
              </a:rPr>
              <a:t>It may need the padding of one, two, or three bytes</a:t>
            </a:r>
          </a:p>
        </p:txBody>
      </p:sp>
      <p:sp>
        <p:nvSpPr>
          <p:cNvPr id="7" name="Rectangle 6"/>
          <p:cNvSpPr/>
          <p:nvPr/>
        </p:nvSpPr>
        <p:spPr>
          <a:xfrm>
            <a:off x="784274" y="2971800"/>
            <a:ext cx="5181600" cy="2862322"/>
          </a:xfrm>
          <a:prstGeom prst="rect">
            <a:avLst/>
          </a:prstGeom>
        </p:spPr>
        <p:txBody>
          <a:bodyPr wrap="square">
            <a:spAutoFit/>
          </a:bodyPr>
          <a:lstStyle/>
          <a:p>
            <a:pPr>
              <a:tabLst>
                <a:tab pos="463550" algn="l"/>
                <a:tab pos="914400" algn="l"/>
                <a:tab pos="1377950" algn="l"/>
              </a:tabLst>
            </a:pPr>
            <a:r>
              <a:rPr lang="en-US"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struct</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personnel {</a:t>
            </a:r>
          </a:p>
          <a:p>
            <a:pPr>
              <a:tabLst>
                <a:tab pos="463550" algn="l"/>
                <a:tab pos="914400" algn="l"/>
                <a:tab pos="137795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char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name[16];</a:t>
            </a:r>
          </a:p>
          <a:p>
            <a:pPr>
              <a:tabLst>
                <a:tab pos="463550" algn="l"/>
                <a:tab pos="914400" algn="l"/>
                <a:tab pos="137795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phone;</a:t>
            </a:r>
          </a:p>
          <a:p>
            <a:pPr>
              <a:tabLst>
                <a:tab pos="463550" algn="l"/>
                <a:tab pos="914400" algn="l"/>
                <a:tab pos="137795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char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address[24];</a:t>
            </a:r>
          </a:p>
          <a:p>
            <a:pPr>
              <a:tabLst>
                <a:tab pos="463550" algn="l"/>
                <a:tab pos="914400" algn="l"/>
                <a:tab pos="137795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char gender;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F or M</a:t>
            </a:r>
          </a:p>
          <a:p>
            <a:pPr>
              <a:tabLst>
                <a:tab pos="463550" algn="l"/>
                <a:tab pos="914400" algn="l"/>
                <a:tab pos="137795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 char </a:t>
            </a:r>
            <a:r>
              <a:rPr lang="en-US" sz="2000" dirty="0" err="1">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CSmajor</a:t>
            </a:r>
            <a:r>
              <a:rPr lang="en-US" sz="2000" dirty="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  // Y or N</a:t>
            </a:r>
          </a:p>
          <a:p>
            <a:pPr>
              <a:tabLst>
                <a:tab pos="463550" algn="l"/>
                <a:tab pos="914400" algn="l"/>
                <a:tab pos="1377950" algn="l"/>
              </a:tabLst>
            </a:pPr>
            <a:r>
              <a:rPr lang="en-US" sz="2000" dirty="0" smtClean="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	// char </a:t>
            </a:r>
            <a:r>
              <a:rPr lang="en-US" sz="2000" dirty="0" err="1">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KnowJava</a:t>
            </a:r>
            <a:r>
              <a:rPr lang="en-US" sz="2000" dirty="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 // Y or N</a:t>
            </a:r>
          </a:p>
          <a:p>
            <a:pPr>
              <a:tabLst>
                <a:tab pos="463550" algn="l"/>
                <a:tab pos="914400" algn="l"/>
                <a:tab pos="137795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person;</a:t>
            </a:r>
          </a:p>
          <a:p>
            <a:pPr>
              <a:tabLst>
                <a:tab pos="463550" algn="l"/>
                <a:tab pos="914400" algn="l"/>
                <a:tab pos="137795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printf("structure size = %d",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sizeof</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person</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Rectangle 7"/>
          <p:cNvSpPr/>
          <p:nvPr/>
        </p:nvSpPr>
        <p:spPr bwMode="auto">
          <a:xfrm>
            <a:off x="685800" y="5871865"/>
            <a:ext cx="18288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16 bytes</a:t>
            </a:r>
          </a:p>
        </p:txBody>
      </p:sp>
      <p:sp>
        <p:nvSpPr>
          <p:cNvPr id="9" name="Rectangle 8"/>
          <p:cNvSpPr/>
          <p:nvPr/>
        </p:nvSpPr>
        <p:spPr bwMode="auto">
          <a:xfrm>
            <a:off x="3429000" y="5871865"/>
            <a:ext cx="28956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24</a:t>
            </a:r>
          </a:p>
        </p:txBody>
      </p:sp>
      <p:sp>
        <p:nvSpPr>
          <p:cNvPr id="10" name="Rectangle 9"/>
          <p:cNvSpPr/>
          <p:nvPr/>
        </p:nvSpPr>
        <p:spPr bwMode="auto">
          <a:xfrm>
            <a:off x="2514600" y="5871865"/>
            <a:ext cx="9144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4</a:t>
            </a:r>
          </a:p>
        </p:txBody>
      </p:sp>
      <p:sp>
        <p:nvSpPr>
          <p:cNvPr id="11" name="Rectangle 10"/>
          <p:cNvSpPr/>
          <p:nvPr/>
        </p:nvSpPr>
        <p:spPr bwMode="auto">
          <a:xfrm>
            <a:off x="6324600" y="5871865"/>
            <a:ext cx="228600" cy="381000"/>
          </a:xfrm>
          <a:prstGeom prst="rect">
            <a:avLst/>
          </a:prstGeom>
          <a:solidFill>
            <a:srgbClr val="33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1</a:t>
            </a:r>
            <a:endParaRPr kumimoji="0" lang="en-US" sz="2000" b="0" i="0" u="none" strike="noStrike" cap="none" normalizeH="0" baseline="0" dirty="0" smtClean="0">
              <a:ln>
                <a:noFill/>
              </a:ln>
              <a:solidFill>
                <a:schemeClr val="tx1"/>
              </a:solidFill>
              <a:effectLst/>
              <a:latin typeface="Times New Roman" pitchFamily="18" charset="0"/>
            </a:endParaRPr>
          </a:p>
        </p:txBody>
      </p:sp>
      <p:sp>
        <p:nvSpPr>
          <p:cNvPr id="12" name="Rectangle 11"/>
          <p:cNvSpPr/>
          <p:nvPr/>
        </p:nvSpPr>
        <p:spPr bwMode="auto">
          <a:xfrm>
            <a:off x="6553200" y="5871865"/>
            <a:ext cx="228600" cy="381000"/>
          </a:xfrm>
          <a:prstGeom prst="rect">
            <a:avLst/>
          </a:prstGeom>
          <a:solidFill>
            <a:srgbClr val="33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dirty="0"/>
              <a:t>1</a:t>
            </a:r>
          </a:p>
        </p:txBody>
      </p:sp>
      <p:sp>
        <p:nvSpPr>
          <p:cNvPr id="13" name="Rectangle 12"/>
          <p:cNvSpPr/>
          <p:nvPr/>
        </p:nvSpPr>
        <p:spPr bwMode="auto">
          <a:xfrm>
            <a:off x="6781800" y="5871865"/>
            <a:ext cx="228600" cy="381000"/>
          </a:xfrm>
          <a:prstGeom prst="rect">
            <a:avLst/>
          </a:prstGeom>
          <a:solidFill>
            <a:srgbClr val="33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dirty="0"/>
              <a:t>1</a:t>
            </a:r>
          </a:p>
        </p:txBody>
      </p:sp>
      <p:sp>
        <p:nvSpPr>
          <p:cNvPr id="14" name="Rectangle 13"/>
          <p:cNvSpPr/>
          <p:nvPr/>
        </p:nvSpPr>
        <p:spPr bwMode="auto">
          <a:xfrm>
            <a:off x="7010400" y="5871865"/>
            <a:ext cx="2286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1</a:t>
            </a:r>
            <a:endParaRPr kumimoji="0" lang="en-US" sz="2000" b="0" i="0" u="none" strike="noStrike" cap="none" normalizeH="0" baseline="0" dirty="0" smtClean="0">
              <a:ln>
                <a:noFill/>
              </a:ln>
              <a:solidFill>
                <a:schemeClr val="tx1"/>
              </a:solidFill>
              <a:effectLst/>
              <a:latin typeface="Times New Roman" pitchFamily="18" charset="0"/>
            </a:endParaRPr>
          </a:p>
        </p:txBody>
      </p:sp>
      <p:sp>
        <p:nvSpPr>
          <p:cNvPr id="15" name="Rounded Rectangular Callout 14"/>
          <p:cNvSpPr/>
          <p:nvPr/>
        </p:nvSpPr>
        <p:spPr bwMode="auto">
          <a:xfrm>
            <a:off x="7315200" y="4657578"/>
            <a:ext cx="1600200" cy="838200"/>
          </a:xfrm>
          <a:prstGeom prst="wedgeRoundRectCallout">
            <a:avLst>
              <a:gd name="adj1" fmla="val -71705"/>
              <a:gd name="adj2" fmla="val 83311"/>
              <a:gd name="adj3" fmla="val 16667"/>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Padding of 3 bytes</a:t>
            </a:r>
          </a:p>
        </p:txBody>
      </p:sp>
      <p:sp>
        <p:nvSpPr>
          <p:cNvPr id="16" name="Rounded Rectangular Callout 15"/>
          <p:cNvSpPr/>
          <p:nvPr/>
        </p:nvSpPr>
        <p:spPr bwMode="auto">
          <a:xfrm>
            <a:off x="5219700" y="3058088"/>
            <a:ext cx="2857500" cy="838200"/>
          </a:xfrm>
          <a:prstGeom prst="wedgeRoundRectCallout">
            <a:avLst>
              <a:gd name="adj1" fmla="val -143019"/>
              <a:gd name="adj2" fmla="val 36318"/>
              <a:gd name="adj3" fmla="val 16667"/>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If no </a:t>
            </a:r>
            <a:r>
              <a:rPr kumimoji="0" lang="en-US" sz="2400" b="0" i="0" u="none" strike="noStrike" cap="none" normalizeH="0" baseline="0" dirty="0" err="1" smtClean="0">
                <a:ln>
                  <a:noFill/>
                </a:ln>
                <a:solidFill>
                  <a:schemeClr val="tx1"/>
                </a:solidFill>
                <a:effectLst/>
                <a:latin typeface="Times New Roman" pitchFamily="18" charset="0"/>
              </a:rPr>
              <a:t>int</a:t>
            </a:r>
            <a:r>
              <a:rPr kumimoji="0" lang="en-US" sz="2400" b="0" i="0" u="none" strike="noStrike" cap="none" normalizeH="0" baseline="0" dirty="0" smtClean="0">
                <a:ln>
                  <a:noFill/>
                </a:ln>
                <a:solidFill>
                  <a:schemeClr val="tx1"/>
                </a:solidFill>
                <a:effectLst/>
                <a:latin typeface="Times New Roman" pitchFamily="18" charset="0"/>
              </a:rPr>
              <a:t> type is involved, no padding</a:t>
            </a:r>
          </a:p>
        </p:txBody>
      </p:sp>
      <p:sp>
        <p:nvSpPr>
          <p:cNvPr id="17" name="TextBox 16"/>
          <p:cNvSpPr txBox="1"/>
          <p:nvPr/>
        </p:nvSpPr>
        <p:spPr>
          <a:xfrm>
            <a:off x="7315200" y="5867400"/>
            <a:ext cx="1154483" cy="400110"/>
          </a:xfrm>
          <a:prstGeom prst="rect">
            <a:avLst/>
          </a:prstGeom>
          <a:noFill/>
        </p:spPr>
        <p:txBody>
          <a:bodyPr wrap="none" rtlCol="0">
            <a:spAutoFit/>
          </a:bodyPr>
          <a:lstStyle/>
          <a:p>
            <a:r>
              <a:rPr lang="en-US" sz="2000" dirty="0" smtClean="0"/>
              <a:t>Size = 48</a:t>
            </a:r>
            <a:endParaRPr lang="en-US" sz="2000" dirty="0"/>
          </a:p>
        </p:txBody>
      </p:sp>
      <p:grpSp>
        <p:nvGrpSpPr>
          <p:cNvPr id="26" name="Group 25"/>
          <p:cNvGrpSpPr/>
          <p:nvPr/>
        </p:nvGrpSpPr>
        <p:grpSpPr>
          <a:xfrm>
            <a:off x="685800" y="6324600"/>
            <a:ext cx="4953000" cy="381000"/>
            <a:chOff x="685800" y="6324600"/>
            <a:chExt cx="4953000" cy="381000"/>
          </a:xfrm>
        </p:grpSpPr>
        <p:sp>
          <p:nvSpPr>
            <p:cNvPr id="18" name="Rectangle 17"/>
            <p:cNvSpPr/>
            <p:nvPr/>
          </p:nvSpPr>
          <p:spPr bwMode="auto">
            <a:xfrm>
              <a:off x="685800" y="6324600"/>
              <a:ext cx="18288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16 bytes</a:t>
              </a:r>
            </a:p>
          </p:txBody>
        </p:sp>
        <p:sp>
          <p:nvSpPr>
            <p:cNvPr id="19" name="Rectangle 18"/>
            <p:cNvSpPr/>
            <p:nvPr/>
          </p:nvSpPr>
          <p:spPr bwMode="auto">
            <a:xfrm>
              <a:off x="2514600" y="6324600"/>
              <a:ext cx="28956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24</a:t>
              </a:r>
            </a:p>
          </p:txBody>
        </p:sp>
        <p:sp>
          <p:nvSpPr>
            <p:cNvPr id="24" name="Rectangle 23"/>
            <p:cNvSpPr/>
            <p:nvPr/>
          </p:nvSpPr>
          <p:spPr bwMode="auto">
            <a:xfrm>
              <a:off x="5410200" y="6324600"/>
              <a:ext cx="2286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1</a:t>
              </a:r>
              <a:endParaRPr kumimoji="0" lang="en-US" sz="2000" b="0" i="0" u="none" strike="noStrike" cap="none" normalizeH="0" baseline="0" dirty="0" smtClean="0">
                <a:ln>
                  <a:noFill/>
                </a:ln>
                <a:solidFill>
                  <a:schemeClr val="tx1"/>
                </a:solidFill>
                <a:effectLst/>
                <a:latin typeface="Times New Roman" pitchFamily="18" charset="0"/>
              </a:endParaRPr>
            </a:p>
          </p:txBody>
        </p:sp>
      </p:grpSp>
      <p:sp>
        <p:nvSpPr>
          <p:cNvPr id="25" name="TextBox 24"/>
          <p:cNvSpPr txBox="1"/>
          <p:nvPr/>
        </p:nvSpPr>
        <p:spPr>
          <a:xfrm>
            <a:off x="5715000" y="6320135"/>
            <a:ext cx="1154483" cy="400110"/>
          </a:xfrm>
          <a:prstGeom prst="rect">
            <a:avLst/>
          </a:prstGeom>
          <a:noFill/>
        </p:spPr>
        <p:txBody>
          <a:bodyPr wrap="none" rtlCol="0">
            <a:spAutoFit/>
          </a:bodyPr>
          <a:lstStyle/>
          <a:p>
            <a:r>
              <a:rPr lang="en-US" sz="2000" dirty="0" smtClean="0"/>
              <a:t>Size = 41</a:t>
            </a:r>
            <a:endParaRPr lang="en-US" sz="2000" dirty="0"/>
          </a:p>
        </p:txBody>
      </p:sp>
      <p:sp>
        <p:nvSpPr>
          <p:cNvPr id="27" name="Rounded Rectangular Callout 26"/>
          <p:cNvSpPr/>
          <p:nvPr/>
        </p:nvSpPr>
        <p:spPr bwMode="auto">
          <a:xfrm>
            <a:off x="4953000" y="4057063"/>
            <a:ext cx="2169355" cy="1201030"/>
          </a:xfrm>
          <a:prstGeom prst="wedgeRoundRectCallout">
            <a:avLst>
              <a:gd name="adj1" fmla="val -75759"/>
              <a:gd name="adj2" fmla="val 11808"/>
              <a:gd name="adj3" fmla="val 16667"/>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Will the siz</a:t>
            </a:r>
            <a:r>
              <a:rPr lang="en-US" dirty="0" smtClean="0"/>
              <a:t>e increase if uncommented?</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28" name="TextBox 27"/>
          <p:cNvSpPr txBox="1"/>
          <p:nvPr/>
        </p:nvSpPr>
        <p:spPr>
          <a:xfrm>
            <a:off x="990600" y="3576935"/>
            <a:ext cx="354584" cy="461665"/>
          </a:xfrm>
          <a:prstGeom prst="rect">
            <a:avLst/>
          </a:prstGeom>
          <a:noFill/>
        </p:spPr>
        <p:txBody>
          <a:bodyPr wrap="none" rtlCol="0">
            <a:spAutoFit/>
          </a:bodyPr>
          <a:lstStyle/>
          <a:p>
            <a:r>
              <a:rPr lang="en-US" dirty="0" smtClean="0">
                <a:solidFill>
                  <a:srgbClr val="0000FF"/>
                </a:solidFill>
                <a:latin typeface="Arial" panose="020B0604020202020204" pitchFamily="34" charset="0"/>
                <a:cs typeface="Arial" panose="020B0604020202020204" pitchFamily="34" charset="0"/>
              </a:rPr>
              <a:t>//</a:t>
            </a:r>
            <a:endParaRPr lang="en-US"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174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0-#ppt_w/2"/>
                                          </p:val>
                                        </p:tav>
                                        <p:tav tm="100000">
                                          <p:val>
                                            <p:strVal val="#ppt_x"/>
                                          </p:val>
                                        </p:tav>
                                      </p:tavLst>
                                    </p:anim>
                                    <p:anim calcmode="lin" valueType="num">
                                      <p:cBhvr additive="base">
                                        <p:cTn id="17" dur="500" fill="hold"/>
                                        <p:tgtEl>
                                          <p:spTgt spid="28"/>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8" presetClass="emph" presetSubtype="0" fill="hold" grpId="1" nodeType="afterEffect">
                                  <p:stCondLst>
                                    <p:cond delay="0"/>
                                  </p:stCondLst>
                                  <p:childTnLst>
                                    <p:animRot by="21600000">
                                      <p:cBhvr>
                                        <p:cTn id="20" dur="2000" fill="hold"/>
                                        <p:tgtEl>
                                          <p:spTgt spid="28"/>
                                        </p:tgtEl>
                                        <p:attrNameLst>
                                          <p:attrName>r</p:attrName>
                                        </p:attrNameLst>
                                      </p:cBhvr>
                                    </p:animRot>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par>
                          <p:cTn id="25" fill="hold">
                            <p:stCondLst>
                              <p:cond delay="3500"/>
                            </p:stCondLst>
                            <p:childTnLst>
                              <p:par>
                                <p:cTn id="26" presetID="2" presetClass="entr" presetSubtype="8"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0-#ppt_w/2"/>
                                          </p:val>
                                        </p:tav>
                                        <p:tav tm="100000">
                                          <p:val>
                                            <p:strVal val="#ppt_x"/>
                                          </p:val>
                                        </p:tav>
                                      </p:tavLst>
                                    </p:anim>
                                    <p:anim calcmode="lin" valueType="num">
                                      <p:cBhvr additive="base">
                                        <p:cTn id="29"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5" grpId="0"/>
      <p:bldP spid="27" grpId="0" animBg="1"/>
      <p:bldP spid="28" grpId="0"/>
      <p:bldP spid="28"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40254" y="152400"/>
            <a:ext cx="7772400" cy="512064"/>
          </a:xfrm>
        </p:spPr>
        <p:txBody>
          <a:bodyPr>
            <a:noAutofit/>
          </a:bodyPr>
          <a:lstStyle/>
          <a:p>
            <a:r>
              <a:rPr lang="en-US" sz="3600" dirty="0" smtClean="0"/>
              <a:t>Structure Alignment and Padding (2)</a:t>
            </a:r>
            <a:endParaRPr lang="en-US" sz="1800" dirty="0"/>
          </a:p>
        </p:txBody>
      </p:sp>
      <p:sp>
        <p:nvSpPr>
          <p:cNvPr id="7" name="Rectangle 6"/>
          <p:cNvSpPr/>
          <p:nvPr/>
        </p:nvSpPr>
        <p:spPr>
          <a:xfrm>
            <a:off x="784274" y="685800"/>
            <a:ext cx="5181600" cy="2554545"/>
          </a:xfrm>
          <a:prstGeom prst="rect">
            <a:avLst/>
          </a:prstGeom>
        </p:spPr>
        <p:txBody>
          <a:bodyPr wrap="square">
            <a:spAutoFit/>
          </a:bodyPr>
          <a:lstStyle/>
          <a:p>
            <a:pPr>
              <a:tabLst>
                <a:tab pos="463550" algn="l"/>
                <a:tab pos="914400" algn="l"/>
                <a:tab pos="1377950" algn="l"/>
              </a:tabLst>
            </a:pPr>
            <a:r>
              <a:rPr lang="en-US"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struct</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personnel {</a:t>
            </a:r>
          </a:p>
          <a:p>
            <a:pPr>
              <a:tabLst>
                <a:tab pos="463550" algn="l"/>
                <a:tab pos="914400" algn="l"/>
                <a:tab pos="137795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char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name[16];</a:t>
            </a:r>
          </a:p>
          <a:p>
            <a:pPr>
              <a:tabLst>
                <a:tab pos="463550" algn="l"/>
                <a:tab pos="914400" algn="l"/>
                <a:tab pos="137795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phone;</a:t>
            </a:r>
          </a:p>
          <a:p>
            <a:pPr>
              <a:tabLst>
                <a:tab pos="463550" algn="l"/>
                <a:tab pos="914400" algn="l"/>
                <a:tab pos="137795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char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address[24];</a:t>
            </a:r>
          </a:p>
          <a:p>
            <a:pPr>
              <a:tabLst>
                <a:tab pos="463550" algn="l"/>
                <a:tab pos="914400" algn="l"/>
                <a:tab pos="137795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char gender;    </a:t>
            </a:r>
            <a:r>
              <a:rPr lang="en-US" sz="2000" dirty="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 F or M</a:t>
            </a:r>
          </a:p>
          <a:p>
            <a:pPr>
              <a:tabLst>
                <a:tab pos="463550" algn="l"/>
                <a:tab pos="914400" algn="l"/>
                <a:tab pos="137795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char </a:t>
            </a:r>
            <a:r>
              <a:rPr lang="en-US" sz="2000" dirty="0" err="1">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CSmajor</a:t>
            </a:r>
            <a:r>
              <a:rPr lang="en-US" sz="2000" dirty="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  // Y or N</a:t>
            </a:r>
          </a:p>
          <a:p>
            <a:pPr>
              <a:tabLst>
                <a:tab pos="463550" algn="l"/>
                <a:tab pos="914400" algn="l"/>
                <a:tab pos="137795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person;</a:t>
            </a:r>
          </a:p>
          <a:p>
            <a:pPr>
              <a:tabLst>
                <a:tab pos="463550" algn="l"/>
                <a:tab pos="914400" algn="l"/>
                <a:tab pos="137795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printf("structure size = %d",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sizeof</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person</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Rectangle 7"/>
          <p:cNvSpPr/>
          <p:nvPr/>
        </p:nvSpPr>
        <p:spPr bwMode="auto">
          <a:xfrm>
            <a:off x="685800" y="3204865"/>
            <a:ext cx="18288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16 bytes</a:t>
            </a:r>
          </a:p>
        </p:txBody>
      </p:sp>
      <p:sp>
        <p:nvSpPr>
          <p:cNvPr id="9" name="Rectangle 8"/>
          <p:cNvSpPr/>
          <p:nvPr/>
        </p:nvSpPr>
        <p:spPr bwMode="auto">
          <a:xfrm>
            <a:off x="3429000" y="3204865"/>
            <a:ext cx="28956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24</a:t>
            </a:r>
          </a:p>
        </p:txBody>
      </p:sp>
      <p:sp>
        <p:nvSpPr>
          <p:cNvPr id="10" name="Rectangle 9"/>
          <p:cNvSpPr/>
          <p:nvPr/>
        </p:nvSpPr>
        <p:spPr bwMode="auto">
          <a:xfrm>
            <a:off x="2514600" y="3204865"/>
            <a:ext cx="9144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4</a:t>
            </a:r>
          </a:p>
        </p:txBody>
      </p:sp>
      <p:sp>
        <p:nvSpPr>
          <p:cNvPr id="11" name="Rectangle 10"/>
          <p:cNvSpPr/>
          <p:nvPr/>
        </p:nvSpPr>
        <p:spPr bwMode="auto">
          <a:xfrm>
            <a:off x="6324600" y="3204865"/>
            <a:ext cx="228600" cy="381000"/>
          </a:xfrm>
          <a:prstGeom prst="rect">
            <a:avLst/>
          </a:prstGeom>
          <a:solidFill>
            <a:srgbClr val="33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1</a:t>
            </a:r>
            <a:endParaRPr kumimoji="0" lang="en-US" sz="2000" b="0" i="0" u="none" strike="noStrike" cap="none" normalizeH="0" baseline="0" dirty="0" smtClean="0">
              <a:ln>
                <a:noFill/>
              </a:ln>
              <a:solidFill>
                <a:schemeClr val="tx1"/>
              </a:solidFill>
              <a:effectLst/>
              <a:latin typeface="Times New Roman" pitchFamily="18" charset="0"/>
            </a:endParaRPr>
          </a:p>
        </p:txBody>
      </p:sp>
      <p:sp>
        <p:nvSpPr>
          <p:cNvPr id="12" name="Rectangle 11"/>
          <p:cNvSpPr/>
          <p:nvPr/>
        </p:nvSpPr>
        <p:spPr bwMode="auto">
          <a:xfrm>
            <a:off x="6553200" y="3204865"/>
            <a:ext cx="228600" cy="381000"/>
          </a:xfrm>
          <a:prstGeom prst="rect">
            <a:avLst/>
          </a:prstGeom>
          <a:solidFill>
            <a:srgbClr val="33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1</a:t>
            </a:r>
            <a:endParaRPr kumimoji="0" lang="en-US" sz="2000" b="0" i="0" u="none" strike="noStrike" cap="none" normalizeH="0" baseline="0" dirty="0" smtClean="0">
              <a:ln>
                <a:noFill/>
              </a:ln>
              <a:solidFill>
                <a:schemeClr val="tx1"/>
              </a:solidFill>
              <a:effectLst/>
              <a:latin typeface="Times New Roman" pitchFamily="18" charset="0"/>
            </a:endParaRPr>
          </a:p>
        </p:txBody>
      </p:sp>
      <p:sp>
        <p:nvSpPr>
          <p:cNvPr id="13" name="Rectangle 12"/>
          <p:cNvSpPr/>
          <p:nvPr/>
        </p:nvSpPr>
        <p:spPr bwMode="auto">
          <a:xfrm>
            <a:off x="6781800" y="3204865"/>
            <a:ext cx="2286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1</a:t>
            </a:r>
            <a:endParaRPr kumimoji="0" lang="en-US" sz="2000" b="0" i="0" u="none" strike="noStrike" cap="none" normalizeH="0" baseline="0" dirty="0" smtClean="0">
              <a:ln>
                <a:noFill/>
              </a:ln>
              <a:solidFill>
                <a:schemeClr val="tx1"/>
              </a:solidFill>
              <a:effectLst/>
              <a:latin typeface="Times New Roman" pitchFamily="18" charset="0"/>
            </a:endParaRPr>
          </a:p>
        </p:txBody>
      </p:sp>
      <p:sp>
        <p:nvSpPr>
          <p:cNvPr id="14" name="Rectangle 13"/>
          <p:cNvSpPr/>
          <p:nvPr/>
        </p:nvSpPr>
        <p:spPr bwMode="auto">
          <a:xfrm>
            <a:off x="7010400" y="3204865"/>
            <a:ext cx="2286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1</a:t>
            </a:r>
            <a:endParaRPr kumimoji="0" lang="en-US" sz="2000" b="0" i="0" u="none" strike="noStrike" cap="none" normalizeH="0" baseline="0" dirty="0" smtClean="0">
              <a:ln>
                <a:noFill/>
              </a:ln>
              <a:solidFill>
                <a:schemeClr val="tx1"/>
              </a:solidFill>
              <a:effectLst/>
              <a:latin typeface="Times New Roman" pitchFamily="18" charset="0"/>
            </a:endParaRPr>
          </a:p>
        </p:txBody>
      </p:sp>
      <p:sp>
        <p:nvSpPr>
          <p:cNvPr id="17" name="TextBox 16"/>
          <p:cNvSpPr txBox="1"/>
          <p:nvPr/>
        </p:nvSpPr>
        <p:spPr>
          <a:xfrm>
            <a:off x="7315200" y="3200400"/>
            <a:ext cx="1348446" cy="461665"/>
          </a:xfrm>
          <a:prstGeom prst="rect">
            <a:avLst/>
          </a:prstGeom>
          <a:noFill/>
        </p:spPr>
        <p:txBody>
          <a:bodyPr wrap="none" rtlCol="0">
            <a:spAutoFit/>
          </a:bodyPr>
          <a:lstStyle/>
          <a:p>
            <a:r>
              <a:rPr lang="en-US" dirty="0" smtClean="0"/>
              <a:t>Size = 48</a:t>
            </a:r>
            <a:endParaRPr lang="en-US" dirty="0"/>
          </a:p>
        </p:txBody>
      </p:sp>
      <p:sp>
        <p:nvSpPr>
          <p:cNvPr id="22" name="Rounded Rectangular Callout 21"/>
          <p:cNvSpPr/>
          <p:nvPr/>
        </p:nvSpPr>
        <p:spPr bwMode="auto">
          <a:xfrm>
            <a:off x="7391400" y="1936706"/>
            <a:ext cx="1600200" cy="838200"/>
          </a:xfrm>
          <a:prstGeom prst="wedgeRoundRectCallout">
            <a:avLst>
              <a:gd name="adj1" fmla="val -97960"/>
              <a:gd name="adj2" fmla="val 87734"/>
              <a:gd name="adj3" fmla="val 16667"/>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Padding of 2 bytes</a:t>
            </a:r>
          </a:p>
        </p:txBody>
      </p:sp>
      <p:grpSp>
        <p:nvGrpSpPr>
          <p:cNvPr id="2" name="Group 1"/>
          <p:cNvGrpSpPr/>
          <p:nvPr/>
        </p:nvGrpSpPr>
        <p:grpSpPr>
          <a:xfrm>
            <a:off x="152400" y="3733800"/>
            <a:ext cx="8705335" cy="2914710"/>
            <a:chOff x="152400" y="3733800"/>
            <a:chExt cx="8705335" cy="2914710"/>
          </a:xfrm>
        </p:grpSpPr>
        <p:sp>
          <p:nvSpPr>
            <p:cNvPr id="37" name="Rounded Rectangular Callout 36"/>
            <p:cNvSpPr/>
            <p:nvPr/>
          </p:nvSpPr>
          <p:spPr bwMode="auto">
            <a:xfrm>
              <a:off x="4495800" y="4724400"/>
              <a:ext cx="1600200" cy="838200"/>
            </a:xfrm>
            <a:prstGeom prst="wedgeRoundRectCallout">
              <a:avLst>
                <a:gd name="adj1" fmla="val -181357"/>
                <a:gd name="adj2" fmla="val 133434"/>
                <a:gd name="adj3" fmla="val 16667"/>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Padding of </a:t>
              </a:r>
              <a:r>
                <a:rPr lang="en-US" dirty="0"/>
                <a:t>3</a:t>
              </a:r>
              <a:r>
                <a:rPr kumimoji="0" lang="en-US" sz="2400" b="0" i="0" u="none" strike="noStrike" cap="none" normalizeH="0" baseline="0" dirty="0" smtClean="0">
                  <a:ln>
                    <a:noFill/>
                  </a:ln>
                  <a:solidFill>
                    <a:schemeClr val="tx1"/>
                  </a:solidFill>
                  <a:effectLst/>
                  <a:latin typeface="Times New Roman" pitchFamily="18" charset="0"/>
                </a:rPr>
                <a:t> bytes</a:t>
              </a:r>
            </a:p>
          </p:txBody>
        </p:sp>
        <p:sp>
          <p:nvSpPr>
            <p:cNvPr id="23" name="Rectangle 22"/>
            <p:cNvSpPr/>
            <p:nvPr/>
          </p:nvSpPr>
          <p:spPr>
            <a:xfrm>
              <a:off x="784274" y="3733800"/>
              <a:ext cx="5181600" cy="2554545"/>
            </a:xfrm>
            <a:prstGeom prst="rect">
              <a:avLst/>
            </a:prstGeom>
          </p:spPr>
          <p:txBody>
            <a:bodyPr wrap="square">
              <a:spAutoFit/>
            </a:bodyPr>
            <a:lstStyle/>
            <a:p>
              <a:pPr>
                <a:tabLst>
                  <a:tab pos="463550" algn="l"/>
                  <a:tab pos="914400" algn="l"/>
                  <a:tab pos="1377950" algn="l"/>
                </a:tabLst>
              </a:pPr>
              <a:r>
                <a:rPr lang="en-US"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struct</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personnel {</a:t>
              </a:r>
            </a:p>
            <a:p>
              <a:pPr>
                <a:tabLst>
                  <a:tab pos="463550" algn="l"/>
                  <a:tab pos="914400" algn="l"/>
                  <a:tab pos="137795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char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name[16];</a:t>
              </a:r>
            </a:p>
            <a:p>
              <a:pPr>
                <a:tabLst>
                  <a:tab pos="463550" algn="l"/>
                  <a:tab pos="914400" algn="l"/>
                  <a:tab pos="137795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char </a:t>
              </a:r>
              <a:r>
                <a:rPr lang="en-US" sz="2000" dirty="0" err="1">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CSmajor</a:t>
              </a:r>
              <a:r>
                <a:rPr lang="en-US" sz="2000" dirty="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  // Y or N</a:t>
              </a:r>
            </a:p>
            <a:p>
              <a:pPr>
                <a:tabLst>
                  <a:tab pos="463550" algn="l"/>
                  <a:tab pos="914400" algn="l"/>
                  <a:tab pos="137795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phone;</a:t>
              </a:r>
            </a:p>
            <a:p>
              <a:pPr>
                <a:tabLst>
                  <a:tab pos="463550" algn="l"/>
                  <a:tab pos="914400" algn="l"/>
                  <a:tab pos="137795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char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address[24];</a:t>
              </a:r>
            </a:p>
            <a:p>
              <a:pPr>
                <a:tabLst>
                  <a:tab pos="463550" algn="l"/>
                  <a:tab pos="914400" algn="l"/>
                  <a:tab pos="137795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char gender;    </a:t>
              </a:r>
              <a:r>
                <a:rPr lang="en-US" sz="2000" dirty="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rPr>
                <a:t>// F or M</a:t>
              </a:r>
            </a:p>
            <a:p>
              <a:pPr>
                <a:tabLst>
                  <a:tab pos="463550" algn="l"/>
                  <a:tab pos="914400" algn="l"/>
                  <a:tab pos="137795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person;</a:t>
              </a:r>
            </a:p>
            <a:p>
              <a:pPr>
                <a:tabLst>
                  <a:tab pos="463550" algn="l"/>
                  <a:tab pos="914400" algn="l"/>
                  <a:tab pos="137795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printf("structure size = %d",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sizeof</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person</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9" name="Rectangle 28"/>
            <p:cNvSpPr/>
            <p:nvPr/>
          </p:nvSpPr>
          <p:spPr bwMode="auto">
            <a:xfrm>
              <a:off x="152400" y="6252865"/>
              <a:ext cx="18288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16 bytes</a:t>
              </a:r>
            </a:p>
          </p:txBody>
        </p:sp>
        <p:sp>
          <p:nvSpPr>
            <p:cNvPr id="30" name="Rectangle 29"/>
            <p:cNvSpPr/>
            <p:nvPr/>
          </p:nvSpPr>
          <p:spPr bwMode="auto">
            <a:xfrm>
              <a:off x="3810000" y="6252865"/>
              <a:ext cx="26670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24</a:t>
              </a:r>
            </a:p>
          </p:txBody>
        </p:sp>
        <p:sp>
          <p:nvSpPr>
            <p:cNvPr id="31" name="Rectangle 30"/>
            <p:cNvSpPr/>
            <p:nvPr/>
          </p:nvSpPr>
          <p:spPr bwMode="auto">
            <a:xfrm>
              <a:off x="2895600" y="6252865"/>
              <a:ext cx="9144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4</a:t>
              </a:r>
            </a:p>
          </p:txBody>
        </p:sp>
        <p:sp>
          <p:nvSpPr>
            <p:cNvPr id="32" name="Rectangle 31"/>
            <p:cNvSpPr/>
            <p:nvPr/>
          </p:nvSpPr>
          <p:spPr bwMode="auto">
            <a:xfrm>
              <a:off x="6477000" y="6252865"/>
              <a:ext cx="228600" cy="381000"/>
            </a:xfrm>
            <a:prstGeom prst="rect">
              <a:avLst/>
            </a:prstGeom>
            <a:solidFill>
              <a:srgbClr val="33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1</a:t>
              </a:r>
              <a:endParaRPr kumimoji="0" lang="en-US" sz="2000" b="0" i="0" u="none" strike="noStrike" cap="none" normalizeH="0" baseline="0" dirty="0" smtClean="0">
                <a:ln>
                  <a:noFill/>
                </a:ln>
                <a:solidFill>
                  <a:schemeClr val="tx1"/>
                </a:solidFill>
                <a:effectLst/>
                <a:latin typeface="Times New Roman" pitchFamily="18" charset="0"/>
              </a:endParaRPr>
            </a:p>
          </p:txBody>
        </p:sp>
        <p:sp>
          <p:nvSpPr>
            <p:cNvPr id="33" name="Rectangle 32"/>
            <p:cNvSpPr/>
            <p:nvPr/>
          </p:nvSpPr>
          <p:spPr bwMode="auto">
            <a:xfrm>
              <a:off x="6705600" y="6252865"/>
              <a:ext cx="228600" cy="381000"/>
            </a:xfrm>
            <a:prstGeom prst="rect">
              <a:avLst/>
            </a:prstGeom>
            <a:solidFill>
              <a:srgbClr val="33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1</a:t>
              </a:r>
              <a:endParaRPr kumimoji="0" lang="en-US" sz="2000" b="0" i="0" u="none" strike="noStrike" cap="none" normalizeH="0" baseline="0" dirty="0" smtClean="0">
                <a:ln>
                  <a:noFill/>
                </a:ln>
                <a:solidFill>
                  <a:schemeClr val="tx1"/>
                </a:solidFill>
                <a:effectLst/>
                <a:latin typeface="Times New Roman" pitchFamily="18" charset="0"/>
              </a:endParaRPr>
            </a:p>
          </p:txBody>
        </p:sp>
        <p:sp>
          <p:nvSpPr>
            <p:cNvPr id="34" name="Rectangle 33"/>
            <p:cNvSpPr/>
            <p:nvPr/>
          </p:nvSpPr>
          <p:spPr bwMode="auto">
            <a:xfrm>
              <a:off x="6934200" y="6252865"/>
              <a:ext cx="228600" cy="381000"/>
            </a:xfrm>
            <a:prstGeom prst="rect">
              <a:avLst/>
            </a:prstGeom>
            <a:solidFill>
              <a:srgbClr val="33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dirty="0"/>
                <a:t>1</a:t>
              </a:r>
            </a:p>
          </p:txBody>
        </p:sp>
        <p:sp>
          <p:nvSpPr>
            <p:cNvPr id="35" name="Rectangle 34"/>
            <p:cNvSpPr/>
            <p:nvPr/>
          </p:nvSpPr>
          <p:spPr bwMode="auto">
            <a:xfrm>
              <a:off x="7162800" y="6252865"/>
              <a:ext cx="2286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1</a:t>
              </a:r>
              <a:endParaRPr kumimoji="0" lang="en-US" sz="2000" b="0" i="0" u="none" strike="noStrike" cap="none" normalizeH="0" baseline="0" dirty="0" smtClean="0">
                <a:ln>
                  <a:noFill/>
                </a:ln>
                <a:solidFill>
                  <a:schemeClr val="tx1"/>
                </a:solidFill>
                <a:effectLst/>
                <a:latin typeface="Times New Roman" pitchFamily="18" charset="0"/>
              </a:endParaRPr>
            </a:p>
          </p:txBody>
        </p:sp>
        <p:sp>
          <p:nvSpPr>
            <p:cNvPr id="36" name="TextBox 35"/>
            <p:cNvSpPr txBox="1"/>
            <p:nvPr/>
          </p:nvSpPr>
          <p:spPr>
            <a:xfrm>
              <a:off x="7467600" y="6248400"/>
              <a:ext cx="1154483" cy="400110"/>
            </a:xfrm>
            <a:prstGeom prst="rect">
              <a:avLst/>
            </a:prstGeom>
            <a:noFill/>
          </p:spPr>
          <p:txBody>
            <a:bodyPr wrap="none" rtlCol="0">
              <a:spAutoFit/>
            </a:bodyPr>
            <a:lstStyle/>
            <a:p>
              <a:r>
                <a:rPr lang="en-US" sz="2000" dirty="0" smtClean="0"/>
                <a:t>Size = 52</a:t>
              </a:r>
              <a:endParaRPr lang="en-US" sz="2000" dirty="0"/>
            </a:p>
          </p:txBody>
        </p:sp>
        <p:sp>
          <p:nvSpPr>
            <p:cNvPr id="38" name="Rectangle 37"/>
            <p:cNvSpPr/>
            <p:nvPr/>
          </p:nvSpPr>
          <p:spPr bwMode="auto">
            <a:xfrm>
              <a:off x="1981200" y="6248400"/>
              <a:ext cx="228600" cy="381000"/>
            </a:xfrm>
            <a:prstGeom prst="rect">
              <a:avLst/>
            </a:prstGeom>
            <a:solidFill>
              <a:srgbClr val="33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1</a:t>
              </a:r>
              <a:endParaRPr kumimoji="0" lang="en-US" sz="2000" b="0" i="0" u="none" strike="noStrike" cap="none" normalizeH="0" baseline="0" dirty="0" smtClean="0">
                <a:ln>
                  <a:noFill/>
                </a:ln>
                <a:solidFill>
                  <a:schemeClr val="tx1"/>
                </a:solidFill>
                <a:effectLst/>
                <a:latin typeface="Times New Roman" pitchFamily="18" charset="0"/>
              </a:endParaRPr>
            </a:p>
          </p:txBody>
        </p:sp>
        <p:sp>
          <p:nvSpPr>
            <p:cNvPr id="39" name="Rectangle 38"/>
            <p:cNvSpPr/>
            <p:nvPr/>
          </p:nvSpPr>
          <p:spPr bwMode="auto">
            <a:xfrm>
              <a:off x="2209800" y="6248400"/>
              <a:ext cx="228600" cy="381000"/>
            </a:xfrm>
            <a:prstGeom prst="rect">
              <a:avLst/>
            </a:prstGeom>
            <a:solidFill>
              <a:srgbClr val="33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1</a:t>
              </a:r>
              <a:endParaRPr kumimoji="0" lang="en-US" sz="2000" b="0" i="0" u="none" strike="noStrike" cap="none" normalizeH="0" baseline="0" dirty="0" smtClean="0">
                <a:ln>
                  <a:noFill/>
                </a:ln>
                <a:solidFill>
                  <a:schemeClr val="tx1"/>
                </a:solidFill>
                <a:effectLst/>
                <a:latin typeface="Times New Roman" pitchFamily="18" charset="0"/>
              </a:endParaRPr>
            </a:p>
          </p:txBody>
        </p:sp>
        <p:sp>
          <p:nvSpPr>
            <p:cNvPr id="40" name="Rectangle 39"/>
            <p:cNvSpPr/>
            <p:nvPr/>
          </p:nvSpPr>
          <p:spPr bwMode="auto">
            <a:xfrm>
              <a:off x="2438400" y="6248400"/>
              <a:ext cx="228600" cy="381000"/>
            </a:xfrm>
            <a:prstGeom prst="rect">
              <a:avLst/>
            </a:prstGeom>
            <a:solidFill>
              <a:srgbClr val="33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dirty="0"/>
                <a:t>1</a:t>
              </a:r>
            </a:p>
          </p:txBody>
        </p:sp>
        <p:sp>
          <p:nvSpPr>
            <p:cNvPr id="41" name="Rectangle 40"/>
            <p:cNvSpPr/>
            <p:nvPr/>
          </p:nvSpPr>
          <p:spPr bwMode="auto">
            <a:xfrm>
              <a:off x="2667000" y="6248400"/>
              <a:ext cx="2286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1</a:t>
              </a:r>
              <a:endParaRPr kumimoji="0" lang="en-US" sz="2000" b="0" i="0" u="none" strike="noStrike" cap="none" normalizeH="0" baseline="0" dirty="0" smtClean="0">
                <a:ln>
                  <a:noFill/>
                </a:ln>
                <a:solidFill>
                  <a:schemeClr val="tx1"/>
                </a:solidFill>
                <a:effectLst/>
                <a:latin typeface="Times New Roman" pitchFamily="18" charset="0"/>
              </a:endParaRPr>
            </a:p>
          </p:txBody>
        </p:sp>
        <p:sp>
          <p:nvSpPr>
            <p:cNvPr id="42" name="Rounded Rectangular Callout 41"/>
            <p:cNvSpPr/>
            <p:nvPr/>
          </p:nvSpPr>
          <p:spPr bwMode="auto">
            <a:xfrm>
              <a:off x="7257535" y="4720281"/>
              <a:ext cx="1600200" cy="838200"/>
            </a:xfrm>
            <a:prstGeom prst="wedgeRoundRectCallout">
              <a:avLst>
                <a:gd name="adj1" fmla="val -74793"/>
                <a:gd name="adj2" fmla="val 123115"/>
                <a:gd name="adj3" fmla="val 16667"/>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Padding of </a:t>
              </a:r>
              <a:r>
                <a:rPr lang="en-US" dirty="0"/>
                <a:t>3</a:t>
              </a:r>
              <a:r>
                <a:rPr kumimoji="0" lang="en-US" sz="2400" b="0" i="0" u="none" strike="noStrike" cap="none" normalizeH="0" baseline="0" dirty="0" smtClean="0">
                  <a:ln>
                    <a:noFill/>
                  </a:ln>
                  <a:solidFill>
                    <a:schemeClr val="tx1"/>
                  </a:solidFill>
                  <a:effectLst/>
                  <a:latin typeface="Times New Roman" pitchFamily="18" charset="0"/>
                </a:rPr>
                <a:t> bytes</a:t>
              </a:r>
            </a:p>
          </p:txBody>
        </p:sp>
      </p:grpSp>
      <p:sp>
        <p:nvSpPr>
          <p:cNvPr id="43" name="Rounded Rectangular Callout 42"/>
          <p:cNvSpPr/>
          <p:nvPr/>
        </p:nvSpPr>
        <p:spPr bwMode="auto">
          <a:xfrm>
            <a:off x="4359875" y="630195"/>
            <a:ext cx="2897660" cy="1277272"/>
          </a:xfrm>
          <a:prstGeom prst="wedgeRoundRectCallout">
            <a:avLst>
              <a:gd name="adj1" fmla="val -57206"/>
              <a:gd name="adj2" fmla="val 68799"/>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It is more efficient to keep the character variables together.</a:t>
            </a:r>
          </a:p>
        </p:txBody>
      </p:sp>
    </p:spTree>
    <p:extLst>
      <p:ext uri="{BB962C8B-B14F-4D97-AF65-F5344CB8AC3E}">
        <p14:creationId xmlns:p14="http://schemas.microsoft.com/office/powerpoint/2010/main" val="339182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wipe(left)">
                                      <p:cBhvr>
                                        <p:cTn id="1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447675" y="76200"/>
            <a:ext cx="8239125" cy="762000"/>
          </a:xfrm>
          <a:prstGeom prst="rect">
            <a:avLst/>
          </a:prstGeom>
          <a:noFill/>
          <a:ln w="9525">
            <a:noFill/>
            <a:miter lim="800000"/>
            <a:headEnd/>
            <a:tailEnd/>
          </a:ln>
        </p:spPr>
        <p:txBody>
          <a:bodyPr lIns="96744" tIns="48372" rIns="96744" bIns="48372" anchor="ctr"/>
          <a:lstStyle/>
          <a:p>
            <a:pPr marL="363538" indent="-363538" algn="ctr" defTabSz="966788">
              <a:lnSpc>
                <a:spcPct val="85000"/>
              </a:lnSpc>
              <a:spcBef>
                <a:spcPct val="20000"/>
              </a:spcBef>
            </a:pPr>
            <a:r>
              <a:rPr lang="en-US" sz="3400" b="1" dirty="0" smtClean="0">
                <a:solidFill>
                  <a:schemeClr val="accent2"/>
                </a:solidFill>
                <a:cs typeface="Times New Roman" pitchFamily="18" charset="0"/>
              </a:rPr>
              <a:t>File </a:t>
            </a:r>
            <a:r>
              <a:rPr lang="en-US" sz="3400" b="1" dirty="0">
                <a:solidFill>
                  <a:schemeClr val="accent2"/>
                </a:solidFill>
                <a:cs typeface="Times New Roman" pitchFamily="18" charset="0"/>
              </a:rPr>
              <a:t>Type and File </a:t>
            </a:r>
            <a:r>
              <a:rPr lang="en-US" sz="3400" b="1" dirty="0" smtClean="0">
                <a:solidFill>
                  <a:schemeClr val="accent2"/>
                </a:solidFill>
                <a:cs typeface="Times New Roman" pitchFamily="18" charset="0"/>
              </a:rPr>
              <a:t>Operations</a:t>
            </a:r>
          </a:p>
          <a:p>
            <a:pPr marL="363538" indent="-363538" algn="ctr" defTabSz="966788">
              <a:lnSpc>
                <a:spcPct val="85000"/>
              </a:lnSpc>
              <a:spcBef>
                <a:spcPct val="20000"/>
              </a:spcBef>
            </a:pPr>
            <a:r>
              <a:rPr lang="en-US" sz="2800" dirty="0">
                <a:solidFill>
                  <a:schemeClr val="accent2"/>
                </a:solidFill>
                <a:cs typeface="Times New Roman" pitchFamily="18" charset="0"/>
              </a:rPr>
              <a:t>Saving Data to </a:t>
            </a:r>
            <a:r>
              <a:rPr lang="en-US" sz="2800" dirty="0" smtClean="0">
                <a:solidFill>
                  <a:schemeClr val="accent2"/>
                </a:solidFill>
                <a:cs typeface="Times New Roman" pitchFamily="18" charset="0"/>
              </a:rPr>
              <a:t>Disk</a:t>
            </a:r>
            <a:endParaRPr lang="en-US" sz="2800" dirty="0">
              <a:solidFill>
                <a:schemeClr val="accent2"/>
              </a:solidFill>
            </a:endParaRPr>
          </a:p>
        </p:txBody>
      </p:sp>
      <p:sp>
        <p:nvSpPr>
          <p:cNvPr id="3076" name="Rectangle 3"/>
          <p:cNvSpPr>
            <a:spLocks noChangeArrowheads="1"/>
          </p:cNvSpPr>
          <p:nvPr/>
        </p:nvSpPr>
        <p:spPr bwMode="auto">
          <a:xfrm>
            <a:off x="4576763" y="5064125"/>
            <a:ext cx="1290637" cy="241300"/>
          </a:xfrm>
          <a:prstGeom prst="rect">
            <a:avLst/>
          </a:prstGeom>
          <a:noFill/>
          <a:ln w="9525">
            <a:noFill/>
            <a:miter lim="800000"/>
            <a:headEnd/>
            <a:tailEnd/>
          </a:ln>
        </p:spPr>
        <p:txBody>
          <a:bodyPr wrap="none" lIns="96744" tIns="48372" rIns="96744" bIns="48372" anchor="ctr"/>
          <a:lstStyle/>
          <a:p>
            <a:pPr defTabSz="966788"/>
            <a:endParaRPr lang="en-US" sz="2500"/>
          </a:p>
        </p:txBody>
      </p:sp>
      <p:sp>
        <p:nvSpPr>
          <p:cNvPr id="3077" name="Text Box 4"/>
          <p:cNvSpPr txBox="1">
            <a:spLocks noChangeArrowheads="1"/>
          </p:cNvSpPr>
          <p:nvPr/>
        </p:nvSpPr>
        <p:spPr bwMode="auto">
          <a:xfrm>
            <a:off x="3798888" y="5184775"/>
            <a:ext cx="409575" cy="1520825"/>
          </a:xfrm>
          <a:prstGeom prst="rect">
            <a:avLst/>
          </a:prstGeom>
          <a:noFill/>
          <a:ln w="9525">
            <a:noFill/>
            <a:miter lim="800000"/>
            <a:headEnd/>
            <a:tailEnd/>
          </a:ln>
        </p:spPr>
        <p:txBody>
          <a:bodyPr wrap="none" lIns="96744" tIns="48372" rIns="96744" bIns="48372">
            <a:spAutoFit/>
          </a:bodyPr>
          <a:lstStyle/>
          <a:p>
            <a:pPr defTabSz="966788">
              <a:lnSpc>
                <a:spcPct val="90000"/>
              </a:lnSpc>
            </a:pPr>
            <a:r>
              <a:rPr lang="en-US" sz="1700"/>
              <a:t>20</a:t>
            </a:r>
          </a:p>
          <a:p>
            <a:pPr defTabSz="966788">
              <a:lnSpc>
                <a:spcPct val="90000"/>
              </a:lnSpc>
            </a:pPr>
            <a:r>
              <a:rPr lang="en-US" sz="1700"/>
              <a:t>16</a:t>
            </a:r>
          </a:p>
          <a:p>
            <a:pPr defTabSz="966788">
              <a:lnSpc>
                <a:spcPct val="90000"/>
              </a:lnSpc>
            </a:pPr>
            <a:r>
              <a:rPr lang="en-US" sz="1700"/>
              <a:t>12</a:t>
            </a:r>
          </a:p>
          <a:p>
            <a:pPr defTabSz="966788">
              <a:lnSpc>
                <a:spcPct val="90000"/>
              </a:lnSpc>
            </a:pPr>
            <a:r>
              <a:rPr lang="en-US" sz="1700"/>
              <a:t>8</a:t>
            </a:r>
          </a:p>
          <a:p>
            <a:pPr defTabSz="966788">
              <a:lnSpc>
                <a:spcPct val="90000"/>
              </a:lnSpc>
            </a:pPr>
            <a:r>
              <a:rPr lang="en-US" sz="1700"/>
              <a:t>4</a:t>
            </a:r>
          </a:p>
          <a:p>
            <a:pPr defTabSz="966788"/>
            <a:r>
              <a:rPr lang="en-US" sz="1700"/>
              <a:t>0</a:t>
            </a:r>
          </a:p>
        </p:txBody>
      </p:sp>
      <p:sp>
        <p:nvSpPr>
          <p:cNvPr id="3078" name="Text Box 5"/>
          <p:cNvSpPr txBox="1">
            <a:spLocks noChangeArrowheads="1"/>
          </p:cNvSpPr>
          <p:nvPr/>
        </p:nvSpPr>
        <p:spPr bwMode="auto">
          <a:xfrm>
            <a:off x="3724275" y="2482850"/>
            <a:ext cx="517525" cy="2012950"/>
          </a:xfrm>
          <a:prstGeom prst="rect">
            <a:avLst/>
          </a:prstGeom>
          <a:noFill/>
          <a:ln w="9525">
            <a:noFill/>
            <a:miter lim="800000"/>
            <a:headEnd/>
            <a:tailEnd/>
          </a:ln>
        </p:spPr>
        <p:txBody>
          <a:bodyPr wrap="none" lIns="96744" tIns="48372" rIns="96744" bIns="48372">
            <a:spAutoFit/>
          </a:bodyPr>
          <a:lstStyle/>
          <a:p>
            <a:pPr defTabSz="966788">
              <a:lnSpc>
                <a:spcPct val="90000"/>
              </a:lnSpc>
            </a:pPr>
            <a:r>
              <a:rPr lang="en-US" sz="1700"/>
              <a:t>228</a:t>
            </a:r>
          </a:p>
          <a:p>
            <a:pPr defTabSz="966788"/>
            <a:r>
              <a:rPr lang="en-US" sz="1700"/>
              <a:t>224</a:t>
            </a:r>
          </a:p>
          <a:p>
            <a:pPr defTabSz="966788">
              <a:lnSpc>
                <a:spcPct val="90000"/>
              </a:lnSpc>
            </a:pPr>
            <a:r>
              <a:rPr lang="en-US" sz="1700"/>
              <a:t>220</a:t>
            </a:r>
          </a:p>
          <a:p>
            <a:pPr defTabSz="966788">
              <a:lnSpc>
                <a:spcPct val="90000"/>
              </a:lnSpc>
            </a:pPr>
            <a:r>
              <a:rPr lang="en-US" sz="1700"/>
              <a:t>216</a:t>
            </a:r>
          </a:p>
          <a:p>
            <a:pPr defTabSz="966788">
              <a:lnSpc>
                <a:spcPct val="90000"/>
              </a:lnSpc>
            </a:pPr>
            <a:r>
              <a:rPr lang="en-US" sz="1700"/>
              <a:t>212</a:t>
            </a:r>
          </a:p>
          <a:p>
            <a:pPr defTabSz="966788">
              <a:lnSpc>
                <a:spcPct val="90000"/>
              </a:lnSpc>
            </a:pPr>
            <a:r>
              <a:rPr lang="en-US" sz="1700"/>
              <a:t>208</a:t>
            </a:r>
          </a:p>
          <a:p>
            <a:pPr defTabSz="966788">
              <a:lnSpc>
                <a:spcPct val="90000"/>
              </a:lnSpc>
            </a:pPr>
            <a:r>
              <a:rPr lang="en-US" sz="1700"/>
              <a:t>204</a:t>
            </a:r>
          </a:p>
          <a:p>
            <a:pPr defTabSz="966788"/>
            <a:r>
              <a:rPr lang="en-US" sz="1700"/>
              <a:t>200</a:t>
            </a:r>
          </a:p>
        </p:txBody>
      </p:sp>
      <p:sp>
        <p:nvSpPr>
          <p:cNvPr id="3079" name="Text Box 6"/>
          <p:cNvSpPr txBox="1">
            <a:spLocks noChangeArrowheads="1"/>
          </p:cNvSpPr>
          <p:nvPr/>
        </p:nvSpPr>
        <p:spPr bwMode="auto">
          <a:xfrm>
            <a:off x="3757613" y="4579938"/>
            <a:ext cx="463550" cy="355600"/>
          </a:xfrm>
          <a:prstGeom prst="rect">
            <a:avLst/>
          </a:prstGeom>
          <a:noFill/>
          <a:ln w="9525">
            <a:noFill/>
            <a:miter lim="800000"/>
            <a:headEnd/>
            <a:tailEnd/>
          </a:ln>
        </p:spPr>
        <p:txBody>
          <a:bodyPr wrap="none" lIns="96744" tIns="48372" rIns="96744" bIns="48372">
            <a:spAutoFit/>
          </a:bodyPr>
          <a:lstStyle/>
          <a:p>
            <a:pPr defTabSz="966788"/>
            <a:r>
              <a:rPr lang="en-US" sz="1700"/>
              <a:t>. . .</a:t>
            </a:r>
          </a:p>
        </p:txBody>
      </p:sp>
      <p:sp>
        <p:nvSpPr>
          <p:cNvPr id="3080" name="Text Box 7"/>
          <p:cNvSpPr txBox="1">
            <a:spLocks noChangeArrowheads="1"/>
          </p:cNvSpPr>
          <p:nvPr/>
        </p:nvSpPr>
        <p:spPr bwMode="auto">
          <a:xfrm>
            <a:off x="4457700" y="2127250"/>
            <a:ext cx="973138" cy="354013"/>
          </a:xfrm>
          <a:prstGeom prst="rect">
            <a:avLst/>
          </a:prstGeom>
          <a:noFill/>
          <a:ln w="9525">
            <a:noFill/>
            <a:miter lim="800000"/>
            <a:headEnd/>
            <a:tailEnd/>
          </a:ln>
        </p:spPr>
        <p:txBody>
          <a:bodyPr wrap="none" lIns="96744" tIns="48372" rIns="96744" bIns="48372">
            <a:spAutoFit/>
          </a:bodyPr>
          <a:lstStyle/>
          <a:p>
            <a:pPr algn="ctr" defTabSz="966788"/>
            <a:r>
              <a:rPr lang="en-US" sz="1700">
                <a:latin typeface="Helvetica" charset="0"/>
              </a:rPr>
              <a:t>memory</a:t>
            </a:r>
          </a:p>
        </p:txBody>
      </p:sp>
      <p:sp>
        <p:nvSpPr>
          <p:cNvPr id="3081" name="Rectangle 8"/>
          <p:cNvSpPr>
            <a:spLocks noChangeArrowheads="1"/>
          </p:cNvSpPr>
          <p:nvPr/>
        </p:nvSpPr>
        <p:spPr bwMode="auto">
          <a:xfrm>
            <a:off x="4254500" y="4370388"/>
            <a:ext cx="1290638" cy="80645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82" name="Rectangle 9"/>
          <p:cNvSpPr>
            <a:spLocks noChangeArrowheads="1"/>
          </p:cNvSpPr>
          <p:nvPr/>
        </p:nvSpPr>
        <p:spPr bwMode="auto">
          <a:xfrm>
            <a:off x="4254500" y="5176838"/>
            <a:ext cx="1290638"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83" name="Rectangle 10"/>
          <p:cNvSpPr>
            <a:spLocks noChangeArrowheads="1"/>
          </p:cNvSpPr>
          <p:nvPr/>
        </p:nvSpPr>
        <p:spPr bwMode="auto">
          <a:xfrm>
            <a:off x="4254500" y="5418138"/>
            <a:ext cx="1290638" cy="242887"/>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84" name="Rectangle 11"/>
          <p:cNvSpPr>
            <a:spLocks noChangeArrowheads="1"/>
          </p:cNvSpPr>
          <p:nvPr/>
        </p:nvSpPr>
        <p:spPr bwMode="auto">
          <a:xfrm>
            <a:off x="4254500" y="5661025"/>
            <a:ext cx="1290638"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85" name="Rectangle 12"/>
          <p:cNvSpPr>
            <a:spLocks noChangeArrowheads="1"/>
          </p:cNvSpPr>
          <p:nvPr/>
        </p:nvSpPr>
        <p:spPr bwMode="auto">
          <a:xfrm>
            <a:off x="4254500" y="6362700"/>
            <a:ext cx="1290638" cy="242888"/>
          </a:xfrm>
          <a:prstGeom prst="rect">
            <a:avLst/>
          </a:prstGeom>
          <a:solidFill>
            <a:schemeClr val="bg1"/>
          </a:solidFill>
          <a:ln w="9525">
            <a:solidFill>
              <a:schemeClr val="tx1"/>
            </a:solidFill>
            <a:miter lim="800000"/>
            <a:headEnd/>
            <a:tailEnd/>
          </a:ln>
        </p:spPr>
        <p:txBody>
          <a:bodyPr wrap="none" lIns="96744" tIns="48372" rIns="96744" bIns="48372" anchor="ctr"/>
          <a:lstStyle/>
          <a:p>
            <a:pPr defTabSz="966788"/>
            <a:r>
              <a:rPr lang="en-US" sz="1700"/>
              <a:t>      </a:t>
            </a:r>
          </a:p>
        </p:txBody>
      </p:sp>
      <p:sp>
        <p:nvSpPr>
          <p:cNvPr id="3086" name="Rectangle 13"/>
          <p:cNvSpPr>
            <a:spLocks noChangeArrowheads="1"/>
          </p:cNvSpPr>
          <p:nvPr/>
        </p:nvSpPr>
        <p:spPr bwMode="auto">
          <a:xfrm>
            <a:off x="4254500" y="6134100"/>
            <a:ext cx="1290638"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87" name="Rectangle 14"/>
          <p:cNvSpPr>
            <a:spLocks noChangeArrowheads="1"/>
          </p:cNvSpPr>
          <p:nvPr/>
        </p:nvSpPr>
        <p:spPr bwMode="auto">
          <a:xfrm>
            <a:off x="4254500" y="5902325"/>
            <a:ext cx="1290638"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88" name="Rectangle 15"/>
          <p:cNvSpPr>
            <a:spLocks noChangeArrowheads="1"/>
          </p:cNvSpPr>
          <p:nvPr/>
        </p:nvSpPr>
        <p:spPr bwMode="auto">
          <a:xfrm>
            <a:off x="4254500" y="2482850"/>
            <a:ext cx="1290638" cy="24288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89" name="Rectangle 16"/>
          <p:cNvSpPr>
            <a:spLocks noChangeArrowheads="1"/>
          </p:cNvSpPr>
          <p:nvPr/>
        </p:nvSpPr>
        <p:spPr bwMode="auto">
          <a:xfrm>
            <a:off x="4254500" y="2725738"/>
            <a:ext cx="1290638"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90" name="Rectangle 17"/>
          <p:cNvSpPr>
            <a:spLocks noChangeArrowheads="1"/>
          </p:cNvSpPr>
          <p:nvPr/>
        </p:nvSpPr>
        <p:spPr bwMode="auto">
          <a:xfrm>
            <a:off x="4254500" y="2967038"/>
            <a:ext cx="1290638"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91" name="Rectangle 18"/>
          <p:cNvSpPr>
            <a:spLocks noChangeArrowheads="1"/>
          </p:cNvSpPr>
          <p:nvPr/>
        </p:nvSpPr>
        <p:spPr bwMode="auto">
          <a:xfrm>
            <a:off x="4254500" y="3208338"/>
            <a:ext cx="1290638" cy="242887"/>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92" name="Rectangle 19"/>
          <p:cNvSpPr>
            <a:spLocks noChangeArrowheads="1"/>
          </p:cNvSpPr>
          <p:nvPr/>
        </p:nvSpPr>
        <p:spPr bwMode="auto">
          <a:xfrm>
            <a:off x="4254500" y="3451225"/>
            <a:ext cx="1290638"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93" name="Rectangle 20"/>
          <p:cNvSpPr>
            <a:spLocks noChangeArrowheads="1"/>
          </p:cNvSpPr>
          <p:nvPr/>
        </p:nvSpPr>
        <p:spPr bwMode="auto">
          <a:xfrm>
            <a:off x="4254500" y="3692525"/>
            <a:ext cx="1290638"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94" name="Rectangle 21"/>
          <p:cNvSpPr>
            <a:spLocks noChangeArrowheads="1"/>
          </p:cNvSpPr>
          <p:nvPr/>
        </p:nvSpPr>
        <p:spPr bwMode="auto">
          <a:xfrm>
            <a:off x="4254500" y="3933825"/>
            <a:ext cx="1290638" cy="24288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95" name="Rectangle 22"/>
          <p:cNvSpPr>
            <a:spLocks noChangeArrowheads="1"/>
          </p:cNvSpPr>
          <p:nvPr/>
        </p:nvSpPr>
        <p:spPr bwMode="auto">
          <a:xfrm>
            <a:off x="4254500" y="4176713"/>
            <a:ext cx="1290638" cy="2413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96" name="Line 23"/>
          <p:cNvSpPr>
            <a:spLocks noChangeShapeType="1"/>
          </p:cNvSpPr>
          <p:nvPr/>
        </p:nvSpPr>
        <p:spPr bwMode="auto">
          <a:xfrm>
            <a:off x="4900613" y="2517775"/>
            <a:ext cx="0" cy="4110038"/>
          </a:xfrm>
          <a:prstGeom prst="line">
            <a:avLst/>
          </a:prstGeom>
          <a:noFill/>
          <a:ln w="9525">
            <a:solidFill>
              <a:schemeClr val="folHlink"/>
            </a:solidFill>
            <a:round/>
            <a:headEnd/>
            <a:tailEnd/>
          </a:ln>
        </p:spPr>
        <p:txBody>
          <a:bodyPr/>
          <a:lstStyle/>
          <a:p>
            <a:endParaRPr lang="en-US"/>
          </a:p>
        </p:txBody>
      </p:sp>
      <p:sp>
        <p:nvSpPr>
          <p:cNvPr id="3097" name="Line 24"/>
          <p:cNvSpPr>
            <a:spLocks noChangeShapeType="1"/>
          </p:cNvSpPr>
          <p:nvPr/>
        </p:nvSpPr>
        <p:spPr bwMode="auto">
          <a:xfrm>
            <a:off x="5222875" y="2517775"/>
            <a:ext cx="0" cy="4110038"/>
          </a:xfrm>
          <a:prstGeom prst="line">
            <a:avLst/>
          </a:prstGeom>
          <a:noFill/>
          <a:ln w="9525">
            <a:solidFill>
              <a:schemeClr val="folHlink"/>
            </a:solidFill>
            <a:round/>
            <a:headEnd/>
            <a:tailEnd/>
          </a:ln>
        </p:spPr>
        <p:txBody>
          <a:bodyPr/>
          <a:lstStyle/>
          <a:p>
            <a:endParaRPr lang="en-US"/>
          </a:p>
        </p:txBody>
      </p:sp>
      <p:sp>
        <p:nvSpPr>
          <p:cNvPr id="3098" name="Line 25"/>
          <p:cNvSpPr>
            <a:spLocks noChangeShapeType="1"/>
          </p:cNvSpPr>
          <p:nvPr/>
        </p:nvSpPr>
        <p:spPr bwMode="auto">
          <a:xfrm>
            <a:off x="4576763" y="2517775"/>
            <a:ext cx="0" cy="4110038"/>
          </a:xfrm>
          <a:prstGeom prst="line">
            <a:avLst/>
          </a:prstGeom>
          <a:noFill/>
          <a:ln w="9525">
            <a:solidFill>
              <a:schemeClr val="folHlink"/>
            </a:solidFill>
            <a:round/>
            <a:headEnd/>
            <a:tailEnd/>
          </a:ln>
        </p:spPr>
        <p:txBody>
          <a:bodyPr/>
          <a:lstStyle/>
          <a:p>
            <a:endParaRPr lang="en-US"/>
          </a:p>
        </p:txBody>
      </p:sp>
      <p:graphicFrame>
        <p:nvGraphicFramePr>
          <p:cNvPr id="3074" name="Object 26"/>
          <p:cNvGraphicFramePr>
            <a:graphicFrameLocks noChangeAspect="1"/>
          </p:cNvGraphicFramePr>
          <p:nvPr>
            <p:extLst>
              <p:ext uri="{D42A27DB-BD31-4B8C-83A1-F6EECF244321}">
                <p14:modId xmlns:p14="http://schemas.microsoft.com/office/powerpoint/2010/main" val="3420945639"/>
              </p:ext>
            </p:extLst>
          </p:nvPr>
        </p:nvGraphicFramePr>
        <p:xfrm>
          <a:off x="1524000" y="6069013"/>
          <a:ext cx="1289050" cy="484187"/>
        </p:xfrm>
        <a:graphic>
          <a:graphicData uri="http://schemas.openxmlformats.org/presentationml/2006/ole">
            <mc:AlternateContent xmlns:mc="http://schemas.openxmlformats.org/markup-compatibility/2006">
              <mc:Choice xmlns:v="urn:schemas-microsoft-com:vml" Requires="v">
                <p:oleObj spid="_x0000_s13522" name="Bitmap Image" r:id="rId3" imgW="7640116" imgH="4704762" progId="PBrush">
                  <p:embed/>
                </p:oleObj>
              </mc:Choice>
              <mc:Fallback>
                <p:oleObj name="Bitmap Image" r:id="rId3" imgW="7640116" imgH="470476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069013"/>
                        <a:ext cx="1289050" cy="48418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9" name="AutoShape 27"/>
          <p:cNvSpPr>
            <a:spLocks noChangeArrowheads="1"/>
          </p:cNvSpPr>
          <p:nvPr/>
        </p:nvSpPr>
        <p:spPr bwMode="auto">
          <a:xfrm>
            <a:off x="3055938" y="6149975"/>
            <a:ext cx="322262" cy="322263"/>
          </a:xfrm>
          <a:prstGeom prst="rightArrow">
            <a:avLst>
              <a:gd name="adj1" fmla="val 50000"/>
              <a:gd name="adj2" fmla="val 25000"/>
            </a:avLst>
          </a:prstGeom>
          <a:solidFill>
            <a:schemeClr val="bg1"/>
          </a:solidFill>
          <a:ln w="9525">
            <a:solidFill>
              <a:schemeClr val="tx1"/>
            </a:solidFill>
            <a:miter lim="800000"/>
            <a:headEnd/>
            <a:tailEnd/>
          </a:ln>
        </p:spPr>
        <p:txBody>
          <a:bodyPr wrap="none" anchor="ctr"/>
          <a:lstStyle/>
          <a:p>
            <a:endParaRPr lang="en-US"/>
          </a:p>
        </p:txBody>
      </p:sp>
      <p:sp>
        <p:nvSpPr>
          <p:cNvPr id="3100" name="Rectangle 28"/>
          <p:cNvSpPr>
            <a:spLocks noChangeArrowheads="1"/>
          </p:cNvSpPr>
          <p:nvPr/>
        </p:nvSpPr>
        <p:spPr bwMode="auto">
          <a:xfrm>
            <a:off x="4254500" y="5964238"/>
            <a:ext cx="1531938" cy="665162"/>
          </a:xfrm>
          <a:prstGeom prst="rect">
            <a:avLst/>
          </a:prstGeom>
          <a:noFill/>
          <a:ln w="9525">
            <a:noFill/>
            <a:miter lim="800000"/>
            <a:headEnd/>
            <a:tailEnd/>
          </a:ln>
        </p:spPr>
        <p:txBody>
          <a:bodyPr lIns="96744" tIns="48372" rIns="96744" bIns="48372">
            <a:spAutoFit/>
          </a:bodyPr>
          <a:lstStyle/>
          <a:p>
            <a:pPr defTabSz="966788">
              <a:lnSpc>
                <a:spcPct val="40000"/>
              </a:lnSpc>
              <a:spcBef>
                <a:spcPct val="50000"/>
              </a:spcBef>
            </a:pPr>
            <a:r>
              <a:rPr lang="en-US" sz="1700"/>
              <a:t>8    9   10   11</a:t>
            </a:r>
          </a:p>
          <a:p>
            <a:pPr defTabSz="966788">
              <a:lnSpc>
                <a:spcPct val="40000"/>
              </a:lnSpc>
              <a:spcBef>
                <a:spcPct val="50000"/>
              </a:spcBef>
            </a:pPr>
            <a:r>
              <a:rPr lang="en-US" sz="1700"/>
              <a:t>4    5     6    7</a:t>
            </a:r>
          </a:p>
          <a:p>
            <a:pPr defTabSz="966788">
              <a:lnSpc>
                <a:spcPct val="40000"/>
              </a:lnSpc>
              <a:spcBef>
                <a:spcPct val="50000"/>
              </a:spcBef>
            </a:pPr>
            <a:r>
              <a:rPr lang="en-US" sz="1700"/>
              <a:t>0    1    2     3</a:t>
            </a:r>
          </a:p>
        </p:txBody>
      </p:sp>
      <p:sp>
        <p:nvSpPr>
          <p:cNvPr id="3101" name="Text Box 29"/>
          <p:cNvSpPr txBox="1">
            <a:spLocks noChangeArrowheads="1"/>
          </p:cNvSpPr>
          <p:nvPr/>
        </p:nvSpPr>
        <p:spPr bwMode="auto">
          <a:xfrm>
            <a:off x="1819275" y="5807075"/>
            <a:ext cx="692150" cy="457200"/>
          </a:xfrm>
          <a:prstGeom prst="rect">
            <a:avLst/>
          </a:prstGeom>
          <a:noFill/>
          <a:ln w="9525">
            <a:noFill/>
            <a:miter lim="800000"/>
            <a:headEnd/>
            <a:tailEnd/>
          </a:ln>
        </p:spPr>
        <p:txBody>
          <a:bodyPr wrap="none">
            <a:spAutoFit/>
          </a:bodyPr>
          <a:lstStyle/>
          <a:p>
            <a:r>
              <a:rPr lang="en-US"/>
              <a:t>disk</a:t>
            </a:r>
          </a:p>
        </p:txBody>
      </p:sp>
      <p:sp>
        <p:nvSpPr>
          <p:cNvPr id="3102" name="Text Box 30"/>
          <p:cNvSpPr txBox="1">
            <a:spLocks noChangeArrowheads="1"/>
          </p:cNvSpPr>
          <p:nvPr/>
        </p:nvSpPr>
        <p:spPr bwMode="auto">
          <a:xfrm>
            <a:off x="381000" y="1600200"/>
            <a:ext cx="3263900" cy="4473575"/>
          </a:xfrm>
          <a:prstGeom prst="rect">
            <a:avLst/>
          </a:prstGeom>
          <a:noFill/>
          <a:ln w="9525">
            <a:noFill/>
            <a:miter lim="800000"/>
            <a:headEnd/>
            <a:tailEnd/>
          </a:ln>
        </p:spPr>
        <p:txBody>
          <a:bodyPr wrap="none">
            <a:spAutoFit/>
          </a:bodyPr>
          <a:lstStyle/>
          <a:p>
            <a:pPr marL="287338" indent="-287338"/>
            <a:r>
              <a:rPr lang="en-US" b="1" dirty="0">
                <a:solidFill>
                  <a:schemeClr val="accent2"/>
                </a:solidFill>
              </a:rPr>
              <a:t>Disk</a:t>
            </a:r>
            <a:r>
              <a:rPr lang="en-US" dirty="0"/>
              <a:t> Characteristics:</a:t>
            </a:r>
          </a:p>
          <a:p>
            <a:pPr marL="287338" indent="-287338">
              <a:buFontTx/>
              <a:buChar char="•"/>
            </a:pPr>
            <a:r>
              <a:rPr lang="en-US" dirty="0"/>
              <a:t>Very large in size</a:t>
            </a:r>
          </a:p>
          <a:p>
            <a:pPr marL="287338" indent="-287338">
              <a:buFontTx/>
              <a:buChar char="•"/>
            </a:pPr>
            <a:r>
              <a:rPr lang="en-US" dirty="0"/>
              <a:t>Permanent storage for:</a:t>
            </a:r>
            <a:br>
              <a:rPr lang="en-US" dirty="0"/>
            </a:br>
            <a:r>
              <a:rPr lang="en-US" dirty="0"/>
              <a:t>all “files” like student</a:t>
            </a:r>
            <a:br>
              <a:rPr lang="en-US" dirty="0"/>
            </a:br>
            <a:r>
              <a:rPr lang="en-US" dirty="0"/>
              <a:t>records and homework</a:t>
            </a:r>
            <a:br>
              <a:rPr lang="en-US" dirty="0"/>
            </a:br>
            <a:r>
              <a:rPr lang="en-US" dirty="0"/>
              <a:t>you did on computer. </a:t>
            </a:r>
          </a:p>
          <a:p>
            <a:pPr marL="287338" indent="-287338">
              <a:buFontTx/>
              <a:buChar char="•"/>
            </a:pPr>
            <a:r>
              <a:rPr lang="en-US" dirty="0"/>
              <a:t>Very slow</a:t>
            </a:r>
          </a:p>
          <a:p>
            <a:pPr marL="287338" indent="-287338">
              <a:buFontTx/>
              <a:buChar char="•"/>
            </a:pPr>
            <a:r>
              <a:rPr lang="en-US" dirty="0"/>
              <a:t>Read and write </a:t>
            </a:r>
            <a:br>
              <a:rPr lang="en-US" dirty="0"/>
            </a:br>
            <a:r>
              <a:rPr lang="en-US" dirty="0"/>
              <a:t>in large block</a:t>
            </a:r>
          </a:p>
          <a:p>
            <a:pPr marL="287338" indent="-287338">
              <a:buFontTx/>
              <a:buChar char="•"/>
            </a:pPr>
            <a:r>
              <a:rPr lang="en-US" dirty="0"/>
              <a:t>Sequential access by </a:t>
            </a:r>
            <a:br>
              <a:rPr lang="en-US" dirty="0"/>
            </a:br>
            <a:r>
              <a:rPr lang="en-US" dirty="0"/>
              <a:t>pointer</a:t>
            </a:r>
          </a:p>
          <a:p>
            <a:pPr marL="287338" indent="-287338"/>
            <a:endParaRPr lang="en-US" dirty="0"/>
          </a:p>
        </p:txBody>
      </p:sp>
      <p:sp>
        <p:nvSpPr>
          <p:cNvPr id="3103" name="Text Box 31"/>
          <p:cNvSpPr txBox="1">
            <a:spLocks noChangeArrowheads="1"/>
          </p:cNvSpPr>
          <p:nvPr/>
        </p:nvSpPr>
        <p:spPr bwMode="auto">
          <a:xfrm>
            <a:off x="5791200" y="1600200"/>
            <a:ext cx="3402213" cy="3785652"/>
          </a:xfrm>
          <a:prstGeom prst="rect">
            <a:avLst/>
          </a:prstGeom>
          <a:noFill/>
          <a:ln w="9525">
            <a:noFill/>
            <a:miter lim="800000"/>
            <a:headEnd/>
            <a:tailEnd/>
          </a:ln>
        </p:spPr>
        <p:txBody>
          <a:bodyPr wrap="none">
            <a:spAutoFit/>
          </a:bodyPr>
          <a:lstStyle/>
          <a:p>
            <a:pPr marL="287338" indent="-287338"/>
            <a:r>
              <a:rPr lang="en-US" b="1" dirty="0">
                <a:solidFill>
                  <a:schemeClr val="accent2"/>
                </a:solidFill>
              </a:rPr>
              <a:t>Memory</a:t>
            </a:r>
            <a:r>
              <a:rPr lang="en-US" dirty="0"/>
              <a:t> Characteristics:</a:t>
            </a:r>
          </a:p>
          <a:p>
            <a:pPr marL="287338" indent="-287338">
              <a:buFontTx/>
              <a:buChar char="•"/>
            </a:pPr>
            <a:r>
              <a:rPr lang="en-US" dirty="0"/>
              <a:t>Smaller in size</a:t>
            </a:r>
          </a:p>
          <a:p>
            <a:pPr marL="287338" indent="-287338">
              <a:buFontTx/>
              <a:buChar char="•"/>
            </a:pPr>
            <a:r>
              <a:rPr lang="en-US" dirty="0"/>
              <a:t>Data vanish </a:t>
            </a:r>
            <a:br>
              <a:rPr lang="en-US" dirty="0"/>
            </a:br>
            <a:r>
              <a:rPr lang="en-US" dirty="0"/>
              <a:t>after quitting a program</a:t>
            </a:r>
          </a:p>
          <a:p>
            <a:pPr marL="287338" indent="-287338">
              <a:buFontTx/>
              <a:buChar char="•"/>
            </a:pPr>
            <a:r>
              <a:rPr lang="en-US" dirty="0" smtClean="0"/>
              <a:t>Much faster than disk</a:t>
            </a:r>
            <a:endParaRPr lang="en-US" dirty="0"/>
          </a:p>
          <a:p>
            <a:pPr marL="287338" indent="-287338">
              <a:buFontTx/>
              <a:buChar char="•"/>
            </a:pPr>
            <a:r>
              <a:rPr lang="en-US" dirty="0"/>
              <a:t>Read and write </a:t>
            </a:r>
            <a:br>
              <a:rPr lang="en-US" dirty="0"/>
            </a:br>
            <a:r>
              <a:rPr lang="en-US" dirty="0"/>
              <a:t>in bytes or words</a:t>
            </a:r>
          </a:p>
          <a:p>
            <a:pPr marL="287338" indent="-287338">
              <a:buFontTx/>
              <a:buChar char="•"/>
            </a:pPr>
            <a:r>
              <a:rPr lang="en-US" dirty="0"/>
              <a:t>Random access by</a:t>
            </a:r>
            <a:br>
              <a:rPr lang="en-US" dirty="0"/>
            </a:br>
            <a:r>
              <a:rPr lang="en-US" dirty="0"/>
              <a:t>address</a:t>
            </a:r>
          </a:p>
          <a:p>
            <a:pPr marL="287338" indent="-287338"/>
            <a:endParaRPr lang="en-US" dirty="0"/>
          </a:p>
        </p:txBody>
      </p:sp>
      <p:sp>
        <p:nvSpPr>
          <p:cNvPr id="2" name="Rectangle 1"/>
          <p:cNvSpPr/>
          <p:nvPr/>
        </p:nvSpPr>
        <p:spPr>
          <a:xfrm>
            <a:off x="3106102" y="986135"/>
            <a:ext cx="2480744" cy="461665"/>
          </a:xfrm>
          <a:prstGeom prst="rect">
            <a:avLst/>
          </a:prstGeom>
        </p:spPr>
        <p:txBody>
          <a:bodyPr wrap="none">
            <a:spAutoFit/>
          </a:bodyPr>
          <a:lstStyle/>
          <a:p>
            <a:r>
              <a:rPr lang="en-US" b="1" dirty="0">
                <a:solidFill>
                  <a:schemeClr val="accent2"/>
                </a:solidFill>
                <a:cs typeface="Times New Roman" pitchFamily="18" charset="0"/>
              </a:rPr>
              <a:t>Text Section 2.5.6</a:t>
            </a:r>
            <a:endParaRPr lang="en-US" dirty="0"/>
          </a:p>
        </p:txBody>
      </p:sp>
    </p:spTree>
    <p:extLst>
      <p:ext uri="{BB962C8B-B14F-4D97-AF65-F5344CB8AC3E}">
        <p14:creationId xmlns:p14="http://schemas.microsoft.com/office/powerpoint/2010/main" val="35728591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523875" y="76200"/>
            <a:ext cx="8239125" cy="914400"/>
          </a:xfrm>
          <a:prstGeom prst="rect">
            <a:avLst/>
          </a:prstGeom>
          <a:noFill/>
          <a:ln w="9525">
            <a:noFill/>
            <a:miter lim="800000"/>
            <a:headEnd/>
            <a:tailEnd/>
          </a:ln>
        </p:spPr>
        <p:txBody>
          <a:bodyPr lIns="96744" tIns="48372" rIns="96744" bIns="48372"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How to </a:t>
            </a:r>
            <a:r>
              <a:rPr lang="en-US" sz="3400" b="1" dirty="0" smtClean="0">
                <a:solidFill>
                  <a:schemeClr val="accent2"/>
                </a:solidFill>
                <a:cs typeface="Times New Roman" pitchFamily="18" charset="0"/>
              </a:rPr>
              <a:t>make disk </a:t>
            </a:r>
            <a:r>
              <a:rPr lang="en-US" sz="3400" b="1" dirty="0">
                <a:solidFill>
                  <a:schemeClr val="accent2"/>
                </a:solidFill>
                <a:cs typeface="Times New Roman" pitchFamily="18" charset="0"/>
              </a:rPr>
              <a:t>file access (</a:t>
            </a:r>
            <a:r>
              <a:rPr lang="en-US" sz="3400" b="1" dirty="0">
                <a:solidFill>
                  <a:srgbClr val="C00000"/>
                </a:solidFill>
                <a:cs typeface="Times New Roman" pitchFamily="18" charset="0"/>
              </a:rPr>
              <a:t>read</a:t>
            </a:r>
            <a:r>
              <a:rPr lang="en-US" sz="3400" b="1" dirty="0">
                <a:solidFill>
                  <a:schemeClr val="accent2"/>
                </a:solidFill>
                <a:cs typeface="Times New Roman" pitchFamily="18" charset="0"/>
              </a:rPr>
              <a:t>) faster?</a:t>
            </a:r>
          </a:p>
          <a:p>
            <a:pPr marL="363538" indent="-363538" algn="ctr" defTabSz="966788">
              <a:lnSpc>
                <a:spcPct val="85000"/>
              </a:lnSpc>
              <a:spcBef>
                <a:spcPct val="20000"/>
              </a:spcBef>
            </a:pPr>
            <a:r>
              <a:rPr lang="en-US" sz="1800" dirty="0">
                <a:solidFill>
                  <a:schemeClr val="accent2"/>
                </a:solidFill>
                <a:cs typeface="Times New Roman" pitchFamily="18" charset="0"/>
              </a:rPr>
              <a:t>Disk access is million times slower than memory access</a:t>
            </a:r>
            <a:r>
              <a:rPr lang="en-US" sz="1800" dirty="0">
                <a:solidFill>
                  <a:schemeClr val="accent2"/>
                </a:solidFill>
              </a:rPr>
              <a:t> </a:t>
            </a:r>
          </a:p>
        </p:txBody>
      </p:sp>
      <p:graphicFrame>
        <p:nvGraphicFramePr>
          <p:cNvPr id="4098" name="Object 3"/>
          <p:cNvGraphicFramePr>
            <a:graphicFrameLocks noChangeAspect="1"/>
          </p:cNvGraphicFramePr>
          <p:nvPr/>
        </p:nvGraphicFramePr>
        <p:xfrm>
          <a:off x="1295400" y="4808538"/>
          <a:ext cx="2209800" cy="982662"/>
        </p:xfrm>
        <a:graphic>
          <a:graphicData uri="http://schemas.openxmlformats.org/presentationml/2006/ole">
            <mc:AlternateContent xmlns:mc="http://schemas.openxmlformats.org/markup-compatibility/2006">
              <mc:Choice xmlns:v="urn:schemas-microsoft-com:vml" Requires="v">
                <p:oleObj spid="_x0000_s14547" name="Bitmap Image" r:id="rId3" imgW="7640116" imgH="4704762" progId="PBrush">
                  <p:embed/>
                </p:oleObj>
              </mc:Choice>
              <mc:Fallback>
                <p:oleObj name="Bitmap Image" r:id="rId3" imgW="7640116" imgH="470476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808538"/>
                        <a:ext cx="2209800" cy="98266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Oval 4"/>
          <p:cNvSpPr>
            <a:spLocks noChangeArrowheads="1"/>
          </p:cNvSpPr>
          <p:nvPr/>
        </p:nvSpPr>
        <p:spPr bwMode="auto">
          <a:xfrm>
            <a:off x="1676400" y="4953000"/>
            <a:ext cx="1447800" cy="152400"/>
          </a:xfrm>
          <a:prstGeom prst="ellipse">
            <a:avLst/>
          </a:prstGeom>
          <a:noFill/>
          <a:ln w="38100">
            <a:solidFill>
              <a:srgbClr val="969696"/>
            </a:solidFill>
            <a:round/>
            <a:headEnd/>
            <a:tailEnd/>
          </a:ln>
        </p:spPr>
        <p:txBody>
          <a:bodyPr wrap="none" anchor="ctr"/>
          <a:lstStyle/>
          <a:p>
            <a:endParaRPr lang="en-US"/>
          </a:p>
        </p:txBody>
      </p:sp>
      <p:sp>
        <p:nvSpPr>
          <p:cNvPr id="4101" name="Rectangle 5"/>
          <p:cNvSpPr>
            <a:spLocks noChangeArrowheads="1"/>
          </p:cNvSpPr>
          <p:nvPr/>
        </p:nvSpPr>
        <p:spPr bwMode="auto">
          <a:xfrm>
            <a:off x="4876800" y="2819400"/>
            <a:ext cx="228600" cy="152400"/>
          </a:xfrm>
          <a:prstGeom prst="rect">
            <a:avLst/>
          </a:prstGeom>
          <a:noFill/>
          <a:ln w="9525">
            <a:solidFill>
              <a:schemeClr val="tx1"/>
            </a:solidFill>
            <a:miter lim="800000"/>
            <a:headEnd/>
            <a:tailEnd/>
          </a:ln>
        </p:spPr>
        <p:txBody>
          <a:bodyPr wrap="none" anchor="ctr"/>
          <a:lstStyle/>
          <a:p>
            <a:endParaRPr lang="en-US"/>
          </a:p>
        </p:txBody>
      </p:sp>
      <p:sp>
        <p:nvSpPr>
          <p:cNvPr id="4102" name="Rectangle 6"/>
          <p:cNvSpPr>
            <a:spLocks noChangeArrowheads="1"/>
          </p:cNvSpPr>
          <p:nvPr/>
        </p:nvSpPr>
        <p:spPr bwMode="auto">
          <a:xfrm>
            <a:off x="4876800" y="2971800"/>
            <a:ext cx="228600" cy="152400"/>
          </a:xfrm>
          <a:prstGeom prst="rect">
            <a:avLst/>
          </a:prstGeom>
          <a:noFill/>
          <a:ln w="9525">
            <a:solidFill>
              <a:schemeClr val="tx1"/>
            </a:solidFill>
            <a:miter lim="800000"/>
            <a:headEnd/>
            <a:tailEnd/>
          </a:ln>
        </p:spPr>
        <p:txBody>
          <a:bodyPr wrap="none" anchor="ctr"/>
          <a:lstStyle/>
          <a:p>
            <a:endParaRPr lang="en-US"/>
          </a:p>
        </p:txBody>
      </p:sp>
      <p:sp>
        <p:nvSpPr>
          <p:cNvPr id="4103" name="Rectangle 7"/>
          <p:cNvSpPr>
            <a:spLocks noChangeArrowheads="1"/>
          </p:cNvSpPr>
          <p:nvPr/>
        </p:nvSpPr>
        <p:spPr bwMode="auto">
          <a:xfrm>
            <a:off x="4876800" y="3124200"/>
            <a:ext cx="228600" cy="152400"/>
          </a:xfrm>
          <a:prstGeom prst="rect">
            <a:avLst/>
          </a:prstGeom>
          <a:noFill/>
          <a:ln w="9525">
            <a:solidFill>
              <a:schemeClr val="tx1"/>
            </a:solidFill>
            <a:miter lim="800000"/>
            <a:headEnd/>
            <a:tailEnd/>
          </a:ln>
        </p:spPr>
        <p:txBody>
          <a:bodyPr wrap="none" anchor="ctr"/>
          <a:lstStyle/>
          <a:p>
            <a:endParaRPr lang="en-US"/>
          </a:p>
        </p:txBody>
      </p:sp>
      <p:sp>
        <p:nvSpPr>
          <p:cNvPr id="4104" name="Rectangle 8"/>
          <p:cNvSpPr>
            <a:spLocks noChangeArrowheads="1"/>
          </p:cNvSpPr>
          <p:nvPr/>
        </p:nvSpPr>
        <p:spPr bwMode="auto">
          <a:xfrm>
            <a:off x="4876800" y="3276600"/>
            <a:ext cx="228600" cy="152400"/>
          </a:xfrm>
          <a:prstGeom prst="rect">
            <a:avLst/>
          </a:prstGeom>
          <a:noFill/>
          <a:ln w="9525">
            <a:solidFill>
              <a:schemeClr val="tx1"/>
            </a:solidFill>
            <a:miter lim="800000"/>
            <a:headEnd/>
            <a:tailEnd/>
          </a:ln>
        </p:spPr>
        <p:txBody>
          <a:bodyPr wrap="none" anchor="ctr"/>
          <a:lstStyle/>
          <a:p>
            <a:endParaRPr lang="en-US"/>
          </a:p>
        </p:txBody>
      </p:sp>
      <p:sp>
        <p:nvSpPr>
          <p:cNvPr id="4105" name="Rectangle 9"/>
          <p:cNvSpPr>
            <a:spLocks noChangeArrowheads="1"/>
          </p:cNvSpPr>
          <p:nvPr/>
        </p:nvSpPr>
        <p:spPr bwMode="auto">
          <a:xfrm>
            <a:off x="4876800" y="3429000"/>
            <a:ext cx="228600" cy="152400"/>
          </a:xfrm>
          <a:prstGeom prst="rect">
            <a:avLst/>
          </a:prstGeom>
          <a:noFill/>
          <a:ln w="9525">
            <a:solidFill>
              <a:schemeClr val="tx1"/>
            </a:solidFill>
            <a:miter lim="800000"/>
            <a:headEnd/>
            <a:tailEnd/>
          </a:ln>
        </p:spPr>
        <p:txBody>
          <a:bodyPr wrap="none" anchor="ctr"/>
          <a:lstStyle/>
          <a:p>
            <a:endParaRPr lang="en-US"/>
          </a:p>
        </p:txBody>
      </p:sp>
      <p:sp>
        <p:nvSpPr>
          <p:cNvPr id="4106" name="Rectangle 10"/>
          <p:cNvSpPr>
            <a:spLocks noChangeArrowheads="1"/>
          </p:cNvSpPr>
          <p:nvPr/>
        </p:nvSpPr>
        <p:spPr bwMode="auto">
          <a:xfrm>
            <a:off x="4876800" y="3581400"/>
            <a:ext cx="228600" cy="152400"/>
          </a:xfrm>
          <a:prstGeom prst="rect">
            <a:avLst/>
          </a:prstGeom>
          <a:noFill/>
          <a:ln w="9525">
            <a:solidFill>
              <a:schemeClr val="tx1"/>
            </a:solidFill>
            <a:miter lim="800000"/>
            <a:headEnd/>
            <a:tailEnd/>
          </a:ln>
        </p:spPr>
        <p:txBody>
          <a:bodyPr wrap="none" anchor="ctr"/>
          <a:lstStyle/>
          <a:p>
            <a:endParaRPr lang="en-US"/>
          </a:p>
        </p:txBody>
      </p:sp>
      <p:sp>
        <p:nvSpPr>
          <p:cNvPr id="4107" name="Rectangle 11"/>
          <p:cNvSpPr>
            <a:spLocks noChangeArrowheads="1"/>
          </p:cNvSpPr>
          <p:nvPr/>
        </p:nvSpPr>
        <p:spPr bwMode="auto">
          <a:xfrm>
            <a:off x="4876800" y="3733800"/>
            <a:ext cx="228600" cy="152400"/>
          </a:xfrm>
          <a:prstGeom prst="rect">
            <a:avLst/>
          </a:prstGeom>
          <a:noFill/>
          <a:ln w="9525">
            <a:solidFill>
              <a:schemeClr val="tx1"/>
            </a:solidFill>
            <a:miter lim="800000"/>
            <a:headEnd/>
            <a:tailEnd/>
          </a:ln>
        </p:spPr>
        <p:txBody>
          <a:bodyPr wrap="none" anchor="ctr"/>
          <a:lstStyle/>
          <a:p>
            <a:endParaRPr lang="en-US"/>
          </a:p>
        </p:txBody>
      </p:sp>
      <p:sp>
        <p:nvSpPr>
          <p:cNvPr id="4108" name="Rectangle 12"/>
          <p:cNvSpPr>
            <a:spLocks noChangeArrowheads="1"/>
          </p:cNvSpPr>
          <p:nvPr/>
        </p:nvSpPr>
        <p:spPr bwMode="auto">
          <a:xfrm>
            <a:off x="4876800" y="38862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109" name="Rectangle 13"/>
          <p:cNvSpPr>
            <a:spLocks noChangeArrowheads="1"/>
          </p:cNvSpPr>
          <p:nvPr/>
        </p:nvSpPr>
        <p:spPr bwMode="auto">
          <a:xfrm>
            <a:off x="4876800" y="40386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110" name="Rectangle 14"/>
          <p:cNvSpPr>
            <a:spLocks noChangeArrowheads="1"/>
          </p:cNvSpPr>
          <p:nvPr/>
        </p:nvSpPr>
        <p:spPr bwMode="auto">
          <a:xfrm>
            <a:off x="4876800" y="41910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111" name="Rectangle 15"/>
          <p:cNvSpPr>
            <a:spLocks noChangeArrowheads="1"/>
          </p:cNvSpPr>
          <p:nvPr/>
        </p:nvSpPr>
        <p:spPr bwMode="auto">
          <a:xfrm>
            <a:off x="4876800" y="43434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112" name="Rectangle 16"/>
          <p:cNvSpPr>
            <a:spLocks noChangeArrowheads="1"/>
          </p:cNvSpPr>
          <p:nvPr/>
        </p:nvSpPr>
        <p:spPr bwMode="auto">
          <a:xfrm>
            <a:off x="4876800" y="44958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113" name="Rectangle 17"/>
          <p:cNvSpPr>
            <a:spLocks noChangeArrowheads="1"/>
          </p:cNvSpPr>
          <p:nvPr/>
        </p:nvSpPr>
        <p:spPr bwMode="auto">
          <a:xfrm>
            <a:off x="4876800" y="46482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114" name="Rectangle 18"/>
          <p:cNvSpPr>
            <a:spLocks noChangeArrowheads="1"/>
          </p:cNvSpPr>
          <p:nvPr/>
        </p:nvSpPr>
        <p:spPr bwMode="auto">
          <a:xfrm>
            <a:off x="4876800" y="48006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115" name="Rectangle 19"/>
          <p:cNvSpPr>
            <a:spLocks noChangeArrowheads="1"/>
          </p:cNvSpPr>
          <p:nvPr/>
        </p:nvSpPr>
        <p:spPr bwMode="auto">
          <a:xfrm>
            <a:off x="4876800" y="49530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116" name="Rectangle 20"/>
          <p:cNvSpPr>
            <a:spLocks noChangeArrowheads="1"/>
          </p:cNvSpPr>
          <p:nvPr/>
        </p:nvSpPr>
        <p:spPr bwMode="auto">
          <a:xfrm>
            <a:off x="4876800" y="51054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117" name="Rectangle 21"/>
          <p:cNvSpPr>
            <a:spLocks noChangeArrowheads="1"/>
          </p:cNvSpPr>
          <p:nvPr/>
        </p:nvSpPr>
        <p:spPr bwMode="auto">
          <a:xfrm>
            <a:off x="4876800" y="52578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118" name="Rectangle 22"/>
          <p:cNvSpPr>
            <a:spLocks noChangeArrowheads="1"/>
          </p:cNvSpPr>
          <p:nvPr/>
        </p:nvSpPr>
        <p:spPr bwMode="auto">
          <a:xfrm>
            <a:off x="4876800" y="54102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119" name="Rectangle 23"/>
          <p:cNvSpPr>
            <a:spLocks noChangeArrowheads="1"/>
          </p:cNvSpPr>
          <p:nvPr/>
        </p:nvSpPr>
        <p:spPr bwMode="auto">
          <a:xfrm>
            <a:off x="4876800" y="55626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120" name="Rectangle 24"/>
          <p:cNvSpPr>
            <a:spLocks noChangeArrowheads="1"/>
          </p:cNvSpPr>
          <p:nvPr/>
        </p:nvSpPr>
        <p:spPr bwMode="auto">
          <a:xfrm>
            <a:off x="4876800" y="57150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121" name="Rectangle 25"/>
          <p:cNvSpPr>
            <a:spLocks noChangeArrowheads="1"/>
          </p:cNvSpPr>
          <p:nvPr/>
        </p:nvSpPr>
        <p:spPr bwMode="auto">
          <a:xfrm>
            <a:off x="4876800" y="58674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122" name="Rectangle 26"/>
          <p:cNvSpPr>
            <a:spLocks noChangeArrowheads="1"/>
          </p:cNvSpPr>
          <p:nvPr/>
        </p:nvSpPr>
        <p:spPr bwMode="auto">
          <a:xfrm>
            <a:off x="4876800" y="60198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123" name="Rectangle 27"/>
          <p:cNvSpPr>
            <a:spLocks noChangeArrowheads="1"/>
          </p:cNvSpPr>
          <p:nvPr/>
        </p:nvSpPr>
        <p:spPr bwMode="auto">
          <a:xfrm>
            <a:off x="4876800" y="6172200"/>
            <a:ext cx="228600" cy="152400"/>
          </a:xfrm>
          <a:prstGeom prst="rect">
            <a:avLst/>
          </a:prstGeom>
          <a:noFill/>
          <a:ln w="9525">
            <a:solidFill>
              <a:schemeClr val="tx1"/>
            </a:solidFill>
            <a:miter lim="800000"/>
            <a:headEnd/>
            <a:tailEnd/>
          </a:ln>
        </p:spPr>
        <p:txBody>
          <a:bodyPr wrap="none" anchor="ctr"/>
          <a:lstStyle/>
          <a:p>
            <a:endParaRPr lang="en-US"/>
          </a:p>
        </p:txBody>
      </p:sp>
      <p:sp>
        <p:nvSpPr>
          <p:cNvPr id="4124" name="Rectangle 28"/>
          <p:cNvSpPr>
            <a:spLocks noChangeArrowheads="1"/>
          </p:cNvSpPr>
          <p:nvPr/>
        </p:nvSpPr>
        <p:spPr bwMode="auto">
          <a:xfrm>
            <a:off x="4876800" y="6324600"/>
            <a:ext cx="228600" cy="152400"/>
          </a:xfrm>
          <a:prstGeom prst="rect">
            <a:avLst/>
          </a:prstGeom>
          <a:noFill/>
          <a:ln w="9525">
            <a:solidFill>
              <a:schemeClr val="tx1"/>
            </a:solidFill>
            <a:miter lim="800000"/>
            <a:headEnd/>
            <a:tailEnd/>
          </a:ln>
        </p:spPr>
        <p:txBody>
          <a:bodyPr wrap="none" anchor="ctr"/>
          <a:lstStyle/>
          <a:p>
            <a:endParaRPr lang="en-US"/>
          </a:p>
        </p:txBody>
      </p:sp>
      <p:sp>
        <p:nvSpPr>
          <p:cNvPr id="4125" name="Rectangle 29"/>
          <p:cNvSpPr>
            <a:spLocks noChangeArrowheads="1"/>
          </p:cNvSpPr>
          <p:nvPr/>
        </p:nvSpPr>
        <p:spPr bwMode="auto">
          <a:xfrm>
            <a:off x="4876800" y="6477000"/>
            <a:ext cx="228600" cy="152400"/>
          </a:xfrm>
          <a:prstGeom prst="rect">
            <a:avLst/>
          </a:prstGeom>
          <a:noFill/>
          <a:ln w="9525">
            <a:solidFill>
              <a:schemeClr val="tx1"/>
            </a:solidFill>
            <a:miter lim="800000"/>
            <a:headEnd/>
            <a:tailEnd/>
          </a:ln>
        </p:spPr>
        <p:txBody>
          <a:bodyPr wrap="none" anchor="ctr"/>
          <a:lstStyle/>
          <a:p>
            <a:endParaRPr lang="en-US"/>
          </a:p>
        </p:txBody>
      </p:sp>
      <p:sp>
        <p:nvSpPr>
          <p:cNvPr id="4126" name="Rectangle 30"/>
          <p:cNvSpPr>
            <a:spLocks noChangeArrowheads="1"/>
          </p:cNvSpPr>
          <p:nvPr/>
        </p:nvSpPr>
        <p:spPr bwMode="auto">
          <a:xfrm>
            <a:off x="4876800" y="6629400"/>
            <a:ext cx="228600" cy="152400"/>
          </a:xfrm>
          <a:prstGeom prst="rect">
            <a:avLst/>
          </a:prstGeom>
          <a:noFill/>
          <a:ln w="9525">
            <a:solidFill>
              <a:schemeClr val="tx1"/>
            </a:solidFill>
            <a:miter lim="800000"/>
            <a:headEnd/>
            <a:tailEnd/>
          </a:ln>
        </p:spPr>
        <p:txBody>
          <a:bodyPr wrap="none" anchor="ctr"/>
          <a:lstStyle/>
          <a:p>
            <a:endParaRPr lang="en-US"/>
          </a:p>
        </p:txBody>
      </p:sp>
      <p:sp>
        <p:nvSpPr>
          <p:cNvPr id="4127" name="Line 31"/>
          <p:cNvSpPr>
            <a:spLocks noChangeShapeType="1"/>
          </p:cNvSpPr>
          <p:nvPr/>
        </p:nvSpPr>
        <p:spPr bwMode="auto">
          <a:xfrm flipV="1">
            <a:off x="2286000" y="3886200"/>
            <a:ext cx="2590800" cy="1066800"/>
          </a:xfrm>
          <a:prstGeom prst="line">
            <a:avLst/>
          </a:prstGeom>
          <a:noFill/>
          <a:ln w="9525">
            <a:solidFill>
              <a:schemeClr val="tx1"/>
            </a:solidFill>
            <a:round/>
            <a:headEnd/>
            <a:tailEnd type="triangle" w="med" len="med"/>
          </a:ln>
        </p:spPr>
        <p:txBody>
          <a:bodyPr/>
          <a:lstStyle/>
          <a:p>
            <a:endParaRPr lang="en-US"/>
          </a:p>
        </p:txBody>
      </p:sp>
      <p:sp>
        <p:nvSpPr>
          <p:cNvPr id="4128" name="Line 32"/>
          <p:cNvSpPr>
            <a:spLocks noChangeShapeType="1"/>
          </p:cNvSpPr>
          <p:nvPr/>
        </p:nvSpPr>
        <p:spPr bwMode="auto">
          <a:xfrm>
            <a:off x="2667000" y="4953000"/>
            <a:ext cx="2209800" cy="1219200"/>
          </a:xfrm>
          <a:prstGeom prst="line">
            <a:avLst/>
          </a:prstGeom>
          <a:noFill/>
          <a:ln w="9525">
            <a:solidFill>
              <a:schemeClr val="tx1"/>
            </a:solidFill>
            <a:round/>
            <a:headEnd/>
            <a:tailEnd type="triangle" w="med" len="med"/>
          </a:ln>
        </p:spPr>
        <p:txBody>
          <a:bodyPr/>
          <a:lstStyle/>
          <a:p>
            <a:endParaRPr lang="en-US"/>
          </a:p>
        </p:txBody>
      </p:sp>
      <p:sp>
        <p:nvSpPr>
          <p:cNvPr id="4129" name="Text Box 33"/>
          <p:cNvSpPr txBox="1">
            <a:spLocks noChangeArrowheads="1"/>
          </p:cNvSpPr>
          <p:nvPr/>
        </p:nvSpPr>
        <p:spPr bwMode="auto">
          <a:xfrm rot="-5400000">
            <a:off x="4920456" y="4833144"/>
            <a:ext cx="979488" cy="457200"/>
          </a:xfrm>
          <a:prstGeom prst="rect">
            <a:avLst/>
          </a:prstGeom>
          <a:noFill/>
          <a:ln w="9525">
            <a:noFill/>
            <a:miter lim="800000"/>
            <a:headEnd/>
            <a:tailEnd/>
          </a:ln>
        </p:spPr>
        <p:txBody>
          <a:bodyPr wrap="none">
            <a:spAutoFit/>
          </a:bodyPr>
          <a:lstStyle/>
          <a:p>
            <a:r>
              <a:rPr lang="en-US"/>
              <a:t>Buffer</a:t>
            </a:r>
          </a:p>
        </p:txBody>
      </p:sp>
      <p:sp>
        <p:nvSpPr>
          <p:cNvPr id="4130" name="Text Box 34"/>
          <p:cNvSpPr txBox="1">
            <a:spLocks noChangeArrowheads="1"/>
          </p:cNvSpPr>
          <p:nvPr/>
        </p:nvSpPr>
        <p:spPr bwMode="auto">
          <a:xfrm>
            <a:off x="533400" y="3124200"/>
            <a:ext cx="3175000" cy="366713"/>
          </a:xfrm>
          <a:prstGeom prst="rect">
            <a:avLst/>
          </a:prstGeom>
          <a:noFill/>
          <a:ln w="9525">
            <a:noFill/>
            <a:miter lim="800000"/>
            <a:headEnd/>
            <a:tailEnd/>
          </a:ln>
        </p:spPr>
        <p:txBody>
          <a:bodyPr wrap="none">
            <a:spAutoFit/>
          </a:bodyPr>
          <a:lstStyle/>
          <a:p>
            <a:r>
              <a:rPr lang="en-US" sz="1800"/>
              <a:t>File on disk, also called a stream</a:t>
            </a:r>
          </a:p>
        </p:txBody>
      </p:sp>
      <p:sp>
        <p:nvSpPr>
          <p:cNvPr id="4131" name="Line 35"/>
          <p:cNvSpPr>
            <a:spLocks noChangeShapeType="1"/>
          </p:cNvSpPr>
          <p:nvPr/>
        </p:nvSpPr>
        <p:spPr bwMode="auto">
          <a:xfrm>
            <a:off x="762000" y="3505200"/>
            <a:ext cx="914400" cy="1524000"/>
          </a:xfrm>
          <a:prstGeom prst="line">
            <a:avLst/>
          </a:prstGeom>
          <a:noFill/>
          <a:ln w="9525">
            <a:solidFill>
              <a:schemeClr val="tx1"/>
            </a:solidFill>
            <a:prstDash val="dash"/>
            <a:round/>
            <a:headEnd/>
            <a:tailEnd type="triangle" w="med" len="med"/>
          </a:ln>
        </p:spPr>
        <p:txBody>
          <a:bodyPr/>
          <a:lstStyle/>
          <a:p>
            <a:endParaRPr lang="en-US"/>
          </a:p>
        </p:txBody>
      </p:sp>
      <p:sp>
        <p:nvSpPr>
          <p:cNvPr id="4132" name="Line 36"/>
          <p:cNvSpPr>
            <a:spLocks noChangeShapeType="1"/>
          </p:cNvSpPr>
          <p:nvPr/>
        </p:nvSpPr>
        <p:spPr bwMode="auto">
          <a:xfrm>
            <a:off x="2286000" y="4876800"/>
            <a:ext cx="0" cy="152400"/>
          </a:xfrm>
          <a:prstGeom prst="line">
            <a:avLst/>
          </a:prstGeom>
          <a:noFill/>
          <a:ln w="9525">
            <a:solidFill>
              <a:schemeClr val="tx1"/>
            </a:solidFill>
            <a:round/>
            <a:headEnd/>
            <a:tailEnd/>
          </a:ln>
        </p:spPr>
        <p:txBody>
          <a:bodyPr/>
          <a:lstStyle/>
          <a:p>
            <a:endParaRPr lang="en-US"/>
          </a:p>
        </p:txBody>
      </p:sp>
      <p:sp>
        <p:nvSpPr>
          <p:cNvPr id="4133" name="Line 37"/>
          <p:cNvSpPr>
            <a:spLocks noChangeShapeType="1"/>
          </p:cNvSpPr>
          <p:nvPr/>
        </p:nvSpPr>
        <p:spPr bwMode="auto">
          <a:xfrm>
            <a:off x="2667000" y="4876800"/>
            <a:ext cx="0" cy="152400"/>
          </a:xfrm>
          <a:prstGeom prst="line">
            <a:avLst/>
          </a:prstGeom>
          <a:noFill/>
          <a:ln w="9525">
            <a:solidFill>
              <a:schemeClr val="tx1"/>
            </a:solidFill>
            <a:round/>
            <a:headEnd/>
            <a:tailEnd/>
          </a:ln>
        </p:spPr>
        <p:txBody>
          <a:bodyPr/>
          <a:lstStyle/>
          <a:p>
            <a:endParaRPr lang="en-US"/>
          </a:p>
        </p:txBody>
      </p:sp>
      <p:sp>
        <p:nvSpPr>
          <p:cNvPr id="4134" name="Freeform 38"/>
          <p:cNvSpPr>
            <a:spLocks/>
          </p:cNvSpPr>
          <p:nvPr/>
        </p:nvSpPr>
        <p:spPr bwMode="auto">
          <a:xfrm>
            <a:off x="2286000" y="4953000"/>
            <a:ext cx="381000" cy="1588"/>
          </a:xfrm>
          <a:custGeom>
            <a:avLst/>
            <a:gdLst>
              <a:gd name="T0" fmla="*/ 0 w 240"/>
              <a:gd name="T1" fmla="*/ 0 h 1"/>
              <a:gd name="T2" fmla="*/ 2147483647 w 240"/>
              <a:gd name="T3" fmla="*/ 0 h 1"/>
              <a:gd name="T4" fmla="*/ 0 60000 65536"/>
              <a:gd name="T5" fmla="*/ 0 60000 65536"/>
              <a:gd name="T6" fmla="*/ 0 w 240"/>
              <a:gd name="T7" fmla="*/ 0 h 1"/>
              <a:gd name="T8" fmla="*/ 240 w 240"/>
              <a:gd name="T9" fmla="*/ 1 h 1"/>
            </a:gdLst>
            <a:ahLst/>
            <a:cxnLst>
              <a:cxn ang="T4">
                <a:pos x="T0" y="T1"/>
              </a:cxn>
              <a:cxn ang="T5">
                <a:pos x="T2" y="T3"/>
              </a:cxn>
            </a:cxnLst>
            <a:rect l="T6" t="T7" r="T8" b="T9"/>
            <a:pathLst>
              <a:path w="240" h="1">
                <a:moveTo>
                  <a:pt x="0" y="0"/>
                </a:moveTo>
                <a:cubicBezTo>
                  <a:pt x="100" y="0"/>
                  <a:pt x="200" y="0"/>
                  <a:pt x="240" y="0"/>
                </a:cubicBezTo>
              </a:path>
            </a:pathLst>
          </a:custGeom>
          <a:noFill/>
          <a:ln w="28575" cmpd="sng">
            <a:solidFill>
              <a:schemeClr val="tx1"/>
            </a:solidFill>
            <a:round/>
            <a:headEnd/>
            <a:tailEnd/>
          </a:ln>
        </p:spPr>
        <p:txBody>
          <a:bodyPr/>
          <a:lstStyle/>
          <a:p>
            <a:endParaRPr lang="en-US"/>
          </a:p>
        </p:txBody>
      </p:sp>
      <p:sp>
        <p:nvSpPr>
          <p:cNvPr id="4135" name="Text Box 39"/>
          <p:cNvSpPr txBox="1">
            <a:spLocks noChangeArrowheads="1"/>
          </p:cNvSpPr>
          <p:nvPr/>
        </p:nvSpPr>
        <p:spPr bwMode="auto">
          <a:xfrm>
            <a:off x="1524000" y="3962400"/>
            <a:ext cx="914400" cy="366713"/>
          </a:xfrm>
          <a:prstGeom prst="rect">
            <a:avLst/>
          </a:prstGeom>
          <a:noFill/>
          <a:ln w="9525">
            <a:noFill/>
            <a:miter lim="800000"/>
            <a:headEnd/>
            <a:tailEnd/>
          </a:ln>
        </p:spPr>
        <p:txBody>
          <a:bodyPr wrap="none">
            <a:spAutoFit/>
          </a:bodyPr>
          <a:lstStyle/>
          <a:p>
            <a:r>
              <a:rPr lang="en-US" sz="1800"/>
              <a:t>A block</a:t>
            </a:r>
          </a:p>
        </p:txBody>
      </p:sp>
      <p:sp>
        <p:nvSpPr>
          <p:cNvPr id="4136" name="Line 40"/>
          <p:cNvSpPr>
            <a:spLocks noChangeShapeType="1"/>
          </p:cNvSpPr>
          <p:nvPr/>
        </p:nvSpPr>
        <p:spPr bwMode="auto">
          <a:xfrm>
            <a:off x="1905000" y="4343400"/>
            <a:ext cx="381000" cy="609600"/>
          </a:xfrm>
          <a:prstGeom prst="line">
            <a:avLst/>
          </a:prstGeom>
          <a:noFill/>
          <a:ln w="9525">
            <a:solidFill>
              <a:schemeClr val="tx1"/>
            </a:solidFill>
            <a:prstDash val="dash"/>
            <a:round/>
            <a:headEnd/>
            <a:tailEnd type="triangle" w="med" len="med"/>
          </a:ln>
        </p:spPr>
        <p:txBody>
          <a:bodyPr/>
          <a:lstStyle/>
          <a:p>
            <a:endParaRPr lang="en-US"/>
          </a:p>
        </p:txBody>
      </p:sp>
      <p:sp>
        <p:nvSpPr>
          <p:cNvPr id="4137" name="Text Box 41"/>
          <p:cNvSpPr txBox="1">
            <a:spLocks noChangeArrowheads="1"/>
          </p:cNvSpPr>
          <p:nvPr/>
        </p:nvSpPr>
        <p:spPr bwMode="auto">
          <a:xfrm>
            <a:off x="5105400" y="2667000"/>
            <a:ext cx="946150" cy="366713"/>
          </a:xfrm>
          <a:prstGeom prst="rect">
            <a:avLst/>
          </a:prstGeom>
          <a:noFill/>
          <a:ln w="9525">
            <a:noFill/>
            <a:miter lim="800000"/>
            <a:headEnd/>
            <a:tailEnd/>
          </a:ln>
        </p:spPr>
        <p:txBody>
          <a:bodyPr wrap="none">
            <a:spAutoFit/>
          </a:bodyPr>
          <a:lstStyle/>
          <a:p>
            <a:r>
              <a:rPr lang="en-US" sz="1800"/>
              <a:t>memory</a:t>
            </a:r>
          </a:p>
        </p:txBody>
      </p:sp>
      <p:sp>
        <p:nvSpPr>
          <p:cNvPr id="4138" name="Text Box 42"/>
          <p:cNvSpPr txBox="1">
            <a:spLocks noChangeArrowheads="1"/>
          </p:cNvSpPr>
          <p:nvPr/>
        </p:nvSpPr>
        <p:spPr bwMode="auto">
          <a:xfrm>
            <a:off x="3429000" y="4418013"/>
            <a:ext cx="1371600" cy="915987"/>
          </a:xfrm>
          <a:prstGeom prst="rect">
            <a:avLst/>
          </a:prstGeom>
          <a:noFill/>
          <a:ln w="9525">
            <a:noFill/>
            <a:miter lim="800000"/>
            <a:headEnd/>
            <a:tailEnd/>
          </a:ln>
        </p:spPr>
        <p:txBody>
          <a:bodyPr>
            <a:spAutoFit/>
          </a:bodyPr>
          <a:lstStyle/>
          <a:p>
            <a:pPr algn="ctr"/>
            <a:r>
              <a:rPr lang="en-US" sz="1800"/>
              <a:t>Copy a block into the buffer</a:t>
            </a:r>
          </a:p>
        </p:txBody>
      </p:sp>
      <p:sp>
        <p:nvSpPr>
          <p:cNvPr id="4139" name="Line 43"/>
          <p:cNvSpPr>
            <a:spLocks noChangeShapeType="1"/>
          </p:cNvSpPr>
          <p:nvPr/>
        </p:nvSpPr>
        <p:spPr bwMode="auto">
          <a:xfrm flipH="1">
            <a:off x="5105400" y="3962400"/>
            <a:ext cx="457200" cy="0"/>
          </a:xfrm>
          <a:prstGeom prst="line">
            <a:avLst/>
          </a:prstGeom>
          <a:noFill/>
          <a:ln w="9525">
            <a:solidFill>
              <a:schemeClr val="tx1"/>
            </a:solidFill>
            <a:round/>
            <a:headEnd/>
            <a:tailEnd type="arrow" w="med" len="med"/>
          </a:ln>
        </p:spPr>
        <p:txBody>
          <a:bodyPr/>
          <a:lstStyle/>
          <a:p>
            <a:endParaRPr lang="en-US"/>
          </a:p>
        </p:txBody>
      </p:sp>
      <p:sp>
        <p:nvSpPr>
          <p:cNvPr id="4140" name="Text Box 44"/>
          <p:cNvSpPr txBox="1">
            <a:spLocks noChangeArrowheads="1"/>
          </p:cNvSpPr>
          <p:nvPr/>
        </p:nvSpPr>
        <p:spPr bwMode="auto">
          <a:xfrm>
            <a:off x="5638800" y="3748088"/>
            <a:ext cx="1930400" cy="366712"/>
          </a:xfrm>
          <a:prstGeom prst="rect">
            <a:avLst/>
          </a:prstGeom>
          <a:noFill/>
          <a:ln w="9525">
            <a:noFill/>
            <a:miter lim="800000"/>
            <a:headEnd/>
            <a:tailEnd/>
          </a:ln>
        </p:spPr>
        <p:txBody>
          <a:bodyPr wrap="none">
            <a:spAutoFit/>
          </a:bodyPr>
          <a:lstStyle/>
          <a:p>
            <a:r>
              <a:rPr lang="en-US" sz="1800" i="1"/>
              <a:t>f</a:t>
            </a:r>
            <a:r>
              <a:rPr lang="en-US" sz="1800"/>
              <a:t>: a pointer to a file</a:t>
            </a:r>
          </a:p>
        </p:txBody>
      </p:sp>
      <p:sp>
        <p:nvSpPr>
          <p:cNvPr id="4141" name="Text Box 45"/>
          <p:cNvSpPr txBox="1">
            <a:spLocks noChangeArrowheads="1"/>
          </p:cNvSpPr>
          <p:nvPr/>
        </p:nvSpPr>
        <p:spPr bwMode="auto">
          <a:xfrm>
            <a:off x="533400" y="1003300"/>
            <a:ext cx="8610600" cy="2031325"/>
          </a:xfrm>
          <a:prstGeom prst="rect">
            <a:avLst/>
          </a:prstGeom>
          <a:noFill/>
          <a:ln w="9525">
            <a:noFill/>
            <a:miter lim="800000"/>
            <a:headEnd/>
            <a:tailEnd/>
          </a:ln>
        </p:spPr>
        <p:txBody>
          <a:bodyPr wrap="square">
            <a:spAutoFit/>
          </a:bodyPr>
          <a:lstStyle/>
          <a:p>
            <a:pPr marL="339725" indent="-339725">
              <a:buFontTx/>
              <a:buAutoNum type="arabicPeriod"/>
            </a:pPr>
            <a:r>
              <a:rPr lang="en-US" sz="1800" dirty="0"/>
              <a:t>Declare a pointer </a:t>
            </a:r>
            <a:r>
              <a:rPr lang="en-US" sz="1800" i="1" dirty="0"/>
              <a:t>f</a:t>
            </a:r>
            <a:r>
              <a:rPr lang="en-US" sz="1800" dirty="0"/>
              <a:t> to a FILE type;</a:t>
            </a:r>
          </a:p>
          <a:p>
            <a:pPr marL="339725" indent="-339725">
              <a:buFontTx/>
              <a:buAutoNum type="arabicPeriod"/>
            </a:pPr>
            <a:r>
              <a:rPr lang="en-US" sz="1800" b="1" dirty="0">
                <a:solidFill>
                  <a:schemeClr val="accent2"/>
                </a:solidFill>
              </a:rPr>
              <a:t>Open a file for read</a:t>
            </a:r>
            <a:r>
              <a:rPr lang="en-US" sz="1800" dirty="0"/>
              <a:t>: </a:t>
            </a:r>
            <a:r>
              <a:rPr lang="en-US" sz="1800" dirty="0" smtClean="0"/>
              <a:t>Creating </a:t>
            </a:r>
            <a:r>
              <a:rPr lang="en-US" sz="1800" dirty="0"/>
              <a:t>a buffer that can hold a block of bytes (e.g., 1024 bytes);</a:t>
            </a:r>
          </a:p>
          <a:p>
            <a:pPr marL="339725" indent="-339725">
              <a:buFontTx/>
              <a:buAutoNum type="arabicPeriod"/>
            </a:pPr>
            <a:r>
              <a:rPr lang="en-US" sz="1800" dirty="0"/>
              <a:t>Copy the first block of a file into buffer;</a:t>
            </a:r>
          </a:p>
          <a:p>
            <a:pPr marL="339725" indent="-339725">
              <a:buFontTx/>
              <a:buAutoNum type="arabicPeriod"/>
            </a:pPr>
            <a:r>
              <a:rPr lang="en-US" sz="1800" dirty="0"/>
              <a:t>A program uses the pointer to read the data in the buffer sequentially;</a:t>
            </a:r>
          </a:p>
          <a:p>
            <a:pPr marL="339725" indent="-339725">
              <a:buFontTx/>
              <a:buAutoNum type="arabicPeriod"/>
            </a:pPr>
            <a:r>
              <a:rPr lang="en-US" sz="1800" dirty="0"/>
              <a:t>When the pointer moves down to the end of the buffer, the next block is copied into the buffer and the pointer is reset to the beginning of the buffer</a:t>
            </a:r>
          </a:p>
          <a:p>
            <a:pPr marL="339725" indent="-339725">
              <a:buFontTx/>
              <a:buAutoNum type="arabicPeriod"/>
            </a:pPr>
            <a:endParaRPr lang="en-US" sz="1800" dirty="0"/>
          </a:p>
        </p:txBody>
      </p:sp>
    </p:spTree>
    <p:extLst>
      <p:ext uri="{BB962C8B-B14F-4D97-AF65-F5344CB8AC3E}">
        <p14:creationId xmlns:p14="http://schemas.microsoft.com/office/powerpoint/2010/main" val="13188151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381000" y="76200"/>
            <a:ext cx="8458200" cy="838200"/>
          </a:xfrm>
          <a:prstGeom prst="rect">
            <a:avLst/>
          </a:prstGeom>
          <a:noFill/>
          <a:ln w="9525">
            <a:noFill/>
            <a:miter lim="800000"/>
            <a:headEnd/>
            <a:tailEnd/>
          </a:ln>
        </p:spPr>
        <p:txBody>
          <a:bodyPr lIns="96744" tIns="48372" rIns="96744" bIns="48372"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How to </a:t>
            </a:r>
            <a:r>
              <a:rPr lang="en-US" sz="3400" b="1" dirty="0" smtClean="0">
                <a:solidFill>
                  <a:schemeClr val="accent2"/>
                </a:solidFill>
                <a:cs typeface="Times New Roman" pitchFamily="18" charset="0"/>
              </a:rPr>
              <a:t>make disk </a:t>
            </a:r>
            <a:r>
              <a:rPr lang="en-US" sz="3400" b="1" dirty="0">
                <a:solidFill>
                  <a:schemeClr val="accent2"/>
                </a:solidFill>
                <a:cs typeface="Times New Roman" pitchFamily="18" charset="0"/>
              </a:rPr>
              <a:t>file access (</a:t>
            </a:r>
            <a:r>
              <a:rPr lang="en-US" sz="3400" b="1" dirty="0">
                <a:solidFill>
                  <a:srgbClr val="C00000"/>
                </a:solidFill>
                <a:cs typeface="Times New Roman" pitchFamily="18" charset="0"/>
              </a:rPr>
              <a:t>write</a:t>
            </a:r>
            <a:r>
              <a:rPr lang="en-US" sz="3400" b="1" dirty="0">
                <a:solidFill>
                  <a:schemeClr val="accent2"/>
                </a:solidFill>
                <a:cs typeface="Times New Roman" pitchFamily="18" charset="0"/>
              </a:rPr>
              <a:t>) faster?</a:t>
            </a:r>
          </a:p>
        </p:txBody>
      </p:sp>
      <p:graphicFrame>
        <p:nvGraphicFramePr>
          <p:cNvPr id="5122" name="Object 3"/>
          <p:cNvGraphicFramePr>
            <a:graphicFrameLocks noChangeAspect="1"/>
          </p:cNvGraphicFramePr>
          <p:nvPr/>
        </p:nvGraphicFramePr>
        <p:xfrm>
          <a:off x="1295400" y="4808538"/>
          <a:ext cx="2209800" cy="982662"/>
        </p:xfrm>
        <a:graphic>
          <a:graphicData uri="http://schemas.openxmlformats.org/presentationml/2006/ole">
            <mc:AlternateContent xmlns:mc="http://schemas.openxmlformats.org/markup-compatibility/2006">
              <mc:Choice xmlns:v="urn:schemas-microsoft-com:vml" Requires="v">
                <p:oleObj spid="_x0000_s15572" name="Bitmap Image" r:id="rId3" imgW="7640116" imgH="4704762" progId="PBrush">
                  <p:embed/>
                </p:oleObj>
              </mc:Choice>
              <mc:Fallback>
                <p:oleObj name="Bitmap Image" r:id="rId3" imgW="7640116" imgH="470476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808538"/>
                        <a:ext cx="2209800" cy="98266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Oval 4"/>
          <p:cNvSpPr>
            <a:spLocks noChangeArrowheads="1"/>
          </p:cNvSpPr>
          <p:nvPr/>
        </p:nvSpPr>
        <p:spPr bwMode="auto">
          <a:xfrm>
            <a:off x="1676400" y="4953000"/>
            <a:ext cx="1447800" cy="152400"/>
          </a:xfrm>
          <a:prstGeom prst="ellipse">
            <a:avLst/>
          </a:prstGeom>
          <a:noFill/>
          <a:ln w="38100">
            <a:solidFill>
              <a:srgbClr val="DDDDDD"/>
            </a:solidFill>
            <a:round/>
            <a:headEnd/>
            <a:tailEnd/>
          </a:ln>
        </p:spPr>
        <p:txBody>
          <a:bodyPr wrap="none" anchor="ctr"/>
          <a:lstStyle/>
          <a:p>
            <a:endParaRPr lang="en-US"/>
          </a:p>
        </p:txBody>
      </p:sp>
      <p:sp>
        <p:nvSpPr>
          <p:cNvPr id="5125" name="Rectangle 5"/>
          <p:cNvSpPr>
            <a:spLocks noChangeArrowheads="1"/>
          </p:cNvSpPr>
          <p:nvPr/>
        </p:nvSpPr>
        <p:spPr bwMode="auto">
          <a:xfrm>
            <a:off x="4876800" y="2819400"/>
            <a:ext cx="228600" cy="152400"/>
          </a:xfrm>
          <a:prstGeom prst="rect">
            <a:avLst/>
          </a:prstGeom>
          <a:noFill/>
          <a:ln w="9525">
            <a:solidFill>
              <a:schemeClr val="tx1"/>
            </a:solidFill>
            <a:miter lim="800000"/>
            <a:headEnd/>
            <a:tailEnd/>
          </a:ln>
        </p:spPr>
        <p:txBody>
          <a:bodyPr wrap="none" anchor="ctr"/>
          <a:lstStyle/>
          <a:p>
            <a:endParaRPr lang="en-US"/>
          </a:p>
        </p:txBody>
      </p:sp>
      <p:sp>
        <p:nvSpPr>
          <p:cNvPr id="5126" name="Rectangle 6"/>
          <p:cNvSpPr>
            <a:spLocks noChangeArrowheads="1"/>
          </p:cNvSpPr>
          <p:nvPr/>
        </p:nvSpPr>
        <p:spPr bwMode="auto">
          <a:xfrm>
            <a:off x="4876800" y="2971800"/>
            <a:ext cx="228600" cy="152400"/>
          </a:xfrm>
          <a:prstGeom prst="rect">
            <a:avLst/>
          </a:prstGeom>
          <a:noFill/>
          <a:ln w="9525">
            <a:solidFill>
              <a:schemeClr val="tx1"/>
            </a:solidFill>
            <a:miter lim="800000"/>
            <a:headEnd/>
            <a:tailEnd/>
          </a:ln>
        </p:spPr>
        <p:txBody>
          <a:bodyPr wrap="none" anchor="ctr"/>
          <a:lstStyle/>
          <a:p>
            <a:endParaRPr lang="en-US"/>
          </a:p>
        </p:txBody>
      </p:sp>
      <p:sp>
        <p:nvSpPr>
          <p:cNvPr id="5127" name="Rectangle 7"/>
          <p:cNvSpPr>
            <a:spLocks noChangeArrowheads="1"/>
          </p:cNvSpPr>
          <p:nvPr/>
        </p:nvSpPr>
        <p:spPr bwMode="auto">
          <a:xfrm>
            <a:off x="4876800" y="3124200"/>
            <a:ext cx="228600" cy="152400"/>
          </a:xfrm>
          <a:prstGeom prst="rect">
            <a:avLst/>
          </a:prstGeom>
          <a:noFill/>
          <a:ln w="9525">
            <a:solidFill>
              <a:schemeClr val="tx1"/>
            </a:solidFill>
            <a:miter lim="800000"/>
            <a:headEnd/>
            <a:tailEnd/>
          </a:ln>
        </p:spPr>
        <p:txBody>
          <a:bodyPr wrap="none" anchor="ctr"/>
          <a:lstStyle/>
          <a:p>
            <a:endParaRPr lang="en-US"/>
          </a:p>
        </p:txBody>
      </p:sp>
      <p:sp>
        <p:nvSpPr>
          <p:cNvPr id="5128" name="Rectangle 8"/>
          <p:cNvSpPr>
            <a:spLocks noChangeArrowheads="1"/>
          </p:cNvSpPr>
          <p:nvPr/>
        </p:nvSpPr>
        <p:spPr bwMode="auto">
          <a:xfrm>
            <a:off x="4876800" y="3276600"/>
            <a:ext cx="228600" cy="152400"/>
          </a:xfrm>
          <a:prstGeom prst="rect">
            <a:avLst/>
          </a:prstGeom>
          <a:noFill/>
          <a:ln w="9525">
            <a:solidFill>
              <a:schemeClr val="tx1"/>
            </a:solidFill>
            <a:miter lim="800000"/>
            <a:headEnd/>
            <a:tailEnd/>
          </a:ln>
        </p:spPr>
        <p:txBody>
          <a:bodyPr wrap="none" anchor="ctr"/>
          <a:lstStyle/>
          <a:p>
            <a:endParaRPr lang="en-US"/>
          </a:p>
        </p:txBody>
      </p:sp>
      <p:sp>
        <p:nvSpPr>
          <p:cNvPr id="5129" name="Rectangle 9"/>
          <p:cNvSpPr>
            <a:spLocks noChangeArrowheads="1"/>
          </p:cNvSpPr>
          <p:nvPr/>
        </p:nvSpPr>
        <p:spPr bwMode="auto">
          <a:xfrm>
            <a:off x="4876800" y="3429000"/>
            <a:ext cx="228600" cy="152400"/>
          </a:xfrm>
          <a:prstGeom prst="rect">
            <a:avLst/>
          </a:prstGeom>
          <a:noFill/>
          <a:ln w="9525">
            <a:solidFill>
              <a:schemeClr val="tx1"/>
            </a:solidFill>
            <a:miter lim="800000"/>
            <a:headEnd/>
            <a:tailEnd/>
          </a:ln>
        </p:spPr>
        <p:txBody>
          <a:bodyPr wrap="none" anchor="ctr"/>
          <a:lstStyle/>
          <a:p>
            <a:endParaRPr lang="en-US"/>
          </a:p>
        </p:txBody>
      </p:sp>
      <p:sp>
        <p:nvSpPr>
          <p:cNvPr id="5130" name="Rectangle 10"/>
          <p:cNvSpPr>
            <a:spLocks noChangeArrowheads="1"/>
          </p:cNvSpPr>
          <p:nvPr/>
        </p:nvSpPr>
        <p:spPr bwMode="auto">
          <a:xfrm>
            <a:off x="4876800" y="3581400"/>
            <a:ext cx="228600" cy="152400"/>
          </a:xfrm>
          <a:prstGeom prst="rect">
            <a:avLst/>
          </a:prstGeom>
          <a:noFill/>
          <a:ln w="9525">
            <a:solidFill>
              <a:schemeClr val="tx1"/>
            </a:solidFill>
            <a:miter lim="800000"/>
            <a:headEnd/>
            <a:tailEnd/>
          </a:ln>
        </p:spPr>
        <p:txBody>
          <a:bodyPr wrap="none" anchor="ctr"/>
          <a:lstStyle/>
          <a:p>
            <a:endParaRPr lang="en-US"/>
          </a:p>
        </p:txBody>
      </p:sp>
      <p:sp>
        <p:nvSpPr>
          <p:cNvPr id="5131" name="Rectangle 11"/>
          <p:cNvSpPr>
            <a:spLocks noChangeArrowheads="1"/>
          </p:cNvSpPr>
          <p:nvPr/>
        </p:nvSpPr>
        <p:spPr bwMode="auto">
          <a:xfrm>
            <a:off x="4876800" y="3733800"/>
            <a:ext cx="228600" cy="152400"/>
          </a:xfrm>
          <a:prstGeom prst="rect">
            <a:avLst/>
          </a:prstGeom>
          <a:noFill/>
          <a:ln w="9525">
            <a:solidFill>
              <a:schemeClr val="tx1"/>
            </a:solidFill>
            <a:miter lim="800000"/>
            <a:headEnd/>
            <a:tailEnd/>
          </a:ln>
        </p:spPr>
        <p:txBody>
          <a:bodyPr wrap="none" anchor="ctr"/>
          <a:lstStyle/>
          <a:p>
            <a:endParaRPr lang="en-US"/>
          </a:p>
        </p:txBody>
      </p:sp>
      <p:sp>
        <p:nvSpPr>
          <p:cNvPr id="5132" name="Rectangle 12"/>
          <p:cNvSpPr>
            <a:spLocks noChangeArrowheads="1"/>
          </p:cNvSpPr>
          <p:nvPr/>
        </p:nvSpPr>
        <p:spPr bwMode="auto">
          <a:xfrm>
            <a:off x="4876800" y="38862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133" name="Rectangle 13"/>
          <p:cNvSpPr>
            <a:spLocks noChangeArrowheads="1"/>
          </p:cNvSpPr>
          <p:nvPr/>
        </p:nvSpPr>
        <p:spPr bwMode="auto">
          <a:xfrm>
            <a:off x="4876800" y="40386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134" name="Rectangle 14"/>
          <p:cNvSpPr>
            <a:spLocks noChangeArrowheads="1"/>
          </p:cNvSpPr>
          <p:nvPr/>
        </p:nvSpPr>
        <p:spPr bwMode="auto">
          <a:xfrm>
            <a:off x="4876800" y="41910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135" name="Rectangle 15"/>
          <p:cNvSpPr>
            <a:spLocks noChangeArrowheads="1"/>
          </p:cNvSpPr>
          <p:nvPr/>
        </p:nvSpPr>
        <p:spPr bwMode="auto">
          <a:xfrm>
            <a:off x="4876800" y="43434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136" name="Rectangle 16"/>
          <p:cNvSpPr>
            <a:spLocks noChangeArrowheads="1"/>
          </p:cNvSpPr>
          <p:nvPr/>
        </p:nvSpPr>
        <p:spPr bwMode="auto">
          <a:xfrm>
            <a:off x="4876800" y="44958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137" name="Rectangle 17"/>
          <p:cNvSpPr>
            <a:spLocks noChangeArrowheads="1"/>
          </p:cNvSpPr>
          <p:nvPr/>
        </p:nvSpPr>
        <p:spPr bwMode="auto">
          <a:xfrm>
            <a:off x="4876800" y="46482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138" name="Rectangle 18"/>
          <p:cNvSpPr>
            <a:spLocks noChangeArrowheads="1"/>
          </p:cNvSpPr>
          <p:nvPr/>
        </p:nvSpPr>
        <p:spPr bwMode="auto">
          <a:xfrm>
            <a:off x="4876800" y="48006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139" name="Rectangle 19"/>
          <p:cNvSpPr>
            <a:spLocks noChangeArrowheads="1"/>
          </p:cNvSpPr>
          <p:nvPr/>
        </p:nvSpPr>
        <p:spPr bwMode="auto">
          <a:xfrm>
            <a:off x="4876800" y="49530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140" name="Rectangle 20"/>
          <p:cNvSpPr>
            <a:spLocks noChangeArrowheads="1"/>
          </p:cNvSpPr>
          <p:nvPr/>
        </p:nvSpPr>
        <p:spPr bwMode="auto">
          <a:xfrm>
            <a:off x="4876800" y="51054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141" name="Rectangle 21"/>
          <p:cNvSpPr>
            <a:spLocks noChangeArrowheads="1"/>
          </p:cNvSpPr>
          <p:nvPr/>
        </p:nvSpPr>
        <p:spPr bwMode="auto">
          <a:xfrm>
            <a:off x="4876800" y="52578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142" name="Rectangle 22"/>
          <p:cNvSpPr>
            <a:spLocks noChangeArrowheads="1"/>
          </p:cNvSpPr>
          <p:nvPr/>
        </p:nvSpPr>
        <p:spPr bwMode="auto">
          <a:xfrm>
            <a:off x="4876800" y="54102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143" name="Rectangle 23"/>
          <p:cNvSpPr>
            <a:spLocks noChangeArrowheads="1"/>
          </p:cNvSpPr>
          <p:nvPr/>
        </p:nvSpPr>
        <p:spPr bwMode="auto">
          <a:xfrm>
            <a:off x="4876800" y="55626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144" name="Rectangle 24"/>
          <p:cNvSpPr>
            <a:spLocks noChangeArrowheads="1"/>
          </p:cNvSpPr>
          <p:nvPr/>
        </p:nvSpPr>
        <p:spPr bwMode="auto">
          <a:xfrm>
            <a:off x="4876800" y="57150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145" name="Rectangle 25"/>
          <p:cNvSpPr>
            <a:spLocks noChangeArrowheads="1"/>
          </p:cNvSpPr>
          <p:nvPr/>
        </p:nvSpPr>
        <p:spPr bwMode="auto">
          <a:xfrm>
            <a:off x="4876800" y="58674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146" name="Rectangle 26"/>
          <p:cNvSpPr>
            <a:spLocks noChangeArrowheads="1"/>
          </p:cNvSpPr>
          <p:nvPr/>
        </p:nvSpPr>
        <p:spPr bwMode="auto">
          <a:xfrm>
            <a:off x="4876800" y="6019800"/>
            <a:ext cx="228600" cy="1524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147" name="Rectangle 27"/>
          <p:cNvSpPr>
            <a:spLocks noChangeArrowheads="1"/>
          </p:cNvSpPr>
          <p:nvPr/>
        </p:nvSpPr>
        <p:spPr bwMode="auto">
          <a:xfrm>
            <a:off x="4876800" y="6172200"/>
            <a:ext cx="228600" cy="152400"/>
          </a:xfrm>
          <a:prstGeom prst="rect">
            <a:avLst/>
          </a:prstGeom>
          <a:noFill/>
          <a:ln w="9525">
            <a:solidFill>
              <a:schemeClr val="tx1"/>
            </a:solidFill>
            <a:miter lim="800000"/>
            <a:headEnd/>
            <a:tailEnd/>
          </a:ln>
        </p:spPr>
        <p:txBody>
          <a:bodyPr wrap="none" anchor="ctr"/>
          <a:lstStyle/>
          <a:p>
            <a:endParaRPr lang="en-US"/>
          </a:p>
        </p:txBody>
      </p:sp>
      <p:sp>
        <p:nvSpPr>
          <p:cNvPr id="5148" name="Rectangle 28"/>
          <p:cNvSpPr>
            <a:spLocks noChangeArrowheads="1"/>
          </p:cNvSpPr>
          <p:nvPr/>
        </p:nvSpPr>
        <p:spPr bwMode="auto">
          <a:xfrm>
            <a:off x="4876800" y="6324600"/>
            <a:ext cx="228600" cy="152400"/>
          </a:xfrm>
          <a:prstGeom prst="rect">
            <a:avLst/>
          </a:prstGeom>
          <a:noFill/>
          <a:ln w="9525">
            <a:solidFill>
              <a:schemeClr val="tx1"/>
            </a:solidFill>
            <a:miter lim="800000"/>
            <a:headEnd/>
            <a:tailEnd/>
          </a:ln>
        </p:spPr>
        <p:txBody>
          <a:bodyPr wrap="none" anchor="ctr"/>
          <a:lstStyle/>
          <a:p>
            <a:endParaRPr lang="en-US"/>
          </a:p>
        </p:txBody>
      </p:sp>
      <p:sp>
        <p:nvSpPr>
          <p:cNvPr id="5149" name="Rectangle 29"/>
          <p:cNvSpPr>
            <a:spLocks noChangeArrowheads="1"/>
          </p:cNvSpPr>
          <p:nvPr/>
        </p:nvSpPr>
        <p:spPr bwMode="auto">
          <a:xfrm>
            <a:off x="4876800" y="6477000"/>
            <a:ext cx="228600" cy="152400"/>
          </a:xfrm>
          <a:prstGeom prst="rect">
            <a:avLst/>
          </a:prstGeom>
          <a:noFill/>
          <a:ln w="9525">
            <a:solidFill>
              <a:schemeClr val="tx1"/>
            </a:solidFill>
            <a:miter lim="800000"/>
            <a:headEnd/>
            <a:tailEnd/>
          </a:ln>
        </p:spPr>
        <p:txBody>
          <a:bodyPr wrap="none" anchor="ctr"/>
          <a:lstStyle/>
          <a:p>
            <a:endParaRPr lang="en-US"/>
          </a:p>
        </p:txBody>
      </p:sp>
      <p:sp>
        <p:nvSpPr>
          <p:cNvPr id="5150" name="Rectangle 30"/>
          <p:cNvSpPr>
            <a:spLocks noChangeArrowheads="1"/>
          </p:cNvSpPr>
          <p:nvPr/>
        </p:nvSpPr>
        <p:spPr bwMode="auto">
          <a:xfrm>
            <a:off x="4876800" y="6629400"/>
            <a:ext cx="228600" cy="152400"/>
          </a:xfrm>
          <a:prstGeom prst="rect">
            <a:avLst/>
          </a:prstGeom>
          <a:noFill/>
          <a:ln w="9525">
            <a:solidFill>
              <a:schemeClr val="tx1"/>
            </a:solidFill>
            <a:miter lim="800000"/>
            <a:headEnd/>
            <a:tailEnd/>
          </a:ln>
        </p:spPr>
        <p:txBody>
          <a:bodyPr wrap="none" anchor="ctr"/>
          <a:lstStyle/>
          <a:p>
            <a:endParaRPr lang="en-US"/>
          </a:p>
        </p:txBody>
      </p:sp>
      <p:sp>
        <p:nvSpPr>
          <p:cNvPr id="5151" name="Line 31"/>
          <p:cNvSpPr>
            <a:spLocks noChangeShapeType="1"/>
          </p:cNvSpPr>
          <p:nvPr/>
        </p:nvSpPr>
        <p:spPr bwMode="auto">
          <a:xfrm flipV="1">
            <a:off x="2286000" y="3886200"/>
            <a:ext cx="2590800" cy="1066800"/>
          </a:xfrm>
          <a:prstGeom prst="line">
            <a:avLst/>
          </a:prstGeom>
          <a:noFill/>
          <a:ln w="9525">
            <a:solidFill>
              <a:schemeClr val="tx1"/>
            </a:solidFill>
            <a:round/>
            <a:headEnd type="triangle" w="med" len="med"/>
            <a:tailEnd/>
          </a:ln>
        </p:spPr>
        <p:txBody>
          <a:bodyPr/>
          <a:lstStyle/>
          <a:p>
            <a:endParaRPr lang="en-US"/>
          </a:p>
        </p:txBody>
      </p:sp>
      <p:sp>
        <p:nvSpPr>
          <p:cNvPr id="5152" name="Line 32"/>
          <p:cNvSpPr>
            <a:spLocks noChangeShapeType="1"/>
          </p:cNvSpPr>
          <p:nvPr/>
        </p:nvSpPr>
        <p:spPr bwMode="auto">
          <a:xfrm>
            <a:off x="2667000" y="4953000"/>
            <a:ext cx="2209800" cy="1219200"/>
          </a:xfrm>
          <a:prstGeom prst="line">
            <a:avLst/>
          </a:prstGeom>
          <a:noFill/>
          <a:ln w="9525">
            <a:solidFill>
              <a:schemeClr val="tx1"/>
            </a:solidFill>
            <a:round/>
            <a:headEnd type="triangle" w="med" len="med"/>
            <a:tailEnd/>
          </a:ln>
        </p:spPr>
        <p:txBody>
          <a:bodyPr/>
          <a:lstStyle/>
          <a:p>
            <a:endParaRPr lang="en-US"/>
          </a:p>
        </p:txBody>
      </p:sp>
      <p:sp>
        <p:nvSpPr>
          <p:cNvPr id="5153" name="Text Box 33"/>
          <p:cNvSpPr txBox="1">
            <a:spLocks noChangeArrowheads="1"/>
          </p:cNvSpPr>
          <p:nvPr/>
        </p:nvSpPr>
        <p:spPr bwMode="auto">
          <a:xfrm rot="-5400000">
            <a:off x="4920456" y="4833144"/>
            <a:ext cx="979488" cy="457200"/>
          </a:xfrm>
          <a:prstGeom prst="rect">
            <a:avLst/>
          </a:prstGeom>
          <a:noFill/>
          <a:ln w="9525">
            <a:noFill/>
            <a:miter lim="800000"/>
            <a:headEnd/>
            <a:tailEnd/>
          </a:ln>
        </p:spPr>
        <p:txBody>
          <a:bodyPr wrap="none">
            <a:spAutoFit/>
          </a:bodyPr>
          <a:lstStyle/>
          <a:p>
            <a:r>
              <a:rPr lang="en-US"/>
              <a:t>Buffer</a:t>
            </a:r>
          </a:p>
        </p:txBody>
      </p:sp>
      <p:sp>
        <p:nvSpPr>
          <p:cNvPr id="5154" name="Line 34"/>
          <p:cNvSpPr>
            <a:spLocks noChangeShapeType="1"/>
          </p:cNvSpPr>
          <p:nvPr/>
        </p:nvSpPr>
        <p:spPr bwMode="auto">
          <a:xfrm>
            <a:off x="2286000" y="4876800"/>
            <a:ext cx="0" cy="152400"/>
          </a:xfrm>
          <a:prstGeom prst="line">
            <a:avLst/>
          </a:prstGeom>
          <a:noFill/>
          <a:ln w="9525">
            <a:solidFill>
              <a:schemeClr val="tx1"/>
            </a:solidFill>
            <a:round/>
            <a:headEnd/>
            <a:tailEnd/>
          </a:ln>
        </p:spPr>
        <p:txBody>
          <a:bodyPr/>
          <a:lstStyle/>
          <a:p>
            <a:endParaRPr lang="en-US"/>
          </a:p>
        </p:txBody>
      </p:sp>
      <p:sp>
        <p:nvSpPr>
          <p:cNvPr id="5155" name="Line 35"/>
          <p:cNvSpPr>
            <a:spLocks noChangeShapeType="1"/>
          </p:cNvSpPr>
          <p:nvPr/>
        </p:nvSpPr>
        <p:spPr bwMode="auto">
          <a:xfrm>
            <a:off x="2667000" y="4876800"/>
            <a:ext cx="0" cy="152400"/>
          </a:xfrm>
          <a:prstGeom prst="line">
            <a:avLst/>
          </a:prstGeom>
          <a:noFill/>
          <a:ln w="9525">
            <a:solidFill>
              <a:schemeClr val="tx1"/>
            </a:solidFill>
            <a:round/>
            <a:headEnd/>
            <a:tailEnd/>
          </a:ln>
        </p:spPr>
        <p:txBody>
          <a:bodyPr/>
          <a:lstStyle/>
          <a:p>
            <a:endParaRPr lang="en-US"/>
          </a:p>
        </p:txBody>
      </p:sp>
      <p:sp>
        <p:nvSpPr>
          <p:cNvPr id="5156" name="Freeform 36"/>
          <p:cNvSpPr>
            <a:spLocks/>
          </p:cNvSpPr>
          <p:nvPr/>
        </p:nvSpPr>
        <p:spPr bwMode="auto">
          <a:xfrm>
            <a:off x="2286000" y="4953000"/>
            <a:ext cx="381000" cy="1588"/>
          </a:xfrm>
          <a:custGeom>
            <a:avLst/>
            <a:gdLst>
              <a:gd name="T0" fmla="*/ 0 w 240"/>
              <a:gd name="T1" fmla="*/ 0 h 1"/>
              <a:gd name="T2" fmla="*/ 2147483647 w 240"/>
              <a:gd name="T3" fmla="*/ 0 h 1"/>
              <a:gd name="T4" fmla="*/ 0 60000 65536"/>
              <a:gd name="T5" fmla="*/ 0 60000 65536"/>
              <a:gd name="T6" fmla="*/ 0 w 240"/>
              <a:gd name="T7" fmla="*/ 0 h 1"/>
              <a:gd name="T8" fmla="*/ 240 w 240"/>
              <a:gd name="T9" fmla="*/ 1 h 1"/>
            </a:gdLst>
            <a:ahLst/>
            <a:cxnLst>
              <a:cxn ang="T4">
                <a:pos x="T0" y="T1"/>
              </a:cxn>
              <a:cxn ang="T5">
                <a:pos x="T2" y="T3"/>
              </a:cxn>
            </a:cxnLst>
            <a:rect l="T6" t="T7" r="T8" b="T9"/>
            <a:pathLst>
              <a:path w="240" h="1">
                <a:moveTo>
                  <a:pt x="0" y="0"/>
                </a:moveTo>
                <a:cubicBezTo>
                  <a:pt x="100" y="0"/>
                  <a:pt x="200" y="0"/>
                  <a:pt x="240" y="0"/>
                </a:cubicBezTo>
              </a:path>
            </a:pathLst>
          </a:custGeom>
          <a:noFill/>
          <a:ln w="28575" cmpd="sng">
            <a:solidFill>
              <a:schemeClr val="tx1"/>
            </a:solidFill>
            <a:round/>
            <a:headEnd/>
            <a:tailEnd/>
          </a:ln>
        </p:spPr>
        <p:txBody>
          <a:bodyPr/>
          <a:lstStyle/>
          <a:p>
            <a:endParaRPr lang="en-US"/>
          </a:p>
        </p:txBody>
      </p:sp>
      <p:sp>
        <p:nvSpPr>
          <p:cNvPr id="5157" name="Text Box 37"/>
          <p:cNvSpPr txBox="1">
            <a:spLocks noChangeArrowheads="1"/>
          </p:cNvSpPr>
          <p:nvPr/>
        </p:nvSpPr>
        <p:spPr bwMode="auto">
          <a:xfrm>
            <a:off x="2095500" y="3748799"/>
            <a:ext cx="914400" cy="366713"/>
          </a:xfrm>
          <a:prstGeom prst="rect">
            <a:avLst/>
          </a:prstGeom>
          <a:noFill/>
          <a:ln w="9525">
            <a:noFill/>
            <a:miter lim="800000"/>
            <a:headEnd/>
            <a:tailEnd/>
          </a:ln>
        </p:spPr>
        <p:txBody>
          <a:bodyPr wrap="none">
            <a:spAutoFit/>
          </a:bodyPr>
          <a:lstStyle/>
          <a:p>
            <a:r>
              <a:rPr lang="en-US" sz="1800"/>
              <a:t>A block</a:t>
            </a:r>
          </a:p>
        </p:txBody>
      </p:sp>
      <p:sp>
        <p:nvSpPr>
          <p:cNvPr id="5158" name="Line 38"/>
          <p:cNvSpPr>
            <a:spLocks noChangeShapeType="1"/>
          </p:cNvSpPr>
          <p:nvPr/>
        </p:nvSpPr>
        <p:spPr bwMode="auto">
          <a:xfrm>
            <a:off x="2429988" y="4087574"/>
            <a:ext cx="0" cy="730839"/>
          </a:xfrm>
          <a:prstGeom prst="line">
            <a:avLst/>
          </a:prstGeom>
          <a:noFill/>
          <a:ln w="9525">
            <a:solidFill>
              <a:schemeClr val="tx1"/>
            </a:solidFill>
            <a:prstDash val="dash"/>
            <a:round/>
            <a:headEnd/>
            <a:tailEnd type="triangle" w="med" len="med"/>
          </a:ln>
        </p:spPr>
        <p:txBody>
          <a:bodyPr/>
          <a:lstStyle/>
          <a:p>
            <a:endParaRPr lang="en-US"/>
          </a:p>
        </p:txBody>
      </p:sp>
      <p:sp>
        <p:nvSpPr>
          <p:cNvPr id="5159" name="Text Box 39"/>
          <p:cNvSpPr txBox="1">
            <a:spLocks noChangeArrowheads="1"/>
          </p:cNvSpPr>
          <p:nvPr/>
        </p:nvSpPr>
        <p:spPr bwMode="auto">
          <a:xfrm>
            <a:off x="5105400" y="2667000"/>
            <a:ext cx="946150" cy="366713"/>
          </a:xfrm>
          <a:prstGeom prst="rect">
            <a:avLst/>
          </a:prstGeom>
          <a:noFill/>
          <a:ln w="9525">
            <a:noFill/>
            <a:miter lim="800000"/>
            <a:headEnd/>
            <a:tailEnd/>
          </a:ln>
        </p:spPr>
        <p:txBody>
          <a:bodyPr wrap="none">
            <a:spAutoFit/>
          </a:bodyPr>
          <a:lstStyle/>
          <a:p>
            <a:r>
              <a:rPr lang="en-US" sz="1800"/>
              <a:t>memory</a:t>
            </a:r>
          </a:p>
        </p:txBody>
      </p:sp>
      <p:sp>
        <p:nvSpPr>
          <p:cNvPr id="5160" name="Text Box 40"/>
          <p:cNvSpPr txBox="1">
            <a:spLocks noChangeArrowheads="1"/>
          </p:cNvSpPr>
          <p:nvPr/>
        </p:nvSpPr>
        <p:spPr bwMode="auto">
          <a:xfrm>
            <a:off x="3429000" y="4418013"/>
            <a:ext cx="1371600" cy="915987"/>
          </a:xfrm>
          <a:prstGeom prst="rect">
            <a:avLst/>
          </a:prstGeom>
          <a:noFill/>
          <a:ln w="9525">
            <a:noFill/>
            <a:miter lim="800000"/>
            <a:headEnd/>
            <a:tailEnd/>
          </a:ln>
        </p:spPr>
        <p:txBody>
          <a:bodyPr>
            <a:spAutoFit/>
          </a:bodyPr>
          <a:lstStyle/>
          <a:p>
            <a:pPr algn="ctr"/>
            <a:r>
              <a:rPr lang="en-US" sz="1800"/>
              <a:t>Copy the buffer into a block</a:t>
            </a:r>
          </a:p>
        </p:txBody>
      </p:sp>
      <p:sp>
        <p:nvSpPr>
          <p:cNvPr id="5161" name="Line 41"/>
          <p:cNvSpPr>
            <a:spLocks noChangeShapeType="1"/>
          </p:cNvSpPr>
          <p:nvPr/>
        </p:nvSpPr>
        <p:spPr bwMode="auto">
          <a:xfrm flipH="1">
            <a:off x="5105400" y="3962400"/>
            <a:ext cx="457200" cy="0"/>
          </a:xfrm>
          <a:prstGeom prst="line">
            <a:avLst/>
          </a:prstGeom>
          <a:noFill/>
          <a:ln w="9525">
            <a:solidFill>
              <a:schemeClr val="tx1"/>
            </a:solidFill>
            <a:round/>
            <a:headEnd/>
            <a:tailEnd type="arrow" w="med" len="med"/>
          </a:ln>
        </p:spPr>
        <p:txBody>
          <a:bodyPr/>
          <a:lstStyle/>
          <a:p>
            <a:endParaRPr lang="en-US"/>
          </a:p>
        </p:txBody>
      </p:sp>
      <p:sp>
        <p:nvSpPr>
          <p:cNvPr id="5162" name="Text Box 42"/>
          <p:cNvSpPr txBox="1">
            <a:spLocks noChangeArrowheads="1"/>
          </p:cNvSpPr>
          <p:nvPr/>
        </p:nvSpPr>
        <p:spPr bwMode="auto">
          <a:xfrm>
            <a:off x="5638800" y="3748088"/>
            <a:ext cx="1930400" cy="366712"/>
          </a:xfrm>
          <a:prstGeom prst="rect">
            <a:avLst/>
          </a:prstGeom>
          <a:noFill/>
          <a:ln w="9525">
            <a:noFill/>
            <a:miter lim="800000"/>
            <a:headEnd/>
            <a:tailEnd/>
          </a:ln>
        </p:spPr>
        <p:txBody>
          <a:bodyPr wrap="none">
            <a:spAutoFit/>
          </a:bodyPr>
          <a:lstStyle/>
          <a:p>
            <a:r>
              <a:rPr lang="en-US" sz="1800" i="1"/>
              <a:t>f</a:t>
            </a:r>
            <a:r>
              <a:rPr lang="en-US" sz="1800"/>
              <a:t>: a pointer to a file</a:t>
            </a:r>
          </a:p>
        </p:txBody>
      </p:sp>
      <p:sp>
        <p:nvSpPr>
          <p:cNvPr id="5163" name="Text Box 43"/>
          <p:cNvSpPr txBox="1">
            <a:spLocks noChangeArrowheads="1"/>
          </p:cNvSpPr>
          <p:nvPr/>
        </p:nvSpPr>
        <p:spPr bwMode="auto">
          <a:xfrm>
            <a:off x="533400" y="1003300"/>
            <a:ext cx="8534388" cy="2031325"/>
          </a:xfrm>
          <a:prstGeom prst="rect">
            <a:avLst/>
          </a:prstGeom>
          <a:noFill/>
          <a:ln w="9525">
            <a:noFill/>
            <a:miter lim="800000"/>
            <a:headEnd/>
            <a:tailEnd/>
          </a:ln>
        </p:spPr>
        <p:txBody>
          <a:bodyPr wrap="none">
            <a:spAutoFit/>
          </a:bodyPr>
          <a:lstStyle/>
          <a:p>
            <a:pPr marL="339725" indent="-339725">
              <a:buFontTx/>
              <a:buAutoNum type="arabicPeriod"/>
            </a:pPr>
            <a:r>
              <a:rPr lang="en-US" sz="1800" dirty="0" smtClean="0"/>
              <a:t>Choose a file name, e.g., “myFile.txt”</a:t>
            </a:r>
          </a:p>
          <a:p>
            <a:pPr marL="339725" indent="-339725">
              <a:buFontTx/>
              <a:buAutoNum type="arabicPeriod"/>
            </a:pPr>
            <a:r>
              <a:rPr lang="en-US" sz="1800" dirty="0" smtClean="0"/>
              <a:t>Declare </a:t>
            </a:r>
            <a:r>
              <a:rPr lang="en-US" sz="1800" dirty="0"/>
              <a:t>a pointer </a:t>
            </a:r>
            <a:r>
              <a:rPr lang="en-US" sz="1800" i="1" dirty="0"/>
              <a:t>f</a:t>
            </a:r>
            <a:r>
              <a:rPr lang="en-US" sz="1800" dirty="0"/>
              <a:t> to a FILE type;</a:t>
            </a:r>
          </a:p>
          <a:p>
            <a:pPr marL="339725" indent="-339725">
              <a:buFontTx/>
              <a:buAutoNum type="arabicPeriod"/>
            </a:pPr>
            <a:r>
              <a:rPr lang="en-US" sz="1800" b="1" dirty="0">
                <a:solidFill>
                  <a:schemeClr val="accent2"/>
                </a:solidFill>
              </a:rPr>
              <a:t>Open a file for write</a:t>
            </a:r>
            <a:r>
              <a:rPr lang="en-US" sz="1800" dirty="0"/>
              <a:t>: Create a buffer that can hold a block of bytes (e.g., 1024 bytes);</a:t>
            </a:r>
          </a:p>
          <a:p>
            <a:pPr marL="339725" indent="-339725">
              <a:buFontTx/>
              <a:buAutoNum type="arabicPeriod"/>
            </a:pPr>
            <a:r>
              <a:rPr lang="en-US" sz="1800" dirty="0"/>
              <a:t>A program uses the pointer to write the data in the buffer;</a:t>
            </a:r>
          </a:p>
          <a:p>
            <a:pPr marL="339725" indent="-339725">
              <a:buFontTx/>
              <a:buAutoNum type="arabicPeriod"/>
            </a:pPr>
            <a:r>
              <a:rPr lang="en-US" sz="1800" dirty="0"/>
              <a:t>When the buffer is full, the block is copied into the disk;</a:t>
            </a:r>
          </a:p>
          <a:p>
            <a:pPr marL="339725" indent="-339725">
              <a:buFontTx/>
              <a:buAutoNum type="arabicPeriod"/>
            </a:pPr>
            <a:r>
              <a:rPr lang="en-US" sz="1800" dirty="0"/>
              <a:t>Move the pointer to the beginning for more write-operations </a:t>
            </a:r>
          </a:p>
          <a:p>
            <a:pPr marL="339725" indent="-339725">
              <a:buFontTx/>
              <a:buAutoNum type="arabicPeriod"/>
            </a:pPr>
            <a:endParaRPr lang="en-US" sz="1800" dirty="0"/>
          </a:p>
        </p:txBody>
      </p:sp>
      <p:sp>
        <p:nvSpPr>
          <p:cNvPr id="2" name="TextBox 1"/>
          <p:cNvSpPr txBox="1"/>
          <p:nvPr/>
        </p:nvSpPr>
        <p:spPr>
          <a:xfrm>
            <a:off x="0" y="4222161"/>
            <a:ext cx="1635384" cy="461665"/>
          </a:xfrm>
          <a:prstGeom prst="rect">
            <a:avLst/>
          </a:prstGeom>
          <a:noFill/>
        </p:spPr>
        <p:txBody>
          <a:bodyPr wrap="none" rtlCol="0">
            <a:spAutoFit/>
          </a:bodyPr>
          <a:lstStyle/>
          <a:p>
            <a:r>
              <a:rPr lang="en-US" dirty="0" err="1"/>
              <a:t>myDataFile</a:t>
            </a:r>
            <a:endParaRPr lang="en-US" dirty="0"/>
          </a:p>
        </p:txBody>
      </p:sp>
      <p:cxnSp>
        <p:nvCxnSpPr>
          <p:cNvPr id="4" name="Straight Arrow Connector 3"/>
          <p:cNvCxnSpPr>
            <a:stCxn id="2" idx="3"/>
          </p:cNvCxnSpPr>
          <p:nvPr/>
        </p:nvCxnSpPr>
        <p:spPr bwMode="auto">
          <a:xfrm>
            <a:off x="1635384" y="4452994"/>
            <a:ext cx="574416" cy="365419"/>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0545059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71513" y="76200"/>
            <a:ext cx="7807325" cy="563563"/>
          </a:xfrm>
        </p:spPr>
        <p:txBody>
          <a:bodyPr/>
          <a:lstStyle/>
          <a:p>
            <a:r>
              <a:rPr lang="en-US" dirty="0" smtClean="0"/>
              <a:t>Save a Linked List or Array into a File in Disk</a:t>
            </a:r>
          </a:p>
        </p:txBody>
      </p:sp>
      <p:grpSp>
        <p:nvGrpSpPr>
          <p:cNvPr id="6148" name="Group 4"/>
          <p:cNvGrpSpPr>
            <a:grpSpLocks/>
          </p:cNvGrpSpPr>
          <p:nvPr/>
        </p:nvGrpSpPr>
        <p:grpSpPr bwMode="auto">
          <a:xfrm>
            <a:off x="1246714" y="1179358"/>
            <a:ext cx="1279097" cy="786761"/>
            <a:chOff x="1776" y="1930"/>
            <a:chExt cx="384" cy="384"/>
          </a:xfrm>
        </p:grpSpPr>
        <p:sp>
          <p:nvSpPr>
            <p:cNvPr id="6225" name="Rectangle 5"/>
            <p:cNvSpPr>
              <a:spLocks noChangeArrowheads="1"/>
            </p:cNvSpPr>
            <p:nvPr/>
          </p:nvSpPr>
          <p:spPr bwMode="auto">
            <a:xfrm>
              <a:off x="1776" y="1930"/>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John</a:t>
              </a:r>
            </a:p>
          </p:txBody>
        </p:sp>
        <p:sp>
          <p:nvSpPr>
            <p:cNvPr id="6226" name="Rectangle 6"/>
            <p:cNvSpPr>
              <a:spLocks noChangeArrowheads="1"/>
            </p:cNvSpPr>
            <p:nvPr/>
          </p:nvSpPr>
          <p:spPr bwMode="auto">
            <a:xfrm>
              <a:off x="1776" y="2026"/>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400">
                  <a:latin typeface="Courier New" pitchFamily="49" charset="0"/>
                </a:rPr>
                <a:t>1122334</a:t>
              </a:r>
            </a:p>
          </p:txBody>
        </p:sp>
        <p:sp>
          <p:nvSpPr>
            <p:cNvPr id="6227" name="Rectangle 7"/>
            <p:cNvSpPr>
              <a:spLocks noChangeArrowheads="1"/>
            </p:cNvSpPr>
            <p:nvPr/>
          </p:nvSpPr>
          <p:spPr bwMode="auto">
            <a:xfrm>
              <a:off x="1776" y="2122"/>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400">
                  <a:latin typeface="Courier New" pitchFamily="49" charset="0"/>
                </a:rPr>
                <a:t>02/28/1988</a:t>
              </a:r>
            </a:p>
          </p:txBody>
        </p:sp>
        <p:sp>
          <p:nvSpPr>
            <p:cNvPr id="6228" name="Rectangle 8"/>
            <p:cNvSpPr>
              <a:spLocks noChangeArrowheads="1"/>
            </p:cNvSpPr>
            <p:nvPr/>
          </p:nvSpPr>
          <p:spPr bwMode="auto">
            <a:xfrm>
              <a:off x="1776" y="2218"/>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400">
                  <a:latin typeface="Courier New" pitchFamily="49" charset="0"/>
                </a:rPr>
                <a:t>next</a:t>
              </a:r>
            </a:p>
          </p:txBody>
        </p:sp>
      </p:grpSp>
      <p:grpSp>
        <p:nvGrpSpPr>
          <p:cNvPr id="6149" name="Group 9"/>
          <p:cNvGrpSpPr>
            <a:grpSpLocks/>
          </p:cNvGrpSpPr>
          <p:nvPr/>
        </p:nvGrpSpPr>
        <p:grpSpPr bwMode="auto">
          <a:xfrm>
            <a:off x="3214838" y="1179358"/>
            <a:ext cx="1279098" cy="786761"/>
            <a:chOff x="1776" y="1930"/>
            <a:chExt cx="384" cy="384"/>
          </a:xfrm>
        </p:grpSpPr>
        <p:sp>
          <p:nvSpPr>
            <p:cNvPr id="6221" name="Rectangle 10"/>
            <p:cNvSpPr>
              <a:spLocks noChangeArrowheads="1"/>
            </p:cNvSpPr>
            <p:nvPr/>
          </p:nvSpPr>
          <p:spPr bwMode="auto">
            <a:xfrm>
              <a:off x="1776" y="1930"/>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Lee</a:t>
              </a:r>
            </a:p>
          </p:txBody>
        </p:sp>
        <p:sp>
          <p:nvSpPr>
            <p:cNvPr id="6222" name="Rectangle 11"/>
            <p:cNvSpPr>
              <a:spLocks noChangeArrowheads="1"/>
            </p:cNvSpPr>
            <p:nvPr/>
          </p:nvSpPr>
          <p:spPr bwMode="auto">
            <a:xfrm>
              <a:off x="1776" y="2026"/>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400">
                  <a:latin typeface="Courier New" pitchFamily="49" charset="0"/>
                </a:rPr>
                <a:t>1122556</a:t>
              </a:r>
            </a:p>
          </p:txBody>
        </p:sp>
        <p:sp>
          <p:nvSpPr>
            <p:cNvPr id="6223" name="Rectangle 12"/>
            <p:cNvSpPr>
              <a:spLocks noChangeArrowheads="1"/>
            </p:cNvSpPr>
            <p:nvPr/>
          </p:nvSpPr>
          <p:spPr bwMode="auto">
            <a:xfrm>
              <a:off x="1776" y="2122"/>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400" dirty="0">
                  <a:latin typeface="Courier New" pitchFamily="49" charset="0"/>
                </a:rPr>
                <a:t>10/15/1990</a:t>
              </a:r>
            </a:p>
          </p:txBody>
        </p:sp>
        <p:sp>
          <p:nvSpPr>
            <p:cNvPr id="6224" name="Rectangle 13"/>
            <p:cNvSpPr>
              <a:spLocks noChangeArrowheads="1"/>
            </p:cNvSpPr>
            <p:nvPr/>
          </p:nvSpPr>
          <p:spPr bwMode="auto">
            <a:xfrm>
              <a:off x="1776" y="2218"/>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400">
                  <a:latin typeface="Courier New" pitchFamily="49" charset="0"/>
                </a:rPr>
                <a:t>next</a:t>
              </a:r>
            </a:p>
          </p:txBody>
        </p:sp>
      </p:grpSp>
      <p:sp>
        <p:nvSpPr>
          <p:cNvPr id="6150" name="Freeform 14"/>
          <p:cNvSpPr>
            <a:spLocks/>
          </p:cNvSpPr>
          <p:nvPr/>
        </p:nvSpPr>
        <p:spPr bwMode="auto">
          <a:xfrm>
            <a:off x="2329121" y="1278314"/>
            <a:ext cx="885716" cy="590070"/>
          </a:xfrm>
          <a:custGeom>
            <a:avLst/>
            <a:gdLst>
              <a:gd name="T0" fmla="*/ 0 w 384"/>
              <a:gd name="T1" fmla="*/ 2147483647 h 288"/>
              <a:gd name="T2" fmla="*/ 2147483647 w 384"/>
              <a:gd name="T3" fmla="*/ 2147483647 h 288"/>
              <a:gd name="T4" fmla="*/ 2147483647 w 384"/>
              <a:gd name="T5" fmla="*/ 0 h 288"/>
              <a:gd name="T6" fmla="*/ 2147483647 w 384"/>
              <a:gd name="T7" fmla="*/ 0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0" y="288"/>
                </a:moveTo>
                <a:lnTo>
                  <a:pt x="240" y="288"/>
                </a:lnTo>
                <a:lnTo>
                  <a:pt x="240" y="0"/>
                </a:lnTo>
                <a:lnTo>
                  <a:pt x="384" y="0"/>
                </a:lnTo>
              </a:path>
            </a:pathLst>
          </a:custGeom>
          <a:noFill/>
          <a:ln w="9525">
            <a:solidFill>
              <a:schemeClr val="tx1"/>
            </a:solidFill>
            <a:round/>
            <a:headEnd type="none" w="med" len="med"/>
            <a:tailEnd type="triangle" w="med" len="med"/>
          </a:ln>
        </p:spPr>
        <p:txBody>
          <a:bodyPr/>
          <a:lstStyle/>
          <a:p>
            <a:endParaRPr lang="en-US" sz="2000"/>
          </a:p>
        </p:txBody>
      </p:sp>
      <p:sp>
        <p:nvSpPr>
          <p:cNvPr id="6151" name="Line 15"/>
          <p:cNvSpPr>
            <a:spLocks noChangeShapeType="1"/>
          </p:cNvSpPr>
          <p:nvPr/>
        </p:nvSpPr>
        <p:spPr bwMode="auto">
          <a:xfrm>
            <a:off x="853334" y="1278314"/>
            <a:ext cx="393380" cy="0"/>
          </a:xfrm>
          <a:prstGeom prst="line">
            <a:avLst/>
          </a:prstGeom>
          <a:noFill/>
          <a:ln w="9525">
            <a:solidFill>
              <a:schemeClr val="tx1"/>
            </a:solidFill>
            <a:round/>
            <a:headEnd/>
            <a:tailEnd type="triangle" w="med" len="med"/>
          </a:ln>
        </p:spPr>
        <p:txBody>
          <a:bodyPr/>
          <a:lstStyle/>
          <a:p>
            <a:endParaRPr lang="en-US" sz="2000"/>
          </a:p>
        </p:txBody>
      </p:sp>
      <p:sp>
        <p:nvSpPr>
          <p:cNvPr id="6152" name="Text Box 16"/>
          <p:cNvSpPr txBox="1">
            <a:spLocks noChangeArrowheads="1"/>
          </p:cNvSpPr>
          <p:nvPr/>
        </p:nvSpPr>
        <p:spPr bwMode="auto">
          <a:xfrm>
            <a:off x="304800" y="1154925"/>
            <a:ext cx="472707" cy="236846"/>
          </a:xfrm>
          <a:prstGeom prst="rect">
            <a:avLst/>
          </a:prstGeom>
          <a:noFill/>
          <a:ln w="9525">
            <a:noFill/>
            <a:miter lim="800000"/>
            <a:headEnd/>
            <a:tailEnd/>
          </a:ln>
        </p:spPr>
        <p:txBody>
          <a:bodyPr wrap="none" lIns="91432" tIns="45716" rIns="91432" bIns="45716">
            <a:spAutoFit/>
          </a:bodyPr>
          <a:lstStyle/>
          <a:p>
            <a:pPr eaLnBrk="1" hangingPunct="1"/>
            <a:r>
              <a:rPr lang="en-US" sz="1400">
                <a:latin typeface="Courier New" pitchFamily="49" charset="0"/>
              </a:rPr>
              <a:t>head</a:t>
            </a:r>
          </a:p>
        </p:txBody>
      </p:sp>
      <p:grpSp>
        <p:nvGrpSpPr>
          <p:cNvPr id="4" name="Group 34"/>
          <p:cNvGrpSpPr>
            <a:grpSpLocks/>
          </p:cNvGrpSpPr>
          <p:nvPr/>
        </p:nvGrpSpPr>
        <p:grpSpPr bwMode="auto">
          <a:xfrm>
            <a:off x="598003" y="685800"/>
            <a:ext cx="645046" cy="527765"/>
            <a:chOff x="432" y="912"/>
            <a:chExt cx="528" cy="432"/>
          </a:xfrm>
        </p:grpSpPr>
        <p:sp>
          <p:nvSpPr>
            <p:cNvPr id="6219" name="Text Box 23"/>
            <p:cNvSpPr txBox="1">
              <a:spLocks noChangeArrowheads="1"/>
            </p:cNvSpPr>
            <p:nvPr/>
          </p:nvSpPr>
          <p:spPr bwMode="auto">
            <a:xfrm>
              <a:off x="432" y="912"/>
              <a:ext cx="387" cy="194"/>
            </a:xfrm>
            <a:prstGeom prst="rect">
              <a:avLst/>
            </a:prstGeom>
            <a:noFill/>
            <a:ln w="9525">
              <a:noFill/>
              <a:miter lim="800000"/>
              <a:headEnd/>
              <a:tailEnd/>
            </a:ln>
          </p:spPr>
          <p:txBody>
            <a:bodyPr wrap="none" lIns="91432" tIns="45716" rIns="91432" bIns="45716">
              <a:spAutoFit/>
            </a:bodyPr>
            <a:lstStyle/>
            <a:p>
              <a:pPr eaLnBrk="1" hangingPunct="1"/>
              <a:r>
                <a:rPr lang="en-US" sz="1400">
                  <a:latin typeface="Courier New" pitchFamily="49" charset="0"/>
                </a:rPr>
                <a:t>node</a:t>
              </a:r>
            </a:p>
          </p:txBody>
        </p:sp>
        <p:sp>
          <p:nvSpPr>
            <p:cNvPr id="6220" name="Line 24"/>
            <p:cNvSpPr>
              <a:spLocks noChangeShapeType="1"/>
            </p:cNvSpPr>
            <p:nvPr/>
          </p:nvSpPr>
          <p:spPr bwMode="auto">
            <a:xfrm>
              <a:off x="624" y="1104"/>
              <a:ext cx="336" cy="240"/>
            </a:xfrm>
            <a:prstGeom prst="line">
              <a:avLst/>
            </a:prstGeom>
            <a:noFill/>
            <a:ln w="9525">
              <a:solidFill>
                <a:schemeClr val="tx1"/>
              </a:solidFill>
              <a:round/>
              <a:headEnd/>
              <a:tailEnd type="triangle" w="med" len="med"/>
            </a:ln>
          </p:spPr>
          <p:txBody>
            <a:bodyPr/>
            <a:lstStyle/>
            <a:p>
              <a:endParaRPr lang="en-US" sz="2000"/>
            </a:p>
          </p:txBody>
        </p:sp>
      </p:grpSp>
      <p:sp>
        <p:nvSpPr>
          <p:cNvPr id="6154" name="Rectangle 26"/>
          <p:cNvSpPr>
            <a:spLocks noChangeArrowheads="1"/>
          </p:cNvSpPr>
          <p:nvPr/>
        </p:nvSpPr>
        <p:spPr bwMode="auto">
          <a:xfrm>
            <a:off x="5182962" y="1179358"/>
            <a:ext cx="1279097" cy="196691"/>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Marry</a:t>
            </a:r>
          </a:p>
        </p:txBody>
      </p:sp>
      <p:sp>
        <p:nvSpPr>
          <p:cNvPr id="6155" name="Rectangle 27"/>
          <p:cNvSpPr>
            <a:spLocks noChangeArrowheads="1"/>
          </p:cNvSpPr>
          <p:nvPr/>
        </p:nvSpPr>
        <p:spPr bwMode="auto">
          <a:xfrm>
            <a:off x="5182962" y="1376049"/>
            <a:ext cx="1279097" cy="196690"/>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400">
                <a:latin typeface="Courier New" pitchFamily="49" charset="0"/>
              </a:rPr>
              <a:t>1122889</a:t>
            </a:r>
          </a:p>
        </p:txBody>
      </p:sp>
      <p:sp>
        <p:nvSpPr>
          <p:cNvPr id="6156" name="Rectangle 28"/>
          <p:cNvSpPr>
            <a:spLocks noChangeArrowheads="1"/>
          </p:cNvSpPr>
          <p:nvPr/>
        </p:nvSpPr>
        <p:spPr bwMode="auto">
          <a:xfrm>
            <a:off x="5182962" y="1572739"/>
            <a:ext cx="1279097" cy="196691"/>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400">
                <a:latin typeface="Courier New" pitchFamily="49" charset="0"/>
              </a:rPr>
              <a:t>12/31/1977</a:t>
            </a:r>
          </a:p>
        </p:txBody>
      </p:sp>
      <p:sp>
        <p:nvSpPr>
          <p:cNvPr id="6157" name="Rectangle 29"/>
          <p:cNvSpPr>
            <a:spLocks noChangeArrowheads="1"/>
          </p:cNvSpPr>
          <p:nvPr/>
        </p:nvSpPr>
        <p:spPr bwMode="auto">
          <a:xfrm>
            <a:off x="5182962" y="1769429"/>
            <a:ext cx="1279097" cy="196690"/>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400">
                <a:latin typeface="Courier New" pitchFamily="49" charset="0"/>
              </a:rPr>
              <a:t>NULL</a:t>
            </a:r>
          </a:p>
        </p:txBody>
      </p:sp>
      <p:sp>
        <p:nvSpPr>
          <p:cNvPr id="6158" name="Freeform 30"/>
          <p:cNvSpPr>
            <a:spLocks/>
          </p:cNvSpPr>
          <p:nvPr/>
        </p:nvSpPr>
        <p:spPr bwMode="auto">
          <a:xfrm>
            <a:off x="4297245" y="1278314"/>
            <a:ext cx="885717" cy="590070"/>
          </a:xfrm>
          <a:custGeom>
            <a:avLst/>
            <a:gdLst>
              <a:gd name="T0" fmla="*/ 0 w 384"/>
              <a:gd name="T1" fmla="*/ 2147483647 h 288"/>
              <a:gd name="T2" fmla="*/ 2147483647 w 384"/>
              <a:gd name="T3" fmla="*/ 2147483647 h 288"/>
              <a:gd name="T4" fmla="*/ 2147483647 w 384"/>
              <a:gd name="T5" fmla="*/ 0 h 288"/>
              <a:gd name="T6" fmla="*/ 2147483647 w 384"/>
              <a:gd name="T7" fmla="*/ 0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0" y="288"/>
                </a:moveTo>
                <a:lnTo>
                  <a:pt x="240" y="288"/>
                </a:lnTo>
                <a:lnTo>
                  <a:pt x="240" y="0"/>
                </a:lnTo>
                <a:lnTo>
                  <a:pt x="384" y="0"/>
                </a:lnTo>
              </a:path>
            </a:pathLst>
          </a:custGeom>
          <a:noFill/>
          <a:ln w="9525" cap="flat">
            <a:solidFill>
              <a:schemeClr val="tx1"/>
            </a:solidFill>
            <a:prstDash val="solid"/>
            <a:round/>
            <a:headEnd type="none" w="med" len="med"/>
            <a:tailEnd type="triangle" w="med" len="med"/>
          </a:ln>
        </p:spPr>
        <p:txBody>
          <a:bodyPr/>
          <a:lstStyle/>
          <a:p>
            <a:endParaRPr lang="en-US" sz="2000"/>
          </a:p>
        </p:txBody>
      </p:sp>
      <p:grpSp>
        <p:nvGrpSpPr>
          <p:cNvPr id="5" name="Group 35"/>
          <p:cNvGrpSpPr>
            <a:grpSpLocks/>
          </p:cNvGrpSpPr>
          <p:nvPr/>
        </p:nvGrpSpPr>
        <p:grpSpPr bwMode="auto">
          <a:xfrm>
            <a:off x="2533141" y="685800"/>
            <a:ext cx="645046" cy="527765"/>
            <a:chOff x="432" y="912"/>
            <a:chExt cx="528" cy="432"/>
          </a:xfrm>
        </p:grpSpPr>
        <p:sp>
          <p:nvSpPr>
            <p:cNvPr id="6217" name="Text Box 36"/>
            <p:cNvSpPr txBox="1">
              <a:spLocks noChangeArrowheads="1"/>
            </p:cNvSpPr>
            <p:nvPr/>
          </p:nvSpPr>
          <p:spPr bwMode="auto">
            <a:xfrm>
              <a:off x="432" y="912"/>
              <a:ext cx="387" cy="194"/>
            </a:xfrm>
            <a:prstGeom prst="rect">
              <a:avLst/>
            </a:prstGeom>
            <a:noFill/>
            <a:ln w="9525">
              <a:noFill/>
              <a:miter lim="800000"/>
              <a:headEnd/>
              <a:tailEnd/>
            </a:ln>
          </p:spPr>
          <p:txBody>
            <a:bodyPr wrap="none" lIns="91432" tIns="45716" rIns="91432" bIns="45716">
              <a:spAutoFit/>
            </a:bodyPr>
            <a:lstStyle/>
            <a:p>
              <a:pPr eaLnBrk="1" hangingPunct="1"/>
              <a:r>
                <a:rPr lang="en-US" sz="1400">
                  <a:latin typeface="Courier New" pitchFamily="49" charset="0"/>
                </a:rPr>
                <a:t>node</a:t>
              </a:r>
            </a:p>
          </p:txBody>
        </p:sp>
        <p:sp>
          <p:nvSpPr>
            <p:cNvPr id="6218" name="Line 37"/>
            <p:cNvSpPr>
              <a:spLocks noChangeShapeType="1"/>
            </p:cNvSpPr>
            <p:nvPr/>
          </p:nvSpPr>
          <p:spPr bwMode="auto">
            <a:xfrm>
              <a:off x="624" y="1104"/>
              <a:ext cx="336" cy="240"/>
            </a:xfrm>
            <a:prstGeom prst="line">
              <a:avLst/>
            </a:prstGeom>
            <a:noFill/>
            <a:ln w="9525">
              <a:solidFill>
                <a:schemeClr val="tx1"/>
              </a:solidFill>
              <a:round/>
              <a:headEnd/>
              <a:tailEnd type="triangle" w="med" len="med"/>
            </a:ln>
          </p:spPr>
          <p:txBody>
            <a:bodyPr/>
            <a:lstStyle/>
            <a:p>
              <a:endParaRPr lang="en-US" sz="2000"/>
            </a:p>
          </p:txBody>
        </p:sp>
      </p:grpSp>
      <p:grpSp>
        <p:nvGrpSpPr>
          <p:cNvPr id="6" name="Group 38"/>
          <p:cNvGrpSpPr>
            <a:grpSpLocks/>
          </p:cNvGrpSpPr>
          <p:nvPr/>
        </p:nvGrpSpPr>
        <p:grpSpPr bwMode="auto">
          <a:xfrm>
            <a:off x="4526920" y="685800"/>
            <a:ext cx="645046" cy="527765"/>
            <a:chOff x="432" y="912"/>
            <a:chExt cx="528" cy="432"/>
          </a:xfrm>
        </p:grpSpPr>
        <p:sp>
          <p:nvSpPr>
            <p:cNvPr id="6215" name="Text Box 39"/>
            <p:cNvSpPr txBox="1">
              <a:spLocks noChangeArrowheads="1"/>
            </p:cNvSpPr>
            <p:nvPr/>
          </p:nvSpPr>
          <p:spPr bwMode="auto">
            <a:xfrm>
              <a:off x="432" y="912"/>
              <a:ext cx="387" cy="194"/>
            </a:xfrm>
            <a:prstGeom prst="rect">
              <a:avLst/>
            </a:prstGeom>
            <a:noFill/>
            <a:ln w="9525">
              <a:noFill/>
              <a:miter lim="800000"/>
              <a:headEnd/>
              <a:tailEnd/>
            </a:ln>
          </p:spPr>
          <p:txBody>
            <a:bodyPr wrap="none" lIns="91432" tIns="45716" rIns="91432" bIns="45716">
              <a:spAutoFit/>
            </a:bodyPr>
            <a:lstStyle/>
            <a:p>
              <a:pPr eaLnBrk="1" hangingPunct="1"/>
              <a:r>
                <a:rPr lang="en-US" sz="1400">
                  <a:latin typeface="Courier New" pitchFamily="49" charset="0"/>
                </a:rPr>
                <a:t>node</a:t>
              </a:r>
            </a:p>
          </p:txBody>
        </p:sp>
        <p:sp>
          <p:nvSpPr>
            <p:cNvPr id="6216" name="Line 40"/>
            <p:cNvSpPr>
              <a:spLocks noChangeShapeType="1"/>
            </p:cNvSpPr>
            <p:nvPr/>
          </p:nvSpPr>
          <p:spPr bwMode="auto">
            <a:xfrm>
              <a:off x="624" y="1104"/>
              <a:ext cx="336" cy="240"/>
            </a:xfrm>
            <a:prstGeom prst="line">
              <a:avLst/>
            </a:prstGeom>
            <a:noFill/>
            <a:ln w="9525">
              <a:solidFill>
                <a:schemeClr val="tx1"/>
              </a:solidFill>
              <a:round/>
              <a:headEnd/>
              <a:tailEnd type="triangle" w="med" len="med"/>
            </a:ln>
          </p:spPr>
          <p:txBody>
            <a:bodyPr/>
            <a:lstStyle/>
            <a:p>
              <a:endParaRPr lang="en-US" sz="2000"/>
            </a:p>
          </p:txBody>
        </p:sp>
      </p:grpSp>
      <p:graphicFrame>
        <p:nvGraphicFramePr>
          <p:cNvPr id="6146" name="Object 41"/>
          <p:cNvGraphicFramePr>
            <a:graphicFrameLocks noChangeAspect="1"/>
          </p:cNvGraphicFramePr>
          <p:nvPr>
            <p:extLst>
              <p:ext uri="{D42A27DB-BD31-4B8C-83A1-F6EECF244321}">
                <p14:modId xmlns:p14="http://schemas.microsoft.com/office/powerpoint/2010/main" val="793505767"/>
              </p:ext>
            </p:extLst>
          </p:nvPr>
        </p:nvGraphicFramePr>
        <p:xfrm>
          <a:off x="2717800" y="4579938"/>
          <a:ext cx="2209800" cy="982662"/>
        </p:xfrm>
        <a:graphic>
          <a:graphicData uri="http://schemas.openxmlformats.org/presentationml/2006/ole">
            <mc:AlternateContent xmlns:mc="http://schemas.openxmlformats.org/markup-compatibility/2006">
              <mc:Choice xmlns:v="urn:schemas-microsoft-com:vml" Requires="v">
                <p:oleObj spid="_x0000_s16596" name="Bitmap Image" r:id="rId3" imgW="7640116" imgH="4704762" progId="PBrush">
                  <p:embed/>
                </p:oleObj>
              </mc:Choice>
              <mc:Fallback>
                <p:oleObj name="Bitmap Image" r:id="rId3" imgW="7640116" imgH="470476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7800" y="4579938"/>
                        <a:ext cx="2209800" cy="98266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1" name="Oval 42"/>
          <p:cNvSpPr>
            <a:spLocks noChangeArrowheads="1"/>
          </p:cNvSpPr>
          <p:nvPr/>
        </p:nvSpPr>
        <p:spPr bwMode="auto">
          <a:xfrm>
            <a:off x="3098800" y="4724400"/>
            <a:ext cx="1447800" cy="152400"/>
          </a:xfrm>
          <a:prstGeom prst="ellipse">
            <a:avLst/>
          </a:prstGeom>
          <a:noFill/>
          <a:ln w="38100">
            <a:solidFill>
              <a:srgbClr val="DDDDDD"/>
            </a:solidFill>
            <a:round/>
            <a:headEnd/>
            <a:tailEnd/>
          </a:ln>
        </p:spPr>
        <p:txBody>
          <a:bodyPr wrap="none" anchor="ctr"/>
          <a:lstStyle/>
          <a:p>
            <a:endParaRPr lang="en-US"/>
          </a:p>
        </p:txBody>
      </p:sp>
      <p:sp>
        <p:nvSpPr>
          <p:cNvPr id="6162" name="Rectangle 45"/>
          <p:cNvSpPr>
            <a:spLocks noChangeArrowheads="1"/>
          </p:cNvSpPr>
          <p:nvPr/>
        </p:nvSpPr>
        <p:spPr bwMode="auto">
          <a:xfrm>
            <a:off x="6299200" y="2895600"/>
            <a:ext cx="228600" cy="152400"/>
          </a:xfrm>
          <a:prstGeom prst="rect">
            <a:avLst/>
          </a:prstGeom>
          <a:noFill/>
          <a:ln w="9525">
            <a:solidFill>
              <a:schemeClr val="tx1"/>
            </a:solidFill>
            <a:miter lim="800000"/>
            <a:headEnd/>
            <a:tailEnd/>
          </a:ln>
        </p:spPr>
        <p:txBody>
          <a:bodyPr wrap="none" anchor="ctr"/>
          <a:lstStyle/>
          <a:p>
            <a:endParaRPr lang="en-US"/>
          </a:p>
        </p:txBody>
      </p:sp>
      <p:sp>
        <p:nvSpPr>
          <p:cNvPr id="6163" name="Rectangle 46"/>
          <p:cNvSpPr>
            <a:spLocks noChangeArrowheads="1"/>
          </p:cNvSpPr>
          <p:nvPr/>
        </p:nvSpPr>
        <p:spPr bwMode="auto">
          <a:xfrm>
            <a:off x="6299200" y="3048000"/>
            <a:ext cx="228600" cy="152400"/>
          </a:xfrm>
          <a:prstGeom prst="rect">
            <a:avLst/>
          </a:prstGeom>
          <a:noFill/>
          <a:ln w="9525">
            <a:solidFill>
              <a:schemeClr val="tx1"/>
            </a:solidFill>
            <a:miter lim="800000"/>
            <a:headEnd/>
            <a:tailEnd/>
          </a:ln>
        </p:spPr>
        <p:txBody>
          <a:bodyPr wrap="none" anchor="ctr"/>
          <a:lstStyle/>
          <a:p>
            <a:endParaRPr lang="en-US"/>
          </a:p>
        </p:txBody>
      </p:sp>
      <p:sp>
        <p:nvSpPr>
          <p:cNvPr id="6164" name="Rectangle 47"/>
          <p:cNvSpPr>
            <a:spLocks noChangeArrowheads="1"/>
          </p:cNvSpPr>
          <p:nvPr/>
        </p:nvSpPr>
        <p:spPr bwMode="auto">
          <a:xfrm>
            <a:off x="6299200" y="32004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65" name="Rectangle 48"/>
          <p:cNvSpPr>
            <a:spLocks noChangeArrowheads="1"/>
          </p:cNvSpPr>
          <p:nvPr/>
        </p:nvSpPr>
        <p:spPr bwMode="auto">
          <a:xfrm>
            <a:off x="6299200" y="33528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66" name="Rectangle 49"/>
          <p:cNvSpPr>
            <a:spLocks noChangeArrowheads="1"/>
          </p:cNvSpPr>
          <p:nvPr/>
        </p:nvSpPr>
        <p:spPr bwMode="auto">
          <a:xfrm>
            <a:off x="6299200" y="35052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67" name="Rectangle 50"/>
          <p:cNvSpPr>
            <a:spLocks noChangeArrowheads="1"/>
          </p:cNvSpPr>
          <p:nvPr/>
        </p:nvSpPr>
        <p:spPr bwMode="auto">
          <a:xfrm>
            <a:off x="6299200" y="36576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68" name="Rectangle 51"/>
          <p:cNvSpPr>
            <a:spLocks noChangeArrowheads="1"/>
          </p:cNvSpPr>
          <p:nvPr/>
        </p:nvSpPr>
        <p:spPr bwMode="auto">
          <a:xfrm>
            <a:off x="6299200" y="38100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69" name="Rectangle 52"/>
          <p:cNvSpPr>
            <a:spLocks noChangeArrowheads="1"/>
          </p:cNvSpPr>
          <p:nvPr/>
        </p:nvSpPr>
        <p:spPr bwMode="auto">
          <a:xfrm>
            <a:off x="6299200" y="39624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0" name="Rectangle 53"/>
          <p:cNvSpPr>
            <a:spLocks noChangeArrowheads="1"/>
          </p:cNvSpPr>
          <p:nvPr/>
        </p:nvSpPr>
        <p:spPr bwMode="auto">
          <a:xfrm>
            <a:off x="6299200" y="41148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1" name="Rectangle 54"/>
          <p:cNvSpPr>
            <a:spLocks noChangeArrowheads="1"/>
          </p:cNvSpPr>
          <p:nvPr/>
        </p:nvSpPr>
        <p:spPr bwMode="auto">
          <a:xfrm>
            <a:off x="6299200" y="42672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2" name="Rectangle 55"/>
          <p:cNvSpPr>
            <a:spLocks noChangeArrowheads="1"/>
          </p:cNvSpPr>
          <p:nvPr/>
        </p:nvSpPr>
        <p:spPr bwMode="auto">
          <a:xfrm>
            <a:off x="6299200" y="44196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3" name="Rectangle 56"/>
          <p:cNvSpPr>
            <a:spLocks noChangeArrowheads="1"/>
          </p:cNvSpPr>
          <p:nvPr/>
        </p:nvSpPr>
        <p:spPr bwMode="auto">
          <a:xfrm>
            <a:off x="6299200" y="45720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4" name="Rectangle 57"/>
          <p:cNvSpPr>
            <a:spLocks noChangeArrowheads="1"/>
          </p:cNvSpPr>
          <p:nvPr/>
        </p:nvSpPr>
        <p:spPr bwMode="auto">
          <a:xfrm>
            <a:off x="6299200" y="47244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5" name="Rectangle 58"/>
          <p:cNvSpPr>
            <a:spLocks noChangeArrowheads="1"/>
          </p:cNvSpPr>
          <p:nvPr/>
        </p:nvSpPr>
        <p:spPr bwMode="auto">
          <a:xfrm>
            <a:off x="6299200" y="48768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6" name="Rectangle 59"/>
          <p:cNvSpPr>
            <a:spLocks noChangeArrowheads="1"/>
          </p:cNvSpPr>
          <p:nvPr/>
        </p:nvSpPr>
        <p:spPr bwMode="auto">
          <a:xfrm>
            <a:off x="6299200" y="50292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7" name="Rectangle 60"/>
          <p:cNvSpPr>
            <a:spLocks noChangeArrowheads="1"/>
          </p:cNvSpPr>
          <p:nvPr/>
        </p:nvSpPr>
        <p:spPr bwMode="auto">
          <a:xfrm>
            <a:off x="6299200" y="51816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8" name="Rectangle 61"/>
          <p:cNvSpPr>
            <a:spLocks noChangeArrowheads="1"/>
          </p:cNvSpPr>
          <p:nvPr/>
        </p:nvSpPr>
        <p:spPr bwMode="auto">
          <a:xfrm>
            <a:off x="6299200" y="53340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9" name="Rectangle 62"/>
          <p:cNvSpPr>
            <a:spLocks noChangeArrowheads="1"/>
          </p:cNvSpPr>
          <p:nvPr/>
        </p:nvSpPr>
        <p:spPr bwMode="auto">
          <a:xfrm>
            <a:off x="6299200" y="54864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80" name="Rectangle 63"/>
          <p:cNvSpPr>
            <a:spLocks noChangeArrowheads="1"/>
          </p:cNvSpPr>
          <p:nvPr/>
        </p:nvSpPr>
        <p:spPr bwMode="auto">
          <a:xfrm>
            <a:off x="6299200" y="56388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81" name="Rectangle 64"/>
          <p:cNvSpPr>
            <a:spLocks noChangeArrowheads="1"/>
          </p:cNvSpPr>
          <p:nvPr/>
        </p:nvSpPr>
        <p:spPr bwMode="auto">
          <a:xfrm>
            <a:off x="6299200" y="57912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82" name="Rectangle 65"/>
          <p:cNvSpPr>
            <a:spLocks noChangeArrowheads="1"/>
          </p:cNvSpPr>
          <p:nvPr/>
        </p:nvSpPr>
        <p:spPr bwMode="auto">
          <a:xfrm>
            <a:off x="6299200" y="5943600"/>
            <a:ext cx="228600" cy="152400"/>
          </a:xfrm>
          <a:prstGeom prst="rect">
            <a:avLst/>
          </a:prstGeom>
          <a:noFill/>
          <a:ln w="9525">
            <a:solidFill>
              <a:schemeClr val="tx1"/>
            </a:solidFill>
            <a:miter lim="800000"/>
            <a:headEnd/>
            <a:tailEnd/>
          </a:ln>
        </p:spPr>
        <p:txBody>
          <a:bodyPr wrap="none" anchor="ctr"/>
          <a:lstStyle/>
          <a:p>
            <a:endParaRPr lang="en-US"/>
          </a:p>
        </p:txBody>
      </p:sp>
      <p:sp>
        <p:nvSpPr>
          <p:cNvPr id="6183" name="Rectangle 66"/>
          <p:cNvSpPr>
            <a:spLocks noChangeArrowheads="1"/>
          </p:cNvSpPr>
          <p:nvPr/>
        </p:nvSpPr>
        <p:spPr bwMode="auto">
          <a:xfrm>
            <a:off x="6299200" y="6096000"/>
            <a:ext cx="228600" cy="152400"/>
          </a:xfrm>
          <a:prstGeom prst="rect">
            <a:avLst/>
          </a:prstGeom>
          <a:noFill/>
          <a:ln w="9525">
            <a:solidFill>
              <a:schemeClr val="tx1"/>
            </a:solidFill>
            <a:miter lim="800000"/>
            <a:headEnd/>
            <a:tailEnd/>
          </a:ln>
        </p:spPr>
        <p:txBody>
          <a:bodyPr wrap="none" anchor="ctr"/>
          <a:lstStyle/>
          <a:p>
            <a:endParaRPr lang="en-US"/>
          </a:p>
        </p:txBody>
      </p:sp>
      <p:sp>
        <p:nvSpPr>
          <p:cNvPr id="6184" name="Rectangle 67"/>
          <p:cNvSpPr>
            <a:spLocks noChangeArrowheads="1"/>
          </p:cNvSpPr>
          <p:nvPr/>
        </p:nvSpPr>
        <p:spPr bwMode="auto">
          <a:xfrm>
            <a:off x="6299200" y="6248400"/>
            <a:ext cx="228600" cy="152400"/>
          </a:xfrm>
          <a:prstGeom prst="rect">
            <a:avLst/>
          </a:prstGeom>
          <a:noFill/>
          <a:ln w="9525">
            <a:solidFill>
              <a:schemeClr val="tx1"/>
            </a:solidFill>
            <a:miter lim="800000"/>
            <a:headEnd/>
            <a:tailEnd/>
          </a:ln>
        </p:spPr>
        <p:txBody>
          <a:bodyPr wrap="none" anchor="ctr"/>
          <a:lstStyle/>
          <a:p>
            <a:endParaRPr lang="en-US"/>
          </a:p>
        </p:txBody>
      </p:sp>
      <p:sp>
        <p:nvSpPr>
          <p:cNvPr id="6185" name="Line 69"/>
          <p:cNvSpPr>
            <a:spLocks noChangeShapeType="1"/>
          </p:cNvSpPr>
          <p:nvPr/>
        </p:nvSpPr>
        <p:spPr bwMode="auto">
          <a:xfrm flipV="1">
            <a:off x="3708400" y="3276600"/>
            <a:ext cx="2590800" cy="1447800"/>
          </a:xfrm>
          <a:prstGeom prst="line">
            <a:avLst/>
          </a:prstGeom>
          <a:noFill/>
          <a:ln w="9525">
            <a:solidFill>
              <a:schemeClr val="tx1"/>
            </a:solidFill>
            <a:round/>
            <a:headEnd type="triangle" w="med" len="med"/>
            <a:tailEnd/>
          </a:ln>
        </p:spPr>
        <p:txBody>
          <a:bodyPr/>
          <a:lstStyle/>
          <a:p>
            <a:endParaRPr lang="en-US"/>
          </a:p>
        </p:txBody>
      </p:sp>
      <p:sp>
        <p:nvSpPr>
          <p:cNvPr id="6186" name="Line 70"/>
          <p:cNvSpPr>
            <a:spLocks noChangeShapeType="1"/>
          </p:cNvSpPr>
          <p:nvPr/>
        </p:nvSpPr>
        <p:spPr bwMode="auto">
          <a:xfrm>
            <a:off x="4089400" y="4724400"/>
            <a:ext cx="2209800" cy="1219200"/>
          </a:xfrm>
          <a:prstGeom prst="line">
            <a:avLst/>
          </a:prstGeom>
          <a:noFill/>
          <a:ln w="9525">
            <a:solidFill>
              <a:schemeClr val="tx1"/>
            </a:solidFill>
            <a:round/>
            <a:headEnd type="triangle" w="med" len="med"/>
            <a:tailEnd/>
          </a:ln>
        </p:spPr>
        <p:txBody>
          <a:bodyPr/>
          <a:lstStyle/>
          <a:p>
            <a:endParaRPr lang="en-US"/>
          </a:p>
        </p:txBody>
      </p:sp>
      <p:sp>
        <p:nvSpPr>
          <p:cNvPr id="6187" name="Text Box 71"/>
          <p:cNvSpPr txBox="1">
            <a:spLocks noChangeArrowheads="1"/>
          </p:cNvSpPr>
          <p:nvPr/>
        </p:nvSpPr>
        <p:spPr bwMode="auto">
          <a:xfrm rot="16200000">
            <a:off x="5504656" y="4604544"/>
            <a:ext cx="979488" cy="457200"/>
          </a:xfrm>
          <a:prstGeom prst="rect">
            <a:avLst/>
          </a:prstGeom>
          <a:noFill/>
          <a:ln w="9525">
            <a:noFill/>
            <a:miter lim="800000"/>
            <a:headEnd/>
            <a:tailEnd/>
          </a:ln>
        </p:spPr>
        <p:txBody>
          <a:bodyPr wrap="none">
            <a:spAutoFit/>
          </a:bodyPr>
          <a:lstStyle/>
          <a:p>
            <a:r>
              <a:rPr lang="en-US"/>
              <a:t>Buffer</a:t>
            </a:r>
          </a:p>
        </p:txBody>
      </p:sp>
      <p:sp>
        <p:nvSpPr>
          <p:cNvPr id="6188" name="Line 72"/>
          <p:cNvSpPr>
            <a:spLocks noChangeShapeType="1"/>
          </p:cNvSpPr>
          <p:nvPr/>
        </p:nvSpPr>
        <p:spPr bwMode="auto">
          <a:xfrm>
            <a:off x="3708400" y="4648200"/>
            <a:ext cx="0" cy="152400"/>
          </a:xfrm>
          <a:prstGeom prst="line">
            <a:avLst/>
          </a:prstGeom>
          <a:noFill/>
          <a:ln w="9525">
            <a:solidFill>
              <a:schemeClr val="tx1"/>
            </a:solidFill>
            <a:round/>
            <a:headEnd/>
            <a:tailEnd/>
          </a:ln>
        </p:spPr>
        <p:txBody>
          <a:bodyPr/>
          <a:lstStyle/>
          <a:p>
            <a:endParaRPr lang="en-US"/>
          </a:p>
        </p:txBody>
      </p:sp>
      <p:sp>
        <p:nvSpPr>
          <p:cNvPr id="6189" name="Line 73"/>
          <p:cNvSpPr>
            <a:spLocks noChangeShapeType="1"/>
          </p:cNvSpPr>
          <p:nvPr/>
        </p:nvSpPr>
        <p:spPr bwMode="auto">
          <a:xfrm>
            <a:off x="4089400" y="4648200"/>
            <a:ext cx="0" cy="152400"/>
          </a:xfrm>
          <a:prstGeom prst="line">
            <a:avLst/>
          </a:prstGeom>
          <a:noFill/>
          <a:ln w="9525">
            <a:solidFill>
              <a:schemeClr val="tx1"/>
            </a:solidFill>
            <a:round/>
            <a:headEnd/>
            <a:tailEnd/>
          </a:ln>
        </p:spPr>
        <p:txBody>
          <a:bodyPr/>
          <a:lstStyle/>
          <a:p>
            <a:endParaRPr lang="en-US"/>
          </a:p>
        </p:txBody>
      </p:sp>
      <p:sp>
        <p:nvSpPr>
          <p:cNvPr id="6190" name="Freeform 74"/>
          <p:cNvSpPr>
            <a:spLocks/>
          </p:cNvSpPr>
          <p:nvPr/>
        </p:nvSpPr>
        <p:spPr bwMode="auto">
          <a:xfrm>
            <a:off x="3708400" y="4724400"/>
            <a:ext cx="381000" cy="1588"/>
          </a:xfrm>
          <a:custGeom>
            <a:avLst/>
            <a:gdLst>
              <a:gd name="T0" fmla="*/ 0 w 240"/>
              <a:gd name="T1" fmla="*/ 0 h 1"/>
              <a:gd name="T2" fmla="*/ 2147483647 w 240"/>
              <a:gd name="T3" fmla="*/ 0 h 1"/>
              <a:gd name="T4" fmla="*/ 0 60000 65536"/>
              <a:gd name="T5" fmla="*/ 0 60000 65536"/>
              <a:gd name="T6" fmla="*/ 0 w 240"/>
              <a:gd name="T7" fmla="*/ 0 h 1"/>
              <a:gd name="T8" fmla="*/ 240 w 240"/>
              <a:gd name="T9" fmla="*/ 1 h 1"/>
            </a:gdLst>
            <a:ahLst/>
            <a:cxnLst>
              <a:cxn ang="T4">
                <a:pos x="T0" y="T1"/>
              </a:cxn>
              <a:cxn ang="T5">
                <a:pos x="T2" y="T3"/>
              </a:cxn>
            </a:cxnLst>
            <a:rect l="T6" t="T7" r="T8" b="T9"/>
            <a:pathLst>
              <a:path w="240" h="1">
                <a:moveTo>
                  <a:pt x="0" y="0"/>
                </a:moveTo>
                <a:cubicBezTo>
                  <a:pt x="100" y="0"/>
                  <a:pt x="200" y="0"/>
                  <a:pt x="240" y="0"/>
                </a:cubicBezTo>
              </a:path>
            </a:pathLst>
          </a:custGeom>
          <a:noFill/>
          <a:ln w="28575" cmpd="sng">
            <a:solidFill>
              <a:schemeClr val="tx1"/>
            </a:solidFill>
            <a:round/>
            <a:headEnd/>
            <a:tailEnd/>
          </a:ln>
        </p:spPr>
        <p:txBody>
          <a:bodyPr/>
          <a:lstStyle/>
          <a:p>
            <a:endParaRPr lang="en-US"/>
          </a:p>
        </p:txBody>
      </p:sp>
      <p:grpSp>
        <p:nvGrpSpPr>
          <p:cNvPr id="7" name="Group 81"/>
          <p:cNvGrpSpPr>
            <a:grpSpLocks/>
          </p:cNvGrpSpPr>
          <p:nvPr/>
        </p:nvGrpSpPr>
        <p:grpSpPr bwMode="auto">
          <a:xfrm>
            <a:off x="6527800" y="3048000"/>
            <a:ext cx="2463800" cy="366713"/>
            <a:chOff x="2448" y="2160"/>
            <a:chExt cx="1552" cy="231"/>
          </a:xfrm>
        </p:grpSpPr>
        <p:sp>
          <p:nvSpPr>
            <p:cNvPr id="6213" name="Line 79"/>
            <p:cNvSpPr>
              <a:spLocks noChangeShapeType="1"/>
            </p:cNvSpPr>
            <p:nvPr/>
          </p:nvSpPr>
          <p:spPr bwMode="auto">
            <a:xfrm flipH="1">
              <a:off x="2448" y="2295"/>
              <a:ext cx="288" cy="0"/>
            </a:xfrm>
            <a:prstGeom prst="line">
              <a:avLst/>
            </a:prstGeom>
            <a:noFill/>
            <a:ln w="9525">
              <a:solidFill>
                <a:schemeClr val="tx1"/>
              </a:solidFill>
              <a:round/>
              <a:headEnd/>
              <a:tailEnd type="arrow" w="med" len="med"/>
            </a:ln>
          </p:spPr>
          <p:txBody>
            <a:bodyPr/>
            <a:lstStyle/>
            <a:p>
              <a:endParaRPr lang="en-US"/>
            </a:p>
          </p:txBody>
        </p:sp>
        <p:sp>
          <p:nvSpPr>
            <p:cNvPr id="6214" name="Text Box 80"/>
            <p:cNvSpPr txBox="1">
              <a:spLocks noChangeArrowheads="1"/>
            </p:cNvSpPr>
            <p:nvPr/>
          </p:nvSpPr>
          <p:spPr bwMode="auto">
            <a:xfrm>
              <a:off x="2784" y="2160"/>
              <a:ext cx="1216" cy="231"/>
            </a:xfrm>
            <a:prstGeom prst="rect">
              <a:avLst/>
            </a:prstGeom>
            <a:noFill/>
            <a:ln w="9525">
              <a:noFill/>
              <a:miter lim="800000"/>
              <a:headEnd/>
              <a:tailEnd/>
            </a:ln>
          </p:spPr>
          <p:txBody>
            <a:bodyPr wrap="none">
              <a:spAutoFit/>
            </a:bodyPr>
            <a:lstStyle/>
            <a:p>
              <a:r>
                <a:rPr lang="en-US" sz="1800" i="1"/>
                <a:t>f</a:t>
              </a:r>
              <a:r>
                <a:rPr lang="en-US" sz="1800"/>
                <a:t>: a pointer to a file</a:t>
              </a:r>
            </a:p>
          </p:txBody>
        </p:sp>
      </p:grpSp>
      <p:grpSp>
        <p:nvGrpSpPr>
          <p:cNvPr id="8" name="Group 100"/>
          <p:cNvGrpSpPr>
            <a:grpSpLocks/>
          </p:cNvGrpSpPr>
          <p:nvPr/>
        </p:nvGrpSpPr>
        <p:grpSpPr bwMode="auto">
          <a:xfrm>
            <a:off x="6299200" y="3200400"/>
            <a:ext cx="228600" cy="609600"/>
            <a:chOff x="4320" y="2352"/>
            <a:chExt cx="144" cy="384"/>
          </a:xfrm>
        </p:grpSpPr>
        <p:sp>
          <p:nvSpPr>
            <p:cNvPr id="6209" name="Rectangle 82"/>
            <p:cNvSpPr>
              <a:spLocks noChangeArrowheads="1"/>
            </p:cNvSpPr>
            <p:nvPr/>
          </p:nvSpPr>
          <p:spPr bwMode="auto">
            <a:xfrm>
              <a:off x="4320" y="2352"/>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6210" name="Rectangle 83"/>
            <p:cNvSpPr>
              <a:spLocks noChangeArrowheads="1"/>
            </p:cNvSpPr>
            <p:nvPr/>
          </p:nvSpPr>
          <p:spPr bwMode="auto">
            <a:xfrm>
              <a:off x="4320" y="2448"/>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6211" name="Rectangle 84"/>
            <p:cNvSpPr>
              <a:spLocks noChangeArrowheads="1"/>
            </p:cNvSpPr>
            <p:nvPr/>
          </p:nvSpPr>
          <p:spPr bwMode="auto">
            <a:xfrm>
              <a:off x="4320" y="2544"/>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6212" name="Rectangle 85"/>
            <p:cNvSpPr>
              <a:spLocks noChangeArrowheads="1"/>
            </p:cNvSpPr>
            <p:nvPr/>
          </p:nvSpPr>
          <p:spPr bwMode="auto">
            <a:xfrm>
              <a:off x="4320" y="2640"/>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grpSp>
      <p:grpSp>
        <p:nvGrpSpPr>
          <p:cNvPr id="9" name="Group 101"/>
          <p:cNvGrpSpPr>
            <a:grpSpLocks/>
          </p:cNvGrpSpPr>
          <p:nvPr/>
        </p:nvGrpSpPr>
        <p:grpSpPr bwMode="auto">
          <a:xfrm>
            <a:off x="6527800" y="3671888"/>
            <a:ext cx="2463800" cy="366712"/>
            <a:chOff x="2448" y="2160"/>
            <a:chExt cx="1552" cy="231"/>
          </a:xfrm>
        </p:grpSpPr>
        <p:sp>
          <p:nvSpPr>
            <p:cNvPr id="6207" name="Line 102"/>
            <p:cNvSpPr>
              <a:spLocks noChangeShapeType="1"/>
            </p:cNvSpPr>
            <p:nvPr/>
          </p:nvSpPr>
          <p:spPr bwMode="auto">
            <a:xfrm flipH="1">
              <a:off x="2448" y="2295"/>
              <a:ext cx="288" cy="0"/>
            </a:xfrm>
            <a:prstGeom prst="line">
              <a:avLst/>
            </a:prstGeom>
            <a:noFill/>
            <a:ln w="9525">
              <a:solidFill>
                <a:schemeClr val="tx1"/>
              </a:solidFill>
              <a:round/>
              <a:headEnd/>
              <a:tailEnd type="arrow" w="med" len="med"/>
            </a:ln>
          </p:spPr>
          <p:txBody>
            <a:bodyPr/>
            <a:lstStyle/>
            <a:p>
              <a:endParaRPr lang="en-US"/>
            </a:p>
          </p:txBody>
        </p:sp>
        <p:sp>
          <p:nvSpPr>
            <p:cNvPr id="6208" name="Text Box 103"/>
            <p:cNvSpPr txBox="1">
              <a:spLocks noChangeArrowheads="1"/>
            </p:cNvSpPr>
            <p:nvPr/>
          </p:nvSpPr>
          <p:spPr bwMode="auto">
            <a:xfrm>
              <a:off x="2784" y="2160"/>
              <a:ext cx="1216" cy="231"/>
            </a:xfrm>
            <a:prstGeom prst="rect">
              <a:avLst/>
            </a:prstGeom>
            <a:noFill/>
            <a:ln w="9525">
              <a:noFill/>
              <a:miter lim="800000"/>
              <a:headEnd/>
              <a:tailEnd/>
            </a:ln>
          </p:spPr>
          <p:txBody>
            <a:bodyPr wrap="none">
              <a:spAutoFit/>
            </a:bodyPr>
            <a:lstStyle/>
            <a:p>
              <a:r>
                <a:rPr lang="en-US" sz="1800" i="1"/>
                <a:t>f</a:t>
              </a:r>
              <a:r>
                <a:rPr lang="en-US" sz="1800"/>
                <a:t>: a pointer to a file</a:t>
              </a:r>
            </a:p>
          </p:txBody>
        </p:sp>
      </p:grpSp>
      <p:grpSp>
        <p:nvGrpSpPr>
          <p:cNvPr id="10" name="Group 104"/>
          <p:cNvGrpSpPr>
            <a:grpSpLocks/>
          </p:cNvGrpSpPr>
          <p:nvPr/>
        </p:nvGrpSpPr>
        <p:grpSpPr bwMode="auto">
          <a:xfrm>
            <a:off x="6527800" y="4295775"/>
            <a:ext cx="2463800" cy="366713"/>
            <a:chOff x="2448" y="2160"/>
            <a:chExt cx="1552" cy="231"/>
          </a:xfrm>
        </p:grpSpPr>
        <p:sp>
          <p:nvSpPr>
            <p:cNvPr id="6205" name="Line 105"/>
            <p:cNvSpPr>
              <a:spLocks noChangeShapeType="1"/>
            </p:cNvSpPr>
            <p:nvPr/>
          </p:nvSpPr>
          <p:spPr bwMode="auto">
            <a:xfrm flipH="1">
              <a:off x="2448" y="2295"/>
              <a:ext cx="288" cy="0"/>
            </a:xfrm>
            <a:prstGeom prst="line">
              <a:avLst/>
            </a:prstGeom>
            <a:noFill/>
            <a:ln w="9525">
              <a:solidFill>
                <a:schemeClr val="tx1"/>
              </a:solidFill>
              <a:round/>
              <a:headEnd/>
              <a:tailEnd type="arrow" w="med" len="med"/>
            </a:ln>
          </p:spPr>
          <p:txBody>
            <a:bodyPr/>
            <a:lstStyle/>
            <a:p>
              <a:endParaRPr lang="en-US"/>
            </a:p>
          </p:txBody>
        </p:sp>
        <p:sp>
          <p:nvSpPr>
            <p:cNvPr id="6206" name="Text Box 106"/>
            <p:cNvSpPr txBox="1">
              <a:spLocks noChangeArrowheads="1"/>
            </p:cNvSpPr>
            <p:nvPr/>
          </p:nvSpPr>
          <p:spPr bwMode="auto">
            <a:xfrm>
              <a:off x="2784" y="2160"/>
              <a:ext cx="1216" cy="231"/>
            </a:xfrm>
            <a:prstGeom prst="rect">
              <a:avLst/>
            </a:prstGeom>
            <a:noFill/>
            <a:ln w="9525">
              <a:noFill/>
              <a:miter lim="800000"/>
              <a:headEnd/>
              <a:tailEnd/>
            </a:ln>
          </p:spPr>
          <p:txBody>
            <a:bodyPr wrap="none">
              <a:spAutoFit/>
            </a:bodyPr>
            <a:lstStyle/>
            <a:p>
              <a:r>
                <a:rPr lang="en-US" sz="1800" i="1"/>
                <a:t>f</a:t>
              </a:r>
              <a:r>
                <a:rPr lang="en-US" sz="1800"/>
                <a:t>: a pointer to a file</a:t>
              </a:r>
            </a:p>
          </p:txBody>
        </p:sp>
      </p:grpSp>
      <p:grpSp>
        <p:nvGrpSpPr>
          <p:cNvPr id="11" name="Group 107"/>
          <p:cNvGrpSpPr>
            <a:grpSpLocks/>
          </p:cNvGrpSpPr>
          <p:nvPr/>
        </p:nvGrpSpPr>
        <p:grpSpPr bwMode="auto">
          <a:xfrm>
            <a:off x="6299200" y="3810000"/>
            <a:ext cx="228600" cy="609600"/>
            <a:chOff x="4320" y="2352"/>
            <a:chExt cx="144" cy="384"/>
          </a:xfrm>
        </p:grpSpPr>
        <p:sp>
          <p:nvSpPr>
            <p:cNvPr id="6201" name="Rectangle 108"/>
            <p:cNvSpPr>
              <a:spLocks noChangeArrowheads="1"/>
            </p:cNvSpPr>
            <p:nvPr/>
          </p:nvSpPr>
          <p:spPr bwMode="auto">
            <a:xfrm>
              <a:off x="4320" y="2352"/>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6202" name="Rectangle 109"/>
            <p:cNvSpPr>
              <a:spLocks noChangeArrowheads="1"/>
            </p:cNvSpPr>
            <p:nvPr/>
          </p:nvSpPr>
          <p:spPr bwMode="auto">
            <a:xfrm>
              <a:off x="4320" y="2448"/>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6203" name="Rectangle 110"/>
            <p:cNvSpPr>
              <a:spLocks noChangeArrowheads="1"/>
            </p:cNvSpPr>
            <p:nvPr/>
          </p:nvSpPr>
          <p:spPr bwMode="auto">
            <a:xfrm>
              <a:off x="4320" y="2544"/>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6204" name="Rectangle 111"/>
            <p:cNvSpPr>
              <a:spLocks noChangeArrowheads="1"/>
            </p:cNvSpPr>
            <p:nvPr/>
          </p:nvSpPr>
          <p:spPr bwMode="auto">
            <a:xfrm>
              <a:off x="4320" y="2640"/>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grpSp>
      <p:grpSp>
        <p:nvGrpSpPr>
          <p:cNvPr id="12" name="Group 112"/>
          <p:cNvGrpSpPr>
            <a:grpSpLocks/>
          </p:cNvGrpSpPr>
          <p:nvPr/>
        </p:nvGrpSpPr>
        <p:grpSpPr bwMode="auto">
          <a:xfrm>
            <a:off x="6299200" y="4419600"/>
            <a:ext cx="228600" cy="609600"/>
            <a:chOff x="4320" y="2352"/>
            <a:chExt cx="144" cy="384"/>
          </a:xfrm>
        </p:grpSpPr>
        <p:sp>
          <p:nvSpPr>
            <p:cNvPr id="6197" name="Rectangle 113"/>
            <p:cNvSpPr>
              <a:spLocks noChangeArrowheads="1"/>
            </p:cNvSpPr>
            <p:nvPr/>
          </p:nvSpPr>
          <p:spPr bwMode="auto">
            <a:xfrm>
              <a:off x="4320" y="2352"/>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6198" name="Rectangle 114"/>
            <p:cNvSpPr>
              <a:spLocks noChangeArrowheads="1"/>
            </p:cNvSpPr>
            <p:nvPr/>
          </p:nvSpPr>
          <p:spPr bwMode="auto">
            <a:xfrm>
              <a:off x="4320" y="2448"/>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6199" name="Rectangle 115"/>
            <p:cNvSpPr>
              <a:spLocks noChangeArrowheads="1"/>
            </p:cNvSpPr>
            <p:nvPr/>
          </p:nvSpPr>
          <p:spPr bwMode="auto">
            <a:xfrm>
              <a:off x="4320" y="2544"/>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6200" name="Rectangle 116"/>
            <p:cNvSpPr>
              <a:spLocks noChangeArrowheads="1"/>
            </p:cNvSpPr>
            <p:nvPr/>
          </p:nvSpPr>
          <p:spPr bwMode="auto">
            <a:xfrm>
              <a:off x="4320" y="2640"/>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grpSp>
      <p:sp>
        <p:nvSpPr>
          <p:cNvPr id="86" name="Content Placeholder 2"/>
          <p:cNvSpPr>
            <a:spLocks noGrp="1"/>
          </p:cNvSpPr>
          <p:nvPr>
            <p:ph idx="1"/>
          </p:nvPr>
        </p:nvSpPr>
        <p:spPr>
          <a:xfrm>
            <a:off x="95786" y="2590800"/>
            <a:ext cx="3409413" cy="1947636"/>
          </a:xfrm>
          <a:solidFill>
            <a:schemeClr val="bg1">
              <a:lumMod val="85000"/>
            </a:schemeClr>
          </a:solidFill>
          <a:ln>
            <a:solidFill>
              <a:schemeClr val="tx1"/>
            </a:solidFill>
          </a:ln>
        </p:spPr>
        <p:txBody>
          <a:bodyPr/>
          <a:lstStyle/>
          <a:p>
            <a:pPr>
              <a:tabLst>
                <a:tab pos="1081088" algn="l"/>
              </a:tabLst>
            </a:pPr>
            <a:r>
              <a:rPr lang="en-US" sz="2000" dirty="0" err="1">
                <a:latin typeface="Arial" pitchFamily="34" charset="0"/>
                <a:cs typeface="Arial" pitchFamily="34" charset="0"/>
              </a:rPr>
              <a:t>struct</a:t>
            </a:r>
            <a:r>
              <a:rPr lang="en-US" sz="2000" dirty="0">
                <a:latin typeface="Arial" pitchFamily="34" charset="0"/>
                <a:cs typeface="Arial" pitchFamily="34" charset="0"/>
              </a:rPr>
              <a:t> </a:t>
            </a:r>
            <a:r>
              <a:rPr lang="en-US" sz="2000" dirty="0" smtClean="0">
                <a:latin typeface="Arial" pitchFamily="34" charset="0"/>
                <a:cs typeface="Arial" pitchFamily="34" charset="0"/>
              </a:rPr>
              <a:t>personnel {</a:t>
            </a:r>
            <a:endParaRPr lang="en-US" sz="2000" dirty="0">
              <a:latin typeface="Arial" pitchFamily="34" charset="0"/>
              <a:cs typeface="Arial" pitchFamily="34" charset="0"/>
            </a:endParaRPr>
          </a:p>
          <a:p>
            <a:pPr>
              <a:tabLst>
                <a:tab pos="1081088" algn="l"/>
              </a:tabLst>
            </a:pPr>
            <a:r>
              <a:rPr lang="en-US" sz="2000" dirty="0">
                <a:latin typeface="Arial" pitchFamily="34" charset="0"/>
                <a:cs typeface="Arial" pitchFamily="34" charset="0"/>
              </a:rPr>
              <a:t>	char	 </a:t>
            </a:r>
            <a:r>
              <a:rPr lang="en-US" sz="2000" dirty="0" smtClean="0">
                <a:latin typeface="Arial" pitchFamily="34" charset="0"/>
                <a:cs typeface="Arial" pitchFamily="34" charset="0"/>
              </a:rPr>
              <a:t>name[30];</a:t>
            </a:r>
            <a:endParaRPr lang="en-US" sz="2000" dirty="0">
              <a:latin typeface="Arial" pitchFamily="34" charset="0"/>
              <a:cs typeface="Arial" pitchFamily="34" charset="0"/>
            </a:endParaRPr>
          </a:p>
          <a:p>
            <a:pPr>
              <a:tabLst>
                <a:tab pos="1081088" algn="l"/>
              </a:tabLst>
            </a:pPr>
            <a:r>
              <a:rPr lang="en-US" sz="2000" dirty="0">
                <a:latin typeface="Arial" pitchFamily="34" charset="0"/>
                <a:cs typeface="Arial" pitchFamily="34" charset="0"/>
              </a:rPr>
              <a:t>	</a:t>
            </a:r>
            <a:r>
              <a:rPr lang="en-US" sz="2000" dirty="0" smtClean="0">
                <a:latin typeface="Arial" pitchFamily="34" charset="0"/>
                <a:cs typeface="Arial" pitchFamily="34" charset="0"/>
              </a:rPr>
              <a:t>long</a:t>
            </a:r>
            <a:r>
              <a:rPr lang="en-US" sz="2000" dirty="0">
                <a:latin typeface="Arial" pitchFamily="34" charset="0"/>
                <a:cs typeface="Arial" pitchFamily="34" charset="0"/>
              </a:rPr>
              <a:t>	id;</a:t>
            </a:r>
          </a:p>
          <a:p>
            <a:pPr>
              <a:tabLst>
                <a:tab pos="1081088" algn="l"/>
              </a:tabLst>
            </a:pPr>
            <a:r>
              <a:rPr lang="en-US" sz="2000" dirty="0">
                <a:latin typeface="Arial" pitchFamily="34" charset="0"/>
                <a:cs typeface="Arial" pitchFamily="34" charset="0"/>
              </a:rPr>
              <a:t>	</a:t>
            </a:r>
            <a:r>
              <a:rPr lang="en-US" sz="2000" dirty="0" smtClean="0">
                <a:latin typeface="Arial" pitchFamily="34" charset="0"/>
                <a:cs typeface="Arial" pitchFamily="34" charset="0"/>
              </a:rPr>
              <a:t>char</a:t>
            </a:r>
            <a:r>
              <a:rPr lang="en-US" sz="2000" dirty="0">
                <a:latin typeface="Arial" pitchFamily="34" charset="0"/>
                <a:cs typeface="Arial" pitchFamily="34" charset="0"/>
              </a:rPr>
              <a:t>	 </a:t>
            </a:r>
            <a:r>
              <a:rPr lang="en-US" sz="2000" dirty="0" smtClean="0">
                <a:latin typeface="Arial" pitchFamily="34" charset="0"/>
                <a:cs typeface="Arial" pitchFamily="34" charset="0"/>
              </a:rPr>
              <a:t>birthday[11];</a:t>
            </a:r>
            <a:endParaRPr lang="en-US" sz="2000" dirty="0">
              <a:latin typeface="Arial" pitchFamily="34" charset="0"/>
              <a:cs typeface="Arial" pitchFamily="34" charset="0"/>
            </a:endParaRPr>
          </a:p>
          <a:p>
            <a:pPr>
              <a:tabLst>
                <a:tab pos="1081088" algn="l"/>
              </a:tabLst>
            </a:pPr>
            <a:r>
              <a:rPr lang="en-US" sz="2000" dirty="0">
                <a:latin typeface="Arial" pitchFamily="34" charset="0"/>
                <a:cs typeface="Arial" pitchFamily="34" charset="0"/>
              </a:rPr>
              <a:t>	</a:t>
            </a:r>
            <a:r>
              <a:rPr lang="en-US" sz="2000" dirty="0" err="1" smtClean="0">
                <a:latin typeface="Arial" pitchFamily="34" charset="0"/>
                <a:cs typeface="Arial" pitchFamily="34" charset="0"/>
              </a:rPr>
              <a:t>struct</a:t>
            </a:r>
            <a:r>
              <a:rPr lang="en-US" sz="2000" dirty="0" smtClean="0">
                <a:latin typeface="Arial" pitchFamily="34" charset="0"/>
                <a:cs typeface="Arial" pitchFamily="34" charset="0"/>
              </a:rPr>
              <a:t> personnel  *next;</a:t>
            </a:r>
          </a:p>
          <a:p>
            <a:pPr>
              <a:tabLst>
                <a:tab pos="1081088" algn="l"/>
              </a:tabLst>
            </a:pP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2" name="Rounded Rectangular Callout 1"/>
          <p:cNvSpPr/>
          <p:nvPr/>
        </p:nvSpPr>
        <p:spPr bwMode="auto">
          <a:xfrm>
            <a:off x="123913" y="4876800"/>
            <a:ext cx="2362200" cy="533400"/>
          </a:xfrm>
          <a:prstGeom prst="wedgeRoundRectCallout">
            <a:avLst>
              <a:gd name="adj1" fmla="val -31055"/>
              <a:gd name="adj2" fmla="val -122365"/>
              <a:gd name="adj3" fmla="val 16667"/>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What is the size?</a:t>
            </a:r>
          </a:p>
        </p:txBody>
      </p:sp>
      <p:grpSp>
        <p:nvGrpSpPr>
          <p:cNvPr id="14" name="Group 13"/>
          <p:cNvGrpSpPr/>
          <p:nvPr/>
        </p:nvGrpSpPr>
        <p:grpSpPr>
          <a:xfrm>
            <a:off x="123913" y="6015335"/>
            <a:ext cx="4752887" cy="385465"/>
            <a:chOff x="152400" y="6015335"/>
            <a:chExt cx="4752887" cy="385465"/>
          </a:xfrm>
        </p:grpSpPr>
        <p:sp>
          <p:nvSpPr>
            <p:cNvPr id="3" name="Rectangle 2"/>
            <p:cNvSpPr/>
            <p:nvPr/>
          </p:nvSpPr>
          <p:spPr bwMode="auto">
            <a:xfrm>
              <a:off x="152400" y="6019800"/>
              <a:ext cx="18288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30</a:t>
              </a:r>
            </a:p>
          </p:txBody>
        </p:sp>
        <p:sp>
          <p:nvSpPr>
            <p:cNvPr id="88" name="Rectangle 87"/>
            <p:cNvSpPr/>
            <p:nvPr/>
          </p:nvSpPr>
          <p:spPr bwMode="auto">
            <a:xfrm>
              <a:off x="1981200" y="6016711"/>
              <a:ext cx="228600" cy="381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2</a:t>
              </a:r>
            </a:p>
          </p:txBody>
        </p:sp>
        <p:sp>
          <p:nvSpPr>
            <p:cNvPr id="89" name="Rectangle 88"/>
            <p:cNvSpPr/>
            <p:nvPr/>
          </p:nvSpPr>
          <p:spPr bwMode="auto">
            <a:xfrm>
              <a:off x="2209800" y="6019800"/>
              <a:ext cx="4572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8</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90" name="Rectangle 89"/>
            <p:cNvSpPr/>
            <p:nvPr/>
          </p:nvSpPr>
          <p:spPr bwMode="auto">
            <a:xfrm>
              <a:off x="2664941" y="6019800"/>
              <a:ext cx="687859"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11</a:t>
              </a:r>
            </a:p>
          </p:txBody>
        </p:sp>
        <p:sp>
          <p:nvSpPr>
            <p:cNvPr id="91" name="Rectangle 90"/>
            <p:cNvSpPr/>
            <p:nvPr/>
          </p:nvSpPr>
          <p:spPr bwMode="auto">
            <a:xfrm>
              <a:off x="3352800" y="6019800"/>
              <a:ext cx="184150" cy="381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1</a:t>
              </a:r>
            </a:p>
          </p:txBody>
        </p:sp>
        <p:sp>
          <p:nvSpPr>
            <p:cNvPr id="92" name="Rectangle 91"/>
            <p:cNvSpPr/>
            <p:nvPr/>
          </p:nvSpPr>
          <p:spPr bwMode="auto">
            <a:xfrm>
              <a:off x="3505200" y="6019800"/>
              <a:ext cx="457200" cy="3810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t>4</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13" name="TextBox 12"/>
            <p:cNvSpPr txBox="1"/>
            <p:nvPr/>
          </p:nvSpPr>
          <p:spPr>
            <a:xfrm>
              <a:off x="3962400" y="6015335"/>
              <a:ext cx="942887" cy="369332"/>
            </a:xfrm>
            <a:prstGeom prst="rect">
              <a:avLst/>
            </a:prstGeom>
            <a:noFill/>
          </p:spPr>
          <p:txBody>
            <a:bodyPr wrap="none" rtlCol="0">
              <a:spAutoFit/>
            </a:bodyPr>
            <a:lstStyle/>
            <a:p>
              <a:r>
                <a:rPr lang="en-US" sz="1800" dirty="0" smtClean="0"/>
                <a:t>Size=52</a:t>
              </a:r>
              <a:endParaRPr lang="en-US" sz="1800" dirty="0"/>
            </a:p>
          </p:txBody>
        </p:sp>
      </p:grpSp>
      <p:sp>
        <p:nvSpPr>
          <p:cNvPr id="96" name="Rectangle 26"/>
          <p:cNvSpPr>
            <a:spLocks noChangeArrowheads="1"/>
          </p:cNvSpPr>
          <p:nvPr/>
        </p:nvSpPr>
        <p:spPr bwMode="auto">
          <a:xfrm>
            <a:off x="7620001" y="2000728"/>
            <a:ext cx="1279097" cy="196691"/>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Marry</a:t>
            </a:r>
          </a:p>
        </p:txBody>
      </p:sp>
      <p:sp>
        <p:nvSpPr>
          <p:cNvPr id="97" name="Rectangle 27"/>
          <p:cNvSpPr>
            <a:spLocks noChangeArrowheads="1"/>
          </p:cNvSpPr>
          <p:nvPr/>
        </p:nvSpPr>
        <p:spPr bwMode="auto">
          <a:xfrm>
            <a:off x="7620001" y="2197419"/>
            <a:ext cx="1279097" cy="196690"/>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400">
                <a:latin typeface="Courier New" pitchFamily="49" charset="0"/>
              </a:rPr>
              <a:t>1122889</a:t>
            </a:r>
          </a:p>
        </p:txBody>
      </p:sp>
      <p:sp>
        <p:nvSpPr>
          <p:cNvPr id="98" name="Rectangle 28"/>
          <p:cNvSpPr>
            <a:spLocks noChangeArrowheads="1"/>
          </p:cNvSpPr>
          <p:nvPr/>
        </p:nvSpPr>
        <p:spPr bwMode="auto">
          <a:xfrm>
            <a:off x="7620001" y="2394109"/>
            <a:ext cx="1279097" cy="196691"/>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400">
                <a:latin typeface="Courier New" pitchFamily="49" charset="0"/>
              </a:rPr>
              <a:t>12/31/1977</a:t>
            </a:r>
          </a:p>
        </p:txBody>
      </p:sp>
      <p:sp>
        <p:nvSpPr>
          <p:cNvPr id="101" name="Rectangle 10"/>
          <p:cNvSpPr>
            <a:spLocks noChangeArrowheads="1"/>
          </p:cNvSpPr>
          <p:nvPr/>
        </p:nvSpPr>
        <p:spPr bwMode="auto">
          <a:xfrm>
            <a:off x="7620000" y="1410657"/>
            <a:ext cx="1279098" cy="196690"/>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Lee</a:t>
            </a:r>
          </a:p>
        </p:txBody>
      </p:sp>
      <p:sp>
        <p:nvSpPr>
          <p:cNvPr id="102" name="Rectangle 11"/>
          <p:cNvSpPr>
            <a:spLocks noChangeArrowheads="1"/>
          </p:cNvSpPr>
          <p:nvPr/>
        </p:nvSpPr>
        <p:spPr bwMode="auto">
          <a:xfrm>
            <a:off x="7620000" y="1607347"/>
            <a:ext cx="1279098" cy="196690"/>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400">
                <a:latin typeface="Courier New" pitchFamily="49" charset="0"/>
              </a:rPr>
              <a:t>1122556</a:t>
            </a:r>
          </a:p>
        </p:txBody>
      </p:sp>
      <p:sp>
        <p:nvSpPr>
          <p:cNvPr id="103" name="Rectangle 12"/>
          <p:cNvSpPr>
            <a:spLocks noChangeArrowheads="1"/>
          </p:cNvSpPr>
          <p:nvPr/>
        </p:nvSpPr>
        <p:spPr bwMode="auto">
          <a:xfrm>
            <a:off x="7620000" y="1804038"/>
            <a:ext cx="1279098" cy="196690"/>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400" dirty="0">
                <a:latin typeface="Courier New" pitchFamily="49" charset="0"/>
              </a:rPr>
              <a:t>10/15/1990</a:t>
            </a:r>
          </a:p>
        </p:txBody>
      </p:sp>
      <p:sp>
        <p:nvSpPr>
          <p:cNvPr id="106" name="Rectangle 5"/>
          <p:cNvSpPr>
            <a:spLocks noChangeArrowheads="1"/>
          </p:cNvSpPr>
          <p:nvPr/>
        </p:nvSpPr>
        <p:spPr bwMode="auto">
          <a:xfrm>
            <a:off x="7620000" y="820586"/>
            <a:ext cx="1279097" cy="196690"/>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John</a:t>
            </a:r>
          </a:p>
        </p:txBody>
      </p:sp>
      <p:sp>
        <p:nvSpPr>
          <p:cNvPr id="107" name="Rectangle 6"/>
          <p:cNvSpPr>
            <a:spLocks noChangeArrowheads="1"/>
          </p:cNvSpPr>
          <p:nvPr/>
        </p:nvSpPr>
        <p:spPr bwMode="auto">
          <a:xfrm>
            <a:off x="7620000" y="1017276"/>
            <a:ext cx="1279097" cy="196690"/>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400">
                <a:latin typeface="Courier New" pitchFamily="49" charset="0"/>
              </a:rPr>
              <a:t>1122334</a:t>
            </a:r>
          </a:p>
        </p:txBody>
      </p:sp>
      <p:sp>
        <p:nvSpPr>
          <p:cNvPr id="108" name="Rectangle 7"/>
          <p:cNvSpPr>
            <a:spLocks noChangeArrowheads="1"/>
          </p:cNvSpPr>
          <p:nvPr/>
        </p:nvSpPr>
        <p:spPr bwMode="auto">
          <a:xfrm>
            <a:off x="7620000" y="1213967"/>
            <a:ext cx="1279097" cy="196690"/>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400">
                <a:latin typeface="Courier New" pitchFamily="49" charset="0"/>
              </a:rPr>
              <a:t>02/28/1988</a:t>
            </a:r>
          </a:p>
        </p:txBody>
      </p:sp>
      <p:sp>
        <p:nvSpPr>
          <p:cNvPr id="16" name="Left Brace 15"/>
          <p:cNvSpPr/>
          <p:nvPr/>
        </p:nvSpPr>
        <p:spPr bwMode="auto">
          <a:xfrm>
            <a:off x="7391400" y="820586"/>
            <a:ext cx="152400" cy="555462"/>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1" name="Left Brace 110"/>
          <p:cNvSpPr/>
          <p:nvPr/>
        </p:nvSpPr>
        <p:spPr bwMode="auto">
          <a:xfrm>
            <a:off x="7391400" y="1425738"/>
            <a:ext cx="152400" cy="555462"/>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12" name="Left Brace 111"/>
          <p:cNvSpPr/>
          <p:nvPr/>
        </p:nvSpPr>
        <p:spPr bwMode="auto">
          <a:xfrm>
            <a:off x="7391400" y="2035338"/>
            <a:ext cx="152400" cy="555462"/>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44169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nodeType="afterGroup">
                            <p:stCondLst>
                              <p:cond delay="0"/>
                            </p:stCondLst>
                            <p:childTnLst>
                              <p:par>
                                <p:cTn id="5" presetID="2" presetClass="entr" presetSubtype="9"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10" presetClass="exit" presetSubtype="0" fill="hold" nodeType="withEffect">
                                  <p:stCondLst>
                                    <p:cond delay="0"/>
                                  </p:stCondLst>
                                  <p:childTnLst>
                                    <p:animEffect transition="out" filter="fade">
                                      <p:cBhvr>
                                        <p:cTn id="10" dur="2000"/>
                                        <p:tgtEl>
                                          <p:spTgt spid="7"/>
                                        </p:tgtEl>
                                      </p:cBhvr>
                                    </p:animEffect>
                                    <p:set>
                                      <p:cBhvr>
                                        <p:cTn id="11" dur="1" fill="hold">
                                          <p:stCondLst>
                                            <p:cond delay="1999"/>
                                          </p:stCondLst>
                                        </p:cTn>
                                        <p:tgtEl>
                                          <p:spTgt spid="7"/>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2000"/>
                                        <p:tgtEl>
                                          <p:spTgt spid="9"/>
                                        </p:tgtEl>
                                      </p:cBhvr>
                                    </p:animEffect>
                                  </p:childTnLst>
                                </p:cTn>
                              </p:par>
                            </p:childTnLst>
                          </p:cTn>
                        </p:par>
                        <p:par>
                          <p:cTn id="15" fill="hold" nodeType="afterGroup">
                            <p:stCondLst>
                              <p:cond delay="2000"/>
                            </p:stCondLst>
                            <p:childTnLst>
                              <p:par>
                                <p:cTn id="16" presetID="2" presetClass="entr" presetSubtype="1"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1000" fill="hold"/>
                                        <p:tgtEl>
                                          <p:spTgt spid="11"/>
                                        </p:tgtEl>
                                        <p:attrNameLst>
                                          <p:attrName>ppt_x</p:attrName>
                                        </p:attrNameLst>
                                      </p:cBhvr>
                                      <p:tavLst>
                                        <p:tav tm="0">
                                          <p:val>
                                            <p:strVal val="#ppt_x"/>
                                          </p:val>
                                        </p:tav>
                                        <p:tav tm="100000">
                                          <p:val>
                                            <p:strVal val="#ppt_x"/>
                                          </p:val>
                                        </p:tav>
                                      </p:tavLst>
                                    </p:anim>
                                    <p:anim calcmode="lin" valueType="num">
                                      <p:cBhvr additive="base">
                                        <p:cTn id="19" dur="1000" fill="hold"/>
                                        <p:tgtEl>
                                          <p:spTgt spid="11"/>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3000"/>
                            </p:stCondLst>
                            <p:childTnLst>
                              <p:par>
                                <p:cTn id="21" presetID="10" presetClass="exit" presetSubtype="0" fill="hold" nodeType="afterEffect">
                                  <p:stCondLst>
                                    <p:cond delay="0"/>
                                  </p:stCondLst>
                                  <p:childTnLst>
                                    <p:animEffect transition="out" filter="fade">
                                      <p:cBhvr>
                                        <p:cTn id="22" dur="2000"/>
                                        <p:tgtEl>
                                          <p:spTgt spid="9"/>
                                        </p:tgtEl>
                                      </p:cBhvr>
                                    </p:animEffect>
                                    <p:set>
                                      <p:cBhvr>
                                        <p:cTn id="23" dur="1" fill="hold">
                                          <p:stCondLst>
                                            <p:cond delay="1999"/>
                                          </p:stCondLst>
                                        </p:cTn>
                                        <p:tgtEl>
                                          <p:spTgt spid="9"/>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2000"/>
                                        <p:tgtEl>
                                          <p:spTgt spid="10"/>
                                        </p:tgtEl>
                                      </p:cBhvr>
                                    </p:animEffect>
                                  </p:childTnLst>
                                </p:cTn>
                              </p:par>
                            </p:childTnLst>
                          </p:cTn>
                        </p:par>
                        <p:par>
                          <p:cTn id="27" fill="hold" nodeType="afterGroup">
                            <p:stCondLst>
                              <p:cond delay="5000"/>
                            </p:stCondLst>
                            <p:childTnLst>
                              <p:par>
                                <p:cTn id="28" presetID="2" presetClass="entr" presetSubtype="3"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1+#ppt_w/2"/>
                                          </p:val>
                                        </p:tav>
                                        <p:tav tm="100000">
                                          <p:val>
                                            <p:strVal val="#ppt_x"/>
                                          </p:val>
                                        </p:tav>
                                      </p:tavLst>
                                    </p:anim>
                                    <p:anim calcmode="lin" valueType="num">
                                      <p:cBhvr additive="base">
                                        <p:cTn id="31"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anim calcmode="lin" valueType="num">
                                      <p:cBhvr>
                                        <p:cTn id="37" dur="1000" fill="hold"/>
                                        <p:tgtEl>
                                          <p:spTgt spid="2"/>
                                        </p:tgtEl>
                                        <p:attrNameLst>
                                          <p:attrName>ppt_x</p:attrName>
                                        </p:attrNameLst>
                                      </p:cBhvr>
                                      <p:tavLst>
                                        <p:tav tm="0">
                                          <p:val>
                                            <p:strVal val="#ppt_x"/>
                                          </p:val>
                                        </p:tav>
                                        <p:tav tm="100000">
                                          <p:val>
                                            <p:strVal val="#ppt_x"/>
                                          </p:val>
                                        </p:tav>
                                      </p:tavLst>
                                    </p:anim>
                                    <p:anim calcmode="lin" valueType="num">
                                      <p:cBhvr>
                                        <p:cTn id="3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152400"/>
            <a:ext cx="7807325" cy="563563"/>
          </a:xfrm>
        </p:spPr>
        <p:txBody>
          <a:bodyPr/>
          <a:lstStyle/>
          <a:p>
            <a:r>
              <a:rPr lang="en-US" sz="3200" dirty="0" smtClean="0"/>
              <a:t>Storing Structures in Binary File</a:t>
            </a:r>
            <a:endParaRPr lang="en-US" sz="3200" dirty="0"/>
          </a:p>
        </p:txBody>
      </p:sp>
      <p:sp>
        <p:nvSpPr>
          <p:cNvPr id="3" name="Content Placeholder 2"/>
          <p:cNvSpPr>
            <a:spLocks noGrp="1"/>
          </p:cNvSpPr>
          <p:nvPr>
            <p:ph idx="1"/>
          </p:nvPr>
        </p:nvSpPr>
        <p:spPr>
          <a:xfrm>
            <a:off x="671513" y="1143000"/>
            <a:ext cx="7786687" cy="5715000"/>
          </a:xfrm>
        </p:spPr>
        <p:txBody>
          <a:bodyPr/>
          <a:lstStyle/>
          <a:p>
            <a:pPr marL="457200" indent="-457200">
              <a:buFont typeface="Wingdings" panose="05000000000000000000" pitchFamily="2" charset="2"/>
              <a:buChar char="Ø"/>
            </a:pPr>
            <a:r>
              <a:rPr lang="en-US" sz="2800" dirty="0" smtClean="0">
                <a:solidFill>
                  <a:srgbClr val="0000FF"/>
                </a:solidFill>
              </a:rPr>
              <a:t>Text file</a:t>
            </a:r>
            <a:r>
              <a:rPr lang="en-US" sz="2800" dirty="0" smtClean="0"/>
              <a:t>: Store a string of characters</a:t>
            </a:r>
          </a:p>
          <a:p>
            <a:pPr marL="457200" indent="-457200">
              <a:buFont typeface="Wingdings" panose="05000000000000000000" pitchFamily="2" charset="2"/>
              <a:buChar char="Ø"/>
            </a:pPr>
            <a:r>
              <a:rPr lang="en-US" sz="2800" dirty="0" smtClean="0">
                <a:solidFill>
                  <a:srgbClr val="0000FF"/>
                </a:solidFill>
              </a:rPr>
              <a:t>Binary File</a:t>
            </a:r>
            <a:r>
              <a:rPr lang="en-US" sz="2800" dirty="0" smtClean="0"/>
              <a:t>: Store structured data, like </a:t>
            </a:r>
            <a:r>
              <a:rPr lang="en-US" sz="2800" dirty="0" err="1" smtClean="0"/>
              <a:t>int</a:t>
            </a:r>
            <a:r>
              <a:rPr lang="en-US" sz="2800" dirty="0" smtClean="0"/>
              <a:t>, float, objects with multiple members.</a:t>
            </a:r>
          </a:p>
          <a:p>
            <a:pPr marL="457200" indent="-457200">
              <a:buFont typeface="Wingdings" panose="05000000000000000000" pitchFamily="2" charset="2"/>
              <a:buChar char="Ø"/>
            </a:pPr>
            <a:r>
              <a:rPr lang="en-US" sz="2800" dirty="0" smtClean="0"/>
              <a:t>Open a file</a:t>
            </a:r>
          </a:p>
          <a:p>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define </a:t>
            </a:r>
            <a:r>
              <a:rPr lang="en-US" sz="2400" dirty="0" err="1">
                <a:latin typeface="Arial" panose="020B0604020202020204" pitchFamily="34" charset="0"/>
                <a:cs typeface="Arial" panose="020B0604020202020204" pitchFamily="34" charset="0"/>
              </a:rPr>
              <a:t>myFile</a:t>
            </a:r>
            <a:r>
              <a:rPr lang="en-US" sz="2400" dirty="0">
                <a:latin typeface="Arial" panose="020B0604020202020204" pitchFamily="34" charset="0"/>
                <a:cs typeface="Arial" panose="020B0604020202020204" pitchFamily="34" charset="0"/>
              </a:rPr>
              <a:t> "myDataFile.txt"</a:t>
            </a:r>
          </a:p>
          <a:p>
            <a:r>
              <a:rPr lang="en-US" sz="2400" dirty="0" smtClean="0">
                <a:latin typeface="Arial" panose="020B0604020202020204" pitchFamily="34" charset="0"/>
                <a:cs typeface="Arial" panose="020B0604020202020204" pitchFamily="34" charset="0"/>
              </a:rPr>
              <a:t>		File </a:t>
            </a:r>
            <a:r>
              <a:rPr lang="en-US" sz="2400" dirty="0">
                <a:latin typeface="Arial" panose="020B0604020202020204" pitchFamily="34" charset="0"/>
                <a:cs typeface="Arial" panose="020B0604020202020204" pitchFamily="34" charset="0"/>
              </a:rPr>
              <a:t>*</a:t>
            </a:r>
            <a:r>
              <a:rPr lang="en-US" sz="2400" dirty="0" err="1" smtClean="0">
                <a:latin typeface="Arial" panose="020B0604020202020204" pitchFamily="34" charset="0"/>
                <a:cs typeface="Arial" panose="020B0604020202020204" pitchFamily="34" charset="0"/>
              </a:rPr>
              <a:t>fileBuffer</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fopen</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myFile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rwb</a:t>
            </a:r>
            <a:r>
              <a:rPr lang="en-US" sz="2400" dirty="0" smtClean="0">
                <a:latin typeface="Arial" panose="020B0604020202020204" pitchFamily="34" charset="0"/>
                <a:cs typeface="Arial" panose="020B0604020202020204" pitchFamily="34" charset="0"/>
              </a:rPr>
              <a:t>”);</a:t>
            </a:r>
          </a:p>
          <a:p>
            <a:pPr marL="457200" indent="-457200">
              <a:buFont typeface="Wingdings" panose="05000000000000000000" pitchFamily="2" charset="2"/>
              <a:buChar char="Ø"/>
            </a:pPr>
            <a:r>
              <a:rPr lang="en-US" sz="2800" dirty="0" smtClean="0"/>
              <a:t>File operations: </a:t>
            </a:r>
            <a:r>
              <a:rPr lang="en-US" sz="2800" dirty="0" err="1" smtClean="0"/>
              <a:t>fwrite</a:t>
            </a:r>
            <a:r>
              <a:rPr lang="en-US" sz="2800" dirty="0" smtClean="0"/>
              <a:t> (or </a:t>
            </a:r>
            <a:r>
              <a:rPr lang="en-US" sz="2800" dirty="0" err="1" smtClean="0"/>
              <a:t>fread</a:t>
            </a:r>
            <a:r>
              <a:rPr lang="en-US" sz="2800" dirty="0" smtClean="0"/>
              <a:t>). They take </a:t>
            </a:r>
            <a:r>
              <a:rPr lang="en-US" sz="2800" dirty="0"/>
              <a:t>four parameters:</a:t>
            </a:r>
          </a:p>
          <a:p>
            <a:pPr lvl="1"/>
            <a:r>
              <a:rPr lang="en-US" sz="2400" dirty="0"/>
              <a:t>A memory </a:t>
            </a:r>
            <a:r>
              <a:rPr lang="en-US" sz="2400" dirty="0" smtClean="0"/>
              <a:t>address (pointer variable) where the source data will be stored into file or destination for read data.</a:t>
            </a:r>
            <a:endParaRPr lang="en-US" sz="2400" dirty="0"/>
          </a:p>
          <a:p>
            <a:pPr lvl="1"/>
            <a:r>
              <a:rPr lang="en-US" sz="2400" dirty="0"/>
              <a:t>Number of bytes to read per </a:t>
            </a:r>
            <a:r>
              <a:rPr lang="en-US" sz="2400" dirty="0" smtClean="0"/>
              <a:t>item: Use </a:t>
            </a:r>
            <a:r>
              <a:rPr lang="en-US" sz="2400" dirty="0" err="1" smtClean="0">
                <a:solidFill>
                  <a:srgbClr val="0000FF"/>
                </a:solidFill>
              </a:rPr>
              <a:t>sizeof</a:t>
            </a:r>
            <a:r>
              <a:rPr lang="en-US" sz="2400" dirty="0" smtClean="0">
                <a:solidFill>
                  <a:srgbClr val="0000FF"/>
                </a:solidFill>
              </a:rPr>
              <a:t> </a:t>
            </a:r>
            <a:r>
              <a:rPr lang="en-US" sz="2400" dirty="0" smtClean="0"/>
              <a:t>to obtain the bytes of a data structure</a:t>
            </a:r>
            <a:endParaRPr lang="en-US" sz="2400" dirty="0"/>
          </a:p>
          <a:p>
            <a:pPr lvl="1"/>
            <a:r>
              <a:rPr lang="en-US" sz="2400" dirty="0"/>
              <a:t>Number of </a:t>
            </a:r>
            <a:r>
              <a:rPr lang="en-US" sz="2400" dirty="0" smtClean="0"/>
              <a:t>items to read or write: Use 1.</a:t>
            </a:r>
            <a:endParaRPr lang="en-US" sz="2400" dirty="0"/>
          </a:p>
          <a:p>
            <a:pPr lvl="1"/>
            <a:r>
              <a:rPr lang="en-US" sz="2400" dirty="0" smtClean="0"/>
              <a:t>The file name to be written (or read). </a:t>
            </a:r>
            <a:endParaRPr lang="en-US" sz="2400" dirty="0"/>
          </a:p>
        </p:txBody>
      </p:sp>
      <p:sp>
        <p:nvSpPr>
          <p:cNvPr id="4" name="Rectangle 3"/>
          <p:cNvSpPr/>
          <p:nvPr/>
        </p:nvSpPr>
        <p:spPr>
          <a:xfrm>
            <a:off x="3106102" y="681335"/>
            <a:ext cx="2480744" cy="461665"/>
          </a:xfrm>
          <a:prstGeom prst="rect">
            <a:avLst/>
          </a:prstGeom>
        </p:spPr>
        <p:txBody>
          <a:bodyPr wrap="none">
            <a:spAutoFit/>
          </a:bodyPr>
          <a:lstStyle/>
          <a:p>
            <a:r>
              <a:rPr lang="en-US" b="1" dirty="0">
                <a:solidFill>
                  <a:schemeClr val="accent2"/>
                </a:solidFill>
                <a:cs typeface="Times New Roman" pitchFamily="18" charset="0"/>
              </a:rPr>
              <a:t>Text Section 2.5.6</a:t>
            </a:r>
            <a:endParaRPr lang="en-US" dirty="0"/>
          </a:p>
        </p:txBody>
      </p:sp>
    </p:spTree>
    <p:extLst>
      <p:ext uri="{BB962C8B-B14F-4D97-AF65-F5344CB8AC3E}">
        <p14:creationId xmlns:p14="http://schemas.microsoft.com/office/powerpoint/2010/main" val="10062688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671513" y="161925"/>
            <a:ext cx="7796212" cy="644525"/>
          </a:xfrm>
          <a:prstGeom prst="rect">
            <a:avLst/>
          </a:prstGeom>
          <a:noFill/>
          <a:ln w="9525">
            <a:noFill/>
            <a:miter lim="800000"/>
            <a:headEnd/>
            <a:tailEnd/>
          </a:ln>
        </p:spPr>
        <p:txBody>
          <a:bodyPr lIns="96744" tIns="48372" rIns="96744" bIns="48372" anchor="ctr"/>
          <a:lstStyle/>
          <a:p>
            <a:pPr marL="363538" indent="-363538" defTabSz="966788">
              <a:lnSpc>
                <a:spcPct val="85000"/>
              </a:lnSpc>
              <a:spcBef>
                <a:spcPct val="20000"/>
              </a:spcBef>
            </a:pPr>
            <a:r>
              <a:rPr lang="en-US" sz="3400" b="1" smtClean="0">
                <a:solidFill>
                  <a:schemeClr val="accent2"/>
                </a:solidFill>
                <a:cs typeface="Times New Roman" pitchFamily="18" charset="0"/>
              </a:rPr>
              <a:t>Reading: </a:t>
            </a:r>
            <a:r>
              <a:rPr lang="en-US" sz="3400" b="1" dirty="0" smtClean="0">
                <a:solidFill>
                  <a:schemeClr val="accent2"/>
                </a:solidFill>
                <a:cs typeface="Times New Roman" pitchFamily="18" charset="0"/>
              </a:rPr>
              <a:t>Text Section 2.6</a:t>
            </a:r>
            <a:endParaRPr lang="en-US" sz="3400" b="1" dirty="0">
              <a:solidFill>
                <a:schemeClr val="accent2"/>
              </a:solidFill>
            </a:endParaRPr>
          </a:p>
        </p:txBody>
      </p:sp>
      <p:sp>
        <p:nvSpPr>
          <p:cNvPr id="59395" name="Text Box 3"/>
          <p:cNvSpPr txBox="1">
            <a:spLocks noChangeArrowheads="1"/>
          </p:cNvSpPr>
          <p:nvPr/>
        </p:nvSpPr>
        <p:spPr bwMode="auto">
          <a:xfrm>
            <a:off x="385525" y="1049546"/>
            <a:ext cx="8746690" cy="5632311"/>
          </a:xfrm>
          <a:prstGeom prst="rect">
            <a:avLst/>
          </a:prstGeom>
          <a:noFill/>
          <a:ln w="9525">
            <a:noFill/>
            <a:miter lim="800000"/>
            <a:headEnd/>
            <a:tailEnd/>
          </a:ln>
        </p:spPr>
        <p:txBody>
          <a:bodyPr wrap="none">
            <a:spAutoFit/>
          </a:bodyPr>
          <a:lstStyle/>
          <a:p>
            <a:pPr>
              <a:tabLst>
                <a:tab pos="457200" algn="l"/>
                <a:tab pos="914400" algn="l"/>
                <a:tab pos="1371600" algn="l"/>
                <a:tab pos="1828800" algn="l"/>
              </a:tabLst>
            </a:pPr>
            <a:r>
              <a:rPr lang="en-US" sz="2000" dirty="0">
                <a:latin typeface="Arial" pitchFamily="34" charset="0"/>
              </a:rPr>
              <a:t>void </a:t>
            </a:r>
            <a:r>
              <a:rPr lang="en-US" sz="2000" dirty="0" err="1">
                <a:solidFill>
                  <a:srgbClr val="0066CC"/>
                </a:solidFill>
                <a:latin typeface="Arial" pitchFamily="34" charset="0"/>
              </a:rPr>
              <a:t>save_file</a:t>
            </a:r>
            <a:r>
              <a:rPr lang="en-US" sz="2000" dirty="0">
                <a:latin typeface="Arial" pitchFamily="34" charset="0"/>
              </a:rPr>
              <a:t>() </a:t>
            </a:r>
            <a:endParaRPr lang="en-US" sz="2000" dirty="0" smtClean="0">
              <a:latin typeface="Arial" pitchFamily="34" charset="0"/>
            </a:endParaRPr>
          </a:p>
          <a:p>
            <a:pPr>
              <a:tabLst>
                <a:tab pos="457200" algn="l"/>
                <a:tab pos="914400" algn="l"/>
                <a:tab pos="1371600" algn="l"/>
                <a:tab pos="1828800" algn="l"/>
              </a:tabLst>
            </a:pPr>
            <a:r>
              <a:rPr lang="en-US" sz="2000" dirty="0" smtClean="0">
                <a:latin typeface="Arial" pitchFamily="34" charset="0"/>
              </a:rPr>
              <a:t>{</a:t>
            </a:r>
            <a:endParaRPr lang="en-US" sz="2000" dirty="0">
              <a:latin typeface="Arial" pitchFamily="34" charset="0"/>
            </a:endParaRPr>
          </a:p>
          <a:p>
            <a:pPr>
              <a:tabLst>
                <a:tab pos="457200" algn="l"/>
                <a:tab pos="914400" algn="l"/>
                <a:tab pos="1371600" algn="l"/>
                <a:tab pos="1828800" algn="l"/>
              </a:tabLst>
            </a:pPr>
            <a:r>
              <a:rPr lang="en-US" sz="2000" dirty="0">
                <a:latin typeface="Arial" pitchFamily="34" charset="0"/>
              </a:rPr>
              <a:t>	</a:t>
            </a:r>
            <a:r>
              <a:rPr lang="en-US" sz="2000" dirty="0">
                <a:solidFill>
                  <a:srgbClr val="0066CC"/>
                </a:solidFill>
                <a:latin typeface="Arial" pitchFamily="34" charset="0"/>
              </a:rPr>
              <a:t>FILE</a:t>
            </a:r>
            <a:r>
              <a:rPr lang="en-US" sz="2000" dirty="0">
                <a:latin typeface="Arial" pitchFamily="34" charset="0"/>
              </a:rPr>
              <a:t> </a:t>
            </a:r>
            <a:r>
              <a:rPr lang="en-US" sz="2000" dirty="0" smtClean="0">
                <a:latin typeface="Arial" pitchFamily="34" charset="0"/>
              </a:rPr>
              <a:t>*</a:t>
            </a:r>
            <a:r>
              <a:rPr lang="en-US" sz="2000" dirty="0" err="1" smtClean="0">
                <a:latin typeface="Arial" pitchFamily="34" charset="0"/>
              </a:rPr>
              <a:t>fileBuffer</a:t>
            </a:r>
            <a:r>
              <a:rPr lang="en-US" sz="2000" dirty="0" smtClean="0">
                <a:latin typeface="Arial" pitchFamily="34" charset="0"/>
              </a:rPr>
              <a:t>; </a:t>
            </a:r>
            <a:r>
              <a:rPr lang="en-US" sz="2000" dirty="0">
                <a:solidFill>
                  <a:schemeClr val="accent2"/>
                </a:solidFill>
                <a:latin typeface="Arial" pitchFamily="34" charset="0"/>
              </a:rPr>
              <a:t>// declare a pointer to File type</a:t>
            </a:r>
          </a:p>
          <a:p>
            <a:pPr>
              <a:tabLst>
                <a:tab pos="457200" algn="l"/>
                <a:tab pos="914400" algn="l"/>
                <a:tab pos="1371600" algn="l"/>
                <a:tab pos="1828800" algn="l"/>
              </a:tabLst>
            </a:pPr>
            <a:r>
              <a:rPr lang="en-US" sz="2000" dirty="0">
                <a:latin typeface="Arial" pitchFamily="34" charset="0"/>
              </a:rPr>
              <a:t>	</a:t>
            </a:r>
            <a:r>
              <a:rPr lang="en-US" sz="2000" dirty="0" err="1" smtClean="0">
                <a:latin typeface="Arial" pitchFamily="34" charset="0"/>
              </a:rPr>
              <a:t>fileBuffer</a:t>
            </a:r>
            <a:r>
              <a:rPr lang="en-US" sz="2000" dirty="0" smtClean="0">
                <a:latin typeface="Arial" pitchFamily="34" charset="0"/>
              </a:rPr>
              <a:t> </a:t>
            </a:r>
            <a:r>
              <a:rPr lang="en-US" sz="2000" dirty="0">
                <a:latin typeface="Arial" pitchFamily="34" charset="0"/>
              </a:rPr>
              <a:t>= </a:t>
            </a:r>
            <a:r>
              <a:rPr lang="en-US" sz="2000" dirty="0" err="1" smtClean="0">
                <a:solidFill>
                  <a:srgbClr val="0066CC"/>
                </a:solidFill>
                <a:latin typeface="Arial" pitchFamily="34" charset="0"/>
              </a:rPr>
              <a:t>fopen</a:t>
            </a:r>
            <a:r>
              <a:rPr lang="en-US" sz="2000" dirty="0" smtClean="0">
                <a:latin typeface="Arial" pitchFamily="34" charset="0"/>
              </a:rPr>
              <a:t>(</a:t>
            </a:r>
            <a:r>
              <a:rPr lang="en-US" sz="2000" dirty="0" err="1" smtClean="0">
                <a:latin typeface="Arial" pitchFamily="34" charset="0"/>
              </a:rPr>
              <a:t>myFile</a:t>
            </a:r>
            <a:r>
              <a:rPr lang="en-US" sz="2000" dirty="0" smtClean="0">
                <a:latin typeface="Arial" pitchFamily="34" charset="0"/>
              </a:rPr>
              <a:t>, “</a:t>
            </a:r>
            <a:r>
              <a:rPr lang="en-US" sz="2000" dirty="0" err="1" smtClean="0">
                <a:solidFill>
                  <a:schemeClr val="accent2"/>
                </a:solidFill>
                <a:latin typeface="Arial" pitchFamily="34" charset="0"/>
              </a:rPr>
              <a:t>wb</a:t>
            </a:r>
            <a:r>
              <a:rPr lang="en-US" sz="2000" dirty="0" smtClean="0">
                <a:latin typeface="Arial" pitchFamily="34" charset="0"/>
              </a:rPr>
              <a:t>");</a:t>
            </a:r>
            <a:r>
              <a:rPr lang="en-US" sz="2000" dirty="0">
                <a:latin typeface="Arial" pitchFamily="34" charset="0"/>
              </a:rPr>
              <a:t>	</a:t>
            </a:r>
            <a:r>
              <a:rPr lang="en-US" sz="2000" dirty="0">
                <a:solidFill>
                  <a:schemeClr val="accent2"/>
                </a:solidFill>
                <a:latin typeface="Arial" pitchFamily="34" charset="0"/>
              </a:rPr>
              <a:t>// "b" for binary mode</a:t>
            </a:r>
          </a:p>
          <a:p>
            <a:pPr>
              <a:tabLst>
                <a:tab pos="457200" algn="l"/>
                <a:tab pos="914400" algn="l"/>
                <a:tab pos="1371600" algn="l"/>
                <a:tab pos="1828800" algn="l"/>
              </a:tabLst>
            </a:pPr>
            <a:r>
              <a:rPr lang="en-US" sz="2000" dirty="0">
                <a:latin typeface="Arial" pitchFamily="34" charset="0"/>
              </a:rPr>
              <a:t>	</a:t>
            </a:r>
            <a:r>
              <a:rPr lang="en-US" sz="2000" dirty="0" smtClean="0">
                <a:latin typeface="Arial" pitchFamily="34" charset="0"/>
              </a:rPr>
              <a:t>if(</a:t>
            </a:r>
            <a:r>
              <a:rPr lang="en-US" sz="2000" dirty="0" err="1" smtClean="0">
                <a:latin typeface="Arial" pitchFamily="34" charset="0"/>
              </a:rPr>
              <a:t>fileBuffer</a:t>
            </a:r>
            <a:r>
              <a:rPr lang="en-US" sz="2000" dirty="0" smtClean="0">
                <a:latin typeface="Arial" pitchFamily="34" charset="0"/>
              </a:rPr>
              <a:t> </a:t>
            </a:r>
            <a:r>
              <a:rPr lang="en-US" sz="2000" dirty="0">
                <a:latin typeface="Arial" pitchFamily="34" charset="0"/>
              </a:rPr>
              <a:t>!= NULL) 		</a:t>
            </a:r>
            <a:r>
              <a:rPr lang="en-US" sz="2000" dirty="0">
                <a:solidFill>
                  <a:schemeClr val="accent2"/>
                </a:solidFill>
                <a:latin typeface="Arial" pitchFamily="34" charset="0"/>
              </a:rPr>
              <a:t>// “w” for </a:t>
            </a:r>
            <a:r>
              <a:rPr lang="en-US" sz="2000" dirty="0" smtClean="0">
                <a:solidFill>
                  <a:schemeClr val="accent2"/>
                </a:solidFill>
                <a:latin typeface="Arial" pitchFamily="34" charset="0"/>
              </a:rPr>
              <a:t>write</a:t>
            </a:r>
            <a:endParaRPr lang="en-US" sz="2000" dirty="0" smtClean="0">
              <a:latin typeface="Arial" pitchFamily="34" charset="0"/>
            </a:endParaRPr>
          </a:p>
          <a:p>
            <a:pPr>
              <a:tabLst>
                <a:tab pos="457200" algn="l"/>
                <a:tab pos="914400" algn="l"/>
                <a:tab pos="1371600" algn="l"/>
                <a:tab pos="1828800" algn="l"/>
              </a:tabLst>
            </a:pPr>
            <a:r>
              <a:rPr lang="en-US" sz="2000" dirty="0">
                <a:latin typeface="Arial" pitchFamily="34" charset="0"/>
              </a:rPr>
              <a:t>	{</a:t>
            </a:r>
          </a:p>
          <a:p>
            <a:pPr>
              <a:tabLst>
                <a:tab pos="457200" algn="l"/>
                <a:tab pos="914400" algn="l"/>
                <a:tab pos="1371600" algn="l"/>
                <a:tab pos="1828800" algn="l"/>
              </a:tabLst>
            </a:pPr>
            <a:r>
              <a:rPr lang="en-US" sz="2000" dirty="0">
                <a:latin typeface="Arial" pitchFamily="34" charset="0"/>
              </a:rPr>
              <a:t>		</a:t>
            </a:r>
            <a:r>
              <a:rPr lang="en-US" sz="2000" dirty="0" err="1">
                <a:solidFill>
                  <a:srgbClr val="0066CC"/>
                </a:solidFill>
                <a:latin typeface="Arial" pitchFamily="34" charset="0"/>
              </a:rPr>
              <a:t>fwrite</a:t>
            </a:r>
            <a:r>
              <a:rPr lang="en-US" sz="2000" dirty="0">
                <a:latin typeface="Arial" pitchFamily="34" charset="0"/>
              </a:rPr>
              <a:t>(&amp;tail, </a:t>
            </a:r>
            <a:r>
              <a:rPr lang="en-US" sz="2000" dirty="0" err="1">
                <a:latin typeface="Arial" pitchFamily="34" charset="0"/>
              </a:rPr>
              <a:t>sizeof</a:t>
            </a:r>
            <a:r>
              <a:rPr lang="en-US" sz="2000" dirty="0">
                <a:latin typeface="Arial" pitchFamily="34" charset="0"/>
              </a:rPr>
              <a:t>(tail), 1, </a:t>
            </a:r>
            <a:r>
              <a:rPr lang="en-US" sz="2000" dirty="0" err="1">
                <a:latin typeface="Arial" pitchFamily="34" charset="0"/>
              </a:rPr>
              <a:t>fileBuffer</a:t>
            </a:r>
            <a:r>
              <a:rPr lang="en-US" sz="2000" dirty="0">
                <a:latin typeface="Arial" pitchFamily="34" charset="0"/>
              </a:rPr>
              <a:t>);	// save the tail variable</a:t>
            </a:r>
          </a:p>
          <a:p>
            <a:pPr>
              <a:tabLst>
                <a:tab pos="457200" algn="l"/>
                <a:tab pos="914400" algn="l"/>
                <a:tab pos="1371600" algn="l"/>
                <a:tab pos="1828800" algn="l"/>
              </a:tabLst>
            </a:pPr>
            <a:r>
              <a:rPr lang="en-US" sz="2000" dirty="0">
                <a:latin typeface="Arial" pitchFamily="34" charset="0"/>
              </a:rPr>
              <a:t>		</a:t>
            </a:r>
            <a:r>
              <a:rPr lang="nn-NO" sz="2000" dirty="0">
                <a:latin typeface="Arial" pitchFamily="34" charset="0"/>
              </a:rPr>
              <a:t>for (i = 0; i &lt; tail; i++)</a:t>
            </a:r>
            <a:r>
              <a:rPr lang="en-US" sz="2000" dirty="0">
                <a:latin typeface="Arial" pitchFamily="34" charset="0"/>
              </a:rPr>
              <a:t> </a:t>
            </a:r>
          </a:p>
          <a:p>
            <a:pPr>
              <a:tabLst>
                <a:tab pos="457200" algn="l"/>
                <a:tab pos="914400" algn="l"/>
                <a:tab pos="1371600" algn="l"/>
                <a:tab pos="1828800" algn="l"/>
              </a:tabLst>
            </a:pPr>
            <a:r>
              <a:rPr lang="en-US" sz="2000" dirty="0">
                <a:latin typeface="Arial" pitchFamily="34" charset="0"/>
              </a:rPr>
              <a:t>		{</a:t>
            </a:r>
          </a:p>
          <a:p>
            <a:pPr>
              <a:tabLst>
                <a:tab pos="457200" algn="l"/>
                <a:tab pos="914400" algn="l"/>
                <a:tab pos="1371600" algn="l"/>
                <a:tab pos="1828800" algn="l"/>
              </a:tabLst>
            </a:pPr>
            <a:r>
              <a:rPr lang="en-US" sz="2000" dirty="0">
                <a:latin typeface="Arial" pitchFamily="34" charset="0"/>
              </a:rPr>
              <a:t>			</a:t>
            </a:r>
            <a:r>
              <a:rPr lang="en-US" sz="2000" dirty="0" err="1" smtClean="0">
                <a:solidFill>
                  <a:srgbClr val="0066CC"/>
                </a:solidFill>
                <a:latin typeface="Arial" pitchFamily="34" charset="0"/>
              </a:rPr>
              <a:t>fwrite</a:t>
            </a:r>
            <a:r>
              <a:rPr lang="en-US" sz="2000" dirty="0" smtClean="0">
                <a:latin typeface="Arial" pitchFamily="34" charset="0"/>
              </a:rPr>
              <a:t>(person[i].name</a:t>
            </a:r>
            <a:r>
              <a:rPr lang="en-US" sz="2000" dirty="0">
                <a:latin typeface="Arial" pitchFamily="34" charset="0"/>
              </a:rPr>
              <a:t>, </a:t>
            </a:r>
            <a:r>
              <a:rPr lang="en-US" sz="2000" dirty="0" err="1" smtClean="0">
                <a:latin typeface="Arial" pitchFamily="34" charset="0"/>
              </a:rPr>
              <a:t>sizeof</a:t>
            </a:r>
            <a:r>
              <a:rPr lang="en-US" sz="2000" dirty="0" smtClean="0">
                <a:latin typeface="Arial" pitchFamily="34" charset="0"/>
              </a:rPr>
              <a:t>(person[i].name), </a:t>
            </a:r>
            <a:r>
              <a:rPr lang="en-US" sz="2000" dirty="0">
                <a:latin typeface="Arial" pitchFamily="34" charset="0"/>
              </a:rPr>
              <a:t>1, </a:t>
            </a:r>
            <a:r>
              <a:rPr lang="en-US" sz="2000" dirty="0" err="1" smtClean="0">
                <a:latin typeface="Arial" pitchFamily="34" charset="0"/>
              </a:rPr>
              <a:t>fileBuffer</a:t>
            </a:r>
            <a:r>
              <a:rPr lang="en-US" sz="2000" dirty="0" smtClean="0">
                <a:latin typeface="Arial" pitchFamily="34" charset="0"/>
              </a:rPr>
              <a:t>);</a:t>
            </a:r>
            <a:endParaRPr lang="en-US" sz="2000" dirty="0">
              <a:latin typeface="Arial" pitchFamily="34" charset="0"/>
            </a:endParaRPr>
          </a:p>
          <a:p>
            <a:pPr>
              <a:tabLst>
                <a:tab pos="457200" algn="l"/>
                <a:tab pos="914400" algn="l"/>
                <a:tab pos="1371600" algn="l"/>
                <a:tab pos="1828800" algn="l"/>
              </a:tabLst>
            </a:pPr>
            <a:r>
              <a:rPr lang="en-US" sz="2000" dirty="0" smtClean="0">
                <a:latin typeface="Arial" pitchFamily="34" charset="0"/>
              </a:rPr>
              <a:t>			</a:t>
            </a:r>
            <a:r>
              <a:rPr lang="en-US" sz="2000" dirty="0" err="1" smtClean="0">
                <a:solidFill>
                  <a:srgbClr val="0066CC"/>
                </a:solidFill>
                <a:latin typeface="Arial" pitchFamily="34" charset="0"/>
              </a:rPr>
              <a:t>fwrite</a:t>
            </a:r>
            <a:r>
              <a:rPr lang="en-US" sz="2000" dirty="0" smtClean="0">
                <a:latin typeface="Arial" pitchFamily="34" charset="0"/>
              </a:rPr>
              <a:t>(&amp;person[i].phone, </a:t>
            </a:r>
            <a:r>
              <a:rPr lang="en-US" sz="2000" dirty="0">
                <a:latin typeface="Arial" pitchFamily="34" charset="0"/>
              </a:rPr>
              <a:t>sizeof(person[i</a:t>
            </a:r>
            <a:r>
              <a:rPr lang="en-US" sz="2000" dirty="0" smtClean="0">
                <a:latin typeface="Arial" pitchFamily="34" charset="0"/>
              </a:rPr>
              <a:t>].phone), 1, </a:t>
            </a:r>
            <a:r>
              <a:rPr lang="en-US" sz="2000" dirty="0" err="1" smtClean="0">
                <a:latin typeface="Arial" pitchFamily="34" charset="0"/>
              </a:rPr>
              <a:t>fileBuffer</a:t>
            </a:r>
            <a:r>
              <a:rPr lang="en-US" sz="2000" dirty="0" smtClean="0">
                <a:latin typeface="Arial" pitchFamily="34" charset="0"/>
              </a:rPr>
              <a:t>);</a:t>
            </a:r>
          </a:p>
          <a:p>
            <a:pPr>
              <a:tabLst>
                <a:tab pos="457200" algn="l"/>
                <a:tab pos="914400" algn="l"/>
                <a:tab pos="1371600" algn="l"/>
                <a:tab pos="1828800" algn="l"/>
              </a:tabLst>
            </a:pPr>
            <a:r>
              <a:rPr lang="en-US" sz="2000" dirty="0">
                <a:latin typeface="Arial" pitchFamily="34" charset="0"/>
              </a:rPr>
              <a:t>			</a:t>
            </a:r>
            <a:r>
              <a:rPr lang="en-US" sz="2000" dirty="0" err="1">
                <a:solidFill>
                  <a:srgbClr val="0066CC"/>
                </a:solidFill>
                <a:latin typeface="Arial" pitchFamily="34" charset="0"/>
              </a:rPr>
              <a:t>fwrite</a:t>
            </a:r>
            <a:r>
              <a:rPr lang="en-US" sz="2000" dirty="0">
                <a:latin typeface="Arial" pitchFamily="34" charset="0"/>
              </a:rPr>
              <a:t>(person[i</a:t>
            </a:r>
            <a:r>
              <a:rPr lang="en-US" sz="2000" dirty="0" smtClean="0">
                <a:latin typeface="Arial" pitchFamily="34" charset="0"/>
              </a:rPr>
              <a:t>].birthday, </a:t>
            </a:r>
            <a:r>
              <a:rPr lang="en-US" sz="2000" dirty="0" err="1">
                <a:latin typeface="Arial" pitchFamily="34" charset="0"/>
              </a:rPr>
              <a:t>sizeof</a:t>
            </a:r>
            <a:r>
              <a:rPr lang="en-US" sz="2000" dirty="0">
                <a:latin typeface="Arial" pitchFamily="34" charset="0"/>
              </a:rPr>
              <a:t>(person[i</a:t>
            </a:r>
            <a:r>
              <a:rPr lang="en-US" sz="2000" dirty="0" smtClean="0">
                <a:latin typeface="Arial" pitchFamily="34" charset="0"/>
              </a:rPr>
              <a:t>].birthday), </a:t>
            </a:r>
            <a:r>
              <a:rPr lang="en-US" sz="2000" dirty="0">
                <a:latin typeface="Arial" pitchFamily="34" charset="0"/>
              </a:rPr>
              <a:t>1, </a:t>
            </a:r>
            <a:r>
              <a:rPr lang="en-US" sz="2000" dirty="0" err="1">
                <a:latin typeface="Arial" pitchFamily="34" charset="0"/>
              </a:rPr>
              <a:t>fileBuffer</a:t>
            </a:r>
            <a:r>
              <a:rPr lang="en-US" sz="2000" dirty="0">
                <a:latin typeface="Arial" pitchFamily="34" charset="0"/>
              </a:rPr>
              <a:t>);</a:t>
            </a:r>
          </a:p>
          <a:p>
            <a:pPr>
              <a:tabLst>
                <a:tab pos="457200" algn="l"/>
                <a:tab pos="914400" algn="l"/>
                <a:tab pos="1371600" algn="l"/>
                <a:tab pos="1828800" algn="l"/>
              </a:tabLst>
            </a:pPr>
            <a:r>
              <a:rPr lang="en-US" sz="2000" dirty="0">
                <a:latin typeface="Arial" pitchFamily="34" charset="0"/>
              </a:rPr>
              <a:t>		</a:t>
            </a:r>
            <a:r>
              <a:rPr lang="en-US" sz="2000" dirty="0" smtClean="0">
                <a:latin typeface="Arial" pitchFamily="34" charset="0"/>
              </a:rPr>
              <a:t>}</a:t>
            </a:r>
          </a:p>
          <a:p>
            <a:pPr>
              <a:tabLst>
                <a:tab pos="457200" algn="l"/>
                <a:tab pos="914400" algn="l"/>
                <a:tab pos="1371600" algn="l"/>
                <a:tab pos="1828800" algn="l"/>
              </a:tabLst>
            </a:pPr>
            <a:r>
              <a:rPr lang="en-US" sz="2000" dirty="0">
                <a:latin typeface="Arial" pitchFamily="34" charset="0"/>
              </a:rPr>
              <a:t>	</a:t>
            </a:r>
            <a:r>
              <a:rPr lang="en-US" sz="2000" dirty="0" smtClean="0">
                <a:latin typeface="Arial" pitchFamily="34" charset="0"/>
              </a:rPr>
              <a:t>	</a:t>
            </a:r>
            <a:r>
              <a:rPr lang="en-US" sz="2000" dirty="0" err="1" smtClean="0">
                <a:latin typeface="Arial" pitchFamily="34" charset="0"/>
              </a:rPr>
              <a:t>fclose</a:t>
            </a:r>
            <a:r>
              <a:rPr lang="en-US" sz="2000" dirty="0" smtClean="0">
                <a:latin typeface="Arial" pitchFamily="34" charset="0"/>
              </a:rPr>
              <a:t>(</a:t>
            </a:r>
            <a:r>
              <a:rPr lang="en-US" sz="2000" dirty="0" err="1" smtClean="0">
                <a:latin typeface="Arial" pitchFamily="34" charset="0"/>
              </a:rPr>
              <a:t>fileBuffer</a:t>
            </a:r>
            <a:r>
              <a:rPr lang="en-US" sz="2000" dirty="0" smtClean="0">
                <a:latin typeface="Arial" pitchFamily="34" charset="0"/>
              </a:rPr>
              <a:t>);</a:t>
            </a:r>
            <a:endParaRPr lang="en-US" sz="2000" dirty="0">
              <a:latin typeface="Arial" pitchFamily="34" charset="0"/>
            </a:endParaRPr>
          </a:p>
          <a:p>
            <a:pPr>
              <a:tabLst>
                <a:tab pos="457200" algn="l"/>
                <a:tab pos="914400" algn="l"/>
                <a:tab pos="1371600" algn="l"/>
                <a:tab pos="1828800" algn="l"/>
              </a:tabLst>
            </a:pPr>
            <a:r>
              <a:rPr lang="en-US" sz="2000" dirty="0">
                <a:latin typeface="Arial" pitchFamily="34" charset="0"/>
              </a:rPr>
              <a:t>	}</a:t>
            </a:r>
          </a:p>
          <a:p>
            <a:pPr>
              <a:tabLst>
                <a:tab pos="457200" algn="l"/>
                <a:tab pos="914400" algn="l"/>
                <a:tab pos="1371600" algn="l"/>
                <a:tab pos="1828800" algn="l"/>
              </a:tabLst>
            </a:pPr>
            <a:r>
              <a:rPr lang="en-US" sz="2000" dirty="0">
                <a:latin typeface="Arial" pitchFamily="34" charset="0"/>
              </a:rPr>
              <a:t>	else </a:t>
            </a:r>
          </a:p>
          <a:p>
            <a:pPr>
              <a:tabLst>
                <a:tab pos="457200" algn="l"/>
                <a:tab pos="914400" algn="l"/>
                <a:tab pos="1371600" algn="l"/>
                <a:tab pos="1828800" algn="l"/>
              </a:tabLst>
            </a:pPr>
            <a:r>
              <a:rPr lang="en-US" sz="2000" dirty="0">
                <a:latin typeface="Arial" pitchFamily="34" charset="0"/>
              </a:rPr>
              <a:t>		</a:t>
            </a:r>
            <a:r>
              <a:rPr lang="en-US" sz="2000" dirty="0" err="1">
                <a:latin typeface="Arial" pitchFamily="34" charset="0"/>
              </a:rPr>
              <a:t>printf</a:t>
            </a:r>
            <a:r>
              <a:rPr lang="en-US" sz="2000" dirty="0">
                <a:latin typeface="Arial" pitchFamily="34" charset="0"/>
              </a:rPr>
              <a:t> ("</a:t>
            </a:r>
            <a:r>
              <a:rPr lang="en-US" sz="2000" dirty="0" smtClean="0">
                <a:latin typeface="Arial" pitchFamily="34" charset="0"/>
              </a:rPr>
              <a:t>ERROR: </a:t>
            </a:r>
            <a:r>
              <a:rPr lang="en-US" sz="2000" dirty="0">
                <a:latin typeface="Arial" pitchFamily="34" charset="0"/>
              </a:rPr>
              <a:t>Could not open file for saving data !\n");</a:t>
            </a:r>
          </a:p>
          <a:p>
            <a:pPr>
              <a:tabLst>
                <a:tab pos="457200" algn="l"/>
                <a:tab pos="914400" algn="l"/>
                <a:tab pos="1371600" algn="l"/>
                <a:tab pos="1828800" algn="l"/>
              </a:tabLst>
            </a:pPr>
            <a:r>
              <a:rPr lang="en-US" sz="2000" dirty="0">
                <a:latin typeface="Arial" pitchFamily="34" charset="0"/>
              </a:rPr>
              <a:t>}</a:t>
            </a:r>
          </a:p>
        </p:txBody>
      </p:sp>
      <p:grpSp>
        <p:nvGrpSpPr>
          <p:cNvPr id="59396" name="Group 4"/>
          <p:cNvGrpSpPr>
            <a:grpSpLocks/>
          </p:cNvGrpSpPr>
          <p:nvPr/>
        </p:nvGrpSpPr>
        <p:grpSpPr bwMode="auto">
          <a:xfrm>
            <a:off x="7405688" y="76203"/>
            <a:ext cx="1662112" cy="766763"/>
            <a:chOff x="1776" y="1930"/>
            <a:chExt cx="384" cy="288"/>
          </a:xfrm>
        </p:grpSpPr>
        <p:sp>
          <p:nvSpPr>
            <p:cNvPr id="59402" name="Rectangle 5"/>
            <p:cNvSpPr>
              <a:spLocks noChangeArrowheads="1"/>
            </p:cNvSpPr>
            <p:nvPr/>
          </p:nvSpPr>
          <p:spPr bwMode="auto">
            <a:xfrm>
              <a:off x="1776" y="1930"/>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dirty="0" smtClean="0">
                  <a:latin typeface="Courier New" pitchFamily="49" charset="0"/>
                </a:rPr>
                <a:t>name</a:t>
              </a:r>
              <a:endParaRPr lang="en-US" sz="1600" dirty="0">
                <a:latin typeface="Courier New" pitchFamily="49" charset="0"/>
              </a:endParaRPr>
            </a:p>
          </p:txBody>
        </p:sp>
        <p:sp>
          <p:nvSpPr>
            <p:cNvPr id="59403" name="Rectangle 6"/>
            <p:cNvSpPr>
              <a:spLocks noChangeArrowheads="1"/>
            </p:cNvSpPr>
            <p:nvPr/>
          </p:nvSpPr>
          <p:spPr bwMode="auto">
            <a:xfrm>
              <a:off x="1776" y="2026"/>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phone</a:t>
              </a:r>
              <a:endParaRPr lang="en-US" sz="1600" dirty="0">
                <a:latin typeface="Courier New" pitchFamily="49" charset="0"/>
              </a:endParaRPr>
            </a:p>
          </p:txBody>
        </p:sp>
        <p:sp>
          <p:nvSpPr>
            <p:cNvPr id="59404" name="Rectangle 7"/>
            <p:cNvSpPr>
              <a:spLocks noChangeArrowheads="1"/>
            </p:cNvSpPr>
            <p:nvPr/>
          </p:nvSpPr>
          <p:spPr bwMode="auto">
            <a:xfrm>
              <a:off x="1776" y="2122"/>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600" dirty="0">
                  <a:latin typeface="Courier New" pitchFamily="49" charset="0"/>
                </a:rPr>
                <a:t>birthday</a:t>
              </a:r>
            </a:p>
          </p:txBody>
        </p:sp>
      </p:grpSp>
      <p:sp>
        <p:nvSpPr>
          <p:cNvPr id="59397" name="Line 9"/>
          <p:cNvSpPr>
            <a:spLocks noChangeShapeType="1"/>
          </p:cNvSpPr>
          <p:nvPr/>
        </p:nvSpPr>
        <p:spPr bwMode="auto">
          <a:xfrm>
            <a:off x="6894513" y="1651000"/>
            <a:ext cx="511175" cy="0"/>
          </a:xfrm>
          <a:prstGeom prst="line">
            <a:avLst/>
          </a:prstGeom>
          <a:noFill/>
          <a:ln w="9525">
            <a:solidFill>
              <a:schemeClr val="tx1"/>
            </a:solidFill>
            <a:round/>
            <a:headEnd/>
            <a:tailEnd type="triangle" w="med" len="med"/>
          </a:ln>
        </p:spPr>
        <p:txBody>
          <a:bodyPr/>
          <a:lstStyle/>
          <a:p>
            <a:endParaRPr lang="en-US"/>
          </a:p>
        </p:txBody>
      </p:sp>
      <p:sp>
        <p:nvSpPr>
          <p:cNvPr id="59398" name="Text Box 10"/>
          <p:cNvSpPr txBox="1">
            <a:spLocks noChangeArrowheads="1"/>
          </p:cNvSpPr>
          <p:nvPr/>
        </p:nvSpPr>
        <p:spPr bwMode="auto">
          <a:xfrm>
            <a:off x="6332025" y="1490662"/>
            <a:ext cx="678375" cy="338546"/>
          </a:xfrm>
          <a:prstGeom prst="rect">
            <a:avLst/>
          </a:prstGeom>
          <a:noFill/>
          <a:ln w="9525">
            <a:noFill/>
            <a:miter lim="800000"/>
            <a:headEnd/>
            <a:tailEnd/>
          </a:ln>
        </p:spPr>
        <p:txBody>
          <a:bodyPr wrap="none" lIns="91432" tIns="45716" rIns="91432" bIns="45716">
            <a:spAutoFit/>
          </a:bodyPr>
          <a:lstStyle/>
          <a:p>
            <a:pPr eaLnBrk="1" hangingPunct="1"/>
            <a:r>
              <a:rPr lang="en-US" sz="1600" dirty="0" smtClean="0">
                <a:latin typeface="Courier New" pitchFamily="49" charset="0"/>
              </a:rPr>
              <a:t>tail</a:t>
            </a:r>
            <a:endParaRPr lang="en-US" sz="1600" dirty="0">
              <a:latin typeface="Courier New" pitchFamily="49" charset="0"/>
            </a:endParaRPr>
          </a:p>
        </p:txBody>
      </p:sp>
      <p:sp>
        <p:nvSpPr>
          <p:cNvPr id="2" name="Rounded Rectangular Callout 1"/>
          <p:cNvSpPr/>
          <p:nvPr/>
        </p:nvSpPr>
        <p:spPr bwMode="auto">
          <a:xfrm>
            <a:off x="6858000" y="4953000"/>
            <a:ext cx="2070100" cy="838200"/>
          </a:xfrm>
          <a:prstGeom prst="wedgeRoundRectCallout">
            <a:avLst>
              <a:gd name="adj1" fmla="val -80756"/>
              <a:gd name="adj2" fmla="val -61644"/>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You do not have to store padding</a:t>
            </a:r>
          </a:p>
        </p:txBody>
      </p:sp>
      <p:grpSp>
        <p:nvGrpSpPr>
          <p:cNvPr id="15" name="Group 4"/>
          <p:cNvGrpSpPr>
            <a:grpSpLocks/>
          </p:cNvGrpSpPr>
          <p:nvPr/>
        </p:nvGrpSpPr>
        <p:grpSpPr bwMode="auto">
          <a:xfrm>
            <a:off x="7405688" y="1492253"/>
            <a:ext cx="1662112" cy="766763"/>
            <a:chOff x="1776" y="1930"/>
            <a:chExt cx="384" cy="288"/>
          </a:xfrm>
        </p:grpSpPr>
        <p:sp>
          <p:nvSpPr>
            <p:cNvPr id="16" name="Rectangle 5"/>
            <p:cNvSpPr>
              <a:spLocks noChangeArrowheads="1"/>
            </p:cNvSpPr>
            <p:nvPr/>
          </p:nvSpPr>
          <p:spPr bwMode="auto">
            <a:xfrm>
              <a:off x="1776" y="1930"/>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dirty="0" smtClean="0">
                  <a:latin typeface="Courier New" pitchFamily="49" charset="0"/>
                </a:rPr>
                <a:t>name</a:t>
              </a:r>
              <a:endParaRPr lang="en-US" sz="1600" dirty="0">
                <a:latin typeface="Courier New" pitchFamily="49" charset="0"/>
              </a:endParaRPr>
            </a:p>
          </p:txBody>
        </p:sp>
        <p:sp>
          <p:nvSpPr>
            <p:cNvPr id="17" name="Rectangle 6"/>
            <p:cNvSpPr>
              <a:spLocks noChangeArrowheads="1"/>
            </p:cNvSpPr>
            <p:nvPr/>
          </p:nvSpPr>
          <p:spPr bwMode="auto">
            <a:xfrm>
              <a:off x="1776" y="2026"/>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phone</a:t>
              </a:r>
              <a:endParaRPr lang="en-US" sz="1600" dirty="0">
                <a:latin typeface="Courier New" pitchFamily="49" charset="0"/>
              </a:endParaRPr>
            </a:p>
          </p:txBody>
        </p:sp>
        <p:sp>
          <p:nvSpPr>
            <p:cNvPr id="18" name="Rectangle 7"/>
            <p:cNvSpPr>
              <a:spLocks noChangeArrowheads="1"/>
            </p:cNvSpPr>
            <p:nvPr/>
          </p:nvSpPr>
          <p:spPr bwMode="auto">
            <a:xfrm>
              <a:off x="1776" y="2122"/>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birthday</a:t>
              </a:r>
              <a:endParaRPr lang="en-US" sz="1600" dirty="0">
                <a:latin typeface="Courier New" pitchFamily="49" charset="0"/>
              </a:endParaRPr>
            </a:p>
          </p:txBody>
        </p:sp>
      </p:grpSp>
      <p:cxnSp>
        <p:nvCxnSpPr>
          <p:cNvPr id="5" name="Straight Connector 4"/>
          <p:cNvCxnSpPr/>
          <p:nvPr/>
        </p:nvCxnSpPr>
        <p:spPr bwMode="auto">
          <a:xfrm>
            <a:off x="7405688" y="842966"/>
            <a:ext cx="0" cy="649284"/>
          </a:xfrm>
          <a:prstGeom prst="line">
            <a:avLst/>
          </a:prstGeom>
          <a:solidFill>
            <a:srgbClr val="00B8FF"/>
          </a:solidFill>
          <a:ln w="9525" cap="flat" cmpd="sng" algn="ctr">
            <a:solidFill>
              <a:schemeClr val="tx1"/>
            </a:solidFill>
            <a:prstDash val="lgDash"/>
            <a:round/>
            <a:headEnd type="none" w="med" len="med"/>
            <a:tailEnd type="none" w="med" len="med"/>
          </a:ln>
          <a:effectLst/>
        </p:spPr>
      </p:cxnSp>
      <p:cxnSp>
        <p:nvCxnSpPr>
          <p:cNvPr id="22" name="Straight Connector 21"/>
          <p:cNvCxnSpPr/>
          <p:nvPr/>
        </p:nvCxnSpPr>
        <p:spPr bwMode="auto">
          <a:xfrm>
            <a:off x="9067800" y="914400"/>
            <a:ext cx="0" cy="612486"/>
          </a:xfrm>
          <a:prstGeom prst="line">
            <a:avLst/>
          </a:prstGeom>
          <a:solidFill>
            <a:srgbClr val="00B8FF"/>
          </a:solidFill>
          <a:ln w="9525" cap="flat" cmpd="sng" algn="ctr">
            <a:solidFill>
              <a:schemeClr val="tx1"/>
            </a:solidFill>
            <a:prstDash val="lgDash"/>
            <a:round/>
            <a:headEnd type="none" w="med" len="med"/>
            <a:tailEnd type="none" w="med" len="med"/>
          </a:ln>
          <a:effectLst/>
        </p:spPr>
      </p:cxnSp>
      <p:sp>
        <p:nvSpPr>
          <p:cNvPr id="7" name="TextBox 6"/>
          <p:cNvSpPr txBox="1"/>
          <p:nvPr/>
        </p:nvSpPr>
        <p:spPr>
          <a:xfrm>
            <a:off x="6385997" y="0"/>
            <a:ext cx="1005403" cy="461665"/>
          </a:xfrm>
          <a:prstGeom prst="rect">
            <a:avLst/>
          </a:prstGeom>
          <a:noFill/>
        </p:spPr>
        <p:txBody>
          <a:bodyPr wrap="none" rtlCol="0">
            <a:spAutoFit/>
          </a:bodyPr>
          <a:lstStyle/>
          <a:p>
            <a:r>
              <a:rPr lang="en-US" dirty="0" smtClean="0"/>
              <a:t>person</a:t>
            </a:r>
            <a:endParaRPr lang="en-US" dirty="0"/>
          </a:p>
        </p:txBody>
      </p:sp>
    </p:spTree>
    <p:extLst>
      <p:ext uri="{BB962C8B-B14F-4D97-AF65-F5344CB8AC3E}">
        <p14:creationId xmlns:p14="http://schemas.microsoft.com/office/powerpoint/2010/main" val="2263827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34988" y="806450"/>
            <a:ext cx="8609012" cy="6038850"/>
          </a:xfrm>
          <a:prstGeom prst="rect">
            <a:avLst/>
          </a:prstGeom>
          <a:noFill/>
          <a:ln w="9525">
            <a:noFill/>
            <a:miter lim="800000"/>
            <a:headEnd/>
            <a:tailEnd/>
          </a:ln>
        </p:spPr>
        <p:txBody>
          <a:bodyPr lIns="96736" tIns="48368" rIns="96736" bIns="48368">
            <a:spAutoFit/>
          </a:bodyPr>
          <a:lstStyle/>
          <a:p>
            <a:pPr defTabSz="966788">
              <a:lnSpc>
                <a:spcPct val="120000"/>
              </a:lnSpc>
              <a:tabLst>
                <a:tab pos="1687513" algn="l"/>
              </a:tabLst>
            </a:pPr>
            <a:r>
              <a:rPr lang="en-GB" dirty="0"/>
              <a:t>Input: </a:t>
            </a:r>
            <a:r>
              <a:rPr lang="en-GB" dirty="0">
                <a:solidFill>
                  <a:srgbClr val="0066CC"/>
                </a:solidFill>
              </a:rPr>
              <a:t>scanf</a:t>
            </a:r>
            <a:r>
              <a:rPr lang="en-GB" dirty="0"/>
              <a:t> (control sequence, </a:t>
            </a:r>
            <a:r>
              <a:rPr lang="en-GB" dirty="0">
                <a:solidFill>
                  <a:schemeClr val="accent2"/>
                </a:solidFill>
              </a:rPr>
              <a:t>&amp;variable1</a:t>
            </a:r>
            <a:r>
              <a:rPr lang="en-GB" dirty="0"/>
              <a:t>, ... </a:t>
            </a:r>
            <a:r>
              <a:rPr lang="en-GB" dirty="0">
                <a:solidFill>
                  <a:schemeClr val="accent2"/>
                </a:solidFill>
              </a:rPr>
              <a:t>&amp;</a:t>
            </a:r>
            <a:r>
              <a:rPr lang="en-GB" dirty="0" err="1" smtClean="0"/>
              <a:t>variablen</a:t>
            </a:r>
            <a:r>
              <a:rPr lang="en-GB" dirty="0"/>
              <a:t>);</a:t>
            </a:r>
          </a:p>
          <a:p>
            <a:pPr defTabSz="966788">
              <a:lnSpc>
                <a:spcPct val="120000"/>
              </a:lnSpc>
              <a:tabLst>
                <a:tab pos="1687513" algn="l"/>
              </a:tabLst>
            </a:pPr>
            <a:r>
              <a:rPr lang="en-GB" dirty="0"/>
              <a:t>Output: </a:t>
            </a:r>
            <a:r>
              <a:rPr lang="en-GB" dirty="0">
                <a:solidFill>
                  <a:srgbClr val="0066CC"/>
                </a:solidFill>
              </a:rPr>
              <a:t>printf</a:t>
            </a:r>
            <a:r>
              <a:rPr lang="en-GB" dirty="0"/>
              <a:t> (control sequence, expressions);</a:t>
            </a:r>
          </a:p>
          <a:p>
            <a:pPr defTabSz="966788">
              <a:lnSpc>
                <a:spcPct val="120000"/>
              </a:lnSpc>
              <a:tabLst>
                <a:tab pos="1687513" algn="l"/>
              </a:tabLst>
            </a:pPr>
            <a:r>
              <a:rPr lang="en-GB" b="1" dirty="0">
                <a:solidFill>
                  <a:schemeClr val="accent2"/>
                </a:solidFill>
              </a:rPr>
              <a:t>&amp;</a:t>
            </a:r>
            <a:r>
              <a:rPr lang="en-GB" b="1" dirty="0"/>
              <a:t>variable</a:t>
            </a:r>
            <a:r>
              <a:rPr lang="en-GB" dirty="0"/>
              <a:t>: address of the variable (call by </a:t>
            </a:r>
            <a:r>
              <a:rPr lang="en-GB" dirty="0" smtClean="0"/>
              <a:t>address).</a:t>
            </a:r>
            <a:endParaRPr lang="en-GB" dirty="0"/>
          </a:p>
          <a:p>
            <a:pPr defTabSz="966788">
              <a:lnSpc>
                <a:spcPct val="120000"/>
              </a:lnSpc>
              <a:tabLst>
                <a:tab pos="1687513" algn="l"/>
              </a:tabLst>
            </a:pPr>
            <a:r>
              <a:rPr lang="en-GB" dirty="0"/>
              <a:t>The</a:t>
            </a:r>
            <a:r>
              <a:rPr lang="en-GB" b="1" dirty="0"/>
              <a:t> “expressions”</a:t>
            </a:r>
            <a:r>
              <a:rPr lang="en-GB" dirty="0"/>
              <a:t> is the list of expressions whose values are to be printed out. Each expression is separated by a comma. </a:t>
            </a:r>
          </a:p>
          <a:p>
            <a:pPr defTabSz="966788">
              <a:lnSpc>
                <a:spcPct val="120000"/>
              </a:lnSpc>
              <a:tabLst>
                <a:tab pos="1687513" algn="l"/>
              </a:tabLst>
            </a:pPr>
            <a:r>
              <a:rPr lang="en-GB" dirty="0">
                <a:cs typeface="Times New Roman" pitchFamily="18" charset="0"/>
              </a:rPr>
              <a:t>The </a:t>
            </a:r>
            <a:r>
              <a:rPr lang="en-GB" b="1" dirty="0">
                <a:cs typeface="Times New Roman" pitchFamily="18" charset="0"/>
              </a:rPr>
              <a:t>control sequence</a:t>
            </a:r>
            <a:r>
              <a:rPr lang="en-GB" dirty="0">
                <a:cs typeface="Times New Roman" pitchFamily="18" charset="0"/>
              </a:rPr>
              <a:t> includes the constant string to be printed, e.g., "</a:t>
            </a:r>
            <a:r>
              <a:rPr lang="en-GB" dirty="0" err="1">
                <a:cs typeface="Times New Roman" pitchFamily="18" charset="0"/>
              </a:rPr>
              <a:t>i</a:t>
            </a:r>
            <a:r>
              <a:rPr lang="en-GB" dirty="0">
                <a:cs typeface="Times New Roman" pitchFamily="18" charset="0"/>
              </a:rPr>
              <a:t> = ", and control symbols to be used to convert the input/output from their numeric values that are stored in the computer to their character format displayed</a:t>
            </a:r>
            <a:r>
              <a:rPr lang="en-US" dirty="0"/>
              <a:t>:</a:t>
            </a:r>
            <a:r>
              <a:rPr lang="en-GB" dirty="0"/>
              <a:t> </a:t>
            </a:r>
          </a:p>
          <a:p>
            <a:pPr marL="484188" lvl="1" defTabSz="966788">
              <a:lnSpc>
                <a:spcPct val="120000"/>
              </a:lnSpc>
              <a:tabLst>
                <a:tab pos="1687513" algn="l"/>
              </a:tabLst>
            </a:pPr>
            <a:r>
              <a:rPr lang="en-GB" dirty="0"/>
              <a:t>%d 	for integer</a:t>
            </a:r>
          </a:p>
          <a:p>
            <a:pPr marL="484188" lvl="1" defTabSz="966788">
              <a:lnSpc>
                <a:spcPct val="120000"/>
              </a:lnSpc>
              <a:tabLst>
                <a:tab pos="1687513" algn="l"/>
              </a:tabLst>
            </a:pPr>
            <a:r>
              <a:rPr lang="en-GB" dirty="0"/>
              <a:t>%f 	for floating point</a:t>
            </a:r>
          </a:p>
          <a:p>
            <a:pPr marL="484188" lvl="1" defTabSz="966788">
              <a:lnSpc>
                <a:spcPct val="120000"/>
              </a:lnSpc>
              <a:tabLst>
                <a:tab pos="1687513" algn="l"/>
              </a:tabLst>
            </a:pPr>
            <a:r>
              <a:rPr lang="en-GB" dirty="0"/>
              <a:t>%c 	for character</a:t>
            </a:r>
          </a:p>
          <a:p>
            <a:pPr marL="484188" lvl="1" defTabSz="966788">
              <a:lnSpc>
                <a:spcPct val="120000"/>
              </a:lnSpc>
              <a:tabLst>
                <a:tab pos="1687513" algn="l"/>
              </a:tabLst>
            </a:pPr>
            <a:r>
              <a:rPr lang="en-GB" dirty="0"/>
              <a:t>%s	for string of characters</a:t>
            </a:r>
          </a:p>
        </p:txBody>
      </p:sp>
      <p:sp>
        <p:nvSpPr>
          <p:cNvPr id="14339" name="Rectangle 3"/>
          <p:cNvSpPr>
            <a:spLocks noChangeArrowheads="1"/>
          </p:cNvSpPr>
          <p:nvPr/>
        </p:nvSpPr>
        <p:spPr bwMode="auto">
          <a:xfrm>
            <a:off x="671513" y="161925"/>
            <a:ext cx="7796212"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Formatted C-Style Input/Output</a:t>
            </a:r>
            <a:r>
              <a:rPr lang="en-US" sz="3400" b="1">
                <a:solidFill>
                  <a:schemeClr val="accent2"/>
                </a:solidFill>
              </a:rPr>
              <a:t>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457200" y="76200"/>
            <a:ext cx="5734050" cy="644525"/>
          </a:xfrm>
          <a:prstGeom prst="rect">
            <a:avLst/>
          </a:prstGeom>
          <a:noFill/>
          <a:ln w="9525">
            <a:noFill/>
            <a:miter lim="800000"/>
            <a:headEnd/>
            <a:tailEnd/>
          </a:ln>
        </p:spPr>
        <p:txBody>
          <a:bodyPr lIns="96744" tIns="48372" rIns="96744" bIns="48372" anchor="ctr"/>
          <a:lstStyle/>
          <a:p>
            <a:pPr marL="363538" indent="-363538" defTabSz="966788">
              <a:lnSpc>
                <a:spcPct val="85000"/>
              </a:lnSpc>
              <a:spcBef>
                <a:spcPct val="20000"/>
              </a:spcBef>
            </a:pPr>
            <a:r>
              <a:rPr lang="en-US" sz="3400" b="1" dirty="0" smtClean="0">
                <a:solidFill>
                  <a:schemeClr val="accent2"/>
                </a:solidFill>
                <a:cs typeface="Times New Roman" pitchFamily="18" charset="0"/>
              </a:rPr>
              <a:t>Example</a:t>
            </a:r>
            <a:r>
              <a:rPr lang="en-US" sz="3400" b="1" dirty="0">
                <a:solidFill>
                  <a:schemeClr val="accent2"/>
                </a:solidFill>
                <a:cs typeface="Times New Roman" pitchFamily="18" charset="0"/>
              </a:rPr>
              <a:t> </a:t>
            </a:r>
            <a:r>
              <a:rPr lang="en-US" sz="3400" b="1" dirty="0" smtClean="0">
                <a:solidFill>
                  <a:schemeClr val="accent2"/>
                </a:solidFill>
                <a:cs typeface="Times New Roman" pitchFamily="18" charset="0"/>
              </a:rPr>
              <a:t>(Contd.)</a:t>
            </a:r>
            <a:endParaRPr lang="en-US" sz="3400" b="1" dirty="0">
              <a:solidFill>
                <a:schemeClr val="accent2"/>
              </a:solidFill>
            </a:endParaRPr>
          </a:p>
        </p:txBody>
      </p:sp>
      <p:sp>
        <p:nvSpPr>
          <p:cNvPr id="286723" name="Text Box 3"/>
          <p:cNvSpPr txBox="1">
            <a:spLocks noChangeArrowheads="1"/>
          </p:cNvSpPr>
          <p:nvPr/>
        </p:nvSpPr>
        <p:spPr bwMode="auto">
          <a:xfrm>
            <a:off x="457200" y="914400"/>
            <a:ext cx="8717836" cy="5632311"/>
          </a:xfrm>
          <a:prstGeom prst="rect">
            <a:avLst/>
          </a:prstGeom>
          <a:noFill/>
          <a:ln w="9525">
            <a:noFill/>
            <a:miter lim="800000"/>
            <a:headEnd/>
            <a:tailEnd/>
          </a:ln>
        </p:spPr>
        <p:txBody>
          <a:bodyPr wrap="none">
            <a:spAutoFit/>
          </a:bodyPr>
          <a:lstStyle/>
          <a:p>
            <a:pPr>
              <a:tabLst>
                <a:tab pos="457200" algn="l"/>
                <a:tab pos="914400" algn="l"/>
                <a:tab pos="1371600" algn="l"/>
                <a:tab pos="1828800" algn="l"/>
              </a:tabLst>
            </a:pPr>
            <a:r>
              <a:rPr lang="en-US" sz="2000" dirty="0">
                <a:latin typeface="Arial" pitchFamily="34" charset="0"/>
              </a:rPr>
              <a:t>void </a:t>
            </a:r>
            <a:r>
              <a:rPr lang="en-US" sz="2000" dirty="0" err="1">
                <a:solidFill>
                  <a:srgbClr val="0066CC"/>
                </a:solidFill>
                <a:latin typeface="Arial" pitchFamily="34" charset="0"/>
              </a:rPr>
              <a:t>load_file</a:t>
            </a:r>
            <a:r>
              <a:rPr lang="en-US" sz="2000" dirty="0">
                <a:latin typeface="Arial" pitchFamily="34" charset="0"/>
              </a:rPr>
              <a:t>() </a:t>
            </a:r>
            <a:endParaRPr lang="en-US" sz="2000" dirty="0" smtClean="0">
              <a:latin typeface="Arial" pitchFamily="34" charset="0"/>
            </a:endParaRPr>
          </a:p>
          <a:p>
            <a:pPr>
              <a:tabLst>
                <a:tab pos="457200" algn="l"/>
                <a:tab pos="914400" algn="l"/>
                <a:tab pos="1371600" algn="l"/>
                <a:tab pos="1828800" algn="l"/>
              </a:tabLst>
            </a:pPr>
            <a:r>
              <a:rPr lang="en-US" sz="2000" dirty="0" smtClean="0">
                <a:latin typeface="Arial" pitchFamily="34" charset="0"/>
              </a:rPr>
              <a:t>{</a:t>
            </a:r>
            <a:endParaRPr lang="en-US" sz="2000" dirty="0">
              <a:latin typeface="Arial" pitchFamily="34" charset="0"/>
            </a:endParaRPr>
          </a:p>
          <a:p>
            <a:pPr>
              <a:tabLst>
                <a:tab pos="457200" algn="l"/>
                <a:tab pos="914400" algn="l"/>
                <a:tab pos="1371600" algn="l"/>
                <a:tab pos="1828800" algn="l"/>
              </a:tabLst>
            </a:pPr>
            <a:r>
              <a:rPr lang="en-US" sz="2000" dirty="0">
                <a:latin typeface="Arial" pitchFamily="34" charset="0"/>
              </a:rPr>
              <a:t>	</a:t>
            </a:r>
            <a:r>
              <a:rPr lang="en-US" sz="2000" dirty="0">
                <a:solidFill>
                  <a:srgbClr val="0066CC"/>
                </a:solidFill>
                <a:latin typeface="Arial" pitchFamily="34" charset="0"/>
              </a:rPr>
              <a:t>FILE</a:t>
            </a:r>
            <a:r>
              <a:rPr lang="en-US" sz="2000" dirty="0">
                <a:latin typeface="Arial" pitchFamily="34" charset="0"/>
              </a:rPr>
              <a:t> </a:t>
            </a:r>
            <a:r>
              <a:rPr lang="en-US" sz="2000" dirty="0" smtClean="0">
                <a:latin typeface="Arial" pitchFamily="34" charset="0"/>
              </a:rPr>
              <a:t>*</a:t>
            </a:r>
            <a:r>
              <a:rPr lang="en-US" sz="2000" dirty="0" err="1" smtClean="0">
                <a:latin typeface="Arial" pitchFamily="34" charset="0"/>
              </a:rPr>
              <a:t>fileBuffer</a:t>
            </a:r>
            <a:r>
              <a:rPr lang="en-US" sz="2000" dirty="0" smtClean="0">
                <a:latin typeface="Arial" pitchFamily="34" charset="0"/>
              </a:rPr>
              <a:t>;</a:t>
            </a:r>
            <a:endParaRPr lang="en-US" sz="2000" dirty="0">
              <a:latin typeface="Arial" pitchFamily="34" charset="0"/>
            </a:endParaRPr>
          </a:p>
          <a:p>
            <a:pPr>
              <a:tabLst>
                <a:tab pos="457200" algn="l"/>
                <a:tab pos="914400" algn="l"/>
                <a:tab pos="1371600" algn="l"/>
                <a:tab pos="1828800" algn="l"/>
              </a:tabLst>
            </a:pPr>
            <a:r>
              <a:rPr lang="en-US" sz="2000" dirty="0">
                <a:latin typeface="Arial" pitchFamily="34" charset="0"/>
              </a:rPr>
              <a:t>	</a:t>
            </a:r>
            <a:r>
              <a:rPr lang="en-US" sz="2000" dirty="0" err="1" smtClean="0">
                <a:latin typeface="Arial" pitchFamily="34" charset="0"/>
              </a:rPr>
              <a:t>fileBuffer</a:t>
            </a:r>
            <a:r>
              <a:rPr lang="en-US" sz="2000" dirty="0" smtClean="0">
                <a:latin typeface="Arial" pitchFamily="34" charset="0"/>
              </a:rPr>
              <a:t> </a:t>
            </a:r>
            <a:r>
              <a:rPr lang="en-US" sz="2000" dirty="0">
                <a:latin typeface="Arial" pitchFamily="34" charset="0"/>
              </a:rPr>
              <a:t>= </a:t>
            </a:r>
            <a:r>
              <a:rPr lang="en-US" sz="2000" dirty="0" err="1" smtClean="0">
                <a:solidFill>
                  <a:srgbClr val="0066CC"/>
                </a:solidFill>
                <a:latin typeface="Arial" pitchFamily="34" charset="0"/>
              </a:rPr>
              <a:t>fopen</a:t>
            </a:r>
            <a:r>
              <a:rPr lang="en-US" sz="2000" dirty="0" smtClean="0">
                <a:latin typeface="Arial" pitchFamily="34" charset="0"/>
              </a:rPr>
              <a:t>(</a:t>
            </a:r>
            <a:r>
              <a:rPr lang="en-US" sz="2000" dirty="0" err="1" smtClean="0">
                <a:latin typeface="Arial" pitchFamily="34" charset="0"/>
              </a:rPr>
              <a:t>myFile</a:t>
            </a:r>
            <a:r>
              <a:rPr lang="en-US" sz="2000" dirty="0" smtClean="0">
                <a:latin typeface="Arial" pitchFamily="34" charset="0"/>
              </a:rPr>
              <a:t>, </a:t>
            </a:r>
            <a:r>
              <a:rPr lang="en-US" sz="2000" dirty="0">
                <a:latin typeface="Arial" pitchFamily="34" charset="0"/>
              </a:rPr>
              <a:t>"</a:t>
            </a:r>
            <a:r>
              <a:rPr lang="en-US" sz="2000" dirty="0" err="1">
                <a:latin typeface="Arial" pitchFamily="34" charset="0"/>
              </a:rPr>
              <a:t>rb</a:t>
            </a:r>
            <a:r>
              <a:rPr lang="en-US" sz="2000" dirty="0" smtClean="0">
                <a:latin typeface="Arial" pitchFamily="34" charset="0"/>
              </a:rPr>
              <a:t>"); // </a:t>
            </a:r>
            <a:r>
              <a:rPr lang="en-US" sz="2000" dirty="0">
                <a:latin typeface="Arial" pitchFamily="34" charset="0"/>
              </a:rPr>
              <a:t>"b" for binary mode</a:t>
            </a:r>
          </a:p>
          <a:p>
            <a:pPr>
              <a:tabLst>
                <a:tab pos="457200" algn="l"/>
                <a:tab pos="914400" algn="l"/>
                <a:tab pos="1371600" algn="l"/>
                <a:tab pos="1828800" algn="l"/>
              </a:tabLst>
            </a:pPr>
            <a:r>
              <a:rPr lang="en-US" sz="2000" dirty="0">
                <a:latin typeface="Arial" pitchFamily="34" charset="0"/>
              </a:rPr>
              <a:t>	if(</a:t>
            </a:r>
            <a:r>
              <a:rPr lang="en-US" sz="2000" dirty="0" err="1">
                <a:latin typeface="Arial" pitchFamily="34" charset="0"/>
              </a:rPr>
              <a:t>fileBuffer</a:t>
            </a:r>
            <a:r>
              <a:rPr lang="en-US" sz="2000" dirty="0">
                <a:latin typeface="Arial" pitchFamily="34" charset="0"/>
              </a:rPr>
              <a:t> != NULL) 	</a:t>
            </a:r>
            <a:r>
              <a:rPr lang="en-US" sz="2000" dirty="0" smtClean="0">
                <a:latin typeface="Arial" pitchFamily="34" charset="0"/>
              </a:rPr>
              <a:t>    </a:t>
            </a:r>
            <a:r>
              <a:rPr lang="en-US" sz="2000" dirty="0" smtClean="0">
                <a:solidFill>
                  <a:schemeClr val="accent2"/>
                </a:solidFill>
                <a:latin typeface="Arial" pitchFamily="34" charset="0"/>
              </a:rPr>
              <a:t>// </a:t>
            </a:r>
            <a:r>
              <a:rPr lang="en-US" sz="2000" dirty="0">
                <a:solidFill>
                  <a:schemeClr val="accent2"/>
                </a:solidFill>
                <a:latin typeface="Arial" pitchFamily="34" charset="0"/>
              </a:rPr>
              <a:t>“w” for write</a:t>
            </a:r>
            <a:endParaRPr lang="en-US" sz="2000" dirty="0">
              <a:latin typeface="Arial" pitchFamily="34" charset="0"/>
            </a:endParaRPr>
          </a:p>
          <a:p>
            <a:pPr>
              <a:tabLst>
                <a:tab pos="457200" algn="l"/>
                <a:tab pos="914400" algn="l"/>
                <a:tab pos="1371600" algn="l"/>
                <a:tab pos="1828800" algn="l"/>
              </a:tabLst>
            </a:pPr>
            <a:r>
              <a:rPr lang="en-US" sz="2000" dirty="0">
                <a:latin typeface="Arial" pitchFamily="34" charset="0"/>
              </a:rPr>
              <a:t>	{</a:t>
            </a:r>
          </a:p>
          <a:p>
            <a:pPr>
              <a:tabLst>
                <a:tab pos="457200" algn="l"/>
                <a:tab pos="914400" algn="l"/>
                <a:tab pos="1371600" algn="l"/>
                <a:tab pos="1828800" algn="l"/>
              </a:tabLst>
            </a:pPr>
            <a:r>
              <a:rPr lang="en-US" sz="2000" dirty="0">
                <a:latin typeface="Arial" pitchFamily="34" charset="0"/>
              </a:rPr>
              <a:t>		</a:t>
            </a:r>
            <a:r>
              <a:rPr lang="en-US" sz="2000" dirty="0" err="1">
                <a:solidFill>
                  <a:srgbClr val="0066CC"/>
                </a:solidFill>
                <a:latin typeface="Arial" pitchFamily="34" charset="0"/>
              </a:rPr>
              <a:t>fread</a:t>
            </a:r>
            <a:r>
              <a:rPr lang="en-US" sz="2000" dirty="0">
                <a:latin typeface="Arial" pitchFamily="34" charset="0"/>
              </a:rPr>
              <a:t>(&amp;tail, </a:t>
            </a:r>
            <a:r>
              <a:rPr lang="en-US" sz="2000" dirty="0" err="1">
                <a:latin typeface="Arial" pitchFamily="34" charset="0"/>
              </a:rPr>
              <a:t>sizeof</a:t>
            </a:r>
            <a:r>
              <a:rPr lang="en-US" sz="2000" dirty="0">
                <a:latin typeface="Arial" pitchFamily="34" charset="0"/>
              </a:rPr>
              <a:t>(tail), 1, </a:t>
            </a:r>
            <a:r>
              <a:rPr lang="en-US" sz="2000" dirty="0" err="1">
                <a:latin typeface="Arial" pitchFamily="34" charset="0"/>
              </a:rPr>
              <a:t>fileBuffer</a:t>
            </a:r>
            <a:r>
              <a:rPr lang="en-US" sz="2000" dirty="0">
                <a:latin typeface="Arial" pitchFamily="34" charset="0"/>
              </a:rPr>
              <a:t>);	// save the tail variable</a:t>
            </a:r>
          </a:p>
          <a:p>
            <a:pPr>
              <a:tabLst>
                <a:tab pos="457200" algn="l"/>
                <a:tab pos="914400" algn="l"/>
                <a:tab pos="1371600" algn="l"/>
                <a:tab pos="1828800" algn="l"/>
              </a:tabLst>
            </a:pPr>
            <a:r>
              <a:rPr lang="en-US" sz="2000" dirty="0">
                <a:latin typeface="Arial" pitchFamily="34" charset="0"/>
              </a:rPr>
              <a:t>		</a:t>
            </a:r>
            <a:r>
              <a:rPr lang="nn-NO" sz="2000" dirty="0">
                <a:latin typeface="Arial" pitchFamily="34" charset="0"/>
              </a:rPr>
              <a:t>for (i = 0; i &lt; tail; i++)</a:t>
            </a:r>
            <a:r>
              <a:rPr lang="en-US" sz="2000" dirty="0">
                <a:latin typeface="Arial" pitchFamily="34" charset="0"/>
              </a:rPr>
              <a:t> </a:t>
            </a:r>
          </a:p>
          <a:p>
            <a:pPr>
              <a:tabLst>
                <a:tab pos="457200" algn="l"/>
                <a:tab pos="914400" algn="l"/>
                <a:tab pos="1371600" algn="l"/>
                <a:tab pos="1828800" algn="l"/>
              </a:tabLst>
            </a:pPr>
            <a:r>
              <a:rPr lang="en-US" sz="2000" dirty="0">
                <a:latin typeface="Arial" pitchFamily="34" charset="0"/>
              </a:rPr>
              <a:t>		{</a:t>
            </a:r>
          </a:p>
          <a:p>
            <a:pPr>
              <a:tabLst>
                <a:tab pos="457200" algn="l"/>
                <a:tab pos="914400" algn="l"/>
                <a:tab pos="1371600" algn="l"/>
                <a:tab pos="1828800" algn="l"/>
              </a:tabLst>
            </a:pPr>
            <a:r>
              <a:rPr lang="en-US" sz="2000" dirty="0">
                <a:latin typeface="Arial" pitchFamily="34" charset="0"/>
              </a:rPr>
              <a:t>			</a:t>
            </a:r>
            <a:r>
              <a:rPr lang="en-US" sz="2000" dirty="0" err="1" smtClean="0">
                <a:solidFill>
                  <a:srgbClr val="0066CC"/>
                </a:solidFill>
                <a:latin typeface="Arial" pitchFamily="34" charset="0"/>
              </a:rPr>
              <a:t>fread</a:t>
            </a:r>
            <a:r>
              <a:rPr lang="en-US" sz="2000" dirty="0" smtClean="0">
                <a:latin typeface="Arial" pitchFamily="34" charset="0"/>
              </a:rPr>
              <a:t>(person[i</a:t>
            </a:r>
            <a:r>
              <a:rPr lang="en-US" sz="2000" dirty="0">
                <a:latin typeface="Arial" pitchFamily="34" charset="0"/>
              </a:rPr>
              <a:t>].name, </a:t>
            </a:r>
            <a:r>
              <a:rPr lang="en-US" sz="2000" dirty="0" err="1">
                <a:latin typeface="Arial" pitchFamily="34" charset="0"/>
              </a:rPr>
              <a:t>sizeof</a:t>
            </a:r>
            <a:r>
              <a:rPr lang="en-US" sz="2000" dirty="0">
                <a:latin typeface="Arial" pitchFamily="34" charset="0"/>
              </a:rPr>
              <a:t>(person[i].name), 1, </a:t>
            </a:r>
            <a:r>
              <a:rPr lang="en-US" sz="2000" dirty="0" err="1">
                <a:latin typeface="Arial" pitchFamily="34" charset="0"/>
              </a:rPr>
              <a:t>fileBuffer</a:t>
            </a:r>
            <a:r>
              <a:rPr lang="en-US" sz="2000" dirty="0">
                <a:latin typeface="Arial" pitchFamily="34" charset="0"/>
              </a:rPr>
              <a:t>);</a:t>
            </a:r>
          </a:p>
          <a:p>
            <a:pPr>
              <a:tabLst>
                <a:tab pos="457200" algn="l"/>
                <a:tab pos="914400" algn="l"/>
                <a:tab pos="1371600" algn="l"/>
                <a:tab pos="1828800" algn="l"/>
              </a:tabLst>
            </a:pPr>
            <a:r>
              <a:rPr lang="en-US" sz="2000" dirty="0">
                <a:latin typeface="Arial" pitchFamily="34" charset="0"/>
              </a:rPr>
              <a:t>			</a:t>
            </a:r>
            <a:r>
              <a:rPr lang="en-US" sz="2000" dirty="0" smtClean="0">
                <a:solidFill>
                  <a:srgbClr val="0066CC"/>
                </a:solidFill>
                <a:latin typeface="Arial" pitchFamily="34" charset="0"/>
              </a:rPr>
              <a:t>fread</a:t>
            </a:r>
            <a:r>
              <a:rPr lang="en-US" sz="2000" dirty="0" smtClean="0">
                <a:latin typeface="Arial" pitchFamily="34" charset="0"/>
              </a:rPr>
              <a:t>(&amp;person[</a:t>
            </a:r>
            <a:r>
              <a:rPr lang="en-US" sz="2000" dirty="0" err="1" smtClean="0">
                <a:latin typeface="Arial" pitchFamily="34" charset="0"/>
              </a:rPr>
              <a:t>i</a:t>
            </a:r>
            <a:r>
              <a:rPr lang="en-US" sz="2000" dirty="0" smtClean="0">
                <a:latin typeface="Arial" pitchFamily="34" charset="0"/>
              </a:rPr>
              <a:t>].</a:t>
            </a:r>
            <a:r>
              <a:rPr lang="en-US" sz="2000" dirty="0">
                <a:latin typeface="Arial" pitchFamily="34" charset="0"/>
              </a:rPr>
              <a:t>phone, sizeof(person[i].phone), 1, </a:t>
            </a:r>
            <a:r>
              <a:rPr lang="en-US" sz="2000" dirty="0" err="1">
                <a:latin typeface="Arial" pitchFamily="34" charset="0"/>
              </a:rPr>
              <a:t>fileBuffer</a:t>
            </a:r>
            <a:r>
              <a:rPr lang="en-US" sz="2000" dirty="0">
                <a:latin typeface="Arial" pitchFamily="34" charset="0"/>
              </a:rPr>
              <a:t>);</a:t>
            </a:r>
          </a:p>
          <a:p>
            <a:pPr>
              <a:tabLst>
                <a:tab pos="457200" algn="l"/>
                <a:tab pos="914400" algn="l"/>
                <a:tab pos="1371600" algn="l"/>
                <a:tab pos="1828800" algn="l"/>
              </a:tabLst>
            </a:pPr>
            <a:r>
              <a:rPr lang="en-US" sz="2000" dirty="0">
                <a:latin typeface="Arial" pitchFamily="34" charset="0"/>
              </a:rPr>
              <a:t>			</a:t>
            </a:r>
            <a:r>
              <a:rPr lang="en-US" sz="2000" dirty="0" err="1" smtClean="0">
                <a:solidFill>
                  <a:srgbClr val="0066CC"/>
                </a:solidFill>
                <a:latin typeface="Arial" pitchFamily="34" charset="0"/>
              </a:rPr>
              <a:t>fread</a:t>
            </a:r>
            <a:r>
              <a:rPr lang="en-US" sz="2000" dirty="0" smtClean="0">
                <a:latin typeface="Arial" pitchFamily="34" charset="0"/>
              </a:rPr>
              <a:t>(person[i].birthday, </a:t>
            </a:r>
            <a:r>
              <a:rPr lang="en-US" sz="2000" dirty="0" err="1">
                <a:latin typeface="Arial" pitchFamily="34" charset="0"/>
              </a:rPr>
              <a:t>sizeof</a:t>
            </a:r>
            <a:r>
              <a:rPr lang="en-US" sz="2000" dirty="0">
                <a:latin typeface="Arial" pitchFamily="34" charset="0"/>
              </a:rPr>
              <a:t>(person[i</a:t>
            </a:r>
            <a:r>
              <a:rPr lang="en-US" sz="2000" dirty="0" smtClean="0">
                <a:latin typeface="Arial" pitchFamily="34" charset="0"/>
              </a:rPr>
              <a:t>].birthday), </a:t>
            </a:r>
            <a:r>
              <a:rPr lang="en-US" sz="2000" dirty="0">
                <a:latin typeface="Arial" pitchFamily="34" charset="0"/>
              </a:rPr>
              <a:t>1, </a:t>
            </a:r>
            <a:r>
              <a:rPr lang="en-US" sz="2000" dirty="0" err="1">
                <a:latin typeface="Arial" pitchFamily="34" charset="0"/>
              </a:rPr>
              <a:t>fileBuffer</a:t>
            </a:r>
            <a:r>
              <a:rPr lang="en-US" sz="2000" dirty="0">
                <a:latin typeface="Arial" pitchFamily="34" charset="0"/>
              </a:rPr>
              <a:t>);</a:t>
            </a:r>
          </a:p>
          <a:p>
            <a:pPr>
              <a:tabLst>
                <a:tab pos="457200" algn="l"/>
                <a:tab pos="914400" algn="l"/>
                <a:tab pos="1371600" algn="l"/>
                <a:tab pos="1828800" algn="l"/>
              </a:tabLst>
            </a:pPr>
            <a:r>
              <a:rPr lang="en-US" sz="2000" dirty="0">
                <a:latin typeface="Arial" pitchFamily="34" charset="0"/>
              </a:rPr>
              <a:t>		}</a:t>
            </a:r>
          </a:p>
          <a:p>
            <a:pPr>
              <a:tabLst>
                <a:tab pos="457200" algn="l"/>
                <a:tab pos="914400" algn="l"/>
                <a:tab pos="1371600" algn="l"/>
                <a:tab pos="1828800" algn="l"/>
              </a:tabLst>
            </a:pPr>
            <a:r>
              <a:rPr lang="en-US" sz="2000" dirty="0">
                <a:latin typeface="Arial" pitchFamily="34" charset="0"/>
              </a:rPr>
              <a:t>		</a:t>
            </a:r>
            <a:r>
              <a:rPr lang="en-US" sz="2000" dirty="0" err="1">
                <a:latin typeface="Arial" pitchFamily="34" charset="0"/>
              </a:rPr>
              <a:t>fclose</a:t>
            </a:r>
            <a:r>
              <a:rPr lang="en-US" sz="2000" dirty="0">
                <a:latin typeface="Arial" pitchFamily="34" charset="0"/>
              </a:rPr>
              <a:t>(</a:t>
            </a:r>
            <a:r>
              <a:rPr lang="en-US" sz="2000" dirty="0" err="1">
                <a:latin typeface="Arial" pitchFamily="34" charset="0"/>
              </a:rPr>
              <a:t>fileBuffer</a:t>
            </a:r>
            <a:r>
              <a:rPr lang="en-US" sz="2000" dirty="0">
                <a:latin typeface="Arial" pitchFamily="34" charset="0"/>
              </a:rPr>
              <a:t>);</a:t>
            </a:r>
          </a:p>
          <a:p>
            <a:pPr>
              <a:tabLst>
                <a:tab pos="457200" algn="l"/>
                <a:tab pos="914400" algn="l"/>
                <a:tab pos="1371600" algn="l"/>
                <a:tab pos="1828800" algn="l"/>
              </a:tabLst>
            </a:pPr>
            <a:r>
              <a:rPr lang="en-US" sz="2000" dirty="0">
                <a:latin typeface="Arial" pitchFamily="34" charset="0"/>
              </a:rPr>
              <a:t>	}</a:t>
            </a:r>
          </a:p>
          <a:p>
            <a:pPr>
              <a:tabLst>
                <a:tab pos="457200" algn="l"/>
                <a:tab pos="914400" algn="l"/>
                <a:tab pos="1371600" algn="l"/>
                <a:tab pos="1828800" algn="l"/>
              </a:tabLst>
            </a:pPr>
            <a:r>
              <a:rPr lang="en-US" sz="2000" dirty="0">
                <a:latin typeface="Arial" pitchFamily="34" charset="0"/>
              </a:rPr>
              <a:t>	else </a:t>
            </a:r>
          </a:p>
          <a:p>
            <a:pPr>
              <a:tabLst>
                <a:tab pos="457200" algn="l"/>
                <a:tab pos="914400" algn="l"/>
                <a:tab pos="1371600" algn="l"/>
                <a:tab pos="1828800" algn="l"/>
              </a:tabLst>
            </a:pPr>
            <a:r>
              <a:rPr lang="en-US" sz="2000" dirty="0">
                <a:latin typeface="Arial" pitchFamily="34" charset="0"/>
              </a:rPr>
              <a:t>		printf ("ERROR: Could not open file for saving data !\n");</a:t>
            </a:r>
          </a:p>
          <a:p>
            <a:pPr>
              <a:tabLst>
                <a:tab pos="457200" algn="l"/>
                <a:tab pos="914400" algn="l"/>
                <a:tab pos="1371600" algn="l"/>
                <a:tab pos="1828800" algn="l"/>
              </a:tabLst>
            </a:pPr>
            <a:r>
              <a:rPr lang="en-US" sz="2000" dirty="0">
                <a:latin typeface="Arial" pitchFamily="34" charset="0"/>
              </a:rPr>
              <a:t>}</a:t>
            </a:r>
          </a:p>
        </p:txBody>
      </p:sp>
      <p:sp>
        <p:nvSpPr>
          <p:cNvPr id="17" name="Rounded Rectangular Callout 16"/>
          <p:cNvSpPr/>
          <p:nvPr/>
        </p:nvSpPr>
        <p:spPr bwMode="auto">
          <a:xfrm>
            <a:off x="6019800" y="5029200"/>
            <a:ext cx="3057526" cy="762000"/>
          </a:xfrm>
          <a:prstGeom prst="wedgeRoundRectCallout">
            <a:avLst>
              <a:gd name="adj1" fmla="val -44042"/>
              <a:gd name="adj2" fmla="val -94230"/>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Padding will be</a:t>
            </a:r>
            <a:r>
              <a:rPr kumimoji="0" lang="en-US" sz="2000" b="0" i="0" u="none" strike="noStrike" cap="none" normalizeH="0" dirty="0" smtClean="0">
                <a:ln>
                  <a:noFill/>
                </a:ln>
                <a:solidFill>
                  <a:schemeClr val="tx1"/>
                </a:solidFill>
                <a:effectLst/>
                <a:latin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rPr>
              <a:t>added when forming the structure</a:t>
            </a:r>
          </a:p>
        </p:txBody>
      </p:sp>
      <p:grpSp>
        <p:nvGrpSpPr>
          <p:cNvPr id="18" name="Group 4"/>
          <p:cNvGrpSpPr>
            <a:grpSpLocks/>
          </p:cNvGrpSpPr>
          <p:nvPr/>
        </p:nvGrpSpPr>
        <p:grpSpPr bwMode="auto">
          <a:xfrm>
            <a:off x="7405688" y="76203"/>
            <a:ext cx="1662112" cy="766763"/>
            <a:chOff x="1776" y="1930"/>
            <a:chExt cx="384" cy="288"/>
          </a:xfrm>
        </p:grpSpPr>
        <p:sp>
          <p:nvSpPr>
            <p:cNvPr id="19" name="Rectangle 5"/>
            <p:cNvSpPr>
              <a:spLocks noChangeArrowheads="1"/>
            </p:cNvSpPr>
            <p:nvPr/>
          </p:nvSpPr>
          <p:spPr bwMode="auto">
            <a:xfrm>
              <a:off x="1776" y="1930"/>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dirty="0" smtClean="0">
                  <a:latin typeface="Courier New" pitchFamily="49" charset="0"/>
                </a:rPr>
                <a:t>name</a:t>
              </a:r>
              <a:endParaRPr lang="en-US" sz="1600" dirty="0">
                <a:latin typeface="Courier New" pitchFamily="49" charset="0"/>
              </a:endParaRPr>
            </a:p>
          </p:txBody>
        </p:sp>
        <p:sp>
          <p:nvSpPr>
            <p:cNvPr id="20" name="Rectangle 6"/>
            <p:cNvSpPr>
              <a:spLocks noChangeArrowheads="1"/>
            </p:cNvSpPr>
            <p:nvPr/>
          </p:nvSpPr>
          <p:spPr bwMode="auto">
            <a:xfrm>
              <a:off x="1776" y="2026"/>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phone</a:t>
              </a:r>
              <a:endParaRPr lang="en-US" sz="1600" dirty="0">
                <a:latin typeface="Courier New" pitchFamily="49" charset="0"/>
              </a:endParaRPr>
            </a:p>
          </p:txBody>
        </p:sp>
        <p:sp>
          <p:nvSpPr>
            <p:cNvPr id="21" name="Rectangle 7"/>
            <p:cNvSpPr>
              <a:spLocks noChangeArrowheads="1"/>
            </p:cNvSpPr>
            <p:nvPr/>
          </p:nvSpPr>
          <p:spPr bwMode="auto">
            <a:xfrm>
              <a:off x="1776" y="2122"/>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600" dirty="0">
                  <a:latin typeface="Courier New" pitchFamily="49" charset="0"/>
                </a:rPr>
                <a:t>birthday</a:t>
              </a:r>
            </a:p>
          </p:txBody>
        </p:sp>
      </p:grpSp>
      <p:sp>
        <p:nvSpPr>
          <p:cNvPr id="22" name="Line 9"/>
          <p:cNvSpPr>
            <a:spLocks noChangeShapeType="1"/>
          </p:cNvSpPr>
          <p:nvPr/>
        </p:nvSpPr>
        <p:spPr bwMode="auto">
          <a:xfrm>
            <a:off x="6894513" y="1651000"/>
            <a:ext cx="511175" cy="0"/>
          </a:xfrm>
          <a:prstGeom prst="line">
            <a:avLst/>
          </a:prstGeom>
          <a:noFill/>
          <a:ln w="9525">
            <a:solidFill>
              <a:schemeClr val="tx1"/>
            </a:solidFill>
            <a:round/>
            <a:headEnd/>
            <a:tailEnd type="triangle" w="med" len="med"/>
          </a:ln>
        </p:spPr>
        <p:txBody>
          <a:bodyPr/>
          <a:lstStyle/>
          <a:p>
            <a:endParaRPr lang="en-US"/>
          </a:p>
        </p:txBody>
      </p:sp>
      <p:sp>
        <p:nvSpPr>
          <p:cNvPr id="23" name="Text Box 10"/>
          <p:cNvSpPr txBox="1">
            <a:spLocks noChangeArrowheads="1"/>
          </p:cNvSpPr>
          <p:nvPr/>
        </p:nvSpPr>
        <p:spPr bwMode="auto">
          <a:xfrm>
            <a:off x="6332025" y="1490662"/>
            <a:ext cx="678375" cy="338546"/>
          </a:xfrm>
          <a:prstGeom prst="rect">
            <a:avLst/>
          </a:prstGeom>
          <a:noFill/>
          <a:ln w="9525">
            <a:noFill/>
            <a:miter lim="800000"/>
            <a:headEnd/>
            <a:tailEnd/>
          </a:ln>
        </p:spPr>
        <p:txBody>
          <a:bodyPr wrap="none" lIns="91432" tIns="45716" rIns="91432" bIns="45716">
            <a:spAutoFit/>
          </a:bodyPr>
          <a:lstStyle/>
          <a:p>
            <a:pPr eaLnBrk="1" hangingPunct="1"/>
            <a:r>
              <a:rPr lang="en-US" sz="1600" dirty="0" smtClean="0">
                <a:latin typeface="Courier New" pitchFamily="49" charset="0"/>
              </a:rPr>
              <a:t>tail</a:t>
            </a:r>
            <a:endParaRPr lang="en-US" sz="1600" dirty="0">
              <a:latin typeface="Courier New" pitchFamily="49" charset="0"/>
            </a:endParaRPr>
          </a:p>
        </p:txBody>
      </p:sp>
      <p:grpSp>
        <p:nvGrpSpPr>
          <p:cNvPr id="24" name="Group 4"/>
          <p:cNvGrpSpPr>
            <a:grpSpLocks/>
          </p:cNvGrpSpPr>
          <p:nvPr/>
        </p:nvGrpSpPr>
        <p:grpSpPr bwMode="auto">
          <a:xfrm>
            <a:off x="7405688" y="1492253"/>
            <a:ext cx="1662112" cy="766763"/>
            <a:chOff x="1776" y="1930"/>
            <a:chExt cx="384" cy="288"/>
          </a:xfrm>
        </p:grpSpPr>
        <p:sp>
          <p:nvSpPr>
            <p:cNvPr id="25" name="Rectangle 5"/>
            <p:cNvSpPr>
              <a:spLocks noChangeArrowheads="1"/>
            </p:cNvSpPr>
            <p:nvPr/>
          </p:nvSpPr>
          <p:spPr bwMode="auto">
            <a:xfrm>
              <a:off x="1776" y="1930"/>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dirty="0" smtClean="0">
                  <a:latin typeface="Courier New" pitchFamily="49" charset="0"/>
                </a:rPr>
                <a:t>name</a:t>
              </a:r>
              <a:endParaRPr lang="en-US" sz="1600" dirty="0">
                <a:latin typeface="Courier New" pitchFamily="49" charset="0"/>
              </a:endParaRPr>
            </a:p>
          </p:txBody>
        </p:sp>
        <p:sp>
          <p:nvSpPr>
            <p:cNvPr id="26" name="Rectangle 6"/>
            <p:cNvSpPr>
              <a:spLocks noChangeArrowheads="1"/>
            </p:cNvSpPr>
            <p:nvPr/>
          </p:nvSpPr>
          <p:spPr bwMode="auto">
            <a:xfrm>
              <a:off x="1776" y="2026"/>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phone</a:t>
              </a:r>
              <a:endParaRPr lang="en-US" sz="1600" dirty="0">
                <a:latin typeface="Courier New" pitchFamily="49" charset="0"/>
              </a:endParaRPr>
            </a:p>
          </p:txBody>
        </p:sp>
        <p:sp>
          <p:nvSpPr>
            <p:cNvPr id="27" name="Rectangle 7"/>
            <p:cNvSpPr>
              <a:spLocks noChangeArrowheads="1"/>
            </p:cNvSpPr>
            <p:nvPr/>
          </p:nvSpPr>
          <p:spPr bwMode="auto">
            <a:xfrm>
              <a:off x="1776" y="2122"/>
              <a:ext cx="384" cy="96"/>
            </a:xfrm>
            <a:prstGeom prst="rect">
              <a:avLst/>
            </a:prstGeom>
            <a:solidFill>
              <a:schemeClr val="hlink"/>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birthday</a:t>
              </a:r>
              <a:endParaRPr lang="en-US" sz="1600" dirty="0">
                <a:latin typeface="Courier New" pitchFamily="49" charset="0"/>
              </a:endParaRPr>
            </a:p>
          </p:txBody>
        </p:sp>
      </p:grpSp>
      <p:cxnSp>
        <p:nvCxnSpPr>
          <p:cNvPr id="28" name="Straight Connector 27"/>
          <p:cNvCxnSpPr/>
          <p:nvPr/>
        </p:nvCxnSpPr>
        <p:spPr bwMode="auto">
          <a:xfrm>
            <a:off x="7405688" y="842966"/>
            <a:ext cx="0" cy="649284"/>
          </a:xfrm>
          <a:prstGeom prst="line">
            <a:avLst/>
          </a:prstGeom>
          <a:solidFill>
            <a:srgbClr val="00B8FF"/>
          </a:solidFill>
          <a:ln w="9525" cap="flat" cmpd="sng" algn="ctr">
            <a:solidFill>
              <a:schemeClr val="tx1"/>
            </a:solidFill>
            <a:prstDash val="lgDash"/>
            <a:round/>
            <a:headEnd type="none" w="med" len="med"/>
            <a:tailEnd type="none" w="med" len="med"/>
          </a:ln>
          <a:effectLst/>
        </p:spPr>
      </p:cxnSp>
      <p:cxnSp>
        <p:nvCxnSpPr>
          <p:cNvPr id="29" name="Straight Connector 28"/>
          <p:cNvCxnSpPr/>
          <p:nvPr/>
        </p:nvCxnSpPr>
        <p:spPr bwMode="auto">
          <a:xfrm>
            <a:off x="9067800" y="914400"/>
            <a:ext cx="0" cy="612486"/>
          </a:xfrm>
          <a:prstGeom prst="line">
            <a:avLst/>
          </a:prstGeom>
          <a:solidFill>
            <a:srgbClr val="00B8FF"/>
          </a:solidFill>
          <a:ln w="9525" cap="flat" cmpd="sng" algn="ctr">
            <a:solidFill>
              <a:schemeClr val="tx1"/>
            </a:solidFill>
            <a:prstDash val="lgDash"/>
            <a:round/>
            <a:headEnd type="none" w="med" len="med"/>
            <a:tailEnd type="none" w="med" len="med"/>
          </a:ln>
          <a:effectLst/>
        </p:spPr>
      </p:cxnSp>
      <p:sp>
        <p:nvSpPr>
          <p:cNvPr id="30" name="TextBox 29"/>
          <p:cNvSpPr txBox="1"/>
          <p:nvPr/>
        </p:nvSpPr>
        <p:spPr>
          <a:xfrm>
            <a:off x="6385997" y="0"/>
            <a:ext cx="1005403" cy="461665"/>
          </a:xfrm>
          <a:prstGeom prst="rect">
            <a:avLst/>
          </a:prstGeom>
          <a:noFill/>
        </p:spPr>
        <p:txBody>
          <a:bodyPr wrap="none" rtlCol="0">
            <a:spAutoFit/>
          </a:bodyPr>
          <a:lstStyle/>
          <a:p>
            <a:r>
              <a:rPr lang="en-US" dirty="0" smtClean="0"/>
              <a:t>person</a:t>
            </a:r>
            <a:endParaRPr lang="en-US" dirty="0"/>
          </a:p>
        </p:txBody>
      </p:sp>
    </p:spTree>
    <p:extLst>
      <p:ext uri="{BB962C8B-B14F-4D97-AF65-F5344CB8AC3E}">
        <p14:creationId xmlns:p14="http://schemas.microsoft.com/office/powerpoint/2010/main" val="917036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71513" y="76200"/>
            <a:ext cx="7807325" cy="762000"/>
          </a:xfrm>
        </p:spPr>
        <p:txBody>
          <a:bodyPr/>
          <a:lstStyle/>
          <a:p>
            <a:r>
              <a:rPr lang="en-US" dirty="0" smtClean="0"/>
              <a:t>Understanding the </a:t>
            </a:r>
            <a:r>
              <a:rPr lang="en-US" dirty="0" smtClean="0">
                <a:solidFill>
                  <a:srgbClr val="C00000"/>
                </a:solidFill>
              </a:rPr>
              <a:t>Buffer</a:t>
            </a:r>
            <a:r>
              <a:rPr lang="en-US" dirty="0" smtClean="0"/>
              <a:t> in the File System</a:t>
            </a:r>
          </a:p>
        </p:txBody>
      </p:sp>
      <p:graphicFrame>
        <p:nvGraphicFramePr>
          <p:cNvPr id="6146" name="Object 41"/>
          <p:cNvGraphicFramePr>
            <a:graphicFrameLocks noChangeAspect="1"/>
          </p:cNvGraphicFramePr>
          <p:nvPr>
            <p:extLst>
              <p:ext uri="{D42A27DB-BD31-4B8C-83A1-F6EECF244321}">
                <p14:modId xmlns:p14="http://schemas.microsoft.com/office/powerpoint/2010/main" val="3400024113"/>
              </p:ext>
            </p:extLst>
          </p:nvPr>
        </p:nvGraphicFramePr>
        <p:xfrm>
          <a:off x="4398960" y="5113338"/>
          <a:ext cx="2209800" cy="982662"/>
        </p:xfrm>
        <a:graphic>
          <a:graphicData uri="http://schemas.openxmlformats.org/presentationml/2006/ole">
            <mc:AlternateContent xmlns:mc="http://schemas.openxmlformats.org/markup-compatibility/2006">
              <mc:Choice xmlns:v="urn:schemas-microsoft-com:vml" Requires="v">
                <p:oleObj spid="_x0000_s17620" name="Bitmap Image" r:id="rId3" imgW="7640116" imgH="4704762" progId="PBrush">
                  <p:embed/>
                </p:oleObj>
              </mc:Choice>
              <mc:Fallback>
                <p:oleObj name="Bitmap Image" r:id="rId3" imgW="7640116" imgH="470476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8960" y="5113338"/>
                        <a:ext cx="2209800" cy="98266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1" name="Oval 42"/>
          <p:cNvSpPr>
            <a:spLocks noChangeArrowheads="1"/>
          </p:cNvSpPr>
          <p:nvPr/>
        </p:nvSpPr>
        <p:spPr bwMode="auto">
          <a:xfrm>
            <a:off x="4779960" y="5257800"/>
            <a:ext cx="1447800" cy="152400"/>
          </a:xfrm>
          <a:prstGeom prst="ellipse">
            <a:avLst/>
          </a:prstGeom>
          <a:noFill/>
          <a:ln w="38100">
            <a:solidFill>
              <a:srgbClr val="DDDDDD"/>
            </a:solidFill>
            <a:round/>
            <a:headEnd/>
            <a:tailEnd/>
          </a:ln>
        </p:spPr>
        <p:txBody>
          <a:bodyPr wrap="none" anchor="ctr"/>
          <a:lstStyle/>
          <a:p>
            <a:endParaRPr lang="en-US"/>
          </a:p>
        </p:txBody>
      </p:sp>
      <p:sp>
        <p:nvSpPr>
          <p:cNvPr id="6162" name="Rectangle 45"/>
          <p:cNvSpPr>
            <a:spLocks noChangeArrowheads="1"/>
          </p:cNvSpPr>
          <p:nvPr/>
        </p:nvSpPr>
        <p:spPr bwMode="auto">
          <a:xfrm>
            <a:off x="7980360" y="3429000"/>
            <a:ext cx="228600" cy="152400"/>
          </a:xfrm>
          <a:prstGeom prst="rect">
            <a:avLst/>
          </a:prstGeom>
          <a:noFill/>
          <a:ln w="9525">
            <a:solidFill>
              <a:schemeClr val="tx1"/>
            </a:solidFill>
            <a:miter lim="800000"/>
            <a:headEnd/>
            <a:tailEnd/>
          </a:ln>
        </p:spPr>
        <p:txBody>
          <a:bodyPr wrap="none" anchor="ctr"/>
          <a:lstStyle/>
          <a:p>
            <a:endParaRPr lang="en-US"/>
          </a:p>
        </p:txBody>
      </p:sp>
      <p:sp>
        <p:nvSpPr>
          <p:cNvPr id="6163" name="Rectangle 46"/>
          <p:cNvSpPr>
            <a:spLocks noChangeArrowheads="1"/>
          </p:cNvSpPr>
          <p:nvPr/>
        </p:nvSpPr>
        <p:spPr bwMode="auto">
          <a:xfrm>
            <a:off x="7980360" y="3581400"/>
            <a:ext cx="228600" cy="152400"/>
          </a:xfrm>
          <a:prstGeom prst="rect">
            <a:avLst/>
          </a:prstGeom>
          <a:noFill/>
          <a:ln w="9525">
            <a:solidFill>
              <a:schemeClr val="tx1"/>
            </a:solidFill>
            <a:miter lim="800000"/>
            <a:headEnd/>
            <a:tailEnd/>
          </a:ln>
        </p:spPr>
        <p:txBody>
          <a:bodyPr wrap="none" anchor="ctr"/>
          <a:lstStyle/>
          <a:p>
            <a:endParaRPr lang="en-US"/>
          </a:p>
        </p:txBody>
      </p:sp>
      <p:sp>
        <p:nvSpPr>
          <p:cNvPr id="6164" name="Rectangle 47"/>
          <p:cNvSpPr>
            <a:spLocks noChangeArrowheads="1"/>
          </p:cNvSpPr>
          <p:nvPr/>
        </p:nvSpPr>
        <p:spPr bwMode="auto">
          <a:xfrm>
            <a:off x="7980360" y="37338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65" name="Rectangle 48"/>
          <p:cNvSpPr>
            <a:spLocks noChangeArrowheads="1"/>
          </p:cNvSpPr>
          <p:nvPr/>
        </p:nvSpPr>
        <p:spPr bwMode="auto">
          <a:xfrm>
            <a:off x="7980360" y="38862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66" name="Rectangle 49"/>
          <p:cNvSpPr>
            <a:spLocks noChangeArrowheads="1"/>
          </p:cNvSpPr>
          <p:nvPr/>
        </p:nvSpPr>
        <p:spPr bwMode="auto">
          <a:xfrm>
            <a:off x="7980360" y="40386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67" name="Rectangle 50"/>
          <p:cNvSpPr>
            <a:spLocks noChangeArrowheads="1"/>
          </p:cNvSpPr>
          <p:nvPr/>
        </p:nvSpPr>
        <p:spPr bwMode="auto">
          <a:xfrm>
            <a:off x="7980360" y="41910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68" name="Rectangle 51"/>
          <p:cNvSpPr>
            <a:spLocks noChangeArrowheads="1"/>
          </p:cNvSpPr>
          <p:nvPr/>
        </p:nvSpPr>
        <p:spPr bwMode="auto">
          <a:xfrm>
            <a:off x="7980360" y="43434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69" name="Rectangle 52"/>
          <p:cNvSpPr>
            <a:spLocks noChangeArrowheads="1"/>
          </p:cNvSpPr>
          <p:nvPr/>
        </p:nvSpPr>
        <p:spPr bwMode="auto">
          <a:xfrm>
            <a:off x="7980360" y="44958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0" name="Rectangle 53"/>
          <p:cNvSpPr>
            <a:spLocks noChangeArrowheads="1"/>
          </p:cNvSpPr>
          <p:nvPr/>
        </p:nvSpPr>
        <p:spPr bwMode="auto">
          <a:xfrm>
            <a:off x="7980360" y="46482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1" name="Rectangle 54"/>
          <p:cNvSpPr>
            <a:spLocks noChangeArrowheads="1"/>
          </p:cNvSpPr>
          <p:nvPr/>
        </p:nvSpPr>
        <p:spPr bwMode="auto">
          <a:xfrm>
            <a:off x="7980360" y="48006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2" name="Rectangle 55"/>
          <p:cNvSpPr>
            <a:spLocks noChangeArrowheads="1"/>
          </p:cNvSpPr>
          <p:nvPr/>
        </p:nvSpPr>
        <p:spPr bwMode="auto">
          <a:xfrm>
            <a:off x="7980360" y="49530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3" name="Rectangle 56"/>
          <p:cNvSpPr>
            <a:spLocks noChangeArrowheads="1"/>
          </p:cNvSpPr>
          <p:nvPr/>
        </p:nvSpPr>
        <p:spPr bwMode="auto">
          <a:xfrm>
            <a:off x="7980360" y="51054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4" name="Rectangle 57"/>
          <p:cNvSpPr>
            <a:spLocks noChangeArrowheads="1"/>
          </p:cNvSpPr>
          <p:nvPr/>
        </p:nvSpPr>
        <p:spPr bwMode="auto">
          <a:xfrm>
            <a:off x="7980360" y="52578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5" name="Rectangle 58"/>
          <p:cNvSpPr>
            <a:spLocks noChangeArrowheads="1"/>
          </p:cNvSpPr>
          <p:nvPr/>
        </p:nvSpPr>
        <p:spPr bwMode="auto">
          <a:xfrm>
            <a:off x="7980360" y="54102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6" name="Rectangle 59"/>
          <p:cNvSpPr>
            <a:spLocks noChangeArrowheads="1"/>
          </p:cNvSpPr>
          <p:nvPr/>
        </p:nvSpPr>
        <p:spPr bwMode="auto">
          <a:xfrm>
            <a:off x="7980360" y="55626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7" name="Rectangle 60"/>
          <p:cNvSpPr>
            <a:spLocks noChangeArrowheads="1"/>
          </p:cNvSpPr>
          <p:nvPr/>
        </p:nvSpPr>
        <p:spPr bwMode="auto">
          <a:xfrm>
            <a:off x="7980360" y="57150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8" name="Rectangle 61"/>
          <p:cNvSpPr>
            <a:spLocks noChangeArrowheads="1"/>
          </p:cNvSpPr>
          <p:nvPr/>
        </p:nvSpPr>
        <p:spPr bwMode="auto">
          <a:xfrm>
            <a:off x="7980360" y="58674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79" name="Rectangle 62"/>
          <p:cNvSpPr>
            <a:spLocks noChangeArrowheads="1"/>
          </p:cNvSpPr>
          <p:nvPr/>
        </p:nvSpPr>
        <p:spPr bwMode="auto">
          <a:xfrm>
            <a:off x="7980360" y="60198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80" name="Rectangle 63"/>
          <p:cNvSpPr>
            <a:spLocks noChangeArrowheads="1"/>
          </p:cNvSpPr>
          <p:nvPr/>
        </p:nvSpPr>
        <p:spPr bwMode="auto">
          <a:xfrm>
            <a:off x="7980360" y="61722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81" name="Rectangle 64"/>
          <p:cNvSpPr>
            <a:spLocks noChangeArrowheads="1"/>
          </p:cNvSpPr>
          <p:nvPr/>
        </p:nvSpPr>
        <p:spPr bwMode="auto">
          <a:xfrm>
            <a:off x="7980360" y="6324600"/>
            <a:ext cx="228600" cy="152400"/>
          </a:xfrm>
          <a:prstGeom prst="rect">
            <a:avLst/>
          </a:prstGeom>
          <a:solidFill>
            <a:srgbClr val="EAEAEA"/>
          </a:solidFill>
          <a:ln w="9525">
            <a:solidFill>
              <a:schemeClr val="tx1"/>
            </a:solidFill>
            <a:miter lim="800000"/>
            <a:headEnd/>
            <a:tailEnd/>
          </a:ln>
        </p:spPr>
        <p:txBody>
          <a:bodyPr wrap="none" anchor="ctr"/>
          <a:lstStyle/>
          <a:p>
            <a:endParaRPr lang="en-US"/>
          </a:p>
        </p:txBody>
      </p:sp>
      <p:sp>
        <p:nvSpPr>
          <p:cNvPr id="6182" name="Rectangle 65"/>
          <p:cNvSpPr>
            <a:spLocks noChangeArrowheads="1"/>
          </p:cNvSpPr>
          <p:nvPr/>
        </p:nvSpPr>
        <p:spPr bwMode="auto">
          <a:xfrm>
            <a:off x="7980360" y="6477000"/>
            <a:ext cx="228600" cy="152400"/>
          </a:xfrm>
          <a:prstGeom prst="rect">
            <a:avLst/>
          </a:prstGeom>
          <a:noFill/>
          <a:ln w="9525">
            <a:solidFill>
              <a:schemeClr val="tx1"/>
            </a:solidFill>
            <a:miter lim="800000"/>
            <a:headEnd/>
            <a:tailEnd/>
          </a:ln>
        </p:spPr>
        <p:txBody>
          <a:bodyPr wrap="none" anchor="ctr"/>
          <a:lstStyle/>
          <a:p>
            <a:endParaRPr lang="en-US"/>
          </a:p>
        </p:txBody>
      </p:sp>
      <p:sp>
        <p:nvSpPr>
          <p:cNvPr id="6183" name="Rectangle 66"/>
          <p:cNvSpPr>
            <a:spLocks noChangeArrowheads="1"/>
          </p:cNvSpPr>
          <p:nvPr/>
        </p:nvSpPr>
        <p:spPr bwMode="auto">
          <a:xfrm>
            <a:off x="7980360" y="6629400"/>
            <a:ext cx="228600" cy="152400"/>
          </a:xfrm>
          <a:prstGeom prst="rect">
            <a:avLst/>
          </a:prstGeom>
          <a:noFill/>
          <a:ln w="9525">
            <a:solidFill>
              <a:schemeClr val="tx1"/>
            </a:solidFill>
            <a:miter lim="800000"/>
            <a:headEnd/>
            <a:tailEnd/>
          </a:ln>
        </p:spPr>
        <p:txBody>
          <a:bodyPr wrap="none" anchor="ctr"/>
          <a:lstStyle/>
          <a:p>
            <a:endParaRPr lang="en-US"/>
          </a:p>
        </p:txBody>
      </p:sp>
      <p:sp>
        <p:nvSpPr>
          <p:cNvPr id="6185" name="Line 69"/>
          <p:cNvSpPr>
            <a:spLocks noChangeShapeType="1"/>
          </p:cNvSpPr>
          <p:nvPr/>
        </p:nvSpPr>
        <p:spPr bwMode="auto">
          <a:xfrm flipV="1">
            <a:off x="5389560" y="3810000"/>
            <a:ext cx="2590800" cy="1447800"/>
          </a:xfrm>
          <a:prstGeom prst="line">
            <a:avLst/>
          </a:prstGeom>
          <a:noFill/>
          <a:ln w="9525">
            <a:solidFill>
              <a:schemeClr val="tx1"/>
            </a:solidFill>
            <a:round/>
            <a:headEnd type="triangle" w="med" len="med"/>
            <a:tailEnd/>
          </a:ln>
        </p:spPr>
        <p:txBody>
          <a:bodyPr/>
          <a:lstStyle/>
          <a:p>
            <a:endParaRPr lang="en-US"/>
          </a:p>
        </p:txBody>
      </p:sp>
      <p:sp>
        <p:nvSpPr>
          <p:cNvPr id="6186" name="Line 70"/>
          <p:cNvSpPr>
            <a:spLocks noChangeShapeType="1"/>
          </p:cNvSpPr>
          <p:nvPr/>
        </p:nvSpPr>
        <p:spPr bwMode="auto">
          <a:xfrm>
            <a:off x="5770560" y="5257800"/>
            <a:ext cx="2209800" cy="1219200"/>
          </a:xfrm>
          <a:prstGeom prst="line">
            <a:avLst/>
          </a:prstGeom>
          <a:noFill/>
          <a:ln w="9525">
            <a:solidFill>
              <a:schemeClr val="tx1"/>
            </a:solidFill>
            <a:round/>
            <a:headEnd type="triangle" w="med" len="med"/>
            <a:tailEnd/>
          </a:ln>
        </p:spPr>
        <p:txBody>
          <a:bodyPr/>
          <a:lstStyle/>
          <a:p>
            <a:endParaRPr lang="en-US"/>
          </a:p>
        </p:txBody>
      </p:sp>
      <p:sp>
        <p:nvSpPr>
          <p:cNvPr id="6187" name="Text Box 71"/>
          <p:cNvSpPr txBox="1">
            <a:spLocks noChangeArrowheads="1"/>
          </p:cNvSpPr>
          <p:nvPr/>
        </p:nvSpPr>
        <p:spPr bwMode="auto">
          <a:xfrm rot="16200000">
            <a:off x="7185816" y="5137944"/>
            <a:ext cx="979488" cy="457200"/>
          </a:xfrm>
          <a:prstGeom prst="rect">
            <a:avLst/>
          </a:prstGeom>
          <a:noFill/>
          <a:ln w="9525">
            <a:noFill/>
            <a:miter lim="800000"/>
            <a:headEnd/>
            <a:tailEnd/>
          </a:ln>
        </p:spPr>
        <p:txBody>
          <a:bodyPr wrap="none">
            <a:spAutoFit/>
          </a:bodyPr>
          <a:lstStyle/>
          <a:p>
            <a:r>
              <a:rPr lang="en-US"/>
              <a:t>Buffer</a:t>
            </a:r>
          </a:p>
        </p:txBody>
      </p:sp>
      <p:sp>
        <p:nvSpPr>
          <p:cNvPr id="6188" name="Line 72"/>
          <p:cNvSpPr>
            <a:spLocks noChangeShapeType="1"/>
          </p:cNvSpPr>
          <p:nvPr/>
        </p:nvSpPr>
        <p:spPr bwMode="auto">
          <a:xfrm>
            <a:off x="5389560" y="5181600"/>
            <a:ext cx="0" cy="152400"/>
          </a:xfrm>
          <a:prstGeom prst="line">
            <a:avLst/>
          </a:prstGeom>
          <a:noFill/>
          <a:ln w="9525">
            <a:solidFill>
              <a:schemeClr val="tx1"/>
            </a:solidFill>
            <a:round/>
            <a:headEnd/>
            <a:tailEnd/>
          </a:ln>
        </p:spPr>
        <p:txBody>
          <a:bodyPr/>
          <a:lstStyle/>
          <a:p>
            <a:endParaRPr lang="en-US"/>
          </a:p>
        </p:txBody>
      </p:sp>
      <p:sp>
        <p:nvSpPr>
          <p:cNvPr id="6189" name="Line 73"/>
          <p:cNvSpPr>
            <a:spLocks noChangeShapeType="1"/>
          </p:cNvSpPr>
          <p:nvPr/>
        </p:nvSpPr>
        <p:spPr bwMode="auto">
          <a:xfrm>
            <a:off x="5770560" y="5181600"/>
            <a:ext cx="0" cy="152400"/>
          </a:xfrm>
          <a:prstGeom prst="line">
            <a:avLst/>
          </a:prstGeom>
          <a:noFill/>
          <a:ln w="9525">
            <a:solidFill>
              <a:schemeClr val="tx1"/>
            </a:solidFill>
            <a:round/>
            <a:headEnd/>
            <a:tailEnd/>
          </a:ln>
        </p:spPr>
        <p:txBody>
          <a:bodyPr/>
          <a:lstStyle/>
          <a:p>
            <a:endParaRPr lang="en-US"/>
          </a:p>
        </p:txBody>
      </p:sp>
      <p:sp>
        <p:nvSpPr>
          <p:cNvPr id="6190" name="Freeform 74"/>
          <p:cNvSpPr>
            <a:spLocks/>
          </p:cNvSpPr>
          <p:nvPr/>
        </p:nvSpPr>
        <p:spPr bwMode="auto">
          <a:xfrm>
            <a:off x="5389560" y="5257800"/>
            <a:ext cx="381000" cy="1588"/>
          </a:xfrm>
          <a:custGeom>
            <a:avLst/>
            <a:gdLst>
              <a:gd name="T0" fmla="*/ 0 w 240"/>
              <a:gd name="T1" fmla="*/ 0 h 1"/>
              <a:gd name="T2" fmla="*/ 2147483647 w 240"/>
              <a:gd name="T3" fmla="*/ 0 h 1"/>
              <a:gd name="T4" fmla="*/ 0 60000 65536"/>
              <a:gd name="T5" fmla="*/ 0 60000 65536"/>
              <a:gd name="T6" fmla="*/ 0 w 240"/>
              <a:gd name="T7" fmla="*/ 0 h 1"/>
              <a:gd name="T8" fmla="*/ 240 w 240"/>
              <a:gd name="T9" fmla="*/ 1 h 1"/>
            </a:gdLst>
            <a:ahLst/>
            <a:cxnLst>
              <a:cxn ang="T4">
                <a:pos x="T0" y="T1"/>
              </a:cxn>
              <a:cxn ang="T5">
                <a:pos x="T2" y="T3"/>
              </a:cxn>
            </a:cxnLst>
            <a:rect l="T6" t="T7" r="T8" b="T9"/>
            <a:pathLst>
              <a:path w="240" h="1">
                <a:moveTo>
                  <a:pt x="0" y="0"/>
                </a:moveTo>
                <a:cubicBezTo>
                  <a:pt x="100" y="0"/>
                  <a:pt x="200" y="0"/>
                  <a:pt x="240" y="0"/>
                </a:cubicBezTo>
              </a:path>
            </a:pathLst>
          </a:custGeom>
          <a:noFill/>
          <a:ln w="28575" cmpd="sng">
            <a:solidFill>
              <a:schemeClr val="tx1"/>
            </a:solidFill>
            <a:round/>
            <a:headEnd/>
            <a:tailEnd/>
          </a:ln>
        </p:spPr>
        <p:txBody>
          <a:bodyPr/>
          <a:lstStyle/>
          <a:p>
            <a:endParaRPr lang="en-US"/>
          </a:p>
        </p:txBody>
      </p:sp>
      <p:grpSp>
        <p:nvGrpSpPr>
          <p:cNvPr id="7" name="Group 81"/>
          <p:cNvGrpSpPr>
            <a:grpSpLocks/>
          </p:cNvGrpSpPr>
          <p:nvPr/>
        </p:nvGrpSpPr>
        <p:grpSpPr bwMode="auto">
          <a:xfrm>
            <a:off x="8208962" y="3581400"/>
            <a:ext cx="782638" cy="369888"/>
            <a:chOff x="2448" y="2160"/>
            <a:chExt cx="493" cy="233"/>
          </a:xfrm>
        </p:grpSpPr>
        <p:sp>
          <p:nvSpPr>
            <p:cNvPr id="6213" name="Line 79"/>
            <p:cNvSpPr>
              <a:spLocks noChangeShapeType="1"/>
            </p:cNvSpPr>
            <p:nvPr/>
          </p:nvSpPr>
          <p:spPr bwMode="auto">
            <a:xfrm flipH="1">
              <a:off x="2448" y="2295"/>
              <a:ext cx="288" cy="0"/>
            </a:xfrm>
            <a:prstGeom prst="line">
              <a:avLst/>
            </a:prstGeom>
            <a:noFill/>
            <a:ln w="9525">
              <a:solidFill>
                <a:schemeClr val="tx1"/>
              </a:solidFill>
              <a:round/>
              <a:headEnd/>
              <a:tailEnd type="arrow" w="med" len="med"/>
            </a:ln>
          </p:spPr>
          <p:txBody>
            <a:bodyPr/>
            <a:lstStyle/>
            <a:p>
              <a:endParaRPr lang="en-US"/>
            </a:p>
          </p:txBody>
        </p:sp>
        <p:sp>
          <p:nvSpPr>
            <p:cNvPr id="6214" name="Text Box 80"/>
            <p:cNvSpPr txBox="1">
              <a:spLocks noChangeArrowheads="1"/>
            </p:cNvSpPr>
            <p:nvPr/>
          </p:nvSpPr>
          <p:spPr bwMode="auto">
            <a:xfrm>
              <a:off x="2784" y="2160"/>
              <a:ext cx="157" cy="233"/>
            </a:xfrm>
            <a:prstGeom prst="rect">
              <a:avLst/>
            </a:prstGeom>
            <a:noFill/>
            <a:ln w="9525">
              <a:noFill/>
              <a:miter lim="800000"/>
              <a:headEnd/>
              <a:tailEnd/>
            </a:ln>
          </p:spPr>
          <p:txBody>
            <a:bodyPr wrap="none">
              <a:spAutoFit/>
            </a:bodyPr>
            <a:lstStyle/>
            <a:p>
              <a:r>
                <a:rPr lang="en-US" sz="1800" i="1" dirty="0" smtClean="0"/>
                <a:t>f</a:t>
              </a:r>
              <a:endParaRPr lang="en-US" sz="1800" dirty="0"/>
            </a:p>
          </p:txBody>
        </p:sp>
      </p:grpSp>
      <p:grpSp>
        <p:nvGrpSpPr>
          <p:cNvPr id="8" name="Group 100"/>
          <p:cNvGrpSpPr>
            <a:grpSpLocks/>
          </p:cNvGrpSpPr>
          <p:nvPr/>
        </p:nvGrpSpPr>
        <p:grpSpPr bwMode="auto">
          <a:xfrm>
            <a:off x="7980360" y="3733800"/>
            <a:ext cx="228600" cy="609600"/>
            <a:chOff x="4320" y="2352"/>
            <a:chExt cx="144" cy="384"/>
          </a:xfrm>
        </p:grpSpPr>
        <p:sp>
          <p:nvSpPr>
            <p:cNvPr id="6209" name="Rectangle 82"/>
            <p:cNvSpPr>
              <a:spLocks noChangeArrowheads="1"/>
            </p:cNvSpPr>
            <p:nvPr/>
          </p:nvSpPr>
          <p:spPr bwMode="auto">
            <a:xfrm>
              <a:off x="4320" y="2352"/>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6210" name="Rectangle 83"/>
            <p:cNvSpPr>
              <a:spLocks noChangeArrowheads="1"/>
            </p:cNvSpPr>
            <p:nvPr/>
          </p:nvSpPr>
          <p:spPr bwMode="auto">
            <a:xfrm>
              <a:off x="4320" y="2448"/>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6211" name="Rectangle 84"/>
            <p:cNvSpPr>
              <a:spLocks noChangeArrowheads="1"/>
            </p:cNvSpPr>
            <p:nvPr/>
          </p:nvSpPr>
          <p:spPr bwMode="auto">
            <a:xfrm>
              <a:off x="4320" y="2544"/>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6212" name="Rectangle 85"/>
            <p:cNvSpPr>
              <a:spLocks noChangeArrowheads="1"/>
            </p:cNvSpPr>
            <p:nvPr/>
          </p:nvSpPr>
          <p:spPr bwMode="auto">
            <a:xfrm>
              <a:off x="4320" y="2640"/>
              <a:ext cx="144" cy="96"/>
            </a:xfrm>
            <a:prstGeom prst="rect">
              <a:avLst/>
            </a:prstGeom>
            <a:solidFill>
              <a:schemeClr val="hlink"/>
            </a:solidFill>
            <a:ln w="9525">
              <a:solidFill>
                <a:schemeClr val="tx1"/>
              </a:solidFill>
              <a:miter lim="800000"/>
              <a:headEnd/>
              <a:tailEnd/>
            </a:ln>
          </p:spPr>
          <p:txBody>
            <a:bodyPr wrap="none" anchor="ctr"/>
            <a:lstStyle/>
            <a:p>
              <a:endParaRPr lang="en-US"/>
            </a:p>
          </p:txBody>
        </p:sp>
      </p:grpSp>
      <p:sp>
        <p:nvSpPr>
          <p:cNvPr id="2" name="Content Placeholder 1"/>
          <p:cNvSpPr>
            <a:spLocks noGrp="1"/>
          </p:cNvSpPr>
          <p:nvPr>
            <p:ph idx="1"/>
          </p:nvPr>
        </p:nvSpPr>
        <p:spPr>
          <a:xfrm>
            <a:off x="228600" y="838200"/>
            <a:ext cx="8167687" cy="5016500"/>
          </a:xfrm>
        </p:spPr>
        <p:txBody>
          <a:bodyPr/>
          <a:lstStyle/>
          <a:p>
            <a:pPr marL="457200" indent="-457200">
              <a:buFont typeface="Wingdings" pitchFamily="2" charset="2"/>
              <a:buChar char="q"/>
            </a:pPr>
            <a:r>
              <a:rPr lang="en-US" dirty="0" smtClean="0"/>
              <a:t>Standard I/O (</a:t>
            </a:r>
            <a:r>
              <a:rPr lang="en-US" dirty="0"/>
              <a:t>keyboard </a:t>
            </a:r>
            <a:r>
              <a:rPr lang="en-US" dirty="0" smtClean="0"/>
              <a:t>stdin and screen stdout) are files, and a Buffer is used too;</a:t>
            </a:r>
          </a:p>
          <a:p>
            <a:pPr marL="457200" indent="-457200">
              <a:buFont typeface="Wingdings" pitchFamily="2" charset="2"/>
              <a:buChar char="q"/>
            </a:pPr>
            <a:r>
              <a:rPr lang="en-US" dirty="0" smtClean="0"/>
              <a:t>The “Buffer” is an invisible array variable of bytes or characters;</a:t>
            </a:r>
          </a:p>
          <a:p>
            <a:pPr marL="457200" indent="-457200">
              <a:buFont typeface="Wingdings" pitchFamily="2" charset="2"/>
              <a:buChar char="q"/>
            </a:pPr>
            <a:r>
              <a:rPr lang="en-US" dirty="0" smtClean="0"/>
              <a:t>We can use different I/O statements to read and write it;</a:t>
            </a:r>
          </a:p>
          <a:p>
            <a:pPr marL="879475" lvl="1" indent="-457200">
              <a:buFont typeface="Wingdings" pitchFamily="2" charset="2"/>
              <a:buChar char="Ø"/>
            </a:pPr>
            <a:r>
              <a:rPr lang="en-US" dirty="0" smtClean="0"/>
              <a:t>C: </a:t>
            </a:r>
            <a:r>
              <a:rPr lang="en-US" dirty="0" err="1" smtClean="0"/>
              <a:t>scanf</a:t>
            </a:r>
            <a:r>
              <a:rPr lang="en-US" dirty="0" smtClean="0"/>
              <a:t>, </a:t>
            </a:r>
            <a:r>
              <a:rPr lang="en-US" dirty="0" err="1" smtClean="0"/>
              <a:t>printf</a:t>
            </a:r>
            <a:r>
              <a:rPr lang="en-US" dirty="0" smtClean="0"/>
              <a:t>, </a:t>
            </a:r>
            <a:r>
              <a:rPr lang="en-US" dirty="0" err="1" smtClean="0"/>
              <a:t>getc</a:t>
            </a:r>
            <a:r>
              <a:rPr lang="en-US" dirty="0" smtClean="0"/>
              <a:t>, </a:t>
            </a:r>
            <a:r>
              <a:rPr lang="en-US" dirty="0" err="1" smtClean="0"/>
              <a:t>putc</a:t>
            </a:r>
            <a:r>
              <a:rPr lang="en-US" dirty="0" smtClean="0"/>
              <a:t>, </a:t>
            </a:r>
            <a:r>
              <a:rPr lang="en-US" dirty="0" err="1" smtClean="0"/>
              <a:t>fflush</a:t>
            </a:r>
            <a:endParaRPr lang="en-US" dirty="0" smtClean="0"/>
          </a:p>
          <a:p>
            <a:pPr marL="879475" lvl="1" indent="-457200">
              <a:buFont typeface="Wingdings" pitchFamily="2" charset="2"/>
              <a:buChar char="Ø"/>
            </a:pPr>
            <a:r>
              <a:rPr lang="en-US" dirty="0" smtClean="0"/>
              <a:t>C++: </a:t>
            </a:r>
            <a:r>
              <a:rPr lang="en-US" dirty="0" err="1" smtClean="0"/>
              <a:t>cin</a:t>
            </a:r>
            <a:r>
              <a:rPr lang="en-US" dirty="0" smtClean="0"/>
              <a:t>, </a:t>
            </a:r>
            <a:r>
              <a:rPr lang="en-US" dirty="0" err="1" smtClean="0"/>
              <a:t>cout</a:t>
            </a:r>
            <a:r>
              <a:rPr lang="en-US" dirty="0" smtClean="0"/>
              <a:t>, </a:t>
            </a:r>
            <a:r>
              <a:rPr lang="en-US" dirty="0" err="1" smtClean="0"/>
              <a:t>cin.get</a:t>
            </a:r>
            <a:r>
              <a:rPr lang="en-US" dirty="0" smtClean="0"/>
              <a:t>, </a:t>
            </a:r>
            <a:r>
              <a:rPr lang="en-US" dirty="0" err="1" smtClean="0"/>
              <a:t>cin.getline</a:t>
            </a:r>
            <a:r>
              <a:rPr lang="en-US" dirty="0" smtClean="0"/>
              <a:t>, </a:t>
            </a:r>
            <a:br>
              <a:rPr lang="en-US" dirty="0" smtClean="0"/>
            </a:br>
            <a:r>
              <a:rPr lang="en-US" dirty="0" err="1" smtClean="0"/>
              <a:t>cin.ignore</a:t>
            </a:r>
            <a:endParaRPr lang="en-US" dirty="0"/>
          </a:p>
        </p:txBody>
      </p:sp>
    </p:spTree>
    <p:extLst>
      <p:ext uri="{BB962C8B-B14F-4D97-AF65-F5344CB8AC3E}">
        <p14:creationId xmlns:p14="http://schemas.microsoft.com/office/powerpoint/2010/main" val="2731445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9"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10" presetClass="exit" presetSubtype="0" fill="hold" nodeType="withEffect">
                                  <p:stCondLst>
                                    <p:cond delay="0"/>
                                  </p:stCondLst>
                                  <p:childTnLst>
                                    <p:animEffect transition="out" filter="fade">
                                      <p:cBhvr>
                                        <p:cTn id="10" dur="2000"/>
                                        <p:tgtEl>
                                          <p:spTgt spid="7"/>
                                        </p:tgtEl>
                                      </p:cBhvr>
                                    </p:animEffect>
                                    <p:set>
                                      <p:cBhvr>
                                        <p:cTn id="11"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71513" y="76200"/>
            <a:ext cx="7807325" cy="792163"/>
          </a:xfrm>
        </p:spPr>
        <p:txBody>
          <a:bodyPr/>
          <a:lstStyle/>
          <a:p>
            <a:pPr marL="0" indent="0" algn="l"/>
            <a:r>
              <a:rPr lang="en-US" sz="2800" dirty="0" smtClean="0"/>
              <a:t>Understanding the File System Buffer:</a:t>
            </a:r>
            <a:br>
              <a:rPr lang="en-US" sz="2800" dirty="0" smtClean="0"/>
            </a:br>
            <a:r>
              <a:rPr lang="en-US" sz="2800" b="0" dirty="0" smtClean="0"/>
              <a:t>Case 1: Variable and Buffer Map of the Example</a:t>
            </a:r>
          </a:p>
        </p:txBody>
      </p:sp>
      <p:grpSp>
        <p:nvGrpSpPr>
          <p:cNvPr id="2" name="Group 175"/>
          <p:cNvGrpSpPr>
            <a:grpSpLocks/>
          </p:cNvGrpSpPr>
          <p:nvPr/>
        </p:nvGrpSpPr>
        <p:grpSpPr bwMode="auto">
          <a:xfrm>
            <a:off x="828675" y="3200400"/>
            <a:ext cx="6865938" cy="728663"/>
            <a:chOff x="522" y="1785"/>
            <a:chExt cx="4325" cy="459"/>
          </a:xfrm>
        </p:grpSpPr>
        <p:sp>
          <p:nvSpPr>
            <p:cNvPr id="61566" name="Rectangle 3"/>
            <p:cNvSpPr>
              <a:spLocks noChangeArrowheads="1"/>
            </p:cNvSpPr>
            <p:nvPr/>
          </p:nvSpPr>
          <p:spPr bwMode="auto">
            <a:xfrm>
              <a:off x="1310" y="2051"/>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67" name="Rectangle 4"/>
            <p:cNvSpPr>
              <a:spLocks noChangeArrowheads="1"/>
            </p:cNvSpPr>
            <p:nvPr/>
          </p:nvSpPr>
          <p:spPr bwMode="auto">
            <a:xfrm>
              <a:off x="1438" y="2051"/>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68" name="Rectangle 5"/>
            <p:cNvSpPr>
              <a:spLocks noChangeArrowheads="1"/>
            </p:cNvSpPr>
            <p:nvPr/>
          </p:nvSpPr>
          <p:spPr bwMode="auto">
            <a:xfrm>
              <a:off x="1568" y="2051"/>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69" name="Rectangle 6"/>
            <p:cNvSpPr>
              <a:spLocks noChangeArrowheads="1"/>
            </p:cNvSpPr>
            <p:nvPr/>
          </p:nvSpPr>
          <p:spPr bwMode="auto">
            <a:xfrm>
              <a:off x="1697" y="2051"/>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70" name="Rectangle 7"/>
            <p:cNvSpPr>
              <a:spLocks noChangeArrowheads="1"/>
            </p:cNvSpPr>
            <p:nvPr/>
          </p:nvSpPr>
          <p:spPr bwMode="auto">
            <a:xfrm>
              <a:off x="1826" y="2051"/>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71" name="Rectangle 8"/>
            <p:cNvSpPr>
              <a:spLocks noChangeArrowheads="1"/>
            </p:cNvSpPr>
            <p:nvPr/>
          </p:nvSpPr>
          <p:spPr bwMode="auto">
            <a:xfrm>
              <a:off x="1956" y="2051"/>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72" name="Rectangle 9"/>
            <p:cNvSpPr>
              <a:spLocks noChangeArrowheads="1"/>
            </p:cNvSpPr>
            <p:nvPr/>
          </p:nvSpPr>
          <p:spPr bwMode="auto">
            <a:xfrm>
              <a:off x="2084" y="2051"/>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73" name="Rectangle 10"/>
            <p:cNvSpPr>
              <a:spLocks noChangeArrowheads="1"/>
            </p:cNvSpPr>
            <p:nvPr/>
          </p:nvSpPr>
          <p:spPr bwMode="auto">
            <a:xfrm>
              <a:off x="2214" y="2051"/>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74" name="Rectangle 11"/>
            <p:cNvSpPr>
              <a:spLocks noChangeArrowheads="1"/>
            </p:cNvSpPr>
            <p:nvPr/>
          </p:nvSpPr>
          <p:spPr bwMode="auto">
            <a:xfrm>
              <a:off x="2342" y="2051"/>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75" name="Rectangle 12"/>
            <p:cNvSpPr>
              <a:spLocks noChangeArrowheads="1"/>
            </p:cNvSpPr>
            <p:nvPr/>
          </p:nvSpPr>
          <p:spPr bwMode="auto">
            <a:xfrm>
              <a:off x="3236" y="2051"/>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76" name="Rectangle 13"/>
            <p:cNvSpPr>
              <a:spLocks noChangeArrowheads="1"/>
            </p:cNvSpPr>
            <p:nvPr/>
          </p:nvSpPr>
          <p:spPr bwMode="auto">
            <a:xfrm>
              <a:off x="3366" y="2051"/>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77" name="Rectangle 14"/>
            <p:cNvSpPr>
              <a:spLocks noChangeArrowheads="1"/>
            </p:cNvSpPr>
            <p:nvPr/>
          </p:nvSpPr>
          <p:spPr bwMode="auto">
            <a:xfrm>
              <a:off x="3495" y="2051"/>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78" name="Rectangle 15"/>
            <p:cNvSpPr>
              <a:spLocks noChangeArrowheads="1"/>
            </p:cNvSpPr>
            <p:nvPr/>
          </p:nvSpPr>
          <p:spPr bwMode="auto">
            <a:xfrm>
              <a:off x="3624" y="2051"/>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79" name="Rectangle 16"/>
            <p:cNvSpPr>
              <a:spLocks noChangeArrowheads="1"/>
            </p:cNvSpPr>
            <p:nvPr/>
          </p:nvSpPr>
          <p:spPr bwMode="auto">
            <a:xfrm>
              <a:off x="3754" y="2051"/>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80" name="Rectangle 17"/>
            <p:cNvSpPr>
              <a:spLocks noChangeArrowheads="1"/>
            </p:cNvSpPr>
            <p:nvPr/>
          </p:nvSpPr>
          <p:spPr bwMode="auto">
            <a:xfrm>
              <a:off x="3883" y="2051"/>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81" name="Rectangle 18"/>
            <p:cNvSpPr>
              <a:spLocks noChangeArrowheads="1"/>
            </p:cNvSpPr>
            <p:nvPr/>
          </p:nvSpPr>
          <p:spPr bwMode="auto">
            <a:xfrm>
              <a:off x="4012" y="2051"/>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82" name="Rectangle 19"/>
            <p:cNvSpPr>
              <a:spLocks noChangeArrowheads="1"/>
            </p:cNvSpPr>
            <p:nvPr/>
          </p:nvSpPr>
          <p:spPr bwMode="auto">
            <a:xfrm>
              <a:off x="4141" y="2051"/>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83" name="Rectangle 20"/>
            <p:cNvSpPr>
              <a:spLocks noChangeArrowheads="1"/>
            </p:cNvSpPr>
            <p:nvPr/>
          </p:nvSpPr>
          <p:spPr bwMode="auto">
            <a:xfrm>
              <a:off x="4270" y="2051"/>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84" name="Rectangle 21"/>
            <p:cNvSpPr>
              <a:spLocks noChangeArrowheads="1"/>
            </p:cNvSpPr>
            <p:nvPr/>
          </p:nvSpPr>
          <p:spPr bwMode="auto">
            <a:xfrm>
              <a:off x="4400" y="2051"/>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85" name="Rectangle 22"/>
            <p:cNvSpPr>
              <a:spLocks noChangeArrowheads="1"/>
            </p:cNvSpPr>
            <p:nvPr/>
          </p:nvSpPr>
          <p:spPr bwMode="auto">
            <a:xfrm>
              <a:off x="4515" y="2051"/>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86" name="Rectangle 23"/>
            <p:cNvSpPr>
              <a:spLocks noChangeArrowheads="1"/>
            </p:cNvSpPr>
            <p:nvPr/>
          </p:nvSpPr>
          <p:spPr bwMode="auto">
            <a:xfrm>
              <a:off x="4644" y="2051"/>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87" name="Rectangle 24"/>
            <p:cNvSpPr>
              <a:spLocks noChangeArrowheads="1"/>
            </p:cNvSpPr>
            <p:nvPr/>
          </p:nvSpPr>
          <p:spPr bwMode="auto">
            <a:xfrm>
              <a:off x="2850" y="2051"/>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88" name="Rectangle 25"/>
            <p:cNvSpPr>
              <a:spLocks noChangeArrowheads="1"/>
            </p:cNvSpPr>
            <p:nvPr/>
          </p:nvSpPr>
          <p:spPr bwMode="auto">
            <a:xfrm>
              <a:off x="2978" y="2051"/>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89" name="Rectangle 26"/>
            <p:cNvSpPr>
              <a:spLocks noChangeArrowheads="1"/>
            </p:cNvSpPr>
            <p:nvPr/>
          </p:nvSpPr>
          <p:spPr bwMode="auto">
            <a:xfrm>
              <a:off x="3108" y="2051"/>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90" name="Text Box 30"/>
            <p:cNvSpPr txBox="1">
              <a:spLocks noChangeArrowheads="1"/>
            </p:cNvSpPr>
            <p:nvPr/>
          </p:nvSpPr>
          <p:spPr bwMode="auto">
            <a:xfrm>
              <a:off x="2928" y="1785"/>
              <a:ext cx="1919" cy="233"/>
            </a:xfrm>
            <a:prstGeom prst="rect">
              <a:avLst/>
            </a:prstGeom>
            <a:noFill/>
            <a:ln w="9525">
              <a:noFill/>
              <a:miter lim="800000"/>
              <a:headEnd/>
              <a:tailEnd/>
            </a:ln>
          </p:spPr>
          <p:txBody>
            <a:bodyPr wrap="none">
              <a:spAutoFit/>
            </a:bodyPr>
            <a:lstStyle/>
            <a:p>
              <a:pPr eaLnBrk="1" hangingPunct="1"/>
              <a:r>
                <a:rPr lang="en-US" sz="1800" dirty="0"/>
                <a:t>Input </a:t>
              </a:r>
              <a:r>
                <a:rPr lang="en-US" sz="1800" dirty="0">
                  <a:solidFill>
                    <a:srgbClr val="0000FF"/>
                  </a:solidFill>
                </a:rPr>
                <a:t>buffer</a:t>
              </a:r>
              <a:r>
                <a:rPr lang="en-US" sz="1800" dirty="0"/>
                <a:t> (</a:t>
              </a:r>
              <a:r>
                <a:rPr lang="en-US" sz="1800" dirty="0" smtClean="0"/>
                <a:t>an array of bytes)</a:t>
              </a:r>
              <a:endParaRPr lang="en-US" sz="1800" dirty="0"/>
            </a:p>
          </p:txBody>
        </p:sp>
        <p:sp>
          <p:nvSpPr>
            <p:cNvPr id="61591" name="Text Box 31"/>
            <p:cNvSpPr txBox="1">
              <a:spLocks noChangeArrowheads="1"/>
            </p:cNvSpPr>
            <p:nvPr/>
          </p:nvSpPr>
          <p:spPr bwMode="auto">
            <a:xfrm>
              <a:off x="1344" y="1785"/>
              <a:ext cx="1016" cy="231"/>
            </a:xfrm>
            <a:prstGeom prst="rect">
              <a:avLst/>
            </a:prstGeom>
            <a:noFill/>
            <a:ln w="9525">
              <a:noFill/>
              <a:miter lim="800000"/>
              <a:headEnd/>
              <a:tailEnd/>
            </a:ln>
          </p:spPr>
          <p:txBody>
            <a:bodyPr wrap="none">
              <a:spAutoFit/>
            </a:bodyPr>
            <a:lstStyle/>
            <a:p>
              <a:pPr eaLnBrk="1" hangingPunct="1"/>
              <a:r>
                <a:rPr lang="en-US" sz="1800" dirty="0"/>
                <a:t>Variable: </a:t>
              </a:r>
              <a:r>
                <a:rPr lang="en-US" sz="1800" dirty="0" err="1">
                  <a:solidFill>
                    <a:srgbClr val="0000FF"/>
                  </a:solidFill>
                </a:rPr>
                <a:t>strvar</a:t>
              </a:r>
              <a:endParaRPr lang="en-US" sz="1800" dirty="0">
                <a:solidFill>
                  <a:srgbClr val="0000FF"/>
                </a:solidFill>
              </a:endParaRPr>
            </a:p>
          </p:txBody>
        </p:sp>
        <p:sp>
          <p:nvSpPr>
            <p:cNvPr id="61592" name="Line 32"/>
            <p:cNvSpPr>
              <a:spLocks noChangeShapeType="1"/>
            </p:cNvSpPr>
            <p:nvPr/>
          </p:nvSpPr>
          <p:spPr bwMode="auto">
            <a:xfrm flipH="1">
              <a:off x="2514" y="2116"/>
              <a:ext cx="323" cy="0"/>
            </a:xfrm>
            <a:prstGeom prst="line">
              <a:avLst/>
            </a:prstGeom>
            <a:noFill/>
            <a:ln w="9525">
              <a:solidFill>
                <a:schemeClr val="tx1"/>
              </a:solidFill>
              <a:round/>
              <a:headEnd/>
              <a:tailEnd type="triangle" w="med" len="med"/>
            </a:ln>
          </p:spPr>
          <p:txBody>
            <a:bodyPr/>
            <a:lstStyle/>
            <a:p>
              <a:endParaRPr lang="en-US"/>
            </a:p>
          </p:txBody>
        </p:sp>
        <p:sp>
          <p:nvSpPr>
            <p:cNvPr id="61593" name="Text Box 33"/>
            <p:cNvSpPr txBox="1">
              <a:spLocks noChangeArrowheads="1"/>
            </p:cNvSpPr>
            <p:nvPr/>
          </p:nvSpPr>
          <p:spPr bwMode="auto">
            <a:xfrm>
              <a:off x="2496" y="1785"/>
              <a:ext cx="292" cy="231"/>
            </a:xfrm>
            <a:prstGeom prst="rect">
              <a:avLst/>
            </a:prstGeom>
            <a:noFill/>
            <a:ln w="9525">
              <a:noFill/>
              <a:miter lim="800000"/>
              <a:headEnd/>
              <a:tailEnd/>
            </a:ln>
          </p:spPr>
          <p:txBody>
            <a:bodyPr wrap="none">
              <a:spAutoFit/>
            </a:bodyPr>
            <a:lstStyle/>
            <a:p>
              <a:pPr eaLnBrk="1" hangingPunct="1"/>
              <a:r>
                <a:rPr lang="en-US" sz="1800"/>
                <a:t>cin</a:t>
              </a:r>
            </a:p>
          </p:txBody>
        </p:sp>
        <p:sp>
          <p:nvSpPr>
            <p:cNvPr id="61594" name="Text Box 34"/>
            <p:cNvSpPr txBox="1">
              <a:spLocks noChangeArrowheads="1"/>
            </p:cNvSpPr>
            <p:nvPr/>
          </p:nvSpPr>
          <p:spPr bwMode="auto">
            <a:xfrm>
              <a:off x="522" y="1962"/>
              <a:ext cx="800" cy="231"/>
            </a:xfrm>
            <a:prstGeom prst="rect">
              <a:avLst/>
            </a:prstGeom>
            <a:noFill/>
            <a:ln w="9525">
              <a:noFill/>
              <a:miter lim="800000"/>
              <a:headEnd/>
              <a:tailEnd/>
            </a:ln>
          </p:spPr>
          <p:txBody>
            <a:bodyPr wrap="none">
              <a:spAutoFit/>
            </a:bodyPr>
            <a:lstStyle/>
            <a:p>
              <a:pPr algn="r" eaLnBrk="1" hangingPunct="1"/>
              <a:r>
                <a:rPr lang="en-US" sz="1800"/>
                <a:t>Initial state:</a:t>
              </a:r>
            </a:p>
          </p:txBody>
        </p:sp>
        <p:sp>
          <p:nvSpPr>
            <p:cNvPr id="61595" name="Line 93"/>
            <p:cNvSpPr>
              <a:spLocks noChangeShapeType="1"/>
            </p:cNvSpPr>
            <p:nvPr/>
          </p:nvSpPr>
          <p:spPr bwMode="auto">
            <a:xfrm>
              <a:off x="2850" y="1921"/>
              <a:ext cx="0" cy="130"/>
            </a:xfrm>
            <a:prstGeom prst="line">
              <a:avLst/>
            </a:prstGeom>
            <a:noFill/>
            <a:ln w="9525">
              <a:solidFill>
                <a:schemeClr val="tx1"/>
              </a:solidFill>
              <a:round/>
              <a:headEnd/>
              <a:tailEnd type="triangle" w="med" len="med"/>
            </a:ln>
          </p:spPr>
          <p:txBody>
            <a:bodyPr/>
            <a:lstStyle/>
            <a:p>
              <a:endParaRPr lang="en-US"/>
            </a:p>
          </p:txBody>
        </p:sp>
        <p:sp>
          <p:nvSpPr>
            <p:cNvPr id="61596" name="Line 94"/>
            <p:cNvSpPr>
              <a:spLocks noChangeShapeType="1"/>
            </p:cNvSpPr>
            <p:nvPr/>
          </p:nvSpPr>
          <p:spPr bwMode="auto">
            <a:xfrm>
              <a:off x="2913" y="1921"/>
              <a:ext cx="0" cy="130"/>
            </a:xfrm>
            <a:prstGeom prst="line">
              <a:avLst/>
            </a:prstGeom>
            <a:noFill/>
            <a:ln w="9525">
              <a:solidFill>
                <a:schemeClr val="tx1"/>
              </a:solidFill>
              <a:round/>
              <a:headEnd/>
              <a:tailEnd type="triangle" w="med" len="med"/>
            </a:ln>
          </p:spPr>
          <p:txBody>
            <a:bodyPr/>
            <a:lstStyle/>
            <a:p>
              <a:endParaRPr lang="en-US"/>
            </a:p>
          </p:txBody>
        </p:sp>
      </p:grpSp>
      <p:grpSp>
        <p:nvGrpSpPr>
          <p:cNvPr id="3" name="Group 167"/>
          <p:cNvGrpSpPr>
            <a:grpSpLocks/>
          </p:cNvGrpSpPr>
          <p:nvPr/>
        </p:nvGrpSpPr>
        <p:grpSpPr bwMode="auto">
          <a:xfrm>
            <a:off x="230189" y="3970338"/>
            <a:ext cx="8816977" cy="512762"/>
            <a:chOff x="145" y="1454"/>
            <a:chExt cx="5554" cy="323"/>
          </a:xfrm>
        </p:grpSpPr>
        <p:sp>
          <p:nvSpPr>
            <p:cNvPr id="61536" name="Rectangle 35"/>
            <p:cNvSpPr>
              <a:spLocks noChangeArrowheads="1"/>
            </p:cNvSpPr>
            <p:nvPr/>
          </p:nvSpPr>
          <p:spPr bwMode="auto">
            <a:xfrm>
              <a:off x="145" y="1533"/>
              <a:ext cx="1177" cy="233"/>
            </a:xfrm>
            <a:prstGeom prst="rect">
              <a:avLst/>
            </a:prstGeom>
            <a:noFill/>
            <a:ln w="9525">
              <a:noFill/>
              <a:miter lim="800000"/>
              <a:headEnd/>
              <a:tailEnd/>
            </a:ln>
          </p:spPr>
          <p:txBody>
            <a:bodyPr wrap="none">
              <a:spAutoFit/>
            </a:bodyPr>
            <a:lstStyle/>
            <a:p>
              <a:pPr algn="r" eaLnBrk="1" hangingPunct="1"/>
              <a:r>
                <a:rPr lang="en-US" sz="1800" dirty="0" smtClean="0"/>
                <a:t>Call cin </a:t>
              </a:r>
              <a:r>
                <a:rPr lang="en-US" sz="1800" dirty="0"/>
                <a:t>&gt;&gt; </a:t>
              </a:r>
              <a:r>
                <a:rPr lang="en-US" sz="1800" dirty="0" err="1"/>
                <a:t>strvar</a:t>
              </a:r>
              <a:r>
                <a:rPr lang="en-US" sz="1800" dirty="0"/>
                <a:t> </a:t>
              </a:r>
            </a:p>
          </p:txBody>
        </p:sp>
        <p:sp>
          <p:nvSpPr>
            <p:cNvPr id="61537" name="Rectangle 36"/>
            <p:cNvSpPr>
              <a:spLocks noChangeArrowheads="1"/>
            </p:cNvSpPr>
            <p:nvPr/>
          </p:nvSpPr>
          <p:spPr bwMode="auto">
            <a:xfrm>
              <a:off x="1310" y="1583"/>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38" name="Rectangle 37"/>
            <p:cNvSpPr>
              <a:spLocks noChangeArrowheads="1"/>
            </p:cNvSpPr>
            <p:nvPr/>
          </p:nvSpPr>
          <p:spPr bwMode="auto">
            <a:xfrm>
              <a:off x="1438"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39" name="Rectangle 38"/>
            <p:cNvSpPr>
              <a:spLocks noChangeArrowheads="1"/>
            </p:cNvSpPr>
            <p:nvPr/>
          </p:nvSpPr>
          <p:spPr bwMode="auto">
            <a:xfrm>
              <a:off x="1568"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40" name="Rectangle 39"/>
            <p:cNvSpPr>
              <a:spLocks noChangeArrowheads="1"/>
            </p:cNvSpPr>
            <p:nvPr/>
          </p:nvSpPr>
          <p:spPr bwMode="auto">
            <a:xfrm>
              <a:off x="1697"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41" name="Rectangle 40"/>
            <p:cNvSpPr>
              <a:spLocks noChangeArrowheads="1"/>
            </p:cNvSpPr>
            <p:nvPr/>
          </p:nvSpPr>
          <p:spPr bwMode="auto">
            <a:xfrm>
              <a:off x="1826"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42" name="Rectangle 41"/>
            <p:cNvSpPr>
              <a:spLocks noChangeArrowheads="1"/>
            </p:cNvSpPr>
            <p:nvPr/>
          </p:nvSpPr>
          <p:spPr bwMode="auto">
            <a:xfrm>
              <a:off x="1956" y="1583"/>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43" name="Rectangle 42"/>
            <p:cNvSpPr>
              <a:spLocks noChangeArrowheads="1"/>
            </p:cNvSpPr>
            <p:nvPr/>
          </p:nvSpPr>
          <p:spPr bwMode="auto">
            <a:xfrm>
              <a:off x="2084"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44" name="Rectangle 43"/>
            <p:cNvSpPr>
              <a:spLocks noChangeArrowheads="1"/>
            </p:cNvSpPr>
            <p:nvPr/>
          </p:nvSpPr>
          <p:spPr bwMode="auto">
            <a:xfrm>
              <a:off x="2214" y="1583"/>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45" name="Rectangle 44"/>
            <p:cNvSpPr>
              <a:spLocks noChangeArrowheads="1"/>
            </p:cNvSpPr>
            <p:nvPr/>
          </p:nvSpPr>
          <p:spPr bwMode="auto">
            <a:xfrm>
              <a:off x="2342"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46" name="Rectangle 45"/>
            <p:cNvSpPr>
              <a:spLocks noChangeArrowheads="1"/>
            </p:cNvSpPr>
            <p:nvPr/>
          </p:nvSpPr>
          <p:spPr bwMode="auto">
            <a:xfrm>
              <a:off x="3236"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547" name="Rectangle 46"/>
            <p:cNvSpPr>
              <a:spLocks noChangeArrowheads="1"/>
            </p:cNvSpPr>
            <p:nvPr/>
          </p:nvSpPr>
          <p:spPr bwMode="auto">
            <a:xfrm>
              <a:off x="3366"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48" name="Rectangle 47"/>
            <p:cNvSpPr>
              <a:spLocks noChangeArrowheads="1"/>
            </p:cNvSpPr>
            <p:nvPr/>
          </p:nvSpPr>
          <p:spPr bwMode="auto">
            <a:xfrm>
              <a:off x="3495"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49" name="Rectangle 48"/>
            <p:cNvSpPr>
              <a:spLocks noChangeArrowheads="1"/>
            </p:cNvSpPr>
            <p:nvPr/>
          </p:nvSpPr>
          <p:spPr bwMode="auto">
            <a:xfrm>
              <a:off x="3624"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50" name="Rectangle 49"/>
            <p:cNvSpPr>
              <a:spLocks noChangeArrowheads="1"/>
            </p:cNvSpPr>
            <p:nvPr/>
          </p:nvSpPr>
          <p:spPr bwMode="auto">
            <a:xfrm>
              <a:off x="3754"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51" name="Rectangle 50"/>
            <p:cNvSpPr>
              <a:spLocks noChangeArrowheads="1"/>
            </p:cNvSpPr>
            <p:nvPr/>
          </p:nvSpPr>
          <p:spPr bwMode="auto">
            <a:xfrm>
              <a:off x="3883"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52" name="Rectangle 51"/>
            <p:cNvSpPr>
              <a:spLocks noChangeArrowheads="1"/>
            </p:cNvSpPr>
            <p:nvPr/>
          </p:nvSpPr>
          <p:spPr bwMode="auto">
            <a:xfrm>
              <a:off x="4012"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53" name="Rectangle 52"/>
            <p:cNvSpPr>
              <a:spLocks noChangeArrowheads="1"/>
            </p:cNvSpPr>
            <p:nvPr/>
          </p:nvSpPr>
          <p:spPr bwMode="auto">
            <a:xfrm>
              <a:off x="4141"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54" name="Rectangle 53"/>
            <p:cNvSpPr>
              <a:spLocks noChangeArrowheads="1"/>
            </p:cNvSpPr>
            <p:nvPr/>
          </p:nvSpPr>
          <p:spPr bwMode="auto">
            <a:xfrm>
              <a:off x="4270"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55" name="Rectangle 54"/>
            <p:cNvSpPr>
              <a:spLocks noChangeArrowheads="1"/>
            </p:cNvSpPr>
            <p:nvPr/>
          </p:nvSpPr>
          <p:spPr bwMode="auto">
            <a:xfrm>
              <a:off x="4400"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56" name="Rectangle 55"/>
            <p:cNvSpPr>
              <a:spLocks noChangeArrowheads="1"/>
            </p:cNvSpPr>
            <p:nvPr/>
          </p:nvSpPr>
          <p:spPr bwMode="auto">
            <a:xfrm>
              <a:off x="4515"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57" name="Rectangle 56"/>
            <p:cNvSpPr>
              <a:spLocks noChangeArrowheads="1"/>
            </p:cNvSpPr>
            <p:nvPr/>
          </p:nvSpPr>
          <p:spPr bwMode="auto">
            <a:xfrm>
              <a:off x="4644"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58" name="Rectangle 57"/>
            <p:cNvSpPr>
              <a:spLocks noChangeArrowheads="1"/>
            </p:cNvSpPr>
            <p:nvPr/>
          </p:nvSpPr>
          <p:spPr bwMode="auto">
            <a:xfrm>
              <a:off x="2850" y="1583"/>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H</a:t>
              </a:r>
            </a:p>
          </p:txBody>
        </p:sp>
        <p:sp>
          <p:nvSpPr>
            <p:cNvPr id="61559" name="Rectangle 58"/>
            <p:cNvSpPr>
              <a:spLocks noChangeArrowheads="1"/>
            </p:cNvSpPr>
            <p:nvPr/>
          </p:nvSpPr>
          <p:spPr bwMode="auto">
            <a:xfrm>
              <a:off x="2978"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i</a:t>
              </a:r>
            </a:p>
          </p:txBody>
        </p:sp>
        <p:sp>
          <p:nvSpPr>
            <p:cNvPr id="61560" name="Rectangle 59"/>
            <p:cNvSpPr>
              <a:spLocks noChangeArrowheads="1"/>
            </p:cNvSpPr>
            <p:nvPr/>
          </p:nvSpPr>
          <p:spPr bwMode="auto">
            <a:xfrm>
              <a:off x="3108" y="1583"/>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dirty="0">
                  <a:solidFill>
                    <a:srgbClr val="FF0000"/>
                  </a:solidFill>
                </a:rPr>
                <a:t>\n</a:t>
              </a:r>
            </a:p>
          </p:txBody>
        </p:sp>
        <p:sp>
          <p:nvSpPr>
            <p:cNvPr id="61561" name="Line 61"/>
            <p:cNvSpPr>
              <a:spLocks noChangeShapeType="1"/>
            </p:cNvSpPr>
            <p:nvPr/>
          </p:nvSpPr>
          <p:spPr bwMode="auto">
            <a:xfrm flipH="1">
              <a:off x="4838" y="1674"/>
              <a:ext cx="194" cy="0"/>
            </a:xfrm>
            <a:prstGeom prst="line">
              <a:avLst/>
            </a:prstGeom>
            <a:noFill/>
            <a:ln w="9525">
              <a:solidFill>
                <a:schemeClr val="tx1"/>
              </a:solidFill>
              <a:round/>
              <a:headEnd/>
              <a:tailEnd type="triangle" w="med" len="med"/>
            </a:ln>
          </p:spPr>
          <p:txBody>
            <a:bodyPr/>
            <a:lstStyle/>
            <a:p>
              <a:endParaRPr lang="en-US"/>
            </a:p>
          </p:txBody>
        </p:sp>
        <p:sp>
          <p:nvSpPr>
            <p:cNvPr id="61562" name="Text Box 62"/>
            <p:cNvSpPr txBox="1">
              <a:spLocks noChangeArrowheads="1"/>
            </p:cNvSpPr>
            <p:nvPr/>
          </p:nvSpPr>
          <p:spPr bwMode="auto">
            <a:xfrm>
              <a:off x="5015" y="1540"/>
              <a:ext cx="684" cy="231"/>
            </a:xfrm>
            <a:prstGeom prst="rect">
              <a:avLst/>
            </a:prstGeom>
            <a:noFill/>
            <a:ln w="9525">
              <a:noFill/>
              <a:miter lim="800000"/>
              <a:headEnd/>
              <a:tailEnd/>
            </a:ln>
          </p:spPr>
          <p:txBody>
            <a:bodyPr wrap="none">
              <a:spAutoFit/>
            </a:bodyPr>
            <a:lstStyle/>
            <a:p>
              <a:pPr eaLnBrk="1" hangingPunct="1"/>
              <a:r>
                <a:rPr lang="en-US" sz="1800"/>
                <a:t>Keyboard</a:t>
              </a:r>
            </a:p>
          </p:txBody>
        </p:sp>
        <p:sp>
          <p:nvSpPr>
            <p:cNvPr id="61563" name="Line 63"/>
            <p:cNvSpPr>
              <a:spLocks noChangeShapeType="1"/>
            </p:cNvSpPr>
            <p:nvPr/>
          </p:nvSpPr>
          <p:spPr bwMode="auto">
            <a:xfrm flipH="1">
              <a:off x="2514" y="1648"/>
              <a:ext cx="323" cy="0"/>
            </a:xfrm>
            <a:prstGeom prst="line">
              <a:avLst/>
            </a:prstGeom>
            <a:noFill/>
            <a:ln w="9525">
              <a:solidFill>
                <a:schemeClr val="tx1"/>
              </a:solidFill>
              <a:round/>
              <a:headEnd/>
              <a:tailEnd type="triangle" w="med" len="med"/>
            </a:ln>
          </p:spPr>
          <p:txBody>
            <a:bodyPr/>
            <a:lstStyle/>
            <a:p>
              <a:endParaRPr lang="en-US"/>
            </a:p>
          </p:txBody>
        </p:sp>
        <p:sp>
          <p:nvSpPr>
            <p:cNvPr id="61564" name="Line 95"/>
            <p:cNvSpPr>
              <a:spLocks noChangeShapeType="1"/>
            </p:cNvSpPr>
            <p:nvPr/>
          </p:nvSpPr>
          <p:spPr bwMode="auto">
            <a:xfrm>
              <a:off x="2850" y="1454"/>
              <a:ext cx="0" cy="129"/>
            </a:xfrm>
            <a:prstGeom prst="line">
              <a:avLst/>
            </a:prstGeom>
            <a:noFill/>
            <a:ln w="9525">
              <a:solidFill>
                <a:schemeClr val="tx1"/>
              </a:solidFill>
              <a:round/>
              <a:headEnd/>
              <a:tailEnd type="triangle" w="med" len="med"/>
            </a:ln>
          </p:spPr>
          <p:txBody>
            <a:bodyPr/>
            <a:lstStyle/>
            <a:p>
              <a:endParaRPr lang="en-US"/>
            </a:p>
          </p:txBody>
        </p:sp>
        <p:sp>
          <p:nvSpPr>
            <p:cNvPr id="61565" name="Line 96"/>
            <p:cNvSpPr>
              <a:spLocks noChangeShapeType="1"/>
            </p:cNvSpPr>
            <p:nvPr/>
          </p:nvSpPr>
          <p:spPr bwMode="auto">
            <a:xfrm>
              <a:off x="3301" y="1454"/>
              <a:ext cx="0" cy="129"/>
            </a:xfrm>
            <a:prstGeom prst="line">
              <a:avLst/>
            </a:prstGeom>
            <a:noFill/>
            <a:ln w="9525">
              <a:solidFill>
                <a:schemeClr val="tx1"/>
              </a:solidFill>
              <a:round/>
              <a:headEnd/>
              <a:tailEnd type="triangle" w="med" len="med"/>
            </a:ln>
          </p:spPr>
          <p:txBody>
            <a:bodyPr/>
            <a:lstStyle/>
            <a:p>
              <a:endParaRPr lang="en-US"/>
            </a:p>
          </p:txBody>
        </p:sp>
      </p:grpSp>
      <p:grpSp>
        <p:nvGrpSpPr>
          <p:cNvPr id="4" name="Group 207"/>
          <p:cNvGrpSpPr>
            <a:grpSpLocks/>
          </p:cNvGrpSpPr>
          <p:nvPr/>
        </p:nvGrpSpPr>
        <p:grpSpPr bwMode="auto">
          <a:xfrm>
            <a:off x="160338" y="4586288"/>
            <a:ext cx="7985127" cy="522287"/>
            <a:chOff x="101" y="2697"/>
            <a:chExt cx="5030" cy="329"/>
          </a:xfrm>
        </p:grpSpPr>
        <p:sp>
          <p:nvSpPr>
            <p:cNvPr id="61507" name="Rectangle 64"/>
            <p:cNvSpPr>
              <a:spLocks noChangeArrowheads="1"/>
            </p:cNvSpPr>
            <p:nvPr/>
          </p:nvSpPr>
          <p:spPr bwMode="auto">
            <a:xfrm>
              <a:off x="101" y="2793"/>
              <a:ext cx="1205" cy="233"/>
            </a:xfrm>
            <a:prstGeom prst="rect">
              <a:avLst/>
            </a:prstGeom>
            <a:noFill/>
            <a:ln w="9525">
              <a:noFill/>
              <a:miter lim="800000"/>
              <a:headEnd/>
              <a:tailEnd/>
            </a:ln>
          </p:spPr>
          <p:txBody>
            <a:bodyPr wrap="none">
              <a:spAutoFit/>
            </a:bodyPr>
            <a:lstStyle/>
            <a:p>
              <a:pPr algn="r" eaLnBrk="1" hangingPunct="1"/>
              <a:r>
                <a:rPr lang="en-US" sz="1800" dirty="0" smtClean="0"/>
                <a:t>After cin </a:t>
              </a:r>
              <a:r>
                <a:rPr lang="en-US" sz="1800" dirty="0"/>
                <a:t>&gt;&gt; </a:t>
              </a:r>
              <a:r>
                <a:rPr lang="en-US" sz="1800" dirty="0" err="1" smtClean="0"/>
                <a:t>strvar</a:t>
              </a:r>
              <a:endParaRPr lang="en-US" sz="1800" dirty="0"/>
            </a:p>
          </p:txBody>
        </p:sp>
        <p:sp>
          <p:nvSpPr>
            <p:cNvPr id="61508" name="Rectangle 65"/>
            <p:cNvSpPr>
              <a:spLocks noChangeArrowheads="1"/>
            </p:cNvSpPr>
            <p:nvPr/>
          </p:nvSpPr>
          <p:spPr bwMode="auto">
            <a:xfrm>
              <a:off x="1310" y="2826"/>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H</a:t>
              </a:r>
            </a:p>
          </p:txBody>
        </p:sp>
        <p:sp>
          <p:nvSpPr>
            <p:cNvPr id="61509" name="Rectangle 66"/>
            <p:cNvSpPr>
              <a:spLocks noChangeArrowheads="1"/>
            </p:cNvSpPr>
            <p:nvPr/>
          </p:nvSpPr>
          <p:spPr bwMode="auto">
            <a:xfrm>
              <a:off x="1438" y="2826"/>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i</a:t>
              </a:r>
            </a:p>
          </p:txBody>
        </p:sp>
        <p:sp>
          <p:nvSpPr>
            <p:cNvPr id="61510" name="Rectangle 67"/>
            <p:cNvSpPr>
              <a:spLocks noChangeArrowheads="1"/>
            </p:cNvSpPr>
            <p:nvPr/>
          </p:nvSpPr>
          <p:spPr bwMode="auto">
            <a:xfrm>
              <a:off x="1568" y="2826"/>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dirty="0">
                  <a:solidFill>
                    <a:srgbClr val="0000FF"/>
                  </a:solidFill>
                </a:rPr>
                <a:t>\0</a:t>
              </a:r>
            </a:p>
          </p:txBody>
        </p:sp>
        <p:sp>
          <p:nvSpPr>
            <p:cNvPr id="61511" name="Rectangle 68"/>
            <p:cNvSpPr>
              <a:spLocks noChangeArrowheads="1"/>
            </p:cNvSpPr>
            <p:nvPr/>
          </p:nvSpPr>
          <p:spPr bwMode="auto">
            <a:xfrm>
              <a:off x="1697" y="2826"/>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512" name="Rectangle 69"/>
            <p:cNvSpPr>
              <a:spLocks noChangeArrowheads="1"/>
            </p:cNvSpPr>
            <p:nvPr/>
          </p:nvSpPr>
          <p:spPr bwMode="auto">
            <a:xfrm>
              <a:off x="1826" y="2826"/>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513" name="Rectangle 70"/>
            <p:cNvSpPr>
              <a:spLocks noChangeArrowheads="1"/>
            </p:cNvSpPr>
            <p:nvPr/>
          </p:nvSpPr>
          <p:spPr bwMode="auto">
            <a:xfrm>
              <a:off x="1956" y="2826"/>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514" name="Rectangle 71"/>
            <p:cNvSpPr>
              <a:spLocks noChangeArrowheads="1"/>
            </p:cNvSpPr>
            <p:nvPr/>
          </p:nvSpPr>
          <p:spPr bwMode="auto">
            <a:xfrm>
              <a:off x="2084" y="2826"/>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515" name="Rectangle 72"/>
            <p:cNvSpPr>
              <a:spLocks noChangeArrowheads="1"/>
            </p:cNvSpPr>
            <p:nvPr/>
          </p:nvSpPr>
          <p:spPr bwMode="auto">
            <a:xfrm>
              <a:off x="2214" y="2826"/>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516" name="Rectangle 73"/>
            <p:cNvSpPr>
              <a:spLocks noChangeArrowheads="1"/>
            </p:cNvSpPr>
            <p:nvPr/>
          </p:nvSpPr>
          <p:spPr bwMode="auto">
            <a:xfrm>
              <a:off x="2342" y="2826"/>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517" name="Rectangle 74"/>
            <p:cNvSpPr>
              <a:spLocks noChangeArrowheads="1"/>
            </p:cNvSpPr>
            <p:nvPr/>
          </p:nvSpPr>
          <p:spPr bwMode="auto">
            <a:xfrm>
              <a:off x="3236" y="2826"/>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518" name="Rectangle 75"/>
            <p:cNvSpPr>
              <a:spLocks noChangeArrowheads="1"/>
            </p:cNvSpPr>
            <p:nvPr/>
          </p:nvSpPr>
          <p:spPr bwMode="auto">
            <a:xfrm>
              <a:off x="3366" y="2826"/>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519" name="Rectangle 76"/>
            <p:cNvSpPr>
              <a:spLocks noChangeArrowheads="1"/>
            </p:cNvSpPr>
            <p:nvPr/>
          </p:nvSpPr>
          <p:spPr bwMode="auto">
            <a:xfrm>
              <a:off x="3495" y="2826"/>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520" name="Rectangle 77"/>
            <p:cNvSpPr>
              <a:spLocks noChangeArrowheads="1"/>
            </p:cNvSpPr>
            <p:nvPr/>
          </p:nvSpPr>
          <p:spPr bwMode="auto">
            <a:xfrm>
              <a:off x="3624" y="2826"/>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521" name="Rectangle 78"/>
            <p:cNvSpPr>
              <a:spLocks noChangeArrowheads="1"/>
            </p:cNvSpPr>
            <p:nvPr/>
          </p:nvSpPr>
          <p:spPr bwMode="auto">
            <a:xfrm>
              <a:off x="3754" y="2826"/>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522" name="Rectangle 79"/>
            <p:cNvSpPr>
              <a:spLocks noChangeArrowheads="1"/>
            </p:cNvSpPr>
            <p:nvPr/>
          </p:nvSpPr>
          <p:spPr bwMode="auto">
            <a:xfrm>
              <a:off x="3883" y="2826"/>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523" name="Rectangle 80"/>
            <p:cNvSpPr>
              <a:spLocks noChangeArrowheads="1"/>
            </p:cNvSpPr>
            <p:nvPr/>
          </p:nvSpPr>
          <p:spPr bwMode="auto">
            <a:xfrm>
              <a:off x="4012" y="2826"/>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524" name="Rectangle 81"/>
            <p:cNvSpPr>
              <a:spLocks noChangeArrowheads="1"/>
            </p:cNvSpPr>
            <p:nvPr/>
          </p:nvSpPr>
          <p:spPr bwMode="auto">
            <a:xfrm>
              <a:off x="4141" y="2826"/>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525" name="Rectangle 82"/>
            <p:cNvSpPr>
              <a:spLocks noChangeArrowheads="1"/>
            </p:cNvSpPr>
            <p:nvPr/>
          </p:nvSpPr>
          <p:spPr bwMode="auto">
            <a:xfrm>
              <a:off x="4270" y="2826"/>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26" name="Rectangle 83"/>
            <p:cNvSpPr>
              <a:spLocks noChangeArrowheads="1"/>
            </p:cNvSpPr>
            <p:nvPr/>
          </p:nvSpPr>
          <p:spPr bwMode="auto">
            <a:xfrm>
              <a:off x="4400" y="2826"/>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27" name="Rectangle 84"/>
            <p:cNvSpPr>
              <a:spLocks noChangeArrowheads="1"/>
            </p:cNvSpPr>
            <p:nvPr/>
          </p:nvSpPr>
          <p:spPr bwMode="auto">
            <a:xfrm>
              <a:off x="4515" y="2826"/>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28" name="Rectangle 85"/>
            <p:cNvSpPr>
              <a:spLocks noChangeArrowheads="1"/>
            </p:cNvSpPr>
            <p:nvPr/>
          </p:nvSpPr>
          <p:spPr bwMode="auto">
            <a:xfrm>
              <a:off x="4644" y="2826"/>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529" name="Rectangle 86"/>
            <p:cNvSpPr>
              <a:spLocks noChangeArrowheads="1"/>
            </p:cNvSpPr>
            <p:nvPr/>
          </p:nvSpPr>
          <p:spPr bwMode="auto">
            <a:xfrm>
              <a:off x="2850" y="2826"/>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dirty="0">
                  <a:solidFill>
                    <a:srgbClr val="FF0000"/>
                  </a:solidFill>
                </a:rPr>
                <a:t>\n</a:t>
              </a:r>
            </a:p>
          </p:txBody>
        </p:sp>
        <p:sp>
          <p:nvSpPr>
            <p:cNvPr id="61530" name="Rectangle 87"/>
            <p:cNvSpPr>
              <a:spLocks noChangeArrowheads="1"/>
            </p:cNvSpPr>
            <p:nvPr/>
          </p:nvSpPr>
          <p:spPr bwMode="auto">
            <a:xfrm>
              <a:off x="2978" y="2826"/>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531" name="Rectangle 88"/>
            <p:cNvSpPr>
              <a:spLocks noChangeArrowheads="1"/>
            </p:cNvSpPr>
            <p:nvPr/>
          </p:nvSpPr>
          <p:spPr bwMode="auto">
            <a:xfrm>
              <a:off x="3108" y="2826"/>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532" name="Text Box 91"/>
            <p:cNvSpPr txBox="1">
              <a:spLocks noChangeArrowheads="1"/>
            </p:cNvSpPr>
            <p:nvPr/>
          </p:nvSpPr>
          <p:spPr bwMode="auto">
            <a:xfrm>
              <a:off x="5015" y="2783"/>
              <a:ext cx="116" cy="231"/>
            </a:xfrm>
            <a:prstGeom prst="rect">
              <a:avLst/>
            </a:prstGeom>
            <a:noFill/>
            <a:ln w="9525">
              <a:noFill/>
              <a:miter lim="800000"/>
              <a:headEnd/>
              <a:tailEnd/>
            </a:ln>
          </p:spPr>
          <p:txBody>
            <a:bodyPr wrap="none">
              <a:spAutoFit/>
            </a:bodyPr>
            <a:lstStyle/>
            <a:p>
              <a:pPr eaLnBrk="1" hangingPunct="1"/>
              <a:endParaRPr lang="en-US" sz="1800"/>
            </a:p>
          </p:txBody>
        </p:sp>
        <p:sp>
          <p:nvSpPr>
            <p:cNvPr id="61533" name="Line 92"/>
            <p:cNvSpPr>
              <a:spLocks noChangeShapeType="1"/>
            </p:cNvSpPr>
            <p:nvPr/>
          </p:nvSpPr>
          <p:spPr bwMode="auto">
            <a:xfrm flipH="1">
              <a:off x="2514" y="2891"/>
              <a:ext cx="323" cy="0"/>
            </a:xfrm>
            <a:prstGeom prst="line">
              <a:avLst/>
            </a:prstGeom>
            <a:noFill/>
            <a:ln w="9525">
              <a:solidFill>
                <a:schemeClr val="tx1"/>
              </a:solidFill>
              <a:round/>
              <a:headEnd/>
              <a:tailEnd type="triangle" w="med" len="med"/>
            </a:ln>
          </p:spPr>
          <p:txBody>
            <a:bodyPr/>
            <a:lstStyle/>
            <a:p>
              <a:endParaRPr lang="en-US"/>
            </a:p>
          </p:txBody>
        </p:sp>
        <p:sp>
          <p:nvSpPr>
            <p:cNvPr id="61534" name="Line 97"/>
            <p:cNvSpPr>
              <a:spLocks noChangeShapeType="1"/>
            </p:cNvSpPr>
            <p:nvPr/>
          </p:nvSpPr>
          <p:spPr bwMode="auto">
            <a:xfrm>
              <a:off x="2850" y="2697"/>
              <a:ext cx="0" cy="129"/>
            </a:xfrm>
            <a:prstGeom prst="line">
              <a:avLst/>
            </a:prstGeom>
            <a:noFill/>
            <a:ln w="9525">
              <a:solidFill>
                <a:schemeClr val="tx1"/>
              </a:solidFill>
              <a:round/>
              <a:headEnd/>
              <a:tailEnd type="triangle" w="med" len="med"/>
            </a:ln>
          </p:spPr>
          <p:txBody>
            <a:bodyPr/>
            <a:lstStyle/>
            <a:p>
              <a:endParaRPr lang="en-US"/>
            </a:p>
          </p:txBody>
        </p:sp>
        <p:sp>
          <p:nvSpPr>
            <p:cNvPr id="61535" name="Line 98"/>
            <p:cNvSpPr>
              <a:spLocks noChangeShapeType="1"/>
            </p:cNvSpPr>
            <p:nvPr/>
          </p:nvSpPr>
          <p:spPr bwMode="auto">
            <a:xfrm>
              <a:off x="3043" y="2697"/>
              <a:ext cx="0" cy="129"/>
            </a:xfrm>
            <a:prstGeom prst="line">
              <a:avLst/>
            </a:prstGeom>
            <a:noFill/>
            <a:ln w="9525">
              <a:solidFill>
                <a:schemeClr val="tx1"/>
              </a:solidFill>
              <a:round/>
              <a:headEnd/>
              <a:tailEnd type="triangle" w="med" len="med"/>
            </a:ln>
          </p:spPr>
          <p:txBody>
            <a:bodyPr/>
            <a:lstStyle/>
            <a:p>
              <a:endParaRPr lang="en-US"/>
            </a:p>
          </p:txBody>
        </p:sp>
      </p:grpSp>
      <p:grpSp>
        <p:nvGrpSpPr>
          <p:cNvPr id="5" name="Group 208"/>
          <p:cNvGrpSpPr>
            <a:grpSpLocks/>
          </p:cNvGrpSpPr>
          <p:nvPr/>
        </p:nvGrpSpPr>
        <p:grpSpPr bwMode="auto">
          <a:xfrm>
            <a:off x="288926" y="5202238"/>
            <a:ext cx="8758239" cy="512762"/>
            <a:chOff x="182" y="3085"/>
            <a:chExt cx="5517" cy="323"/>
          </a:xfrm>
        </p:grpSpPr>
        <p:sp>
          <p:nvSpPr>
            <p:cNvPr id="61477" name="Rectangle 99"/>
            <p:cNvSpPr>
              <a:spLocks noChangeArrowheads="1"/>
            </p:cNvSpPr>
            <p:nvPr/>
          </p:nvSpPr>
          <p:spPr bwMode="auto">
            <a:xfrm>
              <a:off x="1310" y="3214"/>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H</a:t>
              </a:r>
            </a:p>
          </p:txBody>
        </p:sp>
        <p:sp>
          <p:nvSpPr>
            <p:cNvPr id="61478" name="Rectangle 100"/>
            <p:cNvSpPr>
              <a:spLocks noChangeArrowheads="1"/>
            </p:cNvSpPr>
            <p:nvPr/>
          </p:nvSpPr>
          <p:spPr bwMode="auto">
            <a:xfrm>
              <a:off x="1438" y="3214"/>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i</a:t>
              </a:r>
            </a:p>
          </p:txBody>
        </p:sp>
        <p:sp>
          <p:nvSpPr>
            <p:cNvPr id="61479" name="Rectangle 101"/>
            <p:cNvSpPr>
              <a:spLocks noChangeArrowheads="1"/>
            </p:cNvSpPr>
            <p:nvPr/>
          </p:nvSpPr>
          <p:spPr bwMode="auto">
            <a:xfrm>
              <a:off x="1568" y="3214"/>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dirty="0">
                  <a:solidFill>
                    <a:srgbClr val="0000FF"/>
                  </a:solidFill>
                </a:rPr>
                <a:t>\0</a:t>
              </a:r>
            </a:p>
          </p:txBody>
        </p:sp>
        <p:sp>
          <p:nvSpPr>
            <p:cNvPr id="61480" name="Rectangle 102"/>
            <p:cNvSpPr>
              <a:spLocks noChangeArrowheads="1"/>
            </p:cNvSpPr>
            <p:nvPr/>
          </p:nvSpPr>
          <p:spPr bwMode="auto">
            <a:xfrm>
              <a:off x="1697" y="3214"/>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81" name="Rectangle 103"/>
            <p:cNvSpPr>
              <a:spLocks noChangeArrowheads="1"/>
            </p:cNvSpPr>
            <p:nvPr/>
          </p:nvSpPr>
          <p:spPr bwMode="auto">
            <a:xfrm>
              <a:off x="1826" y="3214"/>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82" name="Rectangle 104"/>
            <p:cNvSpPr>
              <a:spLocks noChangeArrowheads="1"/>
            </p:cNvSpPr>
            <p:nvPr/>
          </p:nvSpPr>
          <p:spPr bwMode="auto">
            <a:xfrm>
              <a:off x="1956" y="3214"/>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83" name="Rectangle 105"/>
            <p:cNvSpPr>
              <a:spLocks noChangeArrowheads="1"/>
            </p:cNvSpPr>
            <p:nvPr/>
          </p:nvSpPr>
          <p:spPr bwMode="auto">
            <a:xfrm>
              <a:off x="2084" y="3214"/>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84" name="Rectangle 106"/>
            <p:cNvSpPr>
              <a:spLocks noChangeArrowheads="1"/>
            </p:cNvSpPr>
            <p:nvPr/>
          </p:nvSpPr>
          <p:spPr bwMode="auto">
            <a:xfrm>
              <a:off x="2214" y="3214"/>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85" name="Rectangle 107"/>
            <p:cNvSpPr>
              <a:spLocks noChangeArrowheads="1"/>
            </p:cNvSpPr>
            <p:nvPr/>
          </p:nvSpPr>
          <p:spPr bwMode="auto">
            <a:xfrm>
              <a:off x="2342" y="3214"/>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86" name="Rectangle 108"/>
            <p:cNvSpPr>
              <a:spLocks noChangeArrowheads="1"/>
            </p:cNvSpPr>
            <p:nvPr/>
          </p:nvSpPr>
          <p:spPr bwMode="auto">
            <a:xfrm>
              <a:off x="3236" y="3214"/>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87" name="Rectangle 109"/>
            <p:cNvSpPr>
              <a:spLocks noChangeArrowheads="1"/>
            </p:cNvSpPr>
            <p:nvPr/>
          </p:nvSpPr>
          <p:spPr bwMode="auto">
            <a:xfrm>
              <a:off x="3366" y="3214"/>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88" name="Rectangle 110"/>
            <p:cNvSpPr>
              <a:spLocks noChangeArrowheads="1"/>
            </p:cNvSpPr>
            <p:nvPr/>
          </p:nvSpPr>
          <p:spPr bwMode="auto">
            <a:xfrm>
              <a:off x="3495" y="3214"/>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89" name="Rectangle 111"/>
            <p:cNvSpPr>
              <a:spLocks noChangeArrowheads="1"/>
            </p:cNvSpPr>
            <p:nvPr/>
          </p:nvSpPr>
          <p:spPr bwMode="auto">
            <a:xfrm>
              <a:off x="3624" y="3214"/>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90" name="Rectangle 112"/>
            <p:cNvSpPr>
              <a:spLocks noChangeArrowheads="1"/>
            </p:cNvSpPr>
            <p:nvPr/>
          </p:nvSpPr>
          <p:spPr bwMode="auto">
            <a:xfrm>
              <a:off x="3754" y="3214"/>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91" name="Rectangle 113"/>
            <p:cNvSpPr>
              <a:spLocks noChangeArrowheads="1"/>
            </p:cNvSpPr>
            <p:nvPr/>
          </p:nvSpPr>
          <p:spPr bwMode="auto">
            <a:xfrm>
              <a:off x="3883" y="3214"/>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92" name="Rectangle 114"/>
            <p:cNvSpPr>
              <a:spLocks noChangeArrowheads="1"/>
            </p:cNvSpPr>
            <p:nvPr/>
          </p:nvSpPr>
          <p:spPr bwMode="auto">
            <a:xfrm>
              <a:off x="4012" y="3214"/>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93" name="Rectangle 115"/>
            <p:cNvSpPr>
              <a:spLocks noChangeArrowheads="1"/>
            </p:cNvSpPr>
            <p:nvPr/>
          </p:nvSpPr>
          <p:spPr bwMode="auto">
            <a:xfrm>
              <a:off x="4141" y="3214"/>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94" name="Rectangle 116"/>
            <p:cNvSpPr>
              <a:spLocks noChangeArrowheads="1"/>
            </p:cNvSpPr>
            <p:nvPr/>
          </p:nvSpPr>
          <p:spPr bwMode="auto">
            <a:xfrm>
              <a:off x="4270" y="3214"/>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95" name="Rectangle 117"/>
            <p:cNvSpPr>
              <a:spLocks noChangeArrowheads="1"/>
            </p:cNvSpPr>
            <p:nvPr/>
          </p:nvSpPr>
          <p:spPr bwMode="auto">
            <a:xfrm>
              <a:off x="4400" y="3214"/>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96" name="Rectangle 118"/>
            <p:cNvSpPr>
              <a:spLocks noChangeArrowheads="1"/>
            </p:cNvSpPr>
            <p:nvPr/>
          </p:nvSpPr>
          <p:spPr bwMode="auto">
            <a:xfrm>
              <a:off x="4515" y="3214"/>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97" name="Rectangle 119"/>
            <p:cNvSpPr>
              <a:spLocks noChangeArrowheads="1"/>
            </p:cNvSpPr>
            <p:nvPr/>
          </p:nvSpPr>
          <p:spPr bwMode="auto">
            <a:xfrm>
              <a:off x="4644" y="3214"/>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98" name="Rectangle 120"/>
            <p:cNvSpPr>
              <a:spLocks noChangeArrowheads="1"/>
            </p:cNvSpPr>
            <p:nvPr/>
          </p:nvSpPr>
          <p:spPr bwMode="auto">
            <a:xfrm>
              <a:off x="2850" y="3214"/>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A</a:t>
              </a:r>
            </a:p>
          </p:txBody>
        </p:sp>
        <p:sp>
          <p:nvSpPr>
            <p:cNvPr id="61499" name="Rectangle 121"/>
            <p:cNvSpPr>
              <a:spLocks noChangeArrowheads="1"/>
            </p:cNvSpPr>
            <p:nvPr/>
          </p:nvSpPr>
          <p:spPr bwMode="auto">
            <a:xfrm>
              <a:off x="2978" y="3214"/>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l</a:t>
              </a:r>
            </a:p>
          </p:txBody>
        </p:sp>
        <p:sp>
          <p:nvSpPr>
            <p:cNvPr id="61500" name="Rectangle 122"/>
            <p:cNvSpPr>
              <a:spLocks noChangeArrowheads="1"/>
            </p:cNvSpPr>
            <p:nvPr/>
          </p:nvSpPr>
          <p:spPr bwMode="auto">
            <a:xfrm>
              <a:off x="3108" y="3214"/>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dirty="0">
                  <a:solidFill>
                    <a:srgbClr val="FF0000"/>
                  </a:solidFill>
                </a:rPr>
                <a:t>\n</a:t>
              </a:r>
            </a:p>
          </p:txBody>
        </p:sp>
        <p:sp>
          <p:nvSpPr>
            <p:cNvPr id="61501" name="Line 124"/>
            <p:cNvSpPr>
              <a:spLocks noChangeShapeType="1"/>
            </p:cNvSpPr>
            <p:nvPr/>
          </p:nvSpPr>
          <p:spPr bwMode="auto">
            <a:xfrm flipH="1">
              <a:off x="4838" y="3278"/>
              <a:ext cx="194" cy="0"/>
            </a:xfrm>
            <a:prstGeom prst="line">
              <a:avLst/>
            </a:prstGeom>
            <a:noFill/>
            <a:ln w="9525">
              <a:solidFill>
                <a:schemeClr val="tx1"/>
              </a:solidFill>
              <a:round/>
              <a:headEnd/>
              <a:tailEnd type="triangle" w="med" len="med"/>
            </a:ln>
          </p:spPr>
          <p:txBody>
            <a:bodyPr/>
            <a:lstStyle/>
            <a:p>
              <a:endParaRPr lang="en-US"/>
            </a:p>
          </p:txBody>
        </p:sp>
        <p:sp>
          <p:nvSpPr>
            <p:cNvPr id="61502" name="Text Box 125"/>
            <p:cNvSpPr txBox="1">
              <a:spLocks noChangeArrowheads="1"/>
            </p:cNvSpPr>
            <p:nvPr/>
          </p:nvSpPr>
          <p:spPr bwMode="auto">
            <a:xfrm>
              <a:off x="5015" y="3145"/>
              <a:ext cx="684" cy="231"/>
            </a:xfrm>
            <a:prstGeom prst="rect">
              <a:avLst/>
            </a:prstGeom>
            <a:noFill/>
            <a:ln w="9525">
              <a:noFill/>
              <a:miter lim="800000"/>
              <a:headEnd/>
              <a:tailEnd/>
            </a:ln>
          </p:spPr>
          <p:txBody>
            <a:bodyPr wrap="none">
              <a:spAutoFit/>
            </a:bodyPr>
            <a:lstStyle/>
            <a:p>
              <a:pPr eaLnBrk="1" hangingPunct="1"/>
              <a:r>
                <a:rPr lang="en-US" sz="1800"/>
                <a:t>Keyboard</a:t>
              </a:r>
            </a:p>
          </p:txBody>
        </p:sp>
        <p:sp>
          <p:nvSpPr>
            <p:cNvPr id="61503" name="Line 126"/>
            <p:cNvSpPr>
              <a:spLocks noChangeShapeType="1"/>
            </p:cNvSpPr>
            <p:nvPr/>
          </p:nvSpPr>
          <p:spPr bwMode="auto">
            <a:xfrm flipH="1">
              <a:off x="2514" y="3278"/>
              <a:ext cx="323" cy="0"/>
            </a:xfrm>
            <a:prstGeom prst="line">
              <a:avLst/>
            </a:prstGeom>
            <a:noFill/>
            <a:ln w="9525">
              <a:solidFill>
                <a:schemeClr val="tx1"/>
              </a:solidFill>
              <a:round/>
              <a:headEnd/>
              <a:tailEnd type="triangle" w="med" len="med"/>
            </a:ln>
          </p:spPr>
          <p:txBody>
            <a:bodyPr/>
            <a:lstStyle/>
            <a:p>
              <a:endParaRPr lang="en-US"/>
            </a:p>
          </p:txBody>
        </p:sp>
        <p:sp>
          <p:nvSpPr>
            <p:cNvPr id="61504" name="Line 127"/>
            <p:cNvSpPr>
              <a:spLocks noChangeShapeType="1"/>
            </p:cNvSpPr>
            <p:nvPr/>
          </p:nvSpPr>
          <p:spPr bwMode="auto">
            <a:xfrm>
              <a:off x="2850" y="3085"/>
              <a:ext cx="0" cy="129"/>
            </a:xfrm>
            <a:prstGeom prst="line">
              <a:avLst/>
            </a:prstGeom>
            <a:noFill/>
            <a:ln w="9525">
              <a:solidFill>
                <a:schemeClr val="tx1"/>
              </a:solidFill>
              <a:round/>
              <a:headEnd/>
              <a:tailEnd type="triangle" w="med" len="med"/>
            </a:ln>
          </p:spPr>
          <p:txBody>
            <a:bodyPr/>
            <a:lstStyle/>
            <a:p>
              <a:endParaRPr lang="en-US"/>
            </a:p>
          </p:txBody>
        </p:sp>
        <p:sp>
          <p:nvSpPr>
            <p:cNvPr id="61505" name="Line 128"/>
            <p:cNvSpPr>
              <a:spLocks noChangeShapeType="1"/>
            </p:cNvSpPr>
            <p:nvPr/>
          </p:nvSpPr>
          <p:spPr bwMode="auto">
            <a:xfrm>
              <a:off x="3312" y="3085"/>
              <a:ext cx="0" cy="129"/>
            </a:xfrm>
            <a:prstGeom prst="line">
              <a:avLst/>
            </a:prstGeom>
            <a:noFill/>
            <a:ln w="9525">
              <a:solidFill>
                <a:schemeClr val="tx1"/>
              </a:solidFill>
              <a:round/>
              <a:headEnd/>
              <a:tailEnd type="triangle" w="med" len="med"/>
            </a:ln>
          </p:spPr>
          <p:txBody>
            <a:bodyPr/>
            <a:lstStyle/>
            <a:p>
              <a:endParaRPr lang="en-US"/>
            </a:p>
          </p:txBody>
        </p:sp>
        <p:sp>
          <p:nvSpPr>
            <p:cNvPr id="61506" name="Rectangle 129"/>
            <p:cNvSpPr>
              <a:spLocks noChangeArrowheads="1"/>
            </p:cNvSpPr>
            <p:nvPr/>
          </p:nvSpPr>
          <p:spPr bwMode="auto">
            <a:xfrm>
              <a:off x="182" y="3164"/>
              <a:ext cx="1140" cy="233"/>
            </a:xfrm>
            <a:prstGeom prst="rect">
              <a:avLst/>
            </a:prstGeom>
            <a:noFill/>
            <a:ln w="9525">
              <a:noFill/>
              <a:miter lim="800000"/>
              <a:headEnd/>
              <a:tailEnd/>
            </a:ln>
          </p:spPr>
          <p:txBody>
            <a:bodyPr wrap="none">
              <a:spAutoFit/>
            </a:bodyPr>
            <a:lstStyle/>
            <a:p>
              <a:pPr algn="r" eaLnBrk="1" hangingPunct="1"/>
              <a:r>
                <a:rPr lang="en-US" sz="1800" dirty="0" smtClean="0"/>
                <a:t>Call cin </a:t>
              </a:r>
              <a:r>
                <a:rPr lang="en-US" sz="1800" dirty="0"/>
                <a:t>&gt;&gt; </a:t>
              </a:r>
              <a:r>
                <a:rPr lang="en-US" sz="1800" dirty="0" err="1" smtClean="0"/>
                <a:t>strvar</a:t>
              </a:r>
              <a:endParaRPr lang="en-US" sz="1800" dirty="0"/>
            </a:p>
          </p:txBody>
        </p:sp>
      </p:grpSp>
      <p:sp>
        <p:nvSpPr>
          <p:cNvPr id="61447" name="Rectangle 174"/>
          <p:cNvSpPr>
            <a:spLocks noChangeArrowheads="1"/>
          </p:cNvSpPr>
          <p:nvPr/>
        </p:nvSpPr>
        <p:spPr bwMode="auto">
          <a:xfrm>
            <a:off x="762000" y="1066800"/>
            <a:ext cx="7543800" cy="2308324"/>
          </a:xfrm>
          <a:prstGeom prst="rect">
            <a:avLst/>
          </a:prstGeom>
          <a:noFill/>
          <a:ln w="9525">
            <a:noFill/>
            <a:miter lim="800000"/>
            <a:headEnd/>
            <a:tailEnd/>
          </a:ln>
        </p:spPr>
        <p:txBody>
          <a:bodyPr wrap="square">
            <a:spAutoFit/>
          </a:bodyPr>
          <a:lstStyle/>
          <a:p>
            <a:pPr>
              <a:tabLst>
                <a:tab pos="2054225" algn="l"/>
                <a:tab pos="3538538" algn="l"/>
                <a:tab pos="5830888" algn="l"/>
              </a:tabLst>
            </a:pPr>
            <a:r>
              <a:rPr lang="en-US" dirty="0">
                <a:latin typeface="Arial" pitchFamily="34" charset="0"/>
              </a:rPr>
              <a:t>char </a:t>
            </a:r>
            <a:r>
              <a:rPr lang="en-US" dirty="0" err="1">
                <a:latin typeface="Arial" pitchFamily="34" charset="0"/>
              </a:rPr>
              <a:t>strvar</a:t>
            </a:r>
            <a:r>
              <a:rPr lang="en-US" dirty="0">
                <a:latin typeface="Arial" pitchFamily="34" charset="0"/>
              </a:rPr>
              <a:t>[9];</a:t>
            </a:r>
          </a:p>
          <a:p>
            <a:pPr>
              <a:tabLst>
                <a:tab pos="2054225" algn="l"/>
                <a:tab pos="3538538" algn="l"/>
                <a:tab pos="5830888" algn="l"/>
              </a:tabLst>
            </a:pPr>
            <a:r>
              <a:rPr lang="en-US" dirty="0">
                <a:latin typeface="Arial" pitchFamily="34" charset="0"/>
              </a:rPr>
              <a:t>cin &gt;&gt; </a:t>
            </a:r>
            <a:r>
              <a:rPr lang="en-US" dirty="0" err="1">
                <a:latin typeface="Arial" pitchFamily="34" charset="0"/>
              </a:rPr>
              <a:t>strvar</a:t>
            </a:r>
            <a:r>
              <a:rPr lang="en-US" dirty="0" smtClean="0">
                <a:latin typeface="Arial" pitchFamily="34" charset="0"/>
              </a:rPr>
              <a:t>; 	or </a:t>
            </a:r>
            <a:r>
              <a:rPr lang="en-US" dirty="0">
                <a:latin typeface="Arial" pitchFamily="34" charset="0"/>
              </a:rPr>
              <a:t>scanf</a:t>
            </a:r>
            <a:r>
              <a:rPr lang="en-US" dirty="0" smtClean="0">
                <a:latin typeface="Arial" pitchFamily="34" charset="0"/>
              </a:rPr>
              <a:t>("%</a:t>
            </a:r>
            <a:r>
              <a:rPr lang="en-US" dirty="0">
                <a:latin typeface="Arial" pitchFamily="34" charset="0"/>
              </a:rPr>
              <a:t>s", </a:t>
            </a:r>
            <a:r>
              <a:rPr lang="en-US" dirty="0" err="1" smtClean="0">
                <a:latin typeface="Arial" pitchFamily="34" charset="0"/>
              </a:rPr>
              <a:t>strvar</a:t>
            </a:r>
            <a:r>
              <a:rPr lang="en-US" dirty="0" smtClean="0">
                <a:latin typeface="Arial" pitchFamily="34" charset="0"/>
              </a:rPr>
              <a:t>);</a:t>
            </a:r>
            <a:r>
              <a:rPr lang="en-US" dirty="0">
                <a:latin typeface="Arial" pitchFamily="34" charset="0"/>
              </a:rPr>
              <a:t>	// Enter: Hi</a:t>
            </a:r>
          </a:p>
          <a:p>
            <a:pPr>
              <a:tabLst>
                <a:tab pos="2054225" algn="l"/>
                <a:tab pos="3538538" algn="l"/>
                <a:tab pos="5830888" algn="l"/>
              </a:tabLst>
            </a:pPr>
            <a:r>
              <a:rPr lang="en-US" dirty="0">
                <a:latin typeface="Arial" pitchFamily="34" charset="0"/>
              </a:rPr>
              <a:t>cout &lt;&lt; </a:t>
            </a:r>
            <a:r>
              <a:rPr lang="en-US" dirty="0" err="1" smtClean="0">
                <a:latin typeface="Arial" pitchFamily="34" charset="0"/>
              </a:rPr>
              <a:t>strvar</a:t>
            </a:r>
            <a:r>
              <a:rPr lang="en-US" dirty="0" smtClean="0">
                <a:latin typeface="Arial" pitchFamily="34" charset="0"/>
              </a:rPr>
              <a:t>;	or </a:t>
            </a:r>
            <a:r>
              <a:rPr lang="en-US" dirty="0">
                <a:latin typeface="Arial" pitchFamily="34" charset="0"/>
              </a:rPr>
              <a:t>printf ("%s", </a:t>
            </a:r>
            <a:r>
              <a:rPr lang="en-US" dirty="0" err="1">
                <a:latin typeface="Arial" pitchFamily="34" charset="0"/>
              </a:rPr>
              <a:t>strvar</a:t>
            </a:r>
            <a:r>
              <a:rPr lang="en-US" dirty="0" smtClean="0">
                <a:latin typeface="Arial" pitchFamily="34" charset="0"/>
              </a:rPr>
              <a:t>);</a:t>
            </a:r>
            <a:endParaRPr lang="en-US" dirty="0">
              <a:latin typeface="Arial" pitchFamily="34" charset="0"/>
            </a:endParaRPr>
          </a:p>
          <a:p>
            <a:pPr>
              <a:tabLst>
                <a:tab pos="2054225" algn="l"/>
                <a:tab pos="3538538" algn="l"/>
                <a:tab pos="5830888" algn="l"/>
              </a:tabLst>
            </a:pPr>
            <a:r>
              <a:rPr lang="en-US" dirty="0">
                <a:latin typeface="Arial" pitchFamily="34" charset="0"/>
              </a:rPr>
              <a:t>cin &gt;&gt; </a:t>
            </a:r>
            <a:r>
              <a:rPr lang="en-US" dirty="0" err="1" smtClean="0">
                <a:latin typeface="Arial" pitchFamily="34" charset="0"/>
              </a:rPr>
              <a:t>strvar</a:t>
            </a:r>
            <a:r>
              <a:rPr lang="en-US" dirty="0" smtClean="0">
                <a:latin typeface="Arial" pitchFamily="34" charset="0"/>
              </a:rPr>
              <a:t>;	or </a:t>
            </a:r>
            <a:r>
              <a:rPr lang="en-US" dirty="0">
                <a:latin typeface="Arial" pitchFamily="34" charset="0"/>
              </a:rPr>
              <a:t>scanf</a:t>
            </a:r>
            <a:r>
              <a:rPr lang="en-US" dirty="0" smtClean="0">
                <a:latin typeface="Arial" pitchFamily="34" charset="0"/>
              </a:rPr>
              <a:t>(</a:t>
            </a:r>
            <a:r>
              <a:rPr lang="en-US" dirty="0">
                <a:latin typeface="Arial" pitchFamily="34" charset="0"/>
              </a:rPr>
              <a:t>"</a:t>
            </a:r>
            <a:r>
              <a:rPr lang="en-US" dirty="0" smtClean="0">
                <a:latin typeface="Arial" pitchFamily="34" charset="0"/>
              </a:rPr>
              <a:t>%s</a:t>
            </a:r>
            <a:r>
              <a:rPr lang="en-US" dirty="0">
                <a:latin typeface="Arial" pitchFamily="34" charset="0"/>
              </a:rPr>
              <a:t>"</a:t>
            </a:r>
            <a:r>
              <a:rPr lang="en-US" dirty="0" smtClean="0">
                <a:latin typeface="Arial" pitchFamily="34" charset="0"/>
              </a:rPr>
              <a:t>, </a:t>
            </a:r>
            <a:r>
              <a:rPr lang="en-US" dirty="0" err="1">
                <a:latin typeface="Arial" pitchFamily="34" charset="0"/>
              </a:rPr>
              <a:t>strvar</a:t>
            </a:r>
            <a:r>
              <a:rPr lang="en-US" dirty="0">
                <a:latin typeface="Arial" pitchFamily="34" charset="0"/>
              </a:rPr>
              <a:t>); 	// Enter: </a:t>
            </a:r>
            <a:r>
              <a:rPr lang="en-US" dirty="0" smtClean="0">
                <a:latin typeface="Arial" pitchFamily="34" charset="0"/>
              </a:rPr>
              <a:t>Al</a:t>
            </a:r>
            <a:endParaRPr lang="en-US" dirty="0">
              <a:latin typeface="Arial" pitchFamily="34" charset="0"/>
            </a:endParaRPr>
          </a:p>
          <a:p>
            <a:pPr>
              <a:tabLst>
                <a:tab pos="2054225" algn="l"/>
                <a:tab pos="3538538" algn="l"/>
                <a:tab pos="5830888" algn="l"/>
              </a:tabLst>
            </a:pPr>
            <a:r>
              <a:rPr lang="en-US" dirty="0">
                <a:latin typeface="Arial" pitchFamily="34" charset="0"/>
              </a:rPr>
              <a:t>cout &lt;&lt; </a:t>
            </a:r>
            <a:r>
              <a:rPr lang="en-US" dirty="0" err="1" smtClean="0">
                <a:latin typeface="Arial" pitchFamily="34" charset="0"/>
              </a:rPr>
              <a:t>strvar</a:t>
            </a:r>
            <a:r>
              <a:rPr lang="en-US" dirty="0" smtClean="0">
                <a:latin typeface="Arial" pitchFamily="34" charset="0"/>
              </a:rPr>
              <a:t>;	or </a:t>
            </a:r>
            <a:r>
              <a:rPr lang="en-US" dirty="0">
                <a:latin typeface="Arial" pitchFamily="34" charset="0"/>
              </a:rPr>
              <a:t>printf ("%s", </a:t>
            </a:r>
            <a:r>
              <a:rPr lang="en-US" dirty="0" err="1">
                <a:latin typeface="Arial" pitchFamily="34" charset="0"/>
              </a:rPr>
              <a:t>strvar</a:t>
            </a:r>
            <a:r>
              <a:rPr lang="en-US" dirty="0">
                <a:latin typeface="Arial" pitchFamily="34" charset="0"/>
              </a:rPr>
              <a:t>);</a:t>
            </a:r>
          </a:p>
          <a:p>
            <a:pPr>
              <a:tabLst>
                <a:tab pos="2054225" algn="l"/>
                <a:tab pos="3538538" algn="l"/>
              </a:tabLst>
            </a:pPr>
            <a:endParaRPr lang="en-US" dirty="0">
              <a:latin typeface="Arial" pitchFamily="34" charset="0"/>
            </a:endParaRPr>
          </a:p>
        </p:txBody>
      </p:sp>
      <p:grpSp>
        <p:nvGrpSpPr>
          <p:cNvPr id="6" name="Group 209"/>
          <p:cNvGrpSpPr>
            <a:grpSpLocks/>
          </p:cNvGrpSpPr>
          <p:nvPr/>
        </p:nvGrpSpPr>
        <p:grpSpPr bwMode="auto">
          <a:xfrm>
            <a:off x="160339" y="5811838"/>
            <a:ext cx="7392989" cy="512762"/>
            <a:chOff x="101" y="3469"/>
            <a:chExt cx="4657" cy="323"/>
          </a:xfrm>
        </p:grpSpPr>
        <p:sp>
          <p:nvSpPr>
            <p:cNvPr id="61449" name="Rectangle 177"/>
            <p:cNvSpPr>
              <a:spLocks noChangeArrowheads="1"/>
            </p:cNvSpPr>
            <p:nvPr/>
          </p:nvSpPr>
          <p:spPr bwMode="auto">
            <a:xfrm>
              <a:off x="101" y="3548"/>
              <a:ext cx="1205" cy="233"/>
            </a:xfrm>
            <a:prstGeom prst="rect">
              <a:avLst/>
            </a:prstGeom>
            <a:noFill/>
            <a:ln w="9525">
              <a:noFill/>
              <a:miter lim="800000"/>
              <a:headEnd/>
              <a:tailEnd/>
            </a:ln>
          </p:spPr>
          <p:txBody>
            <a:bodyPr wrap="none">
              <a:spAutoFit/>
            </a:bodyPr>
            <a:lstStyle/>
            <a:p>
              <a:pPr algn="r" eaLnBrk="1" hangingPunct="1"/>
              <a:r>
                <a:rPr lang="en-US" sz="1800" dirty="0" smtClean="0"/>
                <a:t>After cin </a:t>
              </a:r>
              <a:r>
                <a:rPr lang="en-US" sz="1800" dirty="0"/>
                <a:t>&gt;&gt; </a:t>
              </a:r>
              <a:r>
                <a:rPr lang="en-US" sz="1800" dirty="0" err="1" smtClean="0"/>
                <a:t>strvar</a:t>
              </a:r>
              <a:endParaRPr lang="en-US" sz="1800" dirty="0"/>
            </a:p>
          </p:txBody>
        </p:sp>
        <p:sp>
          <p:nvSpPr>
            <p:cNvPr id="61450" name="Rectangle 178"/>
            <p:cNvSpPr>
              <a:spLocks noChangeArrowheads="1"/>
            </p:cNvSpPr>
            <p:nvPr/>
          </p:nvSpPr>
          <p:spPr bwMode="auto">
            <a:xfrm>
              <a:off x="1294" y="3598"/>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A</a:t>
              </a:r>
            </a:p>
          </p:txBody>
        </p:sp>
        <p:sp>
          <p:nvSpPr>
            <p:cNvPr id="61451" name="Rectangle 179"/>
            <p:cNvSpPr>
              <a:spLocks noChangeArrowheads="1"/>
            </p:cNvSpPr>
            <p:nvPr/>
          </p:nvSpPr>
          <p:spPr bwMode="auto">
            <a:xfrm>
              <a:off x="1422" y="3598"/>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l</a:t>
              </a:r>
            </a:p>
          </p:txBody>
        </p:sp>
        <p:sp>
          <p:nvSpPr>
            <p:cNvPr id="61452" name="Rectangle 180"/>
            <p:cNvSpPr>
              <a:spLocks noChangeArrowheads="1"/>
            </p:cNvSpPr>
            <p:nvPr/>
          </p:nvSpPr>
          <p:spPr bwMode="auto">
            <a:xfrm>
              <a:off x="1552" y="3598"/>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dirty="0">
                  <a:solidFill>
                    <a:srgbClr val="0000FF"/>
                  </a:solidFill>
                </a:rPr>
                <a:t>\0</a:t>
              </a:r>
            </a:p>
          </p:txBody>
        </p:sp>
        <p:sp>
          <p:nvSpPr>
            <p:cNvPr id="61453" name="Rectangle 181"/>
            <p:cNvSpPr>
              <a:spLocks noChangeArrowheads="1"/>
            </p:cNvSpPr>
            <p:nvPr/>
          </p:nvSpPr>
          <p:spPr bwMode="auto">
            <a:xfrm>
              <a:off x="1681" y="3598"/>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54" name="Rectangle 182"/>
            <p:cNvSpPr>
              <a:spLocks noChangeArrowheads="1"/>
            </p:cNvSpPr>
            <p:nvPr/>
          </p:nvSpPr>
          <p:spPr bwMode="auto">
            <a:xfrm>
              <a:off x="1810" y="3598"/>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55" name="Rectangle 183"/>
            <p:cNvSpPr>
              <a:spLocks noChangeArrowheads="1"/>
            </p:cNvSpPr>
            <p:nvPr/>
          </p:nvSpPr>
          <p:spPr bwMode="auto">
            <a:xfrm>
              <a:off x="1940" y="3598"/>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56" name="Rectangle 184"/>
            <p:cNvSpPr>
              <a:spLocks noChangeArrowheads="1"/>
            </p:cNvSpPr>
            <p:nvPr/>
          </p:nvSpPr>
          <p:spPr bwMode="auto">
            <a:xfrm>
              <a:off x="2068" y="3598"/>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57" name="Rectangle 185"/>
            <p:cNvSpPr>
              <a:spLocks noChangeArrowheads="1"/>
            </p:cNvSpPr>
            <p:nvPr/>
          </p:nvSpPr>
          <p:spPr bwMode="auto">
            <a:xfrm>
              <a:off x="2198" y="3598"/>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58" name="Rectangle 186"/>
            <p:cNvSpPr>
              <a:spLocks noChangeArrowheads="1"/>
            </p:cNvSpPr>
            <p:nvPr/>
          </p:nvSpPr>
          <p:spPr bwMode="auto">
            <a:xfrm>
              <a:off x="2326" y="3598"/>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59" name="Rectangle 187"/>
            <p:cNvSpPr>
              <a:spLocks noChangeArrowheads="1"/>
            </p:cNvSpPr>
            <p:nvPr/>
          </p:nvSpPr>
          <p:spPr bwMode="auto">
            <a:xfrm>
              <a:off x="3220" y="3598"/>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60" name="Rectangle 188"/>
            <p:cNvSpPr>
              <a:spLocks noChangeArrowheads="1"/>
            </p:cNvSpPr>
            <p:nvPr/>
          </p:nvSpPr>
          <p:spPr bwMode="auto">
            <a:xfrm>
              <a:off x="3350" y="3598"/>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61" name="Rectangle 189"/>
            <p:cNvSpPr>
              <a:spLocks noChangeArrowheads="1"/>
            </p:cNvSpPr>
            <p:nvPr/>
          </p:nvSpPr>
          <p:spPr bwMode="auto">
            <a:xfrm>
              <a:off x="3479" y="3598"/>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62" name="Rectangle 190"/>
            <p:cNvSpPr>
              <a:spLocks noChangeArrowheads="1"/>
            </p:cNvSpPr>
            <p:nvPr/>
          </p:nvSpPr>
          <p:spPr bwMode="auto">
            <a:xfrm>
              <a:off x="3608" y="3598"/>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63" name="Rectangle 191"/>
            <p:cNvSpPr>
              <a:spLocks noChangeArrowheads="1"/>
            </p:cNvSpPr>
            <p:nvPr/>
          </p:nvSpPr>
          <p:spPr bwMode="auto">
            <a:xfrm>
              <a:off x="3738" y="3598"/>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64" name="Rectangle 192"/>
            <p:cNvSpPr>
              <a:spLocks noChangeArrowheads="1"/>
            </p:cNvSpPr>
            <p:nvPr/>
          </p:nvSpPr>
          <p:spPr bwMode="auto">
            <a:xfrm>
              <a:off x="3867" y="3598"/>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65" name="Rectangle 193"/>
            <p:cNvSpPr>
              <a:spLocks noChangeArrowheads="1"/>
            </p:cNvSpPr>
            <p:nvPr/>
          </p:nvSpPr>
          <p:spPr bwMode="auto">
            <a:xfrm>
              <a:off x="3996" y="3598"/>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66" name="Rectangle 194"/>
            <p:cNvSpPr>
              <a:spLocks noChangeArrowheads="1"/>
            </p:cNvSpPr>
            <p:nvPr/>
          </p:nvSpPr>
          <p:spPr bwMode="auto">
            <a:xfrm>
              <a:off x="4125" y="3598"/>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67" name="Rectangle 195"/>
            <p:cNvSpPr>
              <a:spLocks noChangeArrowheads="1"/>
            </p:cNvSpPr>
            <p:nvPr/>
          </p:nvSpPr>
          <p:spPr bwMode="auto">
            <a:xfrm>
              <a:off x="4254" y="3598"/>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468" name="Rectangle 196"/>
            <p:cNvSpPr>
              <a:spLocks noChangeArrowheads="1"/>
            </p:cNvSpPr>
            <p:nvPr/>
          </p:nvSpPr>
          <p:spPr bwMode="auto">
            <a:xfrm>
              <a:off x="4384" y="3598"/>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469" name="Rectangle 197"/>
            <p:cNvSpPr>
              <a:spLocks noChangeArrowheads="1"/>
            </p:cNvSpPr>
            <p:nvPr/>
          </p:nvSpPr>
          <p:spPr bwMode="auto">
            <a:xfrm>
              <a:off x="4499" y="3598"/>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470" name="Rectangle 198"/>
            <p:cNvSpPr>
              <a:spLocks noChangeArrowheads="1"/>
            </p:cNvSpPr>
            <p:nvPr/>
          </p:nvSpPr>
          <p:spPr bwMode="auto">
            <a:xfrm>
              <a:off x="4628" y="3598"/>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1471" name="Rectangle 199"/>
            <p:cNvSpPr>
              <a:spLocks noChangeArrowheads="1"/>
            </p:cNvSpPr>
            <p:nvPr/>
          </p:nvSpPr>
          <p:spPr bwMode="auto">
            <a:xfrm>
              <a:off x="2834" y="3598"/>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dirty="0">
                  <a:solidFill>
                    <a:srgbClr val="FF0000"/>
                  </a:solidFill>
                </a:rPr>
                <a:t>\n</a:t>
              </a:r>
            </a:p>
          </p:txBody>
        </p:sp>
        <p:sp>
          <p:nvSpPr>
            <p:cNvPr id="61472" name="Rectangle 200"/>
            <p:cNvSpPr>
              <a:spLocks noChangeArrowheads="1"/>
            </p:cNvSpPr>
            <p:nvPr/>
          </p:nvSpPr>
          <p:spPr bwMode="auto">
            <a:xfrm>
              <a:off x="2962" y="3598"/>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73" name="Rectangle 201"/>
            <p:cNvSpPr>
              <a:spLocks noChangeArrowheads="1"/>
            </p:cNvSpPr>
            <p:nvPr/>
          </p:nvSpPr>
          <p:spPr bwMode="auto">
            <a:xfrm>
              <a:off x="3092" y="3598"/>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1474" name="Line 204"/>
            <p:cNvSpPr>
              <a:spLocks noChangeShapeType="1"/>
            </p:cNvSpPr>
            <p:nvPr/>
          </p:nvSpPr>
          <p:spPr bwMode="auto">
            <a:xfrm flipH="1">
              <a:off x="2498" y="3663"/>
              <a:ext cx="323" cy="0"/>
            </a:xfrm>
            <a:prstGeom prst="line">
              <a:avLst/>
            </a:prstGeom>
            <a:noFill/>
            <a:ln w="9525">
              <a:solidFill>
                <a:schemeClr val="tx1"/>
              </a:solidFill>
              <a:round/>
              <a:headEnd/>
              <a:tailEnd type="triangle" w="med" len="med"/>
            </a:ln>
          </p:spPr>
          <p:txBody>
            <a:bodyPr/>
            <a:lstStyle/>
            <a:p>
              <a:endParaRPr lang="en-US"/>
            </a:p>
          </p:txBody>
        </p:sp>
        <p:sp>
          <p:nvSpPr>
            <p:cNvPr id="61475" name="Line 205"/>
            <p:cNvSpPr>
              <a:spLocks noChangeShapeType="1"/>
            </p:cNvSpPr>
            <p:nvPr/>
          </p:nvSpPr>
          <p:spPr bwMode="auto">
            <a:xfrm>
              <a:off x="2834" y="3469"/>
              <a:ext cx="0" cy="129"/>
            </a:xfrm>
            <a:prstGeom prst="line">
              <a:avLst/>
            </a:prstGeom>
            <a:noFill/>
            <a:ln w="9525">
              <a:solidFill>
                <a:schemeClr val="tx1"/>
              </a:solidFill>
              <a:round/>
              <a:headEnd/>
              <a:tailEnd type="triangle" w="med" len="med"/>
            </a:ln>
          </p:spPr>
          <p:txBody>
            <a:bodyPr/>
            <a:lstStyle/>
            <a:p>
              <a:endParaRPr lang="en-US"/>
            </a:p>
          </p:txBody>
        </p:sp>
        <p:sp>
          <p:nvSpPr>
            <p:cNvPr id="61476" name="Line 206"/>
            <p:cNvSpPr>
              <a:spLocks noChangeShapeType="1"/>
            </p:cNvSpPr>
            <p:nvPr/>
          </p:nvSpPr>
          <p:spPr bwMode="auto">
            <a:xfrm>
              <a:off x="3027" y="3469"/>
              <a:ext cx="0" cy="129"/>
            </a:xfrm>
            <a:prstGeom prst="line">
              <a:avLst/>
            </a:prstGeom>
            <a:noFill/>
            <a:ln w="9525">
              <a:solidFill>
                <a:schemeClr val="tx1"/>
              </a:solidFill>
              <a:round/>
              <a:headEnd/>
              <a:tailEnd type="triangle" w="med" len="med"/>
            </a:ln>
          </p:spPr>
          <p:txBody>
            <a:bodyPr/>
            <a:lstStyle/>
            <a:p>
              <a:endParaRPr lang="en-US"/>
            </a:p>
          </p:txBody>
        </p:sp>
      </p:grpSp>
    </p:spTree>
    <p:extLst>
      <p:ext uri="{BB962C8B-B14F-4D97-AF65-F5344CB8AC3E}">
        <p14:creationId xmlns:p14="http://schemas.microsoft.com/office/powerpoint/2010/main" val="777070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to="" calcmode="lin" valueType="num">
                                      <p:cBhvr>
                                        <p:cTn id="21" dur="1" fill="hold"/>
                                        <p:tgtEl>
                                          <p:spTgt spid="4"/>
                                        </p:tgtEl>
                                        <p:attrNameLst>
                                          <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4"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to="" calcmode="lin" valueType="num">
                                      <p:cBhvr>
                                        <p:cTn id="26" dur="1" fill="hold"/>
                                        <p:tgtEl>
                                          <p:spTgt spid="5"/>
                                        </p:tgtEl>
                                        <p:attrNameLst>
                                          <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4"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to="" calcmode="lin" valueType="num">
                                      <p:cBhvr>
                                        <p:cTn id="31"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71513" y="76200"/>
            <a:ext cx="7807325" cy="563563"/>
          </a:xfrm>
        </p:spPr>
        <p:txBody>
          <a:bodyPr/>
          <a:lstStyle/>
          <a:p>
            <a:r>
              <a:rPr lang="en-US" sz="2600" smtClean="0"/>
              <a:t>Case 2: Variable and Buffer Map of the Example</a:t>
            </a:r>
          </a:p>
        </p:txBody>
      </p:sp>
      <p:grpSp>
        <p:nvGrpSpPr>
          <p:cNvPr id="2" name="Group 162"/>
          <p:cNvGrpSpPr>
            <a:grpSpLocks/>
          </p:cNvGrpSpPr>
          <p:nvPr/>
        </p:nvGrpSpPr>
        <p:grpSpPr bwMode="auto">
          <a:xfrm>
            <a:off x="828675" y="2740025"/>
            <a:ext cx="7073900" cy="817563"/>
            <a:chOff x="522" y="1632"/>
            <a:chExt cx="4456" cy="515"/>
          </a:xfrm>
        </p:grpSpPr>
        <p:sp>
          <p:nvSpPr>
            <p:cNvPr id="62593" name="Rectangle 3"/>
            <p:cNvSpPr>
              <a:spLocks noChangeArrowheads="1"/>
            </p:cNvSpPr>
            <p:nvPr/>
          </p:nvSpPr>
          <p:spPr bwMode="auto">
            <a:xfrm>
              <a:off x="1310" y="1954"/>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94" name="Rectangle 4"/>
            <p:cNvSpPr>
              <a:spLocks noChangeArrowheads="1"/>
            </p:cNvSpPr>
            <p:nvPr/>
          </p:nvSpPr>
          <p:spPr bwMode="auto">
            <a:xfrm>
              <a:off x="1438" y="1954"/>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95" name="Rectangle 5"/>
            <p:cNvSpPr>
              <a:spLocks noChangeArrowheads="1"/>
            </p:cNvSpPr>
            <p:nvPr/>
          </p:nvSpPr>
          <p:spPr bwMode="auto">
            <a:xfrm>
              <a:off x="1568" y="1954"/>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96" name="Rectangle 6"/>
            <p:cNvSpPr>
              <a:spLocks noChangeArrowheads="1"/>
            </p:cNvSpPr>
            <p:nvPr/>
          </p:nvSpPr>
          <p:spPr bwMode="auto">
            <a:xfrm>
              <a:off x="1697" y="1954"/>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97" name="Rectangle 7"/>
            <p:cNvSpPr>
              <a:spLocks noChangeArrowheads="1"/>
            </p:cNvSpPr>
            <p:nvPr/>
          </p:nvSpPr>
          <p:spPr bwMode="auto">
            <a:xfrm>
              <a:off x="1826" y="1954"/>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98" name="Rectangle 8"/>
            <p:cNvSpPr>
              <a:spLocks noChangeArrowheads="1"/>
            </p:cNvSpPr>
            <p:nvPr/>
          </p:nvSpPr>
          <p:spPr bwMode="auto">
            <a:xfrm>
              <a:off x="1956" y="1954"/>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99" name="Rectangle 9"/>
            <p:cNvSpPr>
              <a:spLocks noChangeArrowheads="1"/>
            </p:cNvSpPr>
            <p:nvPr/>
          </p:nvSpPr>
          <p:spPr bwMode="auto">
            <a:xfrm>
              <a:off x="2084" y="1954"/>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600" name="Rectangle 10"/>
            <p:cNvSpPr>
              <a:spLocks noChangeArrowheads="1"/>
            </p:cNvSpPr>
            <p:nvPr/>
          </p:nvSpPr>
          <p:spPr bwMode="auto">
            <a:xfrm>
              <a:off x="2214" y="1954"/>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601" name="Rectangle 11"/>
            <p:cNvSpPr>
              <a:spLocks noChangeArrowheads="1"/>
            </p:cNvSpPr>
            <p:nvPr/>
          </p:nvSpPr>
          <p:spPr bwMode="auto">
            <a:xfrm>
              <a:off x="2342" y="1954"/>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602" name="Rectangle 12"/>
            <p:cNvSpPr>
              <a:spLocks noChangeArrowheads="1"/>
            </p:cNvSpPr>
            <p:nvPr/>
          </p:nvSpPr>
          <p:spPr bwMode="auto">
            <a:xfrm>
              <a:off x="3236" y="1954"/>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603" name="Rectangle 13"/>
            <p:cNvSpPr>
              <a:spLocks noChangeArrowheads="1"/>
            </p:cNvSpPr>
            <p:nvPr/>
          </p:nvSpPr>
          <p:spPr bwMode="auto">
            <a:xfrm>
              <a:off x="3366" y="1954"/>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604" name="Rectangle 14"/>
            <p:cNvSpPr>
              <a:spLocks noChangeArrowheads="1"/>
            </p:cNvSpPr>
            <p:nvPr/>
          </p:nvSpPr>
          <p:spPr bwMode="auto">
            <a:xfrm>
              <a:off x="3495" y="1954"/>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605" name="Rectangle 15"/>
            <p:cNvSpPr>
              <a:spLocks noChangeArrowheads="1"/>
            </p:cNvSpPr>
            <p:nvPr/>
          </p:nvSpPr>
          <p:spPr bwMode="auto">
            <a:xfrm>
              <a:off x="3624" y="1954"/>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606" name="Rectangle 16"/>
            <p:cNvSpPr>
              <a:spLocks noChangeArrowheads="1"/>
            </p:cNvSpPr>
            <p:nvPr/>
          </p:nvSpPr>
          <p:spPr bwMode="auto">
            <a:xfrm>
              <a:off x="3754" y="1954"/>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607" name="Rectangle 17"/>
            <p:cNvSpPr>
              <a:spLocks noChangeArrowheads="1"/>
            </p:cNvSpPr>
            <p:nvPr/>
          </p:nvSpPr>
          <p:spPr bwMode="auto">
            <a:xfrm>
              <a:off x="3883" y="1954"/>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608" name="Rectangle 18"/>
            <p:cNvSpPr>
              <a:spLocks noChangeArrowheads="1"/>
            </p:cNvSpPr>
            <p:nvPr/>
          </p:nvSpPr>
          <p:spPr bwMode="auto">
            <a:xfrm>
              <a:off x="4012" y="1954"/>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609" name="Rectangle 19"/>
            <p:cNvSpPr>
              <a:spLocks noChangeArrowheads="1"/>
            </p:cNvSpPr>
            <p:nvPr/>
          </p:nvSpPr>
          <p:spPr bwMode="auto">
            <a:xfrm>
              <a:off x="4141" y="1954"/>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610" name="Rectangle 20"/>
            <p:cNvSpPr>
              <a:spLocks noChangeArrowheads="1"/>
            </p:cNvSpPr>
            <p:nvPr/>
          </p:nvSpPr>
          <p:spPr bwMode="auto">
            <a:xfrm>
              <a:off x="4270" y="1954"/>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611" name="Rectangle 21"/>
            <p:cNvSpPr>
              <a:spLocks noChangeArrowheads="1"/>
            </p:cNvSpPr>
            <p:nvPr/>
          </p:nvSpPr>
          <p:spPr bwMode="auto">
            <a:xfrm>
              <a:off x="4400" y="1954"/>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612" name="Rectangle 22"/>
            <p:cNvSpPr>
              <a:spLocks noChangeArrowheads="1"/>
            </p:cNvSpPr>
            <p:nvPr/>
          </p:nvSpPr>
          <p:spPr bwMode="auto">
            <a:xfrm>
              <a:off x="4515" y="1954"/>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613" name="Rectangle 23"/>
            <p:cNvSpPr>
              <a:spLocks noChangeArrowheads="1"/>
            </p:cNvSpPr>
            <p:nvPr/>
          </p:nvSpPr>
          <p:spPr bwMode="auto">
            <a:xfrm>
              <a:off x="4644" y="1954"/>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614" name="Rectangle 24"/>
            <p:cNvSpPr>
              <a:spLocks noChangeArrowheads="1"/>
            </p:cNvSpPr>
            <p:nvPr/>
          </p:nvSpPr>
          <p:spPr bwMode="auto">
            <a:xfrm>
              <a:off x="2850" y="1954"/>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615" name="Rectangle 25"/>
            <p:cNvSpPr>
              <a:spLocks noChangeArrowheads="1"/>
            </p:cNvSpPr>
            <p:nvPr/>
          </p:nvSpPr>
          <p:spPr bwMode="auto">
            <a:xfrm>
              <a:off x="2978" y="1954"/>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616" name="Rectangle 26"/>
            <p:cNvSpPr>
              <a:spLocks noChangeArrowheads="1"/>
            </p:cNvSpPr>
            <p:nvPr/>
          </p:nvSpPr>
          <p:spPr bwMode="auto">
            <a:xfrm>
              <a:off x="3108" y="1954"/>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617" name="Text Box 27"/>
            <p:cNvSpPr txBox="1">
              <a:spLocks noChangeArrowheads="1"/>
            </p:cNvSpPr>
            <p:nvPr/>
          </p:nvSpPr>
          <p:spPr bwMode="auto">
            <a:xfrm>
              <a:off x="3054" y="1632"/>
              <a:ext cx="1924" cy="231"/>
            </a:xfrm>
            <a:prstGeom prst="rect">
              <a:avLst/>
            </a:prstGeom>
            <a:noFill/>
            <a:ln w="9525">
              <a:noFill/>
              <a:miter lim="800000"/>
              <a:headEnd/>
              <a:tailEnd/>
            </a:ln>
          </p:spPr>
          <p:txBody>
            <a:bodyPr wrap="none">
              <a:spAutoFit/>
            </a:bodyPr>
            <a:lstStyle/>
            <a:p>
              <a:pPr eaLnBrk="1" hangingPunct="1"/>
              <a:r>
                <a:rPr lang="en-US" sz="1800"/>
                <a:t>Input buffer (a queue structure)</a:t>
              </a:r>
            </a:p>
          </p:txBody>
        </p:sp>
        <p:sp>
          <p:nvSpPr>
            <p:cNvPr id="62618" name="Text Box 28"/>
            <p:cNvSpPr txBox="1">
              <a:spLocks noChangeArrowheads="1"/>
            </p:cNvSpPr>
            <p:nvPr/>
          </p:nvSpPr>
          <p:spPr bwMode="auto">
            <a:xfrm>
              <a:off x="1344" y="1632"/>
              <a:ext cx="1016" cy="231"/>
            </a:xfrm>
            <a:prstGeom prst="rect">
              <a:avLst/>
            </a:prstGeom>
            <a:noFill/>
            <a:ln w="9525">
              <a:noFill/>
              <a:miter lim="800000"/>
              <a:headEnd/>
              <a:tailEnd/>
            </a:ln>
          </p:spPr>
          <p:txBody>
            <a:bodyPr wrap="none">
              <a:spAutoFit/>
            </a:bodyPr>
            <a:lstStyle/>
            <a:p>
              <a:pPr eaLnBrk="1" hangingPunct="1"/>
              <a:r>
                <a:rPr lang="en-US" sz="1800"/>
                <a:t>Variable: strvar</a:t>
              </a:r>
            </a:p>
          </p:txBody>
        </p:sp>
        <p:sp>
          <p:nvSpPr>
            <p:cNvPr id="62619" name="Line 29"/>
            <p:cNvSpPr>
              <a:spLocks noChangeShapeType="1"/>
            </p:cNvSpPr>
            <p:nvPr/>
          </p:nvSpPr>
          <p:spPr bwMode="auto">
            <a:xfrm flipH="1">
              <a:off x="2514" y="2019"/>
              <a:ext cx="323" cy="0"/>
            </a:xfrm>
            <a:prstGeom prst="line">
              <a:avLst/>
            </a:prstGeom>
            <a:noFill/>
            <a:ln w="9525">
              <a:solidFill>
                <a:schemeClr val="tx1"/>
              </a:solidFill>
              <a:round/>
              <a:headEnd/>
              <a:tailEnd type="triangle" w="med" len="med"/>
            </a:ln>
          </p:spPr>
          <p:txBody>
            <a:bodyPr/>
            <a:lstStyle/>
            <a:p>
              <a:endParaRPr lang="en-US"/>
            </a:p>
          </p:txBody>
        </p:sp>
        <p:sp>
          <p:nvSpPr>
            <p:cNvPr id="62620" name="Text Box 30"/>
            <p:cNvSpPr txBox="1">
              <a:spLocks noChangeArrowheads="1"/>
            </p:cNvSpPr>
            <p:nvPr/>
          </p:nvSpPr>
          <p:spPr bwMode="auto">
            <a:xfrm>
              <a:off x="2538" y="1632"/>
              <a:ext cx="292" cy="231"/>
            </a:xfrm>
            <a:prstGeom prst="rect">
              <a:avLst/>
            </a:prstGeom>
            <a:noFill/>
            <a:ln w="9525">
              <a:noFill/>
              <a:miter lim="800000"/>
              <a:headEnd/>
              <a:tailEnd/>
            </a:ln>
          </p:spPr>
          <p:txBody>
            <a:bodyPr wrap="none">
              <a:spAutoFit/>
            </a:bodyPr>
            <a:lstStyle/>
            <a:p>
              <a:pPr eaLnBrk="1" hangingPunct="1"/>
              <a:r>
                <a:rPr lang="en-US" sz="1800"/>
                <a:t>cin</a:t>
              </a:r>
            </a:p>
          </p:txBody>
        </p:sp>
        <p:sp>
          <p:nvSpPr>
            <p:cNvPr id="62621" name="Text Box 31"/>
            <p:cNvSpPr txBox="1">
              <a:spLocks noChangeArrowheads="1"/>
            </p:cNvSpPr>
            <p:nvPr/>
          </p:nvSpPr>
          <p:spPr bwMode="auto">
            <a:xfrm>
              <a:off x="522" y="1865"/>
              <a:ext cx="800" cy="231"/>
            </a:xfrm>
            <a:prstGeom prst="rect">
              <a:avLst/>
            </a:prstGeom>
            <a:noFill/>
            <a:ln w="9525">
              <a:noFill/>
              <a:miter lim="800000"/>
              <a:headEnd/>
              <a:tailEnd/>
            </a:ln>
          </p:spPr>
          <p:txBody>
            <a:bodyPr wrap="none">
              <a:spAutoFit/>
            </a:bodyPr>
            <a:lstStyle/>
            <a:p>
              <a:pPr algn="r" eaLnBrk="1" hangingPunct="1"/>
              <a:r>
                <a:rPr lang="en-US" sz="1800"/>
                <a:t>Initial state:</a:t>
              </a:r>
            </a:p>
          </p:txBody>
        </p:sp>
        <p:sp>
          <p:nvSpPr>
            <p:cNvPr id="62622" name="Line 32"/>
            <p:cNvSpPr>
              <a:spLocks noChangeShapeType="1"/>
            </p:cNvSpPr>
            <p:nvPr/>
          </p:nvSpPr>
          <p:spPr bwMode="auto">
            <a:xfrm>
              <a:off x="2850" y="1824"/>
              <a:ext cx="0" cy="130"/>
            </a:xfrm>
            <a:prstGeom prst="line">
              <a:avLst/>
            </a:prstGeom>
            <a:noFill/>
            <a:ln w="9525">
              <a:solidFill>
                <a:schemeClr val="tx1"/>
              </a:solidFill>
              <a:round/>
              <a:headEnd/>
              <a:tailEnd type="triangle" w="med" len="med"/>
            </a:ln>
          </p:spPr>
          <p:txBody>
            <a:bodyPr/>
            <a:lstStyle/>
            <a:p>
              <a:endParaRPr lang="en-US"/>
            </a:p>
          </p:txBody>
        </p:sp>
        <p:sp>
          <p:nvSpPr>
            <p:cNvPr id="62623" name="Line 33"/>
            <p:cNvSpPr>
              <a:spLocks noChangeShapeType="1"/>
            </p:cNvSpPr>
            <p:nvPr/>
          </p:nvSpPr>
          <p:spPr bwMode="auto">
            <a:xfrm>
              <a:off x="2913" y="1824"/>
              <a:ext cx="0" cy="130"/>
            </a:xfrm>
            <a:prstGeom prst="line">
              <a:avLst/>
            </a:prstGeom>
            <a:noFill/>
            <a:ln w="9525">
              <a:solidFill>
                <a:schemeClr val="tx1"/>
              </a:solidFill>
              <a:round/>
              <a:headEnd/>
              <a:tailEnd type="triangle" w="med" len="med"/>
            </a:ln>
          </p:spPr>
          <p:txBody>
            <a:bodyPr/>
            <a:lstStyle/>
            <a:p>
              <a:endParaRPr lang="en-US"/>
            </a:p>
          </p:txBody>
        </p:sp>
      </p:grpSp>
      <p:grpSp>
        <p:nvGrpSpPr>
          <p:cNvPr id="3" name="Group 34"/>
          <p:cNvGrpSpPr>
            <a:grpSpLocks/>
          </p:cNvGrpSpPr>
          <p:nvPr/>
        </p:nvGrpSpPr>
        <p:grpSpPr bwMode="auto">
          <a:xfrm>
            <a:off x="160339" y="3598863"/>
            <a:ext cx="8886827" cy="512762"/>
            <a:chOff x="101" y="1454"/>
            <a:chExt cx="5598" cy="323"/>
          </a:xfrm>
        </p:grpSpPr>
        <p:sp>
          <p:nvSpPr>
            <p:cNvPr id="62563" name="Rectangle 35"/>
            <p:cNvSpPr>
              <a:spLocks noChangeArrowheads="1"/>
            </p:cNvSpPr>
            <p:nvPr/>
          </p:nvSpPr>
          <p:spPr bwMode="auto">
            <a:xfrm>
              <a:off x="101" y="1533"/>
              <a:ext cx="1221" cy="233"/>
            </a:xfrm>
            <a:prstGeom prst="rect">
              <a:avLst/>
            </a:prstGeom>
            <a:noFill/>
            <a:ln w="9525">
              <a:noFill/>
              <a:miter lim="800000"/>
              <a:headEnd/>
              <a:tailEnd/>
            </a:ln>
          </p:spPr>
          <p:txBody>
            <a:bodyPr wrap="none">
              <a:spAutoFit/>
            </a:bodyPr>
            <a:lstStyle/>
            <a:p>
              <a:pPr algn="r" eaLnBrk="1" hangingPunct="1"/>
              <a:r>
                <a:rPr lang="en-US" sz="1800" dirty="0" smtClean="0"/>
                <a:t>Call cin </a:t>
              </a:r>
              <a:r>
                <a:rPr lang="en-US" sz="1800" dirty="0"/>
                <a:t>&gt;&gt; </a:t>
              </a:r>
              <a:r>
                <a:rPr lang="en-US" sz="1800" dirty="0" err="1" smtClean="0"/>
                <a:t>strvar</a:t>
              </a:r>
              <a:r>
                <a:rPr lang="en-US" sz="1800" dirty="0" smtClean="0"/>
                <a:t>:</a:t>
              </a:r>
              <a:endParaRPr lang="en-US" sz="1800" dirty="0"/>
            </a:p>
          </p:txBody>
        </p:sp>
        <p:sp>
          <p:nvSpPr>
            <p:cNvPr id="62564" name="Rectangle 36"/>
            <p:cNvSpPr>
              <a:spLocks noChangeArrowheads="1"/>
            </p:cNvSpPr>
            <p:nvPr/>
          </p:nvSpPr>
          <p:spPr bwMode="auto">
            <a:xfrm>
              <a:off x="1310" y="1583"/>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65" name="Rectangle 37"/>
            <p:cNvSpPr>
              <a:spLocks noChangeArrowheads="1"/>
            </p:cNvSpPr>
            <p:nvPr/>
          </p:nvSpPr>
          <p:spPr bwMode="auto">
            <a:xfrm>
              <a:off x="1438"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66" name="Rectangle 38"/>
            <p:cNvSpPr>
              <a:spLocks noChangeArrowheads="1"/>
            </p:cNvSpPr>
            <p:nvPr/>
          </p:nvSpPr>
          <p:spPr bwMode="auto">
            <a:xfrm>
              <a:off x="1568"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67" name="Rectangle 39"/>
            <p:cNvSpPr>
              <a:spLocks noChangeArrowheads="1"/>
            </p:cNvSpPr>
            <p:nvPr/>
          </p:nvSpPr>
          <p:spPr bwMode="auto">
            <a:xfrm>
              <a:off x="1697"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68" name="Rectangle 40"/>
            <p:cNvSpPr>
              <a:spLocks noChangeArrowheads="1"/>
            </p:cNvSpPr>
            <p:nvPr/>
          </p:nvSpPr>
          <p:spPr bwMode="auto">
            <a:xfrm>
              <a:off x="1826"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69" name="Rectangle 41"/>
            <p:cNvSpPr>
              <a:spLocks noChangeArrowheads="1"/>
            </p:cNvSpPr>
            <p:nvPr/>
          </p:nvSpPr>
          <p:spPr bwMode="auto">
            <a:xfrm>
              <a:off x="1956" y="1583"/>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70" name="Rectangle 42"/>
            <p:cNvSpPr>
              <a:spLocks noChangeArrowheads="1"/>
            </p:cNvSpPr>
            <p:nvPr/>
          </p:nvSpPr>
          <p:spPr bwMode="auto">
            <a:xfrm>
              <a:off x="2084"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71" name="Rectangle 43"/>
            <p:cNvSpPr>
              <a:spLocks noChangeArrowheads="1"/>
            </p:cNvSpPr>
            <p:nvPr/>
          </p:nvSpPr>
          <p:spPr bwMode="auto">
            <a:xfrm>
              <a:off x="2214" y="1583"/>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72" name="Rectangle 44"/>
            <p:cNvSpPr>
              <a:spLocks noChangeArrowheads="1"/>
            </p:cNvSpPr>
            <p:nvPr/>
          </p:nvSpPr>
          <p:spPr bwMode="auto">
            <a:xfrm>
              <a:off x="2342"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73" name="Rectangle 45"/>
            <p:cNvSpPr>
              <a:spLocks noChangeArrowheads="1"/>
            </p:cNvSpPr>
            <p:nvPr/>
          </p:nvSpPr>
          <p:spPr bwMode="auto">
            <a:xfrm>
              <a:off x="3236"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74" name="Rectangle 46"/>
            <p:cNvSpPr>
              <a:spLocks noChangeArrowheads="1"/>
            </p:cNvSpPr>
            <p:nvPr/>
          </p:nvSpPr>
          <p:spPr bwMode="auto">
            <a:xfrm>
              <a:off x="3366"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75" name="Rectangle 47"/>
            <p:cNvSpPr>
              <a:spLocks noChangeArrowheads="1"/>
            </p:cNvSpPr>
            <p:nvPr/>
          </p:nvSpPr>
          <p:spPr bwMode="auto">
            <a:xfrm>
              <a:off x="3495"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76" name="Rectangle 48"/>
            <p:cNvSpPr>
              <a:spLocks noChangeArrowheads="1"/>
            </p:cNvSpPr>
            <p:nvPr/>
          </p:nvSpPr>
          <p:spPr bwMode="auto">
            <a:xfrm>
              <a:off x="3624"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77" name="Rectangle 49"/>
            <p:cNvSpPr>
              <a:spLocks noChangeArrowheads="1"/>
            </p:cNvSpPr>
            <p:nvPr/>
          </p:nvSpPr>
          <p:spPr bwMode="auto">
            <a:xfrm>
              <a:off x="3754"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78" name="Rectangle 50"/>
            <p:cNvSpPr>
              <a:spLocks noChangeArrowheads="1"/>
            </p:cNvSpPr>
            <p:nvPr/>
          </p:nvSpPr>
          <p:spPr bwMode="auto">
            <a:xfrm>
              <a:off x="3883"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79" name="Rectangle 51"/>
            <p:cNvSpPr>
              <a:spLocks noChangeArrowheads="1"/>
            </p:cNvSpPr>
            <p:nvPr/>
          </p:nvSpPr>
          <p:spPr bwMode="auto">
            <a:xfrm>
              <a:off x="4012"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80" name="Rectangle 52"/>
            <p:cNvSpPr>
              <a:spLocks noChangeArrowheads="1"/>
            </p:cNvSpPr>
            <p:nvPr/>
          </p:nvSpPr>
          <p:spPr bwMode="auto">
            <a:xfrm>
              <a:off x="4141"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81" name="Rectangle 53"/>
            <p:cNvSpPr>
              <a:spLocks noChangeArrowheads="1"/>
            </p:cNvSpPr>
            <p:nvPr/>
          </p:nvSpPr>
          <p:spPr bwMode="auto">
            <a:xfrm>
              <a:off x="4270"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82" name="Rectangle 54"/>
            <p:cNvSpPr>
              <a:spLocks noChangeArrowheads="1"/>
            </p:cNvSpPr>
            <p:nvPr/>
          </p:nvSpPr>
          <p:spPr bwMode="auto">
            <a:xfrm>
              <a:off x="4400"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83" name="Rectangle 55"/>
            <p:cNvSpPr>
              <a:spLocks noChangeArrowheads="1"/>
            </p:cNvSpPr>
            <p:nvPr/>
          </p:nvSpPr>
          <p:spPr bwMode="auto">
            <a:xfrm>
              <a:off x="4515"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84" name="Rectangle 56"/>
            <p:cNvSpPr>
              <a:spLocks noChangeArrowheads="1"/>
            </p:cNvSpPr>
            <p:nvPr/>
          </p:nvSpPr>
          <p:spPr bwMode="auto">
            <a:xfrm>
              <a:off x="4644"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85" name="Rectangle 57"/>
            <p:cNvSpPr>
              <a:spLocks noChangeArrowheads="1"/>
            </p:cNvSpPr>
            <p:nvPr/>
          </p:nvSpPr>
          <p:spPr bwMode="auto">
            <a:xfrm>
              <a:off x="2850" y="1583"/>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H</a:t>
              </a:r>
            </a:p>
          </p:txBody>
        </p:sp>
        <p:sp>
          <p:nvSpPr>
            <p:cNvPr id="62586" name="Rectangle 58"/>
            <p:cNvSpPr>
              <a:spLocks noChangeArrowheads="1"/>
            </p:cNvSpPr>
            <p:nvPr/>
          </p:nvSpPr>
          <p:spPr bwMode="auto">
            <a:xfrm>
              <a:off x="2978"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i</a:t>
              </a:r>
            </a:p>
          </p:txBody>
        </p:sp>
        <p:sp>
          <p:nvSpPr>
            <p:cNvPr id="62587" name="Rectangle 59"/>
            <p:cNvSpPr>
              <a:spLocks noChangeArrowheads="1"/>
            </p:cNvSpPr>
            <p:nvPr/>
          </p:nvSpPr>
          <p:spPr bwMode="auto">
            <a:xfrm>
              <a:off x="3108" y="1583"/>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\n</a:t>
              </a:r>
            </a:p>
          </p:txBody>
        </p:sp>
        <p:sp>
          <p:nvSpPr>
            <p:cNvPr id="62588" name="Line 60"/>
            <p:cNvSpPr>
              <a:spLocks noChangeShapeType="1"/>
            </p:cNvSpPr>
            <p:nvPr/>
          </p:nvSpPr>
          <p:spPr bwMode="auto">
            <a:xfrm flipH="1">
              <a:off x="4838" y="1674"/>
              <a:ext cx="194" cy="0"/>
            </a:xfrm>
            <a:prstGeom prst="line">
              <a:avLst/>
            </a:prstGeom>
            <a:noFill/>
            <a:ln w="9525">
              <a:solidFill>
                <a:schemeClr val="tx1"/>
              </a:solidFill>
              <a:round/>
              <a:headEnd/>
              <a:tailEnd type="triangle" w="med" len="med"/>
            </a:ln>
          </p:spPr>
          <p:txBody>
            <a:bodyPr/>
            <a:lstStyle/>
            <a:p>
              <a:endParaRPr lang="en-US"/>
            </a:p>
          </p:txBody>
        </p:sp>
        <p:sp>
          <p:nvSpPr>
            <p:cNvPr id="62589" name="Text Box 61"/>
            <p:cNvSpPr txBox="1">
              <a:spLocks noChangeArrowheads="1"/>
            </p:cNvSpPr>
            <p:nvPr/>
          </p:nvSpPr>
          <p:spPr bwMode="auto">
            <a:xfrm>
              <a:off x="5015" y="1540"/>
              <a:ext cx="684" cy="231"/>
            </a:xfrm>
            <a:prstGeom prst="rect">
              <a:avLst/>
            </a:prstGeom>
            <a:noFill/>
            <a:ln w="9525">
              <a:noFill/>
              <a:miter lim="800000"/>
              <a:headEnd/>
              <a:tailEnd/>
            </a:ln>
          </p:spPr>
          <p:txBody>
            <a:bodyPr wrap="none">
              <a:spAutoFit/>
            </a:bodyPr>
            <a:lstStyle/>
            <a:p>
              <a:pPr eaLnBrk="1" hangingPunct="1"/>
              <a:r>
                <a:rPr lang="en-US" sz="1800"/>
                <a:t>Keyboard</a:t>
              </a:r>
            </a:p>
          </p:txBody>
        </p:sp>
        <p:sp>
          <p:nvSpPr>
            <p:cNvPr id="62590" name="Line 62"/>
            <p:cNvSpPr>
              <a:spLocks noChangeShapeType="1"/>
            </p:cNvSpPr>
            <p:nvPr/>
          </p:nvSpPr>
          <p:spPr bwMode="auto">
            <a:xfrm flipH="1">
              <a:off x="2514" y="1648"/>
              <a:ext cx="323" cy="0"/>
            </a:xfrm>
            <a:prstGeom prst="line">
              <a:avLst/>
            </a:prstGeom>
            <a:noFill/>
            <a:ln w="9525">
              <a:solidFill>
                <a:schemeClr val="tx1"/>
              </a:solidFill>
              <a:round/>
              <a:headEnd/>
              <a:tailEnd type="triangle" w="med" len="med"/>
            </a:ln>
          </p:spPr>
          <p:txBody>
            <a:bodyPr/>
            <a:lstStyle/>
            <a:p>
              <a:endParaRPr lang="en-US"/>
            </a:p>
          </p:txBody>
        </p:sp>
        <p:sp>
          <p:nvSpPr>
            <p:cNvPr id="62591" name="Line 63"/>
            <p:cNvSpPr>
              <a:spLocks noChangeShapeType="1"/>
            </p:cNvSpPr>
            <p:nvPr/>
          </p:nvSpPr>
          <p:spPr bwMode="auto">
            <a:xfrm>
              <a:off x="2850" y="1454"/>
              <a:ext cx="0" cy="129"/>
            </a:xfrm>
            <a:prstGeom prst="line">
              <a:avLst/>
            </a:prstGeom>
            <a:noFill/>
            <a:ln w="9525">
              <a:solidFill>
                <a:schemeClr val="tx1"/>
              </a:solidFill>
              <a:round/>
              <a:headEnd/>
              <a:tailEnd type="triangle" w="med" len="med"/>
            </a:ln>
          </p:spPr>
          <p:txBody>
            <a:bodyPr/>
            <a:lstStyle/>
            <a:p>
              <a:endParaRPr lang="en-US"/>
            </a:p>
          </p:txBody>
        </p:sp>
        <p:sp>
          <p:nvSpPr>
            <p:cNvPr id="62592" name="Line 64"/>
            <p:cNvSpPr>
              <a:spLocks noChangeShapeType="1"/>
            </p:cNvSpPr>
            <p:nvPr/>
          </p:nvSpPr>
          <p:spPr bwMode="auto">
            <a:xfrm>
              <a:off x="3301" y="1454"/>
              <a:ext cx="0" cy="129"/>
            </a:xfrm>
            <a:prstGeom prst="line">
              <a:avLst/>
            </a:prstGeom>
            <a:noFill/>
            <a:ln w="9525">
              <a:solidFill>
                <a:schemeClr val="tx1"/>
              </a:solidFill>
              <a:round/>
              <a:headEnd/>
              <a:tailEnd type="triangle" w="med" len="med"/>
            </a:ln>
          </p:spPr>
          <p:txBody>
            <a:bodyPr/>
            <a:lstStyle/>
            <a:p>
              <a:endParaRPr lang="en-US"/>
            </a:p>
          </p:txBody>
        </p:sp>
      </p:grpSp>
      <p:grpSp>
        <p:nvGrpSpPr>
          <p:cNvPr id="4" name="Group 164"/>
          <p:cNvGrpSpPr>
            <a:grpSpLocks/>
          </p:cNvGrpSpPr>
          <p:nvPr/>
        </p:nvGrpSpPr>
        <p:grpSpPr bwMode="auto">
          <a:xfrm>
            <a:off x="0" y="4214813"/>
            <a:ext cx="7578727" cy="512762"/>
            <a:chOff x="0" y="2561"/>
            <a:chExt cx="4774" cy="323"/>
          </a:xfrm>
        </p:grpSpPr>
        <p:sp>
          <p:nvSpPr>
            <p:cNvPr id="62535" name="Rectangle 66"/>
            <p:cNvSpPr>
              <a:spLocks noChangeArrowheads="1"/>
            </p:cNvSpPr>
            <p:nvPr/>
          </p:nvSpPr>
          <p:spPr bwMode="auto">
            <a:xfrm>
              <a:off x="0" y="2640"/>
              <a:ext cx="1322" cy="233"/>
            </a:xfrm>
            <a:prstGeom prst="rect">
              <a:avLst/>
            </a:prstGeom>
            <a:noFill/>
            <a:ln w="9525">
              <a:noFill/>
              <a:miter lim="800000"/>
              <a:headEnd/>
              <a:tailEnd/>
            </a:ln>
          </p:spPr>
          <p:txBody>
            <a:bodyPr wrap="none">
              <a:spAutoFit/>
            </a:bodyPr>
            <a:lstStyle/>
            <a:p>
              <a:pPr algn="r" eaLnBrk="1" hangingPunct="1"/>
              <a:r>
                <a:rPr lang="en-US" sz="1800" dirty="0" smtClean="0"/>
                <a:t>After cin </a:t>
              </a:r>
              <a:r>
                <a:rPr lang="en-US" sz="1800" dirty="0"/>
                <a:t>&gt;&gt; </a:t>
              </a:r>
              <a:r>
                <a:rPr lang="en-US" sz="1800" dirty="0" err="1"/>
                <a:t>strvar</a:t>
              </a:r>
              <a:r>
                <a:rPr lang="en-US" sz="1800" dirty="0"/>
                <a:t> </a:t>
              </a:r>
              <a:r>
                <a:rPr lang="en-US" sz="1800" dirty="0" smtClean="0"/>
                <a:t>:</a:t>
              </a:r>
              <a:endParaRPr lang="en-US" sz="1800" dirty="0"/>
            </a:p>
          </p:txBody>
        </p:sp>
        <p:sp>
          <p:nvSpPr>
            <p:cNvPr id="62536" name="Rectangle 67"/>
            <p:cNvSpPr>
              <a:spLocks noChangeArrowheads="1"/>
            </p:cNvSpPr>
            <p:nvPr/>
          </p:nvSpPr>
          <p:spPr bwMode="auto">
            <a:xfrm>
              <a:off x="1310" y="2690"/>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H</a:t>
              </a:r>
            </a:p>
          </p:txBody>
        </p:sp>
        <p:sp>
          <p:nvSpPr>
            <p:cNvPr id="62537" name="Rectangle 68"/>
            <p:cNvSpPr>
              <a:spLocks noChangeArrowheads="1"/>
            </p:cNvSpPr>
            <p:nvPr/>
          </p:nvSpPr>
          <p:spPr bwMode="auto">
            <a:xfrm>
              <a:off x="1438" y="2690"/>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i</a:t>
              </a:r>
            </a:p>
          </p:txBody>
        </p:sp>
        <p:sp>
          <p:nvSpPr>
            <p:cNvPr id="62538" name="Rectangle 69"/>
            <p:cNvSpPr>
              <a:spLocks noChangeArrowheads="1"/>
            </p:cNvSpPr>
            <p:nvPr/>
          </p:nvSpPr>
          <p:spPr bwMode="auto">
            <a:xfrm>
              <a:off x="1568" y="2690"/>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\0</a:t>
              </a:r>
            </a:p>
          </p:txBody>
        </p:sp>
        <p:sp>
          <p:nvSpPr>
            <p:cNvPr id="62539" name="Rectangle 70"/>
            <p:cNvSpPr>
              <a:spLocks noChangeArrowheads="1"/>
            </p:cNvSpPr>
            <p:nvPr/>
          </p:nvSpPr>
          <p:spPr bwMode="auto">
            <a:xfrm>
              <a:off x="1697" y="2690"/>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40" name="Rectangle 71"/>
            <p:cNvSpPr>
              <a:spLocks noChangeArrowheads="1"/>
            </p:cNvSpPr>
            <p:nvPr/>
          </p:nvSpPr>
          <p:spPr bwMode="auto">
            <a:xfrm>
              <a:off x="1826" y="2690"/>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41" name="Rectangle 72"/>
            <p:cNvSpPr>
              <a:spLocks noChangeArrowheads="1"/>
            </p:cNvSpPr>
            <p:nvPr/>
          </p:nvSpPr>
          <p:spPr bwMode="auto">
            <a:xfrm>
              <a:off x="1956" y="2690"/>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42" name="Rectangle 73"/>
            <p:cNvSpPr>
              <a:spLocks noChangeArrowheads="1"/>
            </p:cNvSpPr>
            <p:nvPr/>
          </p:nvSpPr>
          <p:spPr bwMode="auto">
            <a:xfrm>
              <a:off x="2084" y="2690"/>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43" name="Rectangle 74"/>
            <p:cNvSpPr>
              <a:spLocks noChangeArrowheads="1"/>
            </p:cNvSpPr>
            <p:nvPr/>
          </p:nvSpPr>
          <p:spPr bwMode="auto">
            <a:xfrm>
              <a:off x="2214" y="2690"/>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44" name="Rectangle 75"/>
            <p:cNvSpPr>
              <a:spLocks noChangeArrowheads="1"/>
            </p:cNvSpPr>
            <p:nvPr/>
          </p:nvSpPr>
          <p:spPr bwMode="auto">
            <a:xfrm>
              <a:off x="2342" y="2690"/>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45" name="Rectangle 76"/>
            <p:cNvSpPr>
              <a:spLocks noChangeArrowheads="1"/>
            </p:cNvSpPr>
            <p:nvPr/>
          </p:nvSpPr>
          <p:spPr bwMode="auto">
            <a:xfrm>
              <a:off x="3236" y="2690"/>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46" name="Rectangle 77"/>
            <p:cNvSpPr>
              <a:spLocks noChangeArrowheads="1"/>
            </p:cNvSpPr>
            <p:nvPr/>
          </p:nvSpPr>
          <p:spPr bwMode="auto">
            <a:xfrm>
              <a:off x="3366" y="2690"/>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47" name="Rectangle 78"/>
            <p:cNvSpPr>
              <a:spLocks noChangeArrowheads="1"/>
            </p:cNvSpPr>
            <p:nvPr/>
          </p:nvSpPr>
          <p:spPr bwMode="auto">
            <a:xfrm>
              <a:off x="3495" y="2690"/>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48" name="Rectangle 79"/>
            <p:cNvSpPr>
              <a:spLocks noChangeArrowheads="1"/>
            </p:cNvSpPr>
            <p:nvPr/>
          </p:nvSpPr>
          <p:spPr bwMode="auto">
            <a:xfrm>
              <a:off x="3624" y="2690"/>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49" name="Rectangle 80"/>
            <p:cNvSpPr>
              <a:spLocks noChangeArrowheads="1"/>
            </p:cNvSpPr>
            <p:nvPr/>
          </p:nvSpPr>
          <p:spPr bwMode="auto">
            <a:xfrm>
              <a:off x="3754" y="2690"/>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50" name="Rectangle 81"/>
            <p:cNvSpPr>
              <a:spLocks noChangeArrowheads="1"/>
            </p:cNvSpPr>
            <p:nvPr/>
          </p:nvSpPr>
          <p:spPr bwMode="auto">
            <a:xfrm>
              <a:off x="3883" y="2690"/>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51" name="Rectangle 82"/>
            <p:cNvSpPr>
              <a:spLocks noChangeArrowheads="1"/>
            </p:cNvSpPr>
            <p:nvPr/>
          </p:nvSpPr>
          <p:spPr bwMode="auto">
            <a:xfrm>
              <a:off x="4012" y="2690"/>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52" name="Rectangle 83"/>
            <p:cNvSpPr>
              <a:spLocks noChangeArrowheads="1"/>
            </p:cNvSpPr>
            <p:nvPr/>
          </p:nvSpPr>
          <p:spPr bwMode="auto">
            <a:xfrm>
              <a:off x="4141" y="2690"/>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53" name="Rectangle 84"/>
            <p:cNvSpPr>
              <a:spLocks noChangeArrowheads="1"/>
            </p:cNvSpPr>
            <p:nvPr/>
          </p:nvSpPr>
          <p:spPr bwMode="auto">
            <a:xfrm>
              <a:off x="4270" y="2690"/>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54" name="Rectangle 85"/>
            <p:cNvSpPr>
              <a:spLocks noChangeArrowheads="1"/>
            </p:cNvSpPr>
            <p:nvPr/>
          </p:nvSpPr>
          <p:spPr bwMode="auto">
            <a:xfrm>
              <a:off x="4400" y="2690"/>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55" name="Rectangle 86"/>
            <p:cNvSpPr>
              <a:spLocks noChangeArrowheads="1"/>
            </p:cNvSpPr>
            <p:nvPr/>
          </p:nvSpPr>
          <p:spPr bwMode="auto">
            <a:xfrm>
              <a:off x="4515" y="2690"/>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56" name="Rectangle 87"/>
            <p:cNvSpPr>
              <a:spLocks noChangeArrowheads="1"/>
            </p:cNvSpPr>
            <p:nvPr/>
          </p:nvSpPr>
          <p:spPr bwMode="auto">
            <a:xfrm>
              <a:off x="4644" y="2690"/>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557" name="Rectangle 88"/>
            <p:cNvSpPr>
              <a:spLocks noChangeArrowheads="1"/>
            </p:cNvSpPr>
            <p:nvPr/>
          </p:nvSpPr>
          <p:spPr bwMode="auto">
            <a:xfrm>
              <a:off x="2850" y="2690"/>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\n</a:t>
              </a:r>
            </a:p>
          </p:txBody>
        </p:sp>
        <p:sp>
          <p:nvSpPr>
            <p:cNvPr id="62558" name="Rectangle 89"/>
            <p:cNvSpPr>
              <a:spLocks noChangeArrowheads="1"/>
            </p:cNvSpPr>
            <p:nvPr/>
          </p:nvSpPr>
          <p:spPr bwMode="auto">
            <a:xfrm>
              <a:off x="2978" y="2690"/>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59" name="Rectangle 90"/>
            <p:cNvSpPr>
              <a:spLocks noChangeArrowheads="1"/>
            </p:cNvSpPr>
            <p:nvPr/>
          </p:nvSpPr>
          <p:spPr bwMode="auto">
            <a:xfrm>
              <a:off x="3108" y="2690"/>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60" name="Line 93"/>
            <p:cNvSpPr>
              <a:spLocks noChangeShapeType="1"/>
            </p:cNvSpPr>
            <p:nvPr/>
          </p:nvSpPr>
          <p:spPr bwMode="auto">
            <a:xfrm flipH="1">
              <a:off x="2514" y="2755"/>
              <a:ext cx="323" cy="0"/>
            </a:xfrm>
            <a:prstGeom prst="line">
              <a:avLst/>
            </a:prstGeom>
            <a:noFill/>
            <a:ln w="9525">
              <a:solidFill>
                <a:schemeClr val="tx1"/>
              </a:solidFill>
              <a:round/>
              <a:headEnd/>
              <a:tailEnd type="triangle" w="med" len="med"/>
            </a:ln>
          </p:spPr>
          <p:txBody>
            <a:bodyPr/>
            <a:lstStyle/>
            <a:p>
              <a:endParaRPr lang="en-US"/>
            </a:p>
          </p:txBody>
        </p:sp>
        <p:sp>
          <p:nvSpPr>
            <p:cNvPr id="62561" name="Line 94"/>
            <p:cNvSpPr>
              <a:spLocks noChangeShapeType="1"/>
            </p:cNvSpPr>
            <p:nvPr/>
          </p:nvSpPr>
          <p:spPr bwMode="auto">
            <a:xfrm>
              <a:off x="2850" y="2561"/>
              <a:ext cx="0" cy="129"/>
            </a:xfrm>
            <a:prstGeom prst="line">
              <a:avLst/>
            </a:prstGeom>
            <a:noFill/>
            <a:ln w="9525">
              <a:solidFill>
                <a:schemeClr val="tx1"/>
              </a:solidFill>
              <a:round/>
              <a:headEnd/>
              <a:tailEnd type="triangle" w="med" len="med"/>
            </a:ln>
          </p:spPr>
          <p:txBody>
            <a:bodyPr/>
            <a:lstStyle/>
            <a:p>
              <a:endParaRPr lang="en-US"/>
            </a:p>
          </p:txBody>
        </p:sp>
        <p:sp>
          <p:nvSpPr>
            <p:cNvPr id="62562" name="Line 95"/>
            <p:cNvSpPr>
              <a:spLocks noChangeShapeType="1"/>
            </p:cNvSpPr>
            <p:nvPr/>
          </p:nvSpPr>
          <p:spPr bwMode="auto">
            <a:xfrm>
              <a:off x="3043" y="2561"/>
              <a:ext cx="0" cy="129"/>
            </a:xfrm>
            <a:prstGeom prst="line">
              <a:avLst/>
            </a:prstGeom>
            <a:noFill/>
            <a:ln w="9525">
              <a:solidFill>
                <a:schemeClr val="tx1"/>
              </a:solidFill>
              <a:round/>
              <a:headEnd/>
              <a:tailEnd type="triangle" w="med" len="med"/>
            </a:ln>
          </p:spPr>
          <p:txBody>
            <a:bodyPr/>
            <a:lstStyle/>
            <a:p>
              <a:endParaRPr lang="en-US"/>
            </a:p>
          </p:txBody>
        </p:sp>
      </p:grpSp>
      <p:grpSp>
        <p:nvGrpSpPr>
          <p:cNvPr id="5" name="Group 96"/>
          <p:cNvGrpSpPr>
            <a:grpSpLocks/>
          </p:cNvGrpSpPr>
          <p:nvPr/>
        </p:nvGrpSpPr>
        <p:grpSpPr bwMode="auto">
          <a:xfrm>
            <a:off x="503238" y="4830763"/>
            <a:ext cx="8613776" cy="736600"/>
            <a:chOff x="317" y="2230"/>
            <a:chExt cx="5426" cy="464"/>
          </a:xfrm>
        </p:grpSpPr>
        <p:sp>
          <p:nvSpPr>
            <p:cNvPr id="62505" name="Rectangle 97"/>
            <p:cNvSpPr>
              <a:spLocks noChangeArrowheads="1"/>
            </p:cNvSpPr>
            <p:nvPr/>
          </p:nvSpPr>
          <p:spPr bwMode="auto">
            <a:xfrm>
              <a:off x="1310" y="2359"/>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H</a:t>
              </a:r>
            </a:p>
          </p:txBody>
        </p:sp>
        <p:sp>
          <p:nvSpPr>
            <p:cNvPr id="62506" name="Rectangle 98"/>
            <p:cNvSpPr>
              <a:spLocks noChangeArrowheads="1"/>
            </p:cNvSpPr>
            <p:nvPr/>
          </p:nvSpPr>
          <p:spPr bwMode="auto">
            <a:xfrm>
              <a:off x="1438" y="2359"/>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i</a:t>
              </a:r>
            </a:p>
          </p:txBody>
        </p:sp>
        <p:sp>
          <p:nvSpPr>
            <p:cNvPr id="62507" name="Rectangle 99"/>
            <p:cNvSpPr>
              <a:spLocks noChangeArrowheads="1"/>
            </p:cNvSpPr>
            <p:nvPr/>
          </p:nvSpPr>
          <p:spPr bwMode="auto">
            <a:xfrm>
              <a:off x="1568"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\0</a:t>
              </a:r>
            </a:p>
          </p:txBody>
        </p:sp>
        <p:sp>
          <p:nvSpPr>
            <p:cNvPr id="62508" name="Rectangle 100"/>
            <p:cNvSpPr>
              <a:spLocks noChangeArrowheads="1"/>
            </p:cNvSpPr>
            <p:nvPr/>
          </p:nvSpPr>
          <p:spPr bwMode="auto">
            <a:xfrm>
              <a:off x="1697"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09" name="Rectangle 101"/>
            <p:cNvSpPr>
              <a:spLocks noChangeArrowheads="1"/>
            </p:cNvSpPr>
            <p:nvPr/>
          </p:nvSpPr>
          <p:spPr bwMode="auto">
            <a:xfrm>
              <a:off x="1826" y="2359"/>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10" name="Rectangle 102"/>
            <p:cNvSpPr>
              <a:spLocks noChangeArrowheads="1"/>
            </p:cNvSpPr>
            <p:nvPr/>
          </p:nvSpPr>
          <p:spPr bwMode="auto">
            <a:xfrm>
              <a:off x="1956" y="2359"/>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11" name="Rectangle 103"/>
            <p:cNvSpPr>
              <a:spLocks noChangeArrowheads="1"/>
            </p:cNvSpPr>
            <p:nvPr/>
          </p:nvSpPr>
          <p:spPr bwMode="auto">
            <a:xfrm>
              <a:off x="2084" y="2359"/>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12" name="Rectangle 104"/>
            <p:cNvSpPr>
              <a:spLocks noChangeArrowheads="1"/>
            </p:cNvSpPr>
            <p:nvPr/>
          </p:nvSpPr>
          <p:spPr bwMode="auto">
            <a:xfrm>
              <a:off x="2214" y="2359"/>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13" name="Rectangle 105"/>
            <p:cNvSpPr>
              <a:spLocks noChangeArrowheads="1"/>
            </p:cNvSpPr>
            <p:nvPr/>
          </p:nvSpPr>
          <p:spPr bwMode="auto">
            <a:xfrm>
              <a:off x="2342" y="2359"/>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14" name="Rectangle 106"/>
            <p:cNvSpPr>
              <a:spLocks noChangeArrowheads="1"/>
            </p:cNvSpPr>
            <p:nvPr/>
          </p:nvSpPr>
          <p:spPr bwMode="auto">
            <a:xfrm>
              <a:off x="3236" y="2359"/>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15" name="Rectangle 107"/>
            <p:cNvSpPr>
              <a:spLocks noChangeArrowheads="1"/>
            </p:cNvSpPr>
            <p:nvPr/>
          </p:nvSpPr>
          <p:spPr bwMode="auto">
            <a:xfrm>
              <a:off x="3366"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16" name="Rectangle 108"/>
            <p:cNvSpPr>
              <a:spLocks noChangeArrowheads="1"/>
            </p:cNvSpPr>
            <p:nvPr/>
          </p:nvSpPr>
          <p:spPr bwMode="auto">
            <a:xfrm>
              <a:off x="3495"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17" name="Rectangle 109"/>
            <p:cNvSpPr>
              <a:spLocks noChangeArrowheads="1"/>
            </p:cNvSpPr>
            <p:nvPr/>
          </p:nvSpPr>
          <p:spPr bwMode="auto">
            <a:xfrm>
              <a:off x="3624" y="2359"/>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18" name="Rectangle 110"/>
            <p:cNvSpPr>
              <a:spLocks noChangeArrowheads="1"/>
            </p:cNvSpPr>
            <p:nvPr/>
          </p:nvSpPr>
          <p:spPr bwMode="auto">
            <a:xfrm>
              <a:off x="3754"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19" name="Rectangle 111"/>
            <p:cNvSpPr>
              <a:spLocks noChangeArrowheads="1"/>
            </p:cNvSpPr>
            <p:nvPr/>
          </p:nvSpPr>
          <p:spPr bwMode="auto">
            <a:xfrm>
              <a:off x="3883"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20" name="Rectangle 112"/>
            <p:cNvSpPr>
              <a:spLocks noChangeArrowheads="1"/>
            </p:cNvSpPr>
            <p:nvPr/>
          </p:nvSpPr>
          <p:spPr bwMode="auto">
            <a:xfrm>
              <a:off x="4012"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21" name="Rectangle 113"/>
            <p:cNvSpPr>
              <a:spLocks noChangeArrowheads="1"/>
            </p:cNvSpPr>
            <p:nvPr/>
          </p:nvSpPr>
          <p:spPr bwMode="auto">
            <a:xfrm>
              <a:off x="4141"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22" name="Rectangle 114"/>
            <p:cNvSpPr>
              <a:spLocks noChangeArrowheads="1"/>
            </p:cNvSpPr>
            <p:nvPr/>
          </p:nvSpPr>
          <p:spPr bwMode="auto">
            <a:xfrm>
              <a:off x="4270" y="2359"/>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23" name="Rectangle 115"/>
            <p:cNvSpPr>
              <a:spLocks noChangeArrowheads="1"/>
            </p:cNvSpPr>
            <p:nvPr/>
          </p:nvSpPr>
          <p:spPr bwMode="auto">
            <a:xfrm>
              <a:off x="4400"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24" name="Rectangle 116"/>
            <p:cNvSpPr>
              <a:spLocks noChangeArrowheads="1"/>
            </p:cNvSpPr>
            <p:nvPr/>
          </p:nvSpPr>
          <p:spPr bwMode="auto">
            <a:xfrm>
              <a:off x="4515"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25" name="Rectangle 117"/>
            <p:cNvSpPr>
              <a:spLocks noChangeArrowheads="1"/>
            </p:cNvSpPr>
            <p:nvPr/>
          </p:nvSpPr>
          <p:spPr bwMode="auto">
            <a:xfrm>
              <a:off x="4644" y="2359"/>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26" name="Rectangle 118"/>
            <p:cNvSpPr>
              <a:spLocks noChangeArrowheads="1"/>
            </p:cNvSpPr>
            <p:nvPr/>
          </p:nvSpPr>
          <p:spPr bwMode="auto">
            <a:xfrm>
              <a:off x="2850" y="2359"/>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\n</a:t>
              </a:r>
            </a:p>
          </p:txBody>
        </p:sp>
        <p:sp>
          <p:nvSpPr>
            <p:cNvPr id="62527" name="Rectangle 119"/>
            <p:cNvSpPr>
              <a:spLocks noChangeArrowheads="1"/>
            </p:cNvSpPr>
            <p:nvPr/>
          </p:nvSpPr>
          <p:spPr bwMode="auto">
            <a:xfrm>
              <a:off x="2978" y="2359"/>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28" name="Rectangle 120"/>
            <p:cNvSpPr>
              <a:spLocks noChangeArrowheads="1"/>
            </p:cNvSpPr>
            <p:nvPr/>
          </p:nvSpPr>
          <p:spPr bwMode="auto">
            <a:xfrm>
              <a:off x="3108" y="2359"/>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29" name="Line 121"/>
            <p:cNvSpPr>
              <a:spLocks noChangeShapeType="1"/>
            </p:cNvSpPr>
            <p:nvPr/>
          </p:nvSpPr>
          <p:spPr bwMode="auto">
            <a:xfrm flipH="1">
              <a:off x="4838" y="2423"/>
              <a:ext cx="194" cy="0"/>
            </a:xfrm>
            <a:prstGeom prst="line">
              <a:avLst/>
            </a:prstGeom>
            <a:noFill/>
            <a:ln w="9525">
              <a:solidFill>
                <a:schemeClr val="tx1"/>
              </a:solidFill>
              <a:round/>
              <a:headEnd/>
              <a:tailEnd type="triangle" w="med" len="med"/>
            </a:ln>
          </p:spPr>
          <p:txBody>
            <a:bodyPr/>
            <a:lstStyle/>
            <a:p>
              <a:endParaRPr lang="en-US"/>
            </a:p>
          </p:txBody>
        </p:sp>
        <p:sp>
          <p:nvSpPr>
            <p:cNvPr id="62530" name="Text Box 122"/>
            <p:cNvSpPr txBox="1">
              <a:spLocks noChangeArrowheads="1"/>
            </p:cNvSpPr>
            <p:nvPr/>
          </p:nvSpPr>
          <p:spPr bwMode="auto">
            <a:xfrm>
              <a:off x="5015" y="2290"/>
              <a:ext cx="728" cy="404"/>
            </a:xfrm>
            <a:prstGeom prst="rect">
              <a:avLst/>
            </a:prstGeom>
            <a:noFill/>
            <a:ln w="9525">
              <a:noFill/>
              <a:miter lim="800000"/>
              <a:headEnd/>
              <a:tailEnd/>
            </a:ln>
          </p:spPr>
          <p:txBody>
            <a:bodyPr wrap="none">
              <a:spAutoFit/>
            </a:bodyPr>
            <a:lstStyle/>
            <a:p>
              <a:pPr eaLnBrk="1" hangingPunct="1"/>
              <a:r>
                <a:rPr lang="en-US" sz="1800"/>
                <a:t>No chance</a:t>
              </a:r>
            </a:p>
            <a:p>
              <a:pPr eaLnBrk="1" hangingPunct="1"/>
              <a:r>
                <a:rPr lang="en-US" sz="1800"/>
                <a:t>to enter</a:t>
              </a:r>
            </a:p>
          </p:txBody>
        </p:sp>
        <p:sp>
          <p:nvSpPr>
            <p:cNvPr id="62531" name="Line 123"/>
            <p:cNvSpPr>
              <a:spLocks noChangeShapeType="1"/>
            </p:cNvSpPr>
            <p:nvPr/>
          </p:nvSpPr>
          <p:spPr bwMode="auto">
            <a:xfrm flipH="1">
              <a:off x="2514" y="2423"/>
              <a:ext cx="323" cy="0"/>
            </a:xfrm>
            <a:prstGeom prst="line">
              <a:avLst/>
            </a:prstGeom>
            <a:noFill/>
            <a:ln w="9525">
              <a:solidFill>
                <a:schemeClr val="tx1"/>
              </a:solidFill>
              <a:round/>
              <a:headEnd/>
              <a:tailEnd type="triangle" w="med" len="med"/>
            </a:ln>
          </p:spPr>
          <p:txBody>
            <a:bodyPr/>
            <a:lstStyle/>
            <a:p>
              <a:endParaRPr lang="en-US"/>
            </a:p>
          </p:txBody>
        </p:sp>
        <p:sp>
          <p:nvSpPr>
            <p:cNvPr id="62532" name="Line 124"/>
            <p:cNvSpPr>
              <a:spLocks noChangeShapeType="1"/>
            </p:cNvSpPr>
            <p:nvPr/>
          </p:nvSpPr>
          <p:spPr bwMode="auto">
            <a:xfrm>
              <a:off x="2850" y="2230"/>
              <a:ext cx="0" cy="129"/>
            </a:xfrm>
            <a:prstGeom prst="line">
              <a:avLst/>
            </a:prstGeom>
            <a:noFill/>
            <a:ln w="9525">
              <a:solidFill>
                <a:schemeClr val="tx1"/>
              </a:solidFill>
              <a:round/>
              <a:headEnd/>
              <a:tailEnd type="triangle" w="med" len="med"/>
            </a:ln>
          </p:spPr>
          <p:txBody>
            <a:bodyPr/>
            <a:lstStyle/>
            <a:p>
              <a:endParaRPr lang="en-US"/>
            </a:p>
          </p:txBody>
        </p:sp>
        <p:sp>
          <p:nvSpPr>
            <p:cNvPr id="62533" name="Line 125"/>
            <p:cNvSpPr>
              <a:spLocks noChangeShapeType="1"/>
            </p:cNvSpPr>
            <p:nvPr/>
          </p:nvSpPr>
          <p:spPr bwMode="auto">
            <a:xfrm>
              <a:off x="2913" y="2230"/>
              <a:ext cx="0" cy="129"/>
            </a:xfrm>
            <a:prstGeom prst="line">
              <a:avLst/>
            </a:prstGeom>
            <a:noFill/>
            <a:ln w="9525">
              <a:solidFill>
                <a:schemeClr val="tx1"/>
              </a:solidFill>
              <a:round/>
              <a:headEnd/>
              <a:tailEnd type="triangle" w="med" len="med"/>
            </a:ln>
          </p:spPr>
          <p:txBody>
            <a:bodyPr/>
            <a:lstStyle/>
            <a:p>
              <a:endParaRPr lang="en-US"/>
            </a:p>
          </p:txBody>
        </p:sp>
        <p:sp>
          <p:nvSpPr>
            <p:cNvPr id="62534" name="Rectangle 126"/>
            <p:cNvSpPr>
              <a:spLocks noChangeArrowheads="1"/>
            </p:cNvSpPr>
            <p:nvPr/>
          </p:nvSpPr>
          <p:spPr bwMode="auto">
            <a:xfrm>
              <a:off x="317" y="2309"/>
              <a:ext cx="1005" cy="233"/>
            </a:xfrm>
            <a:prstGeom prst="rect">
              <a:avLst/>
            </a:prstGeom>
            <a:noFill/>
            <a:ln w="9525">
              <a:noFill/>
              <a:miter lim="800000"/>
              <a:headEnd/>
              <a:tailEnd/>
            </a:ln>
          </p:spPr>
          <p:txBody>
            <a:bodyPr wrap="none">
              <a:spAutoFit/>
            </a:bodyPr>
            <a:lstStyle/>
            <a:p>
              <a:pPr algn="r" eaLnBrk="1" hangingPunct="1"/>
              <a:r>
                <a:rPr lang="en-US" sz="1800" dirty="0" smtClean="0"/>
                <a:t>Call </a:t>
              </a:r>
              <a:r>
                <a:rPr lang="en-US" sz="1800" dirty="0" err="1" smtClean="0"/>
                <a:t>cin.getline</a:t>
              </a:r>
              <a:endParaRPr lang="en-US" sz="1800" dirty="0"/>
            </a:p>
          </p:txBody>
        </p:sp>
      </p:grpSp>
      <p:sp>
        <p:nvSpPr>
          <p:cNvPr id="62471" name="Text Box 154"/>
          <p:cNvSpPr txBox="1">
            <a:spLocks noChangeArrowheads="1"/>
          </p:cNvSpPr>
          <p:nvPr/>
        </p:nvSpPr>
        <p:spPr bwMode="auto">
          <a:xfrm>
            <a:off x="7981950" y="5559425"/>
            <a:ext cx="184150" cy="366713"/>
          </a:xfrm>
          <a:prstGeom prst="rect">
            <a:avLst/>
          </a:prstGeom>
          <a:noFill/>
          <a:ln w="9525">
            <a:noFill/>
            <a:miter lim="800000"/>
            <a:headEnd/>
            <a:tailEnd/>
          </a:ln>
        </p:spPr>
        <p:txBody>
          <a:bodyPr wrap="none">
            <a:spAutoFit/>
          </a:bodyPr>
          <a:lstStyle/>
          <a:p>
            <a:pPr eaLnBrk="1" hangingPunct="1"/>
            <a:endParaRPr lang="en-US" sz="1800"/>
          </a:p>
        </p:txBody>
      </p:sp>
      <p:grpSp>
        <p:nvGrpSpPr>
          <p:cNvPr id="6" name="Group 165"/>
          <p:cNvGrpSpPr>
            <a:grpSpLocks/>
          </p:cNvGrpSpPr>
          <p:nvPr/>
        </p:nvGrpSpPr>
        <p:grpSpPr bwMode="auto">
          <a:xfrm>
            <a:off x="336551" y="5424488"/>
            <a:ext cx="7262814" cy="519112"/>
            <a:chOff x="212" y="3323"/>
            <a:chExt cx="4575" cy="327"/>
          </a:xfrm>
        </p:grpSpPr>
        <p:sp>
          <p:nvSpPr>
            <p:cNvPr id="62477" name="Rectangle 128"/>
            <p:cNvSpPr>
              <a:spLocks noChangeArrowheads="1"/>
            </p:cNvSpPr>
            <p:nvPr/>
          </p:nvSpPr>
          <p:spPr bwMode="auto">
            <a:xfrm>
              <a:off x="212" y="3417"/>
              <a:ext cx="1110" cy="233"/>
            </a:xfrm>
            <a:prstGeom prst="rect">
              <a:avLst/>
            </a:prstGeom>
            <a:noFill/>
            <a:ln w="9525">
              <a:noFill/>
              <a:miter lim="800000"/>
              <a:headEnd/>
              <a:tailEnd/>
            </a:ln>
          </p:spPr>
          <p:txBody>
            <a:bodyPr wrap="none">
              <a:spAutoFit/>
            </a:bodyPr>
            <a:lstStyle/>
            <a:p>
              <a:pPr algn="r" eaLnBrk="1" hangingPunct="1"/>
              <a:r>
                <a:rPr lang="en-US" sz="1800" dirty="0" smtClean="0"/>
                <a:t>After </a:t>
              </a:r>
              <a:r>
                <a:rPr lang="en-US" sz="1800" dirty="0" err="1" smtClean="0"/>
                <a:t>cin.getline</a:t>
              </a:r>
              <a:r>
                <a:rPr lang="en-US" sz="1800" dirty="0" smtClean="0"/>
                <a:t>:</a:t>
              </a:r>
              <a:endParaRPr lang="en-US" sz="1800" dirty="0"/>
            </a:p>
          </p:txBody>
        </p:sp>
        <p:sp>
          <p:nvSpPr>
            <p:cNvPr id="62478" name="Rectangle 129"/>
            <p:cNvSpPr>
              <a:spLocks noChangeArrowheads="1"/>
            </p:cNvSpPr>
            <p:nvPr/>
          </p:nvSpPr>
          <p:spPr bwMode="auto">
            <a:xfrm>
              <a:off x="1322" y="3453"/>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\0</a:t>
              </a:r>
            </a:p>
          </p:txBody>
        </p:sp>
        <p:sp>
          <p:nvSpPr>
            <p:cNvPr id="62479" name="Rectangle 130"/>
            <p:cNvSpPr>
              <a:spLocks noChangeArrowheads="1"/>
            </p:cNvSpPr>
            <p:nvPr/>
          </p:nvSpPr>
          <p:spPr bwMode="auto">
            <a:xfrm>
              <a:off x="1452" y="3453"/>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480" name="Rectangle 131"/>
            <p:cNvSpPr>
              <a:spLocks noChangeArrowheads="1"/>
            </p:cNvSpPr>
            <p:nvPr/>
          </p:nvSpPr>
          <p:spPr bwMode="auto">
            <a:xfrm>
              <a:off x="1582" y="3453"/>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481" name="Rectangle 132"/>
            <p:cNvSpPr>
              <a:spLocks noChangeArrowheads="1"/>
            </p:cNvSpPr>
            <p:nvPr/>
          </p:nvSpPr>
          <p:spPr bwMode="auto">
            <a:xfrm>
              <a:off x="1710" y="3453"/>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482" name="Rectangle 133"/>
            <p:cNvSpPr>
              <a:spLocks noChangeArrowheads="1"/>
            </p:cNvSpPr>
            <p:nvPr/>
          </p:nvSpPr>
          <p:spPr bwMode="auto">
            <a:xfrm>
              <a:off x="1840" y="3453"/>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483" name="Rectangle 134"/>
            <p:cNvSpPr>
              <a:spLocks noChangeArrowheads="1"/>
            </p:cNvSpPr>
            <p:nvPr/>
          </p:nvSpPr>
          <p:spPr bwMode="auto">
            <a:xfrm>
              <a:off x="1969" y="3453"/>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484" name="Rectangle 135"/>
            <p:cNvSpPr>
              <a:spLocks noChangeArrowheads="1"/>
            </p:cNvSpPr>
            <p:nvPr/>
          </p:nvSpPr>
          <p:spPr bwMode="auto">
            <a:xfrm>
              <a:off x="2098" y="3453"/>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485" name="Rectangle 136"/>
            <p:cNvSpPr>
              <a:spLocks noChangeArrowheads="1"/>
            </p:cNvSpPr>
            <p:nvPr/>
          </p:nvSpPr>
          <p:spPr bwMode="auto">
            <a:xfrm>
              <a:off x="2227" y="3453"/>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486" name="Rectangle 137"/>
            <p:cNvSpPr>
              <a:spLocks noChangeArrowheads="1"/>
            </p:cNvSpPr>
            <p:nvPr/>
          </p:nvSpPr>
          <p:spPr bwMode="auto">
            <a:xfrm>
              <a:off x="2356" y="3453"/>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487" name="Rectangle 138"/>
            <p:cNvSpPr>
              <a:spLocks noChangeArrowheads="1"/>
            </p:cNvSpPr>
            <p:nvPr/>
          </p:nvSpPr>
          <p:spPr bwMode="auto">
            <a:xfrm>
              <a:off x="3251" y="3453"/>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488" name="Rectangle 139"/>
            <p:cNvSpPr>
              <a:spLocks noChangeArrowheads="1"/>
            </p:cNvSpPr>
            <p:nvPr/>
          </p:nvSpPr>
          <p:spPr bwMode="auto">
            <a:xfrm>
              <a:off x="3379" y="3453"/>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489" name="Rectangle 140"/>
            <p:cNvSpPr>
              <a:spLocks noChangeArrowheads="1"/>
            </p:cNvSpPr>
            <p:nvPr/>
          </p:nvSpPr>
          <p:spPr bwMode="auto">
            <a:xfrm>
              <a:off x="3509" y="3453"/>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490" name="Rectangle 141"/>
            <p:cNvSpPr>
              <a:spLocks noChangeArrowheads="1"/>
            </p:cNvSpPr>
            <p:nvPr/>
          </p:nvSpPr>
          <p:spPr bwMode="auto">
            <a:xfrm>
              <a:off x="3637" y="3453"/>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491" name="Rectangle 142"/>
            <p:cNvSpPr>
              <a:spLocks noChangeArrowheads="1"/>
            </p:cNvSpPr>
            <p:nvPr/>
          </p:nvSpPr>
          <p:spPr bwMode="auto">
            <a:xfrm>
              <a:off x="3767" y="3453"/>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492" name="Rectangle 143"/>
            <p:cNvSpPr>
              <a:spLocks noChangeArrowheads="1"/>
            </p:cNvSpPr>
            <p:nvPr/>
          </p:nvSpPr>
          <p:spPr bwMode="auto">
            <a:xfrm>
              <a:off x="3897" y="3453"/>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493" name="Rectangle 144"/>
            <p:cNvSpPr>
              <a:spLocks noChangeArrowheads="1"/>
            </p:cNvSpPr>
            <p:nvPr/>
          </p:nvSpPr>
          <p:spPr bwMode="auto">
            <a:xfrm>
              <a:off x="4025" y="3453"/>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494" name="Rectangle 145"/>
            <p:cNvSpPr>
              <a:spLocks noChangeArrowheads="1"/>
            </p:cNvSpPr>
            <p:nvPr/>
          </p:nvSpPr>
          <p:spPr bwMode="auto">
            <a:xfrm>
              <a:off x="4155" y="3453"/>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495" name="Rectangle 146"/>
            <p:cNvSpPr>
              <a:spLocks noChangeArrowheads="1"/>
            </p:cNvSpPr>
            <p:nvPr/>
          </p:nvSpPr>
          <p:spPr bwMode="auto">
            <a:xfrm>
              <a:off x="4283" y="3453"/>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496" name="Rectangle 147"/>
            <p:cNvSpPr>
              <a:spLocks noChangeArrowheads="1"/>
            </p:cNvSpPr>
            <p:nvPr/>
          </p:nvSpPr>
          <p:spPr bwMode="auto">
            <a:xfrm>
              <a:off x="4413" y="3453"/>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497" name="Rectangle 148"/>
            <p:cNvSpPr>
              <a:spLocks noChangeArrowheads="1"/>
            </p:cNvSpPr>
            <p:nvPr/>
          </p:nvSpPr>
          <p:spPr bwMode="auto">
            <a:xfrm>
              <a:off x="4529" y="3453"/>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498" name="Rectangle 149"/>
            <p:cNvSpPr>
              <a:spLocks noChangeArrowheads="1"/>
            </p:cNvSpPr>
            <p:nvPr/>
          </p:nvSpPr>
          <p:spPr bwMode="auto">
            <a:xfrm>
              <a:off x="4658" y="3453"/>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2499" name="Rectangle 150"/>
            <p:cNvSpPr>
              <a:spLocks noChangeArrowheads="1"/>
            </p:cNvSpPr>
            <p:nvPr/>
          </p:nvSpPr>
          <p:spPr bwMode="auto">
            <a:xfrm>
              <a:off x="2863" y="3453"/>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00" name="Rectangle 151"/>
            <p:cNvSpPr>
              <a:spLocks noChangeArrowheads="1"/>
            </p:cNvSpPr>
            <p:nvPr/>
          </p:nvSpPr>
          <p:spPr bwMode="auto">
            <a:xfrm>
              <a:off x="2992" y="3453"/>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01" name="Rectangle 152"/>
            <p:cNvSpPr>
              <a:spLocks noChangeArrowheads="1"/>
            </p:cNvSpPr>
            <p:nvPr/>
          </p:nvSpPr>
          <p:spPr bwMode="auto">
            <a:xfrm>
              <a:off x="3121" y="3453"/>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2502" name="Line 155"/>
            <p:cNvSpPr>
              <a:spLocks noChangeShapeType="1"/>
            </p:cNvSpPr>
            <p:nvPr/>
          </p:nvSpPr>
          <p:spPr bwMode="auto">
            <a:xfrm flipH="1">
              <a:off x="2527" y="3516"/>
              <a:ext cx="323" cy="0"/>
            </a:xfrm>
            <a:prstGeom prst="line">
              <a:avLst/>
            </a:prstGeom>
            <a:noFill/>
            <a:ln w="9525">
              <a:solidFill>
                <a:schemeClr val="tx1"/>
              </a:solidFill>
              <a:round/>
              <a:headEnd/>
              <a:tailEnd type="triangle" w="med" len="med"/>
            </a:ln>
          </p:spPr>
          <p:txBody>
            <a:bodyPr/>
            <a:lstStyle/>
            <a:p>
              <a:endParaRPr lang="en-US"/>
            </a:p>
          </p:txBody>
        </p:sp>
        <p:sp>
          <p:nvSpPr>
            <p:cNvPr id="62503" name="Line 156"/>
            <p:cNvSpPr>
              <a:spLocks noChangeShapeType="1"/>
            </p:cNvSpPr>
            <p:nvPr/>
          </p:nvSpPr>
          <p:spPr bwMode="auto">
            <a:xfrm>
              <a:off x="2863" y="3323"/>
              <a:ext cx="0" cy="130"/>
            </a:xfrm>
            <a:prstGeom prst="line">
              <a:avLst/>
            </a:prstGeom>
            <a:noFill/>
            <a:ln w="9525">
              <a:solidFill>
                <a:schemeClr val="tx1"/>
              </a:solidFill>
              <a:round/>
              <a:headEnd/>
              <a:tailEnd type="triangle" w="med" len="med"/>
            </a:ln>
          </p:spPr>
          <p:txBody>
            <a:bodyPr/>
            <a:lstStyle/>
            <a:p>
              <a:endParaRPr lang="en-US"/>
            </a:p>
          </p:txBody>
        </p:sp>
        <p:sp>
          <p:nvSpPr>
            <p:cNvPr id="62504" name="Line 157"/>
            <p:cNvSpPr>
              <a:spLocks noChangeShapeType="1"/>
            </p:cNvSpPr>
            <p:nvPr/>
          </p:nvSpPr>
          <p:spPr bwMode="auto">
            <a:xfrm>
              <a:off x="2928" y="3323"/>
              <a:ext cx="0" cy="130"/>
            </a:xfrm>
            <a:prstGeom prst="line">
              <a:avLst/>
            </a:prstGeom>
            <a:noFill/>
            <a:ln w="9525">
              <a:solidFill>
                <a:schemeClr val="tx1"/>
              </a:solidFill>
              <a:round/>
              <a:headEnd/>
              <a:tailEnd type="triangle" w="med" len="med"/>
            </a:ln>
          </p:spPr>
          <p:txBody>
            <a:bodyPr/>
            <a:lstStyle/>
            <a:p>
              <a:endParaRPr lang="en-US"/>
            </a:p>
          </p:txBody>
        </p:sp>
      </p:grpSp>
      <p:grpSp>
        <p:nvGrpSpPr>
          <p:cNvPr id="7" name="Group 158"/>
          <p:cNvGrpSpPr>
            <a:grpSpLocks/>
          </p:cNvGrpSpPr>
          <p:nvPr/>
        </p:nvGrpSpPr>
        <p:grpSpPr bwMode="auto">
          <a:xfrm>
            <a:off x="1592263" y="6096001"/>
            <a:ext cx="1330324" cy="765175"/>
            <a:chOff x="1003" y="3121"/>
            <a:chExt cx="838" cy="482"/>
          </a:xfrm>
        </p:grpSpPr>
        <p:sp>
          <p:nvSpPr>
            <p:cNvPr id="62475" name="AutoShape 159"/>
            <p:cNvSpPr>
              <a:spLocks noChangeArrowheads="1"/>
            </p:cNvSpPr>
            <p:nvPr/>
          </p:nvSpPr>
          <p:spPr bwMode="auto">
            <a:xfrm>
              <a:off x="1296" y="3121"/>
              <a:ext cx="240" cy="192"/>
            </a:xfrm>
            <a:prstGeom prst="upArrow">
              <a:avLst>
                <a:gd name="adj1" fmla="val 50000"/>
                <a:gd name="adj2" fmla="val 25000"/>
              </a:avLst>
            </a:prstGeom>
            <a:solidFill>
              <a:srgbClr val="00B8FF"/>
            </a:solidFill>
            <a:ln w="9525">
              <a:solidFill>
                <a:schemeClr val="tx1"/>
              </a:solidFill>
              <a:miter lim="800000"/>
              <a:headEnd/>
              <a:tailEnd/>
            </a:ln>
          </p:spPr>
          <p:txBody>
            <a:bodyPr wrap="none" anchor="ctr"/>
            <a:lstStyle/>
            <a:p>
              <a:endParaRPr lang="en-US"/>
            </a:p>
          </p:txBody>
        </p:sp>
        <p:sp>
          <p:nvSpPr>
            <p:cNvPr id="62476" name="Rectangle 160"/>
            <p:cNvSpPr>
              <a:spLocks noChangeArrowheads="1"/>
            </p:cNvSpPr>
            <p:nvPr/>
          </p:nvSpPr>
          <p:spPr bwMode="auto">
            <a:xfrm>
              <a:off x="1003" y="3312"/>
              <a:ext cx="838" cy="291"/>
            </a:xfrm>
            <a:prstGeom prst="rect">
              <a:avLst/>
            </a:prstGeom>
            <a:noFill/>
            <a:ln w="9525">
              <a:noFill/>
              <a:miter lim="800000"/>
              <a:headEnd/>
              <a:tailEnd/>
            </a:ln>
          </p:spPr>
          <p:txBody>
            <a:bodyPr wrap="none">
              <a:spAutoFit/>
            </a:bodyPr>
            <a:lstStyle/>
            <a:p>
              <a:r>
                <a:rPr lang="en-US" dirty="0" err="1"/>
                <a:t>strvar</a:t>
              </a:r>
              <a:r>
                <a:rPr lang="en-US" dirty="0"/>
                <a:t> = </a:t>
              </a:r>
              <a:r>
                <a:rPr lang="en-US" dirty="0" smtClean="0">
                  <a:latin typeface="Arial" pitchFamily="34" charset="0"/>
                </a:rPr>
                <a:t>''</a:t>
              </a:r>
              <a:endParaRPr lang="en-US" dirty="0"/>
            </a:p>
          </p:txBody>
        </p:sp>
      </p:grpSp>
      <p:sp>
        <p:nvSpPr>
          <p:cNvPr id="62474" name="Rectangle 161"/>
          <p:cNvSpPr>
            <a:spLocks noChangeArrowheads="1"/>
          </p:cNvSpPr>
          <p:nvPr/>
        </p:nvSpPr>
        <p:spPr bwMode="auto">
          <a:xfrm>
            <a:off x="609599" y="762000"/>
            <a:ext cx="8437563" cy="1938992"/>
          </a:xfrm>
          <a:prstGeom prst="rect">
            <a:avLst/>
          </a:prstGeom>
          <a:noFill/>
          <a:ln w="9525">
            <a:noFill/>
            <a:miter lim="800000"/>
            <a:headEnd/>
            <a:tailEnd/>
          </a:ln>
        </p:spPr>
        <p:txBody>
          <a:bodyPr wrap="square">
            <a:spAutoFit/>
          </a:bodyPr>
          <a:lstStyle/>
          <a:p>
            <a:pPr>
              <a:tabLst>
                <a:tab pos="4002088" algn="l"/>
              </a:tabLst>
            </a:pPr>
            <a:r>
              <a:rPr lang="en-US" dirty="0" err="1">
                <a:latin typeface="Arial" pitchFamily="34" charset="0"/>
              </a:rPr>
              <a:t>cin</a:t>
            </a:r>
            <a:r>
              <a:rPr lang="en-US" dirty="0">
                <a:latin typeface="Arial" pitchFamily="34" charset="0"/>
              </a:rPr>
              <a:t> &gt;&gt; </a:t>
            </a:r>
            <a:r>
              <a:rPr lang="en-US" dirty="0" err="1">
                <a:latin typeface="Arial" pitchFamily="34" charset="0"/>
              </a:rPr>
              <a:t>strvar</a:t>
            </a:r>
            <a:r>
              <a:rPr lang="en-US" dirty="0">
                <a:latin typeface="Arial" pitchFamily="34" charset="0"/>
              </a:rPr>
              <a:t>;	// Enter: Hi</a:t>
            </a:r>
          </a:p>
          <a:p>
            <a:pPr>
              <a:tabLst>
                <a:tab pos="4002088" algn="l"/>
              </a:tabLst>
            </a:pPr>
            <a:r>
              <a:rPr lang="en-US" dirty="0" err="1">
                <a:latin typeface="Arial" pitchFamily="34" charset="0"/>
              </a:rPr>
              <a:t>cout</a:t>
            </a:r>
            <a:r>
              <a:rPr lang="en-US" dirty="0">
                <a:latin typeface="Arial" pitchFamily="34" charset="0"/>
              </a:rPr>
              <a:t> &lt;&lt; </a:t>
            </a:r>
            <a:r>
              <a:rPr lang="en-US" dirty="0" err="1">
                <a:latin typeface="Arial" pitchFamily="34" charset="0"/>
              </a:rPr>
              <a:t>strvar</a:t>
            </a:r>
            <a:r>
              <a:rPr lang="en-US" dirty="0">
                <a:latin typeface="Arial" pitchFamily="34" charset="0"/>
              </a:rPr>
              <a:t>;</a:t>
            </a:r>
          </a:p>
          <a:p>
            <a:pPr>
              <a:tabLst>
                <a:tab pos="4002088" algn="l"/>
              </a:tabLst>
            </a:pPr>
            <a:r>
              <a:rPr lang="en-US" dirty="0" err="1">
                <a:latin typeface="Arial" pitchFamily="34" charset="0"/>
              </a:rPr>
              <a:t>cin.getline</a:t>
            </a:r>
            <a:r>
              <a:rPr lang="en-US" dirty="0">
                <a:latin typeface="Arial" pitchFamily="34" charset="0"/>
              </a:rPr>
              <a:t>(</a:t>
            </a:r>
            <a:r>
              <a:rPr lang="en-US" dirty="0" err="1">
                <a:latin typeface="Arial" pitchFamily="34" charset="0"/>
              </a:rPr>
              <a:t>strvar</a:t>
            </a:r>
            <a:r>
              <a:rPr lang="en-US" dirty="0">
                <a:latin typeface="Arial" pitchFamily="34" charset="0"/>
              </a:rPr>
              <a:t>, 25, '\n');	// Enter: Hello </a:t>
            </a:r>
            <a:r>
              <a:rPr lang="en-US" dirty="0" smtClean="0">
                <a:latin typeface="Arial" pitchFamily="34" charset="0"/>
              </a:rPr>
              <a:t>World, w. </a:t>
            </a:r>
            <a:r>
              <a:rPr lang="en-US" dirty="0" smtClean="0">
                <a:solidFill>
                  <a:srgbClr val="C00000"/>
                </a:solidFill>
                <a:latin typeface="Arial" pitchFamily="34" charset="0"/>
              </a:rPr>
              <a:t>space</a:t>
            </a:r>
          </a:p>
          <a:p>
            <a:pPr>
              <a:tabLst>
                <a:tab pos="4002088" algn="l"/>
              </a:tabLst>
            </a:pPr>
            <a:r>
              <a:rPr lang="en-US" dirty="0" smtClean="0">
                <a:solidFill>
                  <a:srgbClr val="0000FF"/>
                </a:solidFill>
                <a:latin typeface="Arial" pitchFamily="34" charset="0"/>
              </a:rPr>
              <a:t>// or </a:t>
            </a:r>
            <a:r>
              <a:rPr lang="en-US" dirty="0" err="1" smtClean="0">
                <a:solidFill>
                  <a:srgbClr val="0000FF"/>
                </a:solidFill>
                <a:latin typeface="Arial" pitchFamily="34" charset="0"/>
              </a:rPr>
              <a:t>getline</a:t>
            </a:r>
            <a:r>
              <a:rPr lang="en-US" dirty="0" smtClean="0">
                <a:solidFill>
                  <a:srgbClr val="0000FF"/>
                </a:solidFill>
                <a:latin typeface="Arial" pitchFamily="34" charset="0"/>
              </a:rPr>
              <a:t>() or </a:t>
            </a:r>
            <a:r>
              <a:rPr lang="en-US" dirty="0" err="1" smtClean="0">
                <a:solidFill>
                  <a:srgbClr val="0000FF"/>
                </a:solidFill>
                <a:latin typeface="Arial" pitchFamily="34" charset="0"/>
              </a:rPr>
              <a:t>getchar</a:t>
            </a:r>
            <a:r>
              <a:rPr lang="en-US" dirty="0" smtClean="0">
                <a:solidFill>
                  <a:srgbClr val="0000FF"/>
                </a:solidFill>
                <a:latin typeface="Arial" pitchFamily="34" charset="0"/>
              </a:rPr>
              <a:t>() in C</a:t>
            </a:r>
            <a:endParaRPr lang="en-US" dirty="0">
              <a:solidFill>
                <a:srgbClr val="0000FF"/>
              </a:solidFill>
              <a:latin typeface="Arial" pitchFamily="34" charset="0"/>
            </a:endParaRPr>
          </a:p>
          <a:p>
            <a:pPr>
              <a:tabLst>
                <a:tab pos="4002088" algn="l"/>
              </a:tabLst>
            </a:pPr>
            <a:r>
              <a:rPr lang="en-US" dirty="0" err="1">
                <a:latin typeface="Arial" pitchFamily="34" charset="0"/>
              </a:rPr>
              <a:t>cout</a:t>
            </a:r>
            <a:r>
              <a:rPr lang="en-US" dirty="0">
                <a:latin typeface="Arial" pitchFamily="34" charset="0"/>
              </a:rPr>
              <a:t> &lt;&lt; </a:t>
            </a:r>
            <a:r>
              <a:rPr lang="en-US" dirty="0" err="1">
                <a:latin typeface="Arial" pitchFamily="34" charset="0"/>
              </a:rPr>
              <a:t>strvar</a:t>
            </a:r>
            <a:r>
              <a:rPr lang="en-US" dirty="0">
                <a:latin typeface="Arial" pitchFamily="34" charset="0"/>
              </a:rPr>
              <a:t>;</a:t>
            </a:r>
          </a:p>
        </p:txBody>
      </p:sp>
    </p:spTree>
    <p:extLst>
      <p:ext uri="{BB962C8B-B14F-4D97-AF65-F5344CB8AC3E}">
        <p14:creationId xmlns:p14="http://schemas.microsoft.com/office/powerpoint/2010/main" val="1113581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to="" calcmode="lin" valueType="num">
                                      <p:cBhvr>
                                        <p:cTn id="18" dur="1" fill="hold"/>
                                        <p:tgtEl>
                                          <p:spTgt spid="4"/>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4"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to="" calcmode="lin" valueType="num">
                                      <p:cBhvr>
                                        <p:cTn id="29" dur="1" fill="hold"/>
                                        <p:tgtEl>
                                          <p:spTgt spid="6"/>
                                        </p:tgtEl>
                                        <p:attrNameLst>
                                          <p:attrName/>
                                        </p:attrNameLst>
                                      </p:cBhvr>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2000"/>
                                        <p:tgtEl>
                                          <p:spTgt spid="7"/>
                                        </p:tgtEl>
                                      </p:cBhvr>
                                    </p:animEffect>
                                  </p:childTnLst>
                                </p:cTn>
                              </p:par>
                            </p:childTnLst>
                          </p:cTn>
                        </p:par>
                        <p:par>
                          <p:cTn id="35" fill="hold" nodeType="afterGroup">
                            <p:stCondLst>
                              <p:cond delay="2000"/>
                            </p:stCondLst>
                            <p:childTnLst>
                              <p:par>
                                <p:cTn id="36" presetID="8" presetClass="emph" presetSubtype="0" fill="hold" nodeType="afterEffect">
                                  <p:stCondLst>
                                    <p:cond delay="0"/>
                                  </p:stCondLst>
                                  <p:childTnLst>
                                    <p:animRot by="21600000">
                                      <p:cBhvr>
                                        <p:cTn id="37"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152400"/>
            <a:ext cx="9143999" cy="563563"/>
          </a:xfrm>
        </p:spPr>
        <p:txBody>
          <a:bodyPr/>
          <a:lstStyle/>
          <a:p>
            <a:r>
              <a:rPr lang="en-US" dirty="0" smtClean="0"/>
              <a:t>Use </a:t>
            </a:r>
            <a:r>
              <a:rPr lang="en-US" dirty="0" err="1" smtClean="0"/>
              <a:t>cin.ignore</a:t>
            </a:r>
            <a:r>
              <a:rPr lang="en-US" dirty="0" smtClean="0"/>
              <a:t>() or </a:t>
            </a:r>
            <a:r>
              <a:rPr lang="en-US" dirty="0" err="1" smtClean="0"/>
              <a:t>fflush</a:t>
            </a:r>
            <a:r>
              <a:rPr lang="en-US" dirty="0" smtClean="0"/>
              <a:t>(</a:t>
            </a:r>
            <a:r>
              <a:rPr lang="en-US" dirty="0" err="1" smtClean="0"/>
              <a:t>stdin</a:t>
            </a:r>
            <a:r>
              <a:rPr lang="en-US" dirty="0" smtClean="0"/>
              <a:t>) to flush the buffer</a:t>
            </a:r>
          </a:p>
        </p:txBody>
      </p:sp>
      <p:sp>
        <p:nvSpPr>
          <p:cNvPr id="63491" name="Rectangle 3"/>
          <p:cNvSpPr>
            <a:spLocks noChangeArrowheads="1"/>
          </p:cNvSpPr>
          <p:nvPr/>
        </p:nvSpPr>
        <p:spPr bwMode="auto">
          <a:xfrm>
            <a:off x="2079625" y="1501775"/>
            <a:ext cx="203200"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492" name="Rectangle 4"/>
          <p:cNvSpPr>
            <a:spLocks noChangeArrowheads="1"/>
          </p:cNvSpPr>
          <p:nvPr/>
        </p:nvSpPr>
        <p:spPr bwMode="auto">
          <a:xfrm>
            <a:off x="2282825" y="1501775"/>
            <a:ext cx="206375"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493" name="Rectangle 5"/>
          <p:cNvSpPr>
            <a:spLocks noChangeArrowheads="1"/>
          </p:cNvSpPr>
          <p:nvPr/>
        </p:nvSpPr>
        <p:spPr bwMode="auto">
          <a:xfrm>
            <a:off x="2489200" y="1501775"/>
            <a:ext cx="204788"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494" name="Rectangle 6"/>
          <p:cNvSpPr>
            <a:spLocks noChangeArrowheads="1"/>
          </p:cNvSpPr>
          <p:nvPr/>
        </p:nvSpPr>
        <p:spPr bwMode="auto">
          <a:xfrm>
            <a:off x="2693988" y="1501775"/>
            <a:ext cx="204787"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495" name="Rectangle 7"/>
          <p:cNvSpPr>
            <a:spLocks noChangeArrowheads="1"/>
          </p:cNvSpPr>
          <p:nvPr/>
        </p:nvSpPr>
        <p:spPr bwMode="auto">
          <a:xfrm>
            <a:off x="2898775" y="1501775"/>
            <a:ext cx="206375"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496" name="Rectangle 8"/>
          <p:cNvSpPr>
            <a:spLocks noChangeArrowheads="1"/>
          </p:cNvSpPr>
          <p:nvPr/>
        </p:nvSpPr>
        <p:spPr bwMode="auto">
          <a:xfrm>
            <a:off x="3105150" y="1501775"/>
            <a:ext cx="203200"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497" name="Rectangle 9"/>
          <p:cNvSpPr>
            <a:spLocks noChangeArrowheads="1"/>
          </p:cNvSpPr>
          <p:nvPr/>
        </p:nvSpPr>
        <p:spPr bwMode="auto">
          <a:xfrm>
            <a:off x="3308350" y="1501775"/>
            <a:ext cx="206375"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498" name="Rectangle 10"/>
          <p:cNvSpPr>
            <a:spLocks noChangeArrowheads="1"/>
          </p:cNvSpPr>
          <p:nvPr/>
        </p:nvSpPr>
        <p:spPr bwMode="auto">
          <a:xfrm>
            <a:off x="3514725" y="1501775"/>
            <a:ext cx="203200"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499" name="Rectangle 11"/>
          <p:cNvSpPr>
            <a:spLocks noChangeArrowheads="1"/>
          </p:cNvSpPr>
          <p:nvPr/>
        </p:nvSpPr>
        <p:spPr bwMode="auto">
          <a:xfrm>
            <a:off x="3717925" y="1501775"/>
            <a:ext cx="206375"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00" name="Rectangle 12"/>
          <p:cNvSpPr>
            <a:spLocks noChangeArrowheads="1"/>
          </p:cNvSpPr>
          <p:nvPr/>
        </p:nvSpPr>
        <p:spPr bwMode="auto">
          <a:xfrm>
            <a:off x="5137150" y="1501775"/>
            <a:ext cx="206375"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01" name="Rectangle 13"/>
          <p:cNvSpPr>
            <a:spLocks noChangeArrowheads="1"/>
          </p:cNvSpPr>
          <p:nvPr/>
        </p:nvSpPr>
        <p:spPr bwMode="auto">
          <a:xfrm>
            <a:off x="5343525" y="1501775"/>
            <a:ext cx="204788"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02" name="Rectangle 14"/>
          <p:cNvSpPr>
            <a:spLocks noChangeArrowheads="1"/>
          </p:cNvSpPr>
          <p:nvPr/>
        </p:nvSpPr>
        <p:spPr bwMode="auto">
          <a:xfrm>
            <a:off x="5548313" y="1501775"/>
            <a:ext cx="204787"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03" name="Rectangle 15"/>
          <p:cNvSpPr>
            <a:spLocks noChangeArrowheads="1"/>
          </p:cNvSpPr>
          <p:nvPr/>
        </p:nvSpPr>
        <p:spPr bwMode="auto">
          <a:xfrm>
            <a:off x="5753100" y="1501775"/>
            <a:ext cx="206375"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04" name="Rectangle 16"/>
          <p:cNvSpPr>
            <a:spLocks noChangeArrowheads="1"/>
          </p:cNvSpPr>
          <p:nvPr/>
        </p:nvSpPr>
        <p:spPr bwMode="auto">
          <a:xfrm>
            <a:off x="5959475" y="1501775"/>
            <a:ext cx="204788"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05" name="Rectangle 17"/>
          <p:cNvSpPr>
            <a:spLocks noChangeArrowheads="1"/>
          </p:cNvSpPr>
          <p:nvPr/>
        </p:nvSpPr>
        <p:spPr bwMode="auto">
          <a:xfrm>
            <a:off x="6164263" y="1501775"/>
            <a:ext cx="204787"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06" name="Rectangle 18"/>
          <p:cNvSpPr>
            <a:spLocks noChangeArrowheads="1"/>
          </p:cNvSpPr>
          <p:nvPr/>
        </p:nvSpPr>
        <p:spPr bwMode="auto">
          <a:xfrm>
            <a:off x="6369050" y="1501775"/>
            <a:ext cx="204788"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07" name="Rectangle 19"/>
          <p:cNvSpPr>
            <a:spLocks noChangeArrowheads="1"/>
          </p:cNvSpPr>
          <p:nvPr/>
        </p:nvSpPr>
        <p:spPr bwMode="auto">
          <a:xfrm>
            <a:off x="6573838" y="1501775"/>
            <a:ext cx="204787"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08" name="Rectangle 20"/>
          <p:cNvSpPr>
            <a:spLocks noChangeArrowheads="1"/>
          </p:cNvSpPr>
          <p:nvPr/>
        </p:nvSpPr>
        <p:spPr bwMode="auto">
          <a:xfrm>
            <a:off x="6778625" y="1501775"/>
            <a:ext cx="206375"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09" name="Rectangle 21"/>
          <p:cNvSpPr>
            <a:spLocks noChangeArrowheads="1"/>
          </p:cNvSpPr>
          <p:nvPr/>
        </p:nvSpPr>
        <p:spPr bwMode="auto">
          <a:xfrm>
            <a:off x="6985000" y="1501775"/>
            <a:ext cx="204788"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10" name="Rectangle 22"/>
          <p:cNvSpPr>
            <a:spLocks noChangeArrowheads="1"/>
          </p:cNvSpPr>
          <p:nvPr/>
        </p:nvSpPr>
        <p:spPr bwMode="auto">
          <a:xfrm>
            <a:off x="7167563" y="1501775"/>
            <a:ext cx="204787"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11" name="Rectangle 23"/>
          <p:cNvSpPr>
            <a:spLocks noChangeArrowheads="1"/>
          </p:cNvSpPr>
          <p:nvPr/>
        </p:nvSpPr>
        <p:spPr bwMode="auto">
          <a:xfrm>
            <a:off x="7372350" y="1501775"/>
            <a:ext cx="206375"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12" name="Rectangle 24"/>
          <p:cNvSpPr>
            <a:spLocks noChangeArrowheads="1"/>
          </p:cNvSpPr>
          <p:nvPr/>
        </p:nvSpPr>
        <p:spPr bwMode="auto">
          <a:xfrm>
            <a:off x="4524375" y="1501775"/>
            <a:ext cx="203200"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13" name="Rectangle 25"/>
          <p:cNvSpPr>
            <a:spLocks noChangeArrowheads="1"/>
          </p:cNvSpPr>
          <p:nvPr/>
        </p:nvSpPr>
        <p:spPr bwMode="auto">
          <a:xfrm>
            <a:off x="4727575" y="1501775"/>
            <a:ext cx="206375"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14" name="Rectangle 26"/>
          <p:cNvSpPr>
            <a:spLocks noChangeArrowheads="1"/>
          </p:cNvSpPr>
          <p:nvPr/>
        </p:nvSpPr>
        <p:spPr bwMode="auto">
          <a:xfrm>
            <a:off x="4933950" y="1501775"/>
            <a:ext cx="203200" cy="306387"/>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15" name="Text Box 27"/>
          <p:cNvSpPr txBox="1">
            <a:spLocks noChangeArrowheads="1"/>
          </p:cNvSpPr>
          <p:nvPr/>
        </p:nvSpPr>
        <p:spPr bwMode="auto">
          <a:xfrm>
            <a:off x="4848225" y="990600"/>
            <a:ext cx="3054350" cy="366712"/>
          </a:xfrm>
          <a:prstGeom prst="rect">
            <a:avLst/>
          </a:prstGeom>
          <a:noFill/>
          <a:ln w="9525">
            <a:noFill/>
            <a:miter lim="800000"/>
            <a:headEnd/>
            <a:tailEnd/>
          </a:ln>
        </p:spPr>
        <p:txBody>
          <a:bodyPr wrap="none">
            <a:spAutoFit/>
          </a:bodyPr>
          <a:lstStyle/>
          <a:p>
            <a:pPr eaLnBrk="1" hangingPunct="1"/>
            <a:r>
              <a:rPr lang="en-US" sz="1800"/>
              <a:t>Input buffer (a queue structure)</a:t>
            </a:r>
          </a:p>
        </p:txBody>
      </p:sp>
      <p:sp>
        <p:nvSpPr>
          <p:cNvPr id="63516" name="Text Box 28"/>
          <p:cNvSpPr txBox="1">
            <a:spLocks noChangeArrowheads="1"/>
          </p:cNvSpPr>
          <p:nvPr/>
        </p:nvSpPr>
        <p:spPr bwMode="auto">
          <a:xfrm>
            <a:off x="2133600" y="990600"/>
            <a:ext cx="1612900" cy="366712"/>
          </a:xfrm>
          <a:prstGeom prst="rect">
            <a:avLst/>
          </a:prstGeom>
          <a:noFill/>
          <a:ln w="9525">
            <a:noFill/>
            <a:miter lim="800000"/>
            <a:headEnd/>
            <a:tailEnd/>
          </a:ln>
        </p:spPr>
        <p:txBody>
          <a:bodyPr wrap="none">
            <a:spAutoFit/>
          </a:bodyPr>
          <a:lstStyle/>
          <a:p>
            <a:pPr eaLnBrk="1" hangingPunct="1"/>
            <a:r>
              <a:rPr lang="en-US" sz="1800"/>
              <a:t>Variable: strvar</a:t>
            </a:r>
          </a:p>
        </p:txBody>
      </p:sp>
      <p:sp>
        <p:nvSpPr>
          <p:cNvPr id="63517" name="Line 29"/>
          <p:cNvSpPr>
            <a:spLocks noChangeShapeType="1"/>
          </p:cNvSpPr>
          <p:nvPr/>
        </p:nvSpPr>
        <p:spPr bwMode="auto">
          <a:xfrm flipH="1">
            <a:off x="3990975" y="1604962"/>
            <a:ext cx="512763" cy="0"/>
          </a:xfrm>
          <a:prstGeom prst="line">
            <a:avLst/>
          </a:prstGeom>
          <a:noFill/>
          <a:ln w="9525">
            <a:solidFill>
              <a:schemeClr val="tx1"/>
            </a:solidFill>
            <a:round/>
            <a:headEnd/>
            <a:tailEnd type="triangle" w="med" len="med"/>
          </a:ln>
        </p:spPr>
        <p:txBody>
          <a:bodyPr/>
          <a:lstStyle/>
          <a:p>
            <a:endParaRPr lang="en-US"/>
          </a:p>
        </p:txBody>
      </p:sp>
      <p:sp>
        <p:nvSpPr>
          <p:cNvPr id="63518" name="Text Box 30"/>
          <p:cNvSpPr txBox="1">
            <a:spLocks noChangeArrowheads="1"/>
          </p:cNvSpPr>
          <p:nvPr/>
        </p:nvSpPr>
        <p:spPr bwMode="auto">
          <a:xfrm>
            <a:off x="4029075" y="990600"/>
            <a:ext cx="463550" cy="366712"/>
          </a:xfrm>
          <a:prstGeom prst="rect">
            <a:avLst/>
          </a:prstGeom>
          <a:noFill/>
          <a:ln w="9525">
            <a:noFill/>
            <a:miter lim="800000"/>
            <a:headEnd/>
            <a:tailEnd/>
          </a:ln>
        </p:spPr>
        <p:txBody>
          <a:bodyPr wrap="none">
            <a:spAutoFit/>
          </a:bodyPr>
          <a:lstStyle/>
          <a:p>
            <a:pPr eaLnBrk="1" hangingPunct="1"/>
            <a:r>
              <a:rPr lang="en-US" sz="1800"/>
              <a:t>cin</a:t>
            </a:r>
          </a:p>
        </p:txBody>
      </p:sp>
      <p:sp>
        <p:nvSpPr>
          <p:cNvPr id="63519" name="Text Box 31"/>
          <p:cNvSpPr txBox="1">
            <a:spLocks noChangeArrowheads="1"/>
          </p:cNvSpPr>
          <p:nvPr/>
        </p:nvSpPr>
        <p:spPr bwMode="auto">
          <a:xfrm>
            <a:off x="828675" y="1360487"/>
            <a:ext cx="1270000" cy="366713"/>
          </a:xfrm>
          <a:prstGeom prst="rect">
            <a:avLst/>
          </a:prstGeom>
          <a:noFill/>
          <a:ln w="9525">
            <a:noFill/>
            <a:miter lim="800000"/>
            <a:headEnd/>
            <a:tailEnd/>
          </a:ln>
        </p:spPr>
        <p:txBody>
          <a:bodyPr wrap="none">
            <a:spAutoFit/>
          </a:bodyPr>
          <a:lstStyle/>
          <a:p>
            <a:pPr algn="r" eaLnBrk="1" hangingPunct="1"/>
            <a:r>
              <a:rPr lang="en-US" sz="1800"/>
              <a:t>Initial state:</a:t>
            </a:r>
          </a:p>
        </p:txBody>
      </p:sp>
      <p:sp>
        <p:nvSpPr>
          <p:cNvPr id="63520" name="Line 32"/>
          <p:cNvSpPr>
            <a:spLocks noChangeShapeType="1"/>
          </p:cNvSpPr>
          <p:nvPr/>
        </p:nvSpPr>
        <p:spPr bwMode="auto">
          <a:xfrm>
            <a:off x="4524375" y="1295400"/>
            <a:ext cx="0" cy="206375"/>
          </a:xfrm>
          <a:prstGeom prst="line">
            <a:avLst/>
          </a:prstGeom>
          <a:noFill/>
          <a:ln w="9525">
            <a:solidFill>
              <a:schemeClr val="tx1"/>
            </a:solidFill>
            <a:round/>
            <a:headEnd/>
            <a:tailEnd type="triangle" w="med" len="med"/>
          </a:ln>
        </p:spPr>
        <p:txBody>
          <a:bodyPr/>
          <a:lstStyle/>
          <a:p>
            <a:endParaRPr lang="en-US"/>
          </a:p>
        </p:txBody>
      </p:sp>
      <p:sp>
        <p:nvSpPr>
          <p:cNvPr id="63521" name="Line 33"/>
          <p:cNvSpPr>
            <a:spLocks noChangeShapeType="1"/>
          </p:cNvSpPr>
          <p:nvPr/>
        </p:nvSpPr>
        <p:spPr bwMode="auto">
          <a:xfrm>
            <a:off x="4624388" y="1295400"/>
            <a:ext cx="0" cy="206375"/>
          </a:xfrm>
          <a:prstGeom prst="line">
            <a:avLst/>
          </a:prstGeom>
          <a:noFill/>
          <a:ln w="9525">
            <a:solidFill>
              <a:schemeClr val="tx1"/>
            </a:solidFill>
            <a:round/>
            <a:headEnd/>
            <a:tailEnd type="triangle" w="med" len="med"/>
          </a:ln>
        </p:spPr>
        <p:txBody>
          <a:bodyPr/>
          <a:lstStyle/>
          <a:p>
            <a:endParaRPr lang="en-US"/>
          </a:p>
        </p:txBody>
      </p:sp>
      <p:grpSp>
        <p:nvGrpSpPr>
          <p:cNvPr id="2" name="Group 34"/>
          <p:cNvGrpSpPr>
            <a:grpSpLocks/>
          </p:cNvGrpSpPr>
          <p:nvPr/>
        </p:nvGrpSpPr>
        <p:grpSpPr bwMode="auto">
          <a:xfrm>
            <a:off x="288926" y="1849437"/>
            <a:ext cx="8758239" cy="512763"/>
            <a:chOff x="182" y="1454"/>
            <a:chExt cx="5517" cy="323"/>
          </a:xfrm>
        </p:grpSpPr>
        <p:sp>
          <p:nvSpPr>
            <p:cNvPr id="63650" name="Rectangle 35"/>
            <p:cNvSpPr>
              <a:spLocks noChangeArrowheads="1"/>
            </p:cNvSpPr>
            <p:nvPr/>
          </p:nvSpPr>
          <p:spPr bwMode="auto">
            <a:xfrm>
              <a:off x="182" y="1533"/>
              <a:ext cx="1140" cy="233"/>
            </a:xfrm>
            <a:prstGeom prst="rect">
              <a:avLst/>
            </a:prstGeom>
            <a:noFill/>
            <a:ln w="9525">
              <a:noFill/>
              <a:miter lim="800000"/>
              <a:headEnd/>
              <a:tailEnd/>
            </a:ln>
          </p:spPr>
          <p:txBody>
            <a:bodyPr wrap="none">
              <a:spAutoFit/>
            </a:bodyPr>
            <a:lstStyle/>
            <a:p>
              <a:pPr algn="r" eaLnBrk="1" hangingPunct="1"/>
              <a:r>
                <a:rPr lang="en-US" sz="1800" dirty="0" smtClean="0"/>
                <a:t>Call cin </a:t>
              </a:r>
              <a:r>
                <a:rPr lang="en-US" sz="1800" dirty="0"/>
                <a:t>&gt;&gt; </a:t>
              </a:r>
              <a:r>
                <a:rPr lang="en-US" sz="1800" dirty="0" err="1" smtClean="0"/>
                <a:t>strvar</a:t>
              </a:r>
              <a:endParaRPr lang="en-US" sz="1800" dirty="0"/>
            </a:p>
          </p:txBody>
        </p:sp>
        <p:sp>
          <p:nvSpPr>
            <p:cNvPr id="63651" name="Rectangle 36"/>
            <p:cNvSpPr>
              <a:spLocks noChangeArrowheads="1"/>
            </p:cNvSpPr>
            <p:nvPr/>
          </p:nvSpPr>
          <p:spPr bwMode="auto">
            <a:xfrm>
              <a:off x="1310" y="1583"/>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52" name="Rectangle 37"/>
            <p:cNvSpPr>
              <a:spLocks noChangeArrowheads="1"/>
            </p:cNvSpPr>
            <p:nvPr/>
          </p:nvSpPr>
          <p:spPr bwMode="auto">
            <a:xfrm>
              <a:off x="1438"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53" name="Rectangle 38"/>
            <p:cNvSpPr>
              <a:spLocks noChangeArrowheads="1"/>
            </p:cNvSpPr>
            <p:nvPr/>
          </p:nvSpPr>
          <p:spPr bwMode="auto">
            <a:xfrm>
              <a:off x="1568"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54" name="Rectangle 39"/>
            <p:cNvSpPr>
              <a:spLocks noChangeArrowheads="1"/>
            </p:cNvSpPr>
            <p:nvPr/>
          </p:nvSpPr>
          <p:spPr bwMode="auto">
            <a:xfrm>
              <a:off x="1697"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55" name="Rectangle 40"/>
            <p:cNvSpPr>
              <a:spLocks noChangeArrowheads="1"/>
            </p:cNvSpPr>
            <p:nvPr/>
          </p:nvSpPr>
          <p:spPr bwMode="auto">
            <a:xfrm>
              <a:off x="1826"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56" name="Rectangle 41"/>
            <p:cNvSpPr>
              <a:spLocks noChangeArrowheads="1"/>
            </p:cNvSpPr>
            <p:nvPr/>
          </p:nvSpPr>
          <p:spPr bwMode="auto">
            <a:xfrm>
              <a:off x="1956" y="1583"/>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57" name="Rectangle 42"/>
            <p:cNvSpPr>
              <a:spLocks noChangeArrowheads="1"/>
            </p:cNvSpPr>
            <p:nvPr/>
          </p:nvSpPr>
          <p:spPr bwMode="auto">
            <a:xfrm>
              <a:off x="2084"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58" name="Rectangle 43"/>
            <p:cNvSpPr>
              <a:spLocks noChangeArrowheads="1"/>
            </p:cNvSpPr>
            <p:nvPr/>
          </p:nvSpPr>
          <p:spPr bwMode="auto">
            <a:xfrm>
              <a:off x="2214" y="1583"/>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59" name="Rectangle 44"/>
            <p:cNvSpPr>
              <a:spLocks noChangeArrowheads="1"/>
            </p:cNvSpPr>
            <p:nvPr/>
          </p:nvSpPr>
          <p:spPr bwMode="auto">
            <a:xfrm>
              <a:off x="2342"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60" name="Rectangle 45"/>
            <p:cNvSpPr>
              <a:spLocks noChangeArrowheads="1"/>
            </p:cNvSpPr>
            <p:nvPr/>
          </p:nvSpPr>
          <p:spPr bwMode="auto">
            <a:xfrm>
              <a:off x="3236"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61" name="Rectangle 46"/>
            <p:cNvSpPr>
              <a:spLocks noChangeArrowheads="1"/>
            </p:cNvSpPr>
            <p:nvPr/>
          </p:nvSpPr>
          <p:spPr bwMode="auto">
            <a:xfrm>
              <a:off x="3366"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62" name="Rectangle 47"/>
            <p:cNvSpPr>
              <a:spLocks noChangeArrowheads="1"/>
            </p:cNvSpPr>
            <p:nvPr/>
          </p:nvSpPr>
          <p:spPr bwMode="auto">
            <a:xfrm>
              <a:off x="3495"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63" name="Rectangle 48"/>
            <p:cNvSpPr>
              <a:spLocks noChangeArrowheads="1"/>
            </p:cNvSpPr>
            <p:nvPr/>
          </p:nvSpPr>
          <p:spPr bwMode="auto">
            <a:xfrm>
              <a:off x="3624"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64" name="Rectangle 49"/>
            <p:cNvSpPr>
              <a:spLocks noChangeArrowheads="1"/>
            </p:cNvSpPr>
            <p:nvPr/>
          </p:nvSpPr>
          <p:spPr bwMode="auto">
            <a:xfrm>
              <a:off x="3754"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65" name="Rectangle 50"/>
            <p:cNvSpPr>
              <a:spLocks noChangeArrowheads="1"/>
            </p:cNvSpPr>
            <p:nvPr/>
          </p:nvSpPr>
          <p:spPr bwMode="auto">
            <a:xfrm>
              <a:off x="3883"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66" name="Rectangle 51"/>
            <p:cNvSpPr>
              <a:spLocks noChangeArrowheads="1"/>
            </p:cNvSpPr>
            <p:nvPr/>
          </p:nvSpPr>
          <p:spPr bwMode="auto">
            <a:xfrm>
              <a:off x="4012"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67" name="Rectangle 52"/>
            <p:cNvSpPr>
              <a:spLocks noChangeArrowheads="1"/>
            </p:cNvSpPr>
            <p:nvPr/>
          </p:nvSpPr>
          <p:spPr bwMode="auto">
            <a:xfrm>
              <a:off x="4141"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68" name="Rectangle 53"/>
            <p:cNvSpPr>
              <a:spLocks noChangeArrowheads="1"/>
            </p:cNvSpPr>
            <p:nvPr/>
          </p:nvSpPr>
          <p:spPr bwMode="auto">
            <a:xfrm>
              <a:off x="4270"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69" name="Rectangle 54"/>
            <p:cNvSpPr>
              <a:spLocks noChangeArrowheads="1"/>
            </p:cNvSpPr>
            <p:nvPr/>
          </p:nvSpPr>
          <p:spPr bwMode="auto">
            <a:xfrm>
              <a:off x="4400"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70" name="Rectangle 55"/>
            <p:cNvSpPr>
              <a:spLocks noChangeArrowheads="1"/>
            </p:cNvSpPr>
            <p:nvPr/>
          </p:nvSpPr>
          <p:spPr bwMode="auto">
            <a:xfrm>
              <a:off x="4515" y="1583"/>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71" name="Rectangle 56"/>
            <p:cNvSpPr>
              <a:spLocks noChangeArrowheads="1"/>
            </p:cNvSpPr>
            <p:nvPr/>
          </p:nvSpPr>
          <p:spPr bwMode="auto">
            <a:xfrm>
              <a:off x="4644"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72" name="Rectangle 57"/>
            <p:cNvSpPr>
              <a:spLocks noChangeArrowheads="1"/>
            </p:cNvSpPr>
            <p:nvPr/>
          </p:nvSpPr>
          <p:spPr bwMode="auto">
            <a:xfrm>
              <a:off x="2850" y="1583"/>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H</a:t>
              </a:r>
            </a:p>
          </p:txBody>
        </p:sp>
        <p:sp>
          <p:nvSpPr>
            <p:cNvPr id="63673" name="Rectangle 58"/>
            <p:cNvSpPr>
              <a:spLocks noChangeArrowheads="1"/>
            </p:cNvSpPr>
            <p:nvPr/>
          </p:nvSpPr>
          <p:spPr bwMode="auto">
            <a:xfrm>
              <a:off x="2978" y="1583"/>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i</a:t>
              </a:r>
            </a:p>
          </p:txBody>
        </p:sp>
        <p:sp>
          <p:nvSpPr>
            <p:cNvPr id="63674" name="Rectangle 59"/>
            <p:cNvSpPr>
              <a:spLocks noChangeArrowheads="1"/>
            </p:cNvSpPr>
            <p:nvPr/>
          </p:nvSpPr>
          <p:spPr bwMode="auto">
            <a:xfrm>
              <a:off x="3108" y="1583"/>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\n</a:t>
              </a:r>
            </a:p>
          </p:txBody>
        </p:sp>
        <p:sp>
          <p:nvSpPr>
            <p:cNvPr id="63675" name="Line 60"/>
            <p:cNvSpPr>
              <a:spLocks noChangeShapeType="1"/>
            </p:cNvSpPr>
            <p:nvPr/>
          </p:nvSpPr>
          <p:spPr bwMode="auto">
            <a:xfrm flipH="1">
              <a:off x="4838" y="1674"/>
              <a:ext cx="194" cy="0"/>
            </a:xfrm>
            <a:prstGeom prst="line">
              <a:avLst/>
            </a:prstGeom>
            <a:noFill/>
            <a:ln w="9525">
              <a:solidFill>
                <a:schemeClr val="tx1"/>
              </a:solidFill>
              <a:round/>
              <a:headEnd/>
              <a:tailEnd type="triangle" w="med" len="med"/>
            </a:ln>
          </p:spPr>
          <p:txBody>
            <a:bodyPr/>
            <a:lstStyle/>
            <a:p>
              <a:endParaRPr lang="en-US"/>
            </a:p>
          </p:txBody>
        </p:sp>
        <p:sp>
          <p:nvSpPr>
            <p:cNvPr id="63676" name="Text Box 61"/>
            <p:cNvSpPr txBox="1">
              <a:spLocks noChangeArrowheads="1"/>
            </p:cNvSpPr>
            <p:nvPr/>
          </p:nvSpPr>
          <p:spPr bwMode="auto">
            <a:xfrm>
              <a:off x="5015" y="1540"/>
              <a:ext cx="684" cy="231"/>
            </a:xfrm>
            <a:prstGeom prst="rect">
              <a:avLst/>
            </a:prstGeom>
            <a:noFill/>
            <a:ln w="9525">
              <a:noFill/>
              <a:miter lim="800000"/>
              <a:headEnd/>
              <a:tailEnd/>
            </a:ln>
          </p:spPr>
          <p:txBody>
            <a:bodyPr wrap="none">
              <a:spAutoFit/>
            </a:bodyPr>
            <a:lstStyle/>
            <a:p>
              <a:pPr eaLnBrk="1" hangingPunct="1"/>
              <a:r>
                <a:rPr lang="en-US" sz="1800"/>
                <a:t>Keyboard</a:t>
              </a:r>
            </a:p>
          </p:txBody>
        </p:sp>
        <p:sp>
          <p:nvSpPr>
            <p:cNvPr id="63677" name="Line 62"/>
            <p:cNvSpPr>
              <a:spLocks noChangeShapeType="1"/>
            </p:cNvSpPr>
            <p:nvPr/>
          </p:nvSpPr>
          <p:spPr bwMode="auto">
            <a:xfrm flipH="1">
              <a:off x="2514" y="1648"/>
              <a:ext cx="323" cy="0"/>
            </a:xfrm>
            <a:prstGeom prst="line">
              <a:avLst/>
            </a:prstGeom>
            <a:noFill/>
            <a:ln w="9525">
              <a:solidFill>
                <a:schemeClr val="tx1"/>
              </a:solidFill>
              <a:round/>
              <a:headEnd/>
              <a:tailEnd type="triangle" w="med" len="med"/>
            </a:ln>
          </p:spPr>
          <p:txBody>
            <a:bodyPr/>
            <a:lstStyle/>
            <a:p>
              <a:endParaRPr lang="en-US"/>
            </a:p>
          </p:txBody>
        </p:sp>
        <p:sp>
          <p:nvSpPr>
            <p:cNvPr id="63678" name="Line 63"/>
            <p:cNvSpPr>
              <a:spLocks noChangeShapeType="1"/>
            </p:cNvSpPr>
            <p:nvPr/>
          </p:nvSpPr>
          <p:spPr bwMode="auto">
            <a:xfrm>
              <a:off x="2850" y="1454"/>
              <a:ext cx="0" cy="129"/>
            </a:xfrm>
            <a:prstGeom prst="line">
              <a:avLst/>
            </a:prstGeom>
            <a:noFill/>
            <a:ln w="9525">
              <a:solidFill>
                <a:schemeClr val="tx1"/>
              </a:solidFill>
              <a:round/>
              <a:headEnd/>
              <a:tailEnd type="triangle" w="med" len="med"/>
            </a:ln>
          </p:spPr>
          <p:txBody>
            <a:bodyPr/>
            <a:lstStyle/>
            <a:p>
              <a:endParaRPr lang="en-US"/>
            </a:p>
          </p:txBody>
        </p:sp>
        <p:sp>
          <p:nvSpPr>
            <p:cNvPr id="63679" name="Line 64"/>
            <p:cNvSpPr>
              <a:spLocks noChangeShapeType="1"/>
            </p:cNvSpPr>
            <p:nvPr/>
          </p:nvSpPr>
          <p:spPr bwMode="auto">
            <a:xfrm>
              <a:off x="3301" y="1454"/>
              <a:ext cx="0" cy="129"/>
            </a:xfrm>
            <a:prstGeom prst="line">
              <a:avLst/>
            </a:prstGeom>
            <a:noFill/>
            <a:ln w="9525">
              <a:solidFill>
                <a:schemeClr val="tx1"/>
              </a:solidFill>
              <a:round/>
              <a:headEnd/>
              <a:tailEnd type="triangle" w="med" len="med"/>
            </a:ln>
          </p:spPr>
          <p:txBody>
            <a:bodyPr/>
            <a:lstStyle/>
            <a:p>
              <a:endParaRPr lang="en-US"/>
            </a:p>
          </p:txBody>
        </p:sp>
      </p:grpSp>
      <p:grpSp>
        <p:nvGrpSpPr>
          <p:cNvPr id="3" name="Group 65"/>
          <p:cNvGrpSpPr>
            <a:grpSpLocks/>
          </p:cNvGrpSpPr>
          <p:nvPr/>
        </p:nvGrpSpPr>
        <p:grpSpPr bwMode="auto">
          <a:xfrm>
            <a:off x="185738" y="2465387"/>
            <a:ext cx="7959727" cy="512763"/>
            <a:chOff x="117" y="1842"/>
            <a:chExt cx="5014" cy="323"/>
          </a:xfrm>
        </p:grpSpPr>
        <p:sp>
          <p:nvSpPr>
            <p:cNvPr id="63620" name="Rectangle 66"/>
            <p:cNvSpPr>
              <a:spLocks noChangeArrowheads="1"/>
            </p:cNvSpPr>
            <p:nvPr/>
          </p:nvSpPr>
          <p:spPr bwMode="auto">
            <a:xfrm>
              <a:off x="117" y="1921"/>
              <a:ext cx="1205" cy="233"/>
            </a:xfrm>
            <a:prstGeom prst="rect">
              <a:avLst/>
            </a:prstGeom>
            <a:noFill/>
            <a:ln w="9525">
              <a:noFill/>
              <a:miter lim="800000"/>
              <a:headEnd/>
              <a:tailEnd/>
            </a:ln>
          </p:spPr>
          <p:txBody>
            <a:bodyPr wrap="none">
              <a:spAutoFit/>
            </a:bodyPr>
            <a:lstStyle/>
            <a:p>
              <a:pPr algn="r" eaLnBrk="1" hangingPunct="1"/>
              <a:r>
                <a:rPr lang="en-US" sz="1800" dirty="0" smtClean="0"/>
                <a:t>After cin </a:t>
              </a:r>
              <a:r>
                <a:rPr lang="en-US" sz="1800" dirty="0"/>
                <a:t>&gt;&gt; </a:t>
              </a:r>
              <a:r>
                <a:rPr lang="en-US" sz="1800" dirty="0" err="1" smtClean="0"/>
                <a:t>strvar</a:t>
              </a:r>
              <a:endParaRPr lang="en-US" sz="1800" dirty="0"/>
            </a:p>
          </p:txBody>
        </p:sp>
        <p:sp>
          <p:nvSpPr>
            <p:cNvPr id="63621" name="Rectangle 67"/>
            <p:cNvSpPr>
              <a:spLocks noChangeArrowheads="1"/>
            </p:cNvSpPr>
            <p:nvPr/>
          </p:nvSpPr>
          <p:spPr bwMode="auto">
            <a:xfrm>
              <a:off x="1310" y="1971"/>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H</a:t>
              </a:r>
            </a:p>
          </p:txBody>
        </p:sp>
        <p:sp>
          <p:nvSpPr>
            <p:cNvPr id="63622" name="Rectangle 68"/>
            <p:cNvSpPr>
              <a:spLocks noChangeArrowheads="1"/>
            </p:cNvSpPr>
            <p:nvPr/>
          </p:nvSpPr>
          <p:spPr bwMode="auto">
            <a:xfrm>
              <a:off x="1438" y="1971"/>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i</a:t>
              </a:r>
            </a:p>
          </p:txBody>
        </p:sp>
        <p:sp>
          <p:nvSpPr>
            <p:cNvPr id="63623" name="Rectangle 69"/>
            <p:cNvSpPr>
              <a:spLocks noChangeArrowheads="1"/>
            </p:cNvSpPr>
            <p:nvPr/>
          </p:nvSpPr>
          <p:spPr bwMode="auto">
            <a:xfrm>
              <a:off x="1568" y="1971"/>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\0</a:t>
              </a:r>
            </a:p>
          </p:txBody>
        </p:sp>
        <p:sp>
          <p:nvSpPr>
            <p:cNvPr id="63624" name="Rectangle 70"/>
            <p:cNvSpPr>
              <a:spLocks noChangeArrowheads="1"/>
            </p:cNvSpPr>
            <p:nvPr/>
          </p:nvSpPr>
          <p:spPr bwMode="auto">
            <a:xfrm>
              <a:off x="1697" y="1971"/>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25" name="Rectangle 71"/>
            <p:cNvSpPr>
              <a:spLocks noChangeArrowheads="1"/>
            </p:cNvSpPr>
            <p:nvPr/>
          </p:nvSpPr>
          <p:spPr bwMode="auto">
            <a:xfrm>
              <a:off x="1826" y="1971"/>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26" name="Rectangle 72"/>
            <p:cNvSpPr>
              <a:spLocks noChangeArrowheads="1"/>
            </p:cNvSpPr>
            <p:nvPr/>
          </p:nvSpPr>
          <p:spPr bwMode="auto">
            <a:xfrm>
              <a:off x="1956" y="1971"/>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27" name="Rectangle 73"/>
            <p:cNvSpPr>
              <a:spLocks noChangeArrowheads="1"/>
            </p:cNvSpPr>
            <p:nvPr/>
          </p:nvSpPr>
          <p:spPr bwMode="auto">
            <a:xfrm>
              <a:off x="2084" y="1971"/>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28" name="Rectangle 74"/>
            <p:cNvSpPr>
              <a:spLocks noChangeArrowheads="1"/>
            </p:cNvSpPr>
            <p:nvPr/>
          </p:nvSpPr>
          <p:spPr bwMode="auto">
            <a:xfrm>
              <a:off x="2214" y="1971"/>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29" name="Rectangle 75"/>
            <p:cNvSpPr>
              <a:spLocks noChangeArrowheads="1"/>
            </p:cNvSpPr>
            <p:nvPr/>
          </p:nvSpPr>
          <p:spPr bwMode="auto">
            <a:xfrm>
              <a:off x="2342" y="1971"/>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30" name="Rectangle 76"/>
            <p:cNvSpPr>
              <a:spLocks noChangeArrowheads="1"/>
            </p:cNvSpPr>
            <p:nvPr/>
          </p:nvSpPr>
          <p:spPr bwMode="auto">
            <a:xfrm>
              <a:off x="3236" y="1971"/>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31" name="Rectangle 77"/>
            <p:cNvSpPr>
              <a:spLocks noChangeArrowheads="1"/>
            </p:cNvSpPr>
            <p:nvPr/>
          </p:nvSpPr>
          <p:spPr bwMode="auto">
            <a:xfrm>
              <a:off x="3366" y="1971"/>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32" name="Rectangle 78"/>
            <p:cNvSpPr>
              <a:spLocks noChangeArrowheads="1"/>
            </p:cNvSpPr>
            <p:nvPr/>
          </p:nvSpPr>
          <p:spPr bwMode="auto">
            <a:xfrm>
              <a:off x="3495" y="1971"/>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33" name="Rectangle 79"/>
            <p:cNvSpPr>
              <a:spLocks noChangeArrowheads="1"/>
            </p:cNvSpPr>
            <p:nvPr/>
          </p:nvSpPr>
          <p:spPr bwMode="auto">
            <a:xfrm>
              <a:off x="3624" y="1971"/>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34" name="Rectangle 80"/>
            <p:cNvSpPr>
              <a:spLocks noChangeArrowheads="1"/>
            </p:cNvSpPr>
            <p:nvPr/>
          </p:nvSpPr>
          <p:spPr bwMode="auto">
            <a:xfrm>
              <a:off x="3754" y="1971"/>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35" name="Rectangle 81"/>
            <p:cNvSpPr>
              <a:spLocks noChangeArrowheads="1"/>
            </p:cNvSpPr>
            <p:nvPr/>
          </p:nvSpPr>
          <p:spPr bwMode="auto">
            <a:xfrm>
              <a:off x="3883" y="1971"/>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36" name="Rectangle 82"/>
            <p:cNvSpPr>
              <a:spLocks noChangeArrowheads="1"/>
            </p:cNvSpPr>
            <p:nvPr/>
          </p:nvSpPr>
          <p:spPr bwMode="auto">
            <a:xfrm>
              <a:off x="4012" y="1971"/>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37" name="Rectangle 83"/>
            <p:cNvSpPr>
              <a:spLocks noChangeArrowheads="1"/>
            </p:cNvSpPr>
            <p:nvPr/>
          </p:nvSpPr>
          <p:spPr bwMode="auto">
            <a:xfrm>
              <a:off x="4141" y="1971"/>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38" name="Rectangle 84"/>
            <p:cNvSpPr>
              <a:spLocks noChangeArrowheads="1"/>
            </p:cNvSpPr>
            <p:nvPr/>
          </p:nvSpPr>
          <p:spPr bwMode="auto">
            <a:xfrm>
              <a:off x="4270" y="1971"/>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39" name="Rectangle 85"/>
            <p:cNvSpPr>
              <a:spLocks noChangeArrowheads="1"/>
            </p:cNvSpPr>
            <p:nvPr/>
          </p:nvSpPr>
          <p:spPr bwMode="auto">
            <a:xfrm>
              <a:off x="4400" y="1971"/>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40" name="Rectangle 86"/>
            <p:cNvSpPr>
              <a:spLocks noChangeArrowheads="1"/>
            </p:cNvSpPr>
            <p:nvPr/>
          </p:nvSpPr>
          <p:spPr bwMode="auto">
            <a:xfrm>
              <a:off x="4515" y="1971"/>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41" name="Rectangle 87"/>
            <p:cNvSpPr>
              <a:spLocks noChangeArrowheads="1"/>
            </p:cNvSpPr>
            <p:nvPr/>
          </p:nvSpPr>
          <p:spPr bwMode="auto">
            <a:xfrm>
              <a:off x="4644" y="1971"/>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642" name="Rectangle 88"/>
            <p:cNvSpPr>
              <a:spLocks noChangeArrowheads="1"/>
            </p:cNvSpPr>
            <p:nvPr/>
          </p:nvSpPr>
          <p:spPr bwMode="auto">
            <a:xfrm>
              <a:off x="2850" y="1971"/>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\n</a:t>
              </a:r>
            </a:p>
          </p:txBody>
        </p:sp>
        <p:sp>
          <p:nvSpPr>
            <p:cNvPr id="63643" name="Rectangle 89"/>
            <p:cNvSpPr>
              <a:spLocks noChangeArrowheads="1"/>
            </p:cNvSpPr>
            <p:nvPr/>
          </p:nvSpPr>
          <p:spPr bwMode="auto">
            <a:xfrm>
              <a:off x="2978" y="1971"/>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44" name="Rectangle 90"/>
            <p:cNvSpPr>
              <a:spLocks noChangeArrowheads="1"/>
            </p:cNvSpPr>
            <p:nvPr/>
          </p:nvSpPr>
          <p:spPr bwMode="auto">
            <a:xfrm>
              <a:off x="3108" y="1971"/>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45" name="Line 91"/>
            <p:cNvSpPr>
              <a:spLocks noChangeShapeType="1"/>
            </p:cNvSpPr>
            <p:nvPr/>
          </p:nvSpPr>
          <p:spPr bwMode="auto">
            <a:xfrm flipH="1">
              <a:off x="4838" y="2061"/>
              <a:ext cx="194" cy="0"/>
            </a:xfrm>
            <a:prstGeom prst="line">
              <a:avLst/>
            </a:prstGeom>
            <a:noFill/>
            <a:ln w="9525">
              <a:solidFill>
                <a:schemeClr val="tx1"/>
              </a:solidFill>
              <a:round/>
              <a:headEnd/>
              <a:tailEnd type="triangle" w="med" len="med"/>
            </a:ln>
          </p:spPr>
          <p:txBody>
            <a:bodyPr/>
            <a:lstStyle/>
            <a:p>
              <a:endParaRPr lang="en-US"/>
            </a:p>
          </p:txBody>
        </p:sp>
        <p:sp>
          <p:nvSpPr>
            <p:cNvPr id="63646" name="Text Box 92"/>
            <p:cNvSpPr txBox="1">
              <a:spLocks noChangeArrowheads="1"/>
            </p:cNvSpPr>
            <p:nvPr/>
          </p:nvSpPr>
          <p:spPr bwMode="auto">
            <a:xfrm>
              <a:off x="5015" y="1928"/>
              <a:ext cx="116" cy="231"/>
            </a:xfrm>
            <a:prstGeom prst="rect">
              <a:avLst/>
            </a:prstGeom>
            <a:noFill/>
            <a:ln w="9525">
              <a:noFill/>
              <a:miter lim="800000"/>
              <a:headEnd/>
              <a:tailEnd/>
            </a:ln>
          </p:spPr>
          <p:txBody>
            <a:bodyPr wrap="none">
              <a:spAutoFit/>
            </a:bodyPr>
            <a:lstStyle/>
            <a:p>
              <a:pPr eaLnBrk="1" hangingPunct="1"/>
              <a:endParaRPr lang="en-US" sz="1800"/>
            </a:p>
          </p:txBody>
        </p:sp>
        <p:sp>
          <p:nvSpPr>
            <p:cNvPr id="63647" name="Line 93"/>
            <p:cNvSpPr>
              <a:spLocks noChangeShapeType="1"/>
            </p:cNvSpPr>
            <p:nvPr/>
          </p:nvSpPr>
          <p:spPr bwMode="auto">
            <a:xfrm flipH="1">
              <a:off x="2514" y="2036"/>
              <a:ext cx="323" cy="0"/>
            </a:xfrm>
            <a:prstGeom prst="line">
              <a:avLst/>
            </a:prstGeom>
            <a:noFill/>
            <a:ln w="9525">
              <a:solidFill>
                <a:schemeClr val="tx1"/>
              </a:solidFill>
              <a:round/>
              <a:headEnd/>
              <a:tailEnd type="triangle" w="med" len="med"/>
            </a:ln>
          </p:spPr>
          <p:txBody>
            <a:bodyPr/>
            <a:lstStyle/>
            <a:p>
              <a:endParaRPr lang="en-US"/>
            </a:p>
          </p:txBody>
        </p:sp>
        <p:sp>
          <p:nvSpPr>
            <p:cNvPr id="63648" name="Line 94"/>
            <p:cNvSpPr>
              <a:spLocks noChangeShapeType="1"/>
            </p:cNvSpPr>
            <p:nvPr/>
          </p:nvSpPr>
          <p:spPr bwMode="auto">
            <a:xfrm>
              <a:off x="2850" y="1842"/>
              <a:ext cx="0" cy="129"/>
            </a:xfrm>
            <a:prstGeom prst="line">
              <a:avLst/>
            </a:prstGeom>
            <a:noFill/>
            <a:ln w="9525">
              <a:solidFill>
                <a:schemeClr val="tx1"/>
              </a:solidFill>
              <a:round/>
              <a:headEnd/>
              <a:tailEnd type="triangle" w="med" len="med"/>
            </a:ln>
          </p:spPr>
          <p:txBody>
            <a:bodyPr/>
            <a:lstStyle/>
            <a:p>
              <a:endParaRPr lang="en-US"/>
            </a:p>
          </p:txBody>
        </p:sp>
        <p:sp>
          <p:nvSpPr>
            <p:cNvPr id="63649" name="Line 95"/>
            <p:cNvSpPr>
              <a:spLocks noChangeShapeType="1"/>
            </p:cNvSpPr>
            <p:nvPr/>
          </p:nvSpPr>
          <p:spPr bwMode="auto">
            <a:xfrm>
              <a:off x="3043" y="1842"/>
              <a:ext cx="0" cy="129"/>
            </a:xfrm>
            <a:prstGeom prst="line">
              <a:avLst/>
            </a:prstGeom>
            <a:noFill/>
            <a:ln w="9525">
              <a:solidFill>
                <a:schemeClr val="tx1"/>
              </a:solidFill>
              <a:round/>
              <a:headEnd/>
              <a:tailEnd type="triangle" w="med" len="med"/>
            </a:ln>
          </p:spPr>
          <p:txBody>
            <a:bodyPr/>
            <a:lstStyle/>
            <a:p>
              <a:endParaRPr lang="en-US"/>
            </a:p>
          </p:txBody>
        </p:sp>
      </p:grpSp>
      <p:grpSp>
        <p:nvGrpSpPr>
          <p:cNvPr id="4" name="Group 96"/>
          <p:cNvGrpSpPr>
            <a:grpSpLocks/>
          </p:cNvGrpSpPr>
          <p:nvPr/>
        </p:nvGrpSpPr>
        <p:grpSpPr bwMode="auto">
          <a:xfrm>
            <a:off x="288925" y="4037012"/>
            <a:ext cx="8758238" cy="512763"/>
            <a:chOff x="182" y="2230"/>
            <a:chExt cx="5517" cy="323"/>
          </a:xfrm>
        </p:grpSpPr>
        <p:sp>
          <p:nvSpPr>
            <p:cNvPr id="63590" name="Rectangle 97"/>
            <p:cNvSpPr>
              <a:spLocks noChangeArrowheads="1"/>
            </p:cNvSpPr>
            <p:nvPr/>
          </p:nvSpPr>
          <p:spPr bwMode="auto">
            <a:xfrm>
              <a:off x="1310" y="2359"/>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H</a:t>
              </a:r>
            </a:p>
          </p:txBody>
        </p:sp>
        <p:sp>
          <p:nvSpPr>
            <p:cNvPr id="63591" name="Rectangle 98"/>
            <p:cNvSpPr>
              <a:spLocks noChangeArrowheads="1"/>
            </p:cNvSpPr>
            <p:nvPr/>
          </p:nvSpPr>
          <p:spPr bwMode="auto">
            <a:xfrm>
              <a:off x="1438" y="2359"/>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i</a:t>
              </a:r>
            </a:p>
          </p:txBody>
        </p:sp>
        <p:sp>
          <p:nvSpPr>
            <p:cNvPr id="63592" name="Rectangle 99"/>
            <p:cNvSpPr>
              <a:spLocks noChangeArrowheads="1"/>
            </p:cNvSpPr>
            <p:nvPr/>
          </p:nvSpPr>
          <p:spPr bwMode="auto">
            <a:xfrm>
              <a:off x="1568"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\0</a:t>
              </a:r>
            </a:p>
          </p:txBody>
        </p:sp>
        <p:sp>
          <p:nvSpPr>
            <p:cNvPr id="63593" name="Rectangle 100"/>
            <p:cNvSpPr>
              <a:spLocks noChangeArrowheads="1"/>
            </p:cNvSpPr>
            <p:nvPr/>
          </p:nvSpPr>
          <p:spPr bwMode="auto">
            <a:xfrm>
              <a:off x="1697"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94" name="Rectangle 101"/>
            <p:cNvSpPr>
              <a:spLocks noChangeArrowheads="1"/>
            </p:cNvSpPr>
            <p:nvPr/>
          </p:nvSpPr>
          <p:spPr bwMode="auto">
            <a:xfrm>
              <a:off x="1826" y="2359"/>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95" name="Rectangle 102"/>
            <p:cNvSpPr>
              <a:spLocks noChangeArrowheads="1"/>
            </p:cNvSpPr>
            <p:nvPr/>
          </p:nvSpPr>
          <p:spPr bwMode="auto">
            <a:xfrm>
              <a:off x="1956" y="2359"/>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96" name="Rectangle 103"/>
            <p:cNvSpPr>
              <a:spLocks noChangeArrowheads="1"/>
            </p:cNvSpPr>
            <p:nvPr/>
          </p:nvSpPr>
          <p:spPr bwMode="auto">
            <a:xfrm>
              <a:off x="2084" y="2359"/>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97" name="Rectangle 104"/>
            <p:cNvSpPr>
              <a:spLocks noChangeArrowheads="1"/>
            </p:cNvSpPr>
            <p:nvPr/>
          </p:nvSpPr>
          <p:spPr bwMode="auto">
            <a:xfrm>
              <a:off x="2214" y="2359"/>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98" name="Rectangle 105"/>
            <p:cNvSpPr>
              <a:spLocks noChangeArrowheads="1"/>
            </p:cNvSpPr>
            <p:nvPr/>
          </p:nvSpPr>
          <p:spPr bwMode="auto">
            <a:xfrm>
              <a:off x="2342" y="2359"/>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99" name="Rectangle 106"/>
            <p:cNvSpPr>
              <a:spLocks noChangeArrowheads="1"/>
            </p:cNvSpPr>
            <p:nvPr/>
          </p:nvSpPr>
          <p:spPr bwMode="auto">
            <a:xfrm>
              <a:off x="3236" y="2359"/>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l</a:t>
              </a:r>
            </a:p>
          </p:txBody>
        </p:sp>
        <p:sp>
          <p:nvSpPr>
            <p:cNvPr id="63600" name="Rectangle 107"/>
            <p:cNvSpPr>
              <a:spLocks noChangeArrowheads="1"/>
            </p:cNvSpPr>
            <p:nvPr/>
          </p:nvSpPr>
          <p:spPr bwMode="auto">
            <a:xfrm>
              <a:off x="3366"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o</a:t>
              </a:r>
            </a:p>
          </p:txBody>
        </p:sp>
        <p:sp>
          <p:nvSpPr>
            <p:cNvPr id="63601" name="Rectangle 108"/>
            <p:cNvSpPr>
              <a:spLocks noChangeArrowheads="1"/>
            </p:cNvSpPr>
            <p:nvPr/>
          </p:nvSpPr>
          <p:spPr bwMode="auto">
            <a:xfrm>
              <a:off x="3495"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02" name="Rectangle 109"/>
            <p:cNvSpPr>
              <a:spLocks noChangeArrowheads="1"/>
            </p:cNvSpPr>
            <p:nvPr/>
          </p:nvSpPr>
          <p:spPr bwMode="auto">
            <a:xfrm>
              <a:off x="3624" y="2359"/>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A</a:t>
              </a:r>
            </a:p>
          </p:txBody>
        </p:sp>
        <p:sp>
          <p:nvSpPr>
            <p:cNvPr id="63603" name="Rectangle 110"/>
            <p:cNvSpPr>
              <a:spLocks noChangeArrowheads="1"/>
            </p:cNvSpPr>
            <p:nvPr/>
          </p:nvSpPr>
          <p:spPr bwMode="auto">
            <a:xfrm>
              <a:off x="3754"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l</a:t>
              </a:r>
            </a:p>
          </p:txBody>
        </p:sp>
        <p:sp>
          <p:nvSpPr>
            <p:cNvPr id="63604" name="Rectangle 111"/>
            <p:cNvSpPr>
              <a:spLocks noChangeArrowheads="1"/>
            </p:cNvSpPr>
            <p:nvPr/>
          </p:nvSpPr>
          <p:spPr bwMode="auto">
            <a:xfrm>
              <a:off x="3883"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\n</a:t>
              </a:r>
            </a:p>
          </p:txBody>
        </p:sp>
        <p:sp>
          <p:nvSpPr>
            <p:cNvPr id="63605" name="Rectangle 112"/>
            <p:cNvSpPr>
              <a:spLocks noChangeArrowheads="1"/>
            </p:cNvSpPr>
            <p:nvPr/>
          </p:nvSpPr>
          <p:spPr bwMode="auto">
            <a:xfrm>
              <a:off x="4012"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06" name="Rectangle 113"/>
            <p:cNvSpPr>
              <a:spLocks noChangeArrowheads="1"/>
            </p:cNvSpPr>
            <p:nvPr/>
          </p:nvSpPr>
          <p:spPr bwMode="auto">
            <a:xfrm>
              <a:off x="4141"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07" name="Rectangle 114"/>
            <p:cNvSpPr>
              <a:spLocks noChangeArrowheads="1"/>
            </p:cNvSpPr>
            <p:nvPr/>
          </p:nvSpPr>
          <p:spPr bwMode="auto">
            <a:xfrm>
              <a:off x="4270" y="2359"/>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08" name="Rectangle 115"/>
            <p:cNvSpPr>
              <a:spLocks noChangeArrowheads="1"/>
            </p:cNvSpPr>
            <p:nvPr/>
          </p:nvSpPr>
          <p:spPr bwMode="auto">
            <a:xfrm>
              <a:off x="4400"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09" name="Rectangle 116"/>
            <p:cNvSpPr>
              <a:spLocks noChangeArrowheads="1"/>
            </p:cNvSpPr>
            <p:nvPr/>
          </p:nvSpPr>
          <p:spPr bwMode="auto">
            <a:xfrm>
              <a:off x="4515" y="2359"/>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10" name="Rectangle 117"/>
            <p:cNvSpPr>
              <a:spLocks noChangeArrowheads="1"/>
            </p:cNvSpPr>
            <p:nvPr/>
          </p:nvSpPr>
          <p:spPr bwMode="auto">
            <a:xfrm>
              <a:off x="4644" y="2359"/>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611" name="Rectangle 118"/>
            <p:cNvSpPr>
              <a:spLocks noChangeArrowheads="1"/>
            </p:cNvSpPr>
            <p:nvPr/>
          </p:nvSpPr>
          <p:spPr bwMode="auto">
            <a:xfrm>
              <a:off x="2850" y="2359"/>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H</a:t>
              </a:r>
            </a:p>
          </p:txBody>
        </p:sp>
        <p:sp>
          <p:nvSpPr>
            <p:cNvPr id="63612" name="Rectangle 119"/>
            <p:cNvSpPr>
              <a:spLocks noChangeArrowheads="1"/>
            </p:cNvSpPr>
            <p:nvPr/>
          </p:nvSpPr>
          <p:spPr bwMode="auto">
            <a:xfrm>
              <a:off x="2978" y="2359"/>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e</a:t>
              </a:r>
            </a:p>
          </p:txBody>
        </p:sp>
        <p:sp>
          <p:nvSpPr>
            <p:cNvPr id="63613" name="Rectangle 120"/>
            <p:cNvSpPr>
              <a:spLocks noChangeArrowheads="1"/>
            </p:cNvSpPr>
            <p:nvPr/>
          </p:nvSpPr>
          <p:spPr bwMode="auto">
            <a:xfrm>
              <a:off x="3108" y="2359"/>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l</a:t>
              </a:r>
            </a:p>
          </p:txBody>
        </p:sp>
        <p:sp>
          <p:nvSpPr>
            <p:cNvPr id="63614" name="Line 121"/>
            <p:cNvSpPr>
              <a:spLocks noChangeShapeType="1"/>
            </p:cNvSpPr>
            <p:nvPr/>
          </p:nvSpPr>
          <p:spPr bwMode="auto">
            <a:xfrm flipH="1">
              <a:off x="4838" y="2423"/>
              <a:ext cx="194" cy="0"/>
            </a:xfrm>
            <a:prstGeom prst="line">
              <a:avLst/>
            </a:prstGeom>
            <a:noFill/>
            <a:ln w="9525">
              <a:solidFill>
                <a:schemeClr val="tx1"/>
              </a:solidFill>
              <a:round/>
              <a:headEnd/>
              <a:tailEnd type="triangle" w="med" len="med"/>
            </a:ln>
          </p:spPr>
          <p:txBody>
            <a:bodyPr/>
            <a:lstStyle/>
            <a:p>
              <a:endParaRPr lang="en-US"/>
            </a:p>
          </p:txBody>
        </p:sp>
        <p:sp>
          <p:nvSpPr>
            <p:cNvPr id="63615" name="Text Box 122"/>
            <p:cNvSpPr txBox="1">
              <a:spLocks noChangeArrowheads="1"/>
            </p:cNvSpPr>
            <p:nvPr/>
          </p:nvSpPr>
          <p:spPr bwMode="auto">
            <a:xfrm>
              <a:off x="5015" y="2290"/>
              <a:ext cx="684" cy="231"/>
            </a:xfrm>
            <a:prstGeom prst="rect">
              <a:avLst/>
            </a:prstGeom>
            <a:noFill/>
            <a:ln w="9525">
              <a:noFill/>
              <a:miter lim="800000"/>
              <a:headEnd/>
              <a:tailEnd/>
            </a:ln>
          </p:spPr>
          <p:txBody>
            <a:bodyPr wrap="none">
              <a:spAutoFit/>
            </a:bodyPr>
            <a:lstStyle/>
            <a:p>
              <a:pPr eaLnBrk="1" hangingPunct="1"/>
              <a:r>
                <a:rPr lang="en-US" sz="1800"/>
                <a:t>Keyboard</a:t>
              </a:r>
            </a:p>
          </p:txBody>
        </p:sp>
        <p:sp>
          <p:nvSpPr>
            <p:cNvPr id="63616" name="Line 123"/>
            <p:cNvSpPr>
              <a:spLocks noChangeShapeType="1"/>
            </p:cNvSpPr>
            <p:nvPr/>
          </p:nvSpPr>
          <p:spPr bwMode="auto">
            <a:xfrm flipH="1">
              <a:off x="2514" y="2423"/>
              <a:ext cx="323" cy="0"/>
            </a:xfrm>
            <a:prstGeom prst="line">
              <a:avLst/>
            </a:prstGeom>
            <a:noFill/>
            <a:ln w="9525">
              <a:solidFill>
                <a:schemeClr val="tx1"/>
              </a:solidFill>
              <a:round/>
              <a:headEnd/>
              <a:tailEnd type="triangle" w="med" len="med"/>
            </a:ln>
          </p:spPr>
          <p:txBody>
            <a:bodyPr/>
            <a:lstStyle/>
            <a:p>
              <a:endParaRPr lang="en-US"/>
            </a:p>
          </p:txBody>
        </p:sp>
        <p:sp>
          <p:nvSpPr>
            <p:cNvPr id="63617" name="Line 124"/>
            <p:cNvSpPr>
              <a:spLocks noChangeShapeType="1"/>
            </p:cNvSpPr>
            <p:nvPr/>
          </p:nvSpPr>
          <p:spPr bwMode="auto">
            <a:xfrm>
              <a:off x="2850" y="2230"/>
              <a:ext cx="0" cy="129"/>
            </a:xfrm>
            <a:prstGeom prst="line">
              <a:avLst/>
            </a:prstGeom>
            <a:noFill/>
            <a:ln w="9525">
              <a:solidFill>
                <a:schemeClr val="tx1"/>
              </a:solidFill>
              <a:round/>
              <a:headEnd/>
              <a:tailEnd type="triangle" w="med" len="med"/>
            </a:ln>
          </p:spPr>
          <p:txBody>
            <a:bodyPr/>
            <a:lstStyle/>
            <a:p>
              <a:endParaRPr lang="en-US"/>
            </a:p>
          </p:txBody>
        </p:sp>
        <p:sp>
          <p:nvSpPr>
            <p:cNvPr id="63618" name="Line 125"/>
            <p:cNvSpPr>
              <a:spLocks noChangeShapeType="1"/>
            </p:cNvSpPr>
            <p:nvPr/>
          </p:nvSpPr>
          <p:spPr bwMode="auto">
            <a:xfrm>
              <a:off x="2913" y="2230"/>
              <a:ext cx="0" cy="129"/>
            </a:xfrm>
            <a:prstGeom prst="line">
              <a:avLst/>
            </a:prstGeom>
            <a:noFill/>
            <a:ln w="9525">
              <a:solidFill>
                <a:schemeClr val="tx1"/>
              </a:solidFill>
              <a:round/>
              <a:headEnd/>
              <a:tailEnd type="triangle" w="med" len="med"/>
            </a:ln>
          </p:spPr>
          <p:txBody>
            <a:bodyPr/>
            <a:lstStyle/>
            <a:p>
              <a:endParaRPr lang="en-US"/>
            </a:p>
          </p:txBody>
        </p:sp>
        <p:sp>
          <p:nvSpPr>
            <p:cNvPr id="63619" name="Rectangle 126"/>
            <p:cNvSpPr>
              <a:spLocks noChangeArrowheads="1"/>
            </p:cNvSpPr>
            <p:nvPr/>
          </p:nvSpPr>
          <p:spPr bwMode="auto">
            <a:xfrm>
              <a:off x="182" y="2309"/>
              <a:ext cx="1140" cy="231"/>
            </a:xfrm>
            <a:prstGeom prst="rect">
              <a:avLst/>
            </a:prstGeom>
            <a:noFill/>
            <a:ln w="9525">
              <a:noFill/>
              <a:miter lim="800000"/>
              <a:headEnd/>
              <a:tailEnd/>
            </a:ln>
          </p:spPr>
          <p:txBody>
            <a:bodyPr wrap="none">
              <a:spAutoFit/>
            </a:bodyPr>
            <a:lstStyle/>
            <a:p>
              <a:pPr algn="r" eaLnBrk="1" hangingPunct="1"/>
              <a:r>
                <a:rPr lang="en-US" sz="1800"/>
                <a:t>cin.getline called:</a:t>
              </a:r>
            </a:p>
          </p:txBody>
        </p:sp>
      </p:grpSp>
      <p:grpSp>
        <p:nvGrpSpPr>
          <p:cNvPr id="5" name="Group 192"/>
          <p:cNvGrpSpPr>
            <a:grpSpLocks/>
          </p:cNvGrpSpPr>
          <p:nvPr/>
        </p:nvGrpSpPr>
        <p:grpSpPr bwMode="auto">
          <a:xfrm>
            <a:off x="390525" y="4630737"/>
            <a:ext cx="7775575" cy="512763"/>
            <a:chOff x="246" y="3132"/>
            <a:chExt cx="4898" cy="323"/>
          </a:xfrm>
        </p:grpSpPr>
        <p:sp>
          <p:nvSpPr>
            <p:cNvPr id="63560" name="Rectangle 128"/>
            <p:cNvSpPr>
              <a:spLocks noChangeArrowheads="1"/>
            </p:cNvSpPr>
            <p:nvPr/>
          </p:nvSpPr>
          <p:spPr bwMode="auto">
            <a:xfrm>
              <a:off x="246" y="3186"/>
              <a:ext cx="1076" cy="231"/>
            </a:xfrm>
            <a:prstGeom prst="rect">
              <a:avLst/>
            </a:prstGeom>
            <a:noFill/>
            <a:ln w="9525">
              <a:noFill/>
              <a:miter lim="800000"/>
              <a:headEnd/>
              <a:tailEnd/>
            </a:ln>
          </p:spPr>
          <p:txBody>
            <a:bodyPr wrap="none">
              <a:spAutoFit/>
            </a:bodyPr>
            <a:lstStyle/>
            <a:p>
              <a:pPr algn="r" eaLnBrk="1" hangingPunct="1"/>
              <a:r>
                <a:rPr lang="en-US" sz="1800"/>
                <a:t>cin.getline done:</a:t>
              </a:r>
            </a:p>
          </p:txBody>
        </p:sp>
        <p:sp>
          <p:nvSpPr>
            <p:cNvPr id="63561" name="Rectangle 129"/>
            <p:cNvSpPr>
              <a:spLocks noChangeArrowheads="1"/>
            </p:cNvSpPr>
            <p:nvPr/>
          </p:nvSpPr>
          <p:spPr bwMode="auto">
            <a:xfrm>
              <a:off x="1322" y="3262"/>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H</a:t>
              </a:r>
            </a:p>
          </p:txBody>
        </p:sp>
        <p:sp>
          <p:nvSpPr>
            <p:cNvPr id="63562" name="Rectangle 130"/>
            <p:cNvSpPr>
              <a:spLocks noChangeArrowheads="1"/>
            </p:cNvSpPr>
            <p:nvPr/>
          </p:nvSpPr>
          <p:spPr bwMode="auto">
            <a:xfrm>
              <a:off x="1452" y="3262"/>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e</a:t>
              </a:r>
            </a:p>
          </p:txBody>
        </p:sp>
        <p:sp>
          <p:nvSpPr>
            <p:cNvPr id="63563" name="Rectangle 131"/>
            <p:cNvSpPr>
              <a:spLocks noChangeArrowheads="1"/>
            </p:cNvSpPr>
            <p:nvPr/>
          </p:nvSpPr>
          <p:spPr bwMode="auto">
            <a:xfrm>
              <a:off x="1582" y="3262"/>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l</a:t>
              </a:r>
            </a:p>
          </p:txBody>
        </p:sp>
        <p:sp>
          <p:nvSpPr>
            <p:cNvPr id="63564" name="Rectangle 132"/>
            <p:cNvSpPr>
              <a:spLocks noChangeArrowheads="1"/>
            </p:cNvSpPr>
            <p:nvPr/>
          </p:nvSpPr>
          <p:spPr bwMode="auto">
            <a:xfrm>
              <a:off x="1710" y="3262"/>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l</a:t>
              </a:r>
            </a:p>
          </p:txBody>
        </p:sp>
        <p:sp>
          <p:nvSpPr>
            <p:cNvPr id="63565" name="Rectangle 133"/>
            <p:cNvSpPr>
              <a:spLocks noChangeArrowheads="1"/>
            </p:cNvSpPr>
            <p:nvPr/>
          </p:nvSpPr>
          <p:spPr bwMode="auto">
            <a:xfrm>
              <a:off x="1840" y="3262"/>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o</a:t>
              </a:r>
            </a:p>
          </p:txBody>
        </p:sp>
        <p:sp>
          <p:nvSpPr>
            <p:cNvPr id="63566" name="Rectangle 134"/>
            <p:cNvSpPr>
              <a:spLocks noChangeArrowheads="1"/>
            </p:cNvSpPr>
            <p:nvPr/>
          </p:nvSpPr>
          <p:spPr bwMode="auto">
            <a:xfrm>
              <a:off x="1969" y="3262"/>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67" name="Rectangle 135"/>
            <p:cNvSpPr>
              <a:spLocks noChangeArrowheads="1"/>
            </p:cNvSpPr>
            <p:nvPr/>
          </p:nvSpPr>
          <p:spPr bwMode="auto">
            <a:xfrm>
              <a:off x="2098" y="3262"/>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A</a:t>
              </a:r>
            </a:p>
          </p:txBody>
        </p:sp>
        <p:sp>
          <p:nvSpPr>
            <p:cNvPr id="63568" name="Rectangle 136"/>
            <p:cNvSpPr>
              <a:spLocks noChangeArrowheads="1"/>
            </p:cNvSpPr>
            <p:nvPr/>
          </p:nvSpPr>
          <p:spPr bwMode="auto">
            <a:xfrm>
              <a:off x="2227" y="3262"/>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l</a:t>
              </a:r>
            </a:p>
          </p:txBody>
        </p:sp>
        <p:sp>
          <p:nvSpPr>
            <p:cNvPr id="63569" name="Rectangle 137"/>
            <p:cNvSpPr>
              <a:spLocks noChangeArrowheads="1"/>
            </p:cNvSpPr>
            <p:nvPr/>
          </p:nvSpPr>
          <p:spPr bwMode="auto">
            <a:xfrm>
              <a:off x="2356" y="3262"/>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\0</a:t>
              </a:r>
            </a:p>
          </p:txBody>
        </p:sp>
        <p:sp>
          <p:nvSpPr>
            <p:cNvPr id="63570" name="Rectangle 138"/>
            <p:cNvSpPr>
              <a:spLocks noChangeArrowheads="1"/>
            </p:cNvSpPr>
            <p:nvPr/>
          </p:nvSpPr>
          <p:spPr bwMode="auto">
            <a:xfrm>
              <a:off x="3251" y="3262"/>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71" name="Rectangle 139"/>
            <p:cNvSpPr>
              <a:spLocks noChangeArrowheads="1"/>
            </p:cNvSpPr>
            <p:nvPr/>
          </p:nvSpPr>
          <p:spPr bwMode="auto">
            <a:xfrm>
              <a:off x="3379" y="3262"/>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72" name="Rectangle 140"/>
            <p:cNvSpPr>
              <a:spLocks noChangeArrowheads="1"/>
            </p:cNvSpPr>
            <p:nvPr/>
          </p:nvSpPr>
          <p:spPr bwMode="auto">
            <a:xfrm>
              <a:off x="3509" y="3262"/>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73" name="Rectangle 141"/>
            <p:cNvSpPr>
              <a:spLocks noChangeArrowheads="1"/>
            </p:cNvSpPr>
            <p:nvPr/>
          </p:nvSpPr>
          <p:spPr bwMode="auto">
            <a:xfrm>
              <a:off x="3637" y="3262"/>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74" name="Rectangle 142"/>
            <p:cNvSpPr>
              <a:spLocks noChangeArrowheads="1"/>
            </p:cNvSpPr>
            <p:nvPr/>
          </p:nvSpPr>
          <p:spPr bwMode="auto">
            <a:xfrm>
              <a:off x="3767" y="3262"/>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75" name="Rectangle 143"/>
            <p:cNvSpPr>
              <a:spLocks noChangeArrowheads="1"/>
            </p:cNvSpPr>
            <p:nvPr/>
          </p:nvSpPr>
          <p:spPr bwMode="auto">
            <a:xfrm>
              <a:off x="3897" y="3262"/>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76" name="Rectangle 144"/>
            <p:cNvSpPr>
              <a:spLocks noChangeArrowheads="1"/>
            </p:cNvSpPr>
            <p:nvPr/>
          </p:nvSpPr>
          <p:spPr bwMode="auto">
            <a:xfrm>
              <a:off x="4025" y="3262"/>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77" name="Rectangle 145"/>
            <p:cNvSpPr>
              <a:spLocks noChangeArrowheads="1"/>
            </p:cNvSpPr>
            <p:nvPr/>
          </p:nvSpPr>
          <p:spPr bwMode="auto">
            <a:xfrm>
              <a:off x="4155" y="3262"/>
              <a:ext cx="128"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78" name="Rectangle 146"/>
            <p:cNvSpPr>
              <a:spLocks noChangeArrowheads="1"/>
            </p:cNvSpPr>
            <p:nvPr/>
          </p:nvSpPr>
          <p:spPr bwMode="auto">
            <a:xfrm>
              <a:off x="4283" y="3262"/>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79" name="Rectangle 147"/>
            <p:cNvSpPr>
              <a:spLocks noChangeArrowheads="1"/>
            </p:cNvSpPr>
            <p:nvPr/>
          </p:nvSpPr>
          <p:spPr bwMode="auto">
            <a:xfrm>
              <a:off x="4413" y="3262"/>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80" name="Rectangle 148"/>
            <p:cNvSpPr>
              <a:spLocks noChangeArrowheads="1"/>
            </p:cNvSpPr>
            <p:nvPr/>
          </p:nvSpPr>
          <p:spPr bwMode="auto">
            <a:xfrm>
              <a:off x="4529" y="3262"/>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81" name="Rectangle 149"/>
            <p:cNvSpPr>
              <a:spLocks noChangeArrowheads="1"/>
            </p:cNvSpPr>
            <p:nvPr/>
          </p:nvSpPr>
          <p:spPr bwMode="auto">
            <a:xfrm>
              <a:off x="4658" y="3262"/>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82" name="Rectangle 150"/>
            <p:cNvSpPr>
              <a:spLocks noChangeArrowheads="1"/>
            </p:cNvSpPr>
            <p:nvPr/>
          </p:nvSpPr>
          <p:spPr bwMode="auto">
            <a:xfrm>
              <a:off x="2863" y="3262"/>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83" name="Rectangle 151"/>
            <p:cNvSpPr>
              <a:spLocks noChangeArrowheads="1"/>
            </p:cNvSpPr>
            <p:nvPr/>
          </p:nvSpPr>
          <p:spPr bwMode="auto">
            <a:xfrm>
              <a:off x="2992" y="3262"/>
              <a:ext cx="129"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84" name="Rectangle 152"/>
            <p:cNvSpPr>
              <a:spLocks noChangeArrowheads="1"/>
            </p:cNvSpPr>
            <p:nvPr/>
          </p:nvSpPr>
          <p:spPr bwMode="auto">
            <a:xfrm>
              <a:off x="3121" y="3262"/>
              <a:ext cx="130" cy="193"/>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85" name="Line 153"/>
            <p:cNvSpPr>
              <a:spLocks noChangeShapeType="1"/>
            </p:cNvSpPr>
            <p:nvPr/>
          </p:nvSpPr>
          <p:spPr bwMode="auto">
            <a:xfrm flipH="1">
              <a:off x="4852" y="3351"/>
              <a:ext cx="193" cy="0"/>
            </a:xfrm>
            <a:prstGeom prst="line">
              <a:avLst/>
            </a:prstGeom>
            <a:noFill/>
            <a:ln w="9525">
              <a:solidFill>
                <a:schemeClr val="tx1"/>
              </a:solidFill>
              <a:round/>
              <a:headEnd/>
              <a:tailEnd type="triangle" w="med" len="med"/>
            </a:ln>
          </p:spPr>
          <p:txBody>
            <a:bodyPr/>
            <a:lstStyle/>
            <a:p>
              <a:endParaRPr lang="en-US"/>
            </a:p>
          </p:txBody>
        </p:sp>
        <p:sp>
          <p:nvSpPr>
            <p:cNvPr id="63586" name="Text Box 154"/>
            <p:cNvSpPr txBox="1">
              <a:spLocks noChangeArrowheads="1"/>
            </p:cNvSpPr>
            <p:nvPr/>
          </p:nvSpPr>
          <p:spPr bwMode="auto">
            <a:xfrm>
              <a:off x="5028" y="3217"/>
              <a:ext cx="116" cy="231"/>
            </a:xfrm>
            <a:prstGeom prst="rect">
              <a:avLst/>
            </a:prstGeom>
            <a:noFill/>
            <a:ln w="9525">
              <a:noFill/>
              <a:miter lim="800000"/>
              <a:headEnd/>
              <a:tailEnd/>
            </a:ln>
          </p:spPr>
          <p:txBody>
            <a:bodyPr wrap="none">
              <a:spAutoFit/>
            </a:bodyPr>
            <a:lstStyle/>
            <a:p>
              <a:pPr eaLnBrk="1" hangingPunct="1"/>
              <a:endParaRPr lang="en-US" sz="1800"/>
            </a:p>
          </p:txBody>
        </p:sp>
        <p:sp>
          <p:nvSpPr>
            <p:cNvPr id="63587" name="Line 155"/>
            <p:cNvSpPr>
              <a:spLocks noChangeShapeType="1"/>
            </p:cNvSpPr>
            <p:nvPr/>
          </p:nvSpPr>
          <p:spPr bwMode="auto">
            <a:xfrm flipH="1">
              <a:off x="2527" y="3325"/>
              <a:ext cx="323" cy="0"/>
            </a:xfrm>
            <a:prstGeom prst="line">
              <a:avLst/>
            </a:prstGeom>
            <a:noFill/>
            <a:ln w="9525">
              <a:solidFill>
                <a:schemeClr val="tx1"/>
              </a:solidFill>
              <a:round/>
              <a:headEnd/>
              <a:tailEnd type="triangle" w="med" len="med"/>
            </a:ln>
          </p:spPr>
          <p:txBody>
            <a:bodyPr/>
            <a:lstStyle/>
            <a:p>
              <a:endParaRPr lang="en-US"/>
            </a:p>
          </p:txBody>
        </p:sp>
        <p:sp>
          <p:nvSpPr>
            <p:cNvPr id="63588" name="Line 156"/>
            <p:cNvSpPr>
              <a:spLocks noChangeShapeType="1"/>
            </p:cNvSpPr>
            <p:nvPr/>
          </p:nvSpPr>
          <p:spPr bwMode="auto">
            <a:xfrm>
              <a:off x="2863" y="3132"/>
              <a:ext cx="0" cy="130"/>
            </a:xfrm>
            <a:prstGeom prst="line">
              <a:avLst/>
            </a:prstGeom>
            <a:noFill/>
            <a:ln w="9525">
              <a:solidFill>
                <a:schemeClr val="tx1"/>
              </a:solidFill>
              <a:round/>
              <a:headEnd/>
              <a:tailEnd type="triangle" w="med" len="med"/>
            </a:ln>
          </p:spPr>
          <p:txBody>
            <a:bodyPr/>
            <a:lstStyle/>
            <a:p>
              <a:endParaRPr lang="en-US"/>
            </a:p>
          </p:txBody>
        </p:sp>
        <p:sp>
          <p:nvSpPr>
            <p:cNvPr id="63589" name="Line 157"/>
            <p:cNvSpPr>
              <a:spLocks noChangeShapeType="1"/>
            </p:cNvSpPr>
            <p:nvPr/>
          </p:nvSpPr>
          <p:spPr bwMode="auto">
            <a:xfrm>
              <a:off x="3024" y="3132"/>
              <a:ext cx="0" cy="130"/>
            </a:xfrm>
            <a:prstGeom prst="line">
              <a:avLst/>
            </a:prstGeom>
            <a:noFill/>
            <a:ln w="9525">
              <a:solidFill>
                <a:schemeClr val="tx1"/>
              </a:solidFill>
              <a:round/>
              <a:headEnd/>
              <a:tailEnd type="triangle" w="med" len="med"/>
            </a:ln>
          </p:spPr>
          <p:txBody>
            <a:bodyPr/>
            <a:lstStyle/>
            <a:p>
              <a:endParaRPr lang="en-US"/>
            </a:p>
          </p:txBody>
        </p:sp>
      </p:grpSp>
      <p:grpSp>
        <p:nvGrpSpPr>
          <p:cNvPr id="6" name="Group 158"/>
          <p:cNvGrpSpPr>
            <a:grpSpLocks/>
          </p:cNvGrpSpPr>
          <p:nvPr/>
        </p:nvGrpSpPr>
        <p:grpSpPr bwMode="auto">
          <a:xfrm>
            <a:off x="1592263" y="5297487"/>
            <a:ext cx="2462212" cy="914400"/>
            <a:chOff x="1003" y="3024"/>
            <a:chExt cx="1551" cy="576"/>
          </a:xfrm>
        </p:grpSpPr>
        <p:sp>
          <p:nvSpPr>
            <p:cNvPr id="63558" name="AutoShape 159"/>
            <p:cNvSpPr>
              <a:spLocks noChangeArrowheads="1"/>
            </p:cNvSpPr>
            <p:nvPr/>
          </p:nvSpPr>
          <p:spPr bwMode="auto">
            <a:xfrm>
              <a:off x="1296" y="3024"/>
              <a:ext cx="240" cy="192"/>
            </a:xfrm>
            <a:prstGeom prst="upArrow">
              <a:avLst>
                <a:gd name="adj1" fmla="val 50000"/>
                <a:gd name="adj2" fmla="val 25000"/>
              </a:avLst>
            </a:prstGeom>
            <a:solidFill>
              <a:srgbClr val="00B8FF"/>
            </a:solidFill>
            <a:ln w="9525">
              <a:solidFill>
                <a:schemeClr val="tx1"/>
              </a:solidFill>
              <a:miter lim="800000"/>
              <a:headEnd/>
              <a:tailEnd/>
            </a:ln>
          </p:spPr>
          <p:txBody>
            <a:bodyPr wrap="none" anchor="ctr"/>
            <a:lstStyle/>
            <a:p>
              <a:endParaRPr lang="en-US"/>
            </a:p>
          </p:txBody>
        </p:sp>
        <p:sp>
          <p:nvSpPr>
            <p:cNvPr id="63559" name="Rectangle 160"/>
            <p:cNvSpPr>
              <a:spLocks noChangeArrowheads="1"/>
            </p:cNvSpPr>
            <p:nvPr/>
          </p:nvSpPr>
          <p:spPr bwMode="auto">
            <a:xfrm>
              <a:off x="1003" y="3312"/>
              <a:ext cx="1551" cy="288"/>
            </a:xfrm>
            <a:prstGeom prst="rect">
              <a:avLst/>
            </a:prstGeom>
            <a:noFill/>
            <a:ln w="9525">
              <a:noFill/>
              <a:miter lim="800000"/>
              <a:headEnd/>
              <a:tailEnd/>
            </a:ln>
          </p:spPr>
          <p:txBody>
            <a:bodyPr wrap="none">
              <a:spAutoFit/>
            </a:bodyPr>
            <a:lstStyle/>
            <a:p>
              <a:r>
                <a:rPr lang="en-US"/>
                <a:t>strvar = ‘Hello Al’</a:t>
              </a:r>
            </a:p>
          </p:txBody>
        </p:sp>
      </p:grpSp>
      <p:grpSp>
        <p:nvGrpSpPr>
          <p:cNvPr id="7" name="Group 193"/>
          <p:cNvGrpSpPr>
            <a:grpSpLocks/>
          </p:cNvGrpSpPr>
          <p:nvPr/>
        </p:nvGrpSpPr>
        <p:grpSpPr bwMode="auto">
          <a:xfrm>
            <a:off x="260351" y="3122612"/>
            <a:ext cx="7859715" cy="512763"/>
            <a:chOff x="164" y="2256"/>
            <a:chExt cx="4951" cy="323"/>
          </a:xfrm>
        </p:grpSpPr>
        <p:sp>
          <p:nvSpPr>
            <p:cNvPr id="63528" name="Rectangle 162"/>
            <p:cNvSpPr>
              <a:spLocks noChangeArrowheads="1"/>
            </p:cNvSpPr>
            <p:nvPr/>
          </p:nvSpPr>
          <p:spPr bwMode="auto">
            <a:xfrm>
              <a:off x="164" y="2335"/>
              <a:ext cx="1142" cy="233"/>
            </a:xfrm>
            <a:prstGeom prst="rect">
              <a:avLst/>
            </a:prstGeom>
            <a:noFill/>
            <a:ln w="9525">
              <a:noFill/>
              <a:miter lim="800000"/>
              <a:headEnd/>
              <a:tailEnd/>
            </a:ln>
          </p:spPr>
          <p:txBody>
            <a:bodyPr wrap="none">
              <a:spAutoFit/>
            </a:bodyPr>
            <a:lstStyle/>
            <a:p>
              <a:pPr algn="r" eaLnBrk="1" hangingPunct="1"/>
              <a:r>
                <a:rPr lang="en-US" sz="1800" dirty="0" smtClean="0">
                  <a:solidFill>
                    <a:srgbClr val="CC3300"/>
                  </a:solidFill>
                </a:rPr>
                <a:t>After </a:t>
              </a:r>
              <a:r>
                <a:rPr lang="en-US" sz="1800" dirty="0" err="1" smtClean="0">
                  <a:solidFill>
                    <a:srgbClr val="CC3300"/>
                  </a:solidFill>
                </a:rPr>
                <a:t>cin.ignore</a:t>
              </a:r>
              <a:r>
                <a:rPr lang="en-US" sz="1800" dirty="0" smtClean="0">
                  <a:solidFill>
                    <a:srgbClr val="CC3300"/>
                  </a:solidFill>
                </a:rPr>
                <a:t>()</a:t>
              </a:r>
              <a:endParaRPr lang="en-US" sz="1800" dirty="0">
                <a:solidFill>
                  <a:srgbClr val="CC3300"/>
                </a:solidFill>
              </a:endParaRPr>
            </a:p>
          </p:txBody>
        </p:sp>
        <p:sp>
          <p:nvSpPr>
            <p:cNvPr id="63529" name="Rectangle 163"/>
            <p:cNvSpPr>
              <a:spLocks noChangeArrowheads="1"/>
            </p:cNvSpPr>
            <p:nvPr/>
          </p:nvSpPr>
          <p:spPr bwMode="auto">
            <a:xfrm>
              <a:off x="1294" y="2385"/>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H</a:t>
              </a:r>
            </a:p>
          </p:txBody>
        </p:sp>
        <p:sp>
          <p:nvSpPr>
            <p:cNvPr id="63530" name="Rectangle 164"/>
            <p:cNvSpPr>
              <a:spLocks noChangeArrowheads="1"/>
            </p:cNvSpPr>
            <p:nvPr/>
          </p:nvSpPr>
          <p:spPr bwMode="auto">
            <a:xfrm>
              <a:off x="1422" y="2385"/>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i</a:t>
              </a:r>
            </a:p>
          </p:txBody>
        </p:sp>
        <p:sp>
          <p:nvSpPr>
            <p:cNvPr id="63531" name="Rectangle 165"/>
            <p:cNvSpPr>
              <a:spLocks noChangeArrowheads="1"/>
            </p:cNvSpPr>
            <p:nvPr/>
          </p:nvSpPr>
          <p:spPr bwMode="auto">
            <a:xfrm>
              <a:off x="1552" y="2385"/>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r>
                <a:rPr lang="en-US" sz="1600"/>
                <a:t>\0</a:t>
              </a:r>
            </a:p>
          </p:txBody>
        </p:sp>
        <p:sp>
          <p:nvSpPr>
            <p:cNvPr id="63532" name="Rectangle 166"/>
            <p:cNvSpPr>
              <a:spLocks noChangeArrowheads="1"/>
            </p:cNvSpPr>
            <p:nvPr/>
          </p:nvSpPr>
          <p:spPr bwMode="auto">
            <a:xfrm>
              <a:off x="1681" y="2385"/>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33" name="Rectangle 167"/>
            <p:cNvSpPr>
              <a:spLocks noChangeArrowheads="1"/>
            </p:cNvSpPr>
            <p:nvPr/>
          </p:nvSpPr>
          <p:spPr bwMode="auto">
            <a:xfrm>
              <a:off x="1810" y="2385"/>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34" name="Rectangle 168"/>
            <p:cNvSpPr>
              <a:spLocks noChangeArrowheads="1"/>
            </p:cNvSpPr>
            <p:nvPr/>
          </p:nvSpPr>
          <p:spPr bwMode="auto">
            <a:xfrm>
              <a:off x="1940" y="2385"/>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35" name="Rectangle 169"/>
            <p:cNvSpPr>
              <a:spLocks noChangeArrowheads="1"/>
            </p:cNvSpPr>
            <p:nvPr/>
          </p:nvSpPr>
          <p:spPr bwMode="auto">
            <a:xfrm>
              <a:off x="2068" y="2385"/>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36" name="Rectangle 170"/>
            <p:cNvSpPr>
              <a:spLocks noChangeArrowheads="1"/>
            </p:cNvSpPr>
            <p:nvPr/>
          </p:nvSpPr>
          <p:spPr bwMode="auto">
            <a:xfrm>
              <a:off x="2198" y="2385"/>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37" name="Rectangle 171"/>
            <p:cNvSpPr>
              <a:spLocks noChangeArrowheads="1"/>
            </p:cNvSpPr>
            <p:nvPr/>
          </p:nvSpPr>
          <p:spPr bwMode="auto">
            <a:xfrm>
              <a:off x="2326" y="2385"/>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38" name="Rectangle 172"/>
            <p:cNvSpPr>
              <a:spLocks noChangeArrowheads="1"/>
            </p:cNvSpPr>
            <p:nvPr/>
          </p:nvSpPr>
          <p:spPr bwMode="auto">
            <a:xfrm>
              <a:off x="3220" y="2385"/>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39" name="Rectangle 173"/>
            <p:cNvSpPr>
              <a:spLocks noChangeArrowheads="1"/>
            </p:cNvSpPr>
            <p:nvPr/>
          </p:nvSpPr>
          <p:spPr bwMode="auto">
            <a:xfrm>
              <a:off x="3350" y="2385"/>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40" name="Rectangle 174"/>
            <p:cNvSpPr>
              <a:spLocks noChangeArrowheads="1"/>
            </p:cNvSpPr>
            <p:nvPr/>
          </p:nvSpPr>
          <p:spPr bwMode="auto">
            <a:xfrm>
              <a:off x="3479" y="2385"/>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41" name="Rectangle 175"/>
            <p:cNvSpPr>
              <a:spLocks noChangeArrowheads="1"/>
            </p:cNvSpPr>
            <p:nvPr/>
          </p:nvSpPr>
          <p:spPr bwMode="auto">
            <a:xfrm>
              <a:off x="3608" y="2385"/>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42" name="Rectangle 176"/>
            <p:cNvSpPr>
              <a:spLocks noChangeArrowheads="1"/>
            </p:cNvSpPr>
            <p:nvPr/>
          </p:nvSpPr>
          <p:spPr bwMode="auto">
            <a:xfrm>
              <a:off x="3738" y="2385"/>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43" name="Rectangle 177"/>
            <p:cNvSpPr>
              <a:spLocks noChangeArrowheads="1"/>
            </p:cNvSpPr>
            <p:nvPr/>
          </p:nvSpPr>
          <p:spPr bwMode="auto">
            <a:xfrm>
              <a:off x="3867" y="2385"/>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44" name="Rectangle 178"/>
            <p:cNvSpPr>
              <a:spLocks noChangeArrowheads="1"/>
            </p:cNvSpPr>
            <p:nvPr/>
          </p:nvSpPr>
          <p:spPr bwMode="auto">
            <a:xfrm>
              <a:off x="3996" y="2385"/>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45" name="Rectangle 179"/>
            <p:cNvSpPr>
              <a:spLocks noChangeArrowheads="1"/>
            </p:cNvSpPr>
            <p:nvPr/>
          </p:nvSpPr>
          <p:spPr bwMode="auto">
            <a:xfrm>
              <a:off x="4125" y="2385"/>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46" name="Rectangle 180"/>
            <p:cNvSpPr>
              <a:spLocks noChangeArrowheads="1"/>
            </p:cNvSpPr>
            <p:nvPr/>
          </p:nvSpPr>
          <p:spPr bwMode="auto">
            <a:xfrm>
              <a:off x="4254" y="2385"/>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47" name="Rectangle 181"/>
            <p:cNvSpPr>
              <a:spLocks noChangeArrowheads="1"/>
            </p:cNvSpPr>
            <p:nvPr/>
          </p:nvSpPr>
          <p:spPr bwMode="auto">
            <a:xfrm>
              <a:off x="4384" y="2385"/>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48" name="Rectangle 182"/>
            <p:cNvSpPr>
              <a:spLocks noChangeArrowheads="1"/>
            </p:cNvSpPr>
            <p:nvPr/>
          </p:nvSpPr>
          <p:spPr bwMode="auto">
            <a:xfrm>
              <a:off x="4499" y="2385"/>
              <a:ext cx="129"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49" name="Rectangle 183"/>
            <p:cNvSpPr>
              <a:spLocks noChangeArrowheads="1"/>
            </p:cNvSpPr>
            <p:nvPr/>
          </p:nvSpPr>
          <p:spPr bwMode="auto">
            <a:xfrm>
              <a:off x="4628" y="2385"/>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800"/>
            </a:p>
          </p:txBody>
        </p:sp>
        <p:sp>
          <p:nvSpPr>
            <p:cNvPr id="63550" name="Rectangle 184"/>
            <p:cNvSpPr>
              <a:spLocks noChangeArrowheads="1"/>
            </p:cNvSpPr>
            <p:nvPr/>
          </p:nvSpPr>
          <p:spPr bwMode="auto">
            <a:xfrm>
              <a:off x="2834" y="2385"/>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51" name="Rectangle 185"/>
            <p:cNvSpPr>
              <a:spLocks noChangeArrowheads="1"/>
            </p:cNvSpPr>
            <p:nvPr/>
          </p:nvSpPr>
          <p:spPr bwMode="auto">
            <a:xfrm>
              <a:off x="2962" y="2385"/>
              <a:ext cx="130"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52" name="Rectangle 186"/>
            <p:cNvSpPr>
              <a:spLocks noChangeArrowheads="1"/>
            </p:cNvSpPr>
            <p:nvPr/>
          </p:nvSpPr>
          <p:spPr bwMode="auto">
            <a:xfrm>
              <a:off x="3092" y="2385"/>
              <a:ext cx="128" cy="194"/>
            </a:xfrm>
            <a:prstGeom prst="rect">
              <a:avLst/>
            </a:prstGeom>
            <a:solidFill>
              <a:schemeClr val="bg1"/>
            </a:solidFill>
            <a:ln w="9525">
              <a:solidFill>
                <a:schemeClr val="tx1"/>
              </a:solidFill>
              <a:miter lim="800000"/>
              <a:headEnd/>
              <a:tailEnd/>
            </a:ln>
          </p:spPr>
          <p:txBody>
            <a:bodyPr wrap="none" anchor="ctr"/>
            <a:lstStyle/>
            <a:p>
              <a:pPr algn="ctr" eaLnBrk="1" hangingPunct="1"/>
              <a:endParaRPr lang="en-US" sz="1600"/>
            </a:p>
          </p:txBody>
        </p:sp>
        <p:sp>
          <p:nvSpPr>
            <p:cNvPr id="63553" name="Line 187"/>
            <p:cNvSpPr>
              <a:spLocks noChangeShapeType="1"/>
            </p:cNvSpPr>
            <p:nvPr/>
          </p:nvSpPr>
          <p:spPr bwMode="auto">
            <a:xfrm flipH="1">
              <a:off x="4822" y="2475"/>
              <a:ext cx="194" cy="0"/>
            </a:xfrm>
            <a:prstGeom prst="line">
              <a:avLst/>
            </a:prstGeom>
            <a:noFill/>
            <a:ln w="9525">
              <a:solidFill>
                <a:schemeClr val="tx1"/>
              </a:solidFill>
              <a:round/>
              <a:headEnd/>
              <a:tailEnd type="triangle" w="med" len="med"/>
            </a:ln>
          </p:spPr>
          <p:txBody>
            <a:bodyPr/>
            <a:lstStyle/>
            <a:p>
              <a:endParaRPr lang="en-US"/>
            </a:p>
          </p:txBody>
        </p:sp>
        <p:sp>
          <p:nvSpPr>
            <p:cNvPr id="63554" name="Text Box 188"/>
            <p:cNvSpPr txBox="1">
              <a:spLocks noChangeArrowheads="1"/>
            </p:cNvSpPr>
            <p:nvPr/>
          </p:nvSpPr>
          <p:spPr bwMode="auto">
            <a:xfrm>
              <a:off x="4999" y="2342"/>
              <a:ext cx="116" cy="231"/>
            </a:xfrm>
            <a:prstGeom prst="rect">
              <a:avLst/>
            </a:prstGeom>
            <a:noFill/>
            <a:ln w="9525">
              <a:noFill/>
              <a:miter lim="800000"/>
              <a:headEnd/>
              <a:tailEnd/>
            </a:ln>
          </p:spPr>
          <p:txBody>
            <a:bodyPr wrap="none">
              <a:spAutoFit/>
            </a:bodyPr>
            <a:lstStyle/>
            <a:p>
              <a:pPr eaLnBrk="1" hangingPunct="1"/>
              <a:endParaRPr lang="en-US" sz="1800"/>
            </a:p>
          </p:txBody>
        </p:sp>
        <p:sp>
          <p:nvSpPr>
            <p:cNvPr id="63555" name="Line 189"/>
            <p:cNvSpPr>
              <a:spLocks noChangeShapeType="1"/>
            </p:cNvSpPr>
            <p:nvPr/>
          </p:nvSpPr>
          <p:spPr bwMode="auto">
            <a:xfrm flipH="1">
              <a:off x="2498" y="2450"/>
              <a:ext cx="323" cy="0"/>
            </a:xfrm>
            <a:prstGeom prst="line">
              <a:avLst/>
            </a:prstGeom>
            <a:noFill/>
            <a:ln w="9525">
              <a:solidFill>
                <a:schemeClr val="tx1"/>
              </a:solidFill>
              <a:round/>
              <a:headEnd/>
              <a:tailEnd type="triangle" w="med" len="med"/>
            </a:ln>
          </p:spPr>
          <p:txBody>
            <a:bodyPr/>
            <a:lstStyle/>
            <a:p>
              <a:endParaRPr lang="en-US"/>
            </a:p>
          </p:txBody>
        </p:sp>
        <p:sp>
          <p:nvSpPr>
            <p:cNvPr id="63556" name="Line 190"/>
            <p:cNvSpPr>
              <a:spLocks noChangeShapeType="1"/>
            </p:cNvSpPr>
            <p:nvPr/>
          </p:nvSpPr>
          <p:spPr bwMode="auto">
            <a:xfrm>
              <a:off x="2834" y="2256"/>
              <a:ext cx="0" cy="129"/>
            </a:xfrm>
            <a:prstGeom prst="line">
              <a:avLst/>
            </a:prstGeom>
            <a:noFill/>
            <a:ln w="9525">
              <a:solidFill>
                <a:schemeClr val="tx1"/>
              </a:solidFill>
              <a:round/>
              <a:headEnd/>
              <a:tailEnd type="triangle" w="med" len="med"/>
            </a:ln>
          </p:spPr>
          <p:txBody>
            <a:bodyPr/>
            <a:lstStyle/>
            <a:p>
              <a:endParaRPr lang="en-US"/>
            </a:p>
          </p:txBody>
        </p:sp>
        <p:sp>
          <p:nvSpPr>
            <p:cNvPr id="63557" name="Line 191"/>
            <p:cNvSpPr>
              <a:spLocks noChangeShapeType="1"/>
            </p:cNvSpPr>
            <p:nvPr/>
          </p:nvSpPr>
          <p:spPr bwMode="auto">
            <a:xfrm>
              <a:off x="2928" y="2256"/>
              <a:ext cx="0" cy="129"/>
            </a:xfrm>
            <a:prstGeom prst="line">
              <a:avLst/>
            </a:prstGeom>
            <a:noFill/>
            <a:ln w="9525">
              <a:solidFill>
                <a:schemeClr val="tx1"/>
              </a:solidFill>
              <a:round/>
              <a:headEnd/>
              <a:tailEnd type="triangle" w="med" len="med"/>
            </a:ln>
          </p:spPr>
          <p:txBody>
            <a:bodyPr/>
            <a:lstStyle/>
            <a:p>
              <a:endParaRPr lang="en-US"/>
            </a:p>
          </p:txBody>
        </p:sp>
      </p:grpSp>
      <p:sp>
        <p:nvSpPr>
          <p:cNvPr id="8" name="Rectangle 7"/>
          <p:cNvSpPr/>
          <p:nvPr/>
        </p:nvSpPr>
        <p:spPr>
          <a:xfrm>
            <a:off x="762000" y="3503612"/>
            <a:ext cx="1321837" cy="369332"/>
          </a:xfrm>
          <a:prstGeom prst="rect">
            <a:avLst/>
          </a:prstGeom>
        </p:spPr>
        <p:txBody>
          <a:bodyPr wrap="none">
            <a:spAutoFit/>
          </a:bodyPr>
          <a:lstStyle/>
          <a:p>
            <a:r>
              <a:rPr lang="en-US" sz="1800" dirty="0" err="1">
                <a:solidFill>
                  <a:srgbClr val="0000FF"/>
                </a:solidFill>
              </a:rPr>
              <a:t>fflush</a:t>
            </a:r>
            <a:r>
              <a:rPr lang="en-US" sz="1800" dirty="0">
                <a:solidFill>
                  <a:srgbClr val="0000FF"/>
                </a:solidFill>
              </a:rPr>
              <a:t>(</a:t>
            </a:r>
            <a:r>
              <a:rPr lang="en-US" sz="1800" dirty="0" err="1">
                <a:solidFill>
                  <a:srgbClr val="0000FF"/>
                </a:solidFill>
              </a:rPr>
              <a:t>stdin</a:t>
            </a:r>
            <a:r>
              <a:rPr lang="en-US" sz="1800" dirty="0">
                <a:solidFill>
                  <a:srgbClr val="0000FF"/>
                </a:solidFill>
              </a:rPr>
              <a:t>)</a:t>
            </a:r>
          </a:p>
        </p:txBody>
      </p:sp>
      <p:sp>
        <p:nvSpPr>
          <p:cNvPr id="9" name="Rounded Rectangular Callout 8"/>
          <p:cNvSpPr/>
          <p:nvPr/>
        </p:nvSpPr>
        <p:spPr bwMode="auto">
          <a:xfrm>
            <a:off x="4600577" y="5449887"/>
            <a:ext cx="3903663" cy="1179513"/>
          </a:xfrm>
          <a:prstGeom prst="wedgeRoundRectCallout">
            <a:avLst>
              <a:gd name="adj1" fmla="val -49125"/>
              <a:gd name="adj2" fmla="val -69391"/>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2000" b="0" i="0" u="none" strike="noStrike" cap="none" normalizeH="0" baseline="0" dirty="0" smtClean="0">
                <a:ln>
                  <a:noFill/>
                </a:ln>
                <a:solidFill>
                  <a:schemeClr val="tx1"/>
                </a:solidFill>
                <a:effectLst/>
                <a:latin typeface="Times New Roman" pitchFamily="18" charset="0"/>
              </a:rPr>
              <a:t>You may need to call </a:t>
            </a:r>
            <a:br>
              <a:rPr kumimoji="0" lang="en-US" sz="2000" b="0" i="0" u="none" strike="noStrike" cap="none" normalizeH="0" baseline="0" dirty="0" smtClean="0">
                <a:ln>
                  <a:noFill/>
                </a:ln>
                <a:solidFill>
                  <a:schemeClr val="tx1"/>
                </a:solidFill>
                <a:effectLst/>
                <a:latin typeface="Times New Roman" pitchFamily="18" charset="0"/>
              </a:rPr>
            </a:br>
            <a:r>
              <a:rPr lang="en-US" sz="2000" dirty="0" err="1" smtClean="0">
                <a:latin typeface="Arial" panose="020B0604020202020204" pitchFamily="34" charset="0"/>
                <a:cs typeface="Arial" panose="020B0604020202020204" pitchFamily="34" charset="0"/>
              </a:rPr>
              <a:t>ungetc</a:t>
            </a:r>
            <a:r>
              <a:rPr lang="en-US" sz="2000" dirty="0">
                <a:latin typeface="Arial" panose="020B0604020202020204" pitchFamily="34" charset="0"/>
                <a:cs typeface="Arial" panose="020B0604020202020204" pitchFamily="34" charset="0"/>
              </a:rPr>
              <a:t>('\n', </a:t>
            </a:r>
            <a:r>
              <a:rPr lang="en-US" sz="2000" dirty="0" err="1">
                <a:latin typeface="Arial" panose="020B0604020202020204" pitchFamily="34" charset="0"/>
                <a:cs typeface="Arial" panose="020B0604020202020204" pitchFamily="34" charset="0"/>
              </a:rPr>
              <a:t>stdin</a:t>
            </a:r>
            <a:r>
              <a:rPr lang="en-US" sz="2000" dirty="0" smtClean="0">
                <a:latin typeface="Arial" panose="020B0604020202020204" pitchFamily="34" charset="0"/>
                <a:cs typeface="Arial" panose="020B0604020202020204" pitchFamily="34" charset="0"/>
              </a:rPr>
              <a:t>);</a:t>
            </a:r>
          </a:p>
          <a:p>
            <a:r>
              <a:rPr lang="en-US" sz="2000" dirty="0" smtClean="0"/>
              <a:t>to put '</a:t>
            </a:r>
            <a:r>
              <a:rPr lang="en-US" sz="2000" dirty="0">
                <a:latin typeface="Arial" panose="020B0604020202020204" pitchFamily="34" charset="0"/>
                <a:cs typeface="Arial" panose="020B0604020202020204" pitchFamily="34" charset="0"/>
              </a:rPr>
              <a:t>\n</a:t>
            </a:r>
            <a:r>
              <a:rPr lang="en-US" sz="2000" dirty="0"/>
              <a:t>'</a:t>
            </a:r>
            <a:r>
              <a:rPr lang="en-US" sz="2000" dirty="0" smtClean="0"/>
              <a:t> back in case it is needed.</a:t>
            </a:r>
            <a:endParaRPr kumimoji="0" lang="en-US" sz="20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581281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4"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to="" calcmode="lin" valueType="num">
                                      <p:cBhvr>
                                        <p:cTn id="19" dur="1" fill="hold"/>
                                        <p:tgtEl>
                                          <p:spTgt spid="7"/>
                                        </p:tgtEl>
                                        <p:attrNameLst>
                                          <p:attrName/>
                                        </p:attrNameLst>
                                      </p:cBhvr>
                                    </p:anim>
                                  </p:childTnLst>
                                </p:cTn>
                              </p:par>
                            </p:childTnLst>
                          </p:cTn>
                        </p:par>
                        <p:par>
                          <p:cTn id="20" fill="hold" nodeType="withGroup">
                            <p:stCondLst>
                              <p:cond delay="0"/>
                            </p:stCondLst>
                            <p:childTnLst>
                              <p:par>
                                <p:cTn id="21" presetID="42"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2000"/>
                                        <p:tgtEl>
                                          <p:spTgt spid="6"/>
                                        </p:tgtEl>
                                      </p:cBhvr>
                                    </p:animEffect>
                                  </p:childTnLst>
                                </p:cTn>
                              </p:par>
                            </p:childTnLst>
                          </p:cTn>
                        </p:par>
                        <p:par>
                          <p:cTn id="43" fill="hold" nodeType="afterGroup">
                            <p:stCondLst>
                              <p:cond delay="2000"/>
                            </p:stCondLst>
                            <p:childTnLst>
                              <p:par>
                                <p:cTn id="44" presetID="8" presetClass="emph" presetSubtype="0" fill="hold" nodeType="afterEffect">
                                  <p:stCondLst>
                                    <p:cond delay="0"/>
                                  </p:stCondLst>
                                  <p:childTnLst>
                                    <p:animRot by="21600000">
                                      <p:cBhvr>
                                        <p:cTn id="45" dur="2000" fill="hold"/>
                                        <p:tgtEl>
                                          <p:spTgt spid="6"/>
                                        </p:tgtEl>
                                        <p:attrNameLst>
                                          <p:attrName>r</p:attrName>
                                        </p:attrNameLst>
                                      </p:cBhvr>
                                    </p:animRo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671513" y="76200"/>
            <a:ext cx="7796212" cy="644525"/>
          </a:xfrm>
          <a:prstGeom prst="rect">
            <a:avLst/>
          </a:prstGeom>
          <a:noFill/>
          <a:ln w="9525">
            <a:noFill/>
            <a:miter lim="800000"/>
            <a:headEnd/>
            <a:tailEnd/>
          </a:ln>
        </p:spPr>
        <p:txBody>
          <a:bodyPr lIns="96744" tIns="48372" rIns="96744" bIns="48372"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When to use </a:t>
            </a:r>
            <a:r>
              <a:rPr lang="en-US" sz="3400" b="1" dirty="0" smtClean="0">
                <a:solidFill>
                  <a:schemeClr val="accent2"/>
                </a:solidFill>
                <a:cs typeface="Times New Roman" pitchFamily="18" charset="0"/>
              </a:rPr>
              <a:t>the Flush </a:t>
            </a:r>
            <a:r>
              <a:rPr lang="en-US" sz="3400" b="1" dirty="0">
                <a:solidFill>
                  <a:schemeClr val="accent2"/>
                </a:solidFill>
                <a:cs typeface="Times New Roman" pitchFamily="18" charset="0"/>
              </a:rPr>
              <a:t>in C ?</a:t>
            </a:r>
            <a:endParaRPr lang="en-US" sz="3400" b="1" dirty="0">
              <a:solidFill>
                <a:schemeClr val="accent2"/>
              </a:solidFill>
            </a:endParaRPr>
          </a:p>
        </p:txBody>
      </p:sp>
      <p:sp>
        <p:nvSpPr>
          <p:cNvPr id="64515" name="Text Box 3"/>
          <p:cNvSpPr txBox="1">
            <a:spLocks noChangeArrowheads="1"/>
          </p:cNvSpPr>
          <p:nvPr/>
        </p:nvSpPr>
        <p:spPr bwMode="auto">
          <a:xfrm>
            <a:off x="898525" y="838200"/>
            <a:ext cx="7788275" cy="5853910"/>
          </a:xfrm>
          <a:prstGeom prst="rect">
            <a:avLst/>
          </a:prstGeom>
          <a:noFill/>
          <a:ln w="9525">
            <a:noFill/>
            <a:miter lim="800000"/>
            <a:headEnd/>
            <a:tailEnd/>
          </a:ln>
        </p:spPr>
        <p:txBody>
          <a:bodyPr>
            <a:spAutoFit/>
          </a:bodyPr>
          <a:lstStyle/>
          <a:p>
            <a:pPr marL="233363" indent="-233363">
              <a:lnSpc>
                <a:spcPct val="120000"/>
              </a:lnSpc>
            </a:pPr>
            <a:r>
              <a:rPr lang="en-US" dirty="0"/>
              <a:t>We used </a:t>
            </a:r>
            <a:r>
              <a:rPr lang="en-US" i="1" dirty="0" err="1"/>
              <a:t>fflush</a:t>
            </a:r>
            <a:r>
              <a:rPr lang="en-US" dirty="0"/>
              <a:t>(</a:t>
            </a:r>
            <a:r>
              <a:rPr lang="en-US" i="1" dirty="0" err="1"/>
              <a:t>stdin</a:t>
            </a:r>
            <a:r>
              <a:rPr lang="en-US" dirty="0"/>
              <a:t>) to remove the delimiter (a space, a newline, </a:t>
            </a:r>
            <a:r>
              <a:rPr lang="en-US" dirty="0" err="1"/>
              <a:t>etc</a:t>
            </a:r>
            <a:r>
              <a:rPr lang="en-US" dirty="0"/>
              <a:t>) before switching from </a:t>
            </a:r>
            <a:r>
              <a:rPr lang="en-US" i="1" dirty="0"/>
              <a:t>scanf</a:t>
            </a:r>
            <a:r>
              <a:rPr lang="en-US" dirty="0"/>
              <a:t> to </a:t>
            </a:r>
            <a:r>
              <a:rPr lang="en-US" i="1" dirty="0" err="1"/>
              <a:t>getc</a:t>
            </a:r>
            <a:r>
              <a:rPr lang="en-US" dirty="0"/>
              <a:t>(</a:t>
            </a:r>
            <a:r>
              <a:rPr lang="en-US" i="1" dirty="0" err="1"/>
              <a:t>stdin</a:t>
            </a:r>
            <a:r>
              <a:rPr lang="en-US" dirty="0"/>
              <a:t>). </a:t>
            </a:r>
          </a:p>
          <a:p>
            <a:pPr marL="233363" indent="-233363">
              <a:lnSpc>
                <a:spcPct val="120000"/>
              </a:lnSpc>
              <a:buFontTx/>
              <a:buChar char="•"/>
            </a:pPr>
            <a:r>
              <a:rPr lang="en-US" dirty="0"/>
              <a:t>The formatted input function </a:t>
            </a:r>
            <a:r>
              <a:rPr lang="en-US" i="1" dirty="0"/>
              <a:t>scanf</a:t>
            </a:r>
            <a:r>
              <a:rPr lang="en-US" dirty="0"/>
              <a:t> will only read up to the delimiter and leave the delimiter in the input buffer. </a:t>
            </a:r>
          </a:p>
          <a:p>
            <a:pPr marL="233363" indent="-233363">
              <a:lnSpc>
                <a:spcPct val="120000"/>
              </a:lnSpc>
              <a:buFontTx/>
              <a:buChar char="•"/>
            </a:pPr>
            <a:r>
              <a:rPr lang="en-US" dirty="0"/>
              <a:t>If we do not call </a:t>
            </a:r>
            <a:r>
              <a:rPr lang="en-US" i="1" dirty="0" err="1"/>
              <a:t>fflush</a:t>
            </a:r>
            <a:r>
              <a:rPr lang="en-US" dirty="0"/>
              <a:t>(</a:t>
            </a:r>
            <a:r>
              <a:rPr lang="en-US" i="1" dirty="0" err="1"/>
              <a:t>stdin</a:t>
            </a:r>
            <a:r>
              <a:rPr lang="en-US" dirty="0"/>
              <a:t>), the left delimiter will be read by an unformatted input function such as </a:t>
            </a:r>
            <a:r>
              <a:rPr lang="en-US" i="1" dirty="0" err="1"/>
              <a:t>getc</a:t>
            </a:r>
            <a:r>
              <a:rPr lang="en-US" dirty="0"/>
              <a:t>(</a:t>
            </a:r>
            <a:r>
              <a:rPr lang="en-US" i="1" dirty="0" err="1"/>
              <a:t>stdin</a:t>
            </a:r>
            <a:r>
              <a:rPr lang="en-US" dirty="0"/>
              <a:t>) and </a:t>
            </a:r>
            <a:r>
              <a:rPr lang="en-US" i="1" dirty="0" err="1" smtClean="0"/>
              <a:t>getchar</a:t>
            </a:r>
            <a:r>
              <a:rPr lang="en-US" dirty="0" smtClean="0"/>
              <a:t>(</a:t>
            </a:r>
            <a:r>
              <a:rPr lang="en-US" i="1" dirty="0" err="1" smtClean="0"/>
              <a:t>stdin</a:t>
            </a:r>
            <a:r>
              <a:rPr lang="en-US" dirty="0"/>
              <a:t>). </a:t>
            </a:r>
          </a:p>
          <a:p>
            <a:pPr marL="233363" indent="-233363">
              <a:lnSpc>
                <a:spcPct val="120000"/>
              </a:lnSpc>
              <a:buFontTx/>
              <a:buChar char="•"/>
            </a:pPr>
            <a:r>
              <a:rPr lang="en-US" dirty="0"/>
              <a:t>We call function </a:t>
            </a:r>
            <a:r>
              <a:rPr lang="en-US" i="1" dirty="0" err="1"/>
              <a:t>fflush</a:t>
            </a:r>
            <a:r>
              <a:rPr lang="en-US" dirty="0"/>
              <a:t>(</a:t>
            </a:r>
            <a:r>
              <a:rPr lang="en-US" i="1" dirty="0" err="1"/>
              <a:t>stdin</a:t>
            </a:r>
            <a:r>
              <a:rPr lang="en-US" dirty="0"/>
              <a:t>) to flush the buffer of the standard input file </a:t>
            </a:r>
            <a:r>
              <a:rPr lang="en-US" i="1" dirty="0" err="1"/>
              <a:t>stdin</a:t>
            </a:r>
            <a:r>
              <a:rPr lang="en-US" dirty="0"/>
              <a:t>. </a:t>
            </a:r>
          </a:p>
          <a:p>
            <a:pPr marL="233363" indent="-233363">
              <a:lnSpc>
                <a:spcPct val="120000"/>
              </a:lnSpc>
              <a:buFontTx/>
              <a:buChar char="•"/>
            </a:pPr>
            <a:r>
              <a:rPr lang="en-US" dirty="0"/>
              <a:t>It is not a problem if two consecutive </a:t>
            </a:r>
            <a:r>
              <a:rPr lang="en-US" i="1" dirty="0"/>
              <a:t>scanf</a:t>
            </a:r>
            <a:r>
              <a:rPr lang="en-US" dirty="0"/>
              <a:t> functions are called because formatted input function can automatically remove the delimiter. The C++ function equivalent to </a:t>
            </a:r>
            <a:r>
              <a:rPr lang="en-US" i="1" dirty="0" err="1"/>
              <a:t>fflush</a:t>
            </a:r>
            <a:r>
              <a:rPr lang="en-US" dirty="0"/>
              <a:t> is </a:t>
            </a:r>
            <a:r>
              <a:rPr lang="en-US" i="1" dirty="0" err="1"/>
              <a:t>cin.ignore</a:t>
            </a:r>
            <a:r>
              <a:rPr lang="en-US" dirty="0"/>
              <a:t>()</a:t>
            </a:r>
          </a:p>
        </p:txBody>
      </p:sp>
    </p:spTree>
    <p:extLst>
      <p:ext uri="{BB962C8B-B14F-4D97-AF65-F5344CB8AC3E}">
        <p14:creationId xmlns:p14="http://schemas.microsoft.com/office/powerpoint/2010/main" val="26437593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609600" y="884238"/>
            <a:ext cx="8077200" cy="5514556"/>
          </a:xfrm>
          <a:prstGeom prst="rect">
            <a:avLst/>
          </a:prstGeom>
          <a:noFill/>
          <a:ln w="9525">
            <a:noFill/>
            <a:miter lim="800000"/>
            <a:headEnd/>
            <a:tailEnd/>
          </a:ln>
        </p:spPr>
        <p:txBody>
          <a:bodyPr lIns="96744" tIns="48372" rIns="96744" bIns="48372">
            <a:spAutoFit/>
          </a:bodyPr>
          <a:lstStyle/>
          <a:p>
            <a:pPr marL="457200" indent="-457200" defTabSz="966788">
              <a:lnSpc>
                <a:spcPct val="110000"/>
              </a:lnSpc>
              <a:buFontTx/>
              <a:buChar char="•"/>
              <a:tabLst>
                <a:tab pos="479425" algn="l"/>
                <a:tab pos="971550" algn="l"/>
                <a:tab pos="3627438" algn="l"/>
              </a:tabLst>
            </a:pPr>
            <a:r>
              <a:rPr lang="en-US" sz="2000" dirty="0"/>
              <a:t>The function </a:t>
            </a:r>
            <a:r>
              <a:rPr lang="en-US" sz="2000" i="1" dirty="0" err="1">
                <a:solidFill>
                  <a:srgbClr val="0000FF"/>
                </a:solidFill>
              </a:rPr>
              <a:t>cin.ignore</a:t>
            </a:r>
            <a:r>
              <a:rPr lang="en-US" sz="2000" dirty="0">
                <a:solidFill>
                  <a:srgbClr val="0000FF"/>
                </a:solidFill>
              </a:rPr>
              <a:t>() </a:t>
            </a:r>
            <a:r>
              <a:rPr lang="en-US" sz="2000" dirty="0"/>
              <a:t>is similar to but more powerful than the C-styled </a:t>
            </a:r>
            <a:r>
              <a:rPr lang="en-US" sz="2000" i="1" dirty="0" err="1">
                <a:solidFill>
                  <a:srgbClr val="0000FF"/>
                </a:solidFill>
              </a:rPr>
              <a:t>fflush</a:t>
            </a:r>
            <a:r>
              <a:rPr lang="en-US" sz="2000" i="1" dirty="0">
                <a:solidFill>
                  <a:srgbClr val="0000FF"/>
                </a:solidFill>
              </a:rPr>
              <a:t>(</a:t>
            </a:r>
            <a:r>
              <a:rPr lang="en-US" sz="2000" i="1" dirty="0" err="1">
                <a:solidFill>
                  <a:srgbClr val="0000FF"/>
                </a:solidFill>
              </a:rPr>
              <a:t>stdin</a:t>
            </a:r>
            <a:r>
              <a:rPr lang="en-US" sz="2000" dirty="0">
                <a:solidFill>
                  <a:srgbClr val="0000FF"/>
                </a:solidFill>
              </a:rPr>
              <a:t>)</a:t>
            </a:r>
            <a:r>
              <a:rPr lang="en-US" sz="2000" dirty="0"/>
              <a:t> function that flushes the input buffer to remove the remaining delimiter in the buffer of the standard input file </a:t>
            </a:r>
            <a:r>
              <a:rPr lang="en-US" sz="2000" dirty="0" err="1"/>
              <a:t>stdin</a:t>
            </a:r>
            <a:r>
              <a:rPr lang="en-US" sz="2000" dirty="0"/>
              <a:t> after a </a:t>
            </a:r>
            <a:r>
              <a:rPr lang="en-US" sz="2000" i="1" dirty="0" err="1"/>
              <a:t>scanf</a:t>
            </a:r>
            <a:r>
              <a:rPr lang="en-US" sz="2000" dirty="0"/>
              <a:t> operation. </a:t>
            </a:r>
          </a:p>
          <a:p>
            <a:pPr marL="457200" indent="-457200" defTabSz="966788">
              <a:lnSpc>
                <a:spcPct val="110000"/>
              </a:lnSpc>
              <a:buFontTx/>
              <a:buChar char="•"/>
              <a:tabLst>
                <a:tab pos="479425" algn="l"/>
                <a:tab pos="971550" algn="l"/>
                <a:tab pos="3627438" algn="l"/>
              </a:tabLst>
            </a:pPr>
            <a:r>
              <a:rPr lang="en-US" sz="2000" dirty="0"/>
              <a:t>In C++, you must use </a:t>
            </a:r>
            <a:r>
              <a:rPr lang="en-US" sz="2000" i="1" dirty="0" err="1"/>
              <a:t>cin.ignore</a:t>
            </a:r>
            <a:r>
              <a:rPr lang="en-US" sz="2000" dirty="0"/>
              <a:t>() if you switch from the formatted input function </a:t>
            </a:r>
            <a:r>
              <a:rPr lang="en-US" sz="2000" i="1" dirty="0" err="1"/>
              <a:t>cin</a:t>
            </a:r>
            <a:r>
              <a:rPr lang="en-US" sz="2000" dirty="0"/>
              <a:t> &gt;&gt; to an unformatted input functions such as </a:t>
            </a:r>
            <a:r>
              <a:rPr lang="en-US" sz="2000" i="1" dirty="0" err="1"/>
              <a:t>cin.get</a:t>
            </a:r>
            <a:r>
              <a:rPr lang="en-US" sz="2000" dirty="0"/>
              <a:t> or </a:t>
            </a:r>
            <a:r>
              <a:rPr lang="en-US" sz="2000" i="1" dirty="0" err="1"/>
              <a:t>cin.getline</a:t>
            </a:r>
            <a:r>
              <a:rPr lang="en-US" sz="2000" dirty="0"/>
              <a:t>, and etc.  </a:t>
            </a:r>
          </a:p>
          <a:p>
            <a:pPr marL="457200" indent="-457200" defTabSz="966788">
              <a:lnSpc>
                <a:spcPct val="110000"/>
              </a:lnSpc>
              <a:buFontTx/>
              <a:buChar char="•"/>
              <a:tabLst>
                <a:tab pos="479425" algn="l"/>
                <a:tab pos="971550" algn="l"/>
                <a:tab pos="3627438" algn="l"/>
              </a:tabLst>
            </a:pPr>
            <a:r>
              <a:rPr lang="en-US" sz="2000" dirty="0"/>
              <a:t>Similar to </a:t>
            </a:r>
            <a:r>
              <a:rPr lang="en-US" sz="2000" dirty="0" err="1"/>
              <a:t>scanf</a:t>
            </a:r>
            <a:r>
              <a:rPr lang="en-US" sz="2000" dirty="0"/>
              <a:t>, </a:t>
            </a:r>
            <a:r>
              <a:rPr lang="en-US" sz="2000" i="1" dirty="0" err="1"/>
              <a:t>cin</a:t>
            </a:r>
            <a:r>
              <a:rPr lang="en-US" sz="2000" dirty="0"/>
              <a:t> &gt;&gt; will only read up to a space or newline and leave the space or newline in the buffer. </a:t>
            </a:r>
          </a:p>
          <a:p>
            <a:pPr marL="457200" indent="-457200" defTabSz="966788">
              <a:lnSpc>
                <a:spcPct val="110000"/>
              </a:lnSpc>
              <a:buFontTx/>
              <a:buChar char="•"/>
              <a:tabLst>
                <a:tab pos="479425" algn="l"/>
                <a:tab pos="971550" algn="l"/>
                <a:tab pos="3627438" algn="l"/>
              </a:tabLst>
            </a:pPr>
            <a:r>
              <a:rPr lang="en-US" sz="2000" dirty="0"/>
              <a:t>The function </a:t>
            </a:r>
            <a:r>
              <a:rPr lang="en-US" sz="2000" i="1" dirty="0" err="1">
                <a:solidFill>
                  <a:srgbClr val="0000FF"/>
                </a:solidFill>
              </a:rPr>
              <a:t>cin.ignore</a:t>
            </a:r>
            <a:r>
              <a:rPr lang="en-US" sz="2000" dirty="0">
                <a:solidFill>
                  <a:srgbClr val="0000FF"/>
                </a:solidFill>
              </a:rPr>
              <a:t>() </a:t>
            </a:r>
            <a:r>
              <a:rPr lang="en-US" sz="2000" dirty="0"/>
              <a:t>will remove the space or newline. The function </a:t>
            </a:r>
            <a:r>
              <a:rPr lang="en-US" sz="2000" i="1" dirty="0" err="1"/>
              <a:t>cin.ignore</a:t>
            </a:r>
            <a:r>
              <a:rPr lang="en-US" sz="2000" dirty="0"/>
              <a:t>() is more powerful than simply remove one character from the input buffer. There are three overloaded  functions. </a:t>
            </a:r>
          </a:p>
          <a:p>
            <a:pPr marL="941388" lvl="1" indent="-457200" defTabSz="966788">
              <a:lnSpc>
                <a:spcPct val="110000"/>
              </a:lnSpc>
              <a:buFontTx/>
              <a:buAutoNum type="arabicParenBoth"/>
              <a:tabLst>
                <a:tab pos="479425" algn="l"/>
                <a:tab pos="971550" algn="l"/>
                <a:tab pos="3627438" algn="l"/>
              </a:tabLst>
            </a:pPr>
            <a:r>
              <a:rPr lang="en-US" sz="2000" i="1" dirty="0" err="1">
                <a:solidFill>
                  <a:srgbClr val="0000FF"/>
                </a:solidFill>
              </a:rPr>
              <a:t>cin.ignore</a:t>
            </a:r>
            <a:r>
              <a:rPr lang="en-US" sz="2000" dirty="0">
                <a:solidFill>
                  <a:srgbClr val="0000FF"/>
                </a:solidFill>
              </a:rPr>
              <a:t>()</a:t>
            </a:r>
            <a:r>
              <a:rPr lang="en-US" sz="2000" dirty="0"/>
              <a:t>: discard one character from the input buffer; </a:t>
            </a:r>
          </a:p>
          <a:p>
            <a:pPr marL="941388" lvl="1" indent="-457200" defTabSz="966788">
              <a:lnSpc>
                <a:spcPct val="110000"/>
              </a:lnSpc>
              <a:buFontTx/>
              <a:buAutoNum type="arabicParenBoth"/>
              <a:tabLst>
                <a:tab pos="479425" algn="l"/>
                <a:tab pos="971550" algn="l"/>
                <a:tab pos="3627438" algn="l"/>
              </a:tabLst>
            </a:pPr>
            <a:r>
              <a:rPr lang="en-US" sz="2000" i="1" dirty="0" err="1">
                <a:solidFill>
                  <a:srgbClr val="0000FF"/>
                </a:solidFill>
              </a:rPr>
              <a:t>cin.ignore</a:t>
            </a:r>
            <a:r>
              <a:rPr lang="en-US" sz="2000" i="1" dirty="0">
                <a:solidFill>
                  <a:srgbClr val="0000FF"/>
                </a:solidFill>
              </a:rPr>
              <a:t>(</a:t>
            </a:r>
            <a:r>
              <a:rPr lang="en-US" sz="2000" i="1" dirty="0" err="1">
                <a:solidFill>
                  <a:srgbClr val="0000FF"/>
                </a:solidFill>
              </a:rPr>
              <a:t>int</a:t>
            </a:r>
            <a:r>
              <a:rPr lang="en-US" sz="2000" dirty="0">
                <a:solidFill>
                  <a:srgbClr val="0000FF"/>
                </a:solidFill>
              </a:rPr>
              <a:t> n)</a:t>
            </a:r>
            <a:r>
              <a:rPr lang="en-US" sz="2000" dirty="0"/>
              <a:t>: discard n characters from the input buffer; and </a:t>
            </a:r>
          </a:p>
          <a:p>
            <a:pPr marL="941388" lvl="1" indent="-457200" defTabSz="966788">
              <a:lnSpc>
                <a:spcPct val="110000"/>
              </a:lnSpc>
              <a:buFontTx/>
              <a:buAutoNum type="arabicParenBoth"/>
              <a:tabLst>
                <a:tab pos="479425" algn="l"/>
                <a:tab pos="971550" algn="l"/>
                <a:tab pos="3627438" algn="l"/>
              </a:tabLst>
            </a:pPr>
            <a:r>
              <a:rPr lang="en-US" sz="2000" i="1" dirty="0" err="1">
                <a:solidFill>
                  <a:srgbClr val="0000FF"/>
                </a:solidFill>
              </a:rPr>
              <a:t>cin.ignore</a:t>
            </a:r>
            <a:r>
              <a:rPr lang="en-US" sz="2000" i="1" dirty="0">
                <a:solidFill>
                  <a:srgbClr val="0000FF"/>
                </a:solidFill>
              </a:rPr>
              <a:t>(</a:t>
            </a:r>
            <a:r>
              <a:rPr lang="en-US" sz="2000" i="1" dirty="0" err="1">
                <a:solidFill>
                  <a:srgbClr val="0000FF"/>
                </a:solidFill>
              </a:rPr>
              <a:t>int</a:t>
            </a:r>
            <a:r>
              <a:rPr lang="en-US" sz="2000" dirty="0">
                <a:solidFill>
                  <a:srgbClr val="0000FF"/>
                </a:solidFill>
              </a:rPr>
              <a:t> n, </a:t>
            </a:r>
            <a:r>
              <a:rPr lang="en-US" sz="2000" i="1" dirty="0">
                <a:solidFill>
                  <a:srgbClr val="0000FF"/>
                </a:solidFill>
              </a:rPr>
              <a:t>char</a:t>
            </a:r>
            <a:r>
              <a:rPr lang="en-US" sz="2000" dirty="0">
                <a:solidFill>
                  <a:srgbClr val="0000FF"/>
                </a:solidFill>
              </a:rPr>
              <a:t> term): </a:t>
            </a:r>
            <a:r>
              <a:rPr lang="en-US" sz="2000" dirty="0"/>
              <a:t>discard n characters or stop when the character in the parameter term is encountered. </a:t>
            </a:r>
            <a:r>
              <a:rPr lang="en-US" sz="2000" dirty="0" smtClean="0"/>
              <a:t>Example next page.</a:t>
            </a:r>
            <a:endParaRPr lang="en-US" sz="2000" dirty="0"/>
          </a:p>
        </p:txBody>
      </p:sp>
      <p:sp>
        <p:nvSpPr>
          <p:cNvPr id="65539" name="Rectangle 3"/>
          <p:cNvSpPr>
            <a:spLocks noChangeArrowheads="1"/>
          </p:cNvSpPr>
          <p:nvPr/>
        </p:nvSpPr>
        <p:spPr bwMode="auto">
          <a:xfrm>
            <a:off x="671513" y="161925"/>
            <a:ext cx="7796212" cy="644525"/>
          </a:xfrm>
          <a:prstGeom prst="rect">
            <a:avLst/>
          </a:prstGeom>
          <a:noFill/>
          <a:ln w="9525">
            <a:noFill/>
            <a:miter lim="800000"/>
            <a:headEnd/>
            <a:tailEnd/>
          </a:ln>
        </p:spPr>
        <p:txBody>
          <a:bodyPr lIns="96744" tIns="48372" rIns="96744" bIns="48372" anchor="ctr"/>
          <a:lstStyle/>
          <a:p>
            <a:pPr marL="363538" indent="-363538" algn="ctr" defTabSz="966788">
              <a:lnSpc>
                <a:spcPct val="85000"/>
              </a:lnSpc>
              <a:spcBef>
                <a:spcPct val="20000"/>
              </a:spcBef>
            </a:pPr>
            <a:r>
              <a:rPr lang="en-US" sz="3200" b="1">
                <a:solidFill>
                  <a:schemeClr val="accent2"/>
                </a:solidFill>
              </a:rPr>
              <a:t>When to use cin.ignore()?</a:t>
            </a:r>
          </a:p>
        </p:txBody>
      </p:sp>
    </p:spTree>
    <p:extLst>
      <p:ext uri="{BB962C8B-B14F-4D97-AF65-F5344CB8AC3E}">
        <p14:creationId xmlns:p14="http://schemas.microsoft.com/office/powerpoint/2010/main" val="197066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538">
                                            <p:txEl>
                                              <p:pRg st="1" end="1"/>
                                            </p:txEl>
                                          </p:spTgt>
                                        </p:tgtEl>
                                        <p:attrNameLst>
                                          <p:attrName>style.visibility</p:attrName>
                                        </p:attrNameLst>
                                      </p:cBhvr>
                                      <p:to>
                                        <p:strVal val="visible"/>
                                      </p:to>
                                    </p:set>
                                    <p:animEffect transition="in" filter="wipe(left)">
                                      <p:cBhvr>
                                        <p:cTn id="7" dur="500"/>
                                        <p:tgtEl>
                                          <p:spTgt spid="6553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538">
                                            <p:txEl>
                                              <p:pRg st="2" end="2"/>
                                            </p:txEl>
                                          </p:spTgt>
                                        </p:tgtEl>
                                        <p:attrNameLst>
                                          <p:attrName>style.visibility</p:attrName>
                                        </p:attrNameLst>
                                      </p:cBhvr>
                                      <p:to>
                                        <p:strVal val="visible"/>
                                      </p:to>
                                    </p:set>
                                    <p:animEffect transition="in" filter="wipe(left)">
                                      <p:cBhvr>
                                        <p:cTn id="12" dur="500"/>
                                        <p:tgtEl>
                                          <p:spTgt spid="6553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5538">
                                            <p:txEl>
                                              <p:pRg st="3" end="3"/>
                                            </p:txEl>
                                          </p:spTgt>
                                        </p:tgtEl>
                                        <p:attrNameLst>
                                          <p:attrName>style.visibility</p:attrName>
                                        </p:attrNameLst>
                                      </p:cBhvr>
                                      <p:to>
                                        <p:strVal val="visible"/>
                                      </p:to>
                                    </p:set>
                                    <p:animEffect transition="in" filter="wipe(left)">
                                      <p:cBhvr>
                                        <p:cTn id="17" dur="500"/>
                                        <p:tgtEl>
                                          <p:spTgt spid="65538">
                                            <p:txEl>
                                              <p:pRg st="3" end="3"/>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5538">
                                            <p:txEl>
                                              <p:pRg st="4" end="4"/>
                                            </p:txEl>
                                          </p:spTgt>
                                        </p:tgtEl>
                                        <p:attrNameLst>
                                          <p:attrName>style.visibility</p:attrName>
                                        </p:attrNameLst>
                                      </p:cBhvr>
                                      <p:to>
                                        <p:strVal val="visible"/>
                                      </p:to>
                                    </p:set>
                                    <p:animEffect transition="in" filter="wipe(left)">
                                      <p:cBhvr>
                                        <p:cTn id="21" dur="500"/>
                                        <p:tgtEl>
                                          <p:spTgt spid="65538">
                                            <p:txEl>
                                              <p:pRg st="4" end="4"/>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65538">
                                            <p:txEl>
                                              <p:pRg st="5" end="5"/>
                                            </p:txEl>
                                          </p:spTgt>
                                        </p:tgtEl>
                                        <p:attrNameLst>
                                          <p:attrName>style.visibility</p:attrName>
                                        </p:attrNameLst>
                                      </p:cBhvr>
                                      <p:to>
                                        <p:strVal val="visible"/>
                                      </p:to>
                                    </p:set>
                                    <p:animEffect transition="in" filter="wipe(left)">
                                      <p:cBhvr>
                                        <p:cTn id="25" dur="500"/>
                                        <p:tgtEl>
                                          <p:spTgt spid="65538">
                                            <p:txEl>
                                              <p:pRg st="5" end="5"/>
                                            </p:txEl>
                                          </p:spTgt>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65538">
                                            <p:txEl>
                                              <p:pRg st="6" end="6"/>
                                            </p:txEl>
                                          </p:spTgt>
                                        </p:tgtEl>
                                        <p:attrNameLst>
                                          <p:attrName>style.visibility</p:attrName>
                                        </p:attrNameLst>
                                      </p:cBhvr>
                                      <p:to>
                                        <p:strVal val="visible"/>
                                      </p:to>
                                    </p:set>
                                    <p:animEffect transition="in" filter="wipe(left)">
                                      <p:cBhvr>
                                        <p:cTn id="29" dur="500"/>
                                        <p:tgtEl>
                                          <p:spTgt spid="65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3225"/>
            <a:ext cx="9143999" cy="563563"/>
          </a:xfrm>
        </p:spPr>
        <p:txBody>
          <a:bodyPr/>
          <a:lstStyle/>
          <a:p>
            <a:r>
              <a:rPr lang="en-US" dirty="0" smtClean="0"/>
              <a:t>Linked List Animation</a:t>
            </a:r>
            <a:br>
              <a:rPr lang="en-US" dirty="0" smtClean="0"/>
            </a:br>
            <a:r>
              <a:rPr lang="en-US" dirty="0" smtClean="0"/>
              <a:t/>
            </a:r>
            <a:br>
              <a:rPr lang="en-US" dirty="0" smtClean="0"/>
            </a:br>
            <a:r>
              <a:rPr lang="en-US" b="0" dirty="0" smtClean="0"/>
              <a:t>(Use IE to open the links. Chrome may not work)</a:t>
            </a:r>
            <a:endParaRPr lang="en-US" b="0" dirty="0"/>
          </a:p>
        </p:txBody>
      </p:sp>
      <p:sp>
        <p:nvSpPr>
          <p:cNvPr id="3" name="Content Placeholder 2"/>
          <p:cNvSpPr>
            <a:spLocks noGrp="1"/>
          </p:cNvSpPr>
          <p:nvPr>
            <p:ph idx="1"/>
          </p:nvPr>
        </p:nvSpPr>
        <p:spPr>
          <a:xfrm>
            <a:off x="671513" y="1600201"/>
            <a:ext cx="7807325" cy="4625974"/>
          </a:xfrm>
        </p:spPr>
        <p:txBody>
          <a:bodyPr/>
          <a:lstStyle/>
          <a:p>
            <a:pPr marL="457200" indent="-457200">
              <a:buFont typeface="Wingdings" panose="05000000000000000000" pitchFamily="2" charset="2"/>
              <a:buChar char="Ø"/>
            </a:pPr>
            <a:r>
              <a:rPr lang="en-US" dirty="0" smtClean="0"/>
              <a:t>Linked List:</a:t>
            </a:r>
          </a:p>
          <a:p>
            <a:r>
              <a:rPr lang="en-US" sz="2000" dirty="0"/>
              <a:t>http://www.public.asu.edu/~ychen10/projects/LinkedList</a:t>
            </a:r>
            <a:r>
              <a:rPr lang="en-US" sz="2000" dirty="0" smtClean="0"/>
              <a:t>/</a:t>
            </a:r>
          </a:p>
          <a:p>
            <a:endParaRPr lang="en-US" sz="2000" dirty="0"/>
          </a:p>
          <a:p>
            <a:pPr marL="457200" indent="-457200">
              <a:buFont typeface="Wingdings" pitchFamily="2" charset="2"/>
              <a:buChar char="Ø"/>
            </a:pPr>
            <a:r>
              <a:rPr lang="en-US" dirty="0"/>
              <a:t> Doubly Linked List</a:t>
            </a:r>
          </a:p>
          <a:p>
            <a:r>
              <a:rPr lang="en-US" sz="2000" dirty="0"/>
              <a:t>http://</a:t>
            </a:r>
            <a:r>
              <a:rPr lang="en-US" sz="2000" dirty="0" smtClean="0"/>
              <a:t>venus.eas.asu.edu/WSRepository/Silverlight/DoublyLL/</a:t>
            </a:r>
            <a:endParaRPr lang="en-US" sz="2000" dirty="0"/>
          </a:p>
          <a:p>
            <a:endParaRPr lang="en-US" dirty="0"/>
          </a:p>
        </p:txBody>
      </p:sp>
    </p:spTree>
    <p:extLst>
      <p:ext uri="{BB962C8B-B14F-4D97-AF65-F5344CB8AC3E}">
        <p14:creationId xmlns:p14="http://schemas.microsoft.com/office/powerpoint/2010/main" val="18332154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12"/>
          <p:cNvSpPr>
            <a:spLocks noChangeArrowheads="1"/>
          </p:cNvSpPr>
          <p:nvPr/>
        </p:nvSpPr>
        <p:spPr bwMode="auto">
          <a:xfrm>
            <a:off x="565150" y="117475"/>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Linked List of Structures</a:t>
            </a:r>
            <a:endParaRPr lang="en-US" sz="3400" b="1">
              <a:solidFill>
                <a:schemeClr val="accent2"/>
              </a:solidFill>
            </a:endParaRPr>
          </a:p>
        </p:txBody>
      </p:sp>
      <p:sp>
        <p:nvSpPr>
          <p:cNvPr id="77827" name="Rectangle 113"/>
          <p:cNvSpPr>
            <a:spLocks noChangeArrowheads="1"/>
          </p:cNvSpPr>
          <p:nvPr/>
        </p:nvSpPr>
        <p:spPr bwMode="auto">
          <a:xfrm>
            <a:off x="534988" y="762000"/>
            <a:ext cx="8456612" cy="5943600"/>
          </a:xfrm>
          <a:prstGeom prst="rect">
            <a:avLst/>
          </a:prstGeom>
          <a:noFill/>
          <a:ln w="9525">
            <a:noFill/>
            <a:miter lim="800000"/>
            <a:headEnd/>
            <a:tailEnd/>
          </a:ln>
        </p:spPr>
        <p:txBody>
          <a:bodyPr lIns="96736" tIns="48368" rIns="96736" bIns="48368"/>
          <a:lstStyle/>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sz="2500" dirty="0">
                <a:latin typeface="Arial" pitchFamily="34" charset="0"/>
                <a:cs typeface="Times New Roman" pitchFamily="18" charset="0"/>
              </a:rPr>
              <a:t>#include &lt;</a:t>
            </a:r>
            <a:r>
              <a:rPr lang="en-US" sz="2500" dirty="0" err="1">
                <a:latin typeface="Arial" pitchFamily="34" charset="0"/>
                <a:cs typeface="Times New Roman" pitchFamily="18" charset="0"/>
              </a:rPr>
              <a:t>stdio.h</a:t>
            </a:r>
            <a:r>
              <a:rPr lang="en-US" sz="2500" dirty="0">
                <a:latin typeface="Arial" pitchFamily="34" charset="0"/>
                <a:cs typeface="Times New Roman" pitchFamily="18" charset="0"/>
              </a:rPr>
              <a:t>&gt;</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sz="2500" dirty="0">
                <a:latin typeface="Arial" pitchFamily="34" charset="0"/>
                <a:cs typeface="Times New Roman" pitchFamily="18" charset="0"/>
              </a:rPr>
              <a:t>#include &lt;</a:t>
            </a:r>
            <a:r>
              <a:rPr lang="en-US" sz="2500" dirty="0" err="1">
                <a:latin typeface="Arial" pitchFamily="34" charset="0"/>
                <a:cs typeface="Times New Roman" pitchFamily="18" charset="0"/>
              </a:rPr>
              <a:t>string.h</a:t>
            </a:r>
            <a:r>
              <a:rPr lang="en-US" sz="2500" dirty="0">
                <a:latin typeface="Arial" pitchFamily="34" charset="0"/>
                <a:cs typeface="Times New Roman" pitchFamily="18" charset="0"/>
              </a:rPr>
              <a:t>&gt;</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sz="2500" dirty="0">
                <a:latin typeface="Arial" pitchFamily="34" charset="0"/>
                <a:cs typeface="Times New Roman" pitchFamily="18" charset="0"/>
              </a:rPr>
              <a:t>#include &lt;</a:t>
            </a:r>
            <a:r>
              <a:rPr lang="en-US" sz="2500" dirty="0" err="1">
                <a:latin typeface="Arial" pitchFamily="34" charset="0"/>
                <a:cs typeface="Times New Roman" pitchFamily="18" charset="0"/>
              </a:rPr>
              <a:t>stdlib.h</a:t>
            </a:r>
            <a:r>
              <a:rPr lang="en-US" sz="2500" dirty="0">
                <a:latin typeface="Arial" pitchFamily="34" charset="0"/>
                <a:cs typeface="Times New Roman" pitchFamily="18" charset="0"/>
              </a:rPr>
              <a:t>&gt; // used by malloc</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sz="2500" dirty="0" err="1">
                <a:latin typeface="Arial" pitchFamily="34" charset="0"/>
                <a:cs typeface="Times New Roman" pitchFamily="18" charset="0"/>
              </a:rPr>
              <a:t>struct</a:t>
            </a:r>
            <a:r>
              <a:rPr lang="en-US" sz="2500" dirty="0">
                <a:latin typeface="Arial" pitchFamily="34" charset="0"/>
                <a:cs typeface="Times New Roman" pitchFamily="18" charset="0"/>
              </a:rPr>
              <a:t> </a:t>
            </a:r>
            <a:r>
              <a:rPr lang="en-US" sz="2500" b="1" dirty="0">
                <a:latin typeface="Arial" pitchFamily="34" charset="0"/>
                <a:cs typeface="Times New Roman" pitchFamily="18" charset="0"/>
              </a:rPr>
              <a:t>contact</a:t>
            </a:r>
            <a:r>
              <a:rPr lang="en-US" sz="2500" dirty="0">
                <a:latin typeface="Arial" pitchFamily="34" charset="0"/>
                <a:cs typeface="Times New Roman" pitchFamily="18" charset="0"/>
              </a:rPr>
              <a:t> { // define a node holding a person's details</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sz="2500" dirty="0">
                <a:latin typeface="Arial" pitchFamily="34" charset="0"/>
                <a:cs typeface="Times New Roman" pitchFamily="18" charset="0"/>
              </a:rPr>
              <a:t>	char </a:t>
            </a:r>
            <a:r>
              <a:rPr lang="en-US" sz="2500" dirty="0" smtClean="0">
                <a:latin typeface="Arial" pitchFamily="34" charset="0"/>
                <a:cs typeface="Times New Roman" pitchFamily="18" charset="0"/>
              </a:rPr>
              <a:t>name[32];</a:t>
            </a:r>
            <a:endParaRPr lang="en-US" sz="2500" dirty="0">
              <a:latin typeface="Arial" pitchFamily="34" charset="0"/>
              <a:cs typeface="Times New Roman" pitchFamily="18" charset="0"/>
            </a:endParaRP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int</a:t>
            </a:r>
            <a:r>
              <a:rPr lang="en-US" sz="2500" dirty="0">
                <a:latin typeface="Arial" pitchFamily="34" charset="0"/>
                <a:cs typeface="Times New Roman" pitchFamily="18" charset="0"/>
              </a:rPr>
              <a:t> phone;</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sz="2500" dirty="0">
                <a:latin typeface="Arial" pitchFamily="34" charset="0"/>
                <a:cs typeface="Times New Roman" pitchFamily="18" charset="0"/>
              </a:rPr>
              <a:t>	char </a:t>
            </a:r>
            <a:r>
              <a:rPr lang="en-US" sz="2500" dirty="0" smtClean="0">
                <a:latin typeface="Arial" pitchFamily="34" charset="0"/>
                <a:cs typeface="Times New Roman" pitchFamily="18" charset="0"/>
              </a:rPr>
              <a:t>email[32];</a:t>
            </a:r>
            <a:endParaRPr lang="en-US" sz="2500" dirty="0">
              <a:latin typeface="Arial" pitchFamily="34" charset="0"/>
              <a:cs typeface="Times New Roman" pitchFamily="18" charset="0"/>
            </a:endParaRP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sz="2500" dirty="0">
                <a:latin typeface="Arial" pitchFamily="34" charset="0"/>
                <a:cs typeface="Times New Roman" pitchFamily="18" charset="0"/>
              </a:rPr>
              <a:t>	</a:t>
            </a:r>
            <a:r>
              <a:rPr lang="en-US" sz="2500" dirty="0" err="1">
                <a:solidFill>
                  <a:srgbClr val="CC3300"/>
                </a:solidFill>
                <a:latin typeface="Arial" pitchFamily="34" charset="0"/>
                <a:cs typeface="Times New Roman" pitchFamily="18" charset="0"/>
              </a:rPr>
              <a:t>struct</a:t>
            </a:r>
            <a:r>
              <a:rPr lang="en-US" sz="2500" dirty="0">
                <a:solidFill>
                  <a:srgbClr val="CC3300"/>
                </a:solidFill>
                <a:latin typeface="Arial" pitchFamily="34" charset="0"/>
                <a:cs typeface="Times New Roman" pitchFamily="18" charset="0"/>
              </a:rPr>
              <a:t> contact *next;</a:t>
            </a:r>
            <a:r>
              <a:rPr lang="en-US" sz="2500" dirty="0">
                <a:latin typeface="Arial" pitchFamily="34" charset="0"/>
                <a:cs typeface="Times New Roman" pitchFamily="18" charset="0"/>
              </a:rPr>
              <a:t>	// pointer to contact structure</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sz="2500" dirty="0">
                <a:latin typeface="Arial" pitchFamily="34" charset="0"/>
                <a:cs typeface="Times New Roman" pitchFamily="18" charset="0"/>
              </a:rPr>
              <a:t>} </a:t>
            </a:r>
            <a:r>
              <a:rPr lang="en-US" sz="2500" dirty="0">
                <a:solidFill>
                  <a:schemeClr val="accent2"/>
                </a:solidFill>
                <a:latin typeface="Arial" pitchFamily="34" charset="0"/>
                <a:cs typeface="Times New Roman" pitchFamily="18" charset="0"/>
              </a:rPr>
              <a:t>*head = NULL;</a:t>
            </a:r>
            <a:r>
              <a:rPr lang="en-US" sz="2500" dirty="0">
                <a:latin typeface="Arial" pitchFamily="34" charset="0"/>
                <a:cs typeface="Times New Roman" pitchFamily="18" charset="0"/>
              </a:rPr>
              <a:t>  //head is a global pointer to the first entry</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endParaRPr lang="en-US" sz="2500" dirty="0">
              <a:latin typeface="Arial" pitchFamily="34" charset="0"/>
              <a:cs typeface="Times New Roman" pitchFamily="18" charset="0"/>
            </a:endParaRP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sz="2500" dirty="0">
                <a:latin typeface="Arial" pitchFamily="34" charset="0"/>
                <a:cs typeface="Times New Roman" pitchFamily="18" charset="0"/>
              </a:rPr>
              <a:t>void branching(char c);	// function forward declaration</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sz="2500" dirty="0" err="1">
                <a:latin typeface="Arial" pitchFamily="34" charset="0"/>
                <a:cs typeface="Times New Roman" pitchFamily="18" charset="0"/>
              </a:rPr>
              <a:t>int</a:t>
            </a:r>
            <a:r>
              <a:rPr lang="en-US" sz="2500" dirty="0">
                <a:latin typeface="Arial" pitchFamily="34" charset="0"/>
                <a:cs typeface="Times New Roman" pitchFamily="18" charset="0"/>
              </a:rPr>
              <a:t> insertion();</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sz="2500" dirty="0" err="1">
                <a:latin typeface="Arial" pitchFamily="34" charset="0"/>
                <a:cs typeface="Times New Roman" pitchFamily="18" charset="0"/>
              </a:rPr>
              <a:t>struct</a:t>
            </a:r>
            <a:r>
              <a:rPr lang="en-US" sz="2500" dirty="0">
                <a:latin typeface="Arial" pitchFamily="34" charset="0"/>
                <a:cs typeface="Times New Roman" pitchFamily="18" charset="0"/>
              </a:rPr>
              <a:t> contact *search();</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sz="2500" dirty="0">
                <a:latin typeface="Arial" pitchFamily="34" charset="0"/>
                <a:cs typeface="Times New Roman" pitchFamily="18" charset="0"/>
              </a:rPr>
              <a:t>void delete();</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sz="2500" dirty="0">
                <a:latin typeface="Arial" pitchFamily="34" charset="0"/>
                <a:cs typeface="Times New Roman" pitchFamily="18" charset="0"/>
              </a:rPr>
              <a:t>// void </a:t>
            </a:r>
            <a:r>
              <a:rPr lang="en-US" sz="2500" dirty="0" err="1">
                <a:latin typeface="Arial" pitchFamily="34" charset="0"/>
                <a:cs typeface="Times New Roman" pitchFamily="18" charset="0"/>
              </a:rPr>
              <a:t>printall</a:t>
            </a:r>
            <a:r>
              <a:rPr lang="en-US" sz="2500" dirty="0">
                <a:latin typeface="Arial" pitchFamily="34" charset="0"/>
                <a:cs typeface="Times New Roman" pitchFamily="18" charset="0"/>
              </a:rPr>
              <a:t>();</a:t>
            </a:r>
          </a:p>
        </p:txBody>
      </p:sp>
      <p:grpSp>
        <p:nvGrpSpPr>
          <p:cNvPr id="2" name="Group 122"/>
          <p:cNvGrpSpPr>
            <a:grpSpLocks/>
          </p:cNvGrpSpPr>
          <p:nvPr/>
        </p:nvGrpSpPr>
        <p:grpSpPr bwMode="auto">
          <a:xfrm>
            <a:off x="2133600" y="990600"/>
            <a:ext cx="6781800" cy="1066800"/>
            <a:chOff x="1344" y="624"/>
            <a:chExt cx="4272" cy="672"/>
          </a:xfrm>
        </p:grpSpPr>
        <p:sp>
          <p:nvSpPr>
            <p:cNvPr id="77830" name="Freeform 118"/>
            <p:cNvSpPr>
              <a:spLocks/>
            </p:cNvSpPr>
            <p:nvPr/>
          </p:nvSpPr>
          <p:spPr bwMode="auto">
            <a:xfrm>
              <a:off x="1344" y="768"/>
              <a:ext cx="3648" cy="528"/>
            </a:xfrm>
            <a:custGeom>
              <a:avLst/>
              <a:gdLst>
                <a:gd name="T0" fmla="*/ 0 w 3648"/>
                <a:gd name="T1" fmla="*/ 528 h 528"/>
                <a:gd name="T2" fmla="*/ 0 w 3648"/>
                <a:gd name="T3" fmla="*/ 480 h 528"/>
                <a:gd name="T4" fmla="*/ 912 w 3648"/>
                <a:gd name="T5" fmla="*/ 480 h 528"/>
                <a:gd name="T6" fmla="*/ 912 w 3648"/>
                <a:gd name="T7" fmla="*/ 0 h 528"/>
                <a:gd name="T8" fmla="*/ 3648 w 3648"/>
                <a:gd name="T9" fmla="*/ 0 h 528"/>
                <a:gd name="T10" fmla="*/ 0 60000 65536"/>
                <a:gd name="T11" fmla="*/ 0 60000 65536"/>
                <a:gd name="T12" fmla="*/ 0 60000 65536"/>
                <a:gd name="T13" fmla="*/ 0 60000 65536"/>
                <a:gd name="T14" fmla="*/ 0 60000 65536"/>
                <a:gd name="T15" fmla="*/ 0 w 3648"/>
                <a:gd name="T16" fmla="*/ 0 h 528"/>
                <a:gd name="T17" fmla="*/ 3648 w 3648"/>
                <a:gd name="T18" fmla="*/ 528 h 528"/>
              </a:gdLst>
              <a:ahLst/>
              <a:cxnLst>
                <a:cxn ang="T10">
                  <a:pos x="T0" y="T1"/>
                </a:cxn>
                <a:cxn ang="T11">
                  <a:pos x="T2" y="T3"/>
                </a:cxn>
                <a:cxn ang="T12">
                  <a:pos x="T4" y="T5"/>
                </a:cxn>
                <a:cxn ang="T13">
                  <a:pos x="T6" y="T7"/>
                </a:cxn>
                <a:cxn ang="T14">
                  <a:pos x="T8" y="T9"/>
                </a:cxn>
              </a:cxnLst>
              <a:rect l="T15" t="T16" r="T17" b="T18"/>
              <a:pathLst>
                <a:path w="3648" h="528">
                  <a:moveTo>
                    <a:pt x="0" y="528"/>
                  </a:moveTo>
                  <a:lnTo>
                    <a:pt x="0" y="480"/>
                  </a:lnTo>
                  <a:lnTo>
                    <a:pt x="912" y="480"/>
                  </a:lnTo>
                  <a:lnTo>
                    <a:pt x="912" y="0"/>
                  </a:lnTo>
                  <a:lnTo>
                    <a:pt x="3648" y="0"/>
                  </a:lnTo>
                </a:path>
              </a:pathLst>
            </a:custGeom>
            <a:noFill/>
            <a:ln w="9525">
              <a:solidFill>
                <a:schemeClr val="tx1"/>
              </a:solidFill>
              <a:round/>
              <a:headEnd type="none" w="med" len="med"/>
              <a:tailEnd type="triangle" w="med" len="med"/>
            </a:ln>
          </p:spPr>
          <p:txBody>
            <a:bodyPr/>
            <a:lstStyle/>
            <a:p>
              <a:endParaRPr lang="en-US"/>
            </a:p>
          </p:txBody>
        </p:sp>
        <p:grpSp>
          <p:nvGrpSpPr>
            <p:cNvPr id="77831" name="Group 121"/>
            <p:cNvGrpSpPr>
              <a:grpSpLocks/>
            </p:cNvGrpSpPr>
            <p:nvPr/>
          </p:nvGrpSpPr>
          <p:grpSpPr bwMode="auto">
            <a:xfrm>
              <a:off x="5040" y="624"/>
              <a:ext cx="576" cy="240"/>
              <a:chOff x="5040" y="720"/>
              <a:chExt cx="576" cy="144"/>
            </a:xfrm>
          </p:grpSpPr>
          <p:sp>
            <p:nvSpPr>
              <p:cNvPr id="77832" name="Rectangle 115"/>
              <p:cNvSpPr>
                <a:spLocks noChangeArrowheads="1"/>
              </p:cNvSpPr>
              <p:nvPr/>
            </p:nvSpPr>
            <p:spPr bwMode="auto">
              <a:xfrm>
                <a:off x="5040" y="720"/>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r>
                  <a:rPr lang="en-US" sz="1600"/>
                  <a:t>n</a:t>
                </a:r>
              </a:p>
            </p:txBody>
          </p:sp>
          <p:sp>
            <p:nvSpPr>
              <p:cNvPr id="77833" name="Rectangle 116"/>
              <p:cNvSpPr>
                <a:spLocks noChangeArrowheads="1"/>
              </p:cNvSpPr>
              <p:nvPr/>
            </p:nvSpPr>
            <p:spPr bwMode="auto">
              <a:xfrm>
                <a:off x="5184" y="720"/>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r>
                  <a:rPr lang="en-US" sz="1600"/>
                  <a:t>p</a:t>
                </a:r>
              </a:p>
            </p:txBody>
          </p:sp>
          <p:sp>
            <p:nvSpPr>
              <p:cNvPr id="77834" name="Rectangle 117"/>
              <p:cNvSpPr>
                <a:spLocks noChangeArrowheads="1"/>
              </p:cNvSpPr>
              <p:nvPr/>
            </p:nvSpPr>
            <p:spPr bwMode="auto">
              <a:xfrm>
                <a:off x="5328" y="720"/>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r>
                  <a:rPr lang="en-US" sz="1600"/>
                  <a:t>e</a:t>
                </a:r>
              </a:p>
            </p:txBody>
          </p:sp>
          <p:sp>
            <p:nvSpPr>
              <p:cNvPr id="77835" name="Rectangle 119"/>
              <p:cNvSpPr>
                <a:spLocks noChangeArrowheads="1"/>
              </p:cNvSpPr>
              <p:nvPr/>
            </p:nvSpPr>
            <p:spPr bwMode="auto">
              <a:xfrm>
                <a:off x="5472" y="720"/>
                <a:ext cx="144" cy="144"/>
              </a:xfrm>
              <a:prstGeom prst="rect">
                <a:avLst/>
              </a:prstGeom>
              <a:noFill/>
              <a:ln w="9525">
                <a:solidFill>
                  <a:schemeClr val="tx1"/>
                </a:solidFill>
                <a:miter lim="800000"/>
                <a:headEnd/>
                <a:tailEnd/>
              </a:ln>
            </p:spPr>
            <p:txBody>
              <a:bodyPr wrap="none" lIns="91432" tIns="45716" rIns="91432" bIns="45716" anchor="ctr"/>
              <a:lstStyle/>
              <a:p>
                <a:pPr algn="ctr">
                  <a:lnSpc>
                    <a:spcPct val="70000"/>
                  </a:lnSpc>
                </a:pPr>
                <a:r>
                  <a:rPr lang="en-US" sz="1600"/>
                  <a:t>n</a:t>
                </a:r>
              </a:p>
            </p:txBody>
          </p:sp>
        </p:grpSp>
      </p:grpSp>
      <p:sp>
        <p:nvSpPr>
          <p:cNvPr id="169080" name="Freeform 120"/>
          <p:cNvSpPr>
            <a:spLocks/>
          </p:cNvSpPr>
          <p:nvPr/>
        </p:nvSpPr>
        <p:spPr bwMode="auto">
          <a:xfrm>
            <a:off x="8839200" y="1295400"/>
            <a:ext cx="152400" cy="228600"/>
          </a:xfrm>
          <a:custGeom>
            <a:avLst/>
            <a:gdLst>
              <a:gd name="T0" fmla="*/ 0 w 96"/>
              <a:gd name="T1" fmla="*/ 0 h 144"/>
              <a:gd name="T2" fmla="*/ 0 w 96"/>
              <a:gd name="T3" fmla="*/ 2147483647 h 144"/>
              <a:gd name="T4" fmla="*/ 2147483647 w 96"/>
              <a:gd name="T5" fmla="*/ 2147483647 h 144"/>
              <a:gd name="T6" fmla="*/ 0 60000 65536"/>
              <a:gd name="T7" fmla="*/ 0 60000 65536"/>
              <a:gd name="T8" fmla="*/ 0 60000 65536"/>
              <a:gd name="T9" fmla="*/ 0 w 96"/>
              <a:gd name="T10" fmla="*/ 0 h 144"/>
              <a:gd name="T11" fmla="*/ 96 w 96"/>
              <a:gd name="T12" fmla="*/ 144 h 144"/>
            </a:gdLst>
            <a:ahLst/>
            <a:cxnLst>
              <a:cxn ang="T6">
                <a:pos x="T0" y="T1"/>
              </a:cxn>
              <a:cxn ang="T7">
                <a:pos x="T2" y="T3"/>
              </a:cxn>
              <a:cxn ang="T8">
                <a:pos x="T4" y="T5"/>
              </a:cxn>
            </a:cxnLst>
            <a:rect l="T9" t="T10" r="T11" b="T12"/>
            <a:pathLst>
              <a:path w="96" h="144">
                <a:moveTo>
                  <a:pt x="0" y="0"/>
                </a:moveTo>
                <a:lnTo>
                  <a:pt x="0" y="144"/>
                </a:lnTo>
                <a:lnTo>
                  <a:pt x="96" y="144"/>
                </a:lnTo>
              </a:path>
            </a:pathLst>
          </a:custGeom>
          <a:noFill/>
          <a:ln w="9525">
            <a:solidFill>
              <a:schemeClr val="tx1"/>
            </a:solidFill>
            <a:round/>
            <a:headEnd type="none" w="med" len="me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9080"/>
                                        </p:tgtEl>
                                        <p:attrNameLst>
                                          <p:attrName>style.visibility</p:attrName>
                                        </p:attrNameLst>
                                      </p:cBhvr>
                                      <p:to>
                                        <p:strVal val="visible"/>
                                      </p:to>
                                    </p:set>
                                    <p:animEffect transition="in" filter="fade">
                                      <p:cBhvr>
                                        <p:cTn id="11" dur="2000"/>
                                        <p:tgtEl>
                                          <p:spTgt spid="169080"/>
                                        </p:tgtEl>
                                      </p:cBhvr>
                                    </p:animEffect>
                                  </p:childTnLst>
                                </p:cTn>
                              </p:par>
                            </p:childTnLst>
                          </p:cTn>
                        </p:par>
                        <p:par>
                          <p:cTn id="12" fill="hold" nodeType="afterGroup">
                            <p:stCondLst>
                              <p:cond delay="2500"/>
                            </p:stCondLst>
                            <p:childTnLst>
                              <p:par>
                                <p:cTn id="13" presetID="8" presetClass="emph" presetSubtype="0" fill="hold" grpId="1" nodeType="afterEffect">
                                  <p:stCondLst>
                                    <p:cond delay="0"/>
                                  </p:stCondLst>
                                  <p:childTnLst>
                                    <p:animRot by="21600000">
                                      <p:cBhvr>
                                        <p:cTn id="14" dur="2000" fill="hold"/>
                                        <p:tgtEl>
                                          <p:spTgt spid="16908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080" grpId="0" animBg="1"/>
      <p:bldP spid="169080"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ChangeArrowheads="1"/>
          </p:cNvSpPr>
          <p:nvPr/>
        </p:nvSpPr>
        <p:spPr bwMode="auto">
          <a:xfrm>
            <a:off x="644525" y="1136650"/>
            <a:ext cx="7902575" cy="5721350"/>
          </a:xfrm>
          <a:prstGeom prst="rect">
            <a:avLst/>
          </a:prstGeom>
          <a:noFill/>
          <a:ln w="9525">
            <a:noFill/>
            <a:miter lim="800000"/>
            <a:headEnd/>
            <a:tailEnd/>
          </a:ln>
        </p:spPr>
        <p:txBody>
          <a:bodyPr lIns="96736" tIns="48368" rIns="96736" bIns="48368"/>
          <a:lstStyle/>
          <a:p>
            <a:pPr marL="479425" indent="-479425" algn="just" defTabSz="966788">
              <a:lnSpc>
                <a:spcPct val="85000"/>
              </a:lnSpc>
              <a:spcBef>
                <a:spcPct val="20000"/>
              </a:spcBef>
              <a:buClr>
                <a:srgbClr val="000000"/>
              </a:buClr>
              <a:buSzPct val="75000"/>
              <a:buFont typeface="Wingdings" pitchFamily="2" charset="2"/>
              <a:buNone/>
              <a:tabLst>
                <a:tab pos="1082675" algn="l"/>
                <a:tab pos="1687513" algn="l"/>
                <a:tab pos="3386138" algn="l"/>
                <a:tab pos="4743450" algn="l"/>
                <a:tab pos="5802313" algn="l"/>
              </a:tabLst>
            </a:pPr>
            <a:r>
              <a:rPr lang="en-US" sz="2500" dirty="0" err="1">
                <a:latin typeface="Arial" pitchFamily="34" charset="0"/>
                <a:cs typeface="Times New Roman" pitchFamily="18" charset="0"/>
              </a:rPr>
              <a:t>int</a:t>
            </a:r>
            <a:r>
              <a:rPr lang="en-US" sz="2500" dirty="0">
                <a:latin typeface="Arial" pitchFamily="34" charset="0"/>
                <a:cs typeface="Times New Roman" pitchFamily="18" charset="0"/>
              </a:rPr>
              <a:t> insertion() {    // insert a new entry</a:t>
            </a:r>
          </a:p>
          <a:p>
            <a:pPr marL="479425" indent="-479425" algn="just" defTabSz="966788">
              <a:lnSpc>
                <a:spcPct val="85000"/>
              </a:lnSpc>
              <a:spcBef>
                <a:spcPct val="20000"/>
              </a:spcBef>
              <a:buClr>
                <a:srgbClr val="000000"/>
              </a:buClr>
              <a:buSzPct val="75000"/>
              <a:buFont typeface="Wingdings" pitchFamily="2" charset="2"/>
              <a:buNone/>
              <a:tabLst>
                <a:tab pos="1082675" algn="l"/>
                <a:tab pos="1687513" algn="l"/>
                <a:tab pos="3386138" algn="l"/>
                <a:tab pos="4743450" algn="l"/>
                <a:tab pos="5802313" algn="l"/>
              </a:tabLst>
            </a:pP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struct</a:t>
            </a:r>
            <a:r>
              <a:rPr lang="en-US" sz="2500" dirty="0">
                <a:latin typeface="Arial" pitchFamily="34" charset="0"/>
                <a:cs typeface="Times New Roman" pitchFamily="18" charset="0"/>
              </a:rPr>
              <a:t> </a:t>
            </a:r>
            <a:r>
              <a:rPr lang="en-US" sz="2500" b="1" dirty="0">
                <a:latin typeface="Arial" pitchFamily="34" charset="0"/>
                <a:cs typeface="Times New Roman" pitchFamily="18" charset="0"/>
              </a:rPr>
              <a:t>contact</a:t>
            </a:r>
            <a:r>
              <a:rPr lang="en-US" sz="2500" dirty="0">
                <a:latin typeface="Arial" pitchFamily="34" charset="0"/>
                <a:cs typeface="Times New Roman" pitchFamily="18" charset="0"/>
              </a:rPr>
              <a:t> *p;</a:t>
            </a:r>
          </a:p>
          <a:p>
            <a:pPr marL="479425" indent="-479425" algn="just" defTabSz="966788">
              <a:lnSpc>
                <a:spcPct val="85000"/>
              </a:lnSpc>
              <a:spcBef>
                <a:spcPct val="20000"/>
              </a:spcBef>
              <a:buClr>
                <a:srgbClr val="000000"/>
              </a:buClr>
              <a:buSzPct val="75000"/>
              <a:buFont typeface="Wingdings" pitchFamily="2" charset="2"/>
              <a:buNone/>
              <a:tabLst>
                <a:tab pos="1082675" algn="l"/>
                <a:tab pos="1687513" algn="l"/>
                <a:tab pos="3386138" algn="l"/>
                <a:tab pos="4743450" algn="l"/>
                <a:tab pos="5802313" algn="l"/>
              </a:tabLst>
            </a:pPr>
            <a:r>
              <a:rPr lang="en-US" sz="2500" dirty="0">
                <a:latin typeface="Arial" pitchFamily="34" charset="0"/>
                <a:cs typeface="Times New Roman" pitchFamily="18" charset="0"/>
              </a:rPr>
              <a:t>	</a:t>
            </a:r>
            <a:r>
              <a:rPr lang="en-US" sz="2500" dirty="0">
                <a:solidFill>
                  <a:srgbClr val="CC3300"/>
                </a:solidFill>
                <a:latin typeface="Arial" pitchFamily="34" charset="0"/>
                <a:cs typeface="Times New Roman" pitchFamily="18" charset="0"/>
              </a:rPr>
              <a:t>p = (</a:t>
            </a:r>
            <a:r>
              <a:rPr lang="en-US" sz="2500" dirty="0" err="1">
                <a:solidFill>
                  <a:srgbClr val="CC3300"/>
                </a:solidFill>
                <a:latin typeface="Arial" pitchFamily="34" charset="0"/>
                <a:cs typeface="Times New Roman" pitchFamily="18" charset="0"/>
              </a:rPr>
              <a:t>struct</a:t>
            </a:r>
            <a:r>
              <a:rPr lang="en-US" sz="2500" dirty="0">
                <a:solidFill>
                  <a:srgbClr val="CC3300"/>
                </a:solidFill>
                <a:latin typeface="Arial" pitchFamily="34" charset="0"/>
                <a:cs typeface="Times New Roman" pitchFamily="18" charset="0"/>
              </a:rPr>
              <a:t> contact *) malloc(</a:t>
            </a:r>
            <a:r>
              <a:rPr lang="en-US" sz="2500" dirty="0" err="1">
                <a:solidFill>
                  <a:srgbClr val="CC3300"/>
                </a:solidFill>
                <a:latin typeface="Arial" pitchFamily="34" charset="0"/>
                <a:cs typeface="Times New Roman" pitchFamily="18" charset="0"/>
              </a:rPr>
              <a:t>sizeof</a:t>
            </a:r>
            <a:r>
              <a:rPr lang="en-US" sz="2500" dirty="0">
                <a:solidFill>
                  <a:srgbClr val="CC3300"/>
                </a:solidFill>
                <a:latin typeface="Arial" pitchFamily="34" charset="0"/>
                <a:cs typeface="Times New Roman" pitchFamily="18" charset="0"/>
              </a:rPr>
              <a:t>(</a:t>
            </a:r>
            <a:r>
              <a:rPr lang="en-US" sz="2500" dirty="0" err="1">
                <a:solidFill>
                  <a:srgbClr val="CC3300"/>
                </a:solidFill>
                <a:latin typeface="Arial" pitchFamily="34" charset="0"/>
                <a:cs typeface="Times New Roman" pitchFamily="18" charset="0"/>
              </a:rPr>
              <a:t>struct</a:t>
            </a:r>
            <a:r>
              <a:rPr lang="en-US" sz="2500" dirty="0">
                <a:solidFill>
                  <a:srgbClr val="CC3300"/>
                </a:solidFill>
                <a:latin typeface="Arial" pitchFamily="34" charset="0"/>
                <a:cs typeface="Times New Roman" pitchFamily="18" charset="0"/>
              </a:rPr>
              <a:t> contact));</a:t>
            </a:r>
          </a:p>
          <a:p>
            <a:pPr marL="479425" indent="-479425" algn="just" defTabSz="966788">
              <a:lnSpc>
                <a:spcPct val="85000"/>
              </a:lnSpc>
              <a:spcBef>
                <a:spcPct val="20000"/>
              </a:spcBef>
              <a:buClr>
                <a:srgbClr val="000000"/>
              </a:buClr>
              <a:buSzPct val="75000"/>
              <a:buFont typeface="Wingdings" pitchFamily="2" charset="2"/>
              <a:buNone/>
              <a:tabLst>
                <a:tab pos="1082675" algn="l"/>
                <a:tab pos="1687513" algn="l"/>
                <a:tab pos="3386138" algn="l"/>
                <a:tab pos="4743450" algn="l"/>
                <a:tab pos="5802313" algn="l"/>
              </a:tabLst>
            </a:pPr>
            <a:r>
              <a:rPr lang="en-US" sz="2500" dirty="0">
                <a:latin typeface="Arial" pitchFamily="34" charset="0"/>
                <a:cs typeface="Times New Roman" pitchFamily="18" charset="0"/>
              </a:rPr>
              <a:t>	if (p == 0) {</a:t>
            </a:r>
          </a:p>
          <a:p>
            <a:pPr marL="479425" indent="-479425" algn="just" defTabSz="966788">
              <a:lnSpc>
                <a:spcPct val="85000"/>
              </a:lnSpc>
              <a:spcBef>
                <a:spcPct val="20000"/>
              </a:spcBef>
              <a:buClr>
                <a:srgbClr val="000000"/>
              </a:buClr>
              <a:buSzPct val="75000"/>
              <a:buFont typeface="Wingdings" pitchFamily="2" charset="2"/>
              <a:buNone/>
              <a:tabLst>
                <a:tab pos="1082675" algn="l"/>
                <a:tab pos="1687513" algn="l"/>
                <a:tab pos="3386138" algn="l"/>
                <a:tab pos="4743450" algn="l"/>
                <a:tab pos="5802313" algn="l"/>
              </a:tabLst>
            </a:pPr>
            <a:r>
              <a:rPr lang="en-US" sz="2500" dirty="0">
                <a:latin typeface="Arial" pitchFamily="34" charset="0"/>
                <a:cs typeface="Times New Roman" pitchFamily="18" charset="0"/>
              </a:rPr>
              <a:t>		printf("out of memory\n");  return -1;</a:t>
            </a:r>
          </a:p>
          <a:p>
            <a:pPr marL="479425" indent="-479425" algn="just" defTabSz="966788">
              <a:lnSpc>
                <a:spcPct val="85000"/>
              </a:lnSpc>
              <a:spcBef>
                <a:spcPct val="20000"/>
              </a:spcBef>
              <a:buClr>
                <a:srgbClr val="000000"/>
              </a:buClr>
              <a:buSzPct val="75000"/>
              <a:buFont typeface="Wingdings" pitchFamily="2" charset="2"/>
              <a:buNone/>
              <a:tabLst>
                <a:tab pos="1082675" algn="l"/>
                <a:tab pos="1687513" algn="l"/>
                <a:tab pos="3386138" algn="l"/>
                <a:tab pos="4743450" algn="l"/>
                <a:tab pos="5802313" algn="l"/>
              </a:tabLst>
            </a:pPr>
            <a:r>
              <a:rPr lang="en-US" sz="2500" dirty="0">
                <a:latin typeface="Arial" pitchFamily="34" charset="0"/>
                <a:cs typeface="Times New Roman" pitchFamily="18" charset="0"/>
              </a:rPr>
              <a:t>	}</a:t>
            </a:r>
          </a:p>
          <a:p>
            <a:pPr marL="479425" indent="-479425" algn="just" defTabSz="966788">
              <a:lnSpc>
                <a:spcPct val="85000"/>
              </a:lnSpc>
              <a:spcBef>
                <a:spcPct val="20000"/>
              </a:spcBef>
              <a:buClr>
                <a:srgbClr val="000000"/>
              </a:buClr>
              <a:buSzPct val="75000"/>
              <a:buFont typeface="Wingdings" pitchFamily="2" charset="2"/>
              <a:buNone/>
              <a:tabLst>
                <a:tab pos="1082675" algn="l"/>
                <a:tab pos="1687513" algn="l"/>
                <a:tab pos="3386138" algn="l"/>
                <a:tab pos="4743450" algn="l"/>
                <a:tab pos="5802313" algn="l"/>
              </a:tabLst>
            </a:pPr>
            <a:r>
              <a:rPr lang="en-US" sz="2500" dirty="0">
                <a:latin typeface="Arial" pitchFamily="34" charset="0"/>
                <a:cs typeface="Times New Roman" pitchFamily="18" charset="0"/>
              </a:rPr>
              <a:t>	printf("Enter name, phone, email: \n");</a:t>
            </a:r>
          </a:p>
          <a:p>
            <a:pPr marL="479425" indent="-479425" algn="just" defTabSz="966788">
              <a:lnSpc>
                <a:spcPct val="85000"/>
              </a:lnSpc>
              <a:spcBef>
                <a:spcPct val="20000"/>
              </a:spcBef>
              <a:buClr>
                <a:srgbClr val="000000"/>
              </a:buClr>
              <a:buSzPct val="75000"/>
              <a:buFont typeface="Wingdings" pitchFamily="2" charset="2"/>
              <a:buNone/>
              <a:tabLst>
                <a:tab pos="1082675" algn="l"/>
                <a:tab pos="1687513" algn="l"/>
                <a:tab pos="3386138" algn="l"/>
                <a:tab pos="4743450" algn="l"/>
                <a:tab pos="5802313" algn="l"/>
              </a:tabLst>
            </a:pPr>
            <a:r>
              <a:rPr lang="en-US" sz="2500" dirty="0">
                <a:latin typeface="Arial" pitchFamily="34" charset="0"/>
                <a:cs typeface="Times New Roman" pitchFamily="18" charset="0"/>
              </a:rPr>
              <a:t>	scanf("%s", p-&gt;name);	</a:t>
            </a:r>
            <a:r>
              <a:rPr lang="en-US" sz="2500" dirty="0">
                <a:solidFill>
                  <a:schemeClr val="accent1"/>
                </a:solidFill>
                <a:latin typeface="Arial" pitchFamily="34" charset="0"/>
                <a:cs typeface="Times New Roman" pitchFamily="18" charset="0"/>
              </a:rPr>
              <a:t>// p</a:t>
            </a:r>
            <a:r>
              <a:rPr lang="en-US" sz="2500" dirty="0">
                <a:solidFill>
                  <a:srgbClr val="FF0000"/>
                </a:solidFill>
                <a:latin typeface="Arial" pitchFamily="34" charset="0"/>
                <a:cs typeface="Times New Roman" pitchFamily="18" charset="0"/>
              </a:rPr>
              <a:t>-&gt;</a:t>
            </a:r>
            <a:r>
              <a:rPr lang="en-US" sz="2500" dirty="0">
                <a:solidFill>
                  <a:schemeClr val="accent1"/>
                </a:solidFill>
                <a:latin typeface="Arial" pitchFamily="34" charset="0"/>
                <a:cs typeface="Times New Roman" pitchFamily="18" charset="0"/>
              </a:rPr>
              <a:t>name is array</a:t>
            </a:r>
          </a:p>
          <a:p>
            <a:pPr marL="479425" indent="-479425" algn="just" defTabSz="966788">
              <a:lnSpc>
                <a:spcPct val="85000"/>
              </a:lnSpc>
              <a:spcBef>
                <a:spcPct val="20000"/>
              </a:spcBef>
              <a:buClr>
                <a:srgbClr val="000000"/>
              </a:buClr>
              <a:buSzPct val="75000"/>
              <a:buFont typeface="Wingdings" pitchFamily="2" charset="2"/>
              <a:buNone/>
              <a:tabLst>
                <a:tab pos="1082675" algn="l"/>
                <a:tab pos="1687513" algn="l"/>
                <a:tab pos="3386138" algn="l"/>
                <a:tab pos="4743450" algn="l"/>
                <a:tab pos="5802313" algn="l"/>
              </a:tabLst>
            </a:pPr>
            <a:r>
              <a:rPr lang="en-US" sz="2500" dirty="0">
                <a:latin typeface="Arial" pitchFamily="34" charset="0"/>
                <a:cs typeface="Times New Roman" pitchFamily="18" charset="0"/>
              </a:rPr>
              <a:t>	scanf("%d", </a:t>
            </a:r>
            <a:r>
              <a:rPr lang="en-US" sz="2500" dirty="0">
                <a:solidFill>
                  <a:schemeClr val="accent2"/>
                </a:solidFill>
                <a:latin typeface="Arial" pitchFamily="34" charset="0"/>
                <a:cs typeface="Times New Roman" pitchFamily="18" charset="0"/>
              </a:rPr>
              <a:t>&amp;</a:t>
            </a:r>
            <a:r>
              <a:rPr lang="en-US" sz="2500" dirty="0">
                <a:latin typeface="Arial" pitchFamily="34" charset="0"/>
                <a:cs typeface="Times New Roman" pitchFamily="18" charset="0"/>
              </a:rPr>
              <a:t>p-&gt;phone);</a:t>
            </a:r>
          </a:p>
          <a:p>
            <a:pPr marL="479425" indent="-479425" algn="just" defTabSz="966788">
              <a:lnSpc>
                <a:spcPct val="85000"/>
              </a:lnSpc>
              <a:spcBef>
                <a:spcPct val="20000"/>
              </a:spcBef>
              <a:buClr>
                <a:srgbClr val="000000"/>
              </a:buClr>
              <a:buSzPct val="75000"/>
              <a:buFont typeface="Wingdings" pitchFamily="2" charset="2"/>
              <a:buNone/>
              <a:tabLst>
                <a:tab pos="1082675" algn="l"/>
                <a:tab pos="1687513" algn="l"/>
                <a:tab pos="3386138" algn="l"/>
                <a:tab pos="4743450" algn="l"/>
                <a:tab pos="5802313" algn="l"/>
              </a:tabLst>
            </a:pPr>
            <a:r>
              <a:rPr lang="en-US" sz="2500" dirty="0">
                <a:latin typeface="Arial" pitchFamily="34" charset="0"/>
                <a:cs typeface="Times New Roman" pitchFamily="18" charset="0"/>
              </a:rPr>
              <a:t>	scanf("%s", p-&gt;email);</a:t>
            </a:r>
          </a:p>
          <a:p>
            <a:pPr marL="479425" indent="-479425" algn="just" defTabSz="966788">
              <a:lnSpc>
                <a:spcPct val="85000"/>
              </a:lnSpc>
              <a:spcBef>
                <a:spcPct val="20000"/>
              </a:spcBef>
              <a:buClr>
                <a:srgbClr val="000000"/>
              </a:buClr>
              <a:buSzPct val="75000"/>
              <a:buFont typeface="Wingdings" pitchFamily="2" charset="2"/>
              <a:buNone/>
              <a:tabLst>
                <a:tab pos="1082675" algn="l"/>
                <a:tab pos="1687513" algn="l"/>
                <a:tab pos="3386138" algn="l"/>
                <a:tab pos="4743450" algn="l"/>
                <a:tab pos="5802313" algn="l"/>
              </a:tabLst>
            </a:pPr>
            <a:r>
              <a:rPr lang="en-US" sz="2500" dirty="0">
                <a:latin typeface="Arial" pitchFamily="34" charset="0"/>
                <a:cs typeface="Times New Roman" pitchFamily="18" charset="0"/>
              </a:rPr>
              <a:t>	p-&gt;next = head;</a:t>
            </a:r>
          </a:p>
          <a:p>
            <a:pPr marL="479425" indent="-479425" algn="just" defTabSz="966788">
              <a:lnSpc>
                <a:spcPct val="85000"/>
              </a:lnSpc>
              <a:spcBef>
                <a:spcPct val="20000"/>
              </a:spcBef>
              <a:buClr>
                <a:srgbClr val="000000"/>
              </a:buClr>
              <a:buSzPct val="75000"/>
              <a:buFont typeface="Wingdings" pitchFamily="2" charset="2"/>
              <a:buNone/>
              <a:tabLst>
                <a:tab pos="1082675" algn="l"/>
                <a:tab pos="1687513" algn="l"/>
                <a:tab pos="3386138" algn="l"/>
                <a:tab pos="4743450" algn="l"/>
                <a:tab pos="5802313" algn="l"/>
              </a:tabLst>
            </a:pPr>
            <a:r>
              <a:rPr lang="en-US" sz="2500" dirty="0">
                <a:latin typeface="Arial" pitchFamily="34" charset="0"/>
                <a:cs typeface="Times New Roman" pitchFamily="18" charset="0"/>
              </a:rPr>
              <a:t>	head = p;</a:t>
            </a:r>
          </a:p>
          <a:p>
            <a:pPr marL="479425" indent="-479425" algn="just" defTabSz="966788">
              <a:lnSpc>
                <a:spcPct val="85000"/>
              </a:lnSpc>
              <a:spcBef>
                <a:spcPct val="20000"/>
              </a:spcBef>
              <a:buClr>
                <a:srgbClr val="000000"/>
              </a:buClr>
              <a:buSzPct val="75000"/>
              <a:buFont typeface="Wingdings" pitchFamily="2" charset="2"/>
              <a:buNone/>
              <a:tabLst>
                <a:tab pos="1082675" algn="l"/>
                <a:tab pos="1687513" algn="l"/>
                <a:tab pos="3386138" algn="l"/>
                <a:tab pos="4743450" algn="l"/>
                <a:tab pos="5802313" algn="l"/>
              </a:tabLst>
            </a:pPr>
            <a:r>
              <a:rPr lang="en-US" sz="2500" dirty="0">
                <a:latin typeface="Arial" pitchFamily="34" charset="0"/>
                <a:cs typeface="Times New Roman" pitchFamily="18" charset="0"/>
              </a:rPr>
              <a:t>	return 0;</a:t>
            </a:r>
          </a:p>
          <a:p>
            <a:pPr marL="479425" indent="-479425" algn="just" defTabSz="966788">
              <a:lnSpc>
                <a:spcPct val="85000"/>
              </a:lnSpc>
              <a:spcBef>
                <a:spcPct val="20000"/>
              </a:spcBef>
              <a:buClr>
                <a:srgbClr val="000000"/>
              </a:buClr>
              <a:buSzPct val="75000"/>
              <a:buFont typeface="Wingdings" pitchFamily="2" charset="2"/>
              <a:buNone/>
              <a:tabLst>
                <a:tab pos="1082675" algn="l"/>
                <a:tab pos="1687513" algn="l"/>
                <a:tab pos="3386138" algn="l"/>
                <a:tab pos="4743450" algn="l"/>
                <a:tab pos="5802313" algn="l"/>
              </a:tabLst>
            </a:pPr>
            <a:r>
              <a:rPr lang="en-US" sz="2500" dirty="0">
                <a:latin typeface="Arial" pitchFamily="34" charset="0"/>
                <a:cs typeface="Times New Roman" pitchFamily="18" charset="0"/>
              </a:rPr>
              <a:t>}</a:t>
            </a:r>
          </a:p>
        </p:txBody>
      </p:sp>
      <p:sp>
        <p:nvSpPr>
          <p:cNvPr id="78851" name="Rectangle 5"/>
          <p:cNvSpPr>
            <a:spLocks noChangeArrowheads="1"/>
          </p:cNvSpPr>
          <p:nvPr/>
        </p:nvSpPr>
        <p:spPr bwMode="auto">
          <a:xfrm>
            <a:off x="565150" y="80963"/>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cs typeface="Times New Roman" pitchFamily="18" charset="0"/>
              </a:rPr>
              <a:t>Linked List Operation: insertion( )</a:t>
            </a:r>
            <a:endParaRPr lang="en-US" sz="3400" b="1">
              <a:solidFill>
                <a:schemeClr val="accent2"/>
              </a:solidFill>
            </a:endParaRPr>
          </a:p>
        </p:txBody>
      </p:sp>
      <p:sp>
        <p:nvSpPr>
          <p:cNvPr id="2" name="Rounded Rectangular Callout 1"/>
          <p:cNvSpPr/>
          <p:nvPr/>
        </p:nvSpPr>
        <p:spPr bwMode="auto">
          <a:xfrm>
            <a:off x="6324600" y="725488"/>
            <a:ext cx="2743200" cy="1027112"/>
          </a:xfrm>
          <a:prstGeom prst="wedgeRoundRectCallout">
            <a:avLst>
              <a:gd name="adj1" fmla="val -75070"/>
              <a:gd name="adj2" fmla="val 71554"/>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To avoid counting and padding</a:t>
            </a:r>
          </a:p>
        </p:txBody>
      </p:sp>
      <p:grpSp>
        <p:nvGrpSpPr>
          <p:cNvPr id="5" name="Group 4"/>
          <p:cNvGrpSpPr/>
          <p:nvPr/>
        </p:nvGrpSpPr>
        <p:grpSpPr>
          <a:xfrm>
            <a:off x="3962400" y="5181600"/>
            <a:ext cx="3429000" cy="830997"/>
            <a:chOff x="3962400" y="5181600"/>
            <a:chExt cx="3429000" cy="830997"/>
          </a:xfrm>
        </p:grpSpPr>
        <p:sp>
          <p:nvSpPr>
            <p:cNvPr id="3" name="Right Brace 2"/>
            <p:cNvSpPr/>
            <p:nvPr/>
          </p:nvSpPr>
          <p:spPr bwMode="auto">
            <a:xfrm>
              <a:off x="3962400" y="5257800"/>
              <a:ext cx="634206" cy="5334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 name="TextBox 3"/>
            <p:cNvSpPr txBox="1"/>
            <p:nvPr/>
          </p:nvSpPr>
          <p:spPr>
            <a:xfrm>
              <a:off x="4724400" y="5181600"/>
              <a:ext cx="2667000" cy="830997"/>
            </a:xfrm>
            <a:prstGeom prst="rect">
              <a:avLst/>
            </a:prstGeom>
            <a:noFill/>
          </p:spPr>
          <p:txBody>
            <a:bodyPr wrap="square" rtlCol="0">
              <a:spAutoFit/>
            </a:bodyPr>
            <a:lstStyle/>
            <a:p>
              <a:r>
                <a:rPr lang="en-US" dirty="0" smtClean="0"/>
                <a:t>Insert the new node at the first place</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2000"/>
                            </p:stCondLst>
                            <p:childTnLst>
                              <p:par>
                                <p:cTn id="9" presetID="2" presetClass="entr" presetSubtype="8" fill="hold" nodeType="afterEffect">
                                  <p:stCondLst>
                                    <p:cond delay="2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0-#ppt_w/2"/>
                                          </p:val>
                                        </p:tav>
                                        <p:tav tm="100000">
                                          <p:val>
                                            <p:strVal val="#ppt_x"/>
                                          </p:val>
                                        </p:tav>
                                      </p:tavLst>
                                    </p:anim>
                                    <p:anim calcmode="lin" valueType="num">
                                      <p:cBhvr additive="base">
                                        <p:cTn id="12" dur="2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685800" y="914400"/>
            <a:ext cx="8032750" cy="5637659"/>
          </a:xfrm>
          <a:prstGeom prst="rect">
            <a:avLst/>
          </a:prstGeom>
          <a:noFill/>
          <a:ln w="9525">
            <a:noFill/>
            <a:miter lim="800000"/>
            <a:headEnd/>
            <a:tailEnd/>
          </a:ln>
        </p:spPr>
        <p:txBody>
          <a:bodyPr lIns="96736" tIns="48368" rIns="96736" bIns="48368">
            <a:spAutoFit/>
          </a:bodyPr>
          <a:lstStyle/>
          <a:p>
            <a:pPr defTabSz="966788"/>
            <a:r>
              <a:rPr lang="en-US" dirty="0">
                <a:latin typeface="Arial" pitchFamily="34" charset="0"/>
              </a:rPr>
              <a:t>include &lt;</a:t>
            </a:r>
            <a:r>
              <a:rPr lang="en-US" dirty="0" err="1">
                <a:latin typeface="Arial" pitchFamily="34" charset="0"/>
              </a:rPr>
              <a:t>stdio.h</a:t>
            </a:r>
            <a:r>
              <a:rPr lang="en-US" dirty="0">
                <a:latin typeface="Arial" pitchFamily="34" charset="0"/>
              </a:rPr>
              <a:t>&gt; // </a:t>
            </a:r>
            <a:endParaRPr lang="en-US" dirty="0" smtClean="0">
              <a:latin typeface="Arial" pitchFamily="34" charset="0"/>
            </a:endParaRPr>
          </a:p>
          <a:p>
            <a:pPr defTabSz="966788"/>
            <a:r>
              <a:rPr lang="en-US" dirty="0" smtClean="0">
                <a:latin typeface="Arial" pitchFamily="34" charset="0"/>
              </a:rPr>
              <a:t>void </a:t>
            </a:r>
            <a:r>
              <a:rPr lang="en-US" dirty="0">
                <a:latin typeface="Arial" pitchFamily="34" charset="0"/>
              </a:rPr>
              <a:t>foo(</a:t>
            </a:r>
            <a:r>
              <a:rPr lang="en-US" dirty="0" err="1">
                <a:latin typeface="Arial" pitchFamily="34" charset="0"/>
              </a:rPr>
              <a:t>int</a:t>
            </a:r>
            <a:r>
              <a:rPr lang="en-US" dirty="0">
                <a:latin typeface="Arial" pitchFamily="34" charset="0"/>
              </a:rPr>
              <a:t> *n) {	</a:t>
            </a:r>
          </a:p>
          <a:p>
            <a:pPr defTabSz="966788"/>
            <a:r>
              <a:rPr lang="en-US" dirty="0">
                <a:latin typeface="Arial" pitchFamily="34" charset="0"/>
              </a:rPr>
              <a:t>    </a:t>
            </a:r>
            <a:r>
              <a:rPr lang="en-US" dirty="0">
                <a:solidFill>
                  <a:srgbClr val="0000FF"/>
                </a:solidFill>
                <a:latin typeface="Arial" pitchFamily="34" charset="0"/>
              </a:rPr>
              <a:t>printf</a:t>
            </a:r>
            <a:r>
              <a:rPr lang="en-US" dirty="0">
                <a:latin typeface="Arial" pitchFamily="34" charset="0"/>
              </a:rPr>
              <a:t>("%d\n", *n);	</a:t>
            </a:r>
            <a:endParaRPr lang="en-US" dirty="0" smtClean="0">
              <a:solidFill>
                <a:srgbClr val="6699FF"/>
              </a:solidFill>
              <a:latin typeface="Arial" pitchFamily="34" charset="0"/>
            </a:endParaRPr>
          </a:p>
          <a:p>
            <a:pPr defTabSz="966788"/>
            <a:r>
              <a:rPr lang="en-US" dirty="0" smtClean="0">
                <a:latin typeface="Arial" pitchFamily="34" charset="0"/>
              </a:rPr>
              <a:t>    *n = 30;		</a:t>
            </a:r>
            <a:endParaRPr lang="en-US" dirty="0" smtClean="0">
              <a:solidFill>
                <a:srgbClr val="6699FF"/>
              </a:solidFill>
              <a:latin typeface="Arial" pitchFamily="34" charset="0"/>
            </a:endParaRPr>
          </a:p>
          <a:p>
            <a:pPr defTabSz="966788"/>
            <a:r>
              <a:rPr lang="en-US" dirty="0" smtClean="0">
                <a:latin typeface="Arial" pitchFamily="34" charset="0"/>
              </a:rPr>
              <a:t>    </a:t>
            </a:r>
            <a:r>
              <a:rPr lang="en-US" dirty="0">
                <a:solidFill>
                  <a:srgbClr val="0000FF"/>
                </a:solidFill>
                <a:latin typeface="Arial" pitchFamily="34" charset="0"/>
              </a:rPr>
              <a:t>printf</a:t>
            </a:r>
            <a:r>
              <a:rPr lang="en-US" dirty="0">
                <a:latin typeface="Arial" pitchFamily="34" charset="0"/>
              </a:rPr>
              <a:t>("%d\n", *n);	</a:t>
            </a:r>
          </a:p>
          <a:p>
            <a:pPr defTabSz="966788"/>
            <a:r>
              <a:rPr lang="en-US" dirty="0">
                <a:latin typeface="Arial" pitchFamily="34" charset="0"/>
              </a:rPr>
              <a:t>}</a:t>
            </a:r>
          </a:p>
          <a:p>
            <a:pPr defTabSz="966788"/>
            <a:r>
              <a:rPr lang="en-US" dirty="0">
                <a:latin typeface="Arial" pitchFamily="34" charset="0"/>
              </a:rPr>
              <a:t>void main() {</a:t>
            </a:r>
          </a:p>
          <a:p>
            <a:pPr defTabSz="966788"/>
            <a:r>
              <a:rPr lang="en-US" dirty="0">
                <a:latin typeface="Arial" pitchFamily="34" charset="0"/>
              </a:rPr>
              <a:t>	</a:t>
            </a:r>
            <a:r>
              <a:rPr lang="en-US" dirty="0" err="1" smtClean="0">
                <a:latin typeface="Arial" pitchFamily="34" charset="0"/>
              </a:rPr>
              <a:t>int</a:t>
            </a:r>
            <a:r>
              <a:rPr lang="en-US" dirty="0" smtClean="0">
                <a:latin typeface="Arial" pitchFamily="34" charset="0"/>
              </a:rPr>
              <a:t> </a:t>
            </a:r>
            <a:r>
              <a:rPr lang="en-US" dirty="0">
                <a:latin typeface="Arial" pitchFamily="34" charset="0"/>
              </a:rPr>
              <a:t>i = </a:t>
            </a:r>
            <a:r>
              <a:rPr lang="en-US" dirty="0" smtClean="0">
                <a:latin typeface="Arial" pitchFamily="34" charset="0"/>
              </a:rPr>
              <a:t>0; </a:t>
            </a:r>
          </a:p>
          <a:p>
            <a:pPr defTabSz="966788"/>
            <a:r>
              <a:rPr lang="en-US" dirty="0">
                <a:solidFill>
                  <a:srgbClr val="0066CC"/>
                </a:solidFill>
                <a:latin typeface="Arial" pitchFamily="34" charset="0"/>
                <a:cs typeface="Times New Roman" pitchFamily="18" charset="0"/>
              </a:rPr>
              <a:t>	</a:t>
            </a:r>
            <a:r>
              <a:rPr lang="en-US" dirty="0">
                <a:solidFill>
                  <a:srgbClr val="0000FF"/>
                </a:solidFill>
                <a:latin typeface="Arial" pitchFamily="34" charset="0"/>
              </a:rPr>
              <a:t>scanf</a:t>
            </a:r>
            <a:r>
              <a:rPr lang="en-US" dirty="0" smtClean="0">
                <a:latin typeface="Arial" pitchFamily="34" charset="0"/>
                <a:cs typeface="Times New Roman" pitchFamily="18" charset="0"/>
              </a:rPr>
              <a:t>(</a:t>
            </a:r>
            <a:r>
              <a:rPr lang="en-US" dirty="0">
                <a:solidFill>
                  <a:schemeClr val="accent2"/>
                </a:solidFill>
                <a:latin typeface="Arial" pitchFamily="34" charset="0"/>
              </a:rPr>
              <a:t>"</a:t>
            </a:r>
            <a:r>
              <a:rPr lang="en-US" dirty="0" smtClean="0">
                <a:latin typeface="Arial" pitchFamily="34" charset="0"/>
                <a:cs typeface="Times New Roman" pitchFamily="18" charset="0"/>
              </a:rPr>
              <a:t>%d</a:t>
            </a:r>
            <a:r>
              <a:rPr lang="en-US" dirty="0">
                <a:solidFill>
                  <a:schemeClr val="accent2"/>
                </a:solidFill>
                <a:latin typeface="Arial" pitchFamily="34" charset="0"/>
              </a:rPr>
              <a:t>"</a:t>
            </a:r>
            <a:r>
              <a:rPr lang="en-US" dirty="0" smtClean="0">
                <a:latin typeface="Arial" pitchFamily="34" charset="0"/>
                <a:cs typeface="Times New Roman" pitchFamily="18" charset="0"/>
              </a:rPr>
              <a:t>, </a:t>
            </a:r>
            <a:r>
              <a:rPr lang="en-US" dirty="0">
                <a:solidFill>
                  <a:srgbClr val="0000FF"/>
                </a:solidFill>
                <a:latin typeface="Arial" pitchFamily="34" charset="0"/>
                <a:cs typeface="Times New Roman" pitchFamily="18" charset="0"/>
              </a:rPr>
              <a:t>&amp;</a:t>
            </a:r>
            <a:r>
              <a:rPr lang="en-US" dirty="0">
                <a:latin typeface="Arial" pitchFamily="34" charset="0"/>
                <a:cs typeface="Times New Roman" pitchFamily="18" charset="0"/>
              </a:rPr>
              <a:t>i); </a:t>
            </a:r>
            <a:r>
              <a:rPr lang="en-US" dirty="0" smtClean="0">
                <a:latin typeface="Arial" pitchFamily="34" charset="0"/>
                <a:cs typeface="Times New Roman" pitchFamily="18" charset="0"/>
              </a:rPr>
              <a:t> // enter 20</a:t>
            </a:r>
            <a:endParaRPr lang="en-US" dirty="0" smtClean="0">
              <a:latin typeface="Arial" pitchFamily="34" charset="0"/>
            </a:endParaRPr>
          </a:p>
          <a:p>
            <a:pPr defTabSz="966788"/>
            <a:r>
              <a:rPr lang="en-US" dirty="0">
                <a:latin typeface="Arial" pitchFamily="34" charset="0"/>
              </a:rPr>
              <a:t>	foo(&amp;</a:t>
            </a:r>
            <a:r>
              <a:rPr lang="en-US" dirty="0" err="1">
                <a:latin typeface="Arial" pitchFamily="34" charset="0"/>
              </a:rPr>
              <a:t>i</a:t>
            </a:r>
            <a:r>
              <a:rPr lang="en-US" dirty="0">
                <a:latin typeface="Arial" pitchFamily="34" charset="0"/>
              </a:rPr>
              <a:t>);     // the ampersand is used for address of </a:t>
            </a:r>
            <a:r>
              <a:rPr lang="en-US" dirty="0" err="1">
                <a:latin typeface="Arial" pitchFamily="34" charset="0"/>
              </a:rPr>
              <a:t>i</a:t>
            </a:r>
            <a:endParaRPr lang="en-US" dirty="0">
              <a:latin typeface="Arial" pitchFamily="34" charset="0"/>
            </a:endParaRPr>
          </a:p>
          <a:p>
            <a:pPr defTabSz="966788"/>
            <a:r>
              <a:rPr lang="en-US" dirty="0">
                <a:latin typeface="Arial" pitchFamily="34" charset="0"/>
              </a:rPr>
              <a:t>	</a:t>
            </a:r>
            <a:r>
              <a:rPr lang="en-US" dirty="0">
                <a:solidFill>
                  <a:srgbClr val="0000FF"/>
                </a:solidFill>
                <a:latin typeface="Arial" pitchFamily="34" charset="0"/>
              </a:rPr>
              <a:t>printf</a:t>
            </a:r>
            <a:r>
              <a:rPr lang="en-US" dirty="0">
                <a:solidFill>
                  <a:schemeClr val="accent2"/>
                </a:solidFill>
                <a:latin typeface="Arial" pitchFamily="34" charset="0"/>
              </a:rPr>
              <a:t>("%d\n", </a:t>
            </a:r>
            <a:r>
              <a:rPr lang="en-US" dirty="0" err="1">
                <a:solidFill>
                  <a:schemeClr val="accent2"/>
                </a:solidFill>
                <a:latin typeface="Arial" pitchFamily="34" charset="0"/>
              </a:rPr>
              <a:t>i</a:t>
            </a:r>
            <a:r>
              <a:rPr lang="en-US" dirty="0">
                <a:solidFill>
                  <a:schemeClr val="accent2"/>
                </a:solidFill>
                <a:latin typeface="Arial" pitchFamily="34" charset="0"/>
              </a:rPr>
              <a:t>);</a:t>
            </a:r>
          </a:p>
          <a:p>
            <a:pPr defTabSz="966788"/>
            <a:r>
              <a:rPr lang="en-US" dirty="0">
                <a:latin typeface="Arial" pitchFamily="34" charset="0"/>
              </a:rPr>
              <a:t>	</a:t>
            </a:r>
            <a:r>
              <a:rPr lang="en-US" dirty="0" err="1">
                <a:latin typeface="Arial" pitchFamily="34" charset="0"/>
              </a:rPr>
              <a:t>i</a:t>
            </a:r>
            <a:r>
              <a:rPr lang="en-US" dirty="0">
                <a:latin typeface="Arial" pitchFamily="34" charset="0"/>
              </a:rPr>
              <a:t> = 10;</a:t>
            </a:r>
          </a:p>
          <a:p>
            <a:pPr defTabSz="966788"/>
            <a:r>
              <a:rPr lang="en-US" dirty="0">
                <a:latin typeface="Arial" pitchFamily="34" charset="0"/>
              </a:rPr>
              <a:t>	foo(&amp;</a:t>
            </a:r>
            <a:r>
              <a:rPr lang="en-US" dirty="0" err="1">
                <a:latin typeface="Arial" pitchFamily="34" charset="0"/>
              </a:rPr>
              <a:t>i</a:t>
            </a:r>
            <a:r>
              <a:rPr lang="en-US" dirty="0">
                <a:latin typeface="Arial" pitchFamily="34" charset="0"/>
              </a:rPr>
              <a:t>);</a:t>
            </a:r>
          </a:p>
          <a:p>
            <a:pPr defTabSz="966788"/>
            <a:r>
              <a:rPr lang="en-US" dirty="0">
                <a:latin typeface="Arial" pitchFamily="34" charset="0"/>
              </a:rPr>
              <a:t>	</a:t>
            </a:r>
            <a:r>
              <a:rPr lang="en-US" dirty="0">
                <a:solidFill>
                  <a:srgbClr val="0000FF"/>
                </a:solidFill>
                <a:latin typeface="Arial" pitchFamily="34" charset="0"/>
              </a:rPr>
              <a:t>printf</a:t>
            </a:r>
            <a:r>
              <a:rPr lang="en-US" dirty="0">
                <a:solidFill>
                  <a:schemeClr val="accent2"/>
                </a:solidFill>
                <a:latin typeface="Arial" pitchFamily="34" charset="0"/>
              </a:rPr>
              <a:t>("%d\n", </a:t>
            </a:r>
            <a:r>
              <a:rPr lang="en-US" dirty="0" err="1">
                <a:solidFill>
                  <a:schemeClr val="accent2"/>
                </a:solidFill>
                <a:latin typeface="Arial" pitchFamily="34" charset="0"/>
              </a:rPr>
              <a:t>i</a:t>
            </a:r>
            <a:r>
              <a:rPr lang="en-US" dirty="0">
                <a:solidFill>
                  <a:schemeClr val="accent2"/>
                </a:solidFill>
                <a:latin typeface="Arial" pitchFamily="34" charset="0"/>
              </a:rPr>
              <a:t>);</a:t>
            </a:r>
          </a:p>
          <a:p>
            <a:pPr defTabSz="966788"/>
            <a:r>
              <a:rPr lang="en-US" dirty="0" smtClean="0">
                <a:latin typeface="Arial" pitchFamily="34" charset="0"/>
              </a:rPr>
              <a:t>}</a:t>
            </a:r>
            <a:endParaRPr lang="en-US" dirty="0">
              <a:latin typeface="Arial" pitchFamily="34" charset="0"/>
            </a:endParaRPr>
          </a:p>
        </p:txBody>
      </p:sp>
      <p:sp>
        <p:nvSpPr>
          <p:cNvPr id="15363" name="Rectangle 3"/>
          <p:cNvSpPr>
            <a:spLocks noChangeArrowheads="1"/>
          </p:cNvSpPr>
          <p:nvPr/>
        </p:nvSpPr>
        <p:spPr bwMode="auto">
          <a:xfrm>
            <a:off x="671513" y="161925"/>
            <a:ext cx="7796212"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dirty="0" smtClean="0">
                <a:solidFill>
                  <a:schemeClr val="accent2"/>
                </a:solidFill>
                <a:cs typeface="Times New Roman" pitchFamily="18" charset="0"/>
              </a:rPr>
              <a:t>C </a:t>
            </a:r>
            <a:r>
              <a:rPr lang="en-US" sz="3400" b="1" dirty="0">
                <a:solidFill>
                  <a:schemeClr val="accent2"/>
                </a:solidFill>
                <a:cs typeface="Times New Roman" pitchFamily="18" charset="0"/>
              </a:rPr>
              <a:t>S</a:t>
            </a:r>
            <a:r>
              <a:rPr lang="en-US" sz="3400" b="1" dirty="0" smtClean="0">
                <a:solidFill>
                  <a:schemeClr val="accent2"/>
                </a:solidFill>
                <a:cs typeface="Times New Roman" pitchFamily="18" charset="0"/>
              </a:rPr>
              <a:t>tyle I/O</a:t>
            </a:r>
            <a:endParaRPr lang="en-US" sz="3400" b="1" dirty="0">
              <a:solidFill>
                <a:schemeClr val="accent2"/>
              </a:solidFill>
            </a:endParaRPr>
          </a:p>
        </p:txBody>
      </p:sp>
      <p:sp>
        <p:nvSpPr>
          <p:cNvPr id="2" name="Rounded Rectangular Callout 1"/>
          <p:cNvSpPr/>
          <p:nvPr/>
        </p:nvSpPr>
        <p:spPr bwMode="auto">
          <a:xfrm>
            <a:off x="5412658" y="5018534"/>
            <a:ext cx="2895600" cy="1533525"/>
          </a:xfrm>
          <a:prstGeom prst="wedgeRoundRectCallout">
            <a:avLst>
              <a:gd name="adj1" fmla="val -76510"/>
              <a:gd name="adj2" fmla="val -53721"/>
              <a:gd name="adj3" fmla="val 16667"/>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 programs are full of pointers, from I/O to everywhere.</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295400"/>
            <a:ext cx="2505075" cy="2919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bwMode="auto">
          <a:xfrm flipV="1">
            <a:off x="5486400" y="2755124"/>
            <a:ext cx="1066800" cy="1283476"/>
          </a:xfrm>
          <a:prstGeom prst="straightConnector1">
            <a:avLst/>
          </a:prstGeom>
          <a:solidFill>
            <a:srgbClr val="00B8FF"/>
          </a:solidFill>
          <a:ln w="1905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25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18434"/>
                                        </p:tgtEl>
                                        <p:attrNameLst>
                                          <p:attrName>style.visibility</p:attrName>
                                        </p:attrNameLst>
                                      </p:cBhvr>
                                      <p:to>
                                        <p:strVal val="visible"/>
                                      </p:to>
                                    </p:set>
                                    <p:anim calcmode="lin" valueType="num">
                                      <p:cBhvr additive="base">
                                        <p:cTn id="16" dur="500" fill="hold"/>
                                        <p:tgtEl>
                                          <p:spTgt spid="18434"/>
                                        </p:tgtEl>
                                        <p:attrNameLst>
                                          <p:attrName>ppt_x</p:attrName>
                                        </p:attrNameLst>
                                      </p:cBhvr>
                                      <p:tavLst>
                                        <p:tav tm="0">
                                          <p:val>
                                            <p:strVal val="0-#ppt_w/2"/>
                                          </p:val>
                                        </p:tav>
                                        <p:tav tm="100000">
                                          <p:val>
                                            <p:strVal val="#ppt_x"/>
                                          </p:val>
                                        </p:tav>
                                      </p:tavLst>
                                    </p:anim>
                                    <p:anim calcmode="lin" valueType="num">
                                      <p:cBhvr additive="base">
                                        <p:cTn id="17" dur="500" fill="hold"/>
                                        <p:tgtEl>
                                          <p:spTgt spid="184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4" name="Group 5"/>
          <p:cNvGrpSpPr>
            <a:grpSpLocks/>
          </p:cNvGrpSpPr>
          <p:nvPr/>
        </p:nvGrpSpPr>
        <p:grpSpPr bwMode="auto">
          <a:xfrm>
            <a:off x="1169988" y="1498600"/>
            <a:ext cx="1374775" cy="844550"/>
            <a:chOff x="1776" y="1930"/>
            <a:chExt cx="384" cy="384"/>
          </a:xfrm>
        </p:grpSpPr>
        <p:sp>
          <p:nvSpPr>
            <p:cNvPr id="79926" name="Rectangle 6"/>
            <p:cNvSpPr>
              <a:spLocks noChangeArrowheads="1"/>
            </p:cNvSpPr>
            <p:nvPr/>
          </p:nvSpPr>
          <p:spPr bwMode="auto">
            <a:xfrm>
              <a:off x="1776" y="1930"/>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dirty="0">
                  <a:latin typeface="Courier New" pitchFamily="49" charset="0"/>
                </a:rPr>
                <a:t>John</a:t>
              </a:r>
            </a:p>
          </p:txBody>
        </p:sp>
        <p:sp>
          <p:nvSpPr>
            <p:cNvPr id="79927" name="Rectangle 7"/>
            <p:cNvSpPr>
              <a:spLocks noChangeArrowheads="1"/>
            </p:cNvSpPr>
            <p:nvPr/>
          </p:nvSpPr>
          <p:spPr bwMode="auto">
            <a:xfrm>
              <a:off x="1776" y="2026"/>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1122334</a:t>
              </a:r>
            </a:p>
          </p:txBody>
        </p:sp>
        <p:sp>
          <p:nvSpPr>
            <p:cNvPr id="79928" name="Rectangle 8"/>
            <p:cNvSpPr>
              <a:spLocks noChangeArrowheads="1"/>
            </p:cNvSpPr>
            <p:nvPr/>
          </p:nvSpPr>
          <p:spPr bwMode="auto">
            <a:xfrm>
              <a:off x="1776" y="2122"/>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jon@mail.net</a:t>
              </a:r>
            </a:p>
          </p:txBody>
        </p:sp>
        <p:sp>
          <p:nvSpPr>
            <p:cNvPr id="79929" name="Rectangle 9"/>
            <p:cNvSpPr>
              <a:spLocks noChangeArrowheads="1"/>
            </p:cNvSpPr>
            <p:nvPr/>
          </p:nvSpPr>
          <p:spPr bwMode="auto">
            <a:xfrm>
              <a:off x="1776" y="2218"/>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next</a:t>
              </a:r>
            </a:p>
          </p:txBody>
        </p:sp>
      </p:grpSp>
      <p:grpSp>
        <p:nvGrpSpPr>
          <p:cNvPr id="79875" name="Group 10"/>
          <p:cNvGrpSpPr>
            <a:grpSpLocks/>
          </p:cNvGrpSpPr>
          <p:nvPr/>
        </p:nvGrpSpPr>
        <p:grpSpPr bwMode="auto">
          <a:xfrm>
            <a:off x="2967038" y="1498600"/>
            <a:ext cx="1376362" cy="844550"/>
            <a:chOff x="1776" y="1930"/>
            <a:chExt cx="384" cy="384"/>
          </a:xfrm>
        </p:grpSpPr>
        <p:sp>
          <p:nvSpPr>
            <p:cNvPr id="79922" name="Rectangle 11"/>
            <p:cNvSpPr>
              <a:spLocks noChangeArrowheads="1"/>
            </p:cNvSpPr>
            <p:nvPr/>
          </p:nvSpPr>
          <p:spPr bwMode="auto">
            <a:xfrm>
              <a:off x="1776" y="1930"/>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dirty="0">
                  <a:latin typeface="Courier New" pitchFamily="49" charset="0"/>
                </a:rPr>
                <a:t>M</a:t>
              </a:r>
              <a:r>
                <a:rPr lang="en-US" sz="1400" dirty="0" smtClean="0">
                  <a:latin typeface="Courier New" pitchFamily="49" charset="0"/>
                </a:rPr>
                <a:t>ary</a:t>
              </a:r>
              <a:endParaRPr lang="en-US" sz="1800" dirty="0">
                <a:latin typeface="Courier New" pitchFamily="49" charset="0"/>
              </a:endParaRPr>
            </a:p>
          </p:txBody>
        </p:sp>
        <p:sp>
          <p:nvSpPr>
            <p:cNvPr id="79923" name="Rectangle 12"/>
            <p:cNvSpPr>
              <a:spLocks noChangeArrowheads="1"/>
            </p:cNvSpPr>
            <p:nvPr/>
          </p:nvSpPr>
          <p:spPr bwMode="auto">
            <a:xfrm>
              <a:off x="1776" y="2026"/>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1122556</a:t>
              </a:r>
            </a:p>
          </p:txBody>
        </p:sp>
        <p:sp>
          <p:nvSpPr>
            <p:cNvPr id="79924" name="Rectangle 13"/>
            <p:cNvSpPr>
              <a:spLocks noChangeArrowheads="1"/>
            </p:cNvSpPr>
            <p:nvPr/>
          </p:nvSpPr>
          <p:spPr bwMode="auto">
            <a:xfrm>
              <a:off x="1776" y="2122"/>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dirty="0" smtClean="0">
                  <a:latin typeface="Courier New" pitchFamily="49" charset="0"/>
                </a:rPr>
                <a:t>mary@mail.net</a:t>
              </a:r>
              <a:endParaRPr lang="en-US" sz="1400" dirty="0">
                <a:latin typeface="Courier New" pitchFamily="49" charset="0"/>
              </a:endParaRPr>
            </a:p>
          </p:txBody>
        </p:sp>
        <p:sp>
          <p:nvSpPr>
            <p:cNvPr id="79925" name="Rectangle 14"/>
            <p:cNvSpPr>
              <a:spLocks noChangeArrowheads="1"/>
            </p:cNvSpPr>
            <p:nvPr/>
          </p:nvSpPr>
          <p:spPr bwMode="auto">
            <a:xfrm>
              <a:off x="1776" y="2218"/>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0</a:t>
              </a:r>
            </a:p>
          </p:txBody>
        </p:sp>
      </p:grpSp>
      <p:sp>
        <p:nvSpPr>
          <p:cNvPr id="79876" name="Freeform 15"/>
          <p:cNvSpPr>
            <a:spLocks/>
          </p:cNvSpPr>
          <p:nvPr/>
        </p:nvSpPr>
        <p:spPr bwMode="auto">
          <a:xfrm>
            <a:off x="2333625" y="1603375"/>
            <a:ext cx="633413" cy="633413"/>
          </a:xfrm>
          <a:custGeom>
            <a:avLst/>
            <a:gdLst>
              <a:gd name="T0" fmla="*/ 0 w 384"/>
              <a:gd name="T1" fmla="*/ 2147483647 h 288"/>
              <a:gd name="T2" fmla="*/ 2147483647 w 384"/>
              <a:gd name="T3" fmla="*/ 2147483647 h 288"/>
              <a:gd name="T4" fmla="*/ 2147483647 w 384"/>
              <a:gd name="T5" fmla="*/ 0 h 288"/>
              <a:gd name="T6" fmla="*/ 2147483647 w 384"/>
              <a:gd name="T7" fmla="*/ 0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0" y="288"/>
                </a:moveTo>
                <a:lnTo>
                  <a:pt x="240" y="288"/>
                </a:lnTo>
                <a:lnTo>
                  <a:pt x="240" y="0"/>
                </a:lnTo>
                <a:lnTo>
                  <a:pt x="384" y="0"/>
                </a:lnTo>
              </a:path>
            </a:pathLst>
          </a:custGeom>
          <a:noFill/>
          <a:ln w="9525">
            <a:solidFill>
              <a:schemeClr val="tx1"/>
            </a:solidFill>
            <a:round/>
            <a:headEnd type="none" w="med" len="med"/>
            <a:tailEnd type="triangle" w="med" len="med"/>
          </a:ln>
        </p:spPr>
        <p:txBody>
          <a:bodyPr/>
          <a:lstStyle/>
          <a:p>
            <a:endParaRPr lang="en-US"/>
          </a:p>
        </p:txBody>
      </p:sp>
      <p:sp>
        <p:nvSpPr>
          <p:cNvPr id="79877" name="Line 16"/>
          <p:cNvSpPr>
            <a:spLocks noChangeShapeType="1"/>
          </p:cNvSpPr>
          <p:nvPr/>
        </p:nvSpPr>
        <p:spPr bwMode="auto">
          <a:xfrm>
            <a:off x="744538" y="1603375"/>
            <a:ext cx="425450" cy="0"/>
          </a:xfrm>
          <a:prstGeom prst="line">
            <a:avLst/>
          </a:prstGeom>
          <a:noFill/>
          <a:ln w="9525">
            <a:solidFill>
              <a:schemeClr val="tx1"/>
            </a:solidFill>
            <a:round/>
            <a:headEnd/>
            <a:tailEnd type="triangle" w="med" len="med"/>
          </a:ln>
        </p:spPr>
        <p:txBody>
          <a:bodyPr/>
          <a:lstStyle/>
          <a:p>
            <a:endParaRPr lang="en-US"/>
          </a:p>
        </p:txBody>
      </p:sp>
      <p:sp>
        <p:nvSpPr>
          <p:cNvPr id="79878" name="Text Box 17"/>
          <p:cNvSpPr txBox="1">
            <a:spLocks noChangeArrowheads="1"/>
          </p:cNvSpPr>
          <p:nvPr/>
        </p:nvSpPr>
        <p:spPr bwMode="auto">
          <a:xfrm>
            <a:off x="534988" y="1239838"/>
            <a:ext cx="608012" cy="304800"/>
          </a:xfrm>
          <a:prstGeom prst="rect">
            <a:avLst/>
          </a:prstGeom>
          <a:noFill/>
          <a:ln w="9525">
            <a:noFill/>
            <a:miter lim="800000"/>
            <a:headEnd/>
            <a:tailEnd/>
          </a:ln>
        </p:spPr>
        <p:txBody>
          <a:bodyPr wrap="none" lIns="91432" tIns="45716" rIns="91432" bIns="45716">
            <a:spAutoFit/>
          </a:bodyPr>
          <a:lstStyle/>
          <a:p>
            <a:pPr eaLnBrk="1" hangingPunct="1"/>
            <a:r>
              <a:rPr lang="en-US" sz="1400">
                <a:latin typeface="Courier New" pitchFamily="49" charset="0"/>
              </a:rPr>
              <a:t>head</a:t>
            </a:r>
          </a:p>
        </p:txBody>
      </p:sp>
      <p:sp>
        <p:nvSpPr>
          <p:cNvPr id="79879" name="Text Box 18"/>
          <p:cNvSpPr txBox="1">
            <a:spLocks noChangeArrowheads="1"/>
          </p:cNvSpPr>
          <p:nvPr/>
        </p:nvSpPr>
        <p:spPr bwMode="auto">
          <a:xfrm>
            <a:off x="1601788" y="890588"/>
            <a:ext cx="1727200" cy="366712"/>
          </a:xfrm>
          <a:prstGeom prst="rect">
            <a:avLst/>
          </a:prstGeom>
          <a:noFill/>
          <a:ln w="9525">
            <a:noFill/>
            <a:miter lim="800000"/>
            <a:headEnd/>
            <a:tailEnd/>
          </a:ln>
        </p:spPr>
        <p:txBody>
          <a:bodyPr wrap="none" lIns="91432" tIns="45716" rIns="91432" bIns="45716">
            <a:spAutoFit/>
          </a:bodyPr>
          <a:lstStyle/>
          <a:p>
            <a:pPr eaLnBrk="1" hangingPunct="1"/>
            <a:r>
              <a:rPr lang="en-US" sz="1800"/>
              <a:t>Before insertion:</a:t>
            </a:r>
          </a:p>
        </p:txBody>
      </p:sp>
      <p:grpSp>
        <p:nvGrpSpPr>
          <p:cNvPr id="4" name="Group 59"/>
          <p:cNvGrpSpPr>
            <a:grpSpLocks/>
          </p:cNvGrpSpPr>
          <p:nvPr/>
        </p:nvGrpSpPr>
        <p:grpSpPr bwMode="auto">
          <a:xfrm>
            <a:off x="595313" y="2743200"/>
            <a:ext cx="2230437" cy="1343025"/>
            <a:chOff x="375" y="1344"/>
            <a:chExt cx="1405" cy="846"/>
          </a:xfrm>
        </p:grpSpPr>
        <p:grpSp>
          <p:nvGrpSpPr>
            <p:cNvPr id="79914" name="Group 19"/>
            <p:cNvGrpSpPr>
              <a:grpSpLocks/>
            </p:cNvGrpSpPr>
            <p:nvPr/>
          </p:nvGrpSpPr>
          <p:grpSpPr bwMode="auto">
            <a:xfrm>
              <a:off x="737" y="1344"/>
              <a:ext cx="866" cy="533"/>
              <a:chOff x="1776" y="1930"/>
              <a:chExt cx="384" cy="384"/>
            </a:xfrm>
          </p:grpSpPr>
          <p:sp>
            <p:nvSpPr>
              <p:cNvPr id="79918" name="Rectangle 20"/>
              <p:cNvSpPr>
                <a:spLocks noChangeArrowheads="1"/>
              </p:cNvSpPr>
              <p:nvPr/>
            </p:nvSpPr>
            <p:spPr bwMode="auto">
              <a:xfrm>
                <a:off x="1776" y="1930"/>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dirty="0" smtClean="0">
                    <a:latin typeface="Courier New" pitchFamily="49" charset="0"/>
                  </a:rPr>
                  <a:t>Tam</a:t>
                </a:r>
                <a:endParaRPr lang="en-US" sz="1400" dirty="0">
                  <a:latin typeface="Courier New" pitchFamily="49" charset="0"/>
                </a:endParaRPr>
              </a:p>
            </p:txBody>
          </p:sp>
          <p:sp>
            <p:nvSpPr>
              <p:cNvPr id="79919" name="Rectangle 21"/>
              <p:cNvSpPr>
                <a:spLocks noChangeArrowheads="1"/>
              </p:cNvSpPr>
              <p:nvPr/>
            </p:nvSpPr>
            <p:spPr bwMode="auto">
              <a:xfrm>
                <a:off x="1776" y="2026"/>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1122667</a:t>
                </a:r>
              </a:p>
            </p:txBody>
          </p:sp>
          <p:sp>
            <p:nvSpPr>
              <p:cNvPr id="79920" name="Rectangle 22"/>
              <p:cNvSpPr>
                <a:spLocks noChangeArrowheads="1"/>
              </p:cNvSpPr>
              <p:nvPr/>
            </p:nvSpPr>
            <p:spPr bwMode="auto">
              <a:xfrm>
                <a:off x="1776" y="2122"/>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dirty="0" smtClean="0">
                    <a:latin typeface="Courier New" pitchFamily="49" charset="0"/>
                  </a:rPr>
                  <a:t>tam@mail.net</a:t>
                </a:r>
                <a:endParaRPr lang="en-US" sz="1400" dirty="0">
                  <a:latin typeface="Courier New" pitchFamily="49" charset="0"/>
                </a:endParaRPr>
              </a:p>
            </p:txBody>
          </p:sp>
          <p:sp>
            <p:nvSpPr>
              <p:cNvPr id="79921" name="Rectangle 23"/>
              <p:cNvSpPr>
                <a:spLocks noChangeArrowheads="1"/>
              </p:cNvSpPr>
              <p:nvPr/>
            </p:nvSpPr>
            <p:spPr bwMode="auto">
              <a:xfrm>
                <a:off x="1776" y="2218"/>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endParaRPr lang="en-US" sz="1400">
                  <a:latin typeface="Courier New" pitchFamily="49" charset="0"/>
                </a:endParaRPr>
              </a:p>
            </p:txBody>
          </p:sp>
        </p:grpSp>
        <p:sp>
          <p:nvSpPr>
            <p:cNvPr id="79915" name="Text Box 24"/>
            <p:cNvSpPr txBox="1">
              <a:spLocks noChangeArrowheads="1"/>
            </p:cNvSpPr>
            <p:nvPr/>
          </p:nvSpPr>
          <p:spPr bwMode="auto">
            <a:xfrm>
              <a:off x="384" y="1959"/>
              <a:ext cx="1396" cy="231"/>
            </a:xfrm>
            <a:prstGeom prst="rect">
              <a:avLst/>
            </a:prstGeom>
            <a:noFill/>
            <a:ln w="9525">
              <a:noFill/>
              <a:miter lim="800000"/>
              <a:headEnd/>
              <a:tailEnd/>
            </a:ln>
          </p:spPr>
          <p:txBody>
            <a:bodyPr wrap="none" lIns="91432" tIns="45716" rIns="91432" bIns="45716">
              <a:spAutoFit/>
            </a:bodyPr>
            <a:lstStyle/>
            <a:p>
              <a:pPr eaLnBrk="1" hangingPunct="1"/>
              <a:r>
                <a:rPr lang="en-US" sz="1800"/>
                <a:t>A new node is created</a:t>
              </a:r>
            </a:p>
          </p:txBody>
        </p:sp>
        <p:sp>
          <p:nvSpPr>
            <p:cNvPr id="79916" name="Line 25"/>
            <p:cNvSpPr>
              <a:spLocks noChangeShapeType="1"/>
            </p:cNvSpPr>
            <p:nvPr/>
          </p:nvSpPr>
          <p:spPr bwMode="auto">
            <a:xfrm>
              <a:off x="469" y="1410"/>
              <a:ext cx="268" cy="0"/>
            </a:xfrm>
            <a:prstGeom prst="line">
              <a:avLst/>
            </a:prstGeom>
            <a:noFill/>
            <a:ln w="9525">
              <a:solidFill>
                <a:schemeClr val="tx1"/>
              </a:solidFill>
              <a:round/>
              <a:headEnd/>
              <a:tailEnd type="triangle" w="med" len="med"/>
            </a:ln>
          </p:spPr>
          <p:txBody>
            <a:bodyPr/>
            <a:lstStyle/>
            <a:p>
              <a:endParaRPr lang="en-US"/>
            </a:p>
          </p:txBody>
        </p:sp>
        <p:sp>
          <p:nvSpPr>
            <p:cNvPr id="79917" name="Text Box 26"/>
            <p:cNvSpPr txBox="1">
              <a:spLocks noChangeArrowheads="1"/>
            </p:cNvSpPr>
            <p:nvPr/>
          </p:nvSpPr>
          <p:spPr bwMode="auto">
            <a:xfrm>
              <a:off x="375" y="1369"/>
              <a:ext cx="183" cy="192"/>
            </a:xfrm>
            <a:prstGeom prst="rect">
              <a:avLst/>
            </a:prstGeom>
            <a:noFill/>
            <a:ln w="9525">
              <a:noFill/>
              <a:miter lim="800000"/>
              <a:headEnd/>
              <a:tailEnd/>
            </a:ln>
          </p:spPr>
          <p:txBody>
            <a:bodyPr wrap="none" lIns="91432" tIns="45716" rIns="91432" bIns="45716">
              <a:spAutoFit/>
            </a:bodyPr>
            <a:lstStyle/>
            <a:p>
              <a:pPr eaLnBrk="1" hangingPunct="1"/>
              <a:r>
                <a:rPr lang="en-US" sz="1400">
                  <a:latin typeface="Courier New" pitchFamily="49" charset="0"/>
                </a:rPr>
                <a:t>p</a:t>
              </a:r>
            </a:p>
          </p:txBody>
        </p:sp>
      </p:grpSp>
      <p:grpSp>
        <p:nvGrpSpPr>
          <p:cNvPr id="6" name="Group 62"/>
          <p:cNvGrpSpPr>
            <a:grpSpLocks/>
          </p:cNvGrpSpPr>
          <p:nvPr/>
        </p:nvGrpSpPr>
        <p:grpSpPr bwMode="auto">
          <a:xfrm>
            <a:off x="4273550" y="4008438"/>
            <a:ext cx="895350" cy="1793875"/>
            <a:chOff x="2692" y="2525"/>
            <a:chExt cx="564" cy="1130"/>
          </a:xfrm>
        </p:grpSpPr>
        <p:sp>
          <p:nvSpPr>
            <p:cNvPr id="79912" name="Freeform 48"/>
            <p:cNvSpPr>
              <a:spLocks/>
            </p:cNvSpPr>
            <p:nvPr/>
          </p:nvSpPr>
          <p:spPr bwMode="auto">
            <a:xfrm>
              <a:off x="2904" y="2525"/>
              <a:ext cx="352" cy="1130"/>
            </a:xfrm>
            <a:custGeom>
              <a:avLst/>
              <a:gdLst>
                <a:gd name="T0" fmla="*/ 0 w 240"/>
                <a:gd name="T1" fmla="*/ 0 h 768"/>
                <a:gd name="T2" fmla="*/ 324 w 240"/>
                <a:gd name="T3" fmla="*/ 0 h 768"/>
                <a:gd name="T4" fmla="*/ 324 w 240"/>
                <a:gd name="T5" fmla="*/ 4961 h 768"/>
                <a:gd name="T6" fmla="*/ 1628 w 240"/>
                <a:gd name="T7" fmla="*/ 5297 h 768"/>
                <a:gd name="T8" fmla="*/ 0 60000 65536"/>
                <a:gd name="T9" fmla="*/ 0 60000 65536"/>
                <a:gd name="T10" fmla="*/ 0 60000 65536"/>
                <a:gd name="T11" fmla="*/ 0 60000 65536"/>
                <a:gd name="T12" fmla="*/ 0 w 240"/>
                <a:gd name="T13" fmla="*/ 0 h 768"/>
                <a:gd name="T14" fmla="*/ 240 w 240"/>
                <a:gd name="T15" fmla="*/ 768 h 768"/>
              </a:gdLst>
              <a:ahLst/>
              <a:cxnLst>
                <a:cxn ang="T8">
                  <a:pos x="T0" y="T1"/>
                </a:cxn>
                <a:cxn ang="T9">
                  <a:pos x="T2" y="T3"/>
                </a:cxn>
                <a:cxn ang="T10">
                  <a:pos x="T4" y="T5"/>
                </a:cxn>
                <a:cxn ang="T11">
                  <a:pos x="T6" y="T7"/>
                </a:cxn>
              </a:cxnLst>
              <a:rect l="T12" t="T13" r="T14" b="T15"/>
              <a:pathLst>
                <a:path w="240" h="768">
                  <a:moveTo>
                    <a:pt x="0" y="0"/>
                  </a:moveTo>
                  <a:lnTo>
                    <a:pt x="48" y="0"/>
                  </a:lnTo>
                  <a:lnTo>
                    <a:pt x="48" y="720"/>
                  </a:lnTo>
                  <a:lnTo>
                    <a:pt x="240" y="768"/>
                  </a:lnTo>
                </a:path>
              </a:pathLst>
            </a:custGeom>
            <a:noFill/>
            <a:ln w="9525">
              <a:solidFill>
                <a:schemeClr val="tx1"/>
              </a:solidFill>
              <a:round/>
              <a:headEnd type="none" w="med" len="med"/>
              <a:tailEnd type="triangle" w="med" len="med"/>
            </a:ln>
          </p:spPr>
          <p:txBody>
            <a:bodyPr/>
            <a:lstStyle/>
            <a:p>
              <a:endParaRPr lang="en-US"/>
            </a:p>
          </p:txBody>
        </p:sp>
        <p:sp>
          <p:nvSpPr>
            <p:cNvPr id="79913" name="Text Box 49"/>
            <p:cNvSpPr txBox="1">
              <a:spLocks noChangeArrowheads="1"/>
            </p:cNvSpPr>
            <p:nvPr/>
          </p:nvSpPr>
          <p:spPr bwMode="auto">
            <a:xfrm>
              <a:off x="2692" y="2784"/>
              <a:ext cx="230" cy="212"/>
            </a:xfrm>
            <a:prstGeom prst="rect">
              <a:avLst/>
            </a:prstGeom>
            <a:noFill/>
            <a:ln w="9525">
              <a:noFill/>
              <a:miter lim="800000"/>
              <a:headEnd/>
              <a:tailEnd/>
            </a:ln>
          </p:spPr>
          <p:txBody>
            <a:bodyPr wrap="none" lIns="91432" tIns="45716" rIns="91432" bIns="45716">
              <a:spAutoFit/>
            </a:bodyPr>
            <a:lstStyle/>
            <a:p>
              <a:pPr eaLnBrk="1" hangingPunct="1"/>
              <a:r>
                <a:rPr lang="en-US" sz="1600" dirty="0">
                  <a:sym typeface="Wingdings" pitchFamily="2" charset="2"/>
                </a:rPr>
                <a:t></a:t>
              </a:r>
            </a:p>
          </p:txBody>
        </p:sp>
      </p:grpSp>
      <p:grpSp>
        <p:nvGrpSpPr>
          <p:cNvPr id="7" name="Group 61"/>
          <p:cNvGrpSpPr>
            <a:grpSpLocks/>
          </p:cNvGrpSpPr>
          <p:nvPr/>
        </p:nvGrpSpPr>
        <p:grpSpPr bwMode="auto">
          <a:xfrm>
            <a:off x="4945063" y="4008438"/>
            <a:ext cx="2473325" cy="2466975"/>
            <a:chOff x="3115" y="2525"/>
            <a:chExt cx="1558" cy="1554"/>
          </a:xfrm>
        </p:grpSpPr>
        <p:sp>
          <p:nvSpPr>
            <p:cNvPr id="79910" name="Freeform 47"/>
            <p:cNvSpPr>
              <a:spLocks/>
            </p:cNvSpPr>
            <p:nvPr/>
          </p:nvSpPr>
          <p:spPr bwMode="auto">
            <a:xfrm>
              <a:off x="3115" y="2525"/>
              <a:ext cx="1343" cy="1554"/>
            </a:xfrm>
            <a:custGeom>
              <a:avLst/>
              <a:gdLst>
                <a:gd name="T0" fmla="*/ 3988 w 912"/>
                <a:gd name="T1" fmla="*/ 7289 h 1056"/>
                <a:gd name="T2" fmla="*/ 6317 w 912"/>
                <a:gd name="T3" fmla="*/ 7289 h 1056"/>
                <a:gd name="T4" fmla="*/ 6317 w 912"/>
                <a:gd name="T5" fmla="*/ 3642 h 1056"/>
                <a:gd name="T6" fmla="*/ 0 w 912"/>
                <a:gd name="T7" fmla="*/ 3642 h 1056"/>
                <a:gd name="T8" fmla="*/ 0 w 912"/>
                <a:gd name="T9" fmla="*/ 993 h 1056"/>
                <a:gd name="T10" fmla="*/ 664 w 912"/>
                <a:gd name="T11" fmla="*/ 0 h 1056"/>
                <a:gd name="T12" fmla="*/ 0 60000 65536"/>
                <a:gd name="T13" fmla="*/ 0 60000 65536"/>
                <a:gd name="T14" fmla="*/ 0 60000 65536"/>
                <a:gd name="T15" fmla="*/ 0 60000 65536"/>
                <a:gd name="T16" fmla="*/ 0 60000 65536"/>
                <a:gd name="T17" fmla="*/ 0 60000 65536"/>
                <a:gd name="T18" fmla="*/ 0 w 912"/>
                <a:gd name="T19" fmla="*/ 0 h 1056"/>
                <a:gd name="T20" fmla="*/ 912 w 912"/>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912" h="1056">
                  <a:moveTo>
                    <a:pt x="576" y="1056"/>
                  </a:moveTo>
                  <a:lnTo>
                    <a:pt x="912" y="1056"/>
                  </a:lnTo>
                  <a:lnTo>
                    <a:pt x="912" y="528"/>
                  </a:lnTo>
                  <a:lnTo>
                    <a:pt x="0" y="528"/>
                  </a:lnTo>
                  <a:lnTo>
                    <a:pt x="0" y="144"/>
                  </a:lnTo>
                  <a:lnTo>
                    <a:pt x="96" y="0"/>
                  </a:lnTo>
                </a:path>
              </a:pathLst>
            </a:custGeom>
            <a:noFill/>
            <a:ln w="9525">
              <a:solidFill>
                <a:schemeClr val="tx1"/>
              </a:solidFill>
              <a:round/>
              <a:headEnd type="none" w="med" len="med"/>
              <a:tailEnd type="triangle" w="med" len="med"/>
            </a:ln>
          </p:spPr>
          <p:txBody>
            <a:bodyPr/>
            <a:lstStyle/>
            <a:p>
              <a:endParaRPr lang="en-US"/>
            </a:p>
          </p:txBody>
        </p:sp>
        <p:sp>
          <p:nvSpPr>
            <p:cNvPr id="79911" name="Text Box 50"/>
            <p:cNvSpPr txBox="1">
              <a:spLocks noChangeArrowheads="1"/>
            </p:cNvSpPr>
            <p:nvPr/>
          </p:nvSpPr>
          <p:spPr bwMode="auto">
            <a:xfrm>
              <a:off x="4443" y="3216"/>
              <a:ext cx="230" cy="212"/>
            </a:xfrm>
            <a:prstGeom prst="rect">
              <a:avLst/>
            </a:prstGeom>
            <a:noFill/>
            <a:ln w="9525">
              <a:noFill/>
              <a:miter lim="800000"/>
              <a:headEnd/>
              <a:tailEnd/>
            </a:ln>
          </p:spPr>
          <p:txBody>
            <a:bodyPr wrap="none" lIns="91432" tIns="45716" rIns="91432" bIns="45716">
              <a:spAutoFit/>
            </a:bodyPr>
            <a:lstStyle/>
            <a:p>
              <a:pPr eaLnBrk="1" hangingPunct="1"/>
              <a:r>
                <a:rPr lang="en-US" sz="1600" dirty="0">
                  <a:sym typeface="Wingdings" pitchFamily="2" charset="2"/>
                </a:rPr>
                <a:t></a:t>
              </a:r>
            </a:p>
          </p:txBody>
        </p:sp>
      </p:grpSp>
      <p:grpSp>
        <p:nvGrpSpPr>
          <p:cNvPr id="8" name="Group 64"/>
          <p:cNvGrpSpPr>
            <a:grpSpLocks/>
          </p:cNvGrpSpPr>
          <p:nvPr/>
        </p:nvGrpSpPr>
        <p:grpSpPr bwMode="auto">
          <a:xfrm>
            <a:off x="1828800" y="3621088"/>
            <a:ext cx="6705600" cy="2967037"/>
            <a:chOff x="1152" y="2281"/>
            <a:chExt cx="4224" cy="1869"/>
          </a:xfrm>
        </p:grpSpPr>
        <p:sp>
          <p:nvSpPr>
            <p:cNvPr id="79887" name="Line 45"/>
            <p:cNvSpPr>
              <a:spLocks noChangeShapeType="1"/>
            </p:cNvSpPr>
            <p:nvPr/>
          </p:nvSpPr>
          <p:spPr bwMode="auto">
            <a:xfrm>
              <a:off x="2974" y="3655"/>
              <a:ext cx="282" cy="0"/>
            </a:xfrm>
            <a:prstGeom prst="line">
              <a:avLst/>
            </a:prstGeom>
            <a:noFill/>
            <a:ln w="9525">
              <a:solidFill>
                <a:schemeClr val="tx1"/>
              </a:solidFill>
              <a:round/>
              <a:headEnd/>
              <a:tailEnd type="triangle" w="med" len="med"/>
            </a:ln>
          </p:spPr>
          <p:txBody>
            <a:bodyPr/>
            <a:lstStyle/>
            <a:p>
              <a:endParaRPr lang="en-US"/>
            </a:p>
          </p:txBody>
        </p:sp>
        <p:grpSp>
          <p:nvGrpSpPr>
            <p:cNvPr id="79888" name="Group 63"/>
            <p:cNvGrpSpPr>
              <a:grpSpLocks/>
            </p:cNvGrpSpPr>
            <p:nvPr/>
          </p:nvGrpSpPr>
          <p:grpSpPr bwMode="auto">
            <a:xfrm>
              <a:off x="1152" y="2281"/>
              <a:ext cx="4224" cy="1869"/>
              <a:chOff x="1152" y="2281"/>
              <a:chExt cx="4224" cy="1869"/>
            </a:xfrm>
          </p:grpSpPr>
          <p:grpSp>
            <p:nvGrpSpPr>
              <p:cNvPr id="79889" name="Group 27"/>
              <p:cNvGrpSpPr>
                <a:grpSpLocks/>
              </p:cNvGrpSpPr>
              <p:nvPr/>
            </p:nvGrpSpPr>
            <p:grpSpPr bwMode="auto">
              <a:xfrm>
                <a:off x="3256" y="2455"/>
                <a:ext cx="919" cy="564"/>
                <a:chOff x="1776" y="1930"/>
                <a:chExt cx="384" cy="384"/>
              </a:xfrm>
            </p:grpSpPr>
            <p:sp>
              <p:nvSpPr>
                <p:cNvPr id="79906" name="Rectangle 28"/>
                <p:cNvSpPr>
                  <a:spLocks noChangeArrowheads="1"/>
                </p:cNvSpPr>
                <p:nvPr/>
              </p:nvSpPr>
              <p:spPr bwMode="auto">
                <a:xfrm>
                  <a:off x="1776" y="1930"/>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John</a:t>
                  </a:r>
                </a:p>
              </p:txBody>
            </p:sp>
            <p:sp>
              <p:nvSpPr>
                <p:cNvPr id="79907" name="Rectangle 29"/>
                <p:cNvSpPr>
                  <a:spLocks noChangeArrowheads="1"/>
                </p:cNvSpPr>
                <p:nvPr/>
              </p:nvSpPr>
              <p:spPr bwMode="auto">
                <a:xfrm>
                  <a:off x="1776" y="2026"/>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1122334</a:t>
                  </a:r>
                </a:p>
              </p:txBody>
            </p:sp>
            <p:sp>
              <p:nvSpPr>
                <p:cNvPr id="79908" name="Rectangle 30"/>
                <p:cNvSpPr>
                  <a:spLocks noChangeArrowheads="1"/>
                </p:cNvSpPr>
                <p:nvPr/>
              </p:nvSpPr>
              <p:spPr bwMode="auto">
                <a:xfrm>
                  <a:off x="1776" y="2122"/>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jon@mail.net</a:t>
                  </a:r>
                </a:p>
              </p:txBody>
            </p:sp>
            <p:sp>
              <p:nvSpPr>
                <p:cNvPr id="79909" name="Rectangle 31"/>
                <p:cNvSpPr>
                  <a:spLocks noChangeArrowheads="1"/>
                </p:cNvSpPr>
                <p:nvPr/>
              </p:nvSpPr>
              <p:spPr bwMode="auto">
                <a:xfrm>
                  <a:off x="1776" y="2218"/>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next</a:t>
                  </a:r>
                </a:p>
              </p:txBody>
            </p:sp>
          </p:grpSp>
          <p:grpSp>
            <p:nvGrpSpPr>
              <p:cNvPr id="79890" name="Group 32"/>
              <p:cNvGrpSpPr>
                <a:grpSpLocks/>
              </p:cNvGrpSpPr>
              <p:nvPr/>
            </p:nvGrpSpPr>
            <p:grpSpPr bwMode="auto">
              <a:xfrm>
                <a:off x="4458" y="2455"/>
                <a:ext cx="918" cy="564"/>
                <a:chOff x="1776" y="1930"/>
                <a:chExt cx="384" cy="384"/>
              </a:xfrm>
            </p:grpSpPr>
            <p:sp>
              <p:nvSpPr>
                <p:cNvPr id="79902" name="Rectangle 33"/>
                <p:cNvSpPr>
                  <a:spLocks noChangeArrowheads="1"/>
                </p:cNvSpPr>
                <p:nvPr/>
              </p:nvSpPr>
              <p:spPr bwMode="auto">
                <a:xfrm>
                  <a:off x="1776" y="1930"/>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dirty="0" smtClean="0">
                      <a:latin typeface="Courier New" pitchFamily="49" charset="0"/>
                    </a:rPr>
                    <a:t>mary</a:t>
                  </a:r>
                  <a:endParaRPr lang="en-US" sz="1400" dirty="0">
                    <a:latin typeface="Courier New" pitchFamily="49" charset="0"/>
                  </a:endParaRPr>
                </a:p>
              </p:txBody>
            </p:sp>
            <p:sp>
              <p:nvSpPr>
                <p:cNvPr id="79903" name="Rectangle 34"/>
                <p:cNvSpPr>
                  <a:spLocks noChangeArrowheads="1"/>
                </p:cNvSpPr>
                <p:nvPr/>
              </p:nvSpPr>
              <p:spPr bwMode="auto">
                <a:xfrm>
                  <a:off x="1776" y="2026"/>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1122556</a:t>
                  </a:r>
                </a:p>
              </p:txBody>
            </p:sp>
            <p:sp>
              <p:nvSpPr>
                <p:cNvPr id="79904" name="Rectangle 35"/>
                <p:cNvSpPr>
                  <a:spLocks noChangeArrowheads="1"/>
                </p:cNvSpPr>
                <p:nvPr/>
              </p:nvSpPr>
              <p:spPr bwMode="auto">
                <a:xfrm>
                  <a:off x="1776" y="2122"/>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dirty="0" smtClean="0">
                      <a:latin typeface="Courier New" pitchFamily="49" charset="0"/>
                    </a:rPr>
                    <a:t>mary@mail.net</a:t>
                  </a:r>
                  <a:endParaRPr lang="en-US" sz="1400" dirty="0">
                    <a:latin typeface="Courier New" pitchFamily="49" charset="0"/>
                  </a:endParaRPr>
                </a:p>
              </p:txBody>
            </p:sp>
            <p:sp>
              <p:nvSpPr>
                <p:cNvPr id="79905" name="Rectangle 36"/>
                <p:cNvSpPr>
                  <a:spLocks noChangeArrowheads="1"/>
                </p:cNvSpPr>
                <p:nvPr/>
              </p:nvSpPr>
              <p:spPr bwMode="auto">
                <a:xfrm>
                  <a:off x="1776" y="2218"/>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0</a:t>
                  </a:r>
                </a:p>
              </p:txBody>
            </p:sp>
          </p:grpSp>
          <p:sp>
            <p:nvSpPr>
              <p:cNvPr id="79891" name="Freeform 37"/>
              <p:cNvSpPr>
                <a:spLocks/>
              </p:cNvSpPr>
              <p:nvPr/>
            </p:nvSpPr>
            <p:spPr bwMode="auto">
              <a:xfrm>
                <a:off x="4033" y="2525"/>
                <a:ext cx="425" cy="424"/>
              </a:xfrm>
              <a:custGeom>
                <a:avLst/>
                <a:gdLst>
                  <a:gd name="T0" fmla="*/ 0 w 384"/>
                  <a:gd name="T1" fmla="*/ 1992 h 288"/>
                  <a:gd name="T2" fmla="*/ 398 w 384"/>
                  <a:gd name="T3" fmla="*/ 1992 h 288"/>
                  <a:gd name="T4" fmla="*/ 398 w 384"/>
                  <a:gd name="T5" fmla="*/ 0 h 288"/>
                  <a:gd name="T6" fmla="*/ 638 w 384"/>
                  <a:gd name="T7" fmla="*/ 0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0" y="288"/>
                    </a:moveTo>
                    <a:lnTo>
                      <a:pt x="240" y="288"/>
                    </a:lnTo>
                    <a:lnTo>
                      <a:pt x="240" y="0"/>
                    </a:lnTo>
                    <a:lnTo>
                      <a:pt x="384" y="0"/>
                    </a:lnTo>
                  </a:path>
                </a:pathLst>
              </a:custGeom>
              <a:noFill/>
              <a:ln w="9525">
                <a:solidFill>
                  <a:schemeClr val="tx1"/>
                </a:solidFill>
                <a:round/>
                <a:headEnd type="none" w="med" len="med"/>
                <a:tailEnd type="triangle" w="med" len="med"/>
              </a:ln>
            </p:spPr>
            <p:txBody>
              <a:bodyPr/>
              <a:lstStyle/>
              <a:p>
                <a:endParaRPr lang="en-US"/>
              </a:p>
            </p:txBody>
          </p:sp>
          <p:sp>
            <p:nvSpPr>
              <p:cNvPr id="79892" name="Text Box 38"/>
              <p:cNvSpPr txBox="1">
                <a:spLocks noChangeArrowheads="1"/>
              </p:cNvSpPr>
              <p:nvPr/>
            </p:nvSpPr>
            <p:spPr bwMode="auto">
              <a:xfrm>
                <a:off x="2662" y="2281"/>
                <a:ext cx="384" cy="192"/>
              </a:xfrm>
              <a:prstGeom prst="rect">
                <a:avLst/>
              </a:prstGeom>
              <a:noFill/>
              <a:ln w="9525">
                <a:noFill/>
                <a:miter lim="800000"/>
                <a:headEnd/>
                <a:tailEnd/>
              </a:ln>
            </p:spPr>
            <p:txBody>
              <a:bodyPr wrap="none" lIns="91432" tIns="45716" rIns="91432" bIns="45716">
                <a:spAutoFit/>
              </a:bodyPr>
              <a:lstStyle/>
              <a:p>
                <a:pPr eaLnBrk="1" hangingPunct="1"/>
                <a:r>
                  <a:rPr lang="en-US" sz="1400">
                    <a:latin typeface="Courier New" pitchFamily="49" charset="0"/>
                  </a:rPr>
                  <a:t>head</a:t>
                </a:r>
              </a:p>
            </p:txBody>
          </p:sp>
          <p:grpSp>
            <p:nvGrpSpPr>
              <p:cNvPr id="79893" name="Group 40"/>
              <p:cNvGrpSpPr>
                <a:grpSpLocks/>
              </p:cNvGrpSpPr>
              <p:nvPr/>
            </p:nvGrpSpPr>
            <p:grpSpPr bwMode="auto">
              <a:xfrm>
                <a:off x="3256" y="3585"/>
                <a:ext cx="919" cy="565"/>
                <a:chOff x="1776" y="1930"/>
                <a:chExt cx="384" cy="384"/>
              </a:xfrm>
            </p:grpSpPr>
            <p:sp>
              <p:nvSpPr>
                <p:cNvPr id="79898" name="Rectangle 41"/>
                <p:cNvSpPr>
                  <a:spLocks noChangeArrowheads="1"/>
                </p:cNvSpPr>
                <p:nvPr/>
              </p:nvSpPr>
              <p:spPr bwMode="auto">
                <a:xfrm>
                  <a:off x="1776" y="1930"/>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dirty="0" smtClean="0">
                      <a:latin typeface="Courier New" pitchFamily="49" charset="0"/>
                    </a:rPr>
                    <a:t>Tam</a:t>
                  </a:r>
                  <a:endParaRPr lang="en-US" sz="1400" dirty="0">
                    <a:latin typeface="Courier New" pitchFamily="49" charset="0"/>
                  </a:endParaRPr>
                </a:p>
              </p:txBody>
            </p:sp>
            <p:sp>
              <p:nvSpPr>
                <p:cNvPr id="79899" name="Rectangle 42"/>
                <p:cNvSpPr>
                  <a:spLocks noChangeArrowheads="1"/>
                </p:cNvSpPr>
                <p:nvPr/>
              </p:nvSpPr>
              <p:spPr bwMode="auto">
                <a:xfrm>
                  <a:off x="1776" y="2026"/>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a:latin typeface="Courier New" pitchFamily="49" charset="0"/>
                    </a:rPr>
                    <a:t>1122667</a:t>
                  </a:r>
                </a:p>
              </p:txBody>
            </p:sp>
            <p:sp>
              <p:nvSpPr>
                <p:cNvPr id="79900" name="Rectangle 43"/>
                <p:cNvSpPr>
                  <a:spLocks noChangeArrowheads="1"/>
                </p:cNvSpPr>
                <p:nvPr/>
              </p:nvSpPr>
              <p:spPr bwMode="auto">
                <a:xfrm>
                  <a:off x="1776" y="2122"/>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400" dirty="0" smtClean="0">
                      <a:latin typeface="Courier New" pitchFamily="49" charset="0"/>
                    </a:rPr>
                    <a:t>tam@mail.net</a:t>
                  </a:r>
                  <a:endParaRPr lang="en-US" sz="1400" dirty="0">
                    <a:latin typeface="Courier New" pitchFamily="49" charset="0"/>
                  </a:endParaRPr>
                </a:p>
              </p:txBody>
            </p:sp>
            <p:sp>
              <p:nvSpPr>
                <p:cNvPr id="79901" name="Rectangle 44"/>
                <p:cNvSpPr>
                  <a:spLocks noChangeArrowheads="1"/>
                </p:cNvSpPr>
                <p:nvPr/>
              </p:nvSpPr>
              <p:spPr bwMode="auto">
                <a:xfrm>
                  <a:off x="1776" y="2218"/>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endParaRPr lang="en-US" sz="1400">
                    <a:latin typeface="Courier New" pitchFamily="49" charset="0"/>
                  </a:endParaRPr>
                </a:p>
              </p:txBody>
            </p:sp>
          </p:grpSp>
          <p:sp>
            <p:nvSpPr>
              <p:cNvPr id="79894" name="Text Box 46"/>
              <p:cNvSpPr txBox="1">
                <a:spLocks noChangeArrowheads="1"/>
              </p:cNvSpPr>
              <p:nvPr/>
            </p:nvSpPr>
            <p:spPr bwMode="auto">
              <a:xfrm>
                <a:off x="2874" y="3610"/>
                <a:ext cx="183" cy="192"/>
              </a:xfrm>
              <a:prstGeom prst="rect">
                <a:avLst/>
              </a:prstGeom>
              <a:noFill/>
              <a:ln w="9525">
                <a:noFill/>
                <a:miter lim="800000"/>
                <a:headEnd/>
                <a:tailEnd/>
              </a:ln>
            </p:spPr>
            <p:txBody>
              <a:bodyPr wrap="none" lIns="91432" tIns="45716" rIns="91432" bIns="45716">
                <a:spAutoFit/>
              </a:bodyPr>
              <a:lstStyle/>
              <a:p>
                <a:pPr eaLnBrk="1" hangingPunct="1"/>
                <a:r>
                  <a:rPr lang="en-US" sz="1400">
                    <a:latin typeface="Courier New" pitchFamily="49" charset="0"/>
                  </a:rPr>
                  <a:t>p</a:t>
                </a:r>
              </a:p>
            </p:txBody>
          </p:sp>
          <p:grpSp>
            <p:nvGrpSpPr>
              <p:cNvPr id="79895" name="Group 57"/>
              <p:cNvGrpSpPr>
                <a:grpSpLocks/>
              </p:cNvGrpSpPr>
              <p:nvPr/>
            </p:nvGrpSpPr>
            <p:grpSpPr bwMode="auto">
              <a:xfrm>
                <a:off x="1152" y="2640"/>
                <a:ext cx="576" cy="864"/>
                <a:chOff x="816" y="2688"/>
                <a:chExt cx="576" cy="864"/>
              </a:xfrm>
            </p:grpSpPr>
            <p:sp>
              <p:nvSpPr>
                <p:cNvPr id="79896" name="Text Box 52"/>
                <p:cNvSpPr txBox="1">
                  <a:spLocks noChangeArrowheads="1"/>
                </p:cNvSpPr>
                <p:nvPr/>
              </p:nvSpPr>
              <p:spPr bwMode="auto">
                <a:xfrm>
                  <a:off x="864" y="3360"/>
                  <a:ext cx="514" cy="192"/>
                </a:xfrm>
                <a:prstGeom prst="rect">
                  <a:avLst/>
                </a:prstGeom>
                <a:noFill/>
                <a:ln w="9525">
                  <a:noFill/>
                  <a:miter lim="800000"/>
                  <a:headEnd/>
                  <a:tailEnd/>
                </a:ln>
              </p:spPr>
              <p:txBody>
                <a:bodyPr wrap="none" lIns="91432" tIns="45716" rIns="91432" bIns="45716">
                  <a:spAutoFit/>
                </a:bodyPr>
                <a:lstStyle/>
                <a:p>
                  <a:pPr eaLnBrk="1" hangingPunct="1"/>
                  <a:r>
                    <a:rPr lang="en-US" sz="1400"/>
                    <a:t>Insertion</a:t>
                  </a:r>
                </a:p>
              </p:txBody>
            </p:sp>
            <p:sp>
              <p:nvSpPr>
                <p:cNvPr id="79897" name="AutoShape 56"/>
                <p:cNvSpPr>
                  <a:spLocks noChangeArrowheads="1"/>
                </p:cNvSpPr>
                <p:nvPr/>
              </p:nvSpPr>
              <p:spPr bwMode="auto">
                <a:xfrm flipV="1">
                  <a:off x="816" y="2688"/>
                  <a:ext cx="576" cy="62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13 w 21600"/>
                    <a:gd name="T13" fmla="*/ 2908 h 21600"/>
                    <a:gd name="T14" fmla="*/ 18225 w 21600"/>
                    <a:gd name="T15" fmla="*/ 924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noFill/>
                <a:ln w="9525">
                  <a:solidFill>
                    <a:schemeClr val="tx1"/>
                  </a:solidFill>
                  <a:miter lim="800000"/>
                  <a:headEnd/>
                  <a:tailEnd/>
                </a:ln>
              </p:spPr>
              <p:txBody>
                <a:bodyPr wrap="none" anchor="ctr"/>
                <a:lstStyle/>
                <a:p>
                  <a:endParaRPr lang="en-US"/>
                </a:p>
              </p:txBody>
            </p:sp>
          </p:grpSp>
        </p:grpSp>
      </p:grpSp>
      <p:sp>
        <p:nvSpPr>
          <p:cNvPr id="255036" name="Line 60"/>
          <p:cNvSpPr>
            <a:spLocks noChangeShapeType="1"/>
          </p:cNvSpPr>
          <p:nvPr/>
        </p:nvSpPr>
        <p:spPr bwMode="auto">
          <a:xfrm>
            <a:off x="4756150" y="3962400"/>
            <a:ext cx="425450" cy="0"/>
          </a:xfrm>
          <a:prstGeom prst="line">
            <a:avLst/>
          </a:prstGeom>
          <a:noFill/>
          <a:ln w="9525">
            <a:solidFill>
              <a:schemeClr val="tx1"/>
            </a:solidFill>
            <a:round/>
            <a:headEnd/>
            <a:tailEnd type="triangle" w="med" len="med"/>
          </a:ln>
        </p:spPr>
        <p:txBody>
          <a:bodyPr/>
          <a:lstStyle/>
          <a:p>
            <a:endParaRPr lang="en-US"/>
          </a:p>
        </p:txBody>
      </p:sp>
      <p:sp>
        <p:nvSpPr>
          <p:cNvPr id="79885" name="Rectangle 65"/>
          <p:cNvSpPr>
            <a:spLocks noChangeArrowheads="1"/>
          </p:cNvSpPr>
          <p:nvPr/>
        </p:nvSpPr>
        <p:spPr bwMode="auto">
          <a:xfrm>
            <a:off x="671513" y="122238"/>
            <a:ext cx="7807325" cy="563562"/>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000" b="1">
                <a:solidFill>
                  <a:srgbClr val="000080"/>
                </a:solidFill>
              </a:rPr>
              <a:t>Insert at Beginning</a:t>
            </a:r>
          </a:p>
        </p:txBody>
      </p:sp>
      <p:sp>
        <p:nvSpPr>
          <p:cNvPr id="255042" name="Rectangle 66"/>
          <p:cNvSpPr>
            <a:spLocks noChangeArrowheads="1"/>
          </p:cNvSpPr>
          <p:nvPr/>
        </p:nvSpPr>
        <p:spPr bwMode="auto">
          <a:xfrm>
            <a:off x="5943600" y="3352800"/>
            <a:ext cx="1587500" cy="366713"/>
          </a:xfrm>
          <a:prstGeom prst="rect">
            <a:avLst/>
          </a:prstGeom>
          <a:noFill/>
          <a:ln w="9525">
            <a:noFill/>
            <a:miter lim="800000"/>
            <a:headEnd/>
            <a:tailEnd/>
          </a:ln>
        </p:spPr>
        <p:txBody>
          <a:bodyPr wrap="none">
            <a:spAutoFit/>
          </a:bodyPr>
          <a:lstStyle/>
          <a:p>
            <a:pPr eaLnBrk="1" hangingPunct="1"/>
            <a:r>
              <a:rPr lang="en-US" sz="1800"/>
              <a:t>After insertion:</a:t>
            </a:r>
          </a:p>
        </p:txBody>
      </p:sp>
      <p:sp>
        <p:nvSpPr>
          <p:cNvPr id="2" name="Rectangle 1"/>
          <p:cNvSpPr/>
          <p:nvPr/>
        </p:nvSpPr>
        <p:spPr>
          <a:xfrm>
            <a:off x="5499100" y="1485385"/>
            <a:ext cx="2481263" cy="794064"/>
          </a:xfrm>
          <a:prstGeom prst="rect">
            <a:avLst/>
          </a:prstGeom>
        </p:spPr>
        <p:txBody>
          <a:bodyPr wrap="square">
            <a:spAutoFit/>
          </a:bodyPr>
          <a:lstStyle/>
          <a:p>
            <a:pPr marL="479425" indent="-479425" algn="just" defTabSz="966788">
              <a:lnSpc>
                <a:spcPct val="85000"/>
              </a:lnSpc>
              <a:spcBef>
                <a:spcPct val="20000"/>
              </a:spcBef>
              <a:buClr>
                <a:srgbClr val="000000"/>
              </a:buClr>
              <a:buSzPct val="75000"/>
              <a:buFont typeface="Wingdings" pitchFamily="2" charset="2"/>
              <a:buNone/>
              <a:tabLst>
                <a:tab pos="1082675" algn="l"/>
                <a:tab pos="1687513" algn="l"/>
                <a:tab pos="3386138" algn="l"/>
                <a:tab pos="4743450" algn="l"/>
                <a:tab pos="5802313" algn="l"/>
              </a:tabLst>
            </a:pPr>
            <a:r>
              <a:rPr lang="en-US" dirty="0">
                <a:latin typeface="Arial" pitchFamily="34" charset="0"/>
                <a:cs typeface="Times New Roman" pitchFamily="18" charset="0"/>
              </a:rPr>
              <a:t>p-&gt;next = head;</a:t>
            </a:r>
          </a:p>
          <a:p>
            <a:pPr marL="479425" indent="-479425" algn="just" defTabSz="966788">
              <a:lnSpc>
                <a:spcPct val="85000"/>
              </a:lnSpc>
              <a:spcBef>
                <a:spcPct val="20000"/>
              </a:spcBef>
              <a:buClr>
                <a:srgbClr val="000000"/>
              </a:buClr>
              <a:buSzPct val="75000"/>
              <a:buFont typeface="Wingdings" pitchFamily="2" charset="2"/>
              <a:buNone/>
              <a:tabLst>
                <a:tab pos="1082675" algn="l"/>
                <a:tab pos="1687513" algn="l"/>
                <a:tab pos="3386138" algn="l"/>
                <a:tab pos="4743450" algn="l"/>
                <a:tab pos="5802313" algn="l"/>
              </a:tabLst>
            </a:pPr>
            <a:r>
              <a:rPr lang="en-US" dirty="0" smtClean="0">
                <a:latin typeface="Arial" pitchFamily="34" charset="0"/>
                <a:cs typeface="Times New Roman" pitchFamily="18" charset="0"/>
              </a:rPr>
              <a:t>head </a:t>
            </a:r>
            <a:r>
              <a:rPr lang="en-US" dirty="0">
                <a:latin typeface="Arial" pitchFamily="34" charset="0"/>
                <a:cs typeface="Times New Roman" pitchFamily="18" charset="0"/>
              </a:rPr>
              <a:t>= p;</a:t>
            </a:r>
          </a:p>
        </p:txBody>
      </p:sp>
      <p:sp>
        <p:nvSpPr>
          <p:cNvPr id="59" name="Rectangle 58"/>
          <p:cNvSpPr/>
          <p:nvPr/>
        </p:nvSpPr>
        <p:spPr>
          <a:xfrm>
            <a:off x="7087166" y="5363406"/>
            <a:ext cx="1903412" cy="327782"/>
          </a:xfrm>
          <a:prstGeom prst="rect">
            <a:avLst/>
          </a:prstGeom>
        </p:spPr>
        <p:txBody>
          <a:bodyPr wrap="square">
            <a:spAutoFit/>
          </a:bodyPr>
          <a:lstStyle/>
          <a:p>
            <a:pPr marL="479425" indent="-479425" algn="just" defTabSz="966788">
              <a:lnSpc>
                <a:spcPct val="85000"/>
              </a:lnSpc>
              <a:spcBef>
                <a:spcPct val="20000"/>
              </a:spcBef>
              <a:buClr>
                <a:srgbClr val="000000"/>
              </a:buClr>
              <a:buSzPct val="75000"/>
              <a:buFont typeface="Wingdings" pitchFamily="2" charset="2"/>
              <a:buNone/>
              <a:tabLst>
                <a:tab pos="1082675" algn="l"/>
                <a:tab pos="1687513" algn="l"/>
                <a:tab pos="3386138" algn="l"/>
                <a:tab pos="4743450" algn="l"/>
                <a:tab pos="5802313" algn="l"/>
              </a:tabLst>
            </a:pPr>
            <a:r>
              <a:rPr lang="en-US" sz="1800" dirty="0">
                <a:latin typeface="Arial" pitchFamily="34" charset="0"/>
                <a:cs typeface="Times New Roman" pitchFamily="18" charset="0"/>
              </a:rPr>
              <a:t>p-&gt;next = head</a:t>
            </a:r>
            <a:r>
              <a:rPr lang="en-US" sz="1800" dirty="0" smtClean="0">
                <a:latin typeface="Arial" pitchFamily="34" charset="0"/>
                <a:cs typeface="Times New Roman" pitchFamily="18" charset="0"/>
              </a:rPr>
              <a:t>;</a:t>
            </a:r>
            <a:endParaRPr lang="en-US" sz="1800" dirty="0">
              <a:latin typeface="Arial" pitchFamily="34" charset="0"/>
              <a:cs typeface="Times New Roman" pitchFamily="18" charset="0"/>
            </a:endParaRPr>
          </a:p>
        </p:txBody>
      </p:sp>
      <p:sp>
        <p:nvSpPr>
          <p:cNvPr id="60" name="Rectangle 59"/>
          <p:cNvSpPr/>
          <p:nvPr/>
        </p:nvSpPr>
        <p:spPr>
          <a:xfrm>
            <a:off x="3655219" y="4724400"/>
            <a:ext cx="1684566" cy="327782"/>
          </a:xfrm>
          <a:prstGeom prst="rect">
            <a:avLst/>
          </a:prstGeom>
        </p:spPr>
        <p:txBody>
          <a:bodyPr wrap="square">
            <a:spAutoFit/>
          </a:bodyPr>
          <a:lstStyle/>
          <a:p>
            <a:pPr marL="479425" indent="-479425" algn="just" defTabSz="966788">
              <a:lnSpc>
                <a:spcPct val="85000"/>
              </a:lnSpc>
              <a:spcBef>
                <a:spcPct val="20000"/>
              </a:spcBef>
              <a:buClr>
                <a:srgbClr val="000000"/>
              </a:buClr>
              <a:buSzPct val="75000"/>
              <a:buFont typeface="Wingdings" pitchFamily="2" charset="2"/>
              <a:buNone/>
              <a:tabLst>
                <a:tab pos="1082675" algn="l"/>
                <a:tab pos="1687513" algn="l"/>
                <a:tab pos="3386138" algn="l"/>
                <a:tab pos="4743450" algn="l"/>
                <a:tab pos="5802313" algn="l"/>
              </a:tabLst>
            </a:pPr>
            <a:r>
              <a:rPr lang="en-US" sz="1800" dirty="0" smtClean="0">
                <a:latin typeface="Arial" pitchFamily="34" charset="0"/>
                <a:cs typeface="Times New Roman" pitchFamily="18" charset="0"/>
              </a:rPr>
              <a:t>head </a:t>
            </a:r>
            <a:r>
              <a:rPr lang="en-US" sz="1800" dirty="0">
                <a:latin typeface="Arial" pitchFamily="34" charset="0"/>
                <a:cs typeface="Times New Roman" pitchFamily="18" charset="0"/>
              </a:rPr>
              <a:t>= 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255036"/>
                                        </p:tgtEl>
                                        <p:attrNameLst>
                                          <p:attrName>style.visibility</p:attrName>
                                        </p:attrNameLst>
                                      </p:cBhvr>
                                      <p:to>
                                        <p:strVal val="visible"/>
                                      </p:to>
                                    </p:set>
                                    <p:animEffect transition="in" filter="checkerboard(across)">
                                      <p:cBhvr>
                                        <p:cTn id="16" dur="500"/>
                                        <p:tgtEl>
                                          <p:spTgt spid="255036"/>
                                        </p:tgtEl>
                                      </p:cBhvr>
                                    </p:animEffect>
                                  </p:childTnLst>
                                </p:cTn>
                              </p:par>
                              <p:par>
                                <p:cTn id="17" presetID="5"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heckerboard(across)">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iterate type="lt">
                                    <p:tmPct val="5000"/>
                                  </p:iterate>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ppt_w</p:attrName>
                                        </p:attrNameLst>
                                      </p:cBhvr>
                                      <p:tavLst>
                                        <p:tav tm="0">
                                          <p:val>
                                            <p:fltVal val="0"/>
                                          </p:val>
                                        </p:tav>
                                        <p:tav tm="100000">
                                          <p:val>
                                            <p:strVal val="#ppt_w"/>
                                          </p:val>
                                        </p:tav>
                                      </p:tavLst>
                                    </p:anim>
                                    <p:anim calcmode="lin" valueType="num">
                                      <p:cBhvr>
                                        <p:cTn id="25" dur="1000" fill="hold"/>
                                        <p:tgtEl>
                                          <p:spTgt spid="7"/>
                                        </p:tgtEl>
                                        <p:attrNameLst>
                                          <p:attrName>ppt_h</p:attrName>
                                        </p:attrNameLst>
                                      </p:cBhvr>
                                      <p:tavLst>
                                        <p:tav tm="0">
                                          <p:val>
                                            <p:fltVal val="0"/>
                                          </p:val>
                                        </p:tav>
                                        <p:tav tm="100000">
                                          <p:val>
                                            <p:strVal val="#ppt_h"/>
                                          </p:val>
                                        </p:tav>
                                      </p:tavLst>
                                    </p:anim>
                                    <p:anim calcmode="lin" valueType="num">
                                      <p:cBhvr>
                                        <p:cTn id="26" dur="1000" fill="hold"/>
                                        <p:tgtEl>
                                          <p:spTgt spid="7"/>
                                        </p:tgtEl>
                                        <p:attrNameLst>
                                          <p:attrName>style.rotation</p:attrName>
                                        </p:attrNameLst>
                                      </p:cBhvr>
                                      <p:tavLst>
                                        <p:tav tm="0">
                                          <p:val>
                                            <p:fltVal val="90"/>
                                          </p:val>
                                        </p:tav>
                                        <p:tav tm="100000">
                                          <p:val>
                                            <p:fltVal val="0"/>
                                          </p:val>
                                        </p:tav>
                                      </p:tavLst>
                                    </p:anim>
                                    <p:animEffect transition="in" filter="fade">
                                      <p:cBhvr>
                                        <p:cTn id="27" dur="1000"/>
                                        <p:tgtEl>
                                          <p:spTgt spid="7"/>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left)">
                                      <p:cBhvr>
                                        <p:cTn id="31" dur="500"/>
                                        <p:tgtEl>
                                          <p:spTgt spid="59"/>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xit" presetSubtype="4" fill="hold" grpId="1" nodeType="clickEffect">
                                  <p:stCondLst>
                                    <p:cond delay="0"/>
                                  </p:stCondLst>
                                  <p:childTnLst>
                                    <p:anim calcmode="lin" valueType="num">
                                      <p:cBhvr additive="base">
                                        <p:cTn id="35" dur="500"/>
                                        <p:tgtEl>
                                          <p:spTgt spid="255036"/>
                                        </p:tgtEl>
                                        <p:attrNameLst>
                                          <p:attrName>ppt_x</p:attrName>
                                        </p:attrNameLst>
                                      </p:cBhvr>
                                      <p:tavLst>
                                        <p:tav tm="0">
                                          <p:val>
                                            <p:strVal val="ppt_x"/>
                                          </p:val>
                                        </p:tav>
                                        <p:tav tm="100000">
                                          <p:val>
                                            <p:strVal val="ppt_x"/>
                                          </p:val>
                                        </p:tav>
                                      </p:tavLst>
                                    </p:anim>
                                    <p:anim calcmode="lin" valueType="num">
                                      <p:cBhvr additive="base">
                                        <p:cTn id="36" dur="500"/>
                                        <p:tgtEl>
                                          <p:spTgt spid="255036"/>
                                        </p:tgtEl>
                                        <p:attrNameLst>
                                          <p:attrName>ppt_y</p:attrName>
                                        </p:attrNameLst>
                                      </p:cBhvr>
                                      <p:tavLst>
                                        <p:tav tm="0">
                                          <p:val>
                                            <p:strVal val="ppt_y"/>
                                          </p:val>
                                        </p:tav>
                                        <p:tav tm="100000">
                                          <p:val>
                                            <p:strVal val="1+ppt_h/2"/>
                                          </p:val>
                                        </p:tav>
                                      </p:tavLst>
                                    </p:anim>
                                    <p:set>
                                      <p:cBhvr>
                                        <p:cTn id="37" dur="1" fill="hold">
                                          <p:stCondLst>
                                            <p:cond delay="499"/>
                                          </p:stCondLst>
                                        </p:cTn>
                                        <p:tgtEl>
                                          <p:spTgt spid="255036"/>
                                        </p:tgtEl>
                                        <p:attrNameLst>
                                          <p:attrName>style.visibility</p:attrName>
                                        </p:attrNameLst>
                                      </p:cBhvr>
                                      <p:to>
                                        <p:strVal val="hidden"/>
                                      </p:to>
                                    </p:set>
                                  </p:childTnLst>
                                </p:cTn>
                              </p:par>
                              <p:par>
                                <p:cTn id="38" presetID="31" presetClass="entr" presetSubtype="0" fill="hold" nodeType="withEffect">
                                  <p:stCondLst>
                                    <p:cond delay="0"/>
                                  </p:stCondLst>
                                  <p:iterate type="lt">
                                    <p:tmPct val="5000"/>
                                  </p:iterate>
                                  <p:childTnLst>
                                    <p:set>
                                      <p:cBhvr>
                                        <p:cTn id="39" dur="1" fill="hold">
                                          <p:stCondLst>
                                            <p:cond delay="0"/>
                                          </p:stCondLst>
                                        </p:cTn>
                                        <p:tgtEl>
                                          <p:spTgt spid="6"/>
                                        </p:tgtEl>
                                        <p:attrNameLst>
                                          <p:attrName>style.visibility</p:attrName>
                                        </p:attrNameLst>
                                      </p:cBhvr>
                                      <p:to>
                                        <p:strVal val="visible"/>
                                      </p:to>
                                    </p:set>
                                    <p:anim calcmode="lin" valueType="num">
                                      <p:cBhvr>
                                        <p:cTn id="40" dur="1000" fill="hold"/>
                                        <p:tgtEl>
                                          <p:spTgt spid="6"/>
                                        </p:tgtEl>
                                        <p:attrNameLst>
                                          <p:attrName>ppt_w</p:attrName>
                                        </p:attrNameLst>
                                      </p:cBhvr>
                                      <p:tavLst>
                                        <p:tav tm="0">
                                          <p:val>
                                            <p:fltVal val="0"/>
                                          </p:val>
                                        </p:tav>
                                        <p:tav tm="100000">
                                          <p:val>
                                            <p:strVal val="#ppt_w"/>
                                          </p:val>
                                        </p:tav>
                                      </p:tavLst>
                                    </p:anim>
                                    <p:anim calcmode="lin" valueType="num">
                                      <p:cBhvr>
                                        <p:cTn id="41" dur="1000" fill="hold"/>
                                        <p:tgtEl>
                                          <p:spTgt spid="6"/>
                                        </p:tgtEl>
                                        <p:attrNameLst>
                                          <p:attrName>ppt_h</p:attrName>
                                        </p:attrNameLst>
                                      </p:cBhvr>
                                      <p:tavLst>
                                        <p:tav tm="0">
                                          <p:val>
                                            <p:fltVal val="0"/>
                                          </p:val>
                                        </p:tav>
                                        <p:tav tm="100000">
                                          <p:val>
                                            <p:strVal val="#ppt_h"/>
                                          </p:val>
                                        </p:tav>
                                      </p:tavLst>
                                    </p:anim>
                                    <p:anim calcmode="lin" valueType="num">
                                      <p:cBhvr>
                                        <p:cTn id="42" dur="1000" fill="hold"/>
                                        <p:tgtEl>
                                          <p:spTgt spid="6"/>
                                        </p:tgtEl>
                                        <p:attrNameLst>
                                          <p:attrName>style.rotation</p:attrName>
                                        </p:attrNameLst>
                                      </p:cBhvr>
                                      <p:tavLst>
                                        <p:tav tm="0">
                                          <p:val>
                                            <p:fltVal val="90"/>
                                          </p:val>
                                        </p:tav>
                                        <p:tav tm="100000">
                                          <p:val>
                                            <p:fltVal val="0"/>
                                          </p:val>
                                        </p:tav>
                                      </p:tavLst>
                                    </p:anim>
                                    <p:animEffect transition="in" filter="fade">
                                      <p:cBhvr>
                                        <p:cTn id="43" dur="1000"/>
                                        <p:tgtEl>
                                          <p:spTgt spid="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5042"/>
                                        </p:tgtEl>
                                        <p:attrNameLst>
                                          <p:attrName>style.visibility</p:attrName>
                                        </p:attrNameLst>
                                      </p:cBhvr>
                                      <p:to>
                                        <p:strVal val="visible"/>
                                      </p:to>
                                    </p:set>
                                    <p:animEffect transition="in" filter="fade">
                                      <p:cBhvr>
                                        <p:cTn id="46" dur="2000"/>
                                        <p:tgtEl>
                                          <p:spTgt spid="255042"/>
                                        </p:tgtEl>
                                      </p:cBhvr>
                                    </p:animEffect>
                                  </p:childTnLst>
                                </p:cTn>
                              </p:par>
                            </p:childTnLst>
                          </p:cTn>
                        </p:par>
                        <p:par>
                          <p:cTn id="47" fill="hold">
                            <p:stCondLst>
                              <p:cond delay="2000"/>
                            </p:stCondLst>
                            <p:childTnLst>
                              <p:par>
                                <p:cTn id="48" presetID="22" presetClass="entr" presetSubtype="8"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wipe(left)">
                                      <p:cBhvr>
                                        <p:cTn id="5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36" grpId="0" animBg="1"/>
      <p:bldP spid="255036" grpId="1" animBg="1"/>
      <p:bldP spid="255042" grpId="0"/>
      <p:bldP spid="2" grpId="0"/>
      <p:bldP spid="59" grpId="0"/>
      <p:bldP spid="6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smtClean="0"/>
              <a:t>Insert at an Arbitrary (Sorted) Position</a:t>
            </a:r>
          </a:p>
        </p:txBody>
      </p:sp>
      <p:grpSp>
        <p:nvGrpSpPr>
          <p:cNvPr id="80899" name="Group 5"/>
          <p:cNvGrpSpPr>
            <a:grpSpLocks/>
          </p:cNvGrpSpPr>
          <p:nvPr/>
        </p:nvGrpSpPr>
        <p:grpSpPr bwMode="auto">
          <a:xfrm>
            <a:off x="1528763" y="3409950"/>
            <a:ext cx="1662112" cy="1022350"/>
            <a:chOff x="1776" y="1930"/>
            <a:chExt cx="384" cy="384"/>
          </a:xfrm>
        </p:grpSpPr>
        <p:sp>
          <p:nvSpPr>
            <p:cNvPr id="80926" name="Rectangle 6"/>
            <p:cNvSpPr>
              <a:spLocks noChangeArrowheads="1"/>
            </p:cNvSpPr>
            <p:nvPr/>
          </p:nvSpPr>
          <p:spPr bwMode="auto">
            <a:xfrm>
              <a:off x="1776" y="1930"/>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dirty="0" smtClean="0">
                  <a:latin typeface="Courier New" pitchFamily="49" charset="0"/>
                </a:rPr>
                <a:t>Mary</a:t>
              </a:r>
              <a:endParaRPr lang="en-US" sz="1600" dirty="0">
                <a:latin typeface="Courier New" pitchFamily="49" charset="0"/>
              </a:endParaRPr>
            </a:p>
          </p:txBody>
        </p:sp>
        <p:sp>
          <p:nvSpPr>
            <p:cNvPr id="80927" name="Rectangle 7"/>
            <p:cNvSpPr>
              <a:spLocks noChangeArrowheads="1"/>
            </p:cNvSpPr>
            <p:nvPr/>
          </p:nvSpPr>
          <p:spPr bwMode="auto">
            <a:xfrm>
              <a:off x="1776" y="2026"/>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1122334</a:t>
              </a:r>
            </a:p>
          </p:txBody>
        </p:sp>
        <p:sp>
          <p:nvSpPr>
            <p:cNvPr id="80928" name="Rectangle 8"/>
            <p:cNvSpPr>
              <a:spLocks noChangeArrowheads="1"/>
            </p:cNvSpPr>
            <p:nvPr/>
          </p:nvSpPr>
          <p:spPr bwMode="auto">
            <a:xfrm>
              <a:off x="1776" y="2122"/>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mary@mail.net</a:t>
              </a:r>
              <a:endParaRPr lang="en-US" sz="1600" dirty="0">
                <a:latin typeface="Courier New" pitchFamily="49" charset="0"/>
              </a:endParaRPr>
            </a:p>
          </p:txBody>
        </p:sp>
        <p:sp>
          <p:nvSpPr>
            <p:cNvPr id="80929" name="Rectangle 9"/>
            <p:cNvSpPr>
              <a:spLocks noChangeArrowheads="1"/>
            </p:cNvSpPr>
            <p:nvPr/>
          </p:nvSpPr>
          <p:spPr bwMode="auto">
            <a:xfrm>
              <a:off x="1776" y="2218"/>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next</a:t>
              </a:r>
            </a:p>
          </p:txBody>
        </p:sp>
      </p:grpSp>
      <p:grpSp>
        <p:nvGrpSpPr>
          <p:cNvPr id="80900" name="Group 10"/>
          <p:cNvGrpSpPr>
            <a:grpSpLocks/>
          </p:cNvGrpSpPr>
          <p:nvPr/>
        </p:nvGrpSpPr>
        <p:grpSpPr bwMode="auto">
          <a:xfrm>
            <a:off x="4086225" y="3409950"/>
            <a:ext cx="1662113" cy="1022350"/>
            <a:chOff x="1776" y="1930"/>
            <a:chExt cx="384" cy="384"/>
          </a:xfrm>
        </p:grpSpPr>
        <p:sp>
          <p:nvSpPr>
            <p:cNvPr id="80922" name="Rectangle 11"/>
            <p:cNvSpPr>
              <a:spLocks noChangeArrowheads="1"/>
            </p:cNvSpPr>
            <p:nvPr/>
          </p:nvSpPr>
          <p:spPr bwMode="auto">
            <a:xfrm>
              <a:off x="1776" y="1930"/>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a:latin typeface="Courier New" pitchFamily="49" charset="0"/>
                </a:rPr>
                <a:t>John</a:t>
              </a:r>
            </a:p>
          </p:txBody>
        </p:sp>
        <p:sp>
          <p:nvSpPr>
            <p:cNvPr id="80923" name="Rectangle 12"/>
            <p:cNvSpPr>
              <a:spLocks noChangeArrowheads="1"/>
            </p:cNvSpPr>
            <p:nvPr/>
          </p:nvSpPr>
          <p:spPr bwMode="auto">
            <a:xfrm>
              <a:off x="1776" y="2026"/>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1122556</a:t>
              </a:r>
            </a:p>
          </p:txBody>
        </p:sp>
        <p:sp>
          <p:nvSpPr>
            <p:cNvPr id="80924" name="Rectangle 13"/>
            <p:cNvSpPr>
              <a:spLocks noChangeArrowheads="1"/>
            </p:cNvSpPr>
            <p:nvPr/>
          </p:nvSpPr>
          <p:spPr bwMode="auto">
            <a:xfrm>
              <a:off x="1776" y="2122"/>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jon@mail.net</a:t>
              </a:r>
              <a:endParaRPr lang="en-US" sz="1600" dirty="0">
                <a:latin typeface="Courier New" pitchFamily="49" charset="0"/>
              </a:endParaRPr>
            </a:p>
          </p:txBody>
        </p:sp>
        <p:sp>
          <p:nvSpPr>
            <p:cNvPr id="80925" name="Rectangle 14"/>
            <p:cNvSpPr>
              <a:spLocks noChangeArrowheads="1"/>
            </p:cNvSpPr>
            <p:nvPr/>
          </p:nvSpPr>
          <p:spPr bwMode="auto">
            <a:xfrm>
              <a:off x="1776" y="2218"/>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endParaRPr lang="en-US" sz="1600">
                <a:latin typeface="Courier New" pitchFamily="49" charset="0"/>
              </a:endParaRPr>
            </a:p>
          </p:txBody>
        </p:sp>
      </p:grpSp>
      <p:sp>
        <p:nvSpPr>
          <p:cNvPr id="80901" name="Freeform 15"/>
          <p:cNvSpPr>
            <a:spLocks/>
          </p:cNvSpPr>
          <p:nvPr/>
        </p:nvSpPr>
        <p:spPr bwMode="auto">
          <a:xfrm>
            <a:off x="2935288" y="3538538"/>
            <a:ext cx="1150937" cy="766762"/>
          </a:xfrm>
          <a:custGeom>
            <a:avLst/>
            <a:gdLst>
              <a:gd name="T0" fmla="*/ 0 w 384"/>
              <a:gd name="T1" fmla="*/ 2147483647 h 288"/>
              <a:gd name="T2" fmla="*/ 2147483647 w 384"/>
              <a:gd name="T3" fmla="*/ 2147483647 h 288"/>
              <a:gd name="T4" fmla="*/ 2147483647 w 384"/>
              <a:gd name="T5" fmla="*/ 0 h 288"/>
              <a:gd name="T6" fmla="*/ 2147483647 w 384"/>
              <a:gd name="T7" fmla="*/ 0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0" y="288"/>
                </a:moveTo>
                <a:lnTo>
                  <a:pt x="240" y="288"/>
                </a:lnTo>
                <a:lnTo>
                  <a:pt x="240" y="0"/>
                </a:lnTo>
                <a:lnTo>
                  <a:pt x="384" y="0"/>
                </a:lnTo>
              </a:path>
            </a:pathLst>
          </a:custGeom>
          <a:noFill/>
          <a:ln w="9525">
            <a:solidFill>
              <a:schemeClr val="tx1"/>
            </a:solidFill>
            <a:round/>
            <a:headEnd type="none" w="med" len="med"/>
            <a:tailEnd type="triangle" w="med" len="med"/>
          </a:ln>
        </p:spPr>
        <p:txBody>
          <a:bodyPr/>
          <a:lstStyle/>
          <a:p>
            <a:endParaRPr lang="en-US"/>
          </a:p>
        </p:txBody>
      </p:sp>
      <p:sp>
        <p:nvSpPr>
          <p:cNvPr id="80902" name="Line 16"/>
          <p:cNvSpPr>
            <a:spLocks noChangeShapeType="1"/>
          </p:cNvSpPr>
          <p:nvPr/>
        </p:nvSpPr>
        <p:spPr bwMode="auto">
          <a:xfrm>
            <a:off x="1017588" y="3538538"/>
            <a:ext cx="511175" cy="0"/>
          </a:xfrm>
          <a:prstGeom prst="line">
            <a:avLst/>
          </a:prstGeom>
          <a:noFill/>
          <a:ln w="9525">
            <a:solidFill>
              <a:schemeClr val="tx1"/>
            </a:solidFill>
            <a:round/>
            <a:headEnd/>
            <a:tailEnd type="triangle" w="med" len="med"/>
          </a:ln>
        </p:spPr>
        <p:txBody>
          <a:bodyPr/>
          <a:lstStyle/>
          <a:p>
            <a:endParaRPr lang="en-US"/>
          </a:p>
        </p:txBody>
      </p:sp>
      <p:sp>
        <p:nvSpPr>
          <p:cNvPr id="80903" name="Text Box 17"/>
          <p:cNvSpPr txBox="1">
            <a:spLocks noChangeArrowheads="1"/>
          </p:cNvSpPr>
          <p:nvPr/>
        </p:nvSpPr>
        <p:spPr bwMode="auto">
          <a:xfrm>
            <a:off x="392113" y="3378200"/>
            <a:ext cx="674687" cy="338138"/>
          </a:xfrm>
          <a:prstGeom prst="rect">
            <a:avLst/>
          </a:prstGeom>
          <a:noFill/>
          <a:ln w="9525">
            <a:noFill/>
            <a:miter lim="800000"/>
            <a:headEnd/>
            <a:tailEnd/>
          </a:ln>
        </p:spPr>
        <p:txBody>
          <a:bodyPr wrap="none" lIns="91432" tIns="45716" rIns="91432" bIns="45716">
            <a:spAutoFit/>
          </a:bodyPr>
          <a:lstStyle/>
          <a:p>
            <a:pPr eaLnBrk="1" hangingPunct="1"/>
            <a:r>
              <a:rPr lang="en-US" sz="1600">
                <a:latin typeface="Courier New" pitchFamily="49" charset="0"/>
              </a:rPr>
              <a:t>head</a:t>
            </a:r>
          </a:p>
        </p:txBody>
      </p:sp>
      <p:sp>
        <p:nvSpPr>
          <p:cNvPr id="80904" name="Rectangle 18"/>
          <p:cNvSpPr>
            <a:spLocks noChangeArrowheads="1"/>
          </p:cNvSpPr>
          <p:nvPr/>
        </p:nvSpPr>
        <p:spPr bwMode="auto">
          <a:xfrm>
            <a:off x="1528763" y="5454650"/>
            <a:ext cx="1662112" cy="255588"/>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dirty="0" smtClean="0">
                <a:latin typeface="Courier New" pitchFamily="49" charset="0"/>
              </a:rPr>
              <a:t>Tam</a:t>
            </a:r>
            <a:endParaRPr lang="en-US" sz="1600" dirty="0">
              <a:latin typeface="Courier New" pitchFamily="49" charset="0"/>
            </a:endParaRPr>
          </a:p>
        </p:txBody>
      </p:sp>
      <p:sp>
        <p:nvSpPr>
          <p:cNvPr id="80905" name="Rectangle 19"/>
          <p:cNvSpPr>
            <a:spLocks noChangeArrowheads="1"/>
          </p:cNvSpPr>
          <p:nvPr/>
        </p:nvSpPr>
        <p:spPr bwMode="auto">
          <a:xfrm>
            <a:off x="1528763" y="5710238"/>
            <a:ext cx="1662112" cy="255587"/>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1122667</a:t>
            </a:r>
          </a:p>
        </p:txBody>
      </p:sp>
      <p:sp>
        <p:nvSpPr>
          <p:cNvPr id="80906" name="Rectangle 20"/>
          <p:cNvSpPr>
            <a:spLocks noChangeArrowheads="1"/>
          </p:cNvSpPr>
          <p:nvPr/>
        </p:nvSpPr>
        <p:spPr bwMode="auto">
          <a:xfrm>
            <a:off x="1528763" y="5965825"/>
            <a:ext cx="1662112" cy="255588"/>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tam@mail.net</a:t>
            </a:r>
            <a:endParaRPr lang="en-US" sz="1600" dirty="0">
              <a:latin typeface="Courier New" pitchFamily="49" charset="0"/>
            </a:endParaRPr>
          </a:p>
        </p:txBody>
      </p:sp>
      <p:sp>
        <p:nvSpPr>
          <p:cNvPr id="80907" name="Rectangle 21"/>
          <p:cNvSpPr>
            <a:spLocks noChangeArrowheads="1"/>
          </p:cNvSpPr>
          <p:nvPr/>
        </p:nvSpPr>
        <p:spPr bwMode="auto">
          <a:xfrm>
            <a:off x="1528763" y="6221413"/>
            <a:ext cx="1662112" cy="255587"/>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endParaRPr lang="en-US" sz="1600">
              <a:latin typeface="Courier New" pitchFamily="49" charset="0"/>
            </a:endParaRPr>
          </a:p>
        </p:txBody>
      </p:sp>
      <p:sp>
        <p:nvSpPr>
          <p:cNvPr id="80908" name="Line 22"/>
          <p:cNvSpPr>
            <a:spLocks noChangeShapeType="1"/>
          </p:cNvSpPr>
          <p:nvPr/>
        </p:nvSpPr>
        <p:spPr bwMode="auto">
          <a:xfrm>
            <a:off x="1017588" y="5583238"/>
            <a:ext cx="511175" cy="0"/>
          </a:xfrm>
          <a:prstGeom prst="line">
            <a:avLst/>
          </a:prstGeom>
          <a:noFill/>
          <a:ln w="9525">
            <a:solidFill>
              <a:schemeClr val="tx1"/>
            </a:solidFill>
            <a:round/>
            <a:headEnd/>
            <a:tailEnd type="triangle" w="med" len="med"/>
          </a:ln>
        </p:spPr>
        <p:txBody>
          <a:bodyPr/>
          <a:lstStyle/>
          <a:p>
            <a:endParaRPr lang="en-US"/>
          </a:p>
        </p:txBody>
      </p:sp>
      <p:sp>
        <p:nvSpPr>
          <p:cNvPr id="80909" name="Text Box 23"/>
          <p:cNvSpPr txBox="1">
            <a:spLocks noChangeArrowheads="1"/>
          </p:cNvSpPr>
          <p:nvPr/>
        </p:nvSpPr>
        <p:spPr bwMode="auto">
          <a:xfrm>
            <a:off x="836613" y="5486400"/>
            <a:ext cx="306387" cy="334963"/>
          </a:xfrm>
          <a:prstGeom prst="rect">
            <a:avLst/>
          </a:prstGeom>
          <a:noFill/>
          <a:ln w="9525">
            <a:noFill/>
            <a:miter lim="800000"/>
            <a:headEnd/>
            <a:tailEnd/>
          </a:ln>
        </p:spPr>
        <p:txBody>
          <a:bodyPr wrap="none" lIns="91432" tIns="45716" rIns="91432" bIns="45716">
            <a:spAutoFit/>
          </a:bodyPr>
          <a:lstStyle/>
          <a:p>
            <a:pPr eaLnBrk="1" hangingPunct="1"/>
            <a:r>
              <a:rPr lang="en-US" sz="1600">
                <a:latin typeface="Courier New" pitchFamily="49" charset="0"/>
              </a:rPr>
              <a:t>p</a:t>
            </a:r>
          </a:p>
        </p:txBody>
      </p:sp>
      <p:grpSp>
        <p:nvGrpSpPr>
          <p:cNvPr id="4" name="Group 35"/>
          <p:cNvGrpSpPr>
            <a:grpSpLocks/>
          </p:cNvGrpSpPr>
          <p:nvPr/>
        </p:nvGrpSpPr>
        <p:grpSpPr bwMode="auto">
          <a:xfrm>
            <a:off x="228600" y="2692400"/>
            <a:ext cx="1266825" cy="754063"/>
            <a:chOff x="1776" y="922"/>
            <a:chExt cx="798" cy="475"/>
          </a:xfrm>
        </p:grpSpPr>
        <p:sp>
          <p:nvSpPr>
            <p:cNvPr id="80920" name="Text Box 24"/>
            <p:cNvSpPr txBox="1">
              <a:spLocks noChangeArrowheads="1"/>
            </p:cNvSpPr>
            <p:nvPr/>
          </p:nvSpPr>
          <p:spPr bwMode="auto">
            <a:xfrm>
              <a:off x="1776" y="922"/>
              <a:ext cx="624" cy="230"/>
            </a:xfrm>
            <a:prstGeom prst="rect">
              <a:avLst/>
            </a:prstGeom>
            <a:noFill/>
            <a:ln w="9525">
              <a:noFill/>
              <a:miter lim="800000"/>
              <a:headEnd/>
              <a:tailEnd/>
            </a:ln>
          </p:spPr>
          <p:txBody>
            <a:bodyPr wrap="none" lIns="91432" tIns="45716" rIns="91432" bIns="45716">
              <a:spAutoFit/>
            </a:bodyPr>
            <a:lstStyle/>
            <a:p>
              <a:pPr eaLnBrk="1" hangingPunct="1"/>
              <a:r>
                <a:rPr lang="en-US" sz="1800">
                  <a:sym typeface="Wingdings" pitchFamily="2" charset="2"/>
                </a:rPr>
                <a:t></a:t>
              </a:r>
              <a:r>
                <a:rPr lang="en-US" sz="1800"/>
                <a:t>  </a:t>
              </a:r>
              <a:r>
                <a:rPr lang="en-US" sz="1600">
                  <a:latin typeface="Courier New" pitchFamily="49" charset="0"/>
                </a:rPr>
                <a:t>temp</a:t>
              </a:r>
            </a:p>
          </p:txBody>
        </p:sp>
        <p:sp>
          <p:nvSpPr>
            <p:cNvPr id="80921" name="Line 25"/>
            <p:cNvSpPr>
              <a:spLocks noChangeShapeType="1"/>
            </p:cNvSpPr>
            <p:nvPr/>
          </p:nvSpPr>
          <p:spPr bwMode="auto">
            <a:xfrm>
              <a:off x="2252" y="1155"/>
              <a:ext cx="322" cy="242"/>
            </a:xfrm>
            <a:prstGeom prst="line">
              <a:avLst/>
            </a:prstGeom>
            <a:noFill/>
            <a:ln w="9525">
              <a:solidFill>
                <a:schemeClr val="tx1"/>
              </a:solidFill>
              <a:round/>
              <a:headEnd/>
              <a:tailEnd type="triangle" w="med" len="med"/>
            </a:ln>
          </p:spPr>
          <p:txBody>
            <a:bodyPr/>
            <a:lstStyle/>
            <a:p>
              <a:endParaRPr lang="en-US"/>
            </a:p>
          </p:txBody>
        </p:sp>
      </p:grpSp>
      <p:sp>
        <p:nvSpPr>
          <p:cNvPr id="256026" name="Text Box 26"/>
          <p:cNvSpPr txBox="1">
            <a:spLocks noChangeArrowheads="1"/>
          </p:cNvSpPr>
          <p:nvPr/>
        </p:nvSpPr>
        <p:spPr bwMode="auto">
          <a:xfrm>
            <a:off x="2679700" y="4687888"/>
            <a:ext cx="2278063" cy="366712"/>
          </a:xfrm>
          <a:prstGeom prst="rect">
            <a:avLst/>
          </a:prstGeom>
          <a:noFill/>
          <a:ln w="9525">
            <a:noFill/>
            <a:miter lim="800000"/>
            <a:headEnd/>
            <a:tailEnd/>
          </a:ln>
        </p:spPr>
        <p:txBody>
          <a:bodyPr wrap="none" lIns="91432" tIns="45716" rIns="91432" bIns="45716">
            <a:spAutoFit/>
          </a:bodyPr>
          <a:lstStyle/>
          <a:p>
            <a:pPr eaLnBrk="1" hangingPunct="1"/>
            <a:r>
              <a:rPr lang="en-US" sz="1800">
                <a:sym typeface="Wingdings" pitchFamily="2" charset="2"/>
              </a:rPr>
              <a:t> </a:t>
            </a:r>
            <a:r>
              <a:rPr lang="en-US" sz="1600">
                <a:latin typeface="Courier New" pitchFamily="49" charset="0"/>
              </a:rPr>
              <a:t>temp-&gt;next = p;</a:t>
            </a:r>
          </a:p>
        </p:txBody>
      </p:sp>
      <p:sp>
        <p:nvSpPr>
          <p:cNvPr id="80912" name="Rectangle 27"/>
          <p:cNvSpPr>
            <a:spLocks noChangeArrowheads="1"/>
          </p:cNvSpPr>
          <p:nvPr/>
        </p:nvSpPr>
        <p:spPr bwMode="auto">
          <a:xfrm>
            <a:off x="6643688" y="3409950"/>
            <a:ext cx="1662112" cy="255588"/>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a:latin typeface="Courier New" pitchFamily="49" charset="0"/>
              </a:rPr>
              <a:t>Zac</a:t>
            </a:r>
          </a:p>
        </p:txBody>
      </p:sp>
      <p:sp>
        <p:nvSpPr>
          <p:cNvPr id="80913" name="Rectangle 28"/>
          <p:cNvSpPr>
            <a:spLocks noChangeArrowheads="1"/>
          </p:cNvSpPr>
          <p:nvPr/>
        </p:nvSpPr>
        <p:spPr bwMode="auto">
          <a:xfrm>
            <a:off x="6643688" y="3665538"/>
            <a:ext cx="1662112" cy="255587"/>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1122889</a:t>
            </a:r>
          </a:p>
        </p:txBody>
      </p:sp>
      <p:sp>
        <p:nvSpPr>
          <p:cNvPr id="80914" name="Rectangle 29"/>
          <p:cNvSpPr>
            <a:spLocks noChangeArrowheads="1"/>
          </p:cNvSpPr>
          <p:nvPr/>
        </p:nvSpPr>
        <p:spPr bwMode="auto">
          <a:xfrm>
            <a:off x="6643688" y="3921125"/>
            <a:ext cx="1662112" cy="255588"/>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lee@mail.net</a:t>
            </a:r>
          </a:p>
        </p:txBody>
      </p:sp>
      <p:sp>
        <p:nvSpPr>
          <p:cNvPr id="80915" name="Rectangle 30"/>
          <p:cNvSpPr>
            <a:spLocks noChangeArrowheads="1"/>
          </p:cNvSpPr>
          <p:nvPr/>
        </p:nvSpPr>
        <p:spPr bwMode="auto">
          <a:xfrm>
            <a:off x="6643688" y="4176713"/>
            <a:ext cx="1662112" cy="255587"/>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0</a:t>
            </a:r>
          </a:p>
        </p:txBody>
      </p:sp>
      <p:sp>
        <p:nvSpPr>
          <p:cNvPr id="256031" name="Freeform 31"/>
          <p:cNvSpPr>
            <a:spLocks/>
          </p:cNvSpPr>
          <p:nvPr/>
        </p:nvSpPr>
        <p:spPr bwMode="auto">
          <a:xfrm>
            <a:off x="5492750" y="3538538"/>
            <a:ext cx="1150938" cy="766762"/>
          </a:xfrm>
          <a:custGeom>
            <a:avLst/>
            <a:gdLst>
              <a:gd name="T0" fmla="*/ 0 w 384"/>
              <a:gd name="T1" fmla="*/ 2147483647 h 288"/>
              <a:gd name="T2" fmla="*/ 2147483647 w 384"/>
              <a:gd name="T3" fmla="*/ 2147483647 h 288"/>
              <a:gd name="T4" fmla="*/ 2147483647 w 384"/>
              <a:gd name="T5" fmla="*/ 0 h 288"/>
              <a:gd name="T6" fmla="*/ 2147483647 w 384"/>
              <a:gd name="T7" fmla="*/ 0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0" y="288"/>
                </a:moveTo>
                <a:lnTo>
                  <a:pt x="240" y="288"/>
                </a:lnTo>
                <a:lnTo>
                  <a:pt x="240" y="0"/>
                </a:lnTo>
                <a:lnTo>
                  <a:pt x="384" y="0"/>
                </a:lnTo>
              </a:path>
            </a:pathLst>
          </a:custGeom>
          <a:noFill/>
          <a:ln w="9525" cap="flat">
            <a:solidFill>
              <a:schemeClr val="tx1"/>
            </a:solidFill>
            <a:prstDash val="solid"/>
            <a:round/>
            <a:headEnd type="none" w="med" len="med"/>
            <a:tailEnd type="triangle" w="med" len="med"/>
          </a:ln>
        </p:spPr>
        <p:txBody>
          <a:bodyPr/>
          <a:lstStyle/>
          <a:p>
            <a:endParaRPr lang="en-US"/>
          </a:p>
        </p:txBody>
      </p:sp>
      <p:sp>
        <p:nvSpPr>
          <p:cNvPr id="256032" name="Text Box 32"/>
          <p:cNvSpPr txBox="1">
            <a:spLocks noChangeArrowheads="1"/>
          </p:cNvSpPr>
          <p:nvPr/>
        </p:nvSpPr>
        <p:spPr bwMode="auto">
          <a:xfrm>
            <a:off x="3165475" y="5895975"/>
            <a:ext cx="3011488" cy="368300"/>
          </a:xfrm>
          <a:prstGeom prst="rect">
            <a:avLst/>
          </a:prstGeom>
          <a:noFill/>
          <a:ln w="9525">
            <a:noFill/>
            <a:miter lim="800000"/>
            <a:headEnd/>
            <a:tailEnd/>
          </a:ln>
        </p:spPr>
        <p:txBody>
          <a:bodyPr wrap="none" lIns="91432" tIns="45716" rIns="91432" bIns="45716">
            <a:spAutoFit/>
          </a:bodyPr>
          <a:lstStyle/>
          <a:p>
            <a:pPr eaLnBrk="1" hangingPunct="1"/>
            <a:r>
              <a:rPr lang="en-US" sz="1800">
                <a:sym typeface="Wingdings" pitchFamily="2" charset="2"/>
              </a:rPr>
              <a:t></a:t>
            </a:r>
            <a:r>
              <a:rPr lang="en-US" sz="1800"/>
              <a:t> </a:t>
            </a:r>
            <a:r>
              <a:rPr lang="en-US" sz="1600">
                <a:latin typeface="Courier New" pitchFamily="49" charset="0"/>
              </a:rPr>
              <a:t>p-&gt;next = temp-&gt;next;</a:t>
            </a:r>
          </a:p>
        </p:txBody>
      </p:sp>
      <p:sp>
        <p:nvSpPr>
          <p:cNvPr id="256033" name="Freeform 33"/>
          <p:cNvSpPr>
            <a:spLocks/>
          </p:cNvSpPr>
          <p:nvPr/>
        </p:nvSpPr>
        <p:spPr bwMode="auto">
          <a:xfrm>
            <a:off x="1017588" y="4305300"/>
            <a:ext cx="4986337" cy="1277938"/>
          </a:xfrm>
          <a:custGeom>
            <a:avLst/>
            <a:gdLst>
              <a:gd name="T0" fmla="*/ 2147483647 w 1872"/>
              <a:gd name="T1" fmla="*/ 0 h 480"/>
              <a:gd name="T2" fmla="*/ 2147483647 w 1872"/>
              <a:gd name="T3" fmla="*/ 2147483647 h 480"/>
              <a:gd name="T4" fmla="*/ 2147483647 w 1872"/>
              <a:gd name="T5" fmla="*/ 2147483647 h 480"/>
              <a:gd name="T6" fmla="*/ 0 w 1872"/>
              <a:gd name="T7" fmla="*/ 2147483647 h 480"/>
              <a:gd name="T8" fmla="*/ 2147483647 w 1872"/>
              <a:gd name="T9" fmla="*/ 2147483647 h 480"/>
              <a:gd name="T10" fmla="*/ 0 60000 65536"/>
              <a:gd name="T11" fmla="*/ 0 60000 65536"/>
              <a:gd name="T12" fmla="*/ 0 60000 65536"/>
              <a:gd name="T13" fmla="*/ 0 60000 65536"/>
              <a:gd name="T14" fmla="*/ 0 60000 65536"/>
              <a:gd name="T15" fmla="*/ 0 w 1872"/>
              <a:gd name="T16" fmla="*/ 0 h 480"/>
              <a:gd name="T17" fmla="*/ 1872 w 1872"/>
              <a:gd name="T18" fmla="*/ 480 h 480"/>
            </a:gdLst>
            <a:ahLst/>
            <a:cxnLst>
              <a:cxn ang="T10">
                <a:pos x="T0" y="T1"/>
              </a:cxn>
              <a:cxn ang="T11">
                <a:pos x="T2" y="T3"/>
              </a:cxn>
              <a:cxn ang="T12">
                <a:pos x="T4" y="T5"/>
              </a:cxn>
              <a:cxn ang="T13">
                <a:pos x="T6" y="T7"/>
              </a:cxn>
              <a:cxn ang="T14">
                <a:pos x="T8" y="T9"/>
              </a:cxn>
            </a:cxnLst>
            <a:rect l="T15" t="T16" r="T17" b="T18"/>
            <a:pathLst>
              <a:path w="1872" h="480">
                <a:moveTo>
                  <a:pt x="1680" y="0"/>
                </a:moveTo>
                <a:lnTo>
                  <a:pt x="1872" y="48"/>
                </a:lnTo>
                <a:lnTo>
                  <a:pt x="1872" y="288"/>
                </a:lnTo>
                <a:lnTo>
                  <a:pt x="0" y="288"/>
                </a:lnTo>
                <a:lnTo>
                  <a:pt x="192" y="480"/>
                </a:lnTo>
              </a:path>
            </a:pathLst>
          </a:custGeom>
          <a:noFill/>
          <a:ln w="9525">
            <a:solidFill>
              <a:schemeClr val="tx1"/>
            </a:solidFill>
            <a:round/>
            <a:headEnd type="none" w="med" len="med"/>
            <a:tailEnd type="triangle" w="med" len="med"/>
          </a:ln>
        </p:spPr>
        <p:txBody>
          <a:bodyPr/>
          <a:lstStyle/>
          <a:p>
            <a:endParaRPr lang="en-US"/>
          </a:p>
        </p:txBody>
      </p:sp>
      <p:sp>
        <p:nvSpPr>
          <p:cNvPr id="256034" name="Freeform 34"/>
          <p:cNvSpPr>
            <a:spLocks/>
          </p:cNvSpPr>
          <p:nvPr/>
        </p:nvSpPr>
        <p:spPr bwMode="auto">
          <a:xfrm>
            <a:off x="2935288" y="3538538"/>
            <a:ext cx="3708400" cy="2811462"/>
          </a:xfrm>
          <a:custGeom>
            <a:avLst/>
            <a:gdLst>
              <a:gd name="T0" fmla="*/ 0 w 1392"/>
              <a:gd name="T1" fmla="*/ 2147483647 h 1056"/>
              <a:gd name="T2" fmla="*/ 2147483647 w 1392"/>
              <a:gd name="T3" fmla="*/ 2147483647 h 1056"/>
              <a:gd name="T4" fmla="*/ 2147483647 w 1392"/>
              <a:gd name="T5" fmla="*/ 2147483647 h 1056"/>
              <a:gd name="T6" fmla="*/ 2147483647 w 1392"/>
              <a:gd name="T7" fmla="*/ 0 h 1056"/>
              <a:gd name="T8" fmla="*/ 0 60000 65536"/>
              <a:gd name="T9" fmla="*/ 0 60000 65536"/>
              <a:gd name="T10" fmla="*/ 0 60000 65536"/>
              <a:gd name="T11" fmla="*/ 0 60000 65536"/>
              <a:gd name="T12" fmla="*/ 0 w 1392"/>
              <a:gd name="T13" fmla="*/ 0 h 1056"/>
              <a:gd name="T14" fmla="*/ 1392 w 1392"/>
              <a:gd name="T15" fmla="*/ 1056 h 1056"/>
            </a:gdLst>
            <a:ahLst/>
            <a:cxnLst>
              <a:cxn ang="T8">
                <a:pos x="T0" y="T1"/>
              </a:cxn>
              <a:cxn ang="T9">
                <a:pos x="T2" y="T3"/>
              </a:cxn>
              <a:cxn ang="T10">
                <a:pos x="T4" y="T5"/>
              </a:cxn>
              <a:cxn ang="T11">
                <a:pos x="T6" y="T7"/>
              </a:cxn>
            </a:cxnLst>
            <a:rect l="T12" t="T13" r="T14" b="T15"/>
            <a:pathLst>
              <a:path w="1392" h="1056">
                <a:moveTo>
                  <a:pt x="0" y="1056"/>
                </a:moveTo>
                <a:lnTo>
                  <a:pt x="1296" y="1056"/>
                </a:lnTo>
                <a:lnTo>
                  <a:pt x="1296" y="144"/>
                </a:lnTo>
                <a:lnTo>
                  <a:pt x="1392" y="0"/>
                </a:lnTo>
              </a:path>
            </a:pathLst>
          </a:custGeom>
          <a:noFill/>
          <a:ln w="9525">
            <a:solidFill>
              <a:schemeClr val="tx1"/>
            </a:solidFill>
            <a:round/>
            <a:headEnd type="none" w="med" len="med"/>
            <a:tailEnd type="triangle" w="med" len="med"/>
          </a:ln>
        </p:spPr>
        <p:txBody>
          <a:bodyPr/>
          <a:lstStyle/>
          <a:p>
            <a:endParaRPr lang="en-US"/>
          </a:p>
        </p:txBody>
      </p:sp>
      <p:sp>
        <p:nvSpPr>
          <p:cNvPr id="34" name="Content Placeholder 2"/>
          <p:cNvSpPr>
            <a:spLocks noGrp="1"/>
          </p:cNvSpPr>
          <p:nvPr>
            <p:ph idx="1"/>
          </p:nvPr>
        </p:nvSpPr>
        <p:spPr>
          <a:xfrm>
            <a:off x="447575" y="1143000"/>
            <a:ext cx="8229600" cy="1274762"/>
          </a:xfrm>
        </p:spPr>
        <p:txBody>
          <a:bodyPr/>
          <a:lstStyle/>
          <a:p>
            <a:pPr marL="457200" indent="-457200">
              <a:buFont typeface="Arial" pitchFamily="34" charset="0"/>
              <a:buChar char="•"/>
            </a:pPr>
            <a:r>
              <a:rPr lang="en-US" sz="2800" dirty="0" smtClean="0"/>
              <a:t>How can we modify the insertion code so that the new node is inserted upon the sorted?</a:t>
            </a:r>
          </a:p>
          <a:p>
            <a:pPr marL="457200" indent="-457200">
              <a:buFont typeface="Arial" pitchFamily="34" charset="0"/>
              <a:buChar char="•"/>
            </a:pPr>
            <a:r>
              <a:rPr lang="en-US" sz="2800" dirty="0" smtClean="0"/>
              <a:t>Note that the head is always the starting point</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256031"/>
                                        </p:tgtEl>
                                        <p:attrNameLst>
                                          <p:attrName>r</p:attrName>
                                        </p:attrNameLst>
                                      </p:cBhvr>
                                    </p:animRo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path" presetSubtype="0" accel="50000" decel="50000" fill="hold" nodeType="clickEffect">
                                  <p:stCondLst>
                                    <p:cond delay="0"/>
                                  </p:stCondLst>
                                  <p:childTnLst>
                                    <p:animMotion origin="layout" path="M -8.33333E-7 -1.11111E-6 C 0.0599 -0.03333 0.11997 -0.06667 0.16684 -0.06667 C 0.21354 -0.06667 0.24705 -0.03333 0.28073 -1.11111E-6 " pathEditMode="relative" rAng="0" ptsTypes="aaA">
                                      <p:cBhvr>
                                        <p:cTn id="15" dur="2000" fill="hold"/>
                                        <p:tgtEl>
                                          <p:spTgt spid="4"/>
                                        </p:tgtEl>
                                        <p:attrNameLst>
                                          <p:attrName>ppt_x</p:attrName>
                                          <p:attrName>ppt_y</p:attrName>
                                        </p:attrNameLst>
                                      </p:cBhvr>
                                      <p:rCtr x="14000" y="-3300"/>
                                    </p:animMotion>
                                  </p:childTnLst>
                                </p:cTn>
                              </p:par>
                            </p:childTnLst>
                          </p:cTn>
                        </p:par>
                        <p:par>
                          <p:cTn id="16" fill="hold" nodeType="afterGroup">
                            <p:stCondLst>
                              <p:cond delay="2000"/>
                            </p:stCondLst>
                            <p:childTnLst>
                              <p:par>
                                <p:cTn id="17" presetID="35" presetClass="emph" presetSubtype="0" fill="hold" grpId="1" nodeType="afterEffect">
                                  <p:stCondLst>
                                    <p:cond delay="0"/>
                                  </p:stCondLst>
                                  <p:childTnLst>
                                    <p:anim calcmode="discrete" valueType="str">
                                      <p:cBhvr>
                                        <p:cTn id="18" dur="1000" fill="hold"/>
                                        <p:tgtEl>
                                          <p:spTgt spid="256031"/>
                                        </p:tgtEl>
                                        <p:attrNameLst>
                                          <p:attrName>style.visibility</p:attrName>
                                        </p:attrNameLst>
                                      </p:cBhvr>
                                      <p:tavLst>
                                        <p:tav tm="0">
                                          <p:val>
                                            <p:strVal val="hidden"/>
                                          </p:val>
                                        </p:tav>
                                        <p:tav tm="50000">
                                          <p:val>
                                            <p:strVal val="visible"/>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56034"/>
                                        </p:tgtEl>
                                        <p:attrNameLst>
                                          <p:attrName>style.visibility</p:attrName>
                                        </p:attrNameLst>
                                      </p:cBhvr>
                                      <p:to>
                                        <p:strVal val="visible"/>
                                      </p:to>
                                    </p:set>
                                    <p:anim calcmode="lin" valueType="num">
                                      <p:cBhvr additive="base">
                                        <p:cTn id="23" dur="500" fill="hold"/>
                                        <p:tgtEl>
                                          <p:spTgt spid="256034"/>
                                        </p:tgtEl>
                                        <p:attrNameLst>
                                          <p:attrName>ppt_x</p:attrName>
                                        </p:attrNameLst>
                                      </p:cBhvr>
                                      <p:tavLst>
                                        <p:tav tm="0">
                                          <p:val>
                                            <p:strVal val="0-#ppt_w/2"/>
                                          </p:val>
                                        </p:tav>
                                        <p:tav tm="100000">
                                          <p:val>
                                            <p:strVal val="#ppt_x"/>
                                          </p:val>
                                        </p:tav>
                                      </p:tavLst>
                                    </p:anim>
                                    <p:anim calcmode="lin" valueType="num">
                                      <p:cBhvr additive="base">
                                        <p:cTn id="24" dur="500" fill="hold"/>
                                        <p:tgtEl>
                                          <p:spTgt spid="256034"/>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56032"/>
                                        </p:tgtEl>
                                        <p:attrNameLst>
                                          <p:attrName>style.visibility</p:attrName>
                                        </p:attrNameLst>
                                      </p:cBhvr>
                                      <p:to>
                                        <p:strVal val="visible"/>
                                      </p:to>
                                    </p:set>
                                    <p:animEffect transition="in" filter="wipe(left)">
                                      <p:cBhvr>
                                        <p:cTn id="28" dur="500"/>
                                        <p:tgtEl>
                                          <p:spTgt spid="25603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56033"/>
                                        </p:tgtEl>
                                        <p:attrNameLst>
                                          <p:attrName>style.visibility</p:attrName>
                                        </p:attrNameLst>
                                      </p:cBhvr>
                                      <p:to>
                                        <p:strVal val="visible"/>
                                      </p:to>
                                    </p:set>
                                    <p:animEffect transition="in" filter="wipe(up)">
                                      <p:cBhvr>
                                        <p:cTn id="33" dur="500"/>
                                        <p:tgtEl>
                                          <p:spTgt spid="256033"/>
                                        </p:tgtEl>
                                      </p:cBhvr>
                                    </p:animEffect>
                                  </p:child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56026"/>
                                        </p:tgtEl>
                                        <p:attrNameLst>
                                          <p:attrName>style.visibility</p:attrName>
                                        </p:attrNameLst>
                                      </p:cBhvr>
                                      <p:to>
                                        <p:strVal val="visible"/>
                                      </p:to>
                                    </p:set>
                                    <p:animEffect transition="in" filter="wipe(left)">
                                      <p:cBhvr>
                                        <p:cTn id="37" dur="500"/>
                                        <p:tgtEl>
                                          <p:spTgt spid="256026"/>
                                        </p:tgtEl>
                                      </p:cBhvr>
                                    </p:animEffect>
                                  </p:childTnLst>
                                </p:cTn>
                              </p:par>
                            </p:childTnLst>
                          </p:cTn>
                        </p:par>
                        <p:par>
                          <p:cTn id="38" fill="hold" nodeType="afterGroup">
                            <p:stCondLst>
                              <p:cond delay="1000"/>
                            </p:stCondLst>
                            <p:childTnLst>
                              <p:par>
                                <p:cTn id="39" presetID="2" presetClass="exit" presetSubtype="4" fill="hold" grpId="2" nodeType="afterEffect">
                                  <p:stCondLst>
                                    <p:cond delay="0"/>
                                  </p:stCondLst>
                                  <p:childTnLst>
                                    <p:anim calcmode="lin" valueType="num">
                                      <p:cBhvr additive="base">
                                        <p:cTn id="40" dur="500"/>
                                        <p:tgtEl>
                                          <p:spTgt spid="256031"/>
                                        </p:tgtEl>
                                        <p:attrNameLst>
                                          <p:attrName>ppt_x</p:attrName>
                                        </p:attrNameLst>
                                      </p:cBhvr>
                                      <p:tavLst>
                                        <p:tav tm="0">
                                          <p:val>
                                            <p:strVal val="ppt_x"/>
                                          </p:val>
                                        </p:tav>
                                        <p:tav tm="100000">
                                          <p:val>
                                            <p:strVal val="ppt_x"/>
                                          </p:val>
                                        </p:tav>
                                      </p:tavLst>
                                    </p:anim>
                                    <p:anim calcmode="lin" valueType="num">
                                      <p:cBhvr additive="base">
                                        <p:cTn id="41" dur="500"/>
                                        <p:tgtEl>
                                          <p:spTgt spid="256031"/>
                                        </p:tgtEl>
                                        <p:attrNameLst>
                                          <p:attrName>ppt_y</p:attrName>
                                        </p:attrNameLst>
                                      </p:cBhvr>
                                      <p:tavLst>
                                        <p:tav tm="0">
                                          <p:val>
                                            <p:strVal val="ppt_y"/>
                                          </p:val>
                                        </p:tav>
                                        <p:tav tm="100000">
                                          <p:val>
                                            <p:strVal val="1+ppt_h/2"/>
                                          </p:val>
                                        </p:tav>
                                      </p:tavLst>
                                    </p:anim>
                                    <p:set>
                                      <p:cBhvr>
                                        <p:cTn id="42" dur="1" fill="hold">
                                          <p:stCondLst>
                                            <p:cond delay="499"/>
                                          </p:stCondLst>
                                        </p:cTn>
                                        <p:tgtEl>
                                          <p:spTgt spid="2560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6" grpId="0"/>
      <p:bldP spid="256031" grpId="0" animBg="1"/>
      <p:bldP spid="256031" grpId="1" animBg="1"/>
      <p:bldP spid="256031" grpId="2" animBg="1"/>
      <p:bldP spid="256032" grpId="0"/>
      <p:bldP spid="256033" grpId="0" animBg="1"/>
      <p:bldP spid="25603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71513" y="403225"/>
            <a:ext cx="7807325" cy="892175"/>
          </a:xfrm>
        </p:spPr>
        <p:txBody>
          <a:bodyPr/>
          <a:lstStyle/>
          <a:p>
            <a:pPr>
              <a:lnSpc>
                <a:spcPct val="135000"/>
              </a:lnSpc>
            </a:pPr>
            <a:r>
              <a:rPr lang="en-US" sz="2600" dirty="0" smtClean="0"/>
              <a:t>Search a Node by Name = “Tam”</a:t>
            </a:r>
            <a:br>
              <a:rPr lang="en-US" sz="2600" dirty="0" smtClean="0"/>
            </a:br>
            <a:r>
              <a:rPr lang="en-US" sz="2600" dirty="0" smtClean="0"/>
              <a:t>and return the pointer to the proceeding node</a:t>
            </a:r>
          </a:p>
        </p:txBody>
      </p:sp>
      <p:grpSp>
        <p:nvGrpSpPr>
          <p:cNvPr id="81923" name="Group 3"/>
          <p:cNvGrpSpPr>
            <a:grpSpLocks/>
          </p:cNvGrpSpPr>
          <p:nvPr/>
        </p:nvGrpSpPr>
        <p:grpSpPr bwMode="auto">
          <a:xfrm>
            <a:off x="933450" y="2403475"/>
            <a:ext cx="1662113" cy="1022350"/>
            <a:chOff x="1776" y="1930"/>
            <a:chExt cx="384" cy="384"/>
          </a:xfrm>
        </p:grpSpPr>
        <p:sp>
          <p:nvSpPr>
            <p:cNvPr id="81948" name="Rectangle 4"/>
            <p:cNvSpPr>
              <a:spLocks noChangeArrowheads="1"/>
            </p:cNvSpPr>
            <p:nvPr/>
          </p:nvSpPr>
          <p:spPr bwMode="auto">
            <a:xfrm>
              <a:off x="1776" y="1930"/>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dirty="0" smtClean="0">
                  <a:latin typeface="Courier New" pitchFamily="49" charset="0"/>
                </a:rPr>
                <a:t>Mary</a:t>
              </a:r>
              <a:endParaRPr lang="en-US" sz="1600" dirty="0">
                <a:latin typeface="Courier New" pitchFamily="49" charset="0"/>
              </a:endParaRPr>
            </a:p>
          </p:txBody>
        </p:sp>
        <p:sp>
          <p:nvSpPr>
            <p:cNvPr id="81949" name="Rectangle 5"/>
            <p:cNvSpPr>
              <a:spLocks noChangeArrowheads="1"/>
            </p:cNvSpPr>
            <p:nvPr/>
          </p:nvSpPr>
          <p:spPr bwMode="auto">
            <a:xfrm>
              <a:off x="1776" y="2026"/>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1122334</a:t>
              </a:r>
            </a:p>
          </p:txBody>
        </p:sp>
        <p:sp>
          <p:nvSpPr>
            <p:cNvPr id="81950" name="Rectangle 6"/>
            <p:cNvSpPr>
              <a:spLocks noChangeArrowheads="1"/>
            </p:cNvSpPr>
            <p:nvPr/>
          </p:nvSpPr>
          <p:spPr bwMode="auto">
            <a:xfrm>
              <a:off x="1776" y="2122"/>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mary@mail.net</a:t>
              </a:r>
              <a:endParaRPr lang="en-US" sz="1600" dirty="0">
                <a:latin typeface="Courier New" pitchFamily="49" charset="0"/>
              </a:endParaRPr>
            </a:p>
          </p:txBody>
        </p:sp>
        <p:sp>
          <p:nvSpPr>
            <p:cNvPr id="81951" name="Rectangle 7"/>
            <p:cNvSpPr>
              <a:spLocks noChangeArrowheads="1"/>
            </p:cNvSpPr>
            <p:nvPr/>
          </p:nvSpPr>
          <p:spPr bwMode="auto">
            <a:xfrm>
              <a:off x="1776" y="2218"/>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next</a:t>
              </a:r>
            </a:p>
          </p:txBody>
        </p:sp>
      </p:grpSp>
      <p:grpSp>
        <p:nvGrpSpPr>
          <p:cNvPr id="81924" name="Group 8"/>
          <p:cNvGrpSpPr>
            <a:grpSpLocks/>
          </p:cNvGrpSpPr>
          <p:nvPr/>
        </p:nvGrpSpPr>
        <p:grpSpPr bwMode="auto">
          <a:xfrm>
            <a:off x="3062288" y="2403475"/>
            <a:ext cx="1662112" cy="1022350"/>
            <a:chOff x="1776" y="1930"/>
            <a:chExt cx="384" cy="384"/>
          </a:xfrm>
        </p:grpSpPr>
        <p:sp>
          <p:nvSpPr>
            <p:cNvPr id="81944" name="Rectangle 9"/>
            <p:cNvSpPr>
              <a:spLocks noChangeArrowheads="1"/>
            </p:cNvSpPr>
            <p:nvPr/>
          </p:nvSpPr>
          <p:spPr bwMode="auto">
            <a:xfrm>
              <a:off x="1776" y="1930"/>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a:latin typeface="Courier New" pitchFamily="49" charset="0"/>
                </a:rPr>
                <a:t>John</a:t>
              </a:r>
            </a:p>
          </p:txBody>
        </p:sp>
        <p:sp>
          <p:nvSpPr>
            <p:cNvPr id="81945" name="Rectangle 10"/>
            <p:cNvSpPr>
              <a:spLocks noChangeArrowheads="1"/>
            </p:cNvSpPr>
            <p:nvPr/>
          </p:nvSpPr>
          <p:spPr bwMode="auto">
            <a:xfrm>
              <a:off x="1776" y="2026"/>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1122556</a:t>
              </a:r>
            </a:p>
          </p:txBody>
        </p:sp>
        <p:sp>
          <p:nvSpPr>
            <p:cNvPr id="81946" name="Rectangle 11"/>
            <p:cNvSpPr>
              <a:spLocks noChangeArrowheads="1"/>
            </p:cNvSpPr>
            <p:nvPr/>
          </p:nvSpPr>
          <p:spPr bwMode="auto">
            <a:xfrm>
              <a:off x="1776" y="2122"/>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jon@mail.net</a:t>
              </a:r>
              <a:endParaRPr lang="en-US" sz="1600" dirty="0">
                <a:latin typeface="Courier New" pitchFamily="49" charset="0"/>
              </a:endParaRPr>
            </a:p>
          </p:txBody>
        </p:sp>
        <p:sp>
          <p:nvSpPr>
            <p:cNvPr id="81947" name="Rectangle 12"/>
            <p:cNvSpPr>
              <a:spLocks noChangeArrowheads="1"/>
            </p:cNvSpPr>
            <p:nvPr/>
          </p:nvSpPr>
          <p:spPr bwMode="auto">
            <a:xfrm>
              <a:off x="1776" y="2218"/>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endParaRPr lang="en-US" sz="1600">
                <a:latin typeface="Courier New" pitchFamily="49" charset="0"/>
              </a:endParaRPr>
            </a:p>
          </p:txBody>
        </p:sp>
      </p:grpSp>
      <p:sp>
        <p:nvSpPr>
          <p:cNvPr id="81925" name="Freeform 13"/>
          <p:cNvSpPr>
            <a:spLocks/>
          </p:cNvSpPr>
          <p:nvPr/>
        </p:nvSpPr>
        <p:spPr bwMode="auto">
          <a:xfrm>
            <a:off x="2339975" y="2532063"/>
            <a:ext cx="722313" cy="766762"/>
          </a:xfrm>
          <a:custGeom>
            <a:avLst/>
            <a:gdLst>
              <a:gd name="T0" fmla="*/ 0 w 384"/>
              <a:gd name="T1" fmla="*/ 2147483647 h 288"/>
              <a:gd name="T2" fmla="*/ 2147483647 w 384"/>
              <a:gd name="T3" fmla="*/ 2147483647 h 288"/>
              <a:gd name="T4" fmla="*/ 2147483647 w 384"/>
              <a:gd name="T5" fmla="*/ 0 h 288"/>
              <a:gd name="T6" fmla="*/ 2147483647 w 384"/>
              <a:gd name="T7" fmla="*/ 0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0" y="288"/>
                </a:moveTo>
                <a:lnTo>
                  <a:pt x="240" y="288"/>
                </a:lnTo>
                <a:lnTo>
                  <a:pt x="240" y="0"/>
                </a:lnTo>
                <a:lnTo>
                  <a:pt x="384" y="0"/>
                </a:lnTo>
              </a:path>
            </a:pathLst>
          </a:custGeom>
          <a:noFill/>
          <a:ln w="9525">
            <a:solidFill>
              <a:schemeClr val="tx1"/>
            </a:solidFill>
            <a:round/>
            <a:headEnd type="none" w="med" len="med"/>
            <a:tailEnd type="triangle" w="med" len="med"/>
          </a:ln>
        </p:spPr>
        <p:txBody>
          <a:bodyPr/>
          <a:lstStyle/>
          <a:p>
            <a:endParaRPr lang="en-US"/>
          </a:p>
        </p:txBody>
      </p:sp>
      <p:sp>
        <p:nvSpPr>
          <p:cNvPr id="81926" name="Line 14"/>
          <p:cNvSpPr>
            <a:spLocks noChangeShapeType="1"/>
          </p:cNvSpPr>
          <p:nvPr/>
        </p:nvSpPr>
        <p:spPr bwMode="auto">
          <a:xfrm>
            <a:off x="422275" y="2532063"/>
            <a:ext cx="511175" cy="0"/>
          </a:xfrm>
          <a:prstGeom prst="line">
            <a:avLst/>
          </a:prstGeom>
          <a:noFill/>
          <a:ln w="9525">
            <a:solidFill>
              <a:schemeClr val="tx1"/>
            </a:solidFill>
            <a:round/>
            <a:headEnd/>
            <a:tailEnd type="triangle" w="med" len="med"/>
          </a:ln>
        </p:spPr>
        <p:txBody>
          <a:bodyPr/>
          <a:lstStyle/>
          <a:p>
            <a:endParaRPr lang="en-US"/>
          </a:p>
        </p:txBody>
      </p:sp>
      <p:sp>
        <p:nvSpPr>
          <p:cNvPr id="81927" name="Text Box 15"/>
          <p:cNvSpPr txBox="1">
            <a:spLocks noChangeArrowheads="1"/>
          </p:cNvSpPr>
          <p:nvPr/>
        </p:nvSpPr>
        <p:spPr bwMode="auto">
          <a:xfrm>
            <a:off x="0" y="2524125"/>
            <a:ext cx="674688" cy="338138"/>
          </a:xfrm>
          <a:prstGeom prst="rect">
            <a:avLst/>
          </a:prstGeom>
          <a:noFill/>
          <a:ln w="9525">
            <a:noFill/>
            <a:miter lim="800000"/>
            <a:headEnd/>
            <a:tailEnd/>
          </a:ln>
        </p:spPr>
        <p:txBody>
          <a:bodyPr wrap="none" lIns="91432" tIns="45716" rIns="91432" bIns="45716">
            <a:spAutoFit/>
          </a:bodyPr>
          <a:lstStyle/>
          <a:p>
            <a:pPr eaLnBrk="1" hangingPunct="1"/>
            <a:r>
              <a:rPr lang="en-US" sz="1600">
                <a:latin typeface="Courier New" pitchFamily="49" charset="0"/>
              </a:rPr>
              <a:t>head</a:t>
            </a:r>
          </a:p>
        </p:txBody>
      </p:sp>
      <p:sp>
        <p:nvSpPr>
          <p:cNvPr id="81928" name="Rectangle 16"/>
          <p:cNvSpPr>
            <a:spLocks noChangeArrowheads="1"/>
          </p:cNvSpPr>
          <p:nvPr/>
        </p:nvSpPr>
        <p:spPr bwMode="auto">
          <a:xfrm>
            <a:off x="5195888" y="2371725"/>
            <a:ext cx="1662112" cy="255588"/>
          </a:xfrm>
          <a:prstGeom prst="rect">
            <a:avLst/>
          </a:prstGeom>
          <a:solidFill>
            <a:srgbClr val="99FF99"/>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dirty="0" smtClean="0">
                <a:latin typeface="Courier New" pitchFamily="49" charset="0"/>
              </a:rPr>
              <a:t>Tam</a:t>
            </a:r>
            <a:endParaRPr lang="en-US" sz="1600" dirty="0">
              <a:latin typeface="Courier New" pitchFamily="49" charset="0"/>
            </a:endParaRPr>
          </a:p>
        </p:txBody>
      </p:sp>
      <p:sp>
        <p:nvSpPr>
          <p:cNvPr id="81929" name="Rectangle 17"/>
          <p:cNvSpPr>
            <a:spLocks noChangeArrowheads="1"/>
          </p:cNvSpPr>
          <p:nvPr/>
        </p:nvSpPr>
        <p:spPr bwMode="auto">
          <a:xfrm>
            <a:off x="5195888" y="2627313"/>
            <a:ext cx="1662112" cy="255587"/>
          </a:xfrm>
          <a:prstGeom prst="rect">
            <a:avLst/>
          </a:prstGeom>
          <a:solidFill>
            <a:srgbClr val="99FF99"/>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1122667</a:t>
            </a:r>
          </a:p>
        </p:txBody>
      </p:sp>
      <p:sp>
        <p:nvSpPr>
          <p:cNvPr id="81930" name="Rectangle 18"/>
          <p:cNvSpPr>
            <a:spLocks noChangeArrowheads="1"/>
          </p:cNvSpPr>
          <p:nvPr/>
        </p:nvSpPr>
        <p:spPr bwMode="auto">
          <a:xfrm>
            <a:off x="5195888" y="2882900"/>
            <a:ext cx="1662112" cy="255588"/>
          </a:xfrm>
          <a:prstGeom prst="rect">
            <a:avLst/>
          </a:prstGeom>
          <a:solidFill>
            <a:srgbClr val="99FF99"/>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tam@mail.net</a:t>
            </a:r>
            <a:endParaRPr lang="en-US" sz="1600" dirty="0">
              <a:latin typeface="Courier New" pitchFamily="49" charset="0"/>
            </a:endParaRPr>
          </a:p>
        </p:txBody>
      </p:sp>
      <p:sp>
        <p:nvSpPr>
          <p:cNvPr id="81931" name="Rectangle 19"/>
          <p:cNvSpPr>
            <a:spLocks noChangeArrowheads="1"/>
          </p:cNvSpPr>
          <p:nvPr/>
        </p:nvSpPr>
        <p:spPr bwMode="auto">
          <a:xfrm>
            <a:off x="5195888" y="3138488"/>
            <a:ext cx="1662112" cy="255587"/>
          </a:xfrm>
          <a:prstGeom prst="rect">
            <a:avLst/>
          </a:prstGeom>
          <a:solidFill>
            <a:srgbClr val="99FF99"/>
          </a:solidFill>
          <a:ln w="9525">
            <a:solidFill>
              <a:schemeClr val="tx1"/>
            </a:solidFill>
            <a:miter lim="800000"/>
            <a:headEnd/>
            <a:tailEnd/>
          </a:ln>
        </p:spPr>
        <p:txBody>
          <a:bodyPr wrap="none" lIns="91432" tIns="45716" rIns="91432" bIns="45716" anchor="ctr"/>
          <a:lstStyle/>
          <a:p>
            <a:pPr algn="ctr" eaLnBrk="1" hangingPunct="1"/>
            <a:endParaRPr lang="en-US" sz="1600">
              <a:latin typeface="Courier New" pitchFamily="49" charset="0"/>
            </a:endParaRPr>
          </a:p>
        </p:txBody>
      </p:sp>
      <p:sp>
        <p:nvSpPr>
          <p:cNvPr id="81932" name="Rectangle 23"/>
          <p:cNvSpPr>
            <a:spLocks noChangeArrowheads="1"/>
          </p:cNvSpPr>
          <p:nvPr/>
        </p:nvSpPr>
        <p:spPr bwMode="auto">
          <a:xfrm>
            <a:off x="7329488" y="2428875"/>
            <a:ext cx="1662112" cy="255588"/>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a:latin typeface="Courier New" pitchFamily="49" charset="0"/>
              </a:rPr>
              <a:t>Zac</a:t>
            </a:r>
          </a:p>
        </p:txBody>
      </p:sp>
      <p:sp>
        <p:nvSpPr>
          <p:cNvPr id="81933" name="Rectangle 24"/>
          <p:cNvSpPr>
            <a:spLocks noChangeArrowheads="1"/>
          </p:cNvSpPr>
          <p:nvPr/>
        </p:nvSpPr>
        <p:spPr bwMode="auto">
          <a:xfrm>
            <a:off x="7329488" y="2684463"/>
            <a:ext cx="1662112" cy="255587"/>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1122889</a:t>
            </a:r>
          </a:p>
        </p:txBody>
      </p:sp>
      <p:sp>
        <p:nvSpPr>
          <p:cNvPr id="81934" name="Rectangle 25"/>
          <p:cNvSpPr>
            <a:spLocks noChangeArrowheads="1"/>
          </p:cNvSpPr>
          <p:nvPr/>
        </p:nvSpPr>
        <p:spPr bwMode="auto">
          <a:xfrm>
            <a:off x="7329488" y="2940050"/>
            <a:ext cx="1662112" cy="255588"/>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lee@mail.net</a:t>
            </a:r>
          </a:p>
        </p:txBody>
      </p:sp>
      <p:sp>
        <p:nvSpPr>
          <p:cNvPr id="81935" name="Rectangle 26"/>
          <p:cNvSpPr>
            <a:spLocks noChangeArrowheads="1"/>
          </p:cNvSpPr>
          <p:nvPr/>
        </p:nvSpPr>
        <p:spPr bwMode="auto">
          <a:xfrm>
            <a:off x="7329488" y="3195638"/>
            <a:ext cx="1662112" cy="255587"/>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0</a:t>
            </a:r>
          </a:p>
        </p:txBody>
      </p:sp>
      <p:sp>
        <p:nvSpPr>
          <p:cNvPr id="81936" name="Freeform 27"/>
          <p:cNvSpPr>
            <a:spLocks/>
          </p:cNvSpPr>
          <p:nvPr/>
        </p:nvSpPr>
        <p:spPr bwMode="auto">
          <a:xfrm>
            <a:off x="6638925" y="2505075"/>
            <a:ext cx="690563" cy="766763"/>
          </a:xfrm>
          <a:custGeom>
            <a:avLst/>
            <a:gdLst>
              <a:gd name="T0" fmla="*/ 0 w 384"/>
              <a:gd name="T1" fmla="*/ 2147483647 h 288"/>
              <a:gd name="T2" fmla="*/ 2147483647 w 384"/>
              <a:gd name="T3" fmla="*/ 2147483647 h 288"/>
              <a:gd name="T4" fmla="*/ 2147483647 w 384"/>
              <a:gd name="T5" fmla="*/ 0 h 288"/>
              <a:gd name="T6" fmla="*/ 2147483647 w 384"/>
              <a:gd name="T7" fmla="*/ 0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0" y="288"/>
                </a:moveTo>
                <a:lnTo>
                  <a:pt x="240" y="288"/>
                </a:lnTo>
                <a:lnTo>
                  <a:pt x="240" y="0"/>
                </a:lnTo>
                <a:lnTo>
                  <a:pt x="384" y="0"/>
                </a:lnTo>
              </a:path>
            </a:pathLst>
          </a:custGeom>
          <a:noFill/>
          <a:ln w="9525">
            <a:solidFill>
              <a:schemeClr val="tx1"/>
            </a:solidFill>
            <a:round/>
            <a:headEnd type="none" w="med" len="med"/>
            <a:tailEnd type="triangle" w="med" len="med"/>
          </a:ln>
        </p:spPr>
        <p:txBody>
          <a:bodyPr/>
          <a:lstStyle/>
          <a:p>
            <a:endParaRPr lang="en-US"/>
          </a:p>
        </p:txBody>
      </p:sp>
      <p:sp>
        <p:nvSpPr>
          <p:cNvPr id="81937" name="Freeform 28"/>
          <p:cNvSpPr>
            <a:spLocks/>
          </p:cNvSpPr>
          <p:nvPr/>
        </p:nvSpPr>
        <p:spPr bwMode="auto">
          <a:xfrm>
            <a:off x="4510088" y="2524125"/>
            <a:ext cx="685800" cy="766763"/>
          </a:xfrm>
          <a:custGeom>
            <a:avLst/>
            <a:gdLst>
              <a:gd name="T0" fmla="*/ 0 w 384"/>
              <a:gd name="T1" fmla="*/ 2147483647 h 288"/>
              <a:gd name="T2" fmla="*/ 2147483647 w 384"/>
              <a:gd name="T3" fmla="*/ 2147483647 h 288"/>
              <a:gd name="T4" fmla="*/ 2147483647 w 384"/>
              <a:gd name="T5" fmla="*/ 0 h 288"/>
              <a:gd name="T6" fmla="*/ 2147483647 w 384"/>
              <a:gd name="T7" fmla="*/ 0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0" y="288"/>
                </a:moveTo>
                <a:lnTo>
                  <a:pt x="240" y="288"/>
                </a:lnTo>
                <a:lnTo>
                  <a:pt x="240" y="0"/>
                </a:lnTo>
                <a:lnTo>
                  <a:pt x="384" y="0"/>
                </a:lnTo>
              </a:path>
            </a:pathLst>
          </a:custGeom>
          <a:noFill/>
          <a:ln w="9525">
            <a:solidFill>
              <a:schemeClr val="tx1"/>
            </a:solidFill>
            <a:round/>
            <a:headEnd type="none" w="med" len="med"/>
            <a:tailEnd type="triangle" w="med" len="med"/>
          </a:ln>
        </p:spPr>
        <p:txBody>
          <a:bodyPr/>
          <a:lstStyle/>
          <a:p>
            <a:endParaRPr lang="en-US"/>
          </a:p>
        </p:txBody>
      </p:sp>
      <p:grpSp>
        <p:nvGrpSpPr>
          <p:cNvPr id="4" name="Group 33"/>
          <p:cNvGrpSpPr>
            <a:grpSpLocks/>
          </p:cNvGrpSpPr>
          <p:nvPr/>
        </p:nvGrpSpPr>
        <p:grpSpPr bwMode="auto">
          <a:xfrm>
            <a:off x="93663" y="1828800"/>
            <a:ext cx="835025" cy="611188"/>
            <a:chOff x="242" y="954"/>
            <a:chExt cx="526" cy="385"/>
          </a:xfrm>
        </p:grpSpPr>
        <p:sp>
          <p:nvSpPr>
            <p:cNvPr id="81942" name="Text Box 34"/>
            <p:cNvSpPr txBox="1">
              <a:spLocks noChangeArrowheads="1"/>
            </p:cNvSpPr>
            <p:nvPr/>
          </p:nvSpPr>
          <p:spPr bwMode="auto">
            <a:xfrm>
              <a:off x="242" y="954"/>
              <a:ext cx="202" cy="231"/>
            </a:xfrm>
            <a:prstGeom prst="rect">
              <a:avLst/>
            </a:prstGeom>
            <a:noFill/>
            <a:ln w="9525">
              <a:noFill/>
              <a:miter lim="800000"/>
              <a:headEnd/>
              <a:tailEnd/>
            </a:ln>
          </p:spPr>
          <p:txBody>
            <a:bodyPr wrap="none" lIns="91432" tIns="45716" rIns="91432" bIns="45716">
              <a:spAutoFit/>
            </a:bodyPr>
            <a:lstStyle/>
            <a:p>
              <a:pPr eaLnBrk="1" hangingPunct="1"/>
              <a:r>
                <a:rPr lang="en-US" sz="1800">
                  <a:latin typeface="Courier New" pitchFamily="49" charset="0"/>
                  <a:ea typeface="Arial Unicode MS" pitchFamily="34" charset="-128"/>
                  <a:cs typeface="Arial Unicode MS" pitchFamily="34" charset="-128"/>
                  <a:sym typeface="Wingdings" pitchFamily="2" charset="2"/>
                </a:rPr>
                <a:t>p</a:t>
              </a:r>
              <a:endParaRPr lang="en-US" sz="1600">
                <a:latin typeface="Courier New" pitchFamily="49" charset="0"/>
                <a:ea typeface="Arial Unicode MS" pitchFamily="34" charset="-128"/>
                <a:cs typeface="Arial Unicode MS" pitchFamily="34" charset="-128"/>
              </a:endParaRPr>
            </a:p>
          </p:txBody>
        </p:sp>
        <p:sp>
          <p:nvSpPr>
            <p:cNvPr id="81943" name="Line 35"/>
            <p:cNvSpPr>
              <a:spLocks noChangeShapeType="1"/>
            </p:cNvSpPr>
            <p:nvPr/>
          </p:nvSpPr>
          <p:spPr bwMode="auto">
            <a:xfrm>
              <a:off x="446" y="1097"/>
              <a:ext cx="322" cy="242"/>
            </a:xfrm>
            <a:prstGeom prst="line">
              <a:avLst/>
            </a:prstGeom>
            <a:noFill/>
            <a:ln w="9525">
              <a:solidFill>
                <a:schemeClr val="tx1"/>
              </a:solidFill>
              <a:round/>
              <a:headEnd/>
              <a:tailEnd type="triangle" w="med" len="med"/>
            </a:ln>
          </p:spPr>
          <p:txBody>
            <a:bodyPr/>
            <a:lstStyle/>
            <a:p>
              <a:endParaRPr lang="en-US"/>
            </a:p>
          </p:txBody>
        </p:sp>
      </p:grpSp>
      <p:grpSp>
        <p:nvGrpSpPr>
          <p:cNvPr id="5" name="Group 36"/>
          <p:cNvGrpSpPr>
            <a:grpSpLocks/>
          </p:cNvGrpSpPr>
          <p:nvPr/>
        </p:nvGrpSpPr>
        <p:grpSpPr bwMode="auto">
          <a:xfrm>
            <a:off x="212725" y="2076450"/>
            <a:ext cx="715963" cy="384175"/>
            <a:chOff x="134" y="2398"/>
            <a:chExt cx="451" cy="242"/>
          </a:xfrm>
        </p:grpSpPr>
        <p:sp>
          <p:nvSpPr>
            <p:cNvPr id="81940" name="Text Box 37"/>
            <p:cNvSpPr txBox="1">
              <a:spLocks noChangeArrowheads="1"/>
            </p:cNvSpPr>
            <p:nvPr/>
          </p:nvSpPr>
          <p:spPr bwMode="auto">
            <a:xfrm>
              <a:off x="134" y="2400"/>
              <a:ext cx="202" cy="231"/>
            </a:xfrm>
            <a:prstGeom prst="rect">
              <a:avLst/>
            </a:prstGeom>
            <a:noFill/>
            <a:ln w="9525">
              <a:noFill/>
              <a:miter lim="800000"/>
              <a:headEnd/>
              <a:tailEnd/>
            </a:ln>
          </p:spPr>
          <p:txBody>
            <a:bodyPr wrap="none" lIns="91432" tIns="45716" rIns="91432" bIns="45716">
              <a:spAutoFit/>
            </a:bodyPr>
            <a:lstStyle/>
            <a:p>
              <a:pPr eaLnBrk="1" hangingPunct="1"/>
              <a:r>
                <a:rPr lang="en-US" sz="1800" dirty="0">
                  <a:latin typeface="Courier New" pitchFamily="49" charset="0"/>
                  <a:ea typeface="Arial Unicode MS" pitchFamily="34" charset="-128"/>
                  <a:cs typeface="Arial Unicode MS" pitchFamily="34" charset="-128"/>
                  <a:sym typeface="Wingdings" pitchFamily="2" charset="2"/>
                </a:rPr>
                <a:t>b</a:t>
              </a:r>
              <a:endParaRPr lang="en-US" sz="1600" dirty="0">
                <a:latin typeface="Courier New" pitchFamily="49" charset="0"/>
                <a:ea typeface="Arial Unicode MS" pitchFamily="34" charset="-128"/>
                <a:cs typeface="Arial Unicode MS" pitchFamily="34" charset="-128"/>
              </a:endParaRPr>
            </a:p>
          </p:txBody>
        </p:sp>
        <p:sp>
          <p:nvSpPr>
            <p:cNvPr id="81941" name="Line 38"/>
            <p:cNvSpPr>
              <a:spLocks noChangeShapeType="1"/>
            </p:cNvSpPr>
            <p:nvPr/>
          </p:nvSpPr>
          <p:spPr bwMode="auto">
            <a:xfrm>
              <a:off x="263" y="2398"/>
              <a:ext cx="322" cy="242"/>
            </a:xfrm>
            <a:prstGeom prst="line">
              <a:avLst/>
            </a:prstGeom>
            <a:noFill/>
            <a:ln w="9525">
              <a:solidFill>
                <a:schemeClr val="tx1"/>
              </a:solidFill>
              <a:round/>
              <a:headEnd/>
              <a:tailEnd type="triangle" w="med" len="med"/>
            </a:ln>
          </p:spPr>
          <p:txBody>
            <a:bodyPr/>
            <a:lstStyle/>
            <a:p>
              <a:endParaRPr lang="en-US"/>
            </a:p>
          </p:txBody>
        </p:sp>
      </p:grpSp>
      <p:sp>
        <p:nvSpPr>
          <p:cNvPr id="2" name="TextBox 1"/>
          <p:cNvSpPr txBox="1"/>
          <p:nvPr/>
        </p:nvSpPr>
        <p:spPr>
          <a:xfrm>
            <a:off x="673100" y="4191000"/>
            <a:ext cx="7937500" cy="2308324"/>
          </a:xfrm>
          <a:prstGeom prst="rect">
            <a:avLst/>
          </a:prstGeom>
          <a:noFill/>
        </p:spPr>
        <p:txBody>
          <a:bodyPr wrap="square" rtlCol="0">
            <a:spAutoFit/>
          </a:bodyPr>
          <a:lstStyle/>
          <a:p>
            <a:r>
              <a:rPr lang="en-US" dirty="0" smtClean="0"/>
              <a:t>The search function will return b, instead of p. The reasons are:</a:t>
            </a:r>
          </a:p>
          <a:p>
            <a:pPr marL="457200" indent="-457200">
              <a:buFont typeface="+mj-lt"/>
              <a:buAutoNum type="arabicPeriod"/>
            </a:pPr>
            <a:r>
              <a:rPr lang="en-US" dirty="0" smtClean="0"/>
              <a:t>When doing insertion and deletion, we need to know the pointer to the node and the pointer before the node;</a:t>
            </a:r>
          </a:p>
          <a:p>
            <a:pPr marL="457200" indent="-457200">
              <a:buFont typeface="+mj-lt"/>
              <a:buAutoNum type="arabicPeriod"/>
            </a:pPr>
            <a:r>
              <a:rPr lang="en-US" dirty="0" smtClean="0"/>
              <a:t>We can get the next pointer using b-&gt;next, but we cannot get the previous pointer, unless we have a doubly linked list.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nodeType="clickEffect">
                                  <p:stCondLst>
                                    <p:cond delay="0"/>
                                  </p:stCondLst>
                                  <p:childTnLst>
                                    <p:animMotion origin="layout" path="M -2.77778E-6 -0.01157 C 0.04584 -0.02476 0.09236 -0.0375 0.13143 -0.03541 C 0.17066 -0.0331 0.20278 -0.01504 0.23577 0.00325 " pathEditMode="relative" rAng="0" ptsTypes="aaA">
                                      <p:cBhvr>
                                        <p:cTn id="12" dur="2000" fill="hold"/>
                                        <p:tgtEl>
                                          <p:spTgt spid="4"/>
                                        </p:tgtEl>
                                        <p:attrNameLst>
                                          <p:attrName>ppt_x</p:attrName>
                                          <p:attrName>ppt_y</p:attrName>
                                        </p:attrNameLst>
                                      </p:cBhvr>
                                      <p:rCtr x="11800" y="-600"/>
                                    </p:animMotion>
                                  </p:childTnLst>
                                </p:cTn>
                              </p:par>
                            </p:childTnLst>
                          </p:cTn>
                        </p:par>
                        <p:par>
                          <p:cTn id="13" fill="hold" nodeType="afterGroup">
                            <p:stCondLst>
                              <p:cond delay="2000"/>
                            </p:stCondLst>
                            <p:childTnLst>
                              <p:par>
                                <p:cTn id="14" presetID="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8" presetClass="emph" presetSubtype="0" fill="hold" nodeType="withEffect">
                                  <p:stCondLst>
                                    <p:cond delay="0"/>
                                  </p:stCondLst>
                                  <p:childTnLst>
                                    <p:animRot by="21600000">
                                      <p:cBhvr>
                                        <p:cTn id="19" dur="2000" fill="hold"/>
                                        <p:tgtEl>
                                          <p:spTgt spid="5"/>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nodeType="clickEffect">
                                  <p:stCondLst>
                                    <p:cond delay="0"/>
                                  </p:stCondLst>
                                  <p:childTnLst>
                                    <p:animMotion origin="layout" path="M 0.23577 0.00325 C 0.29549 -0.02523 0.35521 -0.0537 0.39358 -0.05277 C 0.43195 -0.05185 0.44896 -0.02175 0.46598 0.00857 " pathEditMode="relative" ptsTypes="aaA">
                                      <p:cBhvr>
                                        <p:cTn id="23" dur="2000" fill="hold"/>
                                        <p:tgtEl>
                                          <p:spTgt spid="4"/>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nodeType="clickEffect">
                                  <p:stCondLst>
                                    <p:cond delay="0"/>
                                  </p:stCondLst>
                                  <p:childTnLst>
                                    <p:animMotion origin="layout" path="M 2.77778E-7 -3.33333E-6 C 0.04288 -0.05023 0.08628 -0.09953 0.12031 -0.10301 C 0.15434 -0.10532 0.17917 -0.06412 0.20434 -0.02152 " pathEditMode="relative" rAng="0" ptsTypes="aaA">
                                      <p:cBhvr>
                                        <p:cTn id="27" dur="2000" fill="hold"/>
                                        <p:tgtEl>
                                          <p:spTgt spid="5"/>
                                        </p:tgtEl>
                                        <p:attrNameLst>
                                          <p:attrName>ppt_x</p:attrName>
                                          <p:attrName>ppt_y</p:attrName>
                                        </p:attrNameLst>
                                      </p:cBhvr>
                                      <p:rCtr x="10200" y="-5300"/>
                                    </p:animMotion>
                                  </p:childTnLst>
                                </p:cTn>
                              </p:par>
                            </p:childTnLst>
                          </p:cTn>
                        </p:par>
                        <p:par>
                          <p:cTn id="28" fill="hold">
                            <p:stCondLst>
                              <p:cond delay="2000"/>
                            </p:stCondLst>
                            <p:childTnLst>
                              <p:par>
                                <p:cTn id="29" presetID="6" presetClass="emph" presetSubtype="0" fill="hold" nodeType="afterEffect">
                                  <p:stCondLst>
                                    <p:cond delay="0"/>
                                  </p:stCondLst>
                                  <p:childTnLst>
                                    <p:animScale>
                                      <p:cBhvr>
                                        <p:cTn id="30" dur="2000" fill="hold"/>
                                        <p:tgtEl>
                                          <p:spTgt spid="5"/>
                                        </p:tgtEl>
                                      </p:cBhvr>
                                      <p:by x="150000" y="150000"/>
                                    </p:animScale>
                                  </p:childTnLst>
                                </p:cTn>
                              </p:par>
                            </p:childTnLst>
                          </p:cTn>
                        </p:par>
                        <p:par>
                          <p:cTn id="31" fill="hold">
                            <p:stCondLst>
                              <p:cond delay="4000"/>
                            </p:stCondLst>
                            <p:childTnLst>
                              <p:par>
                                <p:cTn id="32" presetID="22" presetClass="entr" presetSubtype="8"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ChangeArrowheads="1"/>
          </p:cNvSpPr>
          <p:nvPr/>
        </p:nvSpPr>
        <p:spPr bwMode="auto">
          <a:xfrm>
            <a:off x="534988" y="995363"/>
            <a:ext cx="8304212" cy="5945435"/>
          </a:xfrm>
          <a:prstGeom prst="rect">
            <a:avLst/>
          </a:prstGeom>
          <a:noFill/>
          <a:ln w="9525">
            <a:noFill/>
            <a:miter lim="800000"/>
            <a:headEnd/>
            <a:tailEnd/>
          </a:ln>
        </p:spPr>
        <p:txBody>
          <a:bodyPr wrap="square" lIns="96736" tIns="48368" rIns="96736" bIns="48368">
            <a:spAutoFit/>
          </a:bodyPr>
          <a:lstStyle/>
          <a:p>
            <a:pPr defTabSz="966788">
              <a:lnSpc>
                <a:spcPct val="50000"/>
              </a:lnSpc>
              <a:spcBef>
                <a:spcPct val="50000"/>
              </a:spcBef>
              <a:tabLst>
                <a:tab pos="479425" algn="l"/>
                <a:tab pos="971550" algn="l"/>
                <a:tab pos="1449388" algn="l"/>
              </a:tabLst>
            </a:pPr>
            <a:r>
              <a:rPr lang="en-US" sz="2500" dirty="0" err="1">
                <a:latin typeface="Arial" pitchFamily="34" charset="0"/>
              </a:rPr>
              <a:t>struct</a:t>
            </a:r>
            <a:r>
              <a:rPr lang="en-US" sz="2500" dirty="0">
                <a:latin typeface="Arial" pitchFamily="34" charset="0"/>
              </a:rPr>
              <a:t> contact *</a:t>
            </a:r>
            <a:r>
              <a:rPr lang="en-US" dirty="0"/>
              <a:t> </a:t>
            </a:r>
            <a:r>
              <a:rPr lang="en-US" sz="2500" dirty="0">
                <a:latin typeface="Arial" pitchFamily="34" charset="0"/>
              </a:rPr>
              <a:t>search() {    // print phone and email</a:t>
            </a:r>
          </a:p>
          <a:p>
            <a:pPr defTabSz="966788">
              <a:lnSpc>
                <a:spcPct val="50000"/>
              </a:lnSpc>
              <a:spcBef>
                <a:spcPct val="50000"/>
              </a:spcBef>
              <a:tabLst>
                <a:tab pos="479425" algn="l"/>
                <a:tab pos="971550" algn="l"/>
                <a:tab pos="1449388" algn="l"/>
              </a:tabLst>
            </a:pPr>
            <a:r>
              <a:rPr lang="en-US" sz="2500" dirty="0">
                <a:latin typeface="Arial" pitchFamily="34" charset="0"/>
              </a:rPr>
              <a:t>	char </a:t>
            </a:r>
            <a:r>
              <a:rPr lang="en-US" sz="2500" dirty="0" err="1" smtClean="0">
                <a:latin typeface="Arial" pitchFamily="34" charset="0"/>
              </a:rPr>
              <a:t>sname</a:t>
            </a:r>
            <a:r>
              <a:rPr lang="en-US" sz="2500" dirty="0" smtClean="0">
                <a:latin typeface="Arial" pitchFamily="34" charset="0"/>
              </a:rPr>
              <a:t>[32];</a:t>
            </a:r>
            <a:endParaRPr lang="en-US" sz="2500" dirty="0">
              <a:latin typeface="Arial" pitchFamily="34" charset="0"/>
            </a:endParaRPr>
          </a:p>
          <a:p>
            <a:pPr defTabSz="966788">
              <a:lnSpc>
                <a:spcPct val="50000"/>
              </a:lnSpc>
              <a:spcBef>
                <a:spcPct val="50000"/>
              </a:spcBef>
              <a:tabLst>
                <a:tab pos="479425" algn="l"/>
                <a:tab pos="971550" algn="l"/>
                <a:tab pos="1449388" algn="l"/>
              </a:tabLst>
            </a:pPr>
            <a:r>
              <a:rPr lang="en-US" sz="2500" dirty="0">
                <a:latin typeface="Arial" pitchFamily="34" charset="0"/>
              </a:rPr>
              <a:t>	</a:t>
            </a:r>
            <a:r>
              <a:rPr lang="en-US" sz="2500" dirty="0" err="1">
                <a:latin typeface="Arial" pitchFamily="34" charset="0"/>
              </a:rPr>
              <a:t>struct</a:t>
            </a:r>
            <a:r>
              <a:rPr lang="en-US" sz="2500" dirty="0">
                <a:latin typeface="Arial" pitchFamily="34" charset="0"/>
              </a:rPr>
              <a:t> </a:t>
            </a:r>
            <a:r>
              <a:rPr lang="en-US" sz="2500" b="1" dirty="0">
                <a:latin typeface="Arial" pitchFamily="34" charset="0"/>
              </a:rPr>
              <a:t>contact</a:t>
            </a:r>
            <a:r>
              <a:rPr lang="en-US" sz="2500" dirty="0">
                <a:latin typeface="Arial" pitchFamily="34" charset="0"/>
              </a:rPr>
              <a:t> *p = head, *b = 0</a:t>
            </a:r>
            <a:r>
              <a:rPr lang="en-US" sz="2500" dirty="0" smtClean="0">
                <a:latin typeface="Arial" pitchFamily="34" charset="0"/>
              </a:rPr>
              <a:t>;</a:t>
            </a:r>
            <a:endParaRPr lang="en-US" sz="2500" dirty="0">
              <a:latin typeface="Arial" pitchFamily="34" charset="0"/>
            </a:endParaRPr>
          </a:p>
          <a:p>
            <a:pPr defTabSz="966788">
              <a:lnSpc>
                <a:spcPct val="50000"/>
              </a:lnSpc>
              <a:spcBef>
                <a:spcPct val="50000"/>
              </a:spcBef>
              <a:tabLst>
                <a:tab pos="479425" algn="l"/>
                <a:tab pos="971550" algn="l"/>
                <a:tab pos="1449388" algn="l"/>
              </a:tabLst>
            </a:pPr>
            <a:r>
              <a:rPr lang="en-US" sz="2500" dirty="0">
                <a:latin typeface="Arial" pitchFamily="34" charset="0"/>
              </a:rPr>
              <a:t>	printf</a:t>
            </a:r>
            <a:r>
              <a:rPr lang="en-US" sz="2500" dirty="0" smtClean="0">
                <a:latin typeface="Arial" pitchFamily="34" charset="0"/>
              </a:rPr>
              <a:t>(“Please </a:t>
            </a:r>
            <a:r>
              <a:rPr lang="en-US" sz="2500" dirty="0">
                <a:latin typeface="Arial" pitchFamily="34" charset="0"/>
              </a:rPr>
              <a:t>enter the name to be searched for:\n");</a:t>
            </a:r>
          </a:p>
          <a:p>
            <a:pPr defTabSz="966788">
              <a:lnSpc>
                <a:spcPct val="50000"/>
              </a:lnSpc>
              <a:spcBef>
                <a:spcPct val="50000"/>
              </a:spcBef>
              <a:tabLst>
                <a:tab pos="479425" algn="l"/>
                <a:tab pos="971550" algn="l"/>
                <a:tab pos="1449388" algn="l"/>
              </a:tabLst>
            </a:pPr>
            <a:r>
              <a:rPr lang="en-US" sz="2500" dirty="0">
                <a:latin typeface="Arial" pitchFamily="34" charset="0"/>
              </a:rPr>
              <a:t>	scanf("%s", </a:t>
            </a:r>
            <a:r>
              <a:rPr lang="en-US" sz="2500" dirty="0" err="1">
                <a:latin typeface="Arial" pitchFamily="34" charset="0"/>
              </a:rPr>
              <a:t>sname</a:t>
            </a:r>
            <a:r>
              <a:rPr lang="en-US" sz="2500" dirty="0" smtClean="0">
                <a:latin typeface="Arial" pitchFamily="34" charset="0"/>
              </a:rPr>
              <a:t>);</a:t>
            </a:r>
          </a:p>
          <a:p>
            <a:pPr defTabSz="966788">
              <a:lnSpc>
                <a:spcPct val="50000"/>
              </a:lnSpc>
              <a:spcBef>
                <a:spcPct val="50000"/>
              </a:spcBef>
              <a:tabLst>
                <a:tab pos="479425" algn="l"/>
                <a:tab pos="971550" algn="l"/>
                <a:tab pos="1449388" algn="l"/>
              </a:tabLst>
            </a:pPr>
            <a:r>
              <a:rPr lang="en-US" sz="2500" dirty="0">
                <a:latin typeface="Arial" pitchFamily="34" charset="0"/>
              </a:rPr>
              <a:t>	while (p != 0</a:t>
            </a:r>
            <a:r>
              <a:rPr lang="en-US" sz="2500" dirty="0" smtClean="0">
                <a:latin typeface="Arial" pitchFamily="34" charset="0"/>
              </a:rPr>
              <a:t>)</a:t>
            </a:r>
            <a:endParaRPr lang="en-US" sz="2500" dirty="0">
              <a:latin typeface="Arial" pitchFamily="34" charset="0"/>
            </a:endParaRPr>
          </a:p>
          <a:p>
            <a:pPr defTabSz="966788">
              <a:lnSpc>
                <a:spcPct val="50000"/>
              </a:lnSpc>
              <a:spcBef>
                <a:spcPct val="50000"/>
              </a:spcBef>
              <a:tabLst>
                <a:tab pos="479425" algn="l"/>
                <a:tab pos="971550" algn="l"/>
                <a:tab pos="1449388" algn="l"/>
              </a:tabLst>
            </a:pPr>
            <a:r>
              <a:rPr lang="en-US" sz="2500" dirty="0">
                <a:latin typeface="Arial" pitchFamily="34" charset="0"/>
              </a:rPr>
              <a:t>		if (</a:t>
            </a:r>
            <a:r>
              <a:rPr lang="en-US" sz="2500" dirty="0" err="1" smtClean="0">
                <a:latin typeface="Arial" pitchFamily="34" charset="0"/>
              </a:rPr>
              <a:t>strcmp</a:t>
            </a:r>
            <a:r>
              <a:rPr lang="en-US" sz="2500" dirty="0" smtClean="0">
                <a:latin typeface="Arial" pitchFamily="34" charset="0"/>
              </a:rPr>
              <a:t>(</a:t>
            </a:r>
            <a:r>
              <a:rPr lang="en-US" sz="2500" dirty="0" err="1" smtClean="0">
                <a:latin typeface="Arial" pitchFamily="34" charset="0"/>
              </a:rPr>
              <a:t>sname</a:t>
            </a:r>
            <a:r>
              <a:rPr lang="en-US" sz="2500" dirty="0">
                <a:latin typeface="Arial" pitchFamily="34" charset="0"/>
              </a:rPr>
              <a:t>, p-&gt;name)== 0) {</a:t>
            </a:r>
          </a:p>
          <a:p>
            <a:pPr defTabSz="966788">
              <a:lnSpc>
                <a:spcPct val="50000"/>
              </a:lnSpc>
              <a:spcBef>
                <a:spcPct val="50000"/>
              </a:spcBef>
              <a:tabLst>
                <a:tab pos="479425" algn="l"/>
                <a:tab pos="971550" algn="l"/>
                <a:tab pos="1449388" algn="l"/>
              </a:tabLst>
            </a:pPr>
            <a:r>
              <a:rPr lang="en-US" sz="2500" dirty="0">
                <a:latin typeface="Arial" pitchFamily="34" charset="0"/>
              </a:rPr>
              <a:t>			printf("phone = %d\n", p-&gt;phone);</a:t>
            </a:r>
          </a:p>
          <a:p>
            <a:pPr defTabSz="966788">
              <a:lnSpc>
                <a:spcPct val="50000"/>
              </a:lnSpc>
              <a:spcBef>
                <a:spcPct val="50000"/>
              </a:spcBef>
              <a:tabLst>
                <a:tab pos="479425" algn="l"/>
                <a:tab pos="971550" algn="l"/>
                <a:tab pos="1449388" algn="l"/>
              </a:tabLst>
            </a:pPr>
            <a:r>
              <a:rPr lang="en-US" sz="2500" dirty="0">
                <a:latin typeface="Arial" pitchFamily="34" charset="0"/>
              </a:rPr>
              <a:t>			printf("email = %s\n", p-&gt;email);</a:t>
            </a:r>
          </a:p>
          <a:p>
            <a:pPr defTabSz="966788">
              <a:lnSpc>
                <a:spcPct val="50000"/>
              </a:lnSpc>
              <a:spcBef>
                <a:spcPct val="50000"/>
              </a:spcBef>
              <a:tabLst>
                <a:tab pos="479425" algn="l"/>
                <a:tab pos="971550" algn="l"/>
                <a:tab pos="1449388" algn="l"/>
              </a:tabLst>
            </a:pPr>
            <a:r>
              <a:rPr lang="en-US" sz="2500" dirty="0">
                <a:latin typeface="Arial" pitchFamily="34" charset="0"/>
              </a:rPr>
              <a:t>			return b;</a:t>
            </a:r>
          </a:p>
          <a:p>
            <a:pPr defTabSz="966788">
              <a:lnSpc>
                <a:spcPct val="40000"/>
              </a:lnSpc>
              <a:spcBef>
                <a:spcPct val="50000"/>
              </a:spcBef>
              <a:tabLst>
                <a:tab pos="479425" algn="l"/>
                <a:tab pos="971550" algn="l"/>
                <a:tab pos="1449388" algn="l"/>
              </a:tabLst>
            </a:pPr>
            <a:r>
              <a:rPr lang="en-US" sz="2500" dirty="0">
                <a:latin typeface="Arial" pitchFamily="34" charset="0"/>
              </a:rPr>
              <a:t>		}</a:t>
            </a:r>
          </a:p>
          <a:p>
            <a:pPr defTabSz="966788">
              <a:lnSpc>
                <a:spcPct val="50000"/>
              </a:lnSpc>
              <a:spcBef>
                <a:spcPct val="50000"/>
              </a:spcBef>
              <a:tabLst>
                <a:tab pos="479425" algn="l"/>
                <a:tab pos="971550" algn="l"/>
                <a:tab pos="1449388" algn="l"/>
              </a:tabLst>
            </a:pPr>
            <a:r>
              <a:rPr lang="en-US" sz="2500" dirty="0">
                <a:latin typeface="Arial" pitchFamily="34" charset="0"/>
              </a:rPr>
              <a:t>		else {</a:t>
            </a:r>
            <a:r>
              <a:rPr lang="en-US" sz="2500" dirty="0">
                <a:solidFill>
                  <a:srgbClr val="0000FF"/>
                </a:solidFill>
                <a:latin typeface="Arial" pitchFamily="34" charset="0"/>
              </a:rPr>
              <a:t>b = p; p = p-&gt;next</a:t>
            </a:r>
            <a:r>
              <a:rPr lang="en-US" sz="2500" dirty="0">
                <a:latin typeface="Arial" pitchFamily="34" charset="0"/>
              </a:rPr>
              <a:t>;}</a:t>
            </a:r>
          </a:p>
          <a:p>
            <a:pPr defTabSz="966788">
              <a:lnSpc>
                <a:spcPct val="80000"/>
              </a:lnSpc>
              <a:spcBef>
                <a:spcPct val="50000"/>
              </a:spcBef>
              <a:tabLst>
                <a:tab pos="479425" algn="l"/>
                <a:tab pos="971550" algn="l"/>
                <a:tab pos="1449388" algn="l"/>
              </a:tabLst>
            </a:pPr>
            <a:r>
              <a:rPr lang="en-US" sz="2500" dirty="0">
                <a:latin typeface="Arial" pitchFamily="34" charset="0"/>
              </a:rPr>
              <a:t>	printf("The name does not exist.\n");</a:t>
            </a:r>
          </a:p>
          <a:p>
            <a:pPr defTabSz="966788">
              <a:lnSpc>
                <a:spcPct val="50000"/>
              </a:lnSpc>
              <a:spcBef>
                <a:spcPct val="50000"/>
              </a:spcBef>
              <a:tabLst>
                <a:tab pos="479425" algn="l"/>
                <a:tab pos="971550" algn="l"/>
                <a:tab pos="1449388" algn="l"/>
              </a:tabLst>
            </a:pPr>
            <a:r>
              <a:rPr lang="en-US" sz="2500" dirty="0">
                <a:latin typeface="Arial" pitchFamily="34" charset="0"/>
              </a:rPr>
              <a:t>	return 0;</a:t>
            </a:r>
          </a:p>
          <a:p>
            <a:pPr defTabSz="966788">
              <a:lnSpc>
                <a:spcPct val="50000"/>
              </a:lnSpc>
              <a:spcBef>
                <a:spcPct val="50000"/>
              </a:spcBef>
              <a:tabLst>
                <a:tab pos="479425" algn="l"/>
                <a:tab pos="971550" algn="l"/>
                <a:tab pos="1449388" algn="l"/>
              </a:tabLst>
            </a:pPr>
            <a:r>
              <a:rPr lang="en-US" sz="2500" dirty="0">
                <a:latin typeface="Arial" pitchFamily="34" charset="0"/>
              </a:rPr>
              <a:t>}</a:t>
            </a:r>
          </a:p>
        </p:txBody>
      </p:sp>
      <p:sp>
        <p:nvSpPr>
          <p:cNvPr id="82947" name="Rectangle 5"/>
          <p:cNvSpPr>
            <a:spLocks noChangeArrowheads="1"/>
          </p:cNvSpPr>
          <p:nvPr/>
        </p:nvSpPr>
        <p:spPr bwMode="auto">
          <a:xfrm>
            <a:off x="565150" y="80963"/>
            <a:ext cx="8062913"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Linked List Operation: Search( )</a:t>
            </a:r>
            <a:endParaRPr lang="en-US" sz="3400" b="1" dirty="0">
              <a:solidFill>
                <a:schemeClr val="accent2"/>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52400" y="76200"/>
            <a:ext cx="8763000" cy="1196975"/>
          </a:xfrm>
        </p:spPr>
        <p:txBody>
          <a:bodyPr/>
          <a:lstStyle/>
          <a:p>
            <a:pPr>
              <a:lnSpc>
                <a:spcPct val="115000"/>
              </a:lnSpc>
            </a:pPr>
            <a:r>
              <a:rPr lang="en-US" sz="2600" dirty="0" smtClean="0"/>
              <a:t>Delete a Node at an Arbitrary Position (Three Possibilities)</a:t>
            </a:r>
            <a:br>
              <a:rPr lang="en-US" sz="2600" dirty="0" smtClean="0"/>
            </a:br>
            <a:r>
              <a:rPr lang="en-US" sz="2600" dirty="0" smtClean="0"/>
              <a:t>Use search() to find the pointer to the proceeding node</a:t>
            </a:r>
          </a:p>
        </p:txBody>
      </p:sp>
      <p:grpSp>
        <p:nvGrpSpPr>
          <p:cNvPr id="83971" name="Group 3"/>
          <p:cNvGrpSpPr>
            <a:grpSpLocks/>
          </p:cNvGrpSpPr>
          <p:nvPr/>
        </p:nvGrpSpPr>
        <p:grpSpPr bwMode="auto">
          <a:xfrm>
            <a:off x="933450" y="5353050"/>
            <a:ext cx="1662113" cy="1022350"/>
            <a:chOff x="1776" y="1930"/>
            <a:chExt cx="384" cy="384"/>
          </a:xfrm>
        </p:grpSpPr>
        <p:sp>
          <p:nvSpPr>
            <p:cNvPr id="84036" name="Rectangle 4"/>
            <p:cNvSpPr>
              <a:spLocks noChangeArrowheads="1"/>
            </p:cNvSpPr>
            <p:nvPr/>
          </p:nvSpPr>
          <p:spPr bwMode="auto">
            <a:xfrm>
              <a:off x="1776" y="1930"/>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dirty="0" smtClean="0">
                  <a:latin typeface="Courier New" pitchFamily="49" charset="0"/>
                </a:rPr>
                <a:t>Mary</a:t>
              </a:r>
              <a:endParaRPr lang="en-US" sz="1600" dirty="0">
                <a:latin typeface="Courier New" pitchFamily="49" charset="0"/>
              </a:endParaRPr>
            </a:p>
          </p:txBody>
        </p:sp>
        <p:sp>
          <p:nvSpPr>
            <p:cNvPr id="84037" name="Rectangle 5"/>
            <p:cNvSpPr>
              <a:spLocks noChangeArrowheads="1"/>
            </p:cNvSpPr>
            <p:nvPr/>
          </p:nvSpPr>
          <p:spPr bwMode="auto">
            <a:xfrm>
              <a:off x="1776" y="2026"/>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1122334</a:t>
              </a:r>
            </a:p>
          </p:txBody>
        </p:sp>
        <p:sp>
          <p:nvSpPr>
            <p:cNvPr id="84038" name="Rectangle 6"/>
            <p:cNvSpPr>
              <a:spLocks noChangeArrowheads="1"/>
            </p:cNvSpPr>
            <p:nvPr/>
          </p:nvSpPr>
          <p:spPr bwMode="auto">
            <a:xfrm>
              <a:off x="1776" y="2122"/>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mary@mail.net</a:t>
              </a:r>
              <a:endParaRPr lang="en-US" sz="1600" dirty="0">
                <a:latin typeface="Courier New" pitchFamily="49" charset="0"/>
              </a:endParaRPr>
            </a:p>
          </p:txBody>
        </p:sp>
        <p:sp>
          <p:nvSpPr>
            <p:cNvPr id="84039" name="Rectangle 7"/>
            <p:cNvSpPr>
              <a:spLocks noChangeArrowheads="1"/>
            </p:cNvSpPr>
            <p:nvPr/>
          </p:nvSpPr>
          <p:spPr bwMode="auto">
            <a:xfrm>
              <a:off x="1776" y="2218"/>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next</a:t>
              </a:r>
            </a:p>
          </p:txBody>
        </p:sp>
      </p:grpSp>
      <p:grpSp>
        <p:nvGrpSpPr>
          <p:cNvPr id="83972" name="Group 8"/>
          <p:cNvGrpSpPr>
            <a:grpSpLocks/>
          </p:cNvGrpSpPr>
          <p:nvPr/>
        </p:nvGrpSpPr>
        <p:grpSpPr bwMode="auto">
          <a:xfrm>
            <a:off x="3062288" y="5353050"/>
            <a:ext cx="1662112" cy="1022350"/>
            <a:chOff x="1776" y="1930"/>
            <a:chExt cx="384" cy="384"/>
          </a:xfrm>
        </p:grpSpPr>
        <p:sp>
          <p:nvSpPr>
            <p:cNvPr id="84032" name="Rectangle 9"/>
            <p:cNvSpPr>
              <a:spLocks noChangeArrowheads="1"/>
            </p:cNvSpPr>
            <p:nvPr/>
          </p:nvSpPr>
          <p:spPr bwMode="auto">
            <a:xfrm>
              <a:off x="1776" y="1930"/>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a:latin typeface="Courier New" pitchFamily="49" charset="0"/>
                </a:rPr>
                <a:t>John</a:t>
              </a:r>
            </a:p>
          </p:txBody>
        </p:sp>
        <p:sp>
          <p:nvSpPr>
            <p:cNvPr id="84033" name="Rectangle 10"/>
            <p:cNvSpPr>
              <a:spLocks noChangeArrowheads="1"/>
            </p:cNvSpPr>
            <p:nvPr/>
          </p:nvSpPr>
          <p:spPr bwMode="auto">
            <a:xfrm>
              <a:off x="1776" y="2026"/>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1122556</a:t>
              </a:r>
            </a:p>
          </p:txBody>
        </p:sp>
        <p:sp>
          <p:nvSpPr>
            <p:cNvPr id="84034" name="Rectangle 11"/>
            <p:cNvSpPr>
              <a:spLocks noChangeArrowheads="1"/>
            </p:cNvSpPr>
            <p:nvPr/>
          </p:nvSpPr>
          <p:spPr bwMode="auto">
            <a:xfrm>
              <a:off x="1776" y="2122"/>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jon@mail.net</a:t>
              </a:r>
              <a:endParaRPr lang="en-US" sz="1600" dirty="0">
                <a:latin typeface="Courier New" pitchFamily="49" charset="0"/>
              </a:endParaRPr>
            </a:p>
          </p:txBody>
        </p:sp>
        <p:sp>
          <p:nvSpPr>
            <p:cNvPr id="84035" name="Rectangle 12"/>
            <p:cNvSpPr>
              <a:spLocks noChangeArrowheads="1"/>
            </p:cNvSpPr>
            <p:nvPr/>
          </p:nvSpPr>
          <p:spPr bwMode="auto">
            <a:xfrm>
              <a:off x="1776" y="2218"/>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endParaRPr lang="en-US" sz="1600">
                <a:latin typeface="Courier New" pitchFamily="49" charset="0"/>
              </a:endParaRPr>
            </a:p>
          </p:txBody>
        </p:sp>
      </p:grpSp>
      <p:sp>
        <p:nvSpPr>
          <p:cNvPr id="83973" name="Freeform 13"/>
          <p:cNvSpPr>
            <a:spLocks/>
          </p:cNvSpPr>
          <p:nvPr/>
        </p:nvSpPr>
        <p:spPr bwMode="auto">
          <a:xfrm>
            <a:off x="2339975" y="5481638"/>
            <a:ext cx="722313" cy="766762"/>
          </a:xfrm>
          <a:custGeom>
            <a:avLst/>
            <a:gdLst>
              <a:gd name="T0" fmla="*/ 0 w 384"/>
              <a:gd name="T1" fmla="*/ 2147483647 h 288"/>
              <a:gd name="T2" fmla="*/ 2147483647 w 384"/>
              <a:gd name="T3" fmla="*/ 2147483647 h 288"/>
              <a:gd name="T4" fmla="*/ 2147483647 w 384"/>
              <a:gd name="T5" fmla="*/ 0 h 288"/>
              <a:gd name="T6" fmla="*/ 2147483647 w 384"/>
              <a:gd name="T7" fmla="*/ 0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0" y="288"/>
                </a:moveTo>
                <a:lnTo>
                  <a:pt x="240" y="288"/>
                </a:lnTo>
                <a:lnTo>
                  <a:pt x="240" y="0"/>
                </a:lnTo>
                <a:lnTo>
                  <a:pt x="384" y="0"/>
                </a:lnTo>
              </a:path>
            </a:pathLst>
          </a:custGeom>
          <a:noFill/>
          <a:ln w="9525">
            <a:solidFill>
              <a:schemeClr val="tx1"/>
            </a:solidFill>
            <a:round/>
            <a:headEnd type="none" w="med" len="med"/>
            <a:tailEnd type="triangle" w="med" len="med"/>
          </a:ln>
        </p:spPr>
        <p:txBody>
          <a:bodyPr/>
          <a:lstStyle/>
          <a:p>
            <a:endParaRPr lang="en-US"/>
          </a:p>
        </p:txBody>
      </p:sp>
      <p:sp>
        <p:nvSpPr>
          <p:cNvPr id="83974" name="Line 14"/>
          <p:cNvSpPr>
            <a:spLocks noChangeShapeType="1"/>
          </p:cNvSpPr>
          <p:nvPr/>
        </p:nvSpPr>
        <p:spPr bwMode="auto">
          <a:xfrm>
            <a:off x="422275" y="5481638"/>
            <a:ext cx="511175" cy="0"/>
          </a:xfrm>
          <a:prstGeom prst="line">
            <a:avLst/>
          </a:prstGeom>
          <a:noFill/>
          <a:ln w="9525">
            <a:solidFill>
              <a:schemeClr val="tx1"/>
            </a:solidFill>
            <a:round/>
            <a:headEnd/>
            <a:tailEnd type="triangle" w="med" len="med"/>
          </a:ln>
        </p:spPr>
        <p:txBody>
          <a:bodyPr/>
          <a:lstStyle/>
          <a:p>
            <a:endParaRPr lang="en-US"/>
          </a:p>
        </p:txBody>
      </p:sp>
      <p:sp>
        <p:nvSpPr>
          <p:cNvPr id="83975" name="Text Box 15"/>
          <p:cNvSpPr txBox="1">
            <a:spLocks noChangeArrowheads="1"/>
          </p:cNvSpPr>
          <p:nvPr/>
        </p:nvSpPr>
        <p:spPr bwMode="auto">
          <a:xfrm>
            <a:off x="0" y="5473700"/>
            <a:ext cx="674688" cy="338138"/>
          </a:xfrm>
          <a:prstGeom prst="rect">
            <a:avLst/>
          </a:prstGeom>
          <a:noFill/>
          <a:ln w="9525">
            <a:noFill/>
            <a:miter lim="800000"/>
            <a:headEnd/>
            <a:tailEnd/>
          </a:ln>
        </p:spPr>
        <p:txBody>
          <a:bodyPr wrap="none" lIns="91432" tIns="45716" rIns="91432" bIns="45716">
            <a:spAutoFit/>
          </a:bodyPr>
          <a:lstStyle/>
          <a:p>
            <a:pPr eaLnBrk="1" hangingPunct="1"/>
            <a:r>
              <a:rPr lang="en-US" sz="1600">
                <a:latin typeface="Courier New" pitchFamily="49" charset="0"/>
              </a:rPr>
              <a:t>head</a:t>
            </a:r>
          </a:p>
        </p:txBody>
      </p:sp>
      <p:grpSp>
        <p:nvGrpSpPr>
          <p:cNvPr id="4" name="Group 92"/>
          <p:cNvGrpSpPr>
            <a:grpSpLocks/>
          </p:cNvGrpSpPr>
          <p:nvPr/>
        </p:nvGrpSpPr>
        <p:grpSpPr bwMode="auto">
          <a:xfrm>
            <a:off x="5195888" y="5321300"/>
            <a:ext cx="1662112" cy="1022350"/>
            <a:chOff x="3273" y="3352"/>
            <a:chExt cx="1047" cy="644"/>
          </a:xfrm>
        </p:grpSpPr>
        <p:sp>
          <p:nvSpPr>
            <p:cNvPr id="84028" name="Rectangle 16"/>
            <p:cNvSpPr>
              <a:spLocks noChangeArrowheads="1"/>
            </p:cNvSpPr>
            <p:nvPr/>
          </p:nvSpPr>
          <p:spPr bwMode="auto">
            <a:xfrm>
              <a:off x="3273" y="3352"/>
              <a:ext cx="1047" cy="161"/>
            </a:xfrm>
            <a:prstGeom prst="rect">
              <a:avLst/>
            </a:prstGeom>
            <a:solidFill>
              <a:srgbClr val="FF3300"/>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dirty="0" smtClean="0">
                  <a:latin typeface="Courier New" pitchFamily="49" charset="0"/>
                </a:rPr>
                <a:t>Tam</a:t>
              </a:r>
              <a:endParaRPr lang="en-US" sz="1600" dirty="0">
                <a:latin typeface="Courier New" pitchFamily="49" charset="0"/>
              </a:endParaRPr>
            </a:p>
          </p:txBody>
        </p:sp>
        <p:sp>
          <p:nvSpPr>
            <p:cNvPr id="84029" name="Rectangle 17"/>
            <p:cNvSpPr>
              <a:spLocks noChangeArrowheads="1"/>
            </p:cNvSpPr>
            <p:nvPr/>
          </p:nvSpPr>
          <p:spPr bwMode="auto">
            <a:xfrm>
              <a:off x="3273" y="3513"/>
              <a:ext cx="1047" cy="161"/>
            </a:xfrm>
            <a:prstGeom prst="rect">
              <a:avLst/>
            </a:prstGeom>
            <a:solidFill>
              <a:srgbClr val="FF3300"/>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1122667</a:t>
              </a:r>
            </a:p>
          </p:txBody>
        </p:sp>
        <p:sp>
          <p:nvSpPr>
            <p:cNvPr id="84030" name="Rectangle 18"/>
            <p:cNvSpPr>
              <a:spLocks noChangeArrowheads="1"/>
            </p:cNvSpPr>
            <p:nvPr/>
          </p:nvSpPr>
          <p:spPr bwMode="auto">
            <a:xfrm>
              <a:off x="3273" y="3674"/>
              <a:ext cx="1047" cy="161"/>
            </a:xfrm>
            <a:prstGeom prst="rect">
              <a:avLst/>
            </a:prstGeom>
            <a:solidFill>
              <a:srgbClr val="FF3300"/>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tam@mail.net</a:t>
              </a:r>
              <a:endParaRPr lang="en-US" sz="1600" dirty="0">
                <a:latin typeface="Courier New" pitchFamily="49" charset="0"/>
              </a:endParaRPr>
            </a:p>
          </p:txBody>
        </p:sp>
        <p:sp>
          <p:nvSpPr>
            <p:cNvPr id="84031" name="Rectangle 19"/>
            <p:cNvSpPr>
              <a:spLocks noChangeArrowheads="1"/>
            </p:cNvSpPr>
            <p:nvPr/>
          </p:nvSpPr>
          <p:spPr bwMode="auto">
            <a:xfrm>
              <a:off x="3273" y="3835"/>
              <a:ext cx="1047" cy="161"/>
            </a:xfrm>
            <a:prstGeom prst="rect">
              <a:avLst/>
            </a:prstGeom>
            <a:solidFill>
              <a:srgbClr val="FF3300"/>
            </a:solidFill>
            <a:ln w="9525">
              <a:solidFill>
                <a:schemeClr val="tx1"/>
              </a:solidFill>
              <a:miter lim="800000"/>
              <a:headEnd/>
              <a:tailEnd/>
            </a:ln>
          </p:spPr>
          <p:txBody>
            <a:bodyPr wrap="none" lIns="91432" tIns="45716" rIns="91432" bIns="45716" anchor="ctr"/>
            <a:lstStyle/>
            <a:p>
              <a:pPr algn="ctr" eaLnBrk="1" hangingPunct="1"/>
              <a:endParaRPr lang="en-US" sz="1600">
                <a:latin typeface="Courier New" pitchFamily="49" charset="0"/>
              </a:endParaRPr>
            </a:p>
          </p:txBody>
        </p:sp>
      </p:grpSp>
      <p:grpSp>
        <p:nvGrpSpPr>
          <p:cNvPr id="5" name="Group 36"/>
          <p:cNvGrpSpPr>
            <a:grpSpLocks/>
          </p:cNvGrpSpPr>
          <p:nvPr/>
        </p:nvGrpSpPr>
        <p:grpSpPr bwMode="auto">
          <a:xfrm>
            <a:off x="2212975" y="4778375"/>
            <a:ext cx="835025" cy="611188"/>
            <a:chOff x="242" y="954"/>
            <a:chExt cx="526" cy="385"/>
          </a:xfrm>
        </p:grpSpPr>
        <p:sp>
          <p:nvSpPr>
            <p:cNvPr id="84026" name="Text Box 23"/>
            <p:cNvSpPr txBox="1">
              <a:spLocks noChangeArrowheads="1"/>
            </p:cNvSpPr>
            <p:nvPr/>
          </p:nvSpPr>
          <p:spPr bwMode="auto">
            <a:xfrm>
              <a:off x="242" y="954"/>
              <a:ext cx="202" cy="231"/>
            </a:xfrm>
            <a:prstGeom prst="rect">
              <a:avLst/>
            </a:prstGeom>
            <a:noFill/>
            <a:ln w="9525">
              <a:noFill/>
              <a:miter lim="800000"/>
              <a:headEnd/>
              <a:tailEnd/>
            </a:ln>
          </p:spPr>
          <p:txBody>
            <a:bodyPr wrap="none" lIns="91432" tIns="45716" rIns="91432" bIns="45716">
              <a:spAutoFit/>
            </a:bodyPr>
            <a:lstStyle/>
            <a:p>
              <a:pPr eaLnBrk="1" hangingPunct="1"/>
              <a:r>
                <a:rPr lang="en-US" sz="1800">
                  <a:latin typeface="Courier New" pitchFamily="49" charset="0"/>
                  <a:ea typeface="Arial Unicode MS" pitchFamily="34" charset="-128"/>
                  <a:cs typeface="Arial Unicode MS" pitchFamily="34" charset="-128"/>
                  <a:sym typeface="Wingdings" pitchFamily="2" charset="2"/>
                </a:rPr>
                <a:t>b</a:t>
              </a:r>
              <a:endParaRPr lang="en-US" sz="1600">
                <a:latin typeface="Courier New" pitchFamily="49" charset="0"/>
                <a:ea typeface="Arial Unicode MS" pitchFamily="34" charset="-128"/>
                <a:cs typeface="Arial Unicode MS" pitchFamily="34" charset="-128"/>
              </a:endParaRPr>
            </a:p>
          </p:txBody>
        </p:sp>
        <p:sp>
          <p:nvSpPr>
            <p:cNvPr id="84027" name="Line 24"/>
            <p:cNvSpPr>
              <a:spLocks noChangeShapeType="1"/>
            </p:cNvSpPr>
            <p:nvPr/>
          </p:nvSpPr>
          <p:spPr bwMode="auto">
            <a:xfrm>
              <a:off x="446" y="1097"/>
              <a:ext cx="322" cy="242"/>
            </a:xfrm>
            <a:prstGeom prst="line">
              <a:avLst/>
            </a:prstGeom>
            <a:noFill/>
            <a:ln w="9525">
              <a:solidFill>
                <a:schemeClr val="tx1"/>
              </a:solidFill>
              <a:round/>
              <a:headEnd/>
              <a:tailEnd type="triangle" w="med" len="med"/>
            </a:ln>
          </p:spPr>
          <p:txBody>
            <a:bodyPr/>
            <a:lstStyle/>
            <a:p>
              <a:endParaRPr lang="en-US"/>
            </a:p>
          </p:txBody>
        </p:sp>
      </p:grpSp>
      <p:sp>
        <p:nvSpPr>
          <p:cNvPr id="83978" name="Rectangle 26"/>
          <p:cNvSpPr>
            <a:spLocks noChangeArrowheads="1"/>
          </p:cNvSpPr>
          <p:nvPr/>
        </p:nvSpPr>
        <p:spPr bwMode="auto">
          <a:xfrm>
            <a:off x="7329488" y="5383212"/>
            <a:ext cx="1662112" cy="255588"/>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a:latin typeface="Courier New" pitchFamily="49" charset="0"/>
              </a:rPr>
              <a:t>Zac</a:t>
            </a:r>
          </a:p>
        </p:txBody>
      </p:sp>
      <p:sp>
        <p:nvSpPr>
          <p:cNvPr id="83979" name="Rectangle 27"/>
          <p:cNvSpPr>
            <a:spLocks noChangeArrowheads="1"/>
          </p:cNvSpPr>
          <p:nvPr/>
        </p:nvSpPr>
        <p:spPr bwMode="auto">
          <a:xfrm>
            <a:off x="7329488" y="5634038"/>
            <a:ext cx="1662112" cy="255587"/>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1122889</a:t>
            </a:r>
          </a:p>
        </p:txBody>
      </p:sp>
      <p:sp>
        <p:nvSpPr>
          <p:cNvPr id="83980" name="Rectangle 28"/>
          <p:cNvSpPr>
            <a:spLocks noChangeArrowheads="1"/>
          </p:cNvSpPr>
          <p:nvPr/>
        </p:nvSpPr>
        <p:spPr bwMode="auto">
          <a:xfrm>
            <a:off x="7329488" y="5889625"/>
            <a:ext cx="1662112" cy="255588"/>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lee@mail.net</a:t>
            </a:r>
          </a:p>
        </p:txBody>
      </p:sp>
      <p:sp>
        <p:nvSpPr>
          <p:cNvPr id="83981" name="Rectangle 29"/>
          <p:cNvSpPr>
            <a:spLocks noChangeArrowheads="1"/>
          </p:cNvSpPr>
          <p:nvPr/>
        </p:nvSpPr>
        <p:spPr bwMode="auto">
          <a:xfrm>
            <a:off x="7329488" y="6145213"/>
            <a:ext cx="1662112" cy="255587"/>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0</a:t>
            </a:r>
          </a:p>
        </p:txBody>
      </p:sp>
      <p:sp>
        <p:nvSpPr>
          <p:cNvPr id="303138" name="Freeform 34"/>
          <p:cNvSpPr>
            <a:spLocks/>
          </p:cNvSpPr>
          <p:nvPr/>
        </p:nvSpPr>
        <p:spPr bwMode="auto">
          <a:xfrm>
            <a:off x="6638925" y="5454650"/>
            <a:ext cx="690563" cy="766763"/>
          </a:xfrm>
          <a:custGeom>
            <a:avLst/>
            <a:gdLst>
              <a:gd name="T0" fmla="*/ 0 w 384"/>
              <a:gd name="T1" fmla="*/ 2147483647 h 288"/>
              <a:gd name="T2" fmla="*/ 2147483647 w 384"/>
              <a:gd name="T3" fmla="*/ 2147483647 h 288"/>
              <a:gd name="T4" fmla="*/ 2147483647 w 384"/>
              <a:gd name="T5" fmla="*/ 0 h 288"/>
              <a:gd name="T6" fmla="*/ 2147483647 w 384"/>
              <a:gd name="T7" fmla="*/ 0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0" y="288"/>
                </a:moveTo>
                <a:lnTo>
                  <a:pt x="240" y="288"/>
                </a:lnTo>
                <a:lnTo>
                  <a:pt x="240" y="0"/>
                </a:lnTo>
                <a:lnTo>
                  <a:pt x="384" y="0"/>
                </a:lnTo>
              </a:path>
            </a:pathLst>
          </a:custGeom>
          <a:noFill/>
          <a:ln w="9525">
            <a:solidFill>
              <a:schemeClr val="tx1"/>
            </a:solidFill>
            <a:round/>
            <a:headEnd type="none" w="med" len="med"/>
            <a:tailEnd type="triangle" w="med" len="med"/>
          </a:ln>
        </p:spPr>
        <p:txBody>
          <a:bodyPr/>
          <a:lstStyle/>
          <a:p>
            <a:endParaRPr lang="en-US"/>
          </a:p>
        </p:txBody>
      </p:sp>
      <p:sp>
        <p:nvSpPr>
          <p:cNvPr id="303139" name="Freeform 35"/>
          <p:cNvSpPr>
            <a:spLocks/>
          </p:cNvSpPr>
          <p:nvPr/>
        </p:nvSpPr>
        <p:spPr bwMode="auto">
          <a:xfrm>
            <a:off x="4510088" y="5473700"/>
            <a:ext cx="685800" cy="766763"/>
          </a:xfrm>
          <a:custGeom>
            <a:avLst/>
            <a:gdLst>
              <a:gd name="T0" fmla="*/ 0 w 384"/>
              <a:gd name="T1" fmla="*/ 2147483647 h 288"/>
              <a:gd name="T2" fmla="*/ 2147483647 w 384"/>
              <a:gd name="T3" fmla="*/ 2147483647 h 288"/>
              <a:gd name="T4" fmla="*/ 2147483647 w 384"/>
              <a:gd name="T5" fmla="*/ 0 h 288"/>
              <a:gd name="T6" fmla="*/ 2147483647 w 384"/>
              <a:gd name="T7" fmla="*/ 0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0" y="288"/>
                </a:moveTo>
                <a:lnTo>
                  <a:pt x="240" y="288"/>
                </a:lnTo>
                <a:lnTo>
                  <a:pt x="240" y="0"/>
                </a:lnTo>
                <a:lnTo>
                  <a:pt x="384" y="0"/>
                </a:lnTo>
              </a:path>
            </a:pathLst>
          </a:custGeom>
          <a:noFill/>
          <a:ln w="9525">
            <a:solidFill>
              <a:schemeClr val="tx1"/>
            </a:solidFill>
            <a:round/>
            <a:headEnd type="none" w="med" len="med"/>
            <a:tailEnd type="triangle" w="med" len="med"/>
          </a:ln>
        </p:spPr>
        <p:txBody>
          <a:bodyPr/>
          <a:lstStyle/>
          <a:p>
            <a:endParaRPr lang="en-US"/>
          </a:p>
        </p:txBody>
      </p:sp>
      <p:sp>
        <p:nvSpPr>
          <p:cNvPr id="83984" name="Rectangle 46"/>
          <p:cNvSpPr>
            <a:spLocks noChangeArrowheads="1"/>
          </p:cNvSpPr>
          <p:nvPr/>
        </p:nvSpPr>
        <p:spPr bwMode="auto">
          <a:xfrm>
            <a:off x="3062288" y="1568450"/>
            <a:ext cx="1662112" cy="255588"/>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a:latin typeface="Courier New" pitchFamily="49" charset="0"/>
              </a:rPr>
              <a:t>Zac</a:t>
            </a:r>
          </a:p>
        </p:txBody>
      </p:sp>
      <p:sp>
        <p:nvSpPr>
          <p:cNvPr id="83985" name="Rectangle 47"/>
          <p:cNvSpPr>
            <a:spLocks noChangeArrowheads="1"/>
          </p:cNvSpPr>
          <p:nvPr/>
        </p:nvSpPr>
        <p:spPr bwMode="auto">
          <a:xfrm>
            <a:off x="3062288" y="1824038"/>
            <a:ext cx="1662112" cy="255587"/>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1122889</a:t>
            </a:r>
          </a:p>
        </p:txBody>
      </p:sp>
      <p:sp>
        <p:nvSpPr>
          <p:cNvPr id="83986" name="Rectangle 48"/>
          <p:cNvSpPr>
            <a:spLocks noChangeArrowheads="1"/>
          </p:cNvSpPr>
          <p:nvPr/>
        </p:nvSpPr>
        <p:spPr bwMode="auto">
          <a:xfrm>
            <a:off x="3062288" y="2079625"/>
            <a:ext cx="1662112" cy="255588"/>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lee@mail.net</a:t>
            </a:r>
          </a:p>
        </p:txBody>
      </p:sp>
      <p:sp>
        <p:nvSpPr>
          <p:cNvPr id="83987" name="Rectangle 49"/>
          <p:cNvSpPr>
            <a:spLocks noChangeArrowheads="1"/>
          </p:cNvSpPr>
          <p:nvPr/>
        </p:nvSpPr>
        <p:spPr bwMode="auto">
          <a:xfrm>
            <a:off x="3062288" y="2335213"/>
            <a:ext cx="1662112" cy="255587"/>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endParaRPr lang="en-US" sz="1600">
              <a:latin typeface="Courier New" pitchFamily="49" charset="0"/>
            </a:endParaRPr>
          </a:p>
        </p:txBody>
      </p:sp>
      <p:grpSp>
        <p:nvGrpSpPr>
          <p:cNvPr id="6" name="Group 54"/>
          <p:cNvGrpSpPr>
            <a:grpSpLocks/>
          </p:cNvGrpSpPr>
          <p:nvPr/>
        </p:nvGrpSpPr>
        <p:grpSpPr bwMode="auto">
          <a:xfrm>
            <a:off x="928688" y="1511300"/>
            <a:ext cx="2133600" cy="1022350"/>
            <a:chOff x="585" y="952"/>
            <a:chExt cx="1344" cy="644"/>
          </a:xfrm>
        </p:grpSpPr>
        <p:sp>
          <p:nvSpPr>
            <p:cNvPr id="84021" name="Rectangle 42"/>
            <p:cNvSpPr>
              <a:spLocks noChangeArrowheads="1"/>
            </p:cNvSpPr>
            <p:nvPr/>
          </p:nvSpPr>
          <p:spPr bwMode="auto">
            <a:xfrm>
              <a:off x="585" y="952"/>
              <a:ext cx="1047" cy="161"/>
            </a:xfrm>
            <a:prstGeom prst="rect">
              <a:avLst/>
            </a:prstGeom>
            <a:solidFill>
              <a:srgbClr val="FF3300"/>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dirty="0" smtClean="0">
                  <a:latin typeface="Courier New" pitchFamily="49" charset="0"/>
                </a:rPr>
                <a:t>Tam</a:t>
              </a:r>
              <a:endParaRPr lang="en-US" sz="1600" dirty="0">
                <a:latin typeface="Courier New" pitchFamily="49" charset="0"/>
              </a:endParaRPr>
            </a:p>
          </p:txBody>
        </p:sp>
        <p:sp>
          <p:nvSpPr>
            <p:cNvPr id="84022" name="Rectangle 43"/>
            <p:cNvSpPr>
              <a:spLocks noChangeArrowheads="1"/>
            </p:cNvSpPr>
            <p:nvPr/>
          </p:nvSpPr>
          <p:spPr bwMode="auto">
            <a:xfrm>
              <a:off x="585" y="1113"/>
              <a:ext cx="1047" cy="161"/>
            </a:xfrm>
            <a:prstGeom prst="rect">
              <a:avLst/>
            </a:prstGeom>
            <a:solidFill>
              <a:srgbClr val="FF3300"/>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1122667</a:t>
              </a:r>
            </a:p>
          </p:txBody>
        </p:sp>
        <p:sp>
          <p:nvSpPr>
            <p:cNvPr id="84023" name="Rectangle 44"/>
            <p:cNvSpPr>
              <a:spLocks noChangeArrowheads="1"/>
            </p:cNvSpPr>
            <p:nvPr/>
          </p:nvSpPr>
          <p:spPr bwMode="auto">
            <a:xfrm>
              <a:off x="585" y="1274"/>
              <a:ext cx="1047" cy="161"/>
            </a:xfrm>
            <a:prstGeom prst="rect">
              <a:avLst/>
            </a:prstGeom>
            <a:solidFill>
              <a:srgbClr val="FF3300"/>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tam@mail.net</a:t>
              </a:r>
              <a:endParaRPr lang="en-US" sz="1600" dirty="0">
                <a:latin typeface="Courier New" pitchFamily="49" charset="0"/>
              </a:endParaRPr>
            </a:p>
          </p:txBody>
        </p:sp>
        <p:sp>
          <p:nvSpPr>
            <p:cNvPr id="84024" name="Rectangle 45"/>
            <p:cNvSpPr>
              <a:spLocks noChangeArrowheads="1"/>
            </p:cNvSpPr>
            <p:nvPr/>
          </p:nvSpPr>
          <p:spPr bwMode="auto">
            <a:xfrm>
              <a:off x="585" y="1435"/>
              <a:ext cx="1047" cy="161"/>
            </a:xfrm>
            <a:prstGeom prst="rect">
              <a:avLst/>
            </a:prstGeom>
            <a:solidFill>
              <a:srgbClr val="FF3300"/>
            </a:solidFill>
            <a:ln w="9525">
              <a:solidFill>
                <a:schemeClr val="tx1"/>
              </a:solidFill>
              <a:miter lim="800000"/>
              <a:headEnd/>
              <a:tailEnd/>
            </a:ln>
          </p:spPr>
          <p:txBody>
            <a:bodyPr wrap="none" lIns="91432" tIns="45716" rIns="91432" bIns="45716" anchor="ctr"/>
            <a:lstStyle/>
            <a:p>
              <a:pPr algn="ctr" eaLnBrk="1" hangingPunct="1"/>
              <a:endParaRPr lang="en-US" sz="1600">
                <a:latin typeface="Courier New" pitchFamily="49" charset="0"/>
              </a:endParaRPr>
            </a:p>
          </p:txBody>
        </p:sp>
        <p:sp>
          <p:nvSpPr>
            <p:cNvPr id="84025" name="Freeform 50"/>
            <p:cNvSpPr>
              <a:spLocks/>
            </p:cNvSpPr>
            <p:nvPr/>
          </p:nvSpPr>
          <p:spPr bwMode="auto">
            <a:xfrm>
              <a:off x="1494" y="1036"/>
              <a:ext cx="435" cy="483"/>
            </a:xfrm>
            <a:custGeom>
              <a:avLst/>
              <a:gdLst>
                <a:gd name="T0" fmla="*/ 0 w 384"/>
                <a:gd name="T1" fmla="*/ 3819 h 288"/>
                <a:gd name="T2" fmla="*/ 447 w 384"/>
                <a:gd name="T3" fmla="*/ 3819 h 288"/>
                <a:gd name="T4" fmla="*/ 447 w 384"/>
                <a:gd name="T5" fmla="*/ 0 h 288"/>
                <a:gd name="T6" fmla="*/ 716 w 384"/>
                <a:gd name="T7" fmla="*/ 0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0" y="288"/>
                  </a:moveTo>
                  <a:lnTo>
                    <a:pt x="240" y="288"/>
                  </a:lnTo>
                  <a:lnTo>
                    <a:pt x="240" y="0"/>
                  </a:lnTo>
                  <a:lnTo>
                    <a:pt x="384" y="0"/>
                  </a:lnTo>
                </a:path>
              </a:pathLst>
            </a:custGeom>
            <a:noFill/>
            <a:ln w="9525">
              <a:solidFill>
                <a:schemeClr val="tx1"/>
              </a:solidFill>
              <a:round/>
              <a:headEnd type="none" w="med" len="med"/>
              <a:tailEnd type="triangle" w="med" len="med"/>
            </a:ln>
          </p:spPr>
          <p:txBody>
            <a:bodyPr/>
            <a:lstStyle/>
            <a:p>
              <a:endParaRPr lang="en-US"/>
            </a:p>
          </p:txBody>
        </p:sp>
      </p:grpSp>
      <p:grpSp>
        <p:nvGrpSpPr>
          <p:cNvPr id="7" name="Group 53"/>
          <p:cNvGrpSpPr>
            <a:grpSpLocks/>
          </p:cNvGrpSpPr>
          <p:nvPr/>
        </p:nvGrpSpPr>
        <p:grpSpPr bwMode="auto">
          <a:xfrm>
            <a:off x="0" y="1219200"/>
            <a:ext cx="933450" cy="388938"/>
            <a:chOff x="0" y="768"/>
            <a:chExt cx="588" cy="245"/>
          </a:xfrm>
        </p:grpSpPr>
        <p:sp>
          <p:nvSpPr>
            <p:cNvPr id="84019" name="Line 51"/>
            <p:cNvSpPr>
              <a:spLocks noChangeShapeType="1"/>
            </p:cNvSpPr>
            <p:nvPr/>
          </p:nvSpPr>
          <p:spPr bwMode="auto">
            <a:xfrm>
              <a:off x="432" y="912"/>
              <a:ext cx="156" cy="101"/>
            </a:xfrm>
            <a:prstGeom prst="line">
              <a:avLst/>
            </a:prstGeom>
            <a:noFill/>
            <a:ln w="9525">
              <a:solidFill>
                <a:schemeClr val="tx1"/>
              </a:solidFill>
              <a:round/>
              <a:headEnd/>
              <a:tailEnd type="triangle" w="med" len="med"/>
            </a:ln>
          </p:spPr>
          <p:txBody>
            <a:bodyPr/>
            <a:lstStyle/>
            <a:p>
              <a:endParaRPr lang="en-US"/>
            </a:p>
          </p:txBody>
        </p:sp>
        <p:sp>
          <p:nvSpPr>
            <p:cNvPr id="84020" name="Text Box 52"/>
            <p:cNvSpPr txBox="1">
              <a:spLocks noChangeArrowheads="1"/>
            </p:cNvSpPr>
            <p:nvPr/>
          </p:nvSpPr>
          <p:spPr bwMode="auto">
            <a:xfrm>
              <a:off x="0" y="768"/>
              <a:ext cx="425" cy="213"/>
            </a:xfrm>
            <a:prstGeom prst="rect">
              <a:avLst/>
            </a:prstGeom>
            <a:noFill/>
            <a:ln w="9525">
              <a:noFill/>
              <a:miter lim="800000"/>
              <a:headEnd/>
              <a:tailEnd/>
            </a:ln>
          </p:spPr>
          <p:txBody>
            <a:bodyPr wrap="none" lIns="91432" tIns="45716" rIns="91432" bIns="45716">
              <a:spAutoFit/>
            </a:bodyPr>
            <a:lstStyle/>
            <a:p>
              <a:pPr eaLnBrk="1" hangingPunct="1"/>
              <a:r>
                <a:rPr lang="en-US" sz="1600">
                  <a:latin typeface="Courier New" pitchFamily="49" charset="0"/>
                </a:rPr>
                <a:t>head</a:t>
              </a:r>
            </a:p>
          </p:txBody>
        </p:sp>
      </p:grpSp>
      <p:sp>
        <p:nvSpPr>
          <p:cNvPr id="83990" name="Rectangle 55"/>
          <p:cNvSpPr>
            <a:spLocks noChangeArrowheads="1"/>
          </p:cNvSpPr>
          <p:nvPr/>
        </p:nvSpPr>
        <p:spPr bwMode="auto">
          <a:xfrm>
            <a:off x="5119688" y="1568450"/>
            <a:ext cx="1662112" cy="255588"/>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a:latin typeface="Courier New" pitchFamily="49" charset="0"/>
              </a:rPr>
              <a:t>Zane</a:t>
            </a:r>
          </a:p>
        </p:txBody>
      </p:sp>
      <p:sp>
        <p:nvSpPr>
          <p:cNvPr id="83991" name="Rectangle 56"/>
          <p:cNvSpPr>
            <a:spLocks noChangeArrowheads="1"/>
          </p:cNvSpPr>
          <p:nvPr/>
        </p:nvSpPr>
        <p:spPr bwMode="auto">
          <a:xfrm>
            <a:off x="5119688" y="1824038"/>
            <a:ext cx="1662112" cy="255587"/>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1122889</a:t>
            </a:r>
          </a:p>
        </p:txBody>
      </p:sp>
      <p:sp>
        <p:nvSpPr>
          <p:cNvPr id="83992" name="Rectangle 57"/>
          <p:cNvSpPr>
            <a:spLocks noChangeArrowheads="1"/>
          </p:cNvSpPr>
          <p:nvPr/>
        </p:nvSpPr>
        <p:spPr bwMode="auto">
          <a:xfrm>
            <a:off x="5119688" y="2079625"/>
            <a:ext cx="1662112" cy="255588"/>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lee@mail.net</a:t>
            </a:r>
          </a:p>
        </p:txBody>
      </p:sp>
      <p:sp>
        <p:nvSpPr>
          <p:cNvPr id="83993" name="Rectangle 58"/>
          <p:cNvSpPr>
            <a:spLocks noChangeArrowheads="1"/>
          </p:cNvSpPr>
          <p:nvPr/>
        </p:nvSpPr>
        <p:spPr bwMode="auto">
          <a:xfrm>
            <a:off x="5119688" y="2335213"/>
            <a:ext cx="1662112" cy="255587"/>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0</a:t>
            </a:r>
          </a:p>
        </p:txBody>
      </p:sp>
      <p:sp>
        <p:nvSpPr>
          <p:cNvPr id="83994" name="Freeform 59"/>
          <p:cNvSpPr>
            <a:spLocks/>
          </p:cNvSpPr>
          <p:nvPr/>
        </p:nvSpPr>
        <p:spPr bwMode="auto">
          <a:xfrm>
            <a:off x="4419600" y="1676400"/>
            <a:ext cx="722313" cy="766763"/>
          </a:xfrm>
          <a:custGeom>
            <a:avLst/>
            <a:gdLst>
              <a:gd name="T0" fmla="*/ 0 w 384"/>
              <a:gd name="T1" fmla="*/ 2147483647 h 288"/>
              <a:gd name="T2" fmla="*/ 2147483647 w 384"/>
              <a:gd name="T3" fmla="*/ 2147483647 h 288"/>
              <a:gd name="T4" fmla="*/ 2147483647 w 384"/>
              <a:gd name="T5" fmla="*/ 0 h 288"/>
              <a:gd name="T6" fmla="*/ 2147483647 w 384"/>
              <a:gd name="T7" fmla="*/ 0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0" y="288"/>
                </a:moveTo>
                <a:lnTo>
                  <a:pt x="240" y="288"/>
                </a:lnTo>
                <a:lnTo>
                  <a:pt x="240" y="0"/>
                </a:lnTo>
                <a:lnTo>
                  <a:pt x="384" y="0"/>
                </a:lnTo>
              </a:path>
            </a:pathLst>
          </a:custGeom>
          <a:noFill/>
          <a:ln w="9525">
            <a:solidFill>
              <a:schemeClr val="tx1"/>
            </a:solidFill>
            <a:round/>
            <a:headEnd type="none" w="med" len="med"/>
            <a:tailEnd type="triangle" w="med" len="med"/>
          </a:ln>
        </p:spPr>
        <p:txBody>
          <a:bodyPr/>
          <a:lstStyle/>
          <a:p>
            <a:endParaRPr lang="en-US"/>
          </a:p>
        </p:txBody>
      </p:sp>
      <p:grpSp>
        <p:nvGrpSpPr>
          <p:cNvPr id="83995" name="Group 60"/>
          <p:cNvGrpSpPr>
            <a:grpSpLocks/>
          </p:cNvGrpSpPr>
          <p:nvPr/>
        </p:nvGrpSpPr>
        <p:grpSpPr bwMode="auto">
          <a:xfrm>
            <a:off x="933450" y="3470275"/>
            <a:ext cx="1662113" cy="1022350"/>
            <a:chOff x="1776" y="1930"/>
            <a:chExt cx="384" cy="384"/>
          </a:xfrm>
        </p:grpSpPr>
        <p:sp>
          <p:nvSpPr>
            <p:cNvPr id="84015" name="Rectangle 61"/>
            <p:cNvSpPr>
              <a:spLocks noChangeArrowheads="1"/>
            </p:cNvSpPr>
            <p:nvPr/>
          </p:nvSpPr>
          <p:spPr bwMode="auto">
            <a:xfrm>
              <a:off x="1776" y="1930"/>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dirty="0" smtClean="0">
                  <a:latin typeface="Courier New" pitchFamily="49" charset="0"/>
                </a:rPr>
                <a:t>Mary</a:t>
              </a:r>
              <a:endParaRPr lang="en-US" sz="1600" dirty="0">
                <a:latin typeface="Courier New" pitchFamily="49" charset="0"/>
              </a:endParaRPr>
            </a:p>
          </p:txBody>
        </p:sp>
        <p:sp>
          <p:nvSpPr>
            <p:cNvPr id="84016" name="Rectangle 62"/>
            <p:cNvSpPr>
              <a:spLocks noChangeArrowheads="1"/>
            </p:cNvSpPr>
            <p:nvPr/>
          </p:nvSpPr>
          <p:spPr bwMode="auto">
            <a:xfrm>
              <a:off x="1776" y="2026"/>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1122334</a:t>
              </a:r>
            </a:p>
          </p:txBody>
        </p:sp>
        <p:sp>
          <p:nvSpPr>
            <p:cNvPr id="84017" name="Rectangle 63"/>
            <p:cNvSpPr>
              <a:spLocks noChangeArrowheads="1"/>
            </p:cNvSpPr>
            <p:nvPr/>
          </p:nvSpPr>
          <p:spPr bwMode="auto">
            <a:xfrm>
              <a:off x="1776" y="2122"/>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mary@mail.net</a:t>
              </a:r>
              <a:endParaRPr lang="en-US" sz="1600" dirty="0">
                <a:latin typeface="Courier New" pitchFamily="49" charset="0"/>
              </a:endParaRPr>
            </a:p>
          </p:txBody>
        </p:sp>
        <p:sp>
          <p:nvSpPr>
            <p:cNvPr id="84018" name="Rectangle 64"/>
            <p:cNvSpPr>
              <a:spLocks noChangeArrowheads="1"/>
            </p:cNvSpPr>
            <p:nvPr/>
          </p:nvSpPr>
          <p:spPr bwMode="auto">
            <a:xfrm>
              <a:off x="1776" y="2218"/>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next</a:t>
              </a:r>
            </a:p>
          </p:txBody>
        </p:sp>
      </p:grpSp>
      <p:grpSp>
        <p:nvGrpSpPr>
          <p:cNvPr id="83996" name="Group 65"/>
          <p:cNvGrpSpPr>
            <a:grpSpLocks/>
          </p:cNvGrpSpPr>
          <p:nvPr/>
        </p:nvGrpSpPr>
        <p:grpSpPr bwMode="auto">
          <a:xfrm>
            <a:off x="3062288" y="3470275"/>
            <a:ext cx="1662112" cy="1022350"/>
            <a:chOff x="1776" y="1930"/>
            <a:chExt cx="384" cy="384"/>
          </a:xfrm>
        </p:grpSpPr>
        <p:sp>
          <p:nvSpPr>
            <p:cNvPr id="84011" name="Rectangle 66"/>
            <p:cNvSpPr>
              <a:spLocks noChangeArrowheads="1"/>
            </p:cNvSpPr>
            <p:nvPr/>
          </p:nvSpPr>
          <p:spPr bwMode="auto">
            <a:xfrm>
              <a:off x="1776" y="1930"/>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a:latin typeface="Courier New" pitchFamily="49" charset="0"/>
                </a:rPr>
                <a:t>John</a:t>
              </a:r>
            </a:p>
          </p:txBody>
        </p:sp>
        <p:sp>
          <p:nvSpPr>
            <p:cNvPr id="84012" name="Rectangle 67"/>
            <p:cNvSpPr>
              <a:spLocks noChangeArrowheads="1"/>
            </p:cNvSpPr>
            <p:nvPr/>
          </p:nvSpPr>
          <p:spPr bwMode="auto">
            <a:xfrm>
              <a:off x="1776" y="2026"/>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1122556</a:t>
              </a:r>
            </a:p>
          </p:txBody>
        </p:sp>
        <p:sp>
          <p:nvSpPr>
            <p:cNvPr id="84013" name="Rectangle 68"/>
            <p:cNvSpPr>
              <a:spLocks noChangeArrowheads="1"/>
            </p:cNvSpPr>
            <p:nvPr/>
          </p:nvSpPr>
          <p:spPr bwMode="auto">
            <a:xfrm>
              <a:off x="1776" y="2122"/>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jon@mail.net</a:t>
              </a:r>
              <a:endParaRPr lang="en-US" sz="1600" dirty="0">
                <a:latin typeface="Courier New" pitchFamily="49" charset="0"/>
              </a:endParaRPr>
            </a:p>
          </p:txBody>
        </p:sp>
        <p:sp>
          <p:nvSpPr>
            <p:cNvPr id="84014" name="Rectangle 69"/>
            <p:cNvSpPr>
              <a:spLocks noChangeArrowheads="1"/>
            </p:cNvSpPr>
            <p:nvPr/>
          </p:nvSpPr>
          <p:spPr bwMode="auto">
            <a:xfrm>
              <a:off x="1776" y="2218"/>
              <a:ext cx="384" cy="96"/>
            </a:xfrm>
            <a:prstGeom prst="rect">
              <a:avLst/>
            </a:prstGeom>
            <a:solidFill>
              <a:srgbClr val="EAEAEA"/>
            </a:solidFill>
            <a:ln w="9525">
              <a:solidFill>
                <a:schemeClr val="tx1"/>
              </a:solidFill>
              <a:miter lim="800000"/>
              <a:headEnd/>
              <a:tailEnd/>
            </a:ln>
          </p:spPr>
          <p:txBody>
            <a:bodyPr wrap="none" lIns="91432" tIns="45716" rIns="91432" bIns="45716" anchor="ctr"/>
            <a:lstStyle/>
            <a:p>
              <a:pPr algn="ctr" eaLnBrk="1" hangingPunct="1"/>
              <a:endParaRPr lang="en-US" sz="1600">
                <a:latin typeface="Courier New" pitchFamily="49" charset="0"/>
              </a:endParaRPr>
            </a:p>
          </p:txBody>
        </p:sp>
      </p:grpSp>
      <p:sp>
        <p:nvSpPr>
          <p:cNvPr id="83997" name="Freeform 70"/>
          <p:cNvSpPr>
            <a:spLocks/>
          </p:cNvSpPr>
          <p:nvPr/>
        </p:nvSpPr>
        <p:spPr bwMode="auto">
          <a:xfrm>
            <a:off x="2339975" y="3598863"/>
            <a:ext cx="722313" cy="766762"/>
          </a:xfrm>
          <a:custGeom>
            <a:avLst/>
            <a:gdLst>
              <a:gd name="T0" fmla="*/ 0 w 384"/>
              <a:gd name="T1" fmla="*/ 2147483647 h 288"/>
              <a:gd name="T2" fmla="*/ 2147483647 w 384"/>
              <a:gd name="T3" fmla="*/ 2147483647 h 288"/>
              <a:gd name="T4" fmla="*/ 2147483647 w 384"/>
              <a:gd name="T5" fmla="*/ 0 h 288"/>
              <a:gd name="T6" fmla="*/ 2147483647 w 384"/>
              <a:gd name="T7" fmla="*/ 0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0" y="288"/>
                </a:moveTo>
                <a:lnTo>
                  <a:pt x="240" y="288"/>
                </a:lnTo>
                <a:lnTo>
                  <a:pt x="240" y="0"/>
                </a:lnTo>
                <a:lnTo>
                  <a:pt x="384" y="0"/>
                </a:lnTo>
              </a:path>
            </a:pathLst>
          </a:custGeom>
          <a:noFill/>
          <a:ln w="9525">
            <a:solidFill>
              <a:schemeClr val="tx1"/>
            </a:solidFill>
            <a:round/>
            <a:headEnd type="none" w="med" len="med"/>
            <a:tailEnd type="triangle" w="med" len="med"/>
          </a:ln>
        </p:spPr>
        <p:txBody>
          <a:bodyPr/>
          <a:lstStyle/>
          <a:p>
            <a:endParaRPr lang="en-US"/>
          </a:p>
        </p:txBody>
      </p:sp>
      <p:sp>
        <p:nvSpPr>
          <p:cNvPr id="83998" name="Line 71"/>
          <p:cNvSpPr>
            <a:spLocks noChangeShapeType="1"/>
          </p:cNvSpPr>
          <p:nvPr/>
        </p:nvSpPr>
        <p:spPr bwMode="auto">
          <a:xfrm>
            <a:off x="422275" y="3598863"/>
            <a:ext cx="511175" cy="0"/>
          </a:xfrm>
          <a:prstGeom prst="line">
            <a:avLst/>
          </a:prstGeom>
          <a:noFill/>
          <a:ln w="9525">
            <a:solidFill>
              <a:schemeClr val="tx1"/>
            </a:solidFill>
            <a:round/>
            <a:headEnd/>
            <a:tailEnd type="triangle" w="med" len="med"/>
          </a:ln>
        </p:spPr>
        <p:txBody>
          <a:bodyPr/>
          <a:lstStyle/>
          <a:p>
            <a:endParaRPr lang="en-US"/>
          </a:p>
        </p:txBody>
      </p:sp>
      <p:sp>
        <p:nvSpPr>
          <p:cNvPr id="83999" name="Text Box 72"/>
          <p:cNvSpPr txBox="1">
            <a:spLocks noChangeArrowheads="1"/>
          </p:cNvSpPr>
          <p:nvPr/>
        </p:nvSpPr>
        <p:spPr bwMode="auto">
          <a:xfrm>
            <a:off x="0" y="3565525"/>
            <a:ext cx="674688" cy="338138"/>
          </a:xfrm>
          <a:prstGeom prst="rect">
            <a:avLst/>
          </a:prstGeom>
          <a:noFill/>
          <a:ln w="9525">
            <a:noFill/>
            <a:miter lim="800000"/>
            <a:headEnd/>
            <a:tailEnd/>
          </a:ln>
        </p:spPr>
        <p:txBody>
          <a:bodyPr wrap="none" lIns="91432" tIns="45716" rIns="91432" bIns="45716">
            <a:spAutoFit/>
          </a:bodyPr>
          <a:lstStyle/>
          <a:p>
            <a:pPr eaLnBrk="1" hangingPunct="1"/>
            <a:r>
              <a:rPr lang="en-US" sz="1600">
                <a:latin typeface="Courier New" pitchFamily="49" charset="0"/>
              </a:rPr>
              <a:t>head</a:t>
            </a:r>
          </a:p>
        </p:txBody>
      </p:sp>
      <p:grpSp>
        <p:nvGrpSpPr>
          <p:cNvPr id="10" name="Group 77"/>
          <p:cNvGrpSpPr>
            <a:grpSpLocks/>
          </p:cNvGrpSpPr>
          <p:nvPr/>
        </p:nvGrpSpPr>
        <p:grpSpPr bwMode="auto">
          <a:xfrm>
            <a:off x="2212975" y="2895600"/>
            <a:ext cx="835025" cy="611188"/>
            <a:chOff x="242" y="954"/>
            <a:chExt cx="526" cy="385"/>
          </a:xfrm>
        </p:grpSpPr>
        <p:sp>
          <p:nvSpPr>
            <p:cNvPr id="84009" name="Text Box 78"/>
            <p:cNvSpPr txBox="1">
              <a:spLocks noChangeArrowheads="1"/>
            </p:cNvSpPr>
            <p:nvPr/>
          </p:nvSpPr>
          <p:spPr bwMode="auto">
            <a:xfrm>
              <a:off x="242" y="954"/>
              <a:ext cx="202" cy="231"/>
            </a:xfrm>
            <a:prstGeom prst="rect">
              <a:avLst/>
            </a:prstGeom>
            <a:noFill/>
            <a:ln w="9525">
              <a:noFill/>
              <a:miter lim="800000"/>
              <a:headEnd/>
              <a:tailEnd/>
            </a:ln>
          </p:spPr>
          <p:txBody>
            <a:bodyPr wrap="none" lIns="91432" tIns="45716" rIns="91432" bIns="45716">
              <a:spAutoFit/>
            </a:bodyPr>
            <a:lstStyle/>
            <a:p>
              <a:pPr eaLnBrk="1" hangingPunct="1"/>
              <a:r>
                <a:rPr lang="en-US" sz="1800">
                  <a:latin typeface="Courier New" pitchFamily="49" charset="0"/>
                  <a:ea typeface="Arial Unicode MS" pitchFamily="34" charset="-128"/>
                  <a:cs typeface="Arial Unicode MS" pitchFamily="34" charset="-128"/>
                  <a:sym typeface="Wingdings" pitchFamily="2" charset="2"/>
                </a:rPr>
                <a:t>b</a:t>
              </a:r>
              <a:endParaRPr lang="en-US" sz="1600">
                <a:latin typeface="Courier New" pitchFamily="49" charset="0"/>
                <a:ea typeface="Arial Unicode MS" pitchFamily="34" charset="-128"/>
                <a:cs typeface="Arial Unicode MS" pitchFamily="34" charset="-128"/>
              </a:endParaRPr>
            </a:p>
          </p:txBody>
        </p:sp>
        <p:sp>
          <p:nvSpPr>
            <p:cNvPr id="84010" name="Line 79"/>
            <p:cNvSpPr>
              <a:spLocks noChangeShapeType="1"/>
            </p:cNvSpPr>
            <p:nvPr/>
          </p:nvSpPr>
          <p:spPr bwMode="auto">
            <a:xfrm>
              <a:off x="446" y="1097"/>
              <a:ext cx="322" cy="242"/>
            </a:xfrm>
            <a:prstGeom prst="line">
              <a:avLst/>
            </a:prstGeom>
            <a:noFill/>
            <a:ln w="9525">
              <a:solidFill>
                <a:schemeClr val="tx1"/>
              </a:solidFill>
              <a:round/>
              <a:headEnd/>
              <a:tailEnd type="triangle" w="med" len="med"/>
            </a:ln>
          </p:spPr>
          <p:txBody>
            <a:bodyPr/>
            <a:lstStyle/>
            <a:p>
              <a:endParaRPr lang="en-US"/>
            </a:p>
          </p:txBody>
        </p:sp>
      </p:grpSp>
      <p:grpSp>
        <p:nvGrpSpPr>
          <p:cNvPr id="11" name="Group 90"/>
          <p:cNvGrpSpPr>
            <a:grpSpLocks/>
          </p:cNvGrpSpPr>
          <p:nvPr/>
        </p:nvGrpSpPr>
        <p:grpSpPr bwMode="auto">
          <a:xfrm>
            <a:off x="4510088" y="3438525"/>
            <a:ext cx="2347912" cy="1022350"/>
            <a:chOff x="2841" y="3368"/>
            <a:chExt cx="1479" cy="644"/>
          </a:xfrm>
        </p:grpSpPr>
        <p:sp>
          <p:nvSpPr>
            <p:cNvPr id="84004" name="Rectangle 73"/>
            <p:cNvSpPr>
              <a:spLocks noChangeArrowheads="1"/>
            </p:cNvSpPr>
            <p:nvPr/>
          </p:nvSpPr>
          <p:spPr bwMode="auto">
            <a:xfrm>
              <a:off x="3273" y="3368"/>
              <a:ext cx="1047" cy="161"/>
            </a:xfrm>
            <a:prstGeom prst="rect">
              <a:avLst/>
            </a:prstGeom>
            <a:solidFill>
              <a:srgbClr val="FF3300"/>
            </a:solidFill>
            <a:ln w="9525">
              <a:solidFill>
                <a:schemeClr val="tx1"/>
              </a:solidFill>
              <a:miter lim="800000"/>
              <a:headEnd/>
              <a:tailEnd/>
            </a:ln>
          </p:spPr>
          <p:txBody>
            <a:bodyPr wrap="none" lIns="91432" tIns="45716" rIns="91432" bIns="45716" anchor="ctr"/>
            <a:lstStyle/>
            <a:p>
              <a:pPr algn="ctr" eaLnBrk="1" hangingPunct="1">
                <a:lnSpc>
                  <a:spcPct val="90000"/>
                </a:lnSpc>
              </a:pPr>
              <a:r>
                <a:rPr lang="en-US" sz="1600" dirty="0" smtClean="0">
                  <a:latin typeface="Courier New" pitchFamily="49" charset="0"/>
                </a:rPr>
                <a:t>Tam</a:t>
              </a:r>
              <a:endParaRPr lang="en-US" sz="1600" dirty="0">
                <a:latin typeface="Courier New" pitchFamily="49" charset="0"/>
              </a:endParaRPr>
            </a:p>
          </p:txBody>
        </p:sp>
        <p:sp>
          <p:nvSpPr>
            <p:cNvPr id="84005" name="Rectangle 74"/>
            <p:cNvSpPr>
              <a:spLocks noChangeArrowheads="1"/>
            </p:cNvSpPr>
            <p:nvPr/>
          </p:nvSpPr>
          <p:spPr bwMode="auto">
            <a:xfrm>
              <a:off x="3273" y="3529"/>
              <a:ext cx="1047" cy="161"/>
            </a:xfrm>
            <a:prstGeom prst="rect">
              <a:avLst/>
            </a:prstGeom>
            <a:solidFill>
              <a:srgbClr val="FF3300"/>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1122667</a:t>
              </a:r>
            </a:p>
          </p:txBody>
        </p:sp>
        <p:sp>
          <p:nvSpPr>
            <p:cNvPr id="84006" name="Rectangle 75"/>
            <p:cNvSpPr>
              <a:spLocks noChangeArrowheads="1"/>
            </p:cNvSpPr>
            <p:nvPr/>
          </p:nvSpPr>
          <p:spPr bwMode="auto">
            <a:xfrm>
              <a:off x="3273" y="3690"/>
              <a:ext cx="1047" cy="161"/>
            </a:xfrm>
            <a:prstGeom prst="rect">
              <a:avLst/>
            </a:prstGeom>
            <a:solidFill>
              <a:srgbClr val="FF3300"/>
            </a:solidFill>
            <a:ln w="9525">
              <a:solidFill>
                <a:schemeClr val="tx1"/>
              </a:solidFill>
              <a:miter lim="800000"/>
              <a:headEnd/>
              <a:tailEnd/>
            </a:ln>
          </p:spPr>
          <p:txBody>
            <a:bodyPr wrap="none" lIns="91432" tIns="45716" rIns="91432" bIns="45716" anchor="ctr"/>
            <a:lstStyle/>
            <a:p>
              <a:pPr algn="ctr" eaLnBrk="1" hangingPunct="1"/>
              <a:r>
                <a:rPr lang="en-US" sz="1600" dirty="0" smtClean="0">
                  <a:latin typeface="Courier New" pitchFamily="49" charset="0"/>
                </a:rPr>
                <a:t>tam@mail.net</a:t>
              </a:r>
              <a:endParaRPr lang="en-US" sz="1600" dirty="0">
                <a:latin typeface="Courier New" pitchFamily="49" charset="0"/>
              </a:endParaRPr>
            </a:p>
          </p:txBody>
        </p:sp>
        <p:sp>
          <p:nvSpPr>
            <p:cNvPr id="84007" name="Rectangle 76"/>
            <p:cNvSpPr>
              <a:spLocks noChangeArrowheads="1"/>
            </p:cNvSpPr>
            <p:nvPr/>
          </p:nvSpPr>
          <p:spPr bwMode="auto">
            <a:xfrm>
              <a:off x="3273" y="3851"/>
              <a:ext cx="1047" cy="161"/>
            </a:xfrm>
            <a:prstGeom prst="rect">
              <a:avLst/>
            </a:prstGeom>
            <a:solidFill>
              <a:srgbClr val="FF3300"/>
            </a:solidFill>
            <a:ln w="9525">
              <a:solidFill>
                <a:schemeClr val="tx1"/>
              </a:solidFill>
              <a:miter lim="800000"/>
              <a:headEnd/>
              <a:tailEnd/>
            </a:ln>
          </p:spPr>
          <p:txBody>
            <a:bodyPr wrap="none" lIns="91432" tIns="45716" rIns="91432" bIns="45716" anchor="ctr"/>
            <a:lstStyle/>
            <a:p>
              <a:pPr algn="ctr" eaLnBrk="1" hangingPunct="1"/>
              <a:r>
                <a:rPr lang="en-US" sz="1600">
                  <a:latin typeface="Courier New" pitchFamily="49" charset="0"/>
                </a:rPr>
                <a:t>0</a:t>
              </a:r>
            </a:p>
          </p:txBody>
        </p:sp>
        <p:sp>
          <p:nvSpPr>
            <p:cNvPr id="84008" name="Freeform 85"/>
            <p:cNvSpPr>
              <a:spLocks/>
            </p:cNvSpPr>
            <p:nvPr/>
          </p:nvSpPr>
          <p:spPr bwMode="auto">
            <a:xfrm>
              <a:off x="2841" y="3464"/>
              <a:ext cx="432" cy="483"/>
            </a:xfrm>
            <a:custGeom>
              <a:avLst/>
              <a:gdLst>
                <a:gd name="T0" fmla="*/ 0 w 384"/>
                <a:gd name="T1" fmla="*/ 3819 h 288"/>
                <a:gd name="T2" fmla="*/ 433 w 384"/>
                <a:gd name="T3" fmla="*/ 3819 h 288"/>
                <a:gd name="T4" fmla="*/ 433 w 384"/>
                <a:gd name="T5" fmla="*/ 0 h 288"/>
                <a:gd name="T6" fmla="*/ 692 w 384"/>
                <a:gd name="T7" fmla="*/ 0 h 288"/>
                <a:gd name="T8" fmla="*/ 0 60000 65536"/>
                <a:gd name="T9" fmla="*/ 0 60000 65536"/>
                <a:gd name="T10" fmla="*/ 0 60000 65536"/>
                <a:gd name="T11" fmla="*/ 0 60000 65536"/>
                <a:gd name="T12" fmla="*/ 0 w 384"/>
                <a:gd name="T13" fmla="*/ 0 h 288"/>
                <a:gd name="T14" fmla="*/ 384 w 384"/>
                <a:gd name="T15" fmla="*/ 288 h 288"/>
              </a:gdLst>
              <a:ahLst/>
              <a:cxnLst>
                <a:cxn ang="T8">
                  <a:pos x="T0" y="T1"/>
                </a:cxn>
                <a:cxn ang="T9">
                  <a:pos x="T2" y="T3"/>
                </a:cxn>
                <a:cxn ang="T10">
                  <a:pos x="T4" y="T5"/>
                </a:cxn>
                <a:cxn ang="T11">
                  <a:pos x="T6" y="T7"/>
                </a:cxn>
              </a:cxnLst>
              <a:rect l="T12" t="T13" r="T14" b="T15"/>
              <a:pathLst>
                <a:path w="384" h="288">
                  <a:moveTo>
                    <a:pt x="0" y="288"/>
                  </a:moveTo>
                  <a:lnTo>
                    <a:pt x="240" y="288"/>
                  </a:lnTo>
                  <a:lnTo>
                    <a:pt x="240" y="0"/>
                  </a:lnTo>
                  <a:lnTo>
                    <a:pt x="384" y="0"/>
                  </a:lnTo>
                </a:path>
              </a:pathLst>
            </a:custGeom>
            <a:noFill/>
            <a:ln w="9525">
              <a:solidFill>
                <a:schemeClr val="tx1"/>
              </a:solidFill>
              <a:round/>
              <a:headEnd type="none" w="med" len="med"/>
              <a:tailEnd type="triangle" w="med" len="med"/>
            </a:ln>
          </p:spPr>
          <p:txBody>
            <a:bodyPr/>
            <a:lstStyle/>
            <a:p>
              <a:endParaRPr lang="en-US"/>
            </a:p>
          </p:txBody>
        </p:sp>
      </p:grpSp>
      <p:sp>
        <p:nvSpPr>
          <p:cNvPr id="303193" name="Text Box 89"/>
          <p:cNvSpPr txBox="1">
            <a:spLocks noChangeArrowheads="1"/>
          </p:cNvSpPr>
          <p:nvPr/>
        </p:nvSpPr>
        <p:spPr bwMode="auto">
          <a:xfrm>
            <a:off x="3733800" y="4184650"/>
            <a:ext cx="298450" cy="366713"/>
          </a:xfrm>
          <a:prstGeom prst="rect">
            <a:avLst/>
          </a:prstGeom>
          <a:noFill/>
          <a:ln w="9525">
            <a:noFill/>
            <a:miter lim="800000"/>
            <a:headEnd/>
            <a:tailEnd/>
          </a:ln>
        </p:spPr>
        <p:txBody>
          <a:bodyPr wrap="none">
            <a:spAutoFit/>
          </a:bodyPr>
          <a:lstStyle/>
          <a:p>
            <a:r>
              <a:rPr lang="en-US" sz="1800"/>
              <a:t>0</a:t>
            </a:r>
            <a:endParaRPr lang="en-GB" sz="1800"/>
          </a:p>
        </p:txBody>
      </p:sp>
      <p:sp>
        <p:nvSpPr>
          <p:cNvPr id="303195" name="Freeform 91"/>
          <p:cNvSpPr>
            <a:spLocks/>
          </p:cNvSpPr>
          <p:nvPr/>
        </p:nvSpPr>
        <p:spPr bwMode="auto">
          <a:xfrm>
            <a:off x="4495800" y="5105400"/>
            <a:ext cx="2819400" cy="1143000"/>
          </a:xfrm>
          <a:custGeom>
            <a:avLst/>
            <a:gdLst>
              <a:gd name="T0" fmla="*/ 0 w 1776"/>
              <a:gd name="T1" fmla="*/ 2147483647 h 720"/>
              <a:gd name="T2" fmla="*/ 2147483647 w 1776"/>
              <a:gd name="T3" fmla="*/ 2147483647 h 720"/>
              <a:gd name="T4" fmla="*/ 2147483647 w 1776"/>
              <a:gd name="T5" fmla="*/ 0 h 720"/>
              <a:gd name="T6" fmla="*/ 2147483647 w 1776"/>
              <a:gd name="T7" fmla="*/ 0 h 720"/>
              <a:gd name="T8" fmla="*/ 2147483647 w 1776"/>
              <a:gd name="T9" fmla="*/ 2147483647 h 720"/>
              <a:gd name="T10" fmla="*/ 2147483647 w 1776"/>
              <a:gd name="T11" fmla="*/ 2147483647 h 720"/>
              <a:gd name="T12" fmla="*/ 0 60000 65536"/>
              <a:gd name="T13" fmla="*/ 0 60000 65536"/>
              <a:gd name="T14" fmla="*/ 0 60000 65536"/>
              <a:gd name="T15" fmla="*/ 0 60000 65536"/>
              <a:gd name="T16" fmla="*/ 0 60000 65536"/>
              <a:gd name="T17" fmla="*/ 0 60000 65536"/>
              <a:gd name="T18" fmla="*/ 0 w 1776"/>
              <a:gd name="T19" fmla="*/ 0 h 720"/>
              <a:gd name="T20" fmla="*/ 1776 w 1776"/>
              <a:gd name="T21" fmla="*/ 720 h 720"/>
            </a:gdLst>
            <a:ahLst/>
            <a:cxnLst>
              <a:cxn ang="T12">
                <a:pos x="T0" y="T1"/>
              </a:cxn>
              <a:cxn ang="T13">
                <a:pos x="T2" y="T3"/>
              </a:cxn>
              <a:cxn ang="T14">
                <a:pos x="T4" y="T5"/>
              </a:cxn>
              <a:cxn ang="T15">
                <a:pos x="T6" y="T7"/>
              </a:cxn>
              <a:cxn ang="T16">
                <a:pos x="T8" y="T9"/>
              </a:cxn>
              <a:cxn ang="T17">
                <a:pos x="T10" y="T11"/>
              </a:cxn>
            </a:cxnLst>
            <a:rect l="T18" t="T19" r="T20" b="T21"/>
            <a:pathLst>
              <a:path w="1776" h="720">
                <a:moveTo>
                  <a:pt x="0" y="720"/>
                </a:moveTo>
                <a:lnTo>
                  <a:pt x="288" y="720"/>
                </a:lnTo>
                <a:lnTo>
                  <a:pt x="288" y="0"/>
                </a:lnTo>
                <a:lnTo>
                  <a:pt x="1632" y="0"/>
                </a:lnTo>
                <a:lnTo>
                  <a:pt x="1632" y="240"/>
                </a:lnTo>
                <a:lnTo>
                  <a:pt x="1776" y="240"/>
                </a:lnTo>
              </a:path>
            </a:pathLst>
          </a:custGeom>
          <a:noFill/>
          <a:ln w="9525">
            <a:solidFill>
              <a:schemeClr val="tx1"/>
            </a:solidFill>
            <a:round/>
            <a:headEnd type="none" w="med" len="me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1.66667E-6 -1.48148E-6 C 0.00903 -0.00556 0.01806 -0.01111 0.04167 -0.02222 C 0.06528 -0.03333 0.10972 -0.06852 0.14167 -0.06667 C 0.17361 -0.06481 0.2033 -0.03796 0.23333 -0.01111 " pathEditMode="relative" ptsTypes="aaaA">
                                      <p:cBhvr>
                                        <p:cTn id="6" dur="2000" fill="hold"/>
                                        <p:tgtEl>
                                          <p:spTgt spid="7"/>
                                        </p:tgtEl>
                                        <p:attrNameLst>
                                          <p:attrName>ppt_x</p:attrName>
                                          <p:attrName>ppt_y</p:attrName>
                                        </p:attrNameLst>
                                      </p:cBhvr>
                                    </p:animMotion>
                                  </p:childTnLst>
                                </p:cTn>
                              </p:par>
                            </p:childTnLst>
                          </p:cTn>
                        </p:par>
                        <p:par>
                          <p:cTn id="7" fill="hold" nodeType="afterGroup">
                            <p:stCondLst>
                              <p:cond delay="2000"/>
                            </p:stCondLst>
                            <p:childTnLst>
                              <p:par>
                                <p:cTn id="8" presetID="10" presetClass="exit" presetSubtype="0" fill="hold" nodeType="afterEffect">
                                  <p:stCondLst>
                                    <p:cond delay="0"/>
                                  </p:stCondLst>
                                  <p:childTnLst>
                                    <p:animEffect transition="out" filter="fade">
                                      <p:cBhvr>
                                        <p:cTn id="9" dur="2000"/>
                                        <p:tgtEl>
                                          <p:spTgt spid="6"/>
                                        </p:tgtEl>
                                      </p:cBhvr>
                                    </p:animEffect>
                                    <p:set>
                                      <p:cBhvr>
                                        <p:cTn id="10" dur="1" fill="hold">
                                          <p:stCondLst>
                                            <p:cond delay="1999"/>
                                          </p:stCondLst>
                                        </p:cTn>
                                        <p:tgtEl>
                                          <p:spTgt spid="6"/>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8" presetClass="emph" presetSubtype="0" fill="hold" nodeType="afterEffect">
                                  <p:stCondLst>
                                    <p:cond delay="0"/>
                                  </p:stCondLst>
                                  <p:childTnLst>
                                    <p:animRot by="21600000">
                                      <p:cBhvr>
                                        <p:cTn id="19" dur="2000" fill="hold"/>
                                        <p:tgtEl>
                                          <p:spTgt spid="10"/>
                                        </p:tgtEl>
                                        <p:attrNameLst>
                                          <p:attrName>r</p:attrName>
                                        </p:attrNameLst>
                                      </p:cBhvr>
                                    </p:animRo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9" fill="hold" grpId="1" nodeType="clickEffect">
                                  <p:stCondLst>
                                    <p:cond delay="0"/>
                                  </p:stCondLst>
                                  <p:childTnLst>
                                    <p:set>
                                      <p:cBhvr>
                                        <p:cTn id="23" dur="1" fill="hold">
                                          <p:stCondLst>
                                            <p:cond delay="0"/>
                                          </p:stCondLst>
                                        </p:cTn>
                                        <p:tgtEl>
                                          <p:spTgt spid="303193"/>
                                        </p:tgtEl>
                                        <p:attrNameLst>
                                          <p:attrName>style.visibility</p:attrName>
                                        </p:attrNameLst>
                                      </p:cBhvr>
                                      <p:to>
                                        <p:strVal val="visible"/>
                                      </p:to>
                                    </p:set>
                                    <p:anim calcmode="lin" valueType="num">
                                      <p:cBhvr additive="base">
                                        <p:cTn id="24" dur="500" fill="hold"/>
                                        <p:tgtEl>
                                          <p:spTgt spid="303193"/>
                                        </p:tgtEl>
                                        <p:attrNameLst>
                                          <p:attrName>ppt_x</p:attrName>
                                        </p:attrNameLst>
                                      </p:cBhvr>
                                      <p:tavLst>
                                        <p:tav tm="0">
                                          <p:val>
                                            <p:strVal val="0-#ppt_w/2"/>
                                          </p:val>
                                        </p:tav>
                                        <p:tav tm="100000">
                                          <p:val>
                                            <p:strVal val="#ppt_x"/>
                                          </p:val>
                                        </p:tav>
                                      </p:tavLst>
                                    </p:anim>
                                    <p:anim calcmode="lin" valueType="num">
                                      <p:cBhvr additive="base">
                                        <p:cTn id="25" dur="500" fill="hold"/>
                                        <p:tgtEl>
                                          <p:spTgt spid="303193"/>
                                        </p:tgtEl>
                                        <p:attrNameLst>
                                          <p:attrName>ppt_y</p:attrName>
                                        </p:attrNameLst>
                                      </p:cBhvr>
                                      <p:tavLst>
                                        <p:tav tm="0">
                                          <p:val>
                                            <p:strVal val="0-#ppt_h/2"/>
                                          </p:val>
                                        </p:tav>
                                        <p:tav tm="100000">
                                          <p:val>
                                            <p:strVal val="#ppt_y"/>
                                          </p:val>
                                        </p:tav>
                                      </p:tavLst>
                                    </p:anim>
                                  </p:childTnLst>
                                </p:cTn>
                              </p:par>
                            </p:childTnLst>
                          </p:cTn>
                        </p:par>
                        <p:par>
                          <p:cTn id="26" fill="hold" nodeType="afterGroup">
                            <p:stCondLst>
                              <p:cond delay="500"/>
                            </p:stCondLst>
                            <p:childTnLst>
                              <p:par>
                                <p:cTn id="27" presetID="8" presetClass="emph" presetSubtype="0" fill="hold" grpId="0" nodeType="afterEffect">
                                  <p:stCondLst>
                                    <p:cond delay="0"/>
                                  </p:stCondLst>
                                  <p:childTnLst>
                                    <p:animRot by="21600000">
                                      <p:cBhvr>
                                        <p:cTn id="28" dur="2000" fill="hold"/>
                                        <p:tgtEl>
                                          <p:spTgt spid="303193"/>
                                        </p:tgtEl>
                                        <p:attrNameLst>
                                          <p:attrName>r</p:attrName>
                                        </p:attrNameLst>
                                      </p:cBhvr>
                                    </p:animRot>
                                  </p:childTnLst>
                                </p:cTn>
                              </p:par>
                            </p:childTnLst>
                          </p:cTn>
                        </p:par>
                        <p:par>
                          <p:cTn id="29" fill="hold" nodeType="afterGroup">
                            <p:stCondLst>
                              <p:cond delay="2500"/>
                            </p:stCondLst>
                            <p:childTnLst>
                              <p:par>
                                <p:cTn id="30" presetID="2" presetClass="exit" presetSubtype="4" fill="hold" nodeType="afterEffect">
                                  <p:stCondLst>
                                    <p:cond delay="0"/>
                                  </p:stCondLst>
                                  <p:childTnLst>
                                    <p:anim calcmode="lin" valueType="num">
                                      <p:cBhvr additive="base">
                                        <p:cTn id="31" dur="500"/>
                                        <p:tgtEl>
                                          <p:spTgt spid="11"/>
                                        </p:tgtEl>
                                        <p:attrNameLst>
                                          <p:attrName>ppt_x</p:attrName>
                                        </p:attrNameLst>
                                      </p:cBhvr>
                                      <p:tavLst>
                                        <p:tav tm="0">
                                          <p:val>
                                            <p:strVal val="ppt_x"/>
                                          </p:val>
                                        </p:tav>
                                        <p:tav tm="100000">
                                          <p:val>
                                            <p:strVal val="ppt_x"/>
                                          </p:val>
                                        </p:tav>
                                      </p:tavLst>
                                    </p:anim>
                                    <p:anim calcmode="lin" valueType="num">
                                      <p:cBhvr additive="base">
                                        <p:cTn id="32" dur="500"/>
                                        <p:tgtEl>
                                          <p:spTgt spid="11"/>
                                        </p:tgtEl>
                                        <p:attrNameLst>
                                          <p:attrName>ppt_y</p:attrName>
                                        </p:attrNameLst>
                                      </p:cBhvr>
                                      <p:tavLst>
                                        <p:tav tm="0">
                                          <p:val>
                                            <p:strVal val="ppt_y"/>
                                          </p:val>
                                        </p:tav>
                                        <p:tav tm="100000">
                                          <p:val>
                                            <p:strVal val="1+ppt_h/2"/>
                                          </p:val>
                                        </p:tav>
                                      </p:tavLst>
                                    </p:anim>
                                    <p:set>
                                      <p:cBhvr>
                                        <p:cTn id="33" dur="1" fill="hold">
                                          <p:stCondLst>
                                            <p:cond delay="499"/>
                                          </p:stCondLst>
                                        </p:cTn>
                                        <p:tgtEl>
                                          <p:spTgt spid="11"/>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500"/>
                            </p:stCondLst>
                            <p:childTnLst>
                              <p:par>
                                <p:cTn id="41" presetID="8" presetClass="emph" presetSubtype="0" fill="hold" nodeType="afterEffect">
                                  <p:stCondLst>
                                    <p:cond delay="0"/>
                                  </p:stCondLst>
                                  <p:childTnLst>
                                    <p:animRot by="21600000">
                                      <p:cBhvr>
                                        <p:cTn id="42" dur="2000" fill="hold"/>
                                        <p:tgtEl>
                                          <p:spTgt spid="5"/>
                                        </p:tgtEl>
                                        <p:attrNameLst>
                                          <p:attrName>r</p:attrName>
                                        </p:attrNameLst>
                                      </p:cBhvr>
                                    </p:animRo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xit" presetSubtype="4" fill="hold" grpId="0" nodeType="clickEffect">
                                  <p:stCondLst>
                                    <p:cond delay="0"/>
                                  </p:stCondLst>
                                  <p:childTnLst>
                                    <p:anim calcmode="lin" valueType="num">
                                      <p:cBhvr additive="base">
                                        <p:cTn id="46" dur="500"/>
                                        <p:tgtEl>
                                          <p:spTgt spid="303139"/>
                                        </p:tgtEl>
                                        <p:attrNameLst>
                                          <p:attrName>ppt_x</p:attrName>
                                        </p:attrNameLst>
                                      </p:cBhvr>
                                      <p:tavLst>
                                        <p:tav tm="0">
                                          <p:val>
                                            <p:strVal val="ppt_x"/>
                                          </p:val>
                                        </p:tav>
                                        <p:tav tm="100000">
                                          <p:val>
                                            <p:strVal val="ppt_x"/>
                                          </p:val>
                                        </p:tav>
                                      </p:tavLst>
                                    </p:anim>
                                    <p:anim calcmode="lin" valueType="num">
                                      <p:cBhvr additive="base">
                                        <p:cTn id="47" dur="500"/>
                                        <p:tgtEl>
                                          <p:spTgt spid="303139"/>
                                        </p:tgtEl>
                                        <p:attrNameLst>
                                          <p:attrName>ppt_y</p:attrName>
                                        </p:attrNameLst>
                                      </p:cBhvr>
                                      <p:tavLst>
                                        <p:tav tm="0">
                                          <p:val>
                                            <p:strVal val="ppt_y"/>
                                          </p:val>
                                        </p:tav>
                                        <p:tav tm="100000">
                                          <p:val>
                                            <p:strVal val="1+ppt_h/2"/>
                                          </p:val>
                                        </p:tav>
                                      </p:tavLst>
                                    </p:anim>
                                    <p:set>
                                      <p:cBhvr>
                                        <p:cTn id="48" dur="1" fill="hold">
                                          <p:stCondLst>
                                            <p:cond delay="499"/>
                                          </p:stCondLst>
                                        </p:cTn>
                                        <p:tgtEl>
                                          <p:spTgt spid="303139"/>
                                        </p:tgtEl>
                                        <p:attrNameLst>
                                          <p:attrName>style.visibility</p:attrName>
                                        </p:attrNameLst>
                                      </p:cBhvr>
                                      <p:to>
                                        <p:strVal val="hidden"/>
                                      </p:to>
                                    </p:se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303195"/>
                                        </p:tgtEl>
                                        <p:attrNameLst>
                                          <p:attrName>style.visibility</p:attrName>
                                        </p:attrNameLst>
                                      </p:cBhvr>
                                      <p:to>
                                        <p:strVal val="visible"/>
                                      </p:to>
                                    </p:set>
                                    <p:animEffect transition="in" filter="wipe(left)">
                                      <p:cBhvr>
                                        <p:cTn id="52" dur="500"/>
                                        <p:tgtEl>
                                          <p:spTgt spid="303195"/>
                                        </p:tgtEl>
                                      </p:cBhvr>
                                    </p:animEffect>
                                  </p:childTnLst>
                                </p:cTn>
                              </p:par>
                            </p:childTnLst>
                          </p:cTn>
                        </p:par>
                        <p:par>
                          <p:cTn id="53" fill="hold" nodeType="afterGroup">
                            <p:stCondLst>
                              <p:cond delay="1000"/>
                            </p:stCondLst>
                            <p:childTnLst>
                              <p:par>
                                <p:cTn id="54" presetID="2" presetClass="exit" presetSubtype="4" fill="hold" grpId="0" nodeType="afterEffect">
                                  <p:stCondLst>
                                    <p:cond delay="0"/>
                                  </p:stCondLst>
                                  <p:childTnLst>
                                    <p:anim calcmode="lin" valueType="num">
                                      <p:cBhvr additive="base">
                                        <p:cTn id="55" dur="500"/>
                                        <p:tgtEl>
                                          <p:spTgt spid="303138"/>
                                        </p:tgtEl>
                                        <p:attrNameLst>
                                          <p:attrName>ppt_x</p:attrName>
                                        </p:attrNameLst>
                                      </p:cBhvr>
                                      <p:tavLst>
                                        <p:tav tm="0">
                                          <p:val>
                                            <p:strVal val="ppt_x"/>
                                          </p:val>
                                        </p:tav>
                                        <p:tav tm="100000">
                                          <p:val>
                                            <p:strVal val="ppt_x"/>
                                          </p:val>
                                        </p:tav>
                                      </p:tavLst>
                                    </p:anim>
                                    <p:anim calcmode="lin" valueType="num">
                                      <p:cBhvr additive="base">
                                        <p:cTn id="56" dur="500"/>
                                        <p:tgtEl>
                                          <p:spTgt spid="303138"/>
                                        </p:tgtEl>
                                        <p:attrNameLst>
                                          <p:attrName>ppt_y</p:attrName>
                                        </p:attrNameLst>
                                      </p:cBhvr>
                                      <p:tavLst>
                                        <p:tav tm="0">
                                          <p:val>
                                            <p:strVal val="ppt_y"/>
                                          </p:val>
                                        </p:tav>
                                        <p:tav tm="100000">
                                          <p:val>
                                            <p:strVal val="1+ppt_h/2"/>
                                          </p:val>
                                        </p:tav>
                                      </p:tavLst>
                                    </p:anim>
                                    <p:set>
                                      <p:cBhvr>
                                        <p:cTn id="57" dur="1" fill="hold">
                                          <p:stCondLst>
                                            <p:cond delay="499"/>
                                          </p:stCondLst>
                                        </p:cTn>
                                        <p:tgtEl>
                                          <p:spTgt spid="303138"/>
                                        </p:tgtEl>
                                        <p:attrNameLst>
                                          <p:attrName>style.visibility</p:attrName>
                                        </p:attrNameLst>
                                      </p:cBhvr>
                                      <p:to>
                                        <p:strVal val="hidden"/>
                                      </p:to>
                                    </p:set>
                                  </p:childTnLst>
                                </p:cTn>
                              </p:par>
                            </p:childTnLst>
                          </p:cTn>
                        </p:par>
                        <p:par>
                          <p:cTn id="58" fill="hold" nodeType="afterGroup">
                            <p:stCondLst>
                              <p:cond delay="1500"/>
                            </p:stCondLst>
                            <p:childTnLst>
                              <p:par>
                                <p:cTn id="59" presetID="53" presetClass="exit" presetSubtype="0" fill="hold" nodeType="afterEffect">
                                  <p:stCondLst>
                                    <p:cond delay="0"/>
                                  </p:stCondLst>
                                  <p:childTnLst>
                                    <p:anim calcmode="lin" valueType="num">
                                      <p:cBhvr>
                                        <p:cTn id="60" dur="500"/>
                                        <p:tgtEl>
                                          <p:spTgt spid="4"/>
                                        </p:tgtEl>
                                        <p:attrNameLst>
                                          <p:attrName>ppt_w</p:attrName>
                                        </p:attrNameLst>
                                      </p:cBhvr>
                                      <p:tavLst>
                                        <p:tav tm="0">
                                          <p:val>
                                            <p:strVal val="ppt_w"/>
                                          </p:val>
                                        </p:tav>
                                        <p:tav tm="100000">
                                          <p:val>
                                            <p:fltVal val="0"/>
                                          </p:val>
                                        </p:tav>
                                      </p:tavLst>
                                    </p:anim>
                                    <p:anim calcmode="lin" valueType="num">
                                      <p:cBhvr>
                                        <p:cTn id="61" dur="500"/>
                                        <p:tgtEl>
                                          <p:spTgt spid="4"/>
                                        </p:tgtEl>
                                        <p:attrNameLst>
                                          <p:attrName>ppt_h</p:attrName>
                                        </p:attrNameLst>
                                      </p:cBhvr>
                                      <p:tavLst>
                                        <p:tav tm="0">
                                          <p:val>
                                            <p:strVal val="ppt_h"/>
                                          </p:val>
                                        </p:tav>
                                        <p:tav tm="100000">
                                          <p:val>
                                            <p:fltVal val="0"/>
                                          </p:val>
                                        </p:tav>
                                      </p:tavLst>
                                    </p:anim>
                                    <p:animEffect transition="out" filter="fade">
                                      <p:cBhvr>
                                        <p:cTn id="62" dur="500"/>
                                        <p:tgtEl>
                                          <p:spTgt spid="4"/>
                                        </p:tgtEl>
                                      </p:cBhvr>
                                    </p:animEffect>
                                    <p:set>
                                      <p:cBhvr>
                                        <p:cTn id="6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38" grpId="0" animBg="1"/>
      <p:bldP spid="303139" grpId="0" animBg="1"/>
      <p:bldP spid="303193" grpId="0"/>
      <p:bldP spid="303193" grpId="1"/>
      <p:bldP spid="30319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609600" y="609600"/>
            <a:ext cx="8077200" cy="5715000"/>
          </a:xfrm>
          <a:prstGeom prst="rect">
            <a:avLst/>
          </a:prstGeom>
          <a:noFill/>
          <a:ln w="9525">
            <a:noFill/>
            <a:miter lim="800000"/>
            <a:headEnd/>
            <a:tailEnd/>
          </a:ln>
        </p:spPr>
        <p:txBody>
          <a:bodyPr lIns="96736" tIns="48368" rIns="96736" bIns="48368"/>
          <a:lstStyle/>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sz="2000" dirty="0">
                <a:latin typeface="Arial" pitchFamily="34" charset="0"/>
                <a:cs typeface="Times New Roman" pitchFamily="18" charset="0"/>
              </a:rPr>
              <a:t>void </a:t>
            </a:r>
            <a:r>
              <a:rPr lang="en-US" sz="2000" dirty="0" smtClean="0">
                <a:solidFill>
                  <a:schemeClr val="accent2"/>
                </a:solidFill>
                <a:latin typeface="Arial" pitchFamily="34" charset="0"/>
                <a:cs typeface="Times New Roman" pitchFamily="18" charset="0"/>
              </a:rPr>
              <a:t>deletion()</a:t>
            </a:r>
            <a:r>
              <a:rPr lang="en-US" sz="2000" dirty="0" smtClean="0">
                <a:latin typeface="Arial" pitchFamily="34" charset="0"/>
                <a:cs typeface="Times New Roman" pitchFamily="18" charset="0"/>
              </a:rPr>
              <a:t> </a:t>
            </a:r>
            <a:r>
              <a:rPr lang="en-US" sz="2000" dirty="0">
                <a:latin typeface="Arial" pitchFamily="34" charset="0"/>
                <a:cs typeface="Times New Roman" pitchFamily="18" charset="0"/>
              </a:rPr>
              <a:t>{  </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sz="2000" dirty="0">
                <a:latin typeface="Arial" pitchFamily="34" charset="0"/>
                <a:cs typeface="Times New Roman" pitchFamily="18" charset="0"/>
              </a:rPr>
              <a:t>	</a:t>
            </a:r>
            <a:r>
              <a:rPr lang="en-US" sz="2000" dirty="0" err="1">
                <a:latin typeface="Arial" pitchFamily="34" charset="0"/>
                <a:cs typeface="Times New Roman" pitchFamily="18" charset="0"/>
              </a:rPr>
              <a:t>struct</a:t>
            </a:r>
            <a:r>
              <a:rPr lang="en-US" sz="2000" dirty="0">
                <a:latin typeface="Arial" pitchFamily="34" charset="0"/>
                <a:cs typeface="Times New Roman" pitchFamily="18" charset="0"/>
              </a:rPr>
              <a:t> contact *</a:t>
            </a:r>
            <a:r>
              <a:rPr lang="en-US" sz="2000" dirty="0" smtClean="0">
                <a:latin typeface="Arial" pitchFamily="34" charset="0"/>
                <a:cs typeface="Times New Roman" pitchFamily="18" charset="0"/>
              </a:rPr>
              <a:t>b, *t;</a:t>
            </a:r>
            <a:endParaRPr lang="en-US" sz="2000" dirty="0">
              <a:latin typeface="Arial" pitchFamily="34" charset="0"/>
              <a:cs typeface="Times New Roman" pitchFamily="18" charset="0"/>
            </a:endParaRPr>
          </a:p>
          <a:p>
            <a:pPr marL="301625" indent="-301625" algn="just" defTabSz="966788">
              <a:lnSpc>
                <a:spcPct val="75000"/>
              </a:lnSpc>
              <a:spcBef>
                <a:spcPct val="20000"/>
              </a:spcBef>
              <a:buClr>
                <a:srgbClr val="000000"/>
              </a:buClr>
              <a:buSzPct val="75000"/>
              <a:tabLst>
                <a:tab pos="688975" algn="l"/>
                <a:tab pos="1027113" algn="l"/>
                <a:tab pos="1376363" algn="l"/>
                <a:tab pos="1716088" algn="l"/>
                <a:tab pos="3386138" algn="l"/>
                <a:tab pos="5321300" algn="l"/>
                <a:tab pos="5802313" algn="l"/>
              </a:tabLst>
            </a:pPr>
            <a:r>
              <a:rPr lang="en-US" sz="2000" dirty="0">
                <a:latin typeface="Arial" pitchFamily="34" charset="0"/>
                <a:cs typeface="Times New Roman" pitchFamily="18" charset="0"/>
              </a:rPr>
              <a:t>	if (head == 0)  return</a:t>
            </a:r>
            <a:r>
              <a:rPr lang="en-US" sz="2000" dirty="0" smtClean="0">
                <a:latin typeface="Arial" pitchFamily="34" charset="0"/>
                <a:cs typeface="Times New Roman" pitchFamily="18" charset="0"/>
              </a:rPr>
              <a:t>;		// nothing to delete</a:t>
            </a:r>
            <a:endParaRPr lang="en-US" sz="2000" dirty="0">
              <a:latin typeface="Arial" pitchFamily="34" charset="0"/>
              <a:cs typeface="Times New Roman" pitchFamily="18" charset="0"/>
            </a:endParaRP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sz="2000" dirty="0">
                <a:latin typeface="Arial" pitchFamily="34" charset="0"/>
                <a:cs typeface="Times New Roman" pitchFamily="18" charset="0"/>
              </a:rPr>
              <a:t>	b = search();		// find the position</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sz="2000" dirty="0">
                <a:latin typeface="Arial" pitchFamily="34" charset="0"/>
                <a:cs typeface="Times New Roman" pitchFamily="18" charset="0"/>
              </a:rPr>
              <a:t>	if (b == </a:t>
            </a:r>
            <a:r>
              <a:rPr lang="en-US" sz="2000" dirty="0" smtClean="0">
                <a:latin typeface="Arial" pitchFamily="34" charset="0"/>
                <a:cs typeface="Times New Roman" pitchFamily="18" charset="0"/>
              </a:rPr>
              <a:t>0) </a:t>
            </a:r>
            <a:r>
              <a:rPr lang="en-US" sz="2000" dirty="0">
                <a:latin typeface="Arial" pitchFamily="34" charset="0"/>
                <a:cs typeface="Times New Roman" pitchFamily="18" charset="0"/>
              </a:rPr>
              <a:t>{	</a:t>
            </a:r>
            <a:r>
              <a:rPr lang="en-US" sz="2000" dirty="0" smtClean="0">
                <a:latin typeface="Arial" pitchFamily="34" charset="0"/>
                <a:cs typeface="Times New Roman" pitchFamily="18" charset="0"/>
              </a:rPr>
              <a:t>// free head</a:t>
            </a:r>
            <a:r>
              <a:rPr lang="en-US" sz="2000" dirty="0">
                <a:latin typeface="Arial" pitchFamily="34" charset="0"/>
                <a:cs typeface="Times New Roman" pitchFamily="18" charset="0"/>
              </a:rPr>
              <a:t>	</a:t>
            </a:r>
            <a:r>
              <a:rPr lang="en-US" sz="2000" dirty="0" smtClean="0">
                <a:latin typeface="Arial" pitchFamily="34" charset="0"/>
                <a:cs typeface="Times New Roman" pitchFamily="18" charset="0"/>
              </a:rPr>
              <a:t>  </a:t>
            </a:r>
            <a:r>
              <a:rPr lang="en-US" sz="2000" dirty="0" smtClean="0">
                <a:solidFill>
                  <a:srgbClr val="0000FF"/>
                </a:solidFill>
                <a:latin typeface="Arial" pitchFamily="34" charset="0"/>
                <a:cs typeface="Times New Roman" pitchFamily="18" charset="0"/>
              </a:rPr>
              <a:t>// </a:t>
            </a:r>
            <a:r>
              <a:rPr lang="en-US" sz="2000" dirty="0">
                <a:solidFill>
                  <a:srgbClr val="0000FF"/>
                </a:solidFill>
                <a:latin typeface="Arial" pitchFamily="34" charset="0"/>
                <a:cs typeface="Times New Roman" pitchFamily="18" charset="0"/>
              </a:rPr>
              <a:t>case </a:t>
            </a:r>
            <a:r>
              <a:rPr lang="en-US" sz="2000" dirty="0" smtClean="0">
                <a:solidFill>
                  <a:srgbClr val="0000FF"/>
                </a:solidFill>
                <a:latin typeface="Arial" pitchFamily="34" charset="0"/>
                <a:cs typeface="Times New Roman" pitchFamily="18" charset="0"/>
              </a:rPr>
              <a:t>1</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sz="2000" dirty="0">
                <a:solidFill>
                  <a:srgbClr val="0000FF"/>
                </a:solidFill>
                <a:latin typeface="Arial" pitchFamily="34" charset="0"/>
                <a:cs typeface="Times New Roman" pitchFamily="18" charset="0"/>
              </a:rPr>
              <a:t>	</a:t>
            </a:r>
            <a:r>
              <a:rPr lang="en-US" sz="2000" dirty="0" smtClean="0">
                <a:solidFill>
                  <a:srgbClr val="0000FF"/>
                </a:solidFill>
                <a:latin typeface="Arial" pitchFamily="34" charset="0"/>
                <a:cs typeface="Times New Roman" pitchFamily="18" charset="0"/>
              </a:rPr>
              <a:t>	</a:t>
            </a:r>
            <a:r>
              <a:rPr lang="en-US" sz="2000" dirty="0" smtClean="0">
                <a:latin typeface="Arial" pitchFamily="34" charset="0"/>
                <a:cs typeface="Times New Roman" pitchFamily="18" charset="0"/>
              </a:rPr>
              <a:t>t </a:t>
            </a:r>
            <a:r>
              <a:rPr lang="en-US" sz="2000" dirty="0">
                <a:latin typeface="Arial" pitchFamily="34" charset="0"/>
                <a:cs typeface="Times New Roman" pitchFamily="18" charset="0"/>
              </a:rPr>
              <a:t>= head;</a:t>
            </a:r>
          </a:p>
          <a:p>
            <a:pPr marL="301625" indent="-301625" algn="just" defTabSz="966788">
              <a:lnSpc>
                <a:spcPct val="75000"/>
              </a:lnSpc>
              <a:spcBef>
                <a:spcPct val="20000"/>
              </a:spcBef>
              <a:buClr>
                <a:srgbClr val="000000"/>
              </a:buClr>
              <a:buSzPct val="75000"/>
              <a:tabLst>
                <a:tab pos="688975" algn="l"/>
                <a:tab pos="1027113" algn="l"/>
                <a:tab pos="1376363" algn="l"/>
                <a:tab pos="1716088" algn="l"/>
                <a:tab pos="3386138" algn="l"/>
                <a:tab pos="5321300" algn="l"/>
                <a:tab pos="5802313" algn="l"/>
              </a:tabLst>
            </a:pPr>
            <a:r>
              <a:rPr lang="en-US" sz="2000" dirty="0">
                <a:latin typeface="Arial" pitchFamily="34" charset="0"/>
                <a:cs typeface="Times New Roman" pitchFamily="18" charset="0"/>
              </a:rPr>
              <a:t>		head = head-&gt;next; </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sz="2000" dirty="0">
                <a:latin typeface="Arial" pitchFamily="34" charset="0"/>
                <a:cs typeface="Times New Roman" pitchFamily="18" charset="0"/>
              </a:rPr>
              <a:t>		</a:t>
            </a:r>
            <a:r>
              <a:rPr lang="en-US" sz="2000" dirty="0" smtClean="0">
                <a:solidFill>
                  <a:srgbClr val="FF0000"/>
                </a:solidFill>
                <a:latin typeface="Arial" pitchFamily="34" charset="0"/>
                <a:cs typeface="Times New Roman" pitchFamily="18" charset="0"/>
              </a:rPr>
              <a:t>free(t); </a:t>
            </a:r>
            <a:r>
              <a:rPr lang="en-US" sz="2000" dirty="0" smtClean="0">
                <a:latin typeface="Arial" pitchFamily="34" charset="0"/>
                <a:cs typeface="Times New Roman" pitchFamily="18" charset="0"/>
              </a:rPr>
              <a:t>// C garbage collection</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sz="2000" dirty="0">
                <a:latin typeface="Arial" pitchFamily="34" charset="0"/>
                <a:cs typeface="Times New Roman" pitchFamily="18" charset="0"/>
              </a:rPr>
              <a:t>		return;</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sz="2000" dirty="0">
                <a:latin typeface="Arial" pitchFamily="34" charset="0"/>
                <a:cs typeface="Times New Roman" pitchFamily="18" charset="0"/>
              </a:rPr>
              <a:t>	}</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sz="2000" dirty="0">
                <a:latin typeface="Arial" pitchFamily="34" charset="0"/>
                <a:cs typeface="Times New Roman" pitchFamily="18" charset="0"/>
              </a:rPr>
              <a:t>	if (b-&gt;next-&gt;next == 0)	</a:t>
            </a:r>
            <a:r>
              <a:rPr lang="en-US" sz="2000" dirty="0" smtClean="0">
                <a:latin typeface="Arial" pitchFamily="34" charset="0"/>
                <a:cs typeface="Times New Roman" pitchFamily="18" charset="0"/>
              </a:rPr>
              <a:t>{ </a:t>
            </a:r>
            <a:r>
              <a:rPr lang="en-US" sz="2000" dirty="0" smtClean="0">
                <a:solidFill>
                  <a:srgbClr val="0000FF"/>
                </a:solidFill>
                <a:latin typeface="Arial" pitchFamily="34" charset="0"/>
                <a:cs typeface="Times New Roman" pitchFamily="18" charset="0"/>
              </a:rPr>
              <a:t>// </a:t>
            </a:r>
            <a:r>
              <a:rPr lang="en-US" sz="2000" dirty="0">
                <a:solidFill>
                  <a:srgbClr val="0000FF"/>
                </a:solidFill>
                <a:latin typeface="Arial" pitchFamily="34" charset="0"/>
                <a:cs typeface="Times New Roman" pitchFamily="18" charset="0"/>
              </a:rPr>
              <a:t>case 2</a:t>
            </a:r>
          </a:p>
          <a:p>
            <a:pPr marL="301625" indent="-301625" algn="just" defTabSz="966788">
              <a:lnSpc>
                <a:spcPct val="75000"/>
              </a:lnSpc>
              <a:spcBef>
                <a:spcPct val="20000"/>
              </a:spcBef>
              <a:buClr>
                <a:srgbClr val="000000"/>
              </a:buClr>
              <a:buSzPct val="75000"/>
              <a:tabLst>
                <a:tab pos="688975" algn="l"/>
                <a:tab pos="1027113" algn="l"/>
                <a:tab pos="1376363" algn="l"/>
                <a:tab pos="1716088" algn="l"/>
                <a:tab pos="3386138" algn="l"/>
                <a:tab pos="5321300" algn="l"/>
                <a:tab pos="5802313" algn="l"/>
              </a:tabLst>
            </a:pPr>
            <a:r>
              <a:rPr lang="en-US" sz="2000" dirty="0">
                <a:latin typeface="Arial" pitchFamily="34" charset="0"/>
                <a:cs typeface="Times New Roman" pitchFamily="18" charset="0"/>
              </a:rPr>
              <a:t>		</a:t>
            </a:r>
            <a:r>
              <a:rPr lang="en-US" sz="2000" dirty="0" smtClean="0">
                <a:latin typeface="Arial" pitchFamily="34" charset="0"/>
                <a:cs typeface="Times New Roman" pitchFamily="18" charset="0"/>
              </a:rPr>
              <a:t>t = b-&gt;next;</a:t>
            </a:r>
          </a:p>
          <a:p>
            <a:pPr marL="301625" indent="-301625" algn="just" defTabSz="966788">
              <a:lnSpc>
                <a:spcPct val="75000"/>
              </a:lnSpc>
              <a:spcBef>
                <a:spcPct val="20000"/>
              </a:spcBef>
              <a:buClr>
                <a:srgbClr val="000000"/>
              </a:buClr>
              <a:buSzPct val="75000"/>
              <a:tabLst>
                <a:tab pos="688975" algn="l"/>
                <a:tab pos="1027113" algn="l"/>
                <a:tab pos="1376363" algn="l"/>
                <a:tab pos="1716088" algn="l"/>
                <a:tab pos="3386138" algn="l"/>
                <a:tab pos="5321300" algn="l"/>
                <a:tab pos="5802313" algn="l"/>
              </a:tabLst>
            </a:pPr>
            <a:r>
              <a:rPr lang="en-US" sz="2000" dirty="0">
                <a:latin typeface="Arial" pitchFamily="34" charset="0"/>
                <a:cs typeface="Times New Roman" pitchFamily="18" charset="0"/>
              </a:rPr>
              <a:t>		b-&gt;next = 0;</a:t>
            </a:r>
          </a:p>
          <a:p>
            <a:pPr marL="301625" indent="-301625" algn="just" defTabSz="966788">
              <a:lnSpc>
                <a:spcPct val="75000"/>
              </a:lnSpc>
              <a:spcBef>
                <a:spcPct val="20000"/>
              </a:spcBef>
              <a:buClr>
                <a:srgbClr val="000000"/>
              </a:buClr>
              <a:buSzPct val="75000"/>
              <a:tabLst>
                <a:tab pos="688975" algn="l"/>
                <a:tab pos="1027113" algn="l"/>
                <a:tab pos="1376363" algn="l"/>
                <a:tab pos="1716088" algn="l"/>
                <a:tab pos="3386138" algn="l"/>
                <a:tab pos="5321300" algn="l"/>
                <a:tab pos="5802313" algn="l"/>
              </a:tabLst>
            </a:pPr>
            <a:r>
              <a:rPr lang="en-US" sz="2000" dirty="0">
                <a:solidFill>
                  <a:srgbClr val="FF0000"/>
                </a:solidFill>
                <a:latin typeface="Arial" pitchFamily="34" charset="0"/>
                <a:cs typeface="Times New Roman" pitchFamily="18" charset="0"/>
              </a:rPr>
              <a:t>	</a:t>
            </a:r>
            <a:r>
              <a:rPr lang="en-US" sz="2000" dirty="0" smtClean="0">
                <a:solidFill>
                  <a:srgbClr val="FF0000"/>
                </a:solidFill>
                <a:latin typeface="Arial" pitchFamily="34" charset="0"/>
                <a:cs typeface="Times New Roman" pitchFamily="18" charset="0"/>
              </a:rPr>
              <a:t>	free(t);</a:t>
            </a:r>
            <a:endParaRPr lang="en-US" sz="2000" dirty="0">
              <a:solidFill>
                <a:srgbClr val="FF0000"/>
              </a:solidFill>
              <a:latin typeface="Arial" pitchFamily="34" charset="0"/>
              <a:cs typeface="Times New Roman" pitchFamily="18" charset="0"/>
            </a:endParaRP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sz="2000" dirty="0">
                <a:latin typeface="Arial" pitchFamily="34" charset="0"/>
                <a:cs typeface="Times New Roman" pitchFamily="18" charset="0"/>
              </a:rPr>
              <a:t>		return;</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sz="2000" dirty="0">
                <a:latin typeface="Arial" pitchFamily="34" charset="0"/>
                <a:cs typeface="Times New Roman" pitchFamily="18" charset="0"/>
              </a:rPr>
              <a:t>	</a:t>
            </a:r>
            <a:r>
              <a:rPr lang="en-US" sz="2000" dirty="0" smtClean="0">
                <a:latin typeface="Arial" pitchFamily="34" charset="0"/>
                <a:cs typeface="Times New Roman" pitchFamily="18" charset="0"/>
              </a:rPr>
              <a:t>} else {</a:t>
            </a:r>
            <a:endParaRPr lang="en-US" sz="2000" dirty="0">
              <a:latin typeface="Arial" pitchFamily="34" charset="0"/>
              <a:cs typeface="Times New Roman" pitchFamily="18" charset="0"/>
            </a:endParaRPr>
          </a:p>
          <a:p>
            <a:pPr marL="301625" indent="-301625" algn="just" defTabSz="966788">
              <a:lnSpc>
                <a:spcPct val="75000"/>
              </a:lnSpc>
              <a:spcBef>
                <a:spcPct val="20000"/>
              </a:spcBef>
              <a:buClr>
                <a:srgbClr val="000000"/>
              </a:buClr>
              <a:buSzPct val="75000"/>
              <a:tabLst>
                <a:tab pos="688975" algn="l"/>
                <a:tab pos="1027113" algn="l"/>
                <a:tab pos="1376363" algn="l"/>
                <a:tab pos="1716088" algn="l"/>
                <a:tab pos="3386138" algn="l"/>
                <a:tab pos="5321300" algn="l"/>
                <a:tab pos="5802313" algn="l"/>
              </a:tabLst>
            </a:pPr>
            <a:r>
              <a:rPr lang="en-US" sz="2000" dirty="0">
                <a:latin typeface="Arial" pitchFamily="34" charset="0"/>
                <a:cs typeface="Times New Roman" pitchFamily="18" charset="0"/>
              </a:rPr>
              <a:t>		t = b-&gt;next;</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sz="2000" dirty="0" smtClean="0">
                <a:latin typeface="Arial" pitchFamily="34" charset="0"/>
                <a:cs typeface="Times New Roman" pitchFamily="18" charset="0"/>
              </a:rPr>
              <a:t>		b-</a:t>
            </a:r>
            <a:r>
              <a:rPr lang="en-US" sz="2000" dirty="0">
                <a:latin typeface="Arial" pitchFamily="34" charset="0"/>
                <a:cs typeface="Times New Roman" pitchFamily="18" charset="0"/>
              </a:rPr>
              <a:t>&gt;next = </a:t>
            </a:r>
            <a:r>
              <a:rPr lang="en-US" sz="2000" dirty="0" smtClean="0">
                <a:latin typeface="Arial" pitchFamily="34" charset="0"/>
                <a:cs typeface="Times New Roman" pitchFamily="18" charset="0"/>
              </a:rPr>
              <a:t>t-</a:t>
            </a:r>
            <a:r>
              <a:rPr lang="en-US" sz="2000" dirty="0">
                <a:latin typeface="Arial" pitchFamily="34" charset="0"/>
                <a:cs typeface="Times New Roman" pitchFamily="18" charset="0"/>
              </a:rPr>
              <a:t>&gt;</a:t>
            </a:r>
            <a:r>
              <a:rPr lang="en-US" sz="2000" dirty="0" smtClean="0">
                <a:latin typeface="Arial" pitchFamily="34" charset="0"/>
                <a:cs typeface="Times New Roman" pitchFamily="18" charset="0"/>
              </a:rPr>
              <a:t>next; </a:t>
            </a:r>
            <a:r>
              <a:rPr lang="en-US" sz="2000" dirty="0" smtClean="0">
                <a:solidFill>
                  <a:srgbClr val="0000FF"/>
                </a:solidFill>
                <a:latin typeface="Arial" pitchFamily="34" charset="0"/>
                <a:cs typeface="Times New Roman" pitchFamily="18" charset="0"/>
              </a:rPr>
              <a:t>// </a:t>
            </a:r>
            <a:r>
              <a:rPr lang="en-US" sz="2000" dirty="0">
                <a:solidFill>
                  <a:srgbClr val="0000FF"/>
                </a:solidFill>
                <a:latin typeface="Arial" pitchFamily="34" charset="0"/>
                <a:cs typeface="Times New Roman" pitchFamily="18" charset="0"/>
              </a:rPr>
              <a:t>case 3</a:t>
            </a:r>
          </a:p>
          <a:p>
            <a:pPr marL="301625" indent="-301625" algn="just" defTabSz="966788">
              <a:lnSpc>
                <a:spcPct val="75000"/>
              </a:lnSpc>
              <a:spcBef>
                <a:spcPct val="20000"/>
              </a:spcBef>
              <a:buClr>
                <a:srgbClr val="000000"/>
              </a:buClr>
              <a:buSzPct val="75000"/>
              <a:tabLst>
                <a:tab pos="688975" algn="l"/>
                <a:tab pos="1027113" algn="l"/>
                <a:tab pos="1376363" algn="l"/>
                <a:tab pos="1716088" algn="l"/>
                <a:tab pos="3386138" algn="l"/>
                <a:tab pos="5321300" algn="l"/>
                <a:tab pos="5802313" algn="l"/>
              </a:tabLst>
            </a:pPr>
            <a:r>
              <a:rPr lang="en-US" sz="2000" dirty="0">
                <a:solidFill>
                  <a:srgbClr val="FF0000"/>
                </a:solidFill>
                <a:latin typeface="Arial" pitchFamily="34" charset="0"/>
                <a:cs typeface="Times New Roman" pitchFamily="18" charset="0"/>
              </a:rPr>
              <a:t>		</a:t>
            </a:r>
            <a:r>
              <a:rPr lang="en-US" sz="2000" dirty="0" smtClean="0">
                <a:solidFill>
                  <a:srgbClr val="FF0000"/>
                </a:solidFill>
                <a:latin typeface="Arial" pitchFamily="34" charset="0"/>
                <a:cs typeface="Times New Roman" pitchFamily="18" charset="0"/>
              </a:rPr>
              <a:t>free(t</a:t>
            </a:r>
            <a:r>
              <a:rPr lang="en-US" sz="2000" dirty="0">
                <a:solidFill>
                  <a:srgbClr val="FF0000"/>
                </a:solidFill>
                <a:latin typeface="Arial" pitchFamily="34" charset="0"/>
                <a:cs typeface="Times New Roman" pitchFamily="18" charset="0"/>
              </a:rPr>
              <a:t>);</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sz="2000" dirty="0">
                <a:latin typeface="Arial" pitchFamily="34" charset="0"/>
                <a:cs typeface="Times New Roman" pitchFamily="18" charset="0"/>
              </a:rPr>
              <a:t>	</a:t>
            </a:r>
            <a:r>
              <a:rPr lang="en-US" sz="2000" dirty="0" smtClean="0">
                <a:latin typeface="Arial" pitchFamily="34" charset="0"/>
                <a:cs typeface="Times New Roman" pitchFamily="18" charset="0"/>
              </a:rPr>
              <a:t>	return;</a:t>
            </a: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sz="2000" dirty="0">
                <a:latin typeface="Arial" pitchFamily="34" charset="0"/>
                <a:cs typeface="Times New Roman" pitchFamily="18" charset="0"/>
              </a:rPr>
              <a:t>	</a:t>
            </a:r>
            <a:r>
              <a:rPr lang="en-US" sz="2000" dirty="0" smtClean="0">
                <a:latin typeface="Arial" pitchFamily="34" charset="0"/>
                <a:cs typeface="Times New Roman" pitchFamily="18" charset="0"/>
              </a:rPr>
              <a:t>}</a:t>
            </a:r>
            <a:endParaRPr lang="en-US" sz="2000" dirty="0">
              <a:latin typeface="Arial" pitchFamily="34" charset="0"/>
              <a:cs typeface="Times New Roman" pitchFamily="18" charset="0"/>
            </a:endParaRPr>
          </a:p>
          <a:p>
            <a:pPr marL="301625" indent="-301625" algn="just" defTabSz="966788">
              <a:lnSpc>
                <a:spcPct val="75000"/>
              </a:lnSpc>
              <a:spcBef>
                <a:spcPct val="20000"/>
              </a:spcBef>
              <a:buClr>
                <a:srgbClr val="000000"/>
              </a:buClr>
              <a:buSzPct val="75000"/>
              <a:buFont typeface="Wingdings" pitchFamily="2" charset="2"/>
              <a:buNone/>
              <a:tabLst>
                <a:tab pos="688975" algn="l"/>
                <a:tab pos="1027113" algn="l"/>
                <a:tab pos="1376363" algn="l"/>
                <a:tab pos="1716088" algn="l"/>
                <a:tab pos="3386138" algn="l"/>
                <a:tab pos="5321300" algn="l"/>
                <a:tab pos="5802313" algn="l"/>
              </a:tabLst>
            </a:pPr>
            <a:r>
              <a:rPr lang="en-US" sz="2000" dirty="0">
                <a:latin typeface="Arial" pitchFamily="34" charset="0"/>
                <a:cs typeface="Times New Roman" pitchFamily="18" charset="0"/>
              </a:rPr>
              <a:t>}</a:t>
            </a:r>
          </a:p>
        </p:txBody>
      </p:sp>
      <p:sp>
        <p:nvSpPr>
          <p:cNvPr id="84995" name="Rectangle 3"/>
          <p:cNvSpPr>
            <a:spLocks noChangeArrowheads="1"/>
          </p:cNvSpPr>
          <p:nvPr/>
        </p:nvSpPr>
        <p:spPr bwMode="auto">
          <a:xfrm>
            <a:off x="1828800" y="76200"/>
            <a:ext cx="6494463" cy="423862"/>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Linked List Operation: delete( )</a:t>
            </a:r>
            <a:endParaRPr lang="en-US" sz="3400" b="1" dirty="0">
              <a:solidFill>
                <a:schemeClr val="accent2"/>
              </a:solidFill>
            </a:endParaRPr>
          </a:p>
        </p:txBody>
      </p:sp>
      <p:sp>
        <p:nvSpPr>
          <p:cNvPr id="2" name="Rectangle 1"/>
          <p:cNvSpPr/>
          <p:nvPr/>
        </p:nvSpPr>
        <p:spPr bwMode="auto">
          <a:xfrm>
            <a:off x="6248400" y="2438400"/>
            <a:ext cx="533400" cy="3048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 name="Rectangle 4"/>
          <p:cNvSpPr/>
          <p:nvPr/>
        </p:nvSpPr>
        <p:spPr bwMode="auto">
          <a:xfrm>
            <a:off x="7086600" y="24384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 name="Rectangle 5"/>
          <p:cNvSpPr/>
          <p:nvPr/>
        </p:nvSpPr>
        <p:spPr bwMode="auto">
          <a:xfrm>
            <a:off x="7924800" y="24384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4" name="Straight Arrow Connector 3"/>
          <p:cNvCxnSpPr>
            <a:endCxn id="5" idx="1"/>
          </p:cNvCxnSpPr>
          <p:nvPr/>
        </p:nvCxnSpPr>
        <p:spPr bwMode="auto">
          <a:xfrm>
            <a:off x="6781800" y="2590800"/>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a:off x="7620000" y="2599174"/>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0" name="Rectangle 9"/>
          <p:cNvSpPr/>
          <p:nvPr/>
        </p:nvSpPr>
        <p:spPr bwMode="auto">
          <a:xfrm>
            <a:off x="6248400" y="3886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7086600" y="38862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7924800" y="3886200"/>
            <a:ext cx="533400" cy="3048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13" name="Straight Arrow Connector 12"/>
          <p:cNvCxnSpPr>
            <a:endCxn id="11" idx="1"/>
          </p:cNvCxnSpPr>
          <p:nvPr/>
        </p:nvCxnSpPr>
        <p:spPr bwMode="auto">
          <a:xfrm>
            <a:off x="6781800" y="4038600"/>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a:off x="7620000" y="4046974"/>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5" name="Rectangle 14"/>
          <p:cNvSpPr/>
          <p:nvPr/>
        </p:nvSpPr>
        <p:spPr bwMode="auto">
          <a:xfrm>
            <a:off x="5486400" y="5638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6" name="Rectangle 15"/>
          <p:cNvSpPr/>
          <p:nvPr/>
        </p:nvSpPr>
        <p:spPr bwMode="auto">
          <a:xfrm>
            <a:off x="6324600" y="5638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7" name="Rectangle 16"/>
          <p:cNvSpPr/>
          <p:nvPr/>
        </p:nvSpPr>
        <p:spPr bwMode="auto">
          <a:xfrm>
            <a:off x="7162800" y="5638800"/>
            <a:ext cx="533400" cy="3048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18" name="Straight Arrow Connector 17"/>
          <p:cNvCxnSpPr>
            <a:endCxn id="16" idx="1"/>
          </p:cNvCxnSpPr>
          <p:nvPr/>
        </p:nvCxnSpPr>
        <p:spPr bwMode="auto">
          <a:xfrm>
            <a:off x="6019800" y="5791200"/>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a:off x="6858000" y="5799574"/>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22" name="Rectangle 21"/>
          <p:cNvSpPr/>
          <p:nvPr/>
        </p:nvSpPr>
        <p:spPr bwMode="auto">
          <a:xfrm>
            <a:off x="8001000" y="5638800"/>
            <a:ext cx="5334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23" name="Straight Arrow Connector 22"/>
          <p:cNvCxnSpPr>
            <a:stCxn id="17" idx="3"/>
            <a:endCxn id="22" idx="1"/>
          </p:cNvCxnSpPr>
          <p:nvPr/>
        </p:nvCxnSpPr>
        <p:spPr bwMode="auto">
          <a:xfrm>
            <a:off x="7696200" y="5791200"/>
            <a:ext cx="304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3" name="Rounded Rectangular Callout 2"/>
          <p:cNvSpPr/>
          <p:nvPr/>
        </p:nvSpPr>
        <p:spPr bwMode="auto">
          <a:xfrm>
            <a:off x="3581400" y="4046974"/>
            <a:ext cx="1752600" cy="906026"/>
          </a:xfrm>
          <a:prstGeom prst="wedgeRoundRectCallout">
            <a:avLst>
              <a:gd name="adj1" fmla="val 89705"/>
              <a:gd name="adj2" fmla="val -50398"/>
              <a:gd name="adj3" fmla="val 16667"/>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Is case 2 necessary?</a:t>
            </a:r>
          </a:p>
        </p:txBody>
      </p:sp>
      <p:sp>
        <p:nvSpPr>
          <p:cNvPr id="24" name="Rounded Rectangular Callout 23"/>
          <p:cNvSpPr/>
          <p:nvPr/>
        </p:nvSpPr>
        <p:spPr bwMode="auto">
          <a:xfrm>
            <a:off x="3581400" y="4046974"/>
            <a:ext cx="1752600" cy="906026"/>
          </a:xfrm>
          <a:prstGeom prst="wedgeRoundRectCallout">
            <a:avLst>
              <a:gd name="adj1" fmla="val -85387"/>
              <a:gd name="adj2" fmla="val -58951"/>
              <a:gd name="adj3" fmla="val 16667"/>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Is case 2 necessary?</a:t>
            </a:r>
          </a:p>
        </p:txBody>
      </p:sp>
      <p:sp>
        <p:nvSpPr>
          <p:cNvPr id="25" name="Line 14"/>
          <p:cNvSpPr>
            <a:spLocks noChangeShapeType="1"/>
          </p:cNvSpPr>
          <p:nvPr/>
        </p:nvSpPr>
        <p:spPr bwMode="auto">
          <a:xfrm>
            <a:off x="5706248" y="2456657"/>
            <a:ext cx="511175" cy="0"/>
          </a:xfrm>
          <a:prstGeom prst="line">
            <a:avLst/>
          </a:prstGeom>
          <a:noFill/>
          <a:ln w="9525">
            <a:solidFill>
              <a:schemeClr val="tx1"/>
            </a:solidFill>
            <a:round/>
            <a:headEnd/>
            <a:tailEnd type="triangle" w="med" len="med"/>
          </a:ln>
        </p:spPr>
        <p:txBody>
          <a:bodyPr/>
          <a:lstStyle/>
          <a:p>
            <a:endParaRPr lang="en-US"/>
          </a:p>
        </p:txBody>
      </p:sp>
      <p:sp>
        <p:nvSpPr>
          <p:cNvPr id="26" name="Text Box 15"/>
          <p:cNvSpPr txBox="1">
            <a:spLocks noChangeArrowheads="1"/>
          </p:cNvSpPr>
          <p:nvPr/>
        </p:nvSpPr>
        <p:spPr bwMode="auto">
          <a:xfrm>
            <a:off x="5283973" y="2448719"/>
            <a:ext cx="674688" cy="338138"/>
          </a:xfrm>
          <a:prstGeom prst="rect">
            <a:avLst/>
          </a:prstGeom>
          <a:noFill/>
          <a:ln w="9525">
            <a:noFill/>
            <a:miter lim="800000"/>
            <a:headEnd/>
            <a:tailEnd/>
          </a:ln>
        </p:spPr>
        <p:txBody>
          <a:bodyPr wrap="none" lIns="91432" tIns="45716" rIns="91432" bIns="45716">
            <a:spAutoFit/>
          </a:bodyPr>
          <a:lstStyle/>
          <a:p>
            <a:pPr eaLnBrk="1" hangingPunct="1"/>
            <a:r>
              <a:rPr lang="en-US" sz="1600">
                <a:latin typeface="Courier New" pitchFamily="49" charset="0"/>
              </a:rPr>
              <a:t>head</a:t>
            </a:r>
          </a:p>
        </p:txBody>
      </p:sp>
      <p:sp>
        <p:nvSpPr>
          <p:cNvPr id="29" name="Line 35"/>
          <p:cNvSpPr>
            <a:spLocks noChangeShapeType="1"/>
          </p:cNvSpPr>
          <p:nvPr/>
        </p:nvSpPr>
        <p:spPr bwMode="auto">
          <a:xfrm>
            <a:off x="5961834" y="2286000"/>
            <a:ext cx="250827" cy="109537"/>
          </a:xfrm>
          <a:prstGeom prst="line">
            <a:avLst/>
          </a:prstGeom>
          <a:noFill/>
          <a:ln w="9525">
            <a:solidFill>
              <a:schemeClr val="tx1"/>
            </a:solidFill>
            <a:round/>
            <a:headEnd/>
            <a:tailEnd type="triangle" w="med" len="med"/>
          </a:ln>
        </p:spPr>
        <p:txBody>
          <a:bodyPr/>
          <a:lstStyle/>
          <a:p>
            <a:endParaRPr lang="en-US"/>
          </a:p>
        </p:txBody>
      </p:sp>
      <p:sp>
        <p:nvSpPr>
          <p:cNvPr id="31" name="Text Box 37"/>
          <p:cNvSpPr txBox="1">
            <a:spLocks noChangeArrowheads="1"/>
          </p:cNvSpPr>
          <p:nvPr/>
        </p:nvSpPr>
        <p:spPr bwMode="auto">
          <a:xfrm>
            <a:off x="5592762" y="2071687"/>
            <a:ext cx="320675" cy="366713"/>
          </a:xfrm>
          <a:prstGeom prst="rect">
            <a:avLst/>
          </a:prstGeom>
          <a:noFill/>
          <a:ln w="9525">
            <a:noFill/>
            <a:miter lim="800000"/>
            <a:headEnd/>
            <a:tailEnd/>
          </a:ln>
        </p:spPr>
        <p:txBody>
          <a:bodyPr wrap="none" lIns="91432" tIns="45716" rIns="91432" bIns="45716">
            <a:spAutoFit/>
          </a:bodyPr>
          <a:lstStyle/>
          <a:p>
            <a:pPr eaLnBrk="1" hangingPunct="1"/>
            <a:r>
              <a:rPr lang="en-US" sz="1800" dirty="0" smtClean="0">
                <a:latin typeface="Courier New" pitchFamily="49" charset="0"/>
                <a:ea typeface="Arial Unicode MS" pitchFamily="34" charset="-128"/>
                <a:cs typeface="Arial Unicode MS" pitchFamily="34" charset="-128"/>
                <a:sym typeface="Wingdings" pitchFamily="2" charset="2"/>
              </a:rPr>
              <a:t>t</a:t>
            </a:r>
            <a:endParaRPr lang="en-US" sz="1600" dirty="0">
              <a:latin typeface="Courier New" pitchFamily="49" charset="0"/>
              <a:ea typeface="Arial Unicode MS" pitchFamily="34" charset="-128"/>
              <a:cs typeface="Arial Unicode MS" pitchFamily="34" charset="-128"/>
            </a:endParaRPr>
          </a:p>
        </p:txBody>
      </p:sp>
      <p:sp>
        <p:nvSpPr>
          <p:cNvPr id="33" name="Line 35"/>
          <p:cNvSpPr>
            <a:spLocks noChangeShapeType="1"/>
          </p:cNvSpPr>
          <p:nvPr/>
        </p:nvSpPr>
        <p:spPr bwMode="auto">
          <a:xfrm>
            <a:off x="6591299" y="3564771"/>
            <a:ext cx="482435" cy="292893"/>
          </a:xfrm>
          <a:prstGeom prst="line">
            <a:avLst/>
          </a:prstGeom>
          <a:noFill/>
          <a:ln w="9525">
            <a:solidFill>
              <a:schemeClr val="tx1"/>
            </a:solidFill>
            <a:round/>
            <a:headEnd/>
            <a:tailEnd type="triangle" w="med" len="med"/>
          </a:ln>
        </p:spPr>
        <p:txBody>
          <a:bodyPr/>
          <a:lstStyle/>
          <a:p>
            <a:endParaRPr lang="en-US"/>
          </a:p>
        </p:txBody>
      </p:sp>
      <p:sp>
        <p:nvSpPr>
          <p:cNvPr id="34" name="Text Box 37"/>
          <p:cNvSpPr txBox="1">
            <a:spLocks noChangeArrowheads="1"/>
          </p:cNvSpPr>
          <p:nvPr/>
        </p:nvSpPr>
        <p:spPr bwMode="auto">
          <a:xfrm>
            <a:off x="6324600" y="3344504"/>
            <a:ext cx="308082" cy="338546"/>
          </a:xfrm>
          <a:prstGeom prst="rect">
            <a:avLst/>
          </a:prstGeom>
          <a:noFill/>
          <a:ln w="9525">
            <a:noFill/>
            <a:miter lim="800000"/>
            <a:headEnd/>
            <a:tailEnd/>
          </a:ln>
        </p:spPr>
        <p:txBody>
          <a:bodyPr wrap="none" lIns="91432" tIns="45716" rIns="91432" bIns="45716">
            <a:spAutoFit/>
          </a:bodyPr>
          <a:lstStyle/>
          <a:p>
            <a:pPr eaLnBrk="1" hangingPunct="1"/>
            <a:r>
              <a:rPr lang="en-US" sz="1600" dirty="0" smtClean="0">
                <a:latin typeface="Courier New" pitchFamily="49" charset="0"/>
                <a:ea typeface="Arial Unicode MS" pitchFamily="34" charset="-128"/>
                <a:cs typeface="Arial Unicode MS" pitchFamily="34" charset="-128"/>
              </a:rPr>
              <a:t>b</a:t>
            </a:r>
            <a:endParaRPr lang="en-US" sz="1600" dirty="0">
              <a:latin typeface="Courier New" pitchFamily="49" charset="0"/>
              <a:ea typeface="Arial Unicode MS" pitchFamily="34" charset="-128"/>
              <a:cs typeface="Arial Unicode MS" pitchFamily="34" charset="-128"/>
            </a:endParaRPr>
          </a:p>
        </p:txBody>
      </p:sp>
      <p:sp>
        <p:nvSpPr>
          <p:cNvPr id="35" name="Line 35"/>
          <p:cNvSpPr>
            <a:spLocks noChangeShapeType="1"/>
          </p:cNvSpPr>
          <p:nvPr/>
        </p:nvSpPr>
        <p:spPr bwMode="auto">
          <a:xfrm>
            <a:off x="7366165" y="3573067"/>
            <a:ext cx="482435" cy="292893"/>
          </a:xfrm>
          <a:prstGeom prst="line">
            <a:avLst/>
          </a:prstGeom>
          <a:noFill/>
          <a:ln w="9525">
            <a:solidFill>
              <a:schemeClr val="tx1"/>
            </a:solidFill>
            <a:round/>
            <a:headEnd/>
            <a:tailEnd type="triangle" w="med" len="med"/>
          </a:ln>
        </p:spPr>
        <p:txBody>
          <a:bodyPr/>
          <a:lstStyle/>
          <a:p>
            <a:endParaRPr lang="en-US"/>
          </a:p>
        </p:txBody>
      </p:sp>
      <p:sp>
        <p:nvSpPr>
          <p:cNvPr id="36" name="Text Box 37"/>
          <p:cNvSpPr txBox="1">
            <a:spLocks noChangeArrowheads="1"/>
          </p:cNvSpPr>
          <p:nvPr/>
        </p:nvSpPr>
        <p:spPr bwMode="auto">
          <a:xfrm>
            <a:off x="7099466" y="3352800"/>
            <a:ext cx="320675" cy="366713"/>
          </a:xfrm>
          <a:prstGeom prst="rect">
            <a:avLst/>
          </a:prstGeom>
          <a:noFill/>
          <a:ln w="9525">
            <a:noFill/>
            <a:miter lim="800000"/>
            <a:headEnd/>
            <a:tailEnd/>
          </a:ln>
        </p:spPr>
        <p:txBody>
          <a:bodyPr wrap="none" lIns="91432" tIns="45716" rIns="91432" bIns="45716">
            <a:spAutoFit/>
          </a:bodyPr>
          <a:lstStyle/>
          <a:p>
            <a:pPr eaLnBrk="1" hangingPunct="1"/>
            <a:r>
              <a:rPr lang="en-US" sz="1800" dirty="0" smtClean="0">
                <a:latin typeface="Courier New" pitchFamily="49" charset="0"/>
                <a:ea typeface="Arial Unicode MS" pitchFamily="34" charset="-128"/>
                <a:cs typeface="Arial Unicode MS" pitchFamily="34" charset="-128"/>
                <a:sym typeface="Wingdings" pitchFamily="2" charset="2"/>
              </a:rPr>
              <a:t>t</a:t>
            </a:r>
            <a:endParaRPr lang="en-US" sz="1600" dirty="0">
              <a:latin typeface="Courier New" pitchFamily="49" charset="0"/>
              <a:ea typeface="Arial Unicode MS" pitchFamily="34" charset="-128"/>
              <a:cs typeface="Arial Unicode MS" pitchFamily="34" charset="-128"/>
            </a:endParaRPr>
          </a:p>
        </p:txBody>
      </p:sp>
      <p:sp>
        <p:nvSpPr>
          <p:cNvPr id="37" name="Line 35"/>
          <p:cNvSpPr>
            <a:spLocks noChangeShapeType="1"/>
          </p:cNvSpPr>
          <p:nvPr/>
        </p:nvSpPr>
        <p:spPr bwMode="auto">
          <a:xfrm>
            <a:off x="5829299" y="5325667"/>
            <a:ext cx="482435" cy="292893"/>
          </a:xfrm>
          <a:prstGeom prst="line">
            <a:avLst/>
          </a:prstGeom>
          <a:noFill/>
          <a:ln w="9525">
            <a:solidFill>
              <a:schemeClr val="tx1"/>
            </a:solidFill>
            <a:round/>
            <a:headEnd/>
            <a:tailEnd type="triangle" w="med" len="med"/>
          </a:ln>
        </p:spPr>
        <p:txBody>
          <a:bodyPr/>
          <a:lstStyle/>
          <a:p>
            <a:endParaRPr lang="en-US"/>
          </a:p>
        </p:txBody>
      </p:sp>
      <p:sp>
        <p:nvSpPr>
          <p:cNvPr id="38" name="Text Box 37"/>
          <p:cNvSpPr txBox="1">
            <a:spLocks noChangeArrowheads="1"/>
          </p:cNvSpPr>
          <p:nvPr/>
        </p:nvSpPr>
        <p:spPr bwMode="auto">
          <a:xfrm>
            <a:off x="5562600" y="5105400"/>
            <a:ext cx="308082" cy="338546"/>
          </a:xfrm>
          <a:prstGeom prst="rect">
            <a:avLst/>
          </a:prstGeom>
          <a:noFill/>
          <a:ln w="9525">
            <a:noFill/>
            <a:miter lim="800000"/>
            <a:headEnd/>
            <a:tailEnd/>
          </a:ln>
        </p:spPr>
        <p:txBody>
          <a:bodyPr wrap="none" lIns="91432" tIns="45716" rIns="91432" bIns="45716">
            <a:spAutoFit/>
          </a:bodyPr>
          <a:lstStyle/>
          <a:p>
            <a:pPr eaLnBrk="1" hangingPunct="1"/>
            <a:r>
              <a:rPr lang="en-US" sz="1600" dirty="0" smtClean="0">
                <a:latin typeface="Courier New" pitchFamily="49" charset="0"/>
                <a:ea typeface="Arial Unicode MS" pitchFamily="34" charset="-128"/>
                <a:cs typeface="Arial Unicode MS" pitchFamily="34" charset="-128"/>
              </a:rPr>
              <a:t>b</a:t>
            </a:r>
            <a:endParaRPr lang="en-US" sz="1600" dirty="0">
              <a:latin typeface="Courier New" pitchFamily="49" charset="0"/>
              <a:ea typeface="Arial Unicode MS" pitchFamily="34" charset="-128"/>
              <a:cs typeface="Arial Unicode MS" pitchFamily="34" charset="-128"/>
            </a:endParaRPr>
          </a:p>
        </p:txBody>
      </p:sp>
      <p:sp>
        <p:nvSpPr>
          <p:cNvPr id="39" name="Line 35"/>
          <p:cNvSpPr>
            <a:spLocks noChangeShapeType="1"/>
          </p:cNvSpPr>
          <p:nvPr/>
        </p:nvSpPr>
        <p:spPr bwMode="auto">
          <a:xfrm>
            <a:off x="6604165" y="5333963"/>
            <a:ext cx="482435" cy="292893"/>
          </a:xfrm>
          <a:prstGeom prst="line">
            <a:avLst/>
          </a:prstGeom>
          <a:noFill/>
          <a:ln w="9525">
            <a:solidFill>
              <a:schemeClr val="tx1"/>
            </a:solidFill>
            <a:round/>
            <a:headEnd/>
            <a:tailEnd type="triangle" w="med" len="med"/>
          </a:ln>
        </p:spPr>
        <p:txBody>
          <a:bodyPr/>
          <a:lstStyle/>
          <a:p>
            <a:endParaRPr lang="en-US"/>
          </a:p>
        </p:txBody>
      </p:sp>
      <p:sp>
        <p:nvSpPr>
          <p:cNvPr id="40" name="Text Box 37"/>
          <p:cNvSpPr txBox="1">
            <a:spLocks noChangeArrowheads="1"/>
          </p:cNvSpPr>
          <p:nvPr/>
        </p:nvSpPr>
        <p:spPr bwMode="auto">
          <a:xfrm>
            <a:off x="6337466" y="5113696"/>
            <a:ext cx="320675" cy="366713"/>
          </a:xfrm>
          <a:prstGeom prst="rect">
            <a:avLst/>
          </a:prstGeom>
          <a:noFill/>
          <a:ln w="9525">
            <a:noFill/>
            <a:miter lim="800000"/>
            <a:headEnd/>
            <a:tailEnd/>
          </a:ln>
        </p:spPr>
        <p:txBody>
          <a:bodyPr wrap="none" lIns="91432" tIns="45716" rIns="91432" bIns="45716">
            <a:spAutoFit/>
          </a:bodyPr>
          <a:lstStyle/>
          <a:p>
            <a:pPr eaLnBrk="1" hangingPunct="1"/>
            <a:r>
              <a:rPr lang="en-US" sz="1800" dirty="0" smtClean="0">
                <a:latin typeface="Courier New" pitchFamily="49" charset="0"/>
                <a:ea typeface="Arial Unicode MS" pitchFamily="34" charset="-128"/>
                <a:cs typeface="Arial Unicode MS" pitchFamily="34" charset="-128"/>
                <a:sym typeface="Wingdings" pitchFamily="2" charset="2"/>
              </a:rPr>
              <a:t>t</a:t>
            </a:r>
            <a:endParaRPr lang="en-US" sz="1600" dirty="0">
              <a:latin typeface="Courier New" pitchFamily="49" charset="0"/>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901" name="Text Box 37"/>
          <p:cNvSpPr txBox="1">
            <a:spLocks noChangeArrowheads="1"/>
          </p:cNvSpPr>
          <p:nvPr/>
        </p:nvSpPr>
        <p:spPr bwMode="auto">
          <a:xfrm>
            <a:off x="1371600" y="1766887"/>
            <a:ext cx="539750" cy="3667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null</a:t>
            </a:r>
          </a:p>
        </p:txBody>
      </p:sp>
      <p:sp>
        <p:nvSpPr>
          <p:cNvPr id="34819" name="Rectangle 2"/>
          <p:cNvSpPr>
            <a:spLocks noGrp="1" noChangeArrowheads="1"/>
          </p:cNvSpPr>
          <p:nvPr>
            <p:ph type="title"/>
          </p:nvPr>
        </p:nvSpPr>
        <p:spPr>
          <a:xfrm>
            <a:off x="671513" y="152400"/>
            <a:ext cx="7807325" cy="909637"/>
          </a:xfrm>
        </p:spPr>
        <p:txBody>
          <a:bodyPr/>
          <a:lstStyle/>
          <a:p>
            <a:r>
              <a:rPr lang="en-US" dirty="0"/>
              <a:t>Deleting an Entire Linked </a:t>
            </a:r>
            <a:r>
              <a:rPr lang="en-US" dirty="0" smtClean="0"/>
              <a:t>List</a:t>
            </a:r>
            <a:br>
              <a:rPr lang="en-US" dirty="0" smtClean="0"/>
            </a:br>
            <a:r>
              <a:rPr lang="en-US" dirty="0" smtClean="0"/>
              <a:t>More in Chapter 3: Garbage Collection</a:t>
            </a:r>
          </a:p>
        </p:txBody>
      </p:sp>
      <p:sp>
        <p:nvSpPr>
          <p:cNvPr id="292868" name="Rectangle 4"/>
          <p:cNvSpPr>
            <a:spLocks noChangeArrowheads="1"/>
          </p:cNvSpPr>
          <p:nvPr/>
        </p:nvSpPr>
        <p:spPr bwMode="auto">
          <a:xfrm>
            <a:off x="1447800" y="1828800"/>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Line 5"/>
          <p:cNvSpPr>
            <a:spLocks noChangeShapeType="1"/>
          </p:cNvSpPr>
          <p:nvPr/>
        </p:nvSpPr>
        <p:spPr bwMode="auto">
          <a:xfrm>
            <a:off x="1974850" y="1981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2" name="Rectangle 6"/>
          <p:cNvSpPr>
            <a:spLocks noChangeArrowheads="1"/>
          </p:cNvSpPr>
          <p:nvPr/>
        </p:nvSpPr>
        <p:spPr bwMode="auto">
          <a:xfrm>
            <a:off x="2432050" y="1828800"/>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Line 7"/>
          <p:cNvSpPr>
            <a:spLocks noChangeShapeType="1"/>
          </p:cNvSpPr>
          <p:nvPr/>
        </p:nvSpPr>
        <p:spPr bwMode="auto">
          <a:xfrm>
            <a:off x="2965450" y="1981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 name="Rectangle 8"/>
          <p:cNvSpPr>
            <a:spLocks noChangeArrowheads="1"/>
          </p:cNvSpPr>
          <p:nvPr/>
        </p:nvSpPr>
        <p:spPr bwMode="auto">
          <a:xfrm>
            <a:off x="3422650" y="1828800"/>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 name="Line 9"/>
          <p:cNvSpPr>
            <a:spLocks noChangeShapeType="1"/>
          </p:cNvSpPr>
          <p:nvPr/>
        </p:nvSpPr>
        <p:spPr bwMode="auto">
          <a:xfrm>
            <a:off x="3956050" y="1981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 name="Rectangle 10"/>
          <p:cNvSpPr>
            <a:spLocks noChangeArrowheads="1"/>
          </p:cNvSpPr>
          <p:nvPr/>
        </p:nvSpPr>
        <p:spPr bwMode="auto">
          <a:xfrm>
            <a:off x="4413250" y="1828800"/>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Line 11"/>
          <p:cNvSpPr>
            <a:spLocks noChangeShapeType="1"/>
          </p:cNvSpPr>
          <p:nvPr/>
        </p:nvSpPr>
        <p:spPr bwMode="auto">
          <a:xfrm>
            <a:off x="4946650" y="1981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8" name="Rectangle 12"/>
          <p:cNvSpPr>
            <a:spLocks noChangeArrowheads="1"/>
          </p:cNvSpPr>
          <p:nvPr/>
        </p:nvSpPr>
        <p:spPr bwMode="auto">
          <a:xfrm>
            <a:off x="5403850" y="1828800"/>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9" name="Line 13"/>
          <p:cNvSpPr>
            <a:spLocks noChangeShapeType="1"/>
          </p:cNvSpPr>
          <p:nvPr/>
        </p:nvSpPr>
        <p:spPr bwMode="auto">
          <a:xfrm>
            <a:off x="5937250" y="1981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Rectangle 14"/>
          <p:cNvSpPr>
            <a:spLocks noChangeArrowheads="1"/>
          </p:cNvSpPr>
          <p:nvPr/>
        </p:nvSpPr>
        <p:spPr bwMode="auto">
          <a:xfrm>
            <a:off x="7232650" y="1828800"/>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1" name="Line 15"/>
          <p:cNvSpPr>
            <a:spLocks noChangeShapeType="1"/>
          </p:cNvSpPr>
          <p:nvPr/>
        </p:nvSpPr>
        <p:spPr bwMode="auto">
          <a:xfrm>
            <a:off x="6927850" y="1981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2" name="Text Box 16"/>
          <p:cNvSpPr txBox="1">
            <a:spLocks noChangeArrowheads="1"/>
          </p:cNvSpPr>
          <p:nvPr/>
        </p:nvSpPr>
        <p:spPr bwMode="auto">
          <a:xfrm>
            <a:off x="7613650" y="1828800"/>
            <a:ext cx="285750" cy="3365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0</a:t>
            </a:r>
          </a:p>
        </p:txBody>
      </p:sp>
      <p:sp>
        <p:nvSpPr>
          <p:cNvPr id="292882" name="Text Box 18"/>
          <p:cNvSpPr txBox="1">
            <a:spLocks noChangeArrowheads="1"/>
          </p:cNvSpPr>
          <p:nvPr/>
        </p:nvSpPr>
        <p:spPr bwMode="auto">
          <a:xfrm>
            <a:off x="381000" y="1766887"/>
            <a:ext cx="615950" cy="3667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head</a:t>
            </a:r>
          </a:p>
        </p:txBody>
      </p:sp>
      <p:grpSp>
        <p:nvGrpSpPr>
          <p:cNvPr id="292902" name="Group 38"/>
          <p:cNvGrpSpPr>
            <a:grpSpLocks/>
          </p:cNvGrpSpPr>
          <p:nvPr/>
        </p:nvGrpSpPr>
        <p:grpSpPr bwMode="auto">
          <a:xfrm>
            <a:off x="1981200" y="4316413"/>
            <a:ext cx="1143000" cy="304800"/>
            <a:chOff x="1248" y="2476"/>
            <a:chExt cx="720" cy="192"/>
          </a:xfrm>
        </p:grpSpPr>
        <p:sp>
          <p:nvSpPr>
            <p:cNvPr id="34862" name="Line 20"/>
            <p:cNvSpPr>
              <a:spLocks noChangeShapeType="1"/>
            </p:cNvSpPr>
            <p:nvPr/>
          </p:nvSpPr>
          <p:spPr bwMode="auto">
            <a:xfrm>
              <a:off x="1248"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3" name="Rectangle 21"/>
            <p:cNvSpPr>
              <a:spLocks noChangeArrowheads="1"/>
            </p:cNvSpPr>
            <p:nvPr/>
          </p:nvSpPr>
          <p:spPr bwMode="auto">
            <a:xfrm>
              <a:off x="1536"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2904" name="Group 40"/>
          <p:cNvGrpSpPr>
            <a:grpSpLocks/>
          </p:cNvGrpSpPr>
          <p:nvPr/>
        </p:nvGrpSpPr>
        <p:grpSpPr bwMode="auto">
          <a:xfrm>
            <a:off x="2971800" y="4316413"/>
            <a:ext cx="1143000" cy="304800"/>
            <a:chOff x="1872" y="2476"/>
            <a:chExt cx="720" cy="192"/>
          </a:xfrm>
        </p:grpSpPr>
        <p:sp>
          <p:nvSpPr>
            <p:cNvPr id="34860" name="Line 22"/>
            <p:cNvSpPr>
              <a:spLocks noChangeShapeType="1"/>
            </p:cNvSpPr>
            <p:nvPr/>
          </p:nvSpPr>
          <p:spPr bwMode="auto">
            <a:xfrm>
              <a:off x="1872"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Rectangle 23"/>
            <p:cNvSpPr>
              <a:spLocks noChangeArrowheads="1"/>
            </p:cNvSpPr>
            <p:nvPr/>
          </p:nvSpPr>
          <p:spPr bwMode="auto">
            <a:xfrm>
              <a:off x="2160"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2905" name="Group 41"/>
          <p:cNvGrpSpPr>
            <a:grpSpLocks/>
          </p:cNvGrpSpPr>
          <p:nvPr/>
        </p:nvGrpSpPr>
        <p:grpSpPr bwMode="auto">
          <a:xfrm>
            <a:off x="3962400" y="4316413"/>
            <a:ext cx="1143000" cy="304800"/>
            <a:chOff x="2496" y="2476"/>
            <a:chExt cx="720" cy="192"/>
          </a:xfrm>
        </p:grpSpPr>
        <p:sp>
          <p:nvSpPr>
            <p:cNvPr id="34858" name="Line 24"/>
            <p:cNvSpPr>
              <a:spLocks noChangeShapeType="1"/>
            </p:cNvSpPr>
            <p:nvPr/>
          </p:nvSpPr>
          <p:spPr bwMode="auto">
            <a:xfrm>
              <a:off x="2496"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9" name="Rectangle 25"/>
            <p:cNvSpPr>
              <a:spLocks noChangeArrowheads="1"/>
            </p:cNvSpPr>
            <p:nvPr/>
          </p:nvSpPr>
          <p:spPr bwMode="auto">
            <a:xfrm>
              <a:off x="2784"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2908" name="Group 44"/>
          <p:cNvGrpSpPr>
            <a:grpSpLocks/>
          </p:cNvGrpSpPr>
          <p:nvPr/>
        </p:nvGrpSpPr>
        <p:grpSpPr bwMode="auto">
          <a:xfrm>
            <a:off x="4953000" y="4316413"/>
            <a:ext cx="1447800" cy="304800"/>
            <a:chOff x="3120" y="2476"/>
            <a:chExt cx="912" cy="192"/>
          </a:xfrm>
        </p:grpSpPr>
        <p:grpSp>
          <p:nvGrpSpPr>
            <p:cNvPr id="34854" name="Group 42"/>
            <p:cNvGrpSpPr>
              <a:grpSpLocks/>
            </p:cNvGrpSpPr>
            <p:nvPr/>
          </p:nvGrpSpPr>
          <p:grpSpPr bwMode="auto">
            <a:xfrm>
              <a:off x="3120" y="2476"/>
              <a:ext cx="720" cy="192"/>
              <a:chOff x="3120" y="2476"/>
              <a:chExt cx="720" cy="192"/>
            </a:xfrm>
          </p:grpSpPr>
          <p:sp>
            <p:nvSpPr>
              <p:cNvPr id="34856" name="Line 26"/>
              <p:cNvSpPr>
                <a:spLocks noChangeShapeType="1"/>
              </p:cNvSpPr>
              <p:nvPr/>
            </p:nvSpPr>
            <p:spPr bwMode="auto">
              <a:xfrm>
                <a:off x="3120"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7" name="Rectangle 27"/>
              <p:cNvSpPr>
                <a:spLocks noChangeArrowheads="1"/>
              </p:cNvSpPr>
              <p:nvPr/>
            </p:nvSpPr>
            <p:spPr bwMode="auto">
              <a:xfrm>
                <a:off x="3408"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55" name="Line 28"/>
            <p:cNvSpPr>
              <a:spLocks noChangeShapeType="1"/>
            </p:cNvSpPr>
            <p:nvPr/>
          </p:nvSpPr>
          <p:spPr bwMode="auto">
            <a:xfrm>
              <a:off x="3744"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2909" name="Group 45"/>
          <p:cNvGrpSpPr>
            <a:grpSpLocks/>
          </p:cNvGrpSpPr>
          <p:nvPr/>
        </p:nvGrpSpPr>
        <p:grpSpPr bwMode="auto">
          <a:xfrm>
            <a:off x="6934200" y="4316413"/>
            <a:ext cx="990600" cy="336550"/>
            <a:chOff x="4368" y="2476"/>
            <a:chExt cx="624" cy="212"/>
          </a:xfrm>
        </p:grpSpPr>
        <p:sp>
          <p:nvSpPr>
            <p:cNvPr id="34851" name="Rectangle 29"/>
            <p:cNvSpPr>
              <a:spLocks noChangeArrowheads="1"/>
            </p:cNvSpPr>
            <p:nvPr/>
          </p:nvSpPr>
          <p:spPr bwMode="auto">
            <a:xfrm>
              <a:off x="4560"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0"/>
            <p:cNvSpPr>
              <a:spLocks noChangeShapeType="1"/>
            </p:cNvSpPr>
            <p:nvPr/>
          </p:nvSpPr>
          <p:spPr bwMode="auto">
            <a:xfrm>
              <a:off x="4368"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3" name="Text Box 31"/>
            <p:cNvSpPr txBox="1">
              <a:spLocks noChangeArrowheads="1"/>
            </p:cNvSpPr>
            <p:nvPr/>
          </p:nvSpPr>
          <p:spPr bwMode="auto">
            <a:xfrm>
              <a:off x="4800" y="2476"/>
              <a:ext cx="180" cy="2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0</a:t>
              </a:r>
            </a:p>
          </p:txBody>
        </p:sp>
      </p:grpSp>
      <p:grpSp>
        <p:nvGrpSpPr>
          <p:cNvPr id="292903" name="Group 39"/>
          <p:cNvGrpSpPr>
            <a:grpSpLocks/>
          </p:cNvGrpSpPr>
          <p:nvPr/>
        </p:nvGrpSpPr>
        <p:grpSpPr bwMode="auto">
          <a:xfrm>
            <a:off x="990600" y="4316413"/>
            <a:ext cx="1143000" cy="304800"/>
            <a:chOff x="624" y="2476"/>
            <a:chExt cx="720" cy="192"/>
          </a:xfrm>
        </p:grpSpPr>
        <p:sp>
          <p:nvSpPr>
            <p:cNvPr id="34849" name="Rectangle 19"/>
            <p:cNvSpPr>
              <a:spLocks noChangeArrowheads="1"/>
            </p:cNvSpPr>
            <p:nvPr/>
          </p:nvSpPr>
          <p:spPr bwMode="auto">
            <a:xfrm>
              <a:off x="912"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0" name="Line 32"/>
            <p:cNvSpPr>
              <a:spLocks noChangeShapeType="1"/>
            </p:cNvSpPr>
            <p:nvPr/>
          </p:nvSpPr>
          <p:spPr bwMode="auto">
            <a:xfrm>
              <a:off x="624"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2897" name="Text Box 33"/>
          <p:cNvSpPr txBox="1">
            <a:spLocks noChangeArrowheads="1"/>
          </p:cNvSpPr>
          <p:nvPr/>
        </p:nvSpPr>
        <p:spPr bwMode="auto">
          <a:xfrm>
            <a:off x="450850" y="4271963"/>
            <a:ext cx="615950" cy="3667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head</a:t>
            </a:r>
          </a:p>
        </p:txBody>
      </p:sp>
      <p:grpSp>
        <p:nvGrpSpPr>
          <p:cNvPr id="292900" name="Group 36"/>
          <p:cNvGrpSpPr>
            <a:grpSpLocks/>
          </p:cNvGrpSpPr>
          <p:nvPr/>
        </p:nvGrpSpPr>
        <p:grpSpPr bwMode="auto">
          <a:xfrm>
            <a:off x="730250" y="3829050"/>
            <a:ext cx="717550" cy="519113"/>
            <a:chOff x="460" y="2169"/>
            <a:chExt cx="452" cy="327"/>
          </a:xfrm>
        </p:grpSpPr>
        <p:sp>
          <p:nvSpPr>
            <p:cNvPr id="34847" name="Freeform 34"/>
            <p:cNvSpPr>
              <a:spLocks/>
            </p:cNvSpPr>
            <p:nvPr/>
          </p:nvSpPr>
          <p:spPr bwMode="auto">
            <a:xfrm>
              <a:off x="672" y="2352"/>
              <a:ext cx="240" cy="144"/>
            </a:xfrm>
            <a:custGeom>
              <a:avLst/>
              <a:gdLst>
                <a:gd name="T0" fmla="*/ 0 w 240"/>
                <a:gd name="T1" fmla="*/ 0 h 144"/>
                <a:gd name="T2" fmla="*/ 0 w 240"/>
                <a:gd name="T3" fmla="*/ 144 h 144"/>
                <a:gd name="T4" fmla="*/ 240 w 240"/>
                <a:gd name="T5" fmla="*/ 144 h 144"/>
                <a:gd name="T6" fmla="*/ 0 60000 65536"/>
                <a:gd name="T7" fmla="*/ 0 60000 65536"/>
                <a:gd name="T8" fmla="*/ 0 60000 65536"/>
              </a:gdLst>
              <a:ahLst/>
              <a:cxnLst>
                <a:cxn ang="T6">
                  <a:pos x="T0" y="T1"/>
                </a:cxn>
                <a:cxn ang="T7">
                  <a:pos x="T2" y="T3"/>
                </a:cxn>
                <a:cxn ang="T8">
                  <a:pos x="T4" y="T5"/>
                </a:cxn>
              </a:cxnLst>
              <a:rect l="0" t="0" r="r" b="b"/>
              <a:pathLst>
                <a:path w="240" h="144">
                  <a:moveTo>
                    <a:pt x="0" y="0"/>
                  </a:moveTo>
                  <a:lnTo>
                    <a:pt x="0" y="144"/>
                  </a:lnTo>
                  <a:lnTo>
                    <a:pt x="240" y="144"/>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Text Box 35"/>
            <p:cNvSpPr txBox="1">
              <a:spLocks noChangeArrowheads="1"/>
            </p:cNvSpPr>
            <p:nvPr/>
          </p:nvSpPr>
          <p:spPr bwMode="auto">
            <a:xfrm>
              <a:off x="460" y="2169"/>
              <a:ext cx="404" cy="23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temp</a:t>
              </a:r>
            </a:p>
          </p:txBody>
        </p:sp>
      </p:grpSp>
      <p:sp>
        <p:nvSpPr>
          <p:cNvPr id="292910" name="Text Box 46"/>
          <p:cNvSpPr txBox="1">
            <a:spLocks noChangeArrowheads="1"/>
          </p:cNvSpPr>
          <p:nvPr/>
        </p:nvSpPr>
        <p:spPr bwMode="auto">
          <a:xfrm>
            <a:off x="3581400" y="2133600"/>
            <a:ext cx="401955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CC3300"/>
                </a:solidFill>
              </a:rPr>
              <a:t>Become uncollectable garbage!</a:t>
            </a:r>
          </a:p>
        </p:txBody>
      </p:sp>
      <p:sp>
        <p:nvSpPr>
          <p:cNvPr id="292911" name="Text Box 47"/>
          <p:cNvSpPr txBox="1">
            <a:spLocks noChangeArrowheads="1"/>
          </p:cNvSpPr>
          <p:nvPr/>
        </p:nvSpPr>
        <p:spPr bwMode="auto">
          <a:xfrm>
            <a:off x="762000" y="3205163"/>
            <a:ext cx="7887096" cy="46166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smtClean="0"/>
              <a:t>Deleting </a:t>
            </a:r>
            <a:r>
              <a:rPr lang="en-US" dirty="0"/>
              <a:t>the linked List Step by Step </a:t>
            </a:r>
            <a:r>
              <a:rPr lang="en-US" dirty="0" smtClean="0"/>
              <a:t>Forwards (While-Loop)</a:t>
            </a:r>
            <a:endParaRPr lang="en-US" dirty="0"/>
          </a:p>
        </p:txBody>
      </p:sp>
      <p:sp>
        <p:nvSpPr>
          <p:cNvPr id="292912" name="Text Box 48"/>
          <p:cNvSpPr txBox="1">
            <a:spLocks noChangeArrowheads="1"/>
          </p:cNvSpPr>
          <p:nvPr/>
        </p:nvSpPr>
        <p:spPr bwMode="auto">
          <a:xfrm>
            <a:off x="381000" y="1062037"/>
            <a:ext cx="1319592" cy="64633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solidFill>
                  <a:srgbClr val="CC3300"/>
                </a:solidFill>
                <a:latin typeface="Arial" pitchFamily="34" charset="0"/>
              </a:rPr>
              <a:t>f</a:t>
            </a:r>
            <a:r>
              <a:rPr lang="en-US" sz="1800" dirty="0" smtClean="0">
                <a:solidFill>
                  <a:srgbClr val="CC3300"/>
                </a:solidFill>
                <a:latin typeface="Arial" pitchFamily="34" charset="0"/>
              </a:rPr>
              <a:t>ree(head);</a:t>
            </a:r>
            <a:endParaRPr lang="en-US" sz="1800" dirty="0">
              <a:solidFill>
                <a:srgbClr val="CC3300"/>
              </a:solidFill>
              <a:latin typeface="Arial" pitchFamily="34" charset="0"/>
            </a:endParaRPr>
          </a:p>
          <a:p>
            <a:r>
              <a:rPr lang="en-US" sz="1800" dirty="0">
                <a:solidFill>
                  <a:srgbClr val="CC3300"/>
                </a:solidFill>
                <a:latin typeface="Arial" pitchFamily="34" charset="0"/>
              </a:rPr>
              <a:t>head= null;</a:t>
            </a:r>
          </a:p>
        </p:txBody>
      </p:sp>
      <p:sp>
        <p:nvSpPr>
          <p:cNvPr id="292913" name="Text Box 49"/>
          <p:cNvSpPr txBox="1">
            <a:spLocks noChangeArrowheads="1"/>
          </p:cNvSpPr>
          <p:nvPr/>
        </p:nvSpPr>
        <p:spPr bwMode="auto">
          <a:xfrm>
            <a:off x="2725738" y="4881563"/>
            <a:ext cx="3294062" cy="19208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dirty="0">
                <a:latin typeface="Arial" pitchFamily="34" charset="0"/>
              </a:rPr>
              <a:t>temp = head;</a:t>
            </a:r>
          </a:p>
          <a:p>
            <a:r>
              <a:rPr lang="en-US" sz="2000" dirty="0">
                <a:latin typeface="Arial" pitchFamily="34" charset="0"/>
              </a:rPr>
              <a:t>while (temp != null) {</a:t>
            </a:r>
          </a:p>
          <a:p>
            <a:r>
              <a:rPr lang="en-US" sz="2000" dirty="0">
                <a:latin typeface="Arial" pitchFamily="34" charset="0"/>
              </a:rPr>
              <a:t>	temp = temp-&gt;next;</a:t>
            </a:r>
          </a:p>
          <a:p>
            <a:r>
              <a:rPr lang="en-US" sz="2000" dirty="0">
                <a:latin typeface="Arial" pitchFamily="34" charset="0"/>
              </a:rPr>
              <a:t>	</a:t>
            </a:r>
            <a:r>
              <a:rPr lang="en-US" sz="2000" dirty="0" smtClean="0">
                <a:latin typeface="Arial" pitchFamily="34" charset="0"/>
              </a:rPr>
              <a:t>free(head);</a:t>
            </a:r>
            <a:endParaRPr lang="en-US" sz="2000" dirty="0">
              <a:latin typeface="Arial" pitchFamily="34" charset="0"/>
            </a:endParaRPr>
          </a:p>
          <a:p>
            <a:r>
              <a:rPr lang="en-US" sz="2000" dirty="0">
                <a:latin typeface="Arial" pitchFamily="34" charset="0"/>
              </a:rPr>
              <a:t>	head = temp;</a:t>
            </a:r>
          </a:p>
          <a:p>
            <a:r>
              <a:rPr lang="en-US" sz="2000" dirty="0">
                <a:latin typeface="Arial" pitchFamily="34" charset="0"/>
              </a:rPr>
              <a:t>}</a:t>
            </a:r>
          </a:p>
        </p:txBody>
      </p:sp>
      <p:sp>
        <p:nvSpPr>
          <p:cNvPr id="292881" name="Line 17"/>
          <p:cNvSpPr>
            <a:spLocks noChangeShapeType="1"/>
          </p:cNvSpPr>
          <p:nvPr/>
        </p:nvSpPr>
        <p:spPr bwMode="auto">
          <a:xfrm>
            <a:off x="984250" y="1981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24807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2912"/>
                                        </p:tgtEl>
                                        <p:attrNameLst>
                                          <p:attrName>style.visibility</p:attrName>
                                        </p:attrNameLst>
                                      </p:cBhvr>
                                      <p:to>
                                        <p:strVal val="visible"/>
                                      </p:to>
                                    </p:set>
                                    <p:anim calcmode="lin" valueType="num">
                                      <p:cBhvr additive="base">
                                        <p:cTn id="7" dur="500" fill="hold"/>
                                        <p:tgtEl>
                                          <p:spTgt spid="292912"/>
                                        </p:tgtEl>
                                        <p:attrNameLst>
                                          <p:attrName>ppt_x</p:attrName>
                                        </p:attrNameLst>
                                      </p:cBhvr>
                                      <p:tavLst>
                                        <p:tav tm="0">
                                          <p:val>
                                            <p:strVal val="#ppt_x"/>
                                          </p:val>
                                        </p:tav>
                                        <p:tav tm="100000">
                                          <p:val>
                                            <p:strVal val="#ppt_x"/>
                                          </p:val>
                                        </p:tav>
                                      </p:tavLst>
                                    </p:anim>
                                    <p:anim calcmode="lin" valueType="num">
                                      <p:cBhvr additive="base">
                                        <p:cTn id="8" dur="500" fill="hold"/>
                                        <p:tgtEl>
                                          <p:spTgt spid="2929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0" nodeType="clickEffect">
                                  <p:stCondLst>
                                    <p:cond delay="0"/>
                                  </p:stCondLst>
                                  <p:childTnLst>
                                    <p:anim calcmode="lin" valueType="num">
                                      <p:cBhvr additive="base">
                                        <p:cTn id="12" dur="500"/>
                                        <p:tgtEl>
                                          <p:spTgt spid="292868"/>
                                        </p:tgtEl>
                                        <p:attrNameLst>
                                          <p:attrName>ppt_x</p:attrName>
                                        </p:attrNameLst>
                                      </p:cBhvr>
                                      <p:tavLst>
                                        <p:tav tm="0">
                                          <p:val>
                                            <p:strVal val="ppt_x"/>
                                          </p:val>
                                        </p:tav>
                                        <p:tav tm="100000">
                                          <p:val>
                                            <p:strVal val="ppt_x"/>
                                          </p:val>
                                        </p:tav>
                                      </p:tavLst>
                                    </p:anim>
                                    <p:anim calcmode="lin" valueType="num">
                                      <p:cBhvr additive="base">
                                        <p:cTn id="13" dur="500"/>
                                        <p:tgtEl>
                                          <p:spTgt spid="292868"/>
                                        </p:tgtEl>
                                        <p:attrNameLst>
                                          <p:attrName>ppt_y</p:attrName>
                                        </p:attrNameLst>
                                      </p:cBhvr>
                                      <p:tavLst>
                                        <p:tav tm="0">
                                          <p:val>
                                            <p:strVal val="ppt_y"/>
                                          </p:val>
                                        </p:tav>
                                        <p:tav tm="100000">
                                          <p:val>
                                            <p:strVal val="1+ppt_h/2"/>
                                          </p:val>
                                        </p:tav>
                                      </p:tavLst>
                                    </p:anim>
                                    <p:set>
                                      <p:cBhvr>
                                        <p:cTn id="14" dur="1" fill="hold">
                                          <p:stCondLst>
                                            <p:cond delay="499"/>
                                          </p:stCondLst>
                                        </p:cTn>
                                        <p:tgtEl>
                                          <p:spTgt spid="292868"/>
                                        </p:tgtEl>
                                        <p:attrNameLst>
                                          <p:attrName>style.visibility</p:attrName>
                                        </p:attrNameLst>
                                      </p:cBhvr>
                                      <p:to>
                                        <p:strVal val="hidden"/>
                                      </p:to>
                                    </p:set>
                                  </p:childTnLst>
                                </p:cTn>
                              </p:par>
                            </p:childTnLst>
                          </p:cTn>
                        </p:par>
                        <p:par>
                          <p:cTn id="15" fill="hold" nodeType="afterGroup">
                            <p:stCondLst>
                              <p:cond delay="500"/>
                            </p:stCondLst>
                            <p:childTnLst>
                              <p:par>
                                <p:cTn id="16" presetID="10" presetClass="entr" presetSubtype="0" fill="hold" grpId="1" nodeType="afterEffect">
                                  <p:stCondLst>
                                    <p:cond delay="0"/>
                                  </p:stCondLst>
                                  <p:childTnLst>
                                    <p:set>
                                      <p:cBhvr>
                                        <p:cTn id="17" dur="1" fill="hold">
                                          <p:stCondLst>
                                            <p:cond delay="0"/>
                                          </p:stCondLst>
                                        </p:cTn>
                                        <p:tgtEl>
                                          <p:spTgt spid="292901"/>
                                        </p:tgtEl>
                                        <p:attrNameLst>
                                          <p:attrName>style.visibility</p:attrName>
                                        </p:attrNameLst>
                                      </p:cBhvr>
                                      <p:to>
                                        <p:strVal val="visible"/>
                                      </p:to>
                                    </p:set>
                                    <p:animEffect transition="in" filter="fade">
                                      <p:cBhvr>
                                        <p:cTn id="18" dur="2000"/>
                                        <p:tgtEl>
                                          <p:spTgt spid="292901"/>
                                        </p:tgtEl>
                                      </p:cBhvr>
                                    </p:animEffect>
                                  </p:childTnLst>
                                </p:cTn>
                              </p:par>
                            </p:childTnLst>
                          </p:cTn>
                        </p:par>
                        <p:par>
                          <p:cTn id="19" fill="hold" nodeType="afterGroup">
                            <p:stCondLst>
                              <p:cond delay="2500"/>
                            </p:stCondLst>
                            <p:childTnLst>
                              <p:par>
                                <p:cTn id="20" presetID="8" presetClass="emph" presetSubtype="0" fill="hold" grpId="0" nodeType="afterEffect">
                                  <p:stCondLst>
                                    <p:cond delay="0"/>
                                  </p:stCondLst>
                                  <p:childTnLst>
                                    <p:animRot by="21600000">
                                      <p:cBhvr>
                                        <p:cTn id="21" dur="2000" fill="hold"/>
                                        <p:tgtEl>
                                          <p:spTgt spid="292901"/>
                                        </p:tgtEl>
                                        <p:attrNameLst>
                                          <p:attrName>r</p:attrName>
                                        </p:attrNameLst>
                                      </p:cBhvr>
                                    </p:animRot>
                                  </p:childTnLst>
                                </p:cTn>
                              </p:par>
                            </p:childTnLst>
                          </p:cTn>
                        </p:par>
                        <p:par>
                          <p:cTn id="22" fill="hold" nodeType="afterGroup">
                            <p:stCondLst>
                              <p:cond delay="4500"/>
                            </p:stCondLst>
                            <p:childTnLst>
                              <p:par>
                                <p:cTn id="23" presetID="2" presetClass="exit" presetSubtype="4" fill="hold" grpId="2" nodeType="afterEffect">
                                  <p:stCondLst>
                                    <p:cond delay="0"/>
                                  </p:stCondLst>
                                  <p:childTnLst>
                                    <p:anim calcmode="lin" valueType="num">
                                      <p:cBhvr additive="base">
                                        <p:cTn id="24" dur="500"/>
                                        <p:tgtEl>
                                          <p:spTgt spid="292901"/>
                                        </p:tgtEl>
                                        <p:attrNameLst>
                                          <p:attrName>ppt_x</p:attrName>
                                        </p:attrNameLst>
                                      </p:cBhvr>
                                      <p:tavLst>
                                        <p:tav tm="0">
                                          <p:val>
                                            <p:strVal val="ppt_x"/>
                                          </p:val>
                                        </p:tav>
                                        <p:tav tm="100000">
                                          <p:val>
                                            <p:strVal val="ppt_x"/>
                                          </p:val>
                                        </p:tav>
                                      </p:tavLst>
                                    </p:anim>
                                    <p:anim calcmode="lin" valueType="num">
                                      <p:cBhvr additive="base">
                                        <p:cTn id="25" dur="500"/>
                                        <p:tgtEl>
                                          <p:spTgt spid="292901"/>
                                        </p:tgtEl>
                                        <p:attrNameLst>
                                          <p:attrName>ppt_y</p:attrName>
                                        </p:attrNameLst>
                                      </p:cBhvr>
                                      <p:tavLst>
                                        <p:tav tm="0">
                                          <p:val>
                                            <p:strVal val="ppt_y"/>
                                          </p:val>
                                        </p:tav>
                                        <p:tav tm="100000">
                                          <p:val>
                                            <p:strVal val="1+ppt_h/2"/>
                                          </p:val>
                                        </p:tav>
                                      </p:tavLst>
                                    </p:anim>
                                    <p:set>
                                      <p:cBhvr>
                                        <p:cTn id="26" dur="1" fill="hold">
                                          <p:stCondLst>
                                            <p:cond delay="499"/>
                                          </p:stCondLst>
                                        </p:cTn>
                                        <p:tgtEl>
                                          <p:spTgt spid="292901"/>
                                        </p:tgtEl>
                                        <p:attrNameLst>
                                          <p:attrName>style.visibility</p:attrName>
                                        </p:attrNameLst>
                                      </p:cBhvr>
                                      <p:to>
                                        <p:strVal val="hidden"/>
                                      </p:to>
                                    </p:set>
                                  </p:childTnLst>
                                </p:cTn>
                              </p:par>
                              <p:par>
                                <p:cTn id="27" presetID="2" presetClass="exit" presetSubtype="4" fill="hold" grpId="0" nodeType="withEffect">
                                  <p:stCondLst>
                                    <p:cond delay="0"/>
                                  </p:stCondLst>
                                  <p:childTnLst>
                                    <p:anim calcmode="lin" valueType="num">
                                      <p:cBhvr additive="base">
                                        <p:cTn id="28" dur="500"/>
                                        <p:tgtEl>
                                          <p:spTgt spid="292881"/>
                                        </p:tgtEl>
                                        <p:attrNameLst>
                                          <p:attrName>ppt_x</p:attrName>
                                        </p:attrNameLst>
                                      </p:cBhvr>
                                      <p:tavLst>
                                        <p:tav tm="0">
                                          <p:val>
                                            <p:strVal val="ppt_x"/>
                                          </p:val>
                                        </p:tav>
                                        <p:tav tm="100000">
                                          <p:val>
                                            <p:strVal val="ppt_x"/>
                                          </p:val>
                                        </p:tav>
                                      </p:tavLst>
                                    </p:anim>
                                    <p:anim calcmode="lin" valueType="num">
                                      <p:cBhvr additive="base">
                                        <p:cTn id="29" dur="500"/>
                                        <p:tgtEl>
                                          <p:spTgt spid="292881"/>
                                        </p:tgtEl>
                                        <p:attrNameLst>
                                          <p:attrName>ppt_y</p:attrName>
                                        </p:attrNameLst>
                                      </p:cBhvr>
                                      <p:tavLst>
                                        <p:tav tm="0">
                                          <p:val>
                                            <p:strVal val="ppt_y"/>
                                          </p:val>
                                        </p:tav>
                                        <p:tav tm="100000">
                                          <p:val>
                                            <p:strVal val="1+ppt_h/2"/>
                                          </p:val>
                                        </p:tav>
                                      </p:tavLst>
                                    </p:anim>
                                    <p:set>
                                      <p:cBhvr>
                                        <p:cTn id="30" dur="1" fill="hold">
                                          <p:stCondLst>
                                            <p:cond delay="499"/>
                                          </p:stCondLst>
                                        </p:cTn>
                                        <p:tgtEl>
                                          <p:spTgt spid="292881"/>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292882"/>
                                        </p:tgtEl>
                                        <p:attrNameLst>
                                          <p:attrName>ppt_x</p:attrName>
                                        </p:attrNameLst>
                                      </p:cBhvr>
                                      <p:tavLst>
                                        <p:tav tm="0">
                                          <p:val>
                                            <p:strVal val="ppt_x"/>
                                          </p:val>
                                        </p:tav>
                                        <p:tav tm="100000">
                                          <p:val>
                                            <p:strVal val="ppt_x"/>
                                          </p:val>
                                        </p:tav>
                                      </p:tavLst>
                                    </p:anim>
                                    <p:anim calcmode="lin" valueType="num">
                                      <p:cBhvr additive="base">
                                        <p:cTn id="33" dur="500"/>
                                        <p:tgtEl>
                                          <p:spTgt spid="292882"/>
                                        </p:tgtEl>
                                        <p:attrNameLst>
                                          <p:attrName>ppt_y</p:attrName>
                                        </p:attrNameLst>
                                      </p:cBhvr>
                                      <p:tavLst>
                                        <p:tav tm="0">
                                          <p:val>
                                            <p:strVal val="ppt_y"/>
                                          </p:val>
                                        </p:tav>
                                        <p:tav tm="100000">
                                          <p:val>
                                            <p:strVal val="1+ppt_h/2"/>
                                          </p:val>
                                        </p:tav>
                                      </p:tavLst>
                                    </p:anim>
                                    <p:set>
                                      <p:cBhvr>
                                        <p:cTn id="34" dur="1" fill="hold">
                                          <p:stCondLst>
                                            <p:cond delay="499"/>
                                          </p:stCondLst>
                                        </p:cTn>
                                        <p:tgtEl>
                                          <p:spTgt spid="292882"/>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292910"/>
                                        </p:tgtEl>
                                        <p:attrNameLst>
                                          <p:attrName>style.visibility</p:attrName>
                                        </p:attrNameLst>
                                      </p:cBhvr>
                                      <p:to>
                                        <p:strVal val="visible"/>
                                      </p:to>
                                    </p:set>
                                    <p:anim calcmode="lin" valueType="num">
                                      <p:cBhvr>
                                        <p:cTn id="39" dur="500" fill="hold"/>
                                        <p:tgtEl>
                                          <p:spTgt spid="292910"/>
                                        </p:tgtEl>
                                        <p:attrNameLst>
                                          <p:attrName>ppt_w</p:attrName>
                                        </p:attrNameLst>
                                      </p:cBhvr>
                                      <p:tavLst>
                                        <p:tav tm="0">
                                          <p:val>
                                            <p:fltVal val="0"/>
                                          </p:val>
                                        </p:tav>
                                        <p:tav tm="100000">
                                          <p:val>
                                            <p:strVal val="#ppt_w"/>
                                          </p:val>
                                        </p:tav>
                                      </p:tavLst>
                                    </p:anim>
                                    <p:anim calcmode="lin" valueType="num">
                                      <p:cBhvr>
                                        <p:cTn id="40" dur="500" fill="hold"/>
                                        <p:tgtEl>
                                          <p:spTgt spid="292910"/>
                                        </p:tgtEl>
                                        <p:attrNameLst>
                                          <p:attrName>ppt_h</p:attrName>
                                        </p:attrNameLst>
                                      </p:cBhvr>
                                      <p:tavLst>
                                        <p:tav tm="0">
                                          <p:val>
                                            <p:fltVal val="0"/>
                                          </p:val>
                                        </p:tav>
                                        <p:tav tm="100000">
                                          <p:val>
                                            <p:strVal val="#ppt_h"/>
                                          </p:val>
                                        </p:tav>
                                      </p:tavLst>
                                    </p:anim>
                                    <p:animEffect transition="in" filter="fade">
                                      <p:cBhvr>
                                        <p:cTn id="41" dur="500"/>
                                        <p:tgtEl>
                                          <p:spTgt spid="2929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8" presetClass="entr" presetSubtype="0" accel="50000" fill="hold" grpId="0" nodeType="clickEffect">
                                  <p:stCondLst>
                                    <p:cond delay="0"/>
                                  </p:stCondLst>
                                  <p:childTnLst>
                                    <p:set>
                                      <p:cBhvr>
                                        <p:cTn id="45" dur="1" fill="hold">
                                          <p:stCondLst>
                                            <p:cond delay="0"/>
                                          </p:stCondLst>
                                        </p:cTn>
                                        <p:tgtEl>
                                          <p:spTgt spid="292911"/>
                                        </p:tgtEl>
                                        <p:attrNameLst>
                                          <p:attrName>style.visibility</p:attrName>
                                        </p:attrNameLst>
                                      </p:cBhvr>
                                      <p:to>
                                        <p:strVal val="visible"/>
                                      </p:to>
                                    </p:set>
                                    <p:anim calcmode="lin" valueType="num">
                                      <p:cBhvr>
                                        <p:cTn id="46" dur="1000" fill="hold"/>
                                        <p:tgtEl>
                                          <p:spTgt spid="29291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7" dur="1000" fill="hold"/>
                                        <p:tgtEl>
                                          <p:spTgt spid="292911"/>
                                        </p:tgtEl>
                                        <p:attrNameLst>
                                          <p:attrName>ppt_x</p:attrName>
                                        </p:attrNameLst>
                                      </p:cBhvr>
                                      <p:tavLst>
                                        <p:tav tm="0">
                                          <p:val>
                                            <p:fltVal val="-1"/>
                                          </p:val>
                                        </p:tav>
                                        <p:tav tm="50000">
                                          <p:val>
                                            <p:fltVal val="0.95"/>
                                          </p:val>
                                        </p:tav>
                                        <p:tav tm="100000">
                                          <p:val>
                                            <p:strVal val="#ppt_x"/>
                                          </p:val>
                                        </p:tav>
                                      </p:tavLst>
                                    </p:anim>
                                    <p:anim calcmode="lin" valueType="num">
                                      <p:cBhvr>
                                        <p:cTn id="48" dur="1000" fill="hold"/>
                                        <p:tgtEl>
                                          <p:spTgt spid="292911"/>
                                        </p:tgtEl>
                                        <p:attrNameLst>
                                          <p:attrName>ppt_y</p:attrName>
                                        </p:attrNameLst>
                                      </p:cBhvr>
                                      <p:tavLst>
                                        <p:tav tm="0">
                                          <p:val>
                                            <p:strVal val="#ppt_y"/>
                                          </p:val>
                                        </p:tav>
                                        <p:tav tm="100000">
                                          <p:val>
                                            <p:strVal val="#ppt_y"/>
                                          </p:val>
                                        </p:tav>
                                      </p:tavLst>
                                    </p:anim>
                                    <p:animEffect transition="in" filter="fade">
                                      <p:cBhvr>
                                        <p:cTn id="49" dur="1000"/>
                                        <p:tgtEl>
                                          <p:spTgt spid="29291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nodeType="clickEffect">
                                  <p:stCondLst>
                                    <p:cond delay="0"/>
                                  </p:stCondLst>
                                  <p:childTnLst>
                                    <p:set>
                                      <p:cBhvr>
                                        <p:cTn id="53" dur="1" fill="hold">
                                          <p:stCondLst>
                                            <p:cond delay="0"/>
                                          </p:stCondLst>
                                        </p:cTn>
                                        <p:tgtEl>
                                          <p:spTgt spid="292902"/>
                                        </p:tgtEl>
                                        <p:attrNameLst>
                                          <p:attrName>style.visibility</p:attrName>
                                        </p:attrNameLst>
                                      </p:cBhvr>
                                      <p:to>
                                        <p:strVal val="visible"/>
                                      </p:to>
                                    </p:set>
                                    <p:animEffect transition="in" filter="fade">
                                      <p:cBhvr>
                                        <p:cTn id="54" dur="2000"/>
                                        <p:tgtEl>
                                          <p:spTgt spid="292902"/>
                                        </p:tgtEl>
                                      </p:cBhvr>
                                    </p:animEffect>
                                  </p:childTnLst>
                                </p:cTn>
                              </p:par>
                              <p:par>
                                <p:cTn id="55" presetID="10" presetClass="entr" presetSubtype="0" fill="hold" nodeType="withEffect">
                                  <p:stCondLst>
                                    <p:cond delay="0"/>
                                  </p:stCondLst>
                                  <p:childTnLst>
                                    <p:set>
                                      <p:cBhvr>
                                        <p:cTn id="56" dur="1" fill="hold">
                                          <p:stCondLst>
                                            <p:cond delay="0"/>
                                          </p:stCondLst>
                                        </p:cTn>
                                        <p:tgtEl>
                                          <p:spTgt spid="292904"/>
                                        </p:tgtEl>
                                        <p:attrNameLst>
                                          <p:attrName>style.visibility</p:attrName>
                                        </p:attrNameLst>
                                      </p:cBhvr>
                                      <p:to>
                                        <p:strVal val="visible"/>
                                      </p:to>
                                    </p:set>
                                    <p:animEffect transition="in" filter="fade">
                                      <p:cBhvr>
                                        <p:cTn id="57" dur="2000"/>
                                        <p:tgtEl>
                                          <p:spTgt spid="292904"/>
                                        </p:tgtEl>
                                      </p:cBhvr>
                                    </p:animEffect>
                                  </p:childTnLst>
                                </p:cTn>
                              </p:par>
                              <p:par>
                                <p:cTn id="58" presetID="10" presetClass="entr" presetSubtype="0" fill="hold" nodeType="withEffect">
                                  <p:stCondLst>
                                    <p:cond delay="0"/>
                                  </p:stCondLst>
                                  <p:childTnLst>
                                    <p:set>
                                      <p:cBhvr>
                                        <p:cTn id="59" dur="1" fill="hold">
                                          <p:stCondLst>
                                            <p:cond delay="0"/>
                                          </p:stCondLst>
                                        </p:cTn>
                                        <p:tgtEl>
                                          <p:spTgt spid="292905"/>
                                        </p:tgtEl>
                                        <p:attrNameLst>
                                          <p:attrName>style.visibility</p:attrName>
                                        </p:attrNameLst>
                                      </p:cBhvr>
                                      <p:to>
                                        <p:strVal val="visible"/>
                                      </p:to>
                                    </p:set>
                                    <p:animEffect transition="in" filter="fade">
                                      <p:cBhvr>
                                        <p:cTn id="60" dur="2000"/>
                                        <p:tgtEl>
                                          <p:spTgt spid="292905"/>
                                        </p:tgtEl>
                                      </p:cBhvr>
                                    </p:animEffect>
                                  </p:childTnLst>
                                </p:cTn>
                              </p:par>
                              <p:par>
                                <p:cTn id="61" presetID="10" presetClass="entr" presetSubtype="0" fill="hold" nodeType="withEffect">
                                  <p:stCondLst>
                                    <p:cond delay="0"/>
                                  </p:stCondLst>
                                  <p:childTnLst>
                                    <p:set>
                                      <p:cBhvr>
                                        <p:cTn id="62" dur="1" fill="hold">
                                          <p:stCondLst>
                                            <p:cond delay="0"/>
                                          </p:stCondLst>
                                        </p:cTn>
                                        <p:tgtEl>
                                          <p:spTgt spid="292908"/>
                                        </p:tgtEl>
                                        <p:attrNameLst>
                                          <p:attrName>style.visibility</p:attrName>
                                        </p:attrNameLst>
                                      </p:cBhvr>
                                      <p:to>
                                        <p:strVal val="visible"/>
                                      </p:to>
                                    </p:set>
                                    <p:animEffect transition="in" filter="fade">
                                      <p:cBhvr>
                                        <p:cTn id="63" dur="2000"/>
                                        <p:tgtEl>
                                          <p:spTgt spid="292908"/>
                                        </p:tgtEl>
                                      </p:cBhvr>
                                    </p:animEffect>
                                  </p:childTnLst>
                                </p:cTn>
                              </p:par>
                              <p:par>
                                <p:cTn id="64" presetID="10" presetClass="entr" presetSubtype="0" fill="hold" nodeType="withEffect">
                                  <p:stCondLst>
                                    <p:cond delay="0"/>
                                  </p:stCondLst>
                                  <p:childTnLst>
                                    <p:set>
                                      <p:cBhvr>
                                        <p:cTn id="65" dur="1" fill="hold">
                                          <p:stCondLst>
                                            <p:cond delay="0"/>
                                          </p:stCondLst>
                                        </p:cTn>
                                        <p:tgtEl>
                                          <p:spTgt spid="292909"/>
                                        </p:tgtEl>
                                        <p:attrNameLst>
                                          <p:attrName>style.visibility</p:attrName>
                                        </p:attrNameLst>
                                      </p:cBhvr>
                                      <p:to>
                                        <p:strVal val="visible"/>
                                      </p:to>
                                    </p:set>
                                    <p:animEffect transition="in" filter="fade">
                                      <p:cBhvr>
                                        <p:cTn id="66" dur="2000"/>
                                        <p:tgtEl>
                                          <p:spTgt spid="292909"/>
                                        </p:tgtEl>
                                      </p:cBhvr>
                                    </p:animEffect>
                                  </p:childTnLst>
                                </p:cTn>
                              </p:par>
                              <p:par>
                                <p:cTn id="67" presetID="10" presetClass="entr" presetSubtype="0" fill="hold" nodeType="withEffect">
                                  <p:stCondLst>
                                    <p:cond delay="0"/>
                                  </p:stCondLst>
                                  <p:childTnLst>
                                    <p:set>
                                      <p:cBhvr>
                                        <p:cTn id="68" dur="1" fill="hold">
                                          <p:stCondLst>
                                            <p:cond delay="0"/>
                                          </p:stCondLst>
                                        </p:cTn>
                                        <p:tgtEl>
                                          <p:spTgt spid="292903"/>
                                        </p:tgtEl>
                                        <p:attrNameLst>
                                          <p:attrName>style.visibility</p:attrName>
                                        </p:attrNameLst>
                                      </p:cBhvr>
                                      <p:to>
                                        <p:strVal val="visible"/>
                                      </p:to>
                                    </p:set>
                                    <p:animEffect transition="in" filter="fade">
                                      <p:cBhvr>
                                        <p:cTn id="69" dur="2000"/>
                                        <p:tgtEl>
                                          <p:spTgt spid="292903"/>
                                        </p:tgtEl>
                                      </p:cBhvr>
                                    </p:animEffect>
                                  </p:childTnLst>
                                </p:cTn>
                              </p:par>
                              <p:par>
                                <p:cTn id="70" presetID="10" presetClass="entr" presetSubtype="0" fill="hold" grpId="2" nodeType="withEffect">
                                  <p:stCondLst>
                                    <p:cond delay="0"/>
                                  </p:stCondLst>
                                  <p:childTnLst>
                                    <p:set>
                                      <p:cBhvr>
                                        <p:cTn id="71" dur="1" fill="hold">
                                          <p:stCondLst>
                                            <p:cond delay="0"/>
                                          </p:stCondLst>
                                        </p:cTn>
                                        <p:tgtEl>
                                          <p:spTgt spid="292897"/>
                                        </p:tgtEl>
                                        <p:attrNameLst>
                                          <p:attrName>style.visibility</p:attrName>
                                        </p:attrNameLst>
                                      </p:cBhvr>
                                      <p:to>
                                        <p:strVal val="visible"/>
                                      </p:to>
                                    </p:set>
                                    <p:animEffect transition="in" filter="fade">
                                      <p:cBhvr>
                                        <p:cTn id="72" dur="2000"/>
                                        <p:tgtEl>
                                          <p:spTgt spid="292897"/>
                                        </p:tgtEl>
                                      </p:cBhvr>
                                    </p:animEffect>
                                  </p:childTnLst>
                                </p:cTn>
                              </p:par>
                            </p:childTnLst>
                          </p:cTn>
                        </p:par>
                        <p:par>
                          <p:cTn id="73" fill="hold" nodeType="afterGroup">
                            <p:stCondLst>
                              <p:cond delay="2000"/>
                            </p:stCondLst>
                            <p:childTnLst>
                              <p:par>
                                <p:cTn id="74" presetID="10" presetClass="entr" presetSubtype="0" fill="hold" nodeType="afterEffect">
                                  <p:stCondLst>
                                    <p:cond delay="0"/>
                                  </p:stCondLst>
                                  <p:childTnLst>
                                    <p:set>
                                      <p:cBhvr>
                                        <p:cTn id="75" dur="1" fill="hold">
                                          <p:stCondLst>
                                            <p:cond delay="0"/>
                                          </p:stCondLst>
                                        </p:cTn>
                                        <p:tgtEl>
                                          <p:spTgt spid="292900"/>
                                        </p:tgtEl>
                                        <p:attrNameLst>
                                          <p:attrName>style.visibility</p:attrName>
                                        </p:attrNameLst>
                                      </p:cBhvr>
                                      <p:to>
                                        <p:strVal val="visible"/>
                                      </p:to>
                                    </p:set>
                                    <p:animEffect transition="in" filter="fade">
                                      <p:cBhvr>
                                        <p:cTn id="76" dur="2000"/>
                                        <p:tgtEl>
                                          <p:spTgt spid="29290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0" presetClass="path" presetSubtype="0" accel="50000" decel="50000" fill="hold" nodeType="clickEffect">
                                  <p:stCondLst>
                                    <p:cond delay="0"/>
                                  </p:stCondLst>
                                  <p:childTnLst>
                                    <p:animMotion origin="layout" path="M -6.11111E-6 7.03704E-6 L 0.10833 7.03704E-6 " pathEditMode="relative" ptsTypes="AA">
                                      <p:cBhvr>
                                        <p:cTn id="80" dur="2000" fill="hold"/>
                                        <p:tgtEl>
                                          <p:spTgt spid="292900"/>
                                        </p:tgtEl>
                                        <p:attrNameLst>
                                          <p:attrName>ppt_x</p:attrName>
                                          <p:attrName>ppt_y</p:attrName>
                                        </p:attrNameLst>
                                      </p:cBhvr>
                                    </p:animMotion>
                                  </p:childTnLst>
                                </p:cTn>
                              </p:par>
                              <p:par>
                                <p:cTn id="81" presetID="10" presetClass="exit" presetSubtype="0" fill="hold" nodeType="withEffect">
                                  <p:stCondLst>
                                    <p:cond delay="0"/>
                                  </p:stCondLst>
                                  <p:childTnLst>
                                    <p:animEffect transition="out" filter="fade">
                                      <p:cBhvr>
                                        <p:cTn id="82" dur="2000"/>
                                        <p:tgtEl>
                                          <p:spTgt spid="292903"/>
                                        </p:tgtEl>
                                      </p:cBhvr>
                                    </p:animEffect>
                                    <p:set>
                                      <p:cBhvr>
                                        <p:cTn id="83" dur="1" fill="hold">
                                          <p:stCondLst>
                                            <p:cond delay="1999"/>
                                          </p:stCondLst>
                                        </p:cTn>
                                        <p:tgtEl>
                                          <p:spTgt spid="292903"/>
                                        </p:tgtEl>
                                        <p:attrNameLst>
                                          <p:attrName>style.visibility</p:attrName>
                                        </p:attrNameLst>
                                      </p:cBhvr>
                                      <p:to>
                                        <p:strVal val="hidden"/>
                                      </p:to>
                                    </p:set>
                                  </p:childTnLst>
                                </p:cTn>
                              </p:par>
                            </p:childTnLst>
                          </p:cTn>
                        </p:par>
                        <p:par>
                          <p:cTn id="84" fill="hold" nodeType="afterGroup">
                            <p:stCondLst>
                              <p:cond delay="2000"/>
                            </p:stCondLst>
                            <p:childTnLst>
                              <p:par>
                                <p:cTn id="85" presetID="0" presetClass="path" presetSubtype="0" accel="50000" decel="50000" fill="hold" grpId="0" nodeType="afterEffect">
                                  <p:stCondLst>
                                    <p:cond delay="0"/>
                                  </p:stCondLst>
                                  <p:childTnLst>
                                    <p:animMotion origin="layout" path="M -3.33333E-6 1.11111E-6 L 0.1 1.11111E-6 " pathEditMode="relative" rAng="0" ptsTypes="AA">
                                      <p:cBhvr>
                                        <p:cTn id="86" dur="2000" fill="hold"/>
                                        <p:tgtEl>
                                          <p:spTgt spid="292897"/>
                                        </p:tgtEl>
                                        <p:attrNameLst>
                                          <p:attrName>ppt_x</p:attrName>
                                          <p:attrName>ppt_y</p:attrName>
                                        </p:attrNameLst>
                                      </p:cBhvr>
                                      <p:rCtr x="5000" y="0"/>
                                    </p:animMotion>
                                  </p:childTnLst>
                                </p:cTn>
                              </p:par>
                            </p:childTnLst>
                          </p:cTn>
                        </p:par>
                      </p:childTnLst>
                    </p:cTn>
                  </p:par>
                  <p:par>
                    <p:cTn id="87" fill="hold" nodeType="clickPar">
                      <p:stCondLst>
                        <p:cond delay="indefinite"/>
                      </p:stCondLst>
                      <p:childTnLst>
                        <p:par>
                          <p:cTn id="88" fill="hold" nodeType="withGroup">
                            <p:stCondLst>
                              <p:cond delay="0"/>
                            </p:stCondLst>
                            <p:childTnLst>
                              <p:par>
                                <p:cTn id="89" presetID="0" presetClass="path" presetSubtype="0" accel="50000" decel="50000" fill="hold" nodeType="clickEffect">
                                  <p:stCondLst>
                                    <p:cond delay="0"/>
                                  </p:stCondLst>
                                  <p:childTnLst>
                                    <p:animMotion origin="layout" path="M 0.10833 1.48148E-6 L 0.21666 1.48148E-6 " pathEditMode="relative" ptsTypes="AA">
                                      <p:cBhvr>
                                        <p:cTn id="90" dur="2000" fill="hold"/>
                                        <p:tgtEl>
                                          <p:spTgt spid="292900"/>
                                        </p:tgtEl>
                                        <p:attrNameLst>
                                          <p:attrName>ppt_x</p:attrName>
                                          <p:attrName>ppt_y</p:attrName>
                                        </p:attrNameLst>
                                      </p:cBhvr>
                                    </p:animMotion>
                                  </p:childTnLst>
                                </p:cTn>
                              </p:par>
                              <p:par>
                                <p:cTn id="91" presetID="10" presetClass="exit" presetSubtype="0" fill="hold" nodeType="withEffect">
                                  <p:stCondLst>
                                    <p:cond delay="0"/>
                                  </p:stCondLst>
                                  <p:childTnLst>
                                    <p:animEffect transition="out" filter="fade">
                                      <p:cBhvr>
                                        <p:cTn id="92" dur="2000"/>
                                        <p:tgtEl>
                                          <p:spTgt spid="292902"/>
                                        </p:tgtEl>
                                      </p:cBhvr>
                                    </p:animEffect>
                                    <p:set>
                                      <p:cBhvr>
                                        <p:cTn id="93" dur="1" fill="hold">
                                          <p:stCondLst>
                                            <p:cond delay="1999"/>
                                          </p:stCondLst>
                                        </p:cTn>
                                        <p:tgtEl>
                                          <p:spTgt spid="292902"/>
                                        </p:tgtEl>
                                        <p:attrNameLst>
                                          <p:attrName>style.visibility</p:attrName>
                                        </p:attrNameLst>
                                      </p:cBhvr>
                                      <p:to>
                                        <p:strVal val="hidden"/>
                                      </p:to>
                                    </p:set>
                                  </p:childTnLst>
                                </p:cTn>
                              </p:par>
                            </p:childTnLst>
                          </p:cTn>
                        </p:par>
                        <p:par>
                          <p:cTn id="94" fill="hold" nodeType="afterGroup">
                            <p:stCondLst>
                              <p:cond delay="2000"/>
                            </p:stCondLst>
                            <p:childTnLst>
                              <p:par>
                                <p:cTn id="95" presetID="0" presetClass="path" presetSubtype="0" accel="50000" decel="50000" fill="hold" grpId="1" nodeType="afterEffect">
                                  <p:stCondLst>
                                    <p:cond delay="0"/>
                                  </p:stCondLst>
                                  <p:childTnLst>
                                    <p:animMotion origin="layout" path="M 0.1 2.96296E-6 L 0.20868 -0.0044 " pathEditMode="relative" rAng="0" ptsTypes="AA">
                                      <p:cBhvr>
                                        <p:cTn id="96" dur="2000" fill="hold"/>
                                        <p:tgtEl>
                                          <p:spTgt spid="292897"/>
                                        </p:tgtEl>
                                        <p:attrNameLst>
                                          <p:attrName>ppt_x</p:attrName>
                                          <p:attrName>ppt_y</p:attrName>
                                        </p:attrNameLst>
                                      </p:cBhvr>
                                      <p:rCtr x="5434" y="-231"/>
                                    </p:animMotion>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92913"/>
                                        </p:tgtEl>
                                        <p:attrNameLst>
                                          <p:attrName>style.visibility</p:attrName>
                                        </p:attrNameLst>
                                      </p:cBhvr>
                                      <p:to>
                                        <p:strVal val="visible"/>
                                      </p:to>
                                    </p:set>
                                    <p:animEffect transition="in" filter="wipe(left)">
                                      <p:cBhvr>
                                        <p:cTn id="101" dur="500"/>
                                        <p:tgtEl>
                                          <p:spTgt spid="292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901" grpId="0"/>
      <p:bldP spid="292901" grpId="1"/>
      <p:bldP spid="292901" grpId="2"/>
      <p:bldP spid="292868" grpId="0" animBg="1"/>
      <p:bldP spid="292882" grpId="0"/>
      <p:bldP spid="292897" grpId="0"/>
      <p:bldP spid="292897" grpId="1"/>
      <p:bldP spid="292897" grpId="2"/>
      <p:bldP spid="292910" grpId="0"/>
      <p:bldP spid="292911" grpId="0"/>
      <p:bldP spid="292912" grpId="0"/>
      <p:bldP spid="292913" grpId="0"/>
      <p:bldP spid="29288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85800" y="76200"/>
            <a:ext cx="7807325" cy="563563"/>
          </a:xfrm>
        </p:spPr>
        <p:txBody>
          <a:bodyPr/>
          <a:lstStyle/>
          <a:p>
            <a:r>
              <a:rPr lang="en-US" sz="2600" smtClean="0"/>
              <a:t>How Do We Access the Members of a Structure?</a:t>
            </a:r>
          </a:p>
        </p:txBody>
      </p:sp>
      <p:sp>
        <p:nvSpPr>
          <p:cNvPr id="86019" name="Rectangle 4"/>
          <p:cNvSpPr>
            <a:spLocks noChangeArrowheads="1"/>
          </p:cNvSpPr>
          <p:nvPr/>
        </p:nvSpPr>
        <p:spPr bwMode="auto">
          <a:xfrm>
            <a:off x="534988" y="838200"/>
            <a:ext cx="3808412" cy="3810000"/>
          </a:xfrm>
          <a:prstGeom prst="rect">
            <a:avLst/>
          </a:prstGeom>
          <a:noFill/>
          <a:ln w="9525">
            <a:noFill/>
            <a:miter lim="800000"/>
            <a:headEnd/>
            <a:tailEnd/>
          </a:ln>
        </p:spPr>
        <p:txBody>
          <a:bodyPr lIns="96736" tIns="48368" rIns="96736" bIns="48368"/>
          <a:lstStyle/>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dirty="0" err="1">
                <a:latin typeface="Arial" pitchFamily="34" charset="0"/>
                <a:cs typeface="Times New Roman" pitchFamily="18" charset="0"/>
              </a:rPr>
              <a:t>struct</a:t>
            </a:r>
            <a:r>
              <a:rPr lang="en-US" dirty="0">
                <a:latin typeface="Arial" pitchFamily="34" charset="0"/>
                <a:cs typeface="Times New Roman" pitchFamily="18" charset="0"/>
              </a:rPr>
              <a:t> </a:t>
            </a:r>
            <a:r>
              <a:rPr lang="en-US" b="1" dirty="0">
                <a:latin typeface="Arial" pitchFamily="34" charset="0"/>
                <a:cs typeface="Times New Roman" pitchFamily="18" charset="0"/>
              </a:rPr>
              <a:t>contact1 </a:t>
            </a:r>
            <a:r>
              <a:rPr lang="en-US" dirty="0">
                <a:latin typeface="Arial" pitchFamily="34" charset="0"/>
                <a:cs typeface="Times New Roman" pitchFamily="18" charset="0"/>
              </a:rPr>
              <a:t>{</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dirty="0">
                <a:latin typeface="Arial" pitchFamily="34" charset="0"/>
                <a:cs typeface="Times New Roman" pitchFamily="18" charset="0"/>
              </a:rPr>
              <a:t>	char </a:t>
            </a:r>
            <a:r>
              <a:rPr lang="en-US" dirty="0" smtClean="0">
                <a:latin typeface="Arial" pitchFamily="34" charset="0"/>
                <a:cs typeface="Times New Roman" pitchFamily="18" charset="0"/>
              </a:rPr>
              <a:t>name[32];</a:t>
            </a:r>
            <a:endParaRPr lang="en-US" dirty="0">
              <a:latin typeface="Arial" pitchFamily="34" charset="0"/>
              <a:cs typeface="Times New Roman" pitchFamily="18" charset="0"/>
            </a:endParaRP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int</a:t>
            </a:r>
            <a:r>
              <a:rPr lang="en-US" dirty="0">
                <a:latin typeface="Arial" pitchFamily="34" charset="0"/>
                <a:cs typeface="Times New Roman" pitchFamily="18" charset="0"/>
              </a:rPr>
              <a:t> phone;</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dirty="0">
                <a:latin typeface="Arial" pitchFamily="34" charset="0"/>
                <a:cs typeface="Times New Roman" pitchFamily="18" charset="0"/>
              </a:rPr>
              <a:t>	char </a:t>
            </a:r>
            <a:r>
              <a:rPr lang="en-US" dirty="0" smtClean="0">
                <a:latin typeface="Arial" pitchFamily="34" charset="0"/>
                <a:cs typeface="Times New Roman" pitchFamily="18" charset="0"/>
              </a:rPr>
              <a:t>email[32];</a:t>
            </a:r>
            <a:endParaRPr lang="en-US" dirty="0">
              <a:latin typeface="Arial" pitchFamily="34" charset="0"/>
              <a:cs typeface="Times New Roman" pitchFamily="18" charset="0"/>
            </a:endParaRP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dirty="0">
                <a:latin typeface="Arial" pitchFamily="34" charset="0"/>
                <a:cs typeface="Times New Roman" pitchFamily="18" charset="0"/>
              </a:rPr>
              <a:t>} x, *y;</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endParaRPr lang="en-US" dirty="0">
              <a:latin typeface="Arial" pitchFamily="34" charset="0"/>
              <a:cs typeface="Times New Roman" pitchFamily="18" charset="0"/>
            </a:endParaRPr>
          </a:p>
          <a:p>
            <a:pPr marL="484188" indent="-484188" defTabSz="966788">
              <a:tabLst>
                <a:tab pos="973138" algn="l"/>
                <a:tab pos="3389313" algn="l"/>
                <a:tab pos="5321300" algn="l"/>
                <a:tab pos="5802313" algn="l"/>
              </a:tabLst>
            </a:pPr>
            <a:r>
              <a:rPr lang="en-US" dirty="0">
                <a:latin typeface="Arial" pitchFamily="34" charset="0"/>
              </a:rPr>
              <a:t>scanf("%s", x</a:t>
            </a:r>
            <a:r>
              <a:rPr lang="en-US" dirty="0">
                <a:solidFill>
                  <a:srgbClr val="CC3300"/>
                </a:solidFill>
                <a:latin typeface="Arial" pitchFamily="34" charset="0"/>
              </a:rPr>
              <a:t>.</a:t>
            </a:r>
            <a:r>
              <a:rPr lang="en-US" dirty="0">
                <a:latin typeface="Arial" pitchFamily="34" charset="0"/>
              </a:rPr>
              <a:t>name);</a:t>
            </a:r>
            <a:endParaRPr lang="en-US" dirty="0">
              <a:solidFill>
                <a:schemeClr val="accent1"/>
              </a:solidFill>
              <a:latin typeface="Arial" pitchFamily="34" charset="0"/>
            </a:endParaRPr>
          </a:p>
          <a:p>
            <a:pPr marL="484188" indent="-484188" defTabSz="966788">
              <a:tabLst>
                <a:tab pos="973138" algn="l"/>
                <a:tab pos="3389313" algn="l"/>
                <a:tab pos="5321300" algn="l"/>
                <a:tab pos="5802313" algn="l"/>
              </a:tabLst>
            </a:pPr>
            <a:r>
              <a:rPr lang="en-US" dirty="0">
                <a:latin typeface="Arial" pitchFamily="34" charset="0"/>
              </a:rPr>
              <a:t>scanf("%d", </a:t>
            </a:r>
            <a:r>
              <a:rPr lang="en-US" dirty="0">
                <a:solidFill>
                  <a:schemeClr val="accent2"/>
                </a:solidFill>
                <a:latin typeface="Arial" pitchFamily="34" charset="0"/>
              </a:rPr>
              <a:t>&amp;</a:t>
            </a:r>
            <a:r>
              <a:rPr lang="en-US" dirty="0" err="1">
                <a:latin typeface="Arial" pitchFamily="34" charset="0"/>
              </a:rPr>
              <a:t>x</a:t>
            </a:r>
            <a:r>
              <a:rPr lang="en-US" dirty="0" err="1">
                <a:solidFill>
                  <a:srgbClr val="CC3300"/>
                </a:solidFill>
                <a:latin typeface="Arial" pitchFamily="34" charset="0"/>
              </a:rPr>
              <a:t>.</a:t>
            </a:r>
            <a:r>
              <a:rPr lang="en-US" dirty="0" err="1">
                <a:latin typeface="Arial" pitchFamily="34" charset="0"/>
              </a:rPr>
              <a:t>phone</a:t>
            </a:r>
            <a:r>
              <a:rPr lang="en-US" dirty="0">
                <a:latin typeface="Arial" pitchFamily="34" charset="0"/>
              </a:rPr>
              <a:t>);</a:t>
            </a:r>
          </a:p>
          <a:p>
            <a:pPr marL="484188" indent="-484188" defTabSz="966788">
              <a:tabLst>
                <a:tab pos="973138" algn="l"/>
                <a:tab pos="3389313" algn="l"/>
                <a:tab pos="5321300" algn="l"/>
                <a:tab pos="5802313" algn="l"/>
              </a:tabLst>
            </a:pPr>
            <a:r>
              <a:rPr lang="en-US" dirty="0">
                <a:latin typeface="Arial" pitchFamily="34" charset="0"/>
              </a:rPr>
              <a:t>scanf("%s", </a:t>
            </a:r>
            <a:r>
              <a:rPr lang="en-US" dirty="0" err="1">
                <a:latin typeface="Arial" pitchFamily="34" charset="0"/>
              </a:rPr>
              <a:t>x</a:t>
            </a:r>
            <a:r>
              <a:rPr lang="en-US" dirty="0" err="1">
                <a:solidFill>
                  <a:srgbClr val="CC3300"/>
                </a:solidFill>
                <a:latin typeface="Arial" pitchFamily="34" charset="0"/>
              </a:rPr>
              <a:t>.</a:t>
            </a:r>
            <a:r>
              <a:rPr lang="en-US" dirty="0" err="1">
                <a:latin typeface="Arial" pitchFamily="34" charset="0"/>
              </a:rPr>
              <a:t>email</a:t>
            </a:r>
            <a:r>
              <a:rPr lang="en-US" dirty="0">
                <a:latin typeface="Arial" pitchFamily="34" charset="0"/>
              </a:rPr>
              <a:t>);</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endParaRPr lang="en-US" dirty="0">
              <a:latin typeface="Arial" pitchFamily="34" charset="0"/>
              <a:cs typeface="Times New Roman" pitchFamily="18" charset="0"/>
            </a:endParaRPr>
          </a:p>
        </p:txBody>
      </p:sp>
      <p:sp>
        <p:nvSpPr>
          <p:cNvPr id="86020" name="Rectangle 6"/>
          <p:cNvSpPr>
            <a:spLocks noChangeArrowheads="1"/>
          </p:cNvSpPr>
          <p:nvPr/>
        </p:nvSpPr>
        <p:spPr bwMode="auto">
          <a:xfrm>
            <a:off x="1447800" y="4608513"/>
            <a:ext cx="1219200" cy="304800"/>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r>
              <a:rPr lang="en-US">
                <a:latin typeface="Arial" pitchFamily="34" charset="0"/>
              </a:rPr>
              <a:t>name</a:t>
            </a:r>
          </a:p>
        </p:txBody>
      </p:sp>
      <p:sp>
        <p:nvSpPr>
          <p:cNvPr id="86021" name="Rectangle 7"/>
          <p:cNvSpPr>
            <a:spLocks noChangeArrowheads="1"/>
          </p:cNvSpPr>
          <p:nvPr/>
        </p:nvSpPr>
        <p:spPr bwMode="auto">
          <a:xfrm>
            <a:off x="1447800" y="4913313"/>
            <a:ext cx="1219200" cy="304800"/>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r>
              <a:rPr lang="en-US">
                <a:latin typeface="Arial" pitchFamily="34" charset="0"/>
              </a:rPr>
              <a:t>phone</a:t>
            </a:r>
          </a:p>
        </p:txBody>
      </p:sp>
      <p:sp>
        <p:nvSpPr>
          <p:cNvPr id="86022" name="Rectangle 8"/>
          <p:cNvSpPr>
            <a:spLocks noChangeArrowheads="1"/>
          </p:cNvSpPr>
          <p:nvPr/>
        </p:nvSpPr>
        <p:spPr bwMode="auto">
          <a:xfrm>
            <a:off x="1447800" y="5218113"/>
            <a:ext cx="1219200" cy="304800"/>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r>
              <a:rPr lang="en-US">
                <a:latin typeface="Arial" pitchFamily="34" charset="0"/>
              </a:rPr>
              <a:t>email</a:t>
            </a:r>
          </a:p>
        </p:txBody>
      </p:sp>
      <p:grpSp>
        <p:nvGrpSpPr>
          <p:cNvPr id="2" name="Group 22"/>
          <p:cNvGrpSpPr>
            <a:grpSpLocks/>
          </p:cNvGrpSpPr>
          <p:nvPr/>
        </p:nvGrpSpPr>
        <p:grpSpPr bwMode="auto">
          <a:xfrm>
            <a:off x="4573588" y="762000"/>
            <a:ext cx="4265612" cy="5486400"/>
            <a:chOff x="2880" y="480"/>
            <a:chExt cx="2688" cy="3456"/>
          </a:xfrm>
        </p:grpSpPr>
        <p:sp>
          <p:nvSpPr>
            <p:cNvPr id="86029" name="Rectangle 5"/>
            <p:cNvSpPr>
              <a:spLocks noChangeArrowheads="1"/>
            </p:cNvSpPr>
            <p:nvPr/>
          </p:nvSpPr>
          <p:spPr bwMode="auto">
            <a:xfrm>
              <a:off x="2880" y="480"/>
              <a:ext cx="2688" cy="2400"/>
            </a:xfrm>
            <a:prstGeom prst="rect">
              <a:avLst/>
            </a:prstGeom>
            <a:noFill/>
            <a:ln w="9525">
              <a:noFill/>
              <a:miter lim="800000"/>
              <a:headEnd/>
              <a:tailEnd/>
            </a:ln>
          </p:spPr>
          <p:txBody>
            <a:bodyPr lIns="96736" tIns="48368" rIns="96736" bIns="48368"/>
            <a:lstStyle/>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dirty="0" err="1">
                  <a:latin typeface="Arial" pitchFamily="34" charset="0"/>
                  <a:cs typeface="Times New Roman" pitchFamily="18" charset="0"/>
                </a:rPr>
                <a:t>struct</a:t>
              </a:r>
              <a:r>
                <a:rPr lang="en-US" dirty="0">
                  <a:latin typeface="Arial" pitchFamily="34" charset="0"/>
                  <a:cs typeface="Times New Roman" pitchFamily="18" charset="0"/>
                </a:rPr>
                <a:t> </a:t>
              </a:r>
              <a:r>
                <a:rPr lang="en-US" b="1" dirty="0">
                  <a:latin typeface="Arial" pitchFamily="34" charset="0"/>
                  <a:cs typeface="Times New Roman" pitchFamily="18" charset="0"/>
                </a:rPr>
                <a:t>contact2</a:t>
              </a:r>
              <a:r>
                <a:rPr lang="en-US" dirty="0">
                  <a:latin typeface="Arial" pitchFamily="34" charset="0"/>
                  <a:cs typeface="Times New Roman" pitchFamily="18" charset="0"/>
                </a:rPr>
                <a:t> {</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dirty="0">
                  <a:latin typeface="Arial" pitchFamily="34" charset="0"/>
                  <a:cs typeface="Times New Roman" pitchFamily="18" charset="0"/>
                </a:rPr>
                <a:t>	char </a:t>
              </a:r>
              <a:r>
                <a:rPr lang="en-US" dirty="0" smtClean="0">
                  <a:latin typeface="Arial" pitchFamily="34" charset="0"/>
                  <a:cs typeface="Times New Roman" pitchFamily="18" charset="0"/>
                </a:rPr>
                <a:t>name[32];</a:t>
              </a:r>
              <a:endParaRPr lang="en-US" dirty="0">
                <a:latin typeface="Arial" pitchFamily="34" charset="0"/>
                <a:cs typeface="Times New Roman" pitchFamily="18" charset="0"/>
              </a:endParaRP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int</a:t>
              </a:r>
              <a:r>
                <a:rPr lang="en-US" dirty="0">
                  <a:latin typeface="Arial" pitchFamily="34" charset="0"/>
                  <a:cs typeface="Times New Roman" pitchFamily="18" charset="0"/>
                </a:rPr>
                <a:t> phone;</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dirty="0">
                  <a:latin typeface="Arial" pitchFamily="34" charset="0"/>
                  <a:cs typeface="Times New Roman" pitchFamily="18" charset="0"/>
                </a:rPr>
                <a:t>	char </a:t>
              </a:r>
              <a:r>
                <a:rPr lang="en-US" dirty="0" smtClean="0">
                  <a:latin typeface="Arial" pitchFamily="34" charset="0"/>
                  <a:cs typeface="Times New Roman" pitchFamily="18" charset="0"/>
                </a:rPr>
                <a:t>email[32];</a:t>
              </a:r>
              <a:endParaRPr lang="en-US" dirty="0">
                <a:latin typeface="Arial" pitchFamily="34" charset="0"/>
                <a:cs typeface="Times New Roman" pitchFamily="18" charset="0"/>
              </a:endParaRP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struct</a:t>
              </a:r>
              <a:r>
                <a:rPr lang="en-US" dirty="0">
                  <a:latin typeface="Arial" pitchFamily="34" charset="0"/>
                  <a:cs typeface="Times New Roman" pitchFamily="18" charset="0"/>
                </a:rPr>
                <a:t> contact2 *next;</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dirty="0">
                  <a:latin typeface="Arial" pitchFamily="34" charset="0"/>
                  <a:cs typeface="Times New Roman" pitchFamily="18" charset="0"/>
                </a:rPr>
                <a:t>} *p;</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r>
                <a:rPr lang="en-US" dirty="0">
                  <a:latin typeface="Arial" pitchFamily="34" charset="0"/>
                  <a:cs typeface="Times New Roman" pitchFamily="18" charset="0"/>
                </a:rPr>
                <a:t>p = </a:t>
              </a:r>
              <a:r>
                <a:rPr lang="en-US" sz="2000" dirty="0">
                  <a:latin typeface="Arial" pitchFamily="34" charset="0"/>
                  <a:cs typeface="Times New Roman" pitchFamily="18" charset="0"/>
                </a:rPr>
                <a:t>malloc(</a:t>
              </a:r>
              <a:r>
                <a:rPr lang="en-US" sz="2000" dirty="0" err="1">
                  <a:latin typeface="Arial" pitchFamily="34" charset="0"/>
                  <a:cs typeface="Times New Roman" pitchFamily="18" charset="0"/>
                </a:rPr>
                <a:t>sizeof</a:t>
              </a:r>
              <a:r>
                <a:rPr lang="en-US" sz="2000" dirty="0">
                  <a:latin typeface="Arial" pitchFamily="34" charset="0"/>
                  <a:cs typeface="Times New Roman" pitchFamily="18" charset="0"/>
                </a:rPr>
                <a:t>(</a:t>
              </a:r>
              <a:r>
                <a:rPr lang="en-US" sz="2000" dirty="0" err="1">
                  <a:latin typeface="Arial" pitchFamily="34" charset="0"/>
                  <a:cs typeface="Times New Roman" pitchFamily="18" charset="0"/>
                </a:rPr>
                <a:t>struct</a:t>
              </a:r>
              <a:r>
                <a:rPr lang="en-US" sz="2000" dirty="0">
                  <a:latin typeface="Arial" pitchFamily="34" charset="0"/>
                  <a:cs typeface="Times New Roman" pitchFamily="18" charset="0"/>
                </a:rPr>
                <a:t> contact2));</a:t>
              </a:r>
            </a:p>
            <a:p>
              <a:pPr marL="484188" indent="-484188" defTabSz="966788">
                <a:tabLst>
                  <a:tab pos="973138" algn="l"/>
                  <a:tab pos="3389313" algn="l"/>
                  <a:tab pos="5321300" algn="l"/>
                  <a:tab pos="5802313" algn="l"/>
                </a:tabLst>
              </a:pPr>
              <a:r>
                <a:rPr lang="en-US" dirty="0">
                  <a:latin typeface="Arial" pitchFamily="34" charset="0"/>
                </a:rPr>
                <a:t>scanf("%s", p</a:t>
              </a:r>
              <a:r>
                <a:rPr lang="en-US" dirty="0">
                  <a:solidFill>
                    <a:srgbClr val="CC3300"/>
                  </a:solidFill>
                  <a:latin typeface="Arial" pitchFamily="34" charset="0"/>
                </a:rPr>
                <a:t>-&gt;</a:t>
              </a:r>
              <a:r>
                <a:rPr lang="en-US" dirty="0">
                  <a:latin typeface="Arial" pitchFamily="34" charset="0"/>
                </a:rPr>
                <a:t>name);</a:t>
              </a:r>
              <a:endParaRPr lang="en-US" dirty="0">
                <a:solidFill>
                  <a:schemeClr val="accent1"/>
                </a:solidFill>
                <a:latin typeface="Arial" pitchFamily="34" charset="0"/>
              </a:endParaRPr>
            </a:p>
            <a:p>
              <a:pPr marL="484188" indent="-484188" defTabSz="966788">
                <a:tabLst>
                  <a:tab pos="973138" algn="l"/>
                  <a:tab pos="3389313" algn="l"/>
                  <a:tab pos="5321300" algn="l"/>
                  <a:tab pos="5802313" algn="l"/>
                </a:tabLst>
              </a:pPr>
              <a:r>
                <a:rPr lang="en-US" dirty="0">
                  <a:latin typeface="Arial" pitchFamily="34" charset="0"/>
                </a:rPr>
                <a:t>scanf("%d", &amp;p</a:t>
              </a:r>
              <a:r>
                <a:rPr lang="en-US" dirty="0">
                  <a:solidFill>
                    <a:srgbClr val="CC3300"/>
                  </a:solidFill>
                  <a:latin typeface="Arial" pitchFamily="34" charset="0"/>
                </a:rPr>
                <a:t>-&gt;</a:t>
              </a:r>
              <a:r>
                <a:rPr lang="en-US" dirty="0">
                  <a:latin typeface="Arial" pitchFamily="34" charset="0"/>
                </a:rPr>
                <a:t>phone);</a:t>
              </a:r>
            </a:p>
            <a:p>
              <a:pPr marL="484188" indent="-484188" defTabSz="966788">
                <a:tabLst>
                  <a:tab pos="973138" algn="l"/>
                  <a:tab pos="3389313" algn="l"/>
                  <a:tab pos="5321300" algn="l"/>
                  <a:tab pos="5802313" algn="l"/>
                </a:tabLst>
              </a:pPr>
              <a:r>
                <a:rPr lang="en-US" dirty="0">
                  <a:latin typeface="Arial" pitchFamily="34" charset="0"/>
                </a:rPr>
                <a:t>scanf("%s", p</a:t>
              </a:r>
              <a:r>
                <a:rPr lang="en-US" dirty="0">
                  <a:solidFill>
                    <a:srgbClr val="CC3300"/>
                  </a:solidFill>
                  <a:latin typeface="Arial" pitchFamily="34" charset="0"/>
                </a:rPr>
                <a:t>-&gt;</a:t>
              </a:r>
              <a:r>
                <a:rPr lang="en-US" dirty="0">
                  <a:latin typeface="Arial" pitchFamily="34" charset="0"/>
                </a:rPr>
                <a:t>email);</a:t>
              </a: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endParaRPr lang="en-US" dirty="0">
                <a:latin typeface="Arial" pitchFamily="34" charset="0"/>
                <a:cs typeface="Times New Roman" pitchFamily="18" charset="0"/>
              </a:endParaRPr>
            </a:p>
          </p:txBody>
        </p:sp>
        <p:grpSp>
          <p:nvGrpSpPr>
            <p:cNvPr id="86030" name="Group 21"/>
            <p:cNvGrpSpPr>
              <a:grpSpLocks/>
            </p:cNvGrpSpPr>
            <p:nvPr/>
          </p:nvGrpSpPr>
          <p:grpSpPr bwMode="auto">
            <a:xfrm>
              <a:off x="2897" y="3097"/>
              <a:ext cx="2095" cy="839"/>
              <a:chOff x="2897" y="3097"/>
              <a:chExt cx="2095" cy="839"/>
            </a:xfrm>
          </p:grpSpPr>
          <p:sp>
            <p:nvSpPr>
              <p:cNvPr id="86031" name="Rectangle 9"/>
              <p:cNvSpPr>
                <a:spLocks noChangeArrowheads="1"/>
              </p:cNvSpPr>
              <p:nvPr/>
            </p:nvSpPr>
            <p:spPr bwMode="auto">
              <a:xfrm>
                <a:off x="4224" y="3168"/>
                <a:ext cx="768"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r>
                  <a:rPr lang="en-US">
                    <a:latin typeface="Arial" pitchFamily="34" charset="0"/>
                  </a:rPr>
                  <a:t>name</a:t>
                </a:r>
              </a:p>
            </p:txBody>
          </p:sp>
          <p:sp>
            <p:nvSpPr>
              <p:cNvPr id="86032" name="Rectangle 10"/>
              <p:cNvSpPr>
                <a:spLocks noChangeArrowheads="1"/>
              </p:cNvSpPr>
              <p:nvPr/>
            </p:nvSpPr>
            <p:spPr bwMode="auto">
              <a:xfrm>
                <a:off x="4224" y="3360"/>
                <a:ext cx="768"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r>
                  <a:rPr lang="en-US">
                    <a:latin typeface="Arial" pitchFamily="34" charset="0"/>
                  </a:rPr>
                  <a:t>phone</a:t>
                </a:r>
              </a:p>
            </p:txBody>
          </p:sp>
          <p:sp>
            <p:nvSpPr>
              <p:cNvPr id="86033" name="Rectangle 11"/>
              <p:cNvSpPr>
                <a:spLocks noChangeArrowheads="1"/>
              </p:cNvSpPr>
              <p:nvPr/>
            </p:nvSpPr>
            <p:spPr bwMode="auto">
              <a:xfrm>
                <a:off x="4224" y="3552"/>
                <a:ext cx="768"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r>
                  <a:rPr lang="en-US">
                    <a:latin typeface="Arial" pitchFamily="34" charset="0"/>
                  </a:rPr>
                  <a:t>email</a:t>
                </a:r>
              </a:p>
            </p:txBody>
          </p:sp>
          <p:sp>
            <p:nvSpPr>
              <p:cNvPr id="86034" name="Rectangle 12"/>
              <p:cNvSpPr>
                <a:spLocks noChangeArrowheads="1"/>
              </p:cNvSpPr>
              <p:nvPr/>
            </p:nvSpPr>
            <p:spPr bwMode="auto">
              <a:xfrm>
                <a:off x="4224" y="3744"/>
                <a:ext cx="768"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r>
                  <a:rPr lang="en-US">
                    <a:latin typeface="Arial" pitchFamily="34" charset="0"/>
                  </a:rPr>
                  <a:t>next</a:t>
                </a:r>
              </a:p>
            </p:txBody>
          </p:sp>
          <p:sp>
            <p:nvSpPr>
              <p:cNvPr id="86035" name="Rectangle 13"/>
              <p:cNvSpPr>
                <a:spLocks noChangeArrowheads="1"/>
              </p:cNvSpPr>
              <p:nvPr/>
            </p:nvSpPr>
            <p:spPr bwMode="auto">
              <a:xfrm>
                <a:off x="3120" y="3168"/>
                <a:ext cx="768"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endParaRPr lang="en-US">
                  <a:latin typeface="Arial" pitchFamily="34" charset="0"/>
                </a:endParaRPr>
              </a:p>
            </p:txBody>
          </p:sp>
          <p:sp>
            <p:nvSpPr>
              <p:cNvPr id="86036" name="Line 14"/>
              <p:cNvSpPr>
                <a:spLocks noChangeShapeType="1"/>
              </p:cNvSpPr>
              <p:nvPr/>
            </p:nvSpPr>
            <p:spPr bwMode="auto">
              <a:xfrm flipV="1">
                <a:off x="3504" y="3264"/>
                <a:ext cx="720" cy="0"/>
              </a:xfrm>
              <a:prstGeom prst="line">
                <a:avLst/>
              </a:prstGeom>
              <a:noFill/>
              <a:ln w="9525">
                <a:solidFill>
                  <a:srgbClr val="CC3300"/>
                </a:solidFill>
                <a:round/>
                <a:headEnd/>
                <a:tailEnd type="triangle" w="med" len="med"/>
              </a:ln>
            </p:spPr>
            <p:txBody>
              <a:bodyPr/>
              <a:lstStyle/>
              <a:p>
                <a:endParaRPr lang="en-US"/>
              </a:p>
            </p:txBody>
          </p:sp>
          <p:sp>
            <p:nvSpPr>
              <p:cNvPr id="86037" name="Text Box 15"/>
              <p:cNvSpPr txBox="1">
                <a:spLocks noChangeArrowheads="1"/>
              </p:cNvSpPr>
              <p:nvPr/>
            </p:nvSpPr>
            <p:spPr bwMode="auto">
              <a:xfrm>
                <a:off x="2897" y="3097"/>
                <a:ext cx="223" cy="288"/>
              </a:xfrm>
              <a:prstGeom prst="rect">
                <a:avLst/>
              </a:prstGeom>
              <a:noFill/>
              <a:ln w="9525">
                <a:noFill/>
                <a:miter lim="800000"/>
                <a:headEnd/>
                <a:tailEnd/>
              </a:ln>
            </p:spPr>
            <p:txBody>
              <a:bodyPr wrap="none" lIns="91432" tIns="45716" rIns="91432" bIns="45716">
                <a:spAutoFit/>
              </a:bodyPr>
              <a:lstStyle/>
              <a:p>
                <a:r>
                  <a:rPr lang="en-US">
                    <a:latin typeface="Arial" pitchFamily="34" charset="0"/>
                  </a:rPr>
                  <a:t>p</a:t>
                </a:r>
              </a:p>
            </p:txBody>
          </p:sp>
        </p:grpSp>
      </p:grpSp>
      <p:sp>
        <p:nvSpPr>
          <p:cNvPr id="86024" name="Text Box 16"/>
          <p:cNvSpPr txBox="1">
            <a:spLocks noChangeArrowheads="1"/>
          </p:cNvSpPr>
          <p:nvPr/>
        </p:nvSpPr>
        <p:spPr bwMode="auto">
          <a:xfrm>
            <a:off x="1109663" y="4495800"/>
            <a:ext cx="338137" cy="457200"/>
          </a:xfrm>
          <a:prstGeom prst="rect">
            <a:avLst/>
          </a:prstGeom>
          <a:noFill/>
          <a:ln w="9525">
            <a:noFill/>
            <a:miter lim="800000"/>
            <a:headEnd/>
            <a:tailEnd/>
          </a:ln>
        </p:spPr>
        <p:txBody>
          <a:bodyPr wrap="none" lIns="91432" tIns="45716" rIns="91432" bIns="45716">
            <a:spAutoFit/>
          </a:bodyPr>
          <a:lstStyle/>
          <a:p>
            <a:r>
              <a:rPr lang="en-US">
                <a:latin typeface="Arial" pitchFamily="34" charset="0"/>
              </a:rPr>
              <a:t>x</a:t>
            </a:r>
          </a:p>
        </p:txBody>
      </p:sp>
      <p:sp>
        <p:nvSpPr>
          <p:cNvPr id="243730" name="Rectangle 18"/>
          <p:cNvSpPr>
            <a:spLocks noChangeArrowheads="1"/>
          </p:cNvSpPr>
          <p:nvPr/>
        </p:nvSpPr>
        <p:spPr bwMode="auto">
          <a:xfrm>
            <a:off x="838200" y="5789613"/>
            <a:ext cx="2744788" cy="822325"/>
          </a:xfrm>
          <a:prstGeom prst="rect">
            <a:avLst/>
          </a:prstGeom>
          <a:noFill/>
          <a:ln w="9525">
            <a:noFill/>
            <a:miter lim="800000"/>
            <a:headEnd/>
            <a:tailEnd/>
          </a:ln>
        </p:spPr>
        <p:txBody>
          <a:bodyPr wrap="none" lIns="91432" tIns="45716" rIns="91432" bIns="45716">
            <a:spAutoFit/>
          </a:bodyPr>
          <a:lstStyle/>
          <a:p>
            <a:r>
              <a:rPr lang="en-US">
                <a:latin typeface="Arial" pitchFamily="34" charset="0"/>
              </a:rPr>
              <a:t>y = &amp;x;</a:t>
            </a:r>
          </a:p>
          <a:p>
            <a:r>
              <a:rPr lang="en-US">
                <a:latin typeface="Arial" pitchFamily="34" charset="0"/>
              </a:rPr>
              <a:t>y-&gt;phone = 12345;</a:t>
            </a:r>
          </a:p>
        </p:txBody>
      </p:sp>
      <p:grpSp>
        <p:nvGrpSpPr>
          <p:cNvPr id="4" name="Group 20"/>
          <p:cNvGrpSpPr>
            <a:grpSpLocks/>
          </p:cNvGrpSpPr>
          <p:nvPr/>
        </p:nvGrpSpPr>
        <p:grpSpPr bwMode="auto">
          <a:xfrm>
            <a:off x="4648200" y="4572000"/>
            <a:ext cx="4267200" cy="2209800"/>
            <a:chOff x="2928" y="2880"/>
            <a:chExt cx="2688" cy="1392"/>
          </a:xfrm>
        </p:grpSpPr>
        <p:sp>
          <p:nvSpPr>
            <p:cNvPr id="86027" name="Text Box 17"/>
            <p:cNvSpPr txBox="1">
              <a:spLocks noChangeArrowheads="1"/>
            </p:cNvSpPr>
            <p:nvPr/>
          </p:nvSpPr>
          <p:spPr bwMode="auto">
            <a:xfrm>
              <a:off x="4193" y="2880"/>
              <a:ext cx="426" cy="288"/>
            </a:xfrm>
            <a:prstGeom prst="rect">
              <a:avLst/>
            </a:prstGeom>
            <a:noFill/>
            <a:ln w="9525">
              <a:noFill/>
              <a:miter lim="800000"/>
              <a:headEnd/>
              <a:tailEnd/>
            </a:ln>
          </p:spPr>
          <p:txBody>
            <a:bodyPr wrap="none" lIns="91432" tIns="45716" rIns="91432" bIns="45716">
              <a:spAutoFit/>
            </a:bodyPr>
            <a:lstStyle/>
            <a:p>
              <a:r>
                <a:rPr lang="en-US">
                  <a:solidFill>
                    <a:schemeClr val="accent2"/>
                  </a:solidFill>
                  <a:latin typeface="Arial" pitchFamily="34" charset="0"/>
                </a:rPr>
                <a:t>(*p)</a:t>
              </a:r>
            </a:p>
          </p:txBody>
        </p:sp>
        <p:sp>
          <p:nvSpPr>
            <p:cNvPr id="86028" name="Rectangle 19"/>
            <p:cNvSpPr>
              <a:spLocks noChangeArrowheads="1"/>
            </p:cNvSpPr>
            <p:nvPr/>
          </p:nvSpPr>
          <p:spPr bwMode="auto">
            <a:xfrm>
              <a:off x="2928" y="3984"/>
              <a:ext cx="2688" cy="288"/>
            </a:xfrm>
            <a:prstGeom prst="rect">
              <a:avLst/>
            </a:prstGeom>
            <a:noFill/>
            <a:ln w="9525">
              <a:noFill/>
              <a:miter lim="800000"/>
              <a:headEnd/>
              <a:tailEnd/>
            </a:ln>
          </p:spPr>
          <p:txBody>
            <a:bodyPr lIns="96736" tIns="48368" rIns="96736" bIns="48368"/>
            <a:lstStyle/>
            <a:p>
              <a:pPr marL="484188" indent="-484188" defTabSz="966788">
                <a:tabLst>
                  <a:tab pos="973138" algn="l"/>
                  <a:tab pos="3389313" algn="l"/>
                  <a:tab pos="5321300" algn="l"/>
                  <a:tab pos="5802313" algn="l"/>
                </a:tabLst>
              </a:pPr>
              <a:r>
                <a:rPr lang="en-US">
                  <a:solidFill>
                    <a:schemeClr val="accent2"/>
                  </a:solidFill>
                  <a:latin typeface="Arial" pitchFamily="34" charset="0"/>
                </a:rPr>
                <a:t>scanf("%s", (*p).email);</a:t>
              </a:r>
            </a:p>
            <a:p>
              <a:pPr marL="484188" indent="-484188" defTabSz="966788">
                <a:tabLst>
                  <a:tab pos="973138" algn="l"/>
                  <a:tab pos="3389313" algn="l"/>
                  <a:tab pos="5321300" algn="l"/>
                  <a:tab pos="5802313" algn="l"/>
                </a:tabLst>
              </a:pPr>
              <a:endParaRPr lang="en-US">
                <a:latin typeface="Arial" pitchFamily="34" charset="0"/>
              </a:endParaRPr>
            </a:p>
            <a:p>
              <a:pPr marL="484188" indent="-484188" algn="just" defTabSz="966788">
                <a:lnSpc>
                  <a:spcPct val="85000"/>
                </a:lnSpc>
                <a:spcBef>
                  <a:spcPct val="20000"/>
                </a:spcBef>
                <a:buClr>
                  <a:srgbClr val="000000"/>
                </a:buClr>
                <a:buSzPct val="75000"/>
                <a:buFont typeface="Wingdings" pitchFamily="2" charset="2"/>
                <a:buNone/>
                <a:tabLst>
                  <a:tab pos="973138" algn="l"/>
                  <a:tab pos="3389313" algn="l"/>
                  <a:tab pos="5321300" algn="l"/>
                  <a:tab pos="5802313" algn="l"/>
                </a:tabLst>
              </a:pPr>
              <a:endParaRPr lang="en-US">
                <a:latin typeface="Arial" pitchFamily="34"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43730"/>
                                        </p:tgtEl>
                                        <p:attrNameLst>
                                          <p:attrName>style.visibility</p:attrName>
                                        </p:attrNameLst>
                                      </p:cBhvr>
                                      <p:to>
                                        <p:strVal val="visible"/>
                                      </p:to>
                                    </p:set>
                                    <p:anim calcmode="lin" valueType="num">
                                      <p:cBhvr>
                                        <p:cTn id="7" dur="500" fill="hold"/>
                                        <p:tgtEl>
                                          <p:spTgt spid="243730"/>
                                        </p:tgtEl>
                                        <p:attrNameLst>
                                          <p:attrName>ppt_w</p:attrName>
                                        </p:attrNameLst>
                                      </p:cBhvr>
                                      <p:tavLst>
                                        <p:tav tm="0">
                                          <p:val>
                                            <p:fltVal val="0"/>
                                          </p:val>
                                        </p:tav>
                                        <p:tav tm="100000">
                                          <p:val>
                                            <p:strVal val="#ppt_w"/>
                                          </p:val>
                                        </p:tav>
                                      </p:tavLst>
                                    </p:anim>
                                    <p:anim calcmode="lin" valueType="num">
                                      <p:cBhvr>
                                        <p:cTn id="8" dur="500" fill="hold"/>
                                        <p:tgtEl>
                                          <p:spTgt spid="243730"/>
                                        </p:tgtEl>
                                        <p:attrNameLst>
                                          <p:attrName>ppt_h</p:attrName>
                                        </p:attrNameLst>
                                      </p:cBhvr>
                                      <p:tavLst>
                                        <p:tav tm="0">
                                          <p:val>
                                            <p:fltVal val="0"/>
                                          </p:val>
                                        </p:tav>
                                        <p:tav tm="100000">
                                          <p:val>
                                            <p:strVal val="#ppt_h"/>
                                          </p:val>
                                        </p:tav>
                                      </p:tavLst>
                                    </p:anim>
                                    <p:anim calcmode="lin" valueType="num">
                                      <p:cBhvr>
                                        <p:cTn id="9" dur="500" fill="hold"/>
                                        <p:tgtEl>
                                          <p:spTgt spid="243730"/>
                                        </p:tgtEl>
                                        <p:attrNameLst>
                                          <p:attrName>style.rotation</p:attrName>
                                        </p:attrNameLst>
                                      </p:cBhvr>
                                      <p:tavLst>
                                        <p:tav tm="0">
                                          <p:val>
                                            <p:fltVal val="360"/>
                                          </p:val>
                                        </p:tav>
                                        <p:tav tm="100000">
                                          <p:val>
                                            <p:fltVal val="0"/>
                                          </p:val>
                                        </p:tav>
                                      </p:tavLst>
                                    </p:anim>
                                    <p:animEffect transition="in" filter="fade">
                                      <p:cBhvr>
                                        <p:cTn id="10" dur="500"/>
                                        <p:tgtEl>
                                          <p:spTgt spid="24373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9" presetClass="entr" presetSubtype="0" decel="10000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 calcmode="lin" valueType="num">
                                      <p:cBhvr>
                                        <p:cTn id="22" dur="500" fill="hold"/>
                                        <p:tgtEl>
                                          <p:spTgt spid="4"/>
                                        </p:tgtEl>
                                        <p:attrNameLst>
                                          <p:attrName>style.rotation</p:attrName>
                                        </p:attrNameLst>
                                      </p:cBhvr>
                                      <p:tavLst>
                                        <p:tav tm="0">
                                          <p:val>
                                            <p:fltVal val="360"/>
                                          </p:val>
                                        </p:tav>
                                        <p:tav tm="100000">
                                          <p:val>
                                            <p:fltVal val="0"/>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3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ctrTitle"/>
          </p:nvPr>
        </p:nvSpPr>
        <p:spPr>
          <a:xfrm>
            <a:off x="685800" y="1371600"/>
            <a:ext cx="7772400" cy="1470025"/>
          </a:xfrm>
        </p:spPr>
        <p:txBody>
          <a:bodyPr/>
          <a:lstStyle/>
          <a:p>
            <a:pPr marL="0" indent="0"/>
            <a:r>
              <a:rPr lang="en-US" dirty="0" smtClean="0"/>
              <a:t>Industry Application</a:t>
            </a:r>
          </a:p>
        </p:txBody>
      </p:sp>
      <p:sp>
        <p:nvSpPr>
          <p:cNvPr id="87043" name="Subtitle 2"/>
          <p:cNvSpPr>
            <a:spLocks noGrp="1"/>
          </p:cNvSpPr>
          <p:nvPr>
            <p:ph type="subTitle" idx="1"/>
          </p:nvPr>
        </p:nvSpPr>
        <p:spPr>
          <a:xfrm>
            <a:off x="1295400" y="3660775"/>
            <a:ext cx="6400800" cy="1600200"/>
          </a:xfrm>
        </p:spPr>
        <p:txBody>
          <a:bodyPr/>
          <a:lstStyle/>
          <a:p>
            <a:r>
              <a:rPr lang="en-US" sz="6600" smtClean="0">
                <a:solidFill>
                  <a:srgbClr val="33CCFF"/>
                </a:solidFill>
              </a:rPr>
              <a:t>Recommendation</a:t>
            </a:r>
            <a:endParaRPr lang="en-US" sz="6600" smtClean="0">
              <a:solidFill>
                <a:srgbClr val="00B050"/>
              </a:solidFill>
            </a:endParaRPr>
          </a:p>
        </p:txBody>
      </p:sp>
      <p:pic>
        <p:nvPicPr>
          <p:cNvPr id="87044" name="Picture 2"/>
          <p:cNvPicPr>
            <a:picLocks noChangeAspect="1" noChangeArrowheads="1"/>
          </p:cNvPicPr>
          <p:nvPr/>
        </p:nvPicPr>
        <p:blipFill>
          <a:blip r:embed="rId2" cstate="print"/>
          <a:srcRect/>
          <a:stretch>
            <a:fillRect/>
          </a:stretch>
        </p:blipFill>
        <p:spPr bwMode="auto">
          <a:xfrm>
            <a:off x="2971800" y="2898775"/>
            <a:ext cx="2973388"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Recommendation in Amazon.com</a:t>
            </a:r>
          </a:p>
        </p:txBody>
      </p:sp>
      <p:grpSp>
        <p:nvGrpSpPr>
          <p:cNvPr id="2" name="Group 7"/>
          <p:cNvGrpSpPr>
            <a:grpSpLocks/>
          </p:cNvGrpSpPr>
          <p:nvPr/>
        </p:nvGrpSpPr>
        <p:grpSpPr bwMode="auto">
          <a:xfrm>
            <a:off x="76200" y="3276600"/>
            <a:ext cx="8967788" cy="3184525"/>
            <a:chOff x="76200" y="3276600"/>
            <a:chExt cx="8968058" cy="3184806"/>
          </a:xfrm>
        </p:grpSpPr>
        <p:pic>
          <p:nvPicPr>
            <p:cNvPr id="88072" name="Picture 3"/>
            <p:cNvPicPr>
              <a:picLocks noChangeAspect="1" noChangeArrowheads="1"/>
            </p:cNvPicPr>
            <p:nvPr/>
          </p:nvPicPr>
          <p:blipFill>
            <a:blip r:embed="rId3" cstate="print"/>
            <a:srcRect/>
            <a:stretch>
              <a:fillRect/>
            </a:stretch>
          </p:blipFill>
          <p:spPr bwMode="auto">
            <a:xfrm>
              <a:off x="76200" y="3276600"/>
              <a:ext cx="8968058" cy="1676400"/>
            </a:xfrm>
            <a:prstGeom prst="rect">
              <a:avLst/>
            </a:prstGeom>
            <a:noFill/>
            <a:ln w="9525">
              <a:noFill/>
              <a:miter lim="800000"/>
              <a:headEnd/>
              <a:tailEnd/>
            </a:ln>
          </p:spPr>
        </p:pic>
        <p:sp>
          <p:nvSpPr>
            <p:cNvPr id="88073" name="Rectangle 6"/>
            <p:cNvSpPr>
              <a:spLocks noChangeArrowheads="1"/>
            </p:cNvSpPr>
            <p:nvPr/>
          </p:nvSpPr>
          <p:spPr bwMode="auto">
            <a:xfrm>
              <a:off x="457199" y="5137666"/>
              <a:ext cx="8229859" cy="1323740"/>
            </a:xfrm>
            <a:prstGeom prst="rect">
              <a:avLst/>
            </a:prstGeom>
            <a:noFill/>
            <a:ln w="9525">
              <a:noFill/>
              <a:miter lim="800000"/>
              <a:headEnd/>
              <a:tailEnd/>
            </a:ln>
          </p:spPr>
          <p:txBody>
            <a:bodyPr>
              <a:spAutoFit/>
            </a:bodyPr>
            <a:lstStyle/>
            <a:p>
              <a:pPr marL="341313" indent="-341313">
                <a:buFont typeface="Wingdings" pitchFamily="2" charset="2"/>
                <a:buChar char="q"/>
              </a:pPr>
              <a:r>
                <a:rPr lang="en-US" sz="2000"/>
                <a:t>This item: Apple iPod touch 32 GB (3rd Generation) NEWEST MODEL</a:t>
              </a:r>
            </a:p>
            <a:p>
              <a:pPr marL="341313" indent="-341313">
                <a:buFont typeface="Wingdings" pitchFamily="2" charset="2"/>
                <a:buChar char="q"/>
              </a:pPr>
              <a:r>
                <a:rPr lang="en-US" sz="2000" u="sng">
                  <a:solidFill>
                    <a:srgbClr val="0066CC"/>
                  </a:solidFill>
                </a:rPr>
                <a:t>iKross 3-Pack Premium Reusable LCD Screen Protector with Lint Cleaning Cloth for iPod touch 1G (Clear)</a:t>
              </a:r>
              <a:endParaRPr lang="en-US" sz="2000">
                <a:solidFill>
                  <a:srgbClr val="0066CC"/>
                </a:solidFill>
              </a:endParaRPr>
            </a:p>
            <a:p>
              <a:pPr marL="341313" indent="-341313">
                <a:buFont typeface="Wingdings" pitchFamily="2" charset="2"/>
                <a:buChar char="q"/>
              </a:pPr>
              <a:r>
                <a:rPr lang="en-US" sz="2000" u="sng">
                  <a:solidFill>
                    <a:srgbClr val="0066CC"/>
                  </a:solidFill>
                </a:rPr>
                <a:t>Speck PixelSkin Rubberized Case for iPod touch 2G, 3G (Black)</a:t>
              </a:r>
              <a:endParaRPr lang="en-US" sz="2000">
                <a:solidFill>
                  <a:srgbClr val="0066CC"/>
                </a:solidFill>
              </a:endParaRPr>
            </a:p>
          </p:txBody>
        </p:sp>
      </p:grpSp>
      <p:pic>
        <p:nvPicPr>
          <p:cNvPr id="88068" name="Picture 2"/>
          <p:cNvPicPr>
            <a:picLocks noChangeAspect="1" noChangeArrowheads="1"/>
          </p:cNvPicPr>
          <p:nvPr/>
        </p:nvPicPr>
        <p:blipFill>
          <a:blip r:embed="rId4" cstate="print"/>
          <a:srcRect/>
          <a:stretch>
            <a:fillRect/>
          </a:stretch>
        </p:blipFill>
        <p:spPr bwMode="auto">
          <a:xfrm>
            <a:off x="2330450" y="914400"/>
            <a:ext cx="2012950" cy="2362200"/>
          </a:xfrm>
          <a:prstGeom prst="rect">
            <a:avLst/>
          </a:prstGeom>
          <a:noFill/>
          <a:ln w="9525">
            <a:noFill/>
            <a:miter lim="800000"/>
            <a:headEnd/>
            <a:tailEnd/>
          </a:ln>
        </p:spPr>
      </p:pic>
      <p:sp>
        <p:nvSpPr>
          <p:cNvPr id="9" name="Rounded Rectangular Callout 8"/>
          <p:cNvSpPr>
            <a:spLocks noChangeArrowheads="1"/>
          </p:cNvSpPr>
          <p:nvPr/>
        </p:nvSpPr>
        <p:spPr bwMode="auto">
          <a:xfrm>
            <a:off x="4933950" y="1295400"/>
            <a:ext cx="3352800" cy="1219200"/>
          </a:xfrm>
          <a:prstGeom prst="wedgeRoundRectCallout">
            <a:avLst>
              <a:gd name="adj1" fmla="val -79935"/>
              <a:gd name="adj2" fmla="val 159764"/>
              <a:gd name="adj3" fmla="val 16667"/>
            </a:avLst>
          </a:prstGeom>
          <a:solidFill>
            <a:srgbClr val="FFFFCC"/>
          </a:solidFill>
          <a:ln w="9525" algn="ctr">
            <a:solidFill>
              <a:schemeClr val="tx1"/>
            </a:solidFill>
            <a:round/>
            <a:headEnd/>
            <a:tailEnd/>
          </a:ln>
        </p:spPr>
        <p:txBody>
          <a:bodyPr/>
          <a:lstStyle/>
          <a:p>
            <a:r>
              <a:rPr lang="en-US" sz="2000"/>
              <a:t>How do you implement the “Frequently Bought Together” List?</a:t>
            </a:r>
          </a:p>
        </p:txBody>
      </p:sp>
      <p:sp>
        <p:nvSpPr>
          <p:cNvPr id="88070" name="Rectangle 9"/>
          <p:cNvSpPr>
            <a:spLocks noChangeArrowheads="1"/>
          </p:cNvSpPr>
          <p:nvPr/>
        </p:nvSpPr>
        <p:spPr bwMode="auto">
          <a:xfrm>
            <a:off x="304800" y="1514475"/>
            <a:ext cx="1874838" cy="923925"/>
          </a:xfrm>
          <a:prstGeom prst="rect">
            <a:avLst/>
          </a:prstGeom>
          <a:noFill/>
          <a:ln w="9525">
            <a:noFill/>
            <a:miter lim="800000"/>
            <a:headEnd/>
            <a:tailEnd/>
          </a:ln>
        </p:spPr>
        <p:txBody>
          <a:bodyPr>
            <a:spAutoFit/>
          </a:bodyPr>
          <a:lstStyle/>
          <a:p>
            <a:r>
              <a:rPr lang="en-US"/>
              <a:t>Apple iPod touch </a:t>
            </a:r>
          </a:p>
          <a:p>
            <a:r>
              <a:rPr lang="en-US"/>
              <a:t>32 GB</a:t>
            </a:r>
          </a:p>
          <a:p>
            <a:r>
              <a:rPr lang="en-US">
                <a:solidFill>
                  <a:srgbClr val="C00000"/>
                </a:solidFill>
              </a:rPr>
              <a:t>$268.84</a:t>
            </a:r>
          </a:p>
        </p:txBody>
      </p:sp>
      <p:sp>
        <p:nvSpPr>
          <p:cNvPr id="88071" name="Rectangle 2"/>
          <p:cNvSpPr>
            <a:spLocks noChangeArrowheads="1"/>
          </p:cNvSpPr>
          <p:nvPr/>
        </p:nvSpPr>
        <p:spPr bwMode="auto">
          <a:xfrm>
            <a:off x="260350" y="990600"/>
            <a:ext cx="2025650" cy="369888"/>
          </a:xfrm>
          <a:prstGeom prst="rect">
            <a:avLst/>
          </a:prstGeom>
          <a:noFill/>
          <a:ln w="9525">
            <a:noFill/>
            <a:miter lim="800000"/>
            <a:headEnd/>
            <a:tailEnd/>
          </a:ln>
        </p:spPr>
        <p:txBody>
          <a:bodyPr wrap="none">
            <a:spAutoFit/>
          </a:bodyPr>
          <a:lstStyle/>
          <a:p>
            <a:r>
              <a:rPr lang="en-US"/>
              <a:t>www.amazon.com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685800" y="838200"/>
            <a:ext cx="8032750" cy="6006991"/>
          </a:xfrm>
          <a:prstGeom prst="rect">
            <a:avLst/>
          </a:prstGeom>
          <a:noFill/>
          <a:ln w="9525">
            <a:noFill/>
            <a:miter lim="800000"/>
            <a:headEnd/>
            <a:tailEnd/>
          </a:ln>
        </p:spPr>
        <p:txBody>
          <a:bodyPr lIns="96736" tIns="48368" rIns="96736" bIns="48368">
            <a:spAutoFit/>
          </a:bodyPr>
          <a:lstStyle/>
          <a:p>
            <a:pPr defTabSz="966788"/>
            <a:r>
              <a:rPr lang="en-US" dirty="0">
                <a:solidFill>
                  <a:schemeClr val="accent2"/>
                </a:solidFill>
              </a:rPr>
              <a:t>using namespace </a:t>
            </a:r>
            <a:r>
              <a:rPr lang="en-US" dirty="0" err="1">
                <a:solidFill>
                  <a:schemeClr val="accent2"/>
                </a:solidFill>
              </a:rPr>
              <a:t>std</a:t>
            </a:r>
            <a:r>
              <a:rPr lang="en-US" dirty="0">
                <a:solidFill>
                  <a:schemeClr val="accent2"/>
                </a:solidFill>
              </a:rPr>
              <a:t>;	// </a:t>
            </a:r>
            <a:r>
              <a:rPr lang="en-US" dirty="0" smtClean="0">
                <a:solidFill>
                  <a:schemeClr val="accent2"/>
                </a:solidFill>
              </a:rPr>
              <a:t>C++ lib for </a:t>
            </a:r>
            <a:r>
              <a:rPr lang="en-US" dirty="0">
                <a:solidFill>
                  <a:schemeClr val="accent2"/>
                </a:solidFill>
              </a:rPr>
              <a:t>C++ I/O</a:t>
            </a:r>
          </a:p>
          <a:p>
            <a:pPr defTabSz="966788"/>
            <a:r>
              <a:rPr lang="en-US" dirty="0" smtClean="0"/>
              <a:t>#</a:t>
            </a:r>
            <a:r>
              <a:rPr lang="en-US" dirty="0"/>
              <a:t>include &lt;iostream</a:t>
            </a:r>
            <a:r>
              <a:rPr lang="en-US" dirty="0" smtClean="0"/>
              <a:t>&gt;	// C++ lab allows you to use C-style I/O</a:t>
            </a:r>
            <a:endParaRPr lang="en-US" dirty="0"/>
          </a:p>
          <a:p>
            <a:pPr defTabSz="966788"/>
            <a:r>
              <a:rPr lang="en-US" dirty="0" smtClean="0"/>
              <a:t>void </a:t>
            </a:r>
            <a:r>
              <a:rPr lang="en-US" dirty="0"/>
              <a:t>foo(</a:t>
            </a:r>
            <a:r>
              <a:rPr lang="en-US" dirty="0" err="1"/>
              <a:t>int</a:t>
            </a:r>
            <a:r>
              <a:rPr lang="en-US" dirty="0"/>
              <a:t> *n) {	</a:t>
            </a:r>
          </a:p>
          <a:p>
            <a:pPr defTabSz="966788"/>
            <a:r>
              <a:rPr lang="en-US" dirty="0"/>
              <a:t>    </a:t>
            </a:r>
            <a:r>
              <a:rPr lang="en-US" dirty="0">
                <a:solidFill>
                  <a:srgbClr val="0000FF"/>
                </a:solidFill>
              </a:rPr>
              <a:t>printf</a:t>
            </a:r>
            <a:r>
              <a:rPr lang="en-US" dirty="0"/>
              <a:t>("%d\n", *n);	</a:t>
            </a:r>
          </a:p>
          <a:p>
            <a:pPr defTabSz="966788"/>
            <a:r>
              <a:rPr lang="en-US" dirty="0"/>
              <a:t>    *n = 30;		</a:t>
            </a:r>
          </a:p>
          <a:p>
            <a:pPr defTabSz="966788"/>
            <a:r>
              <a:rPr lang="en-US" dirty="0"/>
              <a:t>    </a:t>
            </a:r>
            <a:r>
              <a:rPr lang="en-US" dirty="0">
                <a:solidFill>
                  <a:srgbClr val="0000FF"/>
                </a:solidFill>
              </a:rPr>
              <a:t>printf</a:t>
            </a:r>
            <a:r>
              <a:rPr lang="en-US" dirty="0"/>
              <a:t>("%d\n", *n</a:t>
            </a:r>
            <a:r>
              <a:rPr lang="en-US" dirty="0" smtClean="0"/>
              <a:t>);</a:t>
            </a:r>
            <a:r>
              <a:rPr lang="en-US" dirty="0"/>
              <a:t> </a:t>
            </a:r>
            <a:r>
              <a:rPr lang="en-US" dirty="0" smtClean="0"/>
              <a:t>return; }</a:t>
            </a:r>
            <a:endParaRPr lang="en-US" dirty="0"/>
          </a:p>
          <a:p>
            <a:pPr defTabSz="966788"/>
            <a:r>
              <a:rPr lang="en-US" dirty="0"/>
              <a:t>void main() {</a:t>
            </a:r>
          </a:p>
          <a:p>
            <a:pPr defTabSz="966788"/>
            <a:r>
              <a:rPr lang="en-US" dirty="0"/>
              <a:t>	</a:t>
            </a:r>
            <a:r>
              <a:rPr lang="en-US" dirty="0" err="1"/>
              <a:t>int</a:t>
            </a:r>
            <a:r>
              <a:rPr lang="en-US" dirty="0"/>
              <a:t> </a:t>
            </a:r>
            <a:r>
              <a:rPr lang="en-US" dirty="0" err="1"/>
              <a:t>i</a:t>
            </a:r>
            <a:r>
              <a:rPr lang="en-US" dirty="0"/>
              <a:t> = 0;</a:t>
            </a:r>
          </a:p>
          <a:p>
            <a:pPr defTabSz="966788"/>
            <a:r>
              <a:rPr lang="en-US" dirty="0">
                <a:solidFill>
                  <a:schemeClr val="accent2"/>
                </a:solidFill>
                <a:latin typeface="Arial" pitchFamily="34" charset="0"/>
              </a:rPr>
              <a:t>	cin</a:t>
            </a:r>
            <a:r>
              <a:rPr lang="en-US" dirty="0">
                <a:latin typeface="Arial" pitchFamily="34" charset="0"/>
              </a:rPr>
              <a:t> </a:t>
            </a:r>
            <a:r>
              <a:rPr lang="en-US" dirty="0">
                <a:solidFill>
                  <a:schemeClr val="accent2"/>
                </a:solidFill>
                <a:latin typeface="Arial" pitchFamily="34" charset="0"/>
              </a:rPr>
              <a:t>&gt;&gt;</a:t>
            </a:r>
            <a:r>
              <a:rPr lang="en-US" dirty="0">
                <a:latin typeface="Arial" pitchFamily="34" charset="0"/>
              </a:rPr>
              <a:t> i; </a:t>
            </a:r>
            <a:r>
              <a:rPr lang="en-US" dirty="0" smtClean="0">
                <a:latin typeface="Arial" pitchFamily="34" charset="0"/>
              </a:rPr>
              <a:t>	</a:t>
            </a:r>
            <a:r>
              <a:rPr lang="en-US" dirty="0" smtClean="0"/>
              <a:t>// </a:t>
            </a:r>
            <a:r>
              <a:rPr lang="en-US" dirty="0"/>
              <a:t>enter an integer</a:t>
            </a:r>
          </a:p>
          <a:p>
            <a:pPr defTabSz="966788"/>
            <a:r>
              <a:rPr lang="en-US" dirty="0"/>
              <a:t>	foo(&amp;i);     </a:t>
            </a:r>
            <a:r>
              <a:rPr lang="en-US" dirty="0" smtClean="0"/>
              <a:t>	// </a:t>
            </a:r>
            <a:r>
              <a:rPr lang="en-US" dirty="0"/>
              <a:t>the ampersand is used for address of i</a:t>
            </a:r>
          </a:p>
          <a:p>
            <a:pPr defTabSz="966788"/>
            <a:r>
              <a:rPr lang="en-US" dirty="0"/>
              <a:t>	</a:t>
            </a:r>
            <a:r>
              <a:rPr lang="en-US" dirty="0">
                <a:solidFill>
                  <a:schemeClr val="accent2"/>
                </a:solidFill>
              </a:rPr>
              <a:t>cout</a:t>
            </a:r>
            <a:r>
              <a:rPr lang="en-US" dirty="0"/>
              <a:t> &lt;&lt; "</a:t>
            </a:r>
            <a:r>
              <a:rPr lang="en-US" dirty="0" err="1"/>
              <a:t>i</a:t>
            </a:r>
            <a:r>
              <a:rPr lang="en-US" dirty="0"/>
              <a:t> = " &lt;&lt; </a:t>
            </a:r>
            <a:r>
              <a:rPr lang="en-US" dirty="0" err="1"/>
              <a:t>i</a:t>
            </a:r>
            <a:r>
              <a:rPr lang="en-US" dirty="0"/>
              <a:t>;		// C++ I/O</a:t>
            </a:r>
          </a:p>
          <a:p>
            <a:pPr defTabSz="966788"/>
            <a:r>
              <a:rPr lang="en-US" dirty="0"/>
              <a:t>	</a:t>
            </a:r>
            <a:r>
              <a:rPr lang="en-US" dirty="0" err="1"/>
              <a:t>i</a:t>
            </a:r>
            <a:r>
              <a:rPr lang="en-US" dirty="0"/>
              <a:t> = 10;</a:t>
            </a:r>
          </a:p>
          <a:p>
            <a:pPr defTabSz="966788"/>
            <a:r>
              <a:rPr lang="en-US" dirty="0"/>
              <a:t>	foo(&amp;</a:t>
            </a:r>
            <a:r>
              <a:rPr lang="en-US" dirty="0" err="1"/>
              <a:t>i</a:t>
            </a:r>
            <a:r>
              <a:rPr lang="en-US" dirty="0"/>
              <a:t>);</a:t>
            </a:r>
          </a:p>
          <a:p>
            <a:pPr defTabSz="966788"/>
            <a:r>
              <a:rPr lang="en-US" dirty="0"/>
              <a:t>	</a:t>
            </a:r>
            <a:r>
              <a:rPr lang="en-US" dirty="0">
                <a:solidFill>
                  <a:schemeClr val="accent2"/>
                </a:solidFill>
              </a:rPr>
              <a:t>cout</a:t>
            </a:r>
            <a:r>
              <a:rPr lang="en-US" dirty="0"/>
              <a:t> &lt;&lt; "</a:t>
            </a:r>
            <a:r>
              <a:rPr lang="en-US" dirty="0" err="1"/>
              <a:t>i</a:t>
            </a:r>
            <a:r>
              <a:rPr lang="en-US" dirty="0"/>
              <a:t> = " &lt;&lt; </a:t>
            </a:r>
            <a:r>
              <a:rPr lang="en-US" dirty="0" err="1"/>
              <a:t>i</a:t>
            </a:r>
            <a:r>
              <a:rPr lang="en-US" dirty="0"/>
              <a:t> &lt;&lt; </a:t>
            </a:r>
            <a:r>
              <a:rPr lang="en-US" dirty="0" err="1">
                <a:solidFill>
                  <a:schemeClr val="accent2"/>
                </a:solidFill>
              </a:rPr>
              <a:t>endl</a:t>
            </a:r>
            <a:r>
              <a:rPr lang="en-US" dirty="0"/>
              <a:t>;	 // C++ I/O</a:t>
            </a:r>
          </a:p>
          <a:p>
            <a:pPr defTabSz="966788"/>
            <a:r>
              <a:rPr lang="en-US" dirty="0"/>
              <a:t>	</a:t>
            </a:r>
            <a:r>
              <a:rPr lang="en-US" dirty="0">
                <a:solidFill>
                  <a:schemeClr val="accent2"/>
                </a:solidFill>
              </a:rPr>
              <a:t>cout</a:t>
            </a:r>
            <a:r>
              <a:rPr lang="en-US" dirty="0"/>
              <a:t> &lt;&lt; "Press Enter to close the window";</a:t>
            </a:r>
          </a:p>
          <a:p>
            <a:pPr defTabSz="966788"/>
            <a:r>
              <a:rPr lang="en-US" dirty="0"/>
              <a:t>}</a:t>
            </a:r>
          </a:p>
        </p:txBody>
      </p:sp>
      <p:sp>
        <p:nvSpPr>
          <p:cNvPr id="16387" name="Rectangle 5"/>
          <p:cNvSpPr>
            <a:spLocks noChangeArrowheads="1"/>
          </p:cNvSpPr>
          <p:nvPr/>
        </p:nvSpPr>
        <p:spPr bwMode="auto">
          <a:xfrm>
            <a:off x="671513" y="76200"/>
            <a:ext cx="7796212"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C++ I/O and C Style I/O</a:t>
            </a:r>
            <a:endParaRPr lang="en-US" sz="3400" b="1" dirty="0">
              <a:solidFill>
                <a:schemeClr val="accent2"/>
              </a:solidFill>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600200"/>
            <a:ext cx="4267200" cy="2197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fade">
                                      <p:cBhvr>
                                        <p:cTn id="7" dur="1000"/>
                                        <p:tgtEl>
                                          <p:spTgt spid="19458"/>
                                        </p:tgtEl>
                                      </p:cBhvr>
                                    </p:animEffect>
                                    <p:anim calcmode="lin" valueType="num">
                                      <p:cBhvr>
                                        <p:cTn id="8" dur="1000" fill="hold"/>
                                        <p:tgtEl>
                                          <p:spTgt spid="19458"/>
                                        </p:tgtEl>
                                        <p:attrNameLst>
                                          <p:attrName>ppt_x</p:attrName>
                                        </p:attrNameLst>
                                      </p:cBhvr>
                                      <p:tavLst>
                                        <p:tav tm="0">
                                          <p:val>
                                            <p:strVal val="#ppt_x"/>
                                          </p:val>
                                        </p:tav>
                                        <p:tav tm="100000">
                                          <p:val>
                                            <p:strVal val="#ppt_x"/>
                                          </p:val>
                                        </p:tav>
                                      </p:tavLst>
                                    </p:anim>
                                    <p:anim calcmode="lin" valueType="num">
                                      <p:cBhvr>
                                        <p:cTn id="9" dur="1000" fill="hold"/>
                                        <p:tgtEl>
                                          <p:spTgt spid="194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086600" cy="623888"/>
          </a:xfrm>
        </p:spPr>
        <p:txBody>
          <a:bodyPr/>
          <a:lstStyle/>
          <a:p>
            <a:pPr algn="ctr"/>
            <a:r>
              <a:rPr lang="en-US" sz="2400" dirty="0" smtClean="0"/>
              <a:t>A Shopping Site with Recommendation: </a:t>
            </a:r>
            <a:br>
              <a:rPr lang="en-US" sz="2400" dirty="0" smtClean="0"/>
            </a:br>
            <a:r>
              <a:rPr lang="en-US" sz="2400" dirty="0" smtClean="0"/>
              <a:t>Frequently Bought Together (FBT) Items </a:t>
            </a:r>
            <a:endParaRPr lang="en-US" sz="2400" dirty="0"/>
          </a:p>
        </p:txBody>
      </p:sp>
      <p:sp>
        <p:nvSpPr>
          <p:cNvPr id="5" name="Rectangle 4"/>
          <p:cNvSpPr/>
          <p:nvPr/>
        </p:nvSpPr>
        <p:spPr bwMode="auto">
          <a:xfrm>
            <a:off x="1600200" y="1757065"/>
            <a:ext cx="1828800" cy="16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Catalog &amp; shopping  page</a:t>
            </a:r>
          </a:p>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t>Display the list</a:t>
            </a:r>
            <a:endParaRPr kumimoji="0" lang="en-US" sz="2000" b="0" i="0" u="none" strike="noStrike" cap="none" normalizeH="0" baseline="0" dirty="0" smtClean="0">
              <a:ln>
                <a:noFill/>
              </a:ln>
              <a:solidFill>
                <a:schemeClr val="tx1"/>
              </a:solidFill>
              <a:effectLst/>
            </a:endParaRPr>
          </a:p>
        </p:txBody>
      </p:sp>
      <p:sp>
        <p:nvSpPr>
          <p:cNvPr id="6" name="Rectangle 5"/>
          <p:cNvSpPr/>
          <p:nvPr/>
        </p:nvSpPr>
        <p:spPr bwMode="auto">
          <a:xfrm>
            <a:off x="1600200" y="3814465"/>
            <a:ext cx="18288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t>A linked list of books (Catalog)</a:t>
            </a:r>
          </a:p>
        </p:txBody>
      </p:sp>
      <p:cxnSp>
        <p:nvCxnSpPr>
          <p:cNvPr id="8" name="Straight Arrow Connector 7"/>
          <p:cNvCxnSpPr>
            <a:stCxn id="6" idx="0"/>
            <a:endCxn id="5" idx="2"/>
          </p:cNvCxnSpPr>
          <p:nvPr/>
        </p:nvCxnSpPr>
        <p:spPr bwMode="auto">
          <a:xfrm flipV="1">
            <a:off x="2514600" y="3357265"/>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Rectangle 8"/>
          <p:cNvSpPr/>
          <p:nvPr/>
        </p:nvSpPr>
        <p:spPr bwMode="auto">
          <a:xfrm>
            <a:off x="3962400" y="1071265"/>
            <a:ext cx="2019300" cy="228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rPr>
              <a:t>My Shopping Cart</a:t>
            </a:r>
          </a:p>
          <a:p>
            <a:pPr marL="0" marR="0" indent="0" algn="l" defTabSz="914400" rtl="0" eaLnBrk="0" fontAlgn="base" latinLnBrk="0" hangingPunct="0">
              <a:lnSpc>
                <a:spcPct val="100000"/>
              </a:lnSpc>
              <a:spcBef>
                <a:spcPct val="0"/>
              </a:spcBef>
              <a:spcAft>
                <a:spcPct val="0"/>
              </a:spcAft>
              <a:buClrTx/>
              <a:buSzTx/>
              <a:buFontTx/>
              <a:buNone/>
              <a:tabLst/>
            </a:pPr>
            <a:endParaRPr lang="en-US" sz="2000" b="0" dirty="0" smtClean="0"/>
          </a:p>
          <a:p>
            <a:pPr marL="0" marR="0" indent="0" algn="l" defTabSz="914400" rtl="0" eaLnBrk="0" fontAlgn="base" latinLnBrk="0" hangingPunct="0">
              <a:lnSpc>
                <a:spcPct val="100000"/>
              </a:lnSpc>
              <a:spcBef>
                <a:spcPct val="0"/>
              </a:spcBef>
              <a:spcAft>
                <a:spcPct val="0"/>
              </a:spcAft>
              <a:buClrTx/>
              <a:buSzTx/>
              <a:buFontTx/>
              <a:buNone/>
              <a:tabLst/>
            </a:pPr>
            <a:r>
              <a:rPr lang="en-US" sz="2000" b="0" dirty="0" smtClean="0"/>
              <a:t>For each item, list three recommendations items</a:t>
            </a:r>
            <a:endParaRPr kumimoji="0" lang="en-US" sz="2000" b="0" i="0" u="none" strike="noStrike" cap="none" normalizeH="0" baseline="0" dirty="0" smtClean="0">
              <a:ln>
                <a:noFill/>
              </a:ln>
              <a:solidFill>
                <a:schemeClr val="tx1"/>
              </a:solidFill>
              <a:effectLst/>
            </a:endParaRPr>
          </a:p>
        </p:txBody>
      </p:sp>
      <p:sp>
        <p:nvSpPr>
          <p:cNvPr id="10" name="Rounded Rectangle 9"/>
          <p:cNvSpPr/>
          <p:nvPr/>
        </p:nvSpPr>
        <p:spPr bwMode="auto">
          <a:xfrm>
            <a:off x="1981200" y="2900065"/>
            <a:ext cx="1143000" cy="304800"/>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Add to Cart</a:t>
            </a:r>
          </a:p>
        </p:txBody>
      </p:sp>
      <p:cxnSp>
        <p:nvCxnSpPr>
          <p:cNvPr id="12" name="Elbow Connector 11"/>
          <p:cNvCxnSpPr>
            <a:stCxn id="10" idx="3"/>
            <a:endCxn id="9" idx="1"/>
          </p:cNvCxnSpPr>
          <p:nvPr/>
        </p:nvCxnSpPr>
        <p:spPr bwMode="auto">
          <a:xfrm flipV="1">
            <a:off x="3124200" y="2214265"/>
            <a:ext cx="838200" cy="838200"/>
          </a:xfrm>
          <a:prstGeom prst="bentConnector3">
            <a:avLst/>
          </a:prstGeom>
          <a:solidFill>
            <a:schemeClr val="accent1"/>
          </a:solidFill>
          <a:ln w="9525" cap="flat" cmpd="sng" algn="ctr">
            <a:solidFill>
              <a:schemeClr val="tx1"/>
            </a:solidFill>
            <a:prstDash val="solid"/>
            <a:round/>
            <a:headEnd type="none" w="med" len="med"/>
            <a:tailEnd type="arrow"/>
          </a:ln>
          <a:effectLst/>
        </p:spPr>
      </p:cxnSp>
      <p:sp>
        <p:nvSpPr>
          <p:cNvPr id="13" name="Rectangle 12"/>
          <p:cNvSpPr/>
          <p:nvPr/>
        </p:nvSpPr>
        <p:spPr bwMode="auto">
          <a:xfrm>
            <a:off x="304800" y="1757065"/>
            <a:ext cx="1143000" cy="16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Enter and add a book to catalog</a:t>
            </a:r>
          </a:p>
        </p:txBody>
      </p:sp>
      <p:cxnSp>
        <p:nvCxnSpPr>
          <p:cNvPr id="19" name="Elbow Connector 18"/>
          <p:cNvCxnSpPr>
            <a:stCxn id="13" idx="2"/>
            <a:endCxn id="6" idx="1"/>
          </p:cNvCxnSpPr>
          <p:nvPr/>
        </p:nvCxnSpPr>
        <p:spPr bwMode="auto">
          <a:xfrm rot="16200000" flipH="1">
            <a:off x="742950" y="3490615"/>
            <a:ext cx="990600" cy="723900"/>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20" name="Rounded Rectangle 19"/>
          <p:cNvSpPr/>
          <p:nvPr/>
        </p:nvSpPr>
        <p:spPr bwMode="auto">
          <a:xfrm>
            <a:off x="4343400" y="2954494"/>
            <a:ext cx="1066800" cy="304800"/>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Checkout</a:t>
            </a:r>
            <a:endParaRPr kumimoji="0" lang="en-US" sz="1200" b="0" i="0" u="none" strike="noStrike" cap="none" normalizeH="0" baseline="0" dirty="0" smtClean="0">
              <a:ln>
                <a:noFill/>
              </a:ln>
              <a:solidFill>
                <a:schemeClr val="tx1"/>
              </a:solidFill>
              <a:effectLst/>
              <a:latin typeface="Times New Roman" pitchFamily="18" charset="0"/>
            </a:endParaRPr>
          </a:p>
        </p:txBody>
      </p:sp>
      <p:sp>
        <p:nvSpPr>
          <p:cNvPr id="21" name="Rectangle 20"/>
          <p:cNvSpPr/>
          <p:nvPr/>
        </p:nvSpPr>
        <p:spPr bwMode="auto">
          <a:xfrm>
            <a:off x="7010400" y="1071265"/>
            <a:ext cx="1447800" cy="228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smtClean="0"/>
              <a:t>Checkout:</a:t>
            </a:r>
          </a:p>
          <a:p>
            <a:endParaRPr lang="en-US" sz="2000" b="0" dirty="0" smtClean="0"/>
          </a:p>
          <a:p>
            <a:r>
              <a:rPr lang="en-US" sz="2000" b="0" dirty="0" smtClean="0"/>
              <a:t>Display </a:t>
            </a:r>
            <a:r>
              <a:rPr lang="en-US" sz="2000" b="0" dirty="0"/>
              <a:t>the books and update the </a:t>
            </a:r>
            <a:r>
              <a:rPr lang="en-US" sz="2000" b="0" dirty="0" err="1"/>
              <a:t>fbt</a:t>
            </a:r>
            <a:r>
              <a:rPr lang="en-US" sz="2000" b="0" dirty="0"/>
              <a:t> list</a:t>
            </a:r>
          </a:p>
        </p:txBody>
      </p:sp>
      <p:cxnSp>
        <p:nvCxnSpPr>
          <p:cNvPr id="22" name="Elbow Connector 21"/>
          <p:cNvCxnSpPr>
            <a:stCxn id="20" idx="3"/>
            <a:endCxn id="21" idx="1"/>
          </p:cNvCxnSpPr>
          <p:nvPr/>
        </p:nvCxnSpPr>
        <p:spPr bwMode="auto">
          <a:xfrm flipV="1">
            <a:off x="5410200" y="2214265"/>
            <a:ext cx="1600200" cy="892629"/>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Connector 27"/>
          <p:cNvCxnSpPr/>
          <p:nvPr/>
        </p:nvCxnSpPr>
        <p:spPr bwMode="auto">
          <a:xfrm>
            <a:off x="3962400" y="1528465"/>
            <a:ext cx="20193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Elbow Connector 45"/>
          <p:cNvCxnSpPr>
            <a:stCxn id="21" idx="2"/>
            <a:endCxn id="85" idx="3"/>
          </p:cNvCxnSpPr>
          <p:nvPr/>
        </p:nvCxnSpPr>
        <p:spPr bwMode="auto">
          <a:xfrm rot="5400000">
            <a:off x="4669972" y="2116293"/>
            <a:ext cx="1823357" cy="4305300"/>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51" name="TextBox 50"/>
          <p:cNvSpPr txBox="1"/>
          <p:nvPr/>
        </p:nvSpPr>
        <p:spPr>
          <a:xfrm>
            <a:off x="4878476" y="4773399"/>
            <a:ext cx="1829532" cy="400110"/>
          </a:xfrm>
          <a:prstGeom prst="rect">
            <a:avLst/>
          </a:prstGeom>
          <a:noFill/>
        </p:spPr>
        <p:txBody>
          <a:bodyPr wrap="square" rtlCol="0">
            <a:spAutoFit/>
          </a:bodyPr>
          <a:lstStyle/>
          <a:p>
            <a:r>
              <a:rPr lang="en-US" sz="2000" b="0" dirty="0" smtClean="0"/>
              <a:t>Update </a:t>
            </a:r>
            <a:r>
              <a:rPr lang="en-US" sz="2000" b="0" dirty="0" err="1" smtClean="0"/>
              <a:t>Fbt</a:t>
            </a:r>
            <a:r>
              <a:rPr lang="en-US" sz="2000" b="0" dirty="0" smtClean="0"/>
              <a:t> list</a:t>
            </a:r>
            <a:endParaRPr lang="en-US" sz="2000" b="0" dirty="0"/>
          </a:p>
        </p:txBody>
      </p:sp>
      <p:sp>
        <p:nvSpPr>
          <p:cNvPr id="52" name="TextBox 51"/>
          <p:cNvSpPr txBox="1"/>
          <p:nvPr/>
        </p:nvSpPr>
        <p:spPr>
          <a:xfrm>
            <a:off x="523875" y="4357106"/>
            <a:ext cx="933450" cy="707886"/>
          </a:xfrm>
          <a:prstGeom prst="rect">
            <a:avLst/>
          </a:prstGeom>
          <a:noFill/>
        </p:spPr>
        <p:txBody>
          <a:bodyPr wrap="square" rtlCol="0">
            <a:spAutoFit/>
          </a:bodyPr>
          <a:lstStyle/>
          <a:p>
            <a:r>
              <a:rPr lang="en-US" sz="2000" b="0" dirty="0" smtClean="0"/>
              <a:t>Update catalog</a:t>
            </a:r>
            <a:endParaRPr lang="en-US" sz="2000" b="0" dirty="0"/>
          </a:p>
        </p:txBody>
      </p:sp>
      <p:sp>
        <p:nvSpPr>
          <p:cNvPr id="85" name="Rectangle 84"/>
          <p:cNvSpPr/>
          <p:nvPr/>
        </p:nvSpPr>
        <p:spPr bwMode="auto">
          <a:xfrm>
            <a:off x="1600200" y="4881265"/>
            <a:ext cx="1828800" cy="59871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0" dirty="0" err="1" smtClean="0"/>
              <a:t>Fbt</a:t>
            </a:r>
            <a:r>
              <a:rPr lang="en-US" b="0" dirty="0" smtClean="0"/>
              <a:t> List</a:t>
            </a:r>
            <a:endParaRPr kumimoji="0" lang="en-US" b="0" i="0" u="none" strike="noStrike" cap="none" normalizeH="0" baseline="0" dirty="0" smtClean="0">
              <a:ln>
                <a:noFill/>
              </a:ln>
              <a:solidFill>
                <a:schemeClr val="tx1"/>
              </a:solidFill>
              <a:effectLst/>
            </a:endParaRPr>
          </a:p>
        </p:txBody>
      </p:sp>
      <p:cxnSp>
        <p:nvCxnSpPr>
          <p:cNvPr id="91" name="Elbow Connector 90"/>
          <p:cNvCxnSpPr>
            <a:stCxn id="85" idx="2"/>
            <a:endCxn id="7" idx="1"/>
          </p:cNvCxnSpPr>
          <p:nvPr/>
        </p:nvCxnSpPr>
        <p:spPr bwMode="auto">
          <a:xfrm rot="16200000" flipH="1">
            <a:off x="2855720" y="5138858"/>
            <a:ext cx="810986" cy="1493227"/>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7" name="Rectangle 6"/>
          <p:cNvSpPr/>
          <p:nvPr/>
        </p:nvSpPr>
        <p:spPr bwMode="auto">
          <a:xfrm>
            <a:off x="4007827" y="5952530"/>
            <a:ext cx="640373" cy="6768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err="1" smtClean="0">
                <a:ln>
                  <a:noFill/>
                </a:ln>
                <a:solidFill>
                  <a:schemeClr val="tx1"/>
                </a:solidFill>
                <a:effectLst/>
                <a:latin typeface="Times New Roman" pitchFamily="18" charset="0"/>
              </a:rPr>
              <a:t>Fbt</a:t>
            </a:r>
            <a:r>
              <a:rPr kumimoji="0" lang="en-US" sz="1800" i="0" u="none" strike="noStrike" cap="none" normalizeH="0" baseline="0" dirty="0" smtClean="0">
                <a:ln>
                  <a:noFill/>
                </a:ln>
                <a:solidFill>
                  <a:schemeClr val="tx1"/>
                </a:solidFill>
                <a:effectLst/>
                <a:latin typeface="Times New Roman" pitchFamily="18" charset="0"/>
              </a:rPr>
              <a:t> node</a:t>
            </a:r>
          </a:p>
        </p:txBody>
      </p:sp>
      <p:sp>
        <p:nvSpPr>
          <p:cNvPr id="30" name="Rectangle 29"/>
          <p:cNvSpPr/>
          <p:nvPr/>
        </p:nvSpPr>
        <p:spPr bwMode="auto">
          <a:xfrm>
            <a:off x="4876800" y="5952530"/>
            <a:ext cx="640373" cy="6768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err="1"/>
              <a:t>Fbt</a:t>
            </a:r>
            <a:r>
              <a:rPr lang="en-US" sz="1800" dirty="0"/>
              <a:t> node</a:t>
            </a:r>
          </a:p>
        </p:txBody>
      </p:sp>
      <p:sp>
        <p:nvSpPr>
          <p:cNvPr id="31" name="Rectangle 30"/>
          <p:cNvSpPr/>
          <p:nvPr/>
        </p:nvSpPr>
        <p:spPr bwMode="auto">
          <a:xfrm>
            <a:off x="6386146" y="5947087"/>
            <a:ext cx="640373" cy="6768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err="1"/>
              <a:t>Fbt</a:t>
            </a:r>
            <a:r>
              <a:rPr lang="en-US" sz="1800" dirty="0"/>
              <a:t> node</a:t>
            </a:r>
          </a:p>
        </p:txBody>
      </p:sp>
      <p:cxnSp>
        <p:nvCxnSpPr>
          <p:cNvPr id="16" name="Straight Arrow Connector 15"/>
          <p:cNvCxnSpPr>
            <a:stCxn id="7" idx="3"/>
            <a:endCxn id="30" idx="1"/>
          </p:cNvCxnSpPr>
          <p:nvPr/>
        </p:nvCxnSpPr>
        <p:spPr bwMode="auto">
          <a:xfrm>
            <a:off x="4648200" y="6290965"/>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Straight Arrow Connector 33"/>
          <p:cNvCxnSpPr/>
          <p:nvPr/>
        </p:nvCxnSpPr>
        <p:spPr bwMode="auto">
          <a:xfrm>
            <a:off x="5517173" y="6290965"/>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p:cNvCxnSpPr/>
          <p:nvPr/>
        </p:nvCxnSpPr>
        <p:spPr bwMode="auto">
          <a:xfrm>
            <a:off x="6157546" y="6295570"/>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Straight Connector 26"/>
          <p:cNvCxnSpPr/>
          <p:nvPr/>
        </p:nvCxnSpPr>
        <p:spPr bwMode="auto">
          <a:xfrm>
            <a:off x="7010400" y="1447800"/>
            <a:ext cx="1447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18007744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533400" y="725488"/>
            <a:ext cx="8118475" cy="5722937"/>
          </a:xfrm>
          <a:prstGeom prst="rect">
            <a:avLst/>
          </a:prstGeom>
          <a:noFill/>
          <a:ln w="9525">
            <a:noFill/>
            <a:miter lim="800000"/>
            <a:headEnd/>
            <a:tailEnd/>
          </a:ln>
        </p:spPr>
        <p:txBody>
          <a:bodyPr lIns="96736" tIns="48368" rIns="96736" bIns="48368"/>
          <a:lstStyle/>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dirty="0">
                <a:cs typeface="Times New Roman" pitchFamily="18" charset="0"/>
              </a:rPr>
              <a:t>A function/procedure/subroutine is a named </a:t>
            </a:r>
            <a:r>
              <a:rPr lang="en-US" sz="2500" b="1" dirty="0">
                <a:cs typeface="Times New Roman" pitchFamily="18" charset="0"/>
              </a:rPr>
              <a:t>block</a:t>
            </a:r>
            <a:r>
              <a:rPr lang="en-US" sz="2500" dirty="0">
                <a:cs typeface="Times New Roman" pitchFamily="18" charset="0"/>
              </a:rPr>
              <a:t> of code that must be explicitly called.</a:t>
            </a: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dirty="0">
                <a:cs typeface="Times New Roman" pitchFamily="18" charset="0"/>
              </a:rPr>
              <a:t>The purposes of </a:t>
            </a:r>
            <a:r>
              <a:rPr lang="en-US" sz="2500" dirty="0" smtClean="0">
                <a:cs typeface="Times New Roman" pitchFamily="18" charset="0"/>
              </a:rPr>
              <a:t>using functions </a:t>
            </a:r>
            <a:r>
              <a:rPr lang="en-US" sz="2500" dirty="0">
                <a:cs typeface="Times New Roman" pitchFamily="18" charset="0"/>
              </a:rPr>
              <a:t>are twofold: </a:t>
            </a:r>
            <a:r>
              <a:rPr lang="en-US" sz="2500" b="1" dirty="0" smtClean="0">
                <a:cs typeface="Times New Roman" pitchFamily="18" charset="0"/>
              </a:rPr>
              <a:t>abstraction</a:t>
            </a:r>
            <a:r>
              <a:rPr lang="en-US" sz="2500" dirty="0" smtClean="0">
                <a:cs typeface="Times New Roman" pitchFamily="18" charset="0"/>
              </a:rPr>
              <a:t> and </a:t>
            </a:r>
            <a:r>
              <a:rPr lang="en-US" sz="2500" b="1" dirty="0" smtClean="0">
                <a:cs typeface="Times New Roman" pitchFamily="18" charset="0"/>
              </a:rPr>
              <a:t>reuse</a:t>
            </a:r>
            <a:r>
              <a:rPr lang="en-US" sz="2500" dirty="0" smtClean="0">
                <a:cs typeface="Times New Roman" pitchFamily="18" charset="0"/>
              </a:rPr>
              <a:t>.</a:t>
            </a:r>
            <a:endParaRPr lang="en-US" sz="2500" dirty="0">
              <a:cs typeface="Times New Roman" pitchFamily="18" charset="0"/>
            </a:endParaRPr>
          </a:p>
          <a:p>
            <a:pPr marL="484188" indent="-484188" algn="just" defTabSz="966788">
              <a:lnSpc>
                <a:spcPct val="95000"/>
              </a:lnSpc>
              <a:spcBef>
                <a:spcPct val="20000"/>
              </a:spcBef>
              <a:buClr>
                <a:srgbClr val="000000"/>
              </a:buClr>
              <a:buSzPct val="75000"/>
              <a:buFont typeface="Wingdings" pitchFamily="2" charset="2"/>
              <a:buChar char="§"/>
              <a:tabLst>
                <a:tab pos="973138" algn="l"/>
                <a:tab pos="2001838" algn="l"/>
                <a:tab pos="5321300" algn="l"/>
                <a:tab pos="5802313" algn="l"/>
              </a:tabLst>
            </a:pPr>
            <a:r>
              <a:rPr lang="en-US" sz="2500" dirty="0">
                <a:solidFill>
                  <a:srgbClr val="0000FF"/>
                </a:solidFill>
                <a:cs typeface="Times New Roman" pitchFamily="18" charset="0"/>
              </a:rPr>
              <a:t>abstraction</a:t>
            </a:r>
            <a:r>
              <a:rPr lang="en-US" sz="2500" dirty="0">
                <a:cs typeface="Times New Roman" pitchFamily="18" charset="0"/>
              </a:rPr>
              <a:t>: statements that form a conceptual unit.</a:t>
            </a:r>
          </a:p>
          <a:p>
            <a:pPr marL="484188" indent="-484188" algn="just" defTabSz="966788">
              <a:lnSpc>
                <a:spcPct val="75000"/>
              </a:lnSpc>
              <a:spcBef>
                <a:spcPct val="20000"/>
              </a:spcBef>
              <a:buClr>
                <a:srgbClr val="000000"/>
              </a:buClr>
              <a:buSzPct val="75000"/>
              <a:buFont typeface="Wingdings" pitchFamily="2" charset="2"/>
              <a:buChar char="§"/>
              <a:tabLst>
                <a:tab pos="973138" algn="l"/>
                <a:tab pos="2001838" algn="l"/>
                <a:tab pos="5321300" algn="l"/>
                <a:tab pos="5802313" algn="l"/>
              </a:tabLst>
            </a:pPr>
            <a:r>
              <a:rPr lang="en-US" sz="2500" dirty="0">
                <a:solidFill>
                  <a:srgbClr val="0000FF"/>
                </a:solidFill>
                <a:cs typeface="Times New Roman" pitchFamily="18" charset="0"/>
              </a:rPr>
              <a:t>reuse</a:t>
            </a:r>
            <a:r>
              <a:rPr lang="en-US" sz="2500" dirty="0">
                <a:cs typeface="Times New Roman" pitchFamily="18" charset="0"/>
              </a:rPr>
              <a:t>: statements that must be executed in more than one place in the program.</a:t>
            </a: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dirty="0">
                <a:cs typeface="Times New Roman" pitchFamily="18" charset="0"/>
              </a:rPr>
              <a:t>Functions communicate with the rest of the program </a:t>
            </a:r>
            <a:r>
              <a:rPr lang="en-US" sz="2500" dirty="0" smtClean="0">
                <a:cs typeface="Times New Roman" pitchFamily="18" charset="0"/>
              </a:rPr>
              <a:t>by using </a:t>
            </a:r>
            <a:endParaRPr lang="en-US" sz="2500" dirty="0">
              <a:cs typeface="Times New Roman" pitchFamily="18" charset="0"/>
            </a:endParaRPr>
          </a:p>
          <a:p>
            <a:pPr marL="484188" indent="-484188" algn="just" defTabSz="966788">
              <a:lnSpc>
                <a:spcPct val="95000"/>
              </a:lnSpc>
              <a:spcBef>
                <a:spcPct val="20000"/>
              </a:spcBef>
              <a:buClr>
                <a:srgbClr val="000000"/>
              </a:buClr>
              <a:buSzPct val="75000"/>
              <a:buFont typeface="Wingdings" pitchFamily="2" charset="2"/>
              <a:buChar char="§"/>
              <a:tabLst>
                <a:tab pos="973138" algn="l"/>
                <a:tab pos="2001838" algn="l"/>
                <a:tab pos="5321300" algn="l"/>
                <a:tab pos="5802313" algn="l"/>
              </a:tabLst>
            </a:pPr>
            <a:r>
              <a:rPr lang="en-US" sz="2500" i="1" dirty="0">
                <a:cs typeface="Times New Roman" pitchFamily="18" charset="0"/>
              </a:rPr>
              <a:t>either</a:t>
            </a:r>
            <a:r>
              <a:rPr lang="en-US" sz="2500" dirty="0">
                <a:cs typeface="Times New Roman" pitchFamily="18" charset="0"/>
              </a:rPr>
              <a:t> </a:t>
            </a:r>
            <a:r>
              <a:rPr lang="en-US" sz="2500" dirty="0" smtClean="0">
                <a:cs typeface="Times New Roman" pitchFamily="18" charset="0"/>
              </a:rPr>
              <a:t>global/static </a:t>
            </a:r>
            <a:r>
              <a:rPr lang="en-US" sz="2500" dirty="0">
                <a:cs typeface="Times New Roman" pitchFamily="18" charset="0"/>
              </a:rPr>
              <a:t>variables </a:t>
            </a:r>
          </a:p>
          <a:p>
            <a:pPr marL="484188" indent="-484188" algn="just" defTabSz="966788">
              <a:lnSpc>
                <a:spcPct val="75000"/>
              </a:lnSpc>
              <a:spcBef>
                <a:spcPct val="20000"/>
              </a:spcBef>
              <a:buClr>
                <a:srgbClr val="000000"/>
              </a:buClr>
              <a:buSzPct val="75000"/>
              <a:buFont typeface="Wingdings" pitchFamily="2" charset="2"/>
              <a:buChar char="§"/>
              <a:tabLst>
                <a:tab pos="973138" algn="l"/>
                <a:tab pos="2001838" algn="l"/>
                <a:tab pos="5321300" algn="l"/>
                <a:tab pos="5802313" algn="l"/>
              </a:tabLst>
            </a:pPr>
            <a:r>
              <a:rPr lang="en-US" sz="2500" i="1" dirty="0">
                <a:cs typeface="Times New Roman" pitchFamily="18" charset="0"/>
              </a:rPr>
              <a:t>or</a:t>
            </a:r>
            <a:r>
              <a:rPr lang="en-US" sz="2500" dirty="0">
                <a:cs typeface="Times New Roman" pitchFamily="18" charset="0"/>
              </a:rPr>
              <a:t> </a:t>
            </a:r>
            <a:r>
              <a:rPr lang="en-US" sz="2500" dirty="0" smtClean="0">
                <a:cs typeface="Times New Roman" pitchFamily="18" charset="0"/>
              </a:rPr>
              <a:t>parameters </a:t>
            </a:r>
            <a:r>
              <a:rPr lang="en-US" sz="2500" dirty="0">
                <a:cs typeface="Times New Roman" pitchFamily="18" charset="0"/>
              </a:rPr>
              <a:t>/ return value </a:t>
            </a: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b="1" dirty="0">
                <a:cs typeface="Times New Roman" pitchFamily="18" charset="0"/>
              </a:rPr>
              <a:t>Formal and actual parameters</a:t>
            </a:r>
          </a:p>
          <a:p>
            <a:pPr marL="484188" indent="-484188" algn="just" defTabSz="966788">
              <a:lnSpc>
                <a:spcPct val="95000"/>
              </a:lnSpc>
              <a:spcBef>
                <a:spcPct val="20000"/>
              </a:spcBef>
              <a:buClr>
                <a:srgbClr val="000000"/>
              </a:buClr>
              <a:buSzPct val="75000"/>
              <a:buFont typeface="Wingdings" pitchFamily="2" charset="2"/>
              <a:buChar char="§"/>
              <a:tabLst>
                <a:tab pos="973138" algn="l"/>
                <a:tab pos="2001838" algn="l"/>
                <a:tab pos="5321300" algn="l"/>
                <a:tab pos="5802313" algn="l"/>
              </a:tabLst>
            </a:pPr>
            <a:r>
              <a:rPr lang="en-US" sz="2500" dirty="0">
                <a:cs typeface="Times New Roman" pitchFamily="18" charset="0"/>
              </a:rPr>
              <a:t>In the declaration of a function, </a:t>
            </a:r>
            <a:r>
              <a:rPr lang="en-US" sz="2500" b="1" dirty="0">
                <a:cs typeface="Times New Roman" pitchFamily="18" charset="0"/>
              </a:rPr>
              <a:t>formal parameters</a:t>
            </a:r>
            <a:r>
              <a:rPr lang="en-US" sz="2500" dirty="0">
                <a:cs typeface="Times New Roman" pitchFamily="18" charset="0"/>
              </a:rPr>
              <a:t> are given which are local variables of the function.</a:t>
            </a:r>
          </a:p>
          <a:p>
            <a:pPr marL="484188" indent="-484188" algn="just" defTabSz="966788">
              <a:lnSpc>
                <a:spcPct val="95000"/>
              </a:lnSpc>
              <a:spcBef>
                <a:spcPct val="20000"/>
              </a:spcBef>
              <a:buClr>
                <a:srgbClr val="000000"/>
              </a:buClr>
              <a:buSzPct val="75000"/>
              <a:buFont typeface="Wingdings" pitchFamily="2" charset="2"/>
              <a:buChar char="§"/>
              <a:tabLst>
                <a:tab pos="973138" algn="l"/>
                <a:tab pos="2001838" algn="l"/>
                <a:tab pos="5321300" algn="l"/>
                <a:tab pos="5802313" algn="l"/>
              </a:tabLst>
            </a:pPr>
            <a:r>
              <a:rPr lang="en-US" sz="2500" dirty="0">
                <a:cs typeface="Times New Roman" pitchFamily="18" charset="0"/>
              </a:rPr>
              <a:t>When calling a function, </a:t>
            </a:r>
            <a:r>
              <a:rPr lang="en-US" sz="2500" b="1" dirty="0">
                <a:cs typeface="Times New Roman" pitchFamily="18" charset="0"/>
              </a:rPr>
              <a:t>actual parameters</a:t>
            </a:r>
            <a:r>
              <a:rPr lang="en-US" sz="2500" dirty="0">
                <a:cs typeface="Times New Roman" pitchFamily="18" charset="0"/>
              </a:rPr>
              <a:t> are given. Actual parameters are variables/values of the caller.</a:t>
            </a:r>
          </a:p>
        </p:txBody>
      </p:sp>
      <p:sp>
        <p:nvSpPr>
          <p:cNvPr id="90115" name="Rectangle 3"/>
          <p:cNvSpPr>
            <a:spLocks noChangeArrowheads="1"/>
          </p:cNvSpPr>
          <p:nvPr/>
        </p:nvSpPr>
        <p:spPr bwMode="auto">
          <a:xfrm>
            <a:off x="600075" y="80963"/>
            <a:ext cx="8008938"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rPr>
              <a:t>Functions and Parameter Passing</a:t>
            </a:r>
            <a:endParaRPr lang="en-US" sz="3000" b="1">
              <a:solidFill>
                <a:schemeClr val="accent2"/>
              </a:solidFill>
              <a:cs typeface="Times New Roman"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82"/>
          <p:cNvSpPr>
            <a:spLocks noChangeArrowheads="1"/>
          </p:cNvSpPr>
          <p:nvPr/>
        </p:nvSpPr>
        <p:spPr bwMode="auto">
          <a:xfrm>
            <a:off x="457200" y="755650"/>
            <a:ext cx="8229600" cy="5873750"/>
          </a:xfrm>
          <a:prstGeom prst="rect">
            <a:avLst/>
          </a:prstGeom>
          <a:noFill/>
          <a:ln w="9525">
            <a:noFill/>
            <a:miter lim="800000"/>
            <a:headEnd/>
            <a:tailEnd/>
          </a:ln>
        </p:spPr>
        <p:txBody>
          <a:bodyPr lIns="96736" tIns="48368" rIns="96736" bIns="48368"/>
          <a:lstStyle/>
          <a:p>
            <a:pPr marL="484188" indent="-484188" algn="just" defTabSz="966788">
              <a:lnSpc>
                <a:spcPct val="10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000" dirty="0">
                <a:cs typeface="Times New Roman" pitchFamily="18" charset="0"/>
              </a:rPr>
              <a:t>Passing the actual parameters </a:t>
            </a:r>
            <a:r>
              <a:rPr lang="en-US" sz="2000" dirty="0" smtClean="0">
                <a:cs typeface="Times New Roman" pitchFamily="18" charset="0"/>
                <a:sym typeface="Wingdings" panose="05000000000000000000" pitchFamily="2" charset="2"/>
              </a:rPr>
              <a:t> </a:t>
            </a:r>
            <a:r>
              <a:rPr lang="en-US" sz="2000" dirty="0" smtClean="0">
                <a:cs typeface="Times New Roman" pitchFamily="18" charset="0"/>
              </a:rPr>
              <a:t>the </a:t>
            </a:r>
            <a:r>
              <a:rPr lang="en-US" sz="2000" dirty="0">
                <a:cs typeface="Times New Roman" pitchFamily="18" charset="0"/>
              </a:rPr>
              <a:t>formal parameters. </a:t>
            </a:r>
          </a:p>
          <a:p>
            <a:pPr algn="just" defTabSz="966788">
              <a:lnSpc>
                <a:spcPct val="10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000" dirty="0">
                <a:cs typeface="Times New Roman" pitchFamily="18" charset="0"/>
              </a:rPr>
              <a:t>Different languages have different ways of implementing parameter </a:t>
            </a:r>
            <a:r>
              <a:rPr lang="en-US" sz="2000" dirty="0" smtClean="0">
                <a:cs typeface="Times New Roman" pitchFamily="18" charset="0"/>
              </a:rPr>
              <a:t>passing, including the following three passing mechanisms, plus global/static variables:</a:t>
            </a:r>
            <a:endParaRPr lang="en-US" sz="2000" dirty="0">
              <a:cs typeface="Times New Roman" pitchFamily="18" charset="0"/>
            </a:endParaRPr>
          </a:p>
          <a:p>
            <a:pPr marL="484188" indent="-484188" algn="just" defTabSz="966788">
              <a:lnSpc>
                <a:spcPct val="105000"/>
              </a:lnSpc>
              <a:spcBef>
                <a:spcPct val="20000"/>
              </a:spcBef>
              <a:buClr>
                <a:srgbClr val="000000"/>
              </a:buClr>
              <a:buSzPct val="75000"/>
              <a:buFont typeface="Wingdings" pitchFamily="2" charset="2"/>
              <a:buChar char="§"/>
              <a:tabLst>
                <a:tab pos="973138" algn="l"/>
                <a:tab pos="2001838" algn="l"/>
                <a:tab pos="5321300" algn="l"/>
                <a:tab pos="5802313" algn="l"/>
              </a:tabLst>
            </a:pPr>
            <a:r>
              <a:rPr lang="en-US" sz="2000" b="1" dirty="0">
                <a:cs typeface="Times New Roman" pitchFamily="18" charset="0"/>
              </a:rPr>
              <a:t>Call-by-value</a:t>
            </a:r>
            <a:r>
              <a:rPr lang="en-US" sz="2000" dirty="0">
                <a:cs typeface="Times New Roman" pitchFamily="18" charset="0"/>
              </a:rPr>
              <a:t>: a formal parameter is a local variable in the function. It is initialized to the value of the actual parameter. It is a copy of the actual parameter.</a:t>
            </a:r>
          </a:p>
          <a:p>
            <a:pPr marL="484188" indent="-484188" algn="just" defTabSz="966788">
              <a:lnSpc>
                <a:spcPct val="10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000" dirty="0">
                <a:cs typeface="Times New Roman" pitchFamily="18" charset="0"/>
              </a:rPr>
              <a:t>	Advantage: no side-effects (safe, reliable)</a:t>
            </a:r>
          </a:p>
          <a:p>
            <a:pPr marL="484188" indent="-484188" algn="just" defTabSz="966788">
              <a:lnSpc>
                <a:spcPct val="10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000" dirty="0">
                <a:cs typeface="Times New Roman" pitchFamily="18" charset="0"/>
              </a:rPr>
              <a:t>	Drawback: less flexible/less powerful.</a:t>
            </a:r>
          </a:p>
          <a:p>
            <a:pPr marL="484188" indent="-484188" algn="just" defTabSz="966788">
              <a:lnSpc>
                <a:spcPct val="105000"/>
              </a:lnSpc>
              <a:spcBef>
                <a:spcPct val="20000"/>
              </a:spcBef>
              <a:buClr>
                <a:srgbClr val="000000"/>
              </a:buClr>
              <a:buSzPct val="75000"/>
              <a:buFont typeface="Wingdings" pitchFamily="2" charset="2"/>
              <a:buChar char="§"/>
              <a:tabLst>
                <a:tab pos="973138" algn="l"/>
                <a:tab pos="2001838" algn="l"/>
                <a:tab pos="5321300" algn="l"/>
                <a:tab pos="5802313" algn="l"/>
              </a:tabLst>
            </a:pPr>
            <a:r>
              <a:rPr lang="en-US" sz="2000" b="1" dirty="0"/>
              <a:t>Call-by-address (pointer)</a:t>
            </a:r>
            <a:r>
              <a:rPr lang="en-US" sz="2000" dirty="0"/>
              <a:t>: the formal parameter is a pointer to the actual parameter.</a:t>
            </a:r>
            <a:endParaRPr lang="en-US" sz="2000" dirty="0">
              <a:cs typeface="Times New Roman" pitchFamily="18" charset="0"/>
            </a:endParaRPr>
          </a:p>
          <a:p>
            <a:pPr marL="484188" indent="-484188" algn="just" defTabSz="966788">
              <a:lnSpc>
                <a:spcPct val="105000"/>
              </a:lnSpc>
              <a:spcBef>
                <a:spcPct val="20000"/>
              </a:spcBef>
              <a:buClr>
                <a:srgbClr val="000000"/>
              </a:buClr>
              <a:buSzPct val="75000"/>
              <a:buFont typeface="Wingdings" pitchFamily="2" charset="2"/>
              <a:buChar char="§"/>
              <a:tabLst>
                <a:tab pos="973138" algn="l"/>
                <a:tab pos="2001838" algn="l"/>
                <a:tab pos="5321300" algn="l"/>
                <a:tab pos="5802313" algn="l"/>
              </a:tabLst>
            </a:pPr>
            <a:r>
              <a:rPr lang="en-US" sz="2000" b="1" dirty="0" smtClean="0">
                <a:cs typeface="Times New Roman" pitchFamily="18" charset="0"/>
              </a:rPr>
              <a:t>Call-by-alias</a:t>
            </a:r>
            <a:r>
              <a:rPr lang="en-US" sz="2000" dirty="0" smtClean="0">
                <a:cs typeface="Times New Roman" pitchFamily="18" charset="0"/>
              </a:rPr>
              <a:t>: </a:t>
            </a:r>
            <a:r>
              <a:rPr lang="en-US" sz="2000" dirty="0">
                <a:cs typeface="Times New Roman" pitchFamily="18" charset="0"/>
              </a:rPr>
              <a:t>the formal parameter is an </a:t>
            </a:r>
            <a:r>
              <a:rPr lang="en-US" sz="2000" i="1" dirty="0">
                <a:cs typeface="Times New Roman" pitchFamily="18" charset="0"/>
              </a:rPr>
              <a:t>alias</a:t>
            </a:r>
            <a:r>
              <a:rPr lang="en-US" sz="2000" dirty="0">
                <a:cs typeface="Times New Roman" pitchFamily="18" charset="0"/>
              </a:rPr>
              <a:t> to the actual parameter. There is only one variable with two names. Changing the formal parameter </a:t>
            </a:r>
            <a:r>
              <a:rPr lang="en-US" sz="2000" b="1" dirty="0">
                <a:cs typeface="Times New Roman" pitchFamily="18" charset="0"/>
              </a:rPr>
              <a:t>immediately</a:t>
            </a:r>
            <a:r>
              <a:rPr lang="en-US" sz="2000" dirty="0">
                <a:cs typeface="Times New Roman" pitchFamily="18" charset="0"/>
              </a:rPr>
              <a:t> changes the actual parameter</a:t>
            </a:r>
            <a:r>
              <a:rPr lang="en-US" sz="2000" dirty="0" smtClean="0">
                <a:cs typeface="Times New Roman" pitchFamily="18" charset="0"/>
              </a:rPr>
              <a:t>. C++ only.</a:t>
            </a:r>
          </a:p>
          <a:p>
            <a:pPr marL="484188" indent="-484188" algn="just" defTabSz="966788">
              <a:lnSpc>
                <a:spcPct val="105000"/>
              </a:lnSpc>
              <a:spcBef>
                <a:spcPct val="20000"/>
              </a:spcBef>
              <a:buClr>
                <a:srgbClr val="000000"/>
              </a:buClr>
              <a:buSzPct val="75000"/>
              <a:buFont typeface="Wingdings" pitchFamily="2" charset="2"/>
              <a:buChar char="§"/>
              <a:tabLst>
                <a:tab pos="973138" algn="l"/>
                <a:tab pos="2001838" algn="l"/>
                <a:tab pos="5321300" algn="l"/>
                <a:tab pos="5802313" algn="l"/>
              </a:tabLst>
            </a:pPr>
            <a:r>
              <a:rPr lang="en-US" sz="2000" b="1" dirty="0" smtClean="0">
                <a:cs typeface="Times New Roman" pitchFamily="18" charset="0"/>
              </a:rPr>
              <a:t>Global variable / Static variable</a:t>
            </a:r>
            <a:r>
              <a:rPr lang="en-US" sz="2000" dirty="0" smtClean="0">
                <a:cs typeface="Times New Roman" pitchFamily="18" charset="0"/>
              </a:rPr>
              <a:t>: No explicit parameter passing, but can facilitate communication between the caller and the function, because both of them can access the global or static variables</a:t>
            </a:r>
          </a:p>
          <a:p>
            <a:pPr marL="484188" indent="-484188" algn="just" defTabSz="966788">
              <a:lnSpc>
                <a:spcPct val="105000"/>
              </a:lnSpc>
              <a:spcBef>
                <a:spcPct val="20000"/>
              </a:spcBef>
              <a:buClr>
                <a:srgbClr val="000000"/>
              </a:buClr>
              <a:buSzPct val="75000"/>
              <a:buFont typeface="Wingdings" pitchFamily="2" charset="2"/>
              <a:buChar char="§"/>
              <a:tabLst>
                <a:tab pos="973138" algn="l"/>
                <a:tab pos="2001838" algn="l"/>
                <a:tab pos="5321300" algn="l"/>
                <a:tab pos="5802313" algn="l"/>
              </a:tabLst>
            </a:pPr>
            <a:r>
              <a:rPr lang="en-US" sz="2000" dirty="0" smtClean="0">
                <a:cs typeface="Times New Roman" pitchFamily="18" charset="0"/>
              </a:rPr>
              <a:t>Call-by-name: Not supported by C/C++. We will learn in Scheme later.</a:t>
            </a:r>
            <a:endParaRPr lang="en-US" sz="2000" dirty="0">
              <a:cs typeface="Times New Roman" pitchFamily="18" charset="0"/>
            </a:endParaRPr>
          </a:p>
        </p:txBody>
      </p:sp>
      <p:sp>
        <p:nvSpPr>
          <p:cNvPr id="91139" name="Rectangle 83"/>
          <p:cNvSpPr>
            <a:spLocks noChangeArrowheads="1"/>
          </p:cNvSpPr>
          <p:nvPr/>
        </p:nvSpPr>
        <p:spPr bwMode="auto">
          <a:xfrm>
            <a:off x="671513" y="76200"/>
            <a:ext cx="7796212" cy="646113"/>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accent2"/>
                </a:solidFill>
              </a:rPr>
              <a:t>Parameter Passing</a:t>
            </a:r>
            <a:endParaRPr lang="en-US" sz="3000" b="1">
              <a:solidFill>
                <a:schemeClr val="accent2"/>
              </a:solidFill>
              <a:cs typeface="Times New Roman"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ChangeArrowheads="1"/>
          </p:cNvSpPr>
          <p:nvPr/>
        </p:nvSpPr>
        <p:spPr bwMode="auto">
          <a:xfrm>
            <a:off x="533400" y="990600"/>
            <a:ext cx="8153400" cy="4953000"/>
          </a:xfrm>
          <a:prstGeom prst="rect">
            <a:avLst/>
          </a:prstGeom>
          <a:noFill/>
          <a:ln w="9525">
            <a:noFill/>
            <a:miter lim="800000"/>
            <a:headEnd/>
            <a:tailEnd/>
          </a:ln>
        </p:spPr>
        <p:txBody>
          <a:bodyPr lIns="96736" tIns="48368" rIns="96736" bIns="48368"/>
          <a:lstStyle/>
          <a:p>
            <a:pPr marL="484188" indent="-484188" algn="just" defTabSz="966788">
              <a:lnSpc>
                <a:spcPct val="135000"/>
              </a:lnSpc>
              <a:spcBef>
                <a:spcPct val="20000"/>
              </a:spcBef>
              <a:buClr>
                <a:srgbClr val="000000"/>
              </a:buClr>
              <a:buSzPct val="75000"/>
              <a:buFont typeface="Wingdings" pitchFamily="2" charset="2"/>
              <a:buNone/>
              <a:tabLst>
                <a:tab pos="973138" algn="l"/>
                <a:tab pos="2001838" algn="l"/>
                <a:tab pos="5321300" algn="l"/>
                <a:tab pos="5802313" algn="l"/>
              </a:tabLst>
            </a:pPr>
            <a:r>
              <a:rPr lang="en-US" dirty="0"/>
              <a:t>Differences between </a:t>
            </a:r>
            <a:r>
              <a:rPr lang="en-US" b="1" dirty="0" smtClean="0"/>
              <a:t>call-by-address </a:t>
            </a:r>
            <a:r>
              <a:rPr lang="en-US" dirty="0"/>
              <a:t>and</a:t>
            </a:r>
            <a:r>
              <a:rPr lang="en-US" b="1" dirty="0"/>
              <a:t> </a:t>
            </a:r>
            <a:r>
              <a:rPr lang="en-US" b="1" dirty="0" smtClean="0"/>
              <a:t>call-by-alias:</a:t>
            </a:r>
            <a:endParaRPr lang="en-US" b="1" dirty="0">
              <a:cs typeface="Times New Roman" pitchFamily="18" charset="0"/>
            </a:endParaRPr>
          </a:p>
          <a:p>
            <a:pPr marL="484188" indent="-484188" algn="just" defTabSz="966788">
              <a:lnSpc>
                <a:spcPct val="135000"/>
              </a:lnSpc>
              <a:spcBef>
                <a:spcPct val="20000"/>
              </a:spcBef>
              <a:buClr>
                <a:srgbClr val="000000"/>
              </a:buClr>
              <a:buSzPct val="75000"/>
              <a:buFont typeface="Wingdings" pitchFamily="2" charset="2"/>
              <a:buChar char="§"/>
              <a:tabLst>
                <a:tab pos="973138" algn="l"/>
                <a:tab pos="2001838" algn="l"/>
                <a:tab pos="5321300" algn="l"/>
                <a:tab pos="5802313" algn="l"/>
              </a:tabLst>
            </a:pPr>
            <a:r>
              <a:rPr lang="en-US" b="1" dirty="0">
                <a:cs typeface="Times New Roman" pitchFamily="18" charset="0"/>
              </a:rPr>
              <a:t>Call-by-address, also called call-by-pointer</a:t>
            </a:r>
            <a:r>
              <a:rPr lang="en-US" dirty="0">
                <a:cs typeface="Times New Roman" pitchFamily="18" charset="0"/>
              </a:rPr>
              <a:t>: The formal parameter is the address to the actual parameter. For the address itself, it is call-by-value. For the variable pointed to by the address, it is call-by-address.</a:t>
            </a:r>
          </a:p>
          <a:p>
            <a:pPr marL="484188" indent="-484188" algn="just" defTabSz="966788">
              <a:lnSpc>
                <a:spcPct val="135000"/>
              </a:lnSpc>
              <a:spcBef>
                <a:spcPct val="20000"/>
              </a:spcBef>
              <a:buClr>
                <a:srgbClr val="000000"/>
              </a:buClr>
              <a:buSzPct val="75000"/>
              <a:buFont typeface="Wingdings" pitchFamily="2" charset="2"/>
              <a:buChar char="§"/>
              <a:tabLst>
                <a:tab pos="973138" algn="l"/>
                <a:tab pos="2001838" algn="l"/>
                <a:tab pos="5321300" algn="l"/>
                <a:tab pos="5802313" algn="l"/>
              </a:tabLst>
            </a:pPr>
            <a:r>
              <a:rPr lang="en-US" b="1" dirty="0" smtClean="0">
                <a:cs typeface="Times New Roman" pitchFamily="18" charset="0"/>
              </a:rPr>
              <a:t>Call-by-alias, </a:t>
            </a:r>
            <a:r>
              <a:rPr lang="en-US" b="1" dirty="0">
                <a:cs typeface="Times New Roman" pitchFamily="18" charset="0"/>
              </a:rPr>
              <a:t>also called </a:t>
            </a:r>
            <a:r>
              <a:rPr lang="en-US" b="1" dirty="0" smtClean="0"/>
              <a:t>call-by-</a:t>
            </a:r>
            <a:r>
              <a:rPr lang="en-US" b="1" dirty="0" smtClean="0">
                <a:cs typeface="Times New Roman" pitchFamily="18" charset="0"/>
              </a:rPr>
              <a:t>reference</a:t>
            </a:r>
            <a:r>
              <a:rPr lang="en-US" b="1" dirty="0" smtClean="0"/>
              <a:t>, </a:t>
            </a:r>
            <a:r>
              <a:rPr lang="en-US" b="1" dirty="0"/>
              <a:t>or call-by-variable (Pascal)</a:t>
            </a:r>
            <a:r>
              <a:rPr lang="en-US" dirty="0">
                <a:cs typeface="Times New Roman" pitchFamily="18" charset="0"/>
              </a:rPr>
              <a:t>: The formal parameter is an alias of the actual parameter. The actual parameter must be a variable. It cannot be a value because a value cannot have an alias</a:t>
            </a:r>
            <a:r>
              <a:rPr lang="en-US" dirty="0" smtClean="0">
                <a:cs typeface="Times New Roman" pitchFamily="18" charset="0"/>
              </a:rPr>
              <a:t>. C++ only.</a:t>
            </a:r>
            <a:endParaRPr lang="en-US" dirty="0">
              <a:cs typeface="Times New Roman" pitchFamily="18" charset="0"/>
            </a:endParaRPr>
          </a:p>
        </p:txBody>
      </p:sp>
      <p:sp>
        <p:nvSpPr>
          <p:cNvPr id="92163" name="Rectangle 5"/>
          <p:cNvSpPr>
            <a:spLocks noChangeArrowheads="1"/>
          </p:cNvSpPr>
          <p:nvPr/>
        </p:nvSpPr>
        <p:spPr bwMode="auto">
          <a:xfrm>
            <a:off x="671513" y="76200"/>
            <a:ext cx="7796212" cy="646113"/>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dirty="0" smtClean="0">
                <a:solidFill>
                  <a:schemeClr val="accent2"/>
                </a:solidFill>
              </a:rPr>
              <a:t>Call-by-alias </a:t>
            </a:r>
            <a:r>
              <a:rPr lang="en-US" sz="3400" dirty="0">
                <a:solidFill>
                  <a:schemeClr val="accent2"/>
                </a:solidFill>
              </a:rPr>
              <a:t>and</a:t>
            </a:r>
            <a:r>
              <a:rPr lang="en-US" sz="3400" b="1" dirty="0">
                <a:solidFill>
                  <a:schemeClr val="accent2"/>
                </a:solidFill>
              </a:rPr>
              <a:t> call-by-address</a:t>
            </a:r>
            <a:endParaRPr lang="en-US" sz="3000" b="1" dirty="0">
              <a:solidFill>
                <a:schemeClr val="accent2"/>
              </a:solidFill>
              <a:latin typeface="Times" charset="0"/>
              <a:cs typeface="Times New Roman"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8"/>
          <p:cNvSpPr>
            <a:spLocks noChangeArrowheads="1"/>
          </p:cNvSpPr>
          <p:nvPr/>
        </p:nvSpPr>
        <p:spPr bwMode="auto">
          <a:xfrm>
            <a:off x="609600" y="801688"/>
            <a:ext cx="7924800" cy="5722937"/>
          </a:xfrm>
          <a:prstGeom prst="rect">
            <a:avLst/>
          </a:prstGeom>
          <a:noFill/>
          <a:ln w="9525">
            <a:noFill/>
            <a:miter lim="800000"/>
            <a:headEnd/>
            <a:tailEnd/>
          </a:ln>
        </p:spPr>
        <p:txBody>
          <a:bodyPr lIns="96736" tIns="48368" rIns="96736" bIns="48368"/>
          <a:lstStyle/>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a:latin typeface="Arial" pitchFamily="34" charset="0"/>
                <a:cs typeface="Courier New" pitchFamily="49" charset="0"/>
              </a:rPr>
              <a:t>#include &lt;</a:t>
            </a:r>
            <a:r>
              <a:rPr lang="en-US" dirty="0" err="1">
                <a:latin typeface="Arial" pitchFamily="34" charset="0"/>
                <a:cs typeface="Courier New" pitchFamily="49" charset="0"/>
              </a:rPr>
              <a:t>stdio.h</a:t>
            </a:r>
            <a:r>
              <a:rPr lang="en-US" dirty="0">
                <a:latin typeface="Arial" pitchFamily="34" charset="0"/>
                <a:cs typeface="Courier New" pitchFamily="49" charset="0"/>
              </a:rPr>
              <a:t>&gt;</a:t>
            </a: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err="1">
                <a:latin typeface="Arial" pitchFamily="34" charset="0"/>
                <a:cs typeface="Times New Roman" pitchFamily="18" charset="0"/>
              </a:rPr>
              <a:t>int</a:t>
            </a:r>
            <a:r>
              <a:rPr lang="en-US" dirty="0">
                <a:latin typeface="Arial" pitchFamily="34" charset="0"/>
                <a:cs typeface="Times New Roman" pitchFamily="18" charset="0"/>
              </a:rPr>
              <a:t> </a:t>
            </a:r>
            <a:r>
              <a:rPr lang="en-US" dirty="0" err="1">
                <a:latin typeface="Arial" pitchFamily="34" charset="0"/>
                <a:cs typeface="Times New Roman" pitchFamily="18" charset="0"/>
              </a:rPr>
              <a:t>i</a:t>
            </a:r>
            <a:r>
              <a:rPr lang="en-US" dirty="0">
                <a:latin typeface="Arial" pitchFamily="34" charset="0"/>
                <a:cs typeface="Times New Roman" pitchFamily="18" charset="0"/>
              </a:rPr>
              <a:t> = 1;		// </a:t>
            </a:r>
            <a:r>
              <a:rPr lang="en-US" dirty="0" err="1">
                <a:latin typeface="Arial" pitchFamily="34" charset="0"/>
                <a:cs typeface="Times New Roman" pitchFamily="18" charset="0"/>
              </a:rPr>
              <a:t>i</a:t>
            </a:r>
            <a:r>
              <a:rPr lang="en-US" dirty="0">
                <a:latin typeface="Arial" pitchFamily="34" charset="0"/>
                <a:cs typeface="Times New Roman" pitchFamily="18" charset="0"/>
              </a:rPr>
              <a:t> is a </a:t>
            </a:r>
            <a:r>
              <a:rPr lang="en-US" dirty="0">
                <a:solidFill>
                  <a:srgbClr val="33CCFF"/>
                </a:solidFill>
                <a:latin typeface="Arial" pitchFamily="34" charset="0"/>
                <a:cs typeface="Times New Roman" pitchFamily="18" charset="0"/>
              </a:rPr>
              <a:t>global</a:t>
            </a:r>
            <a:r>
              <a:rPr lang="en-US" dirty="0">
                <a:latin typeface="Arial" pitchFamily="34" charset="0"/>
                <a:cs typeface="Times New Roman" pitchFamily="18" charset="0"/>
              </a:rPr>
              <a:t> variable</a:t>
            </a:r>
            <a:endParaRPr lang="en-US" dirty="0">
              <a:latin typeface="Arial" pitchFamily="34" charset="0"/>
              <a:ea typeface="Arial Unicode MS" pitchFamily="34" charset="-128"/>
              <a:cs typeface="Arial Unicode MS" pitchFamily="34" charset="-128"/>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endParaRPr lang="en-US" dirty="0">
              <a:latin typeface="Arial" pitchFamily="34" charset="0"/>
              <a:cs typeface="Times New Roman" pitchFamily="18" charset="0"/>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endParaRPr lang="en-US" dirty="0">
              <a:latin typeface="Arial" pitchFamily="34" charset="0"/>
              <a:cs typeface="Times New Roman" pitchFamily="18" charset="0"/>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endParaRPr lang="en-US" dirty="0">
              <a:latin typeface="Arial" pitchFamily="34" charset="0"/>
              <a:cs typeface="Times New Roman" pitchFamily="18" charset="0"/>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endParaRPr lang="en-US" dirty="0">
              <a:latin typeface="Arial" pitchFamily="34" charset="0"/>
              <a:cs typeface="Times New Roman" pitchFamily="18" charset="0"/>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endParaRPr lang="en-US" dirty="0">
              <a:latin typeface="Arial" pitchFamily="34" charset="0"/>
              <a:cs typeface="Times New Roman" pitchFamily="18" charset="0"/>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a:latin typeface="Arial" pitchFamily="34" charset="0"/>
                <a:cs typeface="Times New Roman" pitchFamily="18" charset="0"/>
              </a:rPr>
              <a:t>void main() {</a:t>
            </a:r>
            <a:endParaRPr lang="en-US" dirty="0">
              <a:latin typeface="Arial" pitchFamily="34" charset="0"/>
              <a:cs typeface="Courier New" pitchFamily="49" charset="0"/>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err="1">
                <a:latin typeface="Arial" pitchFamily="34" charset="0"/>
                <a:cs typeface="Times New Roman" pitchFamily="18" charset="0"/>
              </a:rPr>
              <a:t>int</a:t>
            </a:r>
            <a:r>
              <a:rPr lang="en-US" dirty="0">
                <a:latin typeface="Arial" pitchFamily="34" charset="0"/>
                <a:cs typeface="Times New Roman" pitchFamily="18" charset="0"/>
              </a:rPr>
              <a:t> j =2;		// j is a local variable </a:t>
            </a: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a:solidFill>
                  <a:schemeClr val="accent2"/>
                </a:solidFill>
                <a:latin typeface="Arial" pitchFamily="34" charset="0"/>
                <a:cs typeface="Times New Roman" pitchFamily="18" charset="0"/>
              </a:rPr>
              <a:t>foo(</a:t>
            </a:r>
            <a:r>
              <a:rPr lang="en-US" dirty="0" err="1">
                <a:solidFill>
                  <a:schemeClr val="accent2"/>
                </a:solidFill>
                <a:latin typeface="Arial" pitchFamily="34" charset="0"/>
                <a:cs typeface="Times New Roman" pitchFamily="18" charset="0"/>
              </a:rPr>
              <a:t>i</a:t>
            </a:r>
            <a:r>
              <a:rPr lang="en-US" dirty="0">
                <a:solidFill>
                  <a:schemeClr val="accent2"/>
                </a:solidFill>
                <a:latin typeface="Arial" pitchFamily="34" charset="0"/>
                <a:cs typeface="Times New Roman" pitchFamily="18" charset="0"/>
              </a:rPr>
              <a:t>, j);</a:t>
            </a:r>
            <a:r>
              <a:rPr lang="en-US" dirty="0">
                <a:latin typeface="Arial" pitchFamily="34" charset="0"/>
                <a:cs typeface="Times New Roman" pitchFamily="18" charset="0"/>
              </a:rPr>
              <a:t> 		// </a:t>
            </a:r>
            <a:r>
              <a:rPr lang="en-US" dirty="0" err="1">
                <a:latin typeface="Arial" pitchFamily="34" charset="0"/>
                <a:cs typeface="Times New Roman" pitchFamily="18" charset="0"/>
              </a:rPr>
              <a:t>i</a:t>
            </a:r>
            <a:r>
              <a:rPr lang="en-US" dirty="0">
                <a:latin typeface="Arial" pitchFamily="34" charset="0"/>
                <a:cs typeface="Times New Roman" pitchFamily="18" charset="0"/>
              </a:rPr>
              <a:t> and j are actual parameters</a:t>
            </a:r>
            <a:endParaRPr lang="en-US" dirty="0">
              <a:latin typeface="Arial" pitchFamily="34" charset="0"/>
              <a:cs typeface="Courier New" pitchFamily="49" charset="0"/>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err="1">
                <a:latin typeface="Arial" pitchFamily="34" charset="0"/>
                <a:cs typeface="Times New Roman" pitchFamily="18" charset="0"/>
              </a:rPr>
              <a:t>printf</a:t>
            </a:r>
            <a:r>
              <a:rPr lang="en-US" dirty="0">
                <a:latin typeface="Arial" pitchFamily="34" charset="0"/>
                <a:cs typeface="Times New Roman" pitchFamily="18" charset="0"/>
              </a:rPr>
              <a:t>("</a:t>
            </a:r>
            <a:r>
              <a:rPr lang="en-US" dirty="0" err="1">
                <a:latin typeface="Arial" pitchFamily="34" charset="0"/>
                <a:cs typeface="Times New Roman" pitchFamily="18" charset="0"/>
              </a:rPr>
              <a:t>i</a:t>
            </a:r>
            <a:r>
              <a:rPr lang="en-US" dirty="0">
                <a:latin typeface="Arial" pitchFamily="34" charset="0"/>
                <a:cs typeface="Times New Roman" pitchFamily="18" charset="0"/>
              </a:rPr>
              <a:t> = %d  j = %d\n", </a:t>
            </a:r>
            <a:r>
              <a:rPr lang="en-US" dirty="0" err="1">
                <a:latin typeface="Arial" pitchFamily="34" charset="0"/>
                <a:cs typeface="Times New Roman" pitchFamily="18" charset="0"/>
              </a:rPr>
              <a:t>i</a:t>
            </a:r>
            <a:r>
              <a:rPr lang="en-US" dirty="0">
                <a:latin typeface="Arial" pitchFamily="34" charset="0"/>
                <a:cs typeface="Times New Roman" pitchFamily="18" charset="0"/>
              </a:rPr>
              <a:t>, j);</a:t>
            </a:r>
            <a:endParaRPr lang="en-US" dirty="0">
              <a:latin typeface="Arial" pitchFamily="34" charset="0"/>
              <a:ea typeface="Arial Unicode MS" pitchFamily="34" charset="-128"/>
              <a:cs typeface="Arial Unicode MS" pitchFamily="34" charset="-128"/>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a:latin typeface="Arial" pitchFamily="34" charset="0"/>
                <a:cs typeface="Times New Roman" pitchFamily="18" charset="0"/>
              </a:rPr>
              <a:t>} </a:t>
            </a:r>
          </a:p>
        </p:txBody>
      </p:sp>
      <p:sp>
        <p:nvSpPr>
          <p:cNvPr id="93187" name="Rectangle 39"/>
          <p:cNvSpPr>
            <a:spLocks noChangeArrowheads="1"/>
          </p:cNvSpPr>
          <p:nvPr/>
        </p:nvSpPr>
        <p:spPr bwMode="auto">
          <a:xfrm>
            <a:off x="671513" y="76200"/>
            <a:ext cx="7796212" cy="646113"/>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dirty="0">
                <a:solidFill>
                  <a:schemeClr val="accent2"/>
                </a:solidFill>
              </a:rPr>
              <a:t>Example </a:t>
            </a:r>
            <a:r>
              <a:rPr lang="en-US" sz="3400" b="1" dirty="0" smtClean="0">
                <a:solidFill>
                  <a:schemeClr val="accent2"/>
                </a:solidFill>
              </a:rPr>
              <a:t>1: </a:t>
            </a:r>
            <a:r>
              <a:rPr lang="en-US" sz="3400" b="1" dirty="0">
                <a:solidFill>
                  <a:schemeClr val="accent2"/>
                </a:solidFill>
              </a:rPr>
              <a:t>Call-by-Value</a:t>
            </a:r>
          </a:p>
        </p:txBody>
      </p:sp>
      <p:sp>
        <p:nvSpPr>
          <p:cNvPr id="173096" name="Rectangle 40"/>
          <p:cNvSpPr>
            <a:spLocks noChangeArrowheads="1"/>
          </p:cNvSpPr>
          <p:nvPr/>
        </p:nvSpPr>
        <p:spPr bwMode="auto">
          <a:xfrm>
            <a:off x="4038600" y="5514975"/>
            <a:ext cx="4343400" cy="1190625"/>
          </a:xfrm>
          <a:prstGeom prst="rect">
            <a:avLst/>
          </a:prstGeom>
          <a:solidFill>
            <a:schemeClr val="bg1"/>
          </a:solidFill>
          <a:ln w="9525">
            <a:solidFill>
              <a:schemeClr val="hlink"/>
            </a:solidFill>
            <a:miter lim="800000"/>
            <a:headEnd/>
            <a:tailEnd/>
          </a:ln>
        </p:spPr>
        <p:txBody>
          <a:bodyPr lIns="96736" tIns="48368" rIns="96736" bIns="48368">
            <a:spAutoFit/>
          </a:bodyPr>
          <a:lstStyle/>
          <a:p>
            <a:pPr defTabSz="966788">
              <a:lnSpc>
                <a:spcPct val="95000"/>
              </a:lnSpc>
              <a:spcBef>
                <a:spcPct val="50000"/>
              </a:spcBef>
              <a:buClr>
                <a:srgbClr val="000000"/>
              </a:buClr>
              <a:buSzPct val="75000"/>
              <a:buFont typeface="Wingdings" pitchFamily="2" charset="2"/>
              <a:buNone/>
              <a:tabLst>
                <a:tab pos="1435100" algn="l"/>
              </a:tabLst>
            </a:pPr>
            <a:r>
              <a:rPr lang="en-US" sz="2500" dirty="0">
                <a:solidFill>
                  <a:srgbClr val="CC3300"/>
                </a:solidFill>
                <a:latin typeface="Arial" pitchFamily="34" charset="0"/>
                <a:cs typeface="Times New Roman" pitchFamily="18" charset="0"/>
              </a:rPr>
              <a:t>	</a:t>
            </a:r>
            <a:r>
              <a:rPr lang="en-US" sz="2500" dirty="0" err="1">
                <a:solidFill>
                  <a:schemeClr val="accent2"/>
                </a:solidFill>
                <a:latin typeface="Arial" pitchFamily="34" charset="0"/>
                <a:cs typeface="Times New Roman" pitchFamily="18" charset="0"/>
              </a:rPr>
              <a:t>i</a:t>
            </a:r>
            <a:r>
              <a:rPr lang="en-US" sz="2500" dirty="0">
                <a:solidFill>
                  <a:schemeClr val="accent2"/>
                </a:solidFill>
                <a:latin typeface="Arial" pitchFamily="34" charset="0"/>
                <a:cs typeface="Times New Roman" pitchFamily="18" charset="0"/>
              </a:rPr>
              <a:t> =      m =       n =</a:t>
            </a:r>
            <a:r>
              <a:rPr lang="en-US" sz="2500" dirty="0">
                <a:solidFill>
                  <a:srgbClr val="CC3300"/>
                </a:solidFill>
                <a:latin typeface="Arial" pitchFamily="34" charset="0"/>
                <a:cs typeface="Times New Roman" pitchFamily="18" charset="0"/>
              </a:rPr>
              <a:t>  </a:t>
            </a:r>
            <a:br>
              <a:rPr lang="en-US" sz="2500" dirty="0">
                <a:solidFill>
                  <a:srgbClr val="CC3300"/>
                </a:solidFill>
                <a:latin typeface="Arial" pitchFamily="34" charset="0"/>
                <a:cs typeface="Times New Roman" pitchFamily="18" charset="0"/>
              </a:rPr>
            </a:br>
            <a:r>
              <a:rPr lang="en-US" sz="2500" dirty="0">
                <a:solidFill>
                  <a:srgbClr val="CC3300"/>
                </a:solidFill>
                <a:latin typeface="Arial" pitchFamily="34" charset="0"/>
                <a:cs typeface="Times New Roman" pitchFamily="18" charset="0"/>
              </a:rPr>
              <a:t>output 	</a:t>
            </a:r>
            <a:r>
              <a:rPr lang="en-US" sz="2500" dirty="0" err="1">
                <a:solidFill>
                  <a:schemeClr val="accent2"/>
                </a:solidFill>
                <a:latin typeface="Arial" pitchFamily="34" charset="0"/>
                <a:cs typeface="Times New Roman" pitchFamily="18" charset="0"/>
              </a:rPr>
              <a:t>i</a:t>
            </a:r>
            <a:r>
              <a:rPr lang="en-US" sz="2500" dirty="0">
                <a:solidFill>
                  <a:schemeClr val="accent2"/>
                </a:solidFill>
                <a:latin typeface="Arial" pitchFamily="34" charset="0"/>
                <a:cs typeface="Times New Roman" pitchFamily="18" charset="0"/>
              </a:rPr>
              <a:t> =       m =      n =</a:t>
            </a:r>
            <a:r>
              <a:rPr lang="en-US" sz="2500" dirty="0">
                <a:solidFill>
                  <a:srgbClr val="CC3300"/>
                </a:solidFill>
                <a:latin typeface="Arial" pitchFamily="34" charset="0"/>
                <a:cs typeface="Times New Roman" pitchFamily="18" charset="0"/>
              </a:rPr>
              <a:t>  </a:t>
            </a:r>
            <a:br>
              <a:rPr lang="en-US" sz="2500" dirty="0">
                <a:solidFill>
                  <a:srgbClr val="CC3300"/>
                </a:solidFill>
                <a:latin typeface="Arial" pitchFamily="34" charset="0"/>
                <a:cs typeface="Times New Roman" pitchFamily="18" charset="0"/>
              </a:rPr>
            </a:br>
            <a:r>
              <a:rPr lang="en-US" sz="2500" dirty="0">
                <a:solidFill>
                  <a:srgbClr val="CC3300"/>
                </a:solidFill>
                <a:latin typeface="Arial" pitchFamily="34" charset="0"/>
                <a:cs typeface="Times New Roman" pitchFamily="18" charset="0"/>
              </a:rPr>
              <a:t>	</a:t>
            </a:r>
            <a:r>
              <a:rPr lang="en-US" sz="2500" dirty="0" err="1">
                <a:latin typeface="Arial" pitchFamily="34" charset="0"/>
                <a:cs typeface="Times New Roman" pitchFamily="18" charset="0"/>
              </a:rPr>
              <a:t>i</a:t>
            </a:r>
            <a:r>
              <a:rPr lang="en-US" sz="2500" dirty="0">
                <a:latin typeface="Arial" pitchFamily="34" charset="0"/>
                <a:cs typeface="Times New Roman" pitchFamily="18" charset="0"/>
              </a:rPr>
              <a:t> =       j =</a:t>
            </a:r>
            <a:r>
              <a:rPr lang="en-US" sz="2500" dirty="0">
                <a:solidFill>
                  <a:srgbClr val="CC3300"/>
                </a:solidFill>
                <a:latin typeface="Arial" pitchFamily="34" charset="0"/>
                <a:cs typeface="Times New Roman" pitchFamily="18" charset="0"/>
              </a:rPr>
              <a:t>  </a:t>
            </a:r>
          </a:p>
        </p:txBody>
      </p:sp>
      <p:sp>
        <p:nvSpPr>
          <p:cNvPr id="173097" name="Rectangle 41"/>
          <p:cNvSpPr>
            <a:spLocks noChangeArrowheads="1"/>
          </p:cNvSpPr>
          <p:nvPr/>
        </p:nvSpPr>
        <p:spPr bwMode="auto">
          <a:xfrm>
            <a:off x="609600" y="1676400"/>
            <a:ext cx="7924800" cy="2286000"/>
          </a:xfrm>
          <a:prstGeom prst="rect">
            <a:avLst/>
          </a:prstGeom>
          <a:noFill/>
          <a:ln w="9525">
            <a:noFill/>
            <a:miter lim="800000"/>
            <a:headEnd/>
            <a:tailEnd/>
          </a:ln>
        </p:spPr>
        <p:txBody>
          <a:bodyPr lIns="96736" tIns="48368" rIns="96736" bIns="48368"/>
          <a:lstStyle/>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a:solidFill>
                  <a:schemeClr val="accent2"/>
                </a:solidFill>
                <a:latin typeface="Arial" pitchFamily="34" charset="0"/>
                <a:cs typeface="Times New Roman" pitchFamily="18" charset="0"/>
              </a:rPr>
              <a:t>void foo(</a:t>
            </a:r>
            <a:r>
              <a:rPr lang="en-US" dirty="0" err="1">
                <a:solidFill>
                  <a:schemeClr val="accent2"/>
                </a:solidFill>
                <a:latin typeface="Arial" pitchFamily="34" charset="0"/>
                <a:cs typeface="Times New Roman" pitchFamily="18" charset="0"/>
              </a:rPr>
              <a:t>int</a:t>
            </a:r>
            <a:r>
              <a:rPr lang="en-US" dirty="0">
                <a:solidFill>
                  <a:schemeClr val="accent2"/>
                </a:solidFill>
                <a:latin typeface="Arial" pitchFamily="34" charset="0"/>
                <a:cs typeface="Times New Roman" pitchFamily="18" charset="0"/>
              </a:rPr>
              <a:t> m, </a:t>
            </a:r>
            <a:r>
              <a:rPr lang="en-US" dirty="0" err="1">
                <a:solidFill>
                  <a:schemeClr val="accent2"/>
                </a:solidFill>
                <a:latin typeface="Arial" pitchFamily="34" charset="0"/>
                <a:cs typeface="Times New Roman" pitchFamily="18" charset="0"/>
              </a:rPr>
              <a:t>int</a:t>
            </a:r>
            <a:r>
              <a:rPr lang="en-US" dirty="0">
                <a:solidFill>
                  <a:schemeClr val="accent2"/>
                </a:solidFill>
                <a:latin typeface="Arial" pitchFamily="34" charset="0"/>
                <a:cs typeface="Times New Roman" pitchFamily="18" charset="0"/>
              </a:rPr>
              <a:t> n) {	// m and n are formal parameters</a:t>
            </a:r>
            <a:endParaRPr lang="en-US" dirty="0">
              <a:solidFill>
                <a:schemeClr val="accent2"/>
              </a:solidFill>
              <a:latin typeface="Arial" pitchFamily="34" charset="0"/>
              <a:ea typeface="Arial Unicode MS" pitchFamily="34" charset="-128"/>
              <a:cs typeface="Arial Unicode MS" pitchFamily="34" charset="-128"/>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a:solidFill>
                  <a:schemeClr val="accent2"/>
                </a:solidFill>
                <a:latin typeface="Arial" pitchFamily="34" charset="0"/>
                <a:cs typeface="Times New Roman" pitchFamily="18" charset="0"/>
              </a:rPr>
              <a:t>    printf("</a:t>
            </a:r>
            <a:r>
              <a:rPr lang="en-US" dirty="0" err="1">
                <a:solidFill>
                  <a:schemeClr val="accent2"/>
                </a:solidFill>
                <a:latin typeface="Arial" pitchFamily="34" charset="0"/>
                <a:cs typeface="Times New Roman" pitchFamily="18" charset="0"/>
              </a:rPr>
              <a:t>i</a:t>
            </a:r>
            <a:r>
              <a:rPr lang="en-US" dirty="0">
                <a:solidFill>
                  <a:schemeClr val="accent2"/>
                </a:solidFill>
                <a:latin typeface="Arial" pitchFamily="34" charset="0"/>
                <a:cs typeface="Times New Roman" pitchFamily="18" charset="0"/>
              </a:rPr>
              <a:t> = %d  m = %d  n = %d\n", </a:t>
            </a:r>
            <a:r>
              <a:rPr lang="en-US" dirty="0" err="1">
                <a:solidFill>
                  <a:schemeClr val="accent2"/>
                </a:solidFill>
                <a:latin typeface="Arial" pitchFamily="34" charset="0"/>
                <a:cs typeface="Times New Roman" pitchFamily="18" charset="0"/>
              </a:rPr>
              <a:t>i</a:t>
            </a:r>
            <a:r>
              <a:rPr lang="en-US" dirty="0">
                <a:solidFill>
                  <a:schemeClr val="accent2"/>
                </a:solidFill>
                <a:latin typeface="Arial" pitchFamily="34" charset="0"/>
                <a:cs typeface="Times New Roman" pitchFamily="18" charset="0"/>
              </a:rPr>
              <a:t>, m, n);</a:t>
            </a:r>
            <a:endParaRPr lang="en-US" dirty="0">
              <a:solidFill>
                <a:schemeClr val="accent2"/>
              </a:solidFill>
              <a:latin typeface="Arial" pitchFamily="34" charset="0"/>
              <a:ea typeface="Arial Unicode MS" pitchFamily="34" charset="-128"/>
              <a:cs typeface="Arial Unicode MS" pitchFamily="34" charset="-128"/>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a:solidFill>
                  <a:schemeClr val="accent2"/>
                </a:solidFill>
                <a:latin typeface="Arial" pitchFamily="34" charset="0"/>
                <a:cs typeface="Times New Roman" pitchFamily="18" charset="0"/>
              </a:rPr>
              <a:t>    </a:t>
            </a:r>
            <a:r>
              <a:rPr lang="en-US" dirty="0" err="1">
                <a:solidFill>
                  <a:schemeClr val="accent2"/>
                </a:solidFill>
                <a:latin typeface="Arial" pitchFamily="34" charset="0"/>
                <a:cs typeface="Times New Roman" pitchFamily="18" charset="0"/>
              </a:rPr>
              <a:t>i</a:t>
            </a:r>
            <a:r>
              <a:rPr lang="en-US" dirty="0">
                <a:solidFill>
                  <a:schemeClr val="accent2"/>
                </a:solidFill>
                <a:latin typeface="Arial" pitchFamily="34" charset="0"/>
                <a:cs typeface="Times New Roman" pitchFamily="18" charset="0"/>
              </a:rPr>
              <a:t> = 5; m = 3; n = 4;	// Modify </a:t>
            </a:r>
            <a:r>
              <a:rPr lang="en-US" dirty="0" err="1">
                <a:solidFill>
                  <a:schemeClr val="accent2"/>
                </a:solidFill>
                <a:latin typeface="Arial" pitchFamily="34" charset="0"/>
                <a:cs typeface="Times New Roman" pitchFamily="18" charset="0"/>
              </a:rPr>
              <a:t>i</a:t>
            </a:r>
            <a:r>
              <a:rPr lang="en-US" dirty="0">
                <a:solidFill>
                  <a:schemeClr val="accent2"/>
                </a:solidFill>
                <a:latin typeface="Arial" pitchFamily="34" charset="0"/>
                <a:cs typeface="Times New Roman" pitchFamily="18" charset="0"/>
              </a:rPr>
              <a:t>, m and n.</a:t>
            </a:r>
            <a:endParaRPr lang="en-US" dirty="0">
              <a:solidFill>
                <a:schemeClr val="accent2"/>
              </a:solidFill>
              <a:latin typeface="Arial" pitchFamily="34" charset="0"/>
              <a:ea typeface="Arial Unicode MS" pitchFamily="34" charset="-128"/>
              <a:cs typeface="Arial Unicode MS" pitchFamily="34" charset="-128"/>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a:solidFill>
                  <a:schemeClr val="accent2"/>
                </a:solidFill>
                <a:latin typeface="Arial" pitchFamily="34" charset="0"/>
                <a:cs typeface="Times New Roman" pitchFamily="18" charset="0"/>
              </a:rPr>
              <a:t>    printf("</a:t>
            </a:r>
            <a:r>
              <a:rPr lang="en-US" dirty="0" err="1">
                <a:solidFill>
                  <a:schemeClr val="accent2"/>
                </a:solidFill>
                <a:latin typeface="Arial" pitchFamily="34" charset="0"/>
                <a:cs typeface="Times New Roman" pitchFamily="18" charset="0"/>
              </a:rPr>
              <a:t>i</a:t>
            </a:r>
            <a:r>
              <a:rPr lang="en-US" dirty="0">
                <a:solidFill>
                  <a:schemeClr val="accent2"/>
                </a:solidFill>
                <a:latin typeface="Arial" pitchFamily="34" charset="0"/>
                <a:cs typeface="Times New Roman" pitchFamily="18" charset="0"/>
              </a:rPr>
              <a:t> = %d  m = %d  n = %d \n", </a:t>
            </a:r>
            <a:r>
              <a:rPr lang="en-US" dirty="0" err="1">
                <a:solidFill>
                  <a:schemeClr val="accent2"/>
                </a:solidFill>
                <a:latin typeface="Arial" pitchFamily="34" charset="0"/>
                <a:cs typeface="Times New Roman" pitchFamily="18" charset="0"/>
              </a:rPr>
              <a:t>i</a:t>
            </a:r>
            <a:r>
              <a:rPr lang="en-US" dirty="0">
                <a:solidFill>
                  <a:schemeClr val="accent2"/>
                </a:solidFill>
                <a:latin typeface="Arial" pitchFamily="34" charset="0"/>
                <a:cs typeface="Times New Roman" pitchFamily="18" charset="0"/>
              </a:rPr>
              <a:t>, m, n);</a:t>
            </a:r>
            <a:endParaRPr lang="en-US" dirty="0">
              <a:solidFill>
                <a:schemeClr val="accent2"/>
              </a:solidFill>
              <a:latin typeface="Arial" pitchFamily="34" charset="0"/>
              <a:ea typeface="Arial Unicode MS" pitchFamily="34" charset="-128"/>
              <a:cs typeface="Arial Unicode MS" pitchFamily="34" charset="-128"/>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a:solidFill>
                  <a:schemeClr val="accent2"/>
                </a:solidFill>
                <a:latin typeface="Arial" pitchFamily="34" charset="0"/>
                <a:cs typeface="Times New Roman" pitchFamily="18" charset="0"/>
              </a:rPr>
              <a:t>}</a:t>
            </a:r>
            <a:endParaRPr lang="en-US" dirty="0">
              <a:solidFill>
                <a:schemeClr val="accent2"/>
              </a:solidFill>
              <a:latin typeface="Arial"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3097"/>
                                        </p:tgtEl>
                                        <p:attrNameLst>
                                          <p:attrName>style.visibility</p:attrName>
                                        </p:attrNameLst>
                                      </p:cBhvr>
                                      <p:to>
                                        <p:strVal val="visible"/>
                                      </p:to>
                                    </p:set>
                                    <p:animEffect transition="in" filter="checkerboard(across)">
                                      <p:cBhvr>
                                        <p:cTn id="7" dur="500"/>
                                        <p:tgtEl>
                                          <p:spTgt spid="173097"/>
                                        </p:tgtEl>
                                      </p:cBhvr>
                                    </p:animEffect>
                                  </p:childTnLst>
                                </p:cTn>
                              </p:par>
                            </p:childTnLst>
                          </p:cTn>
                        </p:par>
                        <p:par>
                          <p:cTn id="8" fill="hold">
                            <p:stCondLst>
                              <p:cond delay="500"/>
                            </p:stCondLst>
                            <p:childTnLst>
                              <p:par>
                                <p:cTn id="9" presetID="2" presetClass="entr" presetSubtype="4" fill="hold" grpId="1" nodeType="afterEffect">
                                  <p:stCondLst>
                                    <p:cond delay="0"/>
                                  </p:stCondLst>
                                  <p:childTnLst>
                                    <p:set>
                                      <p:cBhvr>
                                        <p:cTn id="10" dur="1" fill="hold">
                                          <p:stCondLst>
                                            <p:cond delay="0"/>
                                          </p:stCondLst>
                                        </p:cTn>
                                        <p:tgtEl>
                                          <p:spTgt spid="173096"/>
                                        </p:tgtEl>
                                        <p:attrNameLst>
                                          <p:attrName>style.visibility</p:attrName>
                                        </p:attrNameLst>
                                      </p:cBhvr>
                                      <p:to>
                                        <p:strVal val="visible"/>
                                      </p:to>
                                    </p:set>
                                    <p:anim calcmode="lin" valueType="num">
                                      <p:cBhvr additive="base">
                                        <p:cTn id="11" dur="500" fill="hold"/>
                                        <p:tgtEl>
                                          <p:spTgt spid="173096"/>
                                        </p:tgtEl>
                                        <p:attrNameLst>
                                          <p:attrName>ppt_x</p:attrName>
                                        </p:attrNameLst>
                                      </p:cBhvr>
                                      <p:tavLst>
                                        <p:tav tm="0">
                                          <p:val>
                                            <p:strVal val="#ppt_x"/>
                                          </p:val>
                                        </p:tav>
                                        <p:tav tm="100000">
                                          <p:val>
                                            <p:strVal val="#ppt_x"/>
                                          </p:val>
                                        </p:tav>
                                      </p:tavLst>
                                    </p:anim>
                                    <p:anim calcmode="lin" valueType="num">
                                      <p:cBhvr additive="base">
                                        <p:cTn id="12" dur="500" fill="hold"/>
                                        <p:tgtEl>
                                          <p:spTgt spid="1730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96" grpId="1" animBg="1"/>
      <p:bldP spid="17309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ChangeArrowheads="1"/>
          </p:cNvSpPr>
          <p:nvPr/>
        </p:nvSpPr>
        <p:spPr bwMode="auto">
          <a:xfrm>
            <a:off x="806450" y="806450"/>
            <a:ext cx="5402263" cy="5722938"/>
          </a:xfrm>
          <a:prstGeom prst="rect">
            <a:avLst/>
          </a:prstGeom>
          <a:noFill/>
          <a:ln w="9525">
            <a:noFill/>
            <a:miter lim="800000"/>
            <a:headEnd/>
            <a:tailEnd/>
          </a:ln>
        </p:spPr>
        <p:txBody>
          <a:bodyPr lIns="96736" tIns="48368" rIns="96736" bIns="48368"/>
          <a:lstStyle/>
          <a:p>
            <a:pPr marL="484188" indent="-484188" algn="just" defTabSz="966788">
              <a:lnSpc>
                <a:spcPct val="8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dirty="0">
                <a:latin typeface="Arial" pitchFamily="34" charset="0"/>
                <a:cs typeface="Times New Roman" pitchFamily="18" charset="0"/>
              </a:rPr>
              <a:t>#include &lt;</a:t>
            </a:r>
            <a:r>
              <a:rPr lang="en-US" sz="2500" dirty="0" err="1">
                <a:latin typeface="Arial" pitchFamily="34" charset="0"/>
                <a:cs typeface="Times New Roman" pitchFamily="18" charset="0"/>
              </a:rPr>
              <a:t>stdio.h</a:t>
            </a:r>
            <a:r>
              <a:rPr lang="en-US" sz="2500" dirty="0">
                <a:latin typeface="Arial" pitchFamily="34" charset="0"/>
                <a:cs typeface="Times New Roman" pitchFamily="18" charset="0"/>
              </a:rPr>
              <a:t>&gt;</a:t>
            </a:r>
          </a:p>
          <a:p>
            <a:pPr marL="484188" indent="-484188" algn="just" defTabSz="966788">
              <a:lnSpc>
                <a:spcPct val="8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dirty="0">
                <a:solidFill>
                  <a:schemeClr val="accent2"/>
                </a:solidFill>
                <a:latin typeface="Arial" pitchFamily="34" charset="0"/>
                <a:cs typeface="Times New Roman" pitchFamily="18" charset="0"/>
              </a:rPr>
              <a:t>void foo(</a:t>
            </a:r>
            <a:r>
              <a:rPr lang="en-US" sz="2500" dirty="0" err="1">
                <a:solidFill>
                  <a:schemeClr val="accent2"/>
                </a:solidFill>
                <a:latin typeface="Arial" pitchFamily="34" charset="0"/>
                <a:cs typeface="Times New Roman" pitchFamily="18" charset="0"/>
              </a:rPr>
              <a:t>int</a:t>
            </a:r>
            <a:r>
              <a:rPr lang="en-US" sz="2500" dirty="0">
                <a:solidFill>
                  <a:schemeClr val="accent2"/>
                </a:solidFill>
                <a:latin typeface="Arial" pitchFamily="34" charset="0"/>
                <a:cs typeface="Times New Roman" pitchFamily="18" charset="0"/>
              </a:rPr>
              <a:t> *n) </a:t>
            </a:r>
            <a:r>
              <a:rPr lang="en-US" sz="2500" dirty="0" smtClean="0">
                <a:solidFill>
                  <a:schemeClr val="accent2"/>
                </a:solidFill>
                <a:latin typeface="Arial" pitchFamily="34" charset="0"/>
                <a:cs typeface="Times New Roman" pitchFamily="18" charset="0"/>
              </a:rPr>
              <a:t>{ // n is a pointer</a:t>
            </a:r>
            <a:endParaRPr lang="en-US" sz="2500" dirty="0">
              <a:solidFill>
                <a:schemeClr val="accent2"/>
              </a:solidFill>
              <a:latin typeface="Arial" pitchFamily="34" charset="0"/>
              <a:cs typeface="Times New Roman" pitchFamily="18" charset="0"/>
            </a:endParaRPr>
          </a:p>
          <a:p>
            <a:pPr marL="484188" indent="-484188" algn="just" defTabSz="966788">
              <a:lnSpc>
                <a:spcPct val="8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dirty="0">
                <a:solidFill>
                  <a:schemeClr val="accent2"/>
                </a:solidFill>
                <a:latin typeface="Arial" pitchFamily="34" charset="0"/>
                <a:cs typeface="Times New Roman" pitchFamily="18" charset="0"/>
              </a:rPr>
              <a:t>	</a:t>
            </a:r>
            <a:r>
              <a:rPr lang="en-US" sz="2500" dirty="0" err="1">
                <a:solidFill>
                  <a:schemeClr val="accent2"/>
                </a:solidFill>
                <a:latin typeface="Arial" pitchFamily="34" charset="0"/>
                <a:cs typeface="Times New Roman" pitchFamily="18" charset="0"/>
              </a:rPr>
              <a:t>printf</a:t>
            </a:r>
            <a:r>
              <a:rPr lang="en-US" sz="2500" dirty="0">
                <a:solidFill>
                  <a:schemeClr val="accent2"/>
                </a:solidFill>
                <a:latin typeface="Arial" pitchFamily="34" charset="0"/>
                <a:cs typeface="Times New Roman" pitchFamily="18" charset="0"/>
              </a:rPr>
              <a:t>("n = %d\n", *n);</a:t>
            </a:r>
          </a:p>
          <a:p>
            <a:pPr marL="484188" indent="-484188" algn="just" defTabSz="966788">
              <a:lnSpc>
                <a:spcPct val="8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dirty="0">
                <a:solidFill>
                  <a:schemeClr val="accent2"/>
                </a:solidFill>
                <a:latin typeface="Arial" pitchFamily="34" charset="0"/>
                <a:cs typeface="Times New Roman" pitchFamily="18" charset="0"/>
              </a:rPr>
              <a:t>	*n = 30;</a:t>
            </a:r>
          </a:p>
          <a:p>
            <a:pPr marL="484188" indent="-484188" algn="just" defTabSz="966788">
              <a:lnSpc>
                <a:spcPct val="8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dirty="0">
                <a:solidFill>
                  <a:schemeClr val="accent2"/>
                </a:solidFill>
                <a:latin typeface="Arial" pitchFamily="34" charset="0"/>
                <a:cs typeface="Times New Roman" pitchFamily="18" charset="0"/>
              </a:rPr>
              <a:t>	</a:t>
            </a:r>
            <a:r>
              <a:rPr lang="en-US" sz="2500" dirty="0" err="1">
                <a:solidFill>
                  <a:schemeClr val="accent2"/>
                </a:solidFill>
                <a:latin typeface="Arial" pitchFamily="34" charset="0"/>
                <a:cs typeface="Times New Roman" pitchFamily="18" charset="0"/>
              </a:rPr>
              <a:t>printf</a:t>
            </a:r>
            <a:r>
              <a:rPr lang="en-US" sz="2500" dirty="0">
                <a:solidFill>
                  <a:schemeClr val="accent2"/>
                </a:solidFill>
                <a:latin typeface="Arial" pitchFamily="34" charset="0"/>
                <a:cs typeface="Times New Roman" pitchFamily="18" charset="0"/>
              </a:rPr>
              <a:t>("n = %d\n", *n);   </a:t>
            </a:r>
          </a:p>
          <a:p>
            <a:pPr marL="484188" indent="-484188" algn="just" defTabSz="966788">
              <a:lnSpc>
                <a:spcPct val="8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dirty="0">
                <a:solidFill>
                  <a:schemeClr val="accent2"/>
                </a:solidFill>
                <a:latin typeface="Arial" pitchFamily="34" charset="0"/>
                <a:cs typeface="Times New Roman" pitchFamily="18" charset="0"/>
              </a:rPr>
              <a:t>	</a:t>
            </a:r>
          </a:p>
          <a:p>
            <a:pPr marL="484188" indent="-484188" algn="just" defTabSz="966788">
              <a:lnSpc>
                <a:spcPct val="8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dirty="0">
                <a:solidFill>
                  <a:schemeClr val="accent2"/>
                </a:solidFill>
                <a:latin typeface="Arial" pitchFamily="34" charset="0"/>
                <a:cs typeface="Times New Roman" pitchFamily="18" charset="0"/>
              </a:rPr>
              <a:t>}	</a:t>
            </a:r>
          </a:p>
          <a:p>
            <a:pPr marL="484188" indent="-484188" algn="just" defTabSz="966788">
              <a:lnSpc>
                <a:spcPct val="8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dirty="0">
                <a:latin typeface="Arial" pitchFamily="34" charset="0"/>
                <a:cs typeface="Times New Roman" pitchFamily="18" charset="0"/>
              </a:rPr>
              <a:t>void main() {</a:t>
            </a:r>
          </a:p>
          <a:p>
            <a:pPr marL="484188" indent="-484188" algn="just" defTabSz="966788">
              <a:lnSpc>
                <a:spcPct val="8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int</a:t>
            </a: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i</a:t>
            </a:r>
            <a:r>
              <a:rPr lang="en-US" sz="2500" dirty="0">
                <a:latin typeface="Arial" pitchFamily="34" charset="0"/>
                <a:cs typeface="Times New Roman" pitchFamily="18" charset="0"/>
              </a:rPr>
              <a:t> = 15;</a:t>
            </a:r>
          </a:p>
          <a:p>
            <a:pPr marL="484188" indent="-484188" algn="just" defTabSz="966788">
              <a:lnSpc>
                <a:spcPct val="8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dirty="0">
                <a:latin typeface="Arial" pitchFamily="34" charset="0"/>
                <a:cs typeface="Times New Roman" pitchFamily="18" charset="0"/>
              </a:rPr>
              <a:t>	foo(</a:t>
            </a:r>
            <a:r>
              <a:rPr lang="en-US" sz="2500" dirty="0">
                <a:solidFill>
                  <a:srgbClr val="C00000"/>
                </a:solidFill>
                <a:latin typeface="Arial" pitchFamily="34" charset="0"/>
                <a:cs typeface="Times New Roman" pitchFamily="18" charset="0"/>
              </a:rPr>
              <a:t>&amp;</a:t>
            </a:r>
            <a:r>
              <a:rPr lang="en-US" sz="2500" dirty="0" err="1">
                <a:solidFill>
                  <a:srgbClr val="C00000"/>
                </a:solidFill>
                <a:latin typeface="Arial" pitchFamily="34" charset="0"/>
                <a:cs typeface="Times New Roman" pitchFamily="18" charset="0"/>
              </a:rPr>
              <a:t>i</a:t>
            </a:r>
            <a:r>
              <a:rPr lang="en-US" sz="2500" dirty="0">
                <a:latin typeface="Arial" pitchFamily="34" charset="0"/>
                <a:cs typeface="Times New Roman" pitchFamily="18" charset="0"/>
              </a:rPr>
              <a:t>);</a:t>
            </a:r>
          </a:p>
          <a:p>
            <a:pPr marL="484188" indent="-484188" algn="just" defTabSz="966788">
              <a:lnSpc>
                <a:spcPct val="8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printf</a:t>
            </a:r>
            <a:r>
              <a:rPr lang="en-US" sz="2500" dirty="0">
                <a:latin typeface="Arial" pitchFamily="34" charset="0"/>
                <a:cs typeface="Times New Roman" pitchFamily="18" charset="0"/>
              </a:rPr>
              <a:t>("</a:t>
            </a:r>
            <a:r>
              <a:rPr lang="en-US" sz="2500" dirty="0" err="1">
                <a:latin typeface="Arial" pitchFamily="34" charset="0"/>
                <a:cs typeface="Times New Roman" pitchFamily="18" charset="0"/>
              </a:rPr>
              <a:t>i</a:t>
            </a:r>
            <a:r>
              <a:rPr lang="en-US" sz="2500" dirty="0">
                <a:latin typeface="Arial" pitchFamily="34" charset="0"/>
                <a:cs typeface="Times New Roman" pitchFamily="18" charset="0"/>
              </a:rPr>
              <a:t> = %d\n", </a:t>
            </a:r>
            <a:r>
              <a:rPr lang="en-US" sz="2500" dirty="0" err="1">
                <a:latin typeface="Arial" pitchFamily="34" charset="0"/>
                <a:cs typeface="Times New Roman" pitchFamily="18" charset="0"/>
              </a:rPr>
              <a:t>i</a:t>
            </a:r>
            <a:r>
              <a:rPr lang="en-US" sz="2500" dirty="0">
                <a:latin typeface="Arial" pitchFamily="34" charset="0"/>
                <a:cs typeface="Times New Roman" pitchFamily="18" charset="0"/>
              </a:rPr>
              <a:t>);</a:t>
            </a:r>
          </a:p>
          <a:p>
            <a:pPr marL="484188" indent="-484188" algn="just" defTabSz="966788">
              <a:lnSpc>
                <a:spcPct val="8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i</a:t>
            </a:r>
            <a:r>
              <a:rPr lang="en-US" sz="2500" dirty="0">
                <a:latin typeface="Arial" pitchFamily="34" charset="0"/>
                <a:cs typeface="Times New Roman" pitchFamily="18" charset="0"/>
              </a:rPr>
              <a:t> = 10;</a:t>
            </a:r>
          </a:p>
          <a:p>
            <a:pPr marL="484188" indent="-484188" algn="just" defTabSz="966788">
              <a:lnSpc>
                <a:spcPct val="8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dirty="0">
                <a:latin typeface="Arial" pitchFamily="34" charset="0"/>
                <a:cs typeface="Times New Roman" pitchFamily="18" charset="0"/>
              </a:rPr>
              <a:t>	foo(&amp;</a:t>
            </a:r>
            <a:r>
              <a:rPr lang="en-US" sz="2500" dirty="0" err="1">
                <a:latin typeface="Arial" pitchFamily="34" charset="0"/>
                <a:cs typeface="Times New Roman" pitchFamily="18" charset="0"/>
              </a:rPr>
              <a:t>i</a:t>
            </a:r>
            <a:r>
              <a:rPr lang="en-US" sz="2500" dirty="0">
                <a:latin typeface="Arial" pitchFamily="34" charset="0"/>
                <a:cs typeface="Times New Roman" pitchFamily="18" charset="0"/>
              </a:rPr>
              <a:t>);</a:t>
            </a:r>
          </a:p>
          <a:p>
            <a:pPr marL="484188" indent="-484188" algn="just" defTabSz="966788">
              <a:lnSpc>
                <a:spcPct val="8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printf</a:t>
            </a:r>
            <a:r>
              <a:rPr lang="en-US" sz="2500" dirty="0">
                <a:latin typeface="Arial" pitchFamily="34" charset="0"/>
                <a:cs typeface="Times New Roman" pitchFamily="18" charset="0"/>
              </a:rPr>
              <a:t>("</a:t>
            </a:r>
            <a:r>
              <a:rPr lang="en-US" sz="2500" dirty="0" err="1">
                <a:latin typeface="Arial" pitchFamily="34" charset="0"/>
                <a:cs typeface="Times New Roman" pitchFamily="18" charset="0"/>
              </a:rPr>
              <a:t>i</a:t>
            </a:r>
            <a:r>
              <a:rPr lang="en-US" sz="2500" dirty="0">
                <a:latin typeface="Arial" pitchFamily="34" charset="0"/>
                <a:cs typeface="Times New Roman" pitchFamily="18" charset="0"/>
              </a:rPr>
              <a:t> = %d\n", </a:t>
            </a:r>
            <a:r>
              <a:rPr lang="en-US" sz="2500" dirty="0" err="1">
                <a:latin typeface="Arial" pitchFamily="34" charset="0"/>
                <a:cs typeface="Times New Roman" pitchFamily="18" charset="0"/>
              </a:rPr>
              <a:t>i</a:t>
            </a:r>
            <a:r>
              <a:rPr lang="en-US" sz="2500" dirty="0">
                <a:latin typeface="Arial" pitchFamily="34" charset="0"/>
                <a:cs typeface="Times New Roman" pitchFamily="18" charset="0"/>
              </a:rPr>
              <a:t>);</a:t>
            </a:r>
          </a:p>
          <a:p>
            <a:pPr marL="484188" indent="-484188" algn="just" defTabSz="966788">
              <a:lnSpc>
                <a:spcPct val="85000"/>
              </a:lnSpc>
              <a:spcBef>
                <a:spcPct val="20000"/>
              </a:spcBef>
              <a:buClr>
                <a:srgbClr val="000000"/>
              </a:buClr>
              <a:buSzPct val="75000"/>
              <a:buFont typeface="Wingdings" pitchFamily="2" charset="2"/>
              <a:buNone/>
              <a:tabLst>
                <a:tab pos="973138" algn="l"/>
                <a:tab pos="2001838" algn="l"/>
                <a:tab pos="5321300" algn="l"/>
                <a:tab pos="5802313" algn="l"/>
              </a:tabLst>
            </a:pPr>
            <a:r>
              <a:rPr lang="en-US" sz="2500" dirty="0">
                <a:latin typeface="Arial" pitchFamily="34" charset="0"/>
                <a:cs typeface="Times New Roman" pitchFamily="18" charset="0"/>
              </a:rPr>
              <a:t>}</a:t>
            </a:r>
          </a:p>
        </p:txBody>
      </p:sp>
      <p:sp>
        <p:nvSpPr>
          <p:cNvPr id="96259" name="Rectangle 5"/>
          <p:cNvSpPr>
            <a:spLocks noChangeArrowheads="1"/>
          </p:cNvSpPr>
          <p:nvPr/>
        </p:nvSpPr>
        <p:spPr bwMode="auto">
          <a:xfrm>
            <a:off x="671513" y="80963"/>
            <a:ext cx="7796212"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dirty="0">
                <a:solidFill>
                  <a:schemeClr val="accent2"/>
                </a:solidFill>
              </a:rPr>
              <a:t>Example </a:t>
            </a:r>
            <a:r>
              <a:rPr lang="en-US" sz="3400" b="1" dirty="0" smtClean="0">
                <a:solidFill>
                  <a:schemeClr val="accent2"/>
                </a:solidFill>
              </a:rPr>
              <a:t>2: </a:t>
            </a:r>
            <a:r>
              <a:rPr lang="en-US" sz="3400" b="1" dirty="0">
                <a:solidFill>
                  <a:schemeClr val="accent2"/>
                </a:solidFill>
              </a:rPr>
              <a:t>Call-by-address (pointer)</a:t>
            </a:r>
          </a:p>
        </p:txBody>
      </p:sp>
      <p:sp>
        <p:nvSpPr>
          <p:cNvPr id="155655" name="Rectangle 7"/>
          <p:cNvSpPr>
            <a:spLocks noChangeArrowheads="1"/>
          </p:cNvSpPr>
          <p:nvPr/>
        </p:nvSpPr>
        <p:spPr bwMode="auto">
          <a:xfrm>
            <a:off x="6692900" y="2014538"/>
            <a:ext cx="1935163" cy="3781425"/>
          </a:xfrm>
          <a:prstGeom prst="rect">
            <a:avLst/>
          </a:prstGeom>
          <a:solidFill>
            <a:schemeClr val="bg1"/>
          </a:solidFill>
          <a:ln w="9525">
            <a:solidFill>
              <a:schemeClr val="hlink"/>
            </a:solidFill>
            <a:miter lim="800000"/>
            <a:headEnd/>
            <a:tailEnd/>
          </a:ln>
        </p:spPr>
        <p:txBody>
          <a:bodyPr lIns="96736" tIns="48368" rIns="96736" bIns="48368">
            <a:spAutoFit/>
          </a:bodyPr>
          <a:lstStyle/>
          <a:p>
            <a:pPr algn="ctr" defTabSz="966788">
              <a:lnSpc>
                <a:spcPct val="95000"/>
              </a:lnSpc>
              <a:spcBef>
                <a:spcPct val="50000"/>
              </a:spcBef>
              <a:buClr>
                <a:srgbClr val="000000"/>
              </a:buClr>
              <a:buSzPct val="75000"/>
              <a:buFont typeface="Wingdings" pitchFamily="2" charset="2"/>
              <a:buNone/>
            </a:pPr>
            <a:r>
              <a:rPr lang="en-US" sz="2500">
                <a:solidFill>
                  <a:srgbClr val="CC3300"/>
                </a:solidFill>
                <a:latin typeface="Arial" pitchFamily="34" charset="0"/>
                <a:cs typeface="Times New Roman" pitchFamily="18" charset="0"/>
              </a:rPr>
              <a:t>output</a:t>
            </a:r>
          </a:p>
          <a:p>
            <a:pPr algn="ctr" defTabSz="966788">
              <a:lnSpc>
                <a:spcPct val="95000"/>
              </a:lnSpc>
              <a:spcBef>
                <a:spcPct val="50000"/>
              </a:spcBef>
              <a:buClr>
                <a:srgbClr val="000000"/>
              </a:buClr>
              <a:buSzPct val="75000"/>
              <a:buFont typeface="Wingdings" pitchFamily="2" charset="2"/>
              <a:buNone/>
            </a:pPr>
            <a:r>
              <a:rPr lang="en-US" sz="2500" dirty="0">
                <a:solidFill>
                  <a:schemeClr val="accent2"/>
                </a:solidFill>
                <a:latin typeface="Arial" pitchFamily="34" charset="0"/>
                <a:cs typeface="Times New Roman" pitchFamily="18" charset="0"/>
              </a:rPr>
              <a:t>n =</a:t>
            </a:r>
          </a:p>
          <a:p>
            <a:pPr algn="ctr" defTabSz="966788">
              <a:lnSpc>
                <a:spcPct val="95000"/>
              </a:lnSpc>
              <a:spcBef>
                <a:spcPct val="50000"/>
              </a:spcBef>
              <a:buClr>
                <a:srgbClr val="000000"/>
              </a:buClr>
              <a:buSzPct val="75000"/>
              <a:buFont typeface="Wingdings" pitchFamily="2" charset="2"/>
              <a:buNone/>
            </a:pPr>
            <a:r>
              <a:rPr lang="en-US" sz="2500" dirty="0">
                <a:solidFill>
                  <a:schemeClr val="accent2"/>
                </a:solidFill>
                <a:latin typeface="Arial" pitchFamily="34" charset="0"/>
                <a:cs typeface="Times New Roman" pitchFamily="18" charset="0"/>
              </a:rPr>
              <a:t>n =</a:t>
            </a:r>
          </a:p>
          <a:p>
            <a:pPr algn="ctr" defTabSz="966788">
              <a:lnSpc>
                <a:spcPct val="95000"/>
              </a:lnSpc>
              <a:spcBef>
                <a:spcPct val="50000"/>
              </a:spcBef>
              <a:buClr>
                <a:srgbClr val="000000"/>
              </a:buClr>
              <a:buSzPct val="75000"/>
              <a:buFont typeface="Wingdings" pitchFamily="2" charset="2"/>
              <a:buNone/>
            </a:pPr>
            <a:r>
              <a:rPr lang="en-US" sz="2500" dirty="0" err="1">
                <a:latin typeface="Arial" pitchFamily="34" charset="0"/>
                <a:cs typeface="Times New Roman" pitchFamily="18" charset="0"/>
              </a:rPr>
              <a:t>i</a:t>
            </a:r>
            <a:r>
              <a:rPr lang="en-US" sz="2500" dirty="0">
                <a:latin typeface="Arial" pitchFamily="34" charset="0"/>
                <a:cs typeface="Times New Roman" pitchFamily="18" charset="0"/>
              </a:rPr>
              <a:t> =</a:t>
            </a:r>
          </a:p>
          <a:p>
            <a:pPr algn="ctr" defTabSz="966788">
              <a:lnSpc>
                <a:spcPct val="95000"/>
              </a:lnSpc>
              <a:spcBef>
                <a:spcPct val="50000"/>
              </a:spcBef>
              <a:buClr>
                <a:srgbClr val="000000"/>
              </a:buClr>
              <a:buSzPct val="75000"/>
              <a:buFont typeface="Wingdings" pitchFamily="2" charset="2"/>
              <a:buNone/>
            </a:pPr>
            <a:r>
              <a:rPr lang="en-US" sz="2500" dirty="0">
                <a:solidFill>
                  <a:schemeClr val="accent2"/>
                </a:solidFill>
                <a:latin typeface="Arial" pitchFamily="34" charset="0"/>
                <a:cs typeface="Times New Roman" pitchFamily="18" charset="0"/>
              </a:rPr>
              <a:t>n =</a:t>
            </a:r>
          </a:p>
          <a:p>
            <a:pPr algn="ctr" defTabSz="966788">
              <a:lnSpc>
                <a:spcPct val="95000"/>
              </a:lnSpc>
              <a:spcBef>
                <a:spcPct val="50000"/>
              </a:spcBef>
              <a:buClr>
                <a:srgbClr val="000000"/>
              </a:buClr>
              <a:buSzPct val="75000"/>
              <a:buFont typeface="Wingdings" pitchFamily="2" charset="2"/>
              <a:buNone/>
            </a:pPr>
            <a:r>
              <a:rPr lang="en-US" sz="2500" dirty="0">
                <a:solidFill>
                  <a:schemeClr val="accent2"/>
                </a:solidFill>
                <a:latin typeface="Arial" pitchFamily="34" charset="0"/>
                <a:cs typeface="Times New Roman" pitchFamily="18" charset="0"/>
              </a:rPr>
              <a:t>n =</a:t>
            </a:r>
          </a:p>
          <a:p>
            <a:pPr algn="ctr" defTabSz="966788">
              <a:lnSpc>
                <a:spcPct val="95000"/>
              </a:lnSpc>
              <a:spcBef>
                <a:spcPct val="50000"/>
              </a:spcBef>
              <a:buClr>
                <a:srgbClr val="000000"/>
              </a:buClr>
              <a:buSzPct val="75000"/>
              <a:buFont typeface="Wingdings" pitchFamily="2" charset="2"/>
              <a:buNone/>
            </a:pPr>
            <a:r>
              <a:rPr lang="en-US" sz="2500" dirty="0" err="1">
                <a:latin typeface="Arial" pitchFamily="34" charset="0"/>
                <a:cs typeface="Times New Roman" pitchFamily="18" charset="0"/>
              </a:rPr>
              <a:t>i</a:t>
            </a:r>
            <a:r>
              <a:rPr lang="en-US" sz="2500" dirty="0">
                <a:latin typeface="Arial" pitchFamily="34" charset="0"/>
                <a:cs typeface="Times New Roman" pitchFamily="18" charset="0"/>
              </a:rPr>
              <a:t> =</a:t>
            </a:r>
          </a:p>
        </p:txBody>
      </p:sp>
      <p:sp>
        <p:nvSpPr>
          <p:cNvPr id="2" name="Rectangle 1"/>
          <p:cNvSpPr/>
          <p:nvPr/>
        </p:nvSpPr>
        <p:spPr>
          <a:xfrm>
            <a:off x="1295400" y="2758985"/>
            <a:ext cx="1132041" cy="461665"/>
          </a:xfrm>
          <a:prstGeom prst="rect">
            <a:avLst/>
          </a:prstGeom>
        </p:spPr>
        <p:txBody>
          <a:bodyPr wrap="none">
            <a:spAutoFit/>
          </a:bodyPr>
          <a:lstStyle/>
          <a:p>
            <a:r>
              <a:rPr lang="en-US" dirty="0">
                <a:solidFill>
                  <a:schemeClr val="accent2"/>
                </a:solidFill>
                <a:latin typeface="Arial" pitchFamily="34" charset="0"/>
                <a:cs typeface="Times New Roman" pitchFamily="18" charset="0"/>
              </a:rPr>
              <a:t>n = 0;  </a:t>
            </a:r>
            <a:endParaRPr lang="en-US" dirty="0"/>
          </a:p>
        </p:txBody>
      </p:sp>
      <p:sp>
        <p:nvSpPr>
          <p:cNvPr id="3" name="Rectangle 2"/>
          <p:cNvSpPr/>
          <p:nvPr/>
        </p:nvSpPr>
        <p:spPr>
          <a:xfrm>
            <a:off x="2204847" y="3195936"/>
            <a:ext cx="3433953" cy="461665"/>
          </a:xfrm>
          <a:prstGeom prst="rect">
            <a:avLst/>
          </a:prstGeom>
        </p:spPr>
        <p:txBody>
          <a:bodyPr wrap="none">
            <a:spAutoFit/>
          </a:bodyPr>
          <a:lstStyle/>
          <a:p>
            <a:r>
              <a:rPr lang="en-US" dirty="0">
                <a:solidFill>
                  <a:schemeClr val="accent2"/>
                </a:solidFill>
                <a:latin typeface="Arial" pitchFamily="34" charset="0"/>
                <a:cs typeface="Times New Roman" pitchFamily="18" charset="0"/>
              </a:rPr>
              <a:t>// n is local, but *n is not</a:t>
            </a:r>
            <a:endParaRPr lang="en-US" dirty="0"/>
          </a:p>
        </p:txBody>
      </p:sp>
      <p:sp>
        <p:nvSpPr>
          <p:cNvPr id="4" name="Rectangle 3"/>
          <p:cNvSpPr/>
          <p:nvPr/>
        </p:nvSpPr>
        <p:spPr>
          <a:xfrm>
            <a:off x="2286000" y="2779235"/>
            <a:ext cx="3227165" cy="461665"/>
          </a:xfrm>
          <a:prstGeom prst="rect">
            <a:avLst/>
          </a:prstGeom>
        </p:spPr>
        <p:txBody>
          <a:bodyPr wrap="none">
            <a:spAutoFit/>
          </a:bodyPr>
          <a:lstStyle/>
          <a:p>
            <a:r>
              <a:rPr lang="en-US" dirty="0">
                <a:solidFill>
                  <a:schemeClr val="accent2"/>
                </a:solidFill>
                <a:latin typeface="Arial" pitchFamily="34" charset="0"/>
                <a:cs typeface="Times New Roman" pitchFamily="18" charset="0"/>
              </a:rPr>
              <a:t>// if before printf: error!</a:t>
            </a:r>
            <a:endParaRPr lang="en-US" dirty="0"/>
          </a:p>
        </p:txBody>
      </p:sp>
      <p:sp>
        <p:nvSpPr>
          <p:cNvPr id="5" name="Rounded Rectangular Callout 4"/>
          <p:cNvSpPr/>
          <p:nvPr/>
        </p:nvSpPr>
        <p:spPr bwMode="auto">
          <a:xfrm>
            <a:off x="0" y="1752600"/>
            <a:ext cx="1143000" cy="744447"/>
          </a:xfrm>
          <a:prstGeom prst="wedgeRoundRectCallout">
            <a:avLst>
              <a:gd name="adj1" fmla="val 67817"/>
              <a:gd name="adj2" fmla="val 123147"/>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What happens?</a:t>
            </a:r>
          </a:p>
        </p:txBody>
      </p:sp>
      <p:sp>
        <p:nvSpPr>
          <p:cNvPr id="6" name="Curved Right Arrow 5"/>
          <p:cNvSpPr/>
          <p:nvPr/>
        </p:nvSpPr>
        <p:spPr bwMode="auto">
          <a:xfrm flipV="1">
            <a:off x="1143000" y="2386760"/>
            <a:ext cx="228600" cy="623307"/>
          </a:xfrm>
          <a:prstGeom prst="curved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5655"/>
                                        </p:tgtEl>
                                        <p:attrNameLst>
                                          <p:attrName>style.visibility</p:attrName>
                                        </p:attrNameLst>
                                      </p:cBhvr>
                                      <p:to>
                                        <p:strVal val="visible"/>
                                      </p:to>
                                    </p:set>
                                    <p:anim calcmode="lin" valueType="num">
                                      <p:cBhvr additive="base">
                                        <p:cTn id="7" dur="500" fill="hold"/>
                                        <p:tgtEl>
                                          <p:spTgt spid="155655"/>
                                        </p:tgtEl>
                                        <p:attrNameLst>
                                          <p:attrName>ppt_x</p:attrName>
                                        </p:attrNameLst>
                                      </p:cBhvr>
                                      <p:tavLst>
                                        <p:tav tm="0">
                                          <p:val>
                                            <p:strVal val="0-#ppt_w/2"/>
                                          </p:val>
                                        </p:tav>
                                        <p:tav tm="100000">
                                          <p:val>
                                            <p:strVal val="#ppt_x"/>
                                          </p:val>
                                        </p:tav>
                                      </p:tavLst>
                                    </p:anim>
                                    <p:anim calcmode="lin" valueType="num">
                                      <p:cBhvr additive="base">
                                        <p:cTn id="8" dur="500" fill="hold"/>
                                        <p:tgtEl>
                                          <p:spTgt spid="155655"/>
                                        </p:tgtEl>
                                        <p:attrNameLst>
                                          <p:attrName>ppt_y</p:attrName>
                                        </p:attrNameLst>
                                      </p:cBhvr>
                                      <p:tavLst>
                                        <p:tav tm="0">
                                          <p:val>
                                            <p:strVal val="#ppt_y"/>
                                          </p:val>
                                        </p:tav>
                                        <p:tav tm="100000">
                                          <p:val>
                                            <p:strVal val="#ppt_y"/>
                                          </p:val>
                                        </p:tav>
                                      </p:tavLst>
                                    </p:anim>
                                  </p:childTnLst>
                                  <p:subTnLst>
                                    <p:audio>
                                      <p:cMediaNode mute="1">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5" grpId="0" animBg="1" autoUpdateAnimBg="0"/>
      <p:bldP spid="2" grpId="0"/>
      <p:bldP spid="3" grpId="0"/>
      <p:bldP spid="4" grpId="0"/>
      <p:bldP spid="5" grpId="0" animBg="1"/>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4"/>
          <p:cNvSpPr>
            <a:spLocks noChangeArrowheads="1"/>
          </p:cNvSpPr>
          <p:nvPr/>
        </p:nvSpPr>
        <p:spPr bwMode="auto">
          <a:xfrm>
            <a:off x="381000" y="685800"/>
            <a:ext cx="8077200" cy="5722937"/>
          </a:xfrm>
          <a:prstGeom prst="rect">
            <a:avLst/>
          </a:prstGeom>
          <a:noFill/>
          <a:ln w="9525">
            <a:noFill/>
            <a:miter lim="800000"/>
            <a:headEnd/>
            <a:tailEnd/>
          </a:ln>
        </p:spPr>
        <p:txBody>
          <a:bodyPr lIns="96736" tIns="48368" rIns="96736" bIns="48368"/>
          <a:lstStyle/>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a:latin typeface="Arial" pitchFamily="34" charset="0"/>
                <a:cs typeface="Courier New" pitchFamily="49" charset="0"/>
              </a:rPr>
              <a:t>#include &lt;</a:t>
            </a:r>
            <a:r>
              <a:rPr lang="en-US" dirty="0" err="1">
                <a:latin typeface="Arial" pitchFamily="34" charset="0"/>
                <a:cs typeface="Courier New" pitchFamily="49" charset="0"/>
              </a:rPr>
              <a:t>stdio.h</a:t>
            </a:r>
            <a:r>
              <a:rPr lang="en-US" dirty="0">
                <a:latin typeface="Arial" pitchFamily="34" charset="0"/>
                <a:cs typeface="Courier New" pitchFamily="49" charset="0"/>
              </a:rPr>
              <a:t>&gt;</a:t>
            </a: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err="1">
                <a:latin typeface="Arial" pitchFamily="34" charset="0"/>
                <a:cs typeface="Times New Roman" pitchFamily="18" charset="0"/>
              </a:rPr>
              <a:t>int</a:t>
            </a:r>
            <a:r>
              <a:rPr lang="en-US" dirty="0">
                <a:latin typeface="Arial" pitchFamily="34" charset="0"/>
                <a:cs typeface="Times New Roman" pitchFamily="18" charset="0"/>
              </a:rPr>
              <a:t> </a:t>
            </a:r>
            <a:r>
              <a:rPr lang="en-US" dirty="0" err="1">
                <a:latin typeface="Arial" pitchFamily="34" charset="0"/>
                <a:cs typeface="Times New Roman" pitchFamily="18" charset="0"/>
              </a:rPr>
              <a:t>i</a:t>
            </a:r>
            <a:r>
              <a:rPr lang="en-US" dirty="0">
                <a:latin typeface="Arial" pitchFamily="34" charset="0"/>
                <a:cs typeface="Times New Roman" pitchFamily="18" charset="0"/>
              </a:rPr>
              <a:t> = 1;		    // </a:t>
            </a:r>
            <a:r>
              <a:rPr lang="en-US" dirty="0" err="1">
                <a:latin typeface="Arial" pitchFamily="34" charset="0"/>
                <a:cs typeface="Times New Roman" pitchFamily="18" charset="0"/>
              </a:rPr>
              <a:t>i</a:t>
            </a:r>
            <a:r>
              <a:rPr lang="en-US" dirty="0">
                <a:latin typeface="Arial" pitchFamily="34" charset="0"/>
                <a:cs typeface="Times New Roman" pitchFamily="18" charset="0"/>
              </a:rPr>
              <a:t> is a global variable</a:t>
            </a:r>
            <a:endParaRPr lang="en-US" dirty="0">
              <a:latin typeface="Arial" pitchFamily="34" charset="0"/>
              <a:ea typeface="Arial Unicode MS" pitchFamily="34" charset="-128"/>
              <a:cs typeface="Arial Unicode MS" pitchFamily="34" charset="-128"/>
            </a:endParaRPr>
          </a:p>
          <a:p>
            <a:pPr marL="484188" indent="-484188" defTabSz="966788">
              <a:tabLst>
                <a:tab pos="973138" algn="l"/>
                <a:tab pos="2001838" algn="l"/>
                <a:tab pos="3035300" algn="l"/>
                <a:tab pos="5321300" algn="l"/>
                <a:tab pos="5802313" algn="l"/>
              </a:tabLst>
            </a:pPr>
            <a:r>
              <a:rPr lang="en-US" dirty="0">
                <a:solidFill>
                  <a:schemeClr val="accent2"/>
                </a:solidFill>
                <a:latin typeface="Arial" pitchFamily="34" charset="0"/>
              </a:rPr>
              <a:t>void foo(</a:t>
            </a:r>
            <a:r>
              <a:rPr lang="en-US" dirty="0" err="1">
                <a:solidFill>
                  <a:schemeClr val="accent2"/>
                </a:solidFill>
                <a:latin typeface="Arial" pitchFamily="34" charset="0"/>
              </a:rPr>
              <a:t>int</a:t>
            </a:r>
            <a:r>
              <a:rPr lang="en-US" dirty="0">
                <a:solidFill>
                  <a:schemeClr val="accent2"/>
                </a:solidFill>
                <a:latin typeface="Arial" pitchFamily="34" charset="0"/>
              </a:rPr>
              <a:t> m, </a:t>
            </a:r>
            <a:r>
              <a:rPr lang="en-US" dirty="0" err="1">
                <a:solidFill>
                  <a:schemeClr val="accent2"/>
                </a:solidFill>
                <a:latin typeface="Arial" pitchFamily="34" charset="0"/>
              </a:rPr>
              <a:t>int</a:t>
            </a:r>
            <a:r>
              <a:rPr lang="en-US" dirty="0">
                <a:solidFill>
                  <a:schemeClr val="accent2"/>
                </a:solidFill>
                <a:latin typeface="Arial" pitchFamily="34" charset="0"/>
              </a:rPr>
              <a:t> </a:t>
            </a:r>
            <a:r>
              <a:rPr lang="en-US" dirty="0">
                <a:solidFill>
                  <a:srgbClr val="CC3300"/>
                </a:solidFill>
                <a:latin typeface="Arial" pitchFamily="34" charset="0"/>
              </a:rPr>
              <a:t>&amp;</a:t>
            </a:r>
            <a:r>
              <a:rPr lang="en-US" dirty="0">
                <a:solidFill>
                  <a:schemeClr val="accent2"/>
                </a:solidFill>
                <a:latin typeface="Arial" pitchFamily="34" charset="0"/>
              </a:rPr>
              <a:t>n) {   // m and n are formal parameters</a:t>
            </a:r>
          </a:p>
          <a:p>
            <a:pPr marL="484188" indent="-484188" defTabSz="966788">
              <a:tabLst>
                <a:tab pos="973138" algn="l"/>
                <a:tab pos="2001838" algn="l"/>
                <a:tab pos="3035300" algn="l"/>
                <a:tab pos="5321300" algn="l"/>
                <a:tab pos="5802313" algn="l"/>
              </a:tabLst>
            </a:pPr>
            <a:r>
              <a:rPr lang="en-US" dirty="0">
                <a:solidFill>
                  <a:schemeClr val="accent2"/>
                </a:solidFill>
                <a:latin typeface="Arial" pitchFamily="34" charset="0"/>
              </a:rPr>
              <a:t>    </a:t>
            </a:r>
            <a:r>
              <a:rPr lang="en-US" dirty="0" err="1">
                <a:solidFill>
                  <a:schemeClr val="accent2"/>
                </a:solidFill>
                <a:latin typeface="Arial" pitchFamily="34" charset="0"/>
              </a:rPr>
              <a:t>printf</a:t>
            </a:r>
            <a:r>
              <a:rPr lang="en-US" dirty="0">
                <a:solidFill>
                  <a:schemeClr val="accent2"/>
                </a:solidFill>
                <a:latin typeface="Arial" pitchFamily="34" charset="0"/>
              </a:rPr>
              <a:t>("</a:t>
            </a:r>
            <a:r>
              <a:rPr lang="en-US" dirty="0" err="1">
                <a:solidFill>
                  <a:schemeClr val="accent2"/>
                </a:solidFill>
                <a:latin typeface="Arial" pitchFamily="34" charset="0"/>
              </a:rPr>
              <a:t>i</a:t>
            </a:r>
            <a:r>
              <a:rPr lang="en-US" dirty="0">
                <a:solidFill>
                  <a:schemeClr val="accent2"/>
                </a:solidFill>
                <a:latin typeface="Arial" pitchFamily="34" charset="0"/>
              </a:rPr>
              <a:t> = %d  m = %d  n = %d\n", </a:t>
            </a:r>
            <a:r>
              <a:rPr lang="en-US" dirty="0" err="1">
                <a:solidFill>
                  <a:schemeClr val="accent2"/>
                </a:solidFill>
                <a:latin typeface="Arial" pitchFamily="34" charset="0"/>
              </a:rPr>
              <a:t>i</a:t>
            </a:r>
            <a:r>
              <a:rPr lang="en-US" dirty="0">
                <a:solidFill>
                  <a:schemeClr val="accent2"/>
                </a:solidFill>
                <a:latin typeface="Arial" pitchFamily="34" charset="0"/>
              </a:rPr>
              <a:t>, m, n);</a:t>
            </a:r>
          </a:p>
          <a:p>
            <a:pPr marL="484188" indent="-484188" defTabSz="966788">
              <a:tabLst>
                <a:tab pos="973138" algn="l"/>
                <a:tab pos="2001838" algn="l"/>
                <a:tab pos="3035300" algn="l"/>
                <a:tab pos="5321300" algn="l"/>
                <a:tab pos="5802313" algn="l"/>
              </a:tabLst>
            </a:pPr>
            <a:r>
              <a:rPr lang="en-US" dirty="0">
                <a:solidFill>
                  <a:schemeClr val="accent2"/>
                </a:solidFill>
                <a:latin typeface="Arial" pitchFamily="34" charset="0"/>
              </a:rPr>
              <a:t>    </a:t>
            </a:r>
            <a:r>
              <a:rPr lang="en-US" dirty="0" err="1">
                <a:solidFill>
                  <a:schemeClr val="accent2"/>
                </a:solidFill>
                <a:latin typeface="Arial" pitchFamily="34" charset="0"/>
              </a:rPr>
              <a:t>i</a:t>
            </a:r>
            <a:r>
              <a:rPr lang="en-US" dirty="0">
                <a:solidFill>
                  <a:schemeClr val="accent2"/>
                </a:solidFill>
                <a:latin typeface="Arial" pitchFamily="34" charset="0"/>
              </a:rPr>
              <a:t> = 5; m = 3; n = 4;	   // Modify </a:t>
            </a:r>
            <a:r>
              <a:rPr lang="en-US" dirty="0" err="1">
                <a:solidFill>
                  <a:schemeClr val="accent2"/>
                </a:solidFill>
                <a:latin typeface="Arial" pitchFamily="34" charset="0"/>
              </a:rPr>
              <a:t>i</a:t>
            </a:r>
            <a:r>
              <a:rPr lang="en-US" dirty="0">
                <a:solidFill>
                  <a:schemeClr val="accent2"/>
                </a:solidFill>
                <a:latin typeface="Arial" pitchFamily="34" charset="0"/>
              </a:rPr>
              <a:t>, m and n.</a:t>
            </a:r>
          </a:p>
          <a:p>
            <a:pPr marL="484188" indent="-484188" defTabSz="966788">
              <a:tabLst>
                <a:tab pos="973138" algn="l"/>
                <a:tab pos="2001838" algn="l"/>
                <a:tab pos="3035300" algn="l"/>
                <a:tab pos="5321300" algn="l"/>
                <a:tab pos="5802313" algn="l"/>
              </a:tabLst>
            </a:pPr>
            <a:r>
              <a:rPr lang="en-US" dirty="0">
                <a:solidFill>
                  <a:schemeClr val="accent2"/>
                </a:solidFill>
                <a:latin typeface="Arial" pitchFamily="34" charset="0"/>
              </a:rPr>
              <a:t>    printf("i = %d  m = %d  n = %d \n", i, m, n</a:t>
            </a:r>
            <a:r>
              <a:rPr lang="en-US" dirty="0" smtClean="0">
                <a:solidFill>
                  <a:schemeClr val="accent2"/>
                </a:solidFill>
                <a:latin typeface="Arial" pitchFamily="34" charset="0"/>
              </a:rPr>
              <a:t>);}</a:t>
            </a:r>
            <a:endParaRPr lang="en-US" dirty="0">
              <a:solidFill>
                <a:schemeClr val="accent2"/>
              </a:solidFill>
              <a:latin typeface="Arial" pitchFamily="34" charset="0"/>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a:latin typeface="Arial" pitchFamily="34" charset="0"/>
                <a:cs typeface="Times New Roman" pitchFamily="18" charset="0"/>
              </a:rPr>
              <a:t>v</a:t>
            </a:r>
            <a:r>
              <a:rPr lang="en-US" dirty="0" smtClean="0">
                <a:latin typeface="Arial" pitchFamily="34" charset="0"/>
                <a:cs typeface="Times New Roman" pitchFamily="18" charset="0"/>
              </a:rPr>
              <a:t>oid </a:t>
            </a:r>
            <a:r>
              <a:rPr lang="en-US" dirty="0">
                <a:latin typeface="Arial" pitchFamily="34" charset="0"/>
                <a:cs typeface="Times New Roman" pitchFamily="18" charset="0"/>
              </a:rPr>
              <a:t>main() {</a:t>
            </a:r>
            <a:endParaRPr lang="en-US" dirty="0">
              <a:latin typeface="Arial" pitchFamily="34" charset="0"/>
              <a:cs typeface="Courier New" pitchFamily="49" charset="0"/>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err="1">
                <a:latin typeface="Arial" pitchFamily="34" charset="0"/>
                <a:cs typeface="Times New Roman" pitchFamily="18" charset="0"/>
              </a:rPr>
              <a:t>int</a:t>
            </a:r>
            <a:r>
              <a:rPr lang="en-US" dirty="0">
                <a:latin typeface="Arial" pitchFamily="34" charset="0"/>
                <a:cs typeface="Times New Roman" pitchFamily="18" charset="0"/>
              </a:rPr>
              <a:t> j =2;	// j is a local variable </a:t>
            </a: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a:solidFill>
                  <a:schemeClr val="accent2"/>
                </a:solidFill>
                <a:latin typeface="Arial" pitchFamily="34" charset="0"/>
                <a:cs typeface="Times New Roman" pitchFamily="18" charset="0"/>
              </a:rPr>
              <a:t>foo(</a:t>
            </a:r>
            <a:r>
              <a:rPr lang="en-US" dirty="0" err="1">
                <a:solidFill>
                  <a:schemeClr val="accent2"/>
                </a:solidFill>
                <a:latin typeface="Arial" pitchFamily="34" charset="0"/>
                <a:cs typeface="Times New Roman" pitchFamily="18" charset="0"/>
              </a:rPr>
              <a:t>i</a:t>
            </a:r>
            <a:r>
              <a:rPr lang="en-US" dirty="0">
                <a:solidFill>
                  <a:schemeClr val="accent2"/>
                </a:solidFill>
                <a:latin typeface="Arial" pitchFamily="34" charset="0"/>
                <a:cs typeface="Times New Roman" pitchFamily="18" charset="0"/>
              </a:rPr>
              <a:t>, j);</a:t>
            </a:r>
            <a:r>
              <a:rPr lang="en-US" dirty="0">
                <a:latin typeface="Arial" pitchFamily="34" charset="0"/>
                <a:cs typeface="Times New Roman" pitchFamily="18" charset="0"/>
              </a:rPr>
              <a:t> 	</a:t>
            </a:r>
            <a:endParaRPr lang="en-US" dirty="0">
              <a:solidFill>
                <a:srgbClr val="CC3300"/>
              </a:solidFill>
              <a:latin typeface="Arial" pitchFamily="34" charset="0"/>
              <a:cs typeface="Courier New" pitchFamily="49" charset="0"/>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err="1">
                <a:latin typeface="Arial" pitchFamily="34" charset="0"/>
                <a:cs typeface="Times New Roman" pitchFamily="18" charset="0"/>
              </a:rPr>
              <a:t>printf</a:t>
            </a:r>
            <a:r>
              <a:rPr lang="en-US" dirty="0">
                <a:latin typeface="Arial" pitchFamily="34" charset="0"/>
                <a:cs typeface="Times New Roman" pitchFamily="18" charset="0"/>
              </a:rPr>
              <a:t>("</a:t>
            </a:r>
            <a:r>
              <a:rPr lang="en-US" dirty="0" err="1">
                <a:latin typeface="Arial" pitchFamily="34" charset="0"/>
                <a:cs typeface="Times New Roman" pitchFamily="18" charset="0"/>
              </a:rPr>
              <a:t>i</a:t>
            </a:r>
            <a:r>
              <a:rPr lang="en-US" dirty="0">
                <a:latin typeface="Arial" pitchFamily="34" charset="0"/>
                <a:cs typeface="Times New Roman" pitchFamily="18" charset="0"/>
              </a:rPr>
              <a:t> = %d  j = %d\n", </a:t>
            </a:r>
            <a:r>
              <a:rPr lang="en-US" dirty="0" err="1">
                <a:latin typeface="Arial" pitchFamily="34" charset="0"/>
                <a:cs typeface="Times New Roman" pitchFamily="18" charset="0"/>
              </a:rPr>
              <a:t>i</a:t>
            </a:r>
            <a:r>
              <a:rPr lang="en-US" dirty="0">
                <a:latin typeface="Arial" pitchFamily="34" charset="0"/>
                <a:cs typeface="Times New Roman" pitchFamily="18" charset="0"/>
              </a:rPr>
              <a:t>, j);</a:t>
            </a:r>
            <a:endParaRPr lang="en-US" dirty="0">
              <a:latin typeface="Arial" pitchFamily="34" charset="0"/>
              <a:ea typeface="Arial Unicode MS" pitchFamily="34" charset="-128"/>
              <a:cs typeface="Arial Unicode MS" pitchFamily="34" charset="-128"/>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a:latin typeface="Arial" pitchFamily="34" charset="0"/>
                <a:cs typeface="Times New Roman" pitchFamily="18" charset="0"/>
              </a:rPr>
              <a:t>} </a:t>
            </a:r>
          </a:p>
        </p:txBody>
      </p:sp>
      <p:sp>
        <p:nvSpPr>
          <p:cNvPr id="94211" name="Rectangle 5"/>
          <p:cNvSpPr>
            <a:spLocks noChangeArrowheads="1"/>
          </p:cNvSpPr>
          <p:nvPr/>
        </p:nvSpPr>
        <p:spPr bwMode="auto">
          <a:xfrm>
            <a:off x="76200" y="0"/>
            <a:ext cx="9067800" cy="646113"/>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dirty="0" smtClean="0">
                <a:solidFill>
                  <a:schemeClr val="accent2"/>
                </a:solidFill>
              </a:rPr>
              <a:t>Example 3: </a:t>
            </a:r>
            <a:r>
              <a:rPr lang="en-US" sz="3400" b="1" dirty="0">
                <a:solidFill>
                  <a:schemeClr val="accent2"/>
                </a:solidFill>
              </a:rPr>
              <a:t>Call-by-Alias (Reference) C++ only</a:t>
            </a:r>
            <a:endParaRPr lang="en-US" sz="3000" b="1" dirty="0">
              <a:solidFill>
                <a:schemeClr val="accent2"/>
              </a:solidFill>
              <a:latin typeface="Times" charset="0"/>
              <a:cs typeface="Times New Roman" pitchFamily="18" charset="0"/>
            </a:endParaRPr>
          </a:p>
        </p:txBody>
      </p:sp>
      <p:sp>
        <p:nvSpPr>
          <p:cNvPr id="258054" name="Rectangle 6"/>
          <p:cNvSpPr>
            <a:spLocks noChangeArrowheads="1"/>
          </p:cNvSpPr>
          <p:nvPr/>
        </p:nvSpPr>
        <p:spPr bwMode="auto">
          <a:xfrm>
            <a:off x="4648200" y="4267200"/>
            <a:ext cx="4343400" cy="1190625"/>
          </a:xfrm>
          <a:prstGeom prst="rect">
            <a:avLst/>
          </a:prstGeom>
          <a:solidFill>
            <a:schemeClr val="bg1"/>
          </a:solidFill>
          <a:ln w="9525">
            <a:solidFill>
              <a:schemeClr val="hlink"/>
            </a:solidFill>
            <a:miter lim="800000"/>
            <a:headEnd/>
            <a:tailEnd/>
          </a:ln>
        </p:spPr>
        <p:txBody>
          <a:bodyPr lIns="96736" tIns="48368" rIns="96736" bIns="48368">
            <a:spAutoFit/>
          </a:bodyPr>
          <a:lstStyle/>
          <a:p>
            <a:pPr defTabSz="966788">
              <a:lnSpc>
                <a:spcPct val="95000"/>
              </a:lnSpc>
              <a:spcBef>
                <a:spcPct val="50000"/>
              </a:spcBef>
              <a:buClr>
                <a:srgbClr val="000000"/>
              </a:buClr>
              <a:buSzPct val="75000"/>
              <a:buFont typeface="Wingdings" pitchFamily="2" charset="2"/>
              <a:buNone/>
              <a:tabLst>
                <a:tab pos="1435100" algn="l"/>
              </a:tabLst>
            </a:pPr>
            <a:r>
              <a:rPr lang="en-US" dirty="0">
                <a:solidFill>
                  <a:srgbClr val="CC3300"/>
                </a:solidFill>
                <a:latin typeface="Arial" pitchFamily="34" charset="0"/>
                <a:cs typeface="Times New Roman" pitchFamily="18" charset="0"/>
              </a:rPr>
              <a:t>	</a:t>
            </a:r>
            <a:r>
              <a:rPr lang="en-US" dirty="0" err="1">
                <a:solidFill>
                  <a:schemeClr val="accent2"/>
                </a:solidFill>
                <a:latin typeface="Arial" pitchFamily="34" charset="0"/>
                <a:cs typeface="Times New Roman" pitchFamily="18" charset="0"/>
              </a:rPr>
              <a:t>i</a:t>
            </a:r>
            <a:r>
              <a:rPr lang="en-US" dirty="0">
                <a:solidFill>
                  <a:schemeClr val="accent2"/>
                </a:solidFill>
                <a:latin typeface="Arial" pitchFamily="34" charset="0"/>
                <a:cs typeface="Times New Roman" pitchFamily="18" charset="0"/>
              </a:rPr>
              <a:t> =      m = </a:t>
            </a:r>
            <a:r>
              <a:rPr lang="en-US" dirty="0">
                <a:solidFill>
                  <a:srgbClr val="33CCFF"/>
                </a:solidFill>
                <a:latin typeface="Arial" pitchFamily="34" charset="0"/>
                <a:cs typeface="Times New Roman" pitchFamily="18" charset="0"/>
              </a:rPr>
              <a:t>  </a:t>
            </a:r>
            <a:r>
              <a:rPr lang="en-US" dirty="0">
                <a:solidFill>
                  <a:schemeClr val="accent2"/>
                </a:solidFill>
                <a:latin typeface="Arial" pitchFamily="34" charset="0"/>
                <a:cs typeface="Times New Roman" pitchFamily="18" charset="0"/>
              </a:rPr>
              <a:t>   n =</a:t>
            </a:r>
            <a:r>
              <a:rPr lang="en-US" dirty="0">
                <a:solidFill>
                  <a:srgbClr val="CC3300"/>
                </a:solidFill>
                <a:latin typeface="Arial" pitchFamily="34" charset="0"/>
                <a:cs typeface="Times New Roman" pitchFamily="18" charset="0"/>
              </a:rPr>
              <a:t>  </a:t>
            </a:r>
            <a:br>
              <a:rPr lang="en-US" dirty="0">
                <a:solidFill>
                  <a:srgbClr val="CC3300"/>
                </a:solidFill>
                <a:latin typeface="Arial" pitchFamily="34" charset="0"/>
                <a:cs typeface="Times New Roman" pitchFamily="18" charset="0"/>
              </a:rPr>
            </a:br>
            <a:r>
              <a:rPr lang="en-US" dirty="0">
                <a:solidFill>
                  <a:srgbClr val="CC3300"/>
                </a:solidFill>
                <a:latin typeface="Arial" pitchFamily="34" charset="0"/>
                <a:cs typeface="Times New Roman" pitchFamily="18" charset="0"/>
              </a:rPr>
              <a:t>output 	</a:t>
            </a:r>
            <a:r>
              <a:rPr lang="en-US" dirty="0" err="1">
                <a:solidFill>
                  <a:schemeClr val="accent2"/>
                </a:solidFill>
                <a:latin typeface="Arial" pitchFamily="34" charset="0"/>
                <a:cs typeface="Times New Roman" pitchFamily="18" charset="0"/>
              </a:rPr>
              <a:t>i</a:t>
            </a:r>
            <a:r>
              <a:rPr lang="en-US" dirty="0">
                <a:solidFill>
                  <a:schemeClr val="accent2"/>
                </a:solidFill>
                <a:latin typeface="Arial" pitchFamily="34" charset="0"/>
                <a:cs typeface="Times New Roman" pitchFamily="18" charset="0"/>
              </a:rPr>
              <a:t> =      m =      n =</a:t>
            </a:r>
            <a:r>
              <a:rPr lang="en-US" dirty="0">
                <a:solidFill>
                  <a:srgbClr val="CC3300"/>
                </a:solidFill>
                <a:latin typeface="Arial" pitchFamily="34" charset="0"/>
                <a:cs typeface="Times New Roman" pitchFamily="18" charset="0"/>
              </a:rPr>
              <a:t>  </a:t>
            </a:r>
            <a:br>
              <a:rPr lang="en-US" dirty="0">
                <a:solidFill>
                  <a:srgbClr val="CC3300"/>
                </a:solidFill>
                <a:latin typeface="Arial" pitchFamily="34" charset="0"/>
                <a:cs typeface="Times New Roman" pitchFamily="18" charset="0"/>
              </a:rPr>
            </a:br>
            <a:r>
              <a:rPr lang="en-US" dirty="0">
                <a:solidFill>
                  <a:srgbClr val="CC3300"/>
                </a:solidFill>
                <a:latin typeface="Arial" pitchFamily="34" charset="0"/>
                <a:cs typeface="Times New Roman" pitchFamily="18" charset="0"/>
              </a:rPr>
              <a:t>	</a:t>
            </a:r>
            <a:r>
              <a:rPr lang="en-US" dirty="0" err="1">
                <a:latin typeface="Arial" pitchFamily="34" charset="0"/>
                <a:cs typeface="Times New Roman" pitchFamily="18" charset="0"/>
              </a:rPr>
              <a:t>i</a:t>
            </a:r>
            <a:r>
              <a:rPr lang="en-US" dirty="0">
                <a:latin typeface="Arial" pitchFamily="34" charset="0"/>
                <a:cs typeface="Times New Roman" pitchFamily="18" charset="0"/>
              </a:rPr>
              <a:t> =      j =  </a:t>
            </a:r>
          </a:p>
        </p:txBody>
      </p:sp>
      <p:sp>
        <p:nvSpPr>
          <p:cNvPr id="258056" name="Rectangle 8"/>
          <p:cNvSpPr>
            <a:spLocks noChangeArrowheads="1"/>
          </p:cNvSpPr>
          <p:nvPr/>
        </p:nvSpPr>
        <p:spPr bwMode="auto">
          <a:xfrm>
            <a:off x="2590800" y="3846512"/>
            <a:ext cx="5521325" cy="457200"/>
          </a:xfrm>
          <a:prstGeom prst="rect">
            <a:avLst/>
          </a:prstGeom>
          <a:noFill/>
          <a:ln w="9525">
            <a:noFill/>
            <a:miter lim="800000"/>
            <a:headEnd/>
            <a:tailEnd/>
          </a:ln>
        </p:spPr>
        <p:txBody>
          <a:bodyPr wrap="none">
            <a:spAutoFit/>
          </a:bodyPr>
          <a:lstStyle/>
          <a:p>
            <a:r>
              <a:rPr lang="en-US" dirty="0">
                <a:latin typeface="Arial Unicode MS" pitchFamily="34" charset="-128"/>
                <a:ea typeface="Arial Unicode MS" pitchFamily="34" charset="-128"/>
                <a:cs typeface="Arial Unicode MS" pitchFamily="34" charset="-128"/>
              </a:rPr>
              <a:t>// </a:t>
            </a:r>
            <a:r>
              <a:rPr lang="en-US" dirty="0">
                <a:solidFill>
                  <a:srgbClr val="CC3300"/>
                </a:solidFill>
                <a:latin typeface="Arial Unicode MS" pitchFamily="34" charset="-128"/>
                <a:ea typeface="Arial Unicode MS" pitchFamily="34" charset="-128"/>
                <a:cs typeface="Arial Unicode MS" pitchFamily="34" charset="-128"/>
              </a:rPr>
              <a:t>What happen if we use </a:t>
            </a:r>
            <a:r>
              <a:rPr lang="en-US" b="1" dirty="0">
                <a:solidFill>
                  <a:schemeClr val="accent2"/>
                </a:solidFill>
                <a:latin typeface="Arial Unicode MS" pitchFamily="34" charset="-128"/>
                <a:ea typeface="Arial Unicode MS" pitchFamily="34" charset="-128"/>
                <a:cs typeface="Arial Unicode MS" pitchFamily="34" charset="-128"/>
              </a:rPr>
              <a:t>2</a:t>
            </a:r>
            <a:r>
              <a:rPr lang="en-US" dirty="0">
                <a:solidFill>
                  <a:srgbClr val="CC3300"/>
                </a:solidFill>
                <a:latin typeface="Arial Unicode MS" pitchFamily="34" charset="-128"/>
                <a:ea typeface="Arial Unicode MS" pitchFamily="34" charset="-128"/>
                <a:cs typeface="Arial Unicode MS" pitchFamily="34" charset="-128"/>
              </a:rPr>
              <a:t> instead of </a:t>
            </a:r>
            <a:r>
              <a:rPr lang="en-US" b="1" dirty="0">
                <a:solidFill>
                  <a:schemeClr val="accent2"/>
                </a:solidFill>
                <a:latin typeface="Arial Unicode MS" pitchFamily="34" charset="-128"/>
                <a:ea typeface="Arial Unicode MS" pitchFamily="34" charset="-128"/>
                <a:cs typeface="Arial Unicode MS" pitchFamily="34" charset="-128"/>
              </a:rPr>
              <a:t>j</a:t>
            </a:r>
            <a:r>
              <a:rPr lang="en-US" dirty="0">
                <a:solidFill>
                  <a:srgbClr val="CC3300"/>
                </a:solidFill>
                <a:latin typeface="Arial Unicode MS" pitchFamily="34" charset="-128"/>
                <a:ea typeface="Arial Unicode MS" pitchFamily="34" charset="-128"/>
                <a:cs typeface="Arial Unicode MS" pitchFamily="34" charset="-128"/>
              </a:rPr>
              <a:t>?</a:t>
            </a:r>
          </a:p>
        </p:txBody>
      </p:sp>
      <p:sp>
        <p:nvSpPr>
          <p:cNvPr id="2" name="Rounded Rectangular Callout 1"/>
          <p:cNvSpPr/>
          <p:nvPr/>
        </p:nvSpPr>
        <p:spPr bwMode="auto">
          <a:xfrm>
            <a:off x="3505200" y="646113"/>
            <a:ext cx="838200" cy="420687"/>
          </a:xfrm>
          <a:prstGeom prst="wedgeRoundRectCallout">
            <a:avLst>
              <a:gd name="adj1" fmla="val -80001"/>
              <a:gd name="adj2" fmla="val 147233"/>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dirty="0" err="1">
                <a:solidFill>
                  <a:srgbClr val="C00000"/>
                </a:solidFill>
              </a:rPr>
              <a:t>var</a:t>
            </a:r>
            <a:endParaRPr kumimoji="0" lang="en-US" sz="2000" b="0" i="0" u="none" strike="noStrike" cap="none" normalizeH="0" baseline="0" dirty="0" smtClean="0">
              <a:ln>
                <a:noFill/>
              </a:ln>
              <a:solidFill>
                <a:srgbClr val="C00000"/>
              </a:solidFill>
              <a:effectLst/>
              <a:latin typeface="Times New Roman" pitchFamily="18" charset="0"/>
            </a:endParaRPr>
          </a:p>
        </p:txBody>
      </p:sp>
      <p:sp>
        <p:nvSpPr>
          <p:cNvPr id="3" name="TextBox 2"/>
          <p:cNvSpPr txBox="1"/>
          <p:nvPr/>
        </p:nvSpPr>
        <p:spPr>
          <a:xfrm>
            <a:off x="76200" y="5257800"/>
            <a:ext cx="9067739" cy="1569660"/>
          </a:xfrm>
          <a:prstGeom prst="rect">
            <a:avLst/>
          </a:prstGeom>
          <a:noFill/>
        </p:spPr>
        <p:txBody>
          <a:bodyPr wrap="none" rtlCol="0">
            <a:spAutoFit/>
          </a:bodyPr>
          <a:lstStyle/>
          <a:p>
            <a:r>
              <a:rPr lang="en-US" dirty="0" smtClean="0"/>
              <a:t>Call-by-alias is different from call-by-address in three ways:</a:t>
            </a:r>
          </a:p>
          <a:p>
            <a:pPr marL="342900" indent="-342900">
              <a:buFont typeface="Arial" panose="020B0604020202020204" pitchFamily="34" charset="0"/>
              <a:buChar char="•"/>
            </a:pPr>
            <a:r>
              <a:rPr lang="en-US" dirty="0" smtClean="0"/>
              <a:t>It cannot pass constant value into a function.</a:t>
            </a:r>
          </a:p>
          <a:p>
            <a:pPr marL="342900" indent="-342900">
              <a:buFont typeface="Arial" panose="020B0604020202020204" pitchFamily="34" charset="0"/>
              <a:buChar char="•"/>
            </a:pPr>
            <a:r>
              <a:rPr lang="en-US" dirty="0" smtClean="0"/>
              <a:t>It involves one variable only, while call-by-address involves two vars.</a:t>
            </a:r>
          </a:p>
          <a:p>
            <a:pPr marL="342900" indent="-342900">
              <a:buFont typeface="Arial" panose="020B0604020202020204" pitchFamily="34" charset="0"/>
              <a:buChar char="•"/>
            </a:pPr>
            <a:r>
              <a:rPr lang="en-US" dirty="0" smtClean="0"/>
              <a:t>It uses the variable name in the function, instead of address.</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615182"/>
            <a:ext cx="2819400" cy="1231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58052">
                                            <p:txEl>
                                              <p:pRg st="2" end="2"/>
                                            </p:txEl>
                                          </p:spTgt>
                                        </p:tgtEl>
                                        <p:attrNameLst>
                                          <p:attrName>style.visibility</p:attrName>
                                        </p:attrNameLst>
                                      </p:cBhvr>
                                      <p:to>
                                        <p:strVal val="visible"/>
                                      </p:to>
                                    </p:set>
                                    <p:animEffect transition="in" filter="checkerboard(across)">
                                      <p:cBhvr>
                                        <p:cTn id="7" dur="500"/>
                                        <p:tgtEl>
                                          <p:spTgt spid="258052">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58052">
                                            <p:txEl>
                                              <p:pRg st="3" end="3"/>
                                            </p:txEl>
                                          </p:spTgt>
                                        </p:tgtEl>
                                        <p:attrNameLst>
                                          <p:attrName>style.visibility</p:attrName>
                                        </p:attrNameLst>
                                      </p:cBhvr>
                                      <p:to>
                                        <p:strVal val="visible"/>
                                      </p:to>
                                    </p:set>
                                    <p:animEffect transition="in" filter="checkerboard(across)">
                                      <p:cBhvr>
                                        <p:cTn id="10" dur="500"/>
                                        <p:tgtEl>
                                          <p:spTgt spid="258052">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58052">
                                            <p:txEl>
                                              <p:pRg st="4" end="4"/>
                                            </p:txEl>
                                          </p:spTgt>
                                        </p:tgtEl>
                                        <p:attrNameLst>
                                          <p:attrName>style.visibility</p:attrName>
                                        </p:attrNameLst>
                                      </p:cBhvr>
                                      <p:to>
                                        <p:strVal val="visible"/>
                                      </p:to>
                                    </p:set>
                                    <p:animEffect transition="in" filter="checkerboard(across)">
                                      <p:cBhvr>
                                        <p:cTn id="13" dur="500"/>
                                        <p:tgtEl>
                                          <p:spTgt spid="258052">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58052">
                                            <p:txEl>
                                              <p:pRg st="5" end="5"/>
                                            </p:txEl>
                                          </p:spTgt>
                                        </p:tgtEl>
                                        <p:attrNameLst>
                                          <p:attrName>style.visibility</p:attrName>
                                        </p:attrNameLst>
                                      </p:cBhvr>
                                      <p:to>
                                        <p:strVal val="visible"/>
                                      </p:to>
                                    </p:set>
                                    <p:animEffect transition="in" filter="checkerboard(across)">
                                      <p:cBhvr>
                                        <p:cTn id="16" dur="500"/>
                                        <p:tgtEl>
                                          <p:spTgt spid="258052">
                                            <p:txEl>
                                              <p:pRg st="5" end="5"/>
                                            </p:txEl>
                                          </p:spTgt>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58054"/>
                                        </p:tgtEl>
                                        <p:attrNameLst>
                                          <p:attrName>style.visibility</p:attrName>
                                        </p:attrNameLst>
                                      </p:cBhvr>
                                      <p:to>
                                        <p:strVal val="visible"/>
                                      </p:to>
                                    </p:set>
                                    <p:animEffect transition="in" filter="dissolve">
                                      <p:cBhvr>
                                        <p:cTn id="20" dur="500"/>
                                        <p:tgtEl>
                                          <p:spTgt spid="258054"/>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2">
                                            <p:bg/>
                                          </p:spTgt>
                                        </p:tgtEl>
                                        <p:attrNameLst>
                                          <p:attrName>style.visibility</p:attrName>
                                        </p:attrNameLst>
                                      </p:cBhvr>
                                      <p:to>
                                        <p:strVal val="visible"/>
                                      </p:to>
                                    </p:set>
                                    <p:animEffect transition="in" filter="wipe(down)">
                                      <p:cBhvr>
                                        <p:cTn id="24" dur="500"/>
                                        <p:tgtEl>
                                          <p:spTgt spid="2">
                                            <p:bg/>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fade">
                                      <p:cBhvr>
                                        <p:cTn id="27" dur="5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58056"/>
                                        </p:tgtEl>
                                        <p:attrNameLst>
                                          <p:attrName>style.visibility</p:attrName>
                                        </p:attrNameLst>
                                      </p:cBhvr>
                                      <p:to>
                                        <p:strVal val="visible"/>
                                      </p:to>
                                    </p:set>
                                    <p:anim calcmode="lin" valueType="num">
                                      <p:cBhvr additive="base">
                                        <p:cTn id="38" dur="500" fill="hold"/>
                                        <p:tgtEl>
                                          <p:spTgt spid="258056"/>
                                        </p:tgtEl>
                                        <p:attrNameLst>
                                          <p:attrName>ppt_x</p:attrName>
                                        </p:attrNameLst>
                                      </p:cBhvr>
                                      <p:tavLst>
                                        <p:tav tm="0">
                                          <p:val>
                                            <p:strVal val="#ppt_x"/>
                                          </p:val>
                                        </p:tav>
                                        <p:tav tm="100000">
                                          <p:val>
                                            <p:strVal val="#ppt_x"/>
                                          </p:val>
                                        </p:tav>
                                      </p:tavLst>
                                    </p:anim>
                                    <p:anim calcmode="lin" valueType="num">
                                      <p:cBhvr additive="base">
                                        <p:cTn id="39" dur="500" fill="hold"/>
                                        <p:tgtEl>
                                          <p:spTgt spid="258056"/>
                                        </p:tgtEl>
                                        <p:attrNameLst>
                                          <p:attrName>ppt_y</p:attrName>
                                        </p:attrNameLst>
                                      </p:cBhvr>
                                      <p:tavLst>
                                        <p:tav tm="0">
                                          <p:val>
                                            <p:strVal val="1+#ppt_h/2"/>
                                          </p:val>
                                        </p:tav>
                                        <p:tav tm="100000">
                                          <p:val>
                                            <p:strVal val="#ppt_y"/>
                                          </p:val>
                                        </p:tav>
                                      </p:tavLst>
                                    </p:anim>
                                  </p:childTnLst>
                                </p:cTn>
                              </p:par>
                              <p:par>
                                <p:cTn id="40" presetID="10" presetClass="exit" presetSubtype="0" fill="hold" grpId="1" nodeType="withEffect">
                                  <p:stCondLst>
                                    <p:cond delay="0"/>
                                  </p:stCondLst>
                                  <p:childTnLst>
                                    <p:animEffect transition="out" filter="fade">
                                      <p:cBhvr>
                                        <p:cTn id="41" dur="500"/>
                                        <p:tgtEl>
                                          <p:spTgt spid="258054"/>
                                        </p:tgtEl>
                                      </p:cBhvr>
                                    </p:animEffect>
                                    <p:set>
                                      <p:cBhvr>
                                        <p:cTn id="42" dur="1" fill="hold">
                                          <p:stCondLst>
                                            <p:cond delay="499"/>
                                          </p:stCondLst>
                                        </p:cTn>
                                        <p:tgtEl>
                                          <p:spTgt spid="25805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1000"/>
                                        <p:tgtEl>
                                          <p:spTgt spid="3"/>
                                        </p:tgtEl>
                                      </p:cBhvr>
                                    </p:animEffect>
                                    <p:anim calcmode="lin" valueType="num">
                                      <p:cBhvr>
                                        <p:cTn id="48" dur="1000" fill="hold"/>
                                        <p:tgtEl>
                                          <p:spTgt spid="3"/>
                                        </p:tgtEl>
                                        <p:attrNameLst>
                                          <p:attrName>ppt_x</p:attrName>
                                        </p:attrNameLst>
                                      </p:cBhvr>
                                      <p:tavLst>
                                        <p:tav tm="0">
                                          <p:val>
                                            <p:strVal val="#ppt_x"/>
                                          </p:val>
                                        </p:tav>
                                        <p:tav tm="100000">
                                          <p:val>
                                            <p:strVal val="#ppt_x"/>
                                          </p:val>
                                        </p:tav>
                                      </p:tavLst>
                                    </p:anim>
                                    <p:anim calcmode="lin" valueType="num">
                                      <p:cBhvr>
                                        <p:cTn id="4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4" grpId="0" animBg="1" autoUpdateAnimBg="0"/>
      <p:bldP spid="258054" grpId="1" animBg="1"/>
      <p:bldP spid="258056" grpId="0"/>
      <p:bldP spid="2" grpId="0" uiExpand="1" build="allAtOnce" animBg="1"/>
      <p:bldP spid="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ChangeArrowheads="1"/>
          </p:cNvSpPr>
          <p:nvPr/>
        </p:nvSpPr>
        <p:spPr bwMode="auto">
          <a:xfrm>
            <a:off x="609600" y="677863"/>
            <a:ext cx="8077200" cy="5722937"/>
          </a:xfrm>
          <a:prstGeom prst="rect">
            <a:avLst/>
          </a:prstGeom>
          <a:noFill/>
          <a:ln w="9525">
            <a:noFill/>
            <a:miter lim="800000"/>
            <a:headEnd/>
            <a:tailEnd/>
          </a:ln>
        </p:spPr>
        <p:txBody>
          <a:bodyPr lIns="96736" tIns="48368" rIns="96736" bIns="48368"/>
          <a:lstStyle/>
          <a:p>
            <a:pPr marL="484188" indent="-484188" algn="just" defTabSz="966788">
              <a:lnSpc>
                <a:spcPct val="95000"/>
              </a:lnSpc>
              <a:spcBef>
                <a:spcPct val="20000"/>
              </a:spcBef>
              <a:buClr>
                <a:srgbClr val="000000"/>
              </a:buClr>
              <a:buSzPct val="75000"/>
              <a:tabLst>
                <a:tab pos="973138" algn="l"/>
                <a:tab pos="2001838" algn="l"/>
                <a:tab pos="3035300" algn="l"/>
                <a:tab pos="5321300" algn="l"/>
                <a:tab pos="5802313" algn="l"/>
              </a:tabLst>
            </a:pPr>
            <a:r>
              <a:rPr lang="en-US" dirty="0">
                <a:latin typeface="Arial" pitchFamily="34" charset="0"/>
                <a:cs typeface="Courier New" pitchFamily="49" charset="0"/>
              </a:rPr>
              <a:t>#include "</a:t>
            </a:r>
            <a:r>
              <a:rPr lang="en-US" dirty="0" err="1" smtClean="0">
                <a:latin typeface="Arial" pitchFamily="34" charset="0"/>
                <a:cs typeface="Courier New" pitchFamily="49" charset="0"/>
              </a:rPr>
              <a:t>stdafx.h</a:t>
            </a:r>
            <a:r>
              <a:rPr lang="en-US" dirty="0" smtClean="0">
                <a:latin typeface="Arial" pitchFamily="34" charset="0"/>
                <a:cs typeface="Courier New" pitchFamily="49" charset="0"/>
              </a:rPr>
              <a:t>“	// this library allows &amp;n in C</a:t>
            </a:r>
            <a:endParaRPr lang="en-US" dirty="0">
              <a:latin typeface="Arial" pitchFamily="34" charset="0"/>
              <a:cs typeface="Courier New" pitchFamily="49" charset="0"/>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smtClean="0">
                <a:latin typeface="Arial" pitchFamily="34" charset="0"/>
                <a:cs typeface="Courier New" pitchFamily="49" charset="0"/>
              </a:rPr>
              <a:t>#</a:t>
            </a:r>
            <a:r>
              <a:rPr lang="en-US" dirty="0">
                <a:latin typeface="Arial" pitchFamily="34" charset="0"/>
                <a:cs typeface="Courier New" pitchFamily="49" charset="0"/>
              </a:rPr>
              <a:t>include &lt;</a:t>
            </a:r>
            <a:r>
              <a:rPr lang="en-US" dirty="0" err="1">
                <a:latin typeface="Arial" pitchFamily="34" charset="0"/>
                <a:cs typeface="Courier New" pitchFamily="49" charset="0"/>
              </a:rPr>
              <a:t>stdio.h</a:t>
            </a:r>
            <a:r>
              <a:rPr lang="en-US" dirty="0">
                <a:latin typeface="Arial" pitchFamily="34" charset="0"/>
                <a:cs typeface="Courier New" pitchFamily="49" charset="0"/>
              </a:rPr>
              <a:t>&gt;</a:t>
            </a: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err="1">
                <a:latin typeface="Arial" pitchFamily="34" charset="0"/>
                <a:cs typeface="Times New Roman" pitchFamily="18" charset="0"/>
              </a:rPr>
              <a:t>int</a:t>
            </a:r>
            <a:r>
              <a:rPr lang="en-US" dirty="0">
                <a:latin typeface="Arial" pitchFamily="34" charset="0"/>
                <a:cs typeface="Times New Roman" pitchFamily="18" charset="0"/>
              </a:rPr>
              <a:t> </a:t>
            </a:r>
            <a:r>
              <a:rPr lang="en-US" dirty="0" err="1">
                <a:latin typeface="Arial" pitchFamily="34" charset="0"/>
                <a:cs typeface="Times New Roman" pitchFamily="18" charset="0"/>
              </a:rPr>
              <a:t>i</a:t>
            </a:r>
            <a:r>
              <a:rPr lang="en-US" dirty="0">
                <a:latin typeface="Arial" pitchFamily="34" charset="0"/>
                <a:cs typeface="Times New Roman" pitchFamily="18" charset="0"/>
              </a:rPr>
              <a:t> = 1;		// </a:t>
            </a:r>
            <a:r>
              <a:rPr lang="en-US" dirty="0" err="1">
                <a:latin typeface="Arial" pitchFamily="34" charset="0"/>
                <a:cs typeface="Times New Roman" pitchFamily="18" charset="0"/>
              </a:rPr>
              <a:t>i</a:t>
            </a:r>
            <a:r>
              <a:rPr lang="en-US" dirty="0">
                <a:latin typeface="Arial" pitchFamily="34" charset="0"/>
                <a:cs typeface="Times New Roman" pitchFamily="18" charset="0"/>
              </a:rPr>
              <a:t> is a global variable</a:t>
            </a:r>
            <a:endParaRPr lang="en-US" dirty="0">
              <a:latin typeface="Arial" pitchFamily="34" charset="0"/>
              <a:ea typeface="Arial Unicode MS" pitchFamily="34" charset="-128"/>
              <a:cs typeface="Arial Unicode MS" pitchFamily="34" charset="-128"/>
            </a:endParaRPr>
          </a:p>
          <a:p>
            <a:pPr marL="484188" indent="-484188" defTabSz="966788">
              <a:tabLst>
                <a:tab pos="973138" algn="l"/>
                <a:tab pos="2001838" algn="l"/>
                <a:tab pos="3035300" algn="l"/>
                <a:tab pos="5321300" algn="l"/>
                <a:tab pos="5802313" algn="l"/>
              </a:tabLst>
            </a:pPr>
            <a:r>
              <a:rPr lang="en-US" dirty="0">
                <a:solidFill>
                  <a:schemeClr val="accent2"/>
                </a:solidFill>
                <a:latin typeface="Arial" pitchFamily="34" charset="0"/>
              </a:rPr>
              <a:t>void foo(</a:t>
            </a:r>
            <a:r>
              <a:rPr lang="en-US" dirty="0" err="1">
                <a:solidFill>
                  <a:schemeClr val="accent2"/>
                </a:solidFill>
                <a:latin typeface="Arial" pitchFamily="34" charset="0"/>
              </a:rPr>
              <a:t>int</a:t>
            </a:r>
            <a:r>
              <a:rPr lang="en-US" dirty="0">
                <a:solidFill>
                  <a:schemeClr val="accent2"/>
                </a:solidFill>
                <a:latin typeface="Arial" pitchFamily="34" charset="0"/>
              </a:rPr>
              <a:t> m, </a:t>
            </a:r>
            <a:r>
              <a:rPr lang="en-US" dirty="0" err="1">
                <a:solidFill>
                  <a:schemeClr val="accent2"/>
                </a:solidFill>
                <a:latin typeface="Arial" pitchFamily="34" charset="0"/>
              </a:rPr>
              <a:t>int</a:t>
            </a:r>
            <a:r>
              <a:rPr lang="en-US" dirty="0">
                <a:solidFill>
                  <a:schemeClr val="accent2"/>
                </a:solidFill>
                <a:latin typeface="Arial" pitchFamily="34" charset="0"/>
              </a:rPr>
              <a:t> </a:t>
            </a:r>
            <a:r>
              <a:rPr lang="en-US" dirty="0">
                <a:solidFill>
                  <a:srgbClr val="CC3300"/>
                </a:solidFill>
                <a:latin typeface="Arial" pitchFamily="34" charset="0"/>
              </a:rPr>
              <a:t>&amp;</a:t>
            </a:r>
            <a:r>
              <a:rPr lang="en-US" dirty="0">
                <a:solidFill>
                  <a:schemeClr val="accent2"/>
                </a:solidFill>
                <a:latin typeface="Arial" pitchFamily="34" charset="0"/>
              </a:rPr>
              <a:t>n) </a:t>
            </a:r>
            <a:r>
              <a:rPr lang="en-US" dirty="0" smtClean="0">
                <a:solidFill>
                  <a:schemeClr val="accent2"/>
                </a:solidFill>
                <a:latin typeface="Arial" pitchFamily="34" charset="0"/>
              </a:rPr>
              <a:t>{   // </a:t>
            </a:r>
            <a:r>
              <a:rPr lang="en-US" dirty="0">
                <a:solidFill>
                  <a:schemeClr val="accent2"/>
                </a:solidFill>
                <a:latin typeface="Arial" pitchFamily="34" charset="0"/>
              </a:rPr>
              <a:t>m and n are formal parameters</a:t>
            </a:r>
          </a:p>
          <a:p>
            <a:pPr marL="484188" indent="-484188" defTabSz="966788">
              <a:tabLst>
                <a:tab pos="973138" algn="l"/>
                <a:tab pos="2001838" algn="l"/>
                <a:tab pos="3035300" algn="l"/>
                <a:tab pos="5321300" algn="l"/>
                <a:tab pos="5802313" algn="l"/>
              </a:tabLst>
            </a:pPr>
            <a:r>
              <a:rPr lang="en-US" dirty="0">
                <a:solidFill>
                  <a:schemeClr val="accent2"/>
                </a:solidFill>
                <a:latin typeface="Arial" pitchFamily="34" charset="0"/>
              </a:rPr>
              <a:t>    </a:t>
            </a:r>
            <a:r>
              <a:rPr lang="en-US" dirty="0" err="1">
                <a:solidFill>
                  <a:schemeClr val="accent2"/>
                </a:solidFill>
                <a:latin typeface="Arial" pitchFamily="34" charset="0"/>
              </a:rPr>
              <a:t>printf</a:t>
            </a:r>
            <a:r>
              <a:rPr lang="en-US" dirty="0">
                <a:solidFill>
                  <a:schemeClr val="accent2"/>
                </a:solidFill>
                <a:latin typeface="Arial" pitchFamily="34" charset="0"/>
              </a:rPr>
              <a:t>("</a:t>
            </a:r>
            <a:r>
              <a:rPr lang="en-US" dirty="0" err="1">
                <a:solidFill>
                  <a:schemeClr val="accent2"/>
                </a:solidFill>
                <a:latin typeface="Arial" pitchFamily="34" charset="0"/>
              </a:rPr>
              <a:t>i</a:t>
            </a:r>
            <a:r>
              <a:rPr lang="en-US" dirty="0">
                <a:solidFill>
                  <a:schemeClr val="accent2"/>
                </a:solidFill>
                <a:latin typeface="Arial" pitchFamily="34" charset="0"/>
              </a:rPr>
              <a:t> = %d  m = %d  n = %d\n", </a:t>
            </a:r>
            <a:r>
              <a:rPr lang="en-US" dirty="0" err="1">
                <a:solidFill>
                  <a:schemeClr val="accent2"/>
                </a:solidFill>
                <a:latin typeface="Arial" pitchFamily="34" charset="0"/>
              </a:rPr>
              <a:t>i</a:t>
            </a:r>
            <a:r>
              <a:rPr lang="en-US" dirty="0">
                <a:solidFill>
                  <a:schemeClr val="accent2"/>
                </a:solidFill>
                <a:latin typeface="Arial" pitchFamily="34" charset="0"/>
              </a:rPr>
              <a:t>, m, n);</a:t>
            </a:r>
          </a:p>
          <a:p>
            <a:pPr marL="484188" indent="-484188" defTabSz="966788">
              <a:tabLst>
                <a:tab pos="973138" algn="l"/>
                <a:tab pos="2001838" algn="l"/>
                <a:tab pos="3035300" algn="l"/>
                <a:tab pos="5321300" algn="l"/>
                <a:tab pos="5802313" algn="l"/>
              </a:tabLst>
            </a:pPr>
            <a:r>
              <a:rPr lang="en-US" dirty="0">
                <a:solidFill>
                  <a:schemeClr val="accent2"/>
                </a:solidFill>
                <a:latin typeface="Arial" pitchFamily="34" charset="0"/>
              </a:rPr>
              <a:t>    </a:t>
            </a:r>
            <a:r>
              <a:rPr lang="en-US" dirty="0" err="1">
                <a:solidFill>
                  <a:srgbClr val="CC3300"/>
                </a:solidFill>
                <a:latin typeface="Arial" pitchFamily="34" charset="0"/>
              </a:rPr>
              <a:t>i</a:t>
            </a:r>
            <a:r>
              <a:rPr lang="en-US" dirty="0">
                <a:solidFill>
                  <a:srgbClr val="CC3300"/>
                </a:solidFill>
                <a:latin typeface="Arial" pitchFamily="34" charset="0"/>
              </a:rPr>
              <a:t> = 5</a:t>
            </a:r>
            <a:r>
              <a:rPr lang="en-US" dirty="0">
                <a:solidFill>
                  <a:schemeClr val="accent2"/>
                </a:solidFill>
                <a:latin typeface="Arial" pitchFamily="34" charset="0"/>
              </a:rPr>
              <a:t>; m = 3; n = 4;	// Modify </a:t>
            </a:r>
            <a:r>
              <a:rPr lang="en-US" dirty="0" err="1">
                <a:solidFill>
                  <a:schemeClr val="accent2"/>
                </a:solidFill>
                <a:latin typeface="Arial" pitchFamily="34" charset="0"/>
              </a:rPr>
              <a:t>i</a:t>
            </a:r>
            <a:r>
              <a:rPr lang="en-US" dirty="0">
                <a:solidFill>
                  <a:schemeClr val="accent2"/>
                </a:solidFill>
                <a:latin typeface="Arial" pitchFamily="34" charset="0"/>
              </a:rPr>
              <a:t>, m and n.</a:t>
            </a:r>
          </a:p>
          <a:p>
            <a:pPr marL="484188" indent="-484188" defTabSz="966788">
              <a:tabLst>
                <a:tab pos="973138" algn="l"/>
                <a:tab pos="2001838" algn="l"/>
                <a:tab pos="3035300" algn="l"/>
                <a:tab pos="5321300" algn="l"/>
                <a:tab pos="5802313" algn="l"/>
              </a:tabLst>
            </a:pPr>
            <a:r>
              <a:rPr lang="en-US" dirty="0">
                <a:solidFill>
                  <a:schemeClr val="accent2"/>
                </a:solidFill>
                <a:latin typeface="Arial" pitchFamily="34" charset="0"/>
              </a:rPr>
              <a:t>    </a:t>
            </a:r>
            <a:r>
              <a:rPr lang="en-US" dirty="0" err="1">
                <a:solidFill>
                  <a:schemeClr val="accent2"/>
                </a:solidFill>
                <a:latin typeface="Arial" pitchFamily="34" charset="0"/>
              </a:rPr>
              <a:t>printf</a:t>
            </a:r>
            <a:r>
              <a:rPr lang="en-US" dirty="0">
                <a:solidFill>
                  <a:schemeClr val="accent2"/>
                </a:solidFill>
                <a:latin typeface="Arial" pitchFamily="34" charset="0"/>
              </a:rPr>
              <a:t>("</a:t>
            </a:r>
            <a:r>
              <a:rPr lang="en-US" dirty="0" err="1">
                <a:solidFill>
                  <a:schemeClr val="accent2"/>
                </a:solidFill>
                <a:latin typeface="Arial" pitchFamily="34" charset="0"/>
              </a:rPr>
              <a:t>i</a:t>
            </a:r>
            <a:r>
              <a:rPr lang="en-US" dirty="0">
                <a:solidFill>
                  <a:schemeClr val="accent2"/>
                </a:solidFill>
                <a:latin typeface="Arial" pitchFamily="34" charset="0"/>
              </a:rPr>
              <a:t> = %d  m = %d  n = %d \n", </a:t>
            </a:r>
            <a:r>
              <a:rPr lang="en-US" dirty="0" err="1">
                <a:solidFill>
                  <a:schemeClr val="accent2"/>
                </a:solidFill>
                <a:latin typeface="Arial" pitchFamily="34" charset="0"/>
              </a:rPr>
              <a:t>i</a:t>
            </a:r>
            <a:r>
              <a:rPr lang="en-US" dirty="0">
                <a:solidFill>
                  <a:schemeClr val="accent2"/>
                </a:solidFill>
                <a:latin typeface="Arial" pitchFamily="34" charset="0"/>
              </a:rPr>
              <a:t>, m, n);</a:t>
            </a:r>
          </a:p>
          <a:p>
            <a:pPr marL="484188" indent="-484188" defTabSz="966788">
              <a:tabLst>
                <a:tab pos="973138" algn="l"/>
                <a:tab pos="2001838" algn="l"/>
                <a:tab pos="3035300" algn="l"/>
                <a:tab pos="5321300" algn="l"/>
                <a:tab pos="5802313" algn="l"/>
              </a:tabLst>
            </a:pPr>
            <a:r>
              <a:rPr lang="en-US" dirty="0">
                <a:solidFill>
                  <a:schemeClr val="accent2"/>
                </a:solidFill>
                <a:latin typeface="Arial" pitchFamily="34" charset="0"/>
              </a:rPr>
              <a:t>}</a:t>
            </a: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a:latin typeface="Arial" pitchFamily="34" charset="0"/>
                <a:cs typeface="Times New Roman" pitchFamily="18" charset="0"/>
              </a:rPr>
              <a:t>v</a:t>
            </a:r>
            <a:r>
              <a:rPr lang="en-US" dirty="0" smtClean="0">
                <a:latin typeface="Arial" pitchFamily="34" charset="0"/>
                <a:cs typeface="Times New Roman" pitchFamily="18" charset="0"/>
              </a:rPr>
              <a:t>oid </a:t>
            </a:r>
            <a:r>
              <a:rPr lang="en-US" dirty="0">
                <a:latin typeface="Arial" pitchFamily="34" charset="0"/>
                <a:cs typeface="Times New Roman" pitchFamily="18" charset="0"/>
              </a:rPr>
              <a:t>main() {</a:t>
            </a:r>
            <a:endParaRPr lang="en-US" dirty="0">
              <a:latin typeface="Arial" pitchFamily="34" charset="0"/>
              <a:cs typeface="Courier New" pitchFamily="49" charset="0"/>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err="1">
                <a:latin typeface="Arial" pitchFamily="34" charset="0"/>
                <a:cs typeface="Times New Roman" pitchFamily="18" charset="0"/>
              </a:rPr>
              <a:t>int</a:t>
            </a:r>
            <a:r>
              <a:rPr lang="en-US" dirty="0">
                <a:latin typeface="Arial" pitchFamily="34" charset="0"/>
                <a:cs typeface="Times New Roman" pitchFamily="18" charset="0"/>
              </a:rPr>
              <a:t> j =2;	// j is a local variable </a:t>
            </a: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a:solidFill>
                  <a:schemeClr val="accent2"/>
                </a:solidFill>
                <a:latin typeface="Arial" pitchFamily="34" charset="0"/>
                <a:cs typeface="Times New Roman" pitchFamily="18" charset="0"/>
              </a:rPr>
              <a:t>foo(j, </a:t>
            </a:r>
            <a:r>
              <a:rPr lang="en-US" dirty="0" err="1">
                <a:solidFill>
                  <a:schemeClr val="accent2"/>
                </a:solidFill>
                <a:latin typeface="Arial" pitchFamily="34" charset="0"/>
                <a:cs typeface="Times New Roman" pitchFamily="18" charset="0"/>
              </a:rPr>
              <a:t>i</a:t>
            </a:r>
            <a:r>
              <a:rPr lang="en-US" dirty="0">
                <a:solidFill>
                  <a:schemeClr val="accent2"/>
                </a:solidFill>
                <a:latin typeface="Arial" pitchFamily="34" charset="0"/>
                <a:cs typeface="Times New Roman" pitchFamily="18" charset="0"/>
              </a:rPr>
              <a:t>);</a:t>
            </a:r>
            <a:r>
              <a:rPr lang="en-US" dirty="0">
                <a:latin typeface="Arial" pitchFamily="34" charset="0"/>
                <a:cs typeface="Times New Roman" pitchFamily="18" charset="0"/>
              </a:rPr>
              <a:t> 	</a:t>
            </a:r>
            <a:endParaRPr lang="en-US" dirty="0">
              <a:solidFill>
                <a:srgbClr val="CC3300"/>
              </a:solidFill>
              <a:latin typeface="Arial" pitchFamily="34" charset="0"/>
              <a:cs typeface="Courier New" pitchFamily="49" charset="0"/>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err="1">
                <a:latin typeface="Arial" pitchFamily="34" charset="0"/>
                <a:cs typeface="Times New Roman" pitchFamily="18" charset="0"/>
              </a:rPr>
              <a:t>printf</a:t>
            </a:r>
            <a:r>
              <a:rPr lang="en-US" dirty="0">
                <a:latin typeface="Arial" pitchFamily="34" charset="0"/>
                <a:cs typeface="Times New Roman" pitchFamily="18" charset="0"/>
              </a:rPr>
              <a:t>("</a:t>
            </a:r>
            <a:r>
              <a:rPr lang="en-US" dirty="0" err="1">
                <a:latin typeface="Arial" pitchFamily="34" charset="0"/>
                <a:cs typeface="Times New Roman" pitchFamily="18" charset="0"/>
              </a:rPr>
              <a:t>i</a:t>
            </a:r>
            <a:r>
              <a:rPr lang="en-US" dirty="0">
                <a:latin typeface="Arial" pitchFamily="34" charset="0"/>
                <a:cs typeface="Times New Roman" pitchFamily="18" charset="0"/>
              </a:rPr>
              <a:t> = %d  j = %d\n", </a:t>
            </a:r>
            <a:r>
              <a:rPr lang="en-US" dirty="0" err="1">
                <a:latin typeface="Arial" pitchFamily="34" charset="0"/>
                <a:cs typeface="Times New Roman" pitchFamily="18" charset="0"/>
              </a:rPr>
              <a:t>i</a:t>
            </a:r>
            <a:r>
              <a:rPr lang="en-US" dirty="0">
                <a:latin typeface="Arial" pitchFamily="34" charset="0"/>
                <a:cs typeface="Times New Roman" pitchFamily="18" charset="0"/>
              </a:rPr>
              <a:t>, j);</a:t>
            </a:r>
            <a:endParaRPr lang="en-US" dirty="0">
              <a:latin typeface="Arial" pitchFamily="34" charset="0"/>
              <a:ea typeface="Arial Unicode MS" pitchFamily="34" charset="-128"/>
              <a:cs typeface="Arial Unicode MS" pitchFamily="34" charset="-128"/>
            </a:endParaRPr>
          </a:p>
          <a:p>
            <a:pPr marL="484188" indent="-484188" algn="just" defTabSz="966788">
              <a:lnSpc>
                <a:spcPct val="95000"/>
              </a:lnSpc>
              <a:spcBef>
                <a:spcPct val="20000"/>
              </a:spcBef>
              <a:buClr>
                <a:srgbClr val="000000"/>
              </a:buClr>
              <a:buSzPct val="75000"/>
              <a:buFont typeface="Wingdings" pitchFamily="2" charset="2"/>
              <a:buNone/>
              <a:tabLst>
                <a:tab pos="973138" algn="l"/>
                <a:tab pos="2001838" algn="l"/>
                <a:tab pos="3035300" algn="l"/>
                <a:tab pos="5321300" algn="l"/>
                <a:tab pos="5802313" algn="l"/>
              </a:tabLst>
            </a:pPr>
            <a:r>
              <a:rPr lang="en-US" dirty="0">
                <a:latin typeface="Arial" pitchFamily="34" charset="0"/>
                <a:cs typeface="Times New Roman" pitchFamily="18" charset="0"/>
              </a:rPr>
              <a:t>} </a:t>
            </a:r>
          </a:p>
        </p:txBody>
      </p:sp>
      <p:sp>
        <p:nvSpPr>
          <p:cNvPr id="95236" name="Rectangle 7"/>
          <p:cNvSpPr>
            <a:spLocks noChangeArrowheads="1"/>
          </p:cNvSpPr>
          <p:nvPr/>
        </p:nvSpPr>
        <p:spPr bwMode="auto">
          <a:xfrm>
            <a:off x="304800" y="0"/>
            <a:ext cx="8839200" cy="646113"/>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200" b="1" dirty="0" smtClean="0">
                <a:solidFill>
                  <a:schemeClr val="accent2"/>
                </a:solidFill>
              </a:rPr>
              <a:t>Example 3: </a:t>
            </a:r>
            <a:r>
              <a:rPr lang="en-US" sz="3200" b="1" dirty="0">
                <a:solidFill>
                  <a:schemeClr val="accent2"/>
                </a:solidFill>
              </a:rPr>
              <a:t>Call-by-Alias (</a:t>
            </a:r>
            <a:r>
              <a:rPr lang="en-US" sz="3200" b="1" dirty="0" smtClean="0">
                <a:solidFill>
                  <a:schemeClr val="accent2"/>
                </a:solidFill>
              </a:rPr>
              <a:t>Reference) </a:t>
            </a:r>
            <a:r>
              <a:rPr lang="en-US" sz="3200" b="1" dirty="0">
                <a:solidFill>
                  <a:schemeClr val="accent2"/>
                </a:solidFill>
              </a:rPr>
              <a:t>contd.</a:t>
            </a:r>
            <a:endParaRPr lang="en-US" sz="2800" b="1" dirty="0">
              <a:solidFill>
                <a:schemeClr val="accent2"/>
              </a:solidFill>
              <a:latin typeface="Times" charset="0"/>
              <a:cs typeface="Times New Roman"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618955"/>
            <a:ext cx="2819400" cy="1231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90800" y="4572000"/>
            <a:ext cx="6096000" cy="523220"/>
          </a:xfrm>
          <a:prstGeom prst="rect">
            <a:avLst/>
          </a:prstGeom>
        </p:spPr>
        <p:txBody>
          <a:bodyPr wrap="square">
            <a:spAutoFit/>
          </a:bodyPr>
          <a:lstStyle/>
          <a:p>
            <a:r>
              <a:rPr lang="en-US" dirty="0">
                <a:latin typeface="Arial" pitchFamily="34" charset="0"/>
                <a:cs typeface="Times New Roman" pitchFamily="18" charset="0"/>
              </a:rPr>
              <a:t>// </a:t>
            </a:r>
            <a:r>
              <a:rPr lang="en-US" dirty="0">
                <a:solidFill>
                  <a:srgbClr val="0000FF"/>
                </a:solidFill>
                <a:latin typeface="Arial" pitchFamily="34" charset="0"/>
                <a:cs typeface="Times New Roman" pitchFamily="18" charset="0"/>
              </a:rPr>
              <a:t>What happen if we call </a:t>
            </a:r>
            <a:r>
              <a:rPr lang="en-US" dirty="0">
                <a:solidFill>
                  <a:srgbClr val="C00000"/>
                </a:solidFill>
              </a:rPr>
              <a:t>foo(</a:t>
            </a:r>
            <a:r>
              <a:rPr lang="en-US" sz="2800" dirty="0">
                <a:solidFill>
                  <a:srgbClr val="C00000"/>
                </a:solidFill>
              </a:rPr>
              <a:t>j, </a:t>
            </a:r>
            <a:r>
              <a:rPr lang="en-US" sz="2800" dirty="0" err="1">
                <a:solidFill>
                  <a:srgbClr val="C00000"/>
                </a:solidFill>
              </a:rPr>
              <a:t>i</a:t>
            </a:r>
            <a:r>
              <a:rPr lang="en-US" dirty="0">
                <a:solidFill>
                  <a:srgbClr val="C00000"/>
                </a:solidFill>
              </a:rPr>
              <a:t>);</a:t>
            </a:r>
            <a:r>
              <a:rPr lang="en-US" dirty="0">
                <a:solidFill>
                  <a:srgbClr val="C00000"/>
                </a:solidFill>
                <a:latin typeface="Arial" pitchFamily="34" charset="0"/>
                <a:cs typeface="Times New Roman" pitchFamily="18" charset="0"/>
              </a:rPr>
              <a:t> </a:t>
            </a:r>
            <a:r>
              <a:rPr lang="en-US" dirty="0">
                <a:solidFill>
                  <a:srgbClr val="0000FF"/>
                </a:solidFill>
                <a:latin typeface="Arial" pitchFamily="34" charset="0"/>
                <a:cs typeface="Times New Roman" pitchFamily="18" charset="0"/>
              </a:rPr>
              <a:t>instead?</a:t>
            </a:r>
            <a:endParaRPr lang="en-US" dirty="0">
              <a:solidFill>
                <a:srgbClr val="0000FF"/>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5181600"/>
            <a:ext cx="3555926" cy="1661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bwMode="auto">
          <a:xfrm>
            <a:off x="5143500" y="5791200"/>
            <a:ext cx="876300" cy="514153"/>
          </a:xfrm>
          <a:prstGeom prst="ellipse">
            <a:avLst/>
          </a:prstGeom>
          <a:noFill/>
          <a:ln w="2857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 name="Rectangular Callout 3"/>
          <p:cNvSpPr/>
          <p:nvPr/>
        </p:nvSpPr>
        <p:spPr bwMode="auto">
          <a:xfrm>
            <a:off x="6883363" y="3053556"/>
            <a:ext cx="1905000" cy="1219200"/>
          </a:xfrm>
          <a:prstGeom prst="wedgeRectCallout">
            <a:avLst>
              <a:gd name="adj1" fmla="val -45767"/>
              <a:gd name="adj2" fmla="val 84902"/>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Because n is an alias</a:t>
            </a:r>
            <a:r>
              <a:rPr kumimoji="0" lang="en-US" sz="2400" b="0" i="0" u="none" strike="noStrike" cap="none" normalizeH="0" dirty="0" smtClean="0">
                <a:ln>
                  <a:noFill/>
                </a:ln>
                <a:solidFill>
                  <a:schemeClr val="tx1"/>
                </a:solidFill>
                <a:effectLst/>
                <a:latin typeface="Times New Roman" pitchFamily="18" charset="0"/>
              </a:rPr>
              <a:t> of </a:t>
            </a:r>
            <a:r>
              <a:rPr kumimoji="0" lang="en-US" sz="2400" b="0" i="0" u="none" strike="noStrike" cap="none" normalizeH="0" dirty="0" err="1" smtClean="0">
                <a:ln>
                  <a:noFill/>
                </a:ln>
                <a:solidFill>
                  <a:schemeClr val="tx1"/>
                </a:solidFill>
                <a:effectLst/>
                <a:latin typeface="Times New Roman" pitchFamily="18" charset="0"/>
              </a:rPr>
              <a:t>i</a:t>
            </a:r>
            <a:r>
              <a:rPr kumimoji="0" lang="en-US" sz="2400" b="0" i="0" u="none" strike="noStrike" cap="none" normalizeH="0" dirty="0" smtClean="0">
                <a:ln>
                  <a:noFill/>
                </a:ln>
                <a:solidFill>
                  <a:schemeClr val="tx1"/>
                </a:solidFill>
                <a:effectLst/>
                <a:latin typeface="Times New Roman" pitchFamily="18" charset="0"/>
              </a:rPr>
              <a:t>, i.e., n is </a:t>
            </a:r>
            <a:r>
              <a:rPr kumimoji="0" lang="en-US" sz="2400" b="0" i="0" u="none" strike="noStrike" cap="none" normalizeH="0" dirty="0" err="1" smtClean="0">
                <a:ln>
                  <a:noFill/>
                </a:ln>
                <a:solidFill>
                  <a:schemeClr val="tx1"/>
                </a:solidFill>
                <a:effectLst/>
                <a:latin typeface="Times New Roman" pitchFamily="18" charset="0"/>
              </a:rPr>
              <a:t>i</a:t>
            </a:r>
            <a:r>
              <a:rPr kumimoji="0" lang="en-US" sz="2400" b="0" i="0" u="none" strike="noStrike" cap="none" normalizeH="0" dirty="0" smtClean="0">
                <a:ln>
                  <a:noFill/>
                </a:ln>
                <a:solidFill>
                  <a:schemeClr val="tx1"/>
                </a:solidFill>
                <a:effectLst/>
                <a:latin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6" name="Right Arrow 5"/>
          <p:cNvSpPr/>
          <p:nvPr/>
        </p:nvSpPr>
        <p:spPr bwMode="auto">
          <a:xfrm>
            <a:off x="76200" y="4572000"/>
            <a:ext cx="533400" cy="447020"/>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50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194"/>
                                        </p:tgtEl>
                                        <p:attrNameLst>
                                          <p:attrName>style.visibility</p:attrName>
                                        </p:attrNameLst>
                                      </p:cBhvr>
                                      <p:to>
                                        <p:strVal val="visible"/>
                                      </p:to>
                                    </p:set>
                                    <p:anim calcmode="lin" valueType="num">
                                      <p:cBhvr additive="base">
                                        <p:cTn id="18" dur="500" fill="hold"/>
                                        <p:tgtEl>
                                          <p:spTgt spid="8194"/>
                                        </p:tgtEl>
                                        <p:attrNameLst>
                                          <p:attrName>ppt_x</p:attrName>
                                        </p:attrNameLst>
                                      </p:cBhvr>
                                      <p:tavLst>
                                        <p:tav tm="0">
                                          <p:val>
                                            <p:strVal val="#ppt_x"/>
                                          </p:val>
                                        </p:tav>
                                        <p:tav tm="100000">
                                          <p:val>
                                            <p:strVal val="#ppt_x"/>
                                          </p:val>
                                        </p:tav>
                                      </p:tavLst>
                                    </p:anim>
                                    <p:anim calcmode="lin" valueType="num">
                                      <p:cBhvr additive="base">
                                        <p:cTn id="19" dur="500" fill="hold"/>
                                        <p:tgtEl>
                                          <p:spTgt spid="8194"/>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down)">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3"/>
          <p:cNvSpPr txBox="1">
            <a:spLocks noChangeArrowheads="1"/>
          </p:cNvSpPr>
          <p:nvPr/>
        </p:nvSpPr>
        <p:spPr bwMode="auto">
          <a:xfrm>
            <a:off x="609600" y="609600"/>
            <a:ext cx="5670550" cy="6299200"/>
          </a:xfrm>
          <a:prstGeom prst="rect">
            <a:avLst/>
          </a:prstGeom>
          <a:noFill/>
          <a:ln w="9525">
            <a:noFill/>
            <a:miter lim="800000"/>
            <a:headEnd/>
            <a:tailEnd/>
          </a:ln>
        </p:spPr>
        <p:txBody>
          <a:bodyPr wrap="none" lIns="91432" tIns="45716" rIns="91432" bIns="45716">
            <a:spAutoFit/>
          </a:bodyPr>
          <a:lstStyle/>
          <a:p>
            <a:pPr>
              <a:tabLst>
                <a:tab pos="457200" algn="l"/>
              </a:tabLst>
            </a:pPr>
            <a:r>
              <a:rPr lang="en-US" dirty="0">
                <a:latin typeface="Arial" pitchFamily="34" charset="0"/>
              </a:rPr>
              <a:t>#include &lt;</a:t>
            </a:r>
            <a:r>
              <a:rPr lang="en-US" dirty="0" err="1">
                <a:latin typeface="Arial" pitchFamily="34" charset="0"/>
              </a:rPr>
              <a:t>stdio.h</a:t>
            </a:r>
            <a:r>
              <a:rPr lang="en-US" dirty="0">
                <a:latin typeface="Arial" pitchFamily="34" charset="0"/>
              </a:rPr>
              <a:t>&gt; </a:t>
            </a:r>
          </a:p>
          <a:p>
            <a:pPr>
              <a:tabLst>
                <a:tab pos="457200" algn="l"/>
              </a:tabLst>
            </a:pPr>
            <a:r>
              <a:rPr lang="en-US" dirty="0">
                <a:latin typeface="Arial" pitchFamily="34" charset="0"/>
              </a:rPr>
              <a:t>#include &lt;</a:t>
            </a:r>
            <a:r>
              <a:rPr lang="en-US" dirty="0" err="1">
                <a:latin typeface="Arial" pitchFamily="34" charset="0"/>
              </a:rPr>
              <a:t>string.h</a:t>
            </a:r>
            <a:r>
              <a:rPr lang="en-US" dirty="0">
                <a:latin typeface="Arial" pitchFamily="34" charset="0"/>
              </a:rPr>
              <a:t>&gt; </a:t>
            </a:r>
          </a:p>
          <a:p>
            <a:pPr>
              <a:tabLst>
                <a:tab pos="457200" algn="l"/>
              </a:tabLst>
            </a:pPr>
            <a:r>
              <a:rPr lang="en-US" dirty="0">
                <a:latin typeface="Arial" pitchFamily="34" charset="0"/>
              </a:rPr>
              <a:t>char *</a:t>
            </a:r>
            <a:r>
              <a:rPr lang="en-US" dirty="0" err="1">
                <a:latin typeface="Arial" pitchFamily="34" charset="0"/>
              </a:rPr>
              <a:t>getString</a:t>
            </a:r>
            <a:r>
              <a:rPr lang="en-US" dirty="0">
                <a:latin typeface="Arial" pitchFamily="34" charset="0"/>
              </a:rPr>
              <a:t>(char *</a:t>
            </a:r>
            <a:r>
              <a:rPr lang="en-US" dirty="0" err="1">
                <a:latin typeface="Arial" pitchFamily="34" charset="0"/>
              </a:rPr>
              <a:t>str</a:t>
            </a:r>
            <a:r>
              <a:rPr lang="en-US" dirty="0">
                <a:latin typeface="Arial" pitchFamily="34" charset="0"/>
              </a:rPr>
              <a:t>) {</a:t>
            </a:r>
          </a:p>
          <a:p>
            <a:pPr>
              <a:tabLst>
                <a:tab pos="457200" algn="l"/>
              </a:tabLst>
            </a:pPr>
            <a:r>
              <a:rPr lang="en-US" dirty="0">
                <a:latin typeface="Arial" pitchFamily="34" charset="0"/>
              </a:rPr>
              <a:t>	return </a:t>
            </a:r>
            <a:r>
              <a:rPr lang="en-US" dirty="0" err="1">
                <a:latin typeface="Arial" pitchFamily="34" charset="0"/>
              </a:rPr>
              <a:t>str</a:t>
            </a:r>
            <a:r>
              <a:rPr lang="en-US" dirty="0">
                <a:latin typeface="Arial" pitchFamily="34" charset="0"/>
              </a:rPr>
              <a:t>;</a:t>
            </a:r>
          </a:p>
          <a:p>
            <a:pPr>
              <a:tabLst>
                <a:tab pos="457200" algn="l"/>
              </a:tabLst>
            </a:pPr>
            <a:r>
              <a:rPr lang="en-US" dirty="0">
                <a:latin typeface="Arial" pitchFamily="34" charset="0"/>
              </a:rPr>
              <a:t>}</a:t>
            </a:r>
          </a:p>
          <a:p>
            <a:pPr>
              <a:tabLst>
                <a:tab pos="457200" algn="l"/>
              </a:tabLst>
            </a:pPr>
            <a:r>
              <a:rPr lang="en-US" dirty="0">
                <a:latin typeface="Arial" pitchFamily="34" charset="0"/>
              </a:rPr>
              <a:t>void </a:t>
            </a:r>
            <a:r>
              <a:rPr lang="en-US" dirty="0" err="1">
                <a:latin typeface="Arial" pitchFamily="34" charset="0"/>
              </a:rPr>
              <a:t>setString</a:t>
            </a:r>
            <a:r>
              <a:rPr lang="en-US" dirty="0">
                <a:latin typeface="Arial" pitchFamily="34" charset="0"/>
              </a:rPr>
              <a:t>(char *str1, char *str2) {</a:t>
            </a:r>
          </a:p>
          <a:p>
            <a:pPr>
              <a:tabLst>
                <a:tab pos="457200" algn="l"/>
              </a:tabLst>
            </a:pPr>
            <a:r>
              <a:rPr lang="en-US" dirty="0">
                <a:latin typeface="Arial" pitchFamily="34" charset="0"/>
              </a:rPr>
              <a:t>	</a:t>
            </a:r>
            <a:r>
              <a:rPr lang="en-US" dirty="0" err="1">
                <a:latin typeface="Arial" pitchFamily="34" charset="0"/>
              </a:rPr>
              <a:t>strcpy</a:t>
            </a:r>
            <a:r>
              <a:rPr lang="en-US" dirty="0">
                <a:latin typeface="Arial" pitchFamily="34" charset="0"/>
              </a:rPr>
              <a:t>(str1, str2);</a:t>
            </a:r>
          </a:p>
          <a:p>
            <a:pPr>
              <a:tabLst>
                <a:tab pos="457200" algn="l"/>
              </a:tabLst>
            </a:pPr>
            <a:r>
              <a:rPr lang="en-US" dirty="0">
                <a:latin typeface="Arial" pitchFamily="34" charset="0"/>
              </a:rPr>
              <a:t>}</a:t>
            </a:r>
          </a:p>
          <a:p>
            <a:pPr>
              <a:tabLst>
                <a:tab pos="457200" algn="l"/>
              </a:tabLst>
            </a:pPr>
            <a:r>
              <a:rPr lang="en-US" dirty="0">
                <a:latin typeface="Arial" pitchFamily="34" charset="0"/>
              </a:rPr>
              <a:t>void main()</a:t>
            </a:r>
          </a:p>
          <a:p>
            <a:pPr>
              <a:tabLst>
                <a:tab pos="457200" algn="l"/>
              </a:tabLst>
            </a:pPr>
            <a:r>
              <a:rPr lang="en-US" dirty="0">
                <a:latin typeface="Arial" pitchFamily="34" charset="0"/>
              </a:rPr>
              <a:t>{</a:t>
            </a:r>
          </a:p>
          <a:p>
            <a:pPr>
              <a:tabLst>
                <a:tab pos="457200" algn="l"/>
              </a:tabLst>
            </a:pPr>
            <a:r>
              <a:rPr lang="en-US" dirty="0">
                <a:latin typeface="Arial" pitchFamily="34" charset="0"/>
              </a:rPr>
              <a:t>	char *p, q[] = "morning", *s = "hello";	</a:t>
            </a:r>
          </a:p>
          <a:p>
            <a:pPr>
              <a:tabLst>
                <a:tab pos="457200" algn="l"/>
              </a:tabLst>
            </a:pPr>
            <a:r>
              <a:rPr lang="en-US" dirty="0">
                <a:latin typeface="Arial" pitchFamily="34" charset="0"/>
              </a:rPr>
              <a:t>	printf("s = %s\n", s);</a:t>
            </a:r>
          </a:p>
          <a:p>
            <a:pPr>
              <a:tabLst>
                <a:tab pos="457200" algn="l"/>
              </a:tabLst>
            </a:pPr>
            <a:r>
              <a:rPr lang="en-US" dirty="0">
                <a:latin typeface="Arial" pitchFamily="34" charset="0"/>
              </a:rPr>
              <a:t>	p = </a:t>
            </a:r>
            <a:r>
              <a:rPr lang="en-US" dirty="0" err="1">
                <a:latin typeface="Arial" pitchFamily="34" charset="0"/>
              </a:rPr>
              <a:t>getString</a:t>
            </a:r>
            <a:r>
              <a:rPr lang="en-US" dirty="0">
                <a:latin typeface="Arial" pitchFamily="34" charset="0"/>
              </a:rPr>
              <a:t>(s);</a:t>
            </a:r>
          </a:p>
          <a:p>
            <a:pPr>
              <a:tabLst>
                <a:tab pos="457200" algn="l"/>
              </a:tabLst>
            </a:pPr>
            <a:r>
              <a:rPr lang="en-US" dirty="0">
                <a:latin typeface="Arial" pitchFamily="34" charset="0"/>
              </a:rPr>
              <a:t>	printf("p = %s\n", p);</a:t>
            </a:r>
          </a:p>
          <a:p>
            <a:pPr>
              <a:tabLst>
                <a:tab pos="457200" algn="l"/>
              </a:tabLst>
            </a:pPr>
            <a:r>
              <a:rPr lang="en-US" dirty="0">
                <a:latin typeface="Arial" pitchFamily="34" charset="0"/>
              </a:rPr>
              <a:t>	</a:t>
            </a:r>
            <a:r>
              <a:rPr lang="en-US" dirty="0" err="1">
                <a:latin typeface="Arial" pitchFamily="34" charset="0"/>
              </a:rPr>
              <a:t>setString</a:t>
            </a:r>
            <a:r>
              <a:rPr lang="en-US" dirty="0">
                <a:latin typeface="Arial" pitchFamily="34" charset="0"/>
              </a:rPr>
              <a:t>(q, p);</a:t>
            </a:r>
          </a:p>
          <a:p>
            <a:pPr>
              <a:tabLst>
                <a:tab pos="457200" algn="l"/>
              </a:tabLst>
            </a:pPr>
            <a:r>
              <a:rPr lang="en-US" dirty="0">
                <a:latin typeface="Arial" pitchFamily="34" charset="0"/>
              </a:rPr>
              <a:t>	printf("q = %s\n", q);</a:t>
            </a:r>
          </a:p>
          <a:p>
            <a:pPr>
              <a:tabLst>
                <a:tab pos="457200" algn="l"/>
              </a:tabLst>
            </a:pPr>
            <a:r>
              <a:rPr lang="en-US" dirty="0">
                <a:latin typeface="Arial" pitchFamily="34" charset="0"/>
              </a:rPr>
              <a:t>}</a:t>
            </a:r>
          </a:p>
        </p:txBody>
      </p:sp>
      <p:sp>
        <p:nvSpPr>
          <p:cNvPr id="97283" name="Rectangle 4"/>
          <p:cNvSpPr>
            <a:spLocks noGrp="1" noChangeArrowheads="1"/>
          </p:cNvSpPr>
          <p:nvPr>
            <p:ph type="title"/>
          </p:nvPr>
        </p:nvSpPr>
        <p:spPr>
          <a:xfrm>
            <a:off x="671513" y="76200"/>
            <a:ext cx="7807325" cy="563563"/>
          </a:xfrm>
          <a:noFill/>
        </p:spPr>
        <p:txBody>
          <a:bodyPr/>
          <a:lstStyle/>
          <a:p>
            <a:r>
              <a:rPr lang="en-US" sz="3400" dirty="0" smtClean="0">
                <a:solidFill>
                  <a:schemeClr val="accent2"/>
                </a:solidFill>
              </a:rPr>
              <a:t>Passing  String Address Using Pointer</a:t>
            </a:r>
            <a:endParaRPr lang="en-US" dirty="0" smtClean="0">
              <a:solidFill>
                <a:schemeClr val="accent2"/>
              </a:solidFill>
              <a:latin typeface="Times" charset="0"/>
              <a:cs typeface="Times New Roman" pitchFamily="18" charset="0"/>
            </a:endParaRPr>
          </a:p>
        </p:txBody>
      </p:sp>
      <p:grpSp>
        <p:nvGrpSpPr>
          <p:cNvPr id="2" name="Group 24"/>
          <p:cNvGrpSpPr>
            <a:grpSpLocks/>
          </p:cNvGrpSpPr>
          <p:nvPr/>
        </p:nvGrpSpPr>
        <p:grpSpPr bwMode="auto">
          <a:xfrm>
            <a:off x="6934200" y="609600"/>
            <a:ext cx="1708150" cy="1676400"/>
            <a:chOff x="4368" y="384"/>
            <a:chExt cx="1076" cy="1056"/>
          </a:xfrm>
        </p:grpSpPr>
        <p:sp>
          <p:nvSpPr>
            <p:cNvPr id="97301" name="Rectangle 5"/>
            <p:cNvSpPr>
              <a:spLocks noChangeArrowheads="1"/>
            </p:cNvSpPr>
            <p:nvPr/>
          </p:nvSpPr>
          <p:spPr bwMode="auto">
            <a:xfrm>
              <a:off x="4580" y="790"/>
              <a:ext cx="864"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r>
                <a:rPr lang="en-US" dirty="0">
                  <a:latin typeface="Courier New" pitchFamily="49" charset="0"/>
                </a:rPr>
                <a:t>morning</a:t>
              </a:r>
            </a:p>
          </p:txBody>
        </p:sp>
        <p:sp>
          <p:nvSpPr>
            <p:cNvPr id="97303" name="Text Box 7"/>
            <p:cNvSpPr txBox="1">
              <a:spLocks noChangeArrowheads="1"/>
            </p:cNvSpPr>
            <p:nvPr/>
          </p:nvSpPr>
          <p:spPr bwMode="auto">
            <a:xfrm>
              <a:off x="4368" y="720"/>
              <a:ext cx="212" cy="288"/>
            </a:xfrm>
            <a:prstGeom prst="rect">
              <a:avLst/>
            </a:prstGeom>
            <a:noFill/>
            <a:ln w="9525">
              <a:noFill/>
              <a:miter lim="800000"/>
              <a:headEnd/>
              <a:tailEnd/>
            </a:ln>
          </p:spPr>
          <p:txBody>
            <a:bodyPr wrap="none" lIns="91432" tIns="45716" rIns="91432" bIns="45716">
              <a:spAutoFit/>
            </a:bodyPr>
            <a:lstStyle/>
            <a:p>
              <a:r>
                <a:rPr lang="en-US" dirty="0"/>
                <a:t>q</a:t>
              </a:r>
            </a:p>
          </p:txBody>
        </p:sp>
        <p:sp>
          <p:nvSpPr>
            <p:cNvPr id="97304" name="Rectangle 8"/>
            <p:cNvSpPr>
              <a:spLocks noChangeArrowheads="1"/>
            </p:cNvSpPr>
            <p:nvPr/>
          </p:nvSpPr>
          <p:spPr bwMode="auto">
            <a:xfrm>
              <a:off x="4847" y="1222"/>
              <a:ext cx="576"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r>
                <a:rPr lang="en-US" dirty="0">
                  <a:latin typeface="Courier New" pitchFamily="49" charset="0"/>
                </a:rPr>
                <a:t>hello</a:t>
              </a:r>
            </a:p>
          </p:txBody>
        </p:sp>
        <p:sp>
          <p:nvSpPr>
            <p:cNvPr id="97305" name="Line 9"/>
            <p:cNvSpPr>
              <a:spLocks noChangeShapeType="1"/>
            </p:cNvSpPr>
            <p:nvPr/>
          </p:nvSpPr>
          <p:spPr bwMode="auto">
            <a:xfrm>
              <a:off x="4607" y="1318"/>
              <a:ext cx="240" cy="0"/>
            </a:xfrm>
            <a:prstGeom prst="line">
              <a:avLst/>
            </a:prstGeom>
            <a:noFill/>
            <a:ln w="9525">
              <a:solidFill>
                <a:schemeClr val="tx1"/>
              </a:solidFill>
              <a:round/>
              <a:headEnd/>
              <a:tailEnd type="triangle" w="med" len="med"/>
            </a:ln>
          </p:spPr>
          <p:txBody>
            <a:bodyPr/>
            <a:lstStyle/>
            <a:p>
              <a:endParaRPr lang="en-US"/>
            </a:p>
          </p:txBody>
        </p:sp>
        <p:sp>
          <p:nvSpPr>
            <p:cNvPr id="97306" name="Text Box 10"/>
            <p:cNvSpPr txBox="1">
              <a:spLocks noChangeArrowheads="1"/>
            </p:cNvSpPr>
            <p:nvPr/>
          </p:nvSpPr>
          <p:spPr bwMode="auto">
            <a:xfrm>
              <a:off x="4416" y="1152"/>
              <a:ext cx="191" cy="288"/>
            </a:xfrm>
            <a:prstGeom prst="rect">
              <a:avLst/>
            </a:prstGeom>
            <a:noFill/>
            <a:ln w="9525">
              <a:noFill/>
              <a:miter lim="800000"/>
              <a:headEnd/>
              <a:tailEnd/>
            </a:ln>
          </p:spPr>
          <p:txBody>
            <a:bodyPr wrap="none" lIns="91432" tIns="45716" rIns="91432" bIns="45716">
              <a:spAutoFit/>
            </a:bodyPr>
            <a:lstStyle/>
            <a:p>
              <a:r>
                <a:rPr lang="en-US"/>
                <a:t>s</a:t>
              </a:r>
            </a:p>
          </p:txBody>
        </p:sp>
        <p:sp>
          <p:nvSpPr>
            <p:cNvPr id="97307" name="Line 11"/>
            <p:cNvSpPr>
              <a:spLocks noChangeShapeType="1"/>
            </p:cNvSpPr>
            <p:nvPr/>
          </p:nvSpPr>
          <p:spPr bwMode="auto">
            <a:xfrm>
              <a:off x="4607" y="550"/>
              <a:ext cx="240" cy="0"/>
            </a:xfrm>
            <a:prstGeom prst="line">
              <a:avLst/>
            </a:prstGeom>
            <a:noFill/>
            <a:ln w="9525">
              <a:solidFill>
                <a:schemeClr val="tx1"/>
              </a:solidFill>
              <a:round/>
              <a:headEnd/>
              <a:tailEnd type="triangle" w="med" len="med"/>
            </a:ln>
          </p:spPr>
          <p:txBody>
            <a:bodyPr/>
            <a:lstStyle/>
            <a:p>
              <a:endParaRPr lang="en-US"/>
            </a:p>
          </p:txBody>
        </p:sp>
        <p:sp>
          <p:nvSpPr>
            <p:cNvPr id="97308" name="Text Box 12"/>
            <p:cNvSpPr txBox="1">
              <a:spLocks noChangeArrowheads="1"/>
            </p:cNvSpPr>
            <p:nvPr/>
          </p:nvSpPr>
          <p:spPr bwMode="auto">
            <a:xfrm>
              <a:off x="4416" y="384"/>
              <a:ext cx="212" cy="288"/>
            </a:xfrm>
            <a:prstGeom prst="rect">
              <a:avLst/>
            </a:prstGeom>
            <a:noFill/>
            <a:ln w="9525">
              <a:noFill/>
              <a:miter lim="800000"/>
              <a:headEnd/>
              <a:tailEnd/>
            </a:ln>
          </p:spPr>
          <p:txBody>
            <a:bodyPr wrap="none" lIns="91432" tIns="45716" rIns="91432" bIns="45716">
              <a:spAutoFit/>
            </a:bodyPr>
            <a:lstStyle/>
            <a:p>
              <a:r>
                <a:rPr lang="en-US"/>
                <a:t>p</a:t>
              </a:r>
            </a:p>
          </p:txBody>
        </p:sp>
      </p:grpSp>
      <p:grpSp>
        <p:nvGrpSpPr>
          <p:cNvPr id="3" name="Group 25"/>
          <p:cNvGrpSpPr>
            <a:grpSpLocks/>
          </p:cNvGrpSpPr>
          <p:nvPr/>
        </p:nvGrpSpPr>
        <p:grpSpPr bwMode="auto">
          <a:xfrm>
            <a:off x="7010400" y="2971800"/>
            <a:ext cx="1598613" cy="838200"/>
            <a:chOff x="4416" y="1872"/>
            <a:chExt cx="1007" cy="528"/>
          </a:xfrm>
        </p:grpSpPr>
        <p:sp>
          <p:nvSpPr>
            <p:cNvPr id="97296" name="Rectangle 13"/>
            <p:cNvSpPr>
              <a:spLocks noChangeArrowheads="1"/>
            </p:cNvSpPr>
            <p:nvPr/>
          </p:nvSpPr>
          <p:spPr bwMode="auto">
            <a:xfrm>
              <a:off x="4847" y="2182"/>
              <a:ext cx="576"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r>
                <a:rPr lang="en-US">
                  <a:latin typeface="Courier New" pitchFamily="49" charset="0"/>
                </a:rPr>
                <a:t>hello</a:t>
              </a:r>
            </a:p>
          </p:txBody>
        </p:sp>
        <p:sp>
          <p:nvSpPr>
            <p:cNvPr id="97297" name="Line 14"/>
            <p:cNvSpPr>
              <a:spLocks noChangeShapeType="1"/>
            </p:cNvSpPr>
            <p:nvPr/>
          </p:nvSpPr>
          <p:spPr bwMode="auto">
            <a:xfrm>
              <a:off x="4607" y="2278"/>
              <a:ext cx="240" cy="0"/>
            </a:xfrm>
            <a:prstGeom prst="line">
              <a:avLst/>
            </a:prstGeom>
            <a:noFill/>
            <a:ln w="9525">
              <a:solidFill>
                <a:schemeClr val="tx1"/>
              </a:solidFill>
              <a:round/>
              <a:headEnd/>
              <a:tailEnd type="triangle" w="med" len="med"/>
            </a:ln>
          </p:spPr>
          <p:txBody>
            <a:bodyPr/>
            <a:lstStyle/>
            <a:p>
              <a:endParaRPr lang="en-US"/>
            </a:p>
          </p:txBody>
        </p:sp>
        <p:sp>
          <p:nvSpPr>
            <p:cNvPr id="97298" name="Text Box 15"/>
            <p:cNvSpPr txBox="1">
              <a:spLocks noChangeArrowheads="1"/>
            </p:cNvSpPr>
            <p:nvPr/>
          </p:nvSpPr>
          <p:spPr bwMode="auto">
            <a:xfrm>
              <a:off x="4416" y="2112"/>
              <a:ext cx="191" cy="288"/>
            </a:xfrm>
            <a:prstGeom prst="rect">
              <a:avLst/>
            </a:prstGeom>
            <a:noFill/>
            <a:ln w="9525">
              <a:noFill/>
              <a:miter lim="800000"/>
              <a:headEnd/>
              <a:tailEnd/>
            </a:ln>
          </p:spPr>
          <p:txBody>
            <a:bodyPr wrap="none" lIns="91432" tIns="45716" rIns="91432" bIns="45716">
              <a:spAutoFit/>
            </a:bodyPr>
            <a:lstStyle/>
            <a:p>
              <a:r>
                <a:rPr lang="en-US"/>
                <a:t>s</a:t>
              </a:r>
            </a:p>
          </p:txBody>
        </p:sp>
        <p:sp>
          <p:nvSpPr>
            <p:cNvPr id="97299" name="Line 16"/>
            <p:cNvSpPr>
              <a:spLocks noChangeShapeType="1"/>
            </p:cNvSpPr>
            <p:nvPr/>
          </p:nvSpPr>
          <p:spPr bwMode="auto">
            <a:xfrm>
              <a:off x="4607" y="2038"/>
              <a:ext cx="241" cy="170"/>
            </a:xfrm>
            <a:prstGeom prst="line">
              <a:avLst/>
            </a:prstGeom>
            <a:noFill/>
            <a:ln w="9525">
              <a:solidFill>
                <a:schemeClr val="tx1"/>
              </a:solidFill>
              <a:round/>
              <a:headEnd/>
              <a:tailEnd type="triangle" w="med" len="med"/>
            </a:ln>
          </p:spPr>
          <p:txBody>
            <a:bodyPr/>
            <a:lstStyle/>
            <a:p>
              <a:endParaRPr lang="en-US"/>
            </a:p>
          </p:txBody>
        </p:sp>
        <p:sp>
          <p:nvSpPr>
            <p:cNvPr id="97300" name="Text Box 17"/>
            <p:cNvSpPr txBox="1">
              <a:spLocks noChangeArrowheads="1"/>
            </p:cNvSpPr>
            <p:nvPr/>
          </p:nvSpPr>
          <p:spPr bwMode="auto">
            <a:xfrm>
              <a:off x="4416" y="1872"/>
              <a:ext cx="212" cy="288"/>
            </a:xfrm>
            <a:prstGeom prst="rect">
              <a:avLst/>
            </a:prstGeom>
            <a:noFill/>
            <a:ln w="9525">
              <a:noFill/>
              <a:miter lim="800000"/>
              <a:headEnd/>
              <a:tailEnd/>
            </a:ln>
          </p:spPr>
          <p:txBody>
            <a:bodyPr wrap="none" lIns="91432" tIns="45716" rIns="91432" bIns="45716">
              <a:spAutoFit/>
            </a:bodyPr>
            <a:lstStyle/>
            <a:p>
              <a:r>
                <a:rPr lang="en-US"/>
                <a:t>p</a:t>
              </a:r>
            </a:p>
          </p:txBody>
        </p:sp>
      </p:grpSp>
      <p:grpSp>
        <p:nvGrpSpPr>
          <p:cNvPr id="4" name="Group 26"/>
          <p:cNvGrpSpPr>
            <a:grpSpLocks/>
          </p:cNvGrpSpPr>
          <p:nvPr/>
        </p:nvGrpSpPr>
        <p:grpSpPr bwMode="auto">
          <a:xfrm>
            <a:off x="7010400" y="4800600"/>
            <a:ext cx="1676400" cy="1143000"/>
            <a:chOff x="4416" y="3024"/>
            <a:chExt cx="1056" cy="720"/>
          </a:xfrm>
        </p:grpSpPr>
        <p:sp>
          <p:nvSpPr>
            <p:cNvPr id="97290" name="Rectangle 18"/>
            <p:cNvSpPr>
              <a:spLocks noChangeArrowheads="1"/>
            </p:cNvSpPr>
            <p:nvPr/>
          </p:nvSpPr>
          <p:spPr bwMode="auto">
            <a:xfrm>
              <a:off x="4608" y="3094"/>
              <a:ext cx="864" cy="191"/>
            </a:xfrm>
            <a:prstGeom prst="rect">
              <a:avLst/>
            </a:prstGeom>
            <a:solidFill>
              <a:schemeClr val="bg1"/>
            </a:solidFill>
            <a:ln w="9525">
              <a:solidFill>
                <a:schemeClr val="tx1"/>
              </a:solidFill>
              <a:miter lim="800000"/>
              <a:headEnd/>
              <a:tailEnd/>
            </a:ln>
          </p:spPr>
          <p:txBody>
            <a:bodyPr wrap="none" lIns="91432" tIns="45716" rIns="91432" bIns="45716" anchor="ctr"/>
            <a:lstStyle/>
            <a:p>
              <a:r>
                <a:rPr lang="en-US">
                  <a:latin typeface="Courier New" pitchFamily="49" charset="0"/>
                </a:rPr>
                <a:t>hello</a:t>
              </a:r>
              <a:endParaRPr lang="en-US" sz="1600">
                <a:latin typeface="Courier New" pitchFamily="49" charset="0"/>
              </a:endParaRPr>
            </a:p>
          </p:txBody>
        </p:sp>
        <p:sp>
          <p:nvSpPr>
            <p:cNvPr id="97292" name="Text Box 20"/>
            <p:cNvSpPr txBox="1">
              <a:spLocks noChangeArrowheads="1"/>
            </p:cNvSpPr>
            <p:nvPr/>
          </p:nvSpPr>
          <p:spPr bwMode="auto">
            <a:xfrm>
              <a:off x="4417" y="3024"/>
              <a:ext cx="212" cy="288"/>
            </a:xfrm>
            <a:prstGeom prst="rect">
              <a:avLst/>
            </a:prstGeom>
            <a:noFill/>
            <a:ln w="9525">
              <a:noFill/>
              <a:miter lim="800000"/>
              <a:headEnd/>
              <a:tailEnd/>
            </a:ln>
          </p:spPr>
          <p:txBody>
            <a:bodyPr wrap="none" lIns="91432" tIns="45716" rIns="91432" bIns="45716">
              <a:spAutoFit/>
            </a:bodyPr>
            <a:lstStyle/>
            <a:p>
              <a:r>
                <a:rPr lang="en-US"/>
                <a:t>q</a:t>
              </a:r>
            </a:p>
          </p:txBody>
        </p:sp>
        <p:sp>
          <p:nvSpPr>
            <p:cNvPr id="97293" name="Rectangle 21"/>
            <p:cNvSpPr>
              <a:spLocks noChangeArrowheads="1"/>
            </p:cNvSpPr>
            <p:nvPr/>
          </p:nvSpPr>
          <p:spPr bwMode="auto">
            <a:xfrm>
              <a:off x="4847" y="3526"/>
              <a:ext cx="576" cy="192"/>
            </a:xfrm>
            <a:prstGeom prst="rect">
              <a:avLst/>
            </a:prstGeom>
            <a:solidFill>
              <a:schemeClr val="bg1"/>
            </a:solidFill>
            <a:ln w="9525">
              <a:solidFill>
                <a:schemeClr val="tx1"/>
              </a:solidFill>
              <a:miter lim="800000"/>
              <a:headEnd/>
              <a:tailEnd/>
            </a:ln>
          </p:spPr>
          <p:txBody>
            <a:bodyPr wrap="none" lIns="91432" tIns="45716" rIns="91432" bIns="45716" anchor="ctr"/>
            <a:lstStyle/>
            <a:p>
              <a:pPr algn="ctr"/>
              <a:r>
                <a:rPr lang="en-US">
                  <a:latin typeface="Courier New" pitchFamily="49" charset="0"/>
                </a:rPr>
                <a:t>hello</a:t>
              </a:r>
            </a:p>
          </p:txBody>
        </p:sp>
        <p:sp>
          <p:nvSpPr>
            <p:cNvPr id="97294" name="Line 22"/>
            <p:cNvSpPr>
              <a:spLocks noChangeShapeType="1"/>
            </p:cNvSpPr>
            <p:nvPr/>
          </p:nvSpPr>
          <p:spPr bwMode="auto">
            <a:xfrm>
              <a:off x="4607" y="3622"/>
              <a:ext cx="240" cy="0"/>
            </a:xfrm>
            <a:prstGeom prst="line">
              <a:avLst/>
            </a:prstGeom>
            <a:noFill/>
            <a:ln w="9525">
              <a:solidFill>
                <a:schemeClr val="tx1"/>
              </a:solidFill>
              <a:round/>
              <a:headEnd/>
              <a:tailEnd type="triangle" w="med" len="med"/>
            </a:ln>
          </p:spPr>
          <p:txBody>
            <a:bodyPr/>
            <a:lstStyle/>
            <a:p>
              <a:endParaRPr lang="en-US"/>
            </a:p>
          </p:txBody>
        </p:sp>
        <p:sp>
          <p:nvSpPr>
            <p:cNvPr id="97295" name="Text Box 23"/>
            <p:cNvSpPr txBox="1">
              <a:spLocks noChangeArrowheads="1"/>
            </p:cNvSpPr>
            <p:nvPr/>
          </p:nvSpPr>
          <p:spPr bwMode="auto">
            <a:xfrm>
              <a:off x="4416" y="3456"/>
              <a:ext cx="191" cy="288"/>
            </a:xfrm>
            <a:prstGeom prst="rect">
              <a:avLst/>
            </a:prstGeom>
            <a:noFill/>
            <a:ln w="9525">
              <a:noFill/>
              <a:miter lim="800000"/>
              <a:headEnd/>
              <a:tailEnd/>
            </a:ln>
          </p:spPr>
          <p:txBody>
            <a:bodyPr wrap="none" lIns="91432" tIns="45716" rIns="91432" bIns="45716">
              <a:spAutoFit/>
            </a:bodyPr>
            <a:lstStyle/>
            <a:p>
              <a:r>
                <a:rPr lang="en-US"/>
                <a:t>s</a:t>
              </a:r>
            </a:p>
          </p:txBody>
        </p:sp>
      </p:grpSp>
      <p:sp>
        <p:nvSpPr>
          <p:cNvPr id="235547" name="Freeform 27"/>
          <p:cNvSpPr>
            <a:spLocks/>
          </p:cNvSpPr>
          <p:nvPr/>
        </p:nvSpPr>
        <p:spPr bwMode="auto">
          <a:xfrm>
            <a:off x="5334000" y="1371600"/>
            <a:ext cx="1066800" cy="2895600"/>
          </a:xfrm>
          <a:custGeom>
            <a:avLst/>
            <a:gdLst>
              <a:gd name="T0" fmla="*/ 0 w 672"/>
              <a:gd name="T1" fmla="*/ 2147483647 h 1824"/>
              <a:gd name="T2" fmla="*/ 0 w 672"/>
              <a:gd name="T3" fmla="*/ 2147483647 h 1824"/>
              <a:gd name="T4" fmla="*/ 2147483647 w 672"/>
              <a:gd name="T5" fmla="*/ 2147483647 h 1824"/>
              <a:gd name="T6" fmla="*/ 2147483647 w 672"/>
              <a:gd name="T7" fmla="*/ 0 h 1824"/>
              <a:gd name="T8" fmla="*/ 2147483647 w 672"/>
              <a:gd name="T9" fmla="*/ 0 h 1824"/>
              <a:gd name="T10" fmla="*/ 0 60000 65536"/>
              <a:gd name="T11" fmla="*/ 0 60000 65536"/>
              <a:gd name="T12" fmla="*/ 0 60000 65536"/>
              <a:gd name="T13" fmla="*/ 0 60000 65536"/>
              <a:gd name="T14" fmla="*/ 0 60000 65536"/>
              <a:gd name="T15" fmla="*/ 0 w 672"/>
              <a:gd name="T16" fmla="*/ 0 h 1824"/>
              <a:gd name="T17" fmla="*/ 672 w 672"/>
              <a:gd name="T18" fmla="*/ 1824 h 1824"/>
            </a:gdLst>
            <a:ahLst/>
            <a:cxnLst>
              <a:cxn ang="T10">
                <a:pos x="T0" y="T1"/>
              </a:cxn>
              <a:cxn ang="T11">
                <a:pos x="T2" y="T3"/>
              </a:cxn>
              <a:cxn ang="T12">
                <a:pos x="T4" y="T5"/>
              </a:cxn>
              <a:cxn ang="T13">
                <a:pos x="T6" y="T7"/>
              </a:cxn>
              <a:cxn ang="T14">
                <a:pos x="T8" y="T9"/>
              </a:cxn>
            </a:cxnLst>
            <a:rect l="T15" t="T16" r="T17" b="T18"/>
            <a:pathLst>
              <a:path w="672" h="1824">
                <a:moveTo>
                  <a:pt x="0" y="1824"/>
                </a:moveTo>
                <a:lnTo>
                  <a:pt x="0" y="1344"/>
                </a:lnTo>
                <a:lnTo>
                  <a:pt x="384" y="1344"/>
                </a:lnTo>
                <a:lnTo>
                  <a:pt x="384" y="0"/>
                </a:lnTo>
                <a:lnTo>
                  <a:pt x="672" y="0"/>
                </a:lnTo>
              </a:path>
            </a:pathLst>
          </a:custGeom>
          <a:noFill/>
          <a:ln w="9525">
            <a:solidFill>
              <a:schemeClr val="tx1"/>
            </a:solidFill>
            <a:round/>
            <a:headEnd type="none" w="med" len="med"/>
            <a:tailEnd type="triangle" w="med" len="med"/>
          </a:ln>
        </p:spPr>
        <p:txBody>
          <a:bodyPr/>
          <a:lstStyle/>
          <a:p>
            <a:endParaRPr lang="en-US"/>
          </a:p>
        </p:txBody>
      </p:sp>
      <p:sp>
        <p:nvSpPr>
          <p:cNvPr id="235548" name="Freeform 28"/>
          <p:cNvSpPr>
            <a:spLocks/>
          </p:cNvSpPr>
          <p:nvPr/>
        </p:nvSpPr>
        <p:spPr bwMode="auto">
          <a:xfrm>
            <a:off x="3429000" y="3505200"/>
            <a:ext cx="3429000" cy="1752600"/>
          </a:xfrm>
          <a:custGeom>
            <a:avLst/>
            <a:gdLst>
              <a:gd name="T0" fmla="*/ 0 w 2160"/>
              <a:gd name="T1" fmla="*/ 2147483647 h 1104"/>
              <a:gd name="T2" fmla="*/ 2147483647 w 2160"/>
              <a:gd name="T3" fmla="*/ 2147483647 h 1104"/>
              <a:gd name="T4" fmla="*/ 2147483647 w 2160"/>
              <a:gd name="T5" fmla="*/ 0 h 1104"/>
              <a:gd name="T6" fmla="*/ 2147483647 w 2160"/>
              <a:gd name="T7" fmla="*/ 0 h 1104"/>
              <a:gd name="T8" fmla="*/ 0 60000 65536"/>
              <a:gd name="T9" fmla="*/ 0 60000 65536"/>
              <a:gd name="T10" fmla="*/ 0 60000 65536"/>
              <a:gd name="T11" fmla="*/ 0 60000 65536"/>
              <a:gd name="T12" fmla="*/ 0 w 2160"/>
              <a:gd name="T13" fmla="*/ 0 h 1104"/>
              <a:gd name="T14" fmla="*/ 2160 w 2160"/>
              <a:gd name="T15" fmla="*/ 1104 h 1104"/>
            </a:gdLst>
            <a:ahLst/>
            <a:cxnLst>
              <a:cxn ang="T8">
                <a:pos x="T0" y="T1"/>
              </a:cxn>
              <a:cxn ang="T9">
                <a:pos x="T2" y="T3"/>
              </a:cxn>
              <a:cxn ang="T10">
                <a:pos x="T4" y="T5"/>
              </a:cxn>
              <a:cxn ang="T11">
                <a:pos x="T6" y="T7"/>
              </a:cxn>
            </a:cxnLst>
            <a:rect l="T12" t="T13" r="T14" b="T15"/>
            <a:pathLst>
              <a:path w="2160" h="1104">
                <a:moveTo>
                  <a:pt x="0" y="1104"/>
                </a:moveTo>
                <a:lnTo>
                  <a:pt x="1776" y="1104"/>
                </a:lnTo>
                <a:lnTo>
                  <a:pt x="1776" y="0"/>
                </a:lnTo>
                <a:lnTo>
                  <a:pt x="2160" y="0"/>
                </a:lnTo>
              </a:path>
            </a:pathLst>
          </a:custGeom>
          <a:noFill/>
          <a:ln w="9525">
            <a:solidFill>
              <a:schemeClr val="tx1"/>
            </a:solidFill>
            <a:round/>
            <a:headEnd type="none" w="med" len="med"/>
            <a:tailEnd type="triangle" w="med" len="med"/>
          </a:ln>
        </p:spPr>
        <p:txBody>
          <a:bodyPr/>
          <a:lstStyle/>
          <a:p>
            <a:endParaRPr lang="en-US"/>
          </a:p>
        </p:txBody>
      </p:sp>
      <p:sp>
        <p:nvSpPr>
          <p:cNvPr id="235549" name="Freeform 29"/>
          <p:cNvSpPr>
            <a:spLocks/>
          </p:cNvSpPr>
          <p:nvPr/>
        </p:nvSpPr>
        <p:spPr bwMode="auto">
          <a:xfrm>
            <a:off x="3276600" y="5105400"/>
            <a:ext cx="3657600" cy="914400"/>
          </a:xfrm>
          <a:custGeom>
            <a:avLst/>
            <a:gdLst>
              <a:gd name="T0" fmla="*/ 0 w 2304"/>
              <a:gd name="T1" fmla="*/ 2147483647 h 576"/>
              <a:gd name="T2" fmla="*/ 2147483647 w 2304"/>
              <a:gd name="T3" fmla="*/ 2147483647 h 576"/>
              <a:gd name="T4" fmla="*/ 2147483647 w 2304"/>
              <a:gd name="T5" fmla="*/ 0 h 576"/>
              <a:gd name="T6" fmla="*/ 2147483647 w 2304"/>
              <a:gd name="T7" fmla="*/ 0 h 576"/>
              <a:gd name="T8" fmla="*/ 0 60000 65536"/>
              <a:gd name="T9" fmla="*/ 0 60000 65536"/>
              <a:gd name="T10" fmla="*/ 0 60000 65536"/>
              <a:gd name="T11" fmla="*/ 0 60000 65536"/>
              <a:gd name="T12" fmla="*/ 0 w 2304"/>
              <a:gd name="T13" fmla="*/ 0 h 576"/>
              <a:gd name="T14" fmla="*/ 2304 w 2304"/>
              <a:gd name="T15" fmla="*/ 576 h 576"/>
            </a:gdLst>
            <a:ahLst/>
            <a:cxnLst>
              <a:cxn ang="T8">
                <a:pos x="T0" y="T1"/>
              </a:cxn>
              <a:cxn ang="T9">
                <a:pos x="T2" y="T3"/>
              </a:cxn>
              <a:cxn ang="T10">
                <a:pos x="T4" y="T5"/>
              </a:cxn>
              <a:cxn ang="T11">
                <a:pos x="T6" y="T7"/>
              </a:cxn>
            </a:cxnLst>
            <a:rect l="T12" t="T13" r="T14" b="T15"/>
            <a:pathLst>
              <a:path w="2304" h="576">
                <a:moveTo>
                  <a:pt x="0" y="576"/>
                </a:moveTo>
                <a:lnTo>
                  <a:pt x="2064" y="576"/>
                </a:lnTo>
                <a:lnTo>
                  <a:pt x="2064" y="0"/>
                </a:lnTo>
                <a:lnTo>
                  <a:pt x="2304" y="0"/>
                </a:lnTo>
              </a:path>
            </a:pathLst>
          </a:custGeom>
          <a:noFill/>
          <a:ln w="9525">
            <a:solidFill>
              <a:schemeClr val="tx1"/>
            </a:solidFill>
            <a:round/>
            <a:headEnd type="none" w="med" len="me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47"/>
                                        </p:tgtEl>
                                        <p:attrNameLst>
                                          <p:attrName>style.visibility</p:attrName>
                                        </p:attrNameLst>
                                      </p:cBhvr>
                                      <p:to>
                                        <p:strVal val="visible"/>
                                      </p:to>
                                    </p:set>
                                    <p:animEffect transition="in" filter="blinds(horizontal)">
                                      <p:cBhvr>
                                        <p:cTn id="7" dur="500"/>
                                        <p:tgtEl>
                                          <p:spTgt spid="235547"/>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48"/>
                                        </p:tgtEl>
                                        <p:attrNameLst>
                                          <p:attrName>style.visibility</p:attrName>
                                        </p:attrNameLst>
                                      </p:cBhvr>
                                      <p:to>
                                        <p:strVal val="visible"/>
                                      </p:to>
                                    </p:set>
                                    <p:animEffect transition="in" filter="blinds(horizontal)">
                                      <p:cBhvr>
                                        <p:cTn id="17" dur="500"/>
                                        <p:tgtEl>
                                          <p:spTgt spid="235548"/>
                                        </p:tgtEl>
                                      </p:cBhvr>
                                    </p:animEffect>
                                  </p:childTnLst>
                                </p:cTn>
                              </p:par>
                            </p:childTnLst>
                          </p:cTn>
                        </p:par>
                        <p:par>
                          <p:cTn id="18" fill="hold" nodeType="afterGroup">
                            <p:stCondLst>
                              <p:cond delay="500"/>
                            </p:stCondLst>
                            <p:childTnLst>
                              <p:par>
                                <p:cTn id="19" presetID="2" presetClass="entr" presetSubtype="4"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5549"/>
                                        </p:tgtEl>
                                        <p:attrNameLst>
                                          <p:attrName>style.visibility</p:attrName>
                                        </p:attrNameLst>
                                      </p:cBhvr>
                                      <p:to>
                                        <p:strVal val="visible"/>
                                      </p:to>
                                    </p:set>
                                    <p:animEffect transition="in" filter="blinds(horizontal)">
                                      <p:cBhvr>
                                        <p:cTn id="27" dur="500"/>
                                        <p:tgtEl>
                                          <p:spTgt spid="235549"/>
                                        </p:tgtEl>
                                      </p:cBhvr>
                                    </p:animEffect>
                                  </p:childTnLst>
                                </p:cTn>
                              </p:par>
                            </p:childTnLst>
                          </p:cTn>
                        </p:par>
                        <p:par>
                          <p:cTn id="28" fill="hold" nodeType="afterGroup">
                            <p:stCondLst>
                              <p:cond delay="500"/>
                            </p:stCondLst>
                            <p:childTnLst>
                              <p:par>
                                <p:cTn id="29" presetID="2" presetClass="entr" presetSubtype="4"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7" grpId="0" animBg="1"/>
      <p:bldP spid="235548" grpId="0" animBg="1"/>
      <p:bldP spid="23554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0" y="241300"/>
            <a:ext cx="9144000" cy="901700"/>
          </a:xfrm>
          <a:prstGeom prst="rect">
            <a:avLst/>
          </a:prstGeom>
          <a:noFill/>
          <a:ln w="9525">
            <a:noFill/>
            <a:miter lim="800000"/>
            <a:headEnd/>
            <a:tailEnd/>
          </a:ln>
        </p:spPr>
        <p:txBody>
          <a:bodyPr lIns="96744" tIns="48372" rIns="96744" bIns="48372" anchor="ctr"/>
          <a:lstStyle/>
          <a:p>
            <a:pPr marL="363538" indent="-363538" algn="ctr" defTabSz="966788">
              <a:lnSpc>
                <a:spcPct val="85000"/>
              </a:lnSpc>
              <a:spcBef>
                <a:spcPct val="20000"/>
              </a:spcBef>
            </a:pPr>
            <a:r>
              <a:rPr lang="en-US" sz="3400" b="1" dirty="0">
                <a:solidFill>
                  <a:srgbClr val="000080"/>
                </a:solidFill>
                <a:cs typeface="Times New Roman" pitchFamily="18" charset="0"/>
              </a:rPr>
              <a:t>General Structure of Iteration and </a:t>
            </a:r>
            <a:r>
              <a:rPr lang="en-US" sz="3400" b="1" dirty="0">
                <a:solidFill>
                  <a:srgbClr val="000080"/>
                </a:solidFill>
              </a:rPr>
              <a:t>Recursion</a:t>
            </a:r>
          </a:p>
          <a:p>
            <a:pPr marL="363538" indent="-363538" algn="ctr" defTabSz="966788">
              <a:lnSpc>
                <a:spcPct val="85000"/>
              </a:lnSpc>
              <a:spcBef>
                <a:spcPct val="20000"/>
              </a:spcBef>
            </a:pPr>
            <a:r>
              <a:rPr lang="en-US" sz="1800" b="1" dirty="0" smtClean="0">
                <a:solidFill>
                  <a:schemeClr val="accent1"/>
                </a:solidFill>
              </a:rPr>
              <a:t>Reading: Text Section 2.7</a:t>
            </a:r>
            <a:endParaRPr lang="en-US" sz="1800" b="1" dirty="0">
              <a:solidFill>
                <a:schemeClr val="accent1"/>
              </a:solidFill>
            </a:endParaRPr>
          </a:p>
        </p:txBody>
      </p:sp>
      <p:sp>
        <p:nvSpPr>
          <p:cNvPr id="98307" name="Rectangle 3"/>
          <p:cNvSpPr>
            <a:spLocks noChangeArrowheads="1"/>
          </p:cNvSpPr>
          <p:nvPr/>
        </p:nvSpPr>
        <p:spPr bwMode="auto">
          <a:xfrm>
            <a:off x="806450" y="5927725"/>
            <a:ext cx="2154238" cy="387350"/>
          </a:xfrm>
          <a:prstGeom prst="rect">
            <a:avLst/>
          </a:prstGeom>
          <a:noFill/>
          <a:ln w="9525">
            <a:noFill/>
            <a:miter lim="800000"/>
            <a:headEnd/>
            <a:tailEnd/>
          </a:ln>
        </p:spPr>
        <p:txBody>
          <a:bodyPr lIns="96744" tIns="48372" rIns="96744" bIns="48372">
            <a:spAutoFit/>
          </a:bodyPr>
          <a:lstStyle/>
          <a:p>
            <a:pPr defTabSz="966788">
              <a:tabLst>
                <a:tab pos="2538413" algn="l"/>
                <a:tab pos="5561013" algn="l"/>
              </a:tabLst>
            </a:pPr>
            <a:r>
              <a:rPr lang="en-GB" sz="1900">
                <a:cs typeface="Times New Roman" pitchFamily="18" charset="0"/>
              </a:rPr>
              <a:t>while-loop</a:t>
            </a:r>
            <a:endParaRPr lang="en-GB" sz="1900"/>
          </a:p>
        </p:txBody>
      </p:sp>
      <p:sp>
        <p:nvSpPr>
          <p:cNvPr id="98308" name="Rectangle 4"/>
          <p:cNvSpPr>
            <a:spLocks noChangeArrowheads="1"/>
          </p:cNvSpPr>
          <p:nvPr/>
        </p:nvSpPr>
        <p:spPr bwMode="auto">
          <a:xfrm>
            <a:off x="1279525" y="5149850"/>
            <a:ext cx="476250" cy="365125"/>
          </a:xfrm>
          <a:prstGeom prst="rect">
            <a:avLst/>
          </a:prstGeom>
          <a:noFill/>
          <a:ln w="9525">
            <a:noFill/>
            <a:miter lim="800000"/>
            <a:headEnd/>
            <a:tailEnd/>
          </a:ln>
        </p:spPr>
        <p:txBody>
          <a:bodyPr/>
          <a:lstStyle/>
          <a:p>
            <a:endParaRPr lang="en-US"/>
          </a:p>
        </p:txBody>
      </p:sp>
      <p:sp>
        <p:nvSpPr>
          <p:cNvPr id="98309" name="Rectangle 5"/>
          <p:cNvSpPr>
            <a:spLocks noChangeArrowheads="1"/>
          </p:cNvSpPr>
          <p:nvPr/>
        </p:nvSpPr>
        <p:spPr bwMode="auto">
          <a:xfrm>
            <a:off x="1404938" y="5227638"/>
            <a:ext cx="222250" cy="241300"/>
          </a:xfrm>
          <a:prstGeom prst="rect">
            <a:avLst/>
          </a:prstGeom>
          <a:noFill/>
          <a:ln w="9525">
            <a:noFill/>
            <a:miter lim="800000"/>
            <a:headEnd/>
            <a:tailEnd/>
          </a:ln>
        </p:spPr>
        <p:txBody>
          <a:bodyPr wrap="none" lIns="0" tIns="0" rIns="0" bIns="0">
            <a:spAutoFit/>
          </a:bodyPr>
          <a:lstStyle/>
          <a:p>
            <a:pPr defTabSz="966788"/>
            <a:r>
              <a:rPr lang="en-US" sz="1600">
                <a:solidFill>
                  <a:srgbClr val="000000"/>
                </a:solidFill>
              </a:rPr>
              <a:t>(a)</a:t>
            </a:r>
            <a:endParaRPr lang="en-US" sz="2500"/>
          </a:p>
        </p:txBody>
      </p:sp>
      <p:sp>
        <p:nvSpPr>
          <p:cNvPr id="98310" name="Rectangle 6"/>
          <p:cNvSpPr>
            <a:spLocks noChangeArrowheads="1"/>
          </p:cNvSpPr>
          <p:nvPr/>
        </p:nvSpPr>
        <p:spPr bwMode="auto">
          <a:xfrm>
            <a:off x="1279525" y="5149850"/>
            <a:ext cx="476250" cy="365125"/>
          </a:xfrm>
          <a:prstGeom prst="rect">
            <a:avLst/>
          </a:prstGeom>
          <a:noFill/>
          <a:ln w="9525">
            <a:noFill/>
            <a:miter lim="800000"/>
            <a:headEnd/>
            <a:tailEnd/>
          </a:ln>
        </p:spPr>
        <p:txBody>
          <a:bodyPr/>
          <a:lstStyle/>
          <a:p>
            <a:endParaRPr lang="en-US"/>
          </a:p>
        </p:txBody>
      </p:sp>
      <p:sp>
        <p:nvSpPr>
          <p:cNvPr id="98311" name="Freeform 8"/>
          <p:cNvSpPr>
            <a:spLocks/>
          </p:cNvSpPr>
          <p:nvPr/>
        </p:nvSpPr>
        <p:spPr bwMode="auto">
          <a:xfrm>
            <a:off x="1589088" y="2219325"/>
            <a:ext cx="1022350" cy="2103438"/>
          </a:xfrm>
          <a:custGeom>
            <a:avLst/>
            <a:gdLst>
              <a:gd name="T0" fmla="*/ 2147483647 w 656"/>
              <a:gd name="T1" fmla="*/ 0 h 1252"/>
              <a:gd name="T2" fmla="*/ 2147483647 w 656"/>
              <a:gd name="T3" fmla="*/ 0 h 1252"/>
              <a:gd name="T4" fmla="*/ 2147483647 w 656"/>
              <a:gd name="T5" fmla="*/ 2147483647 h 1252"/>
              <a:gd name="T6" fmla="*/ 0 w 656"/>
              <a:gd name="T7" fmla="*/ 2147483647 h 1252"/>
              <a:gd name="T8" fmla="*/ 0 w 656"/>
              <a:gd name="T9" fmla="*/ 2147483647 h 1252"/>
              <a:gd name="T10" fmla="*/ 0 60000 65536"/>
              <a:gd name="T11" fmla="*/ 0 60000 65536"/>
              <a:gd name="T12" fmla="*/ 0 60000 65536"/>
              <a:gd name="T13" fmla="*/ 0 60000 65536"/>
              <a:gd name="T14" fmla="*/ 0 60000 65536"/>
              <a:gd name="T15" fmla="*/ 0 w 656"/>
              <a:gd name="T16" fmla="*/ 0 h 1252"/>
              <a:gd name="T17" fmla="*/ 656 w 656"/>
              <a:gd name="T18" fmla="*/ 1252 h 1252"/>
            </a:gdLst>
            <a:ahLst/>
            <a:cxnLst>
              <a:cxn ang="T10">
                <a:pos x="T0" y="T1"/>
              </a:cxn>
              <a:cxn ang="T11">
                <a:pos x="T2" y="T3"/>
              </a:cxn>
              <a:cxn ang="T12">
                <a:pos x="T4" y="T5"/>
              </a:cxn>
              <a:cxn ang="T13">
                <a:pos x="T6" y="T7"/>
              </a:cxn>
              <a:cxn ang="T14">
                <a:pos x="T8" y="T9"/>
              </a:cxn>
            </a:cxnLst>
            <a:rect l="T15" t="T16" r="T17" b="T18"/>
            <a:pathLst>
              <a:path w="656" h="1252">
                <a:moveTo>
                  <a:pt x="477" y="0"/>
                </a:moveTo>
                <a:lnTo>
                  <a:pt x="656" y="0"/>
                </a:lnTo>
                <a:lnTo>
                  <a:pt x="656" y="1073"/>
                </a:lnTo>
                <a:lnTo>
                  <a:pt x="0" y="1073"/>
                </a:lnTo>
                <a:lnTo>
                  <a:pt x="0" y="1252"/>
                </a:lnTo>
              </a:path>
            </a:pathLst>
          </a:custGeom>
          <a:noFill/>
          <a:ln w="11113" cap="flat">
            <a:solidFill>
              <a:schemeClr val="accent2"/>
            </a:solidFill>
            <a:prstDash val="dash"/>
            <a:round/>
            <a:headEnd type="none" w="med" len="med"/>
            <a:tailEnd type="triangle" w="med" len="med"/>
          </a:ln>
        </p:spPr>
        <p:txBody>
          <a:bodyPr/>
          <a:lstStyle/>
          <a:p>
            <a:endParaRPr lang="en-US"/>
          </a:p>
        </p:txBody>
      </p:sp>
      <p:sp>
        <p:nvSpPr>
          <p:cNvPr id="98312" name="Rectangle 9"/>
          <p:cNvSpPr>
            <a:spLocks noChangeArrowheads="1"/>
          </p:cNvSpPr>
          <p:nvPr/>
        </p:nvSpPr>
        <p:spPr bwMode="auto">
          <a:xfrm>
            <a:off x="739775" y="1890713"/>
            <a:ext cx="96838"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1</a:t>
            </a:r>
            <a:endParaRPr lang="en-US" sz="1300"/>
          </a:p>
        </p:txBody>
      </p:sp>
      <p:sp>
        <p:nvSpPr>
          <p:cNvPr id="98313" name="Rectangle 10"/>
          <p:cNvSpPr>
            <a:spLocks noChangeArrowheads="1"/>
          </p:cNvSpPr>
          <p:nvPr/>
        </p:nvSpPr>
        <p:spPr bwMode="auto">
          <a:xfrm>
            <a:off x="488950" y="1890713"/>
            <a:ext cx="96838"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2</a:t>
            </a:r>
            <a:endParaRPr lang="en-US" sz="1300"/>
          </a:p>
        </p:txBody>
      </p:sp>
      <p:sp>
        <p:nvSpPr>
          <p:cNvPr id="98314" name="Rectangle 11"/>
          <p:cNvSpPr>
            <a:spLocks noChangeArrowheads="1"/>
          </p:cNvSpPr>
          <p:nvPr/>
        </p:nvSpPr>
        <p:spPr bwMode="auto">
          <a:xfrm>
            <a:off x="238125" y="1890713"/>
            <a:ext cx="98425" cy="19367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n</a:t>
            </a:r>
            <a:endParaRPr lang="en-US" sz="1300"/>
          </a:p>
        </p:txBody>
      </p:sp>
      <p:cxnSp>
        <p:nvCxnSpPr>
          <p:cNvPr id="98315" name="AutoShape 12"/>
          <p:cNvCxnSpPr>
            <a:cxnSpLocks noChangeShapeType="1"/>
            <a:stCxn id="98316" idx="2"/>
            <a:endCxn id="98325" idx="0"/>
          </p:cNvCxnSpPr>
          <p:nvPr/>
        </p:nvCxnSpPr>
        <p:spPr bwMode="auto">
          <a:xfrm>
            <a:off x="1589088" y="2381250"/>
            <a:ext cx="0" cy="242888"/>
          </a:xfrm>
          <a:prstGeom prst="straightConnector1">
            <a:avLst/>
          </a:prstGeom>
          <a:noFill/>
          <a:ln w="9525">
            <a:solidFill>
              <a:schemeClr val="tx1"/>
            </a:solidFill>
            <a:round/>
            <a:headEnd/>
            <a:tailEnd type="triangle" w="med" len="med"/>
          </a:ln>
        </p:spPr>
      </p:cxnSp>
      <p:sp>
        <p:nvSpPr>
          <p:cNvPr id="98316" name="AutoShape 13"/>
          <p:cNvSpPr>
            <a:spLocks noChangeArrowheads="1"/>
          </p:cNvSpPr>
          <p:nvPr/>
        </p:nvSpPr>
        <p:spPr bwMode="auto">
          <a:xfrm>
            <a:off x="782638" y="2058988"/>
            <a:ext cx="1612900" cy="322262"/>
          </a:xfrm>
          <a:prstGeom prst="flowChartDecision">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1300">
                <a:latin typeface="Courier New" pitchFamily="49" charset="0"/>
              </a:rPr>
              <a:t>condition</a:t>
            </a:r>
          </a:p>
        </p:txBody>
      </p:sp>
      <p:sp>
        <p:nvSpPr>
          <p:cNvPr id="98317" name="Rectangle 14"/>
          <p:cNvSpPr>
            <a:spLocks noChangeArrowheads="1"/>
          </p:cNvSpPr>
          <p:nvPr/>
        </p:nvSpPr>
        <p:spPr bwMode="auto">
          <a:xfrm>
            <a:off x="863600" y="3187700"/>
            <a:ext cx="1450975" cy="241300"/>
          </a:xfrm>
          <a:prstGeom prst="rect">
            <a:avLst/>
          </a:prstGeom>
          <a:solidFill>
            <a:srgbClr val="FFFFFF"/>
          </a:solidFill>
          <a:ln w="11113">
            <a:solidFill>
              <a:srgbClr val="000000"/>
            </a:solidFill>
            <a:miter lim="800000"/>
            <a:headEnd/>
            <a:tailEnd/>
          </a:ln>
        </p:spPr>
        <p:txBody>
          <a:bodyPr lIns="96744" tIns="48372" rIns="96744" bIns="48372"/>
          <a:lstStyle/>
          <a:p>
            <a:pPr algn="ctr" defTabSz="966788">
              <a:lnSpc>
                <a:spcPct val="80000"/>
              </a:lnSpc>
            </a:pPr>
            <a:r>
              <a:rPr lang="en-US" sz="1300">
                <a:solidFill>
                  <a:srgbClr val="000000"/>
                </a:solidFill>
                <a:latin typeface="Courier New" pitchFamily="49" charset="0"/>
              </a:rPr>
              <a:t>Jump to</a:t>
            </a:r>
          </a:p>
        </p:txBody>
      </p:sp>
      <p:cxnSp>
        <p:nvCxnSpPr>
          <p:cNvPr id="98318" name="AutoShape 15"/>
          <p:cNvCxnSpPr>
            <a:cxnSpLocks noChangeShapeType="1"/>
            <a:stCxn id="98325" idx="2"/>
            <a:endCxn id="98317" idx="0"/>
          </p:cNvCxnSpPr>
          <p:nvPr/>
        </p:nvCxnSpPr>
        <p:spPr bwMode="auto">
          <a:xfrm>
            <a:off x="1589088" y="2944813"/>
            <a:ext cx="0" cy="242887"/>
          </a:xfrm>
          <a:prstGeom prst="straightConnector1">
            <a:avLst/>
          </a:prstGeom>
          <a:noFill/>
          <a:ln w="9525">
            <a:solidFill>
              <a:schemeClr val="tx1"/>
            </a:solidFill>
            <a:round/>
            <a:headEnd/>
            <a:tailEnd type="triangle" w="med" len="med"/>
          </a:ln>
        </p:spPr>
      </p:cxnSp>
      <p:sp>
        <p:nvSpPr>
          <p:cNvPr id="98319" name="Line 16"/>
          <p:cNvSpPr>
            <a:spLocks noChangeShapeType="1"/>
          </p:cNvSpPr>
          <p:nvPr/>
        </p:nvSpPr>
        <p:spPr bwMode="auto">
          <a:xfrm>
            <a:off x="1589088" y="1414463"/>
            <a:ext cx="0" cy="644525"/>
          </a:xfrm>
          <a:prstGeom prst="line">
            <a:avLst/>
          </a:prstGeom>
          <a:noFill/>
          <a:ln w="9525">
            <a:solidFill>
              <a:schemeClr val="tx1"/>
            </a:solidFill>
            <a:round/>
            <a:headEnd/>
            <a:tailEnd type="triangle" w="med" len="med"/>
          </a:ln>
        </p:spPr>
        <p:txBody>
          <a:bodyPr/>
          <a:lstStyle/>
          <a:p>
            <a:endParaRPr lang="en-US"/>
          </a:p>
        </p:txBody>
      </p:sp>
      <p:sp>
        <p:nvSpPr>
          <p:cNvPr id="98320" name="Freeform 17"/>
          <p:cNvSpPr>
            <a:spLocks/>
          </p:cNvSpPr>
          <p:nvPr/>
        </p:nvSpPr>
        <p:spPr bwMode="auto">
          <a:xfrm>
            <a:off x="701675" y="1817688"/>
            <a:ext cx="887413" cy="1692275"/>
          </a:xfrm>
          <a:custGeom>
            <a:avLst/>
            <a:gdLst>
              <a:gd name="T0" fmla="*/ 2147483647 w 528"/>
              <a:gd name="T1" fmla="*/ 2147483647 h 1008"/>
              <a:gd name="T2" fmla="*/ 2147483647 w 528"/>
              <a:gd name="T3" fmla="*/ 2147483647 h 1008"/>
              <a:gd name="T4" fmla="*/ 0 w 528"/>
              <a:gd name="T5" fmla="*/ 2147483647 h 1008"/>
              <a:gd name="T6" fmla="*/ 0 w 528"/>
              <a:gd name="T7" fmla="*/ 0 h 1008"/>
              <a:gd name="T8" fmla="*/ 2147483647 w 528"/>
              <a:gd name="T9" fmla="*/ 0 h 1008"/>
              <a:gd name="T10" fmla="*/ 0 60000 65536"/>
              <a:gd name="T11" fmla="*/ 0 60000 65536"/>
              <a:gd name="T12" fmla="*/ 0 60000 65536"/>
              <a:gd name="T13" fmla="*/ 0 60000 65536"/>
              <a:gd name="T14" fmla="*/ 0 60000 65536"/>
              <a:gd name="T15" fmla="*/ 0 w 528"/>
              <a:gd name="T16" fmla="*/ 0 h 1008"/>
              <a:gd name="T17" fmla="*/ 528 w 528"/>
              <a:gd name="T18" fmla="*/ 1008 h 1008"/>
            </a:gdLst>
            <a:ahLst/>
            <a:cxnLst>
              <a:cxn ang="T10">
                <a:pos x="T0" y="T1"/>
              </a:cxn>
              <a:cxn ang="T11">
                <a:pos x="T2" y="T3"/>
              </a:cxn>
              <a:cxn ang="T12">
                <a:pos x="T4" y="T5"/>
              </a:cxn>
              <a:cxn ang="T13">
                <a:pos x="T6" y="T7"/>
              </a:cxn>
              <a:cxn ang="T14">
                <a:pos x="T8" y="T9"/>
              </a:cxn>
            </a:cxnLst>
            <a:rect l="T15" t="T16" r="T17" b="T18"/>
            <a:pathLst>
              <a:path w="528" h="1008">
                <a:moveTo>
                  <a:pt x="192" y="960"/>
                </a:moveTo>
                <a:lnTo>
                  <a:pt x="192" y="1008"/>
                </a:lnTo>
                <a:lnTo>
                  <a:pt x="0" y="1008"/>
                </a:lnTo>
                <a:lnTo>
                  <a:pt x="0" y="0"/>
                </a:lnTo>
                <a:lnTo>
                  <a:pt x="528" y="0"/>
                </a:lnTo>
              </a:path>
            </a:pathLst>
          </a:custGeom>
          <a:noFill/>
          <a:ln w="9525">
            <a:solidFill>
              <a:schemeClr val="tx1"/>
            </a:solidFill>
            <a:round/>
            <a:headEnd type="none" w="med" len="med"/>
            <a:tailEnd type="triangle" w="med" len="med"/>
          </a:ln>
        </p:spPr>
        <p:txBody>
          <a:bodyPr/>
          <a:lstStyle/>
          <a:p>
            <a:endParaRPr lang="en-US"/>
          </a:p>
        </p:txBody>
      </p:sp>
      <p:sp>
        <p:nvSpPr>
          <p:cNvPr id="98321" name="Freeform 18"/>
          <p:cNvSpPr>
            <a:spLocks/>
          </p:cNvSpPr>
          <p:nvPr/>
        </p:nvSpPr>
        <p:spPr bwMode="auto">
          <a:xfrm>
            <a:off x="622300" y="1655763"/>
            <a:ext cx="966788" cy="1935162"/>
          </a:xfrm>
          <a:custGeom>
            <a:avLst/>
            <a:gdLst>
              <a:gd name="T0" fmla="*/ 2147483647 w 576"/>
              <a:gd name="T1" fmla="*/ 2147483647 h 1152"/>
              <a:gd name="T2" fmla="*/ 2147483647 w 576"/>
              <a:gd name="T3" fmla="*/ 2147483647 h 1152"/>
              <a:gd name="T4" fmla="*/ 0 w 576"/>
              <a:gd name="T5" fmla="*/ 2147483647 h 1152"/>
              <a:gd name="T6" fmla="*/ 0 w 576"/>
              <a:gd name="T7" fmla="*/ 0 h 1152"/>
              <a:gd name="T8" fmla="*/ 2147483647 w 576"/>
              <a:gd name="T9" fmla="*/ 0 h 1152"/>
              <a:gd name="T10" fmla="*/ 0 60000 65536"/>
              <a:gd name="T11" fmla="*/ 0 60000 65536"/>
              <a:gd name="T12" fmla="*/ 0 60000 65536"/>
              <a:gd name="T13" fmla="*/ 0 60000 65536"/>
              <a:gd name="T14" fmla="*/ 0 60000 65536"/>
              <a:gd name="T15" fmla="*/ 0 w 576"/>
              <a:gd name="T16" fmla="*/ 0 h 1152"/>
              <a:gd name="T17" fmla="*/ 576 w 576"/>
              <a:gd name="T18" fmla="*/ 1152 h 1152"/>
            </a:gdLst>
            <a:ahLst/>
            <a:cxnLst>
              <a:cxn ang="T10">
                <a:pos x="T0" y="T1"/>
              </a:cxn>
              <a:cxn ang="T11">
                <a:pos x="T2" y="T3"/>
              </a:cxn>
              <a:cxn ang="T12">
                <a:pos x="T4" y="T5"/>
              </a:cxn>
              <a:cxn ang="T13">
                <a:pos x="T6" y="T7"/>
              </a:cxn>
              <a:cxn ang="T14">
                <a:pos x="T8" y="T9"/>
              </a:cxn>
            </a:cxnLst>
            <a:rect l="T15" t="T16" r="T17" b="T18"/>
            <a:pathLst>
              <a:path w="576" h="1152">
                <a:moveTo>
                  <a:pt x="288" y="1056"/>
                </a:moveTo>
                <a:lnTo>
                  <a:pt x="288" y="1152"/>
                </a:lnTo>
                <a:lnTo>
                  <a:pt x="0" y="1152"/>
                </a:lnTo>
                <a:lnTo>
                  <a:pt x="0" y="0"/>
                </a:lnTo>
                <a:lnTo>
                  <a:pt x="576" y="0"/>
                </a:lnTo>
              </a:path>
            </a:pathLst>
          </a:custGeom>
          <a:noFill/>
          <a:ln w="9525">
            <a:solidFill>
              <a:schemeClr val="tx1"/>
            </a:solidFill>
            <a:round/>
            <a:headEnd type="none" w="med" len="med"/>
            <a:tailEnd type="triangle" w="med" len="med"/>
          </a:ln>
        </p:spPr>
        <p:txBody>
          <a:bodyPr/>
          <a:lstStyle/>
          <a:p>
            <a:endParaRPr lang="en-US"/>
          </a:p>
        </p:txBody>
      </p:sp>
      <p:sp>
        <p:nvSpPr>
          <p:cNvPr id="98322" name="Freeform 19"/>
          <p:cNvSpPr>
            <a:spLocks/>
          </p:cNvSpPr>
          <p:nvPr/>
        </p:nvSpPr>
        <p:spPr bwMode="auto">
          <a:xfrm>
            <a:off x="379413" y="1574800"/>
            <a:ext cx="1209675" cy="2095500"/>
          </a:xfrm>
          <a:custGeom>
            <a:avLst/>
            <a:gdLst>
              <a:gd name="T0" fmla="*/ 2147483647 w 720"/>
              <a:gd name="T1" fmla="*/ 2147483647 h 1248"/>
              <a:gd name="T2" fmla="*/ 2147483647 w 720"/>
              <a:gd name="T3" fmla="*/ 2147483647 h 1248"/>
              <a:gd name="T4" fmla="*/ 0 w 720"/>
              <a:gd name="T5" fmla="*/ 2147483647 h 1248"/>
              <a:gd name="T6" fmla="*/ 0 w 720"/>
              <a:gd name="T7" fmla="*/ 0 h 1248"/>
              <a:gd name="T8" fmla="*/ 2147483647 w 720"/>
              <a:gd name="T9" fmla="*/ 0 h 1248"/>
              <a:gd name="T10" fmla="*/ 0 60000 65536"/>
              <a:gd name="T11" fmla="*/ 0 60000 65536"/>
              <a:gd name="T12" fmla="*/ 0 60000 65536"/>
              <a:gd name="T13" fmla="*/ 0 60000 65536"/>
              <a:gd name="T14" fmla="*/ 0 60000 65536"/>
              <a:gd name="T15" fmla="*/ 0 w 720"/>
              <a:gd name="T16" fmla="*/ 0 h 1248"/>
              <a:gd name="T17" fmla="*/ 720 w 720"/>
              <a:gd name="T18" fmla="*/ 1248 h 1248"/>
            </a:gdLst>
            <a:ahLst/>
            <a:cxnLst>
              <a:cxn ang="T10">
                <a:pos x="T0" y="T1"/>
              </a:cxn>
              <a:cxn ang="T11">
                <a:pos x="T2" y="T3"/>
              </a:cxn>
              <a:cxn ang="T12">
                <a:pos x="T4" y="T5"/>
              </a:cxn>
              <a:cxn ang="T13">
                <a:pos x="T6" y="T7"/>
              </a:cxn>
              <a:cxn ang="T14">
                <a:pos x="T8" y="T9"/>
              </a:cxn>
            </a:cxnLst>
            <a:rect l="T15" t="T16" r="T17" b="T18"/>
            <a:pathLst>
              <a:path w="720" h="1248">
                <a:moveTo>
                  <a:pt x="576" y="1104"/>
                </a:moveTo>
                <a:lnTo>
                  <a:pt x="576" y="1248"/>
                </a:lnTo>
                <a:lnTo>
                  <a:pt x="0" y="1248"/>
                </a:lnTo>
                <a:lnTo>
                  <a:pt x="0" y="0"/>
                </a:lnTo>
                <a:lnTo>
                  <a:pt x="720" y="0"/>
                </a:lnTo>
              </a:path>
            </a:pathLst>
          </a:custGeom>
          <a:noFill/>
          <a:ln w="9525">
            <a:solidFill>
              <a:schemeClr val="tx1"/>
            </a:solidFill>
            <a:round/>
            <a:headEnd type="none" w="med" len="med"/>
            <a:tailEnd type="triangle" w="med" len="med"/>
          </a:ln>
        </p:spPr>
        <p:txBody>
          <a:bodyPr/>
          <a:lstStyle/>
          <a:p>
            <a:endParaRPr lang="en-US"/>
          </a:p>
        </p:txBody>
      </p:sp>
      <p:grpSp>
        <p:nvGrpSpPr>
          <p:cNvPr id="2" name="Group 20"/>
          <p:cNvGrpSpPr>
            <a:grpSpLocks/>
          </p:cNvGrpSpPr>
          <p:nvPr/>
        </p:nvGrpSpPr>
        <p:grpSpPr bwMode="auto">
          <a:xfrm>
            <a:off x="6070600" y="1414463"/>
            <a:ext cx="2454275" cy="4900612"/>
            <a:chOff x="3614" y="842"/>
            <a:chExt cx="1460" cy="2919"/>
          </a:xfrm>
        </p:grpSpPr>
        <p:sp>
          <p:nvSpPr>
            <p:cNvPr id="98354" name="Rectangle 21"/>
            <p:cNvSpPr>
              <a:spLocks noChangeArrowheads="1"/>
            </p:cNvSpPr>
            <p:nvPr/>
          </p:nvSpPr>
          <p:spPr bwMode="auto">
            <a:xfrm>
              <a:off x="3970" y="3530"/>
              <a:ext cx="960" cy="231"/>
            </a:xfrm>
            <a:prstGeom prst="rect">
              <a:avLst/>
            </a:prstGeom>
            <a:noFill/>
            <a:ln w="9525">
              <a:noFill/>
              <a:miter lim="800000"/>
              <a:headEnd/>
              <a:tailEnd/>
            </a:ln>
          </p:spPr>
          <p:txBody>
            <a:bodyPr lIns="96744" tIns="48372" rIns="96744" bIns="48372">
              <a:spAutoFit/>
            </a:bodyPr>
            <a:lstStyle/>
            <a:p>
              <a:pPr algn="ctr" defTabSz="966788">
                <a:tabLst>
                  <a:tab pos="2538413" algn="l"/>
                  <a:tab pos="5561013" algn="l"/>
                </a:tabLst>
              </a:pPr>
              <a:r>
                <a:rPr lang="en-GB" sz="1900">
                  <a:cs typeface="Times New Roman" pitchFamily="18" charset="0"/>
                </a:rPr>
                <a:t>tail-recursion</a:t>
              </a:r>
              <a:r>
                <a:rPr lang="en-GB" sz="1900"/>
                <a:t> </a:t>
              </a:r>
            </a:p>
          </p:txBody>
        </p:sp>
        <p:sp>
          <p:nvSpPr>
            <p:cNvPr id="98355" name="Rectangle 22"/>
            <p:cNvSpPr>
              <a:spLocks noChangeArrowheads="1"/>
            </p:cNvSpPr>
            <p:nvPr/>
          </p:nvSpPr>
          <p:spPr bwMode="auto">
            <a:xfrm>
              <a:off x="4354" y="3146"/>
              <a:ext cx="133" cy="144"/>
            </a:xfrm>
            <a:prstGeom prst="rect">
              <a:avLst/>
            </a:prstGeom>
            <a:noFill/>
            <a:ln w="9525">
              <a:noFill/>
              <a:miter lim="800000"/>
              <a:headEnd/>
              <a:tailEnd/>
            </a:ln>
          </p:spPr>
          <p:txBody>
            <a:bodyPr wrap="none" lIns="0" tIns="0" rIns="0" bIns="0">
              <a:spAutoFit/>
            </a:bodyPr>
            <a:lstStyle/>
            <a:p>
              <a:pPr defTabSz="966788"/>
              <a:r>
                <a:rPr lang="en-US" sz="1600">
                  <a:solidFill>
                    <a:srgbClr val="000000"/>
                  </a:solidFill>
                </a:rPr>
                <a:t>(c)</a:t>
              </a:r>
              <a:endParaRPr lang="en-US" sz="2500"/>
            </a:p>
          </p:txBody>
        </p:sp>
        <p:sp>
          <p:nvSpPr>
            <p:cNvPr id="98356" name="Rectangle 23"/>
            <p:cNvSpPr>
              <a:spLocks noChangeArrowheads="1"/>
            </p:cNvSpPr>
            <p:nvPr/>
          </p:nvSpPr>
          <p:spPr bwMode="auto">
            <a:xfrm>
              <a:off x="3986" y="1563"/>
              <a:ext cx="944" cy="191"/>
            </a:xfrm>
            <a:prstGeom prst="rect">
              <a:avLst/>
            </a:prstGeom>
            <a:solidFill>
              <a:srgbClr val="FFFFFF"/>
            </a:solidFill>
            <a:ln w="11113">
              <a:solidFill>
                <a:srgbClr val="000000"/>
              </a:solidFill>
              <a:miter lim="800000"/>
              <a:headEnd/>
              <a:tailEnd/>
            </a:ln>
          </p:spPr>
          <p:txBody>
            <a:bodyPr lIns="96744" tIns="48372" rIns="96744" bIns="48372"/>
            <a:lstStyle/>
            <a:p>
              <a:pPr algn="ctr" defTabSz="966788"/>
              <a:r>
                <a:rPr lang="en-US" sz="1300">
                  <a:solidFill>
                    <a:srgbClr val="000000"/>
                  </a:solidFill>
                  <a:latin typeface="Courier New" pitchFamily="49" charset="0"/>
                </a:rPr>
                <a:t>part 1</a:t>
              </a:r>
            </a:p>
          </p:txBody>
        </p:sp>
        <p:sp>
          <p:nvSpPr>
            <p:cNvPr id="98357" name="Freeform 24"/>
            <p:cNvSpPr>
              <a:spLocks/>
            </p:cNvSpPr>
            <p:nvPr/>
          </p:nvSpPr>
          <p:spPr bwMode="auto">
            <a:xfrm>
              <a:off x="4418" y="1322"/>
              <a:ext cx="656" cy="1252"/>
            </a:xfrm>
            <a:custGeom>
              <a:avLst/>
              <a:gdLst>
                <a:gd name="T0" fmla="*/ 477 w 656"/>
                <a:gd name="T1" fmla="*/ 0 h 1252"/>
                <a:gd name="T2" fmla="*/ 656 w 656"/>
                <a:gd name="T3" fmla="*/ 0 h 1252"/>
                <a:gd name="T4" fmla="*/ 656 w 656"/>
                <a:gd name="T5" fmla="*/ 1073 h 1252"/>
                <a:gd name="T6" fmla="*/ 0 w 656"/>
                <a:gd name="T7" fmla="*/ 1073 h 1252"/>
                <a:gd name="T8" fmla="*/ 0 w 656"/>
                <a:gd name="T9" fmla="*/ 1252 h 1252"/>
                <a:gd name="T10" fmla="*/ 0 60000 65536"/>
                <a:gd name="T11" fmla="*/ 0 60000 65536"/>
                <a:gd name="T12" fmla="*/ 0 60000 65536"/>
                <a:gd name="T13" fmla="*/ 0 60000 65536"/>
                <a:gd name="T14" fmla="*/ 0 60000 65536"/>
                <a:gd name="T15" fmla="*/ 0 w 656"/>
                <a:gd name="T16" fmla="*/ 0 h 1252"/>
                <a:gd name="T17" fmla="*/ 656 w 656"/>
                <a:gd name="T18" fmla="*/ 1252 h 1252"/>
              </a:gdLst>
              <a:ahLst/>
              <a:cxnLst>
                <a:cxn ang="T10">
                  <a:pos x="T0" y="T1"/>
                </a:cxn>
                <a:cxn ang="T11">
                  <a:pos x="T2" y="T3"/>
                </a:cxn>
                <a:cxn ang="T12">
                  <a:pos x="T4" y="T5"/>
                </a:cxn>
                <a:cxn ang="T13">
                  <a:pos x="T6" y="T7"/>
                </a:cxn>
                <a:cxn ang="T14">
                  <a:pos x="T8" y="T9"/>
                </a:cxn>
              </a:cxnLst>
              <a:rect l="T15" t="T16" r="T17" b="T18"/>
              <a:pathLst>
                <a:path w="656" h="1252">
                  <a:moveTo>
                    <a:pt x="477" y="0"/>
                  </a:moveTo>
                  <a:lnTo>
                    <a:pt x="656" y="0"/>
                  </a:lnTo>
                  <a:lnTo>
                    <a:pt x="656" y="1073"/>
                  </a:lnTo>
                  <a:lnTo>
                    <a:pt x="0" y="1073"/>
                  </a:lnTo>
                  <a:lnTo>
                    <a:pt x="0" y="1252"/>
                  </a:lnTo>
                </a:path>
              </a:pathLst>
            </a:custGeom>
            <a:noFill/>
            <a:ln w="11113" cap="flat">
              <a:solidFill>
                <a:schemeClr val="accent2"/>
              </a:solidFill>
              <a:prstDash val="dash"/>
              <a:round/>
              <a:headEnd type="none" w="med" len="med"/>
              <a:tailEnd type="triangle" w="med" len="med"/>
            </a:ln>
          </p:spPr>
          <p:txBody>
            <a:bodyPr/>
            <a:lstStyle/>
            <a:p>
              <a:endParaRPr lang="en-US"/>
            </a:p>
          </p:txBody>
        </p:sp>
        <p:sp>
          <p:nvSpPr>
            <p:cNvPr id="98358" name="Rectangle 25"/>
            <p:cNvSpPr>
              <a:spLocks noChangeArrowheads="1"/>
            </p:cNvSpPr>
            <p:nvPr/>
          </p:nvSpPr>
          <p:spPr bwMode="auto">
            <a:xfrm>
              <a:off x="3912" y="1126"/>
              <a:ext cx="58" cy="11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1</a:t>
              </a:r>
              <a:endParaRPr lang="en-US" sz="1300"/>
            </a:p>
          </p:txBody>
        </p:sp>
        <p:sp>
          <p:nvSpPr>
            <p:cNvPr id="98359" name="Rectangle 26"/>
            <p:cNvSpPr>
              <a:spLocks noChangeArrowheads="1"/>
            </p:cNvSpPr>
            <p:nvPr/>
          </p:nvSpPr>
          <p:spPr bwMode="auto">
            <a:xfrm>
              <a:off x="3763" y="1126"/>
              <a:ext cx="58" cy="11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2</a:t>
              </a:r>
              <a:endParaRPr lang="en-US" sz="1300"/>
            </a:p>
          </p:txBody>
        </p:sp>
        <p:sp>
          <p:nvSpPr>
            <p:cNvPr id="98360" name="Rectangle 27"/>
            <p:cNvSpPr>
              <a:spLocks noChangeArrowheads="1"/>
            </p:cNvSpPr>
            <p:nvPr/>
          </p:nvSpPr>
          <p:spPr bwMode="auto">
            <a:xfrm>
              <a:off x="3614" y="1126"/>
              <a:ext cx="58" cy="11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n</a:t>
              </a:r>
              <a:endParaRPr lang="en-US" sz="1300"/>
            </a:p>
          </p:txBody>
        </p:sp>
        <p:cxnSp>
          <p:nvCxnSpPr>
            <p:cNvPr id="98361" name="AutoShape 28"/>
            <p:cNvCxnSpPr>
              <a:cxnSpLocks noChangeShapeType="1"/>
              <a:stCxn id="98368" idx="2"/>
              <a:endCxn id="98356" idx="0"/>
            </p:cNvCxnSpPr>
            <p:nvPr/>
          </p:nvCxnSpPr>
          <p:spPr bwMode="auto">
            <a:xfrm>
              <a:off x="4458" y="1418"/>
              <a:ext cx="0" cy="145"/>
            </a:xfrm>
            <a:prstGeom prst="straightConnector1">
              <a:avLst/>
            </a:prstGeom>
            <a:noFill/>
            <a:ln w="9525">
              <a:solidFill>
                <a:schemeClr val="tx1"/>
              </a:solidFill>
              <a:round/>
              <a:headEnd/>
              <a:tailEnd type="triangle" w="med" len="med"/>
            </a:ln>
          </p:spPr>
        </p:cxnSp>
        <p:sp>
          <p:nvSpPr>
            <p:cNvPr id="98362" name="Rectangle 29"/>
            <p:cNvSpPr>
              <a:spLocks noChangeArrowheads="1"/>
            </p:cNvSpPr>
            <p:nvPr/>
          </p:nvSpPr>
          <p:spPr bwMode="auto">
            <a:xfrm>
              <a:off x="3986" y="1898"/>
              <a:ext cx="944" cy="144"/>
            </a:xfrm>
            <a:prstGeom prst="rect">
              <a:avLst/>
            </a:prstGeom>
            <a:solidFill>
              <a:srgbClr val="FFFFFF"/>
            </a:solidFill>
            <a:ln w="11113">
              <a:solidFill>
                <a:srgbClr val="000000"/>
              </a:solidFill>
              <a:miter lim="800000"/>
              <a:headEnd/>
              <a:tailEnd/>
            </a:ln>
          </p:spPr>
          <p:txBody>
            <a:bodyPr lIns="96744" tIns="48372" rIns="96744" bIns="48372"/>
            <a:lstStyle/>
            <a:p>
              <a:pPr algn="ctr" defTabSz="966788">
                <a:lnSpc>
                  <a:spcPct val="80000"/>
                </a:lnSpc>
              </a:pPr>
              <a:r>
                <a:rPr lang="en-US" sz="1300">
                  <a:solidFill>
                    <a:srgbClr val="000000"/>
                  </a:solidFill>
                  <a:latin typeface="Courier New" pitchFamily="49" charset="0"/>
                </a:rPr>
                <a:t>recursive call</a:t>
              </a:r>
            </a:p>
          </p:txBody>
        </p:sp>
        <p:cxnSp>
          <p:nvCxnSpPr>
            <p:cNvPr id="98363" name="AutoShape 30"/>
            <p:cNvCxnSpPr>
              <a:cxnSpLocks noChangeShapeType="1"/>
              <a:stCxn id="98356" idx="2"/>
              <a:endCxn id="98362" idx="0"/>
            </p:cNvCxnSpPr>
            <p:nvPr/>
          </p:nvCxnSpPr>
          <p:spPr bwMode="auto">
            <a:xfrm>
              <a:off x="4458" y="1754"/>
              <a:ext cx="0" cy="144"/>
            </a:xfrm>
            <a:prstGeom prst="straightConnector1">
              <a:avLst/>
            </a:prstGeom>
            <a:noFill/>
            <a:ln w="9525">
              <a:solidFill>
                <a:schemeClr val="tx1"/>
              </a:solidFill>
              <a:round/>
              <a:headEnd/>
              <a:tailEnd type="triangle" w="med" len="med"/>
            </a:ln>
          </p:spPr>
        </p:cxnSp>
        <p:sp>
          <p:nvSpPr>
            <p:cNvPr id="98364" name="Line 31"/>
            <p:cNvSpPr>
              <a:spLocks noChangeShapeType="1"/>
            </p:cNvSpPr>
            <p:nvPr/>
          </p:nvSpPr>
          <p:spPr bwMode="auto">
            <a:xfrm>
              <a:off x="4418" y="842"/>
              <a:ext cx="0" cy="384"/>
            </a:xfrm>
            <a:prstGeom prst="line">
              <a:avLst/>
            </a:prstGeom>
            <a:noFill/>
            <a:ln w="9525">
              <a:solidFill>
                <a:schemeClr val="tx1"/>
              </a:solidFill>
              <a:round/>
              <a:headEnd/>
              <a:tailEnd type="triangle" w="med" len="med"/>
            </a:ln>
          </p:spPr>
          <p:txBody>
            <a:bodyPr/>
            <a:lstStyle/>
            <a:p>
              <a:endParaRPr lang="en-US"/>
            </a:p>
          </p:txBody>
        </p:sp>
        <p:sp>
          <p:nvSpPr>
            <p:cNvPr id="98365" name="Freeform 32"/>
            <p:cNvSpPr>
              <a:spLocks/>
            </p:cNvSpPr>
            <p:nvPr/>
          </p:nvSpPr>
          <p:spPr bwMode="auto">
            <a:xfrm>
              <a:off x="3890" y="1082"/>
              <a:ext cx="528" cy="1008"/>
            </a:xfrm>
            <a:custGeom>
              <a:avLst/>
              <a:gdLst>
                <a:gd name="T0" fmla="*/ 192 w 528"/>
                <a:gd name="T1" fmla="*/ 960 h 1008"/>
                <a:gd name="T2" fmla="*/ 192 w 528"/>
                <a:gd name="T3" fmla="*/ 1008 h 1008"/>
                <a:gd name="T4" fmla="*/ 0 w 528"/>
                <a:gd name="T5" fmla="*/ 1008 h 1008"/>
                <a:gd name="T6" fmla="*/ 0 w 528"/>
                <a:gd name="T7" fmla="*/ 0 h 1008"/>
                <a:gd name="T8" fmla="*/ 528 w 528"/>
                <a:gd name="T9" fmla="*/ 0 h 1008"/>
                <a:gd name="T10" fmla="*/ 0 60000 65536"/>
                <a:gd name="T11" fmla="*/ 0 60000 65536"/>
                <a:gd name="T12" fmla="*/ 0 60000 65536"/>
                <a:gd name="T13" fmla="*/ 0 60000 65536"/>
                <a:gd name="T14" fmla="*/ 0 60000 65536"/>
                <a:gd name="T15" fmla="*/ 0 w 528"/>
                <a:gd name="T16" fmla="*/ 0 h 1008"/>
                <a:gd name="T17" fmla="*/ 528 w 528"/>
                <a:gd name="T18" fmla="*/ 1008 h 1008"/>
              </a:gdLst>
              <a:ahLst/>
              <a:cxnLst>
                <a:cxn ang="T10">
                  <a:pos x="T0" y="T1"/>
                </a:cxn>
                <a:cxn ang="T11">
                  <a:pos x="T2" y="T3"/>
                </a:cxn>
                <a:cxn ang="T12">
                  <a:pos x="T4" y="T5"/>
                </a:cxn>
                <a:cxn ang="T13">
                  <a:pos x="T6" y="T7"/>
                </a:cxn>
                <a:cxn ang="T14">
                  <a:pos x="T8" y="T9"/>
                </a:cxn>
              </a:cxnLst>
              <a:rect l="T15" t="T16" r="T17" b="T18"/>
              <a:pathLst>
                <a:path w="528" h="1008">
                  <a:moveTo>
                    <a:pt x="192" y="960"/>
                  </a:moveTo>
                  <a:lnTo>
                    <a:pt x="192" y="1008"/>
                  </a:lnTo>
                  <a:lnTo>
                    <a:pt x="0" y="1008"/>
                  </a:lnTo>
                  <a:lnTo>
                    <a:pt x="0" y="0"/>
                  </a:lnTo>
                  <a:lnTo>
                    <a:pt x="528" y="0"/>
                  </a:lnTo>
                </a:path>
              </a:pathLst>
            </a:custGeom>
            <a:noFill/>
            <a:ln w="9525">
              <a:solidFill>
                <a:schemeClr val="tx1"/>
              </a:solidFill>
              <a:round/>
              <a:headEnd type="none" w="med" len="med"/>
              <a:tailEnd type="triangle" w="med" len="med"/>
            </a:ln>
          </p:spPr>
          <p:txBody>
            <a:bodyPr/>
            <a:lstStyle/>
            <a:p>
              <a:endParaRPr lang="en-US"/>
            </a:p>
          </p:txBody>
        </p:sp>
        <p:sp>
          <p:nvSpPr>
            <p:cNvPr id="98366" name="Freeform 33"/>
            <p:cNvSpPr>
              <a:spLocks/>
            </p:cNvSpPr>
            <p:nvPr/>
          </p:nvSpPr>
          <p:spPr bwMode="auto">
            <a:xfrm>
              <a:off x="3842" y="986"/>
              <a:ext cx="576" cy="1152"/>
            </a:xfrm>
            <a:custGeom>
              <a:avLst/>
              <a:gdLst>
                <a:gd name="T0" fmla="*/ 288 w 576"/>
                <a:gd name="T1" fmla="*/ 1056 h 1152"/>
                <a:gd name="T2" fmla="*/ 288 w 576"/>
                <a:gd name="T3" fmla="*/ 1152 h 1152"/>
                <a:gd name="T4" fmla="*/ 0 w 576"/>
                <a:gd name="T5" fmla="*/ 1152 h 1152"/>
                <a:gd name="T6" fmla="*/ 0 w 576"/>
                <a:gd name="T7" fmla="*/ 0 h 1152"/>
                <a:gd name="T8" fmla="*/ 576 w 576"/>
                <a:gd name="T9" fmla="*/ 0 h 1152"/>
                <a:gd name="T10" fmla="*/ 0 60000 65536"/>
                <a:gd name="T11" fmla="*/ 0 60000 65536"/>
                <a:gd name="T12" fmla="*/ 0 60000 65536"/>
                <a:gd name="T13" fmla="*/ 0 60000 65536"/>
                <a:gd name="T14" fmla="*/ 0 60000 65536"/>
                <a:gd name="T15" fmla="*/ 0 w 576"/>
                <a:gd name="T16" fmla="*/ 0 h 1152"/>
                <a:gd name="T17" fmla="*/ 576 w 576"/>
                <a:gd name="T18" fmla="*/ 1152 h 1152"/>
              </a:gdLst>
              <a:ahLst/>
              <a:cxnLst>
                <a:cxn ang="T10">
                  <a:pos x="T0" y="T1"/>
                </a:cxn>
                <a:cxn ang="T11">
                  <a:pos x="T2" y="T3"/>
                </a:cxn>
                <a:cxn ang="T12">
                  <a:pos x="T4" y="T5"/>
                </a:cxn>
                <a:cxn ang="T13">
                  <a:pos x="T6" y="T7"/>
                </a:cxn>
                <a:cxn ang="T14">
                  <a:pos x="T8" y="T9"/>
                </a:cxn>
              </a:cxnLst>
              <a:rect l="T15" t="T16" r="T17" b="T18"/>
              <a:pathLst>
                <a:path w="576" h="1152">
                  <a:moveTo>
                    <a:pt x="288" y="1056"/>
                  </a:moveTo>
                  <a:lnTo>
                    <a:pt x="288" y="1152"/>
                  </a:lnTo>
                  <a:lnTo>
                    <a:pt x="0" y="1152"/>
                  </a:lnTo>
                  <a:lnTo>
                    <a:pt x="0" y="0"/>
                  </a:lnTo>
                  <a:lnTo>
                    <a:pt x="576" y="0"/>
                  </a:lnTo>
                </a:path>
              </a:pathLst>
            </a:custGeom>
            <a:noFill/>
            <a:ln w="9525">
              <a:solidFill>
                <a:schemeClr val="tx1"/>
              </a:solidFill>
              <a:round/>
              <a:headEnd type="none" w="med" len="med"/>
              <a:tailEnd type="triangle" w="med" len="med"/>
            </a:ln>
          </p:spPr>
          <p:txBody>
            <a:bodyPr/>
            <a:lstStyle/>
            <a:p>
              <a:endParaRPr lang="en-US"/>
            </a:p>
          </p:txBody>
        </p:sp>
        <p:sp>
          <p:nvSpPr>
            <p:cNvPr id="98367" name="Freeform 34"/>
            <p:cNvSpPr>
              <a:spLocks/>
            </p:cNvSpPr>
            <p:nvPr/>
          </p:nvSpPr>
          <p:spPr bwMode="auto">
            <a:xfrm>
              <a:off x="3698" y="938"/>
              <a:ext cx="720" cy="1248"/>
            </a:xfrm>
            <a:custGeom>
              <a:avLst/>
              <a:gdLst>
                <a:gd name="T0" fmla="*/ 576 w 720"/>
                <a:gd name="T1" fmla="*/ 1104 h 1248"/>
                <a:gd name="T2" fmla="*/ 576 w 720"/>
                <a:gd name="T3" fmla="*/ 1248 h 1248"/>
                <a:gd name="T4" fmla="*/ 0 w 720"/>
                <a:gd name="T5" fmla="*/ 1248 h 1248"/>
                <a:gd name="T6" fmla="*/ 0 w 720"/>
                <a:gd name="T7" fmla="*/ 0 h 1248"/>
                <a:gd name="T8" fmla="*/ 720 w 720"/>
                <a:gd name="T9" fmla="*/ 0 h 1248"/>
                <a:gd name="T10" fmla="*/ 0 60000 65536"/>
                <a:gd name="T11" fmla="*/ 0 60000 65536"/>
                <a:gd name="T12" fmla="*/ 0 60000 65536"/>
                <a:gd name="T13" fmla="*/ 0 60000 65536"/>
                <a:gd name="T14" fmla="*/ 0 60000 65536"/>
                <a:gd name="T15" fmla="*/ 0 w 720"/>
                <a:gd name="T16" fmla="*/ 0 h 1248"/>
                <a:gd name="T17" fmla="*/ 720 w 720"/>
                <a:gd name="T18" fmla="*/ 1248 h 1248"/>
              </a:gdLst>
              <a:ahLst/>
              <a:cxnLst>
                <a:cxn ang="T10">
                  <a:pos x="T0" y="T1"/>
                </a:cxn>
                <a:cxn ang="T11">
                  <a:pos x="T2" y="T3"/>
                </a:cxn>
                <a:cxn ang="T12">
                  <a:pos x="T4" y="T5"/>
                </a:cxn>
                <a:cxn ang="T13">
                  <a:pos x="T6" y="T7"/>
                </a:cxn>
                <a:cxn ang="T14">
                  <a:pos x="T8" y="T9"/>
                </a:cxn>
              </a:cxnLst>
              <a:rect l="T15" t="T16" r="T17" b="T18"/>
              <a:pathLst>
                <a:path w="720" h="1248">
                  <a:moveTo>
                    <a:pt x="576" y="1104"/>
                  </a:moveTo>
                  <a:lnTo>
                    <a:pt x="576" y="1248"/>
                  </a:lnTo>
                  <a:lnTo>
                    <a:pt x="0" y="1248"/>
                  </a:lnTo>
                  <a:lnTo>
                    <a:pt x="0" y="0"/>
                  </a:lnTo>
                  <a:lnTo>
                    <a:pt x="720" y="0"/>
                  </a:lnTo>
                </a:path>
              </a:pathLst>
            </a:custGeom>
            <a:noFill/>
            <a:ln w="9525">
              <a:solidFill>
                <a:schemeClr val="tx1"/>
              </a:solidFill>
              <a:round/>
              <a:headEnd type="none" w="med" len="med"/>
              <a:tailEnd type="triangle" w="med" len="med"/>
            </a:ln>
          </p:spPr>
          <p:txBody>
            <a:bodyPr/>
            <a:lstStyle/>
            <a:p>
              <a:endParaRPr lang="en-US"/>
            </a:p>
          </p:txBody>
        </p:sp>
        <p:sp>
          <p:nvSpPr>
            <p:cNvPr id="98368" name="AutoShape 35"/>
            <p:cNvSpPr>
              <a:spLocks noChangeArrowheads="1"/>
            </p:cNvSpPr>
            <p:nvPr/>
          </p:nvSpPr>
          <p:spPr bwMode="auto">
            <a:xfrm>
              <a:off x="3938" y="1226"/>
              <a:ext cx="1040" cy="192"/>
            </a:xfrm>
            <a:prstGeom prst="flowChartDecision">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1300">
                  <a:latin typeface="Courier New" pitchFamily="49" charset="0"/>
                </a:rPr>
                <a:t>condition</a:t>
              </a:r>
            </a:p>
          </p:txBody>
        </p:sp>
      </p:grpSp>
      <p:grpSp>
        <p:nvGrpSpPr>
          <p:cNvPr id="3" name="Group 36"/>
          <p:cNvGrpSpPr>
            <a:grpSpLocks/>
          </p:cNvGrpSpPr>
          <p:nvPr/>
        </p:nvGrpSpPr>
        <p:grpSpPr bwMode="auto">
          <a:xfrm>
            <a:off x="3133725" y="1414463"/>
            <a:ext cx="2647950" cy="4897437"/>
            <a:chOff x="1865" y="842"/>
            <a:chExt cx="1577" cy="2917"/>
          </a:xfrm>
        </p:grpSpPr>
        <p:sp>
          <p:nvSpPr>
            <p:cNvPr id="98328" name="Rectangle 37"/>
            <p:cNvSpPr>
              <a:spLocks noChangeArrowheads="1"/>
            </p:cNvSpPr>
            <p:nvPr/>
          </p:nvSpPr>
          <p:spPr bwMode="auto">
            <a:xfrm>
              <a:off x="2098" y="3530"/>
              <a:ext cx="1200" cy="229"/>
            </a:xfrm>
            <a:prstGeom prst="rect">
              <a:avLst/>
            </a:prstGeom>
            <a:noFill/>
            <a:ln w="9525">
              <a:noFill/>
              <a:miter lim="800000"/>
              <a:headEnd/>
              <a:tailEnd/>
            </a:ln>
          </p:spPr>
          <p:txBody>
            <a:bodyPr lIns="96744" tIns="48372" rIns="96744" bIns="48372">
              <a:spAutoFit/>
            </a:bodyPr>
            <a:lstStyle/>
            <a:p>
              <a:pPr algn="ctr" defTabSz="966788">
                <a:tabLst>
                  <a:tab pos="2538413" algn="l"/>
                  <a:tab pos="5561013" algn="l"/>
                </a:tabLst>
              </a:pPr>
              <a:r>
                <a:rPr lang="en-GB" sz="1900">
                  <a:cs typeface="Times New Roman" pitchFamily="18" charset="0"/>
                </a:rPr>
                <a:t>recursion</a:t>
              </a:r>
              <a:endParaRPr lang="en-GB" sz="1900"/>
            </a:p>
          </p:txBody>
        </p:sp>
        <p:sp>
          <p:nvSpPr>
            <p:cNvPr id="98329" name="Rectangle 38"/>
            <p:cNvSpPr>
              <a:spLocks noChangeArrowheads="1"/>
            </p:cNvSpPr>
            <p:nvPr/>
          </p:nvSpPr>
          <p:spPr bwMode="auto">
            <a:xfrm>
              <a:off x="2529" y="3067"/>
              <a:ext cx="283" cy="217"/>
            </a:xfrm>
            <a:prstGeom prst="rect">
              <a:avLst/>
            </a:prstGeom>
            <a:noFill/>
            <a:ln w="9525">
              <a:noFill/>
              <a:miter lim="800000"/>
              <a:headEnd/>
              <a:tailEnd/>
            </a:ln>
          </p:spPr>
          <p:txBody>
            <a:bodyPr/>
            <a:lstStyle/>
            <a:p>
              <a:endParaRPr lang="en-US"/>
            </a:p>
          </p:txBody>
        </p:sp>
        <p:sp>
          <p:nvSpPr>
            <p:cNvPr id="98330" name="Rectangle 39"/>
            <p:cNvSpPr>
              <a:spLocks noChangeArrowheads="1"/>
            </p:cNvSpPr>
            <p:nvPr/>
          </p:nvSpPr>
          <p:spPr bwMode="auto">
            <a:xfrm>
              <a:off x="2603" y="3113"/>
              <a:ext cx="140" cy="144"/>
            </a:xfrm>
            <a:prstGeom prst="rect">
              <a:avLst/>
            </a:prstGeom>
            <a:noFill/>
            <a:ln w="9525">
              <a:noFill/>
              <a:miter lim="800000"/>
              <a:headEnd/>
              <a:tailEnd/>
            </a:ln>
          </p:spPr>
          <p:txBody>
            <a:bodyPr wrap="none" lIns="0" tIns="0" rIns="0" bIns="0">
              <a:spAutoFit/>
            </a:bodyPr>
            <a:lstStyle/>
            <a:p>
              <a:pPr defTabSz="966788"/>
              <a:r>
                <a:rPr lang="en-US" sz="1600">
                  <a:solidFill>
                    <a:srgbClr val="000000"/>
                  </a:solidFill>
                </a:rPr>
                <a:t>(b)</a:t>
              </a:r>
              <a:endParaRPr lang="en-US" sz="2500"/>
            </a:p>
          </p:txBody>
        </p:sp>
        <p:sp>
          <p:nvSpPr>
            <p:cNvPr id="98331" name="Rectangle 40"/>
            <p:cNvSpPr>
              <a:spLocks noChangeArrowheads="1"/>
            </p:cNvSpPr>
            <p:nvPr/>
          </p:nvSpPr>
          <p:spPr bwMode="auto">
            <a:xfrm>
              <a:off x="2529" y="3067"/>
              <a:ext cx="283" cy="217"/>
            </a:xfrm>
            <a:prstGeom prst="rect">
              <a:avLst/>
            </a:prstGeom>
            <a:noFill/>
            <a:ln w="9525">
              <a:noFill/>
              <a:miter lim="800000"/>
              <a:headEnd/>
              <a:tailEnd/>
            </a:ln>
          </p:spPr>
          <p:txBody>
            <a:bodyPr/>
            <a:lstStyle/>
            <a:p>
              <a:endParaRPr lang="en-US"/>
            </a:p>
          </p:txBody>
        </p:sp>
        <p:sp>
          <p:nvSpPr>
            <p:cNvPr id="98332" name="Rectangle 41"/>
            <p:cNvSpPr>
              <a:spLocks noChangeArrowheads="1"/>
            </p:cNvSpPr>
            <p:nvPr/>
          </p:nvSpPr>
          <p:spPr bwMode="auto">
            <a:xfrm>
              <a:off x="2163" y="2474"/>
              <a:ext cx="58" cy="11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1</a:t>
              </a:r>
              <a:endParaRPr lang="en-US" sz="1300"/>
            </a:p>
          </p:txBody>
        </p:sp>
        <p:sp>
          <p:nvSpPr>
            <p:cNvPr id="98333" name="Rectangle 42"/>
            <p:cNvSpPr>
              <a:spLocks noChangeArrowheads="1"/>
            </p:cNvSpPr>
            <p:nvPr/>
          </p:nvSpPr>
          <p:spPr bwMode="auto">
            <a:xfrm>
              <a:off x="2014" y="2474"/>
              <a:ext cx="58" cy="11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2</a:t>
              </a:r>
              <a:endParaRPr lang="en-US" sz="1300"/>
            </a:p>
          </p:txBody>
        </p:sp>
        <p:sp>
          <p:nvSpPr>
            <p:cNvPr id="98334" name="Rectangle 43"/>
            <p:cNvSpPr>
              <a:spLocks noChangeArrowheads="1"/>
            </p:cNvSpPr>
            <p:nvPr/>
          </p:nvSpPr>
          <p:spPr bwMode="auto">
            <a:xfrm>
              <a:off x="1865" y="2474"/>
              <a:ext cx="58" cy="11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n</a:t>
              </a:r>
              <a:endParaRPr lang="en-US" sz="1300"/>
            </a:p>
          </p:txBody>
        </p:sp>
        <p:sp>
          <p:nvSpPr>
            <p:cNvPr id="98335" name="Freeform 44"/>
            <p:cNvSpPr>
              <a:spLocks/>
            </p:cNvSpPr>
            <p:nvPr/>
          </p:nvSpPr>
          <p:spPr bwMode="auto">
            <a:xfrm>
              <a:off x="2674" y="1322"/>
              <a:ext cx="768" cy="1728"/>
            </a:xfrm>
            <a:custGeom>
              <a:avLst/>
              <a:gdLst>
                <a:gd name="T0" fmla="*/ 480 w 768"/>
                <a:gd name="T1" fmla="*/ 0 h 1776"/>
                <a:gd name="T2" fmla="*/ 768 w 768"/>
                <a:gd name="T3" fmla="*/ 0 h 1776"/>
                <a:gd name="T4" fmla="*/ 768 w 768"/>
                <a:gd name="T5" fmla="*/ 1465 h 1776"/>
                <a:gd name="T6" fmla="*/ 0 w 768"/>
                <a:gd name="T7" fmla="*/ 1465 h 1776"/>
                <a:gd name="T8" fmla="*/ 0 w 768"/>
                <a:gd name="T9" fmla="*/ 1549 h 1776"/>
                <a:gd name="T10" fmla="*/ 0 60000 65536"/>
                <a:gd name="T11" fmla="*/ 0 60000 65536"/>
                <a:gd name="T12" fmla="*/ 0 60000 65536"/>
                <a:gd name="T13" fmla="*/ 0 60000 65536"/>
                <a:gd name="T14" fmla="*/ 0 60000 65536"/>
                <a:gd name="T15" fmla="*/ 0 w 768"/>
                <a:gd name="T16" fmla="*/ 0 h 1776"/>
                <a:gd name="T17" fmla="*/ 768 w 768"/>
                <a:gd name="T18" fmla="*/ 1776 h 1776"/>
              </a:gdLst>
              <a:ahLst/>
              <a:cxnLst>
                <a:cxn ang="T10">
                  <a:pos x="T0" y="T1"/>
                </a:cxn>
                <a:cxn ang="T11">
                  <a:pos x="T2" y="T3"/>
                </a:cxn>
                <a:cxn ang="T12">
                  <a:pos x="T4" y="T5"/>
                </a:cxn>
                <a:cxn ang="T13">
                  <a:pos x="T6" y="T7"/>
                </a:cxn>
                <a:cxn ang="T14">
                  <a:pos x="T8" y="T9"/>
                </a:cxn>
              </a:cxnLst>
              <a:rect l="T15" t="T16" r="T17" b="T18"/>
              <a:pathLst>
                <a:path w="768" h="1776">
                  <a:moveTo>
                    <a:pt x="480" y="0"/>
                  </a:moveTo>
                  <a:lnTo>
                    <a:pt x="768" y="0"/>
                  </a:lnTo>
                  <a:lnTo>
                    <a:pt x="768" y="1680"/>
                  </a:lnTo>
                  <a:lnTo>
                    <a:pt x="0" y="1680"/>
                  </a:lnTo>
                  <a:lnTo>
                    <a:pt x="0" y="1776"/>
                  </a:lnTo>
                </a:path>
              </a:pathLst>
            </a:custGeom>
            <a:noFill/>
            <a:ln w="9525" cap="flat">
              <a:solidFill>
                <a:schemeClr val="accent2"/>
              </a:solidFill>
              <a:prstDash val="dash"/>
              <a:round/>
              <a:headEnd type="none" w="med" len="med"/>
              <a:tailEnd type="triangle" w="med" len="med"/>
            </a:ln>
          </p:spPr>
          <p:txBody>
            <a:bodyPr/>
            <a:lstStyle/>
            <a:p>
              <a:endParaRPr lang="en-US"/>
            </a:p>
          </p:txBody>
        </p:sp>
        <p:sp>
          <p:nvSpPr>
            <p:cNvPr id="98336" name="Rectangle 45"/>
            <p:cNvSpPr>
              <a:spLocks noChangeArrowheads="1"/>
            </p:cNvSpPr>
            <p:nvPr/>
          </p:nvSpPr>
          <p:spPr bwMode="auto">
            <a:xfrm>
              <a:off x="2258" y="1563"/>
              <a:ext cx="944" cy="191"/>
            </a:xfrm>
            <a:prstGeom prst="rect">
              <a:avLst/>
            </a:prstGeom>
            <a:solidFill>
              <a:srgbClr val="FFFFFF"/>
            </a:solidFill>
            <a:ln w="11113">
              <a:solidFill>
                <a:srgbClr val="000000"/>
              </a:solidFill>
              <a:miter lim="800000"/>
              <a:headEnd/>
              <a:tailEnd/>
            </a:ln>
          </p:spPr>
          <p:txBody>
            <a:bodyPr lIns="96744" tIns="48372" rIns="96744" bIns="48372"/>
            <a:lstStyle/>
            <a:p>
              <a:pPr algn="ctr" defTabSz="966788"/>
              <a:r>
                <a:rPr lang="en-US" sz="1300">
                  <a:solidFill>
                    <a:srgbClr val="000000"/>
                  </a:solidFill>
                  <a:latin typeface="Courier New" pitchFamily="49" charset="0"/>
                </a:rPr>
                <a:t>part 1</a:t>
              </a:r>
            </a:p>
          </p:txBody>
        </p:sp>
        <p:sp>
          <p:nvSpPr>
            <p:cNvPr id="98337" name="Freeform 46"/>
            <p:cNvSpPr>
              <a:spLocks/>
            </p:cNvSpPr>
            <p:nvPr/>
          </p:nvSpPr>
          <p:spPr bwMode="auto">
            <a:xfrm>
              <a:off x="2690" y="1322"/>
              <a:ext cx="656" cy="1252"/>
            </a:xfrm>
            <a:custGeom>
              <a:avLst/>
              <a:gdLst>
                <a:gd name="T0" fmla="*/ 477 w 656"/>
                <a:gd name="T1" fmla="*/ 0 h 1252"/>
                <a:gd name="T2" fmla="*/ 656 w 656"/>
                <a:gd name="T3" fmla="*/ 0 h 1252"/>
                <a:gd name="T4" fmla="*/ 656 w 656"/>
                <a:gd name="T5" fmla="*/ 1073 h 1252"/>
                <a:gd name="T6" fmla="*/ 0 w 656"/>
                <a:gd name="T7" fmla="*/ 1073 h 1252"/>
                <a:gd name="T8" fmla="*/ 0 w 656"/>
                <a:gd name="T9" fmla="*/ 1252 h 1252"/>
                <a:gd name="T10" fmla="*/ 0 60000 65536"/>
                <a:gd name="T11" fmla="*/ 0 60000 65536"/>
                <a:gd name="T12" fmla="*/ 0 60000 65536"/>
                <a:gd name="T13" fmla="*/ 0 60000 65536"/>
                <a:gd name="T14" fmla="*/ 0 60000 65536"/>
                <a:gd name="T15" fmla="*/ 0 w 656"/>
                <a:gd name="T16" fmla="*/ 0 h 1252"/>
                <a:gd name="T17" fmla="*/ 656 w 656"/>
                <a:gd name="T18" fmla="*/ 1252 h 1252"/>
              </a:gdLst>
              <a:ahLst/>
              <a:cxnLst>
                <a:cxn ang="T10">
                  <a:pos x="T0" y="T1"/>
                </a:cxn>
                <a:cxn ang="T11">
                  <a:pos x="T2" y="T3"/>
                </a:cxn>
                <a:cxn ang="T12">
                  <a:pos x="T4" y="T5"/>
                </a:cxn>
                <a:cxn ang="T13">
                  <a:pos x="T6" y="T7"/>
                </a:cxn>
                <a:cxn ang="T14">
                  <a:pos x="T8" y="T9"/>
                </a:cxn>
              </a:cxnLst>
              <a:rect l="T15" t="T16" r="T17" b="T18"/>
              <a:pathLst>
                <a:path w="656" h="1252">
                  <a:moveTo>
                    <a:pt x="477" y="0"/>
                  </a:moveTo>
                  <a:lnTo>
                    <a:pt x="656" y="0"/>
                  </a:lnTo>
                  <a:lnTo>
                    <a:pt x="656" y="1073"/>
                  </a:lnTo>
                  <a:lnTo>
                    <a:pt x="0" y="1073"/>
                  </a:lnTo>
                  <a:lnTo>
                    <a:pt x="0" y="1252"/>
                  </a:lnTo>
                </a:path>
              </a:pathLst>
            </a:custGeom>
            <a:noFill/>
            <a:ln w="19050" cap="flat" cmpd="sng">
              <a:solidFill>
                <a:schemeClr val="accent2"/>
              </a:solidFill>
              <a:prstDash val="dash"/>
              <a:round/>
              <a:headEnd type="none" w="med" len="med"/>
              <a:tailEnd type="triangle" w="med" len="med"/>
            </a:ln>
          </p:spPr>
          <p:txBody>
            <a:bodyPr/>
            <a:lstStyle/>
            <a:p>
              <a:endParaRPr lang="en-US"/>
            </a:p>
          </p:txBody>
        </p:sp>
        <p:sp>
          <p:nvSpPr>
            <p:cNvPr id="98338" name="Rectangle 47"/>
            <p:cNvSpPr>
              <a:spLocks noChangeArrowheads="1"/>
            </p:cNvSpPr>
            <p:nvPr/>
          </p:nvSpPr>
          <p:spPr bwMode="auto">
            <a:xfrm>
              <a:off x="2184" y="1126"/>
              <a:ext cx="58" cy="11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1</a:t>
              </a:r>
              <a:endParaRPr lang="en-US" sz="1300"/>
            </a:p>
          </p:txBody>
        </p:sp>
        <p:sp>
          <p:nvSpPr>
            <p:cNvPr id="98339" name="Rectangle 48"/>
            <p:cNvSpPr>
              <a:spLocks noChangeArrowheads="1"/>
            </p:cNvSpPr>
            <p:nvPr/>
          </p:nvSpPr>
          <p:spPr bwMode="auto">
            <a:xfrm>
              <a:off x="2035" y="1126"/>
              <a:ext cx="58" cy="11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2</a:t>
              </a:r>
              <a:endParaRPr lang="en-US" sz="1300"/>
            </a:p>
          </p:txBody>
        </p:sp>
        <p:sp>
          <p:nvSpPr>
            <p:cNvPr id="98340" name="Rectangle 49"/>
            <p:cNvSpPr>
              <a:spLocks noChangeArrowheads="1"/>
            </p:cNvSpPr>
            <p:nvPr/>
          </p:nvSpPr>
          <p:spPr bwMode="auto">
            <a:xfrm>
              <a:off x="1886" y="1126"/>
              <a:ext cx="58" cy="115"/>
            </a:xfrm>
            <a:prstGeom prst="rect">
              <a:avLst/>
            </a:prstGeom>
            <a:noFill/>
            <a:ln w="9525">
              <a:noFill/>
              <a:miter lim="800000"/>
              <a:headEnd/>
              <a:tailEnd/>
            </a:ln>
          </p:spPr>
          <p:txBody>
            <a:bodyPr wrap="none" lIns="0" tIns="0" rIns="0" bIns="0">
              <a:spAutoFit/>
            </a:bodyPr>
            <a:lstStyle/>
            <a:p>
              <a:pPr defTabSz="966788"/>
              <a:r>
                <a:rPr lang="en-US" sz="1300">
                  <a:solidFill>
                    <a:srgbClr val="000000"/>
                  </a:solidFill>
                  <a:latin typeface="Courier New" pitchFamily="49" charset="0"/>
                </a:rPr>
                <a:t>n</a:t>
              </a:r>
              <a:endParaRPr lang="en-US" sz="1300"/>
            </a:p>
          </p:txBody>
        </p:sp>
        <p:cxnSp>
          <p:nvCxnSpPr>
            <p:cNvPr id="98341" name="AutoShape 50"/>
            <p:cNvCxnSpPr>
              <a:cxnSpLocks noChangeShapeType="1"/>
              <a:stCxn id="98348" idx="2"/>
              <a:endCxn id="98336" idx="0"/>
            </p:cNvCxnSpPr>
            <p:nvPr/>
          </p:nvCxnSpPr>
          <p:spPr bwMode="auto">
            <a:xfrm>
              <a:off x="2730" y="1418"/>
              <a:ext cx="0" cy="145"/>
            </a:xfrm>
            <a:prstGeom prst="straightConnector1">
              <a:avLst/>
            </a:prstGeom>
            <a:noFill/>
            <a:ln w="9525">
              <a:solidFill>
                <a:schemeClr val="tx1"/>
              </a:solidFill>
              <a:round/>
              <a:headEnd/>
              <a:tailEnd type="triangle" w="med" len="med"/>
            </a:ln>
          </p:spPr>
        </p:cxnSp>
        <p:sp>
          <p:nvSpPr>
            <p:cNvPr id="98342" name="Rectangle 51"/>
            <p:cNvSpPr>
              <a:spLocks noChangeArrowheads="1"/>
            </p:cNvSpPr>
            <p:nvPr/>
          </p:nvSpPr>
          <p:spPr bwMode="auto">
            <a:xfrm>
              <a:off x="2258" y="1898"/>
              <a:ext cx="944" cy="144"/>
            </a:xfrm>
            <a:prstGeom prst="rect">
              <a:avLst/>
            </a:prstGeom>
            <a:solidFill>
              <a:srgbClr val="FFFFFF"/>
            </a:solidFill>
            <a:ln w="11113">
              <a:solidFill>
                <a:srgbClr val="000000"/>
              </a:solidFill>
              <a:miter lim="800000"/>
              <a:headEnd/>
              <a:tailEnd/>
            </a:ln>
          </p:spPr>
          <p:txBody>
            <a:bodyPr lIns="96744" tIns="48372" rIns="96744" bIns="48372"/>
            <a:lstStyle/>
            <a:p>
              <a:pPr algn="ctr" defTabSz="966788">
                <a:lnSpc>
                  <a:spcPct val="80000"/>
                </a:lnSpc>
              </a:pPr>
              <a:r>
                <a:rPr lang="en-US" sz="1300">
                  <a:solidFill>
                    <a:srgbClr val="000000"/>
                  </a:solidFill>
                  <a:latin typeface="Courier New" pitchFamily="49" charset="0"/>
                </a:rPr>
                <a:t>recursive call</a:t>
              </a:r>
            </a:p>
          </p:txBody>
        </p:sp>
        <p:cxnSp>
          <p:nvCxnSpPr>
            <p:cNvPr id="98343" name="AutoShape 52"/>
            <p:cNvCxnSpPr>
              <a:cxnSpLocks noChangeShapeType="1"/>
              <a:stCxn id="98336" idx="2"/>
              <a:endCxn id="98342" idx="0"/>
            </p:cNvCxnSpPr>
            <p:nvPr/>
          </p:nvCxnSpPr>
          <p:spPr bwMode="auto">
            <a:xfrm>
              <a:off x="2730" y="1754"/>
              <a:ext cx="0" cy="144"/>
            </a:xfrm>
            <a:prstGeom prst="straightConnector1">
              <a:avLst/>
            </a:prstGeom>
            <a:noFill/>
            <a:ln w="9525">
              <a:solidFill>
                <a:schemeClr val="tx1"/>
              </a:solidFill>
              <a:round/>
              <a:headEnd/>
              <a:tailEnd type="triangle" w="med" len="med"/>
            </a:ln>
          </p:spPr>
        </p:cxnSp>
        <p:sp>
          <p:nvSpPr>
            <p:cNvPr id="98344" name="Line 53"/>
            <p:cNvSpPr>
              <a:spLocks noChangeShapeType="1"/>
            </p:cNvSpPr>
            <p:nvPr/>
          </p:nvSpPr>
          <p:spPr bwMode="auto">
            <a:xfrm>
              <a:off x="2690" y="842"/>
              <a:ext cx="0" cy="384"/>
            </a:xfrm>
            <a:prstGeom prst="line">
              <a:avLst/>
            </a:prstGeom>
            <a:noFill/>
            <a:ln w="9525">
              <a:solidFill>
                <a:schemeClr val="tx1"/>
              </a:solidFill>
              <a:round/>
              <a:headEnd/>
              <a:tailEnd type="triangle" w="med" len="med"/>
            </a:ln>
          </p:spPr>
          <p:txBody>
            <a:bodyPr/>
            <a:lstStyle/>
            <a:p>
              <a:endParaRPr lang="en-US"/>
            </a:p>
          </p:txBody>
        </p:sp>
        <p:sp>
          <p:nvSpPr>
            <p:cNvPr id="98345" name="Freeform 54"/>
            <p:cNvSpPr>
              <a:spLocks/>
            </p:cNvSpPr>
            <p:nvPr/>
          </p:nvSpPr>
          <p:spPr bwMode="auto">
            <a:xfrm>
              <a:off x="2162" y="1082"/>
              <a:ext cx="528" cy="1008"/>
            </a:xfrm>
            <a:custGeom>
              <a:avLst/>
              <a:gdLst>
                <a:gd name="T0" fmla="*/ 192 w 528"/>
                <a:gd name="T1" fmla="*/ 960 h 1008"/>
                <a:gd name="T2" fmla="*/ 192 w 528"/>
                <a:gd name="T3" fmla="*/ 1008 h 1008"/>
                <a:gd name="T4" fmla="*/ 0 w 528"/>
                <a:gd name="T5" fmla="*/ 1008 h 1008"/>
                <a:gd name="T6" fmla="*/ 0 w 528"/>
                <a:gd name="T7" fmla="*/ 0 h 1008"/>
                <a:gd name="T8" fmla="*/ 528 w 528"/>
                <a:gd name="T9" fmla="*/ 0 h 1008"/>
                <a:gd name="T10" fmla="*/ 0 60000 65536"/>
                <a:gd name="T11" fmla="*/ 0 60000 65536"/>
                <a:gd name="T12" fmla="*/ 0 60000 65536"/>
                <a:gd name="T13" fmla="*/ 0 60000 65536"/>
                <a:gd name="T14" fmla="*/ 0 60000 65536"/>
                <a:gd name="T15" fmla="*/ 0 w 528"/>
                <a:gd name="T16" fmla="*/ 0 h 1008"/>
                <a:gd name="T17" fmla="*/ 528 w 528"/>
                <a:gd name="T18" fmla="*/ 1008 h 1008"/>
              </a:gdLst>
              <a:ahLst/>
              <a:cxnLst>
                <a:cxn ang="T10">
                  <a:pos x="T0" y="T1"/>
                </a:cxn>
                <a:cxn ang="T11">
                  <a:pos x="T2" y="T3"/>
                </a:cxn>
                <a:cxn ang="T12">
                  <a:pos x="T4" y="T5"/>
                </a:cxn>
                <a:cxn ang="T13">
                  <a:pos x="T6" y="T7"/>
                </a:cxn>
                <a:cxn ang="T14">
                  <a:pos x="T8" y="T9"/>
                </a:cxn>
              </a:cxnLst>
              <a:rect l="T15" t="T16" r="T17" b="T18"/>
              <a:pathLst>
                <a:path w="528" h="1008">
                  <a:moveTo>
                    <a:pt x="192" y="960"/>
                  </a:moveTo>
                  <a:lnTo>
                    <a:pt x="192" y="1008"/>
                  </a:lnTo>
                  <a:lnTo>
                    <a:pt x="0" y="1008"/>
                  </a:lnTo>
                  <a:lnTo>
                    <a:pt x="0" y="0"/>
                  </a:lnTo>
                  <a:lnTo>
                    <a:pt x="528" y="0"/>
                  </a:lnTo>
                </a:path>
              </a:pathLst>
            </a:custGeom>
            <a:noFill/>
            <a:ln w="9525">
              <a:solidFill>
                <a:schemeClr val="tx1"/>
              </a:solidFill>
              <a:round/>
              <a:headEnd type="none" w="med" len="med"/>
              <a:tailEnd type="triangle" w="med" len="med"/>
            </a:ln>
          </p:spPr>
          <p:txBody>
            <a:bodyPr/>
            <a:lstStyle/>
            <a:p>
              <a:endParaRPr lang="en-US"/>
            </a:p>
          </p:txBody>
        </p:sp>
        <p:sp>
          <p:nvSpPr>
            <p:cNvPr id="98346" name="Freeform 55"/>
            <p:cNvSpPr>
              <a:spLocks/>
            </p:cNvSpPr>
            <p:nvPr/>
          </p:nvSpPr>
          <p:spPr bwMode="auto">
            <a:xfrm>
              <a:off x="2114" y="986"/>
              <a:ext cx="576" cy="1152"/>
            </a:xfrm>
            <a:custGeom>
              <a:avLst/>
              <a:gdLst>
                <a:gd name="T0" fmla="*/ 288 w 576"/>
                <a:gd name="T1" fmla="*/ 1056 h 1152"/>
                <a:gd name="T2" fmla="*/ 288 w 576"/>
                <a:gd name="T3" fmla="*/ 1152 h 1152"/>
                <a:gd name="T4" fmla="*/ 0 w 576"/>
                <a:gd name="T5" fmla="*/ 1152 h 1152"/>
                <a:gd name="T6" fmla="*/ 0 w 576"/>
                <a:gd name="T7" fmla="*/ 0 h 1152"/>
                <a:gd name="T8" fmla="*/ 576 w 576"/>
                <a:gd name="T9" fmla="*/ 0 h 1152"/>
                <a:gd name="T10" fmla="*/ 0 60000 65536"/>
                <a:gd name="T11" fmla="*/ 0 60000 65536"/>
                <a:gd name="T12" fmla="*/ 0 60000 65536"/>
                <a:gd name="T13" fmla="*/ 0 60000 65536"/>
                <a:gd name="T14" fmla="*/ 0 60000 65536"/>
                <a:gd name="T15" fmla="*/ 0 w 576"/>
                <a:gd name="T16" fmla="*/ 0 h 1152"/>
                <a:gd name="T17" fmla="*/ 576 w 576"/>
                <a:gd name="T18" fmla="*/ 1152 h 1152"/>
              </a:gdLst>
              <a:ahLst/>
              <a:cxnLst>
                <a:cxn ang="T10">
                  <a:pos x="T0" y="T1"/>
                </a:cxn>
                <a:cxn ang="T11">
                  <a:pos x="T2" y="T3"/>
                </a:cxn>
                <a:cxn ang="T12">
                  <a:pos x="T4" y="T5"/>
                </a:cxn>
                <a:cxn ang="T13">
                  <a:pos x="T6" y="T7"/>
                </a:cxn>
                <a:cxn ang="T14">
                  <a:pos x="T8" y="T9"/>
                </a:cxn>
              </a:cxnLst>
              <a:rect l="T15" t="T16" r="T17" b="T18"/>
              <a:pathLst>
                <a:path w="576" h="1152">
                  <a:moveTo>
                    <a:pt x="288" y="1056"/>
                  </a:moveTo>
                  <a:lnTo>
                    <a:pt x="288" y="1152"/>
                  </a:lnTo>
                  <a:lnTo>
                    <a:pt x="0" y="1152"/>
                  </a:lnTo>
                  <a:lnTo>
                    <a:pt x="0" y="0"/>
                  </a:lnTo>
                  <a:lnTo>
                    <a:pt x="576" y="0"/>
                  </a:lnTo>
                </a:path>
              </a:pathLst>
            </a:custGeom>
            <a:noFill/>
            <a:ln w="9525">
              <a:solidFill>
                <a:schemeClr val="tx1"/>
              </a:solidFill>
              <a:round/>
              <a:headEnd type="none" w="med" len="med"/>
              <a:tailEnd type="triangle" w="med" len="med"/>
            </a:ln>
          </p:spPr>
          <p:txBody>
            <a:bodyPr/>
            <a:lstStyle/>
            <a:p>
              <a:endParaRPr lang="en-US"/>
            </a:p>
          </p:txBody>
        </p:sp>
        <p:sp>
          <p:nvSpPr>
            <p:cNvPr id="98347" name="Freeform 56"/>
            <p:cNvSpPr>
              <a:spLocks/>
            </p:cNvSpPr>
            <p:nvPr/>
          </p:nvSpPr>
          <p:spPr bwMode="auto">
            <a:xfrm>
              <a:off x="1970" y="938"/>
              <a:ext cx="720" cy="1248"/>
            </a:xfrm>
            <a:custGeom>
              <a:avLst/>
              <a:gdLst>
                <a:gd name="T0" fmla="*/ 576 w 720"/>
                <a:gd name="T1" fmla="*/ 1104 h 1248"/>
                <a:gd name="T2" fmla="*/ 576 w 720"/>
                <a:gd name="T3" fmla="*/ 1248 h 1248"/>
                <a:gd name="T4" fmla="*/ 0 w 720"/>
                <a:gd name="T5" fmla="*/ 1248 h 1248"/>
                <a:gd name="T6" fmla="*/ 0 w 720"/>
                <a:gd name="T7" fmla="*/ 0 h 1248"/>
                <a:gd name="T8" fmla="*/ 720 w 720"/>
                <a:gd name="T9" fmla="*/ 0 h 1248"/>
                <a:gd name="T10" fmla="*/ 0 60000 65536"/>
                <a:gd name="T11" fmla="*/ 0 60000 65536"/>
                <a:gd name="T12" fmla="*/ 0 60000 65536"/>
                <a:gd name="T13" fmla="*/ 0 60000 65536"/>
                <a:gd name="T14" fmla="*/ 0 60000 65536"/>
                <a:gd name="T15" fmla="*/ 0 w 720"/>
                <a:gd name="T16" fmla="*/ 0 h 1248"/>
                <a:gd name="T17" fmla="*/ 720 w 720"/>
                <a:gd name="T18" fmla="*/ 1248 h 1248"/>
              </a:gdLst>
              <a:ahLst/>
              <a:cxnLst>
                <a:cxn ang="T10">
                  <a:pos x="T0" y="T1"/>
                </a:cxn>
                <a:cxn ang="T11">
                  <a:pos x="T2" y="T3"/>
                </a:cxn>
                <a:cxn ang="T12">
                  <a:pos x="T4" y="T5"/>
                </a:cxn>
                <a:cxn ang="T13">
                  <a:pos x="T6" y="T7"/>
                </a:cxn>
                <a:cxn ang="T14">
                  <a:pos x="T8" y="T9"/>
                </a:cxn>
              </a:cxnLst>
              <a:rect l="T15" t="T16" r="T17" b="T18"/>
              <a:pathLst>
                <a:path w="720" h="1248">
                  <a:moveTo>
                    <a:pt x="576" y="1104"/>
                  </a:moveTo>
                  <a:lnTo>
                    <a:pt x="576" y="1248"/>
                  </a:lnTo>
                  <a:lnTo>
                    <a:pt x="0" y="1248"/>
                  </a:lnTo>
                  <a:lnTo>
                    <a:pt x="0" y="0"/>
                  </a:lnTo>
                  <a:lnTo>
                    <a:pt x="720" y="0"/>
                  </a:lnTo>
                </a:path>
              </a:pathLst>
            </a:custGeom>
            <a:noFill/>
            <a:ln w="9525">
              <a:solidFill>
                <a:schemeClr val="tx1"/>
              </a:solidFill>
              <a:round/>
              <a:headEnd type="none" w="med" len="med"/>
              <a:tailEnd type="triangle" w="med" len="med"/>
            </a:ln>
          </p:spPr>
          <p:txBody>
            <a:bodyPr/>
            <a:lstStyle/>
            <a:p>
              <a:endParaRPr lang="en-US"/>
            </a:p>
          </p:txBody>
        </p:sp>
        <p:sp>
          <p:nvSpPr>
            <p:cNvPr id="98348" name="AutoShape 57"/>
            <p:cNvSpPr>
              <a:spLocks noChangeArrowheads="1"/>
            </p:cNvSpPr>
            <p:nvPr/>
          </p:nvSpPr>
          <p:spPr bwMode="auto">
            <a:xfrm>
              <a:off x="2210" y="1226"/>
              <a:ext cx="1040" cy="192"/>
            </a:xfrm>
            <a:prstGeom prst="flowChartDecision">
              <a:avLst/>
            </a:prstGeom>
            <a:solidFill>
              <a:schemeClr val="bg1"/>
            </a:solidFill>
            <a:ln w="9525">
              <a:solidFill>
                <a:schemeClr val="tx1"/>
              </a:solidFill>
              <a:miter lim="800000"/>
              <a:headEnd/>
              <a:tailEnd/>
            </a:ln>
          </p:spPr>
          <p:txBody>
            <a:bodyPr wrap="none" lIns="96744" tIns="48372" rIns="96744" bIns="48372" anchor="ctr"/>
            <a:lstStyle/>
            <a:p>
              <a:pPr algn="ctr" defTabSz="966788"/>
              <a:r>
                <a:rPr lang="en-US" sz="1300">
                  <a:latin typeface="Courier New" pitchFamily="49" charset="0"/>
                </a:rPr>
                <a:t>condition</a:t>
              </a:r>
            </a:p>
          </p:txBody>
        </p:sp>
        <p:sp>
          <p:nvSpPr>
            <p:cNvPr id="98349" name="Rectangle 58"/>
            <p:cNvSpPr>
              <a:spLocks noChangeArrowheads="1"/>
            </p:cNvSpPr>
            <p:nvPr/>
          </p:nvSpPr>
          <p:spPr bwMode="auto">
            <a:xfrm>
              <a:off x="2258" y="2570"/>
              <a:ext cx="944" cy="191"/>
            </a:xfrm>
            <a:prstGeom prst="rect">
              <a:avLst/>
            </a:prstGeom>
            <a:solidFill>
              <a:srgbClr val="FFFFFF"/>
            </a:solidFill>
            <a:ln w="11113">
              <a:solidFill>
                <a:srgbClr val="000000"/>
              </a:solidFill>
              <a:miter lim="800000"/>
              <a:headEnd/>
              <a:tailEnd/>
            </a:ln>
          </p:spPr>
          <p:txBody>
            <a:bodyPr lIns="96744" tIns="48372" rIns="96744" bIns="48372"/>
            <a:lstStyle/>
            <a:p>
              <a:pPr algn="ctr" defTabSz="966788"/>
              <a:r>
                <a:rPr lang="en-US" sz="1300">
                  <a:solidFill>
                    <a:srgbClr val="000000"/>
                  </a:solidFill>
                  <a:latin typeface="Courier New" pitchFamily="49" charset="0"/>
                </a:rPr>
                <a:t>part 2</a:t>
              </a:r>
            </a:p>
          </p:txBody>
        </p:sp>
        <p:sp>
          <p:nvSpPr>
            <p:cNvPr id="98350" name="Freeform 59"/>
            <p:cNvSpPr>
              <a:spLocks/>
            </p:cNvSpPr>
            <p:nvPr/>
          </p:nvSpPr>
          <p:spPr bwMode="auto">
            <a:xfrm>
              <a:off x="2146" y="2426"/>
              <a:ext cx="192" cy="384"/>
            </a:xfrm>
            <a:custGeom>
              <a:avLst/>
              <a:gdLst>
                <a:gd name="T0" fmla="*/ 192 w 192"/>
                <a:gd name="T1" fmla="*/ 336 h 384"/>
                <a:gd name="T2" fmla="*/ 192 w 192"/>
                <a:gd name="T3" fmla="*/ 384 h 384"/>
                <a:gd name="T4" fmla="*/ 0 w 192"/>
                <a:gd name="T5" fmla="*/ 384 h 384"/>
                <a:gd name="T6" fmla="*/ 0 w 192"/>
                <a:gd name="T7" fmla="*/ 0 h 384"/>
                <a:gd name="T8" fmla="*/ 192 w 192"/>
                <a:gd name="T9" fmla="*/ 0 h 384"/>
                <a:gd name="T10" fmla="*/ 192 w 192"/>
                <a:gd name="T11" fmla="*/ 144 h 384"/>
                <a:gd name="T12" fmla="*/ 0 60000 65536"/>
                <a:gd name="T13" fmla="*/ 0 60000 65536"/>
                <a:gd name="T14" fmla="*/ 0 60000 65536"/>
                <a:gd name="T15" fmla="*/ 0 60000 65536"/>
                <a:gd name="T16" fmla="*/ 0 60000 65536"/>
                <a:gd name="T17" fmla="*/ 0 60000 65536"/>
                <a:gd name="T18" fmla="*/ 0 w 192"/>
                <a:gd name="T19" fmla="*/ 0 h 384"/>
                <a:gd name="T20" fmla="*/ 192 w 192"/>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92" h="384">
                  <a:moveTo>
                    <a:pt x="192" y="336"/>
                  </a:moveTo>
                  <a:lnTo>
                    <a:pt x="192" y="384"/>
                  </a:lnTo>
                  <a:lnTo>
                    <a:pt x="0" y="384"/>
                  </a:lnTo>
                  <a:lnTo>
                    <a:pt x="0" y="0"/>
                  </a:lnTo>
                  <a:lnTo>
                    <a:pt x="192" y="0"/>
                  </a:lnTo>
                  <a:lnTo>
                    <a:pt x="192" y="144"/>
                  </a:lnTo>
                </a:path>
              </a:pathLst>
            </a:custGeom>
            <a:noFill/>
            <a:ln w="9525">
              <a:solidFill>
                <a:schemeClr val="tx1"/>
              </a:solidFill>
              <a:round/>
              <a:headEnd type="none" w="med" len="med"/>
              <a:tailEnd type="triangle" w="med" len="med"/>
            </a:ln>
          </p:spPr>
          <p:txBody>
            <a:bodyPr/>
            <a:lstStyle/>
            <a:p>
              <a:endParaRPr lang="en-US"/>
            </a:p>
          </p:txBody>
        </p:sp>
        <p:sp>
          <p:nvSpPr>
            <p:cNvPr id="98351" name="Freeform 60"/>
            <p:cNvSpPr>
              <a:spLocks/>
            </p:cNvSpPr>
            <p:nvPr/>
          </p:nvSpPr>
          <p:spPr bwMode="auto">
            <a:xfrm>
              <a:off x="2098" y="2378"/>
              <a:ext cx="288" cy="480"/>
            </a:xfrm>
            <a:custGeom>
              <a:avLst/>
              <a:gdLst>
                <a:gd name="T0" fmla="*/ 288 w 288"/>
                <a:gd name="T1" fmla="*/ 384 h 480"/>
                <a:gd name="T2" fmla="*/ 288 w 288"/>
                <a:gd name="T3" fmla="*/ 480 h 480"/>
                <a:gd name="T4" fmla="*/ 0 w 288"/>
                <a:gd name="T5" fmla="*/ 480 h 480"/>
                <a:gd name="T6" fmla="*/ 0 w 288"/>
                <a:gd name="T7" fmla="*/ 0 h 480"/>
                <a:gd name="T8" fmla="*/ 288 w 288"/>
                <a:gd name="T9" fmla="*/ 0 h 480"/>
                <a:gd name="T10" fmla="*/ 288 w 288"/>
                <a:gd name="T11" fmla="*/ 192 h 480"/>
                <a:gd name="T12" fmla="*/ 0 60000 65536"/>
                <a:gd name="T13" fmla="*/ 0 60000 65536"/>
                <a:gd name="T14" fmla="*/ 0 60000 65536"/>
                <a:gd name="T15" fmla="*/ 0 60000 65536"/>
                <a:gd name="T16" fmla="*/ 0 60000 65536"/>
                <a:gd name="T17" fmla="*/ 0 60000 65536"/>
                <a:gd name="T18" fmla="*/ 0 w 288"/>
                <a:gd name="T19" fmla="*/ 0 h 480"/>
                <a:gd name="T20" fmla="*/ 288 w 288"/>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288" h="480">
                  <a:moveTo>
                    <a:pt x="288" y="384"/>
                  </a:moveTo>
                  <a:lnTo>
                    <a:pt x="288" y="480"/>
                  </a:lnTo>
                  <a:lnTo>
                    <a:pt x="0" y="480"/>
                  </a:lnTo>
                  <a:lnTo>
                    <a:pt x="0" y="0"/>
                  </a:lnTo>
                  <a:lnTo>
                    <a:pt x="288" y="0"/>
                  </a:lnTo>
                  <a:lnTo>
                    <a:pt x="288" y="192"/>
                  </a:lnTo>
                </a:path>
              </a:pathLst>
            </a:custGeom>
            <a:noFill/>
            <a:ln w="9525">
              <a:solidFill>
                <a:schemeClr val="tx1"/>
              </a:solidFill>
              <a:round/>
              <a:headEnd type="none" w="med" len="med"/>
              <a:tailEnd type="triangle" w="med" len="med"/>
            </a:ln>
          </p:spPr>
          <p:txBody>
            <a:bodyPr/>
            <a:lstStyle/>
            <a:p>
              <a:endParaRPr lang="en-US"/>
            </a:p>
          </p:txBody>
        </p:sp>
        <p:sp>
          <p:nvSpPr>
            <p:cNvPr id="98352" name="Freeform 61"/>
            <p:cNvSpPr>
              <a:spLocks/>
            </p:cNvSpPr>
            <p:nvPr/>
          </p:nvSpPr>
          <p:spPr bwMode="auto">
            <a:xfrm>
              <a:off x="1954" y="2282"/>
              <a:ext cx="576" cy="672"/>
            </a:xfrm>
            <a:custGeom>
              <a:avLst/>
              <a:gdLst>
                <a:gd name="T0" fmla="*/ 576 w 576"/>
                <a:gd name="T1" fmla="*/ 480 h 672"/>
                <a:gd name="T2" fmla="*/ 576 w 576"/>
                <a:gd name="T3" fmla="*/ 672 h 672"/>
                <a:gd name="T4" fmla="*/ 0 w 576"/>
                <a:gd name="T5" fmla="*/ 672 h 672"/>
                <a:gd name="T6" fmla="*/ 0 w 576"/>
                <a:gd name="T7" fmla="*/ 0 h 672"/>
                <a:gd name="T8" fmla="*/ 576 w 576"/>
                <a:gd name="T9" fmla="*/ 0 h 672"/>
                <a:gd name="T10" fmla="*/ 576 w 576"/>
                <a:gd name="T11" fmla="*/ 288 h 672"/>
                <a:gd name="T12" fmla="*/ 0 60000 65536"/>
                <a:gd name="T13" fmla="*/ 0 60000 65536"/>
                <a:gd name="T14" fmla="*/ 0 60000 65536"/>
                <a:gd name="T15" fmla="*/ 0 60000 65536"/>
                <a:gd name="T16" fmla="*/ 0 60000 65536"/>
                <a:gd name="T17" fmla="*/ 0 60000 65536"/>
                <a:gd name="T18" fmla="*/ 0 w 576"/>
                <a:gd name="T19" fmla="*/ 0 h 672"/>
                <a:gd name="T20" fmla="*/ 576 w 576"/>
                <a:gd name="T21" fmla="*/ 672 h 672"/>
              </a:gdLst>
              <a:ahLst/>
              <a:cxnLst>
                <a:cxn ang="T12">
                  <a:pos x="T0" y="T1"/>
                </a:cxn>
                <a:cxn ang="T13">
                  <a:pos x="T2" y="T3"/>
                </a:cxn>
                <a:cxn ang="T14">
                  <a:pos x="T4" y="T5"/>
                </a:cxn>
                <a:cxn ang="T15">
                  <a:pos x="T6" y="T7"/>
                </a:cxn>
                <a:cxn ang="T16">
                  <a:pos x="T8" y="T9"/>
                </a:cxn>
                <a:cxn ang="T17">
                  <a:pos x="T10" y="T11"/>
                </a:cxn>
              </a:cxnLst>
              <a:rect l="T18" t="T19" r="T20" b="T21"/>
              <a:pathLst>
                <a:path w="576" h="672">
                  <a:moveTo>
                    <a:pt x="576" y="480"/>
                  </a:moveTo>
                  <a:lnTo>
                    <a:pt x="576" y="672"/>
                  </a:lnTo>
                  <a:lnTo>
                    <a:pt x="0" y="672"/>
                  </a:lnTo>
                  <a:lnTo>
                    <a:pt x="0" y="0"/>
                  </a:lnTo>
                  <a:lnTo>
                    <a:pt x="576" y="0"/>
                  </a:lnTo>
                  <a:lnTo>
                    <a:pt x="576" y="288"/>
                  </a:lnTo>
                </a:path>
              </a:pathLst>
            </a:custGeom>
            <a:noFill/>
            <a:ln w="9525">
              <a:solidFill>
                <a:schemeClr val="tx1"/>
              </a:solidFill>
              <a:round/>
              <a:headEnd type="none" w="med" len="med"/>
              <a:tailEnd type="triangle" w="med" len="med"/>
            </a:ln>
          </p:spPr>
          <p:txBody>
            <a:bodyPr/>
            <a:lstStyle/>
            <a:p>
              <a:endParaRPr lang="en-US"/>
            </a:p>
          </p:txBody>
        </p:sp>
        <p:sp>
          <p:nvSpPr>
            <p:cNvPr id="98353" name="Text Box 62"/>
            <p:cNvSpPr txBox="1">
              <a:spLocks noChangeArrowheads="1"/>
            </p:cNvSpPr>
            <p:nvPr/>
          </p:nvSpPr>
          <p:spPr bwMode="auto">
            <a:xfrm>
              <a:off x="2770" y="2259"/>
              <a:ext cx="522" cy="173"/>
            </a:xfrm>
            <a:prstGeom prst="rect">
              <a:avLst/>
            </a:prstGeom>
            <a:noFill/>
            <a:ln w="9525">
              <a:noFill/>
              <a:miter lim="800000"/>
              <a:headEnd/>
              <a:tailEnd/>
            </a:ln>
          </p:spPr>
          <p:txBody>
            <a:bodyPr wrap="none" lIns="96744" tIns="48372" rIns="96744" bIns="48372">
              <a:spAutoFit/>
            </a:bodyPr>
            <a:lstStyle/>
            <a:p>
              <a:pPr defTabSz="966788"/>
              <a:r>
                <a:rPr lang="en-US" sz="1300">
                  <a:latin typeface="Courier New" pitchFamily="49" charset="0"/>
                </a:rPr>
                <a:t>n times</a:t>
              </a:r>
            </a:p>
          </p:txBody>
        </p:sp>
      </p:grpSp>
      <p:sp>
        <p:nvSpPr>
          <p:cNvPr id="98325" name="Rectangle 7"/>
          <p:cNvSpPr>
            <a:spLocks noChangeArrowheads="1"/>
          </p:cNvSpPr>
          <p:nvPr/>
        </p:nvSpPr>
        <p:spPr bwMode="auto">
          <a:xfrm>
            <a:off x="863600" y="2624138"/>
            <a:ext cx="1450975" cy="320675"/>
          </a:xfrm>
          <a:prstGeom prst="rect">
            <a:avLst/>
          </a:prstGeom>
          <a:solidFill>
            <a:srgbClr val="FFFFFF"/>
          </a:solidFill>
          <a:ln w="11113">
            <a:solidFill>
              <a:srgbClr val="000000"/>
            </a:solidFill>
            <a:miter lim="800000"/>
            <a:headEnd/>
            <a:tailEnd/>
          </a:ln>
        </p:spPr>
        <p:txBody>
          <a:bodyPr lIns="96744" tIns="48372" rIns="96744" bIns="48372"/>
          <a:lstStyle/>
          <a:p>
            <a:pPr algn="ctr" defTabSz="966788"/>
            <a:r>
              <a:rPr lang="en-US" sz="1300">
                <a:solidFill>
                  <a:srgbClr val="000000"/>
                </a:solidFill>
                <a:latin typeface="Courier New" pitchFamily="49" charset="0"/>
              </a:rPr>
              <a:t>loop-body</a:t>
            </a:r>
          </a:p>
        </p:txBody>
      </p:sp>
      <p:sp>
        <p:nvSpPr>
          <p:cNvPr id="260160" name="AutoShape 64"/>
          <p:cNvSpPr>
            <a:spLocks noChangeArrowheads="1"/>
          </p:cNvSpPr>
          <p:nvPr/>
        </p:nvSpPr>
        <p:spPr bwMode="auto">
          <a:xfrm>
            <a:off x="3276600" y="2362200"/>
            <a:ext cx="304800" cy="304800"/>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260161" name="AutoShape 65"/>
          <p:cNvSpPr>
            <a:spLocks noChangeArrowheads="1"/>
          </p:cNvSpPr>
          <p:nvPr/>
        </p:nvSpPr>
        <p:spPr bwMode="auto">
          <a:xfrm flipH="1">
            <a:off x="3276600" y="4419600"/>
            <a:ext cx="304800" cy="304800"/>
          </a:xfrm>
          <a:prstGeom prst="leftArrow">
            <a:avLst>
              <a:gd name="adj1" fmla="val 50000"/>
              <a:gd name="adj2" fmla="val 25000"/>
            </a:avLst>
          </a:prstGeom>
          <a:solidFill>
            <a:srgbClr val="CC3300"/>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9" presetClass="entr" presetSubtype="10" fill="hold" grpId="0" nodeType="clickEffect">
                                  <p:stCondLst>
                                    <p:cond delay="0"/>
                                  </p:stCondLst>
                                  <p:childTnLst>
                                    <p:set>
                                      <p:cBhvr>
                                        <p:cTn id="11" dur="1" fill="hold">
                                          <p:stCondLst>
                                            <p:cond delay="0"/>
                                          </p:stCondLst>
                                        </p:cTn>
                                        <p:tgtEl>
                                          <p:spTgt spid="260160"/>
                                        </p:tgtEl>
                                        <p:attrNameLst>
                                          <p:attrName>style.visibility</p:attrName>
                                        </p:attrNameLst>
                                      </p:cBhvr>
                                      <p:to>
                                        <p:strVal val="visible"/>
                                      </p:to>
                                    </p:set>
                                    <p:anim calcmode="lin" valueType="num">
                                      <p:cBhvr>
                                        <p:cTn id="12" dur="1000" fill="hold"/>
                                        <p:tgtEl>
                                          <p:spTgt spid="260160"/>
                                        </p:tgtEl>
                                        <p:attrNameLst>
                                          <p:attrName>ppt_w</p:attrName>
                                        </p:attrNameLst>
                                      </p:cBhvr>
                                      <p:tavLst>
                                        <p:tav tm="0" fmla="#ppt_w*sin(2.5*pi*$)">
                                          <p:val>
                                            <p:fltVal val="0"/>
                                          </p:val>
                                        </p:tav>
                                        <p:tav tm="100000">
                                          <p:val>
                                            <p:fltVal val="1"/>
                                          </p:val>
                                        </p:tav>
                                      </p:tavLst>
                                    </p:anim>
                                    <p:anim calcmode="lin" valueType="num">
                                      <p:cBhvr>
                                        <p:cTn id="13" dur="1000" fill="hold"/>
                                        <p:tgtEl>
                                          <p:spTgt spid="260160"/>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1000"/>
                            </p:stCondLst>
                            <p:childTnLst>
                              <p:par>
                                <p:cTn id="15" presetID="19" presetClass="entr" presetSubtype="10" fill="hold" grpId="0" nodeType="afterEffect">
                                  <p:stCondLst>
                                    <p:cond delay="0"/>
                                  </p:stCondLst>
                                  <p:childTnLst>
                                    <p:set>
                                      <p:cBhvr>
                                        <p:cTn id="16" dur="1" fill="hold">
                                          <p:stCondLst>
                                            <p:cond delay="0"/>
                                          </p:stCondLst>
                                        </p:cTn>
                                        <p:tgtEl>
                                          <p:spTgt spid="260161"/>
                                        </p:tgtEl>
                                        <p:attrNameLst>
                                          <p:attrName>style.visibility</p:attrName>
                                        </p:attrNameLst>
                                      </p:cBhvr>
                                      <p:to>
                                        <p:strVal val="visible"/>
                                      </p:to>
                                    </p:set>
                                    <p:anim calcmode="lin" valueType="num">
                                      <p:cBhvr>
                                        <p:cTn id="17" dur="1000" fill="hold"/>
                                        <p:tgtEl>
                                          <p:spTgt spid="260161"/>
                                        </p:tgtEl>
                                        <p:attrNameLst>
                                          <p:attrName>ppt_w</p:attrName>
                                        </p:attrNameLst>
                                      </p:cBhvr>
                                      <p:tavLst>
                                        <p:tav tm="0" fmla="#ppt_w*sin(2.5*pi*$)">
                                          <p:val>
                                            <p:fltVal val="0"/>
                                          </p:val>
                                        </p:tav>
                                        <p:tav tm="100000">
                                          <p:val>
                                            <p:fltVal val="1"/>
                                          </p:val>
                                        </p:tav>
                                      </p:tavLst>
                                    </p:anim>
                                    <p:anim calcmode="lin" valueType="num">
                                      <p:cBhvr>
                                        <p:cTn id="18" dur="1000" fill="hold"/>
                                        <p:tgtEl>
                                          <p:spTgt spid="260161"/>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xit" presetSubtype="10" fill="hold" nodeType="clickEffect">
                                  <p:stCondLst>
                                    <p:cond delay="0"/>
                                  </p:stCondLst>
                                  <p:childTnLst>
                                    <p:animEffect transition="out" filter="checkerboard(across)">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par>
                                <p:cTn id="29" presetID="2" presetClass="exit" presetSubtype="4" fill="hold" grpId="1" nodeType="withEffect">
                                  <p:stCondLst>
                                    <p:cond delay="0"/>
                                  </p:stCondLst>
                                  <p:childTnLst>
                                    <p:anim calcmode="lin" valueType="num">
                                      <p:cBhvr additive="base">
                                        <p:cTn id="30" dur="500"/>
                                        <p:tgtEl>
                                          <p:spTgt spid="260160"/>
                                        </p:tgtEl>
                                        <p:attrNameLst>
                                          <p:attrName>ppt_x</p:attrName>
                                        </p:attrNameLst>
                                      </p:cBhvr>
                                      <p:tavLst>
                                        <p:tav tm="0">
                                          <p:val>
                                            <p:strVal val="ppt_x"/>
                                          </p:val>
                                        </p:tav>
                                        <p:tav tm="100000">
                                          <p:val>
                                            <p:strVal val="ppt_x"/>
                                          </p:val>
                                        </p:tav>
                                      </p:tavLst>
                                    </p:anim>
                                    <p:anim calcmode="lin" valueType="num">
                                      <p:cBhvr additive="base">
                                        <p:cTn id="31" dur="500"/>
                                        <p:tgtEl>
                                          <p:spTgt spid="260160"/>
                                        </p:tgtEl>
                                        <p:attrNameLst>
                                          <p:attrName>ppt_y</p:attrName>
                                        </p:attrNameLst>
                                      </p:cBhvr>
                                      <p:tavLst>
                                        <p:tav tm="0">
                                          <p:val>
                                            <p:strVal val="ppt_y"/>
                                          </p:val>
                                        </p:tav>
                                        <p:tav tm="100000">
                                          <p:val>
                                            <p:strVal val="1+ppt_h/2"/>
                                          </p:val>
                                        </p:tav>
                                      </p:tavLst>
                                    </p:anim>
                                    <p:set>
                                      <p:cBhvr>
                                        <p:cTn id="32" dur="1" fill="hold">
                                          <p:stCondLst>
                                            <p:cond delay="499"/>
                                          </p:stCondLst>
                                        </p:cTn>
                                        <p:tgtEl>
                                          <p:spTgt spid="260160"/>
                                        </p:tgtEl>
                                        <p:attrNameLst>
                                          <p:attrName>style.visibility</p:attrName>
                                        </p:attrNameLst>
                                      </p:cBhvr>
                                      <p:to>
                                        <p:strVal val="hidden"/>
                                      </p:to>
                                    </p:set>
                                  </p:childTnLst>
                                </p:cTn>
                              </p:par>
                              <p:par>
                                <p:cTn id="33" presetID="2" presetClass="exit" presetSubtype="4" fill="hold" grpId="1" nodeType="withEffect">
                                  <p:stCondLst>
                                    <p:cond delay="0"/>
                                  </p:stCondLst>
                                  <p:childTnLst>
                                    <p:anim calcmode="lin" valueType="num">
                                      <p:cBhvr additive="base">
                                        <p:cTn id="34" dur="500"/>
                                        <p:tgtEl>
                                          <p:spTgt spid="260161"/>
                                        </p:tgtEl>
                                        <p:attrNameLst>
                                          <p:attrName>ppt_x</p:attrName>
                                        </p:attrNameLst>
                                      </p:cBhvr>
                                      <p:tavLst>
                                        <p:tav tm="0">
                                          <p:val>
                                            <p:strVal val="ppt_x"/>
                                          </p:val>
                                        </p:tav>
                                        <p:tav tm="100000">
                                          <p:val>
                                            <p:strVal val="ppt_x"/>
                                          </p:val>
                                        </p:tav>
                                      </p:tavLst>
                                    </p:anim>
                                    <p:anim calcmode="lin" valueType="num">
                                      <p:cBhvr additive="base">
                                        <p:cTn id="35" dur="500"/>
                                        <p:tgtEl>
                                          <p:spTgt spid="260161"/>
                                        </p:tgtEl>
                                        <p:attrNameLst>
                                          <p:attrName>ppt_y</p:attrName>
                                        </p:attrNameLst>
                                      </p:cBhvr>
                                      <p:tavLst>
                                        <p:tav tm="0">
                                          <p:val>
                                            <p:strVal val="ppt_y"/>
                                          </p:val>
                                        </p:tav>
                                        <p:tav tm="100000">
                                          <p:val>
                                            <p:strVal val="1+ppt_h/2"/>
                                          </p:val>
                                        </p:tav>
                                      </p:tavLst>
                                    </p:anim>
                                    <p:set>
                                      <p:cBhvr>
                                        <p:cTn id="36" dur="1" fill="hold">
                                          <p:stCondLst>
                                            <p:cond delay="499"/>
                                          </p:stCondLst>
                                        </p:cTn>
                                        <p:tgtEl>
                                          <p:spTgt spid="2601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60" grpId="0" animBg="1"/>
      <p:bldP spid="260160" grpId="1" animBg="1"/>
      <p:bldP spid="260161" grpId="0" animBg="1"/>
      <p:bldP spid="260161" grpId="1"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30564</TotalTime>
  <Words>8888</Words>
  <Application>Microsoft Office PowerPoint</Application>
  <PresentationFormat>Letter Paper (8.5x11 in)</PresentationFormat>
  <Paragraphs>2801</Paragraphs>
  <Slides>149</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149</vt:i4>
      </vt:variant>
    </vt:vector>
  </HeadingPairs>
  <TitlesOfParts>
    <vt:vector size="151" baseType="lpstr">
      <vt:lpstr>Default Design</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the impact of byte addressable memory?</vt:lpstr>
      <vt:lpstr>PowerPoint Presentation</vt:lpstr>
      <vt:lpstr>PowerPoint Presentation</vt:lpstr>
      <vt:lpstr>PowerPoint Presentation</vt:lpstr>
      <vt:lpstr>Exercises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Solution</vt:lpstr>
      <vt:lpstr>Pointer and Array</vt:lpstr>
      <vt:lpstr>PowerPoint Presentation</vt:lpstr>
      <vt:lpstr>PowerPoint Presentation</vt:lpstr>
      <vt:lpstr>PowerPoint Presentation</vt:lpstr>
      <vt:lpstr>Pointer and 2-Dimensional Array</vt:lpstr>
      <vt:lpstr>2-D Array of String is a 3D Array</vt:lpstr>
      <vt:lpstr>Pointer Type and unsigned int Type: Are they equivalent?</vt:lpstr>
      <vt:lpstr>Pointer Type and unsigned int Type:  Are they equivalent?</vt:lpstr>
      <vt:lpstr>Pointer Operators</vt:lpstr>
      <vt:lpstr>PowerPoint Presentation</vt:lpstr>
      <vt:lpstr>PowerPoint Presentation</vt:lpstr>
      <vt:lpstr>Constants in C/C++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Name of an Array is the Initial Address of the Array</vt:lpstr>
      <vt:lpstr>Structure Alignment and Padding</vt:lpstr>
      <vt:lpstr>Structure Alignment and Padding (2)</vt:lpstr>
      <vt:lpstr>PowerPoint Presentation</vt:lpstr>
      <vt:lpstr>PowerPoint Presentation</vt:lpstr>
      <vt:lpstr>PowerPoint Presentation</vt:lpstr>
      <vt:lpstr>Save a Linked List or Array into a File in Disk</vt:lpstr>
      <vt:lpstr>Storing Structures in Binary File</vt:lpstr>
      <vt:lpstr>PowerPoint Presentation</vt:lpstr>
      <vt:lpstr>PowerPoint Presentation</vt:lpstr>
      <vt:lpstr>Understanding the Buffer in the File System</vt:lpstr>
      <vt:lpstr>Understanding the File System Buffer: Case 1: Variable and Buffer Map of the Example</vt:lpstr>
      <vt:lpstr>Case 2: Variable and Buffer Map of the Example</vt:lpstr>
      <vt:lpstr>Use cin.ignore() or fflush(stdin) to flush the buffer</vt:lpstr>
      <vt:lpstr>PowerPoint Presentation</vt:lpstr>
      <vt:lpstr>PowerPoint Presentation</vt:lpstr>
      <vt:lpstr>Linked List Animation  (Use IE to open the links. Chrome may not work)</vt:lpstr>
      <vt:lpstr>PowerPoint Presentation</vt:lpstr>
      <vt:lpstr>PowerPoint Presentation</vt:lpstr>
      <vt:lpstr>PowerPoint Presentation</vt:lpstr>
      <vt:lpstr>Insert at an Arbitrary (Sorted) Position</vt:lpstr>
      <vt:lpstr>Search a Node by Name = “Tam” and return the pointer to the proceeding node</vt:lpstr>
      <vt:lpstr>PowerPoint Presentation</vt:lpstr>
      <vt:lpstr>Delete a Node at an Arbitrary Position (Three Possibilities) Use search() to find the pointer to the proceeding node</vt:lpstr>
      <vt:lpstr>PowerPoint Presentation</vt:lpstr>
      <vt:lpstr>Deleting an Entire Linked List More in Chapter 3: Garbage Collection</vt:lpstr>
      <vt:lpstr>How Do We Access the Members of a Structure?</vt:lpstr>
      <vt:lpstr>Industry Application</vt:lpstr>
      <vt:lpstr>Recommendation in Amazon.com</vt:lpstr>
      <vt:lpstr>A Shopping Site with Recommendation:  Frequently Bought Together (FBT) Items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Passing  String Address Using Pointer</vt:lpstr>
      <vt:lpstr>PowerPoint Presentation</vt:lpstr>
      <vt:lpstr>PowerPoint Presentation</vt:lpstr>
      <vt:lpstr>Structure of Merge Sort</vt:lpstr>
      <vt:lpstr>Analogy</vt:lpstr>
      <vt:lpstr>Analogy of Two Recursive Calls</vt:lpstr>
      <vt:lpstr>PowerPoint Presentation</vt:lpstr>
      <vt:lpstr>PowerPoint Presentation</vt:lpstr>
      <vt:lpstr>PowerPoint Presentation</vt:lpstr>
      <vt:lpstr>PowerPoint Presentation</vt:lpstr>
      <vt:lpstr>PowerPoint Presentation</vt:lpstr>
      <vt:lpstr>Towers of Hanoi Puzzle</vt:lpstr>
      <vt:lpstr>How long would it take to move all disks?</vt:lpstr>
      <vt:lpstr>PowerPoint Presentation</vt:lpstr>
      <vt:lpstr>PowerPoint Presentation</vt:lpstr>
      <vt:lpstr>PowerPoint Presentation</vt:lpstr>
      <vt:lpstr>PowerPoint Presentation</vt:lpstr>
      <vt:lpstr>Insertion Sorting: Applying the Fantastic Four</vt:lpstr>
      <vt:lpstr>Insertion Sorting : Illustration</vt:lpstr>
      <vt:lpstr>Insertion Sorting: Implemented in the Fantastic Four</vt:lpstr>
      <vt:lpstr>Time Complexity of Sorting Algorithms</vt:lpstr>
      <vt:lpstr>Graph and Tree</vt:lpstr>
      <vt:lpstr>Binary Tree and Binary Search Tree</vt:lpstr>
      <vt:lpstr>Binary Search Tree</vt:lpstr>
      <vt:lpstr>Traversing a Binary Search Tree</vt:lpstr>
      <vt:lpstr>Insertion Algorithm &amp; Complexity of Binary Search Tree</vt:lpstr>
      <vt:lpstr>Restructure the tree during insertion to make it balance</vt:lpstr>
      <vt:lpstr>Search Algorithm Complexity Summary</vt:lpstr>
      <vt:lpstr>Data Structure for Binary Search Trees</vt:lpstr>
      <vt:lpstr>Tree Traversing Algorithms</vt:lpstr>
      <vt:lpstr>Binary Search Tree Example: Declaration</vt:lpstr>
      <vt:lpstr>Binary Search Tree Example: main()</vt:lpstr>
      <vt:lpstr>Binary Search Tree Example: branch()</vt:lpstr>
      <vt:lpstr>Binary Search Tree Example: search()</vt:lpstr>
      <vt:lpstr>Binary Search Tree Example: insertion()</vt:lpstr>
      <vt:lpstr>What is the complexity of the insertion() function?</vt:lpstr>
      <vt:lpstr>Binary Search Tree Example: traverse()</vt:lpstr>
      <vt:lpstr>Binary Search Tree Example: Printout</vt:lpstr>
      <vt:lpstr>Industry Application</vt:lpstr>
      <vt:lpstr>PowerPoint Presentation</vt:lpstr>
      <vt:lpstr>B+ Tree</vt:lpstr>
      <vt:lpstr>B+ Tree based BigTable</vt:lpstr>
      <vt:lpstr>Modules and Packages </vt:lpstr>
      <vt:lpstr>Modules and Packages in Different Languages</vt:lpstr>
      <vt:lpstr>Define Your Own Library Example: Text Section 2.8</vt:lpstr>
      <vt:lpstr>Creating Pre-Compiled DLL Library 1</vt:lpstr>
      <vt:lpstr>Creating Pre-Compiled DLL Library 2</vt:lpstr>
      <vt:lpstr>Modules and Packages: Scope and Visibility</vt:lpstr>
      <vt:lpstr>What is a Program?</vt:lpstr>
      <vt:lpstr>PowerPoint Presentation</vt:lpstr>
      <vt:lpstr>PowerPoint Presentation</vt:lpstr>
      <vt:lpstr>Summary: Compare and Contrast C/C++ and Java </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CSE240</dc:title>
  <dc:creator>Y. Chen</dc:creator>
  <cp:lastModifiedBy>Yinong Chen</cp:lastModifiedBy>
  <cp:revision>2093</cp:revision>
  <cp:lastPrinted>2014-09-26T18:58:25Z</cp:lastPrinted>
  <dcterms:created xsi:type="dcterms:W3CDTF">2000-01-15T20:24:49Z</dcterms:created>
  <dcterms:modified xsi:type="dcterms:W3CDTF">2015-10-01T14:12:06Z</dcterms:modified>
</cp:coreProperties>
</file>