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56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39" autoAdjust="0"/>
  </p:normalViewPr>
  <p:slideViewPr>
    <p:cSldViewPr snapToGrid="0">
      <p:cViewPr varScale="1">
        <p:scale>
          <a:sx n="97" d="100"/>
          <a:sy n="97" d="100"/>
        </p:scale>
        <p:origin x="3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E0043-DD11-4CEE-AA88-BC67390146C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FA2D-4968-4E53-9E27-D8DD0F7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Bugs: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is not defined outside of main. Compiler cannot resolve parameter type for function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changeVal</a:t>
            </a:r>
            <a:r>
              <a:rPr lang="en-US" baseline="0" dirty="0" smtClean="0"/>
              <a:t>()</a:t>
            </a:r>
            <a:endParaRPr lang="en-US" dirty="0" smtClean="0"/>
          </a:p>
          <a:p>
            <a:r>
              <a:rPr lang="en-US" dirty="0" smtClean="0"/>
              <a:t>pointer is being dereferenced before being initialized.</a:t>
            </a:r>
          </a:p>
          <a:p>
            <a:endParaRPr lang="en-US" dirty="0" smtClean="0"/>
          </a:p>
          <a:p>
            <a:r>
              <a:rPr lang="en-US" dirty="0" smtClean="0"/>
              <a:t>Would there be any bugs if we removed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changeVal</a:t>
            </a:r>
            <a:r>
              <a:rPr lang="en-US" baseline="0" dirty="0" smtClean="0"/>
              <a:t>() declaration? No, until line 6.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this how we access a </a:t>
            </a:r>
            <a:r>
              <a:rPr lang="en-US" dirty="0" err="1" smtClean="0"/>
              <a:t>struct</a:t>
            </a:r>
            <a:r>
              <a:rPr lang="en-US" dirty="0" smtClean="0"/>
              <a:t> attribute from</a:t>
            </a:r>
            <a:r>
              <a:rPr lang="en-US" baseline="0" dirty="0" smtClean="0"/>
              <a:t> a pointer?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FA2D-4968-4E53-9E27-D8DD0F763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we pass n directly</a:t>
            </a:r>
            <a:r>
              <a:rPr lang="en-US" baseline="0" dirty="0" smtClean="0"/>
              <a:t> into </a:t>
            </a:r>
            <a:r>
              <a:rPr lang="en-US" baseline="0" dirty="0" err="1" smtClean="0"/>
              <a:t>changeVal</a:t>
            </a:r>
            <a:r>
              <a:rPr lang="en-US" baseline="0" dirty="0" smtClean="0"/>
              <a:t>()?</a:t>
            </a:r>
          </a:p>
          <a:p>
            <a:r>
              <a:rPr lang="en-US" baseline="0" dirty="0" err="1" smtClean="0"/>
              <a:t>struct</a:t>
            </a:r>
            <a:r>
              <a:rPr lang="en-US" baseline="0" dirty="0" smtClean="0"/>
              <a:t> Node is not the same type as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Node *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FA2D-4968-4E53-9E27-D8DD0F7636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If a structure involves an </a:t>
            </a:r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itchFamily="18" charset="0"/>
              </a:rPr>
              <a:t>integer</a:t>
            </a:r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, a </a:t>
            </a:r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itchFamily="18" charset="0"/>
              </a:rPr>
              <a:t>pointer</a:t>
            </a:r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, or a </a:t>
            </a:r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itchFamily="18" charset="0"/>
              </a:rPr>
              <a:t>float</a:t>
            </a:r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, the structure size must be multiples of 4 in 32-bit (multiple of 8 in 64-bit) machines.</a:t>
            </a:r>
          </a:p>
          <a:p>
            <a:endParaRPr lang="en-GB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How many bytes</a:t>
            </a:r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 in </a:t>
            </a:r>
            <a:r>
              <a:rPr lang="en-GB" baseline="0" dirty="0" err="1" smtClean="0">
                <a:latin typeface="Calibri" panose="020F0502020204030204" pitchFamily="34" charset="0"/>
                <a:cs typeface="Times New Roman" pitchFamily="18" charset="0"/>
              </a:rPr>
              <a:t>struct</a:t>
            </a:r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 Person? 4 + 30 + 1 = 35 + 1 byte of padding = 36.</a:t>
            </a: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1 byte of padding.</a:t>
            </a: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Where? between id and name[30].</a:t>
            </a: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baseline="0" dirty="0" err="1" smtClean="0">
                <a:latin typeface="Calibri" panose="020F0502020204030204" pitchFamily="34" charset="0"/>
                <a:cs typeface="Times New Roman" pitchFamily="18" charset="0"/>
              </a:rPr>
              <a:t>struct</a:t>
            </a:r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 Person x;</a:t>
            </a:r>
          </a:p>
          <a:p>
            <a:r>
              <a:rPr lang="en-GB" baseline="0" dirty="0" err="1" smtClean="0">
                <a:latin typeface="Calibri" panose="020F0502020204030204" pitchFamily="34" charset="0"/>
                <a:cs typeface="Times New Roman" pitchFamily="18" charset="0"/>
              </a:rPr>
              <a:t>struct</a:t>
            </a:r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 Person *y;</a:t>
            </a: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What is stored in *y at declaration? Garbage, 4 bytes.</a:t>
            </a: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size of x: 36 bytes.</a:t>
            </a: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size of y: 4 bytes.</a:t>
            </a: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baseline="0" dirty="0" err="1" smtClean="0">
                <a:latin typeface="Calibri" panose="020F0502020204030204" pitchFamily="34" charset="0"/>
                <a:cs typeface="Times New Roman" pitchFamily="18" charset="0"/>
              </a:rPr>
              <a:t>scanf</a:t>
            </a:r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 takes a pointer to the variable it must modify.</a:t>
            </a: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What is the order of operations? Do we need parentheses?</a:t>
            </a: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in </a:t>
            </a:r>
            <a:r>
              <a:rPr lang="en-GB" baseline="0" dirty="0" err="1" smtClean="0">
                <a:latin typeface="Calibri" panose="020F0502020204030204" pitchFamily="34" charset="0"/>
                <a:cs typeface="Times New Roman" pitchFamily="18" charset="0"/>
              </a:rPr>
              <a:t>scanf</a:t>
            </a:r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():</a:t>
            </a: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why do we use &amp;(y-&gt;id)</a:t>
            </a: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but use y-&gt;name</a:t>
            </a: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?</a:t>
            </a: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Because one is a variable and the other is a pointer. </a:t>
            </a:r>
            <a:r>
              <a:rPr lang="en-GB" baseline="0" dirty="0" err="1" smtClean="0">
                <a:latin typeface="Calibri" panose="020F0502020204030204" pitchFamily="34" charset="0"/>
                <a:cs typeface="Times New Roman" pitchFamily="18" charset="0"/>
              </a:rPr>
              <a:t>scanf</a:t>
            </a:r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() operates on pointers, not values: it will dereference the 4 bytes passed in to it.</a:t>
            </a: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What does </a:t>
            </a:r>
            <a:r>
              <a:rPr lang="en-GB" baseline="0" dirty="0" err="1" smtClean="0">
                <a:latin typeface="Calibri" panose="020F0502020204030204" pitchFamily="34" charset="0"/>
                <a:cs typeface="Times New Roman" pitchFamily="18" charset="0"/>
              </a:rPr>
              <a:t>fflush</a:t>
            </a:r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 do?</a:t>
            </a:r>
          </a:p>
          <a:p>
            <a:r>
              <a:rPr lang="en-GB" baseline="0" dirty="0" smtClean="0">
                <a:latin typeface="Calibri" panose="020F0502020204030204" pitchFamily="34" charset="0"/>
                <a:cs typeface="Times New Roman" pitchFamily="18" charset="0"/>
              </a:rPr>
              <a:t>flushes buffer. Necessary when transitioning between formatted input to unformatted input. Failure to flush will read whitespace.</a:t>
            </a:r>
          </a:p>
          <a:p>
            <a:endParaRPr lang="en-GB" baseline="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FA2D-4968-4E53-9E27-D8DD0F7636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 :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2 : c</a:t>
            </a:r>
          </a:p>
          <a:p>
            <a:endParaRPr lang="en-US" baseline="0" dirty="0" smtClean="0"/>
          </a:p>
          <a:p>
            <a:r>
              <a:rPr lang="en-US" baseline="0" dirty="0" smtClean="0"/>
              <a:t>3 : b</a:t>
            </a:r>
          </a:p>
          <a:p>
            <a:r>
              <a:rPr lang="en-US" baseline="0" dirty="0" smtClean="0"/>
              <a:t>&amp;x-&gt;gender == &amp;(x-&gt;gender)</a:t>
            </a:r>
          </a:p>
          <a:p>
            <a:r>
              <a:rPr lang="en-US" baseline="0" dirty="0" err="1" smtClean="0"/>
              <a:t>scanf</a:t>
            </a:r>
            <a:r>
              <a:rPr lang="en-US" baseline="0" dirty="0" smtClean="0"/>
              <a:t>(“%s”, ...)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of characters. This will read subsequent characters until a whitespace is found (whitespace characters are considered to be blank, newline and tab).  A null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 is stored at the end of the string.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: b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: d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is *y-&gt;name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Person* is 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char** in &amp;y-&gt;name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&amp;*y-&gt;name == y-&gt;name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FA2D-4968-4E53-9E27-D8DD0F7636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8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these functions do the same 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FA2D-4968-4E53-9E27-D8DD0F7636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FA2D-4968-4E53-9E27-D8DD0F7636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Should we pass the address of a </a:t>
            </a:r>
            <a:r>
              <a:rPr lang="en-US" sz="1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</a:t>
            </a:r>
            <a:r>
              <a:rPr 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a function, or the </a:t>
            </a:r>
            <a:r>
              <a:rPr lang="en-US" sz="1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</a:t>
            </a:r>
            <a:r>
              <a:rPr 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itself?</a:t>
            </a:r>
          </a:p>
          <a:p>
            <a:endParaRPr lang="en-US" dirty="0" smtClean="0"/>
          </a:p>
          <a:p>
            <a:r>
              <a:rPr lang="en-US" dirty="0" smtClean="0"/>
              <a:t>Deep</a:t>
            </a:r>
            <a:r>
              <a:rPr lang="en-US" baseline="0" dirty="0" smtClean="0"/>
              <a:t> Copy: Clone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n; </a:t>
            </a:r>
          </a:p>
          <a:p>
            <a:pPr marL="0" indent="0" algn="l">
              <a:buNone/>
            </a:pPr>
            <a:r>
              <a:rPr lang="en-US" dirty="0" err="1" smtClean="0"/>
              <a:t>n.key</a:t>
            </a:r>
            <a:r>
              <a:rPr lang="en-US" dirty="0" smtClean="0"/>
              <a:t> = 192;</a:t>
            </a:r>
          </a:p>
          <a:p>
            <a:pPr marL="0" indent="0" algn="l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m = n;</a:t>
            </a:r>
          </a:p>
          <a:p>
            <a:pPr marL="0" indent="0" algn="l">
              <a:buNone/>
            </a:pPr>
            <a:r>
              <a:rPr lang="en-US" dirty="0" smtClean="0"/>
              <a:t>// the value of </a:t>
            </a:r>
            <a:r>
              <a:rPr lang="en-US" dirty="0" err="1" smtClean="0"/>
              <a:t>m.key</a:t>
            </a:r>
            <a:r>
              <a:rPr lang="en-US" dirty="0" smtClean="0"/>
              <a:t> is 192</a:t>
            </a:r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sz="1200" dirty="0" smtClean="0"/>
              <a:t>Future changes made to n </a:t>
            </a:r>
          </a:p>
          <a:p>
            <a:pPr marL="0" indent="0" algn="l">
              <a:buNone/>
            </a:pPr>
            <a:r>
              <a:rPr lang="en-US" sz="1200" dirty="0" smtClean="0"/>
              <a:t>do not affect m.</a:t>
            </a:r>
          </a:p>
          <a:p>
            <a:pPr marL="0" indent="0" algn="l">
              <a:buNone/>
            </a:pPr>
            <a:endParaRPr lang="en-US" sz="1200" dirty="0" smtClean="0"/>
          </a:p>
          <a:p>
            <a:pPr marL="0" indent="0" algn="l">
              <a:buNone/>
            </a:pPr>
            <a:r>
              <a:rPr lang="en-US" sz="1200" dirty="0" smtClean="0"/>
              <a:t>Future changes made to m </a:t>
            </a:r>
          </a:p>
          <a:p>
            <a:pPr marL="0" indent="0" algn="l">
              <a:buNone/>
            </a:pPr>
            <a:r>
              <a:rPr lang="en-US" sz="1200" dirty="0" smtClean="0"/>
              <a:t>do not affect 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FA2D-4968-4E53-9E27-D8DD0F7636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9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1F34-CDA5-491F-AB42-ABAA683C462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5F40-DC66-4B9F-9B9D-0786C55F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3144" y="99772"/>
            <a:ext cx="9011856" cy="60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en-US" sz="24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4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3200" b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void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changeVal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24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b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>
              <a:lnSpc>
                <a:spcPct val="107000"/>
              </a:lnSpc>
            </a:pPr>
            <a:r>
              <a:rPr lang="en-US" sz="24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struct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  <a:endParaRPr lang="en-US" sz="3200" b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//…</a:t>
            </a:r>
            <a:endParaRPr 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025" y="2456727"/>
            <a:ext cx="5409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6788">
              <a:tabLst>
                <a:tab pos="457200" algn="l"/>
                <a:tab pos="914400" algn="l"/>
              </a:tabLst>
            </a:pPr>
            <a:r>
              <a:rPr lang="en-US" sz="2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sz="2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sz="2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sz="2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sz="2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sz="2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sz="2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sz="2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2600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57041" y="82542"/>
            <a:ext cx="11600198" cy="690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changeVal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/**************where we left off*****************/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n.key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:%d    p-&gt;key:%</a:t>
            </a:r>
            <a:r>
              <a:rPr 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d\n"</a:t>
            </a:r>
            <a:r>
              <a:rPr lang="en-US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changeVal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changeVal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n.key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:%d    p-&gt;key:%d\n</a:t>
            </a:r>
            <a:r>
              <a:rPr 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1373" y="724626"/>
            <a:ext cx="6356432" cy="87803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1374" y="3663344"/>
            <a:ext cx="6356431" cy="25054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0024" y="226465"/>
            <a:ext cx="723026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warning(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4996) 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name[30];	// need padding?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gender;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}x, *y;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y = &amp;x;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&amp;(y-&gt;id));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"%d\n"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x.id);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"%s"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(*y).name);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"%s\n"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(&amp;x)-&gt;name);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fflush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x.gender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"%c\n"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y-&gt;gender);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0024" y="3343864"/>
            <a:ext cx="382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6788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</a:p>
          <a:p>
            <a:pPr defTabSz="966788">
              <a:tabLst>
                <a:tab pos="457200" algn="l"/>
                <a:tab pos="914400" algn="l"/>
              </a:tabLst>
            </a:pP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4468" y="381000"/>
            <a:ext cx="2991395" cy="162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Accessing Members of a </a:t>
            </a:r>
            <a:r>
              <a:rPr lang="en-US" sz="3200" dirty="0" err="1" smtClean="0"/>
              <a:t>Struct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15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3439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975360"/>
            <a:ext cx="5603696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1. How large is the Person struct on a 32-bit machine?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smtClean="0"/>
              <a:t>36 bytes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smtClean="0"/>
              <a:t>38 bytes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smtClean="0"/>
              <a:t>40 bytes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smtClean="0"/>
              <a:t>42 bytes</a:t>
            </a:r>
          </a:p>
          <a:p>
            <a:pPr marL="0" indent="0">
              <a:buNone/>
            </a:pPr>
            <a:r>
              <a:rPr lang="en-US" sz="1800" dirty="0" smtClean="0"/>
              <a:t>2. Which of the following is equal to y-&gt;id?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smtClean="0"/>
              <a:t>&amp;y-&gt;id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smtClean="0"/>
              <a:t>&amp;</a:t>
            </a:r>
            <a:r>
              <a:rPr lang="en-US" sz="1800" dirty="0" err="1" smtClean="0"/>
              <a:t>x.id</a:t>
            </a:r>
            <a:endParaRPr lang="en-US" sz="1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1800" dirty="0" err="1" smtClean="0"/>
              <a:t>x.id</a:t>
            </a:r>
            <a:endParaRPr lang="en-US" sz="1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1800" dirty="0" smtClean="0"/>
              <a:t>*x-&gt;id</a:t>
            </a:r>
          </a:p>
          <a:p>
            <a:pPr marL="0" indent="0">
              <a:buNone/>
            </a:pPr>
            <a:r>
              <a:rPr lang="en-US" sz="1800" dirty="0" smtClean="0"/>
              <a:t>3. Which of the following is a valid replacement for line 7?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err="1" smtClean="0"/>
              <a:t>scanf</a:t>
            </a:r>
            <a:r>
              <a:rPr lang="en-US" sz="1800" dirty="0" smtClean="0"/>
              <a:t>(“%c”, &amp;x-&gt;gender);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err="1" smtClean="0"/>
              <a:t>scanf</a:t>
            </a:r>
            <a:r>
              <a:rPr lang="en-US" sz="1800" dirty="0" smtClean="0"/>
              <a:t>(“%c”, &amp;((*y).gender));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err="1" smtClean="0"/>
              <a:t>scanf</a:t>
            </a:r>
            <a:r>
              <a:rPr lang="en-US" sz="1800" dirty="0" smtClean="0"/>
              <a:t>(“%c”, </a:t>
            </a:r>
            <a:r>
              <a:rPr lang="en-US" sz="1800" dirty="0" err="1" smtClean="0"/>
              <a:t>x.gender</a:t>
            </a:r>
            <a:r>
              <a:rPr lang="en-US" sz="1800" dirty="0" smtClean="0"/>
              <a:t>);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err="1" smtClean="0"/>
              <a:t>scanf</a:t>
            </a:r>
            <a:r>
              <a:rPr lang="en-US" sz="1800" dirty="0" smtClean="0"/>
              <a:t>(“%s”, &amp;y-&gt;gender);</a:t>
            </a:r>
          </a:p>
          <a:p>
            <a:pPr marL="514350" indent="-514350">
              <a:buFont typeface="+mj-lt"/>
              <a:buAutoNum type="alphaLcParenR"/>
            </a:pP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6265" y="853440"/>
            <a:ext cx="5660476" cy="580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4. If we input “Greg” for the name. What is the value of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*(y-&gt;name)?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The address of the array containing “Greg”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‘G’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The address of 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Undefined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5. What is the type of (&amp;*y-&gt;name)?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char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err="1" smtClean="0"/>
              <a:t>struct</a:t>
            </a:r>
            <a:r>
              <a:rPr lang="en-US" sz="1800" dirty="0" smtClean="0"/>
              <a:t> Person*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char**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char*</a:t>
            </a:r>
          </a:p>
          <a:p>
            <a:pPr marL="514350" indent="-514350">
              <a:buFont typeface="+mj-lt"/>
              <a:buAutoNum type="alphaLcParenR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550697" y="1363578"/>
            <a:ext cx="2839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name[30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gender;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486529" y="3239720"/>
            <a:ext cx="240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*y;   y = &amp;x;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689685" y="5134401"/>
            <a:ext cx="22717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x.gender</a:t>
            </a: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5659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14900" cy="6731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551" y="0"/>
            <a:ext cx="285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populate(char*);</a:t>
            </a:r>
          </a:p>
          <a:p>
            <a:r>
              <a:rPr lang="en-US" dirty="0" smtClean="0"/>
              <a:t>void populate2(char*);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743200" y="0"/>
            <a:ext cx="468351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20898" y="323165"/>
            <a:ext cx="490653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36633" y="1515866"/>
            <a:ext cx="5630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Remember:</a:t>
            </a:r>
          </a:p>
          <a:p>
            <a:pPr algn="ctr"/>
            <a:endParaRPr lang="en-US" sz="2000" dirty="0" smtClean="0"/>
          </a:p>
          <a:p>
            <a:pPr lvl="4"/>
            <a:r>
              <a:rPr lang="en-US" sz="2000" dirty="0" smtClean="0"/>
              <a:t>greet == &amp;greet[0]</a:t>
            </a:r>
          </a:p>
          <a:p>
            <a:pPr lvl="4"/>
            <a:r>
              <a:rPr lang="en-US" sz="2000" dirty="0" smtClean="0"/>
              <a:t>*greet == greet[0]</a:t>
            </a:r>
          </a:p>
          <a:p>
            <a:pPr lvl="4"/>
            <a:r>
              <a:rPr lang="en-US" sz="2000" dirty="0" smtClean="0"/>
              <a:t>*greet + 2 == greet[2]</a:t>
            </a:r>
            <a:endParaRPr lang="en-US" sz="2000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11551" y="0"/>
            <a:ext cx="2347466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66224" y="850232"/>
            <a:ext cx="5114289" cy="257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6632" y="323165"/>
            <a:ext cx="5476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tring as char array</a:t>
            </a:r>
          </a:p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 array as char pointer to array element</a:t>
            </a:r>
          </a:p>
        </p:txBody>
      </p:sp>
    </p:spTree>
    <p:extLst>
      <p:ext uri="{BB962C8B-B14F-4D97-AF65-F5344CB8AC3E}">
        <p14:creationId xmlns:p14="http://schemas.microsoft.com/office/powerpoint/2010/main" val="41029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307" y="394792"/>
            <a:ext cx="1116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Deep Copy: Clone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7307" y="1254894"/>
            <a:ext cx="11165306" cy="50862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n; </a:t>
            </a:r>
          </a:p>
          <a:p>
            <a:pPr marL="0" indent="0" algn="ctr">
              <a:buNone/>
            </a:pPr>
            <a:r>
              <a:rPr lang="en-US" dirty="0" err="1" smtClean="0"/>
              <a:t>n.key</a:t>
            </a:r>
            <a:r>
              <a:rPr lang="en-US" dirty="0" smtClean="0"/>
              <a:t> = 192;</a:t>
            </a:r>
          </a:p>
          <a:p>
            <a:pPr marL="0" indent="0" algn="ctr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m = n;</a:t>
            </a:r>
          </a:p>
          <a:p>
            <a:pPr marL="0" indent="0" algn="ctr">
              <a:buNone/>
            </a:pPr>
            <a:r>
              <a:rPr lang="en-US" dirty="0" smtClean="0"/>
              <a:t>// the value of </a:t>
            </a:r>
            <a:r>
              <a:rPr lang="en-US" dirty="0" err="1" smtClean="0"/>
              <a:t>m.key</a:t>
            </a:r>
            <a:r>
              <a:rPr lang="en-US" dirty="0" smtClean="0"/>
              <a:t> is 192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F</a:t>
            </a:r>
            <a:r>
              <a:rPr lang="en-US" sz="2000" dirty="0" smtClean="0"/>
              <a:t>uture changes made to n </a:t>
            </a:r>
          </a:p>
          <a:p>
            <a:pPr marL="0" indent="0" algn="ctr">
              <a:buNone/>
            </a:pPr>
            <a:r>
              <a:rPr lang="en-US" sz="2000" dirty="0" smtClean="0"/>
              <a:t>do not affect m.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Future changes made to m </a:t>
            </a:r>
          </a:p>
          <a:p>
            <a:pPr marL="0" indent="0" algn="ctr">
              <a:buNone/>
            </a:pPr>
            <a:r>
              <a:rPr lang="en-US" sz="2000" dirty="0" smtClean="0"/>
              <a:t>do not affect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" y="-25329"/>
            <a:ext cx="5952738" cy="5928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54" y="-10808"/>
            <a:ext cx="6485819" cy="5274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3" y="6114363"/>
            <a:ext cx="547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Node to a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9947" y="6114249"/>
            <a:ext cx="547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Node </a:t>
            </a:r>
            <a:r>
              <a:rPr lang="en-US" sz="24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pointer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a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5221" y="1379621"/>
            <a:ext cx="9914021" cy="385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221" y="3169582"/>
            <a:ext cx="10635916" cy="3115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761</Words>
  <Application>Microsoft Office PowerPoint</Application>
  <PresentationFormat>Widescreen</PresentationFormat>
  <Paragraphs>212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Gennaro De Luca</dc:creator>
  <cp:lastModifiedBy>Rolando Garcia (Student)</cp:lastModifiedBy>
  <cp:revision>55</cp:revision>
  <dcterms:created xsi:type="dcterms:W3CDTF">2014-10-05T21:53:25Z</dcterms:created>
  <dcterms:modified xsi:type="dcterms:W3CDTF">2015-09-23T16:02:30Z</dcterms:modified>
</cp:coreProperties>
</file>