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8"/>
  </p:notesMasterIdLst>
  <p:handoutMasterIdLst>
    <p:handoutMasterId r:id="rId99"/>
  </p:handoutMasterIdLst>
  <p:sldIdLst>
    <p:sldId id="317" r:id="rId2"/>
    <p:sldId id="374" r:id="rId3"/>
    <p:sldId id="319" r:id="rId4"/>
    <p:sldId id="391" r:id="rId5"/>
    <p:sldId id="392" r:id="rId6"/>
    <p:sldId id="438" r:id="rId7"/>
    <p:sldId id="458" r:id="rId8"/>
    <p:sldId id="393" r:id="rId9"/>
    <p:sldId id="435" r:id="rId10"/>
    <p:sldId id="436" r:id="rId11"/>
    <p:sldId id="395" r:id="rId12"/>
    <p:sldId id="396" r:id="rId13"/>
    <p:sldId id="397" r:id="rId14"/>
    <p:sldId id="426" r:id="rId15"/>
    <p:sldId id="449" r:id="rId16"/>
    <p:sldId id="427" r:id="rId17"/>
    <p:sldId id="428" r:id="rId18"/>
    <p:sldId id="455" r:id="rId19"/>
    <p:sldId id="429" r:id="rId20"/>
    <p:sldId id="430" r:id="rId21"/>
    <p:sldId id="456" r:id="rId22"/>
    <p:sldId id="457" r:id="rId23"/>
    <p:sldId id="431" r:id="rId24"/>
    <p:sldId id="432" r:id="rId25"/>
    <p:sldId id="433" r:id="rId26"/>
    <p:sldId id="398" r:id="rId27"/>
    <p:sldId id="399" r:id="rId28"/>
    <p:sldId id="423" r:id="rId29"/>
    <p:sldId id="424" r:id="rId30"/>
    <p:sldId id="425" r:id="rId31"/>
    <p:sldId id="450" r:id="rId32"/>
    <p:sldId id="454" r:id="rId33"/>
    <p:sldId id="459" r:id="rId34"/>
    <p:sldId id="461" r:id="rId35"/>
    <p:sldId id="460" r:id="rId36"/>
    <p:sldId id="504" r:id="rId37"/>
    <p:sldId id="505" r:id="rId38"/>
    <p:sldId id="515" r:id="rId39"/>
    <p:sldId id="516" r:id="rId40"/>
    <p:sldId id="517" r:id="rId41"/>
    <p:sldId id="518" r:id="rId42"/>
    <p:sldId id="519" r:id="rId43"/>
    <p:sldId id="520" r:id="rId44"/>
    <p:sldId id="521" r:id="rId45"/>
    <p:sldId id="522" r:id="rId46"/>
    <p:sldId id="523" r:id="rId47"/>
    <p:sldId id="524" r:id="rId48"/>
    <p:sldId id="525" r:id="rId49"/>
    <p:sldId id="526" r:id="rId50"/>
    <p:sldId id="527" r:id="rId51"/>
    <p:sldId id="528" r:id="rId52"/>
    <p:sldId id="529" r:id="rId53"/>
    <p:sldId id="530" r:id="rId54"/>
    <p:sldId id="531" r:id="rId55"/>
    <p:sldId id="532" r:id="rId56"/>
    <p:sldId id="533" r:id="rId57"/>
    <p:sldId id="534" r:id="rId58"/>
    <p:sldId id="535" r:id="rId59"/>
    <p:sldId id="536" r:id="rId60"/>
    <p:sldId id="537" r:id="rId61"/>
    <p:sldId id="538" r:id="rId62"/>
    <p:sldId id="539" r:id="rId63"/>
    <p:sldId id="540" r:id="rId64"/>
    <p:sldId id="541" r:id="rId65"/>
    <p:sldId id="476" r:id="rId66"/>
    <p:sldId id="477" r:id="rId67"/>
    <p:sldId id="478" r:id="rId68"/>
    <p:sldId id="479" r:id="rId69"/>
    <p:sldId id="480" r:id="rId70"/>
    <p:sldId id="481" r:id="rId71"/>
    <p:sldId id="482" r:id="rId72"/>
    <p:sldId id="483" r:id="rId73"/>
    <p:sldId id="484" r:id="rId74"/>
    <p:sldId id="485" r:id="rId75"/>
    <p:sldId id="503" r:id="rId76"/>
    <p:sldId id="514" r:id="rId77"/>
    <p:sldId id="511" r:id="rId78"/>
    <p:sldId id="486" r:id="rId79"/>
    <p:sldId id="487" r:id="rId80"/>
    <p:sldId id="506" r:id="rId81"/>
    <p:sldId id="488" r:id="rId82"/>
    <p:sldId id="489" r:id="rId83"/>
    <p:sldId id="490" r:id="rId84"/>
    <p:sldId id="491" r:id="rId85"/>
    <p:sldId id="492" r:id="rId86"/>
    <p:sldId id="507" r:id="rId87"/>
    <p:sldId id="493" r:id="rId88"/>
    <p:sldId id="494" r:id="rId89"/>
    <p:sldId id="495" r:id="rId90"/>
    <p:sldId id="496" r:id="rId91"/>
    <p:sldId id="497" r:id="rId92"/>
    <p:sldId id="498" r:id="rId93"/>
    <p:sldId id="499" r:id="rId94"/>
    <p:sldId id="500" r:id="rId95"/>
    <p:sldId id="501" r:id="rId96"/>
    <p:sldId id="502" r:id="rId97"/>
  </p:sldIdLst>
  <p:sldSz cx="9144000" cy="6858000" type="letter"/>
  <p:notesSz cx="6992938" cy="9278938"/>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224">
          <p15:clr>
            <a:srgbClr val="A4A3A4"/>
          </p15:clr>
        </p15:guide>
        <p15:guide id="2" pos="3312">
          <p15:clr>
            <a:srgbClr val="A4A3A4"/>
          </p15:clr>
        </p15:guide>
      </p15:sldGuideLst>
    </p:ext>
    <p:ext uri="{2D200454-40CA-4A62-9FC3-DE9A4176ACB9}">
      <p15:notesGuideLst xmlns:p15="http://schemas.microsoft.com/office/powerpoint/2012/main">
        <p15:guide id="1" orient="horz" pos="2435">
          <p15:clr>
            <a:srgbClr val="A4A3A4"/>
          </p15:clr>
        </p15:guide>
        <p15:guide id="2" pos="198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FDD"/>
    <a:srgbClr val="0033CC"/>
    <a:srgbClr val="CC3300"/>
    <a:srgbClr val="33CCFF"/>
    <a:srgbClr val="FFFF00"/>
    <a:srgbClr val="FFCC00"/>
    <a:srgbClr val="00FF00"/>
    <a:srgbClr val="CCFF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4" autoAdjust="0"/>
    <p:restoredTop sz="94892" autoAdjust="0"/>
  </p:normalViewPr>
  <p:slideViewPr>
    <p:cSldViewPr>
      <p:cViewPr varScale="1">
        <p:scale>
          <a:sx n="83" d="100"/>
          <a:sy n="83" d="100"/>
        </p:scale>
        <p:origin x="426" y="90"/>
      </p:cViewPr>
      <p:guideLst>
        <p:guide orient="horz" pos="4224"/>
        <p:guide pos="3312"/>
      </p:guideLst>
    </p:cSldViewPr>
  </p:slideViewPr>
  <p:outlineViewPr>
    <p:cViewPr varScale="1">
      <p:scale>
        <a:sx n="170" d="200"/>
        <a:sy n="170" d="200"/>
      </p:scale>
      <p:origin x="-780" y="-84"/>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8334"/>
    </p:cViewPr>
  </p:sorterViewPr>
  <p:notesViewPr>
    <p:cSldViewPr>
      <p:cViewPr varScale="1">
        <p:scale>
          <a:sx n="32" d="100"/>
          <a:sy n="32" d="100"/>
        </p:scale>
        <p:origin x="-1506" y="-90"/>
      </p:cViewPr>
      <p:guideLst>
        <p:guide orient="horz" pos="2435"/>
        <p:guide pos="198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4.xml"/><Relationship Id="rId1" Type="http://schemas.openxmlformats.org/officeDocument/2006/relationships/slide" Target="slides/slide1.xml"/><Relationship Id="rId5" Type="http://schemas.openxmlformats.org/officeDocument/2006/relationships/slide" Target="slides/slide43.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0538" cy="463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19" tIns="40759" rIns="81519" bIns="40759" numCol="1" anchor="t" anchorCtr="0" compatLnSpc="1">
            <a:prstTxWarp prst="textNoShape">
              <a:avLst/>
            </a:prstTxWarp>
          </a:bodyPr>
          <a:lstStyle>
            <a:lvl1pPr defTabSz="815975">
              <a:defRPr sz="1100" smtClean="0"/>
            </a:lvl1pPr>
          </a:lstStyle>
          <a:p>
            <a:pPr>
              <a:defRPr/>
            </a:pPr>
            <a:endParaRPr lang="en-US"/>
          </a:p>
        </p:txBody>
      </p:sp>
      <p:sp>
        <p:nvSpPr>
          <p:cNvPr id="64515" name="Rectangle 3"/>
          <p:cNvSpPr>
            <a:spLocks noGrp="1" noChangeArrowheads="1"/>
          </p:cNvSpPr>
          <p:nvPr>
            <p:ph type="dt" sz="quarter" idx="1"/>
          </p:nvPr>
        </p:nvSpPr>
        <p:spPr bwMode="auto">
          <a:xfrm>
            <a:off x="3946525" y="0"/>
            <a:ext cx="3032125" cy="463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19" tIns="40759" rIns="81519" bIns="40759" numCol="1" anchor="t" anchorCtr="0" compatLnSpc="1">
            <a:prstTxWarp prst="textNoShape">
              <a:avLst/>
            </a:prstTxWarp>
          </a:bodyPr>
          <a:lstStyle>
            <a:lvl1pPr algn="r" defTabSz="815975">
              <a:defRPr sz="1100" smtClean="0"/>
            </a:lvl1pPr>
          </a:lstStyle>
          <a:p>
            <a:pPr>
              <a:defRPr/>
            </a:pPr>
            <a:endParaRPr lang="en-US"/>
          </a:p>
        </p:txBody>
      </p:sp>
      <p:sp>
        <p:nvSpPr>
          <p:cNvPr id="64516" name="Rectangle 4"/>
          <p:cNvSpPr>
            <a:spLocks noGrp="1" noChangeArrowheads="1"/>
          </p:cNvSpPr>
          <p:nvPr>
            <p:ph type="ftr" sz="quarter" idx="2"/>
          </p:nvPr>
        </p:nvSpPr>
        <p:spPr bwMode="auto">
          <a:xfrm>
            <a:off x="0" y="8794750"/>
            <a:ext cx="3030538" cy="463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19" tIns="40759" rIns="81519" bIns="40759" numCol="1" anchor="b" anchorCtr="0" compatLnSpc="1">
            <a:prstTxWarp prst="textNoShape">
              <a:avLst/>
            </a:prstTxWarp>
          </a:bodyPr>
          <a:lstStyle>
            <a:lvl1pPr defTabSz="815975">
              <a:defRPr sz="1100" smtClean="0"/>
            </a:lvl1pPr>
          </a:lstStyle>
          <a:p>
            <a:pPr>
              <a:defRPr/>
            </a:pPr>
            <a:endParaRPr lang="en-US"/>
          </a:p>
        </p:txBody>
      </p:sp>
      <p:sp>
        <p:nvSpPr>
          <p:cNvPr id="64517" name="Rectangle 5"/>
          <p:cNvSpPr>
            <a:spLocks noGrp="1" noChangeArrowheads="1"/>
          </p:cNvSpPr>
          <p:nvPr>
            <p:ph type="sldNum" sz="quarter" idx="3"/>
          </p:nvPr>
        </p:nvSpPr>
        <p:spPr bwMode="auto">
          <a:xfrm>
            <a:off x="3946525" y="8794750"/>
            <a:ext cx="3032125" cy="463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19" tIns="40759" rIns="81519" bIns="40759" numCol="1" anchor="b" anchorCtr="0" compatLnSpc="1">
            <a:prstTxWarp prst="textNoShape">
              <a:avLst/>
            </a:prstTxWarp>
          </a:bodyPr>
          <a:lstStyle>
            <a:lvl1pPr algn="r" defTabSz="815975">
              <a:defRPr sz="1100" smtClean="0"/>
            </a:lvl1pPr>
          </a:lstStyle>
          <a:p>
            <a:pPr>
              <a:defRPr/>
            </a:pPr>
            <a:fld id="{F112EA3D-2064-4F3D-9EF2-7642692AC1F9}" type="slidenum">
              <a:rPr lang="en-US"/>
              <a:pPr>
                <a:defRPr/>
              </a:pPr>
              <a:t>‹#›</a:t>
            </a:fld>
            <a:endParaRPr lang="en-US"/>
          </a:p>
        </p:txBody>
      </p:sp>
    </p:spTree>
    <p:extLst>
      <p:ext uri="{BB962C8B-B14F-4D97-AF65-F5344CB8AC3E}">
        <p14:creationId xmlns:p14="http://schemas.microsoft.com/office/powerpoint/2010/main" val="2750302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bwMode="auto">
          <a:xfrm>
            <a:off x="1357313" y="892175"/>
            <a:ext cx="4278312" cy="32099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0" name="Text Box 2"/>
          <p:cNvSpPr txBox="1">
            <a:spLocks noChangeArrowheads="1"/>
          </p:cNvSpPr>
          <p:nvPr/>
        </p:nvSpPr>
        <p:spPr bwMode="auto">
          <a:xfrm>
            <a:off x="1082675" y="4414838"/>
            <a:ext cx="483235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15975">
              <a:defRPr sz="2400">
                <a:solidFill>
                  <a:schemeClr val="tx1"/>
                </a:solidFill>
                <a:latin typeface="Arial" pitchFamily="34" charset="0"/>
              </a:defRPr>
            </a:lvl1pPr>
            <a:lvl2pPr marL="407988" defTabSz="815975">
              <a:defRPr sz="2400">
                <a:solidFill>
                  <a:schemeClr val="tx1"/>
                </a:solidFill>
                <a:latin typeface="Arial" pitchFamily="34" charset="0"/>
              </a:defRPr>
            </a:lvl2pPr>
            <a:lvl3pPr marL="815975" defTabSz="815975">
              <a:defRPr sz="2400">
                <a:solidFill>
                  <a:schemeClr val="tx1"/>
                </a:solidFill>
                <a:latin typeface="Arial" pitchFamily="34" charset="0"/>
              </a:defRPr>
            </a:lvl3pPr>
            <a:lvl4pPr marL="1222375" defTabSz="815975">
              <a:defRPr sz="2400">
                <a:solidFill>
                  <a:schemeClr val="tx1"/>
                </a:solidFill>
                <a:latin typeface="Arial" pitchFamily="34" charset="0"/>
              </a:defRPr>
            </a:lvl4pPr>
            <a:lvl5pPr marL="1630363" defTabSz="815975">
              <a:defRPr sz="2400">
                <a:solidFill>
                  <a:schemeClr val="tx1"/>
                </a:solidFill>
                <a:latin typeface="Arial" pitchFamily="34" charset="0"/>
              </a:defRPr>
            </a:lvl5pPr>
            <a:lvl6pPr marL="2087563" defTabSz="815975" eaLnBrk="0" fontAlgn="base" hangingPunct="0">
              <a:spcBef>
                <a:spcPct val="0"/>
              </a:spcBef>
              <a:spcAft>
                <a:spcPct val="0"/>
              </a:spcAft>
              <a:defRPr sz="2400">
                <a:solidFill>
                  <a:schemeClr val="tx1"/>
                </a:solidFill>
                <a:latin typeface="Arial" pitchFamily="34" charset="0"/>
              </a:defRPr>
            </a:lvl6pPr>
            <a:lvl7pPr marL="2544763" defTabSz="815975" eaLnBrk="0" fontAlgn="base" hangingPunct="0">
              <a:spcBef>
                <a:spcPct val="0"/>
              </a:spcBef>
              <a:spcAft>
                <a:spcPct val="0"/>
              </a:spcAft>
              <a:defRPr sz="2400">
                <a:solidFill>
                  <a:schemeClr val="tx1"/>
                </a:solidFill>
                <a:latin typeface="Arial" pitchFamily="34" charset="0"/>
              </a:defRPr>
            </a:lvl7pPr>
            <a:lvl8pPr marL="3001963" defTabSz="815975" eaLnBrk="0" fontAlgn="base" hangingPunct="0">
              <a:spcBef>
                <a:spcPct val="0"/>
              </a:spcBef>
              <a:spcAft>
                <a:spcPct val="0"/>
              </a:spcAft>
              <a:defRPr sz="2400">
                <a:solidFill>
                  <a:schemeClr val="tx1"/>
                </a:solidFill>
                <a:latin typeface="Arial" pitchFamily="34" charset="0"/>
              </a:defRPr>
            </a:lvl8pPr>
            <a:lvl9pPr marL="3459163" defTabSz="815975" eaLnBrk="0" fontAlgn="base" hangingPunct="0">
              <a:spcBef>
                <a:spcPct val="0"/>
              </a:spcBef>
              <a:spcAft>
                <a:spcPct val="0"/>
              </a:spcAft>
              <a:defRPr sz="2400">
                <a:solidFill>
                  <a:schemeClr val="tx1"/>
                </a:solidFill>
                <a:latin typeface="Arial" pitchFamily="34" charset="0"/>
              </a:defRPr>
            </a:lvl9pPr>
          </a:lstStyle>
          <a:p>
            <a:pPr>
              <a:defRPr/>
            </a:pPr>
            <a:endParaRPr lang="en-US" sz="2100" smtClean="0"/>
          </a:p>
        </p:txBody>
      </p:sp>
    </p:spTree>
    <p:extLst>
      <p:ext uri="{BB962C8B-B14F-4D97-AF65-F5344CB8AC3E}">
        <p14:creationId xmlns:p14="http://schemas.microsoft.com/office/powerpoint/2010/main" val="3704915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961047" y="8813010"/>
            <a:ext cx="3030273" cy="4643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굴림" pitchFamily="34" charset="-127"/>
              </a:defRPr>
            </a:lvl1pPr>
            <a:lvl2pPr marL="742950" indent="-285750" eaLnBrk="0" hangingPunct="0">
              <a:defRPr>
                <a:solidFill>
                  <a:schemeClr val="tx1"/>
                </a:solidFill>
                <a:latin typeface="Arial" pitchFamily="34" charset="0"/>
                <a:ea typeface="굴림" pitchFamily="34" charset="-127"/>
              </a:defRPr>
            </a:lvl2pPr>
            <a:lvl3pPr marL="1143000" indent="-228600" eaLnBrk="0" hangingPunct="0">
              <a:defRPr>
                <a:solidFill>
                  <a:schemeClr val="tx1"/>
                </a:solidFill>
                <a:latin typeface="Arial" pitchFamily="34" charset="0"/>
                <a:ea typeface="굴림" pitchFamily="34" charset="-127"/>
              </a:defRPr>
            </a:lvl3pPr>
            <a:lvl4pPr marL="1600200" indent="-228600" eaLnBrk="0" hangingPunct="0">
              <a:defRPr>
                <a:solidFill>
                  <a:schemeClr val="tx1"/>
                </a:solidFill>
                <a:latin typeface="Arial" pitchFamily="34" charset="0"/>
                <a:ea typeface="굴림" pitchFamily="34" charset="-127"/>
              </a:defRPr>
            </a:lvl4pPr>
            <a:lvl5pPr marL="2057400" indent="-228600" eaLnBrk="0" hangingPunct="0">
              <a:defRPr>
                <a:solidFill>
                  <a:schemeClr val="tx1"/>
                </a:solidFill>
                <a:latin typeface="Arial" pitchFamily="34" charset="0"/>
                <a:ea typeface="굴림" pitchFamily="34" charset="-127"/>
              </a:defRPr>
            </a:lvl5pPr>
            <a:lvl6pPr marL="2514600" indent="-228600" eaLnBrk="0" fontAlgn="base" hangingPunct="0">
              <a:spcBef>
                <a:spcPct val="0"/>
              </a:spcBef>
              <a:spcAft>
                <a:spcPct val="0"/>
              </a:spcAft>
              <a:defRPr>
                <a:solidFill>
                  <a:schemeClr val="tx1"/>
                </a:solidFill>
                <a:latin typeface="Arial" pitchFamily="34" charset="0"/>
                <a:ea typeface="굴림" pitchFamily="34" charset="-127"/>
              </a:defRPr>
            </a:lvl6pPr>
            <a:lvl7pPr marL="2971800" indent="-228600" eaLnBrk="0" fontAlgn="base" hangingPunct="0">
              <a:spcBef>
                <a:spcPct val="0"/>
              </a:spcBef>
              <a:spcAft>
                <a:spcPct val="0"/>
              </a:spcAft>
              <a:defRPr>
                <a:solidFill>
                  <a:schemeClr val="tx1"/>
                </a:solidFill>
                <a:latin typeface="Arial" pitchFamily="34" charset="0"/>
                <a:ea typeface="굴림" pitchFamily="34" charset="-127"/>
              </a:defRPr>
            </a:lvl7pPr>
            <a:lvl8pPr marL="3429000" indent="-228600" eaLnBrk="0" fontAlgn="base" hangingPunct="0">
              <a:spcBef>
                <a:spcPct val="0"/>
              </a:spcBef>
              <a:spcAft>
                <a:spcPct val="0"/>
              </a:spcAft>
              <a:defRPr>
                <a:solidFill>
                  <a:schemeClr val="tx1"/>
                </a:solidFill>
                <a:latin typeface="Arial" pitchFamily="34" charset="0"/>
                <a:ea typeface="굴림" pitchFamily="34" charset="-127"/>
              </a:defRPr>
            </a:lvl8pPr>
            <a:lvl9pPr marL="3886200" indent="-228600" eaLnBrk="0" fontAlgn="base" hangingPunct="0">
              <a:spcBef>
                <a:spcPct val="0"/>
              </a:spcBef>
              <a:spcAft>
                <a:spcPct val="0"/>
              </a:spcAft>
              <a:defRPr>
                <a:solidFill>
                  <a:schemeClr val="tx1"/>
                </a:solidFill>
                <a:latin typeface="Arial" pitchFamily="34" charset="0"/>
                <a:ea typeface="굴림" pitchFamily="34" charset="-127"/>
              </a:defRPr>
            </a:lvl9pPr>
          </a:lstStyle>
          <a:p>
            <a:pPr eaLnBrk="1" hangingPunct="1"/>
            <a:fld id="{CC8E805B-DCF7-442F-B676-957D030C145B}" type="slidenum">
              <a:rPr lang="en-US" altLang="ko-KR" smtClean="0">
                <a:latin typeface="굴림" pitchFamily="34" charset="-127"/>
              </a:rPr>
              <a:pPr eaLnBrk="1" hangingPunct="1"/>
              <a:t>77</a:t>
            </a:fld>
            <a:endParaRPr lang="en-US" altLang="ko-KR" smtClean="0">
              <a:latin typeface="굴림" pitchFamily="34" charset="-127"/>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699294" y="4407298"/>
            <a:ext cx="5594350" cy="417591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5343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5653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607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403225"/>
            <a:ext cx="1951038" cy="5822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513" y="403225"/>
            <a:ext cx="5703887" cy="5822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939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812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084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513" y="1209675"/>
            <a:ext cx="3827462"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209675"/>
            <a:ext cx="3827463"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85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507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588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0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450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760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671513" y="403225"/>
            <a:ext cx="7807325" cy="5635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44" tIns="48372" rIns="96744" bIns="48372" numCol="1" anchor="ctr" anchorCtr="0" compatLnSpc="1">
            <a:prstTxWarp prst="textNoShape">
              <a:avLst/>
            </a:prstTxWarp>
          </a:bodyPr>
          <a:lstStyle/>
          <a:p>
            <a:pPr lvl="0"/>
            <a:r>
              <a:rPr lang="en-GB" smtClean="0"/>
              <a:t>Click to edit the title text format</a:t>
            </a:r>
          </a:p>
        </p:txBody>
      </p:sp>
      <p:sp>
        <p:nvSpPr>
          <p:cNvPr id="1027" name="Rectangle 16"/>
          <p:cNvSpPr>
            <a:spLocks noGrp="1" noChangeArrowheads="1"/>
          </p:cNvSpPr>
          <p:nvPr>
            <p:ph type="body" idx="1"/>
          </p:nvPr>
        </p:nvSpPr>
        <p:spPr bwMode="auto">
          <a:xfrm>
            <a:off x="671513" y="1209675"/>
            <a:ext cx="7807325" cy="50165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44" tIns="48372" rIns="96744" bIns="48372"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Eigth Outline Level</a:t>
            </a:r>
          </a:p>
          <a:p>
            <a:pPr lvl="4"/>
            <a:r>
              <a:rPr lang="en-GB" smtClean="0"/>
              <a:t>Ninth Outline Level</a:t>
            </a:r>
          </a:p>
        </p:txBody>
      </p:sp>
      <p:sp>
        <p:nvSpPr>
          <p:cNvPr id="1042" name="Text Box 18"/>
          <p:cNvSpPr txBox="1">
            <a:spLocks noChangeArrowheads="1"/>
          </p:cNvSpPr>
          <p:nvPr/>
        </p:nvSpPr>
        <p:spPr bwMode="auto">
          <a:xfrm>
            <a:off x="8628063" y="6370638"/>
            <a:ext cx="533400" cy="2936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lvl1pPr defTabSz="966788">
              <a:defRPr sz="2400">
                <a:solidFill>
                  <a:schemeClr val="tx1"/>
                </a:solidFill>
                <a:latin typeface="Arial" pitchFamily="34" charset="0"/>
              </a:defRPr>
            </a:lvl1pPr>
            <a:lvl2pPr marL="484188" defTabSz="966788">
              <a:defRPr sz="2400">
                <a:solidFill>
                  <a:schemeClr val="tx1"/>
                </a:solidFill>
                <a:latin typeface="Arial" pitchFamily="34" charset="0"/>
              </a:defRPr>
            </a:lvl2pPr>
            <a:lvl3pPr marL="966788" defTabSz="966788">
              <a:defRPr sz="2400">
                <a:solidFill>
                  <a:schemeClr val="tx1"/>
                </a:solidFill>
                <a:latin typeface="Arial" pitchFamily="34" charset="0"/>
              </a:defRPr>
            </a:lvl3pPr>
            <a:lvl4pPr marL="1450975" defTabSz="966788">
              <a:defRPr sz="2400">
                <a:solidFill>
                  <a:schemeClr val="tx1"/>
                </a:solidFill>
                <a:latin typeface="Arial" pitchFamily="34" charset="0"/>
              </a:defRPr>
            </a:lvl4pPr>
            <a:lvl5pPr marL="1935163" defTabSz="966788">
              <a:defRPr sz="2400">
                <a:solidFill>
                  <a:schemeClr val="tx1"/>
                </a:solidFill>
                <a:latin typeface="Arial" pitchFamily="34" charset="0"/>
              </a:defRPr>
            </a:lvl5pPr>
            <a:lvl6pPr marL="2392363" defTabSz="966788" eaLnBrk="0" fontAlgn="base" hangingPunct="0">
              <a:spcBef>
                <a:spcPct val="0"/>
              </a:spcBef>
              <a:spcAft>
                <a:spcPct val="0"/>
              </a:spcAft>
              <a:defRPr sz="2400">
                <a:solidFill>
                  <a:schemeClr val="tx1"/>
                </a:solidFill>
                <a:latin typeface="Arial" pitchFamily="34" charset="0"/>
              </a:defRPr>
            </a:lvl6pPr>
            <a:lvl7pPr marL="2849563" defTabSz="966788" eaLnBrk="0" fontAlgn="base" hangingPunct="0">
              <a:spcBef>
                <a:spcPct val="0"/>
              </a:spcBef>
              <a:spcAft>
                <a:spcPct val="0"/>
              </a:spcAft>
              <a:defRPr sz="2400">
                <a:solidFill>
                  <a:schemeClr val="tx1"/>
                </a:solidFill>
                <a:latin typeface="Arial" pitchFamily="34" charset="0"/>
              </a:defRPr>
            </a:lvl7pPr>
            <a:lvl8pPr marL="3306763" defTabSz="966788" eaLnBrk="0" fontAlgn="base" hangingPunct="0">
              <a:spcBef>
                <a:spcPct val="0"/>
              </a:spcBef>
              <a:spcAft>
                <a:spcPct val="0"/>
              </a:spcAft>
              <a:defRPr sz="2400">
                <a:solidFill>
                  <a:schemeClr val="tx1"/>
                </a:solidFill>
                <a:latin typeface="Arial" pitchFamily="34" charset="0"/>
              </a:defRPr>
            </a:lvl8pPr>
            <a:lvl9pPr marL="3763963" defTabSz="966788" eaLnBrk="0" fontAlgn="base" hangingPunct="0">
              <a:spcBef>
                <a:spcPct val="0"/>
              </a:spcBef>
              <a:spcAft>
                <a:spcPct val="0"/>
              </a:spcAft>
              <a:defRPr sz="2400">
                <a:solidFill>
                  <a:schemeClr val="tx1"/>
                </a:solidFill>
                <a:latin typeface="Arial" pitchFamily="34" charset="0"/>
              </a:defRPr>
            </a:lvl9pPr>
          </a:lstStyle>
          <a:p>
            <a:pPr algn="ctr">
              <a:defRPr/>
            </a:pPr>
            <a:fld id="{D636B343-5843-4433-A0FD-01CCBAF11330}" type="slidenum">
              <a:rPr lang="en-US" sz="1300" smtClean="0">
                <a:solidFill>
                  <a:srgbClr val="0000FF"/>
                </a:solidFill>
                <a:latin typeface="Times New Roman" pitchFamily="18" charset="0"/>
              </a:rPr>
              <a:pPr algn="ctr">
                <a:defRPr/>
              </a:pPr>
              <a:t>‹#›</a:t>
            </a:fld>
            <a:endParaRPr lang="en-US" sz="2500" smtClean="0">
              <a:solidFill>
                <a:srgbClr val="0000FF"/>
              </a:solidFill>
              <a:latin typeface="Times New Roman" pitchFamily="18" charset="0"/>
            </a:endParaRPr>
          </a:p>
        </p:txBody>
      </p:sp>
      <p:sp>
        <p:nvSpPr>
          <p:cNvPr id="1043" name="Text Box 19"/>
          <p:cNvSpPr txBox="1">
            <a:spLocks noChangeArrowheads="1"/>
          </p:cNvSpPr>
          <p:nvPr/>
        </p:nvSpPr>
        <p:spPr bwMode="auto">
          <a:xfrm>
            <a:off x="8634413" y="5964238"/>
            <a:ext cx="509587" cy="2936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744" tIns="48372" rIns="96744" bIns="48372">
            <a:spAutoFit/>
          </a:bodyPr>
          <a:lstStyle>
            <a:lvl1pPr defTabSz="966788">
              <a:defRPr sz="2400">
                <a:solidFill>
                  <a:schemeClr val="tx1"/>
                </a:solidFill>
                <a:latin typeface="Arial" pitchFamily="34" charset="0"/>
              </a:defRPr>
            </a:lvl1pPr>
            <a:lvl2pPr marL="484188" defTabSz="966788">
              <a:defRPr sz="2400">
                <a:solidFill>
                  <a:schemeClr val="tx1"/>
                </a:solidFill>
                <a:latin typeface="Arial" pitchFamily="34" charset="0"/>
              </a:defRPr>
            </a:lvl2pPr>
            <a:lvl3pPr marL="966788" defTabSz="966788">
              <a:defRPr sz="2400">
                <a:solidFill>
                  <a:schemeClr val="tx1"/>
                </a:solidFill>
                <a:latin typeface="Arial" pitchFamily="34" charset="0"/>
              </a:defRPr>
            </a:lvl3pPr>
            <a:lvl4pPr marL="1450975" defTabSz="966788">
              <a:defRPr sz="2400">
                <a:solidFill>
                  <a:schemeClr val="tx1"/>
                </a:solidFill>
                <a:latin typeface="Arial" pitchFamily="34" charset="0"/>
              </a:defRPr>
            </a:lvl4pPr>
            <a:lvl5pPr marL="1935163" defTabSz="966788">
              <a:defRPr sz="2400">
                <a:solidFill>
                  <a:schemeClr val="tx1"/>
                </a:solidFill>
                <a:latin typeface="Arial" pitchFamily="34" charset="0"/>
              </a:defRPr>
            </a:lvl5pPr>
            <a:lvl6pPr marL="2392363" defTabSz="966788" eaLnBrk="0" fontAlgn="base" hangingPunct="0">
              <a:spcBef>
                <a:spcPct val="0"/>
              </a:spcBef>
              <a:spcAft>
                <a:spcPct val="0"/>
              </a:spcAft>
              <a:defRPr sz="2400">
                <a:solidFill>
                  <a:schemeClr val="tx1"/>
                </a:solidFill>
                <a:latin typeface="Arial" pitchFamily="34" charset="0"/>
              </a:defRPr>
            </a:lvl6pPr>
            <a:lvl7pPr marL="2849563" defTabSz="966788" eaLnBrk="0" fontAlgn="base" hangingPunct="0">
              <a:spcBef>
                <a:spcPct val="0"/>
              </a:spcBef>
              <a:spcAft>
                <a:spcPct val="0"/>
              </a:spcAft>
              <a:defRPr sz="2400">
                <a:solidFill>
                  <a:schemeClr val="tx1"/>
                </a:solidFill>
                <a:latin typeface="Arial" pitchFamily="34" charset="0"/>
              </a:defRPr>
            </a:lvl7pPr>
            <a:lvl8pPr marL="3306763" defTabSz="966788" eaLnBrk="0" fontAlgn="base" hangingPunct="0">
              <a:spcBef>
                <a:spcPct val="0"/>
              </a:spcBef>
              <a:spcAft>
                <a:spcPct val="0"/>
              </a:spcAft>
              <a:defRPr sz="2400">
                <a:solidFill>
                  <a:schemeClr val="tx1"/>
                </a:solidFill>
                <a:latin typeface="Arial" pitchFamily="34" charset="0"/>
              </a:defRPr>
            </a:lvl8pPr>
            <a:lvl9pPr marL="3763963" defTabSz="966788" eaLnBrk="0" fontAlgn="base" hangingPunct="0">
              <a:spcBef>
                <a:spcPct val="0"/>
              </a:spcBef>
              <a:spcAft>
                <a:spcPct val="0"/>
              </a:spcAft>
              <a:defRPr sz="2400">
                <a:solidFill>
                  <a:schemeClr val="tx1"/>
                </a:solidFill>
                <a:latin typeface="Arial" pitchFamily="34" charset="0"/>
              </a:defRPr>
            </a:lvl9pPr>
          </a:lstStyle>
          <a:p>
            <a:pPr>
              <a:defRPr/>
            </a:pPr>
            <a:r>
              <a:rPr lang="en-US" sz="1300" smtClean="0">
                <a:solidFill>
                  <a:srgbClr val="0000FF"/>
                </a:solidFill>
                <a:latin typeface="Times New Roman" pitchFamily="18" charset="0"/>
              </a:rPr>
              <a:t>Ch 3</a:t>
            </a:r>
            <a:endParaRPr lang="en-US" sz="2500" smtClean="0">
              <a:solidFill>
                <a:srgbClr val="0000FF"/>
              </a:solidFill>
              <a:latin typeface="Times New Roman" pitchFamily="18" charset="0"/>
            </a:endParaRPr>
          </a:p>
        </p:txBody>
      </p:sp>
      <p:sp>
        <p:nvSpPr>
          <p:cNvPr id="1030" name="Line 34"/>
          <p:cNvSpPr>
            <a:spLocks noChangeShapeType="1"/>
          </p:cNvSpPr>
          <p:nvPr userDrawn="1"/>
        </p:nvSpPr>
        <p:spPr bwMode="auto">
          <a:xfrm flipV="1">
            <a:off x="612775" y="0"/>
            <a:ext cx="0" cy="6861175"/>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Line 35"/>
          <p:cNvSpPr>
            <a:spLocks noChangeShapeType="1"/>
          </p:cNvSpPr>
          <p:nvPr userDrawn="1"/>
        </p:nvSpPr>
        <p:spPr bwMode="auto">
          <a:xfrm>
            <a:off x="0" y="6370638"/>
            <a:ext cx="1047750" cy="0"/>
          </a:xfrm>
          <a:prstGeom prst="line">
            <a:avLst/>
          </a:prstGeom>
          <a:noFill/>
          <a:ln w="9525"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1" name="Text Box 37"/>
          <p:cNvSpPr txBox="1">
            <a:spLocks noChangeArrowheads="1"/>
          </p:cNvSpPr>
          <p:nvPr userDrawn="1"/>
        </p:nvSpPr>
        <p:spPr bwMode="auto">
          <a:xfrm>
            <a:off x="-47625" y="6183313"/>
            <a:ext cx="744538" cy="2936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744" tIns="48372" rIns="96744" bIns="48372">
            <a:spAutoFit/>
          </a:bodyPr>
          <a:lstStyle>
            <a:lvl1pPr defTabSz="966788">
              <a:defRPr sz="2400">
                <a:solidFill>
                  <a:schemeClr val="tx1"/>
                </a:solidFill>
                <a:latin typeface="Arial" pitchFamily="34" charset="0"/>
              </a:defRPr>
            </a:lvl1pPr>
            <a:lvl2pPr marL="484188" defTabSz="966788">
              <a:defRPr sz="2400">
                <a:solidFill>
                  <a:schemeClr val="tx1"/>
                </a:solidFill>
                <a:latin typeface="Arial" pitchFamily="34" charset="0"/>
              </a:defRPr>
            </a:lvl2pPr>
            <a:lvl3pPr marL="966788" defTabSz="966788">
              <a:defRPr sz="2400">
                <a:solidFill>
                  <a:schemeClr val="tx1"/>
                </a:solidFill>
                <a:latin typeface="Arial" pitchFamily="34" charset="0"/>
              </a:defRPr>
            </a:lvl3pPr>
            <a:lvl4pPr marL="1450975" defTabSz="966788">
              <a:defRPr sz="2400">
                <a:solidFill>
                  <a:schemeClr val="tx1"/>
                </a:solidFill>
                <a:latin typeface="Arial" pitchFamily="34" charset="0"/>
              </a:defRPr>
            </a:lvl4pPr>
            <a:lvl5pPr marL="1935163" defTabSz="966788">
              <a:defRPr sz="2400">
                <a:solidFill>
                  <a:schemeClr val="tx1"/>
                </a:solidFill>
                <a:latin typeface="Arial" pitchFamily="34" charset="0"/>
              </a:defRPr>
            </a:lvl5pPr>
            <a:lvl6pPr marL="2392363" defTabSz="966788" eaLnBrk="0" fontAlgn="base" hangingPunct="0">
              <a:spcBef>
                <a:spcPct val="0"/>
              </a:spcBef>
              <a:spcAft>
                <a:spcPct val="0"/>
              </a:spcAft>
              <a:defRPr sz="2400">
                <a:solidFill>
                  <a:schemeClr val="tx1"/>
                </a:solidFill>
                <a:latin typeface="Arial" pitchFamily="34" charset="0"/>
              </a:defRPr>
            </a:lvl6pPr>
            <a:lvl7pPr marL="2849563" defTabSz="966788" eaLnBrk="0" fontAlgn="base" hangingPunct="0">
              <a:spcBef>
                <a:spcPct val="0"/>
              </a:spcBef>
              <a:spcAft>
                <a:spcPct val="0"/>
              </a:spcAft>
              <a:defRPr sz="2400">
                <a:solidFill>
                  <a:schemeClr val="tx1"/>
                </a:solidFill>
                <a:latin typeface="Arial" pitchFamily="34" charset="0"/>
              </a:defRPr>
            </a:lvl7pPr>
            <a:lvl8pPr marL="3306763" defTabSz="966788" eaLnBrk="0" fontAlgn="base" hangingPunct="0">
              <a:spcBef>
                <a:spcPct val="0"/>
              </a:spcBef>
              <a:spcAft>
                <a:spcPct val="0"/>
              </a:spcAft>
              <a:defRPr sz="2400">
                <a:solidFill>
                  <a:schemeClr val="tx1"/>
                </a:solidFill>
                <a:latin typeface="Arial" pitchFamily="34" charset="0"/>
              </a:defRPr>
            </a:lvl8pPr>
            <a:lvl9pPr marL="3763963" defTabSz="966788" eaLnBrk="0" fontAlgn="base" hangingPunct="0">
              <a:spcBef>
                <a:spcPct val="0"/>
              </a:spcBef>
              <a:spcAft>
                <a:spcPct val="0"/>
              </a:spcAft>
              <a:defRPr sz="2400">
                <a:solidFill>
                  <a:schemeClr val="tx1"/>
                </a:solidFill>
                <a:latin typeface="Arial" pitchFamily="34" charset="0"/>
              </a:defRPr>
            </a:lvl9pPr>
          </a:lstStyle>
          <a:p>
            <a:pPr>
              <a:defRPr/>
            </a:pPr>
            <a:r>
              <a:rPr lang="en-US" sz="1300" dirty="0" smtClean="0">
                <a:solidFill>
                  <a:srgbClr val="99CCFF"/>
                </a:solidFill>
                <a:latin typeface="Times New Roman" pitchFamily="18" charset="0"/>
              </a:rPr>
              <a:t>CSE240</a:t>
            </a:r>
          </a:p>
        </p:txBody>
      </p:sp>
      <p:sp>
        <p:nvSpPr>
          <p:cNvPr id="1034" name="Line 38"/>
          <p:cNvSpPr>
            <a:spLocks noChangeShapeType="1"/>
          </p:cNvSpPr>
          <p:nvPr userDrawn="1"/>
        </p:nvSpPr>
        <p:spPr bwMode="auto">
          <a:xfrm flipV="1">
            <a:off x="8596313" y="0"/>
            <a:ext cx="0" cy="6861175"/>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39"/>
          <p:cNvSpPr>
            <a:spLocks noChangeShapeType="1"/>
          </p:cNvSpPr>
          <p:nvPr userDrawn="1"/>
        </p:nvSpPr>
        <p:spPr bwMode="auto">
          <a:xfrm>
            <a:off x="8355013" y="6289675"/>
            <a:ext cx="838200" cy="0"/>
          </a:xfrm>
          <a:prstGeom prst="line">
            <a:avLst/>
          </a:prstGeom>
          <a:noFill/>
          <a:ln w="9525"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Oval 40"/>
          <p:cNvSpPr>
            <a:spLocks noChangeArrowheads="1"/>
          </p:cNvSpPr>
          <p:nvPr userDrawn="1"/>
        </p:nvSpPr>
        <p:spPr bwMode="auto">
          <a:xfrm>
            <a:off x="8677275" y="6289675"/>
            <a:ext cx="403225" cy="403225"/>
          </a:xfrm>
          <a:prstGeom prst="ellipse">
            <a:avLst/>
          </a:prstGeom>
          <a:noFill/>
          <a:ln w="9525">
            <a:solidFill>
              <a:schemeClr val="hlink"/>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Oval 41"/>
          <p:cNvSpPr>
            <a:spLocks noChangeArrowheads="1"/>
          </p:cNvSpPr>
          <p:nvPr userDrawn="1"/>
        </p:nvSpPr>
        <p:spPr bwMode="auto">
          <a:xfrm>
            <a:off x="8677275" y="5888038"/>
            <a:ext cx="403225" cy="401637"/>
          </a:xfrm>
          <a:prstGeom prst="ellipse">
            <a:avLst/>
          </a:prstGeom>
          <a:noFill/>
          <a:ln w="9525">
            <a:solidFill>
              <a:schemeClr val="hlink"/>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Line 42"/>
          <p:cNvSpPr>
            <a:spLocks noChangeShapeType="1"/>
          </p:cNvSpPr>
          <p:nvPr userDrawn="1"/>
        </p:nvSpPr>
        <p:spPr bwMode="auto">
          <a:xfrm>
            <a:off x="49213" y="887413"/>
            <a:ext cx="1047750" cy="0"/>
          </a:xfrm>
          <a:prstGeom prst="line">
            <a:avLst/>
          </a:prstGeom>
          <a:noFill/>
          <a:ln w="9525"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7" name="Text Box 43"/>
          <p:cNvSpPr txBox="1">
            <a:spLocks noChangeArrowheads="1"/>
          </p:cNvSpPr>
          <p:nvPr userDrawn="1"/>
        </p:nvSpPr>
        <p:spPr bwMode="auto">
          <a:xfrm>
            <a:off x="-100013" y="6451600"/>
            <a:ext cx="758826" cy="2635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744" tIns="48372" rIns="96744" bIns="48372">
            <a:spAutoFit/>
          </a:bodyPr>
          <a:lstStyle>
            <a:lvl1pPr defTabSz="966788">
              <a:defRPr sz="2400">
                <a:solidFill>
                  <a:schemeClr val="tx1"/>
                </a:solidFill>
                <a:latin typeface="Arial" pitchFamily="34" charset="0"/>
              </a:defRPr>
            </a:lvl1pPr>
            <a:lvl2pPr marL="484188" defTabSz="966788">
              <a:defRPr sz="2400">
                <a:solidFill>
                  <a:schemeClr val="tx1"/>
                </a:solidFill>
                <a:latin typeface="Arial" pitchFamily="34" charset="0"/>
              </a:defRPr>
            </a:lvl2pPr>
            <a:lvl3pPr marL="966788" defTabSz="966788">
              <a:defRPr sz="2400">
                <a:solidFill>
                  <a:schemeClr val="tx1"/>
                </a:solidFill>
                <a:latin typeface="Arial" pitchFamily="34" charset="0"/>
              </a:defRPr>
            </a:lvl3pPr>
            <a:lvl4pPr marL="1450975" defTabSz="966788">
              <a:defRPr sz="2400">
                <a:solidFill>
                  <a:schemeClr val="tx1"/>
                </a:solidFill>
                <a:latin typeface="Arial" pitchFamily="34" charset="0"/>
              </a:defRPr>
            </a:lvl4pPr>
            <a:lvl5pPr marL="1935163" defTabSz="966788">
              <a:defRPr sz="2400">
                <a:solidFill>
                  <a:schemeClr val="tx1"/>
                </a:solidFill>
                <a:latin typeface="Arial" pitchFamily="34" charset="0"/>
              </a:defRPr>
            </a:lvl5pPr>
            <a:lvl6pPr marL="2392363" defTabSz="966788" eaLnBrk="0" fontAlgn="base" hangingPunct="0">
              <a:spcBef>
                <a:spcPct val="0"/>
              </a:spcBef>
              <a:spcAft>
                <a:spcPct val="0"/>
              </a:spcAft>
              <a:defRPr sz="2400">
                <a:solidFill>
                  <a:schemeClr val="tx1"/>
                </a:solidFill>
                <a:latin typeface="Arial" pitchFamily="34" charset="0"/>
              </a:defRPr>
            </a:lvl6pPr>
            <a:lvl7pPr marL="2849563" defTabSz="966788" eaLnBrk="0" fontAlgn="base" hangingPunct="0">
              <a:spcBef>
                <a:spcPct val="0"/>
              </a:spcBef>
              <a:spcAft>
                <a:spcPct val="0"/>
              </a:spcAft>
              <a:defRPr sz="2400">
                <a:solidFill>
                  <a:schemeClr val="tx1"/>
                </a:solidFill>
                <a:latin typeface="Arial" pitchFamily="34" charset="0"/>
              </a:defRPr>
            </a:lvl7pPr>
            <a:lvl8pPr marL="3306763" defTabSz="966788" eaLnBrk="0" fontAlgn="base" hangingPunct="0">
              <a:spcBef>
                <a:spcPct val="0"/>
              </a:spcBef>
              <a:spcAft>
                <a:spcPct val="0"/>
              </a:spcAft>
              <a:defRPr sz="2400">
                <a:solidFill>
                  <a:schemeClr val="tx1"/>
                </a:solidFill>
                <a:latin typeface="Arial" pitchFamily="34" charset="0"/>
              </a:defRPr>
            </a:lvl8pPr>
            <a:lvl9pPr marL="3763963" defTabSz="966788" eaLnBrk="0" fontAlgn="base" hangingPunct="0">
              <a:spcBef>
                <a:spcPct val="0"/>
              </a:spcBef>
              <a:spcAft>
                <a:spcPct val="0"/>
              </a:spcAft>
              <a:defRPr sz="2400">
                <a:solidFill>
                  <a:schemeClr val="tx1"/>
                </a:solidFill>
                <a:latin typeface="Arial" pitchFamily="34" charset="0"/>
              </a:defRPr>
            </a:lvl9pPr>
          </a:lstStyle>
          <a:p>
            <a:pPr algn="r">
              <a:defRPr/>
            </a:pPr>
            <a:fld id="{FAF125FB-500D-483E-890E-931427BD7B15}" type="datetime1">
              <a:rPr lang="en-US" sz="1100" smtClean="0">
                <a:solidFill>
                  <a:schemeClr val="folHlink"/>
                </a:solidFill>
                <a:latin typeface="Times New Roman" pitchFamily="18" charset="0"/>
              </a:rPr>
              <a:pPr algn="r">
                <a:defRPr/>
              </a:pPr>
              <a:t>3/29/2015</a:t>
            </a:fld>
            <a:endParaRPr lang="en-US" sz="1100" smtClean="0">
              <a:solidFill>
                <a:schemeClr val="folHlink"/>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63538" indent="-363538" algn="ctr" defTabSz="966788" rtl="0" eaLnBrk="0" fontAlgn="base" hangingPunct="0">
        <a:lnSpc>
          <a:spcPct val="85000"/>
        </a:lnSpc>
        <a:spcBef>
          <a:spcPct val="20000"/>
        </a:spcBef>
        <a:spcAft>
          <a:spcPct val="0"/>
        </a:spcAft>
        <a:defRPr sz="3200" b="1">
          <a:solidFill>
            <a:srgbClr val="000080"/>
          </a:solidFill>
          <a:latin typeface="+mj-lt"/>
          <a:ea typeface="+mj-ea"/>
          <a:cs typeface="+mj-cs"/>
        </a:defRPr>
      </a:lvl1pPr>
      <a:lvl2pPr marL="3635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2pPr>
      <a:lvl3pPr marL="3635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3pPr>
      <a:lvl4pPr marL="3635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4pPr>
      <a:lvl5pPr marL="3635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5pPr>
      <a:lvl6pPr marL="8207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6pPr>
      <a:lvl7pPr marL="12779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7pPr>
      <a:lvl8pPr marL="17351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8pPr>
      <a:lvl9pPr marL="21923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9pPr>
    </p:titleStyle>
    <p:bodyStyle>
      <a:lvl1pPr marL="363538" indent="-363538" algn="l" defTabSz="966788" rtl="0" eaLnBrk="0" fontAlgn="base" hangingPunct="0">
        <a:lnSpc>
          <a:spcPct val="85000"/>
        </a:lnSpc>
        <a:spcBef>
          <a:spcPct val="20000"/>
        </a:spcBef>
        <a:spcAft>
          <a:spcPct val="0"/>
        </a:spcAft>
        <a:buClr>
          <a:srgbClr val="000000"/>
        </a:buClr>
        <a:buSzPct val="75000"/>
        <a:buFont typeface="Wingdings" pitchFamily="2" charset="2"/>
        <a:defRPr sz="3400">
          <a:solidFill>
            <a:srgbClr val="000000"/>
          </a:solidFill>
          <a:latin typeface="+mn-lt"/>
          <a:ea typeface="+mn-ea"/>
          <a:cs typeface="+mn-cs"/>
        </a:defRPr>
      </a:lvl1pPr>
      <a:lvl2pPr marL="785813" indent="-301625" algn="l" defTabSz="966788" rtl="0" eaLnBrk="0" fontAlgn="base" hangingPunct="0">
        <a:lnSpc>
          <a:spcPct val="85000"/>
        </a:lnSpc>
        <a:spcBef>
          <a:spcPct val="20000"/>
        </a:spcBef>
        <a:spcAft>
          <a:spcPct val="0"/>
        </a:spcAft>
        <a:buClr>
          <a:srgbClr val="000000"/>
        </a:buClr>
        <a:buSzPct val="75000"/>
        <a:buFont typeface="Wingdings" pitchFamily="2" charset="2"/>
        <a:buChar char="§"/>
        <a:defRPr sz="3000">
          <a:solidFill>
            <a:srgbClr val="000000"/>
          </a:solidFill>
          <a:latin typeface="+mn-lt"/>
        </a:defRPr>
      </a:lvl2pPr>
      <a:lvl3pPr marL="1209675" indent="-242888" algn="l" defTabSz="966788" rtl="0" eaLnBrk="0" fontAlgn="base" hangingPunct="0">
        <a:lnSpc>
          <a:spcPct val="85000"/>
        </a:lnSpc>
        <a:spcBef>
          <a:spcPct val="20000"/>
        </a:spcBef>
        <a:spcAft>
          <a:spcPct val="0"/>
        </a:spcAft>
        <a:buClr>
          <a:srgbClr val="000000"/>
        </a:buClr>
        <a:buSzPct val="75000"/>
        <a:buFont typeface="ZapfDingbats" pitchFamily="82" charset="2"/>
        <a:buChar char="s"/>
        <a:defRPr sz="2500">
          <a:solidFill>
            <a:srgbClr val="000000"/>
          </a:solidFill>
          <a:latin typeface="+mn-lt"/>
        </a:defRPr>
      </a:lvl3pPr>
      <a:lvl4pPr marL="1692275" indent="-241300" algn="l" defTabSz="966788" rtl="0" eaLnBrk="0" fontAlgn="base" hangingPunct="0">
        <a:lnSpc>
          <a:spcPct val="85000"/>
        </a:lnSpc>
        <a:spcBef>
          <a:spcPct val="20000"/>
        </a:spcBef>
        <a:spcAft>
          <a:spcPct val="0"/>
        </a:spcAft>
        <a:buClr>
          <a:srgbClr val="000000"/>
        </a:buClr>
        <a:buSzPct val="75000"/>
        <a:buChar char="•"/>
        <a:defRPr sz="2100">
          <a:solidFill>
            <a:srgbClr val="000000"/>
          </a:solidFill>
          <a:latin typeface="+mn-lt"/>
        </a:defRPr>
      </a:lvl4pPr>
      <a:lvl5pPr marL="21764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5pPr>
      <a:lvl6pPr marL="26336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6pPr>
      <a:lvl7pPr marL="30908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7pPr>
      <a:lvl8pPr marL="35480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8pPr>
      <a:lvl9pPr marL="40052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30"/>
          <p:cNvSpPr>
            <a:spLocks noChangeArrowheads="1"/>
          </p:cNvSpPr>
          <p:nvPr/>
        </p:nvSpPr>
        <p:spPr bwMode="auto">
          <a:xfrm>
            <a:off x="300038" y="2743200"/>
            <a:ext cx="8386762" cy="11826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lstStyle/>
          <a:p>
            <a:pPr marL="363538" indent="-363538" algn="ctr" defTabSz="966788">
              <a:lnSpc>
                <a:spcPct val="85000"/>
              </a:lnSpc>
              <a:spcBef>
                <a:spcPct val="20000"/>
              </a:spcBef>
              <a:buClr>
                <a:srgbClr val="000000"/>
              </a:buClr>
              <a:buSzPct val="75000"/>
              <a:buFont typeface="Wingdings" pitchFamily="2" charset="2"/>
              <a:buNone/>
            </a:pPr>
            <a:r>
              <a:rPr lang="en-US" sz="3800" b="1">
                <a:solidFill>
                  <a:schemeClr val="accent2"/>
                </a:solidFill>
              </a:rPr>
              <a:t>Chapter 3</a:t>
            </a:r>
          </a:p>
          <a:p>
            <a:pPr marL="363538" indent="-363538" algn="ctr" defTabSz="966788">
              <a:lnSpc>
                <a:spcPct val="85000"/>
              </a:lnSpc>
              <a:spcBef>
                <a:spcPct val="20000"/>
              </a:spcBef>
              <a:buClr>
                <a:srgbClr val="000000"/>
              </a:buClr>
              <a:buSzPct val="75000"/>
              <a:buFont typeface="Wingdings" pitchFamily="2" charset="2"/>
              <a:buNone/>
            </a:pPr>
            <a:r>
              <a:rPr lang="en-US" sz="3800" b="1">
                <a:solidFill>
                  <a:schemeClr val="accent2"/>
                </a:solidFill>
              </a:rPr>
              <a:t>Object-Oriented Language C++</a:t>
            </a:r>
          </a:p>
        </p:txBody>
      </p:sp>
      <p:sp>
        <p:nvSpPr>
          <p:cNvPr id="2052" name="Rectangle 132"/>
          <p:cNvSpPr>
            <a:spLocks noChangeArrowheads="1"/>
          </p:cNvSpPr>
          <p:nvPr/>
        </p:nvSpPr>
        <p:spPr bwMode="auto">
          <a:xfrm>
            <a:off x="725488" y="1143000"/>
            <a:ext cx="7821612" cy="1149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95000"/>
              </a:lnSpc>
              <a:spcBef>
                <a:spcPct val="20000"/>
              </a:spcBef>
            </a:pPr>
            <a:r>
              <a:rPr lang="en-GB" altLang="en-US" sz="2100" b="1" i="1" dirty="0">
                <a:solidFill>
                  <a:srgbClr val="280099"/>
                </a:solidFill>
              </a:rPr>
              <a:t>CSE240</a:t>
            </a:r>
          </a:p>
          <a:p>
            <a:pPr marL="363538" indent="-363538" algn="ctr" defTabSz="966788">
              <a:lnSpc>
                <a:spcPct val="95000"/>
              </a:lnSpc>
              <a:spcBef>
                <a:spcPct val="20000"/>
              </a:spcBef>
            </a:pPr>
            <a:r>
              <a:rPr lang="en-GB" altLang="en-US" sz="3000" b="1" i="1" dirty="0">
                <a:solidFill>
                  <a:srgbClr val="280099"/>
                </a:solidFill>
              </a:rPr>
              <a:t>Introduction to</a:t>
            </a:r>
            <a:r>
              <a:rPr lang="en-US" altLang="en-US" sz="3000" b="1" i="1" dirty="0">
                <a:solidFill>
                  <a:srgbClr val="280099"/>
                </a:solidFill>
              </a:rPr>
              <a:t> </a:t>
            </a:r>
            <a:r>
              <a:rPr lang="en-GB" altLang="en-US" sz="3000" b="1" i="1" dirty="0">
                <a:solidFill>
                  <a:srgbClr val="280099"/>
                </a:solidFill>
              </a:rPr>
              <a:t>Programming Languages</a:t>
            </a:r>
            <a:r>
              <a:rPr lang="en-GB" altLang="en-US" sz="2100" b="1" i="1" dirty="0">
                <a:solidFill>
                  <a:srgbClr val="280099"/>
                </a:solidFill>
              </a:rPr>
              <a:t> </a:t>
            </a:r>
            <a:endParaRPr lang="en-US" altLang="en-US" sz="2100" b="1" i="1" dirty="0">
              <a:solidFill>
                <a:srgbClr val="280099"/>
              </a:solidFill>
            </a:endParaRPr>
          </a:p>
        </p:txBody>
      </p:sp>
      <p:pic>
        <p:nvPicPr>
          <p:cNvPr id="6" name="Picture 9" descr="http://engineering.asu.edu/sites/default/files/shared/downloads/ASU_engineering_RGB_2009_0.jpg"/>
          <p:cNvPicPr>
            <a:picLocks noChangeAspect="1" noChangeArrowheads="1"/>
          </p:cNvPicPr>
          <p:nvPr/>
        </p:nvPicPr>
        <p:blipFill>
          <a:blip r:embed="rId2" cstate="print"/>
          <a:srcRect/>
          <a:stretch>
            <a:fillRect/>
          </a:stretch>
        </p:blipFill>
        <p:spPr bwMode="auto">
          <a:xfrm>
            <a:off x="228600" y="228600"/>
            <a:ext cx="3276600" cy="769938"/>
          </a:xfrm>
          <a:prstGeom prst="rect">
            <a:avLst/>
          </a:prstGeom>
          <a:noFill/>
          <a:ln w="9525">
            <a:noFill/>
            <a:miter lim="800000"/>
            <a:headEnd/>
            <a:tailEnd/>
          </a:ln>
        </p:spPr>
      </p:pic>
      <p:pic>
        <p:nvPicPr>
          <p:cNvPr id="1026" name="Picture 2" descr="http://www.public.asu.edu/~ychen10/images/IntroPlCov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7848" y="4410657"/>
            <a:ext cx="1816894" cy="2307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725488" y="987425"/>
            <a:ext cx="7983537" cy="5316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lnSpc>
                <a:spcPct val="110000"/>
              </a:lnSpc>
              <a:tabLst>
                <a:tab pos="1687513" algn="l"/>
              </a:tabLst>
            </a:pPr>
            <a:r>
              <a:rPr lang="en-US" dirty="0">
                <a:latin typeface="Arial" pitchFamily="34" charset="0"/>
              </a:rPr>
              <a:t>bool </a:t>
            </a:r>
            <a:r>
              <a:rPr lang="en-US" dirty="0">
                <a:solidFill>
                  <a:srgbClr val="CC3300"/>
                </a:solidFill>
                <a:latin typeface="Arial" pitchFamily="34" charset="0"/>
              </a:rPr>
              <a:t>Queue::</a:t>
            </a:r>
            <a:r>
              <a:rPr lang="en-US" dirty="0">
                <a:latin typeface="Arial" pitchFamily="34" charset="0"/>
              </a:rPr>
              <a:t>compact(void)  {	// using SRO</a:t>
            </a:r>
          </a:p>
          <a:p>
            <a:pPr defTabSz="966788">
              <a:lnSpc>
                <a:spcPct val="110000"/>
              </a:lnSpc>
              <a:tabLst>
                <a:tab pos="1687513" algn="l"/>
              </a:tabLst>
            </a:pPr>
            <a:r>
              <a:rPr lang="en-US" dirty="0">
                <a:latin typeface="Arial" pitchFamily="34" charset="0"/>
              </a:rPr>
              <a:t>	if (front == 0) {</a:t>
            </a:r>
          </a:p>
          <a:p>
            <a:pPr defTabSz="966788">
              <a:lnSpc>
                <a:spcPct val="110000"/>
              </a:lnSpc>
              <a:tabLst>
                <a:tab pos="1687513" algn="l"/>
              </a:tabLst>
            </a:pPr>
            <a:r>
              <a:rPr lang="en-US" dirty="0">
                <a:latin typeface="Arial" pitchFamily="34" charset="0"/>
              </a:rPr>
              <a:t>		cout&lt;&lt;"Error: Queue overflow"&lt;&lt;</a:t>
            </a:r>
            <a:r>
              <a:rPr lang="en-US" dirty="0" err="1">
                <a:latin typeface="Arial" pitchFamily="34" charset="0"/>
              </a:rPr>
              <a:t>endl</a:t>
            </a:r>
            <a:r>
              <a:rPr lang="en-US" dirty="0">
                <a:latin typeface="Arial" pitchFamily="34" charset="0"/>
              </a:rPr>
              <a:t>;</a:t>
            </a:r>
          </a:p>
          <a:p>
            <a:pPr defTabSz="966788">
              <a:lnSpc>
                <a:spcPct val="110000"/>
              </a:lnSpc>
              <a:tabLst>
                <a:tab pos="1687513" algn="l"/>
              </a:tabLst>
            </a:pPr>
            <a:r>
              <a:rPr lang="en-US" dirty="0">
                <a:latin typeface="Arial" pitchFamily="34" charset="0"/>
              </a:rPr>
              <a:t>		return false;</a:t>
            </a:r>
          </a:p>
          <a:p>
            <a:pPr defTabSz="966788">
              <a:lnSpc>
                <a:spcPct val="110000"/>
              </a:lnSpc>
              <a:tabLst>
                <a:tab pos="1687513" algn="l"/>
              </a:tabLst>
            </a:pPr>
            <a:r>
              <a:rPr lang="en-US" dirty="0">
                <a:latin typeface="Arial" pitchFamily="34" charset="0"/>
              </a:rPr>
              <a:t>	}</a:t>
            </a:r>
          </a:p>
          <a:p>
            <a:pPr defTabSz="966788">
              <a:lnSpc>
                <a:spcPct val="110000"/>
              </a:lnSpc>
              <a:tabLst>
                <a:tab pos="1687513" algn="l"/>
              </a:tabLst>
            </a:pPr>
            <a:r>
              <a:rPr lang="en-US" dirty="0">
                <a:latin typeface="Arial" pitchFamily="34" charset="0"/>
              </a:rPr>
              <a:t>	else {</a:t>
            </a:r>
          </a:p>
          <a:p>
            <a:pPr defTabSz="966788">
              <a:lnSpc>
                <a:spcPct val="110000"/>
              </a:lnSpc>
              <a:tabLst>
                <a:tab pos="1687513" algn="l"/>
              </a:tabLst>
            </a:pPr>
            <a:r>
              <a:rPr lang="en-US" dirty="0">
                <a:latin typeface="Arial" pitchFamily="34" charset="0"/>
              </a:rPr>
              <a:t>		for (</a:t>
            </a:r>
            <a:r>
              <a:rPr lang="en-US" dirty="0" err="1">
                <a:latin typeface="Arial" pitchFamily="34" charset="0"/>
              </a:rPr>
              <a:t>int</a:t>
            </a:r>
            <a:r>
              <a:rPr lang="en-US" dirty="0">
                <a:latin typeface="Arial" pitchFamily="34" charset="0"/>
              </a:rPr>
              <a:t> </a:t>
            </a:r>
            <a:r>
              <a:rPr lang="en-US" dirty="0" err="1">
                <a:latin typeface="Arial" pitchFamily="34" charset="0"/>
              </a:rPr>
              <a:t>i</a:t>
            </a:r>
            <a:r>
              <a:rPr lang="en-US" dirty="0">
                <a:latin typeface="Arial" pitchFamily="34" charset="0"/>
              </a:rPr>
              <a:t>=0; </a:t>
            </a:r>
            <a:r>
              <a:rPr lang="en-US" dirty="0" err="1">
                <a:latin typeface="Arial" pitchFamily="34" charset="0"/>
              </a:rPr>
              <a:t>i</a:t>
            </a:r>
            <a:r>
              <a:rPr lang="en-US" dirty="0">
                <a:latin typeface="Arial" pitchFamily="34" charset="0"/>
              </a:rPr>
              <a:t>&lt;rear-front; </a:t>
            </a:r>
            <a:r>
              <a:rPr lang="en-US" dirty="0" err="1">
                <a:latin typeface="Arial" pitchFamily="34" charset="0"/>
              </a:rPr>
              <a:t>i</a:t>
            </a:r>
            <a:r>
              <a:rPr lang="en-US" dirty="0">
                <a:latin typeface="Arial" pitchFamily="34" charset="0"/>
              </a:rPr>
              <a:t>++)</a:t>
            </a:r>
          </a:p>
          <a:p>
            <a:pPr defTabSz="966788">
              <a:lnSpc>
                <a:spcPct val="110000"/>
              </a:lnSpc>
              <a:tabLst>
                <a:tab pos="1687513" algn="l"/>
              </a:tabLst>
            </a:pPr>
            <a:r>
              <a:rPr lang="en-US" dirty="0">
                <a:latin typeface="Arial" pitchFamily="34" charset="0"/>
              </a:rPr>
              <a:t>			buffer[</a:t>
            </a:r>
            <a:r>
              <a:rPr lang="en-US" dirty="0" err="1">
                <a:latin typeface="Arial" pitchFamily="34" charset="0"/>
              </a:rPr>
              <a:t>i</a:t>
            </a:r>
            <a:r>
              <a:rPr lang="en-US" dirty="0">
                <a:latin typeface="Arial" pitchFamily="34" charset="0"/>
              </a:rPr>
              <a:t>] = buffer[</a:t>
            </a:r>
            <a:r>
              <a:rPr lang="en-US" dirty="0" err="1">
                <a:latin typeface="Arial" pitchFamily="34" charset="0"/>
              </a:rPr>
              <a:t>i+front</a:t>
            </a:r>
            <a:r>
              <a:rPr lang="en-US" dirty="0">
                <a:latin typeface="Arial" pitchFamily="34" charset="0"/>
              </a:rPr>
              <a:t>];</a:t>
            </a:r>
          </a:p>
          <a:p>
            <a:pPr defTabSz="966788">
              <a:lnSpc>
                <a:spcPct val="110000"/>
              </a:lnSpc>
              <a:tabLst>
                <a:tab pos="1687513" algn="l"/>
              </a:tabLst>
            </a:pPr>
            <a:r>
              <a:rPr lang="en-US" dirty="0">
                <a:latin typeface="Arial" pitchFamily="34" charset="0"/>
              </a:rPr>
              <a:t>		rear = rear - front;</a:t>
            </a:r>
          </a:p>
          <a:p>
            <a:pPr defTabSz="966788">
              <a:lnSpc>
                <a:spcPct val="110000"/>
              </a:lnSpc>
              <a:tabLst>
                <a:tab pos="1687513" algn="l"/>
              </a:tabLst>
            </a:pPr>
            <a:r>
              <a:rPr lang="en-US" dirty="0">
                <a:latin typeface="Arial" pitchFamily="34" charset="0"/>
              </a:rPr>
              <a:t>		front = 0;</a:t>
            </a:r>
          </a:p>
          <a:p>
            <a:pPr defTabSz="966788">
              <a:lnSpc>
                <a:spcPct val="110000"/>
              </a:lnSpc>
              <a:tabLst>
                <a:tab pos="1687513" algn="l"/>
              </a:tabLst>
            </a:pPr>
            <a:r>
              <a:rPr lang="en-US" dirty="0">
                <a:latin typeface="Arial" pitchFamily="34" charset="0"/>
              </a:rPr>
              <a:t>		return true;</a:t>
            </a:r>
          </a:p>
          <a:p>
            <a:pPr defTabSz="966788">
              <a:lnSpc>
                <a:spcPct val="110000"/>
              </a:lnSpc>
              <a:tabLst>
                <a:tab pos="1687513" algn="l"/>
              </a:tabLst>
            </a:pPr>
            <a:r>
              <a:rPr lang="en-US" dirty="0">
                <a:latin typeface="Arial" pitchFamily="34" charset="0"/>
              </a:rPr>
              <a:t>	}</a:t>
            </a:r>
          </a:p>
          <a:p>
            <a:pPr defTabSz="966788">
              <a:lnSpc>
                <a:spcPct val="110000"/>
              </a:lnSpc>
              <a:tabLst>
                <a:tab pos="1687513" algn="l"/>
              </a:tabLst>
            </a:pPr>
            <a:r>
              <a:rPr lang="en-US" dirty="0">
                <a:latin typeface="Arial" pitchFamily="34" charset="0"/>
              </a:rPr>
              <a:t>} </a:t>
            </a:r>
            <a:endParaRPr lang="en-GB" dirty="0">
              <a:latin typeface="Arial" pitchFamily="34" charset="0"/>
            </a:endParaRPr>
          </a:p>
        </p:txBody>
      </p:sp>
      <p:sp>
        <p:nvSpPr>
          <p:cNvPr id="11267" name="Rectangle 5"/>
          <p:cNvSpPr>
            <a:spLocks noChangeArrowheads="1"/>
          </p:cNvSpPr>
          <p:nvPr/>
        </p:nvSpPr>
        <p:spPr bwMode="auto">
          <a:xfrm>
            <a:off x="671513" y="161925"/>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a:solidFill>
                  <a:schemeClr val="accent2"/>
                </a:solidFill>
                <a:cs typeface="Times New Roman" pitchFamily="18" charset="0"/>
              </a:rPr>
              <a:t>Scope Resolution Operator (Example)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33400" y="161925"/>
            <a:ext cx="8091488"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Another Example: Time Class, </a:t>
            </a:r>
          </a:p>
        </p:txBody>
      </p:sp>
      <p:sp>
        <p:nvSpPr>
          <p:cNvPr id="12291" name="Rectangle 3"/>
          <p:cNvSpPr>
            <a:spLocks noChangeArrowheads="1"/>
          </p:cNvSpPr>
          <p:nvPr/>
        </p:nvSpPr>
        <p:spPr bwMode="auto">
          <a:xfrm>
            <a:off x="565150" y="887413"/>
            <a:ext cx="8224838" cy="57340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#include &lt;iostream&gt;</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using namespace std;</a:t>
            </a:r>
          </a:p>
          <a:p>
            <a:pPr marL="484188" indent="-484188" algn="just" defTabSz="966788">
              <a:lnSpc>
                <a:spcPct val="160000"/>
              </a:lnSpc>
              <a:tabLst>
                <a:tab pos="3144838" algn="l"/>
                <a:tab pos="3949700" algn="l"/>
                <a:tab pos="6113463" algn="l"/>
                <a:tab pos="7443788" algn="l"/>
              </a:tabLst>
            </a:pPr>
            <a:r>
              <a:rPr lang="en-US" sz="2500">
                <a:latin typeface="Arial" pitchFamily="34" charset="0"/>
                <a:cs typeface="Times New Roman" pitchFamily="18" charset="0"/>
              </a:rPr>
              <a:t>class Time {</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public:</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	Time();                        	// constructor</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	void setTime( int, int ); 	// set hour, minute</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	void printMilitary();   	// print military time format</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	void printStandard(); 	// print standard time format</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private:</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   int hour;       // 0 - 23</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   int minute;   // 0 - 59</a:t>
            </a:r>
          </a:p>
          <a:p>
            <a:pPr marL="484188" indent="-484188" algn="just" defTabSz="966788">
              <a:lnSpc>
                <a:spcPct val="120000"/>
              </a:lnSpc>
              <a:tabLst>
                <a:tab pos="3144838" algn="l"/>
                <a:tab pos="3949700" algn="l"/>
                <a:tab pos="6113463" algn="l"/>
                <a:tab pos="7443788" algn="l"/>
              </a:tabLst>
            </a:pPr>
            <a:r>
              <a:rPr lang="en-US" sz="2500">
                <a:latin typeface="Arial" pitchFamily="34" charset="0"/>
                <a:cs typeface="Times New Roman" pitchFamily="18"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65150" y="241300"/>
            <a:ext cx="8385175" cy="64960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Time::Time() { hour = minute = 0; } // </a:t>
            </a:r>
            <a:r>
              <a:rPr lang="en-US" sz="2500" dirty="0">
                <a:solidFill>
                  <a:srgbClr val="CC3300"/>
                </a:solidFill>
                <a:latin typeface="Arial" pitchFamily="34" charset="0"/>
                <a:cs typeface="Times New Roman" pitchFamily="18" charset="0"/>
              </a:rPr>
              <a:t>constructor</a:t>
            </a:r>
            <a:r>
              <a:rPr lang="en-US" sz="2500" dirty="0">
                <a:latin typeface="Arial" pitchFamily="34" charset="0"/>
                <a:cs typeface="Times New Roman" pitchFamily="18" charset="0"/>
              </a:rPr>
              <a:t>: initialize</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void Time::</a:t>
            </a:r>
            <a:r>
              <a:rPr lang="en-US" sz="2500" dirty="0" err="1">
                <a:latin typeface="Arial" pitchFamily="34" charset="0"/>
                <a:cs typeface="Times New Roman" pitchFamily="18" charset="0"/>
              </a:rPr>
              <a:t>setTime</a:t>
            </a: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int</a:t>
            </a:r>
            <a:r>
              <a:rPr lang="en-US" sz="2500" dirty="0">
                <a:latin typeface="Arial" pitchFamily="34" charset="0"/>
                <a:cs typeface="Times New Roman" pitchFamily="18" charset="0"/>
              </a:rPr>
              <a:t> h, </a:t>
            </a:r>
            <a:r>
              <a:rPr lang="en-US" sz="2500" dirty="0" err="1">
                <a:latin typeface="Arial" pitchFamily="34" charset="0"/>
                <a:cs typeface="Times New Roman" pitchFamily="18" charset="0"/>
              </a:rPr>
              <a:t>int</a:t>
            </a:r>
            <a:r>
              <a:rPr lang="en-US" sz="2500" dirty="0">
                <a:latin typeface="Arial" pitchFamily="34" charset="0"/>
                <a:cs typeface="Times New Roman" pitchFamily="18" charset="0"/>
              </a:rPr>
              <a:t> m ) {  // Set a new mil Time </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hour = ( h &gt;= 0 &amp;&amp; h &lt; 24 ) ? h : 0;</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minute = ( m &gt;= 0 &amp;&amp; m &lt; 60 ) ? m : 0;</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void Time::</a:t>
            </a:r>
            <a:r>
              <a:rPr lang="en-US" sz="2500" dirty="0" err="1">
                <a:latin typeface="Arial" pitchFamily="34" charset="0"/>
                <a:cs typeface="Times New Roman" pitchFamily="18" charset="0"/>
              </a:rPr>
              <a:t>printMilitary</a:t>
            </a:r>
            <a:r>
              <a:rPr lang="en-US" sz="2500" dirty="0">
                <a:latin typeface="Arial" pitchFamily="34" charset="0"/>
                <a:cs typeface="Times New Roman" pitchFamily="18" charset="0"/>
              </a:rPr>
              <a:t>() {  // Print time in military format</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cout &lt;&lt; </a:t>
            </a:r>
            <a:r>
              <a:rPr lang="en-US" sz="2500" dirty="0">
                <a:solidFill>
                  <a:schemeClr val="accent2"/>
                </a:solidFill>
                <a:latin typeface="Arial" pitchFamily="34" charset="0"/>
                <a:cs typeface="Times New Roman" pitchFamily="18" charset="0"/>
              </a:rPr>
              <a:t>(</a:t>
            </a:r>
            <a:r>
              <a:rPr lang="en-US" sz="2500" dirty="0">
                <a:latin typeface="Arial" pitchFamily="34" charset="0"/>
                <a:cs typeface="Times New Roman" pitchFamily="18" charset="0"/>
              </a:rPr>
              <a:t> hour &lt; 10 </a:t>
            </a:r>
            <a:r>
              <a:rPr lang="en-US" sz="2500" dirty="0">
                <a:solidFill>
                  <a:schemeClr val="accent2"/>
                </a:solidFill>
                <a:latin typeface="Arial" pitchFamily="34" charset="0"/>
                <a:cs typeface="Times New Roman" pitchFamily="18" charset="0"/>
              </a:rPr>
              <a:t>?</a:t>
            </a:r>
            <a:r>
              <a:rPr lang="en-US" sz="2500" dirty="0">
                <a:latin typeface="Arial" pitchFamily="34" charset="0"/>
                <a:cs typeface="Times New Roman" pitchFamily="18" charset="0"/>
              </a:rPr>
              <a:t> "0" </a:t>
            </a:r>
            <a:r>
              <a:rPr lang="en-US" sz="2500" dirty="0">
                <a:solidFill>
                  <a:schemeClr val="accent2"/>
                </a:solidFill>
                <a:latin typeface="Arial" pitchFamily="34" charset="0"/>
                <a:cs typeface="Times New Roman" pitchFamily="18" charset="0"/>
              </a:rPr>
              <a:t>:</a:t>
            </a:r>
            <a:r>
              <a:rPr lang="en-US" sz="2500" dirty="0">
                <a:latin typeface="Arial" pitchFamily="34" charset="0"/>
                <a:cs typeface="Times New Roman" pitchFamily="18" charset="0"/>
              </a:rPr>
              <a:t> "" </a:t>
            </a:r>
            <a:r>
              <a:rPr lang="en-US" sz="2500" dirty="0">
                <a:solidFill>
                  <a:schemeClr val="accent2"/>
                </a:solidFill>
                <a:latin typeface="Arial" pitchFamily="34" charset="0"/>
                <a:cs typeface="Times New Roman" pitchFamily="18" charset="0"/>
              </a:rPr>
              <a:t>)</a:t>
            </a:r>
            <a:r>
              <a:rPr lang="en-US" sz="2500" dirty="0">
                <a:latin typeface="Arial" pitchFamily="34" charset="0"/>
                <a:cs typeface="Times New Roman" pitchFamily="18" charset="0"/>
              </a:rPr>
              <a:t> &lt;&lt; hour &lt;&lt; ":"</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&lt;&lt; ( minute &lt; 10 ? "0" : "" ) &lt;&lt; minute;	// add "0"</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void Time::</a:t>
            </a:r>
            <a:r>
              <a:rPr lang="en-US" sz="2500" dirty="0" err="1">
                <a:latin typeface="Arial" pitchFamily="34" charset="0"/>
                <a:cs typeface="Times New Roman" pitchFamily="18" charset="0"/>
              </a:rPr>
              <a:t>printStandard</a:t>
            </a:r>
            <a:r>
              <a:rPr lang="en-US" sz="2500" dirty="0">
                <a:latin typeface="Arial" pitchFamily="34" charset="0"/>
                <a:cs typeface="Times New Roman" pitchFamily="18" charset="0"/>
              </a:rPr>
              <a:t>() {    // Print in standard format</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cout &lt;&lt; </a:t>
            </a:r>
            <a:r>
              <a:rPr lang="en-US" sz="2500" dirty="0">
                <a:solidFill>
                  <a:schemeClr val="accent2"/>
                </a:solidFill>
                <a:latin typeface="Arial" pitchFamily="34" charset="0"/>
                <a:cs typeface="Times New Roman" pitchFamily="18" charset="0"/>
              </a:rPr>
              <a:t>(</a:t>
            </a:r>
            <a:r>
              <a:rPr lang="en-US" sz="2500" dirty="0">
                <a:latin typeface="Arial" pitchFamily="34" charset="0"/>
                <a:cs typeface="Times New Roman" pitchFamily="18" charset="0"/>
              </a:rPr>
              <a:t> ( hour == 0 || hour == 12 ) </a:t>
            </a:r>
            <a:r>
              <a:rPr lang="en-US" sz="2500" dirty="0">
                <a:solidFill>
                  <a:schemeClr val="accent2"/>
                </a:solidFill>
                <a:latin typeface="Arial" pitchFamily="34" charset="0"/>
                <a:cs typeface="Times New Roman" pitchFamily="18" charset="0"/>
              </a:rPr>
              <a:t>?</a:t>
            </a:r>
            <a:r>
              <a:rPr lang="en-US" sz="2500" dirty="0">
                <a:latin typeface="Arial" pitchFamily="34" charset="0"/>
                <a:cs typeface="Times New Roman" pitchFamily="18" charset="0"/>
              </a:rPr>
              <a:t> 12 </a:t>
            </a:r>
            <a:r>
              <a:rPr lang="en-US" sz="2500" dirty="0">
                <a:solidFill>
                  <a:schemeClr val="accent2"/>
                </a:solidFill>
                <a:latin typeface="Arial" pitchFamily="34" charset="0"/>
                <a:cs typeface="Times New Roman" pitchFamily="18" charset="0"/>
              </a:rPr>
              <a:t>:</a:t>
            </a:r>
            <a:r>
              <a:rPr lang="en-US" sz="2500" dirty="0">
                <a:latin typeface="Arial" pitchFamily="34" charset="0"/>
                <a:cs typeface="Times New Roman" pitchFamily="18" charset="0"/>
              </a:rPr>
              <a:t> hour % 12 </a:t>
            </a:r>
            <a:r>
              <a:rPr lang="en-US" sz="2500" dirty="0">
                <a:solidFill>
                  <a:schemeClr val="accent2"/>
                </a:solidFill>
                <a:latin typeface="Arial" pitchFamily="34" charset="0"/>
                <a:cs typeface="Times New Roman" pitchFamily="18" charset="0"/>
              </a:rPr>
              <a:t>)</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&lt;&lt; ":" &lt;&lt; ( minute &lt; 10 ? "0" : "" ) &lt;&lt; minute</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&lt;&lt; ( hour &lt; 12 ? " AM" : " PM" );</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71513" y="161925"/>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Example: Time Class: the Main function</a:t>
            </a:r>
            <a:endParaRPr lang="en-US" sz="3400" b="1">
              <a:solidFill>
                <a:schemeClr val="accent2"/>
              </a:solidFill>
            </a:endParaRPr>
          </a:p>
        </p:txBody>
      </p:sp>
      <p:sp>
        <p:nvSpPr>
          <p:cNvPr id="14339" name="Rectangle 3"/>
          <p:cNvSpPr>
            <a:spLocks noChangeArrowheads="1"/>
          </p:cNvSpPr>
          <p:nvPr/>
        </p:nvSpPr>
        <p:spPr bwMode="auto">
          <a:xfrm>
            <a:off x="533400" y="725488"/>
            <a:ext cx="8224838" cy="5924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void main() {</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Time t;     // instantiate object t of class Time</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cout</a:t>
            </a:r>
            <a:r>
              <a:rPr lang="en-US" sz="2500" dirty="0">
                <a:latin typeface="Arial" pitchFamily="34" charset="0"/>
                <a:cs typeface="Times New Roman" pitchFamily="18" charset="0"/>
              </a:rPr>
              <a:t> &lt;&lt; "The initial military time is ";</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t.printMilitary</a:t>
            </a:r>
            <a:r>
              <a:rPr lang="en-US" sz="2500" dirty="0">
                <a:latin typeface="Arial" pitchFamily="34" charset="0"/>
                <a:cs typeface="Times New Roman" pitchFamily="18" charset="0"/>
              </a:rPr>
              <a:t>();</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cout</a:t>
            </a:r>
            <a:r>
              <a:rPr lang="en-US" sz="2500" dirty="0">
                <a:latin typeface="Arial" pitchFamily="34" charset="0"/>
                <a:cs typeface="Times New Roman" pitchFamily="18" charset="0"/>
              </a:rPr>
              <a:t> &lt;&lt; "\</a:t>
            </a:r>
            <a:r>
              <a:rPr lang="en-US" sz="2500" dirty="0" err="1">
                <a:latin typeface="Arial" pitchFamily="34" charset="0"/>
                <a:cs typeface="Times New Roman" pitchFamily="18" charset="0"/>
              </a:rPr>
              <a:t>nThe</a:t>
            </a:r>
            <a:r>
              <a:rPr lang="en-US" sz="2500" dirty="0">
                <a:latin typeface="Arial" pitchFamily="34" charset="0"/>
                <a:cs typeface="Times New Roman" pitchFamily="18" charset="0"/>
              </a:rPr>
              <a:t> initial standard time is ";</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t.printStandard</a:t>
            </a:r>
            <a:r>
              <a:rPr lang="en-US" sz="2500" dirty="0">
                <a:latin typeface="Arial" pitchFamily="34" charset="0"/>
                <a:cs typeface="Times New Roman" pitchFamily="18" charset="0"/>
              </a:rPr>
              <a:t>();</a:t>
            </a:r>
          </a:p>
          <a:p>
            <a:pPr marL="484188" indent="-484188" algn="just" defTabSz="966788">
              <a:lnSpc>
                <a:spcPct val="210000"/>
              </a:lnSpc>
              <a:tabLst>
                <a:tab pos="3144838" algn="l"/>
                <a:tab pos="4662488" algn="l"/>
                <a:tab pos="6113463" algn="l"/>
                <a:tab pos="7443788" algn="l"/>
              </a:tabLst>
            </a:pPr>
            <a:r>
              <a:rPr lang="en-US" sz="2500" dirty="0">
                <a:latin typeface="Arial" pitchFamily="34" charset="0"/>
                <a:cs typeface="Times New Roman" pitchFamily="18" charset="0"/>
              </a:rPr>
              <a:t>   </a:t>
            </a:r>
            <a:r>
              <a:rPr lang="en-US" sz="2500" dirty="0" err="1" smtClean="0">
                <a:latin typeface="Arial" pitchFamily="34" charset="0"/>
                <a:cs typeface="Times New Roman" pitchFamily="18" charset="0"/>
              </a:rPr>
              <a:t>t.setTime</a:t>
            </a:r>
            <a:r>
              <a:rPr lang="en-US" sz="2500" dirty="0" smtClean="0">
                <a:latin typeface="Arial" pitchFamily="34" charset="0"/>
                <a:cs typeface="Times New Roman" pitchFamily="18" charset="0"/>
              </a:rPr>
              <a:t>(15</a:t>
            </a:r>
            <a:r>
              <a:rPr lang="en-US" sz="2500" dirty="0">
                <a:latin typeface="Arial" pitchFamily="34" charset="0"/>
                <a:cs typeface="Times New Roman" pitchFamily="18" charset="0"/>
              </a:rPr>
              <a:t>, 27);</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cout</a:t>
            </a:r>
            <a:r>
              <a:rPr lang="en-US" sz="2500" dirty="0">
                <a:latin typeface="Arial" pitchFamily="34" charset="0"/>
                <a:cs typeface="Times New Roman" pitchFamily="18" charset="0"/>
              </a:rPr>
              <a:t> &lt;&lt; "\n\</a:t>
            </a:r>
            <a:r>
              <a:rPr lang="en-US" sz="2500" dirty="0" err="1">
                <a:latin typeface="Arial" pitchFamily="34" charset="0"/>
                <a:cs typeface="Times New Roman" pitchFamily="18" charset="0"/>
              </a:rPr>
              <a:t>nMilitary</a:t>
            </a:r>
            <a:r>
              <a:rPr lang="en-US" sz="2500" dirty="0">
                <a:latin typeface="Arial" pitchFamily="34" charset="0"/>
                <a:cs typeface="Times New Roman" pitchFamily="18" charset="0"/>
              </a:rPr>
              <a:t> time after </a:t>
            </a:r>
            <a:r>
              <a:rPr lang="en-US" sz="2500" dirty="0" err="1">
                <a:latin typeface="Arial" pitchFamily="34" charset="0"/>
                <a:cs typeface="Times New Roman" pitchFamily="18" charset="0"/>
              </a:rPr>
              <a:t>setTime</a:t>
            </a:r>
            <a:r>
              <a:rPr lang="en-US" sz="2500" dirty="0">
                <a:latin typeface="Arial" pitchFamily="34" charset="0"/>
                <a:cs typeface="Times New Roman" pitchFamily="18" charset="0"/>
              </a:rPr>
              <a:t> is ";</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t.printMilitary</a:t>
            </a:r>
            <a:r>
              <a:rPr lang="en-US" sz="2500" dirty="0">
                <a:latin typeface="Arial" pitchFamily="34" charset="0"/>
                <a:cs typeface="Times New Roman" pitchFamily="18" charset="0"/>
              </a:rPr>
              <a:t>();</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cout</a:t>
            </a:r>
            <a:r>
              <a:rPr lang="en-US" sz="2500" dirty="0">
                <a:latin typeface="Arial" pitchFamily="34" charset="0"/>
                <a:cs typeface="Times New Roman" pitchFamily="18" charset="0"/>
              </a:rPr>
              <a:t> &lt;&lt; "\</a:t>
            </a:r>
            <a:r>
              <a:rPr lang="en-US" sz="2500" dirty="0" err="1">
                <a:latin typeface="Arial" pitchFamily="34" charset="0"/>
                <a:cs typeface="Times New Roman" pitchFamily="18" charset="0"/>
              </a:rPr>
              <a:t>nStandard</a:t>
            </a:r>
            <a:r>
              <a:rPr lang="en-US" sz="2500" dirty="0">
                <a:latin typeface="Arial" pitchFamily="34" charset="0"/>
                <a:cs typeface="Times New Roman" pitchFamily="18" charset="0"/>
              </a:rPr>
              <a:t> time after </a:t>
            </a:r>
            <a:r>
              <a:rPr lang="en-US" sz="2500" dirty="0" err="1">
                <a:latin typeface="Arial" pitchFamily="34" charset="0"/>
                <a:cs typeface="Times New Roman" pitchFamily="18" charset="0"/>
              </a:rPr>
              <a:t>setTime</a:t>
            </a:r>
            <a:r>
              <a:rPr lang="en-US" sz="2500" dirty="0">
                <a:latin typeface="Arial" pitchFamily="34" charset="0"/>
                <a:cs typeface="Times New Roman" pitchFamily="18" charset="0"/>
              </a:rPr>
              <a:t> is ";</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t.printStandard</a:t>
            </a:r>
            <a:r>
              <a:rPr lang="en-US" sz="2500" dirty="0">
                <a:latin typeface="Arial" pitchFamily="34" charset="0"/>
                <a:cs typeface="Times New Roman" pitchFamily="18" charset="0"/>
              </a:rPr>
              <a:t>();</a:t>
            </a:r>
          </a:p>
          <a:p>
            <a:pPr marL="484188" indent="-484188" algn="just" defTabSz="966788">
              <a:lnSpc>
                <a:spcPct val="120000"/>
              </a:lnSpc>
              <a:tabLst>
                <a:tab pos="3144838" algn="l"/>
                <a:tab pos="4662488" algn="l"/>
                <a:tab pos="6113463" algn="l"/>
                <a:tab pos="7443788" algn="l"/>
              </a:tabLst>
            </a:pPr>
            <a:r>
              <a:rPr lang="en-US" sz="2500" dirty="0">
                <a:latin typeface="Arial" pitchFamily="34" charset="0"/>
                <a:cs typeface="Times New Roman" pitchFamily="18" charset="0"/>
              </a:rPr>
              <a:t>}	</a:t>
            </a:r>
            <a:endParaRPr lang="en-US" sz="2500" dirty="0">
              <a:solidFill>
                <a:srgbClr val="CC3300"/>
              </a:solidFill>
              <a:latin typeface="Arial" pitchFamily="34" charset="0"/>
              <a:cs typeface="Times New Roman" pitchFamily="18" charset="0"/>
            </a:endParaRPr>
          </a:p>
        </p:txBody>
      </p:sp>
      <p:sp>
        <p:nvSpPr>
          <p:cNvPr id="209926" name="Rectangle 6"/>
          <p:cNvSpPr>
            <a:spLocks noChangeArrowheads="1"/>
          </p:cNvSpPr>
          <p:nvPr/>
        </p:nvSpPr>
        <p:spPr bwMode="auto">
          <a:xfrm>
            <a:off x="914400" y="6172200"/>
            <a:ext cx="7388225" cy="5492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sz="2500" dirty="0">
                <a:solidFill>
                  <a:srgbClr val="CC3300"/>
                </a:solidFill>
                <a:latin typeface="Arial" pitchFamily="34" charset="0"/>
                <a:cs typeface="Times New Roman" pitchFamily="18" charset="0"/>
              </a:rPr>
              <a:t>// Do we need a destructor?</a:t>
            </a:r>
            <a:r>
              <a:rPr lang="en-US" dirty="0"/>
              <a:t> </a:t>
            </a:r>
            <a:r>
              <a:rPr lang="en-US" sz="2500" dirty="0">
                <a:solidFill>
                  <a:srgbClr val="CC3300"/>
                </a:solidFill>
                <a:latin typeface="Arial" pitchFamily="34" charset="0"/>
                <a:cs typeface="Times New Roman" pitchFamily="18" charset="0"/>
              </a:rPr>
              <a:t>When will it be called? </a:t>
            </a:r>
          </a:p>
        </p:txBody>
      </p:sp>
      <p:sp>
        <p:nvSpPr>
          <p:cNvPr id="209927" name="Rectangle 7"/>
          <p:cNvSpPr>
            <a:spLocks noChangeArrowheads="1"/>
          </p:cNvSpPr>
          <p:nvPr/>
        </p:nvSpPr>
        <p:spPr bwMode="auto">
          <a:xfrm>
            <a:off x="6781800" y="2667000"/>
            <a:ext cx="2319338" cy="1196975"/>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Times New Roman" pitchFamily="18" charset="0"/>
              </a:rPr>
              <a:t>Time *p;</a:t>
            </a:r>
          </a:p>
          <a:p>
            <a:r>
              <a:rPr lang="en-US">
                <a:latin typeface="Arial" pitchFamily="34" charset="0"/>
                <a:cs typeface="Times New Roman" pitchFamily="18" charset="0"/>
              </a:rPr>
              <a:t>p = new Time();</a:t>
            </a:r>
          </a:p>
          <a:p>
            <a:r>
              <a:rPr lang="en-US">
                <a:latin typeface="Arial" pitchFamily="34" charset="0"/>
                <a:cs typeface="Times New Roman" pitchFamily="18" charset="0"/>
              </a:rPr>
              <a:t>// ~destructor?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6">
                                            <p:txEl>
                                              <p:pRg st="0" end="0"/>
                                            </p:txEl>
                                          </p:spTgt>
                                        </p:tgtEl>
                                        <p:attrNameLst>
                                          <p:attrName>style.visibility</p:attrName>
                                        </p:attrNameLst>
                                      </p:cBhvr>
                                      <p:to>
                                        <p:strVal val="visible"/>
                                      </p:to>
                                    </p:set>
                                    <p:animEffect transition="in" filter="box(out)">
                                      <p:cBhvr>
                                        <p:cTn id="7" dur="500"/>
                                        <p:tgtEl>
                                          <p:spTgt spid="209926">
                                            <p:txEl>
                                              <p:pRg st="0" end="0"/>
                                            </p:txEl>
                                          </p:spTgt>
                                        </p:tgtEl>
                                      </p:cBhvr>
                                    </p:animEffect>
                                  </p:childTnLst>
                                  <p:subTnLst>
                                    <p:audio>
                                      <p:cMediaNode mute="1">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927"/>
                                        </p:tgtEl>
                                        <p:attrNameLst>
                                          <p:attrName>style.visibility</p:attrName>
                                        </p:attrNameLst>
                                      </p:cBhvr>
                                      <p:to>
                                        <p:strVal val="visible"/>
                                      </p:to>
                                    </p:set>
                                    <p:animEffect transition="in" filter="dissolve">
                                      <p:cBhvr>
                                        <p:cTn id="12" dur="500"/>
                                        <p:tgtEl>
                                          <p:spTgt spid="209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build="p" autoUpdateAnimBg="0"/>
      <p:bldP spid="20992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Memory Management in Languages</a:t>
            </a:r>
            <a:endParaRPr lang="en-US" sz="3400" b="1">
              <a:solidFill>
                <a:schemeClr val="accent2"/>
              </a:solidFill>
            </a:endParaRPr>
          </a:p>
        </p:txBody>
      </p:sp>
      <p:sp>
        <p:nvSpPr>
          <p:cNvPr id="15363" name="Rectangle 3"/>
          <p:cNvSpPr>
            <a:spLocks noChangeArrowheads="1"/>
          </p:cNvSpPr>
          <p:nvPr/>
        </p:nvSpPr>
        <p:spPr bwMode="auto">
          <a:xfrm>
            <a:off x="596900" y="609600"/>
            <a:ext cx="8089900" cy="62532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342900" indent="-276225" algn="just" defTabSz="966788">
              <a:tabLst>
                <a:tab pos="1449388" algn="l"/>
              </a:tabLst>
            </a:pPr>
            <a:r>
              <a:rPr lang="en-US" sz="2500" dirty="0">
                <a:cs typeface="Times New Roman" pitchFamily="18" charset="0"/>
              </a:rPr>
              <a:t>Operating system memory management: </a:t>
            </a:r>
            <a:r>
              <a:rPr lang="en-US" sz="2500" dirty="0" smtClean="0">
                <a:cs typeface="Times New Roman" pitchFamily="18" charset="0"/>
              </a:rPr>
              <a:t>allocates </a:t>
            </a:r>
            <a:r>
              <a:rPr lang="en-US" sz="2500" dirty="0">
                <a:cs typeface="Times New Roman" pitchFamily="18" charset="0"/>
              </a:rPr>
              <a:t>a piece of memory to each task </a:t>
            </a:r>
            <a:r>
              <a:rPr lang="en-US" sz="2500" dirty="0" smtClean="0">
                <a:cs typeface="Times New Roman" pitchFamily="18" charset="0"/>
              </a:rPr>
              <a:t>(program).</a:t>
            </a:r>
          </a:p>
          <a:p>
            <a:pPr marL="342900" indent="-276225" defTabSz="966788">
              <a:tabLst>
                <a:tab pos="1449388" algn="l"/>
              </a:tabLst>
            </a:pPr>
            <a:r>
              <a:rPr lang="en-US" sz="2500" dirty="0" smtClean="0">
                <a:cs typeface="Times New Roman" pitchFamily="18" charset="0"/>
              </a:rPr>
              <a:t>	The </a:t>
            </a:r>
            <a:r>
              <a:rPr lang="en-US" sz="2500" dirty="0">
                <a:cs typeface="Times New Roman" pitchFamily="18" charset="0"/>
              </a:rPr>
              <a:t>memory allocated to a program	 </a:t>
            </a:r>
            <a:br>
              <a:rPr lang="en-US" sz="2500" dirty="0">
                <a:cs typeface="Times New Roman" pitchFamily="18" charset="0"/>
              </a:rPr>
            </a:br>
            <a:r>
              <a:rPr lang="en-US" sz="2500" dirty="0">
                <a:cs typeface="Times New Roman" pitchFamily="18" charset="0"/>
              </a:rPr>
              <a:t>is divided into three areas:</a:t>
            </a:r>
          </a:p>
          <a:p>
            <a:pPr marL="342900" indent="-276225" algn="just" defTabSz="966788">
              <a:buFontTx/>
              <a:buChar char="•"/>
              <a:tabLst>
                <a:tab pos="1449388" algn="l"/>
              </a:tabLst>
            </a:pPr>
            <a:r>
              <a:rPr lang="en-US" sz="2500" b="1" dirty="0">
                <a:cs typeface="Times New Roman" pitchFamily="18" charset="0"/>
              </a:rPr>
              <a:t>Static memory</a:t>
            </a:r>
          </a:p>
          <a:p>
            <a:pPr marL="342900" indent="-276225" algn="just" defTabSz="966788">
              <a:buFontTx/>
              <a:buChar char="•"/>
              <a:tabLst>
                <a:tab pos="1449388" algn="l"/>
              </a:tabLst>
            </a:pPr>
            <a:r>
              <a:rPr lang="en-US" sz="2500" b="1" dirty="0">
                <a:cs typeface="Times New Roman" pitchFamily="18" charset="0"/>
              </a:rPr>
              <a:t>Stack</a:t>
            </a:r>
          </a:p>
          <a:p>
            <a:pPr marL="342900" indent="-276225" algn="just" defTabSz="966788">
              <a:buFontTx/>
              <a:buChar char="•"/>
              <a:tabLst>
                <a:tab pos="1449388" algn="l"/>
              </a:tabLst>
            </a:pPr>
            <a:r>
              <a:rPr lang="en-US" sz="2500" b="1" dirty="0">
                <a:cs typeface="Times New Roman" pitchFamily="18" charset="0"/>
              </a:rPr>
              <a:t>Heap</a:t>
            </a:r>
          </a:p>
          <a:p>
            <a:pPr marL="342900" indent="-276225" algn="just" defTabSz="966788">
              <a:tabLst>
                <a:tab pos="1449388" algn="l"/>
              </a:tabLst>
            </a:pPr>
            <a:r>
              <a:rPr lang="en-US" sz="2500" dirty="0">
                <a:cs typeface="Times New Roman" pitchFamily="18" charset="0"/>
              </a:rPr>
              <a:t>The programmer can choose where to obtain memory. In C/C++:</a:t>
            </a:r>
          </a:p>
          <a:p>
            <a:pPr marL="342900" indent="-276225" algn="just" defTabSz="966788">
              <a:buFontTx/>
              <a:buChar char="•"/>
              <a:tabLst>
                <a:tab pos="1449388" algn="l"/>
              </a:tabLst>
            </a:pPr>
            <a:r>
              <a:rPr lang="en-US" sz="2500" dirty="0">
                <a:cs typeface="Times New Roman" pitchFamily="18" charset="0"/>
              </a:rPr>
              <a:t>All global </a:t>
            </a:r>
            <a:r>
              <a:rPr lang="en-US" sz="2500" dirty="0" smtClean="0">
                <a:cs typeface="Times New Roman" pitchFamily="18" charset="0"/>
              </a:rPr>
              <a:t>variables (variables </a:t>
            </a:r>
            <a:r>
              <a:rPr lang="en-US" sz="2500" dirty="0">
                <a:cs typeface="Times New Roman" pitchFamily="18" charset="0"/>
              </a:rPr>
              <a:t>outside any </a:t>
            </a:r>
            <a:r>
              <a:rPr lang="en-US" sz="2500" dirty="0" smtClean="0">
                <a:cs typeface="Times New Roman" pitchFamily="18" charset="0"/>
              </a:rPr>
              <a:t>functions) </a:t>
            </a:r>
            <a:r>
              <a:rPr lang="en-US" sz="2500" dirty="0">
                <a:cs typeface="Times New Roman" pitchFamily="18" charset="0"/>
              </a:rPr>
              <a:t>obtain memory from static memory; All </a:t>
            </a:r>
            <a:r>
              <a:rPr lang="en-US" sz="2500" i="1" dirty="0">
                <a:cs typeface="Times New Roman" pitchFamily="18" charset="0"/>
              </a:rPr>
              <a:t>static</a:t>
            </a:r>
            <a:r>
              <a:rPr lang="en-US" sz="2500" dirty="0">
                <a:cs typeface="Times New Roman" pitchFamily="18" charset="0"/>
              </a:rPr>
              <a:t> local variables in functions obtain memory from </a:t>
            </a:r>
            <a:r>
              <a:rPr lang="en-US" sz="2500" dirty="0">
                <a:solidFill>
                  <a:srgbClr val="0033CC"/>
                </a:solidFill>
                <a:cs typeface="Times New Roman" pitchFamily="18" charset="0"/>
              </a:rPr>
              <a:t>static memory</a:t>
            </a:r>
            <a:r>
              <a:rPr lang="en-US" sz="2500" dirty="0">
                <a:cs typeface="Times New Roman" pitchFamily="18" charset="0"/>
              </a:rPr>
              <a:t>.</a:t>
            </a:r>
          </a:p>
          <a:p>
            <a:pPr marL="342900" indent="-276225" algn="just" defTabSz="966788">
              <a:buFontTx/>
              <a:buChar char="•"/>
              <a:tabLst>
                <a:tab pos="1449388" algn="l"/>
              </a:tabLst>
            </a:pPr>
            <a:r>
              <a:rPr lang="en-US" sz="2500" dirty="0">
                <a:cs typeface="Times New Roman" pitchFamily="18" charset="0"/>
              </a:rPr>
              <a:t>All non static local variables in functions </a:t>
            </a:r>
            <a:r>
              <a:rPr lang="en-US" sz="2500" dirty="0" smtClean="0">
                <a:cs typeface="Times New Roman" pitchFamily="18" charset="0"/>
              </a:rPr>
              <a:t>(incl. global and member functions) obtain </a:t>
            </a:r>
            <a:r>
              <a:rPr lang="en-US" sz="2500" dirty="0">
                <a:cs typeface="Times New Roman" pitchFamily="18" charset="0"/>
              </a:rPr>
              <a:t>memory from the </a:t>
            </a:r>
            <a:r>
              <a:rPr lang="en-US" sz="2500" dirty="0">
                <a:solidFill>
                  <a:srgbClr val="0033CC"/>
                </a:solidFill>
                <a:cs typeface="Times New Roman" pitchFamily="18" charset="0"/>
              </a:rPr>
              <a:t>stack</a:t>
            </a:r>
            <a:r>
              <a:rPr lang="en-US" sz="2500" dirty="0">
                <a:cs typeface="Times New Roman" pitchFamily="18" charset="0"/>
              </a:rPr>
              <a:t>.</a:t>
            </a:r>
          </a:p>
          <a:p>
            <a:pPr marL="342900" indent="-276225" algn="just" defTabSz="966788">
              <a:buFontTx/>
              <a:buChar char="•"/>
              <a:tabLst>
                <a:tab pos="1449388" algn="l"/>
              </a:tabLst>
            </a:pPr>
            <a:r>
              <a:rPr lang="en-US" sz="2500" dirty="0" smtClean="0">
                <a:cs typeface="Times New Roman" pitchFamily="18" charset="0"/>
              </a:rPr>
              <a:t>All </a:t>
            </a:r>
            <a:r>
              <a:rPr lang="en-US" sz="2500" dirty="0">
                <a:cs typeface="Times New Roman" pitchFamily="18" charset="0"/>
              </a:rPr>
              <a:t>dynamically allocated variables </a:t>
            </a:r>
            <a:r>
              <a:rPr lang="en-US" sz="2500" dirty="0" smtClean="0">
                <a:cs typeface="Times New Roman" pitchFamily="18" charset="0"/>
              </a:rPr>
              <a:t>(using malloc and new) obtain </a:t>
            </a:r>
            <a:r>
              <a:rPr lang="en-US" sz="2500" dirty="0">
                <a:cs typeface="Times New Roman" pitchFamily="18" charset="0"/>
              </a:rPr>
              <a:t>memory from the </a:t>
            </a:r>
            <a:r>
              <a:rPr lang="en-US" sz="2500" dirty="0">
                <a:solidFill>
                  <a:srgbClr val="0033CC"/>
                </a:solidFill>
                <a:cs typeface="Times New Roman" pitchFamily="18" charset="0"/>
              </a:rPr>
              <a:t>heap</a:t>
            </a:r>
            <a:r>
              <a:rPr lang="en-US" sz="2500" dirty="0" smtClean="0">
                <a:cs typeface="Times New Roman" pitchFamily="18" charset="0"/>
              </a:rPr>
              <a:t>.</a:t>
            </a:r>
            <a:endParaRPr lang="en-US" sz="2500" dirty="0">
              <a:cs typeface="Times New Roman" pitchFamily="18" charset="0"/>
            </a:endParaRPr>
          </a:p>
        </p:txBody>
      </p:sp>
      <p:pic>
        <p:nvPicPr>
          <p:cNvPr id="15364" name="Picture 36" descr="MCBD19928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96000" y="1524000"/>
            <a:ext cx="22098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9"/>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200" b="1">
                <a:solidFill>
                  <a:schemeClr val="accent2"/>
                </a:solidFill>
                <a:cs typeface="Times New Roman" pitchFamily="18" charset="0"/>
              </a:rPr>
              <a:t>Partition of Memory Allocated to a Program</a:t>
            </a:r>
            <a:endParaRPr lang="en-US" sz="3200" b="1">
              <a:solidFill>
                <a:schemeClr val="accent2"/>
              </a:solidFill>
            </a:endParaRPr>
          </a:p>
        </p:txBody>
      </p:sp>
      <p:sp>
        <p:nvSpPr>
          <p:cNvPr id="16387" name="Text Box 31"/>
          <p:cNvSpPr txBox="1">
            <a:spLocks noChangeArrowheads="1"/>
          </p:cNvSpPr>
          <p:nvPr/>
        </p:nvSpPr>
        <p:spPr bwMode="auto">
          <a:xfrm>
            <a:off x="914400" y="838200"/>
            <a:ext cx="773747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OS allocates the memory block (starting address + block size)</a:t>
            </a:r>
          </a:p>
        </p:txBody>
      </p:sp>
      <p:sp>
        <p:nvSpPr>
          <p:cNvPr id="16388" name="Rectangle 48"/>
          <p:cNvSpPr>
            <a:spLocks noChangeArrowheads="1"/>
          </p:cNvSpPr>
          <p:nvPr/>
        </p:nvSpPr>
        <p:spPr bwMode="auto">
          <a:xfrm>
            <a:off x="5475288" y="3425825"/>
            <a:ext cx="3516312"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t>Variables and objects created</a:t>
            </a:r>
            <a:br>
              <a:rPr lang="en-US" sz="1600" dirty="0"/>
            </a:br>
            <a:r>
              <a:rPr lang="en-US" sz="1600" dirty="0"/>
              <a:t>using "</a:t>
            </a:r>
            <a:r>
              <a:rPr lang="en-US" sz="1600" dirty="0" smtClean="0"/>
              <a:t>new" </a:t>
            </a:r>
            <a:r>
              <a:rPr lang="en-US" sz="1600" dirty="0"/>
              <a:t>or </a:t>
            </a:r>
            <a:r>
              <a:rPr lang="en-US" sz="1600" dirty="0" smtClean="0"/>
              <a:t>"malloc", </a:t>
            </a:r>
            <a:r>
              <a:rPr lang="en-US" sz="1600" dirty="0"/>
              <a:t>including member functions</a:t>
            </a:r>
          </a:p>
        </p:txBody>
      </p:sp>
      <p:grpSp>
        <p:nvGrpSpPr>
          <p:cNvPr id="16389" name="Group 65"/>
          <p:cNvGrpSpPr>
            <a:grpSpLocks/>
          </p:cNvGrpSpPr>
          <p:nvPr/>
        </p:nvGrpSpPr>
        <p:grpSpPr bwMode="auto">
          <a:xfrm>
            <a:off x="3109913" y="1722438"/>
            <a:ext cx="5151437" cy="4522787"/>
            <a:chOff x="1959" y="1085"/>
            <a:chExt cx="3245" cy="2849"/>
          </a:xfrm>
        </p:grpSpPr>
        <p:sp>
          <p:nvSpPr>
            <p:cNvPr id="16403" name="Rectangle 40"/>
            <p:cNvSpPr>
              <a:spLocks noChangeArrowheads="1"/>
            </p:cNvSpPr>
            <p:nvPr/>
          </p:nvSpPr>
          <p:spPr bwMode="auto">
            <a:xfrm>
              <a:off x="1972" y="1142"/>
              <a:ext cx="1375" cy="27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Line 42"/>
            <p:cNvSpPr>
              <a:spLocks noChangeShapeType="1"/>
            </p:cNvSpPr>
            <p:nvPr/>
          </p:nvSpPr>
          <p:spPr bwMode="auto">
            <a:xfrm>
              <a:off x="2618" y="1142"/>
              <a:ext cx="0" cy="279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5" name="Rectangle 49"/>
            <p:cNvSpPr>
              <a:spLocks noChangeArrowheads="1"/>
            </p:cNvSpPr>
            <p:nvPr/>
          </p:nvSpPr>
          <p:spPr bwMode="auto">
            <a:xfrm>
              <a:off x="3449" y="3308"/>
              <a:ext cx="1755" cy="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all local variables and local objects, including member functions</a:t>
              </a:r>
            </a:p>
          </p:txBody>
        </p:sp>
        <p:sp>
          <p:nvSpPr>
            <p:cNvPr id="16406" name="Text Box 50"/>
            <p:cNvSpPr txBox="1">
              <a:spLocks noChangeArrowheads="1"/>
            </p:cNvSpPr>
            <p:nvPr/>
          </p:nvSpPr>
          <p:spPr bwMode="auto">
            <a:xfrm>
              <a:off x="3449" y="1629"/>
              <a:ext cx="160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size known at compilation time</a:t>
              </a:r>
            </a:p>
          </p:txBody>
        </p:sp>
        <p:sp>
          <p:nvSpPr>
            <p:cNvPr id="16407" name="Rectangle 51"/>
            <p:cNvSpPr>
              <a:spLocks noChangeArrowheads="1"/>
            </p:cNvSpPr>
            <p:nvPr/>
          </p:nvSpPr>
          <p:spPr bwMode="auto">
            <a:xfrm>
              <a:off x="1959" y="2172"/>
              <a:ext cx="1386" cy="17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Rectangle 52"/>
            <p:cNvSpPr>
              <a:spLocks noChangeArrowheads="1"/>
            </p:cNvSpPr>
            <p:nvPr/>
          </p:nvSpPr>
          <p:spPr bwMode="auto">
            <a:xfrm>
              <a:off x="1959" y="1548"/>
              <a:ext cx="1386" cy="62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Global and static </a:t>
              </a:r>
              <a:br>
                <a:rPr lang="en-US" sz="1600"/>
              </a:br>
              <a:r>
                <a:rPr lang="en-US" sz="1600"/>
                <a:t>variables &amp; objects</a:t>
              </a:r>
            </a:p>
          </p:txBody>
        </p:sp>
        <p:sp>
          <p:nvSpPr>
            <p:cNvPr id="16409" name="Text Box 55"/>
            <p:cNvSpPr txBox="1">
              <a:spLocks noChangeArrowheads="1"/>
            </p:cNvSpPr>
            <p:nvPr/>
          </p:nvSpPr>
          <p:spPr bwMode="auto">
            <a:xfrm>
              <a:off x="2400" y="2156"/>
              <a:ext cx="3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Heap</a:t>
              </a:r>
            </a:p>
          </p:txBody>
        </p:sp>
        <p:sp>
          <p:nvSpPr>
            <p:cNvPr id="16410" name="Text Box 56"/>
            <p:cNvSpPr txBox="1">
              <a:spLocks noChangeArrowheads="1"/>
            </p:cNvSpPr>
            <p:nvPr/>
          </p:nvSpPr>
          <p:spPr bwMode="auto">
            <a:xfrm>
              <a:off x="2400" y="3659"/>
              <a:ext cx="40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Stack</a:t>
              </a:r>
            </a:p>
          </p:txBody>
        </p:sp>
        <p:sp>
          <p:nvSpPr>
            <p:cNvPr id="16411" name="Rectangle 57"/>
            <p:cNvSpPr>
              <a:spLocks noChangeArrowheads="1"/>
            </p:cNvSpPr>
            <p:nvPr/>
          </p:nvSpPr>
          <p:spPr bwMode="auto">
            <a:xfrm>
              <a:off x="1959" y="1144"/>
              <a:ext cx="1386" cy="4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sz="1600"/>
                <a:t>Program code</a:t>
              </a:r>
            </a:p>
          </p:txBody>
        </p:sp>
        <p:sp>
          <p:nvSpPr>
            <p:cNvPr id="16412" name="Text Box 58"/>
            <p:cNvSpPr txBox="1">
              <a:spLocks noChangeArrowheads="1"/>
            </p:cNvSpPr>
            <p:nvPr/>
          </p:nvSpPr>
          <p:spPr bwMode="auto">
            <a:xfrm>
              <a:off x="3449" y="1085"/>
              <a:ext cx="1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size known at compilation time</a:t>
              </a:r>
            </a:p>
          </p:txBody>
        </p:sp>
      </p:grpSp>
      <p:grpSp>
        <p:nvGrpSpPr>
          <p:cNvPr id="282690" name="Group 66"/>
          <p:cNvGrpSpPr>
            <a:grpSpLocks/>
          </p:cNvGrpSpPr>
          <p:nvPr/>
        </p:nvGrpSpPr>
        <p:grpSpPr bwMode="auto">
          <a:xfrm>
            <a:off x="1096963" y="1676400"/>
            <a:ext cx="1952625" cy="4572000"/>
            <a:chOff x="691" y="1056"/>
            <a:chExt cx="1230" cy="2880"/>
          </a:xfrm>
        </p:grpSpPr>
        <p:sp>
          <p:nvSpPr>
            <p:cNvPr id="16393" name="Text Box 41"/>
            <p:cNvSpPr txBox="1">
              <a:spLocks noChangeArrowheads="1"/>
            </p:cNvSpPr>
            <p:nvPr/>
          </p:nvSpPr>
          <p:spPr bwMode="auto">
            <a:xfrm>
              <a:off x="691" y="1056"/>
              <a:ext cx="941" cy="2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Starting address</a:t>
              </a:r>
            </a:p>
          </p:txBody>
        </p:sp>
        <p:sp>
          <p:nvSpPr>
            <p:cNvPr id="16394" name="Line 44"/>
            <p:cNvSpPr>
              <a:spLocks noChangeShapeType="1"/>
            </p:cNvSpPr>
            <p:nvPr/>
          </p:nvSpPr>
          <p:spPr bwMode="auto">
            <a:xfrm>
              <a:off x="1705" y="3830"/>
              <a:ext cx="20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Text Box 45"/>
            <p:cNvSpPr txBox="1">
              <a:spLocks noChangeArrowheads="1"/>
            </p:cNvSpPr>
            <p:nvPr/>
          </p:nvSpPr>
          <p:spPr bwMode="auto">
            <a:xfrm>
              <a:off x="799" y="3723"/>
              <a:ext cx="10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Stack pointer</a:t>
              </a:r>
            </a:p>
          </p:txBody>
        </p:sp>
        <p:sp>
          <p:nvSpPr>
            <p:cNvPr id="16396" name="Line 46"/>
            <p:cNvSpPr>
              <a:spLocks noChangeShapeType="1"/>
            </p:cNvSpPr>
            <p:nvPr/>
          </p:nvSpPr>
          <p:spPr bwMode="auto">
            <a:xfrm>
              <a:off x="1678" y="2252"/>
              <a:ext cx="24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Text Box 47"/>
            <p:cNvSpPr txBox="1">
              <a:spLocks noChangeArrowheads="1"/>
            </p:cNvSpPr>
            <p:nvPr/>
          </p:nvSpPr>
          <p:spPr bwMode="auto">
            <a:xfrm>
              <a:off x="840" y="2139"/>
              <a:ext cx="78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Heap pointer</a:t>
              </a:r>
            </a:p>
          </p:txBody>
        </p:sp>
        <p:sp>
          <p:nvSpPr>
            <p:cNvPr id="16398" name="Text Box 59"/>
            <p:cNvSpPr txBox="1">
              <a:spLocks noChangeArrowheads="1"/>
            </p:cNvSpPr>
            <p:nvPr/>
          </p:nvSpPr>
          <p:spPr bwMode="auto">
            <a:xfrm>
              <a:off x="763" y="1603"/>
              <a:ext cx="86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Static memory</a:t>
              </a:r>
            </a:p>
          </p:txBody>
        </p:sp>
        <p:grpSp>
          <p:nvGrpSpPr>
            <p:cNvPr id="16399" name="Group 60"/>
            <p:cNvGrpSpPr>
              <a:grpSpLocks/>
            </p:cNvGrpSpPr>
            <p:nvPr/>
          </p:nvGrpSpPr>
          <p:grpSpPr bwMode="auto">
            <a:xfrm>
              <a:off x="1755" y="1238"/>
              <a:ext cx="153" cy="920"/>
              <a:chOff x="2496" y="1104"/>
              <a:chExt cx="96" cy="480"/>
            </a:xfrm>
          </p:grpSpPr>
          <p:sp>
            <p:nvSpPr>
              <p:cNvPr id="16401" name="Freeform 61"/>
              <p:cNvSpPr>
                <a:spLocks/>
              </p:cNvSpPr>
              <p:nvPr/>
            </p:nvSpPr>
            <p:spPr bwMode="auto">
              <a:xfrm>
                <a:off x="2496" y="1104"/>
                <a:ext cx="96" cy="240"/>
              </a:xfrm>
              <a:custGeom>
                <a:avLst/>
                <a:gdLst>
                  <a:gd name="T0" fmla="*/ 96 w 96"/>
                  <a:gd name="T1" fmla="*/ 0 h 240"/>
                  <a:gd name="T2" fmla="*/ 48 w 96"/>
                  <a:gd name="T3" fmla="*/ 48 h 240"/>
                  <a:gd name="T4" fmla="*/ 48 w 96"/>
                  <a:gd name="T5" fmla="*/ 192 h 240"/>
                  <a:gd name="T6" fmla="*/ 0 w 96"/>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40">
                    <a:moveTo>
                      <a:pt x="96" y="0"/>
                    </a:moveTo>
                    <a:lnTo>
                      <a:pt x="48" y="48"/>
                    </a:lnTo>
                    <a:lnTo>
                      <a:pt x="48" y="192"/>
                    </a:lnTo>
                    <a:lnTo>
                      <a:pt x="0" y="24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Freeform 62"/>
              <p:cNvSpPr>
                <a:spLocks/>
              </p:cNvSpPr>
              <p:nvPr/>
            </p:nvSpPr>
            <p:spPr bwMode="auto">
              <a:xfrm flipV="1">
                <a:off x="2496" y="1344"/>
                <a:ext cx="96" cy="240"/>
              </a:xfrm>
              <a:custGeom>
                <a:avLst/>
                <a:gdLst>
                  <a:gd name="T0" fmla="*/ 96 w 96"/>
                  <a:gd name="T1" fmla="*/ 0 h 240"/>
                  <a:gd name="T2" fmla="*/ 48 w 96"/>
                  <a:gd name="T3" fmla="*/ 48 h 240"/>
                  <a:gd name="T4" fmla="*/ 48 w 96"/>
                  <a:gd name="T5" fmla="*/ 192 h 240"/>
                  <a:gd name="T6" fmla="*/ 0 w 96"/>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40">
                    <a:moveTo>
                      <a:pt x="96" y="0"/>
                    </a:moveTo>
                    <a:lnTo>
                      <a:pt x="48" y="48"/>
                    </a:lnTo>
                    <a:lnTo>
                      <a:pt x="48" y="192"/>
                    </a:lnTo>
                    <a:lnTo>
                      <a:pt x="0" y="24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00" name="Line 63"/>
            <p:cNvSpPr>
              <a:spLocks noChangeShapeType="1"/>
            </p:cNvSpPr>
            <p:nvPr/>
          </p:nvSpPr>
          <p:spPr bwMode="auto">
            <a:xfrm>
              <a:off x="1678" y="1161"/>
              <a:ext cx="23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2677" name="Line 53"/>
          <p:cNvSpPr>
            <a:spLocks noChangeShapeType="1"/>
          </p:cNvSpPr>
          <p:nvPr/>
        </p:nvSpPr>
        <p:spPr bwMode="auto">
          <a:xfrm>
            <a:off x="4114800" y="3886200"/>
            <a:ext cx="0" cy="8334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78" name="Line 54"/>
          <p:cNvSpPr>
            <a:spLocks noChangeShapeType="1"/>
          </p:cNvSpPr>
          <p:nvPr/>
        </p:nvSpPr>
        <p:spPr bwMode="auto">
          <a:xfrm>
            <a:off x="4114800" y="4978400"/>
            <a:ext cx="0" cy="835025"/>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2677"/>
                                        </p:tgtEl>
                                        <p:attrNameLst>
                                          <p:attrName>style.visibility</p:attrName>
                                        </p:attrNameLst>
                                      </p:cBhvr>
                                      <p:to>
                                        <p:strVal val="visible"/>
                                      </p:to>
                                    </p:set>
                                    <p:animEffect transition="in" filter="wipe(up)">
                                      <p:cBhvr>
                                        <p:cTn id="7" dur="3000"/>
                                        <p:tgtEl>
                                          <p:spTgt spid="28267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2678"/>
                                        </p:tgtEl>
                                        <p:attrNameLst>
                                          <p:attrName>style.visibility</p:attrName>
                                        </p:attrNameLst>
                                      </p:cBhvr>
                                      <p:to>
                                        <p:strVal val="visible"/>
                                      </p:to>
                                    </p:set>
                                    <p:animEffect transition="in" filter="wipe(down)">
                                      <p:cBhvr>
                                        <p:cTn id="10" dur="3000"/>
                                        <p:tgtEl>
                                          <p:spTgt spid="282678"/>
                                        </p:tgtEl>
                                      </p:cBhvr>
                                    </p:animEffect>
                                  </p:childTnLst>
                                </p:cTn>
                              </p:par>
                            </p:childTnLst>
                          </p:cTn>
                        </p:par>
                        <p:par>
                          <p:cTn id="11" fill="hold" nodeType="afterGroup">
                            <p:stCondLst>
                              <p:cond delay="3000"/>
                            </p:stCondLst>
                            <p:childTnLst>
                              <p:par>
                                <p:cTn id="12" presetID="22" presetClass="entr" presetSubtype="2" fill="hold" nodeType="afterEffect">
                                  <p:stCondLst>
                                    <p:cond delay="0"/>
                                  </p:stCondLst>
                                  <p:childTnLst>
                                    <p:set>
                                      <p:cBhvr>
                                        <p:cTn id="13" dur="1" fill="hold">
                                          <p:stCondLst>
                                            <p:cond delay="0"/>
                                          </p:stCondLst>
                                        </p:cTn>
                                        <p:tgtEl>
                                          <p:spTgt spid="282690"/>
                                        </p:tgtEl>
                                        <p:attrNameLst>
                                          <p:attrName>style.visibility</p:attrName>
                                        </p:attrNameLst>
                                      </p:cBhvr>
                                      <p:to>
                                        <p:strVal val="visible"/>
                                      </p:to>
                                    </p:set>
                                    <p:animEffect transition="in" filter="wipe(right)">
                                      <p:cBhvr>
                                        <p:cTn id="14" dur="2000"/>
                                        <p:tgtEl>
                                          <p:spTgt spid="282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77" grpId="0" animBg="1"/>
      <p:bldP spid="2826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65150" y="41275"/>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smtClean="0">
                <a:solidFill>
                  <a:schemeClr val="accent2"/>
                </a:solidFill>
                <a:cs typeface="Times New Roman" pitchFamily="18" charset="0"/>
              </a:rPr>
              <a:t>Use of Static </a:t>
            </a:r>
            <a:r>
              <a:rPr lang="en-US" sz="3400" b="1" dirty="0">
                <a:solidFill>
                  <a:schemeClr val="accent2"/>
                </a:solidFill>
                <a:cs typeface="Times New Roman" pitchFamily="18" charset="0"/>
              </a:rPr>
              <a:t>Memory</a:t>
            </a:r>
            <a:endParaRPr lang="en-US" sz="3400" b="1" dirty="0">
              <a:solidFill>
                <a:schemeClr val="accent2"/>
              </a:solidFill>
            </a:endParaRPr>
          </a:p>
        </p:txBody>
      </p:sp>
      <p:sp>
        <p:nvSpPr>
          <p:cNvPr id="17411" name="Rectangle 3"/>
          <p:cNvSpPr>
            <a:spLocks noChangeArrowheads="1"/>
          </p:cNvSpPr>
          <p:nvPr/>
        </p:nvSpPr>
        <p:spPr bwMode="auto">
          <a:xfrm>
            <a:off x="609600" y="838200"/>
            <a:ext cx="8089900" cy="59977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342900" indent="-276225" algn="just" defTabSz="966788">
              <a:buFontTx/>
              <a:buChar char="•"/>
              <a:tabLst>
                <a:tab pos="800100" algn="l"/>
              </a:tabLst>
            </a:pPr>
            <a:r>
              <a:rPr lang="en-US" sz="2500" dirty="0">
                <a:cs typeface="Times New Roman" pitchFamily="18" charset="0"/>
              </a:rPr>
              <a:t>Static memory is allocated statically -- during the compilation (before the program is executed).</a:t>
            </a:r>
          </a:p>
          <a:p>
            <a:pPr marL="342900" indent="-276225" algn="just" defTabSz="966788">
              <a:buFontTx/>
              <a:buChar char="•"/>
              <a:tabLst>
                <a:tab pos="800100" algn="l"/>
              </a:tabLst>
            </a:pPr>
            <a:r>
              <a:rPr lang="en-US" sz="2500" dirty="0">
                <a:cs typeface="Times New Roman" pitchFamily="18" charset="0"/>
              </a:rPr>
              <a:t>There is only one copy of the memory will be created.</a:t>
            </a:r>
          </a:p>
          <a:p>
            <a:pPr marL="342900" indent="-276225" algn="just" defTabSz="966788">
              <a:buFontTx/>
              <a:buChar char="•"/>
              <a:tabLst>
                <a:tab pos="800100" algn="l"/>
              </a:tabLst>
            </a:pPr>
            <a:r>
              <a:rPr lang="en-US" sz="2500" dirty="0">
                <a:cs typeface="Times New Roman" pitchFamily="18" charset="0"/>
              </a:rPr>
              <a:t>Change made to a static variable will </a:t>
            </a:r>
            <a:r>
              <a:rPr lang="en-US" sz="2500" dirty="0" smtClean="0">
                <a:cs typeface="Times New Roman" pitchFamily="18" charset="0"/>
              </a:rPr>
              <a:t>impact all other </a:t>
            </a:r>
            <a:r>
              <a:rPr lang="en-US" sz="2500" dirty="0">
                <a:cs typeface="Times New Roman" pitchFamily="18" charset="0"/>
              </a:rPr>
              <a:t>functions that use the variable.</a:t>
            </a:r>
          </a:p>
          <a:p>
            <a:pPr marL="342900" indent="-276225" algn="just" defTabSz="966788">
              <a:buFontTx/>
              <a:buChar char="•"/>
              <a:tabLst>
                <a:tab pos="800100" algn="l"/>
              </a:tabLst>
            </a:pPr>
            <a:r>
              <a:rPr lang="en-US" sz="2500" dirty="0">
                <a:cs typeface="Times New Roman" pitchFamily="18" charset="0"/>
              </a:rPr>
              <a:t>A static variable go out of scope only if the program terminated.</a:t>
            </a:r>
          </a:p>
          <a:p>
            <a:pPr marL="342900" indent="-276225" algn="just" defTabSz="966788">
              <a:tabLst>
                <a:tab pos="800100" algn="l"/>
              </a:tabLst>
            </a:pPr>
            <a:r>
              <a:rPr lang="en-US" sz="2500" dirty="0">
                <a:cs typeface="Times New Roman" pitchFamily="18" charset="0"/>
              </a:rPr>
              <a:t>Why do we need static local variable?</a:t>
            </a:r>
          </a:p>
          <a:p>
            <a:pPr marL="342900" indent="-276225" algn="just" defTabSz="966788">
              <a:tabLst>
                <a:tab pos="800100" algn="l"/>
              </a:tabLst>
            </a:pPr>
            <a:r>
              <a:rPr lang="en-US" sz="2500" dirty="0">
                <a:cs typeface="Times New Roman" pitchFamily="18" charset="0"/>
              </a:rPr>
              <a:t>Example: Count how many times a page has been accessed</a:t>
            </a:r>
          </a:p>
          <a:p>
            <a:pPr marL="342900" indent="-276225" algn="just" defTabSz="966788">
              <a:lnSpc>
                <a:spcPct val="120000"/>
              </a:lnSpc>
              <a:tabLst>
                <a:tab pos="800100" algn="l"/>
              </a:tabLst>
            </a:pPr>
            <a:r>
              <a:rPr lang="en-US" sz="2200" dirty="0">
                <a:latin typeface="Arial" pitchFamily="34" charset="0"/>
                <a:cs typeface="Times New Roman" pitchFamily="18" charset="0"/>
              </a:rPr>
              <a:t>void login() {</a:t>
            </a:r>
          </a:p>
          <a:p>
            <a:pPr marL="342900" indent="-276225" algn="just" defTabSz="966788">
              <a:lnSpc>
                <a:spcPct val="120000"/>
              </a:lnSpc>
              <a:tabLst>
                <a:tab pos="800100" algn="l"/>
              </a:tabLst>
            </a:pPr>
            <a:r>
              <a:rPr lang="en-US" sz="2200" dirty="0">
                <a:latin typeface="Arial" pitchFamily="34" charset="0"/>
                <a:cs typeface="Times New Roman" pitchFamily="18" charset="0"/>
              </a:rPr>
              <a:t>	</a:t>
            </a:r>
            <a:r>
              <a:rPr lang="en-US" sz="2200" dirty="0">
                <a:solidFill>
                  <a:srgbClr val="0070C0"/>
                </a:solidFill>
                <a:latin typeface="Arial" pitchFamily="34" charset="0"/>
                <a:cs typeface="Times New Roman" pitchFamily="18" charset="0"/>
              </a:rPr>
              <a:t>static</a:t>
            </a:r>
            <a:r>
              <a:rPr lang="en-US" sz="2200" dirty="0">
                <a:latin typeface="Arial" pitchFamily="34" charset="0"/>
                <a:cs typeface="Times New Roman" pitchFamily="18" charset="0"/>
              </a:rPr>
              <a:t> </a:t>
            </a:r>
            <a:r>
              <a:rPr lang="en-US" sz="2200" dirty="0" err="1">
                <a:latin typeface="Arial" pitchFamily="34" charset="0"/>
                <a:cs typeface="Times New Roman" pitchFamily="18" charset="0"/>
              </a:rPr>
              <a:t>int</a:t>
            </a:r>
            <a:r>
              <a:rPr lang="en-US" sz="2200" dirty="0">
                <a:latin typeface="Arial" pitchFamily="34" charset="0"/>
                <a:cs typeface="Times New Roman" pitchFamily="18" charset="0"/>
              </a:rPr>
              <a:t> counter = 0;	</a:t>
            </a:r>
            <a:r>
              <a:rPr lang="en-US" sz="2200" dirty="0">
                <a:solidFill>
                  <a:schemeClr val="accent1"/>
                </a:solidFill>
                <a:latin typeface="Arial" pitchFamily="34" charset="0"/>
                <a:cs typeface="Times New Roman" pitchFamily="18" charset="0"/>
              </a:rPr>
              <a:t>// will be initialized only once</a:t>
            </a:r>
          </a:p>
          <a:p>
            <a:pPr marL="342900" indent="-276225" algn="just" defTabSz="966788">
              <a:lnSpc>
                <a:spcPct val="120000"/>
              </a:lnSpc>
              <a:tabLst>
                <a:tab pos="800100" algn="l"/>
              </a:tabLst>
            </a:pPr>
            <a:r>
              <a:rPr lang="en-US" sz="2200" dirty="0">
                <a:latin typeface="Arial" pitchFamily="34" charset="0"/>
                <a:cs typeface="Times New Roman" pitchFamily="18" charset="0"/>
              </a:rPr>
              <a:t>	</a:t>
            </a:r>
            <a:r>
              <a:rPr lang="en-US" sz="2200" dirty="0" err="1">
                <a:latin typeface="Arial" pitchFamily="34" charset="0"/>
                <a:cs typeface="Times New Roman" pitchFamily="18" charset="0"/>
              </a:rPr>
              <a:t>readId_pwd</a:t>
            </a:r>
            <a:r>
              <a:rPr lang="en-US" sz="2200" dirty="0">
                <a:latin typeface="Arial" pitchFamily="34" charset="0"/>
                <a:cs typeface="Times New Roman" pitchFamily="18" charset="0"/>
              </a:rPr>
              <a:t>( );</a:t>
            </a:r>
          </a:p>
          <a:p>
            <a:pPr marL="342900" indent="-276225" algn="just" defTabSz="966788">
              <a:lnSpc>
                <a:spcPct val="120000"/>
              </a:lnSpc>
              <a:tabLst>
                <a:tab pos="800100" algn="l"/>
              </a:tabLst>
            </a:pPr>
            <a:r>
              <a:rPr lang="en-US" sz="2200" dirty="0">
                <a:latin typeface="Arial" pitchFamily="34" charset="0"/>
                <a:cs typeface="Times New Roman" pitchFamily="18" charset="0"/>
              </a:rPr>
              <a:t>	if (verified( ))</a:t>
            </a:r>
          </a:p>
          <a:p>
            <a:pPr marL="342900" indent="-276225" algn="just" defTabSz="966788">
              <a:lnSpc>
                <a:spcPct val="120000"/>
              </a:lnSpc>
              <a:tabLst>
                <a:tab pos="800100" algn="l"/>
              </a:tabLst>
            </a:pPr>
            <a:r>
              <a:rPr lang="en-US" sz="2200" dirty="0">
                <a:latin typeface="Arial" pitchFamily="34" charset="0"/>
                <a:cs typeface="Times New Roman" pitchFamily="18" charset="0"/>
              </a:rPr>
              <a:t>		counter++;		</a:t>
            </a:r>
            <a:r>
              <a:rPr lang="en-US" sz="2200" dirty="0">
                <a:solidFill>
                  <a:schemeClr val="accent1"/>
                </a:solidFill>
                <a:latin typeface="Arial" pitchFamily="34" charset="0"/>
                <a:cs typeface="Times New Roman" pitchFamily="18" charset="0"/>
              </a:rPr>
              <a:t>// count the # of users logged in</a:t>
            </a:r>
            <a:r>
              <a:rPr lang="en-US" sz="2200" dirty="0">
                <a:latin typeface="Arial" pitchFamily="34" charset="0"/>
                <a:cs typeface="Times New Roman" pitchFamily="18" charset="0"/>
              </a:rPr>
              <a:t> </a:t>
            </a:r>
          </a:p>
          <a:p>
            <a:pPr marL="342900" indent="-276225" algn="just" defTabSz="966788">
              <a:lnSpc>
                <a:spcPct val="120000"/>
              </a:lnSpc>
              <a:tabLst>
                <a:tab pos="800100" algn="l"/>
              </a:tabLst>
            </a:pPr>
            <a:r>
              <a:rPr lang="en-US" sz="2200" dirty="0">
                <a:latin typeface="Arial" pitchFamily="34" charset="0"/>
                <a:cs typeface="Times New Roman"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71513" y="228600"/>
            <a:ext cx="7807325" cy="563563"/>
          </a:xfrm>
        </p:spPr>
        <p:txBody>
          <a:bodyPr/>
          <a:lstStyle/>
          <a:p>
            <a:r>
              <a:rPr lang="en-US" sz="3600" smtClean="0">
                <a:solidFill>
                  <a:schemeClr val="accent2"/>
                </a:solidFill>
                <a:cs typeface="Times New Roman" pitchFamily="18" charset="0"/>
              </a:rPr>
              <a:t>Static Local versus Global Variables</a:t>
            </a:r>
          </a:p>
        </p:txBody>
      </p:sp>
      <p:sp>
        <p:nvSpPr>
          <p:cNvPr id="18435" name="Text Box 3"/>
          <p:cNvSpPr txBox="1">
            <a:spLocks noChangeArrowheads="1"/>
          </p:cNvSpPr>
          <p:nvPr/>
        </p:nvSpPr>
        <p:spPr bwMode="auto">
          <a:xfrm>
            <a:off x="381000" y="914400"/>
            <a:ext cx="8534400" cy="59831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nSpc>
                <a:spcPct val="110000"/>
              </a:lnSpc>
            </a:pPr>
            <a:r>
              <a:rPr lang="en-US" sz="2800" dirty="0">
                <a:ea typeface="Arial Unicode MS" pitchFamily="34" charset="-128"/>
                <a:cs typeface="Arial Unicode MS" pitchFamily="34" charset="-128"/>
              </a:rPr>
              <a:t>In this program, counter could be declared as a global variable. The advantages of using a static local variable are twofold:</a:t>
            </a:r>
          </a:p>
          <a:p>
            <a:pPr marL="457200" indent="-457200">
              <a:lnSpc>
                <a:spcPct val="110000"/>
              </a:lnSpc>
              <a:buFont typeface="Wingdings" panose="05000000000000000000" pitchFamily="2" charset="2"/>
              <a:buChar char="§"/>
            </a:pPr>
            <a:r>
              <a:rPr lang="en-US" sz="2800" dirty="0">
                <a:ea typeface="Arial Unicode MS" pitchFamily="34" charset="-128"/>
                <a:cs typeface="Arial Unicode MS" pitchFamily="34" charset="-128"/>
              </a:rPr>
              <a:t>It puts the variable declaration in the same place where the variable is actually used. It makes the program easier to read and understand. </a:t>
            </a:r>
          </a:p>
          <a:p>
            <a:pPr marL="457200" indent="-457200">
              <a:lnSpc>
                <a:spcPct val="110000"/>
              </a:lnSpc>
              <a:buFont typeface="Wingdings" panose="05000000000000000000" pitchFamily="2" charset="2"/>
              <a:buChar char="§"/>
            </a:pPr>
            <a:r>
              <a:rPr lang="en-US" sz="2800" dirty="0">
                <a:cs typeface="Times New Roman" pitchFamily="18" charset="0"/>
              </a:rPr>
              <a:t>It prevents other functions to access the variable. As a global variable, all other functions can </a:t>
            </a:r>
            <a:r>
              <a:rPr lang="en-US" sz="2800" dirty="0" smtClean="0">
                <a:cs typeface="Times New Roman" pitchFamily="18" charset="0"/>
              </a:rPr>
              <a:t>read/write </a:t>
            </a:r>
            <a:r>
              <a:rPr lang="en-US" sz="2800" dirty="0">
                <a:cs typeface="Times New Roman" pitchFamily="18" charset="0"/>
              </a:rPr>
              <a:t>it.</a:t>
            </a:r>
            <a:r>
              <a:rPr lang="en-US" sz="2800" dirty="0"/>
              <a:t> </a:t>
            </a:r>
            <a:endParaRPr lang="en-US" sz="2800" dirty="0" smtClean="0"/>
          </a:p>
          <a:p>
            <a:pPr marL="457200" indent="-457200">
              <a:lnSpc>
                <a:spcPct val="110000"/>
              </a:lnSpc>
              <a:buFont typeface="Wingdings" panose="05000000000000000000" pitchFamily="2" charset="2"/>
              <a:buChar char="§"/>
            </a:pPr>
            <a:r>
              <a:rPr lang="en-US" sz="2800" dirty="0" smtClean="0"/>
              <a:t>How can the log out function access the counter?</a:t>
            </a:r>
          </a:p>
          <a:p>
            <a:pPr lvl="1">
              <a:lnSpc>
                <a:spcPct val="110000"/>
              </a:lnSpc>
              <a:buFontTx/>
              <a:buChar char="•"/>
            </a:pPr>
            <a:r>
              <a:rPr lang="en-US" dirty="0" smtClean="0"/>
              <a:t>Put login and logout functions in one class;</a:t>
            </a:r>
          </a:p>
          <a:p>
            <a:pPr lvl="1">
              <a:lnSpc>
                <a:spcPct val="110000"/>
              </a:lnSpc>
              <a:buFontTx/>
              <a:buChar char="•"/>
            </a:pPr>
            <a:r>
              <a:rPr lang="en-US" dirty="0" smtClean="0"/>
              <a:t>Define a static variable in the class, instead of in the function.</a:t>
            </a:r>
          </a:p>
          <a:p>
            <a:pPr lvl="1">
              <a:lnSpc>
                <a:spcPct val="110000"/>
              </a:lnSpc>
              <a:buFontTx/>
              <a:buChar char="•"/>
            </a:pPr>
            <a:r>
              <a:rPr lang="en-US" dirty="0" smtClean="0"/>
              <a:t>Using a global variable works, but not as secure as using a static class variable.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Effect transition="in" filter="wipe(left)">
                                      <p:cBhvr>
                                        <p:cTn id="7" dur="500"/>
                                        <p:tgtEl>
                                          <p:spTgt spid="18435">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animEffect transition="in" filter="wipe(left)">
                                      <p:cBhvr>
                                        <p:cTn id="11" dur="500"/>
                                        <p:tgtEl>
                                          <p:spTgt spid="18435">
                                            <p:txEl>
                                              <p:pRg st="5" end="5"/>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435">
                                            <p:txEl>
                                              <p:pRg st="6" end="6"/>
                                            </p:txEl>
                                          </p:spTgt>
                                        </p:tgtEl>
                                        <p:attrNameLst>
                                          <p:attrName>style.visibility</p:attrName>
                                        </p:attrNameLst>
                                      </p:cBhvr>
                                      <p:to>
                                        <p:strVal val="visible"/>
                                      </p:to>
                                    </p:set>
                                    <p:animEffect transition="in" filter="wipe(left)">
                                      <p:cBhvr>
                                        <p:cTn id="1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228600"/>
            <a:ext cx="8762999" cy="815975"/>
          </a:xfrm>
        </p:spPr>
        <p:txBody>
          <a:bodyPr/>
          <a:lstStyle/>
          <a:p>
            <a:pPr marL="0" indent="0"/>
            <a:r>
              <a:rPr lang="en-US" sz="2800" dirty="0" smtClean="0"/>
              <a:t>Stack and its Applications </a:t>
            </a:r>
            <a:br>
              <a:rPr lang="en-US" sz="2800" dirty="0" smtClean="0"/>
            </a:br>
            <a:r>
              <a:rPr lang="en-US" sz="2800" dirty="0" smtClean="0"/>
              <a:t>(Text Section 2.5.5 and Appendix A, </a:t>
            </a:r>
            <a:br>
              <a:rPr lang="en-US" sz="2800" dirty="0" smtClean="0"/>
            </a:br>
            <a:r>
              <a:rPr lang="en-US" sz="2800" dirty="0" smtClean="0"/>
              <a:t>also discussed in depth in CSE230 Stack Architecture)</a:t>
            </a:r>
          </a:p>
        </p:txBody>
      </p:sp>
      <p:sp>
        <p:nvSpPr>
          <p:cNvPr id="19459" name="Text Box 7"/>
          <p:cNvSpPr txBox="1">
            <a:spLocks noChangeArrowheads="1"/>
          </p:cNvSpPr>
          <p:nvPr/>
        </p:nvSpPr>
        <p:spPr bwMode="auto">
          <a:xfrm>
            <a:off x="1619250" y="3490913"/>
            <a:ext cx="885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200" dirty="0">
                <a:latin typeface="Courier New" pitchFamily="49" charset="0"/>
              </a:rPr>
              <a:t>Memory</a:t>
            </a:r>
          </a:p>
        </p:txBody>
      </p:sp>
      <p:sp>
        <p:nvSpPr>
          <p:cNvPr id="19460" name="Text Box 20"/>
          <p:cNvSpPr txBox="1">
            <a:spLocks noChangeArrowheads="1"/>
          </p:cNvSpPr>
          <p:nvPr/>
        </p:nvSpPr>
        <p:spPr bwMode="auto">
          <a:xfrm rot="-5400000">
            <a:off x="488950" y="5106988"/>
            <a:ext cx="815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t>SPRING</a:t>
            </a:r>
          </a:p>
        </p:txBody>
      </p:sp>
      <p:sp>
        <p:nvSpPr>
          <p:cNvPr id="19461" name="Rectangle 36"/>
          <p:cNvSpPr>
            <a:spLocks noChangeArrowheads="1"/>
          </p:cNvSpPr>
          <p:nvPr/>
        </p:nvSpPr>
        <p:spPr bwMode="auto">
          <a:xfrm>
            <a:off x="1668463" y="1938338"/>
            <a:ext cx="787400" cy="2000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37"/>
          <p:cNvSpPr>
            <a:spLocks noChangeArrowheads="1"/>
          </p:cNvSpPr>
          <p:nvPr/>
        </p:nvSpPr>
        <p:spPr bwMode="auto">
          <a:xfrm>
            <a:off x="1668463" y="2133600"/>
            <a:ext cx="787400" cy="2000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Rectangle 38"/>
          <p:cNvSpPr>
            <a:spLocks noChangeArrowheads="1"/>
          </p:cNvSpPr>
          <p:nvPr/>
        </p:nvSpPr>
        <p:spPr bwMode="auto">
          <a:xfrm>
            <a:off x="1668463" y="2328863"/>
            <a:ext cx="787400" cy="2000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Rectangle 39"/>
          <p:cNvSpPr>
            <a:spLocks noChangeArrowheads="1"/>
          </p:cNvSpPr>
          <p:nvPr/>
        </p:nvSpPr>
        <p:spPr bwMode="auto">
          <a:xfrm>
            <a:off x="1668463" y="2524125"/>
            <a:ext cx="787400" cy="2000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Rectangle 40"/>
          <p:cNvSpPr>
            <a:spLocks noChangeArrowheads="1"/>
          </p:cNvSpPr>
          <p:nvPr/>
        </p:nvSpPr>
        <p:spPr bwMode="auto">
          <a:xfrm>
            <a:off x="1668463" y="2717800"/>
            <a:ext cx="787400" cy="2000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Rectangle 41"/>
          <p:cNvSpPr>
            <a:spLocks noChangeArrowheads="1"/>
          </p:cNvSpPr>
          <p:nvPr/>
        </p:nvSpPr>
        <p:spPr bwMode="auto">
          <a:xfrm>
            <a:off x="1668463" y="2916238"/>
            <a:ext cx="787400" cy="2000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Rectangle 42"/>
          <p:cNvSpPr>
            <a:spLocks noChangeArrowheads="1"/>
          </p:cNvSpPr>
          <p:nvPr/>
        </p:nvSpPr>
        <p:spPr bwMode="auto">
          <a:xfrm>
            <a:off x="1668463" y="3113088"/>
            <a:ext cx="787400" cy="2000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Rectangle 43"/>
          <p:cNvSpPr>
            <a:spLocks noChangeArrowheads="1"/>
          </p:cNvSpPr>
          <p:nvPr/>
        </p:nvSpPr>
        <p:spPr bwMode="auto">
          <a:xfrm>
            <a:off x="1863725" y="2057400"/>
            <a:ext cx="368300" cy="110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sz="1200">
                <a:latin typeface="Courier New" pitchFamily="49" charset="0"/>
              </a:rPr>
              <a:t>x1</a:t>
            </a:r>
          </a:p>
          <a:p>
            <a:pPr>
              <a:lnSpc>
                <a:spcPct val="110000"/>
              </a:lnSpc>
            </a:pPr>
            <a:r>
              <a:rPr lang="en-US" sz="1200">
                <a:latin typeface="Courier New" pitchFamily="49" charset="0"/>
              </a:rPr>
              <a:t>x2</a:t>
            </a:r>
          </a:p>
          <a:p>
            <a:pPr>
              <a:lnSpc>
                <a:spcPct val="110000"/>
              </a:lnSpc>
            </a:pPr>
            <a:r>
              <a:rPr lang="en-US" sz="1200">
                <a:latin typeface="Courier New" pitchFamily="49" charset="0"/>
              </a:rPr>
              <a:t>x3</a:t>
            </a:r>
          </a:p>
          <a:p>
            <a:pPr>
              <a:lnSpc>
                <a:spcPct val="110000"/>
              </a:lnSpc>
            </a:pPr>
            <a:r>
              <a:rPr lang="en-US" sz="1200">
                <a:latin typeface="Courier New" pitchFamily="49" charset="0"/>
              </a:rPr>
              <a:t>x4</a:t>
            </a:r>
          </a:p>
          <a:p>
            <a:pPr>
              <a:lnSpc>
                <a:spcPct val="110000"/>
              </a:lnSpc>
            </a:pPr>
            <a:r>
              <a:rPr lang="en-US" sz="1200">
                <a:latin typeface="Courier New" pitchFamily="49" charset="0"/>
              </a:rPr>
              <a:t>y</a:t>
            </a:r>
          </a:p>
        </p:txBody>
      </p:sp>
      <p:sp>
        <p:nvSpPr>
          <p:cNvPr id="288818" name="Freeform 50"/>
          <p:cNvSpPr>
            <a:spLocks/>
          </p:cNvSpPr>
          <p:nvPr/>
        </p:nvSpPr>
        <p:spPr bwMode="auto">
          <a:xfrm>
            <a:off x="5807075" y="3557588"/>
            <a:ext cx="444500" cy="739775"/>
          </a:xfrm>
          <a:custGeom>
            <a:avLst/>
            <a:gdLst>
              <a:gd name="T0" fmla="*/ 0 w 363"/>
              <a:gd name="T1" fmla="*/ 195643 h 363"/>
              <a:gd name="T2" fmla="*/ 0 w 363"/>
              <a:gd name="T3" fmla="*/ 0 h 363"/>
              <a:gd name="T4" fmla="*/ 444500 w 363"/>
              <a:gd name="T5" fmla="*/ 0 h 363"/>
              <a:gd name="T6" fmla="*/ 444500 w 363"/>
              <a:gd name="T7" fmla="*/ 739775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3" h="363">
                <a:moveTo>
                  <a:pt x="0" y="96"/>
                </a:moveTo>
                <a:lnTo>
                  <a:pt x="0" y="0"/>
                </a:lnTo>
                <a:lnTo>
                  <a:pt x="363" y="0"/>
                </a:lnTo>
                <a:lnTo>
                  <a:pt x="363" y="363"/>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822" name="Freeform 54"/>
          <p:cNvSpPr>
            <a:spLocks/>
          </p:cNvSpPr>
          <p:nvPr/>
        </p:nvSpPr>
        <p:spPr bwMode="auto">
          <a:xfrm>
            <a:off x="6613525" y="3557588"/>
            <a:ext cx="622300" cy="688975"/>
          </a:xfrm>
          <a:custGeom>
            <a:avLst/>
            <a:gdLst>
              <a:gd name="T0" fmla="*/ 0 w 363"/>
              <a:gd name="T1" fmla="*/ 182208 h 363"/>
              <a:gd name="T2" fmla="*/ 0 w 363"/>
              <a:gd name="T3" fmla="*/ 0 h 363"/>
              <a:gd name="T4" fmla="*/ 622300 w 363"/>
              <a:gd name="T5" fmla="*/ 0 h 363"/>
              <a:gd name="T6" fmla="*/ 622300 w 363"/>
              <a:gd name="T7" fmla="*/ 688975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3" h="363">
                <a:moveTo>
                  <a:pt x="0" y="96"/>
                </a:moveTo>
                <a:lnTo>
                  <a:pt x="0" y="0"/>
                </a:lnTo>
                <a:lnTo>
                  <a:pt x="363" y="0"/>
                </a:lnTo>
                <a:lnTo>
                  <a:pt x="363" y="363"/>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8868" name="Group 100"/>
          <p:cNvGrpSpPr>
            <a:grpSpLocks/>
          </p:cNvGrpSpPr>
          <p:nvPr/>
        </p:nvGrpSpPr>
        <p:grpSpPr bwMode="auto">
          <a:xfrm>
            <a:off x="2209800" y="2730500"/>
            <a:ext cx="5572125" cy="1516063"/>
            <a:chOff x="1392" y="1528"/>
            <a:chExt cx="3510" cy="955"/>
          </a:xfrm>
        </p:grpSpPr>
        <p:sp>
          <p:nvSpPr>
            <p:cNvPr id="19551" name="Freeform 59"/>
            <p:cNvSpPr>
              <a:spLocks/>
            </p:cNvSpPr>
            <p:nvPr/>
          </p:nvSpPr>
          <p:spPr bwMode="auto">
            <a:xfrm>
              <a:off x="1392" y="1706"/>
              <a:ext cx="3321" cy="777"/>
            </a:xfrm>
            <a:custGeom>
              <a:avLst/>
              <a:gdLst>
                <a:gd name="T0" fmla="*/ 3321 w 2564"/>
                <a:gd name="T1" fmla="*/ 777 h 581"/>
                <a:gd name="T2" fmla="*/ 3321 w 2564"/>
                <a:gd name="T3" fmla="*/ 0 h 581"/>
                <a:gd name="T4" fmla="*/ 0 w 2564"/>
                <a:gd name="T5" fmla="*/ 0 h 581"/>
                <a:gd name="T6" fmla="*/ 0 60000 65536"/>
                <a:gd name="T7" fmla="*/ 0 60000 65536"/>
                <a:gd name="T8" fmla="*/ 0 60000 65536"/>
              </a:gdLst>
              <a:ahLst/>
              <a:cxnLst>
                <a:cxn ang="T6">
                  <a:pos x="T0" y="T1"/>
                </a:cxn>
                <a:cxn ang="T7">
                  <a:pos x="T2" y="T3"/>
                </a:cxn>
                <a:cxn ang="T8">
                  <a:pos x="T4" y="T5"/>
                </a:cxn>
              </a:cxnLst>
              <a:rect l="0" t="0" r="r" b="b"/>
              <a:pathLst>
                <a:path w="2564" h="581">
                  <a:moveTo>
                    <a:pt x="2564" y="581"/>
                  </a:moveTo>
                  <a:lnTo>
                    <a:pt x="2564" y="0"/>
                  </a:lnTo>
                  <a:lnTo>
                    <a:pt x="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2" name="Text Box 60"/>
            <p:cNvSpPr txBox="1">
              <a:spLocks noChangeArrowheads="1"/>
            </p:cNvSpPr>
            <p:nvPr/>
          </p:nvSpPr>
          <p:spPr bwMode="auto">
            <a:xfrm>
              <a:off x="4496" y="1528"/>
              <a:ext cx="4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latin typeface="Courier New" pitchFamily="49" charset="0"/>
                </a:rPr>
                <a:t>Pop y</a:t>
              </a:r>
            </a:p>
          </p:txBody>
        </p:sp>
      </p:grpSp>
      <p:grpSp>
        <p:nvGrpSpPr>
          <p:cNvPr id="288858" name="Group 90"/>
          <p:cNvGrpSpPr>
            <a:grpSpLocks/>
          </p:cNvGrpSpPr>
          <p:nvPr/>
        </p:nvGrpSpPr>
        <p:grpSpPr bwMode="auto">
          <a:xfrm>
            <a:off x="2290763" y="2236788"/>
            <a:ext cx="1206500" cy="3783012"/>
            <a:chOff x="1443" y="1217"/>
            <a:chExt cx="760" cy="2383"/>
          </a:xfrm>
        </p:grpSpPr>
        <p:sp>
          <p:nvSpPr>
            <p:cNvPr id="19544" name="Freeform 11"/>
            <p:cNvSpPr>
              <a:spLocks/>
            </p:cNvSpPr>
            <p:nvPr/>
          </p:nvSpPr>
          <p:spPr bwMode="auto">
            <a:xfrm>
              <a:off x="1636" y="2576"/>
              <a:ext cx="489" cy="1024"/>
            </a:xfrm>
            <a:custGeom>
              <a:avLst/>
              <a:gdLst>
                <a:gd name="T0" fmla="*/ 0 w 720"/>
                <a:gd name="T1" fmla="*/ 0 h 2400"/>
                <a:gd name="T2" fmla="*/ 0 w 720"/>
                <a:gd name="T3" fmla="*/ 1024 h 2400"/>
                <a:gd name="T4" fmla="*/ 489 w 720"/>
                <a:gd name="T5" fmla="*/ 1024 h 2400"/>
                <a:gd name="T6" fmla="*/ 489 w 720"/>
                <a:gd name="T7" fmla="*/ 0 h 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400">
                  <a:moveTo>
                    <a:pt x="0" y="0"/>
                  </a:moveTo>
                  <a:lnTo>
                    <a:pt x="0" y="2400"/>
                  </a:lnTo>
                  <a:lnTo>
                    <a:pt x="720" y="2400"/>
                  </a:lnTo>
                  <a:lnTo>
                    <a:pt x="72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45" name="Line 12"/>
            <p:cNvSpPr>
              <a:spLocks noChangeShapeType="1"/>
            </p:cNvSpPr>
            <p:nvPr/>
          </p:nvSpPr>
          <p:spPr bwMode="auto">
            <a:xfrm>
              <a:off x="1701" y="2841"/>
              <a:ext cx="36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46" name="Rectangle 13"/>
            <p:cNvSpPr>
              <a:spLocks noChangeArrowheads="1"/>
            </p:cNvSpPr>
            <p:nvPr/>
          </p:nvSpPr>
          <p:spPr bwMode="auto">
            <a:xfrm>
              <a:off x="1691" y="2552"/>
              <a:ext cx="372" cy="12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x2</a:t>
              </a:r>
            </a:p>
          </p:txBody>
        </p:sp>
        <p:sp>
          <p:nvSpPr>
            <p:cNvPr id="19547" name="Rectangle 14"/>
            <p:cNvSpPr>
              <a:spLocks noChangeArrowheads="1"/>
            </p:cNvSpPr>
            <p:nvPr/>
          </p:nvSpPr>
          <p:spPr bwMode="auto">
            <a:xfrm>
              <a:off x="1691" y="2697"/>
              <a:ext cx="372" cy="119"/>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x1</a:t>
              </a:r>
            </a:p>
          </p:txBody>
        </p:sp>
        <p:sp>
          <p:nvSpPr>
            <p:cNvPr id="19548" name="Text Box 19"/>
            <p:cNvSpPr txBox="1">
              <a:spLocks noChangeArrowheads="1"/>
            </p:cNvSpPr>
            <p:nvPr/>
          </p:nvSpPr>
          <p:spPr bwMode="auto">
            <a:xfrm>
              <a:off x="1681" y="1217"/>
              <a:ext cx="5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latin typeface="Courier New" pitchFamily="49" charset="0"/>
                </a:rPr>
                <a:t>Push x2</a:t>
              </a:r>
            </a:p>
          </p:txBody>
        </p:sp>
        <p:sp>
          <p:nvSpPr>
            <p:cNvPr id="19549" name="Freeform 44"/>
            <p:cNvSpPr>
              <a:spLocks/>
            </p:cNvSpPr>
            <p:nvPr/>
          </p:nvSpPr>
          <p:spPr bwMode="auto">
            <a:xfrm>
              <a:off x="1443" y="1334"/>
              <a:ext cx="290" cy="1141"/>
            </a:xfrm>
            <a:custGeom>
              <a:avLst/>
              <a:gdLst>
                <a:gd name="T0" fmla="*/ 0 w 242"/>
                <a:gd name="T1" fmla="*/ 0 h 1016"/>
                <a:gd name="T2" fmla="*/ 290 w 242"/>
                <a:gd name="T3" fmla="*/ 0 h 1016"/>
                <a:gd name="T4" fmla="*/ 290 w 242"/>
                <a:gd name="T5" fmla="*/ 1141 h 1016"/>
                <a:gd name="T6" fmla="*/ 0 60000 65536"/>
                <a:gd name="T7" fmla="*/ 0 60000 65536"/>
                <a:gd name="T8" fmla="*/ 0 60000 65536"/>
              </a:gdLst>
              <a:ahLst/>
              <a:cxnLst>
                <a:cxn ang="T6">
                  <a:pos x="T0" y="T1"/>
                </a:cxn>
                <a:cxn ang="T7">
                  <a:pos x="T2" y="T3"/>
                </a:cxn>
                <a:cxn ang="T8">
                  <a:pos x="T4" y="T5"/>
                </a:cxn>
              </a:cxnLst>
              <a:rect l="0" t="0" r="r" b="b"/>
              <a:pathLst>
                <a:path w="242" h="1016">
                  <a:moveTo>
                    <a:pt x="0" y="0"/>
                  </a:moveTo>
                  <a:lnTo>
                    <a:pt x="242" y="0"/>
                  </a:lnTo>
                  <a:lnTo>
                    <a:pt x="242" y="101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0" name="Freeform 62"/>
            <p:cNvSpPr>
              <a:spLocks/>
            </p:cNvSpPr>
            <p:nvPr/>
          </p:nvSpPr>
          <p:spPr bwMode="auto">
            <a:xfrm>
              <a:off x="1703" y="2856"/>
              <a:ext cx="341" cy="744"/>
            </a:xfrm>
            <a:custGeom>
              <a:avLst/>
              <a:gdLst>
                <a:gd name="T0" fmla="*/ 155 w 266"/>
                <a:gd name="T1" fmla="*/ 0 h 846"/>
                <a:gd name="T2" fmla="*/ 155 w 266"/>
                <a:gd name="T3" fmla="*/ 21 h 846"/>
                <a:gd name="T4" fmla="*/ 341 w 266"/>
                <a:gd name="T5" fmla="*/ 63 h 846"/>
                <a:gd name="T6" fmla="*/ 0 w 266"/>
                <a:gd name="T7" fmla="*/ 106 h 846"/>
                <a:gd name="T8" fmla="*/ 341 w 266"/>
                <a:gd name="T9" fmla="*/ 149 h 846"/>
                <a:gd name="T10" fmla="*/ 0 w 266"/>
                <a:gd name="T11" fmla="*/ 191 h 846"/>
                <a:gd name="T12" fmla="*/ 341 w 266"/>
                <a:gd name="T13" fmla="*/ 234 h 846"/>
                <a:gd name="T14" fmla="*/ 0 w 266"/>
                <a:gd name="T15" fmla="*/ 297 h 846"/>
                <a:gd name="T16" fmla="*/ 341 w 266"/>
                <a:gd name="T17" fmla="*/ 319 h 846"/>
                <a:gd name="T18" fmla="*/ 0 w 266"/>
                <a:gd name="T19" fmla="*/ 404 h 846"/>
                <a:gd name="T20" fmla="*/ 341 w 266"/>
                <a:gd name="T21" fmla="*/ 426 h 846"/>
                <a:gd name="T22" fmla="*/ 0 w 266"/>
                <a:gd name="T23" fmla="*/ 510 h 846"/>
                <a:gd name="T24" fmla="*/ 341 w 266"/>
                <a:gd name="T25" fmla="*/ 531 h 846"/>
                <a:gd name="T26" fmla="*/ 0 w 266"/>
                <a:gd name="T27" fmla="*/ 616 h 846"/>
                <a:gd name="T28" fmla="*/ 341 w 266"/>
                <a:gd name="T29" fmla="*/ 638 h 846"/>
                <a:gd name="T30" fmla="*/ 155 w 266"/>
                <a:gd name="T31" fmla="*/ 681 h 846"/>
                <a:gd name="T32" fmla="*/ 155 w 266"/>
                <a:gd name="T33" fmla="*/ 744 h 8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846">
                  <a:moveTo>
                    <a:pt x="121" y="0"/>
                  </a:moveTo>
                  <a:lnTo>
                    <a:pt x="121" y="24"/>
                  </a:lnTo>
                  <a:lnTo>
                    <a:pt x="266" y="72"/>
                  </a:lnTo>
                  <a:lnTo>
                    <a:pt x="0" y="121"/>
                  </a:lnTo>
                  <a:lnTo>
                    <a:pt x="266" y="169"/>
                  </a:lnTo>
                  <a:lnTo>
                    <a:pt x="0" y="217"/>
                  </a:lnTo>
                  <a:lnTo>
                    <a:pt x="266" y="266"/>
                  </a:lnTo>
                  <a:lnTo>
                    <a:pt x="0" y="338"/>
                  </a:lnTo>
                  <a:lnTo>
                    <a:pt x="266" y="363"/>
                  </a:lnTo>
                  <a:lnTo>
                    <a:pt x="0" y="459"/>
                  </a:lnTo>
                  <a:lnTo>
                    <a:pt x="266" y="484"/>
                  </a:lnTo>
                  <a:lnTo>
                    <a:pt x="0" y="580"/>
                  </a:lnTo>
                  <a:lnTo>
                    <a:pt x="266" y="604"/>
                  </a:lnTo>
                  <a:lnTo>
                    <a:pt x="0" y="701"/>
                  </a:lnTo>
                  <a:lnTo>
                    <a:pt x="266" y="725"/>
                  </a:lnTo>
                  <a:lnTo>
                    <a:pt x="121" y="774"/>
                  </a:lnTo>
                  <a:lnTo>
                    <a:pt x="121" y="846"/>
                  </a:lnTo>
                </a:path>
              </a:pathLst>
            </a:custGeom>
            <a:noFill/>
            <a:ln w="127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8860" name="Group 92"/>
          <p:cNvGrpSpPr>
            <a:grpSpLocks/>
          </p:cNvGrpSpPr>
          <p:nvPr/>
        </p:nvGrpSpPr>
        <p:grpSpPr bwMode="auto">
          <a:xfrm>
            <a:off x="3470275" y="4344988"/>
            <a:ext cx="777875" cy="1674812"/>
            <a:chOff x="2186" y="2545"/>
            <a:chExt cx="490" cy="1055"/>
          </a:xfrm>
        </p:grpSpPr>
        <p:sp>
          <p:nvSpPr>
            <p:cNvPr id="19540" name="Freeform 15"/>
            <p:cNvSpPr>
              <a:spLocks/>
            </p:cNvSpPr>
            <p:nvPr/>
          </p:nvSpPr>
          <p:spPr bwMode="auto">
            <a:xfrm>
              <a:off x="2186" y="2576"/>
              <a:ext cx="490" cy="1024"/>
            </a:xfrm>
            <a:custGeom>
              <a:avLst/>
              <a:gdLst>
                <a:gd name="T0" fmla="*/ 0 w 720"/>
                <a:gd name="T1" fmla="*/ 0 h 2400"/>
                <a:gd name="T2" fmla="*/ 0 w 720"/>
                <a:gd name="T3" fmla="*/ 1024 h 2400"/>
                <a:gd name="T4" fmla="*/ 490 w 720"/>
                <a:gd name="T5" fmla="*/ 1024 h 2400"/>
                <a:gd name="T6" fmla="*/ 490 w 720"/>
                <a:gd name="T7" fmla="*/ 0 h 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400">
                  <a:moveTo>
                    <a:pt x="0" y="0"/>
                  </a:moveTo>
                  <a:lnTo>
                    <a:pt x="0" y="2400"/>
                  </a:lnTo>
                  <a:lnTo>
                    <a:pt x="720" y="2400"/>
                  </a:lnTo>
                  <a:lnTo>
                    <a:pt x="72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41" name="Line 16"/>
            <p:cNvSpPr>
              <a:spLocks noChangeShapeType="1"/>
            </p:cNvSpPr>
            <p:nvPr/>
          </p:nvSpPr>
          <p:spPr bwMode="auto">
            <a:xfrm>
              <a:off x="2242" y="2666"/>
              <a:ext cx="36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42" name="Rectangle 17"/>
            <p:cNvSpPr>
              <a:spLocks noChangeArrowheads="1"/>
            </p:cNvSpPr>
            <p:nvPr/>
          </p:nvSpPr>
          <p:spPr bwMode="auto">
            <a:xfrm>
              <a:off x="2239" y="2545"/>
              <a:ext cx="353" cy="121"/>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x12</a:t>
              </a:r>
            </a:p>
          </p:txBody>
        </p:sp>
        <p:sp>
          <p:nvSpPr>
            <p:cNvPr id="19543" name="Freeform 63"/>
            <p:cNvSpPr>
              <a:spLocks/>
            </p:cNvSpPr>
            <p:nvPr/>
          </p:nvSpPr>
          <p:spPr bwMode="auto">
            <a:xfrm>
              <a:off x="2262" y="2701"/>
              <a:ext cx="341" cy="899"/>
            </a:xfrm>
            <a:custGeom>
              <a:avLst/>
              <a:gdLst>
                <a:gd name="T0" fmla="*/ 155 w 266"/>
                <a:gd name="T1" fmla="*/ 0 h 846"/>
                <a:gd name="T2" fmla="*/ 155 w 266"/>
                <a:gd name="T3" fmla="*/ 26 h 846"/>
                <a:gd name="T4" fmla="*/ 341 w 266"/>
                <a:gd name="T5" fmla="*/ 77 h 846"/>
                <a:gd name="T6" fmla="*/ 0 w 266"/>
                <a:gd name="T7" fmla="*/ 129 h 846"/>
                <a:gd name="T8" fmla="*/ 341 w 266"/>
                <a:gd name="T9" fmla="*/ 180 h 846"/>
                <a:gd name="T10" fmla="*/ 0 w 266"/>
                <a:gd name="T11" fmla="*/ 231 h 846"/>
                <a:gd name="T12" fmla="*/ 341 w 266"/>
                <a:gd name="T13" fmla="*/ 283 h 846"/>
                <a:gd name="T14" fmla="*/ 0 w 266"/>
                <a:gd name="T15" fmla="*/ 359 h 846"/>
                <a:gd name="T16" fmla="*/ 341 w 266"/>
                <a:gd name="T17" fmla="*/ 386 h 846"/>
                <a:gd name="T18" fmla="*/ 0 w 266"/>
                <a:gd name="T19" fmla="*/ 488 h 846"/>
                <a:gd name="T20" fmla="*/ 341 w 266"/>
                <a:gd name="T21" fmla="*/ 514 h 846"/>
                <a:gd name="T22" fmla="*/ 0 w 266"/>
                <a:gd name="T23" fmla="*/ 616 h 846"/>
                <a:gd name="T24" fmla="*/ 341 w 266"/>
                <a:gd name="T25" fmla="*/ 642 h 846"/>
                <a:gd name="T26" fmla="*/ 0 w 266"/>
                <a:gd name="T27" fmla="*/ 745 h 846"/>
                <a:gd name="T28" fmla="*/ 341 w 266"/>
                <a:gd name="T29" fmla="*/ 770 h 846"/>
                <a:gd name="T30" fmla="*/ 155 w 266"/>
                <a:gd name="T31" fmla="*/ 822 h 846"/>
                <a:gd name="T32" fmla="*/ 155 w 266"/>
                <a:gd name="T33" fmla="*/ 899 h 8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846">
                  <a:moveTo>
                    <a:pt x="121" y="0"/>
                  </a:moveTo>
                  <a:lnTo>
                    <a:pt x="121" y="24"/>
                  </a:lnTo>
                  <a:lnTo>
                    <a:pt x="266" y="72"/>
                  </a:lnTo>
                  <a:lnTo>
                    <a:pt x="0" y="121"/>
                  </a:lnTo>
                  <a:lnTo>
                    <a:pt x="266" y="169"/>
                  </a:lnTo>
                  <a:lnTo>
                    <a:pt x="0" y="217"/>
                  </a:lnTo>
                  <a:lnTo>
                    <a:pt x="266" y="266"/>
                  </a:lnTo>
                  <a:lnTo>
                    <a:pt x="0" y="338"/>
                  </a:lnTo>
                  <a:lnTo>
                    <a:pt x="266" y="363"/>
                  </a:lnTo>
                  <a:lnTo>
                    <a:pt x="0" y="459"/>
                  </a:lnTo>
                  <a:lnTo>
                    <a:pt x="266" y="484"/>
                  </a:lnTo>
                  <a:lnTo>
                    <a:pt x="0" y="580"/>
                  </a:lnTo>
                  <a:lnTo>
                    <a:pt x="266" y="604"/>
                  </a:lnTo>
                  <a:lnTo>
                    <a:pt x="0" y="701"/>
                  </a:lnTo>
                  <a:lnTo>
                    <a:pt x="266" y="725"/>
                  </a:lnTo>
                  <a:lnTo>
                    <a:pt x="121" y="774"/>
                  </a:lnTo>
                  <a:lnTo>
                    <a:pt x="121" y="846"/>
                  </a:lnTo>
                </a:path>
              </a:pathLst>
            </a:custGeom>
            <a:noFill/>
            <a:ln w="127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8862" name="Group 94"/>
          <p:cNvGrpSpPr>
            <a:grpSpLocks/>
          </p:cNvGrpSpPr>
          <p:nvPr/>
        </p:nvGrpSpPr>
        <p:grpSpPr bwMode="auto">
          <a:xfrm>
            <a:off x="2290763" y="2362200"/>
            <a:ext cx="2844800" cy="3657600"/>
            <a:chOff x="1443" y="1296"/>
            <a:chExt cx="1792" cy="2304"/>
          </a:xfrm>
        </p:grpSpPr>
        <p:sp>
          <p:nvSpPr>
            <p:cNvPr id="19533" name="Freeform 21"/>
            <p:cNvSpPr>
              <a:spLocks/>
            </p:cNvSpPr>
            <p:nvPr/>
          </p:nvSpPr>
          <p:spPr bwMode="auto">
            <a:xfrm>
              <a:off x="2746" y="2576"/>
              <a:ext cx="489" cy="1024"/>
            </a:xfrm>
            <a:custGeom>
              <a:avLst/>
              <a:gdLst>
                <a:gd name="T0" fmla="*/ 0 w 720"/>
                <a:gd name="T1" fmla="*/ 0 h 2400"/>
                <a:gd name="T2" fmla="*/ 0 w 720"/>
                <a:gd name="T3" fmla="*/ 1024 h 2400"/>
                <a:gd name="T4" fmla="*/ 489 w 720"/>
                <a:gd name="T5" fmla="*/ 1024 h 2400"/>
                <a:gd name="T6" fmla="*/ 489 w 720"/>
                <a:gd name="T7" fmla="*/ 0 h 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400">
                  <a:moveTo>
                    <a:pt x="0" y="0"/>
                  </a:moveTo>
                  <a:lnTo>
                    <a:pt x="0" y="2400"/>
                  </a:lnTo>
                  <a:lnTo>
                    <a:pt x="720" y="2400"/>
                  </a:lnTo>
                  <a:lnTo>
                    <a:pt x="72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34" name="Line 22"/>
            <p:cNvSpPr>
              <a:spLocks noChangeShapeType="1"/>
            </p:cNvSpPr>
            <p:nvPr/>
          </p:nvSpPr>
          <p:spPr bwMode="auto">
            <a:xfrm>
              <a:off x="2811" y="2841"/>
              <a:ext cx="36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35" name="Rectangle 23"/>
            <p:cNvSpPr>
              <a:spLocks noChangeArrowheads="1"/>
            </p:cNvSpPr>
            <p:nvPr/>
          </p:nvSpPr>
          <p:spPr bwMode="auto">
            <a:xfrm>
              <a:off x="2801" y="2552"/>
              <a:ext cx="372" cy="12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x3</a:t>
              </a:r>
            </a:p>
          </p:txBody>
        </p:sp>
        <p:sp>
          <p:nvSpPr>
            <p:cNvPr id="19536" name="Rectangle 24"/>
            <p:cNvSpPr>
              <a:spLocks noChangeArrowheads="1"/>
            </p:cNvSpPr>
            <p:nvPr/>
          </p:nvSpPr>
          <p:spPr bwMode="auto">
            <a:xfrm>
              <a:off x="2801" y="2697"/>
              <a:ext cx="372" cy="119"/>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(x12)</a:t>
              </a:r>
            </a:p>
          </p:txBody>
        </p:sp>
        <p:sp>
          <p:nvSpPr>
            <p:cNvPr id="19537" name="Text Box 25"/>
            <p:cNvSpPr txBox="1">
              <a:spLocks noChangeArrowheads="1"/>
            </p:cNvSpPr>
            <p:nvPr/>
          </p:nvSpPr>
          <p:spPr bwMode="auto">
            <a:xfrm>
              <a:off x="2448" y="1296"/>
              <a:ext cx="5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latin typeface="Courier New" pitchFamily="49" charset="0"/>
                </a:rPr>
                <a:t>Push x3</a:t>
              </a:r>
            </a:p>
          </p:txBody>
        </p:sp>
        <p:sp>
          <p:nvSpPr>
            <p:cNvPr id="19538" name="Freeform 45"/>
            <p:cNvSpPr>
              <a:spLocks/>
            </p:cNvSpPr>
            <p:nvPr/>
          </p:nvSpPr>
          <p:spPr bwMode="auto">
            <a:xfrm>
              <a:off x="1443" y="1459"/>
              <a:ext cx="1521" cy="1048"/>
            </a:xfrm>
            <a:custGeom>
              <a:avLst/>
              <a:gdLst>
                <a:gd name="T0" fmla="*/ 0 w 1137"/>
                <a:gd name="T1" fmla="*/ 0 h 944"/>
                <a:gd name="T2" fmla="*/ 1521 w 1137"/>
                <a:gd name="T3" fmla="*/ 0 h 944"/>
                <a:gd name="T4" fmla="*/ 1521 w 1137"/>
                <a:gd name="T5" fmla="*/ 1048 h 944"/>
                <a:gd name="T6" fmla="*/ 0 60000 65536"/>
                <a:gd name="T7" fmla="*/ 0 60000 65536"/>
                <a:gd name="T8" fmla="*/ 0 60000 65536"/>
              </a:gdLst>
              <a:ahLst/>
              <a:cxnLst>
                <a:cxn ang="T6">
                  <a:pos x="T0" y="T1"/>
                </a:cxn>
                <a:cxn ang="T7">
                  <a:pos x="T2" y="T3"/>
                </a:cxn>
                <a:cxn ang="T8">
                  <a:pos x="T4" y="T5"/>
                </a:cxn>
              </a:cxnLst>
              <a:rect l="0" t="0" r="r" b="b"/>
              <a:pathLst>
                <a:path w="1137" h="944">
                  <a:moveTo>
                    <a:pt x="0" y="0"/>
                  </a:moveTo>
                  <a:lnTo>
                    <a:pt x="1137" y="0"/>
                  </a:lnTo>
                  <a:lnTo>
                    <a:pt x="1137" y="944"/>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39" name="Freeform 64"/>
            <p:cNvSpPr>
              <a:spLocks/>
            </p:cNvSpPr>
            <p:nvPr/>
          </p:nvSpPr>
          <p:spPr bwMode="auto">
            <a:xfrm>
              <a:off x="2821" y="2856"/>
              <a:ext cx="342" cy="744"/>
            </a:xfrm>
            <a:custGeom>
              <a:avLst/>
              <a:gdLst>
                <a:gd name="T0" fmla="*/ 156 w 266"/>
                <a:gd name="T1" fmla="*/ 0 h 846"/>
                <a:gd name="T2" fmla="*/ 156 w 266"/>
                <a:gd name="T3" fmla="*/ 21 h 846"/>
                <a:gd name="T4" fmla="*/ 342 w 266"/>
                <a:gd name="T5" fmla="*/ 63 h 846"/>
                <a:gd name="T6" fmla="*/ 0 w 266"/>
                <a:gd name="T7" fmla="*/ 106 h 846"/>
                <a:gd name="T8" fmla="*/ 342 w 266"/>
                <a:gd name="T9" fmla="*/ 149 h 846"/>
                <a:gd name="T10" fmla="*/ 0 w 266"/>
                <a:gd name="T11" fmla="*/ 191 h 846"/>
                <a:gd name="T12" fmla="*/ 342 w 266"/>
                <a:gd name="T13" fmla="*/ 234 h 846"/>
                <a:gd name="T14" fmla="*/ 0 w 266"/>
                <a:gd name="T15" fmla="*/ 297 h 846"/>
                <a:gd name="T16" fmla="*/ 342 w 266"/>
                <a:gd name="T17" fmla="*/ 319 h 846"/>
                <a:gd name="T18" fmla="*/ 0 w 266"/>
                <a:gd name="T19" fmla="*/ 404 h 846"/>
                <a:gd name="T20" fmla="*/ 342 w 266"/>
                <a:gd name="T21" fmla="*/ 426 h 846"/>
                <a:gd name="T22" fmla="*/ 0 w 266"/>
                <a:gd name="T23" fmla="*/ 510 h 846"/>
                <a:gd name="T24" fmla="*/ 342 w 266"/>
                <a:gd name="T25" fmla="*/ 531 h 846"/>
                <a:gd name="T26" fmla="*/ 0 w 266"/>
                <a:gd name="T27" fmla="*/ 616 h 846"/>
                <a:gd name="T28" fmla="*/ 342 w 266"/>
                <a:gd name="T29" fmla="*/ 638 h 846"/>
                <a:gd name="T30" fmla="*/ 156 w 266"/>
                <a:gd name="T31" fmla="*/ 681 h 846"/>
                <a:gd name="T32" fmla="*/ 156 w 266"/>
                <a:gd name="T33" fmla="*/ 744 h 8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846">
                  <a:moveTo>
                    <a:pt x="121" y="0"/>
                  </a:moveTo>
                  <a:lnTo>
                    <a:pt x="121" y="24"/>
                  </a:lnTo>
                  <a:lnTo>
                    <a:pt x="266" y="72"/>
                  </a:lnTo>
                  <a:lnTo>
                    <a:pt x="0" y="121"/>
                  </a:lnTo>
                  <a:lnTo>
                    <a:pt x="266" y="169"/>
                  </a:lnTo>
                  <a:lnTo>
                    <a:pt x="0" y="217"/>
                  </a:lnTo>
                  <a:lnTo>
                    <a:pt x="266" y="266"/>
                  </a:lnTo>
                  <a:lnTo>
                    <a:pt x="0" y="338"/>
                  </a:lnTo>
                  <a:lnTo>
                    <a:pt x="266" y="363"/>
                  </a:lnTo>
                  <a:lnTo>
                    <a:pt x="0" y="459"/>
                  </a:lnTo>
                  <a:lnTo>
                    <a:pt x="266" y="484"/>
                  </a:lnTo>
                  <a:lnTo>
                    <a:pt x="0" y="580"/>
                  </a:lnTo>
                  <a:lnTo>
                    <a:pt x="266" y="604"/>
                  </a:lnTo>
                  <a:lnTo>
                    <a:pt x="0" y="701"/>
                  </a:lnTo>
                  <a:lnTo>
                    <a:pt x="266" y="725"/>
                  </a:lnTo>
                  <a:lnTo>
                    <a:pt x="121" y="774"/>
                  </a:lnTo>
                  <a:lnTo>
                    <a:pt x="121" y="846"/>
                  </a:lnTo>
                </a:path>
              </a:pathLst>
            </a:custGeom>
            <a:noFill/>
            <a:ln w="127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8863" name="Group 95"/>
          <p:cNvGrpSpPr>
            <a:grpSpLocks/>
          </p:cNvGrpSpPr>
          <p:nvPr/>
        </p:nvGrpSpPr>
        <p:grpSpPr bwMode="auto">
          <a:xfrm>
            <a:off x="2290763" y="2590800"/>
            <a:ext cx="3695700" cy="3429000"/>
            <a:chOff x="1443" y="1440"/>
            <a:chExt cx="2328" cy="2160"/>
          </a:xfrm>
        </p:grpSpPr>
        <p:sp>
          <p:nvSpPr>
            <p:cNvPr id="19525" name="Freeform 26"/>
            <p:cNvSpPr>
              <a:spLocks/>
            </p:cNvSpPr>
            <p:nvPr/>
          </p:nvSpPr>
          <p:spPr bwMode="auto">
            <a:xfrm>
              <a:off x="3282" y="2576"/>
              <a:ext cx="489" cy="1024"/>
            </a:xfrm>
            <a:custGeom>
              <a:avLst/>
              <a:gdLst>
                <a:gd name="T0" fmla="*/ 0 w 720"/>
                <a:gd name="T1" fmla="*/ 0 h 2400"/>
                <a:gd name="T2" fmla="*/ 0 w 720"/>
                <a:gd name="T3" fmla="*/ 1024 h 2400"/>
                <a:gd name="T4" fmla="*/ 489 w 720"/>
                <a:gd name="T5" fmla="*/ 1024 h 2400"/>
                <a:gd name="T6" fmla="*/ 489 w 720"/>
                <a:gd name="T7" fmla="*/ 0 h 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400">
                  <a:moveTo>
                    <a:pt x="0" y="0"/>
                  </a:moveTo>
                  <a:lnTo>
                    <a:pt x="0" y="2400"/>
                  </a:lnTo>
                  <a:lnTo>
                    <a:pt x="720" y="2400"/>
                  </a:lnTo>
                  <a:lnTo>
                    <a:pt x="72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6" name="Line 27"/>
            <p:cNvSpPr>
              <a:spLocks noChangeShapeType="1"/>
            </p:cNvSpPr>
            <p:nvPr/>
          </p:nvSpPr>
          <p:spPr bwMode="auto">
            <a:xfrm>
              <a:off x="3348" y="3011"/>
              <a:ext cx="359"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7" name="Rectangle 28"/>
            <p:cNvSpPr>
              <a:spLocks noChangeArrowheads="1"/>
            </p:cNvSpPr>
            <p:nvPr/>
          </p:nvSpPr>
          <p:spPr bwMode="auto">
            <a:xfrm>
              <a:off x="3345" y="2708"/>
              <a:ext cx="372" cy="121"/>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x3</a:t>
              </a:r>
            </a:p>
          </p:txBody>
        </p:sp>
        <p:sp>
          <p:nvSpPr>
            <p:cNvPr id="19528" name="Rectangle 29"/>
            <p:cNvSpPr>
              <a:spLocks noChangeArrowheads="1"/>
            </p:cNvSpPr>
            <p:nvPr/>
          </p:nvSpPr>
          <p:spPr bwMode="auto">
            <a:xfrm>
              <a:off x="3345" y="2860"/>
              <a:ext cx="372" cy="119"/>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(x12)</a:t>
              </a:r>
            </a:p>
          </p:txBody>
        </p:sp>
        <p:sp>
          <p:nvSpPr>
            <p:cNvPr id="19529" name="Rectangle 30"/>
            <p:cNvSpPr>
              <a:spLocks noChangeArrowheads="1"/>
            </p:cNvSpPr>
            <p:nvPr/>
          </p:nvSpPr>
          <p:spPr bwMode="auto">
            <a:xfrm>
              <a:off x="3345" y="2557"/>
              <a:ext cx="372" cy="121"/>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x4</a:t>
              </a:r>
            </a:p>
          </p:txBody>
        </p:sp>
        <p:sp>
          <p:nvSpPr>
            <p:cNvPr id="19530" name="Text Box 31"/>
            <p:cNvSpPr txBox="1">
              <a:spLocks noChangeArrowheads="1"/>
            </p:cNvSpPr>
            <p:nvPr/>
          </p:nvSpPr>
          <p:spPr bwMode="auto">
            <a:xfrm>
              <a:off x="3120" y="1440"/>
              <a:ext cx="5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latin typeface="Courier New" pitchFamily="49" charset="0"/>
                </a:rPr>
                <a:t>Push x4</a:t>
              </a:r>
            </a:p>
          </p:txBody>
        </p:sp>
        <p:sp>
          <p:nvSpPr>
            <p:cNvPr id="19531" name="Freeform 46"/>
            <p:cNvSpPr>
              <a:spLocks/>
            </p:cNvSpPr>
            <p:nvPr/>
          </p:nvSpPr>
          <p:spPr bwMode="auto">
            <a:xfrm>
              <a:off x="1443" y="1583"/>
              <a:ext cx="1966" cy="924"/>
            </a:xfrm>
            <a:custGeom>
              <a:avLst/>
              <a:gdLst>
                <a:gd name="T0" fmla="*/ 0 w 1137"/>
                <a:gd name="T1" fmla="*/ 0 h 944"/>
                <a:gd name="T2" fmla="*/ 1966 w 1137"/>
                <a:gd name="T3" fmla="*/ 0 h 944"/>
                <a:gd name="T4" fmla="*/ 1966 w 1137"/>
                <a:gd name="T5" fmla="*/ 924 h 944"/>
                <a:gd name="T6" fmla="*/ 0 60000 65536"/>
                <a:gd name="T7" fmla="*/ 0 60000 65536"/>
                <a:gd name="T8" fmla="*/ 0 60000 65536"/>
              </a:gdLst>
              <a:ahLst/>
              <a:cxnLst>
                <a:cxn ang="T6">
                  <a:pos x="T0" y="T1"/>
                </a:cxn>
                <a:cxn ang="T7">
                  <a:pos x="T2" y="T3"/>
                </a:cxn>
                <a:cxn ang="T8">
                  <a:pos x="T4" y="T5"/>
                </a:cxn>
              </a:cxnLst>
              <a:rect l="0" t="0" r="r" b="b"/>
              <a:pathLst>
                <a:path w="1137" h="944">
                  <a:moveTo>
                    <a:pt x="0" y="0"/>
                  </a:moveTo>
                  <a:lnTo>
                    <a:pt x="1137" y="0"/>
                  </a:lnTo>
                  <a:lnTo>
                    <a:pt x="1137" y="944"/>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32" name="Freeform 65"/>
            <p:cNvSpPr>
              <a:spLocks/>
            </p:cNvSpPr>
            <p:nvPr/>
          </p:nvSpPr>
          <p:spPr bwMode="auto">
            <a:xfrm>
              <a:off x="3348" y="3042"/>
              <a:ext cx="341" cy="558"/>
            </a:xfrm>
            <a:custGeom>
              <a:avLst/>
              <a:gdLst>
                <a:gd name="T0" fmla="*/ 155 w 266"/>
                <a:gd name="T1" fmla="*/ 0 h 846"/>
                <a:gd name="T2" fmla="*/ 155 w 266"/>
                <a:gd name="T3" fmla="*/ 16 h 846"/>
                <a:gd name="T4" fmla="*/ 341 w 266"/>
                <a:gd name="T5" fmla="*/ 47 h 846"/>
                <a:gd name="T6" fmla="*/ 0 w 266"/>
                <a:gd name="T7" fmla="*/ 80 h 846"/>
                <a:gd name="T8" fmla="*/ 341 w 266"/>
                <a:gd name="T9" fmla="*/ 111 h 846"/>
                <a:gd name="T10" fmla="*/ 0 w 266"/>
                <a:gd name="T11" fmla="*/ 143 h 846"/>
                <a:gd name="T12" fmla="*/ 341 w 266"/>
                <a:gd name="T13" fmla="*/ 175 h 846"/>
                <a:gd name="T14" fmla="*/ 0 w 266"/>
                <a:gd name="T15" fmla="*/ 223 h 846"/>
                <a:gd name="T16" fmla="*/ 341 w 266"/>
                <a:gd name="T17" fmla="*/ 239 h 846"/>
                <a:gd name="T18" fmla="*/ 0 w 266"/>
                <a:gd name="T19" fmla="*/ 303 h 846"/>
                <a:gd name="T20" fmla="*/ 341 w 266"/>
                <a:gd name="T21" fmla="*/ 319 h 846"/>
                <a:gd name="T22" fmla="*/ 0 w 266"/>
                <a:gd name="T23" fmla="*/ 383 h 846"/>
                <a:gd name="T24" fmla="*/ 341 w 266"/>
                <a:gd name="T25" fmla="*/ 398 h 846"/>
                <a:gd name="T26" fmla="*/ 0 w 266"/>
                <a:gd name="T27" fmla="*/ 462 h 846"/>
                <a:gd name="T28" fmla="*/ 341 w 266"/>
                <a:gd name="T29" fmla="*/ 478 h 846"/>
                <a:gd name="T30" fmla="*/ 155 w 266"/>
                <a:gd name="T31" fmla="*/ 511 h 846"/>
                <a:gd name="T32" fmla="*/ 155 w 266"/>
                <a:gd name="T33" fmla="*/ 558 h 8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846">
                  <a:moveTo>
                    <a:pt x="121" y="0"/>
                  </a:moveTo>
                  <a:lnTo>
                    <a:pt x="121" y="24"/>
                  </a:lnTo>
                  <a:lnTo>
                    <a:pt x="266" y="72"/>
                  </a:lnTo>
                  <a:lnTo>
                    <a:pt x="0" y="121"/>
                  </a:lnTo>
                  <a:lnTo>
                    <a:pt x="266" y="169"/>
                  </a:lnTo>
                  <a:lnTo>
                    <a:pt x="0" y="217"/>
                  </a:lnTo>
                  <a:lnTo>
                    <a:pt x="266" y="266"/>
                  </a:lnTo>
                  <a:lnTo>
                    <a:pt x="0" y="338"/>
                  </a:lnTo>
                  <a:lnTo>
                    <a:pt x="266" y="363"/>
                  </a:lnTo>
                  <a:lnTo>
                    <a:pt x="0" y="459"/>
                  </a:lnTo>
                  <a:lnTo>
                    <a:pt x="266" y="484"/>
                  </a:lnTo>
                  <a:lnTo>
                    <a:pt x="0" y="580"/>
                  </a:lnTo>
                  <a:lnTo>
                    <a:pt x="266" y="604"/>
                  </a:lnTo>
                  <a:lnTo>
                    <a:pt x="0" y="701"/>
                  </a:lnTo>
                  <a:lnTo>
                    <a:pt x="266" y="725"/>
                  </a:lnTo>
                  <a:lnTo>
                    <a:pt x="121" y="774"/>
                  </a:lnTo>
                  <a:lnTo>
                    <a:pt x="121" y="846"/>
                  </a:lnTo>
                </a:path>
              </a:pathLst>
            </a:custGeom>
            <a:noFill/>
            <a:ln w="127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8865" name="Group 97"/>
          <p:cNvGrpSpPr>
            <a:grpSpLocks/>
          </p:cNvGrpSpPr>
          <p:nvPr/>
        </p:nvGrpSpPr>
        <p:grpSpPr bwMode="auto">
          <a:xfrm>
            <a:off x="6065838" y="4356100"/>
            <a:ext cx="776287" cy="1663700"/>
            <a:chOff x="3821" y="2552"/>
            <a:chExt cx="489" cy="1048"/>
          </a:xfrm>
        </p:grpSpPr>
        <p:sp>
          <p:nvSpPr>
            <p:cNvPr id="19520" name="Freeform 32"/>
            <p:cNvSpPr>
              <a:spLocks/>
            </p:cNvSpPr>
            <p:nvPr/>
          </p:nvSpPr>
          <p:spPr bwMode="auto">
            <a:xfrm>
              <a:off x="3821" y="2576"/>
              <a:ext cx="489" cy="1024"/>
            </a:xfrm>
            <a:custGeom>
              <a:avLst/>
              <a:gdLst>
                <a:gd name="T0" fmla="*/ 0 w 720"/>
                <a:gd name="T1" fmla="*/ 0 h 2400"/>
                <a:gd name="T2" fmla="*/ 0 w 720"/>
                <a:gd name="T3" fmla="*/ 1024 h 2400"/>
                <a:gd name="T4" fmla="*/ 489 w 720"/>
                <a:gd name="T5" fmla="*/ 1024 h 2400"/>
                <a:gd name="T6" fmla="*/ 489 w 720"/>
                <a:gd name="T7" fmla="*/ 0 h 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400">
                  <a:moveTo>
                    <a:pt x="0" y="0"/>
                  </a:moveTo>
                  <a:lnTo>
                    <a:pt x="0" y="2400"/>
                  </a:lnTo>
                  <a:lnTo>
                    <a:pt x="720" y="2400"/>
                  </a:lnTo>
                  <a:lnTo>
                    <a:pt x="72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1" name="Line 33"/>
            <p:cNvSpPr>
              <a:spLocks noChangeShapeType="1"/>
            </p:cNvSpPr>
            <p:nvPr/>
          </p:nvSpPr>
          <p:spPr bwMode="auto">
            <a:xfrm>
              <a:off x="3887" y="2841"/>
              <a:ext cx="359"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22" name="Rectangle 34"/>
            <p:cNvSpPr>
              <a:spLocks noChangeArrowheads="1"/>
            </p:cNvSpPr>
            <p:nvPr/>
          </p:nvSpPr>
          <p:spPr bwMode="auto">
            <a:xfrm>
              <a:off x="3876" y="2552"/>
              <a:ext cx="372" cy="12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(X34)</a:t>
              </a:r>
            </a:p>
          </p:txBody>
        </p:sp>
        <p:sp>
          <p:nvSpPr>
            <p:cNvPr id="19523" name="Rectangle 35"/>
            <p:cNvSpPr>
              <a:spLocks noChangeArrowheads="1"/>
            </p:cNvSpPr>
            <p:nvPr/>
          </p:nvSpPr>
          <p:spPr bwMode="auto">
            <a:xfrm>
              <a:off x="3876" y="2697"/>
              <a:ext cx="372" cy="119"/>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(x12)</a:t>
              </a:r>
            </a:p>
          </p:txBody>
        </p:sp>
        <p:sp>
          <p:nvSpPr>
            <p:cNvPr id="19524" name="Freeform 66"/>
            <p:cNvSpPr>
              <a:spLocks/>
            </p:cNvSpPr>
            <p:nvPr/>
          </p:nvSpPr>
          <p:spPr bwMode="auto">
            <a:xfrm>
              <a:off x="3907" y="2856"/>
              <a:ext cx="341" cy="713"/>
            </a:xfrm>
            <a:custGeom>
              <a:avLst/>
              <a:gdLst>
                <a:gd name="T0" fmla="*/ 155 w 266"/>
                <a:gd name="T1" fmla="*/ 0 h 846"/>
                <a:gd name="T2" fmla="*/ 155 w 266"/>
                <a:gd name="T3" fmla="*/ 20 h 846"/>
                <a:gd name="T4" fmla="*/ 341 w 266"/>
                <a:gd name="T5" fmla="*/ 61 h 846"/>
                <a:gd name="T6" fmla="*/ 0 w 266"/>
                <a:gd name="T7" fmla="*/ 102 h 846"/>
                <a:gd name="T8" fmla="*/ 341 w 266"/>
                <a:gd name="T9" fmla="*/ 142 h 846"/>
                <a:gd name="T10" fmla="*/ 0 w 266"/>
                <a:gd name="T11" fmla="*/ 183 h 846"/>
                <a:gd name="T12" fmla="*/ 341 w 266"/>
                <a:gd name="T13" fmla="*/ 224 h 846"/>
                <a:gd name="T14" fmla="*/ 0 w 266"/>
                <a:gd name="T15" fmla="*/ 285 h 846"/>
                <a:gd name="T16" fmla="*/ 341 w 266"/>
                <a:gd name="T17" fmla="*/ 306 h 846"/>
                <a:gd name="T18" fmla="*/ 0 w 266"/>
                <a:gd name="T19" fmla="*/ 387 h 846"/>
                <a:gd name="T20" fmla="*/ 341 w 266"/>
                <a:gd name="T21" fmla="*/ 408 h 846"/>
                <a:gd name="T22" fmla="*/ 0 w 266"/>
                <a:gd name="T23" fmla="*/ 489 h 846"/>
                <a:gd name="T24" fmla="*/ 341 w 266"/>
                <a:gd name="T25" fmla="*/ 509 h 846"/>
                <a:gd name="T26" fmla="*/ 0 w 266"/>
                <a:gd name="T27" fmla="*/ 591 h 846"/>
                <a:gd name="T28" fmla="*/ 341 w 266"/>
                <a:gd name="T29" fmla="*/ 611 h 846"/>
                <a:gd name="T30" fmla="*/ 155 w 266"/>
                <a:gd name="T31" fmla="*/ 652 h 846"/>
                <a:gd name="T32" fmla="*/ 155 w 266"/>
                <a:gd name="T33" fmla="*/ 713 h 8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846">
                  <a:moveTo>
                    <a:pt x="121" y="0"/>
                  </a:moveTo>
                  <a:lnTo>
                    <a:pt x="121" y="24"/>
                  </a:lnTo>
                  <a:lnTo>
                    <a:pt x="266" y="72"/>
                  </a:lnTo>
                  <a:lnTo>
                    <a:pt x="0" y="121"/>
                  </a:lnTo>
                  <a:lnTo>
                    <a:pt x="266" y="169"/>
                  </a:lnTo>
                  <a:lnTo>
                    <a:pt x="0" y="217"/>
                  </a:lnTo>
                  <a:lnTo>
                    <a:pt x="266" y="266"/>
                  </a:lnTo>
                  <a:lnTo>
                    <a:pt x="0" y="338"/>
                  </a:lnTo>
                  <a:lnTo>
                    <a:pt x="266" y="363"/>
                  </a:lnTo>
                  <a:lnTo>
                    <a:pt x="0" y="459"/>
                  </a:lnTo>
                  <a:lnTo>
                    <a:pt x="266" y="484"/>
                  </a:lnTo>
                  <a:lnTo>
                    <a:pt x="0" y="580"/>
                  </a:lnTo>
                  <a:lnTo>
                    <a:pt x="266" y="604"/>
                  </a:lnTo>
                  <a:lnTo>
                    <a:pt x="0" y="701"/>
                  </a:lnTo>
                  <a:lnTo>
                    <a:pt x="266" y="725"/>
                  </a:lnTo>
                  <a:lnTo>
                    <a:pt x="121" y="774"/>
                  </a:lnTo>
                  <a:lnTo>
                    <a:pt x="121" y="846"/>
                  </a:lnTo>
                </a:path>
              </a:pathLst>
            </a:custGeom>
            <a:noFill/>
            <a:ln w="127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8867" name="Group 99"/>
          <p:cNvGrpSpPr>
            <a:grpSpLocks/>
          </p:cNvGrpSpPr>
          <p:nvPr/>
        </p:nvGrpSpPr>
        <p:grpSpPr bwMode="auto">
          <a:xfrm>
            <a:off x="6940550" y="4344988"/>
            <a:ext cx="936625" cy="1674812"/>
            <a:chOff x="4372" y="2545"/>
            <a:chExt cx="590" cy="1055"/>
          </a:xfrm>
        </p:grpSpPr>
        <p:sp>
          <p:nvSpPr>
            <p:cNvPr id="19516" name="Freeform 51"/>
            <p:cNvSpPr>
              <a:spLocks/>
            </p:cNvSpPr>
            <p:nvPr/>
          </p:nvSpPr>
          <p:spPr bwMode="auto">
            <a:xfrm>
              <a:off x="4372" y="2570"/>
              <a:ext cx="590" cy="1030"/>
            </a:xfrm>
            <a:custGeom>
              <a:avLst/>
              <a:gdLst>
                <a:gd name="T0" fmla="*/ 0 w 720"/>
                <a:gd name="T1" fmla="*/ 0 h 2400"/>
                <a:gd name="T2" fmla="*/ 0 w 720"/>
                <a:gd name="T3" fmla="*/ 1030 h 2400"/>
                <a:gd name="T4" fmla="*/ 590 w 720"/>
                <a:gd name="T5" fmla="*/ 1030 h 2400"/>
                <a:gd name="T6" fmla="*/ 590 w 720"/>
                <a:gd name="T7" fmla="*/ 0 h 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400">
                  <a:moveTo>
                    <a:pt x="0" y="0"/>
                  </a:moveTo>
                  <a:lnTo>
                    <a:pt x="0" y="2400"/>
                  </a:lnTo>
                  <a:lnTo>
                    <a:pt x="720" y="2400"/>
                  </a:lnTo>
                  <a:lnTo>
                    <a:pt x="72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17" name="Line 52"/>
            <p:cNvSpPr>
              <a:spLocks noChangeShapeType="1"/>
            </p:cNvSpPr>
            <p:nvPr/>
          </p:nvSpPr>
          <p:spPr bwMode="auto">
            <a:xfrm>
              <a:off x="4465" y="2690"/>
              <a:ext cx="361"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18" name="Rectangle 53"/>
            <p:cNvSpPr>
              <a:spLocks noChangeArrowheads="1"/>
            </p:cNvSpPr>
            <p:nvPr/>
          </p:nvSpPr>
          <p:spPr bwMode="auto">
            <a:xfrm>
              <a:off x="4404" y="2545"/>
              <a:ext cx="527" cy="124"/>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(x12+x34)</a:t>
              </a:r>
            </a:p>
          </p:txBody>
        </p:sp>
        <p:sp>
          <p:nvSpPr>
            <p:cNvPr id="19519" name="Freeform 67"/>
            <p:cNvSpPr>
              <a:spLocks/>
            </p:cNvSpPr>
            <p:nvPr/>
          </p:nvSpPr>
          <p:spPr bwMode="auto">
            <a:xfrm>
              <a:off x="4467" y="2701"/>
              <a:ext cx="341" cy="899"/>
            </a:xfrm>
            <a:custGeom>
              <a:avLst/>
              <a:gdLst>
                <a:gd name="T0" fmla="*/ 155 w 266"/>
                <a:gd name="T1" fmla="*/ 0 h 846"/>
                <a:gd name="T2" fmla="*/ 155 w 266"/>
                <a:gd name="T3" fmla="*/ 26 h 846"/>
                <a:gd name="T4" fmla="*/ 341 w 266"/>
                <a:gd name="T5" fmla="*/ 77 h 846"/>
                <a:gd name="T6" fmla="*/ 0 w 266"/>
                <a:gd name="T7" fmla="*/ 129 h 846"/>
                <a:gd name="T8" fmla="*/ 341 w 266"/>
                <a:gd name="T9" fmla="*/ 180 h 846"/>
                <a:gd name="T10" fmla="*/ 0 w 266"/>
                <a:gd name="T11" fmla="*/ 231 h 846"/>
                <a:gd name="T12" fmla="*/ 341 w 266"/>
                <a:gd name="T13" fmla="*/ 283 h 846"/>
                <a:gd name="T14" fmla="*/ 0 w 266"/>
                <a:gd name="T15" fmla="*/ 359 h 846"/>
                <a:gd name="T16" fmla="*/ 341 w 266"/>
                <a:gd name="T17" fmla="*/ 386 h 846"/>
                <a:gd name="T18" fmla="*/ 0 w 266"/>
                <a:gd name="T19" fmla="*/ 488 h 846"/>
                <a:gd name="T20" fmla="*/ 341 w 266"/>
                <a:gd name="T21" fmla="*/ 514 h 846"/>
                <a:gd name="T22" fmla="*/ 0 w 266"/>
                <a:gd name="T23" fmla="*/ 616 h 846"/>
                <a:gd name="T24" fmla="*/ 341 w 266"/>
                <a:gd name="T25" fmla="*/ 642 h 846"/>
                <a:gd name="T26" fmla="*/ 0 w 266"/>
                <a:gd name="T27" fmla="*/ 745 h 846"/>
                <a:gd name="T28" fmla="*/ 341 w 266"/>
                <a:gd name="T29" fmla="*/ 770 h 846"/>
                <a:gd name="T30" fmla="*/ 155 w 266"/>
                <a:gd name="T31" fmla="*/ 822 h 846"/>
                <a:gd name="T32" fmla="*/ 155 w 266"/>
                <a:gd name="T33" fmla="*/ 899 h 8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846">
                  <a:moveTo>
                    <a:pt x="121" y="0"/>
                  </a:moveTo>
                  <a:lnTo>
                    <a:pt x="121" y="24"/>
                  </a:lnTo>
                  <a:lnTo>
                    <a:pt x="266" y="72"/>
                  </a:lnTo>
                  <a:lnTo>
                    <a:pt x="0" y="121"/>
                  </a:lnTo>
                  <a:lnTo>
                    <a:pt x="266" y="169"/>
                  </a:lnTo>
                  <a:lnTo>
                    <a:pt x="0" y="217"/>
                  </a:lnTo>
                  <a:lnTo>
                    <a:pt x="266" y="266"/>
                  </a:lnTo>
                  <a:lnTo>
                    <a:pt x="0" y="338"/>
                  </a:lnTo>
                  <a:lnTo>
                    <a:pt x="266" y="363"/>
                  </a:lnTo>
                  <a:lnTo>
                    <a:pt x="0" y="459"/>
                  </a:lnTo>
                  <a:lnTo>
                    <a:pt x="266" y="484"/>
                  </a:lnTo>
                  <a:lnTo>
                    <a:pt x="0" y="580"/>
                  </a:lnTo>
                  <a:lnTo>
                    <a:pt x="266" y="604"/>
                  </a:lnTo>
                  <a:lnTo>
                    <a:pt x="0" y="701"/>
                  </a:lnTo>
                  <a:lnTo>
                    <a:pt x="266" y="725"/>
                  </a:lnTo>
                  <a:lnTo>
                    <a:pt x="121" y="774"/>
                  </a:lnTo>
                  <a:lnTo>
                    <a:pt x="121" y="846"/>
                  </a:lnTo>
                </a:path>
              </a:pathLst>
            </a:custGeom>
            <a:noFill/>
            <a:ln w="127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8815" name="Freeform 47"/>
          <p:cNvSpPr>
            <a:spLocks/>
          </p:cNvSpPr>
          <p:nvPr/>
        </p:nvSpPr>
        <p:spPr bwMode="auto">
          <a:xfrm>
            <a:off x="3144838" y="3557588"/>
            <a:ext cx="739775" cy="739775"/>
          </a:xfrm>
          <a:custGeom>
            <a:avLst/>
            <a:gdLst>
              <a:gd name="T0" fmla="*/ 0 w 363"/>
              <a:gd name="T1" fmla="*/ 195643 h 363"/>
              <a:gd name="T2" fmla="*/ 0 w 363"/>
              <a:gd name="T3" fmla="*/ 0 h 363"/>
              <a:gd name="T4" fmla="*/ 739775 w 363"/>
              <a:gd name="T5" fmla="*/ 0 h 363"/>
              <a:gd name="T6" fmla="*/ 739775 w 363"/>
              <a:gd name="T7" fmla="*/ 739775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3" h="363">
                <a:moveTo>
                  <a:pt x="0" y="96"/>
                </a:moveTo>
                <a:lnTo>
                  <a:pt x="0" y="0"/>
                </a:lnTo>
                <a:lnTo>
                  <a:pt x="363" y="0"/>
                </a:lnTo>
                <a:lnTo>
                  <a:pt x="363" y="363"/>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8861" name="Group 93"/>
          <p:cNvGrpSpPr>
            <a:grpSpLocks/>
          </p:cNvGrpSpPr>
          <p:nvPr/>
        </p:nvGrpSpPr>
        <p:grpSpPr bwMode="auto">
          <a:xfrm>
            <a:off x="2800350" y="3683000"/>
            <a:ext cx="739775" cy="614363"/>
            <a:chOff x="1764" y="2128"/>
            <a:chExt cx="466" cy="387"/>
          </a:xfrm>
        </p:grpSpPr>
        <p:sp>
          <p:nvSpPr>
            <p:cNvPr id="19511" name="Freeform 48"/>
            <p:cNvSpPr>
              <a:spLocks/>
            </p:cNvSpPr>
            <p:nvPr/>
          </p:nvSpPr>
          <p:spPr bwMode="auto">
            <a:xfrm>
              <a:off x="1764" y="2162"/>
              <a:ext cx="466" cy="155"/>
            </a:xfrm>
            <a:custGeom>
              <a:avLst/>
              <a:gdLst>
                <a:gd name="T0" fmla="*/ 0 w 387"/>
                <a:gd name="T1" fmla="*/ 155 h 121"/>
                <a:gd name="T2" fmla="*/ 87 w 387"/>
                <a:gd name="T3" fmla="*/ 0 h 121"/>
                <a:gd name="T4" fmla="*/ 378 w 387"/>
                <a:gd name="T5" fmla="*/ 0 h 121"/>
                <a:gd name="T6" fmla="*/ 466 w 387"/>
                <a:gd name="T7" fmla="*/ 155 h 121"/>
                <a:gd name="T8" fmla="*/ 0 w 387"/>
                <a:gd name="T9" fmla="*/ 155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121">
                  <a:moveTo>
                    <a:pt x="0" y="121"/>
                  </a:moveTo>
                  <a:lnTo>
                    <a:pt x="72" y="0"/>
                  </a:lnTo>
                  <a:lnTo>
                    <a:pt x="314" y="0"/>
                  </a:lnTo>
                  <a:lnTo>
                    <a:pt x="387" y="121"/>
                  </a:lnTo>
                  <a:lnTo>
                    <a:pt x="0" y="121"/>
                  </a:lnTo>
                  <a:close/>
                </a:path>
              </a:pathLst>
            </a:cu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12" name="Rectangle 49"/>
            <p:cNvSpPr>
              <a:spLocks noChangeArrowheads="1"/>
            </p:cNvSpPr>
            <p:nvPr/>
          </p:nvSpPr>
          <p:spPr bwMode="auto">
            <a:xfrm>
              <a:off x="1773" y="2128"/>
              <a:ext cx="4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a:latin typeface="Courier New" pitchFamily="49" charset="0"/>
                </a:rPr>
                <a:t>x1*x2</a:t>
              </a:r>
            </a:p>
          </p:txBody>
        </p:sp>
        <p:grpSp>
          <p:nvGrpSpPr>
            <p:cNvPr id="19513" name="Group 68"/>
            <p:cNvGrpSpPr>
              <a:grpSpLocks/>
            </p:cNvGrpSpPr>
            <p:nvPr/>
          </p:nvGrpSpPr>
          <p:grpSpPr bwMode="auto">
            <a:xfrm>
              <a:off x="1858" y="2327"/>
              <a:ext cx="186" cy="188"/>
              <a:chOff x="1211" y="2329"/>
              <a:chExt cx="145" cy="146"/>
            </a:xfrm>
          </p:grpSpPr>
          <p:sp>
            <p:nvSpPr>
              <p:cNvPr id="19514" name="Freeform 69"/>
              <p:cNvSpPr>
                <a:spLocks/>
              </p:cNvSpPr>
              <p:nvPr/>
            </p:nvSpPr>
            <p:spPr bwMode="auto">
              <a:xfrm>
                <a:off x="1211" y="2329"/>
                <a:ext cx="48" cy="146"/>
              </a:xfrm>
              <a:custGeom>
                <a:avLst/>
                <a:gdLst>
                  <a:gd name="T0" fmla="*/ 0 w 48"/>
                  <a:gd name="T1" fmla="*/ 146 h 146"/>
                  <a:gd name="T2" fmla="*/ 0 w 48"/>
                  <a:gd name="T3" fmla="*/ 97 h 146"/>
                  <a:gd name="T4" fmla="*/ 48 w 48"/>
                  <a:gd name="T5" fmla="*/ 97 h 146"/>
                  <a:gd name="T6" fmla="*/ 48 w 48"/>
                  <a:gd name="T7" fmla="*/ 0 h 1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46">
                    <a:moveTo>
                      <a:pt x="0" y="146"/>
                    </a:moveTo>
                    <a:lnTo>
                      <a:pt x="0" y="97"/>
                    </a:lnTo>
                    <a:lnTo>
                      <a:pt x="48" y="97"/>
                    </a:lnTo>
                    <a:lnTo>
                      <a:pt x="4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15" name="Freeform 70"/>
              <p:cNvSpPr>
                <a:spLocks/>
              </p:cNvSpPr>
              <p:nvPr/>
            </p:nvSpPr>
            <p:spPr bwMode="auto">
              <a:xfrm>
                <a:off x="1308" y="2329"/>
                <a:ext cx="48" cy="146"/>
              </a:xfrm>
              <a:custGeom>
                <a:avLst/>
                <a:gdLst>
                  <a:gd name="T0" fmla="*/ 0 w 48"/>
                  <a:gd name="T1" fmla="*/ 146 h 146"/>
                  <a:gd name="T2" fmla="*/ 0 w 48"/>
                  <a:gd name="T3" fmla="*/ 97 h 146"/>
                  <a:gd name="T4" fmla="*/ 48 w 48"/>
                  <a:gd name="T5" fmla="*/ 97 h 146"/>
                  <a:gd name="T6" fmla="*/ 48 w 48"/>
                  <a:gd name="T7" fmla="*/ 0 h 1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46">
                    <a:moveTo>
                      <a:pt x="0" y="146"/>
                    </a:moveTo>
                    <a:lnTo>
                      <a:pt x="0" y="97"/>
                    </a:lnTo>
                    <a:lnTo>
                      <a:pt x="48" y="97"/>
                    </a:lnTo>
                    <a:lnTo>
                      <a:pt x="4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88864" name="Group 96"/>
          <p:cNvGrpSpPr>
            <a:grpSpLocks/>
          </p:cNvGrpSpPr>
          <p:nvPr/>
        </p:nvGrpSpPr>
        <p:grpSpPr bwMode="auto">
          <a:xfrm>
            <a:off x="5462588" y="3683000"/>
            <a:ext cx="739775" cy="614363"/>
            <a:chOff x="3441" y="2128"/>
            <a:chExt cx="466" cy="387"/>
          </a:xfrm>
        </p:grpSpPr>
        <p:grpSp>
          <p:nvGrpSpPr>
            <p:cNvPr id="19505" name="Group 56"/>
            <p:cNvGrpSpPr>
              <a:grpSpLocks/>
            </p:cNvGrpSpPr>
            <p:nvPr/>
          </p:nvGrpSpPr>
          <p:grpSpPr bwMode="auto">
            <a:xfrm>
              <a:off x="3441" y="2128"/>
              <a:ext cx="466" cy="189"/>
              <a:chOff x="2655" y="1981"/>
              <a:chExt cx="363" cy="147"/>
            </a:xfrm>
          </p:grpSpPr>
          <p:sp>
            <p:nvSpPr>
              <p:cNvPr id="19509" name="Freeform 57"/>
              <p:cNvSpPr>
                <a:spLocks/>
              </p:cNvSpPr>
              <p:nvPr/>
            </p:nvSpPr>
            <p:spPr bwMode="auto">
              <a:xfrm>
                <a:off x="2655" y="2007"/>
                <a:ext cx="363" cy="121"/>
              </a:xfrm>
              <a:custGeom>
                <a:avLst/>
                <a:gdLst>
                  <a:gd name="T0" fmla="*/ 0 w 387"/>
                  <a:gd name="T1" fmla="*/ 121 h 121"/>
                  <a:gd name="T2" fmla="*/ 68 w 387"/>
                  <a:gd name="T3" fmla="*/ 0 h 121"/>
                  <a:gd name="T4" fmla="*/ 295 w 387"/>
                  <a:gd name="T5" fmla="*/ 0 h 121"/>
                  <a:gd name="T6" fmla="*/ 363 w 387"/>
                  <a:gd name="T7" fmla="*/ 121 h 121"/>
                  <a:gd name="T8" fmla="*/ 0 w 387"/>
                  <a:gd name="T9" fmla="*/ 121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121">
                    <a:moveTo>
                      <a:pt x="0" y="121"/>
                    </a:moveTo>
                    <a:lnTo>
                      <a:pt x="72" y="0"/>
                    </a:lnTo>
                    <a:lnTo>
                      <a:pt x="314" y="0"/>
                    </a:lnTo>
                    <a:lnTo>
                      <a:pt x="387" y="121"/>
                    </a:lnTo>
                    <a:lnTo>
                      <a:pt x="0" y="121"/>
                    </a:lnTo>
                    <a:close/>
                  </a:path>
                </a:pathLst>
              </a:cu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10" name="Rectangle 58"/>
              <p:cNvSpPr>
                <a:spLocks noChangeArrowheads="1"/>
              </p:cNvSpPr>
              <p:nvPr/>
            </p:nvSpPr>
            <p:spPr bwMode="auto">
              <a:xfrm>
                <a:off x="2662" y="1981"/>
                <a:ext cx="31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a:latin typeface="Courier New" pitchFamily="49" charset="0"/>
                  </a:rPr>
                  <a:t>x3*x4</a:t>
                </a:r>
              </a:p>
            </p:txBody>
          </p:sp>
        </p:grpSp>
        <p:grpSp>
          <p:nvGrpSpPr>
            <p:cNvPr id="19506" name="Group 71"/>
            <p:cNvGrpSpPr>
              <a:grpSpLocks/>
            </p:cNvGrpSpPr>
            <p:nvPr/>
          </p:nvGrpSpPr>
          <p:grpSpPr bwMode="auto">
            <a:xfrm>
              <a:off x="3534" y="2327"/>
              <a:ext cx="186" cy="188"/>
              <a:chOff x="1211" y="2329"/>
              <a:chExt cx="145" cy="146"/>
            </a:xfrm>
          </p:grpSpPr>
          <p:sp>
            <p:nvSpPr>
              <p:cNvPr id="19507" name="Freeform 72"/>
              <p:cNvSpPr>
                <a:spLocks/>
              </p:cNvSpPr>
              <p:nvPr/>
            </p:nvSpPr>
            <p:spPr bwMode="auto">
              <a:xfrm>
                <a:off x="1211" y="2329"/>
                <a:ext cx="48" cy="146"/>
              </a:xfrm>
              <a:custGeom>
                <a:avLst/>
                <a:gdLst>
                  <a:gd name="T0" fmla="*/ 0 w 48"/>
                  <a:gd name="T1" fmla="*/ 146 h 146"/>
                  <a:gd name="T2" fmla="*/ 0 w 48"/>
                  <a:gd name="T3" fmla="*/ 97 h 146"/>
                  <a:gd name="T4" fmla="*/ 48 w 48"/>
                  <a:gd name="T5" fmla="*/ 97 h 146"/>
                  <a:gd name="T6" fmla="*/ 48 w 48"/>
                  <a:gd name="T7" fmla="*/ 0 h 1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46">
                    <a:moveTo>
                      <a:pt x="0" y="146"/>
                    </a:moveTo>
                    <a:lnTo>
                      <a:pt x="0" y="97"/>
                    </a:lnTo>
                    <a:lnTo>
                      <a:pt x="48" y="97"/>
                    </a:lnTo>
                    <a:lnTo>
                      <a:pt x="4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8" name="Freeform 73"/>
              <p:cNvSpPr>
                <a:spLocks/>
              </p:cNvSpPr>
              <p:nvPr/>
            </p:nvSpPr>
            <p:spPr bwMode="auto">
              <a:xfrm>
                <a:off x="1308" y="2329"/>
                <a:ext cx="48" cy="146"/>
              </a:xfrm>
              <a:custGeom>
                <a:avLst/>
                <a:gdLst>
                  <a:gd name="T0" fmla="*/ 0 w 48"/>
                  <a:gd name="T1" fmla="*/ 146 h 146"/>
                  <a:gd name="T2" fmla="*/ 0 w 48"/>
                  <a:gd name="T3" fmla="*/ 97 h 146"/>
                  <a:gd name="T4" fmla="*/ 48 w 48"/>
                  <a:gd name="T5" fmla="*/ 97 h 146"/>
                  <a:gd name="T6" fmla="*/ 48 w 48"/>
                  <a:gd name="T7" fmla="*/ 0 h 1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46">
                    <a:moveTo>
                      <a:pt x="0" y="146"/>
                    </a:moveTo>
                    <a:lnTo>
                      <a:pt x="0" y="97"/>
                    </a:lnTo>
                    <a:lnTo>
                      <a:pt x="48" y="97"/>
                    </a:lnTo>
                    <a:lnTo>
                      <a:pt x="4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88866" name="Group 98"/>
          <p:cNvGrpSpPr>
            <a:grpSpLocks/>
          </p:cNvGrpSpPr>
          <p:nvPr/>
        </p:nvGrpSpPr>
        <p:grpSpPr bwMode="auto">
          <a:xfrm>
            <a:off x="6300788" y="3683000"/>
            <a:ext cx="738187" cy="614363"/>
            <a:chOff x="3969" y="2128"/>
            <a:chExt cx="465" cy="387"/>
          </a:xfrm>
        </p:grpSpPr>
        <p:sp>
          <p:nvSpPr>
            <p:cNvPr id="19500" name="Freeform 55"/>
            <p:cNvSpPr>
              <a:spLocks/>
            </p:cNvSpPr>
            <p:nvPr/>
          </p:nvSpPr>
          <p:spPr bwMode="auto">
            <a:xfrm>
              <a:off x="3969" y="2172"/>
              <a:ext cx="465" cy="155"/>
            </a:xfrm>
            <a:custGeom>
              <a:avLst/>
              <a:gdLst>
                <a:gd name="T0" fmla="*/ 0 w 387"/>
                <a:gd name="T1" fmla="*/ 155 h 121"/>
                <a:gd name="T2" fmla="*/ 87 w 387"/>
                <a:gd name="T3" fmla="*/ 0 h 121"/>
                <a:gd name="T4" fmla="*/ 377 w 387"/>
                <a:gd name="T5" fmla="*/ 0 h 121"/>
                <a:gd name="T6" fmla="*/ 465 w 387"/>
                <a:gd name="T7" fmla="*/ 155 h 121"/>
                <a:gd name="T8" fmla="*/ 0 w 387"/>
                <a:gd name="T9" fmla="*/ 155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121">
                  <a:moveTo>
                    <a:pt x="0" y="121"/>
                  </a:moveTo>
                  <a:lnTo>
                    <a:pt x="72" y="0"/>
                  </a:lnTo>
                  <a:lnTo>
                    <a:pt x="314" y="0"/>
                  </a:lnTo>
                  <a:lnTo>
                    <a:pt x="387" y="121"/>
                  </a:lnTo>
                  <a:lnTo>
                    <a:pt x="0" y="121"/>
                  </a:lnTo>
                  <a:close/>
                </a:path>
              </a:pathLst>
            </a:cu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1" name="Text Box 61"/>
            <p:cNvSpPr txBox="1">
              <a:spLocks noChangeArrowheads="1"/>
            </p:cNvSpPr>
            <p:nvPr/>
          </p:nvSpPr>
          <p:spPr bwMode="auto">
            <a:xfrm>
              <a:off x="4030" y="2128"/>
              <a:ext cx="29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latin typeface="Courier New" pitchFamily="49" charset="0"/>
                </a:rPr>
                <a:t>Add</a:t>
              </a:r>
            </a:p>
          </p:txBody>
        </p:sp>
        <p:grpSp>
          <p:nvGrpSpPr>
            <p:cNvPr id="19502" name="Group 74"/>
            <p:cNvGrpSpPr>
              <a:grpSpLocks/>
            </p:cNvGrpSpPr>
            <p:nvPr/>
          </p:nvGrpSpPr>
          <p:grpSpPr bwMode="auto">
            <a:xfrm>
              <a:off x="4061" y="2327"/>
              <a:ext cx="186" cy="188"/>
              <a:chOff x="1211" y="2329"/>
              <a:chExt cx="145" cy="146"/>
            </a:xfrm>
          </p:grpSpPr>
          <p:sp>
            <p:nvSpPr>
              <p:cNvPr id="19503" name="Freeform 75"/>
              <p:cNvSpPr>
                <a:spLocks/>
              </p:cNvSpPr>
              <p:nvPr/>
            </p:nvSpPr>
            <p:spPr bwMode="auto">
              <a:xfrm>
                <a:off x="1211" y="2329"/>
                <a:ext cx="48" cy="146"/>
              </a:xfrm>
              <a:custGeom>
                <a:avLst/>
                <a:gdLst>
                  <a:gd name="T0" fmla="*/ 0 w 48"/>
                  <a:gd name="T1" fmla="*/ 146 h 146"/>
                  <a:gd name="T2" fmla="*/ 0 w 48"/>
                  <a:gd name="T3" fmla="*/ 97 h 146"/>
                  <a:gd name="T4" fmla="*/ 48 w 48"/>
                  <a:gd name="T5" fmla="*/ 97 h 146"/>
                  <a:gd name="T6" fmla="*/ 48 w 48"/>
                  <a:gd name="T7" fmla="*/ 0 h 1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46">
                    <a:moveTo>
                      <a:pt x="0" y="146"/>
                    </a:moveTo>
                    <a:lnTo>
                      <a:pt x="0" y="97"/>
                    </a:lnTo>
                    <a:lnTo>
                      <a:pt x="48" y="97"/>
                    </a:lnTo>
                    <a:lnTo>
                      <a:pt x="4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4" name="Freeform 76"/>
              <p:cNvSpPr>
                <a:spLocks/>
              </p:cNvSpPr>
              <p:nvPr/>
            </p:nvSpPr>
            <p:spPr bwMode="auto">
              <a:xfrm>
                <a:off x="1308" y="2329"/>
                <a:ext cx="48" cy="146"/>
              </a:xfrm>
              <a:custGeom>
                <a:avLst/>
                <a:gdLst>
                  <a:gd name="T0" fmla="*/ 0 w 48"/>
                  <a:gd name="T1" fmla="*/ 146 h 146"/>
                  <a:gd name="T2" fmla="*/ 0 w 48"/>
                  <a:gd name="T3" fmla="*/ 97 h 146"/>
                  <a:gd name="T4" fmla="*/ 48 w 48"/>
                  <a:gd name="T5" fmla="*/ 97 h 146"/>
                  <a:gd name="T6" fmla="*/ 48 w 48"/>
                  <a:gd name="T7" fmla="*/ 0 h 1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46">
                    <a:moveTo>
                      <a:pt x="0" y="146"/>
                    </a:moveTo>
                    <a:lnTo>
                      <a:pt x="0" y="97"/>
                    </a:lnTo>
                    <a:lnTo>
                      <a:pt x="48" y="97"/>
                    </a:lnTo>
                    <a:lnTo>
                      <a:pt x="4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9482" name="Rectangle 77"/>
          <p:cNvSpPr>
            <a:spLocks noChangeArrowheads="1"/>
          </p:cNvSpPr>
          <p:nvPr/>
        </p:nvSpPr>
        <p:spPr bwMode="auto">
          <a:xfrm>
            <a:off x="1668463" y="3311525"/>
            <a:ext cx="787400" cy="19843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8847" name="Group 79"/>
          <p:cNvGrpSpPr>
            <a:grpSpLocks/>
          </p:cNvGrpSpPr>
          <p:nvPr/>
        </p:nvGrpSpPr>
        <p:grpSpPr bwMode="auto">
          <a:xfrm>
            <a:off x="7986713" y="4384675"/>
            <a:ext cx="776287" cy="1625600"/>
            <a:chOff x="4120" y="2518"/>
            <a:chExt cx="381" cy="798"/>
          </a:xfrm>
        </p:grpSpPr>
        <p:sp>
          <p:nvSpPr>
            <p:cNvPr id="19497" name="Freeform 80"/>
            <p:cNvSpPr>
              <a:spLocks/>
            </p:cNvSpPr>
            <p:nvPr/>
          </p:nvSpPr>
          <p:spPr bwMode="auto">
            <a:xfrm>
              <a:off x="4168" y="2547"/>
              <a:ext cx="266" cy="769"/>
            </a:xfrm>
            <a:custGeom>
              <a:avLst/>
              <a:gdLst>
                <a:gd name="T0" fmla="*/ 121 w 266"/>
                <a:gd name="T1" fmla="*/ 0 h 846"/>
                <a:gd name="T2" fmla="*/ 121 w 266"/>
                <a:gd name="T3" fmla="*/ 22 h 846"/>
                <a:gd name="T4" fmla="*/ 266 w 266"/>
                <a:gd name="T5" fmla="*/ 65 h 846"/>
                <a:gd name="T6" fmla="*/ 0 w 266"/>
                <a:gd name="T7" fmla="*/ 110 h 846"/>
                <a:gd name="T8" fmla="*/ 266 w 266"/>
                <a:gd name="T9" fmla="*/ 154 h 846"/>
                <a:gd name="T10" fmla="*/ 0 w 266"/>
                <a:gd name="T11" fmla="*/ 197 h 846"/>
                <a:gd name="T12" fmla="*/ 266 w 266"/>
                <a:gd name="T13" fmla="*/ 242 h 846"/>
                <a:gd name="T14" fmla="*/ 0 w 266"/>
                <a:gd name="T15" fmla="*/ 307 h 846"/>
                <a:gd name="T16" fmla="*/ 266 w 266"/>
                <a:gd name="T17" fmla="*/ 330 h 846"/>
                <a:gd name="T18" fmla="*/ 0 w 266"/>
                <a:gd name="T19" fmla="*/ 417 h 846"/>
                <a:gd name="T20" fmla="*/ 266 w 266"/>
                <a:gd name="T21" fmla="*/ 440 h 846"/>
                <a:gd name="T22" fmla="*/ 0 w 266"/>
                <a:gd name="T23" fmla="*/ 527 h 846"/>
                <a:gd name="T24" fmla="*/ 266 w 266"/>
                <a:gd name="T25" fmla="*/ 549 h 846"/>
                <a:gd name="T26" fmla="*/ 0 w 266"/>
                <a:gd name="T27" fmla="*/ 637 h 846"/>
                <a:gd name="T28" fmla="*/ 266 w 266"/>
                <a:gd name="T29" fmla="*/ 659 h 846"/>
                <a:gd name="T30" fmla="*/ 121 w 266"/>
                <a:gd name="T31" fmla="*/ 704 h 846"/>
                <a:gd name="T32" fmla="*/ 121 w 266"/>
                <a:gd name="T33" fmla="*/ 769 h 8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846">
                  <a:moveTo>
                    <a:pt x="121" y="0"/>
                  </a:moveTo>
                  <a:lnTo>
                    <a:pt x="121" y="24"/>
                  </a:lnTo>
                  <a:lnTo>
                    <a:pt x="266" y="72"/>
                  </a:lnTo>
                  <a:lnTo>
                    <a:pt x="0" y="121"/>
                  </a:lnTo>
                  <a:lnTo>
                    <a:pt x="266" y="169"/>
                  </a:lnTo>
                  <a:lnTo>
                    <a:pt x="0" y="217"/>
                  </a:lnTo>
                  <a:lnTo>
                    <a:pt x="266" y="266"/>
                  </a:lnTo>
                  <a:lnTo>
                    <a:pt x="0" y="338"/>
                  </a:lnTo>
                  <a:lnTo>
                    <a:pt x="266" y="363"/>
                  </a:lnTo>
                  <a:lnTo>
                    <a:pt x="0" y="459"/>
                  </a:lnTo>
                  <a:lnTo>
                    <a:pt x="266" y="484"/>
                  </a:lnTo>
                  <a:lnTo>
                    <a:pt x="0" y="580"/>
                  </a:lnTo>
                  <a:lnTo>
                    <a:pt x="266" y="604"/>
                  </a:lnTo>
                  <a:lnTo>
                    <a:pt x="0" y="701"/>
                  </a:lnTo>
                  <a:lnTo>
                    <a:pt x="266" y="725"/>
                  </a:lnTo>
                  <a:lnTo>
                    <a:pt x="121" y="774"/>
                  </a:lnTo>
                  <a:lnTo>
                    <a:pt x="121" y="846"/>
                  </a:lnTo>
                </a:path>
              </a:pathLst>
            </a:custGeom>
            <a:noFill/>
            <a:ln w="127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8" name="Freeform 81"/>
            <p:cNvSpPr>
              <a:spLocks/>
            </p:cNvSpPr>
            <p:nvPr/>
          </p:nvSpPr>
          <p:spPr bwMode="auto">
            <a:xfrm>
              <a:off x="4120" y="2518"/>
              <a:ext cx="381" cy="798"/>
            </a:xfrm>
            <a:custGeom>
              <a:avLst/>
              <a:gdLst>
                <a:gd name="T0" fmla="*/ 0 w 720"/>
                <a:gd name="T1" fmla="*/ 0 h 2400"/>
                <a:gd name="T2" fmla="*/ 0 w 720"/>
                <a:gd name="T3" fmla="*/ 798 h 2400"/>
                <a:gd name="T4" fmla="*/ 381 w 720"/>
                <a:gd name="T5" fmla="*/ 798 h 2400"/>
                <a:gd name="T6" fmla="*/ 381 w 720"/>
                <a:gd name="T7" fmla="*/ 0 h 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400">
                  <a:moveTo>
                    <a:pt x="0" y="0"/>
                  </a:moveTo>
                  <a:lnTo>
                    <a:pt x="0" y="2400"/>
                  </a:lnTo>
                  <a:lnTo>
                    <a:pt x="720" y="2400"/>
                  </a:lnTo>
                  <a:lnTo>
                    <a:pt x="72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9" name="Line 82"/>
            <p:cNvSpPr>
              <a:spLocks noChangeShapeType="1"/>
            </p:cNvSpPr>
            <p:nvPr/>
          </p:nvSpPr>
          <p:spPr bwMode="auto">
            <a:xfrm>
              <a:off x="4171" y="2523"/>
              <a:ext cx="28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484" name="Group 83"/>
          <p:cNvGrpSpPr>
            <a:grpSpLocks/>
          </p:cNvGrpSpPr>
          <p:nvPr/>
        </p:nvGrpSpPr>
        <p:grpSpPr bwMode="auto">
          <a:xfrm>
            <a:off x="533400" y="4394200"/>
            <a:ext cx="776288" cy="1625600"/>
            <a:chOff x="4120" y="2518"/>
            <a:chExt cx="381" cy="798"/>
          </a:xfrm>
        </p:grpSpPr>
        <p:sp>
          <p:nvSpPr>
            <p:cNvPr id="19494" name="Freeform 84"/>
            <p:cNvSpPr>
              <a:spLocks/>
            </p:cNvSpPr>
            <p:nvPr/>
          </p:nvSpPr>
          <p:spPr bwMode="auto">
            <a:xfrm>
              <a:off x="4168" y="2547"/>
              <a:ext cx="266" cy="769"/>
            </a:xfrm>
            <a:custGeom>
              <a:avLst/>
              <a:gdLst>
                <a:gd name="T0" fmla="*/ 121 w 266"/>
                <a:gd name="T1" fmla="*/ 0 h 846"/>
                <a:gd name="T2" fmla="*/ 121 w 266"/>
                <a:gd name="T3" fmla="*/ 22 h 846"/>
                <a:gd name="T4" fmla="*/ 266 w 266"/>
                <a:gd name="T5" fmla="*/ 65 h 846"/>
                <a:gd name="T6" fmla="*/ 0 w 266"/>
                <a:gd name="T7" fmla="*/ 110 h 846"/>
                <a:gd name="T8" fmla="*/ 266 w 266"/>
                <a:gd name="T9" fmla="*/ 154 h 846"/>
                <a:gd name="T10" fmla="*/ 0 w 266"/>
                <a:gd name="T11" fmla="*/ 197 h 846"/>
                <a:gd name="T12" fmla="*/ 266 w 266"/>
                <a:gd name="T13" fmla="*/ 242 h 846"/>
                <a:gd name="T14" fmla="*/ 0 w 266"/>
                <a:gd name="T15" fmla="*/ 307 h 846"/>
                <a:gd name="T16" fmla="*/ 266 w 266"/>
                <a:gd name="T17" fmla="*/ 330 h 846"/>
                <a:gd name="T18" fmla="*/ 0 w 266"/>
                <a:gd name="T19" fmla="*/ 417 h 846"/>
                <a:gd name="T20" fmla="*/ 266 w 266"/>
                <a:gd name="T21" fmla="*/ 440 h 846"/>
                <a:gd name="T22" fmla="*/ 0 w 266"/>
                <a:gd name="T23" fmla="*/ 527 h 846"/>
                <a:gd name="T24" fmla="*/ 266 w 266"/>
                <a:gd name="T25" fmla="*/ 549 h 846"/>
                <a:gd name="T26" fmla="*/ 0 w 266"/>
                <a:gd name="T27" fmla="*/ 637 h 846"/>
                <a:gd name="T28" fmla="*/ 266 w 266"/>
                <a:gd name="T29" fmla="*/ 659 h 846"/>
                <a:gd name="T30" fmla="*/ 121 w 266"/>
                <a:gd name="T31" fmla="*/ 704 h 846"/>
                <a:gd name="T32" fmla="*/ 121 w 266"/>
                <a:gd name="T33" fmla="*/ 769 h 8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846">
                  <a:moveTo>
                    <a:pt x="121" y="0"/>
                  </a:moveTo>
                  <a:lnTo>
                    <a:pt x="121" y="24"/>
                  </a:lnTo>
                  <a:lnTo>
                    <a:pt x="266" y="72"/>
                  </a:lnTo>
                  <a:lnTo>
                    <a:pt x="0" y="121"/>
                  </a:lnTo>
                  <a:lnTo>
                    <a:pt x="266" y="169"/>
                  </a:lnTo>
                  <a:lnTo>
                    <a:pt x="0" y="217"/>
                  </a:lnTo>
                  <a:lnTo>
                    <a:pt x="266" y="266"/>
                  </a:lnTo>
                  <a:lnTo>
                    <a:pt x="0" y="338"/>
                  </a:lnTo>
                  <a:lnTo>
                    <a:pt x="266" y="363"/>
                  </a:lnTo>
                  <a:lnTo>
                    <a:pt x="0" y="459"/>
                  </a:lnTo>
                  <a:lnTo>
                    <a:pt x="266" y="484"/>
                  </a:lnTo>
                  <a:lnTo>
                    <a:pt x="0" y="580"/>
                  </a:lnTo>
                  <a:lnTo>
                    <a:pt x="266" y="604"/>
                  </a:lnTo>
                  <a:lnTo>
                    <a:pt x="0" y="701"/>
                  </a:lnTo>
                  <a:lnTo>
                    <a:pt x="266" y="725"/>
                  </a:lnTo>
                  <a:lnTo>
                    <a:pt x="121" y="774"/>
                  </a:lnTo>
                  <a:lnTo>
                    <a:pt x="121" y="846"/>
                  </a:lnTo>
                </a:path>
              </a:pathLst>
            </a:custGeom>
            <a:noFill/>
            <a:ln w="127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5" name="Freeform 85"/>
            <p:cNvSpPr>
              <a:spLocks/>
            </p:cNvSpPr>
            <p:nvPr/>
          </p:nvSpPr>
          <p:spPr bwMode="auto">
            <a:xfrm>
              <a:off x="4120" y="2518"/>
              <a:ext cx="381" cy="798"/>
            </a:xfrm>
            <a:custGeom>
              <a:avLst/>
              <a:gdLst>
                <a:gd name="T0" fmla="*/ 0 w 720"/>
                <a:gd name="T1" fmla="*/ 0 h 2400"/>
                <a:gd name="T2" fmla="*/ 0 w 720"/>
                <a:gd name="T3" fmla="*/ 798 h 2400"/>
                <a:gd name="T4" fmla="*/ 381 w 720"/>
                <a:gd name="T5" fmla="*/ 798 h 2400"/>
                <a:gd name="T6" fmla="*/ 381 w 720"/>
                <a:gd name="T7" fmla="*/ 0 h 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400">
                  <a:moveTo>
                    <a:pt x="0" y="0"/>
                  </a:moveTo>
                  <a:lnTo>
                    <a:pt x="0" y="2400"/>
                  </a:lnTo>
                  <a:lnTo>
                    <a:pt x="720" y="2400"/>
                  </a:lnTo>
                  <a:lnTo>
                    <a:pt x="72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6" name="Line 86"/>
            <p:cNvSpPr>
              <a:spLocks noChangeShapeType="1"/>
            </p:cNvSpPr>
            <p:nvPr/>
          </p:nvSpPr>
          <p:spPr bwMode="auto">
            <a:xfrm>
              <a:off x="4171" y="2523"/>
              <a:ext cx="28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485" name="Text Box 87"/>
          <p:cNvSpPr txBox="1">
            <a:spLocks noChangeArrowheads="1"/>
          </p:cNvSpPr>
          <p:nvPr/>
        </p:nvSpPr>
        <p:spPr bwMode="auto">
          <a:xfrm>
            <a:off x="533400" y="3311525"/>
            <a:ext cx="738188"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400"/>
              <a:t>Initial state of the stack</a:t>
            </a:r>
          </a:p>
        </p:txBody>
      </p:sp>
      <p:grpSp>
        <p:nvGrpSpPr>
          <p:cNvPr id="288857" name="Group 89"/>
          <p:cNvGrpSpPr>
            <a:grpSpLocks/>
          </p:cNvGrpSpPr>
          <p:nvPr/>
        </p:nvGrpSpPr>
        <p:grpSpPr bwMode="auto">
          <a:xfrm>
            <a:off x="1370013" y="2009775"/>
            <a:ext cx="1963737" cy="4010025"/>
            <a:chOff x="863" y="1074"/>
            <a:chExt cx="1237" cy="2526"/>
          </a:xfrm>
        </p:grpSpPr>
        <p:sp>
          <p:nvSpPr>
            <p:cNvPr id="19487" name="Freeform 6"/>
            <p:cNvSpPr>
              <a:spLocks/>
            </p:cNvSpPr>
            <p:nvPr/>
          </p:nvSpPr>
          <p:spPr bwMode="auto">
            <a:xfrm>
              <a:off x="1143" y="2701"/>
              <a:ext cx="341" cy="899"/>
            </a:xfrm>
            <a:custGeom>
              <a:avLst/>
              <a:gdLst>
                <a:gd name="T0" fmla="*/ 155 w 266"/>
                <a:gd name="T1" fmla="*/ 0 h 846"/>
                <a:gd name="T2" fmla="*/ 155 w 266"/>
                <a:gd name="T3" fmla="*/ 26 h 846"/>
                <a:gd name="T4" fmla="*/ 341 w 266"/>
                <a:gd name="T5" fmla="*/ 77 h 846"/>
                <a:gd name="T6" fmla="*/ 0 w 266"/>
                <a:gd name="T7" fmla="*/ 129 h 846"/>
                <a:gd name="T8" fmla="*/ 341 w 266"/>
                <a:gd name="T9" fmla="*/ 180 h 846"/>
                <a:gd name="T10" fmla="*/ 0 w 266"/>
                <a:gd name="T11" fmla="*/ 231 h 846"/>
                <a:gd name="T12" fmla="*/ 341 w 266"/>
                <a:gd name="T13" fmla="*/ 283 h 846"/>
                <a:gd name="T14" fmla="*/ 0 w 266"/>
                <a:gd name="T15" fmla="*/ 359 h 846"/>
                <a:gd name="T16" fmla="*/ 341 w 266"/>
                <a:gd name="T17" fmla="*/ 386 h 846"/>
                <a:gd name="T18" fmla="*/ 0 w 266"/>
                <a:gd name="T19" fmla="*/ 488 h 846"/>
                <a:gd name="T20" fmla="*/ 341 w 266"/>
                <a:gd name="T21" fmla="*/ 514 h 846"/>
                <a:gd name="T22" fmla="*/ 0 w 266"/>
                <a:gd name="T23" fmla="*/ 616 h 846"/>
                <a:gd name="T24" fmla="*/ 341 w 266"/>
                <a:gd name="T25" fmla="*/ 642 h 846"/>
                <a:gd name="T26" fmla="*/ 0 w 266"/>
                <a:gd name="T27" fmla="*/ 745 h 846"/>
                <a:gd name="T28" fmla="*/ 341 w 266"/>
                <a:gd name="T29" fmla="*/ 770 h 846"/>
                <a:gd name="T30" fmla="*/ 155 w 266"/>
                <a:gd name="T31" fmla="*/ 822 h 846"/>
                <a:gd name="T32" fmla="*/ 155 w 266"/>
                <a:gd name="T33" fmla="*/ 899 h 8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6" h="846">
                  <a:moveTo>
                    <a:pt x="121" y="0"/>
                  </a:moveTo>
                  <a:lnTo>
                    <a:pt x="121" y="24"/>
                  </a:lnTo>
                  <a:lnTo>
                    <a:pt x="266" y="72"/>
                  </a:lnTo>
                  <a:lnTo>
                    <a:pt x="0" y="121"/>
                  </a:lnTo>
                  <a:lnTo>
                    <a:pt x="266" y="169"/>
                  </a:lnTo>
                  <a:lnTo>
                    <a:pt x="0" y="217"/>
                  </a:lnTo>
                  <a:lnTo>
                    <a:pt x="266" y="266"/>
                  </a:lnTo>
                  <a:lnTo>
                    <a:pt x="0" y="338"/>
                  </a:lnTo>
                  <a:lnTo>
                    <a:pt x="266" y="363"/>
                  </a:lnTo>
                  <a:lnTo>
                    <a:pt x="0" y="459"/>
                  </a:lnTo>
                  <a:lnTo>
                    <a:pt x="266" y="484"/>
                  </a:lnTo>
                  <a:lnTo>
                    <a:pt x="0" y="580"/>
                  </a:lnTo>
                  <a:lnTo>
                    <a:pt x="266" y="604"/>
                  </a:lnTo>
                  <a:lnTo>
                    <a:pt x="0" y="701"/>
                  </a:lnTo>
                  <a:lnTo>
                    <a:pt x="266" y="725"/>
                  </a:lnTo>
                  <a:lnTo>
                    <a:pt x="121" y="774"/>
                  </a:lnTo>
                  <a:lnTo>
                    <a:pt x="121" y="846"/>
                  </a:lnTo>
                </a:path>
              </a:pathLst>
            </a:custGeom>
            <a:noFill/>
            <a:ln w="127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8" name="Freeform 8"/>
            <p:cNvSpPr>
              <a:spLocks/>
            </p:cNvSpPr>
            <p:nvPr/>
          </p:nvSpPr>
          <p:spPr bwMode="auto">
            <a:xfrm>
              <a:off x="1082" y="2576"/>
              <a:ext cx="488" cy="1024"/>
            </a:xfrm>
            <a:custGeom>
              <a:avLst/>
              <a:gdLst>
                <a:gd name="T0" fmla="*/ 0 w 720"/>
                <a:gd name="T1" fmla="*/ 0 h 2400"/>
                <a:gd name="T2" fmla="*/ 0 w 720"/>
                <a:gd name="T3" fmla="*/ 1024 h 2400"/>
                <a:gd name="T4" fmla="*/ 488 w 720"/>
                <a:gd name="T5" fmla="*/ 1024 h 2400"/>
                <a:gd name="T6" fmla="*/ 488 w 720"/>
                <a:gd name="T7" fmla="*/ 0 h 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400">
                  <a:moveTo>
                    <a:pt x="0" y="0"/>
                  </a:moveTo>
                  <a:lnTo>
                    <a:pt x="0" y="2400"/>
                  </a:lnTo>
                  <a:lnTo>
                    <a:pt x="720" y="2400"/>
                  </a:lnTo>
                  <a:lnTo>
                    <a:pt x="72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9" name="Line 9"/>
            <p:cNvSpPr>
              <a:spLocks noChangeShapeType="1"/>
            </p:cNvSpPr>
            <p:nvPr/>
          </p:nvSpPr>
          <p:spPr bwMode="auto">
            <a:xfrm>
              <a:off x="1147" y="2697"/>
              <a:ext cx="359"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0" name="Rectangle 10"/>
            <p:cNvSpPr>
              <a:spLocks noChangeArrowheads="1"/>
            </p:cNvSpPr>
            <p:nvPr/>
          </p:nvSpPr>
          <p:spPr bwMode="auto">
            <a:xfrm>
              <a:off x="1133" y="2552"/>
              <a:ext cx="372" cy="12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latin typeface="Courier New" pitchFamily="49" charset="0"/>
                </a:rPr>
                <a:t>x1</a:t>
              </a:r>
            </a:p>
          </p:txBody>
        </p:sp>
        <p:sp>
          <p:nvSpPr>
            <p:cNvPr id="19491" name="Text Box 18"/>
            <p:cNvSpPr txBox="1">
              <a:spLocks noChangeArrowheads="1"/>
            </p:cNvSpPr>
            <p:nvPr/>
          </p:nvSpPr>
          <p:spPr bwMode="auto">
            <a:xfrm>
              <a:off x="1578" y="1074"/>
              <a:ext cx="5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a:latin typeface="Courier New" pitchFamily="49" charset="0"/>
                </a:rPr>
                <a:t>Push x1</a:t>
              </a:r>
            </a:p>
          </p:txBody>
        </p:sp>
        <p:sp>
          <p:nvSpPr>
            <p:cNvPr id="19492" name="Freeform 78"/>
            <p:cNvSpPr>
              <a:spLocks/>
            </p:cNvSpPr>
            <p:nvPr/>
          </p:nvSpPr>
          <p:spPr bwMode="auto">
            <a:xfrm>
              <a:off x="1298" y="1210"/>
              <a:ext cx="342" cy="1273"/>
            </a:xfrm>
            <a:custGeom>
              <a:avLst/>
              <a:gdLst>
                <a:gd name="T0" fmla="*/ 156 w 266"/>
                <a:gd name="T1" fmla="*/ 0 h 992"/>
                <a:gd name="T2" fmla="*/ 342 w 266"/>
                <a:gd name="T3" fmla="*/ 0 h 992"/>
                <a:gd name="T4" fmla="*/ 342 w 266"/>
                <a:gd name="T5" fmla="*/ 1087 h 992"/>
                <a:gd name="T6" fmla="*/ 0 w 266"/>
                <a:gd name="T7" fmla="*/ 1087 h 992"/>
                <a:gd name="T8" fmla="*/ 0 w 266"/>
                <a:gd name="T9" fmla="*/ 1273 h 9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992">
                  <a:moveTo>
                    <a:pt x="121" y="0"/>
                  </a:moveTo>
                  <a:lnTo>
                    <a:pt x="266" y="0"/>
                  </a:lnTo>
                  <a:lnTo>
                    <a:pt x="266" y="847"/>
                  </a:lnTo>
                  <a:lnTo>
                    <a:pt x="0" y="847"/>
                  </a:lnTo>
                  <a:lnTo>
                    <a:pt x="0" y="992"/>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3" name="AutoShape 88"/>
            <p:cNvSpPr>
              <a:spLocks noChangeArrowheads="1"/>
            </p:cNvSpPr>
            <p:nvPr/>
          </p:nvSpPr>
          <p:spPr bwMode="auto">
            <a:xfrm>
              <a:off x="863" y="3073"/>
              <a:ext cx="186" cy="155"/>
            </a:xfrm>
            <a:prstGeom prst="rightArrow">
              <a:avLst>
                <a:gd name="adj1" fmla="val 50000"/>
                <a:gd name="adj2" fmla="val 3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extBox 1"/>
          <p:cNvSpPr txBox="1"/>
          <p:nvPr/>
        </p:nvSpPr>
        <p:spPr>
          <a:xfrm>
            <a:off x="3271838" y="1463973"/>
            <a:ext cx="2588978" cy="461665"/>
          </a:xfrm>
          <a:prstGeom prst="rect">
            <a:avLst/>
          </a:prstGeom>
          <a:noFill/>
        </p:spPr>
        <p:txBody>
          <a:bodyPr wrap="none" rtlCol="0">
            <a:spAutoFit/>
          </a:bodyPr>
          <a:lstStyle/>
          <a:p>
            <a:r>
              <a:rPr lang="en-US" dirty="0" smtClean="0">
                <a:latin typeface="Arial" pitchFamily="34" charset="0"/>
                <a:cs typeface="Arial" pitchFamily="34" charset="0"/>
              </a:rPr>
              <a:t>y = x1*x2 + x3*x4</a:t>
            </a:r>
            <a:endParaRPr lang="en-US" dirty="0">
              <a:latin typeface="Arial" pitchFamily="34" charset="0"/>
              <a:cs typeface="Arial" pitchFamily="34" charset="0"/>
            </a:endParaRPr>
          </a:p>
        </p:txBody>
      </p:sp>
      <p:sp>
        <p:nvSpPr>
          <p:cNvPr id="3" name="Rounded Rectangular Callout 2"/>
          <p:cNvSpPr/>
          <p:nvPr/>
        </p:nvSpPr>
        <p:spPr bwMode="auto">
          <a:xfrm>
            <a:off x="7362032" y="1463973"/>
            <a:ext cx="1705769" cy="1172865"/>
          </a:xfrm>
          <a:prstGeom prst="wedgeRoundRectCallout">
            <a:avLst>
              <a:gd name="adj1" fmla="val 8948"/>
              <a:gd name="adj2" fmla="val 185941"/>
              <a:gd name="adj3" fmla="val 16667"/>
            </a:avLst>
          </a:prstGeom>
          <a:solidFill>
            <a:srgbClr val="FDFFDD"/>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ts val="18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All variables in stack are de-allocated automatically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8857"/>
                                        </p:tgtEl>
                                        <p:attrNameLst>
                                          <p:attrName>style.visibility</p:attrName>
                                        </p:attrNameLst>
                                      </p:cBhvr>
                                      <p:to>
                                        <p:strVal val="visible"/>
                                      </p:to>
                                    </p:set>
                                    <p:animEffect transition="in" filter="wipe(up)">
                                      <p:cBhvr>
                                        <p:cTn id="7" dur="500"/>
                                        <p:tgtEl>
                                          <p:spTgt spid="2888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8858"/>
                                        </p:tgtEl>
                                        <p:attrNameLst>
                                          <p:attrName>style.visibility</p:attrName>
                                        </p:attrNameLst>
                                      </p:cBhvr>
                                      <p:to>
                                        <p:strVal val="visible"/>
                                      </p:to>
                                    </p:set>
                                    <p:animEffect transition="in" filter="wipe(up)">
                                      <p:cBhvr>
                                        <p:cTn id="12" dur="500"/>
                                        <p:tgtEl>
                                          <p:spTgt spid="288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88861"/>
                                        </p:tgtEl>
                                        <p:attrNameLst>
                                          <p:attrName>style.visibility</p:attrName>
                                        </p:attrNameLst>
                                      </p:cBhvr>
                                      <p:to>
                                        <p:strVal val="visible"/>
                                      </p:to>
                                    </p:set>
                                    <p:animEffect transition="in" filter="wipe(down)">
                                      <p:cBhvr>
                                        <p:cTn id="17" dur="500"/>
                                        <p:tgtEl>
                                          <p:spTgt spid="288861"/>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88815"/>
                                        </p:tgtEl>
                                        <p:attrNameLst>
                                          <p:attrName>style.visibility</p:attrName>
                                        </p:attrNameLst>
                                      </p:cBhvr>
                                      <p:to>
                                        <p:strVal val="visible"/>
                                      </p:to>
                                    </p:set>
                                    <p:animEffect transition="in" filter="wipe(up)">
                                      <p:cBhvr>
                                        <p:cTn id="21" dur="500"/>
                                        <p:tgtEl>
                                          <p:spTgt spid="288815"/>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288860"/>
                                        </p:tgtEl>
                                        <p:attrNameLst>
                                          <p:attrName>style.visibility</p:attrName>
                                        </p:attrNameLst>
                                      </p:cBhvr>
                                      <p:to>
                                        <p:strVal val="visible"/>
                                      </p:to>
                                    </p:set>
                                    <p:animEffect transition="in" filter="wipe(up)">
                                      <p:cBhvr>
                                        <p:cTn id="25" dur="500"/>
                                        <p:tgtEl>
                                          <p:spTgt spid="2888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88862"/>
                                        </p:tgtEl>
                                        <p:attrNameLst>
                                          <p:attrName>style.visibility</p:attrName>
                                        </p:attrNameLst>
                                      </p:cBhvr>
                                      <p:to>
                                        <p:strVal val="visible"/>
                                      </p:to>
                                    </p:set>
                                    <p:animEffect transition="in" filter="wipe(up)">
                                      <p:cBhvr>
                                        <p:cTn id="30" dur="500"/>
                                        <p:tgtEl>
                                          <p:spTgt spid="28886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88863"/>
                                        </p:tgtEl>
                                        <p:attrNameLst>
                                          <p:attrName>style.visibility</p:attrName>
                                        </p:attrNameLst>
                                      </p:cBhvr>
                                      <p:to>
                                        <p:strVal val="visible"/>
                                      </p:to>
                                    </p:set>
                                    <p:animEffect transition="in" filter="wipe(up)">
                                      <p:cBhvr>
                                        <p:cTn id="35" dur="500"/>
                                        <p:tgtEl>
                                          <p:spTgt spid="28886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88864"/>
                                        </p:tgtEl>
                                        <p:attrNameLst>
                                          <p:attrName>style.visibility</p:attrName>
                                        </p:attrNameLst>
                                      </p:cBhvr>
                                      <p:to>
                                        <p:strVal val="visible"/>
                                      </p:to>
                                    </p:set>
                                    <p:animEffect transition="in" filter="wipe(down)">
                                      <p:cBhvr>
                                        <p:cTn id="40" dur="500"/>
                                        <p:tgtEl>
                                          <p:spTgt spid="288864"/>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88818"/>
                                        </p:tgtEl>
                                        <p:attrNameLst>
                                          <p:attrName>style.visibility</p:attrName>
                                        </p:attrNameLst>
                                      </p:cBhvr>
                                      <p:to>
                                        <p:strVal val="visible"/>
                                      </p:to>
                                    </p:set>
                                    <p:animEffect transition="in" filter="wipe(up)">
                                      <p:cBhvr>
                                        <p:cTn id="44" dur="500"/>
                                        <p:tgtEl>
                                          <p:spTgt spid="288818"/>
                                        </p:tgtEl>
                                      </p:cBhvr>
                                    </p:animEffect>
                                  </p:childTnLst>
                                </p:cTn>
                              </p:par>
                            </p:childTnLst>
                          </p:cTn>
                        </p:par>
                        <p:par>
                          <p:cTn id="45" fill="hold" nodeType="afterGroup">
                            <p:stCondLst>
                              <p:cond delay="1000"/>
                            </p:stCondLst>
                            <p:childTnLst>
                              <p:par>
                                <p:cTn id="46" presetID="22" presetClass="entr" presetSubtype="1" fill="hold" nodeType="afterEffect">
                                  <p:stCondLst>
                                    <p:cond delay="0"/>
                                  </p:stCondLst>
                                  <p:childTnLst>
                                    <p:set>
                                      <p:cBhvr>
                                        <p:cTn id="47" dur="1" fill="hold">
                                          <p:stCondLst>
                                            <p:cond delay="0"/>
                                          </p:stCondLst>
                                        </p:cTn>
                                        <p:tgtEl>
                                          <p:spTgt spid="288865"/>
                                        </p:tgtEl>
                                        <p:attrNameLst>
                                          <p:attrName>style.visibility</p:attrName>
                                        </p:attrNameLst>
                                      </p:cBhvr>
                                      <p:to>
                                        <p:strVal val="visible"/>
                                      </p:to>
                                    </p:set>
                                    <p:animEffect transition="in" filter="wipe(up)">
                                      <p:cBhvr>
                                        <p:cTn id="48" dur="500"/>
                                        <p:tgtEl>
                                          <p:spTgt spid="2888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288866"/>
                                        </p:tgtEl>
                                        <p:attrNameLst>
                                          <p:attrName>style.visibility</p:attrName>
                                        </p:attrNameLst>
                                      </p:cBhvr>
                                      <p:to>
                                        <p:strVal val="visible"/>
                                      </p:to>
                                    </p:set>
                                    <p:animEffect transition="in" filter="wipe(down)">
                                      <p:cBhvr>
                                        <p:cTn id="53" dur="500"/>
                                        <p:tgtEl>
                                          <p:spTgt spid="288866"/>
                                        </p:tgtEl>
                                      </p:cBhvr>
                                    </p:animEffect>
                                  </p:childTnLst>
                                </p:cTn>
                              </p:par>
                            </p:childTnLst>
                          </p:cTn>
                        </p:par>
                        <p:par>
                          <p:cTn id="54" fill="hold" nodeType="afterGroup">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288822"/>
                                        </p:tgtEl>
                                        <p:attrNameLst>
                                          <p:attrName>style.visibility</p:attrName>
                                        </p:attrNameLst>
                                      </p:cBhvr>
                                      <p:to>
                                        <p:strVal val="visible"/>
                                      </p:to>
                                    </p:set>
                                    <p:animEffect transition="in" filter="wipe(up)">
                                      <p:cBhvr>
                                        <p:cTn id="57" dur="500"/>
                                        <p:tgtEl>
                                          <p:spTgt spid="288822"/>
                                        </p:tgtEl>
                                      </p:cBhvr>
                                    </p:animEffect>
                                  </p:childTnLst>
                                </p:cTn>
                              </p:par>
                            </p:childTnLst>
                          </p:cTn>
                        </p:par>
                        <p:par>
                          <p:cTn id="58" fill="hold" nodeType="afterGroup">
                            <p:stCondLst>
                              <p:cond delay="1000"/>
                            </p:stCondLst>
                            <p:childTnLst>
                              <p:par>
                                <p:cTn id="59" presetID="22" presetClass="entr" presetSubtype="1" fill="hold" nodeType="afterEffect">
                                  <p:stCondLst>
                                    <p:cond delay="0"/>
                                  </p:stCondLst>
                                  <p:childTnLst>
                                    <p:set>
                                      <p:cBhvr>
                                        <p:cTn id="60" dur="1" fill="hold">
                                          <p:stCondLst>
                                            <p:cond delay="0"/>
                                          </p:stCondLst>
                                        </p:cTn>
                                        <p:tgtEl>
                                          <p:spTgt spid="288867"/>
                                        </p:tgtEl>
                                        <p:attrNameLst>
                                          <p:attrName>style.visibility</p:attrName>
                                        </p:attrNameLst>
                                      </p:cBhvr>
                                      <p:to>
                                        <p:strVal val="visible"/>
                                      </p:to>
                                    </p:set>
                                    <p:animEffect transition="in" filter="wipe(up)">
                                      <p:cBhvr>
                                        <p:cTn id="61" dur="500"/>
                                        <p:tgtEl>
                                          <p:spTgt spid="28886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nodeType="clickEffect">
                                  <p:stCondLst>
                                    <p:cond delay="0"/>
                                  </p:stCondLst>
                                  <p:childTnLst>
                                    <p:set>
                                      <p:cBhvr>
                                        <p:cTn id="65" dur="1" fill="hold">
                                          <p:stCondLst>
                                            <p:cond delay="0"/>
                                          </p:stCondLst>
                                        </p:cTn>
                                        <p:tgtEl>
                                          <p:spTgt spid="288868"/>
                                        </p:tgtEl>
                                        <p:attrNameLst>
                                          <p:attrName>style.visibility</p:attrName>
                                        </p:attrNameLst>
                                      </p:cBhvr>
                                      <p:to>
                                        <p:strVal val="visible"/>
                                      </p:to>
                                    </p:set>
                                    <p:animEffect transition="in" filter="wipe(right)">
                                      <p:cBhvr>
                                        <p:cTn id="66" dur="500"/>
                                        <p:tgtEl>
                                          <p:spTgt spid="2888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88847"/>
                                        </p:tgtEl>
                                        <p:attrNameLst>
                                          <p:attrName>style.visibility</p:attrName>
                                        </p:attrNameLst>
                                      </p:cBhvr>
                                      <p:to>
                                        <p:strVal val="visible"/>
                                      </p:to>
                                    </p:set>
                                    <p:animEffect transition="in" filter="wipe(left)">
                                      <p:cBhvr>
                                        <p:cTn id="71" dur="500"/>
                                        <p:tgtEl>
                                          <p:spTgt spid="288847"/>
                                        </p:tgtEl>
                                      </p:cBhvr>
                                    </p:animEffect>
                                  </p:childTnLst>
                                </p:cTn>
                              </p:par>
                            </p:childTnLst>
                          </p:cTn>
                        </p:par>
                        <p:par>
                          <p:cTn id="72" fill="hold">
                            <p:stCondLst>
                              <p:cond delay="500"/>
                            </p:stCondLst>
                            <p:childTnLst>
                              <p:par>
                                <p:cTn id="73" presetID="22" presetClass="entr" presetSubtype="4" fill="hold" grpId="0" nodeType="afterEffect">
                                  <p:stCondLst>
                                    <p:cond delay="1250"/>
                                  </p:stCondLst>
                                  <p:childTnLst>
                                    <p:set>
                                      <p:cBhvr>
                                        <p:cTn id="74" dur="1" fill="hold">
                                          <p:stCondLst>
                                            <p:cond delay="0"/>
                                          </p:stCondLst>
                                        </p:cTn>
                                        <p:tgtEl>
                                          <p:spTgt spid="3"/>
                                        </p:tgtEl>
                                        <p:attrNameLst>
                                          <p:attrName>style.visibility</p:attrName>
                                        </p:attrNameLst>
                                      </p:cBhvr>
                                      <p:to>
                                        <p:strVal val="visible"/>
                                      </p:to>
                                    </p:set>
                                    <p:animEffect transition="in" filter="wipe(down)">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18" grpId="0" animBg="1"/>
      <p:bldP spid="288822" grpId="0" animBg="1"/>
      <p:bldP spid="288815"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65150" y="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The Language </a:t>
            </a:r>
            <a:r>
              <a:rPr lang="en-US" sz="3400" b="1" dirty="0" smtClean="0">
                <a:solidFill>
                  <a:schemeClr val="accent2"/>
                </a:solidFill>
                <a:cs typeface="Times New Roman" pitchFamily="18" charset="0"/>
              </a:rPr>
              <a:t>Stack for Local Variables</a:t>
            </a:r>
            <a:endParaRPr lang="en-US" sz="3400" b="1" dirty="0">
              <a:solidFill>
                <a:schemeClr val="accent2"/>
              </a:solidFill>
            </a:endParaRPr>
          </a:p>
        </p:txBody>
      </p:sp>
      <p:sp>
        <p:nvSpPr>
          <p:cNvPr id="20483" name="Rectangle 3"/>
          <p:cNvSpPr>
            <a:spLocks noChangeArrowheads="1"/>
          </p:cNvSpPr>
          <p:nvPr/>
        </p:nvSpPr>
        <p:spPr bwMode="auto">
          <a:xfrm>
            <a:off x="596900" y="685800"/>
            <a:ext cx="4508500" cy="857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63500" indent="3175" algn="just" defTabSz="966788">
              <a:tabLst>
                <a:tab pos="800100" algn="l"/>
              </a:tabLst>
            </a:pPr>
            <a:r>
              <a:rPr lang="en-US" sz="2500">
                <a:cs typeface="Times New Roman" pitchFamily="18" charset="0"/>
              </a:rPr>
              <a:t>All non </a:t>
            </a:r>
            <a:r>
              <a:rPr lang="en-US" sz="2500" i="1">
                <a:cs typeface="Times New Roman" pitchFamily="18" charset="0"/>
              </a:rPr>
              <a:t>static</a:t>
            </a:r>
            <a:r>
              <a:rPr lang="en-US" sz="2500">
                <a:cs typeface="Times New Roman" pitchFamily="18" charset="0"/>
              </a:rPr>
              <a:t> local variables obtain memory from the stack.</a:t>
            </a:r>
          </a:p>
        </p:txBody>
      </p:sp>
      <p:sp>
        <p:nvSpPr>
          <p:cNvPr id="20484" name="Rectangle 4"/>
          <p:cNvSpPr>
            <a:spLocks noChangeArrowheads="1"/>
          </p:cNvSpPr>
          <p:nvPr/>
        </p:nvSpPr>
        <p:spPr bwMode="auto">
          <a:xfrm>
            <a:off x="609600" y="1524000"/>
            <a:ext cx="4876800" cy="5257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sz="2500" dirty="0">
                <a:cs typeface="Times New Roman" pitchFamily="18" charset="0"/>
              </a:rPr>
              <a:t>Example: </a:t>
            </a:r>
          </a:p>
          <a:p>
            <a:pPr>
              <a:lnSpc>
                <a:spcPct val="80000"/>
              </a:lnSpc>
              <a:spcBef>
                <a:spcPct val="50000"/>
              </a:spcBef>
            </a:pPr>
            <a:r>
              <a:rPr lang="en-US" sz="2200" dirty="0" err="1">
                <a:latin typeface="Arial" pitchFamily="34" charset="0"/>
                <a:cs typeface="Times New Roman" pitchFamily="18" charset="0"/>
              </a:rPr>
              <a:t>int</a:t>
            </a:r>
            <a:r>
              <a:rPr lang="en-US" sz="2200" dirty="0">
                <a:latin typeface="Arial" pitchFamily="34" charset="0"/>
                <a:cs typeface="Times New Roman" pitchFamily="18" charset="0"/>
              </a:rPr>
              <a:t> bar(</a:t>
            </a:r>
            <a:r>
              <a:rPr lang="en-US" sz="2200" dirty="0" err="1">
                <a:latin typeface="Arial" pitchFamily="34" charset="0"/>
                <a:cs typeface="Times New Roman" pitchFamily="18" charset="0"/>
              </a:rPr>
              <a:t>int</a:t>
            </a:r>
            <a:r>
              <a:rPr lang="en-US" sz="2200" dirty="0">
                <a:latin typeface="Arial" pitchFamily="34" charset="0"/>
                <a:cs typeface="Times New Roman" pitchFamily="18" charset="0"/>
              </a:rPr>
              <a:t> </a:t>
            </a:r>
            <a:r>
              <a:rPr lang="en-US" sz="2200" dirty="0">
                <a:solidFill>
                  <a:schemeClr val="accent2"/>
                </a:solidFill>
                <a:latin typeface="Arial" pitchFamily="34" charset="0"/>
                <a:cs typeface="Times New Roman" pitchFamily="18" charset="0"/>
              </a:rPr>
              <a:t>j</a:t>
            </a:r>
            <a:r>
              <a:rPr lang="en-US" sz="2200" dirty="0">
                <a:latin typeface="Arial" pitchFamily="34" charset="0"/>
                <a:cs typeface="Times New Roman" pitchFamily="18" charset="0"/>
              </a:rPr>
              <a:t>) {		</a:t>
            </a:r>
          </a:p>
          <a:p>
            <a:pPr>
              <a:lnSpc>
                <a:spcPct val="80000"/>
              </a:lnSpc>
              <a:spcBef>
                <a:spcPct val="50000"/>
              </a:spcBef>
            </a:pPr>
            <a:r>
              <a:rPr lang="en-US" sz="2200" dirty="0">
                <a:latin typeface="Arial" pitchFamily="34" charset="0"/>
                <a:cs typeface="Times New Roman" pitchFamily="18" charset="0"/>
              </a:rPr>
              <a:t>	</a:t>
            </a:r>
            <a:r>
              <a:rPr lang="en-US" sz="2200" dirty="0" err="1">
                <a:latin typeface="Arial" pitchFamily="34" charset="0"/>
                <a:cs typeface="Times New Roman" pitchFamily="18" charset="0"/>
              </a:rPr>
              <a:t>int</a:t>
            </a:r>
            <a:r>
              <a:rPr lang="en-US" sz="2200" dirty="0">
                <a:latin typeface="Arial" pitchFamily="34" charset="0"/>
                <a:cs typeface="Times New Roman" pitchFamily="18" charset="0"/>
              </a:rPr>
              <a:t> </a:t>
            </a:r>
            <a:r>
              <a:rPr lang="en-US" sz="2200" dirty="0">
                <a:solidFill>
                  <a:schemeClr val="accent2"/>
                </a:solidFill>
                <a:latin typeface="Arial" pitchFamily="34" charset="0"/>
                <a:cs typeface="Times New Roman" pitchFamily="18" charset="0"/>
              </a:rPr>
              <a:t>k</a:t>
            </a:r>
            <a:r>
              <a:rPr lang="en-US" sz="2200" dirty="0">
                <a:latin typeface="Arial" pitchFamily="34" charset="0"/>
                <a:cs typeface="Times New Roman" pitchFamily="18" charset="0"/>
              </a:rPr>
              <a:t> = 2; </a:t>
            </a:r>
          </a:p>
          <a:p>
            <a:pPr>
              <a:lnSpc>
                <a:spcPct val="80000"/>
              </a:lnSpc>
              <a:spcBef>
                <a:spcPct val="50000"/>
              </a:spcBef>
            </a:pPr>
            <a:r>
              <a:rPr lang="en-US" sz="2200" dirty="0">
                <a:latin typeface="Arial" pitchFamily="34" charset="0"/>
                <a:cs typeface="Times New Roman" pitchFamily="18" charset="0"/>
              </a:rPr>
              <a:t>	</a:t>
            </a:r>
            <a:r>
              <a:rPr lang="en-US" sz="2200" dirty="0">
                <a:solidFill>
                  <a:schemeClr val="accent2"/>
                </a:solidFill>
                <a:latin typeface="Arial" pitchFamily="34" charset="0"/>
                <a:cs typeface="Times New Roman" pitchFamily="18" charset="0"/>
              </a:rPr>
              <a:t>j</a:t>
            </a:r>
            <a:r>
              <a:rPr lang="en-US" sz="2200" dirty="0">
                <a:latin typeface="Arial" pitchFamily="34" charset="0"/>
                <a:cs typeface="Times New Roman" pitchFamily="18" charset="0"/>
              </a:rPr>
              <a:t> = </a:t>
            </a:r>
            <a:r>
              <a:rPr lang="en-US" sz="2200" dirty="0">
                <a:solidFill>
                  <a:schemeClr val="accent2"/>
                </a:solidFill>
                <a:latin typeface="Arial" pitchFamily="34" charset="0"/>
                <a:cs typeface="Times New Roman" pitchFamily="18" charset="0"/>
              </a:rPr>
              <a:t>j</a:t>
            </a:r>
            <a:r>
              <a:rPr lang="en-US" sz="2200" dirty="0">
                <a:latin typeface="Arial" pitchFamily="34" charset="0"/>
                <a:cs typeface="Times New Roman" pitchFamily="18" charset="0"/>
              </a:rPr>
              <a:t> +</a:t>
            </a:r>
            <a:r>
              <a:rPr lang="en-US" sz="2200" dirty="0">
                <a:solidFill>
                  <a:schemeClr val="accent2"/>
                </a:solidFill>
                <a:latin typeface="Arial" pitchFamily="34" charset="0"/>
                <a:cs typeface="Times New Roman" pitchFamily="18" charset="0"/>
              </a:rPr>
              <a:t>k</a:t>
            </a:r>
            <a:r>
              <a:rPr lang="en-US" sz="2200" dirty="0">
                <a:latin typeface="Arial" pitchFamily="34" charset="0"/>
                <a:cs typeface="Times New Roman" pitchFamily="18" charset="0"/>
              </a:rPr>
              <a:t>;</a:t>
            </a:r>
          </a:p>
          <a:p>
            <a:pPr>
              <a:lnSpc>
                <a:spcPct val="80000"/>
              </a:lnSpc>
              <a:spcBef>
                <a:spcPct val="50000"/>
              </a:spcBef>
            </a:pPr>
            <a:r>
              <a:rPr lang="en-US" sz="2200" dirty="0">
                <a:latin typeface="Arial" pitchFamily="34" charset="0"/>
                <a:cs typeface="Times New Roman" pitchFamily="18" charset="0"/>
              </a:rPr>
              <a:t>	return (</a:t>
            </a:r>
            <a:r>
              <a:rPr lang="en-US" sz="2200" dirty="0">
                <a:solidFill>
                  <a:schemeClr val="accent2"/>
                </a:solidFill>
                <a:latin typeface="Arial" pitchFamily="34" charset="0"/>
                <a:cs typeface="Times New Roman" pitchFamily="18" charset="0"/>
              </a:rPr>
              <a:t>j</a:t>
            </a:r>
            <a:r>
              <a:rPr lang="en-US" sz="2200" dirty="0">
                <a:latin typeface="Arial" pitchFamily="34" charset="0"/>
                <a:cs typeface="Times New Roman" pitchFamily="18" charset="0"/>
              </a:rPr>
              <a:t>);</a:t>
            </a:r>
          </a:p>
          <a:p>
            <a:pPr>
              <a:lnSpc>
                <a:spcPct val="80000"/>
              </a:lnSpc>
              <a:spcBef>
                <a:spcPct val="50000"/>
              </a:spcBef>
            </a:pPr>
            <a:r>
              <a:rPr lang="en-US" sz="2200" dirty="0">
                <a:latin typeface="Arial" pitchFamily="34" charset="0"/>
                <a:cs typeface="Times New Roman" pitchFamily="18" charset="0"/>
              </a:rPr>
              <a:t>}</a:t>
            </a:r>
          </a:p>
          <a:p>
            <a:pPr>
              <a:lnSpc>
                <a:spcPct val="80000"/>
              </a:lnSpc>
              <a:spcBef>
                <a:spcPct val="50000"/>
              </a:spcBef>
            </a:pPr>
            <a:r>
              <a:rPr lang="en-US" sz="2200" dirty="0">
                <a:latin typeface="Arial" pitchFamily="34" charset="0"/>
                <a:cs typeface="Times New Roman" pitchFamily="18" charset="0"/>
              </a:rPr>
              <a:t>void main(void) {	</a:t>
            </a:r>
          </a:p>
          <a:p>
            <a:pPr>
              <a:lnSpc>
                <a:spcPct val="80000"/>
              </a:lnSpc>
              <a:spcBef>
                <a:spcPct val="50000"/>
              </a:spcBef>
            </a:pPr>
            <a:r>
              <a:rPr lang="en-US" sz="2200" dirty="0">
                <a:latin typeface="Arial" pitchFamily="34" charset="0"/>
                <a:cs typeface="Times New Roman" pitchFamily="18" charset="0"/>
              </a:rPr>
              <a:t>	</a:t>
            </a:r>
            <a:r>
              <a:rPr lang="en-US" sz="2200" dirty="0" err="1">
                <a:latin typeface="Arial" pitchFamily="34" charset="0"/>
                <a:cs typeface="Times New Roman" pitchFamily="18" charset="0"/>
              </a:rPr>
              <a:t>int</a:t>
            </a:r>
            <a:r>
              <a:rPr lang="en-US" sz="2200" dirty="0">
                <a:latin typeface="Arial" pitchFamily="34" charset="0"/>
                <a:cs typeface="Times New Roman" pitchFamily="18" charset="0"/>
              </a:rPr>
              <a:t> </a:t>
            </a:r>
            <a:r>
              <a:rPr lang="en-US" sz="2200" dirty="0" err="1">
                <a:solidFill>
                  <a:srgbClr val="CC3300"/>
                </a:solidFill>
                <a:latin typeface="Arial" pitchFamily="34" charset="0"/>
                <a:cs typeface="Times New Roman" pitchFamily="18" charset="0"/>
              </a:rPr>
              <a:t>i</a:t>
            </a:r>
            <a:r>
              <a:rPr lang="en-US" sz="2200" dirty="0">
                <a:latin typeface="Arial" pitchFamily="34" charset="0"/>
                <a:cs typeface="Times New Roman" pitchFamily="18" charset="0"/>
              </a:rPr>
              <a:t> =0;</a:t>
            </a:r>
          </a:p>
          <a:p>
            <a:pPr>
              <a:lnSpc>
                <a:spcPct val="80000"/>
              </a:lnSpc>
              <a:spcBef>
                <a:spcPct val="50000"/>
              </a:spcBef>
            </a:pPr>
            <a:r>
              <a:rPr lang="en-US" sz="2200" dirty="0">
                <a:latin typeface="Arial" pitchFamily="34" charset="0"/>
                <a:cs typeface="Times New Roman" pitchFamily="18" charset="0"/>
              </a:rPr>
              <a:t>	</a:t>
            </a:r>
            <a:r>
              <a:rPr lang="en-US" sz="2200" dirty="0" err="1">
                <a:solidFill>
                  <a:srgbClr val="CC3300"/>
                </a:solidFill>
                <a:latin typeface="Arial" pitchFamily="34" charset="0"/>
                <a:cs typeface="Times New Roman" pitchFamily="18" charset="0"/>
              </a:rPr>
              <a:t>i</a:t>
            </a:r>
            <a:r>
              <a:rPr lang="en-US" sz="2200" dirty="0">
                <a:latin typeface="Arial" pitchFamily="34" charset="0"/>
                <a:cs typeface="Times New Roman" pitchFamily="18" charset="0"/>
              </a:rPr>
              <a:t>++;</a:t>
            </a:r>
          </a:p>
          <a:p>
            <a:pPr>
              <a:lnSpc>
                <a:spcPct val="80000"/>
              </a:lnSpc>
              <a:spcBef>
                <a:spcPct val="50000"/>
              </a:spcBef>
            </a:pPr>
            <a:r>
              <a:rPr lang="en-US" sz="2200" dirty="0">
                <a:latin typeface="Arial" pitchFamily="34" charset="0"/>
                <a:cs typeface="Times New Roman" pitchFamily="18" charset="0"/>
              </a:rPr>
              <a:t>	</a:t>
            </a:r>
            <a:r>
              <a:rPr lang="en-US" sz="2200" dirty="0" err="1">
                <a:solidFill>
                  <a:srgbClr val="CC3300"/>
                </a:solidFill>
                <a:latin typeface="Arial" pitchFamily="34" charset="0"/>
                <a:cs typeface="Times New Roman" pitchFamily="18" charset="0"/>
              </a:rPr>
              <a:t>i</a:t>
            </a:r>
            <a:r>
              <a:rPr lang="en-US" sz="2200" dirty="0">
                <a:latin typeface="Arial" pitchFamily="34" charset="0"/>
                <a:cs typeface="Times New Roman" pitchFamily="18" charset="0"/>
              </a:rPr>
              <a:t> = bar(</a:t>
            </a:r>
            <a:r>
              <a:rPr lang="en-US" sz="2200" dirty="0" err="1">
                <a:solidFill>
                  <a:srgbClr val="CC3300"/>
                </a:solidFill>
                <a:latin typeface="Arial" pitchFamily="34" charset="0"/>
                <a:cs typeface="Times New Roman" pitchFamily="18" charset="0"/>
              </a:rPr>
              <a:t>i</a:t>
            </a:r>
            <a:r>
              <a:rPr lang="en-US" sz="2200" dirty="0">
                <a:latin typeface="Arial" pitchFamily="34" charset="0"/>
                <a:cs typeface="Times New Roman" pitchFamily="18" charset="0"/>
              </a:rPr>
              <a:t>);	</a:t>
            </a:r>
          </a:p>
          <a:p>
            <a:pPr>
              <a:lnSpc>
                <a:spcPct val="80000"/>
              </a:lnSpc>
              <a:spcBef>
                <a:spcPct val="50000"/>
              </a:spcBef>
            </a:pPr>
            <a:r>
              <a:rPr lang="en-US" sz="2200" dirty="0">
                <a:latin typeface="Arial" pitchFamily="34" charset="0"/>
                <a:cs typeface="Times New Roman" pitchFamily="18" charset="0"/>
              </a:rPr>
              <a:t>}</a:t>
            </a:r>
          </a:p>
          <a:p>
            <a:pPr>
              <a:lnSpc>
                <a:spcPct val="80000"/>
              </a:lnSpc>
              <a:spcBef>
                <a:spcPct val="50000"/>
              </a:spcBef>
            </a:pPr>
            <a:r>
              <a:rPr lang="en-US" sz="2500" dirty="0">
                <a:cs typeface="Times New Roman" pitchFamily="18" charset="0"/>
              </a:rPr>
              <a:t>Variable freed when out of scope.</a:t>
            </a:r>
          </a:p>
        </p:txBody>
      </p:sp>
      <p:grpSp>
        <p:nvGrpSpPr>
          <p:cNvPr id="3" name="Group 2"/>
          <p:cNvGrpSpPr/>
          <p:nvPr/>
        </p:nvGrpSpPr>
        <p:grpSpPr>
          <a:xfrm>
            <a:off x="5486400" y="2667000"/>
            <a:ext cx="2573338" cy="1295400"/>
            <a:chOff x="5486400" y="2667000"/>
            <a:chExt cx="2573338" cy="1295400"/>
          </a:xfrm>
        </p:grpSpPr>
        <p:sp>
          <p:nvSpPr>
            <p:cNvPr id="20490" name="Rectangle 10"/>
            <p:cNvSpPr>
              <a:spLocks noChangeArrowheads="1"/>
            </p:cNvSpPr>
            <p:nvPr/>
          </p:nvSpPr>
          <p:spPr bwMode="auto">
            <a:xfrm>
              <a:off x="5791200" y="27432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2"/>
                  </a:solidFill>
                </a:rPr>
                <a:t>k</a:t>
              </a:r>
            </a:p>
          </p:txBody>
        </p:sp>
        <p:sp>
          <p:nvSpPr>
            <p:cNvPr id="20491" name="Rectangle 11"/>
            <p:cNvSpPr>
              <a:spLocks noChangeArrowheads="1"/>
            </p:cNvSpPr>
            <p:nvPr/>
          </p:nvSpPr>
          <p:spPr bwMode="auto">
            <a:xfrm>
              <a:off x="5791200" y="30480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j</a:t>
              </a:r>
            </a:p>
          </p:txBody>
        </p:sp>
        <p:sp>
          <p:nvSpPr>
            <p:cNvPr id="20492" name="Rectangle 12"/>
            <p:cNvSpPr>
              <a:spLocks noChangeArrowheads="1"/>
            </p:cNvSpPr>
            <p:nvPr/>
          </p:nvSpPr>
          <p:spPr bwMode="auto">
            <a:xfrm>
              <a:off x="5791200" y="33528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a:solidFill>
                    <a:srgbClr val="CC3300"/>
                  </a:solidFill>
                </a:rPr>
                <a:t>i</a:t>
              </a:r>
              <a:endParaRPr lang="en-US" dirty="0">
                <a:solidFill>
                  <a:srgbClr val="CC3300"/>
                </a:solidFill>
              </a:endParaRPr>
            </a:p>
          </p:txBody>
        </p:sp>
        <p:sp>
          <p:nvSpPr>
            <p:cNvPr id="20493" name="Rectangle 13"/>
            <p:cNvSpPr>
              <a:spLocks noChangeArrowheads="1"/>
            </p:cNvSpPr>
            <p:nvPr/>
          </p:nvSpPr>
          <p:spPr bwMode="auto">
            <a:xfrm>
              <a:off x="5791200" y="36576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occupied</a:t>
              </a:r>
            </a:p>
          </p:txBody>
        </p:sp>
        <p:sp>
          <p:nvSpPr>
            <p:cNvPr id="20495" name="Line 15"/>
            <p:cNvSpPr>
              <a:spLocks noChangeShapeType="1"/>
            </p:cNvSpPr>
            <p:nvPr/>
          </p:nvSpPr>
          <p:spPr bwMode="auto">
            <a:xfrm>
              <a:off x="5486400" y="28956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Text Box 17"/>
            <p:cNvSpPr txBox="1">
              <a:spLocks noChangeArrowheads="1"/>
            </p:cNvSpPr>
            <p:nvPr/>
          </p:nvSpPr>
          <p:spPr bwMode="auto">
            <a:xfrm>
              <a:off x="7010400" y="3276600"/>
              <a:ext cx="744538"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 = 1</a:t>
              </a:r>
            </a:p>
          </p:txBody>
        </p:sp>
        <p:sp>
          <p:nvSpPr>
            <p:cNvPr id="20498" name="Text Box 18"/>
            <p:cNvSpPr txBox="1">
              <a:spLocks noChangeArrowheads="1"/>
            </p:cNvSpPr>
            <p:nvPr/>
          </p:nvSpPr>
          <p:spPr bwMode="auto">
            <a:xfrm>
              <a:off x="7010400" y="2971800"/>
              <a:ext cx="1049338"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j = 1, 3</a:t>
              </a:r>
            </a:p>
          </p:txBody>
        </p:sp>
        <p:sp>
          <p:nvSpPr>
            <p:cNvPr id="20499" name="Text Box 19"/>
            <p:cNvSpPr txBox="1">
              <a:spLocks noChangeArrowheads="1"/>
            </p:cNvSpPr>
            <p:nvPr/>
          </p:nvSpPr>
          <p:spPr bwMode="auto">
            <a:xfrm>
              <a:off x="7010400" y="26670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k = 2</a:t>
              </a:r>
            </a:p>
          </p:txBody>
        </p:sp>
      </p:grpSp>
      <p:grpSp>
        <p:nvGrpSpPr>
          <p:cNvPr id="2" name="Group 1"/>
          <p:cNvGrpSpPr/>
          <p:nvPr/>
        </p:nvGrpSpPr>
        <p:grpSpPr>
          <a:xfrm>
            <a:off x="5486400" y="914400"/>
            <a:ext cx="2633663" cy="1600200"/>
            <a:chOff x="5486400" y="914400"/>
            <a:chExt cx="2633663" cy="1600200"/>
          </a:xfrm>
        </p:grpSpPr>
        <p:sp>
          <p:nvSpPr>
            <p:cNvPr id="20486" name="Rectangle 6"/>
            <p:cNvSpPr>
              <a:spLocks noChangeArrowheads="1"/>
            </p:cNvSpPr>
            <p:nvPr/>
          </p:nvSpPr>
          <p:spPr bwMode="auto">
            <a:xfrm>
              <a:off x="5791200" y="1295400"/>
              <a:ext cx="1066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487" name="Rectangle 7"/>
            <p:cNvSpPr>
              <a:spLocks noChangeArrowheads="1"/>
            </p:cNvSpPr>
            <p:nvPr/>
          </p:nvSpPr>
          <p:spPr bwMode="auto">
            <a:xfrm>
              <a:off x="5791200" y="16002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488" name="Rectangle 8"/>
            <p:cNvSpPr>
              <a:spLocks noChangeArrowheads="1"/>
            </p:cNvSpPr>
            <p:nvPr/>
          </p:nvSpPr>
          <p:spPr bwMode="auto">
            <a:xfrm>
              <a:off x="5791200" y="19050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3300"/>
                  </a:solidFill>
                </a:rPr>
                <a:t>i</a:t>
              </a:r>
            </a:p>
          </p:txBody>
        </p:sp>
        <p:sp>
          <p:nvSpPr>
            <p:cNvPr id="20489" name="Rectangle 9"/>
            <p:cNvSpPr>
              <a:spLocks noChangeArrowheads="1"/>
            </p:cNvSpPr>
            <p:nvPr/>
          </p:nvSpPr>
          <p:spPr bwMode="auto">
            <a:xfrm>
              <a:off x="5791200" y="22098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a:t>occupied</a:t>
              </a:r>
            </a:p>
          </p:txBody>
        </p:sp>
        <p:sp>
          <p:nvSpPr>
            <p:cNvPr id="20494" name="Line 14"/>
            <p:cNvSpPr>
              <a:spLocks noChangeShapeType="1"/>
            </p:cNvSpPr>
            <p:nvPr/>
          </p:nvSpPr>
          <p:spPr bwMode="auto">
            <a:xfrm>
              <a:off x="5486400" y="2057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Text Box 16"/>
            <p:cNvSpPr txBox="1">
              <a:spLocks noChangeArrowheads="1"/>
            </p:cNvSpPr>
            <p:nvPr/>
          </p:nvSpPr>
          <p:spPr bwMode="auto">
            <a:xfrm>
              <a:off x="7070725" y="1828800"/>
              <a:ext cx="1049338"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 = 0, 1</a:t>
              </a:r>
            </a:p>
          </p:txBody>
        </p:sp>
        <p:sp>
          <p:nvSpPr>
            <p:cNvPr id="20500" name="Text Box 20"/>
            <p:cNvSpPr txBox="1">
              <a:spLocks noChangeArrowheads="1"/>
            </p:cNvSpPr>
            <p:nvPr/>
          </p:nvSpPr>
          <p:spPr bwMode="auto">
            <a:xfrm>
              <a:off x="5867400" y="9144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stack</a:t>
              </a:r>
            </a:p>
          </p:txBody>
        </p:sp>
        <p:sp>
          <p:nvSpPr>
            <p:cNvPr id="20501" name="Text Box 21"/>
            <p:cNvSpPr txBox="1">
              <a:spLocks noChangeArrowheads="1"/>
            </p:cNvSpPr>
            <p:nvPr/>
          </p:nvSpPr>
          <p:spPr bwMode="auto">
            <a:xfrm>
              <a:off x="7086600" y="1524000"/>
              <a:ext cx="6572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a:t>
              </a:r>
            </a:p>
          </p:txBody>
        </p:sp>
        <p:sp>
          <p:nvSpPr>
            <p:cNvPr id="20502" name="Text Box 22"/>
            <p:cNvSpPr txBox="1">
              <a:spLocks noChangeArrowheads="1"/>
            </p:cNvSpPr>
            <p:nvPr/>
          </p:nvSpPr>
          <p:spPr bwMode="auto">
            <a:xfrm>
              <a:off x="7086600" y="1219200"/>
              <a:ext cx="6572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a:t>
              </a:r>
            </a:p>
          </p:txBody>
        </p:sp>
      </p:grpSp>
      <p:grpSp>
        <p:nvGrpSpPr>
          <p:cNvPr id="4" name="Group 3"/>
          <p:cNvGrpSpPr/>
          <p:nvPr/>
        </p:nvGrpSpPr>
        <p:grpSpPr>
          <a:xfrm>
            <a:off x="5486400" y="4038600"/>
            <a:ext cx="2573338" cy="1295400"/>
            <a:chOff x="5486400" y="4038600"/>
            <a:chExt cx="2573338" cy="1295400"/>
          </a:xfrm>
        </p:grpSpPr>
        <p:sp>
          <p:nvSpPr>
            <p:cNvPr id="20503" name="Rectangle 23"/>
            <p:cNvSpPr>
              <a:spLocks noChangeArrowheads="1"/>
            </p:cNvSpPr>
            <p:nvPr/>
          </p:nvSpPr>
          <p:spPr bwMode="auto">
            <a:xfrm>
              <a:off x="5791200" y="41148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lumMod val="50000"/>
                      <a:lumOff val="50000"/>
                    </a:schemeClr>
                  </a:solidFill>
                </a:rPr>
                <a:t>k</a:t>
              </a:r>
            </a:p>
          </p:txBody>
        </p:sp>
        <p:sp>
          <p:nvSpPr>
            <p:cNvPr id="20504" name="Rectangle 24"/>
            <p:cNvSpPr>
              <a:spLocks noChangeArrowheads="1"/>
            </p:cNvSpPr>
            <p:nvPr/>
          </p:nvSpPr>
          <p:spPr bwMode="auto">
            <a:xfrm>
              <a:off x="5791200" y="44196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lumMod val="50000"/>
                      <a:lumOff val="50000"/>
                    </a:schemeClr>
                  </a:solidFill>
                </a:rPr>
                <a:t>j</a:t>
              </a:r>
            </a:p>
          </p:txBody>
        </p:sp>
        <p:sp>
          <p:nvSpPr>
            <p:cNvPr id="20505" name="Rectangle 25"/>
            <p:cNvSpPr>
              <a:spLocks noChangeArrowheads="1"/>
            </p:cNvSpPr>
            <p:nvPr/>
          </p:nvSpPr>
          <p:spPr bwMode="auto">
            <a:xfrm>
              <a:off x="5791200" y="47244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3300"/>
                  </a:solidFill>
                </a:rPr>
                <a:t>i</a:t>
              </a:r>
            </a:p>
          </p:txBody>
        </p:sp>
        <p:sp>
          <p:nvSpPr>
            <p:cNvPr id="20506" name="Rectangle 26"/>
            <p:cNvSpPr>
              <a:spLocks noChangeArrowheads="1"/>
            </p:cNvSpPr>
            <p:nvPr/>
          </p:nvSpPr>
          <p:spPr bwMode="auto">
            <a:xfrm>
              <a:off x="5791200" y="50292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occupied</a:t>
              </a:r>
            </a:p>
          </p:txBody>
        </p:sp>
        <p:sp>
          <p:nvSpPr>
            <p:cNvPr id="20507" name="Line 27"/>
            <p:cNvSpPr>
              <a:spLocks noChangeShapeType="1"/>
            </p:cNvSpPr>
            <p:nvPr/>
          </p:nvSpPr>
          <p:spPr bwMode="auto">
            <a:xfrm>
              <a:off x="5486400" y="4876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8" name="Text Box 28"/>
            <p:cNvSpPr txBox="1">
              <a:spLocks noChangeArrowheads="1"/>
            </p:cNvSpPr>
            <p:nvPr/>
          </p:nvSpPr>
          <p:spPr bwMode="auto">
            <a:xfrm>
              <a:off x="7010400" y="4648200"/>
              <a:ext cx="1049338"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 = 1, 3</a:t>
              </a:r>
            </a:p>
          </p:txBody>
        </p:sp>
        <p:sp>
          <p:nvSpPr>
            <p:cNvPr id="20509" name="Text Box 29"/>
            <p:cNvSpPr txBox="1">
              <a:spLocks noChangeArrowheads="1"/>
            </p:cNvSpPr>
            <p:nvPr/>
          </p:nvSpPr>
          <p:spPr bwMode="auto">
            <a:xfrm>
              <a:off x="7010400" y="43434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sp>
          <p:nvSpPr>
            <p:cNvPr id="20510" name="Text Box 30"/>
            <p:cNvSpPr txBox="1">
              <a:spLocks noChangeArrowheads="1"/>
            </p:cNvSpPr>
            <p:nvPr/>
          </p:nvSpPr>
          <p:spPr bwMode="auto">
            <a:xfrm>
              <a:off x="7010400" y="40386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grpSp>
      <p:grpSp>
        <p:nvGrpSpPr>
          <p:cNvPr id="5" name="Group 4"/>
          <p:cNvGrpSpPr/>
          <p:nvPr/>
        </p:nvGrpSpPr>
        <p:grpSpPr>
          <a:xfrm>
            <a:off x="5486400" y="5486400"/>
            <a:ext cx="2333625" cy="1295400"/>
            <a:chOff x="5486400" y="5486400"/>
            <a:chExt cx="2333625" cy="1295400"/>
          </a:xfrm>
        </p:grpSpPr>
        <p:sp>
          <p:nvSpPr>
            <p:cNvPr id="20511" name="Rectangle 31"/>
            <p:cNvSpPr>
              <a:spLocks noChangeArrowheads="1"/>
            </p:cNvSpPr>
            <p:nvPr/>
          </p:nvSpPr>
          <p:spPr bwMode="auto">
            <a:xfrm>
              <a:off x="5791200" y="55626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lumMod val="50000"/>
                      <a:lumOff val="50000"/>
                    </a:schemeClr>
                  </a:solidFill>
                </a:rPr>
                <a:t>k</a:t>
              </a:r>
            </a:p>
          </p:txBody>
        </p:sp>
        <p:sp>
          <p:nvSpPr>
            <p:cNvPr id="20512" name="Rectangle 32"/>
            <p:cNvSpPr>
              <a:spLocks noChangeArrowheads="1"/>
            </p:cNvSpPr>
            <p:nvPr/>
          </p:nvSpPr>
          <p:spPr bwMode="auto">
            <a:xfrm>
              <a:off x="5791200" y="58674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lumMod val="50000"/>
                      <a:lumOff val="50000"/>
                    </a:schemeClr>
                  </a:solidFill>
                </a:rPr>
                <a:t>j</a:t>
              </a:r>
            </a:p>
          </p:txBody>
        </p:sp>
        <p:sp>
          <p:nvSpPr>
            <p:cNvPr id="20513" name="Rectangle 33"/>
            <p:cNvSpPr>
              <a:spLocks noChangeArrowheads="1"/>
            </p:cNvSpPr>
            <p:nvPr/>
          </p:nvSpPr>
          <p:spPr bwMode="auto">
            <a:xfrm>
              <a:off x="5791200" y="61722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a:solidFill>
                    <a:schemeClr val="tx1">
                      <a:lumMod val="50000"/>
                      <a:lumOff val="50000"/>
                    </a:schemeClr>
                  </a:solidFill>
                </a:rPr>
                <a:t>i</a:t>
              </a:r>
              <a:endParaRPr lang="en-US" dirty="0">
                <a:solidFill>
                  <a:schemeClr val="tx1">
                    <a:lumMod val="50000"/>
                    <a:lumOff val="50000"/>
                  </a:schemeClr>
                </a:solidFill>
              </a:endParaRPr>
            </a:p>
          </p:txBody>
        </p:sp>
        <p:sp>
          <p:nvSpPr>
            <p:cNvPr id="20514" name="Rectangle 34"/>
            <p:cNvSpPr>
              <a:spLocks noChangeArrowheads="1"/>
            </p:cNvSpPr>
            <p:nvPr/>
          </p:nvSpPr>
          <p:spPr bwMode="auto">
            <a:xfrm>
              <a:off x="5791200" y="64770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occupied</a:t>
              </a:r>
            </a:p>
          </p:txBody>
        </p:sp>
        <p:sp>
          <p:nvSpPr>
            <p:cNvPr id="20515" name="Line 35"/>
            <p:cNvSpPr>
              <a:spLocks noChangeShapeType="1"/>
            </p:cNvSpPr>
            <p:nvPr/>
          </p:nvSpPr>
          <p:spPr bwMode="auto">
            <a:xfrm>
              <a:off x="5486400" y="6629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6" name="Text Box 36"/>
            <p:cNvSpPr txBox="1">
              <a:spLocks noChangeArrowheads="1"/>
            </p:cNvSpPr>
            <p:nvPr/>
          </p:nvSpPr>
          <p:spPr bwMode="auto">
            <a:xfrm>
              <a:off x="7010400" y="60960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sp>
          <p:nvSpPr>
            <p:cNvPr id="20517" name="Text Box 37"/>
            <p:cNvSpPr txBox="1">
              <a:spLocks noChangeArrowheads="1"/>
            </p:cNvSpPr>
            <p:nvPr/>
          </p:nvSpPr>
          <p:spPr bwMode="auto">
            <a:xfrm>
              <a:off x="7010400" y="57912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sp>
          <p:nvSpPr>
            <p:cNvPr id="20518" name="Text Box 38"/>
            <p:cNvSpPr txBox="1">
              <a:spLocks noChangeArrowheads="1"/>
            </p:cNvSpPr>
            <p:nvPr/>
          </p:nvSpPr>
          <p:spPr bwMode="auto">
            <a:xfrm>
              <a:off x="7010400" y="54864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grpSp>
      <p:cxnSp>
        <p:nvCxnSpPr>
          <p:cNvPr id="7" name="Straight Arrow Connector 6"/>
          <p:cNvCxnSpPr/>
          <p:nvPr/>
        </p:nvCxnSpPr>
        <p:spPr bwMode="auto">
          <a:xfrm flipV="1">
            <a:off x="2667000" y="2057400"/>
            <a:ext cx="2743200" cy="274320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p:cNvCxnSpPr/>
          <p:nvPr/>
        </p:nvCxnSpPr>
        <p:spPr bwMode="auto">
          <a:xfrm>
            <a:off x="2819400" y="2209800"/>
            <a:ext cx="2590800" cy="91440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a:off x="3048000" y="2514600"/>
            <a:ext cx="2362200" cy="38100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p:nvPr/>
        </p:nvCxnSpPr>
        <p:spPr bwMode="auto">
          <a:xfrm>
            <a:off x="2819400" y="3657600"/>
            <a:ext cx="2590800" cy="114300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p:nvPr/>
        </p:nvCxnSpPr>
        <p:spPr bwMode="auto">
          <a:xfrm>
            <a:off x="2819400" y="5867400"/>
            <a:ext cx="2667000" cy="64770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left)">
                                      <p:cBhvr>
                                        <p:cTn id="11" dur="500"/>
                                        <p:tgtEl>
                                          <p:spTgt spid="45"/>
                                        </p:tgtEl>
                                      </p:cBhvr>
                                    </p:animEffect>
                                  </p:childTnLst>
                                </p:cTn>
                              </p:par>
                              <p:par>
                                <p:cTn id="12" presetID="22" presetClass="entr" presetSubtype="8"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left)">
                                      <p:cBhvr>
                                        <p:cTn id="14" dur="500"/>
                                        <p:tgtEl>
                                          <p:spTgt spid="4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45"/>
                                        </p:tgtEl>
                                      </p:cBhvr>
                                    </p:animEffect>
                                    <p:set>
                                      <p:cBhvr>
                                        <p:cTn id="23" dur="1" fill="hold">
                                          <p:stCondLst>
                                            <p:cond delay="499"/>
                                          </p:stCondLst>
                                        </p:cTn>
                                        <p:tgtEl>
                                          <p:spTgt spid="4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8"/>
                                        </p:tgtEl>
                                      </p:cBhvr>
                                    </p:animEffect>
                                    <p:set>
                                      <p:cBhvr>
                                        <p:cTn id="26" dur="1" fill="hold">
                                          <p:stCondLst>
                                            <p:cond delay="499"/>
                                          </p:stCondLst>
                                        </p:cTn>
                                        <p:tgtEl>
                                          <p:spTgt spid="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left)">
                                      <p:cBhvr>
                                        <p:cTn id="30" dur="500"/>
                                        <p:tgtEl>
                                          <p:spTgt spid="5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2"/>
                                        </p:tgtEl>
                                      </p:cBhvr>
                                    </p:animEffect>
                                    <p:set>
                                      <p:cBhvr>
                                        <p:cTn id="39" dur="1" fill="hold">
                                          <p:stCondLst>
                                            <p:cond delay="499"/>
                                          </p:stCondLst>
                                        </p:cTn>
                                        <p:tgtEl>
                                          <p:spTgt spid="52"/>
                                        </p:tgtEl>
                                        <p:attrNameLst>
                                          <p:attrName>style.visibility</p:attrName>
                                        </p:attrNameLst>
                                      </p:cBhvr>
                                      <p:to>
                                        <p:strVal val="hidden"/>
                                      </p:to>
                                    </p:set>
                                  </p:childTnLst>
                                </p:cTn>
                              </p:par>
                              <p:par>
                                <p:cTn id="40" presetID="22" presetClass="entr" presetSubtype="8"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left)">
                                      <p:cBhvr>
                                        <p:cTn id="42" dur="500"/>
                                        <p:tgtEl>
                                          <p:spTgt spid="55"/>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609600" y="685800"/>
            <a:ext cx="8534400" cy="61916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366713" indent="-366713" algn="just" defTabSz="966788">
              <a:lnSpc>
                <a:spcPct val="110000"/>
              </a:lnSpc>
              <a:buFont typeface="Wingdings" pitchFamily="2" charset="2"/>
              <a:buChar char="§"/>
            </a:pPr>
            <a:r>
              <a:rPr lang="en-US" dirty="0">
                <a:cs typeface="Times New Roman" pitchFamily="18" charset="0"/>
              </a:rPr>
              <a:t>Principles and features of object orientation</a:t>
            </a:r>
            <a:endParaRPr lang="en-GB" dirty="0">
              <a:cs typeface="Times New Roman" pitchFamily="18" charset="0"/>
            </a:endParaRPr>
          </a:p>
          <a:p>
            <a:pPr marL="366713" indent="-366713" algn="just" defTabSz="966788">
              <a:lnSpc>
                <a:spcPct val="110000"/>
              </a:lnSpc>
              <a:buFont typeface="Wingdings" pitchFamily="2" charset="2"/>
              <a:buChar char="§"/>
            </a:pPr>
            <a:r>
              <a:rPr lang="en-GB" dirty="0" smtClean="0">
                <a:cs typeface="Times New Roman" pitchFamily="18" charset="0"/>
              </a:rPr>
              <a:t>Class </a:t>
            </a:r>
            <a:r>
              <a:rPr lang="en-GB" dirty="0">
                <a:cs typeface="Times New Roman" pitchFamily="18" charset="0"/>
              </a:rPr>
              <a:t>composition and definition</a:t>
            </a:r>
          </a:p>
          <a:p>
            <a:pPr marL="844550" lvl="1" indent="-357188" algn="just" defTabSz="966788">
              <a:lnSpc>
                <a:spcPct val="110000"/>
              </a:lnSpc>
              <a:buFontTx/>
              <a:buChar char="•"/>
            </a:pPr>
            <a:r>
              <a:rPr lang="en-GB" dirty="0">
                <a:cs typeface="Times New Roman" pitchFamily="18" charset="0"/>
              </a:rPr>
              <a:t>information hiding: public, protected and private </a:t>
            </a:r>
          </a:p>
          <a:p>
            <a:pPr marL="366713" indent="-366713" algn="just" defTabSz="966788">
              <a:lnSpc>
                <a:spcPct val="110000"/>
              </a:lnSpc>
              <a:buFont typeface="Wingdings" pitchFamily="2" charset="2"/>
              <a:buChar char="§"/>
            </a:pPr>
            <a:r>
              <a:rPr lang="en-US" dirty="0">
                <a:cs typeface="Times New Roman" pitchFamily="18" charset="0"/>
              </a:rPr>
              <a:t>Scope Resolution Operator </a:t>
            </a:r>
          </a:p>
          <a:p>
            <a:pPr marL="844550" lvl="1" indent="-357188" algn="just" defTabSz="966788">
              <a:lnSpc>
                <a:spcPct val="110000"/>
              </a:lnSpc>
              <a:buFontTx/>
              <a:buChar char="•"/>
            </a:pPr>
            <a:r>
              <a:rPr lang="en-GB" dirty="0">
                <a:cs typeface="Times New Roman" pitchFamily="18" charset="0"/>
              </a:rPr>
              <a:t>Queue class example and time class example</a:t>
            </a:r>
          </a:p>
          <a:p>
            <a:pPr marL="366713" indent="-366713" algn="just" defTabSz="966788">
              <a:lnSpc>
                <a:spcPct val="110000"/>
              </a:lnSpc>
              <a:buFont typeface="Wingdings" pitchFamily="2" charset="2"/>
              <a:buChar char="§"/>
            </a:pPr>
            <a:r>
              <a:rPr lang="en-GB" dirty="0">
                <a:cs typeface="Times New Roman" pitchFamily="18" charset="0"/>
              </a:rPr>
              <a:t>Memory management (static, stack, and heap)</a:t>
            </a:r>
          </a:p>
          <a:p>
            <a:pPr marL="366713" indent="-366713" algn="just" defTabSz="966788">
              <a:lnSpc>
                <a:spcPct val="110000"/>
              </a:lnSpc>
              <a:buFont typeface="Wingdings" pitchFamily="2" charset="2"/>
              <a:buChar char="§"/>
            </a:pPr>
            <a:r>
              <a:rPr lang="en-GB" dirty="0">
                <a:cs typeface="Times New Roman" pitchFamily="18" charset="0"/>
              </a:rPr>
              <a:t>Constructor, destructor, and overloading</a:t>
            </a:r>
          </a:p>
          <a:p>
            <a:pPr marL="366713" indent="-366713" algn="just" defTabSz="966788">
              <a:lnSpc>
                <a:spcPct val="110000"/>
              </a:lnSpc>
              <a:buFont typeface="Wingdings" pitchFamily="2" charset="2"/>
              <a:buChar char="§"/>
            </a:pPr>
            <a:r>
              <a:rPr lang="en-GB" dirty="0" smtClean="0">
                <a:cs typeface="Times New Roman" pitchFamily="18" charset="0"/>
              </a:rPr>
              <a:t>Inheritance </a:t>
            </a:r>
            <a:r>
              <a:rPr lang="en-GB" dirty="0">
                <a:cs typeface="Times New Roman" pitchFamily="18" charset="0"/>
              </a:rPr>
              <a:t>and multiple inheritance</a:t>
            </a:r>
          </a:p>
          <a:p>
            <a:pPr marL="844550" lvl="1" indent="-357188" algn="just" defTabSz="966788">
              <a:lnSpc>
                <a:spcPct val="110000"/>
              </a:lnSpc>
              <a:buFontTx/>
              <a:buChar char="•"/>
            </a:pPr>
            <a:r>
              <a:rPr lang="en-GB" dirty="0">
                <a:cs typeface="Times New Roman" pitchFamily="18" charset="0"/>
              </a:rPr>
              <a:t>Derived </a:t>
            </a:r>
            <a:r>
              <a:rPr lang="en-GB" dirty="0" err="1">
                <a:cs typeface="Times New Roman" pitchFamily="18" charset="0"/>
              </a:rPr>
              <a:t>PriQueue</a:t>
            </a:r>
            <a:r>
              <a:rPr lang="en-GB" dirty="0">
                <a:cs typeface="Times New Roman" pitchFamily="18" charset="0"/>
              </a:rPr>
              <a:t> class </a:t>
            </a:r>
            <a:r>
              <a:rPr lang="en-GB" dirty="0" smtClean="0">
                <a:cs typeface="Times New Roman" pitchFamily="18" charset="0"/>
              </a:rPr>
              <a:t>from a Queue class</a:t>
            </a:r>
            <a:endParaRPr lang="en-GB" dirty="0">
              <a:cs typeface="Times New Roman" pitchFamily="18" charset="0"/>
            </a:endParaRPr>
          </a:p>
          <a:p>
            <a:pPr marL="366713" indent="-366713" algn="just" defTabSz="966788">
              <a:lnSpc>
                <a:spcPct val="110000"/>
              </a:lnSpc>
              <a:buFont typeface="Wingdings" pitchFamily="2" charset="2"/>
              <a:buChar char="§"/>
            </a:pPr>
            <a:r>
              <a:rPr lang="en-GB" dirty="0">
                <a:cs typeface="Times New Roman" pitchFamily="18" charset="0"/>
              </a:rPr>
              <a:t>Hierarchy and polymorphism</a:t>
            </a:r>
          </a:p>
          <a:p>
            <a:pPr marL="844550" lvl="1" indent="-357188" algn="just" defTabSz="966788">
              <a:lnSpc>
                <a:spcPct val="110000"/>
              </a:lnSpc>
              <a:buFontTx/>
              <a:buChar char="•"/>
            </a:pPr>
            <a:r>
              <a:rPr lang="en-GB" dirty="0">
                <a:cs typeface="Times New Roman" pitchFamily="18" charset="0"/>
              </a:rPr>
              <a:t>Publication and Personnel examples</a:t>
            </a:r>
          </a:p>
          <a:p>
            <a:pPr marL="366713" indent="-366713" algn="just" defTabSz="966788">
              <a:lnSpc>
                <a:spcPct val="110000"/>
              </a:lnSpc>
              <a:buFont typeface="Wingdings" pitchFamily="2" charset="2"/>
              <a:buChar char="§"/>
            </a:pPr>
            <a:r>
              <a:rPr lang="en-GB" dirty="0">
                <a:cs typeface="Times New Roman" pitchFamily="18" charset="0"/>
              </a:rPr>
              <a:t>When to use inheritance and when not to</a:t>
            </a:r>
            <a:r>
              <a:rPr lang="en-GB" dirty="0" smtClean="0">
                <a:cs typeface="Times New Roman" pitchFamily="18" charset="0"/>
              </a:rPr>
              <a:t>?</a:t>
            </a:r>
          </a:p>
          <a:p>
            <a:pPr marL="366713" indent="-366713" algn="just" defTabSz="966788">
              <a:lnSpc>
                <a:spcPct val="110000"/>
              </a:lnSpc>
              <a:buFont typeface="Wingdings" pitchFamily="2" charset="2"/>
              <a:buChar char="§"/>
            </a:pPr>
            <a:r>
              <a:rPr lang="en-GB" dirty="0" smtClean="0">
                <a:cs typeface="Times New Roman" pitchFamily="18" charset="0"/>
              </a:rPr>
              <a:t>Exception handling</a:t>
            </a:r>
          </a:p>
          <a:p>
            <a:pPr marL="366713" indent="-366713" algn="just" defTabSz="966788">
              <a:lnSpc>
                <a:spcPct val="110000"/>
              </a:lnSpc>
              <a:buFont typeface="Wingdings" pitchFamily="2" charset="2"/>
              <a:buChar char="§"/>
            </a:pPr>
            <a:r>
              <a:rPr lang="en-GB" dirty="0" smtClean="0">
                <a:cs typeface="Times New Roman" pitchFamily="18" charset="0"/>
              </a:rPr>
              <a:t>Generic class and multithreading in C++</a:t>
            </a:r>
            <a:endParaRPr lang="en-GB" dirty="0">
              <a:cs typeface="Times New Roman" pitchFamily="18" charset="0"/>
            </a:endParaRPr>
          </a:p>
          <a:p>
            <a:pPr marL="366713" indent="-366713" algn="just" defTabSz="966788">
              <a:lnSpc>
                <a:spcPct val="110000"/>
              </a:lnSpc>
              <a:buFont typeface="Wingdings" pitchFamily="2" charset="2"/>
              <a:buChar char="§"/>
            </a:pPr>
            <a:r>
              <a:rPr lang="en-GB" dirty="0">
                <a:cs typeface="Times New Roman" pitchFamily="18" charset="0"/>
              </a:rPr>
              <a:t>Summary</a:t>
            </a:r>
          </a:p>
        </p:txBody>
      </p:sp>
      <p:sp>
        <p:nvSpPr>
          <p:cNvPr id="3075" name="Rectangle 3"/>
          <p:cNvSpPr>
            <a:spLocks noChangeArrowheads="1"/>
          </p:cNvSpPr>
          <p:nvPr/>
        </p:nvSpPr>
        <p:spPr bwMode="auto">
          <a:xfrm>
            <a:off x="671513" y="76200"/>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Outline</a:t>
            </a:r>
            <a:endParaRPr lang="en-US" sz="3400" b="1">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8178">
                                            <p:txEl>
                                              <p:pRg st="1" end="1"/>
                                            </p:txEl>
                                          </p:spTgt>
                                        </p:tgtEl>
                                        <p:attrNameLst>
                                          <p:attrName>style.visibility</p:attrName>
                                        </p:attrNameLst>
                                      </p:cBhvr>
                                      <p:to>
                                        <p:strVal val="visible"/>
                                      </p:to>
                                    </p:set>
                                    <p:animEffect transition="in" filter="wipe(up)">
                                      <p:cBhvr>
                                        <p:cTn id="7" dur="500"/>
                                        <p:tgtEl>
                                          <p:spTgt spid="178178">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78178">
                                            <p:txEl>
                                              <p:pRg st="2" end="2"/>
                                            </p:txEl>
                                          </p:spTgt>
                                        </p:tgtEl>
                                        <p:attrNameLst>
                                          <p:attrName>style.visibility</p:attrName>
                                        </p:attrNameLst>
                                      </p:cBhvr>
                                      <p:to>
                                        <p:strVal val="visible"/>
                                      </p:to>
                                    </p:set>
                                    <p:animEffect transition="in" filter="wipe(up)">
                                      <p:cBhvr>
                                        <p:cTn id="10" dur="500"/>
                                        <p:tgtEl>
                                          <p:spTgt spid="178178">
                                            <p:txEl>
                                              <p:pRg st="2" end="2"/>
                                            </p:txEl>
                                          </p:spTgt>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178178">
                                            <p:txEl>
                                              <p:pRg st="3" end="3"/>
                                            </p:txEl>
                                          </p:spTgt>
                                        </p:tgtEl>
                                        <p:attrNameLst>
                                          <p:attrName>style.visibility</p:attrName>
                                        </p:attrNameLst>
                                      </p:cBhvr>
                                      <p:to>
                                        <p:strVal val="visible"/>
                                      </p:to>
                                    </p:set>
                                    <p:animEffect transition="in" filter="wipe(up)">
                                      <p:cBhvr>
                                        <p:cTn id="14" dur="500"/>
                                        <p:tgtEl>
                                          <p:spTgt spid="178178">
                                            <p:txEl>
                                              <p:pRg st="3" end="3"/>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78178">
                                            <p:txEl>
                                              <p:pRg st="4" end="4"/>
                                            </p:txEl>
                                          </p:spTgt>
                                        </p:tgtEl>
                                        <p:attrNameLst>
                                          <p:attrName>style.visibility</p:attrName>
                                        </p:attrNameLst>
                                      </p:cBhvr>
                                      <p:to>
                                        <p:strVal val="visible"/>
                                      </p:to>
                                    </p:set>
                                    <p:animEffect transition="in" filter="wipe(up)">
                                      <p:cBhvr>
                                        <p:cTn id="17" dur="500"/>
                                        <p:tgtEl>
                                          <p:spTgt spid="17817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78178">
                                            <p:txEl>
                                              <p:pRg st="5" end="5"/>
                                            </p:txEl>
                                          </p:spTgt>
                                        </p:tgtEl>
                                        <p:attrNameLst>
                                          <p:attrName>style.visibility</p:attrName>
                                        </p:attrNameLst>
                                      </p:cBhvr>
                                      <p:to>
                                        <p:strVal val="visible"/>
                                      </p:to>
                                    </p:set>
                                    <p:animEffect transition="in" filter="wipe(up)">
                                      <p:cBhvr>
                                        <p:cTn id="22" dur="500"/>
                                        <p:tgtEl>
                                          <p:spTgt spid="178178">
                                            <p:txEl>
                                              <p:pRg st="5" end="5"/>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178178">
                                            <p:txEl>
                                              <p:pRg st="6" end="6"/>
                                            </p:txEl>
                                          </p:spTgt>
                                        </p:tgtEl>
                                        <p:attrNameLst>
                                          <p:attrName>style.visibility</p:attrName>
                                        </p:attrNameLst>
                                      </p:cBhvr>
                                      <p:to>
                                        <p:strVal val="visible"/>
                                      </p:to>
                                    </p:set>
                                    <p:animEffect transition="in" filter="wipe(up)">
                                      <p:cBhvr>
                                        <p:cTn id="25" dur="500"/>
                                        <p:tgtEl>
                                          <p:spTgt spid="178178">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78178">
                                            <p:txEl>
                                              <p:pRg st="7" end="7"/>
                                            </p:txEl>
                                          </p:spTgt>
                                        </p:tgtEl>
                                        <p:attrNameLst>
                                          <p:attrName>style.visibility</p:attrName>
                                        </p:attrNameLst>
                                      </p:cBhvr>
                                      <p:to>
                                        <p:strVal val="visible"/>
                                      </p:to>
                                    </p:set>
                                    <p:animEffect transition="in" filter="wipe(up)">
                                      <p:cBhvr>
                                        <p:cTn id="30" dur="500"/>
                                        <p:tgtEl>
                                          <p:spTgt spid="178178">
                                            <p:txEl>
                                              <p:pRg st="7" end="7"/>
                                            </p:txEl>
                                          </p:spTgt>
                                        </p:tgtEl>
                                      </p:cBhvr>
                                    </p:animEffect>
                                  </p:childTnLst>
                                </p:cTn>
                              </p:par>
                              <p:par>
                                <p:cTn id="31" presetID="22" presetClass="entr" presetSubtype="1" fill="hold" nodeType="withEffect">
                                  <p:stCondLst>
                                    <p:cond delay="0"/>
                                  </p:stCondLst>
                                  <p:childTnLst>
                                    <p:set>
                                      <p:cBhvr>
                                        <p:cTn id="32" dur="1" fill="hold">
                                          <p:stCondLst>
                                            <p:cond delay="0"/>
                                          </p:stCondLst>
                                        </p:cTn>
                                        <p:tgtEl>
                                          <p:spTgt spid="178178">
                                            <p:txEl>
                                              <p:pRg st="8" end="8"/>
                                            </p:txEl>
                                          </p:spTgt>
                                        </p:tgtEl>
                                        <p:attrNameLst>
                                          <p:attrName>style.visibility</p:attrName>
                                        </p:attrNameLst>
                                      </p:cBhvr>
                                      <p:to>
                                        <p:strVal val="visible"/>
                                      </p:to>
                                    </p:set>
                                    <p:animEffect transition="in" filter="wipe(up)">
                                      <p:cBhvr>
                                        <p:cTn id="33" dur="500"/>
                                        <p:tgtEl>
                                          <p:spTgt spid="178178">
                                            <p:txEl>
                                              <p:pRg st="8" end="8"/>
                                            </p:txEl>
                                          </p:spTgt>
                                        </p:tgtEl>
                                      </p:cBhvr>
                                    </p:animEffect>
                                  </p:childTnLst>
                                </p:cTn>
                              </p:par>
                            </p:childTnLst>
                          </p:cTn>
                        </p:par>
                        <p:par>
                          <p:cTn id="34" fill="hold" nodeType="afterGroup">
                            <p:stCondLst>
                              <p:cond delay="500"/>
                            </p:stCondLst>
                            <p:childTnLst>
                              <p:par>
                                <p:cTn id="35" presetID="22" presetClass="entr" presetSubtype="1" fill="hold" nodeType="afterEffect">
                                  <p:stCondLst>
                                    <p:cond delay="0"/>
                                  </p:stCondLst>
                                  <p:childTnLst>
                                    <p:set>
                                      <p:cBhvr>
                                        <p:cTn id="36" dur="1" fill="hold">
                                          <p:stCondLst>
                                            <p:cond delay="0"/>
                                          </p:stCondLst>
                                        </p:cTn>
                                        <p:tgtEl>
                                          <p:spTgt spid="178178">
                                            <p:txEl>
                                              <p:pRg st="9" end="9"/>
                                            </p:txEl>
                                          </p:spTgt>
                                        </p:tgtEl>
                                        <p:attrNameLst>
                                          <p:attrName>style.visibility</p:attrName>
                                        </p:attrNameLst>
                                      </p:cBhvr>
                                      <p:to>
                                        <p:strVal val="visible"/>
                                      </p:to>
                                    </p:set>
                                    <p:animEffect transition="in" filter="wipe(up)">
                                      <p:cBhvr>
                                        <p:cTn id="37" dur="500"/>
                                        <p:tgtEl>
                                          <p:spTgt spid="178178">
                                            <p:txEl>
                                              <p:pRg st="9" end="9"/>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78178">
                                            <p:txEl>
                                              <p:pRg st="10" end="10"/>
                                            </p:txEl>
                                          </p:spTgt>
                                        </p:tgtEl>
                                        <p:attrNameLst>
                                          <p:attrName>style.visibility</p:attrName>
                                        </p:attrNameLst>
                                      </p:cBhvr>
                                      <p:to>
                                        <p:strVal val="visible"/>
                                      </p:to>
                                    </p:set>
                                    <p:animEffect transition="in" filter="wipe(up)">
                                      <p:cBhvr>
                                        <p:cTn id="40" dur="500"/>
                                        <p:tgtEl>
                                          <p:spTgt spid="178178">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178178">
                                            <p:txEl>
                                              <p:pRg st="11" end="11"/>
                                            </p:txEl>
                                          </p:spTgt>
                                        </p:tgtEl>
                                        <p:attrNameLst>
                                          <p:attrName>style.visibility</p:attrName>
                                        </p:attrNameLst>
                                      </p:cBhvr>
                                      <p:to>
                                        <p:strVal val="visible"/>
                                      </p:to>
                                    </p:set>
                                    <p:animEffect transition="in" filter="wipe(down)">
                                      <p:cBhvr>
                                        <p:cTn id="45" dur="500"/>
                                        <p:tgtEl>
                                          <p:spTgt spid="178178">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78178">
                                            <p:txEl>
                                              <p:pRg st="12" end="12"/>
                                            </p:txEl>
                                          </p:spTgt>
                                        </p:tgtEl>
                                        <p:attrNameLst>
                                          <p:attrName>style.visibility</p:attrName>
                                        </p:attrNameLst>
                                      </p:cBhvr>
                                      <p:to>
                                        <p:strVal val="visible"/>
                                      </p:to>
                                    </p:set>
                                    <p:animEffect transition="in" filter="wipe(down)">
                                      <p:cBhvr>
                                        <p:cTn id="50" dur="500"/>
                                        <p:tgtEl>
                                          <p:spTgt spid="178178">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78178">
                                            <p:txEl>
                                              <p:pRg st="13" end="13"/>
                                            </p:txEl>
                                          </p:spTgt>
                                        </p:tgtEl>
                                        <p:attrNameLst>
                                          <p:attrName>style.visibility</p:attrName>
                                        </p:attrNameLst>
                                      </p:cBhvr>
                                      <p:to>
                                        <p:strVal val="visible"/>
                                      </p:to>
                                    </p:set>
                                    <p:animEffect transition="in" filter="wipe(down)">
                                      <p:cBhvr>
                                        <p:cTn id="55" dur="500"/>
                                        <p:tgtEl>
                                          <p:spTgt spid="178178">
                                            <p:txEl>
                                              <p:pRg st="13" end="13"/>
                                            </p:txEl>
                                          </p:spTgt>
                                        </p:tgtEl>
                                      </p:cBhvr>
                                    </p:animEffect>
                                  </p:childTnLst>
                                </p:cTn>
                              </p:par>
                            </p:childTnLst>
                          </p:cTn>
                        </p:par>
                        <p:par>
                          <p:cTn id="56" fill="hold" nodeType="afterGroup">
                            <p:stCondLst>
                              <p:cond delay="500"/>
                            </p:stCondLst>
                            <p:childTnLst>
                              <p:par>
                                <p:cTn id="57" presetID="22" presetClass="entr" presetSubtype="4" fill="hold" nodeType="afterEffect">
                                  <p:stCondLst>
                                    <p:cond delay="0"/>
                                  </p:stCondLst>
                                  <p:childTnLst>
                                    <p:set>
                                      <p:cBhvr>
                                        <p:cTn id="58" dur="1" fill="hold">
                                          <p:stCondLst>
                                            <p:cond delay="0"/>
                                          </p:stCondLst>
                                        </p:cTn>
                                        <p:tgtEl>
                                          <p:spTgt spid="178178">
                                            <p:txEl>
                                              <p:pRg st="14" end="14"/>
                                            </p:txEl>
                                          </p:spTgt>
                                        </p:tgtEl>
                                        <p:attrNameLst>
                                          <p:attrName>style.visibility</p:attrName>
                                        </p:attrNameLst>
                                      </p:cBhvr>
                                      <p:to>
                                        <p:strVal val="visible"/>
                                      </p:to>
                                    </p:set>
                                    <p:animEffect transition="in" filter="wipe(down)">
                                      <p:cBhvr>
                                        <p:cTn id="59" dur="500"/>
                                        <p:tgtEl>
                                          <p:spTgt spid="17817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65150" y="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Stack (recursive)</a:t>
            </a:r>
            <a:endParaRPr lang="en-US" sz="3400" b="1">
              <a:solidFill>
                <a:schemeClr val="accent2"/>
              </a:solidFill>
            </a:endParaRPr>
          </a:p>
        </p:txBody>
      </p:sp>
      <p:sp>
        <p:nvSpPr>
          <p:cNvPr id="21507" name="Rectangle 3"/>
          <p:cNvSpPr>
            <a:spLocks noChangeArrowheads="1"/>
          </p:cNvSpPr>
          <p:nvPr/>
        </p:nvSpPr>
        <p:spPr bwMode="auto">
          <a:xfrm>
            <a:off x="596900" y="838200"/>
            <a:ext cx="3594100" cy="246756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342900" indent="-276225" algn="just" defTabSz="966788">
              <a:tabLst>
                <a:tab pos="800100" algn="l"/>
              </a:tabLst>
            </a:pPr>
            <a:r>
              <a:rPr lang="en-US" sz="2200" dirty="0" err="1">
                <a:latin typeface="Arial" pitchFamily="34" charset="0"/>
                <a:cs typeface="Times New Roman" pitchFamily="18" charset="0"/>
              </a:rPr>
              <a:t>int</a:t>
            </a:r>
            <a:r>
              <a:rPr lang="en-US" sz="2200" dirty="0">
                <a:latin typeface="Arial" pitchFamily="34" charset="0"/>
                <a:cs typeface="Times New Roman" pitchFamily="18" charset="0"/>
              </a:rPr>
              <a:t> </a:t>
            </a:r>
            <a:r>
              <a:rPr lang="en-US" sz="2200" dirty="0" err="1" smtClean="0">
                <a:solidFill>
                  <a:srgbClr val="00B0F0"/>
                </a:solidFill>
                <a:latin typeface="Arial" pitchFamily="34" charset="0"/>
                <a:cs typeface="Times New Roman" pitchFamily="18" charset="0"/>
              </a:rPr>
              <a:t>fac</a:t>
            </a:r>
            <a:r>
              <a:rPr lang="en-US" sz="2200" dirty="0" smtClean="0">
                <a:latin typeface="Arial" pitchFamily="34" charset="0"/>
                <a:cs typeface="Times New Roman" pitchFamily="18" charset="0"/>
              </a:rPr>
              <a:t>(</a:t>
            </a:r>
            <a:r>
              <a:rPr lang="en-US" sz="2200" dirty="0" err="1" smtClean="0">
                <a:latin typeface="Arial" pitchFamily="34" charset="0"/>
                <a:cs typeface="Times New Roman" pitchFamily="18" charset="0"/>
              </a:rPr>
              <a:t>int</a:t>
            </a:r>
            <a:r>
              <a:rPr lang="en-US" sz="2200" dirty="0" smtClean="0">
                <a:latin typeface="Arial" pitchFamily="34" charset="0"/>
                <a:cs typeface="Times New Roman" pitchFamily="18" charset="0"/>
              </a:rPr>
              <a:t> </a:t>
            </a:r>
            <a:r>
              <a:rPr lang="en-US" sz="2200" dirty="0">
                <a:latin typeface="Arial" pitchFamily="34" charset="0"/>
                <a:cs typeface="Times New Roman" pitchFamily="18" charset="0"/>
              </a:rPr>
              <a:t>n) {</a:t>
            </a:r>
          </a:p>
          <a:p>
            <a:pPr marL="342900" indent="-276225" algn="just" defTabSz="966788">
              <a:tabLst>
                <a:tab pos="800100" algn="l"/>
              </a:tabLst>
            </a:pPr>
            <a:r>
              <a:rPr lang="en-US" sz="2200" dirty="0">
                <a:latin typeface="Arial" pitchFamily="34" charset="0"/>
                <a:cs typeface="Times New Roman" pitchFamily="18" charset="0"/>
              </a:rPr>
              <a:t>	if (n &lt;= 1)</a:t>
            </a:r>
          </a:p>
          <a:p>
            <a:pPr marL="342900" indent="-276225" algn="just" defTabSz="966788">
              <a:tabLst>
                <a:tab pos="800100" algn="l"/>
              </a:tabLst>
            </a:pPr>
            <a:r>
              <a:rPr lang="en-US" sz="2200" dirty="0">
                <a:latin typeface="Arial" pitchFamily="34" charset="0"/>
                <a:cs typeface="Times New Roman" pitchFamily="18" charset="0"/>
              </a:rPr>
              <a:t>		return 1;</a:t>
            </a:r>
          </a:p>
          <a:p>
            <a:pPr marL="342900" indent="-276225" algn="just" defTabSz="966788">
              <a:tabLst>
                <a:tab pos="800100" algn="l"/>
              </a:tabLst>
            </a:pPr>
            <a:r>
              <a:rPr lang="en-US" sz="2200" dirty="0">
                <a:latin typeface="Arial" pitchFamily="34" charset="0"/>
                <a:cs typeface="Times New Roman" pitchFamily="18" charset="0"/>
              </a:rPr>
              <a:t>	else </a:t>
            </a:r>
          </a:p>
          <a:p>
            <a:pPr marL="342900" indent="-276225" algn="just" defTabSz="966788">
              <a:tabLst>
                <a:tab pos="800100" algn="l"/>
              </a:tabLst>
            </a:pPr>
            <a:r>
              <a:rPr lang="en-US" sz="2200" dirty="0">
                <a:latin typeface="Arial" pitchFamily="34" charset="0"/>
                <a:cs typeface="Times New Roman" pitchFamily="18" charset="0"/>
              </a:rPr>
              <a:t>		return n* </a:t>
            </a:r>
            <a:r>
              <a:rPr lang="en-US" sz="2200" dirty="0" err="1" smtClean="0">
                <a:solidFill>
                  <a:srgbClr val="00B0F0"/>
                </a:solidFill>
                <a:latin typeface="Arial" pitchFamily="34" charset="0"/>
                <a:cs typeface="Times New Roman" pitchFamily="18" charset="0"/>
              </a:rPr>
              <a:t>fac</a:t>
            </a:r>
            <a:r>
              <a:rPr lang="en-US" sz="2200" dirty="0" smtClean="0">
                <a:latin typeface="Arial" pitchFamily="34" charset="0"/>
                <a:cs typeface="Times New Roman" pitchFamily="18" charset="0"/>
              </a:rPr>
              <a:t>(n </a:t>
            </a:r>
            <a:r>
              <a:rPr lang="en-US" sz="2200" dirty="0">
                <a:latin typeface="Arial" pitchFamily="34" charset="0"/>
                <a:cs typeface="Times New Roman" pitchFamily="18" charset="0"/>
              </a:rPr>
              <a:t>- 1);</a:t>
            </a:r>
          </a:p>
          <a:p>
            <a:pPr marL="342900" indent="-276225" algn="just" defTabSz="966788">
              <a:tabLst>
                <a:tab pos="800100" algn="l"/>
              </a:tabLst>
            </a:pPr>
            <a:r>
              <a:rPr lang="en-US" sz="2200" dirty="0">
                <a:latin typeface="Arial" pitchFamily="34" charset="0"/>
                <a:cs typeface="Times New Roman" pitchFamily="18" charset="0"/>
              </a:rPr>
              <a:t>}</a:t>
            </a:r>
          </a:p>
          <a:p>
            <a:pPr marL="342900" indent="-276225" algn="just" defTabSz="966788">
              <a:tabLst>
                <a:tab pos="800100" algn="l"/>
              </a:tabLst>
            </a:pPr>
            <a:endParaRPr lang="en-US" sz="2200" dirty="0">
              <a:latin typeface="Arial" pitchFamily="34" charset="0"/>
              <a:cs typeface="Times New Roman" pitchFamily="18" charset="0"/>
            </a:endParaRPr>
          </a:p>
        </p:txBody>
      </p:sp>
      <p:grpSp>
        <p:nvGrpSpPr>
          <p:cNvPr id="2" name="Group 1"/>
          <p:cNvGrpSpPr/>
          <p:nvPr/>
        </p:nvGrpSpPr>
        <p:grpSpPr>
          <a:xfrm>
            <a:off x="6781800" y="609600"/>
            <a:ext cx="2184400" cy="2133600"/>
            <a:chOff x="6781800" y="609600"/>
            <a:chExt cx="2184400" cy="2133600"/>
          </a:xfrm>
        </p:grpSpPr>
        <p:sp>
          <p:nvSpPr>
            <p:cNvPr id="21508" name="Rectangle 4"/>
            <p:cNvSpPr>
              <a:spLocks noChangeArrowheads="1"/>
            </p:cNvSpPr>
            <p:nvPr/>
          </p:nvSpPr>
          <p:spPr bwMode="auto">
            <a:xfrm>
              <a:off x="7086600" y="15240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fac</a:t>
              </a:r>
            </a:p>
          </p:txBody>
        </p:sp>
        <p:sp>
          <p:nvSpPr>
            <p:cNvPr id="21509" name="Rectangle 5"/>
            <p:cNvSpPr>
              <a:spLocks noChangeArrowheads="1"/>
            </p:cNvSpPr>
            <p:nvPr/>
          </p:nvSpPr>
          <p:spPr bwMode="auto">
            <a:xfrm>
              <a:off x="7086600" y="18288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21510" name="Rectangle 6"/>
            <p:cNvSpPr>
              <a:spLocks noChangeArrowheads="1"/>
            </p:cNvSpPr>
            <p:nvPr/>
          </p:nvSpPr>
          <p:spPr bwMode="auto">
            <a:xfrm>
              <a:off x="7086600" y="21336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fac</a:t>
              </a:r>
            </a:p>
          </p:txBody>
        </p:sp>
        <p:sp>
          <p:nvSpPr>
            <p:cNvPr id="21511" name="Rectangle 7"/>
            <p:cNvSpPr>
              <a:spLocks noChangeArrowheads="1"/>
            </p:cNvSpPr>
            <p:nvPr/>
          </p:nvSpPr>
          <p:spPr bwMode="auto">
            <a:xfrm>
              <a:off x="7086600" y="24384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occupied</a:t>
              </a:r>
            </a:p>
          </p:txBody>
        </p:sp>
        <p:sp>
          <p:nvSpPr>
            <p:cNvPr id="21512" name="Line 8"/>
            <p:cNvSpPr>
              <a:spLocks noChangeShapeType="1"/>
            </p:cNvSpPr>
            <p:nvPr/>
          </p:nvSpPr>
          <p:spPr bwMode="auto">
            <a:xfrm>
              <a:off x="6781800" y="13716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Text Box 9"/>
            <p:cNvSpPr txBox="1">
              <a:spLocks noChangeArrowheads="1"/>
            </p:cNvSpPr>
            <p:nvPr/>
          </p:nvSpPr>
          <p:spPr bwMode="auto">
            <a:xfrm>
              <a:off x="8153400" y="17526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 = 3</a:t>
              </a:r>
            </a:p>
          </p:txBody>
        </p:sp>
        <p:sp>
          <p:nvSpPr>
            <p:cNvPr id="21514" name="Text Box 10"/>
            <p:cNvSpPr txBox="1">
              <a:spLocks noChangeArrowheads="1"/>
            </p:cNvSpPr>
            <p:nvPr/>
          </p:nvSpPr>
          <p:spPr bwMode="auto">
            <a:xfrm>
              <a:off x="8258175" y="838200"/>
              <a:ext cx="6572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a:t>
              </a:r>
            </a:p>
          </p:txBody>
        </p:sp>
        <p:sp>
          <p:nvSpPr>
            <p:cNvPr id="21515" name="Rectangle 11"/>
            <p:cNvSpPr>
              <a:spLocks noChangeArrowheads="1"/>
            </p:cNvSpPr>
            <p:nvPr/>
          </p:nvSpPr>
          <p:spPr bwMode="auto">
            <a:xfrm>
              <a:off x="7086600" y="12192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n</a:t>
              </a:r>
            </a:p>
          </p:txBody>
        </p:sp>
        <p:sp>
          <p:nvSpPr>
            <p:cNvPr id="21516" name="Rectangle 12"/>
            <p:cNvSpPr>
              <a:spLocks noChangeArrowheads="1"/>
            </p:cNvSpPr>
            <p:nvPr/>
          </p:nvSpPr>
          <p:spPr bwMode="auto">
            <a:xfrm>
              <a:off x="7086600" y="914400"/>
              <a:ext cx="1066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517" name="Rectangle 13"/>
            <p:cNvSpPr>
              <a:spLocks noChangeArrowheads="1"/>
            </p:cNvSpPr>
            <p:nvPr/>
          </p:nvSpPr>
          <p:spPr bwMode="auto">
            <a:xfrm>
              <a:off x="7086600" y="609600"/>
              <a:ext cx="1066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518" name="Text Box 14"/>
            <p:cNvSpPr txBox="1">
              <a:spLocks noChangeArrowheads="1"/>
            </p:cNvSpPr>
            <p:nvPr/>
          </p:nvSpPr>
          <p:spPr bwMode="auto">
            <a:xfrm>
              <a:off x="8153400" y="11430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 = 2</a:t>
              </a:r>
            </a:p>
          </p:txBody>
        </p:sp>
      </p:grpSp>
      <p:grpSp>
        <p:nvGrpSpPr>
          <p:cNvPr id="3" name="Group 2"/>
          <p:cNvGrpSpPr/>
          <p:nvPr/>
        </p:nvGrpSpPr>
        <p:grpSpPr>
          <a:xfrm>
            <a:off x="381000" y="3276600"/>
            <a:ext cx="2362200" cy="2514600"/>
            <a:chOff x="381000" y="3276600"/>
            <a:chExt cx="2362200" cy="2514600"/>
          </a:xfrm>
        </p:grpSpPr>
        <p:sp>
          <p:nvSpPr>
            <p:cNvPr id="21519" name="Rectangle 15"/>
            <p:cNvSpPr>
              <a:spLocks noChangeArrowheads="1"/>
            </p:cNvSpPr>
            <p:nvPr/>
          </p:nvSpPr>
          <p:spPr bwMode="auto">
            <a:xfrm>
              <a:off x="685800" y="45720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fac</a:t>
              </a:r>
            </a:p>
          </p:txBody>
        </p:sp>
        <p:sp>
          <p:nvSpPr>
            <p:cNvPr id="21520" name="Rectangle 16"/>
            <p:cNvSpPr>
              <a:spLocks noChangeArrowheads="1"/>
            </p:cNvSpPr>
            <p:nvPr/>
          </p:nvSpPr>
          <p:spPr bwMode="auto">
            <a:xfrm>
              <a:off x="685800" y="48768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21521" name="Rectangle 17"/>
            <p:cNvSpPr>
              <a:spLocks noChangeArrowheads="1"/>
            </p:cNvSpPr>
            <p:nvPr/>
          </p:nvSpPr>
          <p:spPr bwMode="auto">
            <a:xfrm>
              <a:off x="685800" y="51816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fac</a:t>
              </a:r>
            </a:p>
          </p:txBody>
        </p:sp>
        <p:sp>
          <p:nvSpPr>
            <p:cNvPr id="21522" name="Rectangle 18"/>
            <p:cNvSpPr>
              <a:spLocks noChangeArrowheads="1"/>
            </p:cNvSpPr>
            <p:nvPr/>
          </p:nvSpPr>
          <p:spPr bwMode="auto">
            <a:xfrm>
              <a:off x="685800" y="54864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occupied</a:t>
              </a:r>
            </a:p>
          </p:txBody>
        </p:sp>
        <p:sp>
          <p:nvSpPr>
            <p:cNvPr id="21523" name="Line 19"/>
            <p:cNvSpPr>
              <a:spLocks noChangeShapeType="1"/>
            </p:cNvSpPr>
            <p:nvPr/>
          </p:nvSpPr>
          <p:spPr bwMode="auto">
            <a:xfrm>
              <a:off x="381000" y="3810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Text Box 20"/>
            <p:cNvSpPr txBox="1">
              <a:spLocks noChangeArrowheads="1"/>
            </p:cNvSpPr>
            <p:nvPr/>
          </p:nvSpPr>
          <p:spPr bwMode="auto">
            <a:xfrm>
              <a:off x="1752600" y="48006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 = 3</a:t>
              </a:r>
            </a:p>
          </p:txBody>
        </p:sp>
        <p:sp>
          <p:nvSpPr>
            <p:cNvPr id="21525" name="Text Box 21"/>
            <p:cNvSpPr txBox="1">
              <a:spLocks noChangeArrowheads="1"/>
            </p:cNvSpPr>
            <p:nvPr/>
          </p:nvSpPr>
          <p:spPr bwMode="auto">
            <a:xfrm>
              <a:off x="1752600" y="3276600"/>
              <a:ext cx="6572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a:t>
              </a:r>
            </a:p>
          </p:txBody>
        </p:sp>
        <p:sp>
          <p:nvSpPr>
            <p:cNvPr id="21526" name="Rectangle 22"/>
            <p:cNvSpPr>
              <a:spLocks noChangeArrowheads="1"/>
            </p:cNvSpPr>
            <p:nvPr/>
          </p:nvSpPr>
          <p:spPr bwMode="auto">
            <a:xfrm>
              <a:off x="685800" y="42672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21527" name="Rectangle 23"/>
            <p:cNvSpPr>
              <a:spLocks noChangeArrowheads="1"/>
            </p:cNvSpPr>
            <p:nvPr/>
          </p:nvSpPr>
          <p:spPr bwMode="auto">
            <a:xfrm>
              <a:off x="685800" y="39624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fac</a:t>
              </a:r>
            </a:p>
          </p:txBody>
        </p:sp>
        <p:sp>
          <p:nvSpPr>
            <p:cNvPr id="21528" name="Rectangle 24"/>
            <p:cNvSpPr>
              <a:spLocks noChangeArrowheads="1"/>
            </p:cNvSpPr>
            <p:nvPr/>
          </p:nvSpPr>
          <p:spPr bwMode="auto">
            <a:xfrm>
              <a:off x="685800" y="36576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21529" name="Text Box 25"/>
            <p:cNvSpPr txBox="1">
              <a:spLocks noChangeArrowheads="1"/>
            </p:cNvSpPr>
            <p:nvPr/>
          </p:nvSpPr>
          <p:spPr bwMode="auto">
            <a:xfrm>
              <a:off x="1752600" y="41910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 = 2</a:t>
              </a:r>
            </a:p>
          </p:txBody>
        </p:sp>
        <p:sp>
          <p:nvSpPr>
            <p:cNvPr id="21530" name="Rectangle 26"/>
            <p:cNvSpPr>
              <a:spLocks noChangeArrowheads="1"/>
            </p:cNvSpPr>
            <p:nvPr/>
          </p:nvSpPr>
          <p:spPr bwMode="auto">
            <a:xfrm>
              <a:off x="685800" y="33528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531" name="Text Box 27"/>
            <p:cNvSpPr txBox="1">
              <a:spLocks noChangeArrowheads="1"/>
            </p:cNvSpPr>
            <p:nvPr/>
          </p:nvSpPr>
          <p:spPr bwMode="auto">
            <a:xfrm>
              <a:off x="1752600" y="35814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 = 1</a:t>
              </a:r>
            </a:p>
          </p:txBody>
        </p:sp>
        <p:sp>
          <p:nvSpPr>
            <p:cNvPr id="21532" name="Text Box 28"/>
            <p:cNvSpPr txBox="1">
              <a:spLocks noChangeArrowheads="1"/>
            </p:cNvSpPr>
            <p:nvPr/>
          </p:nvSpPr>
          <p:spPr bwMode="auto">
            <a:xfrm>
              <a:off x="1711325" y="3886200"/>
              <a:ext cx="103187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fac = 1</a:t>
              </a:r>
            </a:p>
          </p:txBody>
        </p:sp>
      </p:grpSp>
      <p:grpSp>
        <p:nvGrpSpPr>
          <p:cNvPr id="4" name="Group 3"/>
          <p:cNvGrpSpPr/>
          <p:nvPr/>
        </p:nvGrpSpPr>
        <p:grpSpPr>
          <a:xfrm>
            <a:off x="2971800" y="3276600"/>
            <a:ext cx="2403475" cy="2514600"/>
            <a:chOff x="2971800" y="3276600"/>
            <a:chExt cx="2403475" cy="2514600"/>
          </a:xfrm>
        </p:grpSpPr>
        <p:sp>
          <p:nvSpPr>
            <p:cNvPr id="21533" name="Rectangle 29"/>
            <p:cNvSpPr>
              <a:spLocks noChangeArrowheads="1"/>
            </p:cNvSpPr>
            <p:nvPr/>
          </p:nvSpPr>
          <p:spPr bwMode="auto">
            <a:xfrm>
              <a:off x="3276600" y="45720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fac</a:t>
              </a:r>
            </a:p>
          </p:txBody>
        </p:sp>
        <p:sp>
          <p:nvSpPr>
            <p:cNvPr id="21534" name="Rectangle 30"/>
            <p:cNvSpPr>
              <a:spLocks noChangeArrowheads="1"/>
            </p:cNvSpPr>
            <p:nvPr/>
          </p:nvSpPr>
          <p:spPr bwMode="auto">
            <a:xfrm>
              <a:off x="3276600" y="48768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21535" name="Rectangle 31"/>
            <p:cNvSpPr>
              <a:spLocks noChangeArrowheads="1"/>
            </p:cNvSpPr>
            <p:nvPr/>
          </p:nvSpPr>
          <p:spPr bwMode="auto">
            <a:xfrm>
              <a:off x="3276600" y="51816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fac</a:t>
              </a:r>
            </a:p>
          </p:txBody>
        </p:sp>
        <p:sp>
          <p:nvSpPr>
            <p:cNvPr id="21536" name="Rectangle 32"/>
            <p:cNvSpPr>
              <a:spLocks noChangeArrowheads="1"/>
            </p:cNvSpPr>
            <p:nvPr/>
          </p:nvSpPr>
          <p:spPr bwMode="auto">
            <a:xfrm>
              <a:off x="3276600" y="54864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occupied</a:t>
              </a:r>
            </a:p>
          </p:txBody>
        </p:sp>
        <p:sp>
          <p:nvSpPr>
            <p:cNvPr id="21537" name="Line 33"/>
            <p:cNvSpPr>
              <a:spLocks noChangeShapeType="1"/>
            </p:cNvSpPr>
            <p:nvPr/>
          </p:nvSpPr>
          <p:spPr bwMode="auto">
            <a:xfrm>
              <a:off x="2971800" y="44196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8" name="Text Box 34"/>
            <p:cNvSpPr txBox="1">
              <a:spLocks noChangeArrowheads="1"/>
            </p:cNvSpPr>
            <p:nvPr/>
          </p:nvSpPr>
          <p:spPr bwMode="auto">
            <a:xfrm>
              <a:off x="4343400" y="48006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 = 3</a:t>
              </a:r>
            </a:p>
          </p:txBody>
        </p:sp>
        <p:sp>
          <p:nvSpPr>
            <p:cNvPr id="21539" name="Text Box 35"/>
            <p:cNvSpPr txBox="1">
              <a:spLocks noChangeArrowheads="1"/>
            </p:cNvSpPr>
            <p:nvPr/>
          </p:nvSpPr>
          <p:spPr bwMode="auto">
            <a:xfrm>
              <a:off x="4343400" y="3276600"/>
              <a:ext cx="6572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a:t>
              </a:r>
            </a:p>
          </p:txBody>
        </p:sp>
        <p:sp>
          <p:nvSpPr>
            <p:cNvPr id="21540" name="Rectangle 36"/>
            <p:cNvSpPr>
              <a:spLocks noChangeArrowheads="1"/>
            </p:cNvSpPr>
            <p:nvPr/>
          </p:nvSpPr>
          <p:spPr bwMode="auto">
            <a:xfrm>
              <a:off x="3276600" y="42672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21541" name="Rectangle 37"/>
            <p:cNvSpPr>
              <a:spLocks noChangeArrowheads="1"/>
            </p:cNvSpPr>
            <p:nvPr/>
          </p:nvSpPr>
          <p:spPr bwMode="auto">
            <a:xfrm>
              <a:off x="3276600" y="39624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a:solidFill>
                    <a:schemeClr val="bg1">
                      <a:lumMod val="50000"/>
                    </a:schemeClr>
                  </a:solidFill>
                </a:rPr>
                <a:t>fac</a:t>
              </a:r>
              <a:endParaRPr lang="en-US" dirty="0">
                <a:solidFill>
                  <a:schemeClr val="bg1">
                    <a:lumMod val="50000"/>
                  </a:schemeClr>
                </a:solidFill>
              </a:endParaRPr>
            </a:p>
          </p:txBody>
        </p:sp>
        <p:sp>
          <p:nvSpPr>
            <p:cNvPr id="21542" name="Rectangle 38"/>
            <p:cNvSpPr>
              <a:spLocks noChangeArrowheads="1"/>
            </p:cNvSpPr>
            <p:nvPr/>
          </p:nvSpPr>
          <p:spPr bwMode="auto">
            <a:xfrm>
              <a:off x="3276600" y="36576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bg1">
                      <a:lumMod val="50000"/>
                    </a:schemeClr>
                  </a:solidFill>
                </a:rPr>
                <a:t>n</a:t>
              </a:r>
            </a:p>
          </p:txBody>
        </p:sp>
        <p:sp>
          <p:nvSpPr>
            <p:cNvPr id="21543" name="Text Box 39"/>
            <p:cNvSpPr txBox="1">
              <a:spLocks noChangeArrowheads="1"/>
            </p:cNvSpPr>
            <p:nvPr/>
          </p:nvSpPr>
          <p:spPr bwMode="auto">
            <a:xfrm>
              <a:off x="4343400" y="41910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 = 2</a:t>
              </a:r>
            </a:p>
          </p:txBody>
        </p:sp>
        <p:sp>
          <p:nvSpPr>
            <p:cNvPr id="21544" name="Rectangle 40"/>
            <p:cNvSpPr>
              <a:spLocks noChangeArrowheads="1"/>
            </p:cNvSpPr>
            <p:nvPr/>
          </p:nvSpPr>
          <p:spPr bwMode="auto">
            <a:xfrm>
              <a:off x="3276600" y="33528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545" name="Text Box 41"/>
            <p:cNvSpPr txBox="1">
              <a:spLocks noChangeArrowheads="1"/>
            </p:cNvSpPr>
            <p:nvPr/>
          </p:nvSpPr>
          <p:spPr bwMode="auto">
            <a:xfrm>
              <a:off x="4343400" y="38862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sp>
          <p:nvSpPr>
            <p:cNvPr id="21546" name="Text Box 42"/>
            <p:cNvSpPr txBox="1">
              <a:spLocks noChangeArrowheads="1"/>
            </p:cNvSpPr>
            <p:nvPr/>
          </p:nvSpPr>
          <p:spPr bwMode="auto">
            <a:xfrm>
              <a:off x="4343400" y="35814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sp>
          <p:nvSpPr>
            <p:cNvPr id="21547" name="Text Box 43"/>
            <p:cNvSpPr txBox="1">
              <a:spLocks noChangeArrowheads="1"/>
            </p:cNvSpPr>
            <p:nvPr/>
          </p:nvSpPr>
          <p:spPr bwMode="auto">
            <a:xfrm>
              <a:off x="4343400" y="4495800"/>
              <a:ext cx="103187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fac = 2</a:t>
              </a:r>
            </a:p>
          </p:txBody>
        </p:sp>
      </p:grpSp>
      <p:sp>
        <p:nvSpPr>
          <p:cNvPr id="21548" name="Rectangle 44"/>
          <p:cNvSpPr>
            <a:spLocks noChangeArrowheads="1"/>
          </p:cNvSpPr>
          <p:nvPr/>
        </p:nvSpPr>
        <p:spPr bwMode="auto">
          <a:xfrm>
            <a:off x="4572000" y="13716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549" name="Rectangle 45"/>
          <p:cNvSpPr>
            <a:spLocks noChangeArrowheads="1"/>
          </p:cNvSpPr>
          <p:nvPr/>
        </p:nvSpPr>
        <p:spPr bwMode="auto">
          <a:xfrm>
            <a:off x="4572000" y="16764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21550" name="Rectangle 46"/>
          <p:cNvSpPr>
            <a:spLocks noChangeArrowheads="1"/>
          </p:cNvSpPr>
          <p:nvPr/>
        </p:nvSpPr>
        <p:spPr bwMode="auto">
          <a:xfrm>
            <a:off x="4572000" y="19812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fac</a:t>
            </a:r>
          </a:p>
        </p:txBody>
      </p:sp>
      <p:sp>
        <p:nvSpPr>
          <p:cNvPr id="21551" name="Rectangle 47"/>
          <p:cNvSpPr>
            <a:spLocks noChangeArrowheads="1"/>
          </p:cNvSpPr>
          <p:nvPr/>
        </p:nvSpPr>
        <p:spPr bwMode="auto">
          <a:xfrm>
            <a:off x="4572000" y="22860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occupied</a:t>
            </a:r>
          </a:p>
        </p:txBody>
      </p:sp>
      <p:sp>
        <p:nvSpPr>
          <p:cNvPr id="21552" name="Line 48"/>
          <p:cNvSpPr>
            <a:spLocks noChangeShapeType="1"/>
          </p:cNvSpPr>
          <p:nvPr/>
        </p:nvSpPr>
        <p:spPr bwMode="auto">
          <a:xfrm>
            <a:off x="4267200" y="1828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3" name="Text Box 49"/>
          <p:cNvSpPr txBox="1">
            <a:spLocks noChangeArrowheads="1"/>
          </p:cNvSpPr>
          <p:nvPr/>
        </p:nvSpPr>
        <p:spPr bwMode="auto">
          <a:xfrm>
            <a:off x="5638800" y="16002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 = 3</a:t>
            </a:r>
          </a:p>
        </p:txBody>
      </p:sp>
      <p:sp>
        <p:nvSpPr>
          <p:cNvPr id="21554" name="Text Box 50"/>
          <p:cNvSpPr txBox="1">
            <a:spLocks noChangeArrowheads="1"/>
          </p:cNvSpPr>
          <p:nvPr/>
        </p:nvSpPr>
        <p:spPr bwMode="auto">
          <a:xfrm>
            <a:off x="4724400" y="6858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stack</a:t>
            </a:r>
          </a:p>
        </p:txBody>
      </p:sp>
      <p:sp>
        <p:nvSpPr>
          <p:cNvPr id="21555" name="Text Box 51"/>
          <p:cNvSpPr txBox="1">
            <a:spLocks noChangeArrowheads="1"/>
          </p:cNvSpPr>
          <p:nvPr/>
        </p:nvSpPr>
        <p:spPr bwMode="auto">
          <a:xfrm>
            <a:off x="5654675" y="1295400"/>
            <a:ext cx="6572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a:t>
            </a:r>
          </a:p>
        </p:txBody>
      </p:sp>
      <p:sp>
        <p:nvSpPr>
          <p:cNvPr id="21556" name="Rectangle 52"/>
          <p:cNvSpPr>
            <a:spLocks noChangeArrowheads="1"/>
          </p:cNvSpPr>
          <p:nvPr/>
        </p:nvSpPr>
        <p:spPr bwMode="auto">
          <a:xfrm>
            <a:off x="4572000" y="10668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557" name="Text Box 53"/>
          <p:cNvSpPr txBox="1">
            <a:spLocks noChangeArrowheads="1"/>
          </p:cNvSpPr>
          <p:nvPr/>
        </p:nvSpPr>
        <p:spPr bwMode="auto">
          <a:xfrm>
            <a:off x="5667375" y="990600"/>
            <a:ext cx="6572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a:t>
            </a:r>
          </a:p>
        </p:txBody>
      </p:sp>
      <p:grpSp>
        <p:nvGrpSpPr>
          <p:cNvPr id="6" name="Group 5"/>
          <p:cNvGrpSpPr/>
          <p:nvPr/>
        </p:nvGrpSpPr>
        <p:grpSpPr>
          <a:xfrm>
            <a:off x="5562600" y="3276600"/>
            <a:ext cx="3429000" cy="2514600"/>
            <a:chOff x="5562600" y="3276600"/>
            <a:chExt cx="3429000" cy="2514600"/>
          </a:xfrm>
        </p:grpSpPr>
        <p:sp>
          <p:nvSpPr>
            <p:cNvPr id="21558" name="Rectangle 54"/>
            <p:cNvSpPr>
              <a:spLocks noChangeArrowheads="1"/>
            </p:cNvSpPr>
            <p:nvPr/>
          </p:nvSpPr>
          <p:spPr bwMode="auto">
            <a:xfrm>
              <a:off x="5867400" y="45720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1">
                      <a:lumMod val="50000"/>
                    </a:schemeClr>
                  </a:solidFill>
                </a:rPr>
                <a:t>fac</a:t>
              </a:r>
            </a:p>
          </p:txBody>
        </p:sp>
        <p:sp>
          <p:nvSpPr>
            <p:cNvPr id="21559" name="Rectangle 55"/>
            <p:cNvSpPr>
              <a:spLocks noChangeArrowheads="1"/>
            </p:cNvSpPr>
            <p:nvPr/>
          </p:nvSpPr>
          <p:spPr bwMode="auto">
            <a:xfrm>
              <a:off x="5867400" y="48768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21560" name="Rectangle 56"/>
            <p:cNvSpPr>
              <a:spLocks noChangeArrowheads="1"/>
            </p:cNvSpPr>
            <p:nvPr/>
          </p:nvSpPr>
          <p:spPr bwMode="auto">
            <a:xfrm>
              <a:off x="5867400" y="51816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fac</a:t>
              </a:r>
            </a:p>
          </p:txBody>
        </p:sp>
        <p:sp>
          <p:nvSpPr>
            <p:cNvPr id="21561" name="Rectangle 57"/>
            <p:cNvSpPr>
              <a:spLocks noChangeArrowheads="1"/>
            </p:cNvSpPr>
            <p:nvPr/>
          </p:nvSpPr>
          <p:spPr bwMode="auto">
            <a:xfrm>
              <a:off x="5867400" y="54864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occupied</a:t>
              </a:r>
            </a:p>
          </p:txBody>
        </p:sp>
        <p:sp>
          <p:nvSpPr>
            <p:cNvPr id="21562" name="Line 58"/>
            <p:cNvSpPr>
              <a:spLocks noChangeShapeType="1"/>
            </p:cNvSpPr>
            <p:nvPr/>
          </p:nvSpPr>
          <p:spPr bwMode="auto">
            <a:xfrm>
              <a:off x="5562600" y="5029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3" name="Text Box 59"/>
            <p:cNvSpPr txBox="1">
              <a:spLocks noChangeArrowheads="1"/>
            </p:cNvSpPr>
            <p:nvPr/>
          </p:nvSpPr>
          <p:spPr bwMode="auto">
            <a:xfrm>
              <a:off x="6934200" y="4800600"/>
              <a:ext cx="812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 = 3</a:t>
              </a:r>
            </a:p>
          </p:txBody>
        </p:sp>
        <p:sp>
          <p:nvSpPr>
            <p:cNvPr id="21564" name="Text Box 60"/>
            <p:cNvSpPr txBox="1">
              <a:spLocks noChangeArrowheads="1"/>
            </p:cNvSpPr>
            <p:nvPr/>
          </p:nvSpPr>
          <p:spPr bwMode="auto">
            <a:xfrm>
              <a:off x="6934200" y="3276600"/>
              <a:ext cx="6572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a:t>
              </a:r>
            </a:p>
          </p:txBody>
        </p:sp>
        <p:sp>
          <p:nvSpPr>
            <p:cNvPr id="21565" name="Rectangle 61"/>
            <p:cNvSpPr>
              <a:spLocks noChangeArrowheads="1"/>
            </p:cNvSpPr>
            <p:nvPr/>
          </p:nvSpPr>
          <p:spPr bwMode="auto">
            <a:xfrm>
              <a:off x="5867400" y="42672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1">
                      <a:lumMod val="50000"/>
                    </a:schemeClr>
                  </a:solidFill>
                </a:rPr>
                <a:t>n</a:t>
              </a:r>
            </a:p>
          </p:txBody>
        </p:sp>
        <p:sp>
          <p:nvSpPr>
            <p:cNvPr id="21566" name="Rectangle 62"/>
            <p:cNvSpPr>
              <a:spLocks noChangeArrowheads="1"/>
            </p:cNvSpPr>
            <p:nvPr/>
          </p:nvSpPr>
          <p:spPr bwMode="auto">
            <a:xfrm>
              <a:off x="5867400" y="39624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a:solidFill>
                    <a:schemeClr val="bg1">
                      <a:lumMod val="50000"/>
                    </a:schemeClr>
                  </a:solidFill>
                </a:rPr>
                <a:t>fac</a:t>
              </a:r>
              <a:endParaRPr lang="en-US" dirty="0">
                <a:solidFill>
                  <a:schemeClr val="bg1">
                    <a:lumMod val="50000"/>
                  </a:schemeClr>
                </a:solidFill>
              </a:endParaRPr>
            </a:p>
          </p:txBody>
        </p:sp>
        <p:sp>
          <p:nvSpPr>
            <p:cNvPr id="21567" name="Rectangle 63"/>
            <p:cNvSpPr>
              <a:spLocks noChangeArrowheads="1"/>
            </p:cNvSpPr>
            <p:nvPr/>
          </p:nvSpPr>
          <p:spPr bwMode="auto">
            <a:xfrm>
              <a:off x="5867400" y="36576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bg1">
                      <a:lumMod val="50000"/>
                    </a:schemeClr>
                  </a:solidFill>
                </a:rPr>
                <a:t>n</a:t>
              </a:r>
            </a:p>
          </p:txBody>
        </p:sp>
        <p:sp>
          <p:nvSpPr>
            <p:cNvPr id="21568" name="Text Box 64"/>
            <p:cNvSpPr txBox="1">
              <a:spLocks noChangeArrowheads="1"/>
            </p:cNvSpPr>
            <p:nvPr/>
          </p:nvSpPr>
          <p:spPr bwMode="auto">
            <a:xfrm>
              <a:off x="6934200" y="44958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sp>
          <p:nvSpPr>
            <p:cNvPr id="21569" name="Rectangle 65"/>
            <p:cNvSpPr>
              <a:spLocks noChangeArrowheads="1"/>
            </p:cNvSpPr>
            <p:nvPr/>
          </p:nvSpPr>
          <p:spPr bwMode="auto">
            <a:xfrm>
              <a:off x="5867400" y="33528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570" name="Text Box 66"/>
            <p:cNvSpPr txBox="1">
              <a:spLocks noChangeArrowheads="1"/>
            </p:cNvSpPr>
            <p:nvPr/>
          </p:nvSpPr>
          <p:spPr bwMode="auto">
            <a:xfrm>
              <a:off x="6934200" y="38862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sp>
          <p:nvSpPr>
            <p:cNvPr id="21571" name="Text Box 67"/>
            <p:cNvSpPr txBox="1">
              <a:spLocks noChangeArrowheads="1"/>
            </p:cNvSpPr>
            <p:nvPr/>
          </p:nvSpPr>
          <p:spPr bwMode="auto">
            <a:xfrm>
              <a:off x="6934200" y="35814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sp>
          <p:nvSpPr>
            <p:cNvPr id="21572" name="Text Box 68"/>
            <p:cNvSpPr txBox="1">
              <a:spLocks noChangeArrowheads="1"/>
            </p:cNvSpPr>
            <p:nvPr/>
          </p:nvSpPr>
          <p:spPr bwMode="auto">
            <a:xfrm>
              <a:off x="6934200" y="41910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sp>
          <p:nvSpPr>
            <p:cNvPr id="21573" name="Text Box 69"/>
            <p:cNvSpPr txBox="1">
              <a:spLocks noChangeArrowheads="1"/>
            </p:cNvSpPr>
            <p:nvPr/>
          </p:nvSpPr>
          <p:spPr bwMode="auto">
            <a:xfrm>
              <a:off x="6934200" y="5105400"/>
              <a:ext cx="103187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fac = 6</a:t>
              </a:r>
            </a:p>
          </p:txBody>
        </p:sp>
        <p:sp>
          <p:nvSpPr>
            <p:cNvPr id="21574" name="Line 70"/>
            <p:cNvSpPr>
              <a:spLocks noChangeShapeType="1"/>
            </p:cNvSpPr>
            <p:nvPr/>
          </p:nvSpPr>
          <p:spPr bwMode="auto">
            <a:xfrm>
              <a:off x="8077200" y="53340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5" name="Text Box 71"/>
            <p:cNvSpPr txBox="1">
              <a:spLocks noChangeArrowheads="1"/>
            </p:cNvSpPr>
            <p:nvPr/>
          </p:nvSpPr>
          <p:spPr bwMode="auto">
            <a:xfrm>
              <a:off x="8077200" y="4953000"/>
              <a:ext cx="9112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return</a:t>
              </a:r>
            </a:p>
          </p:txBody>
        </p:sp>
      </p:grpSp>
      <p:grpSp>
        <p:nvGrpSpPr>
          <p:cNvPr id="7" name="Group 6"/>
          <p:cNvGrpSpPr/>
          <p:nvPr/>
        </p:nvGrpSpPr>
        <p:grpSpPr>
          <a:xfrm>
            <a:off x="5562600" y="6019800"/>
            <a:ext cx="2257425" cy="685800"/>
            <a:chOff x="5562600" y="6019800"/>
            <a:chExt cx="2257425" cy="685800"/>
          </a:xfrm>
        </p:grpSpPr>
        <p:sp>
          <p:nvSpPr>
            <p:cNvPr id="21576" name="Rectangle 72"/>
            <p:cNvSpPr>
              <a:spLocks noChangeArrowheads="1"/>
            </p:cNvSpPr>
            <p:nvPr/>
          </p:nvSpPr>
          <p:spPr bwMode="auto">
            <a:xfrm>
              <a:off x="5867400" y="6096000"/>
              <a:ext cx="1066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bg1">
                      <a:lumMod val="50000"/>
                    </a:schemeClr>
                  </a:solidFill>
                </a:rPr>
                <a:t>n</a:t>
              </a:r>
            </a:p>
          </p:txBody>
        </p:sp>
        <p:sp>
          <p:nvSpPr>
            <p:cNvPr id="21577" name="Rectangle 73"/>
            <p:cNvSpPr>
              <a:spLocks noChangeArrowheads="1"/>
            </p:cNvSpPr>
            <p:nvPr/>
          </p:nvSpPr>
          <p:spPr bwMode="auto">
            <a:xfrm>
              <a:off x="5867400" y="64008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a:t>occupied</a:t>
              </a:r>
            </a:p>
          </p:txBody>
        </p:sp>
        <p:sp>
          <p:nvSpPr>
            <p:cNvPr id="21578" name="Line 74"/>
            <p:cNvSpPr>
              <a:spLocks noChangeShapeType="1"/>
            </p:cNvSpPr>
            <p:nvPr/>
          </p:nvSpPr>
          <p:spPr bwMode="auto">
            <a:xfrm>
              <a:off x="5562600" y="6553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9" name="Text Box 75"/>
            <p:cNvSpPr txBox="1">
              <a:spLocks noChangeArrowheads="1"/>
            </p:cNvSpPr>
            <p:nvPr/>
          </p:nvSpPr>
          <p:spPr bwMode="auto">
            <a:xfrm>
              <a:off x="7010400" y="6019800"/>
              <a:ext cx="80962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freed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71513" y="152400"/>
            <a:ext cx="7862887" cy="892175"/>
          </a:xfrm>
        </p:spPr>
        <p:txBody>
          <a:bodyPr/>
          <a:lstStyle/>
          <a:p>
            <a:r>
              <a:rPr lang="en-US" sz="2800" smtClean="0"/>
              <a:t>Stack and Stack Frames</a:t>
            </a:r>
            <a:br>
              <a:rPr lang="en-US" sz="2800" smtClean="0"/>
            </a:br>
            <a:r>
              <a:rPr lang="en-US" sz="2800" smtClean="0"/>
              <a:t>Supporting function calls and local variables</a:t>
            </a:r>
            <a:br>
              <a:rPr lang="en-US" sz="2800" smtClean="0"/>
            </a:br>
            <a:r>
              <a:rPr lang="en-US" sz="2800" smtClean="0"/>
              <a:t>Text pages 359-361</a:t>
            </a:r>
          </a:p>
        </p:txBody>
      </p:sp>
      <p:sp>
        <p:nvSpPr>
          <p:cNvPr id="22531" name="Rectangle 5"/>
          <p:cNvSpPr>
            <a:spLocks noChangeArrowheads="1"/>
          </p:cNvSpPr>
          <p:nvPr/>
        </p:nvSpPr>
        <p:spPr bwMode="auto">
          <a:xfrm>
            <a:off x="3946525" y="2773363"/>
            <a:ext cx="1517650" cy="15271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Line 6"/>
          <p:cNvSpPr>
            <a:spLocks noChangeShapeType="1"/>
          </p:cNvSpPr>
          <p:nvPr/>
        </p:nvSpPr>
        <p:spPr bwMode="auto">
          <a:xfrm>
            <a:off x="3529013" y="4160838"/>
            <a:ext cx="3905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Text Box 7"/>
          <p:cNvSpPr txBox="1">
            <a:spLocks noChangeArrowheads="1"/>
          </p:cNvSpPr>
          <p:nvPr/>
        </p:nvSpPr>
        <p:spPr bwMode="auto">
          <a:xfrm>
            <a:off x="6775450" y="5378450"/>
            <a:ext cx="183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t>make frame </a:t>
            </a:r>
          </a:p>
          <a:p>
            <a:pPr algn="ctr"/>
            <a:r>
              <a:rPr lang="en-US" sz="1800"/>
              <a:t>for local variables</a:t>
            </a:r>
          </a:p>
        </p:txBody>
      </p:sp>
      <p:sp>
        <p:nvSpPr>
          <p:cNvPr id="22534" name="Rectangle 8"/>
          <p:cNvSpPr>
            <a:spLocks noChangeArrowheads="1"/>
          </p:cNvSpPr>
          <p:nvPr/>
        </p:nvSpPr>
        <p:spPr bwMode="auto">
          <a:xfrm>
            <a:off x="3946525" y="4687888"/>
            <a:ext cx="1517650" cy="62388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occupied</a:t>
            </a:r>
          </a:p>
        </p:txBody>
      </p:sp>
      <p:sp>
        <p:nvSpPr>
          <p:cNvPr id="22535" name="Rectangle 9"/>
          <p:cNvSpPr>
            <a:spLocks noChangeArrowheads="1"/>
          </p:cNvSpPr>
          <p:nvPr/>
        </p:nvSpPr>
        <p:spPr bwMode="auto">
          <a:xfrm>
            <a:off x="3946525" y="4300538"/>
            <a:ext cx="1517650" cy="387350"/>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return address</a:t>
            </a:r>
          </a:p>
        </p:txBody>
      </p:sp>
      <p:sp>
        <p:nvSpPr>
          <p:cNvPr id="22536" name="Rectangle 10"/>
          <p:cNvSpPr>
            <a:spLocks noChangeArrowheads="1"/>
          </p:cNvSpPr>
          <p:nvPr/>
        </p:nvSpPr>
        <p:spPr bwMode="auto">
          <a:xfrm>
            <a:off x="7000875" y="2773363"/>
            <a:ext cx="1468438" cy="15319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Rectangle 11"/>
          <p:cNvSpPr>
            <a:spLocks noChangeArrowheads="1"/>
          </p:cNvSpPr>
          <p:nvPr/>
        </p:nvSpPr>
        <p:spPr bwMode="auto">
          <a:xfrm>
            <a:off x="7000875" y="4692650"/>
            <a:ext cx="1468438" cy="6238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occupied</a:t>
            </a:r>
          </a:p>
        </p:txBody>
      </p:sp>
      <p:sp>
        <p:nvSpPr>
          <p:cNvPr id="22538" name="Rectangle 12"/>
          <p:cNvSpPr>
            <a:spLocks noChangeArrowheads="1"/>
          </p:cNvSpPr>
          <p:nvPr/>
        </p:nvSpPr>
        <p:spPr bwMode="auto">
          <a:xfrm>
            <a:off x="7000875" y="4305300"/>
            <a:ext cx="1468438" cy="387350"/>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return address</a:t>
            </a:r>
          </a:p>
        </p:txBody>
      </p:sp>
      <p:sp>
        <p:nvSpPr>
          <p:cNvPr id="22539" name="Rectangle 13"/>
          <p:cNvSpPr>
            <a:spLocks noChangeArrowheads="1"/>
          </p:cNvSpPr>
          <p:nvPr/>
        </p:nvSpPr>
        <p:spPr bwMode="auto">
          <a:xfrm>
            <a:off x="7000875" y="3351213"/>
            <a:ext cx="1468438" cy="954087"/>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stack</a:t>
            </a:r>
          </a:p>
          <a:p>
            <a:pPr algn="ctr"/>
            <a:r>
              <a:rPr lang="en-US" sz="1800"/>
              <a:t>frame</a:t>
            </a:r>
          </a:p>
        </p:txBody>
      </p:sp>
      <p:sp>
        <p:nvSpPr>
          <p:cNvPr id="22540" name="Line 14"/>
          <p:cNvSpPr>
            <a:spLocks noChangeShapeType="1"/>
          </p:cNvSpPr>
          <p:nvPr/>
        </p:nvSpPr>
        <p:spPr bwMode="auto">
          <a:xfrm>
            <a:off x="6610350" y="4162425"/>
            <a:ext cx="3905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1" name="Text Box 15"/>
          <p:cNvSpPr txBox="1">
            <a:spLocks noChangeArrowheads="1"/>
          </p:cNvSpPr>
          <p:nvPr/>
        </p:nvSpPr>
        <p:spPr bwMode="auto">
          <a:xfrm>
            <a:off x="6218238" y="3903663"/>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fp</a:t>
            </a:r>
          </a:p>
        </p:txBody>
      </p:sp>
      <p:sp>
        <p:nvSpPr>
          <p:cNvPr id="22542" name="Rectangle 16"/>
          <p:cNvSpPr>
            <a:spLocks noChangeArrowheads="1"/>
          </p:cNvSpPr>
          <p:nvPr/>
        </p:nvSpPr>
        <p:spPr bwMode="auto">
          <a:xfrm>
            <a:off x="1050925" y="2773363"/>
            <a:ext cx="1482725" cy="19653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Line 17"/>
          <p:cNvSpPr>
            <a:spLocks noChangeShapeType="1"/>
          </p:cNvSpPr>
          <p:nvPr/>
        </p:nvSpPr>
        <p:spPr bwMode="auto">
          <a:xfrm>
            <a:off x="633413" y="4516438"/>
            <a:ext cx="3905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Text Box 18"/>
          <p:cNvSpPr txBox="1">
            <a:spLocks noChangeArrowheads="1"/>
          </p:cNvSpPr>
          <p:nvPr/>
        </p:nvSpPr>
        <p:spPr bwMode="auto">
          <a:xfrm>
            <a:off x="222250" y="422433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sp</a:t>
            </a:r>
          </a:p>
        </p:txBody>
      </p:sp>
      <p:sp>
        <p:nvSpPr>
          <p:cNvPr id="22545" name="Text Box 19"/>
          <p:cNvSpPr txBox="1">
            <a:spLocks noChangeArrowheads="1"/>
          </p:cNvSpPr>
          <p:nvPr/>
        </p:nvSpPr>
        <p:spPr bwMode="auto">
          <a:xfrm>
            <a:off x="838200" y="5378450"/>
            <a:ext cx="197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before function call</a:t>
            </a:r>
          </a:p>
        </p:txBody>
      </p:sp>
      <p:sp>
        <p:nvSpPr>
          <p:cNvPr id="22546" name="Rectangle 20"/>
          <p:cNvSpPr>
            <a:spLocks noChangeArrowheads="1"/>
          </p:cNvSpPr>
          <p:nvPr/>
        </p:nvSpPr>
        <p:spPr bwMode="auto">
          <a:xfrm>
            <a:off x="1050925" y="4738688"/>
            <a:ext cx="1482725" cy="573087"/>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occupied</a:t>
            </a:r>
          </a:p>
        </p:txBody>
      </p:sp>
      <p:sp>
        <p:nvSpPr>
          <p:cNvPr id="22547" name="Text Box 21"/>
          <p:cNvSpPr txBox="1">
            <a:spLocks noChangeArrowheads="1"/>
          </p:cNvSpPr>
          <p:nvPr/>
        </p:nvSpPr>
        <p:spPr bwMode="auto">
          <a:xfrm>
            <a:off x="3117850" y="3889375"/>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sp</a:t>
            </a:r>
          </a:p>
        </p:txBody>
      </p:sp>
      <p:sp>
        <p:nvSpPr>
          <p:cNvPr id="22548" name="Text Box 22"/>
          <p:cNvSpPr txBox="1">
            <a:spLocks noChangeArrowheads="1"/>
          </p:cNvSpPr>
          <p:nvPr/>
        </p:nvSpPr>
        <p:spPr bwMode="auto">
          <a:xfrm>
            <a:off x="3771900" y="5378450"/>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save return address</a:t>
            </a:r>
          </a:p>
        </p:txBody>
      </p:sp>
      <p:sp>
        <p:nvSpPr>
          <p:cNvPr id="22549" name="Line 23"/>
          <p:cNvSpPr>
            <a:spLocks noChangeShapeType="1"/>
          </p:cNvSpPr>
          <p:nvPr/>
        </p:nvSpPr>
        <p:spPr bwMode="auto">
          <a:xfrm>
            <a:off x="6610350" y="3165475"/>
            <a:ext cx="3905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Text Box 24"/>
          <p:cNvSpPr txBox="1">
            <a:spLocks noChangeArrowheads="1"/>
          </p:cNvSpPr>
          <p:nvPr/>
        </p:nvSpPr>
        <p:spPr bwMode="auto">
          <a:xfrm>
            <a:off x="6235700" y="2898775"/>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sp</a:t>
            </a:r>
          </a:p>
        </p:txBody>
      </p:sp>
      <p:sp>
        <p:nvSpPr>
          <p:cNvPr id="22551" name="Text Box 25"/>
          <p:cNvSpPr txBox="1">
            <a:spLocks noChangeArrowheads="1"/>
          </p:cNvSpPr>
          <p:nvPr/>
        </p:nvSpPr>
        <p:spPr bwMode="auto">
          <a:xfrm>
            <a:off x="1050925" y="1327150"/>
            <a:ext cx="7333418" cy="120032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t>Two registers are </a:t>
            </a:r>
            <a:r>
              <a:rPr lang="en-US" dirty="0" smtClean="0"/>
              <a:t>reserved at the assembly language level:</a:t>
            </a:r>
            <a:endParaRPr lang="en-US" dirty="0"/>
          </a:p>
          <a:p>
            <a:pPr marL="342900" indent="-342900">
              <a:buFont typeface="Arial" panose="020B0604020202020204" pitchFamily="34" charset="0"/>
              <a:buChar char="•"/>
            </a:pPr>
            <a:r>
              <a:rPr lang="en-US" dirty="0" err="1">
                <a:solidFill>
                  <a:srgbClr val="CC3300"/>
                </a:solidFill>
              </a:rPr>
              <a:t>sp</a:t>
            </a:r>
            <a:r>
              <a:rPr lang="en-US" dirty="0"/>
              <a:t>: stack pointer</a:t>
            </a:r>
          </a:p>
          <a:p>
            <a:pPr marL="342900" indent="-342900">
              <a:buFont typeface="Arial" panose="020B0604020202020204" pitchFamily="34" charset="0"/>
              <a:buChar char="•"/>
            </a:pPr>
            <a:r>
              <a:rPr lang="en-US" dirty="0" err="1">
                <a:solidFill>
                  <a:schemeClr val="accent2"/>
                </a:solidFill>
              </a:rPr>
              <a:t>fp</a:t>
            </a:r>
            <a:r>
              <a:rPr lang="en-US" dirty="0"/>
              <a:t>: frame pointer, used to access the local variables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 y="76200"/>
            <a:ext cx="8686800" cy="914400"/>
          </a:xfrm>
        </p:spPr>
        <p:txBody>
          <a:bodyPr/>
          <a:lstStyle/>
          <a:p>
            <a:r>
              <a:rPr lang="en-US" dirty="0" smtClean="0"/>
              <a:t>Supporting Nested and Recursive Function Calls Using Frames</a:t>
            </a:r>
          </a:p>
        </p:txBody>
      </p:sp>
      <p:sp>
        <p:nvSpPr>
          <p:cNvPr id="23555" name="Line 25"/>
          <p:cNvSpPr>
            <a:spLocks noChangeShapeType="1"/>
          </p:cNvSpPr>
          <p:nvPr/>
        </p:nvSpPr>
        <p:spPr bwMode="auto">
          <a:xfrm>
            <a:off x="658813" y="5324475"/>
            <a:ext cx="25876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6" name="Text Box 26"/>
          <p:cNvSpPr txBox="1">
            <a:spLocks noChangeArrowheads="1"/>
          </p:cNvSpPr>
          <p:nvPr/>
        </p:nvSpPr>
        <p:spPr bwMode="auto">
          <a:xfrm>
            <a:off x="228600" y="50292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fp</a:t>
            </a:r>
          </a:p>
        </p:txBody>
      </p:sp>
      <p:sp>
        <p:nvSpPr>
          <p:cNvPr id="23557" name="Text Box 27"/>
          <p:cNvSpPr txBox="1">
            <a:spLocks noChangeArrowheads="1"/>
          </p:cNvSpPr>
          <p:nvPr/>
        </p:nvSpPr>
        <p:spPr bwMode="auto">
          <a:xfrm>
            <a:off x="930275" y="6262688"/>
            <a:ext cx="1416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after first call</a:t>
            </a:r>
          </a:p>
        </p:txBody>
      </p:sp>
      <p:sp>
        <p:nvSpPr>
          <p:cNvPr id="23558" name="Rectangle 28"/>
          <p:cNvSpPr>
            <a:spLocks noChangeArrowheads="1"/>
          </p:cNvSpPr>
          <p:nvPr/>
        </p:nvSpPr>
        <p:spPr bwMode="auto">
          <a:xfrm>
            <a:off x="904875" y="1447800"/>
            <a:ext cx="1557338" cy="39100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Rectangle 29"/>
          <p:cNvSpPr>
            <a:spLocks noChangeArrowheads="1"/>
          </p:cNvSpPr>
          <p:nvPr/>
        </p:nvSpPr>
        <p:spPr bwMode="auto">
          <a:xfrm>
            <a:off x="904875" y="5784850"/>
            <a:ext cx="1557338"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occupied</a:t>
            </a:r>
          </a:p>
        </p:txBody>
      </p:sp>
      <p:sp>
        <p:nvSpPr>
          <p:cNvPr id="23560" name="Rectangle 30"/>
          <p:cNvSpPr>
            <a:spLocks noChangeArrowheads="1"/>
          </p:cNvSpPr>
          <p:nvPr/>
        </p:nvSpPr>
        <p:spPr bwMode="auto">
          <a:xfrm>
            <a:off x="904875" y="5357813"/>
            <a:ext cx="1557338" cy="427037"/>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return address</a:t>
            </a:r>
          </a:p>
        </p:txBody>
      </p:sp>
      <p:sp>
        <p:nvSpPr>
          <p:cNvPr id="23561" name="Rectangle 31"/>
          <p:cNvSpPr>
            <a:spLocks noChangeArrowheads="1"/>
          </p:cNvSpPr>
          <p:nvPr/>
        </p:nvSpPr>
        <p:spPr bwMode="auto">
          <a:xfrm>
            <a:off x="904875" y="4637088"/>
            <a:ext cx="1557338" cy="720725"/>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stack</a:t>
            </a:r>
          </a:p>
          <a:p>
            <a:pPr algn="ctr"/>
            <a:r>
              <a:rPr lang="en-US" sz="1800"/>
              <a:t>frame 1</a:t>
            </a:r>
          </a:p>
        </p:txBody>
      </p:sp>
      <p:sp>
        <p:nvSpPr>
          <p:cNvPr id="23562" name="Line 32"/>
          <p:cNvSpPr>
            <a:spLocks noChangeShapeType="1"/>
          </p:cNvSpPr>
          <p:nvPr/>
        </p:nvSpPr>
        <p:spPr bwMode="auto">
          <a:xfrm flipV="1">
            <a:off x="646113" y="4594225"/>
            <a:ext cx="25876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Text Box 33"/>
          <p:cNvSpPr txBox="1">
            <a:spLocks noChangeArrowheads="1"/>
          </p:cNvSpPr>
          <p:nvPr/>
        </p:nvSpPr>
        <p:spPr bwMode="auto">
          <a:xfrm>
            <a:off x="228600" y="4343400"/>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sp</a:t>
            </a:r>
          </a:p>
        </p:txBody>
      </p:sp>
      <p:grpSp>
        <p:nvGrpSpPr>
          <p:cNvPr id="290885" name="Group 69"/>
          <p:cNvGrpSpPr>
            <a:grpSpLocks/>
          </p:cNvGrpSpPr>
          <p:nvPr/>
        </p:nvGrpSpPr>
        <p:grpSpPr bwMode="auto">
          <a:xfrm>
            <a:off x="3352800" y="1447800"/>
            <a:ext cx="2246313" cy="5181600"/>
            <a:chOff x="2112" y="912"/>
            <a:chExt cx="1415" cy="3264"/>
          </a:xfrm>
        </p:grpSpPr>
        <p:sp>
          <p:nvSpPr>
            <p:cNvPr id="23581" name="Text Box 34"/>
            <p:cNvSpPr txBox="1">
              <a:spLocks noChangeArrowheads="1"/>
            </p:cNvSpPr>
            <p:nvPr/>
          </p:nvSpPr>
          <p:spPr bwMode="auto">
            <a:xfrm>
              <a:off x="2119" y="249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fp</a:t>
              </a:r>
            </a:p>
          </p:txBody>
        </p:sp>
        <p:sp>
          <p:nvSpPr>
            <p:cNvPr id="23582" name="Text Box 35"/>
            <p:cNvSpPr txBox="1">
              <a:spLocks noChangeArrowheads="1"/>
            </p:cNvSpPr>
            <p:nvPr/>
          </p:nvSpPr>
          <p:spPr bwMode="auto">
            <a:xfrm>
              <a:off x="2363" y="3945"/>
              <a:ext cx="1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after a re-entrance</a:t>
              </a:r>
            </a:p>
          </p:txBody>
        </p:sp>
        <p:sp>
          <p:nvSpPr>
            <p:cNvPr id="23583" name="Rectangle 36"/>
            <p:cNvSpPr>
              <a:spLocks noChangeArrowheads="1"/>
            </p:cNvSpPr>
            <p:nvPr/>
          </p:nvSpPr>
          <p:spPr bwMode="auto">
            <a:xfrm>
              <a:off x="2524" y="912"/>
              <a:ext cx="980" cy="246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4" name="Rectangle 37"/>
            <p:cNvSpPr>
              <a:spLocks noChangeArrowheads="1"/>
            </p:cNvSpPr>
            <p:nvPr/>
          </p:nvSpPr>
          <p:spPr bwMode="auto">
            <a:xfrm>
              <a:off x="2524" y="3644"/>
              <a:ext cx="980" cy="31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occupied</a:t>
              </a:r>
            </a:p>
          </p:txBody>
        </p:sp>
        <p:sp>
          <p:nvSpPr>
            <p:cNvPr id="23585" name="Text Box 38"/>
            <p:cNvSpPr txBox="1">
              <a:spLocks noChangeArrowheads="1"/>
            </p:cNvSpPr>
            <p:nvPr/>
          </p:nvSpPr>
          <p:spPr bwMode="auto">
            <a:xfrm>
              <a:off x="2112" y="163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sp</a:t>
              </a:r>
            </a:p>
          </p:txBody>
        </p:sp>
        <p:sp>
          <p:nvSpPr>
            <p:cNvPr id="23586" name="Line 39"/>
            <p:cNvSpPr>
              <a:spLocks noChangeShapeType="1"/>
            </p:cNvSpPr>
            <p:nvPr/>
          </p:nvSpPr>
          <p:spPr bwMode="auto">
            <a:xfrm flipV="1">
              <a:off x="2369" y="2661"/>
              <a:ext cx="15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7" name="Rectangle 41"/>
            <p:cNvSpPr>
              <a:spLocks noChangeArrowheads="1"/>
            </p:cNvSpPr>
            <p:nvPr/>
          </p:nvSpPr>
          <p:spPr bwMode="auto">
            <a:xfrm>
              <a:off x="2524" y="1820"/>
              <a:ext cx="980" cy="62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stack</a:t>
              </a:r>
            </a:p>
            <a:p>
              <a:pPr algn="ctr"/>
              <a:r>
                <a:rPr lang="en-US" sz="1800"/>
                <a:t>frame 2</a:t>
              </a:r>
            </a:p>
          </p:txBody>
        </p:sp>
        <p:sp>
          <p:nvSpPr>
            <p:cNvPr id="23588" name="Line 42"/>
            <p:cNvSpPr>
              <a:spLocks noChangeShapeType="1"/>
            </p:cNvSpPr>
            <p:nvPr/>
          </p:nvSpPr>
          <p:spPr bwMode="auto">
            <a:xfrm flipV="1">
              <a:off x="2361" y="1780"/>
              <a:ext cx="1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9" name="Rectangle 43"/>
            <p:cNvSpPr>
              <a:spLocks noChangeArrowheads="1"/>
            </p:cNvSpPr>
            <p:nvPr/>
          </p:nvSpPr>
          <p:spPr bwMode="auto">
            <a:xfrm>
              <a:off x="2524" y="3373"/>
              <a:ext cx="980" cy="271"/>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return address</a:t>
              </a:r>
            </a:p>
          </p:txBody>
        </p:sp>
        <p:sp>
          <p:nvSpPr>
            <p:cNvPr id="23590" name="Rectangle 44"/>
            <p:cNvSpPr>
              <a:spLocks noChangeArrowheads="1"/>
            </p:cNvSpPr>
            <p:nvPr/>
          </p:nvSpPr>
          <p:spPr bwMode="auto">
            <a:xfrm>
              <a:off x="2524" y="2921"/>
              <a:ext cx="980" cy="452"/>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stack</a:t>
              </a:r>
            </a:p>
            <a:p>
              <a:pPr algn="ctr"/>
              <a:r>
                <a:rPr lang="en-US" sz="1800"/>
                <a:t>frame 1</a:t>
              </a:r>
            </a:p>
          </p:txBody>
        </p:sp>
        <p:sp>
          <p:nvSpPr>
            <p:cNvPr id="23591" name="Rectangle 58"/>
            <p:cNvSpPr>
              <a:spLocks noChangeArrowheads="1"/>
            </p:cNvSpPr>
            <p:nvPr/>
          </p:nvSpPr>
          <p:spPr bwMode="auto">
            <a:xfrm>
              <a:off x="2524" y="2448"/>
              <a:ext cx="980" cy="240"/>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accent2"/>
                  </a:solidFill>
                </a:rPr>
                <a:t>frame 1 pointer</a:t>
              </a:r>
            </a:p>
          </p:txBody>
        </p:sp>
        <p:sp>
          <p:nvSpPr>
            <p:cNvPr id="23592" name="Rectangle 40"/>
            <p:cNvSpPr>
              <a:spLocks noChangeArrowheads="1"/>
            </p:cNvSpPr>
            <p:nvPr/>
          </p:nvSpPr>
          <p:spPr bwMode="auto">
            <a:xfrm>
              <a:off x="2524" y="2685"/>
              <a:ext cx="980" cy="271"/>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return address</a:t>
              </a:r>
            </a:p>
          </p:txBody>
        </p:sp>
      </p:grpSp>
      <p:grpSp>
        <p:nvGrpSpPr>
          <p:cNvPr id="290886" name="Group 70"/>
          <p:cNvGrpSpPr>
            <a:grpSpLocks/>
          </p:cNvGrpSpPr>
          <p:nvPr/>
        </p:nvGrpSpPr>
        <p:grpSpPr bwMode="auto">
          <a:xfrm>
            <a:off x="6367463" y="609600"/>
            <a:ext cx="2243137" cy="6218238"/>
            <a:chOff x="4011" y="432"/>
            <a:chExt cx="1413" cy="3917"/>
          </a:xfrm>
        </p:grpSpPr>
        <p:sp>
          <p:nvSpPr>
            <p:cNvPr id="23566" name="Text Box 45"/>
            <p:cNvSpPr txBox="1">
              <a:spLocks noChangeArrowheads="1"/>
            </p:cNvSpPr>
            <p:nvPr/>
          </p:nvSpPr>
          <p:spPr bwMode="auto">
            <a:xfrm>
              <a:off x="4011" y="139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fp</a:t>
              </a:r>
            </a:p>
          </p:txBody>
        </p:sp>
        <p:sp>
          <p:nvSpPr>
            <p:cNvPr id="23567" name="Text Box 48"/>
            <p:cNvSpPr txBox="1">
              <a:spLocks noChangeArrowheads="1"/>
            </p:cNvSpPr>
            <p:nvPr/>
          </p:nvSpPr>
          <p:spPr bwMode="auto">
            <a:xfrm>
              <a:off x="4011" y="43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sp</a:t>
              </a:r>
            </a:p>
          </p:txBody>
        </p:sp>
        <p:sp>
          <p:nvSpPr>
            <p:cNvPr id="23568" name="Line 49"/>
            <p:cNvSpPr>
              <a:spLocks noChangeShapeType="1"/>
            </p:cNvSpPr>
            <p:nvPr/>
          </p:nvSpPr>
          <p:spPr bwMode="auto">
            <a:xfrm flipV="1">
              <a:off x="4288" y="1541"/>
              <a:ext cx="15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9" name="Line 52"/>
            <p:cNvSpPr>
              <a:spLocks noChangeShapeType="1"/>
            </p:cNvSpPr>
            <p:nvPr/>
          </p:nvSpPr>
          <p:spPr bwMode="auto">
            <a:xfrm flipV="1">
              <a:off x="4282" y="672"/>
              <a:ext cx="16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0" name="Text Box 57"/>
            <p:cNvSpPr txBox="1">
              <a:spLocks noChangeArrowheads="1"/>
            </p:cNvSpPr>
            <p:nvPr/>
          </p:nvSpPr>
          <p:spPr bwMode="auto">
            <a:xfrm>
              <a:off x="4492" y="3945"/>
              <a:ext cx="8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t>after another </a:t>
              </a:r>
            </a:p>
            <a:p>
              <a:pPr algn="ctr"/>
              <a:r>
                <a:rPr lang="en-US" sz="1800"/>
                <a:t>re-entrance</a:t>
              </a:r>
            </a:p>
          </p:txBody>
        </p:sp>
        <p:sp>
          <p:nvSpPr>
            <p:cNvPr id="23571" name="Rectangle 59"/>
            <p:cNvSpPr>
              <a:spLocks noChangeArrowheads="1"/>
            </p:cNvSpPr>
            <p:nvPr/>
          </p:nvSpPr>
          <p:spPr bwMode="auto">
            <a:xfrm>
              <a:off x="4444" y="480"/>
              <a:ext cx="980" cy="28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Rectangle 60"/>
            <p:cNvSpPr>
              <a:spLocks noChangeArrowheads="1"/>
            </p:cNvSpPr>
            <p:nvPr/>
          </p:nvSpPr>
          <p:spPr bwMode="auto">
            <a:xfrm>
              <a:off x="4444" y="3644"/>
              <a:ext cx="980" cy="31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occupied</a:t>
              </a:r>
            </a:p>
          </p:txBody>
        </p:sp>
        <p:sp>
          <p:nvSpPr>
            <p:cNvPr id="23573" name="Rectangle 63"/>
            <p:cNvSpPr>
              <a:spLocks noChangeArrowheads="1"/>
            </p:cNvSpPr>
            <p:nvPr/>
          </p:nvSpPr>
          <p:spPr bwMode="auto">
            <a:xfrm>
              <a:off x="4444" y="1820"/>
              <a:ext cx="980" cy="62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stack</a:t>
              </a:r>
            </a:p>
            <a:p>
              <a:pPr algn="ctr"/>
              <a:r>
                <a:rPr lang="en-US" sz="1800"/>
                <a:t>frame 2</a:t>
              </a:r>
            </a:p>
          </p:txBody>
        </p:sp>
        <p:sp>
          <p:nvSpPr>
            <p:cNvPr id="23574" name="Rectangle 65"/>
            <p:cNvSpPr>
              <a:spLocks noChangeArrowheads="1"/>
            </p:cNvSpPr>
            <p:nvPr/>
          </p:nvSpPr>
          <p:spPr bwMode="auto">
            <a:xfrm>
              <a:off x="4444" y="3373"/>
              <a:ext cx="980" cy="271"/>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return address</a:t>
              </a:r>
            </a:p>
          </p:txBody>
        </p:sp>
        <p:sp>
          <p:nvSpPr>
            <p:cNvPr id="23575" name="Rectangle 66"/>
            <p:cNvSpPr>
              <a:spLocks noChangeArrowheads="1"/>
            </p:cNvSpPr>
            <p:nvPr/>
          </p:nvSpPr>
          <p:spPr bwMode="auto">
            <a:xfrm>
              <a:off x="4444" y="2921"/>
              <a:ext cx="980" cy="452"/>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stack</a:t>
              </a:r>
            </a:p>
            <a:p>
              <a:pPr algn="ctr"/>
              <a:r>
                <a:rPr lang="en-US" sz="1800"/>
                <a:t>frame 1</a:t>
              </a:r>
            </a:p>
          </p:txBody>
        </p:sp>
        <p:sp>
          <p:nvSpPr>
            <p:cNvPr id="23576" name="Rectangle 67"/>
            <p:cNvSpPr>
              <a:spLocks noChangeArrowheads="1"/>
            </p:cNvSpPr>
            <p:nvPr/>
          </p:nvSpPr>
          <p:spPr bwMode="auto">
            <a:xfrm>
              <a:off x="4444" y="2448"/>
              <a:ext cx="980" cy="240"/>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accent2"/>
                  </a:solidFill>
                </a:rPr>
                <a:t>frame 1 pointer</a:t>
              </a:r>
            </a:p>
          </p:txBody>
        </p:sp>
        <p:sp>
          <p:nvSpPr>
            <p:cNvPr id="23577" name="Rectangle 56"/>
            <p:cNvSpPr>
              <a:spLocks noChangeArrowheads="1"/>
            </p:cNvSpPr>
            <p:nvPr/>
          </p:nvSpPr>
          <p:spPr bwMode="auto">
            <a:xfrm>
              <a:off x="4443" y="692"/>
              <a:ext cx="981" cy="621"/>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stack</a:t>
              </a:r>
            </a:p>
            <a:p>
              <a:pPr algn="ctr"/>
              <a:r>
                <a:rPr lang="en-US" sz="1800"/>
                <a:t>frame 3</a:t>
              </a:r>
            </a:p>
          </p:txBody>
        </p:sp>
        <p:sp>
          <p:nvSpPr>
            <p:cNvPr id="23578" name="Rectangle 62"/>
            <p:cNvSpPr>
              <a:spLocks noChangeArrowheads="1"/>
            </p:cNvSpPr>
            <p:nvPr/>
          </p:nvSpPr>
          <p:spPr bwMode="auto">
            <a:xfrm>
              <a:off x="4444" y="2685"/>
              <a:ext cx="980" cy="271"/>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return address</a:t>
              </a:r>
            </a:p>
          </p:txBody>
        </p:sp>
        <p:sp>
          <p:nvSpPr>
            <p:cNvPr id="23579" name="Rectangle 68"/>
            <p:cNvSpPr>
              <a:spLocks noChangeArrowheads="1"/>
            </p:cNvSpPr>
            <p:nvPr/>
          </p:nvSpPr>
          <p:spPr bwMode="auto">
            <a:xfrm>
              <a:off x="4444" y="1296"/>
              <a:ext cx="980" cy="288"/>
            </a:xfrm>
            <a:prstGeom prst="rect">
              <a:avLst/>
            </a:prstGeom>
            <a:solidFill>
              <a:srgbClr val="DDDDDD"/>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accent2"/>
                  </a:solidFill>
                </a:rPr>
                <a:t>frame 2 pointer</a:t>
              </a:r>
            </a:p>
          </p:txBody>
        </p:sp>
        <p:sp>
          <p:nvSpPr>
            <p:cNvPr id="23580" name="Rectangle 55"/>
            <p:cNvSpPr>
              <a:spLocks noChangeArrowheads="1"/>
            </p:cNvSpPr>
            <p:nvPr/>
          </p:nvSpPr>
          <p:spPr bwMode="auto">
            <a:xfrm>
              <a:off x="4443" y="1553"/>
              <a:ext cx="981" cy="271"/>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return address</a:t>
              </a:r>
            </a:p>
          </p:txBody>
        </p:sp>
      </p:grpSp>
      <p:sp>
        <p:nvSpPr>
          <p:cNvPr id="2" name="Rounded Rectangular Callout 1"/>
          <p:cNvSpPr/>
          <p:nvPr/>
        </p:nvSpPr>
        <p:spPr bwMode="auto">
          <a:xfrm>
            <a:off x="114300" y="768350"/>
            <a:ext cx="3048000" cy="1670050"/>
          </a:xfrm>
          <a:prstGeom prst="wedgeRoundRectCallout">
            <a:avLst>
              <a:gd name="adj1" fmla="val 61667"/>
              <a:gd name="adj2" fmla="val 30560"/>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This is how the size-m problem is solved automatically by the “mother of the child.”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0885"/>
                                        </p:tgtEl>
                                        <p:attrNameLst>
                                          <p:attrName>style.visibility</p:attrName>
                                        </p:attrNameLst>
                                      </p:cBhvr>
                                      <p:to>
                                        <p:strVal val="visible"/>
                                      </p:to>
                                    </p:set>
                                    <p:animEffect transition="in" filter="wipe(down)">
                                      <p:cBhvr>
                                        <p:cTn id="7" dur="500"/>
                                        <p:tgtEl>
                                          <p:spTgt spid="290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90886"/>
                                        </p:tgtEl>
                                        <p:attrNameLst>
                                          <p:attrName>style.visibility</p:attrName>
                                        </p:attrNameLst>
                                      </p:cBhvr>
                                      <p:to>
                                        <p:strVal val="visible"/>
                                      </p:to>
                                    </p:set>
                                    <p:animEffect transition="in" filter="wipe(down)">
                                      <p:cBhvr>
                                        <p:cTn id="12" dur="500"/>
                                        <p:tgtEl>
                                          <p:spTgt spid="290886"/>
                                        </p:tgtEl>
                                      </p:cBhvr>
                                    </p:animEffect>
                                  </p:childTnLst>
                                </p:cTn>
                              </p:par>
                            </p:childTnLst>
                          </p:cTn>
                        </p:par>
                        <p:par>
                          <p:cTn id="13" fill="hold">
                            <p:stCondLst>
                              <p:cond delay="500"/>
                            </p:stCondLst>
                            <p:childTnLst>
                              <p:par>
                                <p:cTn id="14" presetID="42" presetClass="entr" presetSubtype="0" fill="hold" grpId="0" nodeType="afterEffect">
                                  <p:stCondLst>
                                    <p:cond delay="1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565150" y="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Heap</a:t>
            </a:r>
            <a:endParaRPr lang="en-US" sz="3400" b="1">
              <a:solidFill>
                <a:schemeClr val="accent2"/>
              </a:solidFill>
            </a:endParaRPr>
          </a:p>
        </p:txBody>
      </p:sp>
      <p:sp>
        <p:nvSpPr>
          <p:cNvPr id="24579" name="Rectangle 1027"/>
          <p:cNvSpPr>
            <a:spLocks noChangeArrowheads="1"/>
          </p:cNvSpPr>
          <p:nvPr/>
        </p:nvSpPr>
        <p:spPr bwMode="auto">
          <a:xfrm>
            <a:off x="685800" y="685800"/>
            <a:ext cx="7848600" cy="60102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63500" indent="3175" algn="just" defTabSz="966788">
              <a:tabLst>
                <a:tab pos="800100" algn="l"/>
              </a:tabLst>
            </a:pPr>
            <a:r>
              <a:rPr lang="en-US" sz="2500" dirty="0">
                <a:cs typeface="Times New Roman" pitchFamily="18" charset="0"/>
              </a:rPr>
              <a:t>Heap is used for dynamic memory allocation.</a:t>
            </a:r>
          </a:p>
          <a:p>
            <a:pPr marL="63500" indent="3175" defTabSz="966788">
              <a:lnSpc>
                <a:spcPct val="90000"/>
              </a:lnSpc>
              <a:spcBef>
                <a:spcPct val="50000"/>
              </a:spcBef>
              <a:tabLst>
                <a:tab pos="800100" algn="l"/>
              </a:tabLst>
            </a:pPr>
            <a:r>
              <a:rPr lang="en-US" sz="2500" dirty="0">
                <a:cs typeface="Times New Roman" pitchFamily="18" charset="0"/>
              </a:rPr>
              <a:t>Example (C style):</a:t>
            </a:r>
          </a:p>
          <a:p>
            <a:pPr marL="63500" indent="3175" algn="just" defTabSz="966788">
              <a:lnSpc>
                <a:spcPct val="75000"/>
              </a:lnSpc>
              <a:spcBef>
                <a:spcPct val="20000"/>
              </a:spcBef>
              <a:buClr>
                <a:srgbClr val="000000"/>
              </a:buClr>
              <a:buSzPct val="75000"/>
              <a:buFont typeface="Wingdings" pitchFamily="2" charset="2"/>
              <a:buNone/>
              <a:tabLst>
                <a:tab pos="800100" algn="l"/>
              </a:tabLst>
            </a:pPr>
            <a:r>
              <a:rPr lang="en-US" dirty="0" err="1">
                <a:latin typeface="Arial" pitchFamily="34" charset="0"/>
                <a:cs typeface="Times New Roman" pitchFamily="18" charset="0"/>
              </a:rPr>
              <a:t>struct</a:t>
            </a:r>
            <a:r>
              <a:rPr lang="en-US" dirty="0">
                <a:latin typeface="Arial" pitchFamily="34" charset="0"/>
                <a:cs typeface="Times New Roman" pitchFamily="18" charset="0"/>
              </a:rPr>
              <a:t> contact { // define a structure</a:t>
            </a:r>
          </a:p>
          <a:p>
            <a:pPr marL="63500" indent="3175" algn="just" defTabSz="966788">
              <a:lnSpc>
                <a:spcPct val="7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	char name[30];</a:t>
            </a:r>
          </a:p>
          <a:p>
            <a:pPr marL="63500" indent="3175" algn="just" defTabSz="966788">
              <a:lnSpc>
                <a:spcPct val="7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phone;</a:t>
            </a:r>
          </a:p>
          <a:p>
            <a:pPr marL="63500" indent="3175" algn="just" defTabSz="966788">
              <a:lnSpc>
                <a:spcPct val="7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a:t>
            </a:r>
          </a:p>
          <a:p>
            <a:pPr marL="63500" indent="3175" algn="just" defTabSz="966788">
              <a:lnSpc>
                <a:spcPct val="8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p = </a:t>
            </a:r>
            <a:r>
              <a:rPr lang="en-US" dirty="0" err="1">
                <a:solidFill>
                  <a:schemeClr val="accent2"/>
                </a:solidFill>
                <a:latin typeface="Arial" pitchFamily="34" charset="0"/>
                <a:cs typeface="Times New Roman" pitchFamily="18" charset="0"/>
              </a:rPr>
              <a:t>malloc</a:t>
            </a:r>
            <a:r>
              <a:rPr lang="en-US" dirty="0">
                <a:latin typeface="Arial" pitchFamily="34" charset="0"/>
                <a:cs typeface="Times New Roman" pitchFamily="18" charset="0"/>
              </a:rPr>
              <a:t>(38);</a:t>
            </a:r>
          </a:p>
          <a:p>
            <a:pPr marL="63500" indent="3175" algn="just" defTabSz="966788">
              <a:lnSpc>
                <a:spcPct val="8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p = (</a:t>
            </a:r>
            <a:r>
              <a:rPr lang="en-US" dirty="0" err="1">
                <a:latin typeface="Arial" pitchFamily="34" charset="0"/>
                <a:cs typeface="Times New Roman" pitchFamily="18" charset="0"/>
              </a:rPr>
              <a:t>struct</a:t>
            </a:r>
            <a:r>
              <a:rPr lang="en-US" dirty="0">
                <a:latin typeface="Arial" pitchFamily="34" charset="0"/>
                <a:cs typeface="Times New Roman" pitchFamily="18" charset="0"/>
              </a:rPr>
              <a:t> contact *) </a:t>
            </a:r>
            <a:r>
              <a:rPr lang="en-US" dirty="0" err="1">
                <a:solidFill>
                  <a:schemeClr val="accent2"/>
                </a:solidFill>
                <a:latin typeface="Arial" pitchFamily="34" charset="0"/>
                <a:cs typeface="Times New Roman" pitchFamily="18" charset="0"/>
              </a:rPr>
              <a:t>malloc</a:t>
            </a:r>
            <a:r>
              <a:rPr lang="en-US" dirty="0">
                <a:latin typeface="Arial" pitchFamily="34" charset="0"/>
                <a:cs typeface="Times New Roman" pitchFamily="18" charset="0"/>
              </a:rPr>
              <a:t>(</a:t>
            </a:r>
            <a:r>
              <a:rPr lang="en-US" dirty="0" err="1">
                <a:latin typeface="Arial" pitchFamily="34" charset="0"/>
                <a:cs typeface="Times New Roman" pitchFamily="18" charset="0"/>
              </a:rPr>
              <a:t>sizeof</a:t>
            </a:r>
            <a:r>
              <a:rPr lang="en-US" dirty="0">
                <a:latin typeface="Arial" pitchFamily="34" charset="0"/>
                <a:cs typeface="Times New Roman" pitchFamily="18" charset="0"/>
              </a:rPr>
              <a:t>(</a:t>
            </a:r>
            <a:r>
              <a:rPr lang="en-US" dirty="0" err="1">
                <a:latin typeface="Arial" pitchFamily="34" charset="0"/>
                <a:cs typeface="Times New Roman" pitchFamily="18" charset="0"/>
              </a:rPr>
              <a:t>struct</a:t>
            </a:r>
            <a:r>
              <a:rPr lang="en-US" dirty="0">
                <a:latin typeface="Arial" pitchFamily="34" charset="0"/>
                <a:cs typeface="Times New Roman" pitchFamily="18" charset="0"/>
              </a:rPr>
              <a:t> contact));</a:t>
            </a:r>
            <a:endParaRPr lang="en-US" dirty="0">
              <a:cs typeface="Times New Roman" pitchFamily="18" charset="0"/>
            </a:endParaRPr>
          </a:p>
          <a:p>
            <a:pPr marL="63500" indent="3175" defTabSz="966788">
              <a:lnSpc>
                <a:spcPct val="90000"/>
              </a:lnSpc>
              <a:spcBef>
                <a:spcPct val="50000"/>
              </a:spcBef>
              <a:tabLst>
                <a:tab pos="800100" algn="l"/>
              </a:tabLst>
            </a:pPr>
            <a:endParaRPr lang="en-US" sz="2500" dirty="0">
              <a:cs typeface="Times New Roman" pitchFamily="18" charset="0"/>
            </a:endParaRPr>
          </a:p>
          <a:p>
            <a:pPr marL="63500" indent="3175" defTabSz="966788">
              <a:lnSpc>
                <a:spcPct val="90000"/>
              </a:lnSpc>
              <a:spcBef>
                <a:spcPct val="50000"/>
              </a:spcBef>
              <a:tabLst>
                <a:tab pos="800100" algn="l"/>
              </a:tabLst>
            </a:pPr>
            <a:r>
              <a:rPr lang="en-US" sz="2500" dirty="0">
                <a:cs typeface="Times New Roman" pitchFamily="18" charset="0"/>
              </a:rPr>
              <a:t>Example (C++ style):</a:t>
            </a:r>
          </a:p>
          <a:p>
            <a:pPr marL="63500" indent="3175" algn="just" defTabSz="966788">
              <a:lnSpc>
                <a:spcPct val="7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class contact { // define a class</a:t>
            </a:r>
          </a:p>
          <a:p>
            <a:pPr marL="63500" indent="3175" algn="just" defTabSz="966788">
              <a:lnSpc>
                <a:spcPct val="7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	char name[30];</a:t>
            </a:r>
          </a:p>
          <a:p>
            <a:pPr marL="63500" indent="3175" algn="just" defTabSz="966788">
              <a:lnSpc>
                <a:spcPct val="7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phone;</a:t>
            </a:r>
          </a:p>
          <a:p>
            <a:pPr marL="63500" indent="3175" algn="just" defTabSz="966788">
              <a:lnSpc>
                <a:spcPct val="7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a:t>
            </a:r>
          </a:p>
          <a:p>
            <a:pPr marL="63500" indent="3175" algn="just" defTabSz="966788">
              <a:lnSpc>
                <a:spcPct val="8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p = </a:t>
            </a:r>
            <a:r>
              <a:rPr lang="en-US" dirty="0">
                <a:solidFill>
                  <a:schemeClr val="accent2"/>
                </a:solidFill>
                <a:latin typeface="Arial" pitchFamily="34" charset="0"/>
                <a:cs typeface="Times New Roman" pitchFamily="18" charset="0"/>
              </a:rPr>
              <a:t>new</a:t>
            </a:r>
            <a:r>
              <a:rPr lang="en-US" dirty="0">
                <a:latin typeface="Arial" pitchFamily="34" charset="0"/>
                <a:cs typeface="Times New Roman" pitchFamily="18" charset="0"/>
              </a:rPr>
              <a:t> </a:t>
            </a:r>
            <a:r>
              <a:rPr lang="en-US" dirty="0" smtClean="0">
                <a:latin typeface="Arial" pitchFamily="34" charset="0"/>
                <a:cs typeface="Times New Roman" pitchFamily="18" charset="0"/>
              </a:rPr>
              <a:t>contact();</a:t>
            </a:r>
            <a:endParaRPr lang="en-US" dirty="0">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65150" y="22860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Difference between Stack and Heap</a:t>
            </a:r>
            <a:endParaRPr lang="en-US" sz="3400" b="1">
              <a:solidFill>
                <a:schemeClr val="accent2"/>
              </a:solidFill>
            </a:endParaRPr>
          </a:p>
        </p:txBody>
      </p:sp>
      <p:sp>
        <p:nvSpPr>
          <p:cNvPr id="25603" name="Rectangle 3"/>
          <p:cNvSpPr>
            <a:spLocks noChangeArrowheads="1"/>
          </p:cNvSpPr>
          <p:nvPr/>
        </p:nvSpPr>
        <p:spPr bwMode="auto">
          <a:xfrm>
            <a:off x="457200" y="990600"/>
            <a:ext cx="8686800" cy="546377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342900" indent="-276225" algn="just" defTabSz="966788">
              <a:tabLst>
                <a:tab pos="800100" algn="l"/>
              </a:tabLst>
            </a:pPr>
            <a:r>
              <a:rPr lang="en-US" sz="2500" dirty="0">
                <a:cs typeface="Times New Roman" pitchFamily="18" charset="0"/>
              </a:rPr>
              <a:t>When an object goes out of scope, </a:t>
            </a:r>
          </a:p>
          <a:p>
            <a:pPr marL="342900" indent="-276225" algn="just" defTabSz="966788">
              <a:buFontTx/>
              <a:buChar char="•"/>
              <a:tabLst>
                <a:tab pos="800100" algn="l"/>
              </a:tabLst>
            </a:pPr>
            <a:r>
              <a:rPr lang="en-US" sz="2500" dirty="0">
                <a:cs typeface="Times New Roman" pitchFamily="18" charset="0"/>
              </a:rPr>
              <a:t>if it comes from the stack, it is automatically pop out of the stack, </a:t>
            </a:r>
            <a:r>
              <a:rPr lang="en-US" sz="2500" dirty="0" smtClean="0">
                <a:cs typeface="Times New Roman" pitchFamily="18" charset="0"/>
              </a:rPr>
              <a:t>and thus, the </a:t>
            </a:r>
            <a:r>
              <a:rPr lang="en-US" sz="2500" dirty="0">
                <a:cs typeface="Times New Roman" pitchFamily="18" charset="0"/>
              </a:rPr>
              <a:t>memory is de-allocated or freed.</a:t>
            </a:r>
          </a:p>
          <a:p>
            <a:pPr marL="342900" indent="-276225" algn="just" defTabSz="966788">
              <a:buFontTx/>
              <a:buChar char="•"/>
              <a:tabLst>
                <a:tab pos="800100" algn="l"/>
              </a:tabLst>
            </a:pPr>
            <a:r>
              <a:rPr lang="en-US" sz="2500" dirty="0">
                <a:cs typeface="Times New Roman" pitchFamily="18" charset="0"/>
              </a:rPr>
              <a:t>if it comes from the heap, it will </a:t>
            </a:r>
            <a:r>
              <a:rPr lang="en-US" sz="2500" b="1" dirty="0">
                <a:cs typeface="Times New Roman" pitchFamily="18" charset="0"/>
              </a:rPr>
              <a:t>not</a:t>
            </a:r>
            <a:r>
              <a:rPr lang="en-US" sz="2500" dirty="0">
                <a:cs typeface="Times New Roman" pitchFamily="18" charset="0"/>
              </a:rPr>
              <a:t> be automatically de-allocated or freed. We have to explicitly use </a:t>
            </a:r>
            <a:r>
              <a:rPr lang="en-US" sz="2500" i="1" dirty="0">
                <a:cs typeface="Times New Roman" pitchFamily="18" charset="0"/>
              </a:rPr>
              <a:t>delete</a:t>
            </a:r>
            <a:r>
              <a:rPr lang="en-US" sz="2500" dirty="0">
                <a:cs typeface="Times New Roman" pitchFamily="18" charset="0"/>
              </a:rPr>
              <a:t> </a:t>
            </a:r>
            <a:r>
              <a:rPr lang="en-US" sz="2500" dirty="0" smtClean="0">
                <a:cs typeface="Times New Roman" pitchFamily="18" charset="0"/>
              </a:rPr>
              <a:t>(in C++) to </a:t>
            </a:r>
            <a:r>
              <a:rPr lang="en-US" sz="2500" dirty="0">
                <a:cs typeface="Times New Roman" pitchFamily="18" charset="0"/>
              </a:rPr>
              <a:t>free </a:t>
            </a:r>
            <a:r>
              <a:rPr lang="en-US" sz="2500" dirty="0" smtClean="0">
                <a:cs typeface="Times New Roman" pitchFamily="18" charset="0"/>
              </a:rPr>
              <a:t>(in C) the </a:t>
            </a:r>
            <a:r>
              <a:rPr lang="en-US" sz="2500" dirty="0">
                <a:cs typeface="Times New Roman" pitchFamily="18" charset="0"/>
              </a:rPr>
              <a:t>object, for both C style and C++ style.</a:t>
            </a:r>
          </a:p>
          <a:p>
            <a:pPr marL="342900" indent="-276225" defTabSz="966788">
              <a:lnSpc>
                <a:spcPct val="140000"/>
              </a:lnSpc>
              <a:spcBef>
                <a:spcPct val="50000"/>
              </a:spcBef>
              <a:tabLst>
                <a:tab pos="800100" algn="l"/>
              </a:tabLst>
            </a:pPr>
            <a:r>
              <a:rPr lang="en-US" sz="2500" dirty="0">
                <a:cs typeface="Times New Roman" pitchFamily="18" charset="0"/>
              </a:rPr>
              <a:t>Example:</a:t>
            </a:r>
          </a:p>
          <a:p>
            <a:pPr marL="342900" indent="-276225" algn="just" defTabSz="966788">
              <a:lnSpc>
                <a:spcPct val="8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p = </a:t>
            </a:r>
            <a:r>
              <a:rPr lang="en-US" dirty="0" smtClean="0">
                <a:latin typeface="Arial" pitchFamily="34" charset="0"/>
                <a:cs typeface="Times New Roman" pitchFamily="18" charset="0"/>
              </a:rPr>
              <a:t>malloc(</a:t>
            </a:r>
            <a:r>
              <a:rPr lang="en-US" dirty="0" err="1" smtClean="0">
                <a:latin typeface="Arial" pitchFamily="34" charset="0"/>
                <a:cs typeface="Times New Roman" pitchFamily="18" charset="0"/>
              </a:rPr>
              <a:t>sizeof</a:t>
            </a:r>
            <a:r>
              <a:rPr lang="en-US" dirty="0" smtClean="0">
                <a:latin typeface="Arial" pitchFamily="34" charset="0"/>
                <a:cs typeface="Times New Roman" pitchFamily="18" charset="0"/>
              </a:rPr>
              <a:t>(</a:t>
            </a:r>
            <a:r>
              <a:rPr lang="en-US" dirty="0" err="1" smtClean="0">
                <a:latin typeface="Arial" pitchFamily="34" charset="0"/>
                <a:cs typeface="Times New Roman" pitchFamily="18" charset="0"/>
              </a:rPr>
              <a:t>struct</a:t>
            </a:r>
            <a:r>
              <a:rPr lang="en-US" dirty="0" smtClean="0">
                <a:latin typeface="Arial" pitchFamily="34" charset="0"/>
                <a:cs typeface="Times New Roman" pitchFamily="18" charset="0"/>
              </a:rPr>
              <a:t> </a:t>
            </a:r>
            <a:r>
              <a:rPr lang="en-US" dirty="0">
                <a:latin typeface="Arial" pitchFamily="34" charset="0"/>
                <a:cs typeface="Times New Roman" pitchFamily="18" charset="0"/>
              </a:rPr>
              <a:t>contact));</a:t>
            </a:r>
          </a:p>
          <a:p>
            <a:pPr marL="342900" indent="-276225" algn="just" defTabSz="966788">
              <a:lnSpc>
                <a:spcPct val="8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	or</a:t>
            </a:r>
          </a:p>
          <a:p>
            <a:pPr marL="342900" indent="-276225" algn="just" defTabSz="966788">
              <a:lnSpc>
                <a:spcPct val="8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p = </a:t>
            </a:r>
            <a:r>
              <a:rPr lang="en-US" dirty="0">
                <a:solidFill>
                  <a:schemeClr val="accent2"/>
                </a:solidFill>
                <a:latin typeface="Arial" pitchFamily="34" charset="0"/>
                <a:cs typeface="Times New Roman" pitchFamily="18" charset="0"/>
              </a:rPr>
              <a:t>new</a:t>
            </a:r>
            <a:r>
              <a:rPr lang="en-US" dirty="0">
                <a:latin typeface="Arial" pitchFamily="34" charset="0"/>
                <a:cs typeface="Times New Roman" pitchFamily="18" charset="0"/>
              </a:rPr>
              <a:t> </a:t>
            </a:r>
            <a:r>
              <a:rPr lang="en-US" dirty="0" smtClean="0">
                <a:latin typeface="Arial" pitchFamily="34" charset="0"/>
                <a:cs typeface="Times New Roman" pitchFamily="18" charset="0"/>
              </a:rPr>
              <a:t>contact(); </a:t>
            </a:r>
            <a:endParaRPr lang="en-US" dirty="0">
              <a:latin typeface="Arial" pitchFamily="34" charset="0"/>
              <a:cs typeface="Times New Roman" pitchFamily="18" charset="0"/>
            </a:endParaRPr>
          </a:p>
          <a:p>
            <a:pPr marL="342900" indent="-276225" algn="just" defTabSz="966788">
              <a:lnSpc>
                <a:spcPct val="8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a:t>
            </a:r>
          </a:p>
          <a:p>
            <a:pPr marL="342900" indent="-276225" algn="just" defTabSz="966788">
              <a:lnSpc>
                <a:spcPct val="85000"/>
              </a:lnSpc>
              <a:spcBef>
                <a:spcPct val="20000"/>
              </a:spcBef>
              <a:buClr>
                <a:srgbClr val="000000"/>
              </a:buClr>
              <a:buSzPct val="75000"/>
              <a:buFont typeface="Wingdings" pitchFamily="2" charset="2"/>
              <a:buNone/>
              <a:tabLst>
                <a:tab pos="800100" algn="l"/>
              </a:tabLst>
            </a:pPr>
            <a:r>
              <a:rPr lang="en-US" dirty="0" smtClean="0">
                <a:solidFill>
                  <a:srgbClr val="CC3300"/>
                </a:solidFill>
                <a:latin typeface="Arial" pitchFamily="34" charset="0"/>
                <a:cs typeface="Times New Roman" pitchFamily="18" charset="0"/>
              </a:rPr>
              <a:t>free</a:t>
            </a:r>
            <a:r>
              <a:rPr lang="en-US" dirty="0" smtClean="0">
                <a:latin typeface="Arial" pitchFamily="34" charset="0"/>
                <a:cs typeface="Times New Roman" pitchFamily="18" charset="0"/>
              </a:rPr>
              <a:t>(p); or</a:t>
            </a:r>
            <a:r>
              <a:rPr lang="en-US" dirty="0" smtClean="0">
                <a:solidFill>
                  <a:srgbClr val="CC3300"/>
                </a:solidFill>
                <a:latin typeface="Arial" pitchFamily="34" charset="0"/>
                <a:cs typeface="Times New Roman" pitchFamily="18" charset="0"/>
              </a:rPr>
              <a:t> delete</a:t>
            </a:r>
            <a:r>
              <a:rPr lang="en-US" dirty="0" smtClean="0">
                <a:latin typeface="Arial" pitchFamily="34" charset="0"/>
                <a:cs typeface="Times New Roman" pitchFamily="18" charset="0"/>
              </a:rPr>
              <a:t> </a:t>
            </a:r>
            <a:r>
              <a:rPr lang="en-US" dirty="0">
                <a:latin typeface="Arial" pitchFamily="34" charset="0"/>
                <a:cs typeface="Times New Roman" pitchFamily="18" charset="0"/>
              </a:rPr>
              <a:t>p</a:t>
            </a:r>
            <a:r>
              <a:rPr lang="en-US" dirty="0" smtClean="0">
                <a:latin typeface="Arial" pitchFamily="34" charset="0"/>
                <a:cs typeface="Times New Roman" pitchFamily="18" charset="0"/>
              </a:rPr>
              <a:t>; //return </a:t>
            </a:r>
            <a:r>
              <a:rPr lang="en-US" dirty="0">
                <a:latin typeface="Arial" pitchFamily="34" charset="0"/>
                <a:cs typeface="Times New Roman" pitchFamily="18" charset="0"/>
              </a:rPr>
              <a:t>the object pointed </a:t>
            </a:r>
            <a:r>
              <a:rPr lang="en-US" dirty="0" smtClean="0">
                <a:latin typeface="Arial" pitchFamily="34" charset="0"/>
                <a:cs typeface="Times New Roman" pitchFamily="18" charset="0"/>
              </a:rPr>
              <a:t>to by </a:t>
            </a:r>
            <a:r>
              <a:rPr lang="en-US" dirty="0">
                <a:latin typeface="Arial" pitchFamily="34" charset="0"/>
                <a:cs typeface="Times New Roman" pitchFamily="18" charset="0"/>
              </a:rPr>
              <a:t>p to heap</a:t>
            </a:r>
          </a:p>
          <a:p>
            <a:pPr marL="342900" indent="-276225" algn="just" defTabSz="966788">
              <a:lnSpc>
                <a:spcPct val="85000"/>
              </a:lnSpc>
              <a:spcBef>
                <a:spcPct val="20000"/>
              </a:spcBef>
              <a:buClr>
                <a:srgbClr val="000000"/>
              </a:buClr>
              <a:buSzPct val="75000"/>
              <a:buFont typeface="Wingdings" pitchFamily="2" charset="2"/>
              <a:buNone/>
              <a:tabLst>
                <a:tab pos="800100" algn="l"/>
              </a:tabLst>
            </a:pPr>
            <a:r>
              <a:rPr lang="en-US" dirty="0">
                <a:latin typeface="Arial" pitchFamily="34" charset="0"/>
                <a:cs typeface="Times New Roman" pitchFamily="18" charset="0"/>
              </a:rPr>
              <a:t>p = 0;		 </a:t>
            </a:r>
            <a:r>
              <a:rPr lang="en-US" dirty="0" smtClean="0">
                <a:latin typeface="Arial" pitchFamily="34" charset="0"/>
                <a:cs typeface="Times New Roman" pitchFamily="18" charset="0"/>
              </a:rPr>
              <a:t>         //make </a:t>
            </a:r>
            <a:r>
              <a:rPr lang="en-US" dirty="0">
                <a:latin typeface="Arial" pitchFamily="34" charset="0"/>
                <a:cs typeface="Times New Roman" pitchFamily="18" charset="0"/>
              </a:rPr>
              <a:t>sure p is no longer valid.</a:t>
            </a:r>
          </a:p>
        </p:txBody>
      </p:sp>
      <p:sp>
        <p:nvSpPr>
          <p:cNvPr id="2" name="Rectangle 1"/>
          <p:cNvSpPr/>
          <p:nvPr/>
        </p:nvSpPr>
        <p:spPr bwMode="auto">
          <a:xfrm>
            <a:off x="5333999" y="3505200"/>
            <a:ext cx="3294063" cy="2133600"/>
          </a:xfrm>
          <a:prstGeom prst="rect">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600" dirty="0">
                <a:latin typeface="Arial" panose="020B0604020202020204" pitchFamily="34" charset="0"/>
                <a:cs typeface="Arial" panose="020B0604020202020204" pitchFamily="34" charset="0"/>
              </a:rPr>
              <a:t>char *</a:t>
            </a:r>
            <a:r>
              <a:rPr lang="en-US" sz="1600" dirty="0" err="1">
                <a:latin typeface="Arial" panose="020B0604020202020204" pitchFamily="34" charset="0"/>
                <a:cs typeface="Arial" panose="020B0604020202020204" pitchFamily="34" charset="0"/>
              </a:rPr>
              <a:t>get_name</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a:t>
            </a:r>
          </a:p>
          <a:p>
            <a:r>
              <a:rPr lang="en-US" sz="1600" dirty="0" smtClean="0">
                <a:solidFill>
                  <a:srgbClr val="FF0000"/>
                </a:solidFill>
                <a:latin typeface="Arial" panose="020B0604020202020204" pitchFamily="34" charset="0"/>
                <a:cs typeface="Arial" panose="020B0604020202020204" pitchFamily="34" charset="0"/>
              </a:rPr>
              <a:t>   // char p[32];</a:t>
            </a:r>
          </a:p>
          <a:p>
            <a:r>
              <a:rPr lang="en-US" sz="1600" dirty="0">
                <a:solidFill>
                  <a:srgbClr val="00B050"/>
                </a:solidFill>
                <a:latin typeface="Arial" panose="020B0604020202020204" pitchFamily="34" charset="0"/>
                <a:cs typeface="Arial" panose="020B0604020202020204" pitchFamily="34" charset="0"/>
              </a:rPr>
              <a:t> </a:t>
            </a:r>
            <a:r>
              <a:rPr lang="en-US" sz="1600" dirty="0" smtClean="0">
                <a:solidFill>
                  <a:srgbClr val="00B050"/>
                </a:solidFill>
                <a:latin typeface="Arial" panose="020B0604020202020204" pitchFamily="34" charset="0"/>
                <a:cs typeface="Arial" panose="020B0604020202020204" pitchFamily="34" charset="0"/>
              </a:rPr>
              <a:t>  char </a:t>
            </a:r>
            <a:r>
              <a:rPr lang="en-US" sz="1600" dirty="0">
                <a:solidFill>
                  <a:srgbClr val="00B050"/>
                </a:solidFill>
                <a:latin typeface="Arial" panose="020B0604020202020204" pitchFamily="34" charset="0"/>
                <a:cs typeface="Arial" panose="020B0604020202020204" pitchFamily="34" charset="0"/>
              </a:rPr>
              <a:t>*p = (char </a:t>
            </a:r>
            <a:r>
              <a:rPr lang="en-US" sz="1600" dirty="0" smtClean="0">
                <a:solidFill>
                  <a:srgbClr val="00B050"/>
                </a:solidFill>
                <a:latin typeface="Arial" panose="020B0604020202020204" pitchFamily="34" charset="0"/>
                <a:cs typeface="Arial" panose="020B0604020202020204" pitchFamily="34" charset="0"/>
              </a:rPr>
              <a:t>*) malloc(32);</a:t>
            </a:r>
          </a:p>
          <a:p>
            <a:r>
              <a:rPr lang="en-US" sz="1600" dirty="0" smtClean="0">
                <a:latin typeface="Arial" panose="020B0604020202020204" pitchFamily="34" charset="0"/>
                <a:cs typeface="Arial" panose="020B0604020202020204" pitchFamily="34" charset="0"/>
              </a:rPr>
              <a:t>   printf</a:t>
            </a:r>
            <a:r>
              <a:rPr lang="en-US" sz="1600" dirty="0">
                <a:latin typeface="Arial" panose="020B0604020202020204" pitchFamily="34" charset="0"/>
                <a:cs typeface="Arial" panose="020B0604020202020204" pitchFamily="34" charset="0"/>
              </a:rPr>
              <a:t>("Please enter a </a:t>
            </a:r>
            <a:r>
              <a:rPr lang="en-US" sz="1600" dirty="0" smtClean="0">
                <a:latin typeface="Arial" panose="020B0604020202020204" pitchFamily="34" charset="0"/>
                <a:cs typeface="Arial" panose="020B0604020202020204" pitchFamily="34" charset="0"/>
              </a:rPr>
              <a:t>name: </a:t>
            </a:r>
            <a:r>
              <a:rPr lang="en-US" sz="1600" dirty="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   scanf</a:t>
            </a:r>
            <a:r>
              <a:rPr lang="en-US" sz="1600" dirty="0">
                <a:latin typeface="Arial" panose="020B0604020202020204" pitchFamily="34" charset="0"/>
                <a:cs typeface="Arial" panose="020B0604020202020204" pitchFamily="34" charset="0"/>
              </a:rPr>
              <a:t>("%s", p);</a:t>
            </a:r>
          </a:p>
          <a:p>
            <a:r>
              <a:rPr lang="en-US" sz="1600" dirty="0" smtClean="0">
                <a:latin typeface="Arial" panose="020B0604020202020204" pitchFamily="34" charset="0"/>
                <a:cs typeface="Arial" panose="020B0604020202020204" pitchFamily="34" charset="0"/>
              </a:rPr>
              <a:t>   return </a:t>
            </a:r>
            <a:r>
              <a:rPr lang="en-US" sz="1600" dirty="0">
                <a:latin typeface="Arial" panose="020B0604020202020204" pitchFamily="34" charset="0"/>
                <a:cs typeface="Arial" panose="020B0604020202020204" pitchFamily="34" charset="0"/>
              </a:rPr>
              <a:t>p;</a:t>
            </a:r>
          </a:p>
          <a:p>
            <a:r>
              <a:rPr lang="en-US" sz="1600" dirty="0">
                <a:latin typeface="Arial" panose="020B0604020202020204" pitchFamily="34" charset="0"/>
                <a:cs typeface="Arial" panose="020B0604020202020204" pitchFamily="34" charset="0"/>
              </a:rPr>
              <a:t>};</a:t>
            </a:r>
          </a:p>
        </p:txBody>
      </p:sp>
      <p:sp>
        <p:nvSpPr>
          <p:cNvPr id="3" name="Rounded Rectangular Callout 2"/>
          <p:cNvSpPr/>
          <p:nvPr/>
        </p:nvSpPr>
        <p:spPr bwMode="auto">
          <a:xfrm>
            <a:off x="7162800" y="3352800"/>
            <a:ext cx="1905000" cy="685800"/>
          </a:xfrm>
          <a:prstGeom prst="wedgeRoundRectCallout">
            <a:avLst>
              <a:gd name="adj1" fmla="val -70166"/>
              <a:gd name="adj2" fmla="val 60648"/>
              <a:gd name="adj3" fmla="val 1666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It will go out of scope at the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65150" y="117475"/>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Garbage Collection in Java, C++ and C#</a:t>
            </a:r>
            <a:endParaRPr lang="en-US" sz="3400" b="1">
              <a:solidFill>
                <a:schemeClr val="accent2"/>
              </a:solidFill>
            </a:endParaRPr>
          </a:p>
        </p:txBody>
      </p:sp>
      <p:sp>
        <p:nvSpPr>
          <p:cNvPr id="26627" name="Rectangle 3"/>
          <p:cNvSpPr>
            <a:spLocks noChangeArrowheads="1"/>
          </p:cNvSpPr>
          <p:nvPr/>
        </p:nvSpPr>
        <p:spPr bwMode="auto">
          <a:xfrm>
            <a:off x="304800" y="857250"/>
            <a:ext cx="8610600" cy="583002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342900" indent="-276225" defTabSz="966788">
              <a:tabLst>
                <a:tab pos="800100" algn="l"/>
              </a:tabLst>
            </a:pPr>
            <a:r>
              <a:rPr lang="en-US" sz="2500" dirty="0">
                <a:solidFill>
                  <a:srgbClr val="0070C0"/>
                </a:solidFill>
                <a:cs typeface="Times New Roman" pitchFamily="18" charset="0"/>
              </a:rPr>
              <a:t>Java</a:t>
            </a:r>
            <a:r>
              <a:rPr lang="en-US" sz="2500" dirty="0">
                <a:cs typeface="Times New Roman" pitchFamily="18" charset="0"/>
              </a:rPr>
              <a:t>: automatic garbage collection is used, which is implemented by a </a:t>
            </a:r>
            <a:r>
              <a:rPr lang="en-US" sz="2500" dirty="0">
                <a:solidFill>
                  <a:srgbClr val="C00000"/>
                </a:solidFill>
                <a:cs typeface="Times New Roman" pitchFamily="18" charset="0"/>
              </a:rPr>
              <a:t>reference counter </a:t>
            </a:r>
            <a:r>
              <a:rPr lang="en-US" sz="2500" dirty="0">
                <a:cs typeface="Times New Roman" pitchFamily="18" charset="0"/>
              </a:rPr>
              <a:t>in each object. A zero-value implies zero-reference and thus can be garbage collected</a:t>
            </a:r>
            <a:r>
              <a:rPr lang="en-US" sz="2500" dirty="0" smtClean="0">
                <a:cs typeface="Times New Roman" pitchFamily="18" charset="0"/>
              </a:rPr>
              <a:t>. </a:t>
            </a:r>
            <a:br>
              <a:rPr lang="en-US" sz="2500" dirty="0" smtClean="0">
                <a:cs typeface="Times New Roman" pitchFamily="18" charset="0"/>
              </a:rPr>
            </a:br>
            <a:r>
              <a:rPr lang="en-US" sz="2500" dirty="0" smtClean="0">
                <a:cs typeface="Times New Roman" pitchFamily="18" charset="0"/>
              </a:rPr>
              <a:t>Analogy: </a:t>
            </a:r>
            <a:r>
              <a:rPr lang="en-US" sz="2500" dirty="0" smtClean="0">
                <a:solidFill>
                  <a:schemeClr val="accent5">
                    <a:lumMod val="50000"/>
                  </a:schemeClr>
                </a:solidFill>
                <a:cs typeface="Times New Roman" pitchFamily="18" charset="0"/>
              </a:rPr>
              <a:t>How many people have your email </a:t>
            </a:r>
            <a:r>
              <a:rPr lang="en-US" sz="2500" dirty="0" err="1" smtClean="0">
                <a:solidFill>
                  <a:schemeClr val="accent5">
                    <a:lumMod val="50000"/>
                  </a:schemeClr>
                </a:solidFill>
                <a:cs typeface="Times New Roman" pitchFamily="18" charset="0"/>
              </a:rPr>
              <a:t>addr</a:t>
            </a:r>
            <a:r>
              <a:rPr lang="en-US" sz="2500" dirty="0" smtClean="0">
                <a:solidFill>
                  <a:schemeClr val="accent5">
                    <a:lumMod val="50000"/>
                  </a:schemeClr>
                </a:solidFill>
                <a:cs typeface="Times New Roman" pitchFamily="18" charset="0"/>
              </a:rPr>
              <a:t>?</a:t>
            </a:r>
            <a:endParaRPr lang="en-US" sz="2500" dirty="0">
              <a:solidFill>
                <a:schemeClr val="accent5">
                  <a:lumMod val="50000"/>
                </a:schemeClr>
              </a:solidFill>
              <a:cs typeface="Times New Roman" pitchFamily="18" charset="0"/>
            </a:endParaRPr>
          </a:p>
          <a:p>
            <a:pPr marL="342900" indent="-276225" algn="just" defTabSz="966788">
              <a:tabLst>
                <a:tab pos="800100" algn="l"/>
              </a:tabLst>
            </a:pPr>
            <a:r>
              <a:rPr lang="en-US" sz="2500" dirty="0">
                <a:cs typeface="Times New Roman" pitchFamily="18" charset="0"/>
              </a:rPr>
              <a:t>+	Programmers don't need to deal with memory management</a:t>
            </a:r>
          </a:p>
          <a:p>
            <a:pPr marL="342900" indent="-276225" algn="just" defTabSz="966788">
              <a:tabLst>
                <a:tab pos="800100" algn="l"/>
              </a:tabLst>
            </a:pPr>
            <a:r>
              <a:rPr lang="en-US" sz="2500" dirty="0">
                <a:cs typeface="Times New Roman" pitchFamily="18" charset="0"/>
              </a:rPr>
              <a:t>-	Automatic garbage collection may not run too often. Then it may come too late or at wrong time. Bad for real time system</a:t>
            </a:r>
          </a:p>
          <a:p>
            <a:pPr marL="342900" indent="-276225" algn="just" defTabSz="966788">
              <a:lnSpc>
                <a:spcPct val="130000"/>
              </a:lnSpc>
              <a:tabLst>
                <a:tab pos="800100" algn="l"/>
              </a:tabLst>
            </a:pPr>
            <a:r>
              <a:rPr lang="en-US" sz="2500" dirty="0">
                <a:solidFill>
                  <a:srgbClr val="0070C0"/>
                </a:solidFill>
                <a:cs typeface="Times New Roman" pitchFamily="18" charset="0"/>
              </a:rPr>
              <a:t>C</a:t>
            </a:r>
            <a:r>
              <a:rPr lang="en-US" sz="2500" dirty="0" smtClean="0">
                <a:solidFill>
                  <a:srgbClr val="0070C0"/>
                </a:solidFill>
                <a:cs typeface="Times New Roman" pitchFamily="18" charset="0"/>
              </a:rPr>
              <a:t>++</a:t>
            </a:r>
            <a:r>
              <a:rPr lang="en-US" sz="2500" dirty="0" smtClean="0">
                <a:cs typeface="Times New Roman" pitchFamily="18" charset="0"/>
              </a:rPr>
              <a:t>: </a:t>
            </a:r>
            <a:r>
              <a:rPr lang="en-US" sz="2500" dirty="0">
                <a:cs typeface="Times New Roman" pitchFamily="18" charset="0"/>
              </a:rPr>
              <a:t>programmers must correctly decide when to delete an object</a:t>
            </a:r>
          </a:p>
          <a:p>
            <a:pPr marL="342900" indent="-276225" algn="just" defTabSz="966788">
              <a:buFontTx/>
              <a:buChar char="•"/>
              <a:tabLst>
                <a:tab pos="800100" algn="l"/>
              </a:tabLst>
            </a:pPr>
            <a:r>
              <a:rPr lang="en-US" sz="2500" dirty="0">
                <a:cs typeface="Times New Roman" pitchFamily="18" charset="0"/>
              </a:rPr>
              <a:t>Memory leakage: if a programmer forgets to delete unused object, the program will eventually run out of memory.</a:t>
            </a:r>
          </a:p>
          <a:p>
            <a:pPr marL="342900" indent="-276225" algn="just" defTabSz="966788">
              <a:buFontTx/>
              <a:buChar char="•"/>
              <a:tabLst>
                <a:tab pos="800100" algn="l"/>
              </a:tabLst>
            </a:pPr>
            <a:r>
              <a:rPr lang="en-US" sz="2500" dirty="0">
                <a:cs typeface="Times New Roman" pitchFamily="18" charset="0"/>
              </a:rPr>
              <a:t>Dangling reference: Try to access an object that has been deleted or go out of scope.</a:t>
            </a:r>
          </a:p>
          <a:p>
            <a:pPr marL="342900" indent="-276225" algn="just" defTabSz="966788">
              <a:lnSpc>
                <a:spcPct val="130000"/>
              </a:lnSpc>
              <a:tabLst>
                <a:tab pos="800100" algn="l"/>
              </a:tabLst>
            </a:pPr>
            <a:r>
              <a:rPr lang="en-US" sz="2500" dirty="0">
                <a:solidFill>
                  <a:srgbClr val="0070C0"/>
                </a:solidFill>
                <a:cs typeface="Times New Roman" pitchFamily="18" charset="0"/>
              </a:rPr>
              <a:t>C#</a:t>
            </a:r>
            <a:r>
              <a:rPr lang="en-US" sz="2500" dirty="0">
                <a:cs typeface="Times New Roman" pitchFamily="18" charset="0"/>
              </a:rPr>
              <a:t>: automatic garbage collection or explicit deletion/destructor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84188" y="-76200"/>
            <a:ext cx="8224837"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Constructor and </a:t>
            </a:r>
            <a:r>
              <a:rPr lang="en-US" sz="3400" b="1" dirty="0" smtClean="0">
                <a:solidFill>
                  <a:schemeClr val="accent2"/>
                </a:solidFill>
                <a:cs typeface="Times New Roman" pitchFamily="18" charset="0"/>
              </a:rPr>
              <a:t>Destructor in C++</a:t>
            </a:r>
            <a:endParaRPr lang="en-US" sz="3400" b="1" dirty="0">
              <a:solidFill>
                <a:schemeClr val="accent2"/>
              </a:solidFill>
              <a:cs typeface="Times New Roman" pitchFamily="18" charset="0"/>
            </a:endParaRPr>
          </a:p>
        </p:txBody>
      </p:sp>
      <p:sp>
        <p:nvSpPr>
          <p:cNvPr id="27651" name="Rectangle 3"/>
          <p:cNvSpPr>
            <a:spLocks noChangeArrowheads="1"/>
          </p:cNvSpPr>
          <p:nvPr/>
        </p:nvSpPr>
        <p:spPr bwMode="auto">
          <a:xfrm>
            <a:off x="838200" y="2438400"/>
            <a:ext cx="3200400" cy="41116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63500" indent="3175" defTabSz="966788">
              <a:tabLst>
                <a:tab pos="428625" algn="l"/>
                <a:tab pos="781050" algn="l"/>
                <a:tab pos="1209675" algn="l"/>
                <a:tab pos="1687513" algn="l"/>
                <a:tab pos="3022600" algn="l"/>
                <a:tab pos="7129463" algn="l"/>
              </a:tabLst>
            </a:pPr>
            <a:r>
              <a:rPr lang="en-US" dirty="0">
                <a:latin typeface="Arial" pitchFamily="34" charset="0"/>
              </a:rPr>
              <a:t>class </a:t>
            </a:r>
            <a:r>
              <a:rPr lang="en-US" b="1" dirty="0">
                <a:latin typeface="Arial" pitchFamily="34" charset="0"/>
              </a:rPr>
              <a:t>Queue</a:t>
            </a:r>
            <a:r>
              <a:rPr lang="en-US" dirty="0">
                <a:latin typeface="Arial" pitchFamily="34" charset="0"/>
              </a:rPr>
              <a:t> {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private:</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r>
              <a:rPr lang="en-US" dirty="0" err="1">
                <a:latin typeface="Arial" pitchFamily="34" charset="0"/>
              </a:rPr>
              <a:t>int</a:t>
            </a:r>
            <a:r>
              <a:rPr lang="en-US" dirty="0">
                <a:latin typeface="Arial" pitchFamily="34" charset="0"/>
              </a:rPr>
              <a:t> </a:t>
            </a:r>
            <a:r>
              <a:rPr lang="en-US" dirty="0" err="1">
                <a:latin typeface="Arial" pitchFamily="34" charset="0"/>
              </a:rPr>
              <a:t>queue_size</a:t>
            </a:r>
            <a:r>
              <a:rPr lang="en-US" dirty="0">
                <a:latin typeface="Arial" pitchFamily="34" charset="0"/>
              </a:rPr>
              <a:t>;</a:t>
            </a:r>
          </a:p>
          <a:p>
            <a:pPr marL="63500" indent="3175" defTabSz="966788">
              <a:tabLst>
                <a:tab pos="428625" algn="l"/>
                <a:tab pos="781050" algn="l"/>
                <a:tab pos="1209675" algn="l"/>
                <a:tab pos="1687513" algn="l"/>
                <a:tab pos="3022600" algn="l"/>
                <a:tab pos="7129463" algn="l"/>
              </a:tabLst>
            </a:pPr>
            <a:r>
              <a:rPr lang="en-US" dirty="0">
                <a:latin typeface="Arial" pitchFamily="34" charset="0"/>
              </a:rPr>
              <a:t>protected: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r>
              <a:rPr lang="en-US" dirty="0" err="1">
                <a:latin typeface="Arial" pitchFamily="34" charset="0"/>
              </a:rPr>
              <a:t>int</a:t>
            </a:r>
            <a:r>
              <a:rPr lang="en-US" dirty="0">
                <a:latin typeface="Arial" pitchFamily="34" charset="0"/>
              </a:rPr>
              <a:t> *buffer;</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r>
              <a:rPr lang="en-US" dirty="0" err="1">
                <a:latin typeface="Arial" pitchFamily="34" charset="0"/>
              </a:rPr>
              <a:t>int</a:t>
            </a:r>
            <a:r>
              <a:rPr lang="en-US" dirty="0">
                <a:latin typeface="Arial" pitchFamily="34" charset="0"/>
              </a:rPr>
              <a:t> front;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r>
              <a:rPr lang="en-US" dirty="0" err="1">
                <a:latin typeface="Arial" pitchFamily="34" charset="0"/>
              </a:rPr>
              <a:t>int</a:t>
            </a:r>
            <a:r>
              <a:rPr lang="en-US" dirty="0">
                <a:latin typeface="Arial" pitchFamily="34" charset="0"/>
              </a:rPr>
              <a:t> rear;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public: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a:t>
            </a:r>
          </a:p>
        </p:txBody>
      </p:sp>
      <p:sp>
        <p:nvSpPr>
          <p:cNvPr id="27652" name="Text Box 4"/>
          <p:cNvSpPr txBox="1">
            <a:spLocks noChangeArrowheads="1"/>
          </p:cNvSpPr>
          <p:nvPr/>
        </p:nvSpPr>
        <p:spPr bwMode="auto">
          <a:xfrm>
            <a:off x="644525" y="457200"/>
            <a:ext cx="8386763" cy="1636572"/>
          </a:xfrm>
          <a:prstGeom prst="rect">
            <a:avLst/>
          </a:prstGeom>
          <a:solidFill>
            <a:schemeClr val="bg1"/>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US" sz="2500" dirty="0">
                <a:latin typeface="Times" pitchFamily="18" charset="0"/>
                <a:cs typeface="Times New Roman" pitchFamily="18" charset="0"/>
              </a:rPr>
              <a:t>A </a:t>
            </a:r>
            <a:r>
              <a:rPr lang="en-US" sz="2500" b="1" dirty="0">
                <a:solidFill>
                  <a:schemeClr val="accent5">
                    <a:lumMod val="50000"/>
                  </a:schemeClr>
                </a:solidFill>
                <a:latin typeface="Times" pitchFamily="18" charset="0"/>
                <a:cs typeface="Times New Roman" pitchFamily="18" charset="0"/>
              </a:rPr>
              <a:t>constructor</a:t>
            </a:r>
            <a:r>
              <a:rPr lang="en-US" sz="2500" dirty="0">
                <a:solidFill>
                  <a:schemeClr val="accent5">
                    <a:lumMod val="50000"/>
                  </a:schemeClr>
                </a:solidFill>
                <a:latin typeface="Times" pitchFamily="18" charset="0"/>
                <a:cs typeface="Times New Roman" pitchFamily="18" charset="0"/>
              </a:rPr>
              <a:t> </a:t>
            </a:r>
            <a:r>
              <a:rPr lang="en-US" sz="2500" dirty="0">
                <a:latin typeface="Times" pitchFamily="18" charset="0"/>
                <a:cs typeface="Times New Roman" pitchFamily="18" charset="0"/>
              </a:rPr>
              <a:t>in a class is a function whose name is same as the class name and is used to automatically initialize objects.</a:t>
            </a:r>
          </a:p>
          <a:p>
            <a:r>
              <a:rPr lang="en-US" sz="2500" dirty="0">
                <a:latin typeface="Times" pitchFamily="18" charset="0"/>
                <a:cs typeface="Times New Roman" pitchFamily="18" charset="0"/>
              </a:rPr>
              <a:t>A </a:t>
            </a:r>
            <a:r>
              <a:rPr lang="en-US" sz="2500" b="1" dirty="0">
                <a:solidFill>
                  <a:srgbClr val="C00000"/>
                </a:solidFill>
                <a:latin typeface="Times" pitchFamily="18" charset="0"/>
                <a:cs typeface="Times New Roman" pitchFamily="18" charset="0"/>
              </a:rPr>
              <a:t>destructor</a:t>
            </a:r>
            <a:r>
              <a:rPr lang="en-US" sz="2500" dirty="0">
                <a:solidFill>
                  <a:srgbClr val="C00000"/>
                </a:solidFill>
                <a:latin typeface="Times" pitchFamily="18" charset="0"/>
                <a:cs typeface="Times New Roman" pitchFamily="18" charset="0"/>
              </a:rPr>
              <a:t> </a:t>
            </a:r>
            <a:r>
              <a:rPr lang="en-US" sz="2500" dirty="0">
                <a:latin typeface="Times" pitchFamily="18" charset="0"/>
                <a:cs typeface="Times New Roman" pitchFamily="18" charset="0"/>
              </a:rPr>
              <a:t>is used to </a:t>
            </a:r>
          </a:p>
          <a:p>
            <a:r>
              <a:rPr lang="en-US" sz="2500" dirty="0">
                <a:latin typeface="Times" pitchFamily="18" charset="0"/>
                <a:cs typeface="Times New Roman" pitchFamily="18" charset="0"/>
              </a:rPr>
              <a:t>collect garbage.</a:t>
            </a:r>
            <a:endParaRPr lang="en-US" sz="2500" dirty="0"/>
          </a:p>
        </p:txBody>
      </p:sp>
      <p:grpSp>
        <p:nvGrpSpPr>
          <p:cNvPr id="210955" name="Group 11"/>
          <p:cNvGrpSpPr>
            <a:grpSpLocks/>
          </p:cNvGrpSpPr>
          <p:nvPr/>
        </p:nvGrpSpPr>
        <p:grpSpPr bwMode="auto">
          <a:xfrm>
            <a:off x="4267200" y="1654175"/>
            <a:ext cx="4724400" cy="5262563"/>
            <a:chOff x="2688" y="1042"/>
            <a:chExt cx="2976" cy="3315"/>
          </a:xfrm>
        </p:grpSpPr>
        <p:sp>
          <p:nvSpPr>
            <p:cNvPr id="27654" name="Line 6"/>
            <p:cNvSpPr>
              <a:spLocks noChangeShapeType="1"/>
            </p:cNvSpPr>
            <p:nvPr/>
          </p:nvSpPr>
          <p:spPr bwMode="auto">
            <a:xfrm>
              <a:off x="2688" y="1104"/>
              <a:ext cx="0" cy="321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Text Box 10"/>
            <p:cNvSpPr txBox="1">
              <a:spLocks noChangeArrowheads="1"/>
            </p:cNvSpPr>
            <p:nvPr/>
          </p:nvSpPr>
          <p:spPr bwMode="auto">
            <a:xfrm>
              <a:off x="2774" y="1042"/>
              <a:ext cx="2890" cy="331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42900" algn="l"/>
                </a:tabLst>
                <a:defRPr sz="2400">
                  <a:solidFill>
                    <a:schemeClr val="tx1"/>
                  </a:solidFill>
                  <a:latin typeface="Times New Roman" pitchFamily="18" charset="0"/>
                </a:defRPr>
              </a:lvl1pPr>
              <a:lvl2pPr marL="742950" indent="-285750">
                <a:tabLst>
                  <a:tab pos="342900" algn="l"/>
                </a:tabLst>
                <a:defRPr sz="2400">
                  <a:solidFill>
                    <a:schemeClr val="tx1"/>
                  </a:solidFill>
                  <a:latin typeface="Times New Roman" pitchFamily="18" charset="0"/>
                </a:defRPr>
              </a:lvl2pPr>
              <a:lvl3pPr marL="1143000" indent="-228600">
                <a:tabLst>
                  <a:tab pos="342900" algn="l"/>
                </a:tabLst>
                <a:defRPr sz="2400">
                  <a:solidFill>
                    <a:schemeClr val="tx1"/>
                  </a:solidFill>
                  <a:latin typeface="Times New Roman" pitchFamily="18" charset="0"/>
                </a:defRPr>
              </a:lvl3pPr>
              <a:lvl4pPr marL="1600200" indent="-228600">
                <a:tabLst>
                  <a:tab pos="342900" algn="l"/>
                </a:tabLst>
                <a:defRPr sz="2400">
                  <a:solidFill>
                    <a:schemeClr val="tx1"/>
                  </a:solidFill>
                  <a:latin typeface="Times New Roman" pitchFamily="18" charset="0"/>
                </a:defRPr>
              </a:lvl4pPr>
              <a:lvl5pPr marL="2057400" indent="-228600">
                <a:tabLst>
                  <a:tab pos="3429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429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429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429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42900" algn="l"/>
                </a:tabLst>
                <a:defRPr sz="2400">
                  <a:solidFill>
                    <a:schemeClr val="tx1"/>
                  </a:solidFill>
                  <a:latin typeface="Times New Roman" pitchFamily="18" charset="0"/>
                </a:defRPr>
              </a:lvl9pPr>
            </a:lstStyle>
            <a:p>
              <a:r>
                <a:rPr lang="en-US" dirty="0">
                  <a:solidFill>
                    <a:schemeClr val="accent2"/>
                  </a:solidFill>
                  <a:latin typeface="Arial" pitchFamily="34" charset="0"/>
                </a:rPr>
                <a:t>Queue(void</a:t>
              </a:r>
              <a:r>
                <a:rPr lang="en-US" dirty="0">
                  <a:latin typeface="Arial" pitchFamily="34" charset="0"/>
                </a:rPr>
                <a:t>) </a:t>
              </a:r>
              <a:r>
                <a:rPr lang="en-US" dirty="0" smtClean="0">
                  <a:latin typeface="Arial" pitchFamily="34" charset="0"/>
                </a:rPr>
                <a:t>{ // constructor</a:t>
              </a:r>
              <a:endParaRPr lang="en-US" dirty="0">
                <a:latin typeface="Arial" pitchFamily="34" charset="0"/>
              </a:endParaRPr>
            </a:p>
            <a:p>
              <a:r>
                <a:rPr lang="en-US" dirty="0">
                  <a:latin typeface="Arial" pitchFamily="34" charset="0"/>
                </a:rPr>
                <a:t>	front = 0; rear = 0;</a:t>
              </a:r>
            </a:p>
            <a:p>
              <a:r>
                <a:rPr lang="en-US" dirty="0">
                  <a:latin typeface="Arial" pitchFamily="34" charset="0"/>
                </a:rPr>
                <a:t>	</a:t>
              </a:r>
              <a:r>
                <a:rPr lang="en-US" dirty="0" err="1">
                  <a:latin typeface="Arial" pitchFamily="34" charset="0"/>
                </a:rPr>
                <a:t>queue_size</a:t>
              </a:r>
              <a:r>
                <a:rPr lang="en-US" dirty="0">
                  <a:latin typeface="Arial" pitchFamily="34" charset="0"/>
                </a:rPr>
                <a:t> = 0;</a:t>
              </a:r>
            </a:p>
            <a:p>
              <a:r>
                <a:rPr lang="en-US" dirty="0">
                  <a:latin typeface="Arial" pitchFamily="34" charset="0"/>
                </a:rPr>
                <a:t>	buffer = NULL; </a:t>
              </a:r>
            </a:p>
            <a:p>
              <a:r>
                <a:rPr lang="en-US" dirty="0">
                  <a:latin typeface="Arial" pitchFamily="34" charset="0"/>
                </a:rPr>
                <a:t>}</a:t>
              </a:r>
            </a:p>
            <a:p>
              <a:r>
                <a:rPr lang="en-US" dirty="0">
                  <a:solidFill>
                    <a:schemeClr val="accent2"/>
                  </a:solidFill>
                  <a:latin typeface="Arial" pitchFamily="34" charset="0"/>
                </a:rPr>
                <a:t>Queue</a:t>
              </a:r>
              <a:r>
                <a:rPr lang="en-US" dirty="0">
                  <a:latin typeface="Arial" pitchFamily="34" charset="0"/>
                </a:rPr>
                <a:t>(</a:t>
              </a:r>
              <a:r>
                <a:rPr lang="en-US" dirty="0" err="1">
                  <a:latin typeface="Arial" pitchFamily="34" charset="0"/>
                </a:rPr>
                <a:t>int</a:t>
              </a:r>
              <a:r>
                <a:rPr lang="en-US" dirty="0">
                  <a:latin typeface="Arial" pitchFamily="34" charset="0"/>
                </a:rPr>
                <a:t> n) </a:t>
              </a:r>
              <a:r>
                <a:rPr lang="en-US" dirty="0" smtClean="0">
                  <a:latin typeface="Arial" pitchFamily="34" charset="0"/>
                </a:rPr>
                <a:t>{ // </a:t>
              </a:r>
              <a:r>
                <a:rPr lang="en-US" dirty="0">
                  <a:latin typeface="Arial" pitchFamily="34" charset="0"/>
                </a:rPr>
                <a:t>constructor</a:t>
              </a:r>
            </a:p>
            <a:p>
              <a:r>
                <a:rPr lang="en-US" dirty="0">
                  <a:latin typeface="Arial" pitchFamily="34" charset="0"/>
                </a:rPr>
                <a:t>	front = 0; rear = 0;</a:t>
              </a:r>
            </a:p>
            <a:p>
              <a:r>
                <a:rPr lang="en-US" dirty="0">
                  <a:latin typeface="Arial" pitchFamily="34" charset="0"/>
                </a:rPr>
                <a:t>	</a:t>
              </a:r>
              <a:r>
                <a:rPr lang="en-US" dirty="0" err="1">
                  <a:latin typeface="Arial" pitchFamily="34" charset="0"/>
                </a:rPr>
                <a:t>queue_size</a:t>
              </a:r>
              <a:r>
                <a:rPr lang="en-US" dirty="0">
                  <a:latin typeface="Arial" pitchFamily="34" charset="0"/>
                </a:rPr>
                <a:t> = n;</a:t>
              </a:r>
            </a:p>
            <a:p>
              <a:r>
                <a:rPr lang="en-US" dirty="0">
                  <a:latin typeface="Arial" pitchFamily="34" charset="0"/>
                </a:rPr>
                <a:t>	</a:t>
              </a:r>
              <a:r>
                <a:rPr lang="en-US" dirty="0">
                  <a:solidFill>
                    <a:srgbClr val="CC3300"/>
                  </a:solidFill>
                  <a:latin typeface="Arial" pitchFamily="34" charset="0"/>
                </a:rPr>
                <a:t>buffer = new </a:t>
              </a:r>
              <a:r>
                <a:rPr lang="en-US" dirty="0" err="1">
                  <a:solidFill>
                    <a:srgbClr val="CC3300"/>
                  </a:solidFill>
                  <a:latin typeface="Arial" pitchFamily="34" charset="0"/>
                </a:rPr>
                <a:t>int</a:t>
              </a:r>
              <a:r>
                <a:rPr lang="en-US" dirty="0">
                  <a:solidFill>
                    <a:srgbClr val="CC3300"/>
                  </a:solidFill>
                  <a:latin typeface="Arial" pitchFamily="34" charset="0"/>
                </a:rPr>
                <a:t>[</a:t>
              </a:r>
              <a:r>
                <a:rPr lang="en-US" dirty="0" err="1">
                  <a:solidFill>
                    <a:srgbClr val="CC3300"/>
                  </a:solidFill>
                  <a:latin typeface="Arial" pitchFamily="34" charset="0"/>
                </a:rPr>
                <a:t>queue_size</a:t>
              </a:r>
              <a:r>
                <a:rPr lang="en-US" dirty="0">
                  <a:solidFill>
                    <a:srgbClr val="CC3300"/>
                  </a:solidFill>
                  <a:latin typeface="Arial" pitchFamily="34" charset="0"/>
                </a:rPr>
                <a:t>];</a:t>
              </a:r>
            </a:p>
            <a:p>
              <a:r>
                <a:rPr lang="en-US" dirty="0">
                  <a:latin typeface="Arial" pitchFamily="34" charset="0"/>
                </a:rPr>
                <a:t>}	</a:t>
              </a:r>
              <a:r>
                <a:rPr lang="en-US" dirty="0">
                  <a:solidFill>
                    <a:schemeClr val="accent1"/>
                  </a:solidFill>
                  <a:latin typeface="Arial" pitchFamily="34" charset="0"/>
                </a:rPr>
                <a:t>// Constructor Overload</a:t>
              </a:r>
            </a:p>
            <a:p>
              <a:r>
                <a:rPr lang="en-US" dirty="0">
                  <a:solidFill>
                    <a:schemeClr val="accent2"/>
                  </a:solidFill>
                  <a:latin typeface="Arial" pitchFamily="34" charset="0"/>
                </a:rPr>
                <a:t>virtual ~Queue(void)</a:t>
              </a:r>
              <a:r>
                <a:rPr lang="en-US" dirty="0">
                  <a:latin typeface="Arial" pitchFamily="34" charset="0"/>
                </a:rPr>
                <a:t> { </a:t>
              </a:r>
              <a:r>
                <a:rPr lang="en-US" dirty="0">
                  <a:solidFill>
                    <a:schemeClr val="hlink"/>
                  </a:solidFill>
                  <a:latin typeface="Arial" pitchFamily="34" charset="0"/>
                </a:rPr>
                <a:t>// ~ tilde</a:t>
              </a:r>
            </a:p>
            <a:p>
              <a:r>
                <a:rPr lang="en-US" dirty="0">
                  <a:latin typeface="Arial" pitchFamily="34" charset="0"/>
                </a:rPr>
                <a:t>    </a:t>
              </a:r>
              <a:r>
                <a:rPr lang="en-US" dirty="0">
                  <a:solidFill>
                    <a:srgbClr val="CC3300"/>
                  </a:solidFill>
                  <a:latin typeface="Arial" pitchFamily="34" charset="0"/>
                </a:rPr>
                <a:t>delete buffer;</a:t>
              </a:r>
            </a:p>
            <a:p>
              <a:r>
                <a:rPr lang="en-US" dirty="0">
                  <a:latin typeface="Arial" pitchFamily="34" charset="0"/>
                </a:rPr>
                <a:t>    buffer = NULL;</a:t>
              </a:r>
            </a:p>
            <a:p>
              <a:r>
                <a:rPr lang="en-US" dirty="0">
                  <a:latin typeface="Arial" pitchFamily="34" charset="0"/>
                </a:rPr>
                <a:t>}</a:t>
              </a:r>
            </a:p>
          </p:txBody>
        </p:sp>
      </p:grpSp>
      <p:sp>
        <p:nvSpPr>
          <p:cNvPr id="5" name="Freeform 4"/>
          <p:cNvSpPr/>
          <p:nvPr/>
        </p:nvSpPr>
        <p:spPr bwMode="auto">
          <a:xfrm>
            <a:off x="1841500" y="1854200"/>
            <a:ext cx="2336800" cy="4241800"/>
          </a:xfrm>
          <a:custGeom>
            <a:avLst/>
            <a:gdLst>
              <a:gd name="connsiteX0" fmla="*/ 0 w 2247900"/>
              <a:gd name="connsiteY0" fmla="*/ 4457700 h 4457700"/>
              <a:gd name="connsiteX1" fmla="*/ 1943100 w 2247900"/>
              <a:gd name="connsiteY1" fmla="*/ 4457700 h 4457700"/>
              <a:gd name="connsiteX2" fmla="*/ 1981200 w 2247900"/>
              <a:gd name="connsiteY2" fmla="*/ 0 h 4457700"/>
              <a:gd name="connsiteX3" fmla="*/ 2247900 w 2247900"/>
              <a:gd name="connsiteY3" fmla="*/ 12700 h 4457700"/>
              <a:gd name="connsiteX0" fmla="*/ 0 w 2336800"/>
              <a:gd name="connsiteY0" fmla="*/ 4483100 h 4483100"/>
              <a:gd name="connsiteX1" fmla="*/ 1943100 w 2336800"/>
              <a:gd name="connsiteY1" fmla="*/ 4483100 h 4483100"/>
              <a:gd name="connsiteX2" fmla="*/ 1981200 w 2336800"/>
              <a:gd name="connsiteY2" fmla="*/ 25400 h 4483100"/>
              <a:gd name="connsiteX3" fmla="*/ 2336800 w 2336800"/>
              <a:gd name="connsiteY3" fmla="*/ 0 h 4483100"/>
              <a:gd name="connsiteX0" fmla="*/ 0 w 2336800"/>
              <a:gd name="connsiteY0" fmla="*/ 4483100 h 4521200"/>
              <a:gd name="connsiteX1" fmla="*/ 1930400 w 2336800"/>
              <a:gd name="connsiteY1" fmla="*/ 4521200 h 4521200"/>
              <a:gd name="connsiteX2" fmla="*/ 1981200 w 2336800"/>
              <a:gd name="connsiteY2" fmla="*/ 25400 h 4521200"/>
              <a:gd name="connsiteX3" fmla="*/ 2336800 w 2336800"/>
              <a:gd name="connsiteY3" fmla="*/ 0 h 4521200"/>
              <a:gd name="connsiteX0" fmla="*/ 0 w 2336800"/>
              <a:gd name="connsiteY0" fmla="*/ 4483100 h 4521200"/>
              <a:gd name="connsiteX1" fmla="*/ 1981200 w 2336800"/>
              <a:gd name="connsiteY1" fmla="*/ 4521200 h 4521200"/>
              <a:gd name="connsiteX2" fmla="*/ 1981200 w 2336800"/>
              <a:gd name="connsiteY2" fmla="*/ 25400 h 4521200"/>
              <a:gd name="connsiteX3" fmla="*/ 2336800 w 2336800"/>
              <a:gd name="connsiteY3" fmla="*/ 0 h 4521200"/>
              <a:gd name="connsiteX0" fmla="*/ 0 w 2336800"/>
              <a:gd name="connsiteY0" fmla="*/ 4483100 h 4483100"/>
              <a:gd name="connsiteX1" fmla="*/ 1981200 w 2336800"/>
              <a:gd name="connsiteY1" fmla="*/ 4483100 h 4483100"/>
              <a:gd name="connsiteX2" fmla="*/ 1981200 w 2336800"/>
              <a:gd name="connsiteY2" fmla="*/ 25400 h 4483100"/>
              <a:gd name="connsiteX3" fmla="*/ 2336800 w 2336800"/>
              <a:gd name="connsiteY3" fmla="*/ 0 h 4483100"/>
              <a:gd name="connsiteX0" fmla="*/ 0 w 2336800"/>
              <a:gd name="connsiteY0" fmla="*/ 4495800 h 4495800"/>
              <a:gd name="connsiteX1" fmla="*/ 1981200 w 2336800"/>
              <a:gd name="connsiteY1" fmla="*/ 4495800 h 4495800"/>
              <a:gd name="connsiteX2" fmla="*/ 1981200 w 2336800"/>
              <a:gd name="connsiteY2" fmla="*/ 0 h 4495800"/>
              <a:gd name="connsiteX3" fmla="*/ 2336800 w 2336800"/>
              <a:gd name="connsiteY3" fmla="*/ 12700 h 4495800"/>
            </a:gdLst>
            <a:ahLst/>
            <a:cxnLst>
              <a:cxn ang="0">
                <a:pos x="connsiteX0" y="connsiteY0"/>
              </a:cxn>
              <a:cxn ang="0">
                <a:pos x="connsiteX1" y="connsiteY1"/>
              </a:cxn>
              <a:cxn ang="0">
                <a:pos x="connsiteX2" y="connsiteY2"/>
              </a:cxn>
              <a:cxn ang="0">
                <a:pos x="connsiteX3" y="connsiteY3"/>
              </a:cxn>
            </a:cxnLst>
            <a:rect l="l" t="t" r="r" b="b"/>
            <a:pathLst>
              <a:path w="2336800" h="4495800">
                <a:moveTo>
                  <a:pt x="0" y="4495800"/>
                </a:moveTo>
                <a:lnTo>
                  <a:pt x="1981200" y="4495800"/>
                </a:lnTo>
                <a:lnTo>
                  <a:pt x="1981200" y="0"/>
                </a:lnTo>
                <a:lnTo>
                  <a:pt x="2336800" y="12700"/>
                </a:lnTo>
              </a:path>
            </a:pathLst>
          </a:custGeom>
          <a:noFill/>
          <a:ln w="952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4" presetClass="entr" presetSubtype="0" fill="hold" nodeType="afterEffect">
                                  <p:stCondLst>
                                    <p:cond delay="0"/>
                                  </p:stCondLst>
                                  <p:childTnLst>
                                    <p:set>
                                      <p:cBhvr>
                                        <p:cTn id="10" dur="1" fill="hold">
                                          <p:stCondLst>
                                            <p:cond delay="0"/>
                                          </p:stCondLst>
                                        </p:cTn>
                                        <p:tgtEl>
                                          <p:spTgt spid="210955"/>
                                        </p:tgtEl>
                                        <p:attrNameLst>
                                          <p:attrName>style.visibility</p:attrName>
                                        </p:attrNameLst>
                                      </p:cBhvr>
                                      <p:to>
                                        <p:strVal val="visible"/>
                                      </p:to>
                                    </p:set>
                                    <p:anim to="" calcmode="lin" valueType="num">
                                      <p:cBhvr>
                                        <p:cTn id="11" dur="1" fill="hold"/>
                                        <p:tgtEl>
                                          <p:spTgt spid="21095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84188" y="0"/>
            <a:ext cx="8224837"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Using Constructor and Destructor</a:t>
            </a:r>
          </a:p>
        </p:txBody>
      </p:sp>
      <p:sp>
        <p:nvSpPr>
          <p:cNvPr id="28675" name="Rectangle 3"/>
          <p:cNvSpPr>
            <a:spLocks noChangeArrowheads="1"/>
          </p:cNvSpPr>
          <p:nvPr/>
        </p:nvSpPr>
        <p:spPr bwMode="auto">
          <a:xfrm>
            <a:off x="565150" y="528637"/>
            <a:ext cx="8426450" cy="34216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void application() {</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Queue </a:t>
            </a:r>
            <a:r>
              <a:rPr lang="en-US" dirty="0" err="1">
                <a:latin typeface="Arial" pitchFamily="34" charset="0"/>
                <a:cs typeface="Times New Roman" pitchFamily="18" charset="0"/>
              </a:rPr>
              <a:t>myQueue</a:t>
            </a:r>
            <a:r>
              <a:rPr lang="en-US" dirty="0">
                <a:latin typeface="Arial" pitchFamily="34" charset="0"/>
                <a:cs typeface="Times New Roman" pitchFamily="18" charset="0"/>
              </a:rPr>
              <a:t>(500);  </a:t>
            </a:r>
            <a:r>
              <a:rPr lang="en-US" dirty="0" smtClean="0">
                <a:latin typeface="Arial" pitchFamily="34" charset="0"/>
                <a:cs typeface="Times New Roman" pitchFamily="18" charset="0"/>
              </a:rPr>
              <a:t>	// </a:t>
            </a:r>
            <a:r>
              <a:rPr lang="en-US" dirty="0">
                <a:latin typeface="Arial" pitchFamily="34" charset="0"/>
                <a:cs typeface="Times New Roman" pitchFamily="18" charset="0"/>
              </a:rPr>
              <a:t>will call "constructor"</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x, y;</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err="1">
                <a:latin typeface="Arial" pitchFamily="34" charset="0"/>
                <a:cs typeface="Times New Roman" pitchFamily="18" charset="0"/>
              </a:rPr>
              <a:t>.enqueue</a:t>
            </a:r>
            <a:r>
              <a:rPr lang="en-US" dirty="0">
                <a:latin typeface="Arial" pitchFamily="34" charset="0"/>
                <a:cs typeface="Times New Roman" pitchFamily="18" charset="0"/>
              </a:rPr>
              <a:t>(23);    // push 23 into </a:t>
            </a:r>
            <a:r>
              <a:rPr lang="en-US" dirty="0" err="1">
                <a:latin typeface="Arial" pitchFamily="34" charset="0"/>
                <a:cs typeface="Times New Roman" pitchFamily="18" charset="0"/>
              </a:rPr>
              <a:t>myQueue</a:t>
            </a:r>
            <a:endParaRPr lang="en-US" dirty="0">
              <a:latin typeface="Arial" pitchFamily="34" charset="0"/>
              <a:cs typeface="Times New Roman" pitchFamily="18" charset="0"/>
            </a:endParaRP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err="1">
                <a:latin typeface="Arial" pitchFamily="34" charset="0"/>
                <a:cs typeface="Times New Roman" pitchFamily="18" charset="0"/>
              </a:rPr>
              <a:t>.enqueue</a:t>
            </a:r>
            <a:r>
              <a:rPr lang="en-US" dirty="0">
                <a:latin typeface="Arial" pitchFamily="34" charset="0"/>
                <a:cs typeface="Times New Roman" pitchFamily="18" charset="0"/>
              </a:rPr>
              <a:t>(8);</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x = </a:t>
            </a:r>
            <a:r>
              <a:rPr lang="en-US" dirty="0" err="1">
                <a:latin typeface="Arial" pitchFamily="34" charset="0"/>
                <a:cs typeface="Times New Roman" pitchFamily="18" charset="0"/>
              </a:rPr>
              <a:t>my</a:t>
            </a:r>
            <a:r>
              <a:rPr lang="en-US" dirty="0" err="1">
                <a:latin typeface="Arial" pitchFamily="34" charset="0"/>
              </a:rPr>
              <a:t>Queue</a:t>
            </a:r>
            <a:r>
              <a:rPr lang="en-US" dirty="0" err="1">
                <a:latin typeface="Arial" pitchFamily="34" charset="0"/>
                <a:cs typeface="Times New Roman" pitchFamily="18" charset="0"/>
              </a:rPr>
              <a:t>.dequeue</a:t>
            </a:r>
            <a:r>
              <a:rPr lang="en-US" dirty="0">
                <a:latin typeface="Arial" pitchFamily="34" charset="0"/>
                <a:cs typeface="Times New Roman" pitchFamily="18" charset="0"/>
              </a:rPr>
              <a:t>();</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y = </a:t>
            </a:r>
            <a:r>
              <a:rPr lang="en-US" dirty="0" err="1">
                <a:latin typeface="Arial" pitchFamily="34" charset="0"/>
                <a:cs typeface="Times New Roman" pitchFamily="18" charset="0"/>
              </a:rPr>
              <a:t>my</a:t>
            </a:r>
            <a:r>
              <a:rPr lang="en-US" dirty="0" err="1">
                <a:latin typeface="Arial" pitchFamily="34" charset="0"/>
              </a:rPr>
              <a:t>Queue</a:t>
            </a:r>
            <a:r>
              <a:rPr lang="en-US" dirty="0" err="1">
                <a:latin typeface="Arial" pitchFamily="34" charset="0"/>
                <a:cs typeface="Times New Roman" pitchFamily="18" charset="0"/>
              </a:rPr>
              <a:t>.dequeue</a:t>
            </a:r>
            <a:r>
              <a:rPr lang="en-US" dirty="0">
                <a:latin typeface="Arial" pitchFamily="34" charset="0"/>
                <a:cs typeface="Times New Roman" pitchFamily="18" charset="0"/>
              </a:rPr>
              <a:t>();</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cout &lt;&lt; </a:t>
            </a:r>
            <a:r>
              <a:rPr lang="en-US" dirty="0" smtClean="0"/>
              <a:t>"</a:t>
            </a:r>
            <a:r>
              <a:rPr lang="en-US" dirty="0" smtClean="0">
                <a:latin typeface="Arial" pitchFamily="34" charset="0"/>
                <a:cs typeface="Times New Roman" pitchFamily="18" charset="0"/>
              </a:rPr>
              <a:t>sum </a:t>
            </a:r>
            <a:r>
              <a:rPr lang="en-US" dirty="0">
                <a:latin typeface="Arial" pitchFamily="34" charset="0"/>
                <a:cs typeface="Times New Roman" pitchFamily="18" charset="0"/>
              </a:rPr>
              <a:t>= </a:t>
            </a:r>
            <a:r>
              <a:rPr lang="en-US" dirty="0"/>
              <a:t>"</a:t>
            </a:r>
            <a:r>
              <a:rPr lang="en-US" dirty="0" smtClean="0">
                <a:latin typeface="Arial" pitchFamily="34" charset="0"/>
                <a:cs typeface="Times New Roman" pitchFamily="18" charset="0"/>
              </a:rPr>
              <a:t> </a:t>
            </a:r>
            <a:r>
              <a:rPr lang="en-US" dirty="0">
                <a:latin typeface="Arial" pitchFamily="34" charset="0"/>
                <a:cs typeface="Times New Roman" pitchFamily="18" charset="0"/>
              </a:rPr>
              <a:t>&lt;&lt; x + y &lt;&lt; </a:t>
            </a:r>
            <a:r>
              <a:rPr lang="en-US" dirty="0" err="1">
                <a:latin typeface="Arial" pitchFamily="34" charset="0"/>
                <a:cs typeface="Times New Roman" pitchFamily="18" charset="0"/>
              </a:rPr>
              <a:t>endl</a:t>
            </a:r>
            <a:r>
              <a:rPr lang="en-US" dirty="0">
                <a:latin typeface="Arial" pitchFamily="34" charset="0"/>
                <a:cs typeface="Times New Roman" pitchFamily="18" charset="0"/>
              </a:rPr>
              <a:t>;</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a:t>
            </a:r>
            <a:endParaRPr lang="en-US" dirty="0" smtClean="0">
              <a:latin typeface="Arial" pitchFamily="34" charset="0"/>
              <a:cs typeface="Times New Roman" pitchFamily="18" charset="0"/>
            </a:endParaRPr>
          </a:p>
        </p:txBody>
      </p:sp>
      <p:grpSp>
        <p:nvGrpSpPr>
          <p:cNvPr id="212007" name="Group 39"/>
          <p:cNvGrpSpPr>
            <a:grpSpLocks/>
          </p:cNvGrpSpPr>
          <p:nvPr/>
        </p:nvGrpSpPr>
        <p:grpSpPr bwMode="auto">
          <a:xfrm>
            <a:off x="977900" y="3581400"/>
            <a:ext cx="7099300" cy="2290763"/>
            <a:chOff x="616" y="2880"/>
            <a:chExt cx="4472" cy="1443"/>
          </a:xfrm>
        </p:grpSpPr>
        <p:sp>
          <p:nvSpPr>
            <p:cNvPr id="28680" name="Rectangle 8"/>
            <p:cNvSpPr>
              <a:spLocks noChangeArrowheads="1"/>
            </p:cNvSpPr>
            <p:nvPr/>
          </p:nvSpPr>
          <p:spPr bwMode="auto">
            <a:xfrm>
              <a:off x="1584" y="3312"/>
              <a:ext cx="76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Text Box 12"/>
            <p:cNvSpPr txBox="1">
              <a:spLocks noChangeArrowheads="1"/>
            </p:cNvSpPr>
            <p:nvPr/>
          </p:nvSpPr>
          <p:spPr bwMode="auto">
            <a:xfrm>
              <a:off x="616" y="3253"/>
              <a:ext cx="968" cy="107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ct val="110000"/>
                </a:lnSpc>
              </a:pPr>
              <a:r>
                <a:rPr lang="en-US"/>
                <a:t>*buffer</a:t>
              </a:r>
            </a:p>
            <a:p>
              <a:pPr algn="r">
                <a:lnSpc>
                  <a:spcPct val="110000"/>
                </a:lnSpc>
              </a:pPr>
              <a:r>
                <a:rPr lang="en-US"/>
                <a:t>front</a:t>
              </a:r>
            </a:p>
            <a:p>
              <a:pPr algn="r">
                <a:lnSpc>
                  <a:spcPct val="110000"/>
                </a:lnSpc>
              </a:pPr>
              <a:r>
                <a:rPr lang="en-US"/>
                <a:t>rear</a:t>
              </a:r>
            </a:p>
            <a:p>
              <a:pPr algn="r">
                <a:lnSpc>
                  <a:spcPct val="110000"/>
                </a:lnSpc>
              </a:pPr>
              <a:r>
                <a:rPr lang="en-US"/>
                <a:t>queue_size</a:t>
              </a:r>
            </a:p>
          </p:txBody>
        </p:sp>
        <p:sp>
          <p:nvSpPr>
            <p:cNvPr id="28682" name="Rectangle 13"/>
            <p:cNvSpPr>
              <a:spLocks noChangeArrowheads="1"/>
            </p:cNvSpPr>
            <p:nvPr/>
          </p:nvSpPr>
          <p:spPr bwMode="auto">
            <a:xfrm>
              <a:off x="3416" y="2928"/>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Rectangle 15"/>
            <p:cNvSpPr>
              <a:spLocks noChangeArrowheads="1"/>
            </p:cNvSpPr>
            <p:nvPr/>
          </p:nvSpPr>
          <p:spPr bwMode="auto">
            <a:xfrm>
              <a:off x="3416" y="302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4" name="Rectangle 16"/>
            <p:cNvSpPr>
              <a:spLocks noChangeArrowheads="1"/>
            </p:cNvSpPr>
            <p:nvPr/>
          </p:nvSpPr>
          <p:spPr bwMode="auto">
            <a:xfrm>
              <a:off x="3416" y="312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Rectangle 17"/>
            <p:cNvSpPr>
              <a:spLocks noChangeArrowheads="1"/>
            </p:cNvSpPr>
            <p:nvPr/>
          </p:nvSpPr>
          <p:spPr bwMode="auto">
            <a:xfrm>
              <a:off x="3416" y="3216"/>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Rectangle 18"/>
            <p:cNvSpPr>
              <a:spLocks noChangeArrowheads="1"/>
            </p:cNvSpPr>
            <p:nvPr/>
          </p:nvSpPr>
          <p:spPr bwMode="auto">
            <a:xfrm>
              <a:off x="3416" y="3312"/>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7" name="Rectangle 19"/>
            <p:cNvSpPr>
              <a:spLocks noChangeArrowheads="1"/>
            </p:cNvSpPr>
            <p:nvPr/>
          </p:nvSpPr>
          <p:spPr bwMode="auto">
            <a:xfrm>
              <a:off x="3416" y="3408"/>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8" name="Rectangle 20"/>
            <p:cNvSpPr>
              <a:spLocks noChangeArrowheads="1"/>
            </p:cNvSpPr>
            <p:nvPr/>
          </p:nvSpPr>
          <p:spPr bwMode="auto">
            <a:xfrm>
              <a:off x="3416" y="350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Rectangle 21"/>
            <p:cNvSpPr>
              <a:spLocks noChangeArrowheads="1"/>
            </p:cNvSpPr>
            <p:nvPr/>
          </p:nvSpPr>
          <p:spPr bwMode="auto">
            <a:xfrm>
              <a:off x="3416" y="360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Rectangle 22"/>
            <p:cNvSpPr>
              <a:spLocks noChangeArrowheads="1"/>
            </p:cNvSpPr>
            <p:nvPr/>
          </p:nvSpPr>
          <p:spPr bwMode="auto">
            <a:xfrm>
              <a:off x="3416" y="3888"/>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1" name="Rectangle 25"/>
            <p:cNvSpPr>
              <a:spLocks noChangeArrowheads="1"/>
            </p:cNvSpPr>
            <p:nvPr/>
          </p:nvSpPr>
          <p:spPr bwMode="auto">
            <a:xfrm>
              <a:off x="3416" y="398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2" name="Rectangle 26"/>
            <p:cNvSpPr>
              <a:spLocks noChangeArrowheads="1"/>
            </p:cNvSpPr>
            <p:nvPr/>
          </p:nvSpPr>
          <p:spPr bwMode="auto">
            <a:xfrm>
              <a:off x="3416" y="408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Line 29"/>
            <p:cNvSpPr>
              <a:spLocks noChangeShapeType="1"/>
            </p:cNvSpPr>
            <p:nvPr/>
          </p:nvSpPr>
          <p:spPr bwMode="auto">
            <a:xfrm>
              <a:off x="3416" y="36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4" name="Line 30"/>
            <p:cNvSpPr>
              <a:spLocks noChangeShapeType="1"/>
            </p:cNvSpPr>
            <p:nvPr/>
          </p:nvSpPr>
          <p:spPr bwMode="auto">
            <a:xfrm>
              <a:off x="4184" y="36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Text Box 31"/>
            <p:cNvSpPr txBox="1">
              <a:spLocks noChangeArrowheads="1"/>
            </p:cNvSpPr>
            <p:nvPr/>
          </p:nvSpPr>
          <p:spPr bwMode="auto">
            <a:xfrm>
              <a:off x="3648" y="3657"/>
              <a:ext cx="296"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 . .</a:t>
              </a:r>
            </a:p>
          </p:txBody>
        </p:sp>
        <p:sp>
          <p:nvSpPr>
            <p:cNvPr id="28696" name="Text Box 32"/>
            <p:cNvSpPr txBox="1">
              <a:spLocks noChangeArrowheads="1"/>
            </p:cNvSpPr>
            <p:nvPr/>
          </p:nvSpPr>
          <p:spPr bwMode="auto">
            <a:xfrm>
              <a:off x="4280" y="2880"/>
              <a:ext cx="808" cy="74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int array </a:t>
              </a:r>
            </a:p>
            <a:p>
              <a:r>
                <a:rPr lang="en-US"/>
                <a:t>of 500 </a:t>
              </a:r>
            </a:p>
            <a:p>
              <a:r>
                <a:rPr lang="en-US"/>
                <a:t>elements</a:t>
              </a:r>
              <a:endParaRPr lang="en-US">
                <a:solidFill>
                  <a:schemeClr val="accent2"/>
                </a:solidFill>
              </a:endParaRPr>
            </a:p>
          </p:txBody>
        </p:sp>
        <p:cxnSp>
          <p:nvCxnSpPr>
            <p:cNvPr id="28697" name="AutoShape 33"/>
            <p:cNvCxnSpPr>
              <a:cxnSpLocks noChangeShapeType="1"/>
              <a:stCxn id="28680" idx="3"/>
            </p:cNvCxnSpPr>
            <p:nvPr/>
          </p:nvCxnSpPr>
          <p:spPr bwMode="auto">
            <a:xfrm flipV="1">
              <a:off x="2352" y="3000"/>
              <a:ext cx="1056" cy="432"/>
            </a:xfrm>
            <a:prstGeom prst="bentConnector3">
              <a:avLst>
                <a:gd name="adj1" fmla="val 50000"/>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8" name="Text Box 34"/>
            <p:cNvSpPr txBox="1">
              <a:spLocks noChangeArrowheads="1"/>
            </p:cNvSpPr>
            <p:nvPr/>
          </p:nvSpPr>
          <p:spPr bwMode="auto">
            <a:xfrm>
              <a:off x="1573" y="2976"/>
              <a:ext cx="862"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myQueue</a:t>
              </a:r>
            </a:p>
          </p:txBody>
        </p:sp>
        <p:sp>
          <p:nvSpPr>
            <p:cNvPr id="28699" name="Rectangle 36"/>
            <p:cNvSpPr>
              <a:spLocks noChangeArrowheads="1"/>
            </p:cNvSpPr>
            <p:nvPr/>
          </p:nvSpPr>
          <p:spPr bwMode="auto">
            <a:xfrm>
              <a:off x="1584" y="3552"/>
              <a:ext cx="76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Rectangle 37"/>
            <p:cNvSpPr>
              <a:spLocks noChangeArrowheads="1"/>
            </p:cNvSpPr>
            <p:nvPr/>
          </p:nvSpPr>
          <p:spPr bwMode="auto">
            <a:xfrm>
              <a:off x="1584" y="3792"/>
              <a:ext cx="76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Rectangle 38"/>
            <p:cNvSpPr>
              <a:spLocks noChangeArrowheads="1"/>
            </p:cNvSpPr>
            <p:nvPr/>
          </p:nvSpPr>
          <p:spPr bwMode="auto">
            <a:xfrm>
              <a:off x="1584" y="4032"/>
              <a:ext cx="76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11" name="Group 43"/>
          <p:cNvGrpSpPr>
            <a:grpSpLocks/>
          </p:cNvGrpSpPr>
          <p:nvPr/>
        </p:nvGrpSpPr>
        <p:grpSpPr bwMode="auto">
          <a:xfrm>
            <a:off x="3810000" y="4953000"/>
            <a:ext cx="4398963" cy="822325"/>
            <a:chOff x="2400" y="3744"/>
            <a:chExt cx="2771" cy="518"/>
          </a:xfrm>
        </p:grpSpPr>
        <p:sp>
          <p:nvSpPr>
            <p:cNvPr id="28678" name="Rectangle 40"/>
            <p:cNvSpPr>
              <a:spLocks noChangeArrowheads="1"/>
            </p:cNvSpPr>
            <p:nvPr/>
          </p:nvSpPr>
          <p:spPr bwMode="auto">
            <a:xfrm>
              <a:off x="2400" y="3744"/>
              <a:ext cx="510" cy="51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a:t>
              </a:r>
            </a:p>
            <a:p>
              <a:r>
                <a:rPr lang="en-US">
                  <a:solidFill>
                    <a:schemeClr val="accent2"/>
                  </a:solidFill>
                </a:rPr>
                <a:t>stack</a:t>
              </a:r>
            </a:p>
          </p:txBody>
        </p:sp>
        <p:sp>
          <p:nvSpPr>
            <p:cNvPr id="28679" name="Rectangle 42"/>
            <p:cNvSpPr>
              <a:spLocks noChangeArrowheads="1"/>
            </p:cNvSpPr>
            <p:nvPr/>
          </p:nvSpPr>
          <p:spPr bwMode="auto">
            <a:xfrm>
              <a:off x="4272" y="3936"/>
              <a:ext cx="899"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 heap</a:t>
              </a:r>
            </a:p>
          </p:txBody>
        </p:sp>
      </p:grpSp>
      <p:sp>
        <p:nvSpPr>
          <p:cNvPr id="2" name="Rectangle 1"/>
          <p:cNvSpPr/>
          <p:nvPr/>
        </p:nvSpPr>
        <p:spPr>
          <a:xfrm>
            <a:off x="565150" y="5943600"/>
            <a:ext cx="7969249" cy="830997"/>
          </a:xfrm>
          <a:prstGeom prst="rect">
            <a:avLst/>
          </a:prstGeom>
        </p:spPr>
        <p:txBody>
          <a:bodyPr wrap="square">
            <a:spAutoFit/>
          </a:bodyPr>
          <a:lstStyle/>
          <a:p>
            <a:pPr marL="342900" indent="-279400" algn="just" defTabSz="966788">
              <a:buFont typeface="Arial" panose="020B0604020202020204" pitchFamily="34" charset="0"/>
              <a:buChar char="•"/>
              <a:tabLst>
                <a:tab pos="428625" algn="l"/>
                <a:tab pos="781050" algn="l"/>
                <a:tab pos="1209675" algn="l"/>
                <a:tab pos="1687513" algn="l"/>
                <a:tab pos="3022600" algn="l"/>
                <a:tab pos="4000500" algn="l"/>
              </a:tabLst>
            </a:pPr>
            <a:r>
              <a:rPr lang="en-US" dirty="0" err="1" smtClean="0">
                <a:latin typeface="Arial" pitchFamily="34" charset="0"/>
                <a:cs typeface="Times New Roman" pitchFamily="18" charset="0"/>
              </a:rPr>
              <a:t>my</a:t>
            </a:r>
            <a:r>
              <a:rPr lang="en-US" dirty="0" err="1" smtClean="0">
                <a:latin typeface="Arial" pitchFamily="34" charset="0"/>
              </a:rPr>
              <a:t>Queue</a:t>
            </a:r>
            <a:r>
              <a:rPr lang="en-US" dirty="0" smtClean="0">
                <a:latin typeface="Arial" pitchFamily="34" charset="0"/>
                <a:cs typeface="Times New Roman" pitchFamily="18" charset="0"/>
              </a:rPr>
              <a:t> </a:t>
            </a:r>
            <a:r>
              <a:rPr lang="en-US" dirty="0">
                <a:latin typeface="Arial" pitchFamily="34" charset="0"/>
                <a:cs typeface="Times New Roman" pitchFamily="18" charset="0"/>
              </a:rPr>
              <a:t>(4 fields) goes out-of-scope and be collected </a:t>
            </a:r>
          </a:p>
          <a:p>
            <a:pPr marL="342900" indent="-279400" algn="just" defTabSz="966788">
              <a:buFont typeface="Arial" panose="020B0604020202020204" pitchFamily="34" charset="0"/>
              <a:buChar char="•"/>
              <a:tabLst>
                <a:tab pos="428625" algn="l"/>
                <a:tab pos="781050" algn="l"/>
                <a:tab pos="1209675" algn="l"/>
                <a:tab pos="1687513" algn="l"/>
                <a:tab pos="3022600" algn="l"/>
                <a:tab pos="4000500" algn="l"/>
              </a:tabLst>
            </a:pPr>
            <a:r>
              <a:rPr lang="en-US" dirty="0" smtClean="0">
                <a:latin typeface="Arial" pitchFamily="34" charset="0"/>
                <a:cs typeface="Times New Roman" pitchFamily="18" charset="0"/>
              </a:rPr>
              <a:t>the </a:t>
            </a:r>
            <a:r>
              <a:rPr lang="en-US" dirty="0" smtClean="0">
                <a:solidFill>
                  <a:schemeClr val="accent2"/>
                </a:solidFill>
                <a:latin typeface="Arial" pitchFamily="34" charset="0"/>
                <a:cs typeface="Times New Roman" pitchFamily="18" charset="0"/>
              </a:rPr>
              <a:t>destructor </a:t>
            </a:r>
            <a:r>
              <a:rPr lang="en-US" dirty="0" smtClean="0">
                <a:latin typeface="Arial" pitchFamily="34" charset="0"/>
                <a:cs typeface="Times New Roman" pitchFamily="18" charset="0"/>
              </a:rPr>
              <a:t>will be called to delete the array object</a:t>
            </a:r>
            <a:endParaRPr lang="en-US" dirty="0">
              <a:latin typeface="Arial" pitchFamily="34" charset="0"/>
              <a:cs typeface="Times New Roman" pitchFamily="18" charset="0"/>
            </a:endParaRPr>
          </a:p>
        </p:txBody>
      </p:sp>
      <p:sp>
        <p:nvSpPr>
          <p:cNvPr id="3" name="Rounded Rectangular Callout 2"/>
          <p:cNvSpPr/>
          <p:nvPr/>
        </p:nvSpPr>
        <p:spPr bwMode="auto">
          <a:xfrm>
            <a:off x="6019800" y="2286000"/>
            <a:ext cx="3048000" cy="884725"/>
          </a:xfrm>
          <a:prstGeom prst="wedgeRoundRectCallout">
            <a:avLst>
              <a:gd name="adj1" fmla="val -84339"/>
              <a:gd name="adj2" fmla="val -34462"/>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Where does the memory comes 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31" presetClass="entr" presetSubtype="0" fill="hold" nodeType="afterEffect">
                                  <p:stCondLst>
                                    <p:cond delay="0"/>
                                  </p:stCondLst>
                                  <p:iterate type="lt">
                                    <p:tmPct val="5000"/>
                                  </p:iterate>
                                  <p:childTnLst>
                                    <p:set>
                                      <p:cBhvr>
                                        <p:cTn id="10" dur="1" fill="hold">
                                          <p:stCondLst>
                                            <p:cond delay="0"/>
                                          </p:stCondLst>
                                        </p:cTn>
                                        <p:tgtEl>
                                          <p:spTgt spid="212007"/>
                                        </p:tgtEl>
                                        <p:attrNameLst>
                                          <p:attrName>style.visibility</p:attrName>
                                        </p:attrNameLst>
                                      </p:cBhvr>
                                      <p:to>
                                        <p:strVal val="visible"/>
                                      </p:to>
                                    </p:set>
                                    <p:anim calcmode="lin" valueType="num">
                                      <p:cBhvr>
                                        <p:cTn id="11" dur="1000" fill="hold"/>
                                        <p:tgtEl>
                                          <p:spTgt spid="212007"/>
                                        </p:tgtEl>
                                        <p:attrNameLst>
                                          <p:attrName>ppt_w</p:attrName>
                                        </p:attrNameLst>
                                      </p:cBhvr>
                                      <p:tavLst>
                                        <p:tav tm="0">
                                          <p:val>
                                            <p:fltVal val="0"/>
                                          </p:val>
                                        </p:tav>
                                        <p:tav tm="100000">
                                          <p:val>
                                            <p:strVal val="#ppt_w"/>
                                          </p:val>
                                        </p:tav>
                                      </p:tavLst>
                                    </p:anim>
                                    <p:anim calcmode="lin" valueType="num">
                                      <p:cBhvr>
                                        <p:cTn id="12" dur="1000" fill="hold"/>
                                        <p:tgtEl>
                                          <p:spTgt spid="212007"/>
                                        </p:tgtEl>
                                        <p:attrNameLst>
                                          <p:attrName>ppt_h</p:attrName>
                                        </p:attrNameLst>
                                      </p:cBhvr>
                                      <p:tavLst>
                                        <p:tav tm="0">
                                          <p:val>
                                            <p:fltVal val="0"/>
                                          </p:val>
                                        </p:tav>
                                        <p:tav tm="100000">
                                          <p:val>
                                            <p:strVal val="#ppt_h"/>
                                          </p:val>
                                        </p:tav>
                                      </p:tavLst>
                                    </p:anim>
                                    <p:anim calcmode="lin" valueType="num">
                                      <p:cBhvr>
                                        <p:cTn id="13" dur="1000" fill="hold"/>
                                        <p:tgtEl>
                                          <p:spTgt spid="212007"/>
                                        </p:tgtEl>
                                        <p:attrNameLst>
                                          <p:attrName>style.rotation</p:attrName>
                                        </p:attrNameLst>
                                      </p:cBhvr>
                                      <p:tavLst>
                                        <p:tav tm="0">
                                          <p:val>
                                            <p:fltVal val="90"/>
                                          </p:val>
                                        </p:tav>
                                        <p:tav tm="100000">
                                          <p:val>
                                            <p:fltVal val="0"/>
                                          </p:val>
                                        </p:tav>
                                      </p:tavLst>
                                    </p:anim>
                                    <p:animEffect transition="in" filter="fade">
                                      <p:cBhvr>
                                        <p:cTn id="14" dur="1000"/>
                                        <p:tgtEl>
                                          <p:spTgt spid="21200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2011"/>
                                        </p:tgtEl>
                                        <p:attrNameLst>
                                          <p:attrName>style.visibility</p:attrName>
                                        </p:attrNameLst>
                                      </p:cBhvr>
                                      <p:to>
                                        <p:strVal val="visible"/>
                                      </p:to>
                                    </p:set>
                                    <p:anim calcmode="lin" valueType="num">
                                      <p:cBhvr additive="base">
                                        <p:cTn id="19" dur="500" fill="hold"/>
                                        <p:tgtEl>
                                          <p:spTgt spid="212011"/>
                                        </p:tgtEl>
                                        <p:attrNameLst>
                                          <p:attrName>ppt_x</p:attrName>
                                        </p:attrNameLst>
                                      </p:cBhvr>
                                      <p:tavLst>
                                        <p:tav tm="0">
                                          <p:val>
                                            <p:strVal val="#ppt_x"/>
                                          </p:val>
                                        </p:tav>
                                        <p:tav tm="100000">
                                          <p:val>
                                            <p:strVal val="#ppt_x"/>
                                          </p:val>
                                        </p:tav>
                                      </p:tavLst>
                                    </p:anim>
                                    <p:anim calcmode="lin" valueType="num">
                                      <p:cBhvr additive="base">
                                        <p:cTn id="20" dur="500" fill="hold"/>
                                        <p:tgtEl>
                                          <p:spTgt spid="2120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84188" y="0"/>
            <a:ext cx="8224837"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Combine </a:t>
            </a:r>
            <a:r>
              <a:rPr lang="en-US" sz="3400" b="1" i="1" dirty="0">
                <a:solidFill>
                  <a:schemeClr val="accent2"/>
                </a:solidFill>
                <a:cs typeface="Times New Roman" pitchFamily="18" charset="0"/>
              </a:rPr>
              <a:t>delete</a:t>
            </a:r>
            <a:r>
              <a:rPr lang="en-US" sz="3400" b="1" dirty="0">
                <a:solidFill>
                  <a:schemeClr val="accent2"/>
                </a:solidFill>
                <a:cs typeface="Times New Roman" pitchFamily="18" charset="0"/>
              </a:rPr>
              <a:t> and Destructor (1)</a:t>
            </a:r>
          </a:p>
        </p:txBody>
      </p:sp>
      <p:sp>
        <p:nvSpPr>
          <p:cNvPr id="29699" name="Rectangle 6"/>
          <p:cNvSpPr>
            <a:spLocks noChangeArrowheads="1"/>
          </p:cNvSpPr>
          <p:nvPr/>
        </p:nvSpPr>
        <p:spPr bwMode="auto">
          <a:xfrm>
            <a:off x="533400" y="773113"/>
            <a:ext cx="8385175" cy="305234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void application() {</a:t>
            </a: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Queue *</a:t>
            </a:r>
            <a:r>
              <a:rPr lang="en-US" dirty="0" err="1">
                <a:latin typeface="Arial" pitchFamily="34" charset="0"/>
                <a:cs typeface="Times New Roman" pitchFamily="18" charset="0"/>
              </a:rPr>
              <a:t>my</a:t>
            </a:r>
            <a:r>
              <a:rPr lang="en-US" dirty="0" err="1">
                <a:latin typeface="Arial" pitchFamily="34" charset="0"/>
              </a:rPr>
              <a:t>Queue</a:t>
            </a:r>
            <a:r>
              <a:rPr lang="en-US" dirty="0">
                <a:latin typeface="Arial" pitchFamily="34" charset="0"/>
                <a:cs typeface="Times New Roman" pitchFamily="18" charset="0"/>
              </a:rPr>
              <a:t>;  // declare a pointer only</a:t>
            </a: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a:latin typeface="Arial" pitchFamily="34" charset="0"/>
                <a:cs typeface="Times New Roman" pitchFamily="18" charset="0"/>
              </a:rPr>
              <a:t> = </a:t>
            </a:r>
            <a:r>
              <a:rPr lang="en-US" dirty="0">
                <a:solidFill>
                  <a:srgbClr val="0033CC"/>
                </a:solidFill>
                <a:latin typeface="Arial" pitchFamily="34" charset="0"/>
                <a:cs typeface="Times New Roman" pitchFamily="18" charset="0"/>
              </a:rPr>
              <a:t>new</a:t>
            </a:r>
            <a:r>
              <a:rPr lang="en-US" dirty="0">
                <a:latin typeface="Arial" pitchFamily="34" charset="0"/>
                <a:cs typeface="Times New Roman" pitchFamily="18" charset="0"/>
              </a:rPr>
              <a:t> Queue(500</a:t>
            </a:r>
            <a:r>
              <a:rPr lang="en-US" dirty="0" smtClean="0">
                <a:latin typeface="Arial" pitchFamily="34" charset="0"/>
                <a:cs typeface="Times New Roman" pitchFamily="18" charset="0"/>
              </a:rPr>
              <a:t>); // created in application</a:t>
            </a:r>
            <a:endParaRPr lang="en-US" dirty="0">
              <a:latin typeface="Arial" pitchFamily="34" charset="0"/>
              <a:cs typeface="Times New Roman" pitchFamily="18" charset="0"/>
            </a:endParaRP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a:latin typeface="Arial" pitchFamily="34" charset="0"/>
                <a:cs typeface="Times New Roman" pitchFamily="18" charset="0"/>
              </a:rPr>
              <a:t>-&gt;enqueue(23);    // add 23 on </a:t>
            </a:r>
            <a:r>
              <a:rPr lang="en-US" dirty="0" err="1">
                <a:latin typeface="Arial" pitchFamily="34" charset="0"/>
                <a:cs typeface="Times New Roman" pitchFamily="18" charset="0"/>
              </a:rPr>
              <a:t>myQueue</a:t>
            </a:r>
            <a:endParaRPr lang="en-US" dirty="0">
              <a:latin typeface="Arial" pitchFamily="34" charset="0"/>
              <a:cs typeface="Times New Roman" pitchFamily="18" charset="0"/>
            </a:endParaRP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a:latin typeface="Arial" pitchFamily="34" charset="0"/>
                <a:cs typeface="Times New Roman" pitchFamily="18" charset="0"/>
              </a:rPr>
              <a:t>-&gt;</a:t>
            </a:r>
            <a:r>
              <a:rPr lang="en-US" dirty="0">
                <a:latin typeface="Arial" pitchFamily="34" charset="0"/>
              </a:rPr>
              <a:t>enqueue</a:t>
            </a:r>
            <a:r>
              <a:rPr lang="en-US" dirty="0">
                <a:latin typeface="Arial" pitchFamily="34" charset="0"/>
                <a:cs typeface="Times New Roman" pitchFamily="18" charset="0"/>
              </a:rPr>
              <a:t>(8);</a:t>
            </a:r>
          </a:p>
          <a:p>
            <a:pPr marL="63500" indent="3175" algn="just" defTabSz="966788">
              <a:tabLst>
                <a:tab pos="428625" algn="l"/>
                <a:tab pos="781050" algn="l"/>
                <a:tab pos="1209675" algn="l"/>
                <a:tab pos="1687513" algn="l"/>
                <a:tab pos="3022600" algn="l"/>
                <a:tab pos="7129463" algn="l"/>
              </a:tabLst>
            </a:pPr>
            <a:r>
              <a:rPr lang="en-US" dirty="0">
                <a:solidFill>
                  <a:schemeClr val="accent2"/>
                </a:solidFill>
                <a:latin typeface="Arial" pitchFamily="34" charset="0"/>
                <a:cs typeface="Times New Roman" pitchFamily="18" charset="0"/>
              </a:rPr>
              <a:t>	delete </a:t>
            </a:r>
            <a:r>
              <a:rPr lang="en-US" dirty="0" err="1">
                <a:solidFill>
                  <a:schemeClr val="accent2"/>
                </a:solidFill>
                <a:latin typeface="Arial" pitchFamily="34" charset="0"/>
                <a:cs typeface="Times New Roman" pitchFamily="18" charset="0"/>
              </a:rPr>
              <a:t>myQueue</a:t>
            </a:r>
            <a:r>
              <a:rPr lang="en-US" dirty="0">
                <a:solidFill>
                  <a:schemeClr val="accent2"/>
                </a:solidFill>
                <a:latin typeface="Arial" pitchFamily="34" charset="0"/>
                <a:cs typeface="Times New Roman" pitchFamily="18" charset="0"/>
              </a:rPr>
              <a:t>;	// delete</a:t>
            </a:r>
            <a:r>
              <a:rPr lang="en-US" dirty="0">
                <a:latin typeface="Arial" pitchFamily="34" charset="0"/>
                <a:cs typeface="Times New Roman" pitchFamily="18" charset="0"/>
              </a:rPr>
              <a:t> will call ~Queue();</a:t>
            </a: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a:t>
            </a:r>
            <a:endParaRPr lang="en-US" dirty="0">
              <a:solidFill>
                <a:schemeClr val="accent2"/>
              </a:solidFill>
              <a:latin typeface="Arial" pitchFamily="34" charset="0"/>
              <a:cs typeface="Times New Roman" pitchFamily="18" charset="0"/>
            </a:endParaRP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a:t>
            </a:r>
          </a:p>
        </p:txBody>
      </p:sp>
      <p:grpSp>
        <p:nvGrpSpPr>
          <p:cNvPr id="242731" name="Group 43"/>
          <p:cNvGrpSpPr>
            <a:grpSpLocks/>
          </p:cNvGrpSpPr>
          <p:nvPr/>
        </p:nvGrpSpPr>
        <p:grpSpPr bwMode="auto">
          <a:xfrm>
            <a:off x="1036638" y="3429000"/>
            <a:ext cx="7650162" cy="2133600"/>
            <a:chOff x="605" y="2928"/>
            <a:chExt cx="4819" cy="1344"/>
          </a:xfrm>
        </p:grpSpPr>
        <p:sp>
          <p:nvSpPr>
            <p:cNvPr id="29706" name="Rectangle 12"/>
            <p:cNvSpPr>
              <a:spLocks noChangeArrowheads="1"/>
            </p:cNvSpPr>
            <p:nvPr/>
          </p:nvSpPr>
          <p:spPr bwMode="auto">
            <a:xfrm>
              <a:off x="3797" y="302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Rectangle 13"/>
            <p:cNvSpPr>
              <a:spLocks noChangeArrowheads="1"/>
            </p:cNvSpPr>
            <p:nvPr/>
          </p:nvSpPr>
          <p:spPr bwMode="auto">
            <a:xfrm>
              <a:off x="3797" y="312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Rectangle 14"/>
            <p:cNvSpPr>
              <a:spLocks noChangeArrowheads="1"/>
            </p:cNvSpPr>
            <p:nvPr/>
          </p:nvSpPr>
          <p:spPr bwMode="auto">
            <a:xfrm>
              <a:off x="3797" y="3216"/>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Rectangle 15"/>
            <p:cNvSpPr>
              <a:spLocks noChangeArrowheads="1"/>
            </p:cNvSpPr>
            <p:nvPr/>
          </p:nvSpPr>
          <p:spPr bwMode="auto">
            <a:xfrm>
              <a:off x="3797" y="3312"/>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Rectangle 16"/>
            <p:cNvSpPr>
              <a:spLocks noChangeArrowheads="1"/>
            </p:cNvSpPr>
            <p:nvPr/>
          </p:nvSpPr>
          <p:spPr bwMode="auto">
            <a:xfrm>
              <a:off x="3797" y="3408"/>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Rectangle 17"/>
            <p:cNvSpPr>
              <a:spLocks noChangeArrowheads="1"/>
            </p:cNvSpPr>
            <p:nvPr/>
          </p:nvSpPr>
          <p:spPr bwMode="auto">
            <a:xfrm>
              <a:off x="3797" y="350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Rectangle 18"/>
            <p:cNvSpPr>
              <a:spLocks noChangeArrowheads="1"/>
            </p:cNvSpPr>
            <p:nvPr/>
          </p:nvSpPr>
          <p:spPr bwMode="auto">
            <a:xfrm>
              <a:off x="3797" y="360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9"/>
            <p:cNvSpPr>
              <a:spLocks noChangeArrowheads="1"/>
            </p:cNvSpPr>
            <p:nvPr/>
          </p:nvSpPr>
          <p:spPr bwMode="auto">
            <a:xfrm>
              <a:off x="3797" y="3696"/>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Rectangle 20"/>
            <p:cNvSpPr>
              <a:spLocks noChangeArrowheads="1"/>
            </p:cNvSpPr>
            <p:nvPr/>
          </p:nvSpPr>
          <p:spPr bwMode="auto">
            <a:xfrm>
              <a:off x="3797" y="398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Rectangle 21"/>
            <p:cNvSpPr>
              <a:spLocks noChangeArrowheads="1"/>
            </p:cNvSpPr>
            <p:nvPr/>
          </p:nvSpPr>
          <p:spPr bwMode="auto">
            <a:xfrm>
              <a:off x="3797" y="408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Rectangle 22"/>
            <p:cNvSpPr>
              <a:spLocks noChangeArrowheads="1"/>
            </p:cNvSpPr>
            <p:nvPr/>
          </p:nvSpPr>
          <p:spPr bwMode="auto">
            <a:xfrm>
              <a:off x="3797" y="4176"/>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3"/>
            <p:cNvSpPr>
              <a:spLocks noChangeShapeType="1"/>
            </p:cNvSpPr>
            <p:nvPr/>
          </p:nvSpPr>
          <p:spPr bwMode="auto">
            <a:xfrm>
              <a:off x="3797" y="37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8" name="Line 24"/>
            <p:cNvSpPr>
              <a:spLocks noChangeShapeType="1"/>
            </p:cNvSpPr>
            <p:nvPr/>
          </p:nvSpPr>
          <p:spPr bwMode="auto">
            <a:xfrm>
              <a:off x="4565" y="37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9" name="Text Box 25"/>
            <p:cNvSpPr txBox="1">
              <a:spLocks noChangeArrowheads="1"/>
            </p:cNvSpPr>
            <p:nvPr/>
          </p:nvSpPr>
          <p:spPr bwMode="auto">
            <a:xfrm>
              <a:off x="4029" y="3753"/>
              <a:ext cx="296"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 . .</a:t>
              </a:r>
            </a:p>
          </p:txBody>
        </p:sp>
        <p:cxnSp>
          <p:nvCxnSpPr>
            <p:cNvPr id="29720" name="AutoShape 27"/>
            <p:cNvCxnSpPr>
              <a:cxnSpLocks noChangeShapeType="1"/>
            </p:cNvCxnSpPr>
            <p:nvPr/>
          </p:nvCxnSpPr>
          <p:spPr bwMode="auto">
            <a:xfrm flipV="1">
              <a:off x="2741" y="3072"/>
              <a:ext cx="1056" cy="432"/>
            </a:xfrm>
            <a:prstGeom prst="bentConnector3">
              <a:avLst>
                <a:gd name="adj1" fmla="val 50000"/>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1" name="Text Box 28"/>
            <p:cNvSpPr txBox="1">
              <a:spLocks noChangeArrowheads="1"/>
            </p:cNvSpPr>
            <p:nvPr/>
          </p:nvSpPr>
          <p:spPr bwMode="auto">
            <a:xfrm>
              <a:off x="605" y="3024"/>
              <a:ext cx="862"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myQueue</a:t>
              </a:r>
            </a:p>
          </p:txBody>
        </p:sp>
        <p:sp>
          <p:nvSpPr>
            <p:cNvPr id="29722" name="Text Box 29"/>
            <p:cNvSpPr txBox="1">
              <a:spLocks noChangeArrowheads="1"/>
            </p:cNvSpPr>
            <p:nvPr/>
          </p:nvSpPr>
          <p:spPr bwMode="auto">
            <a:xfrm>
              <a:off x="4616" y="2928"/>
              <a:ext cx="808" cy="74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int array </a:t>
              </a:r>
            </a:p>
            <a:p>
              <a:r>
                <a:rPr lang="en-US"/>
                <a:t>of 500 </a:t>
              </a:r>
            </a:p>
            <a:p>
              <a:r>
                <a:rPr lang="en-US"/>
                <a:t>elements</a:t>
              </a:r>
            </a:p>
          </p:txBody>
        </p:sp>
        <p:sp>
          <p:nvSpPr>
            <p:cNvPr id="29723" name="Rectangle 30"/>
            <p:cNvSpPr>
              <a:spLocks noChangeArrowheads="1"/>
            </p:cNvSpPr>
            <p:nvPr/>
          </p:nvSpPr>
          <p:spPr bwMode="auto">
            <a:xfrm>
              <a:off x="624" y="3312"/>
              <a:ext cx="76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9724" name="AutoShape 31"/>
            <p:cNvCxnSpPr>
              <a:cxnSpLocks noChangeShapeType="1"/>
              <a:stCxn id="29723" idx="3"/>
              <a:endCxn id="29725" idx="1"/>
            </p:cNvCxnSpPr>
            <p:nvPr/>
          </p:nvCxnSpPr>
          <p:spPr bwMode="auto">
            <a:xfrm flipV="1">
              <a:off x="1392" y="3432"/>
              <a:ext cx="541" cy="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5" name="Rectangle 34"/>
            <p:cNvSpPr>
              <a:spLocks noChangeArrowheads="1"/>
            </p:cNvSpPr>
            <p:nvPr/>
          </p:nvSpPr>
          <p:spPr bwMode="auto">
            <a:xfrm>
              <a:off x="1933" y="3312"/>
              <a:ext cx="947"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en-US"/>
                <a:t>*buffer</a:t>
              </a:r>
            </a:p>
          </p:txBody>
        </p:sp>
        <p:sp>
          <p:nvSpPr>
            <p:cNvPr id="29726" name="Rectangle 37"/>
            <p:cNvSpPr>
              <a:spLocks noChangeArrowheads="1"/>
            </p:cNvSpPr>
            <p:nvPr/>
          </p:nvSpPr>
          <p:spPr bwMode="auto">
            <a:xfrm>
              <a:off x="1933" y="3552"/>
              <a:ext cx="947"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front</a:t>
              </a:r>
            </a:p>
          </p:txBody>
        </p:sp>
        <p:sp>
          <p:nvSpPr>
            <p:cNvPr id="29727" name="Rectangle 38"/>
            <p:cNvSpPr>
              <a:spLocks noChangeArrowheads="1"/>
            </p:cNvSpPr>
            <p:nvPr/>
          </p:nvSpPr>
          <p:spPr bwMode="auto">
            <a:xfrm>
              <a:off x="1933" y="3792"/>
              <a:ext cx="947"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rear</a:t>
              </a:r>
            </a:p>
          </p:txBody>
        </p:sp>
        <p:sp>
          <p:nvSpPr>
            <p:cNvPr id="29728" name="Rectangle 39"/>
            <p:cNvSpPr>
              <a:spLocks noChangeArrowheads="1"/>
            </p:cNvSpPr>
            <p:nvPr/>
          </p:nvSpPr>
          <p:spPr bwMode="auto">
            <a:xfrm>
              <a:off x="1933" y="4032"/>
              <a:ext cx="947"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queue_size</a:t>
              </a:r>
            </a:p>
          </p:txBody>
        </p:sp>
      </p:grpSp>
      <p:grpSp>
        <p:nvGrpSpPr>
          <p:cNvPr id="242737" name="Group 49"/>
          <p:cNvGrpSpPr>
            <a:grpSpLocks/>
          </p:cNvGrpSpPr>
          <p:nvPr/>
        </p:nvGrpSpPr>
        <p:grpSpPr bwMode="auto">
          <a:xfrm>
            <a:off x="990600" y="4576763"/>
            <a:ext cx="6477000" cy="1447800"/>
            <a:chOff x="576" y="3456"/>
            <a:chExt cx="4080" cy="912"/>
          </a:xfrm>
        </p:grpSpPr>
        <p:sp>
          <p:nvSpPr>
            <p:cNvPr id="29702" name="Rectangle 44"/>
            <p:cNvSpPr>
              <a:spLocks noChangeArrowheads="1"/>
            </p:cNvSpPr>
            <p:nvPr/>
          </p:nvSpPr>
          <p:spPr bwMode="auto">
            <a:xfrm>
              <a:off x="576" y="3456"/>
              <a:ext cx="931"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 stack</a:t>
              </a:r>
            </a:p>
          </p:txBody>
        </p:sp>
        <p:grpSp>
          <p:nvGrpSpPr>
            <p:cNvPr id="29703" name="Group 48"/>
            <p:cNvGrpSpPr>
              <a:grpSpLocks/>
            </p:cNvGrpSpPr>
            <p:nvPr/>
          </p:nvGrpSpPr>
          <p:grpSpPr bwMode="auto">
            <a:xfrm>
              <a:off x="1968" y="4080"/>
              <a:ext cx="2688" cy="288"/>
              <a:chOff x="1968" y="4080"/>
              <a:chExt cx="2688" cy="288"/>
            </a:xfrm>
          </p:grpSpPr>
          <p:sp>
            <p:nvSpPr>
              <p:cNvPr id="29704" name="Rectangle 45"/>
              <p:cNvSpPr>
                <a:spLocks noChangeArrowheads="1"/>
              </p:cNvSpPr>
              <p:nvPr/>
            </p:nvSpPr>
            <p:spPr bwMode="auto">
              <a:xfrm>
                <a:off x="1968" y="4080"/>
                <a:ext cx="899"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 heap</a:t>
                </a:r>
              </a:p>
            </p:txBody>
          </p:sp>
          <p:sp>
            <p:nvSpPr>
              <p:cNvPr id="29705" name="Rectangle 46"/>
              <p:cNvSpPr>
                <a:spLocks noChangeArrowheads="1"/>
              </p:cNvSpPr>
              <p:nvPr/>
            </p:nvSpPr>
            <p:spPr bwMode="auto">
              <a:xfrm>
                <a:off x="3757" y="4080"/>
                <a:ext cx="899"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 heap</a:t>
                </a:r>
              </a:p>
            </p:txBody>
          </p:sp>
        </p:grpSp>
      </p:grpSp>
      <p:sp>
        <p:nvSpPr>
          <p:cNvPr id="2" name="Rectangle 1"/>
          <p:cNvSpPr/>
          <p:nvPr/>
        </p:nvSpPr>
        <p:spPr>
          <a:xfrm>
            <a:off x="685800" y="6027003"/>
            <a:ext cx="7954962" cy="830997"/>
          </a:xfrm>
          <a:prstGeom prst="rect">
            <a:avLst/>
          </a:prstGeom>
        </p:spPr>
        <p:txBody>
          <a:bodyPr wrap="square">
            <a:spAutoFit/>
          </a:bodyPr>
          <a:lstStyle/>
          <a:p>
            <a:pPr marL="406400" indent="-342900" algn="just" defTabSz="966788">
              <a:buFont typeface="Arial" panose="020B0604020202020204" pitchFamily="34" charset="0"/>
              <a:buChar char="•"/>
              <a:tabLst>
                <a:tab pos="428625" algn="l"/>
                <a:tab pos="781050" algn="l"/>
                <a:tab pos="1209675" algn="l"/>
                <a:tab pos="1687513" algn="l"/>
                <a:tab pos="3022600" algn="l"/>
                <a:tab pos="7129463" algn="l"/>
              </a:tabLst>
            </a:pPr>
            <a:r>
              <a:rPr lang="en-US" dirty="0" smtClean="0">
                <a:latin typeface="Arial" pitchFamily="34" charset="0"/>
                <a:cs typeface="Times New Roman" pitchFamily="18" charset="0"/>
              </a:rPr>
              <a:t>It </a:t>
            </a:r>
            <a:r>
              <a:rPr lang="en-US" dirty="0">
                <a:latin typeface="Arial" pitchFamily="34" charset="0"/>
                <a:cs typeface="Times New Roman" pitchFamily="18" charset="0"/>
              </a:rPr>
              <a:t>will be too late to call ~Queue() here : ~Queue() </a:t>
            </a:r>
          </a:p>
          <a:p>
            <a:pPr marL="406400" indent="-342900" algn="just" defTabSz="966788">
              <a:buFont typeface="Arial" panose="020B0604020202020204" pitchFamily="34" charset="0"/>
              <a:buChar char="•"/>
              <a:tabLst>
                <a:tab pos="428625" algn="l"/>
                <a:tab pos="781050" algn="l"/>
                <a:tab pos="1209675" algn="l"/>
                <a:tab pos="1687513" algn="l"/>
                <a:tab pos="3022600" algn="l"/>
                <a:tab pos="7129463" algn="l"/>
              </a:tabLst>
            </a:pPr>
            <a:r>
              <a:rPr lang="en-US" dirty="0" smtClean="0">
                <a:latin typeface="Arial" pitchFamily="34" charset="0"/>
                <a:cs typeface="Times New Roman" pitchFamily="18" charset="0"/>
              </a:rPr>
              <a:t>The destructor is called in </a:t>
            </a:r>
            <a:r>
              <a:rPr lang="en-US" dirty="0">
                <a:solidFill>
                  <a:schemeClr val="accent2"/>
                </a:solidFill>
                <a:latin typeface="Arial" pitchFamily="34" charset="0"/>
                <a:cs typeface="Times New Roman" pitchFamily="18" charset="0"/>
              </a:rPr>
              <a:t>delete</a:t>
            </a:r>
            <a:r>
              <a:rPr lang="en-US" dirty="0" smtClean="0">
                <a:latin typeface="Arial" pitchFamily="34" charset="0"/>
                <a:cs typeface="Times New Roman" pitchFamily="18" charset="0"/>
              </a:rPr>
              <a:t> function.</a:t>
            </a:r>
            <a:endParaRPr lang="en-US" dirty="0">
              <a:latin typeface="Arial"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42731"/>
                                        </p:tgtEl>
                                        <p:attrNameLst>
                                          <p:attrName>style.visibility</p:attrName>
                                        </p:attrNameLst>
                                      </p:cBhvr>
                                      <p:to>
                                        <p:strVal val="visible"/>
                                      </p:to>
                                    </p:set>
                                    <p:anim calcmode="lin" valueType="num">
                                      <p:cBhvr>
                                        <p:cTn id="7" dur="1000" fill="hold"/>
                                        <p:tgtEl>
                                          <p:spTgt spid="242731"/>
                                        </p:tgtEl>
                                        <p:attrNameLst>
                                          <p:attrName>ppt_w</p:attrName>
                                        </p:attrNameLst>
                                      </p:cBhvr>
                                      <p:tavLst>
                                        <p:tav tm="0">
                                          <p:val>
                                            <p:fltVal val="0"/>
                                          </p:val>
                                        </p:tav>
                                        <p:tav tm="100000">
                                          <p:val>
                                            <p:strVal val="#ppt_w"/>
                                          </p:val>
                                        </p:tav>
                                      </p:tavLst>
                                    </p:anim>
                                    <p:anim calcmode="lin" valueType="num">
                                      <p:cBhvr>
                                        <p:cTn id="8" dur="1000" fill="hold"/>
                                        <p:tgtEl>
                                          <p:spTgt spid="242731"/>
                                        </p:tgtEl>
                                        <p:attrNameLst>
                                          <p:attrName>ppt_h</p:attrName>
                                        </p:attrNameLst>
                                      </p:cBhvr>
                                      <p:tavLst>
                                        <p:tav tm="0">
                                          <p:val>
                                            <p:fltVal val="0"/>
                                          </p:val>
                                        </p:tav>
                                        <p:tav tm="100000">
                                          <p:val>
                                            <p:strVal val="#ppt_h"/>
                                          </p:val>
                                        </p:tav>
                                      </p:tavLst>
                                    </p:anim>
                                    <p:anim calcmode="lin" valueType="num">
                                      <p:cBhvr>
                                        <p:cTn id="9" dur="1000" fill="hold"/>
                                        <p:tgtEl>
                                          <p:spTgt spid="242731"/>
                                        </p:tgtEl>
                                        <p:attrNameLst>
                                          <p:attrName>style.rotation</p:attrName>
                                        </p:attrNameLst>
                                      </p:cBhvr>
                                      <p:tavLst>
                                        <p:tav tm="0">
                                          <p:val>
                                            <p:fltVal val="90"/>
                                          </p:val>
                                        </p:tav>
                                        <p:tav tm="100000">
                                          <p:val>
                                            <p:fltVal val="0"/>
                                          </p:val>
                                        </p:tav>
                                      </p:tavLst>
                                    </p:anim>
                                    <p:animEffect transition="in" filter="fade">
                                      <p:cBhvr>
                                        <p:cTn id="10" dur="1000"/>
                                        <p:tgtEl>
                                          <p:spTgt spid="2427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242737"/>
                                        </p:tgtEl>
                                        <p:attrNameLst>
                                          <p:attrName>style.visibility</p:attrName>
                                        </p:attrNameLst>
                                      </p:cBhvr>
                                      <p:to>
                                        <p:strVal val="visible"/>
                                      </p:to>
                                    </p:set>
                                    <p:anim calcmode="lin" valueType="num">
                                      <p:cBhvr>
                                        <p:cTn id="15" dur="1000" fill="hold"/>
                                        <p:tgtEl>
                                          <p:spTgt spid="242737"/>
                                        </p:tgtEl>
                                        <p:attrNameLst>
                                          <p:attrName>ppt_w</p:attrName>
                                        </p:attrNameLst>
                                      </p:cBhvr>
                                      <p:tavLst>
                                        <p:tav tm="0">
                                          <p:val>
                                            <p:fltVal val="0"/>
                                          </p:val>
                                        </p:tav>
                                        <p:tav tm="100000">
                                          <p:val>
                                            <p:strVal val="#ppt_w"/>
                                          </p:val>
                                        </p:tav>
                                      </p:tavLst>
                                    </p:anim>
                                    <p:anim calcmode="lin" valueType="num">
                                      <p:cBhvr>
                                        <p:cTn id="16" dur="1000" fill="hold"/>
                                        <p:tgtEl>
                                          <p:spTgt spid="242737"/>
                                        </p:tgtEl>
                                        <p:attrNameLst>
                                          <p:attrName>ppt_h</p:attrName>
                                        </p:attrNameLst>
                                      </p:cBhvr>
                                      <p:tavLst>
                                        <p:tav tm="0">
                                          <p:val>
                                            <p:fltVal val="0"/>
                                          </p:val>
                                        </p:tav>
                                        <p:tav tm="100000">
                                          <p:val>
                                            <p:strVal val="#ppt_h"/>
                                          </p:val>
                                        </p:tav>
                                      </p:tavLst>
                                    </p:anim>
                                    <p:anim calcmode="lin" valueType="num">
                                      <p:cBhvr>
                                        <p:cTn id="17" dur="1000" fill="hold"/>
                                        <p:tgtEl>
                                          <p:spTgt spid="242737"/>
                                        </p:tgtEl>
                                        <p:attrNameLst>
                                          <p:attrName>style.rotation</p:attrName>
                                        </p:attrNameLst>
                                      </p:cBhvr>
                                      <p:tavLst>
                                        <p:tav tm="0">
                                          <p:val>
                                            <p:fltVal val="90"/>
                                          </p:val>
                                        </p:tav>
                                        <p:tav tm="100000">
                                          <p:val>
                                            <p:fltVal val="0"/>
                                          </p:val>
                                        </p:tav>
                                      </p:tavLst>
                                    </p:anim>
                                    <p:animEffect transition="in" filter="fade">
                                      <p:cBhvr>
                                        <p:cTn id="18" dur="1000"/>
                                        <p:tgtEl>
                                          <p:spTgt spid="24273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ChangeArrowheads="1"/>
          </p:cNvSpPr>
          <p:nvPr/>
        </p:nvSpPr>
        <p:spPr bwMode="auto">
          <a:xfrm>
            <a:off x="484188" y="193675"/>
            <a:ext cx="8224837"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Combine </a:t>
            </a:r>
            <a:r>
              <a:rPr lang="en-US" sz="3400" b="1" i="1" dirty="0">
                <a:solidFill>
                  <a:schemeClr val="accent2"/>
                </a:solidFill>
                <a:cs typeface="Times New Roman" pitchFamily="18" charset="0"/>
              </a:rPr>
              <a:t>delete</a:t>
            </a:r>
            <a:r>
              <a:rPr lang="en-US" sz="3400" b="1" dirty="0">
                <a:solidFill>
                  <a:schemeClr val="accent2"/>
                </a:solidFill>
                <a:cs typeface="Times New Roman" pitchFamily="18" charset="0"/>
              </a:rPr>
              <a:t> and Destructor (2)</a:t>
            </a:r>
          </a:p>
        </p:txBody>
      </p:sp>
      <p:sp>
        <p:nvSpPr>
          <p:cNvPr id="243740" name="Text Box 1052"/>
          <p:cNvSpPr txBox="1">
            <a:spLocks noChangeArrowheads="1"/>
          </p:cNvSpPr>
          <p:nvPr/>
        </p:nvSpPr>
        <p:spPr bwMode="auto">
          <a:xfrm>
            <a:off x="533400" y="990600"/>
            <a:ext cx="8153400" cy="57324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buFontTx/>
              <a:buChar char="•"/>
            </a:pPr>
            <a:r>
              <a:rPr lang="en-US" sz="2800" dirty="0"/>
              <a:t>All </a:t>
            </a:r>
            <a:r>
              <a:rPr lang="en-US" sz="2800" dirty="0">
                <a:solidFill>
                  <a:schemeClr val="accent2"/>
                </a:solidFill>
              </a:rPr>
              <a:t>heap objects</a:t>
            </a:r>
            <a:r>
              <a:rPr lang="en-US" sz="2800" dirty="0"/>
              <a:t> must be </a:t>
            </a:r>
            <a:r>
              <a:rPr lang="en-US" sz="2800" dirty="0">
                <a:solidFill>
                  <a:schemeClr val="accent2"/>
                </a:solidFill>
              </a:rPr>
              <a:t>explicitly</a:t>
            </a:r>
            <a:r>
              <a:rPr lang="en-US" sz="2800" dirty="0"/>
              <a:t> deleted before leaving the function, if they  are no longer needed.</a:t>
            </a:r>
          </a:p>
          <a:p>
            <a:pPr>
              <a:lnSpc>
                <a:spcPct val="120000"/>
              </a:lnSpc>
              <a:buFontTx/>
              <a:buChar char="•"/>
            </a:pPr>
            <a:r>
              <a:rPr lang="en-US" sz="2800" dirty="0"/>
              <a:t>Destructor can only delete an object created in the class (normally in the constructor) that is linked to a variable in the class.</a:t>
            </a:r>
          </a:p>
          <a:p>
            <a:pPr>
              <a:lnSpc>
                <a:spcPct val="120000"/>
              </a:lnSpc>
              <a:buFontTx/>
              <a:buChar char="•"/>
            </a:pPr>
            <a:r>
              <a:rPr lang="en-US" sz="2800" dirty="0"/>
              <a:t>The function </a:t>
            </a:r>
            <a:r>
              <a:rPr lang="en-US" sz="2800" i="1" dirty="0"/>
              <a:t>delete</a:t>
            </a:r>
            <a:r>
              <a:rPr lang="en-US" sz="2800" dirty="0"/>
              <a:t> will implicitly call the destructor of the class, so that an object linked to a variable in the to-be-deleted object can be de-allocated too.</a:t>
            </a:r>
          </a:p>
          <a:p>
            <a:pPr>
              <a:lnSpc>
                <a:spcPct val="120000"/>
              </a:lnSpc>
              <a:buFontTx/>
              <a:buChar char="•"/>
            </a:pPr>
            <a:r>
              <a:rPr lang="en-US" sz="2800" dirty="0"/>
              <a:t>If an object is on the stack, instead of on the heap, destructor will be called when the object goes out of scope. No </a:t>
            </a:r>
            <a:r>
              <a:rPr lang="en-US" sz="2800" i="1" dirty="0"/>
              <a:t>delete</a:t>
            </a:r>
            <a:r>
              <a:rPr lang="en-US" sz="2800" dirty="0"/>
              <a:t> operation is necessary.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43740">
                                            <p:txEl>
                                              <p:pRg st="0" end="0"/>
                                            </p:txEl>
                                          </p:spTgt>
                                        </p:tgtEl>
                                        <p:attrNameLst>
                                          <p:attrName>style.visibility</p:attrName>
                                        </p:attrNameLst>
                                      </p:cBhvr>
                                      <p:to>
                                        <p:strVal val="visible"/>
                                      </p:to>
                                    </p:set>
                                    <p:animEffect transition="in" filter="wipe(left)">
                                      <p:cBhvr>
                                        <p:cTn id="7" dur="500"/>
                                        <p:tgtEl>
                                          <p:spTgt spid="2437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3740">
                                            <p:txEl>
                                              <p:pRg st="1" end="1"/>
                                            </p:txEl>
                                          </p:spTgt>
                                        </p:tgtEl>
                                        <p:attrNameLst>
                                          <p:attrName>style.visibility</p:attrName>
                                        </p:attrNameLst>
                                      </p:cBhvr>
                                      <p:to>
                                        <p:strVal val="visible"/>
                                      </p:to>
                                    </p:set>
                                    <p:animEffect transition="in" filter="wipe(left)">
                                      <p:cBhvr>
                                        <p:cTn id="12" dur="500"/>
                                        <p:tgtEl>
                                          <p:spTgt spid="2437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3740">
                                            <p:txEl>
                                              <p:pRg st="2" end="2"/>
                                            </p:txEl>
                                          </p:spTgt>
                                        </p:tgtEl>
                                        <p:attrNameLst>
                                          <p:attrName>style.visibility</p:attrName>
                                        </p:attrNameLst>
                                      </p:cBhvr>
                                      <p:to>
                                        <p:strVal val="visible"/>
                                      </p:to>
                                    </p:set>
                                    <p:animEffect transition="in" filter="wipe(left)">
                                      <p:cBhvr>
                                        <p:cTn id="17" dur="500"/>
                                        <p:tgtEl>
                                          <p:spTgt spid="2437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3740">
                                            <p:txEl>
                                              <p:pRg st="3" end="3"/>
                                            </p:txEl>
                                          </p:spTgt>
                                        </p:tgtEl>
                                        <p:attrNameLst>
                                          <p:attrName>style.visibility</p:attrName>
                                        </p:attrNameLst>
                                      </p:cBhvr>
                                      <p:to>
                                        <p:strVal val="visible"/>
                                      </p:to>
                                    </p:set>
                                    <p:animEffect transition="in" filter="wipe(left)">
                                      <p:cBhvr>
                                        <p:cTn id="22" dur="500"/>
                                        <p:tgtEl>
                                          <p:spTgt spid="2437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315200" y="5181600"/>
            <a:ext cx="1676400" cy="13716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a:t>
            </a:r>
          </a:p>
        </p:txBody>
      </p:sp>
      <p:sp>
        <p:nvSpPr>
          <p:cNvPr id="4098" name="Rectangle 34"/>
          <p:cNvSpPr>
            <a:spLocks noChangeArrowheads="1"/>
          </p:cNvSpPr>
          <p:nvPr/>
        </p:nvSpPr>
        <p:spPr bwMode="auto">
          <a:xfrm>
            <a:off x="671513" y="161925"/>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smtClean="0">
                <a:solidFill>
                  <a:schemeClr val="accent2"/>
                </a:solidFill>
                <a:cs typeface="Times New Roman" pitchFamily="18" charset="0"/>
              </a:rPr>
              <a:t>Key Concepts in Object </a:t>
            </a:r>
            <a:r>
              <a:rPr lang="en-US" sz="3400" b="1" dirty="0">
                <a:solidFill>
                  <a:schemeClr val="accent2"/>
                </a:solidFill>
                <a:cs typeface="Times New Roman" pitchFamily="18" charset="0"/>
              </a:rPr>
              <a:t>Orientation</a:t>
            </a:r>
          </a:p>
        </p:txBody>
      </p:sp>
      <p:sp>
        <p:nvSpPr>
          <p:cNvPr id="112850" name="Rectangle 210"/>
          <p:cNvSpPr>
            <a:spLocks noChangeArrowheads="1"/>
          </p:cNvSpPr>
          <p:nvPr/>
        </p:nvSpPr>
        <p:spPr bwMode="auto">
          <a:xfrm>
            <a:off x="657225" y="1066800"/>
            <a:ext cx="7966075" cy="55816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lstStyle/>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dirty="0">
                <a:cs typeface="Times New Roman" pitchFamily="18" charset="0"/>
              </a:rPr>
              <a:t>Data and structure (Object) are the focus: Operations are part of an object for manipulating the data;</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i="1" dirty="0">
                <a:cs typeface="Times New Roman" pitchFamily="18" charset="0"/>
              </a:rPr>
              <a:t>Abstract data type (class): </a:t>
            </a:r>
            <a:r>
              <a:rPr lang="en-US" dirty="0">
                <a:cs typeface="Times New Roman" pitchFamily="18" charset="0"/>
              </a:rPr>
              <a:t>Encapsulation of state in an object that can only be accessed through operations defined on them. Clean interface -- public and private components. </a:t>
            </a:r>
          </a:p>
          <a:p>
            <a:pPr marL="484188" indent="-484188" defTabSz="966788">
              <a:lnSpc>
                <a:spcPct val="10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dirty="0">
                <a:cs typeface="Times New Roman" pitchFamily="18" charset="0"/>
              </a:rPr>
              <a:t>Inheritance: extending a class by keep the unchanged parts as in original and allows objects to  use functions from ancestor classes. Supports code reuse. </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dirty="0">
                <a:cs typeface="Times New Roman" pitchFamily="18" charset="0"/>
              </a:rPr>
              <a:t>Classes are organized in hierarchies.</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dirty="0">
                <a:cs typeface="Times New Roman" pitchFamily="18" charset="0"/>
              </a:rPr>
              <a:t>Dynamic memory allocation and de-allocation</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dirty="0">
                <a:cs typeface="Times New Roman" pitchFamily="18" charset="0"/>
              </a:rPr>
              <a:t>Dynamic binding</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dirty="0"/>
              <a:t>Polymorphism</a:t>
            </a:r>
          </a:p>
        </p:txBody>
      </p:sp>
      <p:sp>
        <p:nvSpPr>
          <p:cNvPr id="2" name="Rectangle 1"/>
          <p:cNvSpPr/>
          <p:nvPr/>
        </p:nvSpPr>
        <p:spPr bwMode="auto">
          <a:xfrm>
            <a:off x="7543800" y="4953000"/>
            <a:ext cx="1219200" cy="762000"/>
          </a:xfrm>
          <a:prstGeom prst="rect">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Java</a:t>
            </a:r>
          </a:p>
        </p:txBody>
      </p:sp>
      <p:sp>
        <p:nvSpPr>
          <p:cNvPr id="6" name="Rectangle 5"/>
          <p:cNvSpPr/>
          <p:nvPr/>
        </p:nvSpPr>
        <p:spPr bwMode="auto">
          <a:xfrm>
            <a:off x="7543800" y="6096000"/>
            <a:ext cx="1219200" cy="762000"/>
          </a:xfrm>
          <a:prstGeom prst="rect">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a:t>
            </a:r>
          </a:p>
        </p:txBody>
      </p:sp>
      <p:sp>
        <p:nvSpPr>
          <p:cNvPr id="3" name="TextBox 2"/>
          <p:cNvSpPr txBox="1"/>
          <p:nvPr/>
        </p:nvSpPr>
        <p:spPr>
          <a:xfrm>
            <a:off x="7315200" y="4267200"/>
            <a:ext cx="1676400" cy="707886"/>
          </a:xfrm>
          <a:prstGeom prst="rect">
            <a:avLst/>
          </a:prstGeom>
          <a:noFill/>
        </p:spPr>
        <p:txBody>
          <a:bodyPr wrap="square" rtlCol="0">
            <a:spAutoFit/>
          </a:bodyPr>
          <a:lstStyle/>
          <a:p>
            <a:pPr algn="ctr"/>
            <a:r>
              <a:rPr lang="en-US" sz="2000" dirty="0" smtClean="0"/>
              <a:t>Level of Abstraction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2850">
                                            <p:txEl>
                                              <p:pRg st="1" end="1"/>
                                            </p:txEl>
                                          </p:spTgt>
                                        </p:tgtEl>
                                        <p:attrNameLst>
                                          <p:attrName>style.visibility</p:attrName>
                                        </p:attrNameLst>
                                      </p:cBhvr>
                                      <p:to>
                                        <p:strVal val="visible"/>
                                      </p:to>
                                    </p:set>
                                    <p:animEffect transition="in" filter="wipe(up)">
                                      <p:cBhvr>
                                        <p:cTn id="7" dur="500"/>
                                        <p:tgtEl>
                                          <p:spTgt spid="112850">
                                            <p:txEl>
                                              <p:pRg st="1" end="1"/>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2850">
                                            <p:txEl>
                                              <p:pRg st="2" end="2"/>
                                            </p:txEl>
                                          </p:spTgt>
                                        </p:tgtEl>
                                        <p:attrNameLst>
                                          <p:attrName>style.visibility</p:attrName>
                                        </p:attrNameLst>
                                      </p:cBhvr>
                                      <p:to>
                                        <p:strVal val="visible"/>
                                      </p:to>
                                    </p:set>
                                    <p:animEffect transition="in" filter="wipe(left)">
                                      <p:cBhvr>
                                        <p:cTn id="28" dur="500"/>
                                        <p:tgtEl>
                                          <p:spTgt spid="112850">
                                            <p:txEl>
                                              <p:pRg st="2" end="2"/>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2850">
                                            <p:txEl>
                                              <p:pRg st="3" end="3"/>
                                            </p:txEl>
                                          </p:spTgt>
                                        </p:tgtEl>
                                        <p:attrNameLst>
                                          <p:attrName>style.visibility</p:attrName>
                                        </p:attrNameLst>
                                      </p:cBhvr>
                                      <p:to>
                                        <p:strVal val="visible"/>
                                      </p:to>
                                    </p:set>
                                    <p:animEffect transition="in" filter="wipe(left)">
                                      <p:cBhvr>
                                        <p:cTn id="32" dur="500"/>
                                        <p:tgtEl>
                                          <p:spTgt spid="11285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2850">
                                            <p:txEl>
                                              <p:pRg st="4" end="4"/>
                                            </p:txEl>
                                          </p:spTgt>
                                        </p:tgtEl>
                                        <p:attrNameLst>
                                          <p:attrName>style.visibility</p:attrName>
                                        </p:attrNameLst>
                                      </p:cBhvr>
                                      <p:to>
                                        <p:strVal val="visible"/>
                                      </p:to>
                                    </p:set>
                                    <p:animEffect transition="in" filter="wipe(left)">
                                      <p:cBhvr>
                                        <p:cTn id="37" dur="500"/>
                                        <p:tgtEl>
                                          <p:spTgt spid="112850">
                                            <p:txEl>
                                              <p:pRg st="4" end="4"/>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12850">
                                            <p:txEl>
                                              <p:pRg st="5" end="5"/>
                                            </p:txEl>
                                          </p:spTgt>
                                        </p:tgtEl>
                                        <p:attrNameLst>
                                          <p:attrName>style.visibility</p:attrName>
                                        </p:attrNameLst>
                                      </p:cBhvr>
                                      <p:to>
                                        <p:strVal val="visible"/>
                                      </p:to>
                                    </p:set>
                                    <p:animEffect transition="in" filter="wipe(left)">
                                      <p:cBhvr>
                                        <p:cTn id="41" dur="500"/>
                                        <p:tgtEl>
                                          <p:spTgt spid="112850">
                                            <p:txEl>
                                              <p:pRg st="5" end="5"/>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112850">
                                            <p:txEl>
                                              <p:pRg st="6" end="6"/>
                                            </p:txEl>
                                          </p:spTgt>
                                        </p:tgtEl>
                                        <p:attrNameLst>
                                          <p:attrName>style.visibility</p:attrName>
                                        </p:attrNameLst>
                                      </p:cBhvr>
                                      <p:to>
                                        <p:strVal val="visible"/>
                                      </p:to>
                                    </p:set>
                                    <p:animEffect transition="in" filter="wipe(left)">
                                      <p:cBhvr>
                                        <p:cTn id="45" dur="500"/>
                                        <p:tgtEl>
                                          <p:spTgt spid="1128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6"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ChangeArrowheads="1"/>
          </p:cNvSpPr>
          <p:nvPr/>
        </p:nvSpPr>
        <p:spPr bwMode="auto">
          <a:xfrm>
            <a:off x="671513" y="152400"/>
            <a:ext cx="7807325" cy="5635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algn="ctr" eaLnBrk="1" hangingPunct="1"/>
            <a:r>
              <a:rPr lang="en-US" sz="3600" b="1">
                <a:solidFill>
                  <a:schemeClr val="accent2"/>
                </a:solidFill>
              </a:rPr>
              <a:t>When is a destructor called?</a:t>
            </a:r>
          </a:p>
        </p:txBody>
      </p:sp>
      <p:sp>
        <p:nvSpPr>
          <p:cNvPr id="31747" name="Text Box 1027"/>
          <p:cNvSpPr txBox="1">
            <a:spLocks noChangeArrowheads="1"/>
          </p:cNvSpPr>
          <p:nvPr/>
        </p:nvSpPr>
        <p:spPr bwMode="auto">
          <a:xfrm>
            <a:off x="898525" y="838200"/>
            <a:ext cx="7864475" cy="58642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Tx/>
              <a:buChar char="•"/>
            </a:pPr>
            <a:r>
              <a:rPr lang="en-US" sz="2800" dirty="0" smtClean="0"/>
              <a:t>When the </a:t>
            </a:r>
            <a:r>
              <a:rPr lang="en-US" sz="2800" b="1" dirty="0"/>
              <a:t>delete</a:t>
            </a:r>
            <a:r>
              <a:rPr lang="en-US" sz="2800" dirty="0"/>
              <a:t> </a:t>
            </a:r>
            <a:r>
              <a:rPr lang="en-US" sz="2800" dirty="0" smtClean="0"/>
              <a:t>function is called. </a:t>
            </a:r>
            <a:r>
              <a:rPr lang="en-US" sz="2800" dirty="0"/>
              <a:t>An object allocated using the </a:t>
            </a:r>
            <a:r>
              <a:rPr lang="en-US" sz="2800" b="1" dirty="0"/>
              <a:t>new</a:t>
            </a:r>
            <a:r>
              <a:rPr lang="en-US" sz="2800" dirty="0"/>
              <a:t> operator (from heap) must be explicitly de-allocated using the </a:t>
            </a:r>
            <a:r>
              <a:rPr lang="en-US" sz="2800" b="1" dirty="0"/>
              <a:t>delete</a:t>
            </a:r>
            <a:r>
              <a:rPr lang="en-US" sz="2800" dirty="0"/>
              <a:t> operator. </a:t>
            </a:r>
          </a:p>
          <a:p>
            <a:pPr>
              <a:lnSpc>
                <a:spcPct val="150000"/>
              </a:lnSpc>
              <a:buFontTx/>
              <a:buChar char="•"/>
            </a:pPr>
            <a:r>
              <a:rPr lang="en-US" sz="2800" dirty="0"/>
              <a:t>When a local object (from stack) with block scope goes out of scope.</a:t>
            </a:r>
          </a:p>
          <a:p>
            <a:pPr>
              <a:lnSpc>
                <a:spcPct val="150000"/>
              </a:lnSpc>
              <a:buFontTx/>
              <a:buChar char="•"/>
            </a:pPr>
            <a:r>
              <a:rPr lang="en-US" sz="2800" dirty="0"/>
              <a:t>When a program (main function) ends and global or static objects exist (OS will collect them anyway).</a:t>
            </a:r>
          </a:p>
          <a:p>
            <a:pPr>
              <a:lnSpc>
                <a:spcPct val="150000"/>
              </a:lnSpc>
              <a:buFontTx/>
              <a:buChar char="•"/>
            </a:pPr>
            <a:r>
              <a:rPr lang="en-US" sz="2800" dirty="0"/>
              <a:t>When the destructor is explicitly called.</a:t>
            </a:r>
          </a:p>
        </p:txBody>
      </p:sp>
      <p:sp>
        <p:nvSpPr>
          <p:cNvPr id="2" name="Right Arrow 1"/>
          <p:cNvSpPr/>
          <p:nvPr/>
        </p:nvSpPr>
        <p:spPr bwMode="auto">
          <a:xfrm>
            <a:off x="381000" y="990600"/>
            <a:ext cx="381000" cy="4572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3"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1.38778E-17 2.22222E-6 L 0.00417 0.28889 " pathEditMode="relative" rAng="0" ptsTypes="AA">
                                      <p:cBhvr>
                                        <p:cTn id="13" dur="2000" fill="hold"/>
                                        <p:tgtEl>
                                          <p:spTgt spid="2"/>
                                        </p:tgtEl>
                                        <p:attrNameLst>
                                          <p:attrName>ppt_x</p:attrName>
                                          <p:attrName>ppt_y</p:attrName>
                                        </p:attrNameLst>
                                      </p:cBhvr>
                                      <p:rCtr x="208" y="14444"/>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0.00417 0.28889 L 0.00417 0.46666 " pathEditMode="relative" rAng="0" ptsTypes="AA">
                                      <p:cBhvr>
                                        <p:cTn id="17" dur="2000" fill="hold"/>
                                        <p:tgtEl>
                                          <p:spTgt spid="2"/>
                                        </p:tgtEl>
                                        <p:attrNameLst>
                                          <p:attrName>ppt_x</p:attrName>
                                          <p:attrName>ppt_y</p:attrName>
                                        </p:attrNameLst>
                                      </p:cBhvr>
                                      <p:rCtr x="0" y="8889"/>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0.00417 0.46666 L 0.00417 0.75555 " pathEditMode="relative" rAng="0" ptsTypes="AA">
                                      <p:cBhvr>
                                        <p:cTn id="21" dur="2000" fill="hold"/>
                                        <p:tgtEl>
                                          <p:spTgt spid="2"/>
                                        </p:tgtEl>
                                        <p:attrNameLst>
                                          <p:attrName>ppt_x</p:attrName>
                                          <p:attrName>ppt_y</p:attrName>
                                        </p:attrNameLst>
                                      </p:cBhvr>
                                      <p:rCtr x="0" y="14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60363" y="152400"/>
            <a:ext cx="8478837" cy="563563"/>
          </a:xfrm>
        </p:spPr>
        <p:txBody>
          <a:bodyPr/>
          <a:lstStyle/>
          <a:p>
            <a:r>
              <a:rPr lang="en-US" sz="2800" smtClean="0">
                <a:solidFill>
                  <a:schemeClr val="accent2"/>
                </a:solidFill>
              </a:rPr>
              <a:t>Responsibilities of Garbage-Collecting Heap Memory</a:t>
            </a:r>
          </a:p>
        </p:txBody>
      </p:sp>
      <p:sp>
        <p:nvSpPr>
          <p:cNvPr id="32771" name="Rectangle 3"/>
          <p:cNvSpPr>
            <a:spLocks noGrp="1" noChangeArrowheads="1"/>
          </p:cNvSpPr>
          <p:nvPr>
            <p:ph type="body" idx="1"/>
          </p:nvPr>
        </p:nvSpPr>
        <p:spPr>
          <a:xfrm>
            <a:off x="803275" y="1143000"/>
            <a:ext cx="7959725" cy="5419725"/>
          </a:xfrm>
        </p:spPr>
        <p:txBody>
          <a:bodyPr/>
          <a:lstStyle/>
          <a:p>
            <a:pPr>
              <a:lnSpc>
                <a:spcPct val="105000"/>
              </a:lnSpc>
              <a:buFont typeface="Wingdings" pitchFamily="2" charset="2"/>
              <a:buChar char="§"/>
            </a:pPr>
            <a:r>
              <a:rPr lang="en-US" sz="2800" dirty="0" smtClean="0"/>
              <a:t>Class-Writer: If heap memory </a:t>
            </a:r>
            <a:r>
              <a:rPr lang="en-US" sz="2800" dirty="0"/>
              <a:t>is used (</a:t>
            </a:r>
            <a:r>
              <a:rPr lang="en-US" sz="2800" dirty="0" smtClean="0"/>
              <a:t>through </a:t>
            </a:r>
            <a:r>
              <a:rPr lang="en-US" sz="2800" dirty="0" smtClean="0">
                <a:solidFill>
                  <a:schemeClr val="accent2"/>
                </a:solidFill>
                <a:latin typeface="Arial" pitchFamily="34" charset="0"/>
              </a:rPr>
              <a:t>new()</a:t>
            </a:r>
            <a:r>
              <a:rPr lang="en-US" sz="2800" dirty="0" smtClean="0"/>
              <a:t> operator) in the class (constructor), a destructor must be used to delete the memory – Class users are NOT responsible the garbage collection of memory they did not explicitly create.</a:t>
            </a:r>
          </a:p>
          <a:p>
            <a:pPr>
              <a:lnSpc>
                <a:spcPct val="105000"/>
              </a:lnSpc>
              <a:buFont typeface="Wingdings" pitchFamily="2" charset="2"/>
              <a:buChar char="§"/>
            </a:pPr>
            <a:r>
              <a:rPr lang="en-US" sz="2800" dirty="0" smtClean="0"/>
              <a:t>For </a:t>
            </a:r>
            <a:r>
              <a:rPr lang="en-US" sz="2800" u="sng" dirty="0" smtClean="0"/>
              <a:t>each</a:t>
            </a:r>
            <a:r>
              <a:rPr lang="en-US" sz="2800" dirty="0" smtClean="0"/>
              <a:t> </a:t>
            </a:r>
            <a:r>
              <a:rPr lang="en-US" sz="2800" dirty="0" smtClean="0">
                <a:solidFill>
                  <a:schemeClr val="accent2"/>
                </a:solidFill>
                <a:latin typeface="Arial" pitchFamily="34" charset="0"/>
              </a:rPr>
              <a:t>new()</a:t>
            </a:r>
            <a:r>
              <a:rPr lang="en-US" sz="2800" dirty="0" smtClean="0"/>
              <a:t> operation, one must use a </a:t>
            </a:r>
            <a:r>
              <a:rPr lang="en-US" sz="2800" dirty="0" smtClean="0">
                <a:solidFill>
                  <a:schemeClr val="accent2"/>
                </a:solidFill>
                <a:latin typeface="Arial" pitchFamily="34" charset="0"/>
              </a:rPr>
              <a:t>delete</a:t>
            </a:r>
            <a:r>
              <a:rPr lang="en-US" sz="2800" dirty="0" smtClean="0"/>
              <a:t> somewhere to delete the memory created by the </a:t>
            </a:r>
            <a:r>
              <a:rPr lang="en-US" sz="2800" dirty="0" smtClean="0">
                <a:solidFill>
                  <a:schemeClr val="accent2"/>
                </a:solidFill>
                <a:latin typeface="Arial" pitchFamily="34" charset="0"/>
              </a:rPr>
              <a:t>new()</a:t>
            </a:r>
            <a:r>
              <a:rPr lang="en-US" sz="2800" dirty="0" smtClean="0"/>
              <a:t>.</a:t>
            </a:r>
          </a:p>
          <a:p>
            <a:pPr>
              <a:lnSpc>
                <a:spcPct val="105000"/>
              </a:lnSpc>
              <a:buFont typeface="Wingdings" pitchFamily="2" charset="2"/>
              <a:buChar char="§"/>
            </a:pPr>
            <a:r>
              <a:rPr lang="en-US" sz="2800" dirty="0" smtClean="0"/>
              <a:t>How many </a:t>
            </a:r>
            <a:r>
              <a:rPr lang="en-US" sz="2800" dirty="0" smtClean="0">
                <a:solidFill>
                  <a:schemeClr val="accent2"/>
                </a:solidFill>
                <a:latin typeface="Arial" pitchFamily="34" charset="0"/>
              </a:rPr>
              <a:t>new()</a:t>
            </a:r>
            <a:r>
              <a:rPr lang="en-US" sz="2800" dirty="0" smtClean="0"/>
              <a:t>s you have used, how many </a:t>
            </a:r>
            <a:r>
              <a:rPr lang="en-US" sz="2800" dirty="0" smtClean="0">
                <a:solidFill>
                  <a:schemeClr val="accent2"/>
                </a:solidFill>
                <a:latin typeface="Arial" pitchFamily="34" charset="0"/>
              </a:rPr>
              <a:t>delete</a:t>
            </a:r>
            <a:r>
              <a:rPr lang="en-US" sz="2800" dirty="0" smtClean="0"/>
              <a:t>s you must use!</a:t>
            </a:r>
          </a:p>
        </p:txBody>
      </p:sp>
      <p:sp>
        <p:nvSpPr>
          <p:cNvPr id="4" name="Right Arrow 3"/>
          <p:cNvSpPr/>
          <p:nvPr/>
        </p:nvSpPr>
        <p:spPr bwMode="auto">
          <a:xfrm>
            <a:off x="381000" y="1219200"/>
            <a:ext cx="381000" cy="4572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3"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1.38778E-17 -0.01111 L 0.00417 0.34445 " pathEditMode="relative" rAng="0" ptsTypes="AA">
                                      <p:cBhvr>
                                        <p:cTn id="13" dur="2000" fill="hold"/>
                                        <p:tgtEl>
                                          <p:spTgt spid="4"/>
                                        </p:tgtEl>
                                        <p:attrNameLst>
                                          <p:attrName>ppt_x</p:attrName>
                                          <p:attrName>ppt_y</p:attrName>
                                        </p:attrNameLst>
                                      </p:cBhvr>
                                      <p:rCtr x="208" y="1777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0.00417 0.34445 L 0.00417 0.55556 " pathEditMode="relative" rAng="0" ptsTypes="AA">
                                      <p:cBhvr>
                                        <p:cTn id="17" dur="2000" fill="hold"/>
                                        <p:tgtEl>
                                          <p:spTgt spid="4"/>
                                        </p:tgtEl>
                                        <p:attrNameLst>
                                          <p:attrName>ppt_x</p:attrName>
                                          <p:attrName>ppt_y</p:attrName>
                                        </p:attrNameLst>
                                      </p:cBhvr>
                                      <p:rCtr x="0"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3"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Deleting Structures</a:t>
            </a:r>
          </a:p>
        </p:txBody>
      </p:sp>
      <p:sp>
        <p:nvSpPr>
          <p:cNvPr id="287747" name="Rectangle 3"/>
          <p:cNvSpPr>
            <a:spLocks noGrp="1" noChangeArrowheads="1"/>
          </p:cNvSpPr>
          <p:nvPr>
            <p:ph type="body" idx="1"/>
          </p:nvPr>
        </p:nvSpPr>
        <p:spPr>
          <a:xfrm>
            <a:off x="671513" y="1209675"/>
            <a:ext cx="7807325" cy="5495925"/>
          </a:xfrm>
        </p:spPr>
        <p:txBody>
          <a:bodyPr/>
          <a:lstStyle/>
          <a:p>
            <a:pPr marL="647700" indent="-647700">
              <a:lnSpc>
                <a:spcPct val="75000"/>
              </a:lnSpc>
              <a:buFont typeface="Wingdings" pitchFamily="2" charset="2"/>
              <a:buChar char="§"/>
            </a:pPr>
            <a:r>
              <a:rPr lang="en-US" sz="2700" dirty="0" smtClean="0"/>
              <a:t>What is the best way of deleting a linked list of structures?</a:t>
            </a:r>
          </a:p>
          <a:p>
            <a:pPr marL="1200150" lvl="1" indent="-438150">
              <a:lnSpc>
                <a:spcPct val="75000"/>
              </a:lnSpc>
              <a:buFont typeface="Wingdings" pitchFamily="2" charset="2"/>
              <a:buChar char="q"/>
            </a:pPr>
            <a:r>
              <a:rPr lang="en-US" sz="2000" dirty="0" smtClean="0"/>
              <a:t>Delete the head;</a:t>
            </a:r>
          </a:p>
          <a:p>
            <a:pPr marL="1200150" lvl="1" indent="-438150">
              <a:lnSpc>
                <a:spcPct val="75000"/>
              </a:lnSpc>
              <a:buFont typeface="Wingdings" pitchFamily="2" charset="2"/>
              <a:buChar char="q"/>
            </a:pPr>
            <a:r>
              <a:rPr lang="en-US" sz="2000" dirty="0" smtClean="0"/>
              <a:t>Use a loop and use a temporal pointer to delete each node forwards (from head to tail) one by one;</a:t>
            </a:r>
          </a:p>
          <a:p>
            <a:pPr marL="1200150" lvl="1" indent="-438150">
              <a:lnSpc>
                <a:spcPct val="75000"/>
              </a:lnSpc>
              <a:buFont typeface="Wingdings" pitchFamily="2" charset="2"/>
              <a:buChar char="q"/>
            </a:pPr>
            <a:r>
              <a:rPr lang="en-US" sz="2000" dirty="0" smtClean="0"/>
              <a:t>Use a loop to delete each node backwards one by one;</a:t>
            </a:r>
          </a:p>
          <a:p>
            <a:pPr marL="647700" indent="-647700">
              <a:lnSpc>
                <a:spcPct val="75000"/>
              </a:lnSpc>
              <a:buFont typeface="Wingdings" pitchFamily="2" charset="2"/>
              <a:buChar char="§"/>
            </a:pPr>
            <a:r>
              <a:rPr lang="en-US" sz="2700" dirty="0" smtClean="0"/>
              <a:t>What is the best way of deleting a tree of structures?</a:t>
            </a:r>
          </a:p>
          <a:p>
            <a:pPr marL="1200150" lvl="1" indent="-438150">
              <a:lnSpc>
                <a:spcPct val="75000"/>
              </a:lnSpc>
              <a:buFont typeface="Wingdings" pitchFamily="2" charset="2"/>
              <a:buChar char="q"/>
            </a:pPr>
            <a:r>
              <a:rPr lang="en-US" sz="2000" dirty="0" smtClean="0"/>
              <a:t>Delete the root;</a:t>
            </a:r>
          </a:p>
          <a:p>
            <a:pPr marL="1200150" lvl="1" indent="-438150">
              <a:lnSpc>
                <a:spcPct val="75000"/>
              </a:lnSpc>
              <a:buFont typeface="Wingdings" pitchFamily="2" charset="2"/>
              <a:buChar char="q"/>
            </a:pPr>
            <a:r>
              <a:rPr lang="en-US" sz="2000" dirty="0" smtClean="0"/>
              <a:t>Using pre-order traversing to delete each node one by one;</a:t>
            </a:r>
          </a:p>
          <a:p>
            <a:pPr marL="1200150" lvl="1" indent="-438150">
              <a:lnSpc>
                <a:spcPct val="75000"/>
              </a:lnSpc>
              <a:buFont typeface="Wingdings" pitchFamily="2" charset="2"/>
              <a:buChar char="q"/>
            </a:pPr>
            <a:r>
              <a:rPr lang="en-US" sz="2000" dirty="0" smtClean="0"/>
              <a:t>Using in-order traversing to delete each node one by one;</a:t>
            </a:r>
          </a:p>
          <a:p>
            <a:pPr marL="1200150" lvl="1" indent="-438150">
              <a:lnSpc>
                <a:spcPct val="75000"/>
              </a:lnSpc>
              <a:buFont typeface="Wingdings" pitchFamily="2" charset="2"/>
              <a:buChar char="q"/>
            </a:pPr>
            <a:r>
              <a:rPr lang="en-US" sz="2000" dirty="0" smtClean="0"/>
              <a:t>Using post-order traversing to delete each node one by one</a:t>
            </a:r>
          </a:p>
          <a:p>
            <a:pPr marL="647700" indent="-647700">
              <a:lnSpc>
                <a:spcPct val="75000"/>
              </a:lnSpc>
              <a:buFont typeface="Wingdings" pitchFamily="2" charset="2"/>
              <a:buChar char="§"/>
            </a:pPr>
            <a:r>
              <a:rPr lang="en-US" sz="2700" dirty="0" smtClean="0"/>
              <a:t>How do you delete an array of structures or an array of array?</a:t>
            </a:r>
          </a:p>
          <a:p>
            <a:pPr marL="1200150" lvl="1" indent="-438150">
              <a:lnSpc>
                <a:spcPct val="75000"/>
              </a:lnSpc>
              <a:buFont typeface="Wingdings" pitchFamily="2" charset="2"/>
              <a:buAutoNum type="alphaUcPeriod"/>
            </a:pPr>
            <a:r>
              <a:rPr lang="en-US" sz="2000" dirty="0" smtClean="0"/>
              <a:t>Delete A;</a:t>
            </a:r>
          </a:p>
          <a:p>
            <a:pPr marL="1200150" lvl="1" indent="-438150">
              <a:lnSpc>
                <a:spcPct val="75000"/>
              </a:lnSpc>
              <a:buFont typeface="Wingdings" pitchFamily="2" charset="2"/>
              <a:buAutoNum type="alphaUcPeriod"/>
            </a:pPr>
            <a:r>
              <a:rPr lang="en-US" sz="2000" dirty="0" smtClean="0"/>
              <a:t>Delete each point stored in array A;</a:t>
            </a:r>
          </a:p>
          <a:p>
            <a:pPr marL="1200150" lvl="1" indent="-438150">
              <a:lnSpc>
                <a:spcPct val="75000"/>
              </a:lnSpc>
              <a:buFont typeface="Wingdings" pitchFamily="2" charset="2"/>
              <a:buAutoNum type="alphaUcPeriod"/>
            </a:pPr>
            <a:r>
              <a:rPr lang="en-US" sz="2000" dirty="0" smtClean="0"/>
              <a:t>Delete each structure pointed to by the pointers in the array;</a:t>
            </a:r>
            <a:endParaRPr lang="en-US" sz="2200" dirty="0" smtClean="0"/>
          </a:p>
        </p:txBody>
      </p:sp>
      <p:sp>
        <p:nvSpPr>
          <p:cNvPr id="4" name="Right Arrow 3"/>
          <p:cNvSpPr/>
          <p:nvPr/>
        </p:nvSpPr>
        <p:spPr bwMode="auto">
          <a:xfrm>
            <a:off x="533400" y="1143000"/>
            <a:ext cx="381000" cy="4572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2"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287747">
                                            <p:txEl>
                                              <p:pRg st="1" end="1"/>
                                            </p:txEl>
                                          </p:spTgt>
                                        </p:tgtEl>
                                        <p:attrNameLst>
                                          <p:attrName>style.visibility</p:attrName>
                                        </p:attrNameLst>
                                      </p:cBhvr>
                                      <p:to>
                                        <p:strVal val="visible"/>
                                      </p:to>
                                    </p:set>
                                    <p:animEffect transition="in" filter="wipe(up)">
                                      <p:cBhvr>
                                        <p:cTn id="13" dur="500"/>
                                        <p:tgtEl>
                                          <p:spTgt spid="287747">
                                            <p:txEl>
                                              <p:pRg st="1" end="1"/>
                                            </p:txEl>
                                          </p:spTgt>
                                        </p:tgtEl>
                                      </p:cBhvr>
                                    </p:animEffect>
                                  </p:childTnLst>
                                </p:cTn>
                              </p:par>
                            </p:childTnLst>
                          </p:cTn>
                        </p:par>
                        <p:par>
                          <p:cTn id="14" fill="hold" nodeType="afterGroup">
                            <p:stCondLst>
                              <p:cond delay="1500"/>
                            </p:stCondLst>
                            <p:childTnLst>
                              <p:par>
                                <p:cTn id="15" presetID="22" presetClass="entr" presetSubtype="1" fill="hold" nodeType="afterEffect">
                                  <p:stCondLst>
                                    <p:cond delay="0"/>
                                  </p:stCondLst>
                                  <p:childTnLst>
                                    <p:set>
                                      <p:cBhvr>
                                        <p:cTn id="16" dur="1" fill="hold">
                                          <p:stCondLst>
                                            <p:cond delay="0"/>
                                          </p:stCondLst>
                                        </p:cTn>
                                        <p:tgtEl>
                                          <p:spTgt spid="287747">
                                            <p:txEl>
                                              <p:pRg st="2" end="2"/>
                                            </p:txEl>
                                          </p:spTgt>
                                        </p:tgtEl>
                                        <p:attrNameLst>
                                          <p:attrName>style.visibility</p:attrName>
                                        </p:attrNameLst>
                                      </p:cBhvr>
                                      <p:to>
                                        <p:strVal val="visible"/>
                                      </p:to>
                                    </p:set>
                                    <p:animEffect transition="in" filter="wipe(up)">
                                      <p:cBhvr>
                                        <p:cTn id="17" dur="500"/>
                                        <p:tgtEl>
                                          <p:spTgt spid="287747">
                                            <p:txEl>
                                              <p:pRg st="2" end="2"/>
                                            </p:txEl>
                                          </p:spTgt>
                                        </p:tgtEl>
                                      </p:cBhvr>
                                    </p:animEffect>
                                  </p:childTnLst>
                                </p:cTn>
                              </p:par>
                            </p:childTnLst>
                          </p:cTn>
                        </p:par>
                        <p:par>
                          <p:cTn id="18" fill="hold" nodeType="afterGroup">
                            <p:stCondLst>
                              <p:cond delay="2000"/>
                            </p:stCondLst>
                            <p:childTnLst>
                              <p:par>
                                <p:cTn id="19" presetID="22" presetClass="entr" presetSubtype="1" fill="hold" nodeType="afterEffect">
                                  <p:stCondLst>
                                    <p:cond delay="0"/>
                                  </p:stCondLst>
                                  <p:childTnLst>
                                    <p:set>
                                      <p:cBhvr>
                                        <p:cTn id="20" dur="1" fill="hold">
                                          <p:stCondLst>
                                            <p:cond delay="0"/>
                                          </p:stCondLst>
                                        </p:cTn>
                                        <p:tgtEl>
                                          <p:spTgt spid="287747">
                                            <p:txEl>
                                              <p:pRg st="3" end="3"/>
                                            </p:txEl>
                                          </p:spTgt>
                                        </p:tgtEl>
                                        <p:attrNameLst>
                                          <p:attrName>style.visibility</p:attrName>
                                        </p:attrNameLst>
                                      </p:cBhvr>
                                      <p:to>
                                        <p:strVal val="visible"/>
                                      </p:to>
                                    </p:set>
                                    <p:animEffect transition="in" filter="wipe(up)">
                                      <p:cBhvr>
                                        <p:cTn id="21" dur="500"/>
                                        <p:tgtEl>
                                          <p:spTgt spid="28774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87747">
                                            <p:txEl>
                                              <p:pRg st="4" end="4"/>
                                            </p:txEl>
                                          </p:spTgt>
                                        </p:tgtEl>
                                        <p:attrNameLst>
                                          <p:attrName>style.visibility</p:attrName>
                                        </p:attrNameLst>
                                      </p:cBhvr>
                                      <p:to>
                                        <p:strVal val="visible"/>
                                      </p:to>
                                    </p:set>
                                    <p:animEffect transition="in" filter="wipe(up)">
                                      <p:cBhvr>
                                        <p:cTn id="26" dur="500"/>
                                        <p:tgtEl>
                                          <p:spTgt spid="287747">
                                            <p:txEl>
                                              <p:pRg st="4" end="4"/>
                                            </p:txEl>
                                          </p:spTgt>
                                        </p:tgtEl>
                                      </p:cBhvr>
                                    </p:animEffect>
                                  </p:childTnLst>
                                </p:cTn>
                              </p:par>
                              <p:par>
                                <p:cTn id="27" presetID="42" presetClass="path" presetSubtype="0" accel="50000" decel="50000" fill="hold" grpId="0" nodeType="withEffect">
                                  <p:stCondLst>
                                    <p:cond delay="0"/>
                                  </p:stCondLst>
                                  <p:childTnLst>
                                    <p:animMotion origin="layout" path="M 3.33333E-6 -1.11111E-6 L 0.00416 0.25556 " pathEditMode="relative" rAng="0" ptsTypes="AA">
                                      <p:cBhvr>
                                        <p:cTn id="28" dur="2000" fill="hold"/>
                                        <p:tgtEl>
                                          <p:spTgt spid="4"/>
                                        </p:tgtEl>
                                        <p:attrNameLst>
                                          <p:attrName>ppt_x</p:attrName>
                                          <p:attrName>ppt_y</p:attrName>
                                        </p:attrNameLst>
                                      </p:cBhvr>
                                      <p:rCtr x="208" y="12778"/>
                                    </p:animMotion>
                                  </p:childTnLst>
                                </p:cTn>
                              </p:par>
                            </p:childTnLst>
                          </p:cTn>
                        </p:par>
                        <p:par>
                          <p:cTn id="29" fill="hold" nodeType="afterGroup">
                            <p:stCondLst>
                              <p:cond delay="2000"/>
                            </p:stCondLst>
                            <p:childTnLst>
                              <p:par>
                                <p:cTn id="30" presetID="22" presetClass="entr" presetSubtype="1" fill="hold" nodeType="afterEffect">
                                  <p:stCondLst>
                                    <p:cond delay="0"/>
                                  </p:stCondLst>
                                  <p:childTnLst>
                                    <p:set>
                                      <p:cBhvr>
                                        <p:cTn id="31" dur="1" fill="hold">
                                          <p:stCondLst>
                                            <p:cond delay="0"/>
                                          </p:stCondLst>
                                        </p:cTn>
                                        <p:tgtEl>
                                          <p:spTgt spid="287747">
                                            <p:txEl>
                                              <p:pRg st="5" end="5"/>
                                            </p:txEl>
                                          </p:spTgt>
                                        </p:tgtEl>
                                        <p:attrNameLst>
                                          <p:attrName>style.visibility</p:attrName>
                                        </p:attrNameLst>
                                      </p:cBhvr>
                                      <p:to>
                                        <p:strVal val="visible"/>
                                      </p:to>
                                    </p:set>
                                    <p:animEffect transition="in" filter="wipe(up)">
                                      <p:cBhvr>
                                        <p:cTn id="32" dur="500"/>
                                        <p:tgtEl>
                                          <p:spTgt spid="287747">
                                            <p:txEl>
                                              <p:pRg st="5" end="5"/>
                                            </p:txEl>
                                          </p:spTgt>
                                        </p:tgtEl>
                                      </p:cBhvr>
                                    </p:animEffect>
                                  </p:childTnLst>
                                </p:cTn>
                              </p:par>
                            </p:childTnLst>
                          </p:cTn>
                        </p:par>
                        <p:par>
                          <p:cTn id="33" fill="hold" nodeType="afterGroup">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7747">
                                            <p:txEl>
                                              <p:pRg st="6" end="6"/>
                                            </p:txEl>
                                          </p:spTgt>
                                        </p:tgtEl>
                                        <p:attrNameLst>
                                          <p:attrName>style.visibility</p:attrName>
                                        </p:attrNameLst>
                                      </p:cBhvr>
                                      <p:to>
                                        <p:strVal val="visible"/>
                                      </p:to>
                                    </p:set>
                                    <p:animEffect transition="in" filter="wipe(up)">
                                      <p:cBhvr>
                                        <p:cTn id="36" dur="500"/>
                                        <p:tgtEl>
                                          <p:spTgt spid="287747">
                                            <p:txEl>
                                              <p:pRg st="6" end="6"/>
                                            </p:txEl>
                                          </p:spTgt>
                                        </p:tgtEl>
                                      </p:cBhvr>
                                    </p:animEffect>
                                  </p:childTnLst>
                                </p:cTn>
                              </p:par>
                            </p:childTnLst>
                          </p:cTn>
                        </p:par>
                        <p:par>
                          <p:cTn id="37" fill="hold" nodeType="afterGroup">
                            <p:stCondLst>
                              <p:cond delay="3000"/>
                            </p:stCondLst>
                            <p:childTnLst>
                              <p:par>
                                <p:cTn id="38" presetID="22" presetClass="entr" presetSubtype="1" fill="hold" nodeType="afterEffect">
                                  <p:stCondLst>
                                    <p:cond delay="0"/>
                                  </p:stCondLst>
                                  <p:childTnLst>
                                    <p:set>
                                      <p:cBhvr>
                                        <p:cTn id="39" dur="1" fill="hold">
                                          <p:stCondLst>
                                            <p:cond delay="0"/>
                                          </p:stCondLst>
                                        </p:cTn>
                                        <p:tgtEl>
                                          <p:spTgt spid="287747">
                                            <p:txEl>
                                              <p:pRg st="7" end="7"/>
                                            </p:txEl>
                                          </p:spTgt>
                                        </p:tgtEl>
                                        <p:attrNameLst>
                                          <p:attrName>style.visibility</p:attrName>
                                        </p:attrNameLst>
                                      </p:cBhvr>
                                      <p:to>
                                        <p:strVal val="visible"/>
                                      </p:to>
                                    </p:set>
                                    <p:animEffect transition="in" filter="wipe(up)">
                                      <p:cBhvr>
                                        <p:cTn id="40" dur="500"/>
                                        <p:tgtEl>
                                          <p:spTgt spid="287747">
                                            <p:txEl>
                                              <p:pRg st="7" end="7"/>
                                            </p:txEl>
                                          </p:spTgt>
                                        </p:tgtEl>
                                      </p:cBhvr>
                                    </p:animEffect>
                                  </p:childTnLst>
                                </p:cTn>
                              </p:par>
                            </p:childTnLst>
                          </p:cTn>
                        </p:par>
                        <p:par>
                          <p:cTn id="41" fill="hold" nodeType="afterGroup">
                            <p:stCondLst>
                              <p:cond delay="3500"/>
                            </p:stCondLst>
                            <p:childTnLst>
                              <p:par>
                                <p:cTn id="42" presetID="22" presetClass="entr" presetSubtype="1" fill="hold" nodeType="afterEffect">
                                  <p:stCondLst>
                                    <p:cond delay="0"/>
                                  </p:stCondLst>
                                  <p:childTnLst>
                                    <p:set>
                                      <p:cBhvr>
                                        <p:cTn id="43" dur="1" fill="hold">
                                          <p:stCondLst>
                                            <p:cond delay="0"/>
                                          </p:stCondLst>
                                        </p:cTn>
                                        <p:tgtEl>
                                          <p:spTgt spid="287747">
                                            <p:txEl>
                                              <p:pRg st="8" end="8"/>
                                            </p:txEl>
                                          </p:spTgt>
                                        </p:tgtEl>
                                        <p:attrNameLst>
                                          <p:attrName>style.visibility</p:attrName>
                                        </p:attrNameLst>
                                      </p:cBhvr>
                                      <p:to>
                                        <p:strVal val="visible"/>
                                      </p:to>
                                    </p:set>
                                    <p:animEffect transition="in" filter="wipe(up)">
                                      <p:cBhvr>
                                        <p:cTn id="44" dur="500"/>
                                        <p:tgtEl>
                                          <p:spTgt spid="287747">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87747">
                                            <p:txEl>
                                              <p:pRg st="9" end="9"/>
                                            </p:txEl>
                                          </p:spTgt>
                                        </p:tgtEl>
                                        <p:attrNameLst>
                                          <p:attrName>style.visibility</p:attrName>
                                        </p:attrNameLst>
                                      </p:cBhvr>
                                      <p:to>
                                        <p:strVal val="visible"/>
                                      </p:to>
                                    </p:set>
                                    <p:animEffect transition="in" filter="wipe(up)">
                                      <p:cBhvr>
                                        <p:cTn id="49" dur="500"/>
                                        <p:tgtEl>
                                          <p:spTgt spid="287747">
                                            <p:txEl>
                                              <p:pRg st="9" end="9"/>
                                            </p:txEl>
                                          </p:spTgt>
                                        </p:tgtEl>
                                      </p:cBhvr>
                                    </p:animEffect>
                                  </p:childTnLst>
                                </p:cTn>
                              </p:par>
                              <p:par>
                                <p:cTn id="50" presetID="42" presetClass="path" presetSubtype="0" accel="50000" decel="50000" fill="hold" grpId="1" nodeType="withEffect">
                                  <p:stCondLst>
                                    <p:cond delay="0"/>
                                  </p:stCondLst>
                                  <p:childTnLst>
                                    <p:animMotion origin="layout" path="M 0.00416 0.25556 L 0.00416 0.53333 " pathEditMode="relative" rAng="0" ptsTypes="AA">
                                      <p:cBhvr>
                                        <p:cTn id="51" dur="2000" fill="hold"/>
                                        <p:tgtEl>
                                          <p:spTgt spid="4"/>
                                        </p:tgtEl>
                                        <p:attrNameLst>
                                          <p:attrName>ppt_x</p:attrName>
                                          <p:attrName>ppt_y</p:attrName>
                                        </p:attrNameLst>
                                      </p:cBhvr>
                                      <p:rCtr x="0" y="13889"/>
                                    </p:animMotion>
                                  </p:childTnLst>
                                </p:cTn>
                              </p:par>
                            </p:childTnLst>
                          </p:cTn>
                        </p:par>
                        <p:par>
                          <p:cTn id="52" fill="hold" nodeType="afterGroup">
                            <p:stCondLst>
                              <p:cond delay="2000"/>
                            </p:stCondLst>
                            <p:childTnLst>
                              <p:par>
                                <p:cTn id="53" presetID="22" presetClass="entr" presetSubtype="1" fill="hold" nodeType="afterEffect">
                                  <p:stCondLst>
                                    <p:cond delay="0"/>
                                  </p:stCondLst>
                                  <p:childTnLst>
                                    <p:set>
                                      <p:cBhvr>
                                        <p:cTn id="54" dur="1" fill="hold">
                                          <p:stCondLst>
                                            <p:cond delay="0"/>
                                          </p:stCondLst>
                                        </p:cTn>
                                        <p:tgtEl>
                                          <p:spTgt spid="287747">
                                            <p:txEl>
                                              <p:pRg st="10" end="10"/>
                                            </p:txEl>
                                          </p:spTgt>
                                        </p:tgtEl>
                                        <p:attrNameLst>
                                          <p:attrName>style.visibility</p:attrName>
                                        </p:attrNameLst>
                                      </p:cBhvr>
                                      <p:to>
                                        <p:strVal val="visible"/>
                                      </p:to>
                                    </p:set>
                                    <p:animEffect transition="in" filter="wipe(up)">
                                      <p:cBhvr>
                                        <p:cTn id="55" dur="500"/>
                                        <p:tgtEl>
                                          <p:spTgt spid="287747">
                                            <p:txEl>
                                              <p:pRg st="10" end="10"/>
                                            </p:txEl>
                                          </p:spTgt>
                                        </p:tgtEl>
                                      </p:cBhvr>
                                    </p:animEffect>
                                  </p:childTnLst>
                                </p:cTn>
                              </p:par>
                            </p:childTnLst>
                          </p:cTn>
                        </p:par>
                        <p:par>
                          <p:cTn id="56" fill="hold" nodeType="afterGroup">
                            <p:stCondLst>
                              <p:cond delay="2500"/>
                            </p:stCondLst>
                            <p:childTnLst>
                              <p:par>
                                <p:cTn id="57" presetID="22" presetClass="entr" presetSubtype="1" fill="hold" nodeType="afterEffect">
                                  <p:stCondLst>
                                    <p:cond delay="0"/>
                                  </p:stCondLst>
                                  <p:childTnLst>
                                    <p:set>
                                      <p:cBhvr>
                                        <p:cTn id="58" dur="1" fill="hold">
                                          <p:stCondLst>
                                            <p:cond delay="0"/>
                                          </p:stCondLst>
                                        </p:cTn>
                                        <p:tgtEl>
                                          <p:spTgt spid="287747">
                                            <p:txEl>
                                              <p:pRg st="11" end="11"/>
                                            </p:txEl>
                                          </p:spTgt>
                                        </p:tgtEl>
                                        <p:attrNameLst>
                                          <p:attrName>style.visibility</p:attrName>
                                        </p:attrNameLst>
                                      </p:cBhvr>
                                      <p:to>
                                        <p:strVal val="visible"/>
                                      </p:to>
                                    </p:set>
                                    <p:animEffect transition="in" filter="wipe(up)">
                                      <p:cBhvr>
                                        <p:cTn id="59" dur="500"/>
                                        <p:tgtEl>
                                          <p:spTgt spid="287747">
                                            <p:txEl>
                                              <p:pRg st="11" end="11"/>
                                            </p:txEl>
                                          </p:spTgt>
                                        </p:tgtEl>
                                      </p:cBhvr>
                                    </p:animEffect>
                                  </p:childTnLst>
                                </p:cTn>
                              </p:par>
                            </p:childTnLst>
                          </p:cTn>
                        </p:par>
                        <p:par>
                          <p:cTn id="60" fill="hold" nodeType="afterGroup">
                            <p:stCondLst>
                              <p:cond delay="3000"/>
                            </p:stCondLst>
                            <p:childTnLst>
                              <p:par>
                                <p:cTn id="61" presetID="22" presetClass="entr" presetSubtype="1" fill="hold" nodeType="afterEffect">
                                  <p:stCondLst>
                                    <p:cond delay="0"/>
                                  </p:stCondLst>
                                  <p:childTnLst>
                                    <p:set>
                                      <p:cBhvr>
                                        <p:cTn id="62" dur="1" fill="hold">
                                          <p:stCondLst>
                                            <p:cond delay="0"/>
                                          </p:stCondLst>
                                        </p:cTn>
                                        <p:tgtEl>
                                          <p:spTgt spid="287747">
                                            <p:txEl>
                                              <p:pRg st="12" end="12"/>
                                            </p:txEl>
                                          </p:spTgt>
                                        </p:tgtEl>
                                        <p:attrNameLst>
                                          <p:attrName>style.visibility</p:attrName>
                                        </p:attrNameLst>
                                      </p:cBhvr>
                                      <p:to>
                                        <p:strVal val="visible"/>
                                      </p:to>
                                    </p:set>
                                    <p:animEffect transition="in" filter="wipe(up)">
                                      <p:cBhvr>
                                        <p:cTn id="63" dur="500"/>
                                        <p:tgtEl>
                                          <p:spTgt spid="2877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901" name="Text Box 37"/>
          <p:cNvSpPr txBox="1">
            <a:spLocks noChangeArrowheads="1"/>
          </p:cNvSpPr>
          <p:nvPr/>
        </p:nvSpPr>
        <p:spPr bwMode="auto">
          <a:xfrm>
            <a:off x="1371600" y="1543050"/>
            <a:ext cx="539750" cy="3667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null</a:t>
            </a:r>
          </a:p>
        </p:txBody>
      </p:sp>
      <p:sp>
        <p:nvSpPr>
          <p:cNvPr id="34819" name="Rectangle 2"/>
          <p:cNvSpPr>
            <a:spLocks noGrp="1" noChangeArrowheads="1"/>
          </p:cNvSpPr>
          <p:nvPr>
            <p:ph type="title"/>
          </p:nvPr>
        </p:nvSpPr>
        <p:spPr>
          <a:xfrm>
            <a:off x="671513" y="152400"/>
            <a:ext cx="7807325" cy="563563"/>
          </a:xfrm>
        </p:spPr>
        <p:txBody>
          <a:bodyPr/>
          <a:lstStyle/>
          <a:p>
            <a:r>
              <a:rPr lang="en-US" smtClean="0"/>
              <a:t>Deleting an Entire Linked List</a:t>
            </a:r>
          </a:p>
        </p:txBody>
      </p:sp>
      <p:sp>
        <p:nvSpPr>
          <p:cNvPr id="292868" name="Rectangle 4"/>
          <p:cNvSpPr>
            <a:spLocks noChangeArrowheads="1"/>
          </p:cNvSpPr>
          <p:nvPr/>
        </p:nvSpPr>
        <p:spPr bwMode="auto">
          <a:xfrm>
            <a:off x="144780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Line 5"/>
          <p:cNvSpPr>
            <a:spLocks noChangeShapeType="1"/>
          </p:cNvSpPr>
          <p:nvPr/>
        </p:nvSpPr>
        <p:spPr bwMode="auto">
          <a:xfrm>
            <a:off x="19748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Rectangle 6"/>
          <p:cNvSpPr>
            <a:spLocks noChangeArrowheads="1"/>
          </p:cNvSpPr>
          <p:nvPr/>
        </p:nvSpPr>
        <p:spPr bwMode="auto">
          <a:xfrm>
            <a:off x="24320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a:off x="29654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Rectangle 8"/>
          <p:cNvSpPr>
            <a:spLocks noChangeArrowheads="1"/>
          </p:cNvSpPr>
          <p:nvPr/>
        </p:nvSpPr>
        <p:spPr bwMode="auto">
          <a:xfrm>
            <a:off x="34226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p:cNvSpPr>
            <a:spLocks noChangeShapeType="1"/>
          </p:cNvSpPr>
          <p:nvPr/>
        </p:nvSpPr>
        <p:spPr bwMode="auto">
          <a:xfrm>
            <a:off x="39560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Rectangle 10"/>
          <p:cNvSpPr>
            <a:spLocks noChangeArrowheads="1"/>
          </p:cNvSpPr>
          <p:nvPr/>
        </p:nvSpPr>
        <p:spPr bwMode="auto">
          <a:xfrm>
            <a:off x="44132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11"/>
          <p:cNvSpPr>
            <a:spLocks noChangeShapeType="1"/>
          </p:cNvSpPr>
          <p:nvPr/>
        </p:nvSpPr>
        <p:spPr bwMode="auto">
          <a:xfrm>
            <a:off x="49466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Rectangle 12"/>
          <p:cNvSpPr>
            <a:spLocks noChangeArrowheads="1"/>
          </p:cNvSpPr>
          <p:nvPr/>
        </p:nvSpPr>
        <p:spPr bwMode="auto">
          <a:xfrm>
            <a:off x="54038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13"/>
          <p:cNvSpPr>
            <a:spLocks noChangeShapeType="1"/>
          </p:cNvSpPr>
          <p:nvPr/>
        </p:nvSpPr>
        <p:spPr bwMode="auto">
          <a:xfrm>
            <a:off x="59372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Rectangle 14"/>
          <p:cNvSpPr>
            <a:spLocks noChangeArrowheads="1"/>
          </p:cNvSpPr>
          <p:nvPr/>
        </p:nvSpPr>
        <p:spPr bwMode="auto">
          <a:xfrm>
            <a:off x="72326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15"/>
          <p:cNvSpPr>
            <a:spLocks noChangeShapeType="1"/>
          </p:cNvSpPr>
          <p:nvPr/>
        </p:nvSpPr>
        <p:spPr bwMode="auto">
          <a:xfrm>
            <a:off x="69278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Text Box 16"/>
          <p:cNvSpPr txBox="1">
            <a:spLocks noChangeArrowheads="1"/>
          </p:cNvSpPr>
          <p:nvPr/>
        </p:nvSpPr>
        <p:spPr bwMode="auto">
          <a:xfrm>
            <a:off x="7613650" y="1604963"/>
            <a:ext cx="285750" cy="336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0</a:t>
            </a:r>
          </a:p>
        </p:txBody>
      </p:sp>
      <p:sp>
        <p:nvSpPr>
          <p:cNvPr id="292882" name="Text Box 18"/>
          <p:cNvSpPr txBox="1">
            <a:spLocks noChangeArrowheads="1"/>
          </p:cNvSpPr>
          <p:nvPr/>
        </p:nvSpPr>
        <p:spPr bwMode="auto">
          <a:xfrm>
            <a:off x="381000" y="1543050"/>
            <a:ext cx="615950" cy="3667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head</a:t>
            </a:r>
          </a:p>
        </p:txBody>
      </p:sp>
      <p:grpSp>
        <p:nvGrpSpPr>
          <p:cNvPr id="292902" name="Group 38"/>
          <p:cNvGrpSpPr>
            <a:grpSpLocks/>
          </p:cNvGrpSpPr>
          <p:nvPr/>
        </p:nvGrpSpPr>
        <p:grpSpPr bwMode="auto">
          <a:xfrm>
            <a:off x="1981200" y="4316413"/>
            <a:ext cx="1143000" cy="304800"/>
            <a:chOff x="1248" y="2476"/>
            <a:chExt cx="720" cy="192"/>
          </a:xfrm>
        </p:grpSpPr>
        <p:sp>
          <p:nvSpPr>
            <p:cNvPr id="34862" name="Line 20"/>
            <p:cNvSpPr>
              <a:spLocks noChangeShapeType="1"/>
            </p:cNvSpPr>
            <p:nvPr/>
          </p:nvSpPr>
          <p:spPr bwMode="auto">
            <a:xfrm>
              <a:off x="1248"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3" name="Rectangle 21"/>
            <p:cNvSpPr>
              <a:spLocks noChangeArrowheads="1"/>
            </p:cNvSpPr>
            <p:nvPr/>
          </p:nvSpPr>
          <p:spPr bwMode="auto">
            <a:xfrm>
              <a:off x="1536"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2904" name="Group 40"/>
          <p:cNvGrpSpPr>
            <a:grpSpLocks/>
          </p:cNvGrpSpPr>
          <p:nvPr/>
        </p:nvGrpSpPr>
        <p:grpSpPr bwMode="auto">
          <a:xfrm>
            <a:off x="2971800" y="4316413"/>
            <a:ext cx="1143000" cy="304800"/>
            <a:chOff x="1872" y="2476"/>
            <a:chExt cx="720" cy="192"/>
          </a:xfrm>
        </p:grpSpPr>
        <p:sp>
          <p:nvSpPr>
            <p:cNvPr id="34860" name="Line 22"/>
            <p:cNvSpPr>
              <a:spLocks noChangeShapeType="1"/>
            </p:cNvSpPr>
            <p:nvPr/>
          </p:nvSpPr>
          <p:spPr bwMode="auto">
            <a:xfrm>
              <a:off x="1872"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Rectangle 23"/>
            <p:cNvSpPr>
              <a:spLocks noChangeArrowheads="1"/>
            </p:cNvSpPr>
            <p:nvPr/>
          </p:nvSpPr>
          <p:spPr bwMode="auto">
            <a:xfrm>
              <a:off x="2160"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2905" name="Group 41"/>
          <p:cNvGrpSpPr>
            <a:grpSpLocks/>
          </p:cNvGrpSpPr>
          <p:nvPr/>
        </p:nvGrpSpPr>
        <p:grpSpPr bwMode="auto">
          <a:xfrm>
            <a:off x="3962400" y="4316413"/>
            <a:ext cx="1143000" cy="304800"/>
            <a:chOff x="2496" y="2476"/>
            <a:chExt cx="720" cy="192"/>
          </a:xfrm>
        </p:grpSpPr>
        <p:sp>
          <p:nvSpPr>
            <p:cNvPr id="34858" name="Line 24"/>
            <p:cNvSpPr>
              <a:spLocks noChangeShapeType="1"/>
            </p:cNvSpPr>
            <p:nvPr/>
          </p:nvSpPr>
          <p:spPr bwMode="auto">
            <a:xfrm>
              <a:off x="2496"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9" name="Rectangle 25"/>
            <p:cNvSpPr>
              <a:spLocks noChangeArrowheads="1"/>
            </p:cNvSpPr>
            <p:nvPr/>
          </p:nvSpPr>
          <p:spPr bwMode="auto">
            <a:xfrm>
              <a:off x="2784"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2908" name="Group 44"/>
          <p:cNvGrpSpPr>
            <a:grpSpLocks/>
          </p:cNvGrpSpPr>
          <p:nvPr/>
        </p:nvGrpSpPr>
        <p:grpSpPr bwMode="auto">
          <a:xfrm>
            <a:off x="4953000" y="4316413"/>
            <a:ext cx="1447800" cy="304800"/>
            <a:chOff x="3120" y="2476"/>
            <a:chExt cx="912" cy="192"/>
          </a:xfrm>
        </p:grpSpPr>
        <p:grpSp>
          <p:nvGrpSpPr>
            <p:cNvPr id="34854" name="Group 42"/>
            <p:cNvGrpSpPr>
              <a:grpSpLocks/>
            </p:cNvGrpSpPr>
            <p:nvPr/>
          </p:nvGrpSpPr>
          <p:grpSpPr bwMode="auto">
            <a:xfrm>
              <a:off x="3120" y="2476"/>
              <a:ext cx="720" cy="192"/>
              <a:chOff x="3120" y="2476"/>
              <a:chExt cx="720" cy="192"/>
            </a:xfrm>
          </p:grpSpPr>
          <p:sp>
            <p:nvSpPr>
              <p:cNvPr id="34856" name="Line 26"/>
              <p:cNvSpPr>
                <a:spLocks noChangeShapeType="1"/>
              </p:cNvSpPr>
              <p:nvPr/>
            </p:nvSpPr>
            <p:spPr bwMode="auto">
              <a:xfrm>
                <a:off x="3120"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Rectangle 27"/>
              <p:cNvSpPr>
                <a:spLocks noChangeArrowheads="1"/>
              </p:cNvSpPr>
              <p:nvPr/>
            </p:nvSpPr>
            <p:spPr bwMode="auto">
              <a:xfrm>
                <a:off x="3408"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55" name="Line 28"/>
            <p:cNvSpPr>
              <a:spLocks noChangeShapeType="1"/>
            </p:cNvSpPr>
            <p:nvPr/>
          </p:nvSpPr>
          <p:spPr bwMode="auto">
            <a:xfrm>
              <a:off x="3744"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2909" name="Group 45"/>
          <p:cNvGrpSpPr>
            <a:grpSpLocks/>
          </p:cNvGrpSpPr>
          <p:nvPr/>
        </p:nvGrpSpPr>
        <p:grpSpPr bwMode="auto">
          <a:xfrm>
            <a:off x="6934200" y="4316413"/>
            <a:ext cx="990600" cy="336550"/>
            <a:chOff x="4368" y="2476"/>
            <a:chExt cx="624" cy="212"/>
          </a:xfrm>
        </p:grpSpPr>
        <p:sp>
          <p:nvSpPr>
            <p:cNvPr id="34851" name="Rectangle 29"/>
            <p:cNvSpPr>
              <a:spLocks noChangeArrowheads="1"/>
            </p:cNvSpPr>
            <p:nvPr/>
          </p:nvSpPr>
          <p:spPr bwMode="auto">
            <a:xfrm>
              <a:off x="4560"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0"/>
            <p:cNvSpPr>
              <a:spLocks noChangeShapeType="1"/>
            </p:cNvSpPr>
            <p:nvPr/>
          </p:nvSpPr>
          <p:spPr bwMode="auto">
            <a:xfrm>
              <a:off x="4368"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Text Box 31"/>
            <p:cNvSpPr txBox="1">
              <a:spLocks noChangeArrowheads="1"/>
            </p:cNvSpPr>
            <p:nvPr/>
          </p:nvSpPr>
          <p:spPr bwMode="auto">
            <a:xfrm>
              <a:off x="4800" y="2476"/>
              <a:ext cx="180" cy="2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0</a:t>
              </a:r>
            </a:p>
          </p:txBody>
        </p:sp>
      </p:grpSp>
      <p:grpSp>
        <p:nvGrpSpPr>
          <p:cNvPr id="292903" name="Group 39"/>
          <p:cNvGrpSpPr>
            <a:grpSpLocks/>
          </p:cNvGrpSpPr>
          <p:nvPr/>
        </p:nvGrpSpPr>
        <p:grpSpPr bwMode="auto">
          <a:xfrm>
            <a:off x="990600" y="4316413"/>
            <a:ext cx="1143000" cy="304800"/>
            <a:chOff x="624" y="2476"/>
            <a:chExt cx="720" cy="192"/>
          </a:xfrm>
        </p:grpSpPr>
        <p:sp>
          <p:nvSpPr>
            <p:cNvPr id="34849" name="Rectangle 19"/>
            <p:cNvSpPr>
              <a:spLocks noChangeArrowheads="1"/>
            </p:cNvSpPr>
            <p:nvPr/>
          </p:nvSpPr>
          <p:spPr bwMode="auto">
            <a:xfrm>
              <a:off x="912"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Line 32"/>
            <p:cNvSpPr>
              <a:spLocks noChangeShapeType="1"/>
            </p:cNvSpPr>
            <p:nvPr/>
          </p:nvSpPr>
          <p:spPr bwMode="auto">
            <a:xfrm>
              <a:off x="624"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2897" name="Text Box 33"/>
          <p:cNvSpPr txBox="1">
            <a:spLocks noChangeArrowheads="1"/>
          </p:cNvSpPr>
          <p:nvPr/>
        </p:nvSpPr>
        <p:spPr bwMode="auto">
          <a:xfrm>
            <a:off x="450850" y="4271963"/>
            <a:ext cx="615950" cy="3667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head</a:t>
            </a:r>
          </a:p>
        </p:txBody>
      </p:sp>
      <p:grpSp>
        <p:nvGrpSpPr>
          <p:cNvPr id="292900" name="Group 36"/>
          <p:cNvGrpSpPr>
            <a:grpSpLocks/>
          </p:cNvGrpSpPr>
          <p:nvPr/>
        </p:nvGrpSpPr>
        <p:grpSpPr bwMode="auto">
          <a:xfrm>
            <a:off x="730250" y="3829050"/>
            <a:ext cx="717550" cy="519113"/>
            <a:chOff x="460" y="2169"/>
            <a:chExt cx="452" cy="327"/>
          </a:xfrm>
        </p:grpSpPr>
        <p:sp>
          <p:nvSpPr>
            <p:cNvPr id="34847" name="Freeform 34"/>
            <p:cNvSpPr>
              <a:spLocks/>
            </p:cNvSpPr>
            <p:nvPr/>
          </p:nvSpPr>
          <p:spPr bwMode="auto">
            <a:xfrm>
              <a:off x="672" y="2352"/>
              <a:ext cx="240" cy="144"/>
            </a:xfrm>
            <a:custGeom>
              <a:avLst/>
              <a:gdLst>
                <a:gd name="T0" fmla="*/ 0 w 240"/>
                <a:gd name="T1" fmla="*/ 0 h 144"/>
                <a:gd name="T2" fmla="*/ 0 w 240"/>
                <a:gd name="T3" fmla="*/ 144 h 144"/>
                <a:gd name="T4" fmla="*/ 240 w 240"/>
                <a:gd name="T5" fmla="*/ 144 h 144"/>
                <a:gd name="T6" fmla="*/ 0 60000 65536"/>
                <a:gd name="T7" fmla="*/ 0 60000 65536"/>
                <a:gd name="T8" fmla="*/ 0 60000 65536"/>
              </a:gdLst>
              <a:ahLst/>
              <a:cxnLst>
                <a:cxn ang="T6">
                  <a:pos x="T0" y="T1"/>
                </a:cxn>
                <a:cxn ang="T7">
                  <a:pos x="T2" y="T3"/>
                </a:cxn>
                <a:cxn ang="T8">
                  <a:pos x="T4" y="T5"/>
                </a:cxn>
              </a:cxnLst>
              <a:rect l="0" t="0" r="r" b="b"/>
              <a:pathLst>
                <a:path w="240" h="144">
                  <a:moveTo>
                    <a:pt x="0" y="0"/>
                  </a:moveTo>
                  <a:lnTo>
                    <a:pt x="0" y="144"/>
                  </a:lnTo>
                  <a:lnTo>
                    <a:pt x="240" y="144"/>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Text Box 35"/>
            <p:cNvSpPr txBox="1">
              <a:spLocks noChangeArrowheads="1"/>
            </p:cNvSpPr>
            <p:nvPr/>
          </p:nvSpPr>
          <p:spPr bwMode="auto">
            <a:xfrm>
              <a:off x="460" y="2169"/>
              <a:ext cx="404"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temp</a:t>
              </a:r>
            </a:p>
          </p:txBody>
        </p:sp>
      </p:grpSp>
      <p:sp>
        <p:nvSpPr>
          <p:cNvPr id="292910" name="Text Box 46"/>
          <p:cNvSpPr txBox="1">
            <a:spLocks noChangeArrowheads="1"/>
          </p:cNvSpPr>
          <p:nvPr/>
        </p:nvSpPr>
        <p:spPr bwMode="auto">
          <a:xfrm>
            <a:off x="3581400" y="1909763"/>
            <a:ext cx="401955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Become uncollectable garbage!</a:t>
            </a:r>
          </a:p>
        </p:txBody>
      </p:sp>
      <p:sp>
        <p:nvSpPr>
          <p:cNvPr id="292911" name="Text Box 47"/>
          <p:cNvSpPr txBox="1">
            <a:spLocks noChangeArrowheads="1"/>
          </p:cNvSpPr>
          <p:nvPr/>
        </p:nvSpPr>
        <p:spPr bwMode="auto">
          <a:xfrm>
            <a:off x="762000" y="3205163"/>
            <a:ext cx="7887096" cy="4616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smtClean="0"/>
              <a:t>Deleting </a:t>
            </a:r>
            <a:r>
              <a:rPr lang="en-US" dirty="0"/>
              <a:t>the linked List Step by Step </a:t>
            </a:r>
            <a:r>
              <a:rPr lang="en-US" dirty="0" smtClean="0"/>
              <a:t>Forwards (While-Loop)</a:t>
            </a:r>
            <a:endParaRPr lang="en-US" dirty="0"/>
          </a:p>
        </p:txBody>
      </p:sp>
      <p:sp>
        <p:nvSpPr>
          <p:cNvPr id="292912" name="Text Box 48"/>
          <p:cNvSpPr txBox="1">
            <a:spLocks noChangeArrowheads="1"/>
          </p:cNvSpPr>
          <p:nvPr/>
        </p:nvSpPr>
        <p:spPr bwMode="auto">
          <a:xfrm>
            <a:off x="381000" y="838200"/>
            <a:ext cx="1441450" cy="6413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solidFill>
                  <a:srgbClr val="CC3300"/>
                </a:solidFill>
                <a:latin typeface="Arial" pitchFamily="34" charset="0"/>
              </a:rPr>
              <a:t>delete head;</a:t>
            </a:r>
          </a:p>
          <a:p>
            <a:r>
              <a:rPr lang="en-US" sz="1800" dirty="0">
                <a:solidFill>
                  <a:srgbClr val="CC3300"/>
                </a:solidFill>
                <a:latin typeface="Arial" pitchFamily="34" charset="0"/>
              </a:rPr>
              <a:t>head= null;</a:t>
            </a:r>
          </a:p>
        </p:txBody>
      </p:sp>
      <p:sp>
        <p:nvSpPr>
          <p:cNvPr id="292913" name="Text Box 49"/>
          <p:cNvSpPr txBox="1">
            <a:spLocks noChangeArrowheads="1"/>
          </p:cNvSpPr>
          <p:nvPr/>
        </p:nvSpPr>
        <p:spPr bwMode="auto">
          <a:xfrm>
            <a:off x="2725738" y="4881563"/>
            <a:ext cx="3294062" cy="19208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dirty="0">
                <a:latin typeface="Arial" pitchFamily="34" charset="0"/>
              </a:rPr>
              <a:t>temp = head;</a:t>
            </a:r>
          </a:p>
          <a:p>
            <a:r>
              <a:rPr lang="en-US" sz="2000" dirty="0">
                <a:latin typeface="Arial" pitchFamily="34" charset="0"/>
              </a:rPr>
              <a:t>while (temp != null) {</a:t>
            </a:r>
          </a:p>
          <a:p>
            <a:r>
              <a:rPr lang="en-US" sz="2000" dirty="0">
                <a:latin typeface="Arial" pitchFamily="34" charset="0"/>
              </a:rPr>
              <a:t>	temp = temp-&gt;next;</a:t>
            </a:r>
          </a:p>
          <a:p>
            <a:r>
              <a:rPr lang="en-US" sz="2000" dirty="0">
                <a:latin typeface="Arial" pitchFamily="34" charset="0"/>
              </a:rPr>
              <a:t>	delete head;</a:t>
            </a:r>
          </a:p>
          <a:p>
            <a:r>
              <a:rPr lang="en-US" sz="2000" dirty="0">
                <a:latin typeface="Arial" pitchFamily="34" charset="0"/>
              </a:rPr>
              <a:t>	head = temp;</a:t>
            </a:r>
          </a:p>
          <a:p>
            <a:r>
              <a:rPr lang="en-US" sz="2000" dirty="0">
                <a:latin typeface="Arial" pitchFamily="34" charset="0"/>
              </a:rPr>
              <a:t>}</a:t>
            </a:r>
          </a:p>
        </p:txBody>
      </p:sp>
      <p:sp>
        <p:nvSpPr>
          <p:cNvPr id="292881" name="Line 17"/>
          <p:cNvSpPr>
            <a:spLocks noChangeShapeType="1"/>
          </p:cNvSpPr>
          <p:nvPr/>
        </p:nvSpPr>
        <p:spPr bwMode="auto">
          <a:xfrm>
            <a:off x="9842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912"/>
                                        </p:tgtEl>
                                        <p:attrNameLst>
                                          <p:attrName>style.visibility</p:attrName>
                                        </p:attrNameLst>
                                      </p:cBhvr>
                                      <p:to>
                                        <p:strVal val="visible"/>
                                      </p:to>
                                    </p:set>
                                    <p:anim calcmode="lin" valueType="num">
                                      <p:cBhvr additive="base">
                                        <p:cTn id="7" dur="500" fill="hold"/>
                                        <p:tgtEl>
                                          <p:spTgt spid="292912"/>
                                        </p:tgtEl>
                                        <p:attrNameLst>
                                          <p:attrName>ppt_x</p:attrName>
                                        </p:attrNameLst>
                                      </p:cBhvr>
                                      <p:tavLst>
                                        <p:tav tm="0">
                                          <p:val>
                                            <p:strVal val="#ppt_x"/>
                                          </p:val>
                                        </p:tav>
                                        <p:tav tm="100000">
                                          <p:val>
                                            <p:strVal val="#ppt_x"/>
                                          </p:val>
                                        </p:tav>
                                      </p:tavLst>
                                    </p:anim>
                                    <p:anim calcmode="lin" valueType="num">
                                      <p:cBhvr additive="base">
                                        <p:cTn id="8" dur="500" fill="hold"/>
                                        <p:tgtEl>
                                          <p:spTgt spid="2929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292868"/>
                                        </p:tgtEl>
                                        <p:attrNameLst>
                                          <p:attrName>ppt_x</p:attrName>
                                        </p:attrNameLst>
                                      </p:cBhvr>
                                      <p:tavLst>
                                        <p:tav tm="0">
                                          <p:val>
                                            <p:strVal val="ppt_x"/>
                                          </p:val>
                                        </p:tav>
                                        <p:tav tm="100000">
                                          <p:val>
                                            <p:strVal val="ppt_x"/>
                                          </p:val>
                                        </p:tav>
                                      </p:tavLst>
                                    </p:anim>
                                    <p:anim calcmode="lin" valueType="num">
                                      <p:cBhvr additive="base">
                                        <p:cTn id="13" dur="500"/>
                                        <p:tgtEl>
                                          <p:spTgt spid="292868"/>
                                        </p:tgtEl>
                                        <p:attrNameLst>
                                          <p:attrName>ppt_y</p:attrName>
                                        </p:attrNameLst>
                                      </p:cBhvr>
                                      <p:tavLst>
                                        <p:tav tm="0">
                                          <p:val>
                                            <p:strVal val="ppt_y"/>
                                          </p:val>
                                        </p:tav>
                                        <p:tav tm="100000">
                                          <p:val>
                                            <p:strVal val="1+ppt_h/2"/>
                                          </p:val>
                                        </p:tav>
                                      </p:tavLst>
                                    </p:anim>
                                    <p:set>
                                      <p:cBhvr>
                                        <p:cTn id="14" dur="1" fill="hold">
                                          <p:stCondLst>
                                            <p:cond delay="499"/>
                                          </p:stCondLst>
                                        </p:cTn>
                                        <p:tgtEl>
                                          <p:spTgt spid="292868"/>
                                        </p:tgtEl>
                                        <p:attrNameLst>
                                          <p:attrName>style.visibility</p:attrName>
                                        </p:attrNameLst>
                                      </p:cBhvr>
                                      <p:to>
                                        <p:strVal val="hidden"/>
                                      </p:to>
                                    </p:set>
                                  </p:childTnLst>
                                </p:cTn>
                              </p:par>
                            </p:childTnLst>
                          </p:cTn>
                        </p:par>
                        <p:par>
                          <p:cTn id="15" fill="hold" nodeType="afterGroup">
                            <p:stCondLst>
                              <p:cond delay="500"/>
                            </p:stCondLst>
                            <p:childTnLst>
                              <p:par>
                                <p:cTn id="16" presetID="10" presetClass="entr" presetSubtype="0" fill="hold" grpId="1" nodeType="afterEffect">
                                  <p:stCondLst>
                                    <p:cond delay="0"/>
                                  </p:stCondLst>
                                  <p:childTnLst>
                                    <p:set>
                                      <p:cBhvr>
                                        <p:cTn id="17" dur="1" fill="hold">
                                          <p:stCondLst>
                                            <p:cond delay="0"/>
                                          </p:stCondLst>
                                        </p:cTn>
                                        <p:tgtEl>
                                          <p:spTgt spid="292901"/>
                                        </p:tgtEl>
                                        <p:attrNameLst>
                                          <p:attrName>style.visibility</p:attrName>
                                        </p:attrNameLst>
                                      </p:cBhvr>
                                      <p:to>
                                        <p:strVal val="visible"/>
                                      </p:to>
                                    </p:set>
                                    <p:animEffect transition="in" filter="fade">
                                      <p:cBhvr>
                                        <p:cTn id="18" dur="2000"/>
                                        <p:tgtEl>
                                          <p:spTgt spid="292901"/>
                                        </p:tgtEl>
                                      </p:cBhvr>
                                    </p:animEffect>
                                  </p:childTnLst>
                                </p:cTn>
                              </p:par>
                            </p:childTnLst>
                          </p:cTn>
                        </p:par>
                        <p:par>
                          <p:cTn id="19" fill="hold" nodeType="afterGroup">
                            <p:stCondLst>
                              <p:cond delay="2500"/>
                            </p:stCondLst>
                            <p:childTnLst>
                              <p:par>
                                <p:cTn id="20" presetID="8" presetClass="emph" presetSubtype="0" fill="hold" grpId="0" nodeType="afterEffect">
                                  <p:stCondLst>
                                    <p:cond delay="0"/>
                                  </p:stCondLst>
                                  <p:childTnLst>
                                    <p:animRot by="21600000">
                                      <p:cBhvr>
                                        <p:cTn id="21" dur="2000" fill="hold"/>
                                        <p:tgtEl>
                                          <p:spTgt spid="292901"/>
                                        </p:tgtEl>
                                        <p:attrNameLst>
                                          <p:attrName>r</p:attrName>
                                        </p:attrNameLst>
                                      </p:cBhvr>
                                    </p:animRot>
                                  </p:childTnLst>
                                </p:cTn>
                              </p:par>
                            </p:childTnLst>
                          </p:cTn>
                        </p:par>
                        <p:par>
                          <p:cTn id="22" fill="hold" nodeType="afterGroup">
                            <p:stCondLst>
                              <p:cond delay="4500"/>
                            </p:stCondLst>
                            <p:childTnLst>
                              <p:par>
                                <p:cTn id="23" presetID="2" presetClass="exit" presetSubtype="4" fill="hold" grpId="2" nodeType="afterEffect">
                                  <p:stCondLst>
                                    <p:cond delay="0"/>
                                  </p:stCondLst>
                                  <p:childTnLst>
                                    <p:anim calcmode="lin" valueType="num">
                                      <p:cBhvr additive="base">
                                        <p:cTn id="24" dur="500"/>
                                        <p:tgtEl>
                                          <p:spTgt spid="292901"/>
                                        </p:tgtEl>
                                        <p:attrNameLst>
                                          <p:attrName>ppt_x</p:attrName>
                                        </p:attrNameLst>
                                      </p:cBhvr>
                                      <p:tavLst>
                                        <p:tav tm="0">
                                          <p:val>
                                            <p:strVal val="ppt_x"/>
                                          </p:val>
                                        </p:tav>
                                        <p:tav tm="100000">
                                          <p:val>
                                            <p:strVal val="ppt_x"/>
                                          </p:val>
                                        </p:tav>
                                      </p:tavLst>
                                    </p:anim>
                                    <p:anim calcmode="lin" valueType="num">
                                      <p:cBhvr additive="base">
                                        <p:cTn id="25" dur="500"/>
                                        <p:tgtEl>
                                          <p:spTgt spid="292901"/>
                                        </p:tgtEl>
                                        <p:attrNameLst>
                                          <p:attrName>ppt_y</p:attrName>
                                        </p:attrNameLst>
                                      </p:cBhvr>
                                      <p:tavLst>
                                        <p:tav tm="0">
                                          <p:val>
                                            <p:strVal val="ppt_y"/>
                                          </p:val>
                                        </p:tav>
                                        <p:tav tm="100000">
                                          <p:val>
                                            <p:strVal val="1+ppt_h/2"/>
                                          </p:val>
                                        </p:tav>
                                      </p:tavLst>
                                    </p:anim>
                                    <p:set>
                                      <p:cBhvr>
                                        <p:cTn id="26" dur="1" fill="hold">
                                          <p:stCondLst>
                                            <p:cond delay="499"/>
                                          </p:stCondLst>
                                        </p:cTn>
                                        <p:tgtEl>
                                          <p:spTgt spid="292901"/>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292881"/>
                                        </p:tgtEl>
                                        <p:attrNameLst>
                                          <p:attrName>ppt_x</p:attrName>
                                        </p:attrNameLst>
                                      </p:cBhvr>
                                      <p:tavLst>
                                        <p:tav tm="0">
                                          <p:val>
                                            <p:strVal val="ppt_x"/>
                                          </p:val>
                                        </p:tav>
                                        <p:tav tm="100000">
                                          <p:val>
                                            <p:strVal val="ppt_x"/>
                                          </p:val>
                                        </p:tav>
                                      </p:tavLst>
                                    </p:anim>
                                    <p:anim calcmode="lin" valueType="num">
                                      <p:cBhvr additive="base">
                                        <p:cTn id="29" dur="500"/>
                                        <p:tgtEl>
                                          <p:spTgt spid="292881"/>
                                        </p:tgtEl>
                                        <p:attrNameLst>
                                          <p:attrName>ppt_y</p:attrName>
                                        </p:attrNameLst>
                                      </p:cBhvr>
                                      <p:tavLst>
                                        <p:tav tm="0">
                                          <p:val>
                                            <p:strVal val="ppt_y"/>
                                          </p:val>
                                        </p:tav>
                                        <p:tav tm="100000">
                                          <p:val>
                                            <p:strVal val="1+ppt_h/2"/>
                                          </p:val>
                                        </p:tav>
                                      </p:tavLst>
                                    </p:anim>
                                    <p:set>
                                      <p:cBhvr>
                                        <p:cTn id="30" dur="1" fill="hold">
                                          <p:stCondLst>
                                            <p:cond delay="499"/>
                                          </p:stCondLst>
                                        </p:cTn>
                                        <p:tgtEl>
                                          <p:spTgt spid="292881"/>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292882"/>
                                        </p:tgtEl>
                                        <p:attrNameLst>
                                          <p:attrName>ppt_x</p:attrName>
                                        </p:attrNameLst>
                                      </p:cBhvr>
                                      <p:tavLst>
                                        <p:tav tm="0">
                                          <p:val>
                                            <p:strVal val="ppt_x"/>
                                          </p:val>
                                        </p:tav>
                                        <p:tav tm="100000">
                                          <p:val>
                                            <p:strVal val="ppt_x"/>
                                          </p:val>
                                        </p:tav>
                                      </p:tavLst>
                                    </p:anim>
                                    <p:anim calcmode="lin" valueType="num">
                                      <p:cBhvr additive="base">
                                        <p:cTn id="33" dur="500"/>
                                        <p:tgtEl>
                                          <p:spTgt spid="292882"/>
                                        </p:tgtEl>
                                        <p:attrNameLst>
                                          <p:attrName>ppt_y</p:attrName>
                                        </p:attrNameLst>
                                      </p:cBhvr>
                                      <p:tavLst>
                                        <p:tav tm="0">
                                          <p:val>
                                            <p:strVal val="ppt_y"/>
                                          </p:val>
                                        </p:tav>
                                        <p:tav tm="100000">
                                          <p:val>
                                            <p:strVal val="1+ppt_h/2"/>
                                          </p:val>
                                        </p:tav>
                                      </p:tavLst>
                                    </p:anim>
                                    <p:set>
                                      <p:cBhvr>
                                        <p:cTn id="34" dur="1" fill="hold">
                                          <p:stCondLst>
                                            <p:cond delay="499"/>
                                          </p:stCondLst>
                                        </p:cTn>
                                        <p:tgtEl>
                                          <p:spTgt spid="29288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292910"/>
                                        </p:tgtEl>
                                        <p:attrNameLst>
                                          <p:attrName>style.visibility</p:attrName>
                                        </p:attrNameLst>
                                      </p:cBhvr>
                                      <p:to>
                                        <p:strVal val="visible"/>
                                      </p:to>
                                    </p:set>
                                    <p:anim calcmode="lin" valueType="num">
                                      <p:cBhvr>
                                        <p:cTn id="39" dur="500" fill="hold"/>
                                        <p:tgtEl>
                                          <p:spTgt spid="292910"/>
                                        </p:tgtEl>
                                        <p:attrNameLst>
                                          <p:attrName>ppt_w</p:attrName>
                                        </p:attrNameLst>
                                      </p:cBhvr>
                                      <p:tavLst>
                                        <p:tav tm="0">
                                          <p:val>
                                            <p:fltVal val="0"/>
                                          </p:val>
                                        </p:tav>
                                        <p:tav tm="100000">
                                          <p:val>
                                            <p:strVal val="#ppt_w"/>
                                          </p:val>
                                        </p:tav>
                                      </p:tavLst>
                                    </p:anim>
                                    <p:anim calcmode="lin" valueType="num">
                                      <p:cBhvr>
                                        <p:cTn id="40" dur="500" fill="hold"/>
                                        <p:tgtEl>
                                          <p:spTgt spid="292910"/>
                                        </p:tgtEl>
                                        <p:attrNameLst>
                                          <p:attrName>ppt_h</p:attrName>
                                        </p:attrNameLst>
                                      </p:cBhvr>
                                      <p:tavLst>
                                        <p:tav tm="0">
                                          <p:val>
                                            <p:fltVal val="0"/>
                                          </p:val>
                                        </p:tav>
                                        <p:tav tm="100000">
                                          <p:val>
                                            <p:strVal val="#ppt_h"/>
                                          </p:val>
                                        </p:tav>
                                      </p:tavLst>
                                    </p:anim>
                                    <p:animEffect transition="in" filter="fade">
                                      <p:cBhvr>
                                        <p:cTn id="41" dur="500"/>
                                        <p:tgtEl>
                                          <p:spTgt spid="2929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8" presetClass="entr" presetSubtype="0" accel="50000" fill="hold" grpId="0" nodeType="clickEffect">
                                  <p:stCondLst>
                                    <p:cond delay="0"/>
                                  </p:stCondLst>
                                  <p:childTnLst>
                                    <p:set>
                                      <p:cBhvr>
                                        <p:cTn id="45" dur="1" fill="hold">
                                          <p:stCondLst>
                                            <p:cond delay="0"/>
                                          </p:stCondLst>
                                        </p:cTn>
                                        <p:tgtEl>
                                          <p:spTgt spid="292911"/>
                                        </p:tgtEl>
                                        <p:attrNameLst>
                                          <p:attrName>style.visibility</p:attrName>
                                        </p:attrNameLst>
                                      </p:cBhvr>
                                      <p:to>
                                        <p:strVal val="visible"/>
                                      </p:to>
                                    </p:set>
                                    <p:anim calcmode="lin" valueType="num">
                                      <p:cBhvr>
                                        <p:cTn id="46" dur="1000" fill="hold"/>
                                        <p:tgtEl>
                                          <p:spTgt spid="29291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7" dur="1000" fill="hold"/>
                                        <p:tgtEl>
                                          <p:spTgt spid="292911"/>
                                        </p:tgtEl>
                                        <p:attrNameLst>
                                          <p:attrName>ppt_x</p:attrName>
                                        </p:attrNameLst>
                                      </p:cBhvr>
                                      <p:tavLst>
                                        <p:tav tm="0">
                                          <p:val>
                                            <p:fltVal val="-1"/>
                                          </p:val>
                                        </p:tav>
                                        <p:tav tm="50000">
                                          <p:val>
                                            <p:fltVal val="0.95"/>
                                          </p:val>
                                        </p:tav>
                                        <p:tav tm="100000">
                                          <p:val>
                                            <p:strVal val="#ppt_x"/>
                                          </p:val>
                                        </p:tav>
                                      </p:tavLst>
                                    </p:anim>
                                    <p:anim calcmode="lin" valueType="num">
                                      <p:cBhvr>
                                        <p:cTn id="48" dur="1000" fill="hold"/>
                                        <p:tgtEl>
                                          <p:spTgt spid="292911"/>
                                        </p:tgtEl>
                                        <p:attrNameLst>
                                          <p:attrName>ppt_y</p:attrName>
                                        </p:attrNameLst>
                                      </p:cBhvr>
                                      <p:tavLst>
                                        <p:tav tm="0">
                                          <p:val>
                                            <p:strVal val="#ppt_y"/>
                                          </p:val>
                                        </p:tav>
                                        <p:tav tm="100000">
                                          <p:val>
                                            <p:strVal val="#ppt_y"/>
                                          </p:val>
                                        </p:tav>
                                      </p:tavLst>
                                    </p:anim>
                                    <p:animEffect transition="in" filter="fade">
                                      <p:cBhvr>
                                        <p:cTn id="49" dur="1000"/>
                                        <p:tgtEl>
                                          <p:spTgt spid="2929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292902"/>
                                        </p:tgtEl>
                                        <p:attrNameLst>
                                          <p:attrName>style.visibility</p:attrName>
                                        </p:attrNameLst>
                                      </p:cBhvr>
                                      <p:to>
                                        <p:strVal val="visible"/>
                                      </p:to>
                                    </p:set>
                                    <p:animEffect transition="in" filter="fade">
                                      <p:cBhvr>
                                        <p:cTn id="54" dur="2000"/>
                                        <p:tgtEl>
                                          <p:spTgt spid="292902"/>
                                        </p:tgtEl>
                                      </p:cBhvr>
                                    </p:animEffect>
                                  </p:childTnLst>
                                </p:cTn>
                              </p:par>
                              <p:par>
                                <p:cTn id="55" presetID="10" presetClass="entr" presetSubtype="0" fill="hold" nodeType="withEffect">
                                  <p:stCondLst>
                                    <p:cond delay="0"/>
                                  </p:stCondLst>
                                  <p:childTnLst>
                                    <p:set>
                                      <p:cBhvr>
                                        <p:cTn id="56" dur="1" fill="hold">
                                          <p:stCondLst>
                                            <p:cond delay="0"/>
                                          </p:stCondLst>
                                        </p:cTn>
                                        <p:tgtEl>
                                          <p:spTgt spid="292904"/>
                                        </p:tgtEl>
                                        <p:attrNameLst>
                                          <p:attrName>style.visibility</p:attrName>
                                        </p:attrNameLst>
                                      </p:cBhvr>
                                      <p:to>
                                        <p:strVal val="visible"/>
                                      </p:to>
                                    </p:set>
                                    <p:animEffect transition="in" filter="fade">
                                      <p:cBhvr>
                                        <p:cTn id="57" dur="2000"/>
                                        <p:tgtEl>
                                          <p:spTgt spid="292904"/>
                                        </p:tgtEl>
                                      </p:cBhvr>
                                    </p:animEffect>
                                  </p:childTnLst>
                                </p:cTn>
                              </p:par>
                              <p:par>
                                <p:cTn id="58" presetID="10" presetClass="entr" presetSubtype="0" fill="hold" nodeType="withEffect">
                                  <p:stCondLst>
                                    <p:cond delay="0"/>
                                  </p:stCondLst>
                                  <p:childTnLst>
                                    <p:set>
                                      <p:cBhvr>
                                        <p:cTn id="59" dur="1" fill="hold">
                                          <p:stCondLst>
                                            <p:cond delay="0"/>
                                          </p:stCondLst>
                                        </p:cTn>
                                        <p:tgtEl>
                                          <p:spTgt spid="292905"/>
                                        </p:tgtEl>
                                        <p:attrNameLst>
                                          <p:attrName>style.visibility</p:attrName>
                                        </p:attrNameLst>
                                      </p:cBhvr>
                                      <p:to>
                                        <p:strVal val="visible"/>
                                      </p:to>
                                    </p:set>
                                    <p:animEffect transition="in" filter="fade">
                                      <p:cBhvr>
                                        <p:cTn id="60" dur="2000"/>
                                        <p:tgtEl>
                                          <p:spTgt spid="292905"/>
                                        </p:tgtEl>
                                      </p:cBhvr>
                                    </p:animEffect>
                                  </p:childTnLst>
                                </p:cTn>
                              </p:par>
                              <p:par>
                                <p:cTn id="61" presetID="10" presetClass="entr" presetSubtype="0" fill="hold" nodeType="withEffect">
                                  <p:stCondLst>
                                    <p:cond delay="0"/>
                                  </p:stCondLst>
                                  <p:childTnLst>
                                    <p:set>
                                      <p:cBhvr>
                                        <p:cTn id="62" dur="1" fill="hold">
                                          <p:stCondLst>
                                            <p:cond delay="0"/>
                                          </p:stCondLst>
                                        </p:cTn>
                                        <p:tgtEl>
                                          <p:spTgt spid="292908"/>
                                        </p:tgtEl>
                                        <p:attrNameLst>
                                          <p:attrName>style.visibility</p:attrName>
                                        </p:attrNameLst>
                                      </p:cBhvr>
                                      <p:to>
                                        <p:strVal val="visible"/>
                                      </p:to>
                                    </p:set>
                                    <p:animEffect transition="in" filter="fade">
                                      <p:cBhvr>
                                        <p:cTn id="63" dur="2000"/>
                                        <p:tgtEl>
                                          <p:spTgt spid="292908"/>
                                        </p:tgtEl>
                                      </p:cBhvr>
                                    </p:animEffect>
                                  </p:childTnLst>
                                </p:cTn>
                              </p:par>
                              <p:par>
                                <p:cTn id="64" presetID="10" presetClass="entr" presetSubtype="0" fill="hold" nodeType="withEffect">
                                  <p:stCondLst>
                                    <p:cond delay="0"/>
                                  </p:stCondLst>
                                  <p:childTnLst>
                                    <p:set>
                                      <p:cBhvr>
                                        <p:cTn id="65" dur="1" fill="hold">
                                          <p:stCondLst>
                                            <p:cond delay="0"/>
                                          </p:stCondLst>
                                        </p:cTn>
                                        <p:tgtEl>
                                          <p:spTgt spid="292909"/>
                                        </p:tgtEl>
                                        <p:attrNameLst>
                                          <p:attrName>style.visibility</p:attrName>
                                        </p:attrNameLst>
                                      </p:cBhvr>
                                      <p:to>
                                        <p:strVal val="visible"/>
                                      </p:to>
                                    </p:set>
                                    <p:animEffect transition="in" filter="fade">
                                      <p:cBhvr>
                                        <p:cTn id="66" dur="2000"/>
                                        <p:tgtEl>
                                          <p:spTgt spid="292909"/>
                                        </p:tgtEl>
                                      </p:cBhvr>
                                    </p:animEffect>
                                  </p:childTnLst>
                                </p:cTn>
                              </p:par>
                              <p:par>
                                <p:cTn id="67" presetID="10" presetClass="entr" presetSubtype="0" fill="hold" nodeType="withEffect">
                                  <p:stCondLst>
                                    <p:cond delay="0"/>
                                  </p:stCondLst>
                                  <p:childTnLst>
                                    <p:set>
                                      <p:cBhvr>
                                        <p:cTn id="68" dur="1" fill="hold">
                                          <p:stCondLst>
                                            <p:cond delay="0"/>
                                          </p:stCondLst>
                                        </p:cTn>
                                        <p:tgtEl>
                                          <p:spTgt spid="292903"/>
                                        </p:tgtEl>
                                        <p:attrNameLst>
                                          <p:attrName>style.visibility</p:attrName>
                                        </p:attrNameLst>
                                      </p:cBhvr>
                                      <p:to>
                                        <p:strVal val="visible"/>
                                      </p:to>
                                    </p:set>
                                    <p:animEffect transition="in" filter="fade">
                                      <p:cBhvr>
                                        <p:cTn id="69" dur="2000"/>
                                        <p:tgtEl>
                                          <p:spTgt spid="292903"/>
                                        </p:tgtEl>
                                      </p:cBhvr>
                                    </p:animEffect>
                                  </p:childTnLst>
                                </p:cTn>
                              </p:par>
                              <p:par>
                                <p:cTn id="70" presetID="10" presetClass="entr" presetSubtype="0" fill="hold" grpId="2" nodeType="withEffect">
                                  <p:stCondLst>
                                    <p:cond delay="0"/>
                                  </p:stCondLst>
                                  <p:childTnLst>
                                    <p:set>
                                      <p:cBhvr>
                                        <p:cTn id="71" dur="1" fill="hold">
                                          <p:stCondLst>
                                            <p:cond delay="0"/>
                                          </p:stCondLst>
                                        </p:cTn>
                                        <p:tgtEl>
                                          <p:spTgt spid="292897"/>
                                        </p:tgtEl>
                                        <p:attrNameLst>
                                          <p:attrName>style.visibility</p:attrName>
                                        </p:attrNameLst>
                                      </p:cBhvr>
                                      <p:to>
                                        <p:strVal val="visible"/>
                                      </p:to>
                                    </p:set>
                                    <p:animEffect transition="in" filter="fade">
                                      <p:cBhvr>
                                        <p:cTn id="72" dur="2000"/>
                                        <p:tgtEl>
                                          <p:spTgt spid="292897"/>
                                        </p:tgtEl>
                                      </p:cBhvr>
                                    </p:animEffect>
                                  </p:childTnLst>
                                </p:cTn>
                              </p:par>
                            </p:childTnLst>
                          </p:cTn>
                        </p:par>
                        <p:par>
                          <p:cTn id="73" fill="hold" nodeType="afterGroup">
                            <p:stCondLst>
                              <p:cond delay="2000"/>
                            </p:stCondLst>
                            <p:childTnLst>
                              <p:par>
                                <p:cTn id="74" presetID="10" presetClass="entr" presetSubtype="0" fill="hold" nodeType="afterEffect">
                                  <p:stCondLst>
                                    <p:cond delay="0"/>
                                  </p:stCondLst>
                                  <p:childTnLst>
                                    <p:set>
                                      <p:cBhvr>
                                        <p:cTn id="75" dur="1" fill="hold">
                                          <p:stCondLst>
                                            <p:cond delay="0"/>
                                          </p:stCondLst>
                                        </p:cTn>
                                        <p:tgtEl>
                                          <p:spTgt spid="292900"/>
                                        </p:tgtEl>
                                        <p:attrNameLst>
                                          <p:attrName>style.visibility</p:attrName>
                                        </p:attrNameLst>
                                      </p:cBhvr>
                                      <p:to>
                                        <p:strVal val="visible"/>
                                      </p:to>
                                    </p:set>
                                    <p:animEffect transition="in" filter="fade">
                                      <p:cBhvr>
                                        <p:cTn id="76" dur="2000"/>
                                        <p:tgtEl>
                                          <p:spTgt spid="29290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0" presetClass="path" presetSubtype="0" accel="50000" decel="50000" fill="hold" nodeType="clickEffect">
                                  <p:stCondLst>
                                    <p:cond delay="0"/>
                                  </p:stCondLst>
                                  <p:childTnLst>
                                    <p:animMotion origin="layout" path="M -6.11111E-6 7.03704E-6 L 0.10833 7.03704E-6 " pathEditMode="relative" ptsTypes="AA">
                                      <p:cBhvr>
                                        <p:cTn id="80" dur="2000" fill="hold"/>
                                        <p:tgtEl>
                                          <p:spTgt spid="292900"/>
                                        </p:tgtEl>
                                        <p:attrNameLst>
                                          <p:attrName>ppt_x</p:attrName>
                                          <p:attrName>ppt_y</p:attrName>
                                        </p:attrNameLst>
                                      </p:cBhvr>
                                    </p:animMotion>
                                  </p:childTnLst>
                                </p:cTn>
                              </p:par>
                              <p:par>
                                <p:cTn id="81" presetID="10" presetClass="exit" presetSubtype="0" fill="hold" nodeType="withEffect">
                                  <p:stCondLst>
                                    <p:cond delay="0"/>
                                  </p:stCondLst>
                                  <p:childTnLst>
                                    <p:animEffect transition="out" filter="fade">
                                      <p:cBhvr>
                                        <p:cTn id="82" dur="2000"/>
                                        <p:tgtEl>
                                          <p:spTgt spid="292903"/>
                                        </p:tgtEl>
                                      </p:cBhvr>
                                    </p:animEffect>
                                    <p:set>
                                      <p:cBhvr>
                                        <p:cTn id="83" dur="1" fill="hold">
                                          <p:stCondLst>
                                            <p:cond delay="1999"/>
                                          </p:stCondLst>
                                        </p:cTn>
                                        <p:tgtEl>
                                          <p:spTgt spid="292903"/>
                                        </p:tgtEl>
                                        <p:attrNameLst>
                                          <p:attrName>style.visibility</p:attrName>
                                        </p:attrNameLst>
                                      </p:cBhvr>
                                      <p:to>
                                        <p:strVal val="hidden"/>
                                      </p:to>
                                    </p:set>
                                  </p:childTnLst>
                                </p:cTn>
                              </p:par>
                            </p:childTnLst>
                          </p:cTn>
                        </p:par>
                        <p:par>
                          <p:cTn id="84" fill="hold" nodeType="afterGroup">
                            <p:stCondLst>
                              <p:cond delay="2000"/>
                            </p:stCondLst>
                            <p:childTnLst>
                              <p:par>
                                <p:cTn id="85" presetID="0" presetClass="path" presetSubtype="0" accel="50000" decel="50000" fill="hold" grpId="0" nodeType="afterEffect">
                                  <p:stCondLst>
                                    <p:cond delay="0"/>
                                  </p:stCondLst>
                                  <p:childTnLst>
                                    <p:animMotion origin="layout" path="M -3.33333E-6 1.11111E-6 L 0.1 1.11111E-6 " pathEditMode="relative" rAng="0" ptsTypes="AA">
                                      <p:cBhvr>
                                        <p:cTn id="86" dur="2000" fill="hold"/>
                                        <p:tgtEl>
                                          <p:spTgt spid="292897"/>
                                        </p:tgtEl>
                                        <p:attrNameLst>
                                          <p:attrName>ppt_x</p:attrName>
                                          <p:attrName>ppt_y</p:attrName>
                                        </p:attrNameLst>
                                      </p:cBhvr>
                                      <p:rCtr x="5000" y="0"/>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0" presetClass="path" presetSubtype="0" accel="50000" decel="50000" fill="hold" nodeType="clickEffect">
                                  <p:stCondLst>
                                    <p:cond delay="0"/>
                                  </p:stCondLst>
                                  <p:childTnLst>
                                    <p:animMotion origin="layout" path="M 0.10833 1.48148E-6 L 0.21666 1.48148E-6 " pathEditMode="relative" ptsTypes="AA">
                                      <p:cBhvr>
                                        <p:cTn id="90" dur="2000" fill="hold"/>
                                        <p:tgtEl>
                                          <p:spTgt spid="292900"/>
                                        </p:tgtEl>
                                        <p:attrNameLst>
                                          <p:attrName>ppt_x</p:attrName>
                                          <p:attrName>ppt_y</p:attrName>
                                        </p:attrNameLst>
                                      </p:cBhvr>
                                    </p:animMotion>
                                  </p:childTnLst>
                                </p:cTn>
                              </p:par>
                              <p:par>
                                <p:cTn id="91" presetID="10" presetClass="exit" presetSubtype="0" fill="hold" nodeType="withEffect">
                                  <p:stCondLst>
                                    <p:cond delay="0"/>
                                  </p:stCondLst>
                                  <p:childTnLst>
                                    <p:animEffect transition="out" filter="fade">
                                      <p:cBhvr>
                                        <p:cTn id="92" dur="2000"/>
                                        <p:tgtEl>
                                          <p:spTgt spid="292902"/>
                                        </p:tgtEl>
                                      </p:cBhvr>
                                    </p:animEffect>
                                    <p:set>
                                      <p:cBhvr>
                                        <p:cTn id="93" dur="1" fill="hold">
                                          <p:stCondLst>
                                            <p:cond delay="1999"/>
                                          </p:stCondLst>
                                        </p:cTn>
                                        <p:tgtEl>
                                          <p:spTgt spid="292902"/>
                                        </p:tgtEl>
                                        <p:attrNameLst>
                                          <p:attrName>style.visibility</p:attrName>
                                        </p:attrNameLst>
                                      </p:cBhvr>
                                      <p:to>
                                        <p:strVal val="hidden"/>
                                      </p:to>
                                    </p:set>
                                  </p:childTnLst>
                                </p:cTn>
                              </p:par>
                            </p:childTnLst>
                          </p:cTn>
                        </p:par>
                        <p:par>
                          <p:cTn id="94" fill="hold" nodeType="afterGroup">
                            <p:stCondLst>
                              <p:cond delay="2000"/>
                            </p:stCondLst>
                            <p:childTnLst>
                              <p:par>
                                <p:cTn id="95" presetID="0" presetClass="path" presetSubtype="0" accel="50000" decel="50000" fill="hold" grpId="1" nodeType="afterEffect">
                                  <p:stCondLst>
                                    <p:cond delay="0"/>
                                  </p:stCondLst>
                                  <p:childTnLst>
                                    <p:animMotion origin="layout" path="M 0.1 2.96296E-6 L 0.20868 -0.0044 " pathEditMode="relative" rAng="0" ptsTypes="AA">
                                      <p:cBhvr>
                                        <p:cTn id="96" dur="2000" fill="hold"/>
                                        <p:tgtEl>
                                          <p:spTgt spid="292897"/>
                                        </p:tgtEl>
                                        <p:attrNameLst>
                                          <p:attrName>ppt_x</p:attrName>
                                          <p:attrName>ppt_y</p:attrName>
                                        </p:attrNameLst>
                                      </p:cBhvr>
                                      <p:rCtr x="5434" y="-231"/>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92913"/>
                                        </p:tgtEl>
                                        <p:attrNameLst>
                                          <p:attrName>style.visibility</p:attrName>
                                        </p:attrNameLst>
                                      </p:cBhvr>
                                      <p:to>
                                        <p:strVal val="visible"/>
                                      </p:to>
                                    </p:set>
                                    <p:animEffect transition="in" filter="wipe(left)">
                                      <p:cBhvr>
                                        <p:cTn id="101" dur="500"/>
                                        <p:tgtEl>
                                          <p:spTgt spid="292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01" grpId="0"/>
      <p:bldP spid="292901" grpId="1"/>
      <p:bldP spid="292901" grpId="2"/>
      <p:bldP spid="292868" grpId="0" animBg="1"/>
      <p:bldP spid="292882" grpId="0"/>
      <p:bldP spid="292897" grpId="0"/>
      <p:bldP spid="292897" grpId="1"/>
      <p:bldP spid="292897" grpId="2"/>
      <p:bldP spid="292910" grpId="0"/>
      <p:bldP spid="292911" grpId="0"/>
      <p:bldP spid="292912" grpId="0"/>
      <p:bldP spid="292913" grpId="0"/>
      <p:bldP spid="29288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1498600" y="5148590"/>
            <a:ext cx="558800" cy="261610"/>
          </a:xfrm>
          <a:prstGeom prst="rect">
            <a:avLst/>
          </a:prstGeom>
          <a:noFill/>
        </p:spPr>
        <p:txBody>
          <a:bodyPr wrap="square" rtlCol="0">
            <a:spAutoFit/>
          </a:bodyPr>
          <a:lstStyle/>
          <a:p>
            <a:r>
              <a:rPr lang="en-US" sz="1100" dirty="0" smtClean="0"/>
              <a:t>NULL</a:t>
            </a:r>
            <a:endParaRPr lang="en-US" sz="1100" dirty="0"/>
          </a:p>
        </p:txBody>
      </p:sp>
      <p:sp>
        <p:nvSpPr>
          <p:cNvPr id="34819" name="Rectangle 2"/>
          <p:cNvSpPr>
            <a:spLocks noGrp="1" noChangeArrowheads="1"/>
          </p:cNvSpPr>
          <p:nvPr>
            <p:ph type="title"/>
          </p:nvPr>
        </p:nvSpPr>
        <p:spPr>
          <a:xfrm>
            <a:off x="671513" y="152400"/>
            <a:ext cx="7807325" cy="563563"/>
          </a:xfrm>
        </p:spPr>
        <p:txBody>
          <a:bodyPr/>
          <a:lstStyle/>
          <a:p>
            <a:r>
              <a:rPr lang="en-US" dirty="0" smtClean="0"/>
              <a:t>Deleting an Entire Linked </a:t>
            </a:r>
            <a:r>
              <a:rPr lang="en-US" dirty="0" smtClean="0">
                <a:solidFill>
                  <a:srgbClr val="FF0000"/>
                </a:solidFill>
              </a:rPr>
              <a:t>Recursively</a:t>
            </a:r>
          </a:p>
        </p:txBody>
      </p:sp>
      <p:grpSp>
        <p:nvGrpSpPr>
          <p:cNvPr id="52" name="Group 51"/>
          <p:cNvGrpSpPr/>
          <p:nvPr/>
        </p:nvGrpSpPr>
        <p:grpSpPr>
          <a:xfrm>
            <a:off x="3048000" y="5116513"/>
            <a:ext cx="1143000" cy="304800"/>
            <a:chOff x="2971800" y="4316413"/>
            <a:chExt cx="1143000" cy="304800"/>
          </a:xfrm>
        </p:grpSpPr>
        <p:sp>
          <p:nvSpPr>
            <p:cNvPr id="34860" name="Line 22"/>
            <p:cNvSpPr>
              <a:spLocks noChangeShapeType="1"/>
            </p:cNvSpPr>
            <p:nvPr/>
          </p:nvSpPr>
          <p:spPr bwMode="auto">
            <a:xfrm>
              <a:off x="2971800" y="446881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Rectangle 23"/>
            <p:cNvSpPr>
              <a:spLocks noChangeArrowheads="1"/>
            </p:cNvSpPr>
            <p:nvPr/>
          </p:nvSpPr>
          <p:spPr bwMode="auto">
            <a:xfrm>
              <a:off x="3429000" y="431641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50"/>
          <p:cNvGrpSpPr/>
          <p:nvPr/>
        </p:nvGrpSpPr>
        <p:grpSpPr>
          <a:xfrm>
            <a:off x="4038600" y="5116513"/>
            <a:ext cx="1143000" cy="304800"/>
            <a:chOff x="3962400" y="4316413"/>
            <a:chExt cx="1143000" cy="304800"/>
          </a:xfrm>
        </p:grpSpPr>
        <p:sp>
          <p:nvSpPr>
            <p:cNvPr id="34858" name="Line 24"/>
            <p:cNvSpPr>
              <a:spLocks noChangeShapeType="1"/>
            </p:cNvSpPr>
            <p:nvPr/>
          </p:nvSpPr>
          <p:spPr bwMode="auto">
            <a:xfrm>
              <a:off x="3962400" y="446881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9" name="Rectangle 25"/>
            <p:cNvSpPr>
              <a:spLocks noChangeArrowheads="1"/>
            </p:cNvSpPr>
            <p:nvPr/>
          </p:nvSpPr>
          <p:spPr bwMode="auto">
            <a:xfrm>
              <a:off x="4419600" y="431641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42"/>
          <p:cNvGrpSpPr>
            <a:grpSpLocks/>
          </p:cNvGrpSpPr>
          <p:nvPr/>
        </p:nvGrpSpPr>
        <p:grpSpPr bwMode="auto">
          <a:xfrm>
            <a:off x="5029200" y="5116513"/>
            <a:ext cx="1143000" cy="304800"/>
            <a:chOff x="3120" y="2476"/>
            <a:chExt cx="720" cy="192"/>
          </a:xfrm>
        </p:grpSpPr>
        <p:sp>
          <p:nvSpPr>
            <p:cNvPr id="34856" name="Line 26"/>
            <p:cNvSpPr>
              <a:spLocks noChangeShapeType="1"/>
            </p:cNvSpPr>
            <p:nvPr/>
          </p:nvSpPr>
          <p:spPr bwMode="auto">
            <a:xfrm>
              <a:off x="3120"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Rectangle 27"/>
            <p:cNvSpPr>
              <a:spLocks noChangeArrowheads="1"/>
            </p:cNvSpPr>
            <p:nvPr/>
          </p:nvSpPr>
          <p:spPr bwMode="auto">
            <a:xfrm>
              <a:off x="3408"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49" name="Rectangle 19"/>
          <p:cNvSpPr>
            <a:spLocks noChangeArrowheads="1"/>
          </p:cNvSpPr>
          <p:nvPr/>
        </p:nvSpPr>
        <p:spPr bwMode="auto">
          <a:xfrm>
            <a:off x="1524000" y="5105400"/>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Line 32"/>
          <p:cNvSpPr>
            <a:spLocks noChangeShapeType="1"/>
          </p:cNvSpPr>
          <p:nvPr/>
        </p:nvSpPr>
        <p:spPr bwMode="auto">
          <a:xfrm>
            <a:off x="1066800" y="526891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97" name="Text Box 33"/>
          <p:cNvSpPr txBox="1">
            <a:spLocks noChangeArrowheads="1"/>
          </p:cNvSpPr>
          <p:nvPr/>
        </p:nvSpPr>
        <p:spPr bwMode="auto">
          <a:xfrm>
            <a:off x="990600" y="4762500"/>
            <a:ext cx="338554" cy="4616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smtClean="0"/>
              <a:t>p</a:t>
            </a:r>
            <a:endParaRPr lang="en-US" dirty="0"/>
          </a:p>
        </p:txBody>
      </p:sp>
      <p:sp>
        <p:nvSpPr>
          <p:cNvPr id="292913" name="Text Box 49"/>
          <p:cNvSpPr txBox="1">
            <a:spLocks noChangeArrowheads="1"/>
          </p:cNvSpPr>
          <p:nvPr/>
        </p:nvSpPr>
        <p:spPr bwMode="auto">
          <a:xfrm>
            <a:off x="1447800" y="1066800"/>
            <a:ext cx="6593472" cy="34163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tabLst>
                <a:tab pos="457200" algn="l"/>
                <a:tab pos="914400" algn="l"/>
                <a:tab pos="1371600" algn="l"/>
              </a:tabLst>
            </a:pPr>
            <a:r>
              <a:rPr lang="en-US" dirty="0" smtClean="0">
                <a:latin typeface="Arial" pitchFamily="34" charset="0"/>
              </a:rPr>
              <a:t>void </a:t>
            </a:r>
            <a:r>
              <a:rPr lang="en-US" dirty="0" err="1" smtClean="0">
                <a:latin typeface="Arial" pitchFamily="34" charset="0"/>
              </a:rPr>
              <a:t>deleteList</a:t>
            </a:r>
            <a:r>
              <a:rPr lang="en-US" dirty="0" smtClean="0">
                <a:latin typeface="Arial" pitchFamily="34" charset="0"/>
              </a:rPr>
              <a:t>(</a:t>
            </a:r>
            <a:r>
              <a:rPr lang="en-US" dirty="0" err="1" smtClean="0">
                <a:latin typeface="Arial" pitchFamily="34" charset="0"/>
              </a:rPr>
              <a:t>ListNode</a:t>
            </a:r>
            <a:r>
              <a:rPr lang="en-US" dirty="0" smtClean="0">
                <a:latin typeface="Arial" pitchFamily="34" charset="0"/>
              </a:rPr>
              <a:t> *p)</a:t>
            </a:r>
          </a:p>
          <a:p>
            <a:pPr>
              <a:tabLst>
                <a:tab pos="457200" algn="l"/>
                <a:tab pos="914400" algn="l"/>
                <a:tab pos="1371600" algn="l"/>
              </a:tabLst>
            </a:pPr>
            <a:r>
              <a:rPr lang="en-US" dirty="0" smtClean="0">
                <a:latin typeface="Arial" pitchFamily="34" charset="0"/>
              </a:rPr>
              <a:t>{</a:t>
            </a:r>
            <a:endParaRPr lang="en-US" dirty="0">
              <a:latin typeface="Arial" pitchFamily="34" charset="0"/>
            </a:endParaRPr>
          </a:p>
          <a:p>
            <a:pPr>
              <a:tabLst>
                <a:tab pos="457200" algn="l"/>
                <a:tab pos="914400" algn="l"/>
                <a:tab pos="1371600" algn="l"/>
              </a:tabLst>
            </a:pPr>
            <a:r>
              <a:rPr lang="en-US" dirty="0" smtClean="0">
                <a:latin typeface="Arial" pitchFamily="34" charset="0"/>
              </a:rPr>
              <a:t>	if (p == </a:t>
            </a:r>
            <a:r>
              <a:rPr lang="en-US" dirty="0">
                <a:latin typeface="Arial" pitchFamily="34" charset="0"/>
              </a:rPr>
              <a:t>null) </a:t>
            </a:r>
          </a:p>
          <a:p>
            <a:pPr>
              <a:tabLst>
                <a:tab pos="457200" algn="l"/>
                <a:tab pos="914400" algn="l"/>
                <a:tab pos="1371600" algn="l"/>
              </a:tabLst>
            </a:pPr>
            <a:r>
              <a:rPr lang="en-US" dirty="0" smtClean="0">
                <a:latin typeface="Arial" pitchFamily="34" charset="0"/>
              </a:rPr>
              <a:t>		return;</a:t>
            </a:r>
            <a:endParaRPr lang="en-US" dirty="0">
              <a:latin typeface="Arial" pitchFamily="34" charset="0"/>
            </a:endParaRPr>
          </a:p>
          <a:p>
            <a:pPr>
              <a:tabLst>
                <a:tab pos="457200" algn="l"/>
                <a:tab pos="914400" algn="l"/>
                <a:tab pos="1371600" algn="l"/>
              </a:tabLst>
            </a:pPr>
            <a:r>
              <a:rPr lang="en-US" dirty="0" smtClean="0">
                <a:latin typeface="Arial" pitchFamily="34" charset="0"/>
              </a:rPr>
              <a:t>	else {</a:t>
            </a:r>
          </a:p>
          <a:p>
            <a:pPr>
              <a:tabLst>
                <a:tab pos="457200" algn="l"/>
                <a:tab pos="914400" algn="l"/>
                <a:tab pos="1371600" algn="l"/>
              </a:tabLst>
            </a:pPr>
            <a:r>
              <a:rPr lang="en-US" dirty="0" smtClean="0">
                <a:latin typeface="Arial" pitchFamily="34" charset="0"/>
              </a:rPr>
              <a:t>		</a:t>
            </a:r>
            <a:r>
              <a:rPr lang="en-US" dirty="0" err="1">
                <a:latin typeface="Arial" pitchFamily="34" charset="0"/>
              </a:rPr>
              <a:t>deleteList</a:t>
            </a:r>
            <a:r>
              <a:rPr lang="en-US" dirty="0">
                <a:latin typeface="Arial" pitchFamily="34" charset="0"/>
              </a:rPr>
              <a:t>(p-</a:t>
            </a:r>
            <a:r>
              <a:rPr lang="en-US" dirty="0" smtClean="0">
                <a:latin typeface="Arial" pitchFamily="34" charset="0"/>
              </a:rPr>
              <a:t>&gt;next); // size-(n-1) problem</a:t>
            </a:r>
          </a:p>
          <a:p>
            <a:pPr>
              <a:tabLst>
                <a:tab pos="457200" algn="l"/>
                <a:tab pos="914400" algn="l"/>
                <a:tab pos="1371600" algn="l"/>
              </a:tabLst>
            </a:pPr>
            <a:r>
              <a:rPr lang="en-US" dirty="0">
                <a:latin typeface="Arial" pitchFamily="34" charset="0"/>
              </a:rPr>
              <a:t>	</a:t>
            </a:r>
            <a:r>
              <a:rPr lang="en-US" dirty="0" smtClean="0">
                <a:latin typeface="Arial" pitchFamily="34" charset="0"/>
              </a:rPr>
              <a:t>	delete p;</a:t>
            </a:r>
          </a:p>
          <a:p>
            <a:pPr>
              <a:tabLst>
                <a:tab pos="457200" algn="l"/>
                <a:tab pos="914400" algn="l"/>
                <a:tab pos="1371600" algn="l"/>
              </a:tabLst>
            </a:pPr>
            <a:r>
              <a:rPr lang="en-US" dirty="0">
                <a:latin typeface="Arial" pitchFamily="34" charset="0"/>
              </a:rPr>
              <a:t>	</a:t>
            </a:r>
            <a:r>
              <a:rPr lang="en-US" dirty="0" smtClean="0">
                <a:latin typeface="Arial" pitchFamily="34" charset="0"/>
              </a:rPr>
              <a:t>}</a:t>
            </a:r>
            <a:endParaRPr lang="en-US" dirty="0">
              <a:latin typeface="Arial" pitchFamily="34" charset="0"/>
            </a:endParaRPr>
          </a:p>
          <a:p>
            <a:pPr>
              <a:tabLst>
                <a:tab pos="457200" algn="l"/>
                <a:tab pos="914400" algn="l"/>
                <a:tab pos="1371600" algn="l"/>
              </a:tabLst>
            </a:pPr>
            <a:r>
              <a:rPr lang="en-US" dirty="0">
                <a:latin typeface="Arial" pitchFamily="34" charset="0"/>
              </a:rPr>
              <a:t>}</a:t>
            </a:r>
          </a:p>
        </p:txBody>
      </p:sp>
      <p:grpSp>
        <p:nvGrpSpPr>
          <p:cNvPr id="50" name="Group 49"/>
          <p:cNvGrpSpPr/>
          <p:nvPr/>
        </p:nvGrpSpPr>
        <p:grpSpPr>
          <a:xfrm>
            <a:off x="6019800" y="4914900"/>
            <a:ext cx="1981200" cy="506413"/>
            <a:chOff x="5943600" y="4114800"/>
            <a:chExt cx="1981200" cy="506413"/>
          </a:xfrm>
        </p:grpSpPr>
        <p:sp>
          <p:nvSpPr>
            <p:cNvPr id="34855" name="Line 28"/>
            <p:cNvSpPr>
              <a:spLocks noChangeShapeType="1"/>
            </p:cNvSpPr>
            <p:nvPr/>
          </p:nvSpPr>
          <p:spPr bwMode="auto">
            <a:xfrm>
              <a:off x="5943600" y="446881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 name="Group 48"/>
            <p:cNvGrpSpPr/>
            <p:nvPr/>
          </p:nvGrpSpPr>
          <p:grpSpPr>
            <a:xfrm>
              <a:off x="6477000" y="4114800"/>
              <a:ext cx="1447800" cy="506413"/>
              <a:chOff x="6477000" y="4114800"/>
              <a:chExt cx="1447800" cy="506413"/>
            </a:xfrm>
          </p:grpSpPr>
          <p:sp>
            <p:nvSpPr>
              <p:cNvPr id="34851" name="Rectangle 29"/>
              <p:cNvSpPr>
                <a:spLocks noChangeArrowheads="1"/>
              </p:cNvSpPr>
              <p:nvPr/>
            </p:nvSpPr>
            <p:spPr bwMode="auto">
              <a:xfrm>
                <a:off x="7239000" y="431641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0"/>
              <p:cNvSpPr>
                <a:spLocks noChangeShapeType="1"/>
              </p:cNvSpPr>
              <p:nvPr/>
            </p:nvSpPr>
            <p:spPr bwMode="auto">
              <a:xfrm>
                <a:off x="6934200" y="446881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TextBox 47"/>
              <p:cNvSpPr txBox="1"/>
              <p:nvPr/>
            </p:nvSpPr>
            <p:spPr>
              <a:xfrm>
                <a:off x="6477000" y="4114800"/>
                <a:ext cx="492443" cy="461665"/>
              </a:xfrm>
              <a:prstGeom prst="rect">
                <a:avLst/>
              </a:prstGeom>
              <a:noFill/>
            </p:spPr>
            <p:txBody>
              <a:bodyPr wrap="none" rtlCol="0">
                <a:spAutoFit/>
              </a:bodyPr>
              <a:lstStyle/>
              <a:p>
                <a:r>
                  <a:rPr lang="en-US" dirty="0" smtClean="0"/>
                  <a:t>…</a:t>
                </a:r>
                <a:endParaRPr lang="en-US" dirty="0"/>
              </a:p>
            </p:txBody>
          </p:sp>
        </p:grpSp>
      </p:grpSp>
      <p:grpSp>
        <p:nvGrpSpPr>
          <p:cNvPr id="53" name="Group 52"/>
          <p:cNvGrpSpPr/>
          <p:nvPr/>
        </p:nvGrpSpPr>
        <p:grpSpPr>
          <a:xfrm>
            <a:off x="2057400" y="5116513"/>
            <a:ext cx="1143000" cy="304800"/>
            <a:chOff x="1981200" y="4316413"/>
            <a:chExt cx="1143000" cy="304800"/>
          </a:xfrm>
        </p:grpSpPr>
        <p:sp>
          <p:nvSpPr>
            <p:cNvPr id="34863" name="Rectangle 21"/>
            <p:cNvSpPr>
              <a:spLocks noChangeArrowheads="1"/>
            </p:cNvSpPr>
            <p:nvPr/>
          </p:nvSpPr>
          <p:spPr bwMode="auto">
            <a:xfrm>
              <a:off x="2438400" y="431641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Line 20"/>
            <p:cNvSpPr>
              <a:spLocks noChangeShapeType="1"/>
            </p:cNvSpPr>
            <p:nvPr/>
          </p:nvSpPr>
          <p:spPr bwMode="auto">
            <a:xfrm>
              <a:off x="1981200" y="446881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5" name="TextBox 54"/>
          <p:cNvSpPr txBox="1"/>
          <p:nvPr/>
        </p:nvSpPr>
        <p:spPr>
          <a:xfrm>
            <a:off x="990600" y="4762500"/>
            <a:ext cx="338554" cy="461665"/>
          </a:xfrm>
          <a:prstGeom prst="rect">
            <a:avLst/>
          </a:prstGeom>
          <a:noFill/>
        </p:spPr>
        <p:txBody>
          <a:bodyPr wrap="none" rtlCol="0">
            <a:spAutoFit/>
          </a:bodyPr>
          <a:lstStyle/>
          <a:p>
            <a:r>
              <a:rPr lang="en-US" dirty="0" smtClean="0"/>
              <a:t>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77778E-6 -2.59259E-6 L 0.63993 -0.00023 " pathEditMode="relative" rAng="0" ptsTypes="AA">
                                      <p:cBhvr>
                                        <p:cTn id="6" dur="2000" fill="hold"/>
                                        <p:tgtEl>
                                          <p:spTgt spid="292897"/>
                                        </p:tgtEl>
                                        <p:attrNameLst>
                                          <p:attrName>ppt_x</p:attrName>
                                          <p:attrName>ppt_y</p:attrName>
                                        </p:attrNameLst>
                                      </p:cBhvr>
                                      <p:rCtr x="320" y="0"/>
                                    </p:animMotion>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50"/>
                                        </p:tgtEl>
                                        <p:attrNameLst>
                                          <p:attrName>ppt_x</p:attrName>
                                        </p:attrNameLst>
                                      </p:cBhvr>
                                      <p:tavLst>
                                        <p:tav tm="0">
                                          <p:val>
                                            <p:strVal val="ppt_x"/>
                                          </p:val>
                                        </p:tav>
                                        <p:tav tm="100000">
                                          <p:val>
                                            <p:strVal val="ppt_x"/>
                                          </p:val>
                                        </p:tav>
                                      </p:tavLst>
                                    </p:anim>
                                    <p:anim calcmode="lin" valueType="num">
                                      <p:cBhvr additive="base">
                                        <p:cTn id="11" dur="500"/>
                                        <p:tgtEl>
                                          <p:spTgt spid="50"/>
                                        </p:tgtEl>
                                        <p:attrNameLst>
                                          <p:attrName>ppt_y</p:attrName>
                                        </p:attrNameLst>
                                      </p:cBhvr>
                                      <p:tavLst>
                                        <p:tav tm="0">
                                          <p:val>
                                            <p:strVal val="ppt_y"/>
                                          </p:val>
                                        </p:tav>
                                        <p:tav tm="100000">
                                          <p:val>
                                            <p:strVal val="1+ppt_h/2"/>
                                          </p:val>
                                        </p:tav>
                                      </p:tavLst>
                                    </p:anim>
                                    <p:set>
                                      <p:cBhvr>
                                        <p:cTn id="12" dur="1" fill="hold">
                                          <p:stCondLst>
                                            <p:cond delay="499"/>
                                          </p:stCondLst>
                                        </p:cTn>
                                        <p:tgtEl>
                                          <p:spTgt spid="5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9289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51"/>
                                        </p:tgtEl>
                                        <p:attrNameLst>
                                          <p:attrName>ppt_x</p:attrName>
                                        </p:attrNameLst>
                                      </p:cBhvr>
                                      <p:tavLst>
                                        <p:tav tm="0">
                                          <p:val>
                                            <p:strVal val="ppt_x"/>
                                          </p:val>
                                        </p:tav>
                                        <p:tav tm="100000">
                                          <p:val>
                                            <p:strVal val="ppt_x"/>
                                          </p:val>
                                        </p:tav>
                                      </p:tavLst>
                                    </p:anim>
                                    <p:anim calcmode="lin" valueType="num">
                                      <p:cBhvr additive="base">
                                        <p:cTn id="25" dur="500"/>
                                        <p:tgtEl>
                                          <p:spTgt spid="51"/>
                                        </p:tgtEl>
                                        <p:attrNameLst>
                                          <p:attrName>ppt_y</p:attrName>
                                        </p:attrNameLst>
                                      </p:cBhvr>
                                      <p:tavLst>
                                        <p:tav tm="0">
                                          <p:val>
                                            <p:strVal val="ppt_y"/>
                                          </p:val>
                                        </p:tav>
                                        <p:tav tm="100000">
                                          <p:val>
                                            <p:strVal val="1+ppt_h/2"/>
                                          </p:val>
                                        </p:tav>
                                      </p:tavLst>
                                    </p:anim>
                                    <p:set>
                                      <p:cBhvr>
                                        <p:cTn id="26" dur="1" fill="hold">
                                          <p:stCondLst>
                                            <p:cond delay="499"/>
                                          </p:stCondLst>
                                        </p:cTn>
                                        <p:tgtEl>
                                          <p:spTgt spid="5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52"/>
                                        </p:tgtEl>
                                        <p:attrNameLst>
                                          <p:attrName>ppt_x</p:attrName>
                                        </p:attrNameLst>
                                      </p:cBhvr>
                                      <p:tavLst>
                                        <p:tav tm="0">
                                          <p:val>
                                            <p:strVal val="ppt_x"/>
                                          </p:val>
                                        </p:tav>
                                        <p:tav tm="100000">
                                          <p:val>
                                            <p:strVal val="ppt_x"/>
                                          </p:val>
                                        </p:tav>
                                      </p:tavLst>
                                    </p:anim>
                                    <p:anim calcmode="lin" valueType="num">
                                      <p:cBhvr additive="base">
                                        <p:cTn id="31" dur="500"/>
                                        <p:tgtEl>
                                          <p:spTgt spid="52"/>
                                        </p:tgtEl>
                                        <p:attrNameLst>
                                          <p:attrName>ppt_y</p:attrName>
                                        </p:attrNameLst>
                                      </p:cBhvr>
                                      <p:tavLst>
                                        <p:tav tm="0">
                                          <p:val>
                                            <p:strVal val="ppt_y"/>
                                          </p:val>
                                        </p:tav>
                                        <p:tav tm="100000">
                                          <p:val>
                                            <p:strVal val="1+ppt_h/2"/>
                                          </p:val>
                                        </p:tav>
                                      </p:tavLst>
                                    </p:anim>
                                    <p:set>
                                      <p:cBhvr>
                                        <p:cTn id="32" dur="1" fill="hold">
                                          <p:stCondLst>
                                            <p:cond delay="499"/>
                                          </p:stCondLst>
                                        </p:cTn>
                                        <p:tgtEl>
                                          <p:spTgt spid="5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53"/>
                                        </p:tgtEl>
                                        <p:attrNameLst>
                                          <p:attrName>ppt_x</p:attrName>
                                        </p:attrNameLst>
                                      </p:cBhvr>
                                      <p:tavLst>
                                        <p:tav tm="0">
                                          <p:val>
                                            <p:strVal val="ppt_x"/>
                                          </p:val>
                                        </p:tav>
                                        <p:tav tm="100000">
                                          <p:val>
                                            <p:strVal val="ppt_x"/>
                                          </p:val>
                                        </p:tav>
                                      </p:tavLst>
                                    </p:anim>
                                    <p:anim calcmode="lin" valueType="num">
                                      <p:cBhvr additive="base">
                                        <p:cTn id="37" dur="500"/>
                                        <p:tgtEl>
                                          <p:spTgt spid="53"/>
                                        </p:tgtEl>
                                        <p:attrNameLst>
                                          <p:attrName>ppt_y</p:attrName>
                                        </p:attrNameLst>
                                      </p:cBhvr>
                                      <p:tavLst>
                                        <p:tav tm="0">
                                          <p:val>
                                            <p:strVal val="ppt_y"/>
                                          </p:val>
                                        </p:tav>
                                        <p:tav tm="100000">
                                          <p:val>
                                            <p:strVal val="1+ppt_h/2"/>
                                          </p:val>
                                        </p:tav>
                                      </p:tavLst>
                                    </p:anim>
                                    <p:set>
                                      <p:cBhvr>
                                        <p:cTn id="38" dur="1" fill="hold">
                                          <p:stCondLst>
                                            <p:cond delay="499"/>
                                          </p:stCondLst>
                                        </p:cTn>
                                        <p:tgtEl>
                                          <p:spTgt spid="5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34849"/>
                                        </p:tgtEl>
                                        <p:attrNameLst>
                                          <p:attrName>ppt_x</p:attrName>
                                        </p:attrNameLst>
                                      </p:cBhvr>
                                      <p:tavLst>
                                        <p:tav tm="0">
                                          <p:val>
                                            <p:strVal val="ppt_x"/>
                                          </p:val>
                                        </p:tav>
                                        <p:tav tm="100000">
                                          <p:val>
                                            <p:strVal val="ppt_x"/>
                                          </p:val>
                                        </p:tav>
                                      </p:tavLst>
                                    </p:anim>
                                    <p:anim calcmode="lin" valueType="num">
                                      <p:cBhvr additive="base">
                                        <p:cTn id="43" dur="500"/>
                                        <p:tgtEl>
                                          <p:spTgt spid="34849"/>
                                        </p:tgtEl>
                                        <p:attrNameLst>
                                          <p:attrName>ppt_y</p:attrName>
                                        </p:attrNameLst>
                                      </p:cBhvr>
                                      <p:tavLst>
                                        <p:tav tm="0">
                                          <p:val>
                                            <p:strVal val="ppt_y"/>
                                          </p:val>
                                        </p:tav>
                                        <p:tav tm="100000">
                                          <p:val>
                                            <p:strVal val="1+ppt_h/2"/>
                                          </p:val>
                                        </p:tav>
                                      </p:tavLst>
                                    </p:anim>
                                    <p:set>
                                      <p:cBhvr>
                                        <p:cTn id="44" dur="1" fill="hold">
                                          <p:stCondLst>
                                            <p:cond delay="499"/>
                                          </p:stCondLst>
                                        </p:cTn>
                                        <p:tgtEl>
                                          <p:spTgt spid="348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9" grpId="0" animBg="1"/>
      <p:bldP spid="292897" grpId="0"/>
      <p:bldP spid="29289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6881439" y="2283023"/>
            <a:ext cx="662361" cy="307777"/>
          </a:xfrm>
          <a:prstGeom prst="rect">
            <a:avLst/>
          </a:prstGeom>
          <a:noFill/>
        </p:spPr>
        <p:txBody>
          <a:bodyPr wrap="none" rtlCol="0">
            <a:spAutoFit/>
          </a:bodyPr>
          <a:lstStyle/>
          <a:p>
            <a:r>
              <a:rPr lang="en-US" sz="1400" dirty="0" smtClean="0"/>
              <a:t>NULL</a:t>
            </a:r>
            <a:endParaRPr lang="en-US" sz="1400" dirty="0"/>
          </a:p>
        </p:txBody>
      </p:sp>
      <p:sp>
        <p:nvSpPr>
          <p:cNvPr id="136194" name="Rectangle 2"/>
          <p:cNvSpPr>
            <a:spLocks noGrp="1" noChangeArrowheads="1"/>
          </p:cNvSpPr>
          <p:nvPr>
            <p:ph type="body" idx="1"/>
          </p:nvPr>
        </p:nvSpPr>
        <p:spPr>
          <a:xfrm>
            <a:off x="685800" y="1219200"/>
            <a:ext cx="5600700" cy="4419600"/>
          </a:xfrm>
        </p:spPr>
        <p:txBody>
          <a:bodyPr/>
          <a:lstStyle/>
          <a:p>
            <a:pPr>
              <a:lnSpc>
                <a:spcPct val="105000"/>
              </a:lnSpc>
              <a:tabLst>
                <a:tab pos="800100" algn="l"/>
                <a:tab pos="1257300" algn="l"/>
                <a:tab pos="1714500" algn="l"/>
              </a:tabLst>
            </a:pPr>
            <a:r>
              <a:rPr lang="en-US" sz="2400" noProof="1" smtClean="0">
                <a:latin typeface="Arial" pitchFamily="34" charset="0"/>
              </a:rPr>
              <a:t>void </a:t>
            </a:r>
            <a:r>
              <a:rPr lang="en-US" sz="2400" noProof="1">
                <a:solidFill>
                  <a:srgbClr val="C00000"/>
                </a:solidFill>
                <a:latin typeface="Arial" pitchFamily="34" charset="0"/>
              </a:rPr>
              <a:t>d</a:t>
            </a:r>
            <a:r>
              <a:rPr lang="en-US" sz="2400" noProof="1" smtClean="0">
                <a:solidFill>
                  <a:srgbClr val="C00000"/>
                </a:solidFill>
                <a:latin typeface="Arial" pitchFamily="34" charset="0"/>
              </a:rPr>
              <a:t>Tree</a:t>
            </a:r>
            <a:r>
              <a:rPr lang="en-US" sz="2400" noProof="1" smtClean="0">
                <a:latin typeface="Arial" pitchFamily="34" charset="0"/>
              </a:rPr>
              <a:t>(TreeNote *p) </a:t>
            </a:r>
          </a:p>
          <a:p>
            <a:pPr>
              <a:lnSpc>
                <a:spcPct val="105000"/>
              </a:lnSpc>
              <a:tabLst>
                <a:tab pos="800100" algn="l"/>
                <a:tab pos="1257300" algn="l"/>
                <a:tab pos="1714500" algn="l"/>
              </a:tabLst>
            </a:pPr>
            <a:r>
              <a:rPr lang="en-US" sz="2400" noProof="1" smtClean="0">
                <a:latin typeface="Arial" pitchFamily="34" charset="0"/>
              </a:rPr>
              <a:t>{  </a:t>
            </a:r>
          </a:p>
          <a:p>
            <a:pPr>
              <a:lnSpc>
                <a:spcPct val="105000"/>
              </a:lnSpc>
              <a:tabLst>
                <a:tab pos="800100" algn="l"/>
                <a:tab pos="1257300" algn="l"/>
                <a:tab pos="1714500" algn="l"/>
              </a:tabLst>
            </a:pPr>
            <a:r>
              <a:rPr lang="en-US" sz="2400" noProof="1" smtClean="0">
                <a:latin typeface="Arial" pitchFamily="34" charset="0"/>
              </a:rPr>
              <a:t>	if (p== 0) return;</a:t>
            </a:r>
          </a:p>
          <a:p>
            <a:pPr>
              <a:lnSpc>
                <a:spcPct val="105000"/>
              </a:lnSpc>
              <a:tabLst>
                <a:tab pos="800100" algn="l"/>
                <a:tab pos="1257300" algn="l"/>
                <a:tab pos="1714500" algn="l"/>
              </a:tabLst>
            </a:pPr>
            <a:r>
              <a:rPr lang="en-US" sz="2400" noProof="1" smtClean="0">
                <a:latin typeface="Arial" pitchFamily="34" charset="0"/>
              </a:rPr>
              <a:t>	if (p-&gt;left != 0)</a:t>
            </a:r>
            <a:r>
              <a:rPr lang="en-US" sz="2400" dirty="0" smtClean="0">
                <a:latin typeface="Arial" pitchFamily="34" charset="0"/>
              </a:rPr>
              <a:t>  // size-m problem</a:t>
            </a:r>
            <a:endParaRPr lang="en-US" sz="2400" noProof="1" smtClean="0">
              <a:latin typeface="Arial" pitchFamily="34" charset="0"/>
            </a:endParaRPr>
          </a:p>
          <a:p>
            <a:pPr>
              <a:lnSpc>
                <a:spcPct val="105000"/>
              </a:lnSpc>
              <a:tabLst>
                <a:tab pos="800100" algn="l"/>
                <a:tab pos="1257300" algn="l"/>
                <a:tab pos="1714500" algn="l"/>
              </a:tabLst>
            </a:pPr>
            <a:r>
              <a:rPr lang="en-US" sz="2400" noProof="1" smtClean="0">
                <a:latin typeface="Arial" pitchFamily="34" charset="0"/>
              </a:rPr>
              <a:t>		</a:t>
            </a:r>
            <a:r>
              <a:rPr lang="en-US" sz="2400" noProof="1" smtClean="0">
                <a:solidFill>
                  <a:srgbClr val="C00000"/>
                </a:solidFill>
                <a:latin typeface="Arial" pitchFamily="34" charset="0"/>
              </a:rPr>
              <a:t>dTree</a:t>
            </a:r>
            <a:r>
              <a:rPr lang="en-US" sz="2400" noProof="1" smtClean="0">
                <a:latin typeface="Arial" pitchFamily="34" charset="0"/>
              </a:rPr>
              <a:t> (p-&gt;left);</a:t>
            </a:r>
          </a:p>
          <a:p>
            <a:pPr>
              <a:lnSpc>
                <a:spcPct val="105000"/>
              </a:lnSpc>
              <a:tabLst>
                <a:tab pos="800100" algn="l"/>
                <a:tab pos="1257300" algn="l"/>
                <a:tab pos="1714500" algn="l"/>
              </a:tabLst>
            </a:pPr>
            <a:r>
              <a:rPr lang="en-US" sz="2400" noProof="1" smtClean="0">
                <a:latin typeface="Arial" pitchFamily="34" charset="0"/>
              </a:rPr>
              <a:t>	if (p-&gt;right !=0) </a:t>
            </a:r>
            <a:r>
              <a:rPr lang="en-US" sz="2400" dirty="0">
                <a:latin typeface="Arial" pitchFamily="34" charset="0"/>
              </a:rPr>
              <a:t>// size-m problem</a:t>
            </a:r>
            <a:endParaRPr lang="en-US" sz="2400" noProof="1" smtClean="0">
              <a:latin typeface="Arial" pitchFamily="34" charset="0"/>
            </a:endParaRPr>
          </a:p>
          <a:p>
            <a:pPr>
              <a:lnSpc>
                <a:spcPct val="105000"/>
              </a:lnSpc>
              <a:tabLst>
                <a:tab pos="800100" algn="l"/>
                <a:tab pos="1257300" algn="l"/>
                <a:tab pos="1714500" algn="l"/>
              </a:tabLst>
            </a:pPr>
            <a:r>
              <a:rPr lang="en-US" sz="2400" noProof="1" smtClean="0">
                <a:latin typeface="Arial" pitchFamily="34" charset="0"/>
              </a:rPr>
              <a:t>		</a:t>
            </a:r>
            <a:r>
              <a:rPr lang="en-US" sz="2400" noProof="1" smtClean="0">
                <a:solidFill>
                  <a:srgbClr val="C00000"/>
                </a:solidFill>
                <a:latin typeface="Arial" pitchFamily="34" charset="0"/>
              </a:rPr>
              <a:t>dTree</a:t>
            </a:r>
            <a:r>
              <a:rPr lang="en-US" sz="2400" noProof="1" smtClean="0">
                <a:latin typeface="Arial" pitchFamily="34" charset="0"/>
              </a:rPr>
              <a:t> (p-&gt;right);</a:t>
            </a:r>
          </a:p>
          <a:p>
            <a:pPr>
              <a:lnSpc>
                <a:spcPct val="105000"/>
              </a:lnSpc>
              <a:tabLst>
                <a:tab pos="800100" algn="l"/>
                <a:tab pos="1257300" algn="l"/>
                <a:tab pos="1714500" algn="l"/>
              </a:tabLst>
            </a:pPr>
            <a:r>
              <a:rPr lang="en-US" sz="2400" noProof="1">
                <a:latin typeface="Arial" pitchFamily="34" charset="0"/>
              </a:rPr>
              <a:t>	</a:t>
            </a:r>
            <a:r>
              <a:rPr lang="en-US" sz="2400" noProof="1" smtClean="0">
                <a:solidFill>
                  <a:srgbClr val="0033CC"/>
                </a:solidFill>
                <a:latin typeface="Arial" pitchFamily="34" charset="0"/>
              </a:rPr>
              <a:t>delete </a:t>
            </a:r>
            <a:r>
              <a:rPr lang="en-US" sz="2400" noProof="1">
                <a:solidFill>
                  <a:srgbClr val="0033CC"/>
                </a:solidFill>
                <a:latin typeface="Arial" pitchFamily="34" charset="0"/>
              </a:rPr>
              <a:t>p</a:t>
            </a:r>
            <a:r>
              <a:rPr lang="en-US" sz="2400" noProof="1" smtClean="0">
                <a:solidFill>
                  <a:srgbClr val="0033CC"/>
                </a:solidFill>
                <a:latin typeface="Arial" pitchFamily="34" charset="0"/>
              </a:rPr>
              <a:t>;</a:t>
            </a:r>
          </a:p>
          <a:p>
            <a:pPr>
              <a:lnSpc>
                <a:spcPct val="105000"/>
              </a:lnSpc>
              <a:tabLst>
                <a:tab pos="800100" algn="l"/>
                <a:tab pos="1257300" algn="l"/>
                <a:tab pos="1714500" algn="l"/>
              </a:tabLst>
            </a:pPr>
            <a:r>
              <a:rPr lang="en-US" sz="2400" noProof="1" smtClean="0">
                <a:latin typeface="Arial" pitchFamily="34" charset="0"/>
              </a:rPr>
              <a:t>	return</a:t>
            </a:r>
          </a:p>
          <a:p>
            <a:pPr>
              <a:lnSpc>
                <a:spcPct val="105000"/>
              </a:lnSpc>
              <a:tabLst>
                <a:tab pos="800100" algn="l"/>
                <a:tab pos="1257300" algn="l"/>
                <a:tab pos="1714500" algn="l"/>
              </a:tabLst>
            </a:pPr>
            <a:r>
              <a:rPr lang="en-US" sz="2400" noProof="1" smtClean="0">
                <a:latin typeface="Arial" pitchFamily="34" charset="0"/>
              </a:rPr>
              <a:t>}</a:t>
            </a:r>
          </a:p>
          <a:p>
            <a:pPr>
              <a:lnSpc>
                <a:spcPct val="105000"/>
              </a:lnSpc>
            </a:pPr>
            <a:endParaRPr lang="en-US" sz="2400" dirty="0" smtClean="0">
              <a:latin typeface="Arial" pitchFamily="34" charset="0"/>
            </a:endParaRPr>
          </a:p>
        </p:txBody>
      </p:sp>
      <p:sp>
        <p:nvSpPr>
          <p:cNvPr id="136195" name="Rectangle 3"/>
          <p:cNvSpPr>
            <a:spLocks noGrp="1" noChangeArrowheads="1"/>
          </p:cNvSpPr>
          <p:nvPr>
            <p:ph type="title"/>
          </p:nvPr>
        </p:nvSpPr>
        <p:spPr>
          <a:xfrm>
            <a:off x="671513" y="228600"/>
            <a:ext cx="7807325" cy="762000"/>
          </a:xfrm>
          <a:noFill/>
        </p:spPr>
        <p:txBody>
          <a:bodyPr/>
          <a:lstStyle/>
          <a:p>
            <a:pPr marL="0" indent="0" algn="l"/>
            <a:r>
              <a:rPr lang="en-US" dirty="0" smtClean="0"/>
              <a:t>Binary Tree Deletion Example</a:t>
            </a:r>
          </a:p>
        </p:txBody>
      </p:sp>
      <p:sp>
        <p:nvSpPr>
          <p:cNvPr id="327685" name="Oval 5"/>
          <p:cNvSpPr>
            <a:spLocks noChangeArrowheads="1"/>
          </p:cNvSpPr>
          <p:nvPr/>
        </p:nvSpPr>
        <p:spPr bwMode="auto">
          <a:xfrm>
            <a:off x="6934200" y="2209800"/>
            <a:ext cx="533400" cy="533400"/>
          </a:xfrm>
          <a:prstGeom prst="ellipse">
            <a:avLst/>
          </a:prstGeom>
          <a:solidFill>
            <a:schemeClr val="hlink"/>
          </a:solidFill>
          <a:ln w="9525">
            <a:solidFill>
              <a:schemeClr val="tx1"/>
            </a:solidFill>
            <a:round/>
            <a:headEnd/>
            <a:tailEnd/>
          </a:ln>
        </p:spPr>
        <p:txBody>
          <a:bodyPr wrap="none" anchor="ctr"/>
          <a:lstStyle/>
          <a:p>
            <a:pPr algn="ctr"/>
            <a:r>
              <a:rPr lang="en-US"/>
              <a:t>10</a:t>
            </a:r>
          </a:p>
        </p:txBody>
      </p:sp>
      <p:grpSp>
        <p:nvGrpSpPr>
          <p:cNvPr id="28" name="Group 27"/>
          <p:cNvGrpSpPr/>
          <p:nvPr/>
        </p:nvGrpSpPr>
        <p:grpSpPr>
          <a:xfrm>
            <a:off x="6172200" y="2665085"/>
            <a:ext cx="840115" cy="916315"/>
            <a:chOff x="5638800" y="2817485"/>
            <a:chExt cx="840115" cy="916315"/>
          </a:xfrm>
        </p:grpSpPr>
        <p:sp>
          <p:nvSpPr>
            <p:cNvPr id="327690" name="Oval 10"/>
            <p:cNvSpPr>
              <a:spLocks noChangeArrowheads="1"/>
            </p:cNvSpPr>
            <p:nvPr/>
          </p:nvSpPr>
          <p:spPr bwMode="auto">
            <a:xfrm>
              <a:off x="5638800" y="3200400"/>
              <a:ext cx="533400" cy="533400"/>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136202" name="AutoShape 11"/>
            <p:cNvCxnSpPr>
              <a:cxnSpLocks noChangeShapeType="1"/>
              <a:stCxn id="327685" idx="3"/>
              <a:endCxn id="327690" idx="7"/>
            </p:cNvCxnSpPr>
            <p:nvPr/>
          </p:nvCxnSpPr>
          <p:spPr bwMode="auto">
            <a:xfrm flipH="1">
              <a:off x="6094085" y="2817485"/>
              <a:ext cx="384830" cy="461030"/>
            </a:xfrm>
            <a:prstGeom prst="straightConnector1">
              <a:avLst/>
            </a:prstGeom>
            <a:noFill/>
            <a:ln w="9525">
              <a:solidFill>
                <a:schemeClr val="tx1"/>
              </a:solidFill>
              <a:round/>
              <a:headEnd/>
              <a:tailEnd type="triangle" w="med" len="med"/>
            </a:ln>
          </p:spPr>
        </p:cxnSp>
      </p:grpSp>
      <p:grpSp>
        <p:nvGrpSpPr>
          <p:cNvPr id="33" name="Group 32"/>
          <p:cNvGrpSpPr/>
          <p:nvPr/>
        </p:nvGrpSpPr>
        <p:grpSpPr>
          <a:xfrm>
            <a:off x="7389485" y="2665085"/>
            <a:ext cx="916315" cy="916315"/>
            <a:chOff x="6856085" y="2817485"/>
            <a:chExt cx="916315" cy="916315"/>
          </a:xfrm>
        </p:grpSpPr>
        <p:sp>
          <p:nvSpPr>
            <p:cNvPr id="327689" name="Oval 9"/>
            <p:cNvSpPr>
              <a:spLocks noChangeArrowheads="1"/>
            </p:cNvSpPr>
            <p:nvPr/>
          </p:nvSpPr>
          <p:spPr bwMode="auto">
            <a:xfrm>
              <a:off x="7239000" y="32004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15</a:t>
              </a:r>
            </a:p>
          </p:txBody>
        </p:sp>
        <p:cxnSp>
          <p:nvCxnSpPr>
            <p:cNvPr id="136203" name="AutoShape 12"/>
            <p:cNvCxnSpPr>
              <a:cxnSpLocks noChangeShapeType="1"/>
              <a:stCxn id="327685" idx="5"/>
              <a:endCxn id="327689" idx="1"/>
            </p:cNvCxnSpPr>
            <p:nvPr/>
          </p:nvCxnSpPr>
          <p:spPr bwMode="auto">
            <a:xfrm>
              <a:off x="6856085" y="2817485"/>
              <a:ext cx="461030" cy="461030"/>
            </a:xfrm>
            <a:prstGeom prst="straightConnector1">
              <a:avLst/>
            </a:prstGeom>
            <a:noFill/>
            <a:ln w="9525">
              <a:solidFill>
                <a:schemeClr val="tx1"/>
              </a:solidFill>
              <a:round/>
              <a:headEnd/>
              <a:tailEnd type="triangle" w="med" len="med"/>
            </a:ln>
          </p:spPr>
        </p:cxnSp>
      </p:grpSp>
      <p:grpSp>
        <p:nvGrpSpPr>
          <p:cNvPr id="30" name="Group 29"/>
          <p:cNvGrpSpPr/>
          <p:nvPr/>
        </p:nvGrpSpPr>
        <p:grpSpPr>
          <a:xfrm>
            <a:off x="6781800" y="4341485"/>
            <a:ext cx="535315" cy="992515"/>
            <a:chOff x="6248400" y="4493885"/>
            <a:chExt cx="535315" cy="992515"/>
          </a:xfrm>
        </p:grpSpPr>
        <p:sp>
          <p:nvSpPr>
            <p:cNvPr id="327686" name="Oval 6"/>
            <p:cNvSpPr>
              <a:spLocks noChangeArrowheads="1"/>
            </p:cNvSpPr>
            <p:nvPr/>
          </p:nvSpPr>
          <p:spPr bwMode="auto">
            <a:xfrm>
              <a:off x="6248400" y="49530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12</a:t>
              </a:r>
            </a:p>
          </p:txBody>
        </p:sp>
        <p:cxnSp>
          <p:nvCxnSpPr>
            <p:cNvPr id="136206" name="AutoShape 16"/>
            <p:cNvCxnSpPr>
              <a:cxnSpLocks noChangeShapeType="1"/>
              <a:stCxn id="327693" idx="3"/>
              <a:endCxn id="327686" idx="0"/>
            </p:cNvCxnSpPr>
            <p:nvPr/>
          </p:nvCxnSpPr>
          <p:spPr bwMode="auto">
            <a:xfrm flipH="1">
              <a:off x="6515100" y="4493885"/>
              <a:ext cx="268615" cy="459115"/>
            </a:xfrm>
            <a:prstGeom prst="straightConnector1">
              <a:avLst/>
            </a:prstGeom>
            <a:noFill/>
            <a:ln w="9525">
              <a:solidFill>
                <a:schemeClr val="tx1"/>
              </a:solidFill>
              <a:round/>
              <a:headEnd/>
              <a:tailEnd type="triangle" w="med" len="med"/>
            </a:ln>
          </p:spPr>
        </p:cxnSp>
      </p:grpSp>
      <p:grpSp>
        <p:nvGrpSpPr>
          <p:cNvPr id="27" name="Group 26"/>
          <p:cNvGrpSpPr/>
          <p:nvPr/>
        </p:nvGrpSpPr>
        <p:grpSpPr>
          <a:xfrm>
            <a:off x="5638800" y="3503285"/>
            <a:ext cx="611515" cy="992515"/>
            <a:chOff x="5105400" y="3655685"/>
            <a:chExt cx="611515" cy="992515"/>
          </a:xfrm>
        </p:grpSpPr>
        <p:sp>
          <p:nvSpPr>
            <p:cNvPr id="327694" name="Oval 14"/>
            <p:cNvSpPr>
              <a:spLocks noChangeArrowheads="1"/>
            </p:cNvSpPr>
            <p:nvPr/>
          </p:nvSpPr>
          <p:spPr bwMode="auto">
            <a:xfrm>
              <a:off x="5105400" y="41148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5</a:t>
              </a:r>
            </a:p>
          </p:txBody>
        </p:sp>
        <p:cxnSp>
          <p:nvCxnSpPr>
            <p:cNvPr id="136207" name="AutoShape 17"/>
            <p:cNvCxnSpPr>
              <a:cxnSpLocks noChangeShapeType="1"/>
              <a:stCxn id="327690" idx="3"/>
              <a:endCxn id="327694" idx="0"/>
            </p:cNvCxnSpPr>
            <p:nvPr/>
          </p:nvCxnSpPr>
          <p:spPr bwMode="auto">
            <a:xfrm flipH="1">
              <a:off x="5372100" y="3655685"/>
              <a:ext cx="344815" cy="459115"/>
            </a:xfrm>
            <a:prstGeom prst="straightConnector1">
              <a:avLst/>
            </a:prstGeom>
            <a:noFill/>
            <a:ln w="9525">
              <a:solidFill>
                <a:schemeClr val="tx1"/>
              </a:solidFill>
              <a:round/>
              <a:headEnd/>
              <a:tailEnd type="triangle" w="med" len="med"/>
            </a:ln>
          </p:spPr>
        </p:cxnSp>
      </p:grpSp>
      <p:grpSp>
        <p:nvGrpSpPr>
          <p:cNvPr id="32" name="Group 31"/>
          <p:cNvGrpSpPr/>
          <p:nvPr/>
        </p:nvGrpSpPr>
        <p:grpSpPr>
          <a:xfrm>
            <a:off x="8227685" y="3503285"/>
            <a:ext cx="611515" cy="916315"/>
            <a:chOff x="7694285" y="3655685"/>
            <a:chExt cx="611515" cy="916315"/>
          </a:xfrm>
        </p:grpSpPr>
        <p:sp>
          <p:nvSpPr>
            <p:cNvPr id="327688" name="Oval 8"/>
            <p:cNvSpPr>
              <a:spLocks noChangeArrowheads="1"/>
            </p:cNvSpPr>
            <p:nvPr/>
          </p:nvSpPr>
          <p:spPr bwMode="auto">
            <a:xfrm>
              <a:off x="7772400" y="40386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17</a:t>
              </a:r>
            </a:p>
          </p:txBody>
        </p:sp>
        <p:cxnSp>
          <p:nvCxnSpPr>
            <p:cNvPr id="136208" name="AutoShape 18"/>
            <p:cNvCxnSpPr>
              <a:cxnSpLocks noChangeShapeType="1"/>
              <a:stCxn id="327689" idx="5"/>
              <a:endCxn id="327688" idx="0"/>
            </p:cNvCxnSpPr>
            <p:nvPr/>
          </p:nvCxnSpPr>
          <p:spPr bwMode="auto">
            <a:xfrm>
              <a:off x="7694285" y="3655685"/>
              <a:ext cx="344815" cy="382915"/>
            </a:xfrm>
            <a:prstGeom prst="straightConnector1">
              <a:avLst/>
            </a:prstGeom>
            <a:noFill/>
            <a:ln w="9525">
              <a:solidFill>
                <a:schemeClr val="tx1"/>
              </a:solidFill>
              <a:round/>
              <a:headEnd/>
              <a:tailEnd type="triangle" w="med" len="med"/>
            </a:ln>
          </p:spPr>
        </p:cxnSp>
      </p:grpSp>
      <p:grpSp>
        <p:nvGrpSpPr>
          <p:cNvPr id="31" name="Group 30"/>
          <p:cNvGrpSpPr/>
          <p:nvPr/>
        </p:nvGrpSpPr>
        <p:grpSpPr>
          <a:xfrm>
            <a:off x="7239000" y="3503285"/>
            <a:ext cx="611515" cy="916315"/>
            <a:chOff x="6705600" y="3655685"/>
            <a:chExt cx="611515" cy="916315"/>
          </a:xfrm>
        </p:grpSpPr>
        <p:sp>
          <p:nvSpPr>
            <p:cNvPr id="327693" name="Oval 13"/>
            <p:cNvSpPr>
              <a:spLocks noChangeArrowheads="1"/>
            </p:cNvSpPr>
            <p:nvPr/>
          </p:nvSpPr>
          <p:spPr bwMode="auto">
            <a:xfrm>
              <a:off x="6705600" y="4038600"/>
              <a:ext cx="533400" cy="533400"/>
            </a:xfrm>
            <a:prstGeom prst="ellipse">
              <a:avLst/>
            </a:prstGeom>
            <a:solidFill>
              <a:schemeClr val="hlink"/>
            </a:solidFill>
            <a:ln w="9525">
              <a:solidFill>
                <a:schemeClr val="tx1"/>
              </a:solidFill>
              <a:round/>
              <a:headEnd/>
              <a:tailEnd/>
            </a:ln>
          </p:spPr>
          <p:txBody>
            <a:bodyPr wrap="none" anchor="ctr"/>
            <a:lstStyle/>
            <a:p>
              <a:pPr algn="ctr"/>
              <a:r>
                <a:rPr lang="en-US"/>
                <a:t>14</a:t>
              </a:r>
            </a:p>
          </p:txBody>
        </p:sp>
        <p:cxnSp>
          <p:nvCxnSpPr>
            <p:cNvPr id="136210" name="AutoShape 20"/>
            <p:cNvCxnSpPr>
              <a:cxnSpLocks noChangeShapeType="1"/>
              <a:stCxn id="327689" idx="3"/>
              <a:endCxn id="327693" idx="0"/>
            </p:cNvCxnSpPr>
            <p:nvPr/>
          </p:nvCxnSpPr>
          <p:spPr bwMode="auto">
            <a:xfrm flipH="1">
              <a:off x="6972300" y="3655685"/>
              <a:ext cx="344815" cy="382915"/>
            </a:xfrm>
            <a:prstGeom prst="straightConnector1">
              <a:avLst/>
            </a:prstGeom>
            <a:noFill/>
            <a:ln w="9525">
              <a:solidFill>
                <a:schemeClr val="tx1"/>
              </a:solidFill>
              <a:round/>
              <a:headEnd/>
              <a:tailEnd type="triangle" w="med" len="med"/>
            </a:ln>
          </p:spPr>
        </p:cxnSp>
      </p:grpSp>
      <p:grpSp>
        <p:nvGrpSpPr>
          <p:cNvPr id="29" name="Group 28"/>
          <p:cNvGrpSpPr/>
          <p:nvPr/>
        </p:nvGrpSpPr>
        <p:grpSpPr>
          <a:xfrm>
            <a:off x="7237080" y="5255881"/>
            <a:ext cx="687715" cy="916316"/>
            <a:chOff x="6778177" y="5476998"/>
            <a:chExt cx="613223" cy="847602"/>
          </a:xfrm>
        </p:grpSpPr>
        <p:sp>
          <p:nvSpPr>
            <p:cNvPr id="327703" name="Oval 23"/>
            <p:cNvSpPr>
              <a:spLocks noChangeArrowheads="1"/>
            </p:cNvSpPr>
            <p:nvPr/>
          </p:nvSpPr>
          <p:spPr bwMode="auto">
            <a:xfrm>
              <a:off x="6858000" y="57912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13</a:t>
              </a:r>
            </a:p>
          </p:txBody>
        </p:sp>
        <p:cxnSp>
          <p:nvCxnSpPr>
            <p:cNvPr id="136212" name="AutoShape 24"/>
            <p:cNvCxnSpPr>
              <a:cxnSpLocks noChangeShapeType="1"/>
              <a:stCxn id="327686" idx="5"/>
              <a:endCxn id="327703" idx="0"/>
            </p:cNvCxnSpPr>
            <p:nvPr/>
          </p:nvCxnSpPr>
          <p:spPr bwMode="auto">
            <a:xfrm>
              <a:off x="6778177" y="5476998"/>
              <a:ext cx="346523" cy="314202"/>
            </a:xfrm>
            <a:prstGeom prst="straightConnector1">
              <a:avLst/>
            </a:prstGeom>
            <a:noFill/>
            <a:ln w="9525">
              <a:solidFill>
                <a:schemeClr val="tx1"/>
              </a:solidFill>
              <a:round/>
              <a:headEnd/>
              <a:tailEnd type="triangle" w="med" len="med"/>
            </a:ln>
          </p:spPr>
        </p:cxnSp>
      </p:grpSp>
      <p:cxnSp>
        <p:nvCxnSpPr>
          <p:cNvPr id="136214" name="AutoShape 26"/>
          <p:cNvCxnSpPr>
            <a:cxnSpLocks noChangeShapeType="1"/>
          </p:cNvCxnSpPr>
          <p:nvPr/>
        </p:nvCxnSpPr>
        <p:spPr bwMode="auto">
          <a:xfrm>
            <a:off x="7196138" y="1828800"/>
            <a:ext cx="4762" cy="381000"/>
          </a:xfrm>
          <a:prstGeom prst="straightConnector1">
            <a:avLst/>
          </a:prstGeom>
          <a:noFill/>
          <a:ln w="9525">
            <a:solidFill>
              <a:schemeClr val="tx1"/>
            </a:solidFill>
            <a:round/>
            <a:headEnd/>
            <a:tailEnd type="triangle" w="med" len="med"/>
          </a:ln>
        </p:spPr>
      </p:cxnSp>
      <p:grpSp>
        <p:nvGrpSpPr>
          <p:cNvPr id="26" name="Group 25"/>
          <p:cNvGrpSpPr/>
          <p:nvPr/>
        </p:nvGrpSpPr>
        <p:grpSpPr>
          <a:xfrm>
            <a:off x="6094085" y="4417685"/>
            <a:ext cx="536903" cy="917903"/>
            <a:chOff x="5560685" y="4570085"/>
            <a:chExt cx="536903" cy="917903"/>
          </a:xfrm>
        </p:grpSpPr>
        <p:sp>
          <p:nvSpPr>
            <p:cNvPr id="327707" name="Oval 27"/>
            <p:cNvSpPr>
              <a:spLocks noChangeArrowheads="1"/>
            </p:cNvSpPr>
            <p:nvPr/>
          </p:nvSpPr>
          <p:spPr bwMode="auto">
            <a:xfrm>
              <a:off x="5564188" y="4954588"/>
              <a:ext cx="533400" cy="533400"/>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36216" name="AutoShape 28"/>
            <p:cNvCxnSpPr>
              <a:cxnSpLocks noChangeShapeType="1"/>
              <a:stCxn id="327694" idx="5"/>
              <a:endCxn id="327707" idx="0"/>
            </p:cNvCxnSpPr>
            <p:nvPr/>
          </p:nvCxnSpPr>
          <p:spPr bwMode="auto">
            <a:xfrm>
              <a:off x="5560685" y="4570085"/>
              <a:ext cx="270203" cy="384503"/>
            </a:xfrm>
            <a:prstGeom prst="straightConnector1">
              <a:avLst/>
            </a:prstGeom>
            <a:noFill/>
            <a:ln w="9525">
              <a:solidFill>
                <a:schemeClr val="tx1"/>
              </a:solidFill>
              <a:round/>
              <a:headEnd/>
              <a:tailEnd type="triangle" w="med" len="med"/>
            </a:ln>
          </p:spPr>
        </p:cxnSp>
      </p:grpSp>
      <p:sp>
        <p:nvSpPr>
          <p:cNvPr id="327709" name="Text Box 29"/>
          <p:cNvSpPr txBox="1">
            <a:spLocks noChangeArrowheads="1"/>
          </p:cNvSpPr>
          <p:nvPr/>
        </p:nvSpPr>
        <p:spPr bwMode="auto">
          <a:xfrm>
            <a:off x="6705600" y="1752600"/>
            <a:ext cx="336550" cy="457200"/>
          </a:xfrm>
          <a:prstGeom prst="rect">
            <a:avLst/>
          </a:prstGeom>
          <a:noFill/>
          <a:ln w="9525">
            <a:noFill/>
            <a:miter lim="800000"/>
            <a:headEnd/>
            <a:tailEnd/>
          </a:ln>
        </p:spPr>
        <p:txBody>
          <a:bodyPr wrap="none">
            <a:spAutoFit/>
          </a:bodyPr>
          <a:lstStyle/>
          <a:p>
            <a:r>
              <a:rPr lang="en-US" dirty="0"/>
              <a:t>p</a:t>
            </a:r>
          </a:p>
        </p:txBody>
      </p:sp>
      <p:sp>
        <p:nvSpPr>
          <p:cNvPr id="2" name="Rounded Rectangular Callout 1"/>
          <p:cNvSpPr/>
          <p:nvPr/>
        </p:nvSpPr>
        <p:spPr bwMode="auto">
          <a:xfrm>
            <a:off x="2667000" y="5348288"/>
            <a:ext cx="2590800" cy="914400"/>
          </a:xfrm>
          <a:prstGeom prst="wedgeRoundRectCallout">
            <a:avLst>
              <a:gd name="adj1" fmla="val -60539"/>
              <a:gd name="adj2" fmla="val -115278"/>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What traversing order is 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327685"/>
                                        </p:tgtEl>
                                        <p:attrNameLst>
                                          <p:attrName>r</p:attrName>
                                        </p:attrNameLst>
                                      </p:cBhvr>
                                    </p:animRot>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0173 -3.33333E-6 L -0.08333 0.11111 " pathEditMode="relative" rAng="0" ptsTypes="AA">
                                      <p:cBhvr>
                                        <p:cTn id="9" dur="2000" fill="hold"/>
                                        <p:tgtEl>
                                          <p:spTgt spid="327709"/>
                                        </p:tgtEl>
                                        <p:attrNameLst>
                                          <p:attrName>ppt_x</p:attrName>
                                          <p:attrName>ppt_y</p:attrName>
                                        </p:attrNameLst>
                                      </p:cBhvr>
                                      <p:rCtr x="-41" y="56"/>
                                    </p:animMotion>
                                  </p:childTnLst>
                                </p:cTn>
                              </p:par>
                            </p:childTnLst>
                          </p:cTn>
                        </p:par>
                        <p:par>
                          <p:cTn id="10" fill="hold" nodeType="afterGroup">
                            <p:stCondLst>
                              <p:cond delay="4000"/>
                            </p:stCondLst>
                            <p:childTnLst>
                              <p:par>
                                <p:cTn id="11" presetID="0" presetClass="path" presetSubtype="0" accel="50000" decel="50000" fill="hold" grpId="1" nodeType="afterEffect">
                                  <p:stCondLst>
                                    <p:cond delay="0"/>
                                  </p:stCondLst>
                                  <p:childTnLst>
                                    <p:animMotion origin="layout" path="M -0.08334 0.11101 L -0.15 0.25532 " pathEditMode="relative" rAng="0" ptsTypes="AA">
                                      <p:cBhvr>
                                        <p:cTn id="12" dur="2000" fill="hold"/>
                                        <p:tgtEl>
                                          <p:spTgt spid="327709"/>
                                        </p:tgtEl>
                                        <p:attrNameLst>
                                          <p:attrName>ppt_x</p:attrName>
                                          <p:attrName>ppt_y</p:attrName>
                                        </p:attrNameLst>
                                      </p:cBhvr>
                                      <p:rCtr x="-3300" y="7200"/>
                                    </p:animMotion>
                                  </p:childTnLst>
                                </p:cTn>
                              </p:par>
                            </p:childTnLst>
                          </p:cTn>
                        </p:par>
                        <p:par>
                          <p:cTn id="13" fill="hold" nodeType="afterGroup">
                            <p:stCondLst>
                              <p:cond delay="6000"/>
                            </p:stCondLst>
                            <p:childTnLst>
                              <p:par>
                                <p:cTn id="14" presetID="0" presetClass="path" presetSubtype="0" accel="50000" decel="50000" fill="hold" grpId="2" nodeType="afterEffect">
                                  <p:stCondLst>
                                    <p:cond delay="0"/>
                                  </p:stCondLst>
                                  <p:childTnLst>
                                    <p:animMotion origin="layout" path="M -0.15 0.25533 L -0.11007 0.43334 " pathEditMode="relative" rAng="0" ptsTypes="AA">
                                      <p:cBhvr>
                                        <p:cTn id="15" dur="2000" fill="hold"/>
                                        <p:tgtEl>
                                          <p:spTgt spid="327709"/>
                                        </p:tgtEl>
                                        <p:attrNameLst>
                                          <p:attrName>ppt_x</p:attrName>
                                          <p:attrName>ppt_y</p:attrName>
                                        </p:attrNameLst>
                                      </p:cBhvr>
                                      <p:rCtr x="20" y="89"/>
                                    </p:animMotion>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26"/>
                                        </p:tgtEl>
                                        <p:attrNameLst>
                                          <p:attrName>ppt_x</p:attrName>
                                        </p:attrNameLst>
                                      </p:cBhvr>
                                      <p:tavLst>
                                        <p:tav tm="0">
                                          <p:val>
                                            <p:strVal val="ppt_x"/>
                                          </p:val>
                                        </p:tav>
                                        <p:tav tm="100000">
                                          <p:val>
                                            <p:strVal val="ppt_x"/>
                                          </p:val>
                                        </p:tav>
                                      </p:tavLst>
                                    </p:anim>
                                    <p:anim calcmode="lin" valueType="num">
                                      <p:cBhvr additive="base">
                                        <p:cTn id="20" dur="500"/>
                                        <p:tgtEl>
                                          <p:spTgt spid="26"/>
                                        </p:tgtEl>
                                        <p:attrNameLst>
                                          <p:attrName>ppt_y</p:attrName>
                                        </p:attrNameLst>
                                      </p:cBhvr>
                                      <p:tavLst>
                                        <p:tav tm="0">
                                          <p:val>
                                            <p:strVal val="ppt_y"/>
                                          </p:val>
                                        </p:tav>
                                        <p:tav tm="100000">
                                          <p:val>
                                            <p:strVal val="1+ppt_h/2"/>
                                          </p:val>
                                        </p:tav>
                                      </p:tavLst>
                                    </p:anim>
                                    <p:set>
                                      <p:cBhvr>
                                        <p:cTn id="21" dur="1" fill="hold">
                                          <p:stCondLst>
                                            <p:cond delay="499"/>
                                          </p:stCondLst>
                                        </p:cTn>
                                        <p:tgtEl>
                                          <p:spTgt spid="26"/>
                                        </p:tgtEl>
                                        <p:attrNameLst>
                                          <p:attrName>style.visibility</p:attrName>
                                        </p:attrNameLst>
                                      </p:cBhvr>
                                      <p:to>
                                        <p:strVal val="hidden"/>
                                      </p:to>
                                    </p:set>
                                  </p:childTnLst>
                                </p:cTn>
                              </p:par>
                              <p:par>
                                <p:cTn id="22" presetID="1" presetClass="exit" presetSubtype="0" fill="hold" grpId="3" nodeType="withEffect">
                                  <p:stCondLst>
                                    <p:cond delay="0"/>
                                  </p:stCondLst>
                                  <p:childTnLst>
                                    <p:set>
                                      <p:cBhvr>
                                        <p:cTn id="23" dur="1" fill="hold">
                                          <p:stCondLst>
                                            <p:cond delay="0"/>
                                          </p:stCondLst>
                                        </p:cTn>
                                        <p:tgtEl>
                                          <p:spTgt spid="32770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nodeType="clickEffect">
                                  <p:stCondLst>
                                    <p:cond delay="0"/>
                                  </p:stCondLst>
                                  <p:childTnLst>
                                    <p:anim calcmode="lin" valueType="num">
                                      <p:cBhvr additive="base">
                                        <p:cTn id="27" dur="500"/>
                                        <p:tgtEl>
                                          <p:spTgt spid="27"/>
                                        </p:tgtEl>
                                        <p:attrNameLst>
                                          <p:attrName>ppt_x</p:attrName>
                                        </p:attrNameLst>
                                      </p:cBhvr>
                                      <p:tavLst>
                                        <p:tav tm="0">
                                          <p:val>
                                            <p:strVal val="ppt_x"/>
                                          </p:val>
                                        </p:tav>
                                        <p:tav tm="100000">
                                          <p:val>
                                            <p:strVal val="ppt_x"/>
                                          </p:val>
                                        </p:tav>
                                      </p:tavLst>
                                    </p:anim>
                                    <p:anim calcmode="lin" valueType="num">
                                      <p:cBhvr additive="base">
                                        <p:cTn id="28" dur="500"/>
                                        <p:tgtEl>
                                          <p:spTgt spid="27"/>
                                        </p:tgtEl>
                                        <p:attrNameLst>
                                          <p:attrName>ppt_y</p:attrName>
                                        </p:attrNameLst>
                                      </p:cBhvr>
                                      <p:tavLst>
                                        <p:tav tm="0">
                                          <p:val>
                                            <p:strVal val="ppt_y"/>
                                          </p:val>
                                        </p:tav>
                                        <p:tav tm="100000">
                                          <p:val>
                                            <p:strVal val="1+ppt_h/2"/>
                                          </p:val>
                                        </p:tav>
                                      </p:tavLst>
                                    </p:anim>
                                    <p:set>
                                      <p:cBhvr>
                                        <p:cTn id="29" dur="1" fill="hold">
                                          <p:stCondLst>
                                            <p:cond delay="499"/>
                                          </p:stCondLst>
                                        </p:cTn>
                                        <p:tgtEl>
                                          <p:spTgt spid="2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28"/>
                                        </p:tgtEl>
                                        <p:attrNameLst>
                                          <p:attrName>ppt_x</p:attrName>
                                        </p:attrNameLst>
                                      </p:cBhvr>
                                      <p:tavLst>
                                        <p:tav tm="0">
                                          <p:val>
                                            <p:strVal val="ppt_x"/>
                                          </p:val>
                                        </p:tav>
                                        <p:tav tm="100000">
                                          <p:val>
                                            <p:strVal val="ppt_x"/>
                                          </p:val>
                                        </p:tav>
                                      </p:tavLst>
                                    </p:anim>
                                    <p:anim calcmode="lin" valueType="num">
                                      <p:cBhvr additive="base">
                                        <p:cTn id="34" dur="500"/>
                                        <p:tgtEl>
                                          <p:spTgt spid="28"/>
                                        </p:tgtEl>
                                        <p:attrNameLst>
                                          <p:attrName>ppt_y</p:attrName>
                                        </p:attrNameLst>
                                      </p:cBhvr>
                                      <p:tavLst>
                                        <p:tav tm="0">
                                          <p:val>
                                            <p:strVal val="ppt_y"/>
                                          </p:val>
                                        </p:tav>
                                        <p:tav tm="100000">
                                          <p:val>
                                            <p:strVal val="1+ppt_h/2"/>
                                          </p:val>
                                        </p:tav>
                                      </p:tavLst>
                                    </p:anim>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29"/>
                                        </p:tgtEl>
                                        <p:attrNameLst>
                                          <p:attrName>ppt_x</p:attrName>
                                        </p:attrNameLst>
                                      </p:cBhvr>
                                      <p:tavLst>
                                        <p:tav tm="0">
                                          <p:val>
                                            <p:strVal val="ppt_x"/>
                                          </p:val>
                                        </p:tav>
                                        <p:tav tm="100000">
                                          <p:val>
                                            <p:strVal val="ppt_x"/>
                                          </p:val>
                                        </p:tav>
                                      </p:tavLst>
                                    </p:anim>
                                    <p:anim calcmode="lin" valueType="num">
                                      <p:cBhvr additive="base">
                                        <p:cTn id="40" dur="500"/>
                                        <p:tgtEl>
                                          <p:spTgt spid="29"/>
                                        </p:tgtEl>
                                        <p:attrNameLst>
                                          <p:attrName>ppt_y</p:attrName>
                                        </p:attrNameLst>
                                      </p:cBhvr>
                                      <p:tavLst>
                                        <p:tav tm="0">
                                          <p:val>
                                            <p:strVal val="ppt_y"/>
                                          </p:val>
                                        </p:tav>
                                        <p:tav tm="100000">
                                          <p:val>
                                            <p:strVal val="1+ppt_h/2"/>
                                          </p:val>
                                        </p:tav>
                                      </p:tavLst>
                                    </p:anim>
                                    <p:set>
                                      <p:cBhvr>
                                        <p:cTn id="41" dur="1" fill="hold">
                                          <p:stCondLst>
                                            <p:cond delay="499"/>
                                          </p:stCondLst>
                                        </p:cTn>
                                        <p:tgtEl>
                                          <p:spTgt spid="2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30"/>
                                        </p:tgtEl>
                                        <p:attrNameLst>
                                          <p:attrName>ppt_x</p:attrName>
                                        </p:attrNameLst>
                                      </p:cBhvr>
                                      <p:tavLst>
                                        <p:tav tm="0">
                                          <p:val>
                                            <p:strVal val="ppt_x"/>
                                          </p:val>
                                        </p:tav>
                                        <p:tav tm="100000">
                                          <p:val>
                                            <p:strVal val="ppt_x"/>
                                          </p:val>
                                        </p:tav>
                                      </p:tavLst>
                                    </p:anim>
                                    <p:anim calcmode="lin" valueType="num">
                                      <p:cBhvr additive="base">
                                        <p:cTn id="46" dur="500"/>
                                        <p:tgtEl>
                                          <p:spTgt spid="30"/>
                                        </p:tgtEl>
                                        <p:attrNameLst>
                                          <p:attrName>ppt_y</p:attrName>
                                        </p:attrNameLst>
                                      </p:cBhvr>
                                      <p:tavLst>
                                        <p:tav tm="0">
                                          <p:val>
                                            <p:strVal val="ppt_y"/>
                                          </p:val>
                                        </p:tav>
                                        <p:tav tm="100000">
                                          <p:val>
                                            <p:strVal val="1+ppt_h/2"/>
                                          </p:val>
                                        </p:tav>
                                      </p:tavLst>
                                    </p:anim>
                                    <p:set>
                                      <p:cBhvr>
                                        <p:cTn id="47" dur="1" fill="hold">
                                          <p:stCondLst>
                                            <p:cond delay="499"/>
                                          </p:stCondLst>
                                        </p:cTn>
                                        <p:tgtEl>
                                          <p:spTgt spid="3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31"/>
                                        </p:tgtEl>
                                        <p:attrNameLst>
                                          <p:attrName>ppt_x</p:attrName>
                                        </p:attrNameLst>
                                      </p:cBhvr>
                                      <p:tavLst>
                                        <p:tav tm="0">
                                          <p:val>
                                            <p:strVal val="ppt_x"/>
                                          </p:val>
                                        </p:tav>
                                        <p:tav tm="100000">
                                          <p:val>
                                            <p:strVal val="ppt_x"/>
                                          </p:val>
                                        </p:tav>
                                      </p:tavLst>
                                    </p:anim>
                                    <p:anim calcmode="lin" valueType="num">
                                      <p:cBhvr additive="base">
                                        <p:cTn id="52" dur="500"/>
                                        <p:tgtEl>
                                          <p:spTgt spid="31"/>
                                        </p:tgtEl>
                                        <p:attrNameLst>
                                          <p:attrName>ppt_y</p:attrName>
                                        </p:attrNameLst>
                                      </p:cBhvr>
                                      <p:tavLst>
                                        <p:tav tm="0">
                                          <p:val>
                                            <p:strVal val="ppt_y"/>
                                          </p:val>
                                        </p:tav>
                                        <p:tav tm="100000">
                                          <p:val>
                                            <p:strVal val="1+ppt_h/2"/>
                                          </p:val>
                                        </p:tav>
                                      </p:tavLst>
                                    </p:anim>
                                    <p:set>
                                      <p:cBhvr>
                                        <p:cTn id="53" dur="1" fill="hold">
                                          <p:stCondLst>
                                            <p:cond delay="499"/>
                                          </p:stCondLst>
                                        </p:cTn>
                                        <p:tgtEl>
                                          <p:spTgt spid="3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 presetClass="exit" presetSubtype="4" fill="hold" nodeType="clickEffect">
                                  <p:stCondLst>
                                    <p:cond delay="0"/>
                                  </p:stCondLst>
                                  <p:childTnLst>
                                    <p:anim calcmode="lin" valueType="num">
                                      <p:cBhvr additive="base">
                                        <p:cTn id="57" dur="500"/>
                                        <p:tgtEl>
                                          <p:spTgt spid="32"/>
                                        </p:tgtEl>
                                        <p:attrNameLst>
                                          <p:attrName>ppt_x</p:attrName>
                                        </p:attrNameLst>
                                      </p:cBhvr>
                                      <p:tavLst>
                                        <p:tav tm="0">
                                          <p:val>
                                            <p:strVal val="ppt_x"/>
                                          </p:val>
                                        </p:tav>
                                        <p:tav tm="100000">
                                          <p:val>
                                            <p:strVal val="ppt_x"/>
                                          </p:val>
                                        </p:tav>
                                      </p:tavLst>
                                    </p:anim>
                                    <p:anim calcmode="lin" valueType="num">
                                      <p:cBhvr additive="base">
                                        <p:cTn id="58" dur="500"/>
                                        <p:tgtEl>
                                          <p:spTgt spid="32"/>
                                        </p:tgtEl>
                                        <p:attrNameLst>
                                          <p:attrName>ppt_y</p:attrName>
                                        </p:attrNameLst>
                                      </p:cBhvr>
                                      <p:tavLst>
                                        <p:tav tm="0">
                                          <p:val>
                                            <p:strVal val="ppt_y"/>
                                          </p:val>
                                        </p:tav>
                                        <p:tav tm="100000">
                                          <p:val>
                                            <p:strVal val="1+ppt_h/2"/>
                                          </p:val>
                                        </p:tav>
                                      </p:tavLst>
                                    </p:anim>
                                    <p:set>
                                      <p:cBhvr>
                                        <p:cTn id="59" dur="1" fill="hold">
                                          <p:stCondLst>
                                            <p:cond delay="499"/>
                                          </p:stCondLst>
                                        </p:cTn>
                                        <p:tgtEl>
                                          <p:spTgt spid="3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xit" presetSubtype="4" fill="hold" nodeType="clickEffect">
                                  <p:stCondLst>
                                    <p:cond delay="0"/>
                                  </p:stCondLst>
                                  <p:childTnLst>
                                    <p:anim calcmode="lin" valueType="num">
                                      <p:cBhvr additive="base">
                                        <p:cTn id="63" dur="500"/>
                                        <p:tgtEl>
                                          <p:spTgt spid="33"/>
                                        </p:tgtEl>
                                        <p:attrNameLst>
                                          <p:attrName>ppt_x</p:attrName>
                                        </p:attrNameLst>
                                      </p:cBhvr>
                                      <p:tavLst>
                                        <p:tav tm="0">
                                          <p:val>
                                            <p:strVal val="ppt_x"/>
                                          </p:val>
                                        </p:tav>
                                        <p:tav tm="100000">
                                          <p:val>
                                            <p:strVal val="ppt_x"/>
                                          </p:val>
                                        </p:tav>
                                      </p:tavLst>
                                    </p:anim>
                                    <p:anim calcmode="lin" valueType="num">
                                      <p:cBhvr additive="base">
                                        <p:cTn id="64" dur="500"/>
                                        <p:tgtEl>
                                          <p:spTgt spid="33"/>
                                        </p:tgtEl>
                                        <p:attrNameLst>
                                          <p:attrName>ppt_y</p:attrName>
                                        </p:attrNameLst>
                                      </p:cBhvr>
                                      <p:tavLst>
                                        <p:tav tm="0">
                                          <p:val>
                                            <p:strVal val="ppt_y"/>
                                          </p:val>
                                        </p:tav>
                                        <p:tav tm="100000">
                                          <p:val>
                                            <p:strVal val="1+ppt_h/2"/>
                                          </p:val>
                                        </p:tav>
                                      </p:tavLst>
                                    </p:anim>
                                    <p:set>
                                      <p:cBhvr>
                                        <p:cTn id="65" dur="1" fill="hold">
                                          <p:stCondLst>
                                            <p:cond delay="499"/>
                                          </p:stCondLst>
                                        </p:cTn>
                                        <p:tgtEl>
                                          <p:spTgt spid="3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 presetClass="exit" presetSubtype="4" fill="hold" grpId="1" nodeType="clickEffect">
                                  <p:stCondLst>
                                    <p:cond delay="0"/>
                                  </p:stCondLst>
                                  <p:childTnLst>
                                    <p:anim calcmode="lin" valueType="num">
                                      <p:cBhvr additive="base">
                                        <p:cTn id="69" dur="500"/>
                                        <p:tgtEl>
                                          <p:spTgt spid="327685"/>
                                        </p:tgtEl>
                                        <p:attrNameLst>
                                          <p:attrName>ppt_x</p:attrName>
                                        </p:attrNameLst>
                                      </p:cBhvr>
                                      <p:tavLst>
                                        <p:tav tm="0">
                                          <p:val>
                                            <p:strVal val="ppt_x"/>
                                          </p:val>
                                        </p:tav>
                                        <p:tav tm="100000">
                                          <p:val>
                                            <p:strVal val="ppt_x"/>
                                          </p:val>
                                        </p:tav>
                                      </p:tavLst>
                                    </p:anim>
                                    <p:anim calcmode="lin" valueType="num">
                                      <p:cBhvr additive="base">
                                        <p:cTn id="70" dur="500"/>
                                        <p:tgtEl>
                                          <p:spTgt spid="327685"/>
                                        </p:tgtEl>
                                        <p:attrNameLst>
                                          <p:attrName>ppt_y</p:attrName>
                                        </p:attrNameLst>
                                      </p:cBhvr>
                                      <p:tavLst>
                                        <p:tav tm="0">
                                          <p:val>
                                            <p:strVal val="ppt_y"/>
                                          </p:val>
                                        </p:tav>
                                        <p:tav tm="100000">
                                          <p:val>
                                            <p:strVal val="1+ppt_h/2"/>
                                          </p:val>
                                        </p:tav>
                                      </p:tavLst>
                                    </p:anim>
                                    <p:set>
                                      <p:cBhvr>
                                        <p:cTn id="71" dur="1" fill="hold">
                                          <p:stCondLst>
                                            <p:cond delay="499"/>
                                          </p:stCondLst>
                                        </p:cTn>
                                        <p:tgtEl>
                                          <p:spTgt spid="327685"/>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5" grpId="0" animBg="1"/>
      <p:bldP spid="327685" grpId="1" animBg="1"/>
      <p:bldP spid="327709" grpId="0"/>
      <p:bldP spid="327709" grpId="1"/>
      <p:bldP spid="327709" grpId="2"/>
      <p:bldP spid="327709" grpId="3"/>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07325" cy="563563"/>
          </a:xfrm>
        </p:spPr>
        <p:txBody>
          <a:bodyPr/>
          <a:lstStyle/>
          <a:p>
            <a:r>
              <a:rPr lang="en-US" dirty="0" smtClean="0"/>
              <a:t>Delete an Array of Object</a:t>
            </a:r>
            <a:endParaRPr lang="en-US" dirty="0"/>
          </a:p>
        </p:txBody>
      </p:sp>
      <p:sp>
        <p:nvSpPr>
          <p:cNvPr id="3" name="Content Placeholder 2"/>
          <p:cNvSpPr>
            <a:spLocks noGrp="1"/>
          </p:cNvSpPr>
          <p:nvPr>
            <p:ph idx="1"/>
          </p:nvPr>
        </p:nvSpPr>
        <p:spPr>
          <a:xfrm>
            <a:off x="685800" y="1066800"/>
            <a:ext cx="8077199" cy="5410200"/>
          </a:xfrm>
        </p:spPr>
        <p:txBody>
          <a:bodyPr/>
          <a:lstStyle/>
          <a:p>
            <a:pPr>
              <a:buFont typeface="Wingdings" pitchFamily="2" charset="2"/>
              <a:buChar char="Ø"/>
            </a:pPr>
            <a:r>
              <a:rPr lang="en-US" sz="2800" dirty="0"/>
              <a:t>How do </a:t>
            </a:r>
            <a:r>
              <a:rPr lang="en-US" sz="2800" dirty="0" smtClean="0"/>
              <a:t>we delete </a:t>
            </a:r>
            <a:r>
              <a:rPr lang="en-US" sz="2800" dirty="0"/>
              <a:t>an array of objects? </a:t>
            </a:r>
            <a:endParaRPr lang="en-US" sz="2800" dirty="0" smtClean="0"/>
          </a:p>
          <a:p>
            <a:pPr marL="406400" indent="0"/>
            <a:r>
              <a:rPr lang="en-US" sz="2800" dirty="0" smtClean="0"/>
              <a:t>We can </a:t>
            </a:r>
            <a:r>
              <a:rPr lang="en-US" sz="2800" dirty="0"/>
              <a:t>use a loop to delete each element, just like we did in </a:t>
            </a:r>
            <a:r>
              <a:rPr lang="en-US" sz="2800" dirty="0" smtClean="0"/>
              <a:t>for Linked List. </a:t>
            </a:r>
          </a:p>
          <a:p>
            <a:pPr>
              <a:buFont typeface="Wingdings" pitchFamily="2" charset="2"/>
              <a:buChar char="Ø"/>
            </a:pPr>
            <a:r>
              <a:rPr lang="en-US" sz="2800" dirty="0" smtClean="0"/>
              <a:t>However</a:t>
            </a:r>
            <a:r>
              <a:rPr lang="en-US" sz="2800" dirty="0"/>
              <a:t>, the language provides a library function to delete all the elements one by one without the user to explicitly use a </a:t>
            </a:r>
            <a:r>
              <a:rPr lang="en-US" sz="2800" dirty="0" smtClean="0"/>
              <a:t>loop:</a:t>
            </a:r>
          </a:p>
          <a:p>
            <a:pPr marL="0" indent="0"/>
            <a:r>
              <a:rPr lang="en-US" sz="2800" dirty="0" smtClean="0"/>
              <a:t>	</a:t>
            </a:r>
            <a:r>
              <a:rPr lang="en-US" sz="2800" dirty="0" smtClean="0">
                <a:solidFill>
                  <a:srgbClr val="C00000"/>
                </a:solidFill>
              </a:rPr>
              <a:t>delete[] p;</a:t>
            </a:r>
          </a:p>
          <a:p>
            <a:pPr marL="406400" indent="-406400">
              <a:tabLst>
                <a:tab pos="406400" algn="l"/>
              </a:tabLst>
            </a:pPr>
            <a:r>
              <a:rPr lang="en-US" sz="2800" dirty="0"/>
              <a:t>	</a:t>
            </a:r>
            <a:r>
              <a:rPr lang="en-US" sz="2800" dirty="0" smtClean="0"/>
              <a:t>where p is pointing to an array of objects or </a:t>
            </a:r>
            <a:r>
              <a:rPr lang="en-US" sz="2800" dirty="0"/>
              <a:t>an array of structures</a:t>
            </a:r>
            <a:r>
              <a:rPr lang="en-US" sz="2800" dirty="0" smtClean="0"/>
              <a:t>.</a:t>
            </a:r>
          </a:p>
          <a:p>
            <a:pPr>
              <a:buFont typeface="Wingdings" pitchFamily="2" charset="2"/>
              <a:buChar char="Ø"/>
              <a:tabLst>
                <a:tab pos="406400" algn="l"/>
              </a:tabLst>
            </a:pPr>
            <a:r>
              <a:rPr lang="en-US" sz="2800" dirty="0"/>
              <a:t>The output of the </a:t>
            </a:r>
            <a:r>
              <a:rPr lang="en-US" sz="2800" dirty="0" smtClean="0"/>
              <a:t>program (next page) </a:t>
            </a:r>
            <a:r>
              <a:rPr lang="en-US" sz="2800" dirty="0"/>
              <a:t>shows the destructor is called four times (size of the array), because the delete operation is called four times to delete each element of the array</a:t>
            </a:r>
          </a:p>
        </p:txBody>
      </p:sp>
    </p:spTree>
    <p:extLst>
      <p:ext uri="{BB962C8B-B14F-4D97-AF65-F5344CB8AC3E}">
        <p14:creationId xmlns:p14="http://schemas.microsoft.com/office/powerpoint/2010/main" val="18556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7848600" y="16002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671513" y="0"/>
            <a:ext cx="7807325" cy="563563"/>
          </a:xfrm>
        </p:spPr>
        <p:txBody>
          <a:bodyPr/>
          <a:lstStyle/>
          <a:p>
            <a:r>
              <a:rPr lang="en-US" dirty="0" smtClean="0"/>
              <a:t>Delete an Array of Object</a:t>
            </a:r>
            <a:endParaRPr lang="en-US" dirty="0"/>
          </a:p>
        </p:txBody>
      </p:sp>
      <p:sp>
        <p:nvSpPr>
          <p:cNvPr id="4" name="Content Placeholder 2"/>
          <p:cNvSpPr txBox="1">
            <a:spLocks/>
          </p:cNvSpPr>
          <p:nvPr/>
        </p:nvSpPr>
        <p:spPr bwMode="auto">
          <a:xfrm>
            <a:off x="76200" y="609600"/>
            <a:ext cx="8686800" cy="5943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44" tIns="48372" rIns="96744" bIns="48372" numCol="1" anchor="t" anchorCtr="0" compatLnSpc="1">
            <a:prstTxWarp prst="textNoShape">
              <a:avLst/>
            </a:prstTxWarp>
          </a:bodyPr>
          <a:lstStyle>
            <a:lvl1pPr marL="363538" indent="-363538" algn="l" defTabSz="966788" rtl="0" eaLnBrk="0" fontAlgn="base" hangingPunct="0">
              <a:lnSpc>
                <a:spcPct val="85000"/>
              </a:lnSpc>
              <a:spcBef>
                <a:spcPct val="20000"/>
              </a:spcBef>
              <a:spcAft>
                <a:spcPct val="0"/>
              </a:spcAft>
              <a:buClr>
                <a:srgbClr val="000000"/>
              </a:buClr>
              <a:buSzPct val="75000"/>
              <a:buFont typeface="Wingdings" pitchFamily="2" charset="2"/>
              <a:defRPr sz="3400">
                <a:solidFill>
                  <a:srgbClr val="000000"/>
                </a:solidFill>
                <a:latin typeface="+mn-lt"/>
                <a:ea typeface="+mn-ea"/>
                <a:cs typeface="+mn-cs"/>
              </a:defRPr>
            </a:lvl1pPr>
            <a:lvl2pPr marL="785813" indent="-301625" algn="l" defTabSz="966788" rtl="0" eaLnBrk="0" fontAlgn="base" hangingPunct="0">
              <a:lnSpc>
                <a:spcPct val="85000"/>
              </a:lnSpc>
              <a:spcBef>
                <a:spcPct val="20000"/>
              </a:spcBef>
              <a:spcAft>
                <a:spcPct val="0"/>
              </a:spcAft>
              <a:buClr>
                <a:srgbClr val="000000"/>
              </a:buClr>
              <a:buSzPct val="75000"/>
              <a:buFont typeface="Wingdings" pitchFamily="2" charset="2"/>
              <a:buChar char="§"/>
              <a:defRPr sz="3000">
                <a:solidFill>
                  <a:srgbClr val="000000"/>
                </a:solidFill>
                <a:latin typeface="+mn-lt"/>
              </a:defRPr>
            </a:lvl2pPr>
            <a:lvl3pPr marL="1209675" indent="-242888" algn="l" defTabSz="966788" rtl="0" eaLnBrk="0" fontAlgn="base" hangingPunct="0">
              <a:lnSpc>
                <a:spcPct val="85000"/>
              </a:lnSpc>
              <a:spcBef>
                <a:spcPct val="20000"/>
              </a:spcBef>
              <a:spcAft>
                <a:spcPct val="0"/>
              </a:spcAft>
              <a:buClr>
                <a:srgbClr val="000000"/>
              </a:buClr>
              <a:buSzPct val="75000"/>
              <a:buFont typeface="ZapfDingbats" pitchFamily="82" charset="2"/>
              <a:buChar char="s"/>
              <a:defRPr sz="2500">
                <a:solidFill>
                  <a:srgbClr val="000000"/>
                </a:solidFill>
                <a:latin typeface="+mn-lt"/>
              </a:defRPr>
            </a:lvl3pPr>
            <a:lvl4pPr marL="1692275" indent="-241300" algn="l" defTabSz="966788" rtl="0" eaLnBrk="0" fontAlgn="base" hangingPunct="0">
              <a:lnSpc>
                <a:spcPct val="85000"/>
              </a:lnSpc>
              <a:spcBef>
                <a:spcPct val="20000"/>
              </a:spcBef>
              <a:spcAft>
                <a:spcPct val="0"/>
              </a:spcAft>
              <a:buClr>
                <a:srgbClr val="000000"/>
              </a:buClr>
              <a:buSzPct val="75000"/>
              <a:buChar char="•"/>
              <a:defRPr sz="2100">
                <a:solidFill>
                  <a:srgbClr val="000000"/>
                </a:solidFill>
                <a:latin typeface="+mn-lt"/>
              </a:defRPr>
            </a:lvl4pPr>
            <a:lvl5pPr marL="21764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5pPr>
            <a:lvl6pPr marL="26336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6pPr>
            <a:lvl7pPr marL="30908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7pPr>
            <a:lvl8pPr marL="35480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8pPr>
            <a:lvl9pPr marL="40052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9pPr>
          </a:lstStyle>
          <a:p>
            <a:pPr marL="292100" indent="-292100">
              <a:tabLst>
                <a:tab pos="635000" algn="l"/>
                <a:tab pos="977900" algn="l"/>
              </a:tabLst>
            </a:pPr>
            <a:r>
              <a:rPr lang="en-US" sz="1800" dirty="0">
                <a:latin typeface="Arial" pitchFamily="34" charset="0"/>
                <a:cs typeface="Arial" pitchFamily="34" charset="0"/>
              </a:rPr>
              <a:t>#include &lt;</a:t>
            </a:r>
            <a:r>
              <a:rPr lang="en-US" sz="1800" dirty="0" smtClean="0">
                <a:latin typeface="Arial" pitchFamily="34" charset="0"/>
                <a:cs typeface="Arial" pitchFamily="34" charset="0"/>
              </a:rPr>
              <a:t>iostream&gt; using </a:t>
            </a:r>
            <a:r>
              <a:rPr lang="en-US" sz="1800" dirty="0">
                <a:latin typeface="Arial" pitchFamily="34" charset="0"/>
                <a:cs typeface="Arial" pitchFamily="34" charset="0"/>
              </a:rPr>
              <a:t>namespace </a:t>
            </a:r>
            <a:r>
              <a:rPr lang="en-US" sz="1800" dirty="0" err="1">
                <a:latin typeface="Arial" pitchFamily="34" charset="0"/>
                <a:cs typeface="Arial" pitchFamily="34" charset="0"/>
              </a:rPr>
              <a:t>std</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292100" indent="-292100">
              <a:tabLst>
                <a:tab pos="635000" algn="l"/>
                <a:tab pos="977900" algn="l"/>
              </a:tabLst>
            </a:pPr>
            <a:r>
              <a:rPr lang="en-US" sz="1800" dirty="0">
                <a:latin typeface="Arial" pitchFamily="34" charset="0"/>
                <a:cs typeface="Arial" pitchFamily="34" charset="0"/>
              </a:rPr>
              <a:t>#define size 4</a:t>
            </a:r>
          </a:p>
          <a:p>
            <a:pPr marL="292100" indent="-292100">
              <a:tabLst>
                <a:tab pos="635000" algn="l"/>
                <a:tab pos="977900" algn="l"/>
              </a:tabLst>
            </a:pPr>
            <a:r>
              <a:rPr lang="en-US" sz="1800" dirty="0" smtClean="0">
                <a:latin typeface="Arial" pitchFamily="34" charset="0"/>
                <a:cs typeface="Arial" pitchFamily="34" charset="0"/>
              </a:rPr>
              <a:t>class </a:t>
            </a:r>
            <a:r>
              <a:rPr lang="en-US" sz="1800" dirty="0" err="1">
                <a:latin typeface="Arial" pitchFamily="34" charset="0"/>
                <a:cs typeface="Arial" pitchFamily="34" charset="0"/>
              </a:rPr>
              <a:t>arrayObject</a:t>
            </a:r>
            <a:r>
              <a:rPr lang="en-US" sz="1800" dirty="0">
                <a:latin typeface="Arial" pitchFamily="34" charset="0"/>
                <a:cs typeface="Arial" pitchFamily="34" charset="0"/>
              </a:rPr>
              <a:t> {</a:t>
            </a:r>
          </a:p>
          <a:p>
            <a:pPr marL="292100" indent="-292100">
              <a:tabLst>
                <a:tab pos="635000" algn="l"/>
                <a:tab pos="977900" algn="l"/>
              </a:tabLst>
            </a:pPr>
            <a:r>
              <a:rPr lang="en-US" sz="1800" dirty="0">
                <a:latin typeface="Arial" pitchFamily="34" charset="0"/>
                <a:cs typeface="Arial" pitchFamily="34" charset="0"/>
              </a:rPr>
              <a:t>public: </a:t>
            </a:r>
            <a:r>
              <a:rPr lang="en-US" sz="1800" dirty="0" smtClean="0">
                <a:latin typeface="Arial" pitchFamily="34" charset="0"/>
                <a:cs typeface="Arial" pitchFamily="34" charset="0"/>
              </a:rPr>
              <a:t> </a:t>
            </a:r>
          </a:p>
          <a:p>
            <a:pPr marL="292100" indent="-292100">
              <a:tabLst>
                <a:tab pos="635000" algn="l"/>
                <a:tab pos="977900" algn="l"/>
              </a:tabLst>
            </a:pPr>
            <a:r>
              <a:rPr lang="en-US" sz="1800" dirty="0" smtClean="0">
                <a:latin typeface="Arial" pitchFamily="34" charset="0"/>
                <a:cs typeface="Arial" pitchFamily="34" charset="0"/>
              </a:rPr>
              <a:t>	</a:t>
            </a:r>
            <a:r>
              <a:rPr lang="en-US" sz="1800" dirty="0" err="1" smtClean="0">
                <a:solidFill>
                  <a:srgbClr val="0033CC"/>
                </a:solidFill>
                <a:latin typeface="Arial" pitchFamily="34" charset="0"/>
                <a:cs typeface="Arial" pitchFamily="34" charset="0"/>
              </a:rPr>
              <a:t>int</a:t>
            </a:r>
            <a:r>
              <a:rPr lang="en-US" sz="1800" dirty="0" smtClean="0">
                <a:solidFill>
                  <a:srgbClr val="0033CC"/>
                </a:solidFill>
                <a:latin typeface="Arial" pitchFamily="34" charset="0"/>
                <a:cs typeface="Arial" pitchFamily="34" charset="0"/>
              </a:rPr>
              <a:t> x; double </a:t>
            </a:r>
            <a:r>
              <a:rPr lang="en-US" sz="1800" dirty="0">
                <a:solidFill>
                  <a:srgbClr val="0033CC"/>
                </a:solidFill>
                <a:latin typeface="Arial" pitchFamily="34" charset="0"/>
                <a:cs typeface="Arial" pitchFamily="34" charset="0"/>
              </a:rPr>
              <a:t>y;</a:t>
            </a:r>
          </a:p>
          <a:p>
            <a:pPr marL="292100" indent="-292100">
              <a:tabLst>
                <a:tab pos="635000" algn="l"/>
                <a:tab pos="977900" algn="l"/>
              </a:tabLst>
            </a:pPr>
            <a:r>
              <a:rPr lang="en-US" sz="1800" dirty="0">
                <a:latin typeface="Arial" pitchFamily="34" charset="0"/>
                <a:cs typeface="Arial" pitchFamily="34" charset="0"/>
              </a:rPr>
              <a:t>	</a:t>
            </a:r>
            <a:r>
              <a:rPr lang="en-US" sz="1800" dirty="0" err="1">
                <a:latin typeface="Arial" pitchFamily="34" charset="0"/>
                <a:cs typeface="Arial" pitchFamily="34" charset="0"/>
              </a:rPr>
              <a:t>arrayObject</a:t>
            </a:r>
            <a:r>
              <a:rPr lang="en-US" sz="1800" dirty="0" smtClean="0">
                <a:latin typeface="Arial" pitchFamily="34" charset="0"/>
                <a:cs typeface="Arial" pitchFamily="34" charset="0"/>
              </a:rPr>
              <a:t>()  </a:t>
            </a:r>
            <a:r>
              <a:rPr lang="en-US" sz="1800" dirty="0">
                <a:latin typeface="Arial" pitchFamily="34" charset="0"/>
                <a:cs typeface="Arial" pitchFamily="34" charset="0"/>
              </a:rPr>
              <a:t>// </a:t>
            </a:r>
            <a:r>
              <a:rPr lang="en-US" sz="1800" dirty="0">
                <a:solidFill>
                  <a:srgbClr val="0033CC"/>
                </a:solidFill>
                <a:latin typeface="Arial" pitchFamily="34" charset="0"/>
                <a:cs typeface="Arial" pitchFamily="34" charset="0"/>
              </a:rPr>
              <a:t>constructor</a:t>
            </a:r>
            <a:r>
              <a:rPr lang="en-US" sz="1800" dirty="0">
                <a:latin typeface="Arial" pitchFamily="34" charset="0"/>
                <a:cs typeface="Arial" pitchFamily="34" charset="0"/>
              </a:rPr>
              <a:t> showing it is called </a:t>
            </a:r>
            <a:r>
              <a:rPr lang="en-US" sz="1800" dirty="0" smtClean="0">
                <a:latin typeface="Arial" pitchFamily="34" charset="0"/>
                <a:cs typeface="Arial" pitchFamily="34" charset="0"/>
              </a:rPr>
              <a:t>through printing </a:t>
            </a:r>
            <a:endParaRPr lang="en-US" sz="1800" dirty="0">
              <a:latin typeface="Arial" pitchFamily="34" charset="0"/>
              <a:cs typeface="Arial" pitchFamily="34" charset="0"/>
            </a:endParaRPr>
          </a:p>
          <a:p>
            <a:pPr marL="292100" indent="-292100">
              <a:tabLst>
                <a:tab pos="635000" algn="l"/>
                <a:tab pos="977900" algn="l"/>
              </a:tabLst>
            </a:pPr>
            <a:r>
              <a:rPr lang="en-US" sz="1800" dirty="0">
                <a:latin typeface="Arial" pitchFamily="34" charset="0"/>
                <a:cs typeface="Arial" pitchFamily="34" charset="0"/>
              </a:rPr>
              <a:t>		</a:t>
            </a:r>
            <a:r>
              <a:rPr lang="en-US" sz="1800" dirty="0" smtClean="0">
                <a:latin typeface="Arial" pitchFamily="34" charset="0"/>
                <a:cs typeface="Arial" pitchFamily="34" charset="0"/>
              </a:rPr>
              <a:t>{ cout </a:t>
            </a:r>
            <a:r>
              <a:rPr lang="en-US" sz="1800" dirty="0">
                <a:latin typeface="Arial" pitchFamily="34" charset="0"/>
                <a:cs typeface="Arial" pitchFamily="34" charset="0"/>
              </a:rPr>
              <a:t>&lt;&lt; "</a:t>
            </a:r>
            <a:r>
              <a:rPr lang="en-US" sz="1800" dirty="0" err="1">
                <a:latin typeface="Arial" pitchFamily="34" charset="0"/>
                <a:cs typeface="Arial" pitchFamily="34" charset="0"/>
              </a:rPr>
              <a:t>arrayObject's</a:t>
            </a:r>
            <a:r>
              <a:rPr lang="en-US" sz="1800" dirty="0">
                <a:latin typeface="Arial" pitchFamily="34" charset="0"/>
                <a:cs typeface="Arial" pitchFamily="34" charset="0"/>
              </a:rPr>
              <a:t> constructor called" &lt;&lt; </a:t>
            </a:r>
            <a:r>
              <a:rPr lang="en-US" sz="1800" dirty="0" err="1">
                <a:latin typeface="Arial" pitchFamily="34" charset="0"/>
                <a:cs typeface="Arial" pitchFamily="34" charset="0"/>
              </a:rPr>
              <a:t>endl</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p>
            <a:pPr marL="292100" indent="-292100">
              <a:tabLst>
                <a:tab pos="635000" algn="l"/>
                <a:tab pos="977900" algn="l"/>
              </a:tabLst>
            </a:pPr>
            <a:r>
              <a:rPr lang="en-US" sz="1800" dirty="0">
                <a:latin typeface="Arial" pitchFamily="34" charset="0"/>
                <a:cs typeface="Arial" pitchFamily="34" charset="0"/>
              </a:rPr>
              <a:t>	~</a:t>
            </a:r>
            <a:r>
              <a:rPr lang="en-US" sz="1800" dirty="0" err="1">
                <a:latin typeface="Arial" pitchFamily="34" charset="0"/>
                <a:cs typeface="Arial" pitchFamily="34" charset="0"/>
              </a:rPr>
              <a:t>arrayObject</a:t>
            </a:r>
            <a:r>
              <a:rPr lang="en-US" sz="1800" dirty="0">
                <a:latin typeface="Arial" pitchFamily="34" charset="0"/>
                <a:cs typeface="Arial" pitchFamily="34" charset="0"/>
              </a:rPr>
              <a:t>() </a:t>
            </a:r>
            <a:r>
              <a:rPr lang="en-US" sz="1800" dirty="0" smtClean="0">
                <a:latin typeface="Arial" pitchFamily="34" charset="0"/>
                <a:cs typeface="Arial" pitchFamily="34" charset="0"/>
              </a:rPr>
              <a:t> // </a:t>
            </a:r>
            <a:r>
              <a:rPr lang="en-US" sz="1800" dirty="0">
                <a:solidFill>
                  <a:srgbClr val="0033CC"/>
                </a:solidFill>
                <a:latin typeface="Arial" pitchFamily="34" charset="0"/>
                <a:cs typeface="Arial" pitchFamily="34" charset="0"/>
              </a:rPr>
              <a:t>destructor</a:t>
            </a:r>
            <a:r>
              <a:rPr lang="en-US" sz="1800" dirty="0">
                <a:latin typeface="Arial" pitchFamily="34" charset="0"/>
                <a:cs typeface="Arial" pitchFamily="34" charset="0"/>
              </a:rPr>
              <a:t> showing it is called by </a:t>
            </a:r>
            <a:r>
              <a:rPr lang="en-US" sz="1800" dirty="0" smtClean="0">
                <a:latin typeface="Arial" pitchFamily="34" charset="0"/>
                <a:cs typeface="Arial" pitchFamily="34" charset="0"/>
              </a:rPr>
              <a:t>printing </a:t>
            </a:r>
            <a:endParaRPr lang="en-US" sz="1800" dirty="0">
              <a:latin typeface="Arial" pitchFamily="34" charset="0"/>
              <a:cs typeface="Arial" pitchFamily="34" charset="0"/>
            </a:endParaRPr>
          </a:p>
          <a:p>
            <a:pPr marL="292100" indent="-292100">
              <a:tabLst>
                <a:tab pos="635000" algn="l"/>
                <a:tab pos="977900" algn="l"/>
              </a:tabLst>
            </a:pPr>
            <a:r>
              <a:rPr lang="en-US" sz="1800" dirty="0">
                <a:latin typeface="Arial" pitchFamily="34" charset="0"/>
                <a:cs typeface="Arial" pitchFamily="34" charset="0"/>
              </a:rPr>
              <a:t>		</a:t>
            </a:r>
            <a:r>
              <a:rPr lang="en-US" sz="1800" dirty="0" smtClean="0">
                <a:latin typeface="Arial" pitchFamily="34" charset="0"/>
                <a:cs typeface="Arial" pitchFamily="34" charset="0"/>
              </a:rPr>
              <a:t>{ cout </a:t>
            </a:r>
            <a:r>
              <a:rPr lang="en-US" sz="1800" dirty="0">
                <a:latin typeface="Arial" pitchFamily="34" charset="0"/>
                <a:cs typeface="Arial" pitchFamily="34" charset="0"/>
              </a:rPr>
              <a:t>&lt;&lt; "</a:t>
            </a:r>
            <a:r>
              <a:rPr lang="en-US" sz="1800" dirty="0" err="1">
                <a:latin typeface="Arial" pitchFamily="34" charset="0"/>
                <a:cs typeface="Arial" pitchFamily="34" charset="0"/>
              </a:rPr>
              <a:t>arrayObject's</a:t>
            </a:r>
            <a:r>
              <a:rPr lang="en-US" sz="1800" dirty="0">
                <a:latin typeface="Arial" pitchFamily="34" charset="0"/>
                <a:cs typeface="Arial" pitchFamily="34" charset="0"/>
              </a:rPr>
              <a:t> destructor called" &lt;&lt; </a:t>
            </a:r>
            <a:r>
              <a:rPr lang="en-US" sz="1800" dirty="0" err="1">
                <a:latin typeface="Arial" pitchFamily="34" charset="0"/>
                <a:cs typeface="Arial" pitchFamily="34" charset="0"/>
              </a:rPr>
              <a:t>endl</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p>
            <a:pPr marL="292100" indent="-292100">
              <a:tabLst>
                <a:tab pos="635000" algn="l"/>
                <a:tab pos="977900" algn="l"/>
              </a:tabLst>
            </a:pPr>
            <a:r>
              <a:rPr lang="en-US" sz="1800" dirty="0">
                <a:latin typeface="Arial" pitchFamily="34" charset="0"/>
                <a:cs typeface="Arial" pitchFamily="34" charset="0"/>
              </a:rPr>
              <a:t>};</a:t>
            </a:r>
          </a:p>
          <a:p>
            <a:pPr marL="292100" indent="-292100">
              <a:tabLst>
                <a:tab pos="635000" algn="l"/>
                <a:tab pos="977900" algn="l"/>
              </a:tabLst>
            </a:pPr>
            <a:r>
              <a:rPr lang="en-US" sz="1800" dirty="0" smtClean="0">
                <a:latin typeface="Arial" pitchFamily="34" charset="0"/>
                <a:cs typeface="Arial" pitchFamily="34" charset="0"/>
              </a:rPr>
              <a:t>void </a:t>
            </a:r>
            <a:r>
              <a:rPr lang="en-US" sz="1800" dirty="0">
                <a:latin typeface="Arial" pitchFamily="34" charset="0"/>
                <a:cs typeface="Arial" pitchFamily="34" charset="0"/>
              </a:rPr>
              <a:t>main() {</a:t>
            </a:r>
          </a:p>
          <a:p>
            <a:pPr marL="292100" indent="-292100">
              <a:tabLst>
                <a:tab pos="635000" algn="l"/>
                <a:tab pos="977900" algn="l"/>
              </a:tabLst>
            </a:pPr>
            <a:r>
              <a:rPr lang="en-US" sz="1800" dirty="0">
                <a:latin typeface="Arial" pitchFamily="34" charset="0"/>
                <a:cs typeface="Arial" pitchFamily="34" charset="0"/>
              </a:rPr>
              <a:t>	</a:t>
            </a:r>
            <a:r>
              <a:rPr lang="en-US" sz="1800" dirty="0" err="1">
                <a:latin typeface="Arial" pitchFamily="34" charset="0"/>
                <a:cs typeface="Arial" pitchFamily="34" charset="0"/>
              </a:rPr>
              <a:t>arrayObject</a:t>
            </a:r>
            <a:r>
              <a:rPr lang="en-US" sz="1800" dirty="0">
                <a:latin typeface="Arial" pitchFamily="34" charset="0"/>
                <a:cs typeface="Arial" pitchFamily="34" charset="0"/>
              </a:rPr>
              <a:t> *p, </a:t>
            </a:r>
            <a:r>
              <a:rPr lang="en-US" sz="1800" dirty="0" smtClean="0">
                <a:latin typeface="Arial" pitchFamily="34" charset="0"/>
                <a:cs typeface="Arial" pitchFamily="34" charset="0"/>
              </a:rPr>
              <a:t>*temp; </a:t>
            </a:r>
            <a:r>
              <a:rPr lang="en-US" sz="1800" dirty="0">
                <a:latin typeface="Arial" pitchFamily="34" charset="0"/>
                <a:cs typeface="Arial" pitchFamily="34" charset="0"/>
              </a:rPr>
              <a:t>// declare two pointer variables to the </a:t>
            </a:r>
            <a:r>
              <a:rPr lang="en-US" sz="1800" dirty="0" smtClean="0">
                <a:latin typeface="Arial" pitchFamily="34" charset="0"/>
                <a:cs typeface="Arial" pitchFamily="34" charset="0"/>
              </a:rPr>
              <a:t>objects</a:t>
            </a:r>
            <a:endParaRPr lang="en-US" sz="1800" dirty="0">
              <a:latin typeface="Arial" pitchFamily="34" charset="0"/>
              <a:cs typeface="Arial" pitchFamily="34" charset="0"/>
            </a:endParaRPr>
          </a:p>
          <a:p>
            <a:pPr marL="292100" indent="-292100">
              <a:tabLst>
                <a:tab pos="635000" algn="l"/>
                <a:tab pos="977900" algn="l"/>
              </a:tabLst>
            </a:pPr>
            <a:r>
              <a:rPr lang="en-US" sz="1800" dirty="0">
                <a:latin typeface="Arial" pitchFamily="34" charset="0"/>
                <a:cs typeface="Arial" pitchFamily="34" charset="0"/>
              </a:rPr>
              <a:t>	p = new </a:t>
            </a:r>
            <a:r>
              <a:rPr lang="en-US" sz="1800" dirty="0" err="1">
                <a:latin typeface="Arial" pitchFamily="34" charset="0"/>
                <a:cs typeface="Arial" pitchFamily="34" charset="0"/>
              </a:rPr>
              <a:t>arrayObject</a:t>
            </a:r>
            <a:r>
              <a:rPr lang="en-US" sz="1800" dirty="0">
                <a:latin typeface="Arial" pitchFamily="34" charset="0"/>
                <a:cs typeface="Arial" pitchFamily="34" charset="0"/>
              </a:rPr>
              <a:t>[size]; // Create an </a:t>
            </a:r>
            <a:r>
              <a:rPr lang="en-US" sz="1800" dirty="0" smtClean="0">
                <a:latin typeface="Arial" pitchFamily="34" charset="0"/>
                <a:cs typeface="Arial" pitchFamily="34" charset="0"/>
              </a:rPr>
              <a:t>array of objects</a:t>
            </a:r>
            <a:endParaRPr lang="en-US" sz="1800" dirty="0">
              <a:latin typeface="Arial" pitchFamily="34" charset="0"/>
              <a:cs typeface="Arial" pitchFamily="34" charset="0"/>
            </a:endParaRPr>
          </a:p>
          <a:p>
            <a:pPr marL="292100" indent="-292100">
              <a:tabLst>
                <a:tab pos="635000" algn="l"/>
                <a:tab pos="977900" algn="l"/>
              </a:tabLst>
            </a:pPr>
            <a:r>
              <a:rPr lang="en-US" sz="1800" dirty="0">
                <a:latin typeface="Arial" pitchFamily="34" charset="0"/>
                <a:cs typeface="Arial" pitchFamily="34" charset="0"/>
              </a:rPr>
              <a:t>	for </a:t>
            </a:r>
            <a:r>
              <a:rPr lang="en-US" sz="1800" dirty="0" smtClean="0">
                <a:latin typeface="Arial" pitchFamily="34" charset="0"/>
                <a:cs typeface="Arial" pitchFamily="34" charset="0"/>
              </a:rPr>
              <a:t>(temp </a:t>
            </a:r>
            <a:r>
              <a:rPr lang="en-US" sz="1800" dirty="0">
                <a:latin typeface="Arial" pitchFamily="34" charset="0"/>
                <a:cs typeface="Arial" pitchFamily="34" charset="0"/>
              </a:rPr>
              <a:t>= p; </a:t>
            </a:r>
            <a:r>
              <a:rPr lang="en-US" sz="1800" dirty="0" smtClean="0">
                <a:latin typeface="Arial" pitchFamily="34" charset="0"/>
                <a:cs typeface="Arial" pitchFamily="34" charset="0"/>
              </a:rPr>
              <a:t>temp </a:t>
            </a:r>
            <a:r>
              <a:rPr lang="en-US" sz="1800" dirty="0">
                <a:latin typeface="Arial" pitchFamily="34" charset="0"/>
                <a:cs typeface="Arial" pitchFamily="34" charset="0"/>
              </a:rPr>
              <a:t>&lt; p + size; </a:t>
            </a:r>
            <a:r>
              <a:rPr lang="en-US" sz="1800" dirty="0" smtClean="0">
                <a:latin typeface="Arial" pitchFamily="34" charset="0"/>
                <a:cs typeface="Arial" pitchFamily="34" charset="0"/>
              </a:rPr>
              <a:t>temp++) </a:t>
            </a:r>
            <a:r>
              <a:rPr lang="en-US" sz="1800" dirty="0">
                <a:latin typeface="Arial" pitchFamily="34" charset="0"/>
                <a:cs typeface="Arial" pitchFamily="34" charset="0"/>
              </a:rPr>
              <a:t>{// Initialize the </a:t>
            </a:r>
            <a:r>
              <a:rPr lang="en-US" sz="1800" dirty="0" smtClean="0">
                <a:latin typeface="Arial" pitchFamily="34" charset="0"/>
                <a:cs typeface="Arial" pitchFamily="34" charset="0"/>
              </a:rPr>
              <a:t>objects</a:t>
            </a:r>
            <a:endParaRPr lang="en-US" sz="1800" dirty="0">
              <a:latin typeface="Arial" pitchFamily="34" charset="0"/>
              <a:cs typeface="Arial" pitchFamily="34" charset="0"/>
            </a:endParaRPr>
          </a:p>
          <a:p>
            <a:pPr marL="292100" indent="-292100">
              <a:tabLst>
                <a:tab pos="635000" algn="l"/>
                <a:tab pos="977900" algn="l"/>
              </a:tabLst>
            </a:pPr>
            <a:r>
              <a:rPr lang="en-US" sz="1800" dirty="0">
                <a:latin typeface="Arial" pitchFamily="34" charset="0"/>
                <a:cs typeface="Arial" pitchFamily="34" charset="0"/>
              </a:rPr>
              <a:t>		q-&gt;x = </a:t>
            </a:r>
            <a:r>
              <a:rPr lang="en-US" sz="1800" dirty="0" smtClean="0">
                <a:latin typeface="Arial" pitchFamily="34" charset="0"/>
                <a:cs typeface="Arial" pitchFamily="34" charset="0"/>
              </a:rPr>
              <a:t>10; q-</a:t>
            </a:r>
            <a:r>
              <a:rPr lang="en-US" sz="1800" dirty="0">
                <a:latin typeface="Arial" pitchFamily="34" charset="0"/>
                <a:cs typeface="Arial" pitchFamily="34" charset="0"/>
              </a:rPr>
              <a:t>&gt;y = 1.5;</a:t>
            </a:r>
          </a:p>
          <a:p>
            <a:pPr marL="292100" indent="-292100">
              <a:tabLst>
                <a:tab pos="635000" algn="l"/>
                <a:tab pos="977900" algn="l"/>
              </a:tabLst>
            </a:pPr>
            <a:r>
              <a:rPr lang="en-US" sz="1800" dirty="0">
                <a:latin typeface="Arial" pitchFamily="34" charset="0"/>
                <a:cs typeface="Arial" pitchFamily="34" charset="0"/>
              </a:rPr>
              <a:t>	}</a:t>
            </a:r>
          </a:p>
          <a:p>
            <a:pPr marL="292100" indent="-292100">
              <a:tabLst>
                <a:tab pos="635000" algn="l"/>
                <a:tab pos="977900" algn="l"/>
              </a:tabLst>
            </a:pPr>
            <a:r>
              <a:rPr lang="en-US" sz="1800" dirty="0">
                <a:latin typeface="Arial" pitchFamily="34" charset="0"/>
                <a:cs typeface="Arial" pitchFamily="34" charset="0"/>
              </a:rPr>
              <a:t>	for </a:t>
            </a:r>
            <a:r>
              <a:rPr lang="en-US" sz="1800" dirty="0" smtClean="0">
                <a:latin typeface="Arial" pitchFamily="34" charset="0"/>
                <a:cs typeface="Arial" pitchFamily="34" charset="0"/>
              </a:rPr>
              <a:t>(temp </a:t>
            </a:r>
            <a:r>
              <a:rPr lang="en-US" sz="1800" dirty="0">
                <a:latin typeface="Arial" pitchFamily="34" charset="0"/>
                <a:cs typeface="Arial" pitchFamily="34" charset="0"/>
              </a:rPr>
              <a:t>= p; </a:t>
            </a:r>
            <a:r>
              <a:rPr lang="en-US" sz="1800" dirty="0" smtClean="0">
                <a:latin typeface="Arial" pitchFamily="34" charset="0"/>
                <a:cs typeface="Arial" pitchFamily="34" charset="0"/>
              </a:rPr>
              <a:t>temp </a:t>
            </a:r>
            <a:r>
              <a:rPr lang="en-US" sz="1800" dirty="0">
                <a:latin typeface="Arial" pitchFamily="34" charset="0"/>
                <a:cs typeface="Arial" pitchFamily="34" charset="0"/>
              </a:rPr>
              <a:t>&lt; p + size; </a:t>
            </a:r>
            <a:r>
              <a:rPr lang="en-US" sz="1800" dirty="0" smtClean="0">
                <a:latin typeface="Arial" pitchFamily="34" charset="0"/>
                <a:cs typeface="Arial" pitchFamily="34" charset="0"/>
              </a:rPr>
              <a:t>temp++) </a:t>
            </a:r>
            <a:r>
              <a:rPr lang="en-US" sz="1800" dirty="0">
                <a:latin typeface="Arial" pitchFamily="34" charset="0"/>
                <a:cs typeface="Arial" pitchFamily="34" charset="0"/>
              </a:rPr>
              <a:t>{</a:t>
            </a:r>
          </a:p>
          <a:p>
            <a:pPr marL="292100" indent="-292100">
              <a:tabLst>
                <a:tab pos="635000" algn="l"/>
                <a:tab pos="977900" algn="l"/>
              </a:tabLst>
            </a:pPr>
            <a:r>
              <a:rPr lang="en-US" sz="1800" dirty="0">
                <a:latin typeface="Arial" pitchFamily="34" charset="0"/>
                <a:cs typeface="Arial" pitchFamily="34" charset="0"/>
              </a:rPr>
              <a:t>		cout &lt;&lt; "Element address " &lt;&lt; </a:t>
            </a:r>
            <a:r>
              <a:rPr lang="en-US" sz="1800" dirty="0" smtClean="0">
                <a:latin typeface="Arial" pitchFamily="34" charset="0"/>
                <a:cs typeface="Arial" pitchFamily="34" charset="0"/>
              </a:rPr>
              <a:t>temp </a:t>
            </a:r>
            <a:r>
              <a:rPr lang="en-US" sz="1800" dirty="0">
                <a:latin typeface="Arial" pitchFamily="34" charset="0"/>
                <a:cs typeface="Arial" pitchFamily="34" charset="0"/>
              </a:rPr>
              <a:t>&lt;&lt; " Element x value: " &lt;&lt; q-&gt;x &lt;&lt; </a:t>
            </a:r>
            <a:r>
              <a:rPr lang="en-US" sz="1800" dirty="0" err="1">
                <a:latin typeface="Arial" pitchFamily="34" charset="0"/>
                <a:cs typeface="Arial" pitchFamily="34" charset="0"/>
              </a:rPr>
              <a:t>endl</a:t>
            </a:r>
            <a:r>
              <a:rPr lang="en-US" sz="1800" dirty="0">
                <a:latin typeface="Arial" pitchFamily="34" charset="0"/>
                <a:cs typeface="Arial" pitchFamily="34" charset="0"/>
              </a:rPr>
              <a:t>;</a:t>
            </a:r>
          </a:p>
          <a:p>
            <a:pPr marL="292100" indent="-292100">
              <a:tabLst>
                <a:tab pos="635000" algn="l"/>
                <a:tab pos="977900" algn="l"/>
              </a:tabLst>
            </a:pPr>
            <a:r>
              <a:rPr lang="en-US" sz="1800" dirty="0">
                <a:latin typeface="Arial" pitchFamily="34" charset="0"/>
                <a:cs typeface="Arial" pitchFamily="34" charset="0"/>
              </a:rPr>
              <a:t>		cout &lt;&lt; "Element address " &lt;&lt; </a:t>
            </a:r>
            <a:r>
              <a:rPr lang="en-US" sz="1800" dirty="0" smtClean="0">
                <a:latin typeface="Arial" pitchFamily="34" charset="0"/>
                <a:cs typeface="Arial" pitchFamily="34" charset="0"/>
              </a:rPr>
              <a:t>temp </a:t>
            </a:r>
            <a:r>
              <a:rPr lang="en-US" sz="1800" dirty="0">
                <a:latin typeface="Arial" pitchFamily="34" charset="0"/>
                <a:cs typeface="Arial" pitchFamily="34" charset="0"/>
              </a:rPr>
              <a:t>&lt;&lt; " Element y value: " &lt;&lt; q-&gt;y &lt;&lt; </a:t>
            </a:r>
            <a:r>
              <a:rPr lang="en-US" sz="1800" dirty="0" err="1">
                <a:latin typeface="Arial" pitchFamily="34" charset="0"/>
                <a:cs typeface="Arial" pitchFamily="34" charset="0"/>
              </a:rPr>
              <a:t>endl</a:t>
            </a:r>
            <a:r>
              <a:rPr lang="en-US" sz="1800" dirty="0">
                <a:latin typeface="Arial" pitchFamily="34" charset="0"/>
                <a:cs typeface="Arial" pitchFamily="34" charset="0"/>
              </a:rPr>
              <a:t>;</a:t>
            </a:r>
          </a:p>
          <a:p>
            <a:pPr marL="292100" indent="-292100">
              <a:tabLst>
                <a:tab pos="635000" algn="l"/>
                <a:tab pos="977900" algn="l"/>
              </a:tabLst>
            </a:pPr>
            <a:r>
              <a:rPr lang="en-US" sz="1800" dirty="0">
                <a:latin typeface="Arial" pitchFamily="34" charset="0"/>
                <a:cs typeface="Arial" pitchFamily="34" charset="0"/>
              </a:rPr>
              <a:t>	}  </a:t>
            </a:r>
            <a:r>
              <a:rPr lang="en-US" sz="1800" dirty="0">
                <a:solidFill>
                  <a:srgbClr val="0033CC"/>
                </a:solidFill>
                <a:latin typeface="Arial" pitchFamily="34" charset="0"/>
                <a:cs typeface="Arial" pitchFamily="34" charset="0"/>
              </a:rPr>
              <a:t>delete[] p;</a:t>
            </a:r>
          </a:p>
          <a:p>
            <a:pPr marL="292100" indent="-292100">
              <a:tabLst>
                <a:tab pos="635000" algn="l"/>
                <a:tab pos="977900" algn="l"/>
              </a:tabLst>
            </a:pP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cxnSp>
        <p:nvCxnSpPr>
          <p:cNvPr id="5" name="Straight Arrow Connector 4"/>
          <p:cNvCxnSpPr/>
          <p:nvPr/>
        </p:nvCxnSpPr>
        <p:spPr bwMode="auto">
          <a:xfrm flipV="1">
            <a:off x="1676400" y="2819400"/>
            <a:ext cx="2758556" cy="1295400"/>
          </a:xfrm>
          <a:prstGeom prst="straightConnector1">
            <a:avLst/>
          </a:prstGeom>
          <a:solidFill>
            <a:srgbClr val="00B8FF"/>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flipV="1">
            <a:off x="2072756" y="3729728"/>
            <a:ext cx="2362200" cy="1503569"/>
          </a:xfrm>
          <a:prstGeom prst="straightConnector1">
            <a:avLst/>
          </a:prstGeom>
          <a:solidFill>
            <a:srgbClr val="00B8FF"/>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V="1">
            <a:off x="1676400" y="4572000"/>
            <a:ext cx="2764906" cy="1600200"/>
          </a:xfrm>
          <a:prstGeom prst="straightConnector1">
            <a:avLst/>
          </a:prstGeom>
          <a:solidFill>
            <a:srgbClr val="00B8FF"/>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a:off x="4517506" y="3219450"/>
            <a:ext cx="165100" cy="971550"/>
            <a:chOff x="8001000" y="228600"/>
            <a:chExt cx="165100" cy="1295400"/>
          </a:xfrm>
        </p:grpSpPr>
        <p:sp>
          <p:nvSpPr>
            <p:cNvPr id="14" name="Freeform 13"/>
            <p:cNvSpPr/>
            <p:nvPr/>
          </p:nvSpPr>
          <p:spPr bwMode="auto">
            <a:xfrm>
              <a:off x="8001000" y="2286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Freeform 15"/>
            <p:cNvSpPr/>
            <p:nvPr/>
          </p:nvSpPr>
          <p:spPr bwMode="auto">
            <a:xfrm flipV="1">
              <a:off x="8001000" y="8763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1" name="Group 20"/>
          <p:cNvGrpSpPr/>
          <p:nvPr/>
        </p:nvGrpSpPr>
        <p:grpSpPr>
          <a:xfrm>
            <a:off x="4511156" y="2590800"/>
            <a:ext cx="213244" cy="457200"/>
            <a:chOff x="8001000" y="228600"/>
            <a:chExt cx="165100" cy="1295400"/>
          </a:xfrm>
        </p:grpSpPr>
        <p:sp>
          <p:nvSpPr>
            <p:cNvPr id="22" name="Freeform 21"/>
            <p:cNvSpPr/>
            <p:nvPr/>
          </p:nvSpPr>
          <p:spPr bwMode="auto">
            <a:xfrm>
              <a:off x="8001000" y="2286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 name="Freeform 22"/>
            <p:cNvSpPr/>
            <p:nvPr/>
          </p:nvSpPr>
          <p:spPr bwMode="auto">
            <a:xfrm flipV="1">
              <a:off x="8001000" y="8763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26" name="Group 25"/>
          <p:cNvGrpSpPr/>
          <p:nvPr/>
        </p:nvGrpSpPr>
        <p:grpSpPr>
          <a:xfrm>
            <a:off x="4511156" y="4343400"/>
            <a:ext cx="213244" cy="457200"/>
            <a:chOff x="8001000" y="228600"/>
            <a:chExt cx="165100" cy="1295400"/>
          </a:xfrm>
        </p:grpSpPr>
        <p:sp>
          <p:nvSpPr>
            <p:cNvPr id="27" name="Freeform 26"/>
            <p:cNvSpPr/>
            <p:nvPr/>
          </p:nvSpPr>
          <p:spPr bwMode="auto">
            <a:xfrm>
              <a:off x="8001000" y="2286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8" name="Freeform 27"/>
            <p:cNvSpPr/>
            <p:nvPr/>
          </p:nvSpPr>
          <p:spPr bwMode="auto">
            <a:xfrm flipV="1">
              <a:off x="8001000" y="8763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cxnSp>
        <p:nvCxnSpPr>
          <p:cNvPr id="17" name="Straight Arrow Connector 16"/>
          <p:cNvCxnSpPr/>
          <p:nvPr/>
        </p:nvCxnSpPr>
        <p:spPr bwMode="auto">
          <a:xfrm flipV="1">
            <a:off x="2148956" y="3657600"/>
            <a:ext cx="2286000" cy="723899"/>
          </a:xfrm>
          <a:prstGeom prst="straightConnector1">
            <a:avLst/>
          </a:prstGeom>
          <a:solidFill>
            <a:srgbClr val="00B8FF"/>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ounded Rectangular Callout 2"/>
          <p:cNvSpPr/>
          <p:nvPr/>
        </p:nvSpPr>
        <p:spPr bwMode="auto">
          <a:xfrm>
            <a:off x="4343400" y="990600"/>
            <a:ext cx="2819400" cy="990600"/>
          </a:xfrm>
          <a:prstGeom prst="wedgeRoundRectCallout">
            <a:avLst>
              <a:gd name="adj1" fmla="val -99662"/>
              <a:gd name="adj2" fmla="val 57372"/>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We do not have to write constructor or destructor in this case. Just print.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438400"/>
            <a:ext cx="43529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7924800" y="16764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x</a:t>
            </a:r>
          </a:p>
        </p:txBody>
      </p:sp>
      <p:sp>
        <p:nvSpPr>
          <p:cNvPr id="20" name="Rectangle 19"/>
          <p:cNvSpPr/>
          <p:nvPr/>
        </p:nvSpPr>
        <p:spPr bwMode="auto">
          <a:xfrm>
            <a:off x="8458200" y="16764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smtClean="0">
              <a:ln>
                <a:noFill/>
              </a:ln>
              <a:solidFill>
                <a:schemeClr val="tx1"/>
              </a:solidFill>
              <a:effectLst/>
              <a:latin typeface="Times New Roman" pitchFamily="18" charset="0"/>
            </a:endParaRPr>
          </a:p>
        </p:txBody>
      </p:sp>
      <p:grpSp>
        <p:nvGrpSpPr>
          <p:cNvPr id="19" name="Group 18"/>
          <p:cNvGrpSpPr/>
          <p:nvPr/>
        </p:nvGrpSpPr>
        <p:grpSpPr>
          <a:xfrm>
            <a:off x="7010400" y="3881735"/>
            <a:ext cx="2057400" cy="1833265"/>
            <a:chOff x="7010400" y="3653135"/>
            <a:chExt cx="2057400" cy="1833265"/>
          </a:xfrm>
        </p:grpSpPr>
        <p:cxnSp>
          <p:nvCxnSpPr>
            <p:cNvPr id="9" name="Straight Arrow Connector 8"/>
            <p:cNvCxnSpPr/>
            <p:nvPr/>
          </p:nvCxnSpPr>
          <p:spPr bwMode="auto">
            <a:xfrm>
              <a:off x="7348954" y="3883968"/>
              <a:ext cx="490537" cy="0"/>
            </a:xfrm>
            <a:prstGeom prst="straightConnector1">
              <a:avLst/>
            </a:prstGeom>
            <a:solidFill>
              <a:srgbClr val="00B8FF"/>
            </a:solidFill>
            <a:ln w="28575"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7010400" y="3653135"/>
              <a:ext cx="338554" cy="461665"/>
            </a:xfrm>
            <a:prstGeom prst="rect">
              <a:avLst/>
            </a:prstGeom>
            <a:noFill/>
          </p:spPr>
          <p:txBody>
            <a:bodyPr wrap="none" rtlCol="0">
              <a:spAutoFit/>
            </a:bodyPr>
            <a:lstStyle/>
            <a:p>
              <a:r>
                <a:rPr lang="en-US" dirty="0" smtClean="0">
                  <a:solidFill>
                    <a:srgbClr val="FFC000"/>
                  </a:solidFill>
                </a:rPr>
                <a:t>p</a:t>
              </a:r>
              <a:endParaRPr lang="en-US" dirty="0">
                <a:solidFill>
                  <a:srgbClr val="FFC000"/>
                </a:solidFill>
              </a:endParaRPr>
            </a:p>
          </p:txBody>
        </p:sp>
        <p:grpSp>
          <p:nvGrpSpPr>
            <p:cNvPr id="18" name="Group 17"/>
            <p:cNvGrpSpPr/>
            <p:nvPr/>
          </p:nvGrpSpPr>
          <p:grpSpPr>
            <a:xfrm>
              <a:off x="7848600" y="3657600"/>
              <a:ext cx="1219200" cy="457200"/>
              <a:chOff x="8001000" y="1752600"/>
              <a:chExt cx="1219200" cy="457200"/>
            </a:xfrm>
          </p:grpSpPr>
          <p:sp>
            <p:nvSpPr>
              <p:cNvPr id="35" name="Rectangle 34"/>
              <p:cNvSpPr/>
              <p:nvPr/>
            </p:nvSpPr>
            <p:spPr bwMode="auto">
              <a:xfrm>
                <a:off x="8001000" y="17526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6" name="Rectangle 35"/>
              <p:cNvSpPr/>
              <p:nvPr/>
            </p:nvSpPr>
            <p:spPr bwMode="auto">
              <a:xfrm>
                <a:off x="80772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x</a:t>
                </a:r>
              </a:p>
            </p:txBody>
          </p:sp>
          <p:sp>
            <p:nvSpPr>
              <p:cNvPr id="37" name="Rectangle 36"/>
              <p:cNvSpPr/>
              <p:nvPr/>
            </p:nvSpPr>
            <p:spPr bwMode="auto">
              <a:xfrm>
                <a:off x="86106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smtClean="0">
                  <a:ln>
                    <a:noFill/>
                  </a:ln>
                  <a:solidFill>
                    <a:schemeClr val="tx1"/>
                  </a:solidFill>
                  <a:effectLst/>
                  <a:latin typeface="Times New Roman" pitchFamily="18" charset="0"/>
                </a:endParaRPr>
              </a:p>
            </p:txBody>
          </p:sp>
        </p:grpSp>
        <p:grpSp>
          <p:nvGrpSpPr>
            <p:cNvPr id="38" name="Group 37"/>
            <p:cNvGrpSpPr/>
            <p:nvPr/>
          </p:nvGrpSpPr>
          <p:grpSpPr>
            <a:xfrm>
              <a:off x="7848600" y="4114800"/>
              <a:ext cx="1219200" cy="457200"/>
              <a:chOff x="8001000" y="1752600"/>
              <a:chExt cx="1219200" cy="457200"/>
            </a:xfrm>
          </p:grpSpPr>
          <p:sp>
            <p:nvSpPr>
              <p:cNvPr id="39" name="Rectangle 38"/>
              <p:cNvSpPr/>
              <p:nvPr/>
            </p:nvSpPr>
            <p:spPr bwMode="auto">
              <a:xfrm>
                <a:off x="8001000" y="17526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0" name="Rectangle 39"/>
              <p:cNvSpPr/>
              <p:nvPr/>
            </p:nvSpPr>
            <p:spPr bwMode="auto">
              <a:xfrm>
                <a:off x="80772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x</a:t>
                </a:r>
              </a:p>
            </p:txBody>
          </p:sp>
          <p:sp>
            <p:nvSpPr>
              <p:cNvPr id="41" name="Rectangle 40"/>
              <p:cNvSpPr/>
              <p:nvPr/>
            </p:nvSpPr>
            <p:spPr bwMode="auto">
              <a:xfrm>
                <a:off x="86106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smtClean="0">
                  <a:ln>
                    <a:noFill/>
                  </a:ln>
                  <a:solidFill>
                    <a:schemeClr val="tx1"/>
                  </a:solidFill>
                  <a:effectLst/>
                  <a:latin typeface="Times New Roman" pitchFamily="18" charset="0"/>
                </a:endParaRPr>
              </a:p>
            </p:txBody>
          </p:sp>
        </p:grpSp>
        <p:grpSp>
          <p:nvGrpSpPr>
            <p:cNvPr id="42" name="Group 41"/>
            <p:cNvGrpSpPr/>
            <p:nvPr/>
          </p:nvGrpSpPr>
          <p:grpSpPr>
            <a:xfrm>
              <a:off x="7848600" y="4572000"/>
              <a:ext cx="1219200" cy="457200"/>
              <a:chOff x="8001000" y="1752600"/>
              <a:chExt cx="1219200" cy="457200"/>
            </a:xfrm>
          </p:grpSpPr>
          <p:sp>
            <p:nvSpPr>
              <p:cNvPr id="43" name="Rectangle 42"/>
              <p:cNvSpPr/>
              <p:nvPr/>
            </p:nvSpPr>
            <p:spPr bwMode="auto">
              <a:xfrm>
                <a:off x="8001000" y="17526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4" name="Rectangle 43"/>
              <p:cNvSpPr/>
              <p:nvPr/>
            </p:nvSpPr>
            <p:spPr bwMode="auto">
              <a:xfrm>
                <a:off x="80772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x</a:t>
                </a:r>
              </a:p>
            </p:txBody>
          </p:sp>
          <p:sp>
            <p:nvSpPr>
              <p:cNvPr id="45" name="Rectangle 44"/>
              <p:cNvSpPr/>
              <p:nvPr/>
            </p:nvSpPr>
            <p:spPr bwMode="auto">
              <a:xfrm>
                <a:off x="86106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smtClean="0">
                  <a:ln>
                    <a:noFill/>
                  </a:ln>
                  <a:solidFill>
                    <a:schemeClr val="tx1"/>
                  </a:solidFill>
                  <a:effectLst/>
                  <a:latin typeface="Times New Roman" pitchFamily="18" charset="0"/>
                </a:endParaRPr>
              </a:p>
            </p:txBody>
          </p:sp>
        </p:grpSp>
        <p:grpSp>
          <p:nvGrpSpPr>
            <p:cNvPr id="46" name="Group 45"/>
            <p:cNvGrpSpPr/>
            <p:nvPr/>
          </p:nvGrpSpPr>
          <p:grpSpPr>
            <a:xfrm>
              <a:off x="7848600" y="5029200"/>
              <a:ext cx="1219200" cy="457200"/>
              <a:chOff x="8001000" y="1752600"/>
              <a:chExt cx="1219200" cy="457200"/>
            </a:xfrm>
          </p:grpSpPr>
          <p:sp>
            <p:nvSpPr>
              <p:cNvPr id="47" name="Rectangle 46"/>
              <p:cNvSpPr/>
              <p:nvPr/>
            </p:nvSpPr>
            <p:spPr bwMode="auto">
              <a:xfrm>
                <a:off x="8001000" y="17526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8" name="Rectangle 47"/>
              <p:cNvSpPr/>
              <p:nvPr/>
            </p:nvSpPr>
            <p:spPr bwMode="auto">
              <a:xfrm>
                <a:off x="80772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x</a:t>
                </a:r>
              </a:p>
            </p:txBody>
          </p:sp>
          <p:sp>
            <p:nvSpPr>
              <p:cNvPr id="49" name="Rectangle 48"/>
              <p:cNvSpPr/>
              <p:nvPr/>
            </p:nvSpPr>
            <p:spPr bwMode="auto">
              <a:xfrm>
                <a:off x="86106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smtClean="0">
                  <a:ln>
                    <a:noFill/>
                  </a:ln>
                  <a:solidFill>
                    <a:schemeClr val="tx1"/>
                  </a:solidFill>
                  <a:effectLst/>
                  <a:latin typeface="Times New Roman" pitchFamily="18" charset="0"/>
                </a:endParaRPr>
              </a:p>
            </p:txBody>
          </p:sp>
        </p:grpSp>
      </p:grpSp>
    </p:spTree>
    <p:extLst>
      <p:ext uri="{BB962C8B-B14F-4D97-AF65-F5344CB8AC3E}">
        <p14:creationId xmlns:p14="http://schemas.microsoft.com/office/powerpoint/2010/main" val="94761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wipe(up)">
                                      <p:cBhvr>
                                        <p:cTn id="12" dur="500"/>
                                        <p:tgtEl>
                                          <p:spTgt spid="4">
                                            <p:txEl>
                                              <p:pRg st="10" end="10"/>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
                                            <p:txEl>
                                              <p:pRg st="11" end="11"/>
                                            </p:txEl>
                                          </p:spTgt>
                                        </p:tgtEl>
                                        <p:attrNameLst>
                                          <p:attrName>style.visibility</p:attrName>
                                        </p:attrNameLst>
                                      </p:cBhvr>
                                      <p:to>
                                        <p:strVal val="visible"/>
                                      </p:to>
                                    </p:set>
                                    <p:animEffect transition="in" filter="wipe(up)">
                                      <p:cBhvr>
                                        <p:cTn id="16" dur="500"/>
                                        <p:tgtEl>
                                          <p:spTgt spid="4">
                                            <p:txEl>
                                              <p:pRg st="11" end="11"/>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
                                            <p:txEl>
                                              <p:pRg st="12" end="12"/>
                                            </p:txEl>
                                          </p:spTgt>
                                        </p:tgtEl>
                                        <p:attrNameLst>
                                          <p:attrName>style.visibility</p:attrName>
                                        </p:attrNameLst>
                                      </p:cBhvr>
                                      <p:to>
                                        <p:strVal val="visible"/>
                                      </p:to>
                                    </p:set>
                                    <p:animEffect transition="in" filter="wipe(up)">
                                      <p:cBhvr>
                                        <p:cTn id="20" dur="500"/>
                                        <p:tgtEl>
                                          <p:spTgt spid="4">
                                            <p:txEl>
                                              <p:pRg st="12" end="12"/>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4">
                                            <p:txEl>
                                              <p:pRg st="13" end="13"/>
                                            </p:txEl>
                                          </p:spTgt>
                                        </p:tgtEl>
                                        <p:attrNameLst>
                                          <p:attrName>style.visibility</p:attrName>
                                        </p:attrNameLst>
                                      </p:cBhvr>
                                      <p:to>
                                        <p:strVal val="visible"/>
                                      </p:to>
                                    </p:set>
                                    <p:animEffect transition="in" filter="wipe(up)">
                                      <p:cBhvr>
                                        <p:cTn id="24" dur="500"/>
                                        <p:tgtEl>
                                          <p:spTgt spid="4">
                                            <p:txEl>
                                              <p:pRg st="13" end="13"/>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4">
                                            <p:txEl>
                                              <p:pRg st="14" end="14"/>
                                            </p:txEl>
                                          </p:spTgt>
                                        </p:tgtEl>
                                        <p:attrNameLst>
                                          <p:attrName>style.visibility</p:attrName>
                                        </p:attrNameLst>
                                      </p:cBhvr>
                                      <p:to>
                                        <p:strVal val="visible"/>
                                      </p:to>
                                    </p:set>
                                    <p:animEffect transition="in" filter="wipe(up)">
                                      <p:cBhvr>
                                        <p:cTn id="28" dur="500"/>
                                        <p:tgtEl>
                                          <p:spTgt spid="4">
                                            <p:txEl>
                                              <p:pRg st="14" end="14"/>
                                            </p:txEl>
                                          </p:spTgt>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wipe(up)">
                                      <p:cBhvr>
                                        <p:cTn id="32" dur="500"/>
                                        <p:tgtEl>
                                          <p:spTgt spid="4">
                                            <p:txEl>
                                              <p:pRg st="15" end="15"/>
                                            </p:txEl>
                                          </p:spTgt>
                                        </p:tgtEl>
                                      </p:cBhvr>
                                    </p:animEffect>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4">
                                            <p:txEl>
                                              <p:pRg st="16" end="16"/>
                                            </p:txEl>
                                          </p:spTgt>
                                        </p:tgtEl>
                                        <p:attrNameLst>
                                          <p:attrName>style.visibility</p:attrName>
                                        </p:attrNameLst>
                                      </p:cBhvr>
                                      <p:to>
                                        <p:strVal val="visible"/>
                                      </p:to>
                                    </p:set>
                                    <p:animEffect transition="in" filter="wipe(up)">
                                      <p:cBhvr>
                                        <p:cTn id="36" dur="500"/>
                                        <p:tgtEl>
                                          <p:spTgt spid="4">
                                            <p:txEl>
                                              <p:pRg st="16" end="16"/>
                                            </p:txEl>
                                          </p:spTgt>
                                        </p:tgtEl>
                                      </p:cBhvr>
                                    </p:animEffec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wipe(up)">
                                      <p:cBhvr>
                                        <p:cTn id="40" dur="500"/>
                                        <p:tgtEl>
                                          <p:spTgt spid="4">
                                            <p:txEl>
                                              <p:pRg st="17" end="17"/>
                                            </p:txEl>
                                          </p:spTgt>
                                        </p:tgtEl>
                                      </p:cBhvr>
                                    </p:animEffect>
                                  </p:childTnLst>
                                </p:cTn>
                              </p:par>
                            </p:childTnLst>
                          </p:cTn>
                        </p:par>
                        <p:par>
                          <p:cTn id="41" fill="hold">
                            <p:stCondLst>
                              <p:cond delay="4000"/>
                            </p:stCondLst>
                            <p:childTnLst>
                              <p:par>
                                <p:cTn id="42" presetID="22" presetClass="entr" presetSubtype="1" fill="hold" nodeType="afterEffect">
                                  <p:stCondLst>
                                    <p:cond delay="0"/>
                                  </p:stCondLst>
                                  <p:childTnLst>
                                    <p:set>
                                      <p:cBhvr>
                                        <p:cTn id="43" dur="1" fill="hold">
                                          <p:stCondLst>
                                            <p:cond delay="0"/>
                                          </p:stCondLst>
                                        </p:cTn>
                                        <p:tgtEl>
                                          <p:spTgt spid="4">
                                            <p:txEl>
                                              <p:pRg st="18" end="18"/>
                                            </p:txEl>
                                          </p:spTgt>
                                        </p:tgtEl>
                                        <p:attrNameLst>
                                          <p:attrName>style.visibility</p:attrName>
                                        </p:attrNameLst>
                                      </p:cBhvr>
                                      <p:to>
                                        <p:strVal val="visible"/>
                                      </p:to>
                                    </p:set>
                                    <p:animEffect transition="in" filter="wipe(up)">
                                      <p:cBhvr>
                                        <p:cTn id="44" dur="500"/>
                                        <p:tgtEl>
                                          <p:spTgt spid="4">
                                            <p:txEl>
                                              <p:pRg st="18" end="18"/>
                                            </p:txEl>
                                          </p:spTgt>
                                        </p:tgtEl>
                                      </p:cBhvr>
                                    </p:animEffect>
                                  </p:childTnLst>
                                </p:cTn>
                              </p:par>
                            </p:childTnLst>
                          </p:cTn>
                        </p:par>
                        <p:par>
                          <p:cTn id="45" fill="hold">
                            <p:stCondLst>
                              <p:cond delay="4500"/>
                            </p:stCondLst>
                            <p:childTnLst>
                              <p:par>
                                <p:cTn id="46" presetID="22" presetClass="entr" presetSubtype="1" fill="hold" nodeType="after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wipe(up)">
                                      <p:cBhvr>
                                        <p:cTn id="48" dur="500"/>
                                        <p:tgtEl>
                                          <p:spTgt spid="4">
                                            <p:txEl>
                                              <p:pRg st="19" end="19"/>
                                            </p:txEl>
                                          </p:spTgt>
                                        </p:tgtEl>
                                      </p:cBhvr>
                                    </p:animEffect>
                                  </p:childTnLst>
                                </p:cTn>
                              </p:par>
                            </p:childTnLst>
                          </p:cTn>
                        </p:par>
                        <p:par>
                          <p:cTn id="49" fill="hold">
                            <p:stCondLst>
                              <p:cond delay="5000"/>
                            </p:stCondLst>
                            <p:childTnLst>
                              <p:par>
                                <p:cTn id="50" presetID="22" presetClass="entr" presetSubtype="1" fill="hold" nodeType="after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wipe(up)">
                                      <p:cBhvr>
                                        <p:cTn id="52" dur="500"/>
                                        <p:tgtEl>
                                          <p:spTgt spid="4">
                                            <p:txEl>
                                              <p:pRg st="20" end="20"/>
                                            </p:txEl>
                                          </p:spTgt>
                                        </p:tgtEl>
                                      </p:cBhvr>
                                    </p:animEffect>
                                  </p:childTnLst>
                                </p:cTn>
                              </p:par>
                            </p:childTnLst>
                          </p:cTn>
                        </p:par>
                        <p:par>
                          <p:cTn id="53" fill="hold">
                            <p:stCondLst>
                              <p:cond delay="5500"/>
                            </p:stCondLst>
                            <p:childTnLst>
                              <p:par>
                                <p:cTn id="54" presetID="42"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down)">
                                      <p:cBhvr>
                                        <p:cTn id="79" dur="500"/>
                                        <p:tgtEl>
                                          <p:spTgt spid="5"/>
                                        </p:tgtEl>
                                      </p:cBhvr>
                                    </p:animEffect>
                                  </p:childTnLst>
                                </p:cTn>
                              </p:par>
                            </p:childTnLst>
                          </p:cTn>
                        </p:par>
                        <p:par>
                          <p:cTn id="80" fill="hold">
                            <p:stCondLst>
                              <p:cond delay="1500"/>
                            </p:stCondLst>
                            <p:childTnLst>
                              <p:par>
                                <p:cTn id="81" presetID="22" presetClass="entr" presetSubtype="4" fill="hold"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par>
                          <p:cTn id="84" fill="hold">
                            <p:stCondLst>
                              <p:cond delay="2000"/>
                            </p:stCondLst>
                            <p:childTnLst>
                              <p:par>
                                <p:cTn id="85" presetID="22" presetClass="entr" presetSubtype="4" fill="hold"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down)">
                                      <p:cBhvr>
                                        <p:cTn id="87" dur="500"/>
                                        <p:tgtEl>
                                          <p:spTgt spid="8"/>
                                        </p:tgtEl>
                                      </p:cBhvr>
                                    </p:animEffect>
                                  </p:childTnLst>
                                </p:cTn>
                              </p:par>
                            </p:childTnLst>
                          </p:cTn>
                        </p:par>
                        <p:par>
                          <p:cTn id="88" fill="hold">
                            <p:stCondLst>
                              <p:cond delay="2500"/>
                            </p:stCondLst>
                            <p:childTnLst>
                              <p:par>
                                <p:cTn id="89" presetID="22" presetClass="entr" presetSubtype="4"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down)">
                                      <p:cBhvr>
                                        <p:cTn id="91" dur="500"/>
                                        <p:tgtEl>
                                          <p:spTgt spid="10"/>
                                        </p:tgtEl>
                                      </p:cBhvr>
                                    </p:animEffect>
                                  </p:childTnLst>
                                </p:cTn>
                              </p:par>
                            </p:childTnLst>
                          </p:cTn>
                        </p:par>
                        <p:par>
                          <p:cTn id="92" fill="hold">
                            <p:stCondLst>
                              <p:cond delay="3000"/>
                            </p:stCondLst>
                            <p:childTnLst>
                              <p:par>
                                <p:cTn id="93" presetID="22" presetClass="entr" presetSubtype="8" fill="hold" nodeType="afterEffect">
                                  <p:stCondLst>
                                    <p:cond delay="0"/>
                                  </p:stCondLst>
                                  <p:childTnLst>
                                    <p:set>
                                      <p:cBhvr>
                                        <p:cTn id="94" dur="1" fill="hold">
                                          <p:stCondLst>
                                            <p:cond delay="0"/>
                                          </p:stCondLst>
                                        </p:cTn>
                                        <p:tgtEl>
                                          <p:spTgt spid="1026"/>
                                        </p:tgtEl>
                                        <p:attrNameLst>
                                          <p:attrName>style.visibility</p:attrName>
                                        </p:attrNameLst>
                                      </p:cBhvr>
                                      <p:to>
                                        <p:strVal val="visible"/>
                                      </p:to>
                                    </p:set>
                                    <p:animEffect transition="in" filter="wipe(left)">
                                      <p:cBhvr>
                                        <p:cTn id="95"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44525" y="685800"/>
            <a:ext cx="7983538" cy="61341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defTabSz="966788">
              <a:lnSpc>
                <a:spcPct val="110000"/>
              </a:lnSpc>
            </a:pPr>
            <a:r>
              <a:rPr lang="en-US" sz="3000" dirty="0">
                <a:cs typeface="Times New Roman" pitchFamily="18" charset="0"/>
              </a:rPr>
              <a:t>Can </a:t>
            </a:r>
            <a:r>
              <a:rPr lang="en-US" sz="3000" dirty="0" smtClean="0">
                <a:cs typeface="Times New Roman" pitchFamily="18" charset="0"/>
              </a:rPr>
              <a:t>be used for defining </a:t>
            </a:r>
            <a:r>
              <a:rPr lang="en-US" sz="3000" dirty="0">
                <a:cs typeface="Times New Roman" pitchFamily="18" charset="0"/>
              </a:rPr>
              <a:t>new classes by extending existing classes: supports code reuse.</a:t>
            </a:r>
          </a:p>
          <a:p>
            <a:pPr marL="479425" indent="-479425" defTabSz="966788">
              <a:lnSpc>
                <a:spcPct val="110000"/>
              </a:lnSpc>
            </a:pPr>
            <a:r>
              <a:rPr lang="en-US" sz="3000" dirty="0">
                <a:cs typeface="Times New Roman" pitchFamily="18" charset="0"/>
              </a:rPr>
              <a:t>All OOPLs (to some extent) support:</a:t>
            </a:r>
          </a:p>
          <a:p>
            <a:pPr marL="479425" indent="-479425" defTabSz="966788">
              <a:lnSpc>
                <a:spcPct val="110000"/>
              </a:lnSpc>
              <a:buFontTx/>
              <a:buChar char="•"/>
            </a:pPr>
            <a:r>
              <a:rPr lang="en-US" sz="3000" dirty="0">
                <a:cs typeface="Times New Roman" pitchFamily="18" charset="0"/>
              </a:rPr>
              <a:t>New class inherits existing members (variables and functions)</a:t>
            </a:r>
          </a:p>
          <a:p>
            <a:pPr marL="479425" indent="-479425" defTabSz="966788">
              <a:lnSpc>
                <a:spcPct val="110000"/>
              </a:lnSpc>
              <a:buFontTx/>
              <a:buChar char="•"/>
            </a:pPr>
            <a:r>
              <a:rPr lang="en-US" sz="3000" dirty="0">
                <a:cs typeface="Times New Roman" pitchFamily="18" charset="0"/>
              </a:rPr>
              <a:t>May add members</a:t>
            </a:r>
          </a:p>
          <a:p>
            <a:pPr marL="479425" indent="-479425" defTabSz="966788">
              <a:lnSpc>
                <a:spcPct val="110000"/>
              </a:lnSpc>
              <a:buFontTx/>
              <a:buChar char="•"/>
            </a:pPr>
            <a:r>
              <a:rPr lang="en-US" sz="3000" dirty="0">
                <a:cs typeface="Times New Roman" pitchFamily="18" charset="0"/>
              </a:rPr>
              <a:t>May redefine members</a:t>
            </a:r>
          </a:p>
          <a:p>
            <a:pPr marL="479425" indent="-479425" defTabSz="966788">
              <a:lnSpc>
                <a:spcPct val="110000"/>
              </a:lnSpc>
              <a:buFontTx/>
              <a:buChar char="•"/>
            </a:pPr>
            <a:r>
              <a:rPr lang="en-US" sz="3000" dirty="0">
                <a:cs typeface="Times New Roman" pitchFamily="18" charset="0"/>
              </a:rPr>
              <a:t>May leave out members</a:t>
            </a:r>
          </a:p>
          <a:p>
            <a:pPr marL="479425" indent="-479425" defTabSz="966788">
              <a:lnSpc>
                <a:spcPct val="110000"/>
              </a:lnSpc>
            </a:pPr>
            <a:r>
              <a:rPr lang="en-US" sz="3000" dirty="0">
                <a:cs typeface="Times New Roman" pitchFamily="18" charset="0"/>
              </a:rPr>
              <a:t>C++: </a:t>
            </a:r>
            <a:r>
              <a:rPr lang="en-US" sz="3000" b="1" dirty="0">
                <a:cs typeface="Times New Roman" pitchFamily="18" charset="0"/>
              </a:rPr>
              <a:t>base</a:t>
            </a:r>
            <a:r>
              <a:rPr lang="en-US" sz="3000" dirty="0">
                <a:cs typeface="Times New Roman" pitchFamily="18" charset="0"/>
              </a:rPr>
              <a:t> class and </a:t>
            </a:r>
            <a:r>
              <a:rPr lang="en-US" sz="3000" b="1" dirty="0">
                <a:cs typeface="Times New Roman" pitchFamily="18" charset="0"/>
              </a:rPr>
              <a:t>derived</a:t>
            </a:r>
            <a:r>
              <a:rPr lang="en-US" sz="3000" dirty="0">
                <a:cs typeface="Times New Roman" pitchFamily="18" charset="0"/>
              </a:rPr>
              <a:t> class</a:t>
            </a:r>
          </a:p>
          <a:p>
            <a:pPr marL="479425" indent="-479425" defTabSz="966788">
              <a:lnSpc>
                <a:spcPct val="110000"/>
              </a:lnSpc>
            </a:pPr>
            <a:r>
              <a:rPr lang="en-US" sz="3000" dirty="0">
                <a:cs typeface="Times New Roman" pitchFamily="18" charset="0"/>
              </a:rPr>
              <a:t>Java: </a:t>
            </a:r>
            <a:r>
              <a:rPr lang="en-US" sz="3000" b="1" dirty="0">
                <a:cs typeface="Times New Roman" pitchFamily="18" charset="0"/>
              </a:rPr>
              <a:t>parent</a:t>
            </a:r>
            <a:r>
              <a:rPr lang="en-US" sz="3000" dirty="0">
                <a:cs typeface="Times New Roman" pitchFamily="18" charset="0"/>
              </a:rPr>
              <a:t> (super) class and </a:t>
            </a:r>
            <a:r>
              <a:rPr lang="en-US" sz="3000" b="1" dirty="0">
                <a:cs typeface="Times New Roman" pitchFamily="18" charset="0"/>
              </a:rPr>
              <a:t>child</a:t>
            </a:r>
            <a:r>
              <a:rPr lang="en-US" sz="3000" dirty="0">
                <a:cs typeface="Times New Roman" pitchFamily="18" charset="0"/>
              </a:rPr>
              <a:t> (sub) class </a:t>
            </a:r>
          </a:p>
          <a:p>
            <a:pPr marL="479425" indent="-479425" defTabSz="966788">
              <a:lnSpc>
                <a:spcPct val="110000"/>
              </a:lnSpc>
            </a:pPr>
            <a:r>
              <a:rPr lang="en-US" sz="3000" dirty="0">
                <a:latin typeface="Times" pitchFamily="18" charset="0"/>
                <a:cs typeface="Times New Roman" pitchFamily="18" charset="0"/>
              </a:rPr>
              <a:t>Example: create a </a:t>
            </a:r>
            <a:r>
              <a:rPr lang="en-US" sz="3000" i="1" dirty="0" err="1">
                <a:latin typeface="Times" pitchFamily="18" charset="0"/>
                <a:cs typeface="Times New Roman" pitchFamily="18" charset="0"/>
              </a:rPr>
              <a:t>PriQueue</a:t>
            </a:r>
            <a:r>
              <a:rPr lang="en-US" sz="3000" dirty="0">
                <a:latin typeface="Times" pitchFamily="18" charset="0"/>
                <a:cs typeface="Times New Roman" pitchFamily="18" charset="0"/>
              </a:rPr>
              <a:t> class based on </a:t>
            </a:r>
            <a:r>
              <a:rPr lang="en-US" sz="3000" i="1" dirty="0">
                <a:latin typeface="Times" pitchFamily="18" charset="0"/>
                <a:cs typeface="Times New Roman" pitchFamily="18" charset="0"/>
              </a:rPr>
              <a:t>Queue</a:t>
            </a:r>
            <a:r>
              <a:rPr lang="en-US" sz="3000" dirty="0">
                <a:latin typeface="Times" pitchFamily="18" charset="0"/>
                <a:cs typeface="Times New Roman" pitchFamily="18" charset="0"/>
              </a:rPr>
              <a:t> class.</a:t>
            </a:r>
            <a:r>
              <a:rPr lang="en-US" sz="3000" dirty="0">
                <a:cs typeface="Times New Roman" pitchFamily="18" charset="0"/>
              </a:rPr>
              <a:t> </a:t>
            </a:r>
            <a:endParaRPr lang="en-GB" sz="3000" dirty="0">
              <a:cs typeface="Times New Roman" pitchFamily="18" charset="0"/>
            </a:endParaRPr>
          </a:p>
        </p:txBody>
      </p:sp>
      <p:sp>
        <p:nvSpPr>
          <p:cNvPr id="35843" name="Rectangle 3"/>
          <p:cNvSpPr>
            <a:spLocks noChangeArrowheads="1"/>
          </p:cNvSpPr>
          <p:nvPr/>
        </p:nvSpPr>
        <p:spPr bwMode="auto">
          <a:xfrm>
            <a:off x="565150" y="161925"/>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Inheritance</a:t>
            </a:r>
          </a:p>
        </p:txBody>
      </p:sp>
    </p:spTree>
    <p:extLst>
      <p:ext uri="{BB962C8B-B14F-4D97-AF65-F5344CB8AC3E}">
        <p14:creationId xmlns:p14="http://schemas.microsoft.com/office/powerpoint/2010/main" val="2664566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44525" y="887413"/>
            <a:ext cx="8347075" cy="57340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06400" indent="-406400" defTabSz="966788">
              <a:lnSpc>
                <a:spcPct val="110000"/>
              </a:lnSpc>
              <a:tabLst>
                <a:tab pos="914400" algn="l"/>
                <a:tab pos="2971800" algn="l"/>
              </a:tabLst>
            </a:pPr>
            <a:r>
              <a:rPr lang="en-US" sz="2800" dirty="0">
                <a:latin typeface="Arial" pitchFamily="34" charset="0"/>
                <a:cs typeface="Times New Roman" pitchFamily="18" charset="0"/>
              </a:rPr>
              <a:t>class </a:t>
            </a:r>
            <a:r>
              <a:rPr lang="en-US" sz="2800" dirty="0" err="1">
                <a:latin typeface="Arial" pitchFamily="34" charset="0"/>
                <a:cs typeface="Times New Roman" pitchFamily="18" charset="0"/>
              </a:rPr>
              <a:t>PriQueue</a:t>
            </a:r>
            <a:r>
              <a:rPr lang="en-US" sz="2800" dirty="0">
                <a:latin typeface="Arial" pitchFamily="34" charset="0"/>
                <a:cs typeface="Times New Roman" pitchFamily="18" charset="0"/>
              </a:rPr>
              <a:t> </a:t>
            </a:r>
            <a:r>
              <a:rPr lang="en-US" sz="2800" dirty="0">
                <a:solidFill>
                  <a:schemeClr val="accent2"/>
                </a:solidFill>
                <a:latin typeface="Arial" pitchFamily="34" charset="0"/>
                <a:cs typeface="Times New Roman" pitchFamily="18" charset="0"/>
              </a:rPr>
              <a:t>: </a:t>
            </a:r>
            <a:r>
              <a:rPr lang="en-US" sz="2800" dirty="0">
                <a:latin typeface="Arial" pitchFamily="34" charset="0"/>
                <a:cs typeface="Times New Roman" pitchFamily="18" charset="0"/>
              </a:rPr>
              <a:t>public</a:t>
            </a:r>
            <a:r>
              <a:rPr lang="en-US" sz="2800" dirty="0">
                <a:solidFill>
                  <a:schemeClr val="accent2"/>
                </a:solidFill>
                <a:latin typeface="Arial" pitchFamily="34" charset="0"/>
                <a:cs typeface="Times New Roman" pitchFamily="18" charset="0"/>
              </a:rPr>
              <a:t> Queue</a:t>
            </a:r>
            <a:r>
              <a:rPr lang="en-US" sz="2800" dirty="0">
                <a:latin typeface="Arial" pitchFamily="34" charset="0"/>
                <a:cs typeface="Times New Roman" pitchFamily="18" charset="0"/>
              </a:rPr>
              <a:t> {</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public:</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	</a:t>
            </a:r>
            <a:r>
              <a:rPr lang="en-US" sz="2800" dirty="0" err="1">
                <a:solidFill>
                  <a:srgbClr val="0033CC"/>
                </a:solidFill>
                <a:latin typeface="Arial" pitchFamily="34" charset="0"/>
                <a:cs typeface="Times New Roman" pitchFamily="18" charset="0"/>
              </a:rPr>
              <a:t>PriQueue</a:t>
            </a:r>
            <a:r>
              <a:rPr lang="en-US" sz="2800" dirty="0">
                <a:solidFill>
                  <a:srgbClr val="0033CC"/>
                </a:solidFill>
                <a:latin typeface="Arial" pitchFamily="34" charset="0"/>
                <a:cs typeface="Times New Roman" pitchFamily="18" charset="0"/>
              </a:rPr>
              <a:t>(</a:t>
            </a:r>
            <a:r>
              <a:rPr lang="en-US" sz="2800" dirty="0" err="1">
                <a:solidFill>
                  <a:srgbClr val="0033CC"/>
                </a:solidFill>
                <a:latin typeface="Arial" pitchFamily="34" charset="0"/>
                <a:cs typeface="Times New Roman" pitchFamily="18" charset="0"/>
              </a:rPr>
              <a:t>int</a:t>
            </a:r>
            <a:r>
              <a:rPr lang="en-US" sz="2800" dirty="0">
                <a:solidFill>
                  <a:srgbClr val="0033CC"/>
                </a:solidFill>
                <a:latin typeface="Arial" pitchFamily="34" charset="0"/>
                <a:cs typeface="Times New Roman" pitchFamily="18" charset="0"/>
              </a:rPr>
              <a:t> n)</a:t>
            </a:r>
            <a:r>
              <a:rPr lang="en-US" sz="2800" dirty="0">
                <a:latin typeface="Arial" pitchFamily="34" charset="0"/>
                <a:cs typeface="Times New Roman" pitchFamily="18" charset="0"/>
              </a:rPr>
              <a:t> : Queue(n) { }; // in-class</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	// constructor just calls constructor Queue(n);</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	</a:t>
            </a:r>
            <a:r>
              <a:rPr lang="en-US" sz="2800" dirty="0">
                <a:solidFill>
                  <a:srgbClr val="0033CC"/>
                </a:solidFill>
                <a:latin typeface="Arial" pitchFamily="34" charset="0"/>
              </a:rPr>
              <a:t>~</a:t>
            </a:r>
            <a:r>
              <a:rPr lang="en-US" sz="2800" dirty="0" err="1">
                <a:solidFill>
                  <a:srgbClr val="0033CC"/>
                </a:solidFill>
                <a:latin typeface="Arial" pitchFamily="34" charset="0"/>
              </a:rPr>
              <a:t>PriQueue</a:t>
            </a:r>
            <a:r>
              <a:rPr lang="en-US" sz="2800" dirty="0">
                <a:solidFill>
                  <a:srgbClr val="0033CC"/>
                </a:solidFill>
                <a:latin typeface="Arial" pitchFamily="34" charset="0"/>
              </a:rPr>
              <a:t>() </a:t>
            </a:r>
            <a:r>
              <a:rPr lang="en-US" sz="2800" dirty="0">
                <a:latin typeface="Arial" pitchFamily="34" charset="0"/>
              </a:rPr>
              <a:t>{ 	// base class destructor may not 		// be called here or inherited. </a:t>
            </a:r>
          </a:p>
          <a:p>
            <a:pPr marL="406400" indent="-406400" defTabSz="966788">
              <a:lnSpc>
                <a:spcPct val="110000"/>
              </a:lnSpc>
              <a:tabLst>
                <a:tab pos="914400" algn="l"/>
                <a:tab pos="2971800" algn="l"/>
              </a:tabLst>
            </a:pPr>
            <a:r>
              <a:rPr lang="en-US" sz="2800" dirty="0">
                <a:latin typeface="Arial" pitchFamily="34" charset="0"/>
              </a:rPr>
              <a:t>			// We must explicitly use delete.</a:t>
            </a:r>
          </a:p>
          <a:p>
            <a:pPr marL="406400" indent="-406400" defTabSz="966788">
              <a:lnSpc>
                <a:spcPct val="110000"/>
              </a:lnSpc>
              <a:tabLst>
                <a:tab pos="914400" algn="l"/>
                <a:tab pos="2971800" algn="l"/>
              </a:tabLst>
            </a:pPr>
            <a:r>
              <a:rPr lang="en-US" sz="2800" dirty="0">
                <a:latin typeface="Arial" pitchFamily="34" charset="0"/>
              </a:rPr>
              <a:t>		delete buffer; </a:t>
            </a:r>
          </a:p>
          <a:p>
            <a:pPr marL="406400" indent="-406400" defTabSz="966788">
              <a:lnSpc>
                <a:spcPct val="110000"/>
              </a:lnSpc>
              <a:tabLst>
                <a:tab pos="914400" algn="l"/>
                <a:tab pos="2971800" algn="l"/>
              </a:tabLst>
            </a:pPr>
            <a:r>
              <a:rPr lang="en-US" dirty="0"/>
              <a:t>		</a:t>
            </a:r>
            <a:r>
              <a:rPr lang="en-US" sz="2800" dirty="0">
                <a:latin typeface="Arial" pitchFamily="34" charset="0"/>
              </a:rPr>
              <a:t>buffer = NULL;</a:t>
            </a:r>
          </a:p>
          <a:p>
            <a:pPr marL="406400" indent="-406400" defTabSz="966788">
              <a:lnSpc>
                <a:spcPct val="110000"/>
              </a:lnSpc>
              <a:tabLst>
                <a:tab pos="914400" algn="l"/>
                <a:tab pos="2971800" algn="l"/>
              </a:tabLst>
            </a:pPr>
            <a:r>
              <a:rPr lang="en-US" sz="2800" dirty="0">
                <a:latin typeface="Arial" pitchFamily="34" charset="0"/>
              </a:rPr>
              <a:t>	}; 	</a:t>
            </a:r>
          </a:p>
          <a:p>
            <a:pPr marL="406400" indent="-406400" defTabSz="966788">
              <a:lnSpc>
                <a:spcPct val="110000"/>
              </a:lnSpc>
              <a:tabLst>
                <a:tab pos="914400" algn="l"/>
                <a:tab pos="2971800" algn="l"/>
              </a:tabLst>
            </a:pPr>
            <a:r>
              <a:rPr lang="en-US" sz="2800" dirty="0">
                <a:latin typeface="Arial" pitchFamily="34" charset="0"/>
              </a:rPr>
              <a:t>	</a:t>
            </a:r>
            <a:r>
              <a:rPr lang="en-US" sz="2800" dirty="0" err="1">
                <a:solidFill>
                  <a:srgbClr val="0033CC"/>
                </a:solidFill>
                <a:latin typeface="Arial" pitchFamily="34" charset="0"/>
              </a:rPr>
              <a:t>int</a:t>
            </a:r>
            <a:r>
              <a:rPr lang="en-US" sz="2800" dirty="0">
                <a:solidFill>
                  <a:srgbClr val="0033CC"/>
                </a:solidFill>
                <a:latin typeface="Arial" pitchFamily="34" charset="0"/>
              </a:rPr>
              <a:t> </a:t>
            </a:r>
            <a:r>
              <a:rPr lang="en-US" sz="2800" dirty="0" err="1">
                <a:solidFill>
                  <a:srgbClr val="0033CC"/>
                </a:solidFill>
                <a:latin typeface="Arial" pitchFamily="34" charset="0"/>
              </a:rPr>
              <a:t>getMax</a:t>
            </a:r>
            <a:r>
              <a:rPr lang="en-US" sz="2800" dirty="0">
                <a:solidFill>
                  <a:srgbClr val="0033CC"/>
                </a:solidFill>
                <a:latin typeface="Arial" pitchFamily="34" charset="0"/>
              </a:rPr>
              <a:t>(void);   </a:t>
            </a:r>
            <a:r>
              <a:rPr lang="en-US" sz="2800" dirty="0">
                <a:solidFill>
                  <a:srgbClr val="00B0F0"/>
                </a:solidFill>
                <a:latin typeface="Arial" pitchFamily="34" charset="0"/>
              </a:rPr>
              <a:t>// new function, out-class</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a:t>
            </a:r>
          </a:p>
        </p:txBody>
      </p:sp>
      <p:sp>
        <p:nvSpPr>
          <p:cNvPr id="36867" name="Rectangle 3"/>
          <p:cNvSpPr>
            <a:spLocks noChangeArrowheads="1"/>
          </p:cNvSpPr>
          <p:nvPr/>
        </p:nvSpPr>
        <p:spPr bwMode="auto">
          <a:xfrm>
            <a:off x="565150" y="161925"/>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Inheritance Example</a:t>
            </a:r>
          </a:p>
        </p:txBody>
      </p:sp>
    </p:spTree>
    <p:extLst>
      <p:ext uri="{BB962C8B-B14F-4D97-AF65-F5344CB8AC3E}">
        <p14:creationId xmlns:p14="http://schemas.microsoft.com/office/powerpoint/2010/main" val="2333052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71513" y="0"/>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Class Definition</a:t>
            </a:r>
            <a:r>
              <a:rPr lang="en-US" sz="3400" b="1">
                <a:solidFill>
                  <a:schemeClr val="accent2"/>
                </a:solidFill>
              </a:rPr>
              <a:t> </a:t>
            </a:r>
          </a:p>
        </p:txBody>
      </p:sp>
      <p:sp>
        <p:nvSpPr>
          <p:cNvPr id="5123" name="Rectangle 3"/>
          <p:cNvSpPr>
            <a:spLocks noChangeArrowheads="1"/>
          </p:cNvSpPr>
          <p:nvPr/>
        </p:nvSpPr>
        <p:spPr bwMode="auto">
          <a:xfrm>
            <a:off x="644525" y="609600"/>
            <a:ext cx="8305800" cy="15319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lstStyle/>
          <a:p>
            <a:pPr marL="309563" indent="-309563" algn="just" defTabSz="966788">
              <a:lnSpc>
                <a:spcPct val="135000"/>
              </a:lnSpc>
              <a:spcBef>
                <a:spcPct val="20000"/>
              </a:spcBef>
              <a:buClr>
                <a:srgbClr val="000000"/>
              </a:buClr>
              <a:buSzPct val="75000"/>
              <a:buFont typeface="Wingdings" pitchFamily="2" charset="2"/>
              <a:buNone/>
              <a:tabLst>
                <a:tab pos="914400" algn="l"/>
                <a:tab pos="1692275" algn="l"/>
                <a:tab pos="2606675" algn="l"/>
                <a:tab pos="2970213" algn="l"/>
                <a:tab pos="5321300" algn="l"/>
                <a:tab pos="5803900" algn="l"/>
              </a:tabLst>
            </a:pPr>
            <a:r>
              <a:rPr lang="en-US" sz="2500">
                <a:latin typeface="Times" pitchFamily="18" charset="0"/>
                <a:cs typeface="Times New Roman" pitchFamily="18" charset="0"/>
              </a:rPr>
              <a:t>Class definition gives </a:t>
            </a:r>
            <a:r>
              <a:rPr lang="en-US" sz="2500" i="1">
                <a:latin typeface="Times" pitchFamily="18" charset="0"/>
                <a:cs typeface="Times New Roman" pitchFamily="18" charset="0"/>
              </a:rPr>
              <a:t>class members</a:t>
            </a:r>
            <a:r>
              <a:rPr lang="en-US" sz="2500">
                <a:latin typeface="Times" pitchFamily="18" charset="0"/>
                <a:cs typeface="Times New Roman" pitchFamily="18" charset="0"/>
              </a:rPr>
              <a:t>:  </a:t>
            </a:r>
          </a:p>
          <a:p>
            <a:pPr marL="309563" indent="-309563" algn="just" defTabSz="966788">
              <a:lnSpc>
                <a:spcPct val="85000"/>
              </a:lnSpc>
              <a:spcBef>
                <a:spcPct val="20000"/>
              </a:spcBef>
              <a:buClr>
                <a:srgbClr val="000000"/>
              </a:buClr>
              <a:buSzPct val="75000"/>
              <a:buFont typeface="Wingdings" pitchFamily="2" charset="2"/>
              <a:buChar char="§"/>
              <a:tabLst>
                <a:tab pos="914400" algn="l"/>
                <a:tab pos="1692275" algn="l"/>
                <a:tab pos="2606675" algn="l"/>
                <a:tab pos="2970213" algn="l"/>
                <a:tab pos="5321300" algn="l"/>
                <a:tab pos="5803900" algn="l"/>
              </a:tabLst>
            </a:pPr>
            <a:r>
              <a:rPr lang="en-US" sz="2500">
                <a:latin typeface="Times" pitchFamily="18" charset="0"/>
                <a:cs typeface="Times New Roman" pitchFamily="18" charset="0"/>
              </a:rPr>
              <a:t>Description of state (internal variables) 	</a:t>
            </a:r>
            <a:r>
              <a:rPr lang="en-US" sz="2500">
                <a:solidFill>
                  <a:schemeClr val="accent1"/>
                </a:solidFill>
                <a:latin typeface="Times" pitchFamily="18" charset="0"/>
                <a:cs typeface="Times New Roman" pitchFamily="18" charset="0"/>
              </a:rPr>
              <a:t>// </a:t>
            </a:r>
            <a:r>
              <a:rPr lang="en-US" sz="2500" i="1">
                <a:solidFill>
                  <a:schemeClr val="accent1"/>
                </a:solidFill>
                <a:latin typeface="Times" pitchFamily="18" charset="0"/>
                <a:cs typeface="Times New Roman" pitchFamily="18" charset="0"/>
              </a:rPr>
              <a:t>struct</a:t>
            </a:r>
          </a:p>
          <a:p>
            <a:pPr marL="309563" indent="-309563" algn="just" defTabSz="966788">
              <a:lnSpc>
                <a:spcPct val="85000"/>
              </a:lnSpc>
              <a:spcBef>
                <a:spcPct val="20000"/>
              </a:spcBef>
              <a:buClr>
                <a:srgbClr val="000000"/>
              </a:buClr>
              <a:buSzPct val="75000"/>
              <a:buFont typeface="Wingdings" pitchFamily="2" charset="2"/>
              <a:buChar char="§"/>
              <a:tabLst>
                <a:tab pos="914400" algn="l"/>
                <a:tab pos="1692275" algn="l"/>
                <a:tab pos="2606675" algn="l"/>
                <a:tab pos="2970213" algn="l"/>
                <a:tab pos="5321300" algn="l"/>
                <a:tab pos="5803900" algn="l"/>
              </a:tabLst>
            </a:pPr>
            <a:r>
              <a:rPr lang="en-US" sz="2500">
                <a:latin typeface="Times" pitchFamily="18" charset="0"/>
                <a:cs typeface="Times New Roman" pitchFamily="18" charset="0"/>
              </a:rPr>
              <a:t>Operations (functions)   </a:t>
            </a:r>
            <a:r>
              <a:rPr lang="en-US" sz="2500" i="1">
                <a:solidFill>
                  <a:schemeClr val="accent1"/>
                </a:solidFill>
                <a:latin typeface="Times" pitchFamily="18" charset="0"/>
                <a:cs typeface="Times New Roman" pitchFamily="18" charset="0"/>
              </a:rPr>
              <a:t>// struct doesn</a:t>
            </a:r>
            <a:r>
              <a:rPr lang="en-US" sz="2500" i="1">
                <a:solidFill>
                  <a:schemeClr val="accent1"/>
                </a:solidFill>
                <a:cs typeface="Times New Roman" pitchFamily="18" charset="0"/>
              </a:rPr>
              <a:t>’</a:t>
            </a:r>
            <a:r>
              <a:rPr lang="en-US" sz="2500" i="1">
                <a:solidFill>
                  <a:schemeClr val="accent1"/>
                </a:solidFill>
                <a:latin typeface="Times" pitchFamily="18" charset="0"/>
                <a:cs typeface="Times New Roman" pitchFamily="18" charset="0"/>
              </a:rPr>
              <a:t>t allow functions</a:t>
            </a:r>
          </a:p>
        </p:txBody>
      </p:sp>
      <p:sp>
        <p:nvSpPr>
          <p:cNvPr id="5124" name="Rectangle 5"/>
          <p:cNvSpPr>
            <a:spLocks noChangeArrowheads="1"/>
          </p:cNvSpPr>
          <p:nvPr/>
        </p:nvSpPr>
        <p:spPr bwMode="auto">
          <a:xfrm>
            <a:off x="533400" y="2286000"/>
            <a:ext cx="4570413" cy="43973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71550">
              <a:lnSpc>
                <a:spcPct val="75000"/>
              </a:lnSpc>
              <a:spcBef>
                <a:spcPct val="50000"/>
              </a:spcBef>
              <a:buClr>
                <a:srgbClr val="000000"/>
              </a:buClr>
              <a:buSzPct val="75000"/>
              <a:buFont typeface="Wingdings" pitchFamily="2" charset="2"/>
              <a:buNone/>
              <a:tabLst>
                <a:tab pos="457200" algn="l"/>
                <a:tab pos="1449388" algn="l"/>
              </a:tabLst>
            </a:pPr>
            <a:r>
              <a:rPr lang="en-US" sz="2500">
                <a:cs typeface="Times New Roman" pitchFamily="18" charset="0"/>
              </a:rPr>
              <a:t>Example</a:t>
            </a:r>
          </a:p>
          <a:p>
            <a:pPr defTabSz="971550">
              <a:tabLst>
                <a:tab pos="457200" algn="l"/>
                <a:tab pos="1449388" algn="l"/>
              </a:tabLst>
            </a:pPr>
            <a:r>
              <a:rPr lang="en-US">
                <a:latin typeface="Arial" pitchFamily="34" charset="0"/>
                <a:cs typeface="Times New Roman" pitchFamily="18" charset="0"/>
              </a:rPr>
              <a:t>class </a:t>
            </a:r>
            <a:r>
              <a:rPr lang="en-US" b="1">
                <a:latin typeface="Arial" pitchFamily="34" charset="0"/>
              </a:rPr>
              <a:t>Queue</a:t>
            </a:r>
            <a:r>
              <a:rPr lang="en-US">
                <a:latin typeface="Arial" pitchFamily="34" charset="0"/>
              </a:rPr>
              <a:t> {	</a:t>
            </a:r>
          </a:p>
          <a:p>
            <a:pPr defTabSz="971550">
              <a:tabLst>
                <a:tab pos="457200" algn="l"/>
                <a:tab pos="1449388" algn="l"/>
              </a:tabLst>
            </a:pPr>
            <a:r>
              <a:rPr lang="en-US">
                <a:latin typeface="Arial" pitchFamily="34" charset="0"/>
              </a:rPr>
              <a:t>private:</a:t>
            </a:r>
          </a:p>
          <a:p>
            <a:pPr defTabSz="971550">
              <a:tabLst>
                <a:tab pos="457200" algn="l"/>
                <a:tab pos="1449388" algn="l"/>
              </a:tabLst>
            </a:pPr>
            <a:r>
              <a:rPr lang="en-US">
                <a:latin typeface="Arial" pitchFamily="34" charset="0"/>
              </a:rPr>
              <a:t>	int queue_size;</a:t>
            </a:r>
          </a:p>
          <a:p>
            <a:pPr defTabSz="971550">
              <a:tabLst>
                <a:tab pos="457200" algn="l"/>
                <a:tab pos="1449388" algn="l"/>
              </a:tabLst>
            </a:pPr>
            <a:r>
              <a:rPr lang="en-US">
                <a:latin typeface="Arial" pitchFamily="34" charset="0"/>
              </a:rPr>
              <a:t>protected:	</a:t>
            </a:r>
          </a:p>
          <a:p>
            <a:pPr defTabSz="971550">
              <a:tabLst>
                <a:tab pos="457200" algn="l"/>
                <a:tab pos="1449388" algn="l"/>
              </a:tabLst>
            </a:pPr>
            <a:r>
              <a:rPr lang="en-US">
                <a:latin typeface="Arial" pitchFamily="34" charset="0"/>
              </a:rPr>
              <a:t>	int *buffer;	</a:t>
            </a:r>
          </a:p>
          <a:p>
            <a:pPr defTabSz="971550">
              <a:tabLst>
                <a:tab pos="457200" algn="l"/>
                <a:tab pos="1449388" algn="l"/>
              </a:tabLst>
            </a:pPr>
            <a:r>
              <a:rPr lang="en-US">
                <a:latin typeface="Arial" pitchFamily="34" charset="0"/>
              </a:rPr>
              <a:t>	int front;	</a:t>
            </a:r>
          </a:p>
          <a:p>
            <a:pPr defTabSz="971550">
              <a:tabLst>
                <a:tab pos="457200" algn="l"/>
                <a:tab pos="1449388" algn="l"/>
              </a:tabLst>
            </a:pPr>
            <a:r>
              <a:rPr lang="en-US">
                <a:latin typeface="Arial" pitchFamily="34" charset="0"/>
              </a:rPr>
              <a:t>	int rear; 	</a:t>
            </a:r>
          </a:p>
          <a:p>
            <a:pPr defTabSz="971550">
              <a:tabLst>
                <a:tab pos="457200" algn="l"/>
                <a:tab pos="1449388" algn="l"/>
              </a:tabLst>
            </a:pPr>
            <a:r>
              <a:rPr lang="en-US">
                <a:latin typeface="Arial" pitchFamily="34" charset="0"/>
              </a:rPr>
              <a:t>public:	 </a:t>
            </a:r>
          </a:p>
          <a:p>
            <a:pPr defTabSz="971550">
              <a:tabLst>
                <a:tab pos="457200" algn="l"/>
                <a:tab pos="1449388" algn="l"/>
              </a:tabLst>
            </a:pPr>
            <a:r>
              <a:rPr lang="en-US">
                <a:latin typeface="Arial" pitchFamily="34" charset="0"/>
              </a:rPr>
              <a:t>	void enqueue(int v) {...}</a:t>
            </a:r>
          </a:p>
          <a:p>
            <a:pPr defTabSz="971550">
              <a:tabLst>
                <a:tab pos="457200" algn="l"/>
                <a:tab pos="1449388" algn="l"/>
              </a:tabLst>
            </a:pPr>
            <a:r>
              <a:rPr lang="en-US">
                <a:latin typeface="Arial" pitchFamily="34" charset="0"/>
              </a:rPr>
              <a:t>	int dequeue(void){... </a:t>
            </a:r>
            <a:r>
              <a:rPr lang="en-US">
                <a:latin typeface="Arial" pitchFamily="34" charset="0"/>
                <a:cs typeface="Times New Roman" pitchFamily="18" charset="0"/>
              </a:rPr>
              <a:t>} </a:t>
            </a:r>
          </a:p>
          <a:p>
            <a:pPr defTabSz="971550">
              <a:tabLst>
                <a:tab pos="457200" algn="l"/>
                <a:tab pos="1449388" algn="l"/>
              </a:tabLst>
            </a:pPr>
            <a:r>
              <a:rPr lang="en-US">
                <a:latin typeface="Arial" pitchFamily="34" charset="0"/>
                <a:cs typeface="Times New Roman" pitchFamily="18" charset="0"/>
              </a:rPr>
              <a:t>}</a:t>
            </a:r>
          </a:p>
        </p:txBody>
      </p:sp>
      <p:grpSp>
        <p:nvGrpSpPr>
          <p:cNvPr id="203785" name="Group 9"/>
          <p:cNvGrpSpPr>
            <a:grpSpLocks/>
          </p:cNvGrpSpPr>
          <p:nvPr/>
        </p:nvGrpSpPr>
        <p:grpSpPr bwMode="auto">
          <a:xfrm>
            <a:off x="4953000" y="2570163"/>
            <a:ext cx="3733800" cy="4110037"/>
            <a:chOff x="3120" y="1619"/>
            <a:chExt cx="2352" cy="2589"/>
          </a:xfrm>
        </p:grpSpPr>
        <p:sp>
          <p:nvSpPr>
            <p:cNvPr id="5126" name="Rectangle 4"/>
            <p:cNvSpPr>
              <a:spLocks noChangeArrowheads="1"/>
            </p:cNvSpPr>
            <p:nvPr/>
          </p:nvSpPr>
          <p:spPr bwMode="auto">
            <a:xfrm>
              <a:off x="3216" y="1633"/>
              <a:ext cx="2256" cy="241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tabLst>
                  <a:tab pos="285750" algn="l"/>
                  <a:tab pos="666750" algn="l"/>
                  <a:tab pos="1047750" algn="l"/>
                  <a:tab pos="1428750" algn="l"/>
                  <a:tab pos="1811338" algn="l"/>
                  <a:tab pos="2190750" algn="l"/>
                  <a:tab pos="6284913" algn="r"/>
                </a:tabLst>
              </a:pPr>
              <a:r>
                <a:rPr lang="en-US" dirty="0">
                  <a:latin typeface="Arial" pitchFamily="34" charset="0"/>
                  <a:cs typeface="Times New Roman" pitchFamily="18" charset="0"/>
                </a:rPr>
                <a:t>Use the class to declare</a:t>
              </a:r>
              <a:r>
                <a:rPr lang="en-GB" dirty="0">
                  <a:latin typeface="Arial" pitchFamily="34" charset="0"/>
                  <a:cs typeface="Times New Roman" pitchFamily="18" charset="0"/>
                </a:rPr>
                <a:t> </a:t>
              </a:r>
            </a:p>
            <a:p>
              <a:pPr defTabSz="966788">
                <a:lnSpc>
                  <a:spcPct val="150000"/>
                </a:lnSpc>
                <a:tabLst>
                  <a:tab pos="285750" algn="l"/>
                  <a:tab pos="666750" algn="l"/>
                  <a:tab pos="1047750" algn="l"/>
                  <a:tab pos="1428750" algn="l"/>
                  <a:tab pos="1811338" algn="l"/>
                  <a:tab pos="2190750" algn="l"/>
                  <a:tab pos="6284913" algn="r"/>
                </a:tabLst>
              </a:pPr>
              <a:r>
                <a:rPr lang="en-GB" b="1" dirty="0">
                  <a:latin typeface="Arial" pitchFamily="34" charset="0"/>
                  <a:cs typeface="Times New Roman" pitchFamily="18" charset="0"/>
                </a:rPr>
                <a:t>Queue</a:t>
              </a:r>
              <a:r>
                <a:rPr lang="en-GB" dirty="0">
                  <a:latin typeface="Arial" pitchFamily="34" charset="0"/>
                  <a:cs typeface="Times New Roman" pitchFamily="18" charset="0"/>
                </a:rPr>
                <a:t> </a:t>
              </a:r>
              <a:r>
                <a:rPr lang="en-GB" dirty="0">
                  <a:solidFill>
                    <a:srgbClr val="0033CC"/>
                  </a:solidFill>
                  <a:latin typeface="Arial" pitchFamily="34" charset="0"/>
                  <a:cs typeface="Times New Roman" pitchFamily="18" charset="0"/>
                </a:rPr>
                <a:t>q1(5)</a:t>
              </a:r>
              <a:r>
                <a:rPr lang="en-GB" dirty="0">
                  <a:latin typeface="Arial" pitchFamily="34" charset="0"/>
                  <a:cs typeface="Times New Roman" pitchFamily="18" charset="0"/>
                </a:rPr>
                <a:t>, *q2;  </a:t>
              </a:r>
            </a:p>
            <a:p>
              <a:pPr defTabSz="966788">
                <a:tabLst>
                  <a:tab pos="285750" algn="l"/>
                  <a:tab pos="666750" algn="l"/>
                  <a:tab pos="1047750" algn="l"/>
                  <a:tab pos="1428750" algn="l"/>
                  <a:tab pos="1811338" algn="l"/>
                  <a:tab pos="2190750" algn="l"/>
                  <a:tab pos="6284913" algn="r"/>
                </a:tabLst>
              </a:pPr>
              <a:r>
                <a:rPr lang="en-US" dirty="0">
                  <a:latin typeface="Arial" pitchFamily="34" charset="0"/>
                  <a:cs typeface="Times New Roman" pitchFamily="18" charset="0"/>
                </a:rPr>
                <a:t>q2 = new Queue(5);</a:t>
              </a:r>
              <a:r>
                <a:rPr lang="en-GB" dirty="0">
                  <a:latin typeface="Arial" pitchFamily="34" charset="0"/>
                </a:rPr>
                <a:t> </a:t>
              </a:r>
            </a:p>
            <a:p>
              <a:pPr defTabSz="966788">
                <a:lnSpc>
                  <a:spcPct val="160000"/>
                </a:lnSpc>
                <a:tabLst>
                  <a:tab pos="285750" algn="l"/>
                  <a:tab pos="666750" algn="l"/>
                  <a:tab pos="1047750" algn="l"/>
                  <a:tab pos="1428750" algn="l"/>
                  <a:tab pos="1811338" algn="l"/>
                  <a:tab pos="2190750" algn="l"/>
                  <a:tab pos="6284913" algn="r"/>
                </a:tabLst>
              </a:pPr>
              <a:r>
                <a:rPr lang="en-US" dirty="0">
                  <a:latin typeface="Arial" pitchFamily="34" charset="0"/>
                  <a:cs typeface="Times New Roman" pitchFamily="18" charset="0"/>
                </a:rPr>
                <a:t>// Access to Object</a:t>
              </a:r>
              <a:r>
                <a:rPr lang="en-GB" dirty="0">
                  <a:latin typeface="Arial" pitchFamily="34" charset="0"/>
                  <a:cs typeface="Times New Roman" pitchFamily="18" charset="0"/>
                </a:rPr>
                <a:t> </a:t>
              </a:r>
              <a:endParaRPr lang="en-US" dirty="0">
                <a:latin typeface="Arial" pitchFamily="34" charset="0"/>
                <a:cs typeface="Times New Roman" pitchFamily="18" charset="0"/>
              </a:endParaRPr>
            </a:p>
            <a:p>
              <a:pPr defTabSz="966788">
                <a:tabLst>
                  <a:tab pos="285750" algn="l"/>
                  <a:tab pos="666750" algn="l"/>
                  <a:tab pos="1047750" algn="l"/>
                  <a:tab pos="1428750" algn="l"/>
                  <a:tab pos="1811338" algn="l"/>
                  <a:tab pos="2190750" algn="l"/>
                  <a:tab pos="6284913" algn="r"/>
                </a:tabLst>
              </a:pPr>
              <a:r>
                <a:rPr lang="en-US" dirty="0">
                  <a:latin typeface="Arial" pitchFamily="34" charset="0"/>
                </a:rPr>
                <a:t>q1.enqueue(2); </a:t>
              </a:r>
            </a:p>
            <a:p>
              <a:pPr defTabSz="966788">
                <a:tabLst>
                  <a:tab pos="285750" algn="l"/>
                  <a:tab pos="666750" algn="l"/>
                  <a:tab pos="1047750" algn="l"/>
                  <a:tab pos="1428750" algn="l"/>
                  <a:tab pos="1811338" algn="l"/>
                  <a:tab pos="2190750" algn="l"/>
                  <a:tab pos="6284913" algn="r"/>
                </a:tabLst>
              </a:pPr>
              <a:r>
                <a:rPr lang="en-US" dirty="0">
                  <a:latin typeface="Arial" pitchFamily="34" charset="0"/>
                </a:rPr>
                <a:t>q1.enqueue(8);  </a:t>
              </a:r>
              <a:endParaRPr lang="en-GB" dirty="0">
                <a:latin typeface="Arial" pitchFamily="34" charset="0"/>
              </a:endParaRPr>
            </a:p>
            <a:p>
              <a:pPr defTabSz="966788">
                <a:lnSpc>
                  <a:spcPct val="60000"/>
                </a:lnSpc>
                <a:tabLst>
                  <a:tab pos="285750" algn="l"/>
                  <a:tab pos="666750" algn="l"/>
                  <a:tab pos="1047750" algn="l"/>
                  <a:tab pos="1428750" algn="l"/>
                  <a:tab pos="1811338" algn="l"/>
                  <a:tab pos="2190750" algn="l"/>
                  <a:tab pos="6284913" algn="r"/>
                </a:tabLst>
              </a:pPr>
              <a:endParaRPr lang="en-US" dirty="0">
                <a:latin typeface="Arial" pitchFamily="34" charset="0"/>
                <a:cs typeface="Times New Roman" pitchFamily="18" charset="0"/>
              </a:endParaRPr>
            </a:p>
            <a:p>
              <a:pPr defTabSz="966788">
                <a:lnSpc>
                  <a:spcPct val="140000"/>
                </a:lnSpc>
                <a:tabLst>
                  <a:tab pos="285750" algn="l"/>
                  <a:tab pos="666750" algn="l"/>
                  <a:tab pos="1047750" algn="l"/>
                  <a:tab pos="1428750" algn="l"/>
                  <a:tab pos="1811338" algn="l"/>
                  <a:tab pos="2190750" algn="l"/>
                  <a:tab pos="6284913" algn="r"/>
                </a:tabLst>
              </a:pPr>
              <a:r>
                <a:rPr lang="en-US" dirty="0">
                  <a:latin typeface="Arial" pitchFamily="34" charset="0"/>
                  <a:cs typeface="Times New Roman" pitchFamily="18" charset="0"/>
                </a:rPr>
                <a:t>q2-&gt;</a:t>
              </a:r>
              <a:r>
                <a:rPr lang="en-US" dirty="0">
                  <a:latin typeface="Arial" pitchFamily="34" charset="0"/>
                </a:rPr>
                <a:t>enqueue </a:t>
              </a:r>
              <a:r>
                <a:rPr lang="en-US" dirty="0">
                  <a:latin typeface="Arial" pitchFamily="34" charset="0"/>
                  <a:cs typeface="Times New Roman" pitchFamily="18" charset="0"/>
                </a:rPr>
                <a:t>(25);</a:t>
              </a:r>
            </a:p>
            <a:p>
              <a:pPr defTabSz="966788">
                <a:tabLst>
                  <a:tab pos="285750" algn="l"/>
                  <a:tab pos="666750" algn="l"/>
                  <a:tab pos="1047750" algn="l"/>
                  <a:tab pos="1428750" algn="l"/>
                  <a:tab pos="1811338" algn="l"/>
                  <a:tab pos="2190750" algn="l"/>
                  <a:tab pos="6284913" algn="r"/>
                </a:tabLst>
              </a:pPr>
              <a:r>
                <a:rPr lang="en-US" dirty="0">
                  <a:latin typeface="Arial" pitchFamily="34" charset="0"/>
                  <a:cs typeface="Times New Roman" pitchFamily="18" charset="0"/>
                </a:rPr>
                <a:t>x = q2-&gt;</a:t>
              </a:r>
              <a:r>
                <a:rPr lang="en-US" dirty="0" err="1">
                  <a:latin typeface="Arial" pitchFamily="34" charset="0"/>
                  <a:cs typeface="Times New Roman" pitchFamily="18" charset="0"/>
                </a:rPr>
                <a:t>dequeue</a:t>
              </a:r>
              <a:r>
                <a:rPr lang="en-US" dirty="0">
                  <a:latin typeface="Arial" pitchFamily="34" charset="0"/>
                  <a:cs typeface="Times New Roman" pitchFamily="18" charset="0"/>
                </a:rPr>
                <a:t>();</a:t>
              </a:r>
            </a:p>
          </p:txBody>
        </p:sp>
        <p:sp>
          <p:nvSpPr>
            <p:cNvPr id="5127" name="Line 6"/>
            <p:cNvSpPr>
              <a:spLocks noChangeShapeType="1"/>
            </p:cNvSpPr>
            <p:nvPr/>
          </p:nvSpPr>
          <p:spPr bwMode="auto">
            <a:xfrm>
              <a:off x="3120" y="1619"/>
              <a:ext cx="0" cy="258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3785"/>
                                        </p:tgtEl>
                                        <p:attrNameLst>
                                          <p:attrName>style.visibility</p:attrName>
                                        </p:attrNameLst>
                                      </p:cBhvr>
                                      <p:to>
                                        <p:strVal val="visible"/>
                                      </p:to>
                                    </p:set>
                                    <p:animEffect transition="in" filter="wipe(up)">
                                      <p:cBhvr>
                                        <p:cTn id="7" dur="500"/>
                                        <p:tgtEl>
                                          <p:spTgt spid="203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644525" y="844550"/>
            <a:ext cx="8347075" cy="60071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tabLst>
                <a:tab pos="457200" algn="l"/>
                <a:tab pos="914400" algn="l"/>
                <a:tab pos="1371600" algn="l"/>
                <a:tab pos="1828800" algn="l"/>
              </a:tabLst>
            </a:pPr>
            <a:r>
              <a:rPr lang="en-US" dirty="0" err="1">
                <a:latin typeface="Arial" pitchFamily="34" charset="0"/>
              </a:rPr>
              <a:t>int</a:t>
            </a:r>
            <a:r>
              <a:rPr lang="en-US" dirty="0">
                <a:latin typeface="Arial" pitchFamily="34" charset="0"/>
              </a:rPr>
              <a:t> </a:t>
            </a:r>
            <a:r>
              <a:rPr lang="en-US" dirty="0" err="1">
                <a:latin typeface="Arial" pitchFamily="34" charset="0"/>
              </a:rPr>
              <a:t>PriQueue</a:t>
            </a:r>
            <a:r>
              <a:rPr lang="en-US" dirty="0">
                <a:latin typeface="Arial" pitchFamily="34" charset="0"/>
              </a:rPr>
              <a:t>::</a:t>
            </a:r>
            <a:r>
              <a:rPr lang="en-US" dirty="0" err="1">
                <a:solidFill>
                  <a:srgbClr val="0033CC"/>
                </a:solidFill>
                <a:latin typeface="Arial" pitchFamily="34" charset="0"/>
              </a:rPr>
              <a:t>getMax</a:t>
            </a:r>
            <a:r>
              <a:rPr lang="en-US" dirty="0">
                <a:solidFill>
                  <a:srgbClr val="0033CC"/>
                </a:solidFill>
                <a:latin typeface="Arial" pitchFamily="34" charset="0"/>
              </a:rPr>
              <a:t>(void)</a:t>
            </a:r>
            <a:r>
              <a:rPr lang="en-US" dirty="0">
                <a:latin typeface="Arial" pitchFamily="34" charset="0"/>
              </a:rPr>
              <a:t> { </a:t>
            </a:r>
            <a:r>
              <a:rPr lang="en-US" dirty="0">
                <a:solidFill>
                  <a:srgbClr val="00B0F0"/>
                </a:solidFill>
                <a:latin typeface="Arial" pitchFamily="34" charset="0"/>
              </a:rPr>
              <a:t>// get and remove max value</a:t>
            </a:r>
          </a:p>
          <a:p>
            <a:pPr defTabSz="966788">
              <a:tabLst>
                <a:tab pos="457200" algn="l"/>
                <a:tab pos="914400" algn="l"/>
                <a:tab pos="1371600" algn="l"/>
                <a:tab pos="1828800" algn="l"/>
              </a:tabLst>
            </a:pPr>
            <a:r>
              <a:rPr lang="en-US" dirty="0">
                <a:latin typeface="Arial" pitchFamily="34" charset="0"/>
              </a:rPr>
              <a:t>	</a:t>
            </a:r>
            <a:r>
              <a:rPr lang="en-US" dirty="0" err="1">
                <a:latin typeface="Arial" pitchFamily="34" charset="0"/>
              </a:rPr>
              <a:t>int</a:t>
            </a:r>
            <a:r>
              <a:rPr lang="en-US" dirty="0">
                <a:latin typeface="Arial" pitchFamily="34" charset="0"/>
              </a:rPr>
              <a:t> </a:t>
            </a:r>
            <a:r>
              <a:rPr lang="en-US" dirty="0" err="1">
                <a:latin typeface="Arial" pitchFamily="34" charset="0"/>
              </a:rPr>
              <a:t>i</a:t>
            </a:r>
            <a:r>
              <a:rPr lang="en-US" dirty="0">
                <a:latin typeface="Arial" pitchFamily="34" charset="0"/>
              </a:rPr>
              <a:t>, max, </a:t>
            </a:r>
            <a:r>
              <a:rPr lang="en-US" dirty="0" err="1">
                <a:latin typeface="Arial" pitchFamily="34" charset="0"/>
              </a:rPr>
              <a:t>imax</a:t>
            </a:r>
            <a:r>
              <a:rPr lang="en-US" dirty="0">
                <a:latin typeface="Arial" pitchFamily="34" charset="0"/>
              </a:rPr>
              <a:t>;</a:t>
            </a:r>
          </a:p>
          <a:p>
            <a:pPr defTabSz="966788">
              <a:tabLst>
                <a:tab pos="457200" algn="l"/>
                <a:tab pos="914400" algn="l"/>
                <a:tab pos="1371600" algn="l"/>
                <a:tab pos="1828800" algn="l"/>
              </a:tabLst>
            </a:pPr>
            <a:r>
              <a:rPr lang="en-US" dirty="0">
                <a:latin typeface="Arial" pitchFamily="34" charset="0"/>
              </a:rPr>
              <a:t>	if (front &lt; rear) </a:t>
            </a:r>
            <a:r>
              <a:rPr lang="en-US" dirty="0" smtClean="0">
                <a:latin typeface="Arial" pitchFamily="34" charset="0"/>
              </a:rPr>
              <a:t>{		</a:t>
            </a:r>
            <a:r>
              <a:rPr lang="en-US" dirty="0" smtClean="0">
                <a:solidFill>
                  <a:srgbClr val="00B0F0"/>
                </a:solidFill>
                <a:latin typeface="Arial" pitchFamily="34" charset="0"/>
              </a:rPr>
              <a:t>// search the max value</a:t>
            </a:r>
            <a:endParaRPr lang="en-US" dirty="0">
              <a:solidFill>
                <a:srgbClr val="00B0F0"/>
              </a:solidFill>
              <a:latin typeface="Arial" pitchFamily="34" charset="0"/>
            </a:endParaRPr>
          </a:p>
          <a:p>
            <a:pPr defTabSz="966788">
              <a:tabLst>
                <a:tab pos="457200" algn="l"/>
                <a:tab pos="914400" algn="l"/>
                <a:tab pos="1371600" algn="l"/>
                <a:tab pos="1828800" algn="l"/>
              </a:tabLst>
            </a:pPr>
            <a:r>
              <a:rPr lang="en-US" dirty="0">
                <a:latin typeface="Arial" pitchFamily="34" charset="0"/>
              </a:rPr>
              <a:t>		max = buffer[front];</a:t>
            </a:r>
          </a:p>
          <a:p>
            <a:pPr defTabSz="966788">
              <a:tabLst>
                <a:tab pos="457200" algn="l"/>
                <a:tab pos="914400" algn="l"/>
                <a:tab pos="1371600" algn="l"/>
                <a:tab pos="1828800" algn="l"/>
              </a:tabLst>
            </a:pPr>
            <a:r>
              <a:rPr lang="en-US" dirty="0">
                <a:latin typeface="Arial" pitchFamily="34" charset="0"/>
              </a:rPr>
              <a:t>		</a:t>
            </a:r>
            <a:r>
              <a:rPr lang="en-US" dirty="0" err="1">
                <a:latin typeface="Arial" pitchFamily="34" charset="0"/>
              </a:rPr>
              <a:t>imax</a:t>
            </a:r>
            <a:r>
              <a:rPr lang="en-US" dirty="0">
                <a:latin typeface="Arial" pitchFamily="34" charset="0"/>
              </a:rPr>
              <a:t> = front;   // </a:t>
            </a:r>
            <a:r>
              <a:rPr lang="en-US" dirty="0" err="1">
                <a:latin typeface="Arial" pitchFamily="34" charset="0"/>
              </a:rPr>
              <a:t>imax</a:t>
            </a:r>
            <a:r>
              <a:rPr lang="en-US" dirty="0">
                <a:latin typeface="Arial" pitchFamily="34" charset="0"/>
              </a:rPr>
              <a:t> holds the index of current max</a:t>
            </a:r>
          </a:p>
          <a:p>
            <a:pPr defTabSz="966788">
              <a:tabLst>
                <a:tab pos="457200" algn="l"/>
                <a:tab pos="914400" algn="l"/>
                <a:tab pos="1371600" algn="l"/>
                <a:tab pos="1828800" algn="l"/>
              </a:tabLst>
            </a:pPr>
            <a:r>
              <a:rPr lang="en-US" dirty="0">
                <a:latin typeface="Arial" pitchFamily="34" charset="0"/>
              </a:rPr>
              <a:t>		for (</a:t>
            </a:r>
            <a:r>
              <a:rPr lang="en-US" dirty="0" err="1">
                <a:latin typeface="Arial" pitchFamily="34" charset="0"/>
              </a:rPr>
              <a:t>i</a:t>
            </a:r>
            <a:r>
              <a:rPr lang="en-US" dirty="0">
                <a:latin typeface="Arial" pitchFamily="34" charset="0"/>
              </a:rPr>
              <a:t> = front; </a:t>
            </a:r>
            <a:r>
              <a:rPr lang="en-US" dirty="0" err="1">
                <a:latin typeface="Arial" pitchFamily="34" charset="0"/>
              </a:rPr>
              <a:t>i</a:t>
            </a:r>
            <a:r>
              <a:rPr lang="en-US" dirty="0">
                <a:latin typeface="Arial" pitchFamily="34" charset="0"/>
              </a:rPr>
              <a:t> &lt; rear; </a:t>
            </a:r>
            <a:r>
              <a:rPr lang="en-US" dirty="0" err="1">
                <a:latin typeface="Arial" pitchFamily="34" charset="0"/>
              </a:rPr>
              <a:t>i</a:t>
            </a:r>
            <a:r>
              <a:rPr lang="en-US" dirty="0">
                <a:latin typeface="Arial" pitchFamily="34" charset="0"/>
              </a:rPr>
              <a:t>++) </a:t>
            </a:r>
          </a:p>
          <a:p>
            <a:pPr defTabSz="966788">
              <a:tabLst>
                <a:tab pos="457200" algn="l"/>
                <a:tab pos="914400" algn="l"/>
                <a:tab pos="1371600" algn="l"/>
                <a:tab pos="1828800" algn="l"/>
              </a:tabLst>
            </a:pPr>
            <a:r>
              <a:rPr lang="en-US" dirty="0">
                <a:latin typeface="Arial" pitchFamily="34" charset="0"/>
              </a:rPr>
              <a:t>			if (max &lt; buffer[</a:t>
            </a:r>
            <a:r>
              <a:rPr lang="en-US" dirty="0" err="1">
                <a:latin typeface="Arial" pitchFamily="34" charset="0"/>
              </a:rPr>
              <a:t>i</a:t>
            </a:r>
            <a:r>
              <a:rPr lang="en-US" dirty="0">
                <a:latin typeface="Arial" pitchFamily="34" charset="0"/>
              </a:rPr>
              <a:t>]) { max = buffer[</a:t>
            </a:r>
            <a:r>
              <a:rPr lang="en-US" dirty="0" err="1">
                <a:latin typeface="Arial" pitchFamily="34" charset="0"/>
              </a:rPr>
              <a:t>i</a:t>
            </a:r>
            <a:r>
              <a:rPr lang="en-US" dirty="0">
                <a:latin typeface="Arial" pitchFamily="34" charset="0"/>
              </a:rPr>
              <a:t>]; </a:t>
            </a:r>
            <a:r>
              <a:rPr lang="en-US" dirty="0" err="1">
                <a:latin typeface="Arial" pitchFamily="34" charset="0"/>
              </a:rPr>
              <a:t>imax</a:t>
            </a:r>
            <a:r>
              <a:rPr lang="en-US" dirty="0">
                <a:latin typeface="Arial" pitchFamily="34" charset="0"/>
              </a:rPr>
              <a:t> = </a:t>
            </a:r>
            <a:r>
              <a:rPr lang="en-US" dirty="0" err="1">
                <a:latin typeface="Arial" pitchFamily="34" charset="0"/>
              </a:rPr>
              <a:t>i</a:t>
            </a:r>
            <a:r>
              <a:rPr lang="en-US" dirty="0">
                <a:latin typeface="Arial" pitchFamily="34" charset="0"/>
              </a:rPr>
              <a:t>; }</a:t>
            </a:r>
          </a:p>
          <a:p>
            <a:pPr defTabSz="966788">
              <a:tabLst>
                <a:tab pos="457200" algn="l"/>
                <a:tab pos="914400" algn="l"/>
                <a:tab pos="1371600" algn="l"/>
                <a:tab pos="1828800" algn="l"/>
              </a:tabLst>
            </a:pPr>
            <a:r>
              <a:rPr lang="en-US" dirty="0">
                <a:latin typeface="Arial" pitchFamily="34" charset="0"/>
              </a:rPr>
              <a:t>		for (</a:t>
            </a:r>
            <a:r>
              <a:rPr lang="en-US" dirty="0" err="1">
                <a:latin typeface="Arial" pitchFamily="34" charset="0"/>
              </a:rPr>
              <a:t>i</a:t>
            </a:r>
            <a:r>
              <a:rPr lang="en-US" dirty="0">
                <a:latin typeface="Arial" pitchFamily="34" charset="0"/>
              </a:rPr>
              <a:t> = </a:t>
            </a:r>
            <a:r>
              <a:rPr lang="en-US" dirty="0" err="1">
                <a:latin typeface="Arial" pitchFamily="34" charset="0"/>
              </a:rPr>
              <a:t>imax</a:t>
            </a:r>
            <a:r>
              <a:rPr lang="en-US" dirty="0">
                <a:latin typeface="Arial" pitchFamily="34" charset="0"/>
              </a:rPr>
              <a:t>; </a:t>
            </a:r>
            <a:r>
              <a:rPr lang="en-US" dirty="0" err="1">
                <a:latin typeface="Arial" pitchFamily="34" charset="0"/>
              </a:rPr>
              <a:t>i</a:t>
            </a:r>
            <a:r>
              <a:rPr lang="en-US" dirty="0">
                <a:latin typeface="Arial" pitchFamily="34" charset="0"/>
              </a:rPr>
              <a:t> &lt; rear-1; </a:t>
            </a:r>
            <a:r>
              <a:rPr lang="en-US" dirty="0" err="1">
                <a:latin typeface="Arial" pitchFamily="34" charset="0"/>
              </a:rPr>
              <a:t>i</a:t>
            </a:r>
            <a:r>
              <a:rPr lang="en-US" dirty="0">
                <a:latin typeface="Arial" pitchFamily="34" charset="0"/>
              </a:rPr>
              <a:t>++)</a:t>
            </a:r>
          </a:p>
          <a:p>
            <a:pPr defTabSz="966788">
              <a:tabLst>
                <a:tab pos="457200" algn="l"/>
                <a:tab pos="914400" algn="l"/>
                <a:tab pos="1371600" algn="l"/>
                <a:tab pos="1828800" algn="l"/>
              </a:tabLst>
            </a:pPr>
            <a:r>
              <a:rPr lang="en-US" dirty="0">
                <a:latin typeface="Arial" pitchFamily="34" charset="0"/>
              </a:rPr>
              <a:t>			buffer[</a:t>
            </a:r>
            <a:r>
              <a:rPr lang="en-US" dirty="0" err="1">
                <a:latin typeface="Arial" pitchFamily="34" charset="0"/>
              </a:rPr>
              <a:t>i</a:t>
            </a:r>
            <a:r>
              <a:rPr lang="en-US" dirty="0">
                <a:latin typeface="Arial" pitchFamily="34" charset="0"/>
              </a:rPr>
              <a:t>]=buffer[i+1];   </a:t>
            </a:r>
            <a:r>
              <a:rPr lang="en-US" dirty="0">
                <a:solidFill>
                  <a:srgbClr val="00B0F0"/>
                </a:solidFill>
                <a:latin typeface="Arial" pitchFamily="34" charset="0"/>
              </a:rPr>
              <a:t>// remove the max value</a:t>
            </a:r>
          </a:p>
          <a:p>
            <a:pPr defTabSz="966788">
              <a:tabLst>
                <a:tab pos="457200" algn="l"/>
                <a:tab pos="914400" algn="l"/>
                <a:tab pos="1371600" algn="l"/>
                <a:tab pos="1828800" algn="l"/>
              </a:tabLst>
            </a:pPr>
            <a:r>
              <a:rPr lang="en-US" dirty="0">
                <a:latin typeface="Arial" pitchFamily="34" charset="0"/>
              </a:rPr>
              <a:t>		rear = rear - 1;</a:t>
            </a:r>
          </a:p>
          <a:p>
            <a:pPr defTabSz="966788">
              <a:tabLst>
                <a:tab pos="457200" algn="l"/>
                <a:tab pos="914400" algn="l"/>
                <a:tab pos="1371600" algn="l"/>
                <a:tab pos="1828800" algn="l"/>
              </a:tabLst>
            </a:pPr>
            <a:r>
              <a:rPr lang="en-US" dirty="0">
                <a:latin typeface="Arial" pitchFamily="34" charset="0"/>
              </a:rPr>
              <a:t>		return max;</a:t>
            </a:r>
          </a:p>
          <a:p>
            <a:pPr defTabSz="966788">
              <a:tabLst>
                <a:tab pos="457200" algn="l"/>
                <a:tab pos="914400" algn="l"/>
                <a:tab pos="1371600" algn="l"/>
                <a:tab pos="1828800" algn="l"/>
              </a:tabLst>
            </a:pPr>
            <a:r>
              <a:rPr lang="en-US" dirty="0">
                <a:latin typeface="Arial" pitchFamily="34" charset="0"/>
              </a:rPr>
              <a:t>	}</a:t>
            </a:r>
          </a:p>
          <a:p>
            <a:pPr defTabSz="966788">
              <a:tabLst>
                <a:tab pos="457200" algn="l"/>
                <a:tab pos="914400" algn="l"/>
                <a:tab pos="1371600" algn="l"/>
                <a:tab pos="1828800" algn="l"/>
              </a:tabLst>
            </a:pPr>
            <a:r>
              <a:rPr lang="en-US" dirty="0">
                <a:latin typeface="Arial" pitchFamily="34" charset="0"/>
              </a:rPr>
              <a:t>	else {</a:t>
            </a:r>
          </a:p>
          <a:p>
            <a:pPr defTabSz="966788">
              <a:tabLst>
                <a:tab pos="457200" algn="l"/>
                <a:tab pos="914400" algn="l"/>
                <a:tab pos="1371600" algn="l"/>
                <a:tab pos="1828800" algn="l"/>
              </a:tabLst>
            </a:pPr>
            <a:r>
              <a:rPr lang="en-US" dirty="0">
                <a:latin typeface="Arial" pitchFamily="34" charset="0"/>
              </a:rPr>
              <a:t>		cout&lt;&lt; "Error: Queue empty"&lt;&lt;</a:t>
            </a:r>
            <a:r>
              <a:rPr lang="en-US" dirty="0" err="1">
                <a:latin typeface="Arial" pitchFamily="34" charset="0"/>
              </a:rPr>
              <a:t>endl</a:t>
            </a:r>
            <a:r>
              <a:rPr lang="en-US" dirty="0">
                <a:latin typeface="Arial" pitchFamily="34" charset="0"/>
              </a:rPr>
              <a:t>; return -1;</a:t>
            </a:r>
          </a:p>
          <a:p>
            <a:pPr defTabSz="966788">
              <a:tabLst>
                <a:tab pos="457200" algn="l"/>
                <a:tab pos="914400" algn="l"/>
                <a:tab pos="1371600" algn="l"/>
                <a:tab pos="1828800" algn="l"/>
              </a:tabLst>
            </a:pPr>
            <a:r>
              <a:rPr lang="en-US" dirty="0">
                <a:latin typeface="Arial" pitchFamily="34" charset="0"/>
              </a:rPr>
              <a:t>	}</a:t>
            </a:r>
          </a:p>
          <a:p>
            <a:pPr defTabSz="966788">
              <a:tabLst>
                <a:tab pos="457200" algn="l"/>
                <a:tab pos="914400" algn="l"/>
                <a:tab pos="1371600" algn="l"/>
                <a:tab pos="1828800" algn="l"/>
              </a:tabLst>
            </a:pPr>
            <a:r>
              <a:rPr lang="en-US" dirty="0">
                <a:latin typeface="Arial" pitchFamily="34" charset="0"/>
              </a:rPr>
              <a:t>} </a:t>
            </a:r>
          </a:p>
        </p:txBody>
      </p:sp>
      <p:sp>
        <p:nvSpPr>
          <p:cNvPr id="37891" name="Rectangle 5"/>
          <p:cNvSpPr>
            <a:spLocks noChangeArrowheads="1"/>
          </p:cNvSpPr>
          <p:nvPr/>
        </p:nvSpPr>
        <p:spPr bwMode="auto">
          <a:xfrm>
            <a:off x="565150" y="76200"/>
            <a:ext cx="8062913"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000" b="1" dirty="0">
                <a:solidFill>
                  <a:schemeClr val="accent2"/>
                </a:solidFill>
                <a:cs typeface="Times New Roman" pitchFamily="18" charset="0"/>
              </a:rPr>
              <a:t>Define </a:t>
            </a:r>
            <a:r>
              <a:rPr lang="en-US" sz="3000" b="1" dirty="0" smtClean="0">
                <a:solidFill>
                  <a:schemeClr val="accent2"/>
                </a:solidFill>
                <a:cs typeface="Times New Roman" pitchFamily="18" charset="0"/>
              </a:rPr>
              <a:t>the </a:t>
            </a:r>
            <a:r>
              <a:rPr lang="en-US" sz="3000" b="1" dirty="0">
                <a:solidFill>
                  <a:schemeClr val="accent2"/>
                </a:solidFill>
                <a:cs typeface="Times New Roman" pitchFamily="18" charset="0"/>
              </a:rPr>
              <a:t>New Member Function</a:t>
            </a:r>
          </a:p>
        </p:txBody>
      </p:sp>
      <p:sp>
        <p:nvSpPr>
          <p:cNvPr id="24" name="Text Box 62"/>
          <p:cNvSpPr txBox="1">
            <a:spLocks noChangeArrowheads="1"/>
          </p:cNvSpPr>
          <p:nvPr/>
        </p:nvSpPr>
        <p:spPr bwMode="auto">
          <a:xfrm>
            <a:off x="7639050" y="5320507"/>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err="1"/>
              <a:t>queue_size</a:t>
            </a:r>
            <a:r>
              <a:rPr lang="en-US" sz="1800" dirty="0"/>
              <a:t> - 1</a:t>
            </a:r>
          </a:p>
        </p:txBody>
      </p:sp>
      <p:grpSp>
        <p:nvGrpSpPr>
          <p:cNvPr id="3" name="Group 2"/>
          <p:cNvGrpSpPr/>
          <p:nvPr/>
        </p:nvGrpSpPr>
        <p:grpSpPr>
          <a:xfrm>
            <a:off x="3886200" y="4343400"/>
            <a:ext cx="4816475" cy="1416844"/>
            <a:chOff x="4105277" y="4343400"/>
            <a:chExt cx="4816475" cy="1416844"/>
          </a:xfrm>
        </p:grpSpPr>
        <p:sp>
          <p:nvSpPr>
            <p:cNvPr id="10" name="Rectangle 42"/>
            <p:cNvSpPr>
              <a:spLocks noChangeArrowheads="1"/>
            </p:cNvSpPr>
            <p:nvPr/>
          </p:nvSpPr>
          <p:spPr bwMode="auto">
            <a:xfrm>
              <a:off x="4113214" y="4850607"/>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43"/>
            <p:cNvSpPr>
              <a:spLocks noChangeArrowheads="1"/>
            </p:cNvSpPr>
            <p:nvPr/>
          </p:nvSpPr>
          <p:spPr bwMode="auto">
            <a:xfrm>
              <a:off x="4522789" y="4850607"/>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44"/>
            <p:cNvSpPr>
              <a:spLocks noChangeArrowheads="1"/>
            </p:cNvSpPr>
            <p:nvPr/>
          </p:nvSpPr>
          <p:spPr bwMode="auto">
            <a:xfrm>
              <a:off x="4932364" y="4850607"/>
              <a:ext cx="411163" cy="5461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45"/>
            <p:cNvSpPr>
              <a:spLocks noChangeArrowheads="1"/>
            </p:cNvSpPr>
            <p:nvPr/>
          </p:nvSpPr>
          <p:spPr bwMode="auto">
            <a:xfrm>
              <a:off x="5343527" y="4850607"/>
              <a:ext cx="409575" cy="5461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46"/>
            <p:cNvSpPr>
              <a:spLocks noChangeArrowheads="1"/>
            </p:cNvSpPr>
            <p:nvPr/>
          </p:nvSpPr>
          <p:spPr bwMode="auto">
            <a:xfrm>
              <a:off x="5753102" y="4850607"/>
              <a:ext cx="409575" cy="5461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smtClean="0"/>
                <a:t>max</a:t>
              </a:r>
              <a:endParaRPr lang="en-US" sz="1400" dirty="0"/>
            </a:p>
          </p:txBody>
        </p:sp>
        <p:sp>
          <p:nvSpPr>
            <p:cNvPr id="15" name="Rectangle 47"/>
            <p:cNvSpPr>
              <a:spLocks noChangeArrowheads="1"/>
            </p:cNvSpPr>
            <p:nvPr/>
          </p:nvSpPr>
          <p:spPr bwMode="auto">
            <a:xfrm>
              <a:off x="6162677" y="4850607"/>
              <a:ext cx="409575" cy="5461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48"/>
            <p:cNvSpPr>
              <a:spLocks noChangeArrowheads="1"/>
            </p:cNvSpPr>
            <p:nvPr/>
          </p:nvSpPr>
          <p:spPr bwMode="auto">
            <a:xfrm>
              <a:off x="6572252" y="4850607"/>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49"/>
            <p:cNvSpPr>
              <a:spLocks noChangeArrowheads="1"/>
            </p:cNvSpPr>
            <p:nvPr/>
          </p:nvSpPr>
          <p:spPr bwMode="auto">
            <a:xfrm>
              <a:off x="6981827" y="4850607"/>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50"/>
            <p:cNvSpPr>
              <a:spLocks noChangeShapeType="1"/>
            </p:cNvSpPr>
            <p:nvPr/>
          </p:nvSpPr>
          <p:spPr bwMode="auto">
            <a:xfrm flipH="1">
              <a:off x="5095877" y="4622007"/>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52"/>
            <p:cNvSpPr txBox="1">
              <a:spLocks noChangeArrowheads="1"/>
            </p:cNvSpPr>
            <p:nvPr/>
          </p:nvSpPr>
          <p:spPr bwMode="auto">
            <a:xfrm>
              <a:off x="4791077" y="43434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dirty="0"/>
                <a:t>front</a:t>
              </a:r>
            </a:p>
          </p:txBody>
        </p:sp>
        <p:sp>
          <p:nvSpPr>
            <p:cNvPr id="20" name="Text Box 53"/>
            <p:cNvSpPr txBox="1">
              <a:spLocks noChangeArrowheads="1"/>
            </p:cNvSpPr>
            <p:nvPr/>
          </p:nvSpPr>
          <p:spPr bwMode="auto">
            <a:xfrm>
              <a:off x="6423027" y="43434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a:t>rear</a:t>
              </a:r>
            </a:p>
          </p:txBody>
        </p:sp>
        <p:sp>
          <p:nvSpPr>
            <p:cNvPr id="21" name="Rectangle 59"/>
            <p:cNvSpPr>
              <a:spLocks noChangeArrowheads="1"/>
            </p:cNvSpPr>
            <p:nvPr/>
          </p:nvSpPr>
          <p:spPr bwMode="auto">
            <a:xfrm>
              <a:off x="8102602" y="4850607"/>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60"/>
            <p:cNvSpPr>
              <a:spLocks noChangeArrowheads="1"/>
            </p:cNvSpPr>
            <p:nvPr/>
          </p:nvSpPr>
          <p:spPr bwMode="auto">
            <a:xfrm>
              <a:off x="8512177" y="4850607"/>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61"/>
            <p:cNvSpPr txBox="1">
              <a:spLocks noChangeArrowheads="1"/>
            </p:cNvSpPr>
            <p:nvPr/>
          </p:nvSpPr>
          <p:spPr bwMode="auto">
            <a:xfrm>
              <a:off x="7391402" y="4853782"/>
              <a:ext cx="4699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60000"/>
                </a:lnSpc>
              </a:pPr>
              <a:r>
                <a:rPr lang="en-US" sz="1800"/>
                <a:t>. . .</a:t>
              </a:r>
            </a:p>
          </p:txBody>
        </p:sp>
        <p:sp>
          <p:nvSpPr>
            <p:cNvPr id="25" name="Line 63"/>
            <p:cNvSpPr>
              <a:spLocks noChangeShapeType="1"/>
            </p:cNvSpPr>
            <p:nvPr/>
          </p:nvSpPr>
          <p:spPr bwMode="auto">
            <a:xfrm>
              <a:off x="7272339" y="4850607"/>
              <a:ext cx="955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64"/>
            <p:cNvSpPr>
              <a:spLocks noChangeShapeType="1"/>
            </p:cNvSpPr>
            <p:nvPr/>
          </p:nvSpPr>
          <p:spPr bwMode="auto">
            <a:xfrm>
              <a:off x="7272339" y="5396707"/>
              <a:ext cx="955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65"/>
            <p:cNvSpPr>
              <a:spLocks noChangeShapeType="1"/>
            </p:cNvSpPr>
            <p:nvPr/>
          </p:nvSpPr>
          <p:spPr bwMode="auto">
            <a:xfrm flipH="1">
              <a:off x="6727827" y="4622007"/>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 name="Group 102"/>
            <p:cNvGrpSpPr>
              <a:grpSpLocks/>
            </p:cNvGrpSpPr>
            <p:nvPr/>
          </p:nvGrpSpPr>
          <p:grpSpPr bwMode="auto">
            <a:xfrm>
              <a:off x="4105277" y="5382419"/>
              <a:ext cx="3194050" cy="377825"/>
              <a:chOff x="1392" y="2352"/>
              <a:chExt cx="2012" cy="238"/>
            </a:xfrm>
          </p:grpSpPr>
          <p:sp>
            <p:nvSpPr>
              <p:cNvPr id="31" name="Text Box 93"/>
              <p:cNvSpPr txBox="1">
                <a:spLocks noChangeArrowheads="1"/>
              </p:cNvSpPr>
              <p:nvPr/>
            </p:nvSpPr>
            <p:spPr bwMode="auto">
              <a:xfrm>
                <a:off x="1392" y="235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32" name="Text Box 94"/>
              <p:cNvSpPr txBox="1">
                <a:spLocks noChangeArrowheads="1"/>
              </p:cNvSpPr>
              <p:nvPr/>
            </p:nvSpPr>
            <p:spPr bwMode="auto">
              <a:xfrm>
                <a:off x="1632" y="235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1</a:t>
                </a:r>
              </a:p>
            </p:txBody>
          </p:sp>
          <p:sp>
            <p:nvSpPr>
              <p:cNvPr id="33" name="Text Box 95"/>
              <p:cNvSpPr txBox="1">
                <a:spLocks noChangeArrowheads="1"/>
              </p:cNvSpPr>
              <p:nvPr/>
            </p:nvSpPr>
            <p:spPr bwMode="auto">
              <a:xfrm>
                <a:off x="1924" y="235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2</a:t>
                </a:r>
              </a:p>
            </p:txBody>
          </p:sp>
          <p:sp>
            <p:nvSpPr>
              <p:cNvPr id="34" name="Text Box 96"/>
              <p:cNvSpPr txBox="1">
                <a:spLocks noChangeArrowheads="1"/>
              </p:cNvSpPr>
              <p:nvPr/>
            </p:nvSpPr>
            <p:spPr bwMode="auto">
              <a:xfrm>
                <a:off x="2212" y="235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3</a:t>
                </a:r>
              </a:p>
            </p:txBody>
          </p:sp>
          <p:sp>
            <p:nvSpPr>
              <p:cNvPr id="35" name="Text Box 97"/>
              <p:cNvSpPr txBox="1">
                <a:spLocks noChangeArrowheads="1"/>
              </p:cNvSpPr>
              <p:nvPr/>
            </p:nvSpPr>
            <p:spPr bwMode="auto">
              <a:xfrm>
                <a:off x="2452" y="235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4</a:t>
                </a:r>
              </a:p>
            </p:txBody>
          </p:sp>
          <p:sp>
            <p:nvSpPr>
              <p:cNvPr id="36" name="Text Box 98"/>
              <p:cNvSpPr txBox="1">
                <a:spLocks noChangeArrowheads="1"/>
              </p:cNvSpPr>
              <p:nvPr/>
            </p:nvSpPr>
            <p:spPr bwMode="auto">
              <a:xfrm>
                <a:off x="2740" y="235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5</a:t>
                </a:r>
              </a:p>
            </p:txBody>
          </p:sp>
          <p:sp>
            <p:nvSpPr>
              <p:cNvPr id="37" name="Text Box 99"/>
              <p:cNvSpPr txBox="1">
                <a:spLocks noChangeArrowheads="1"/>
              </p:cNvSpPr>
              <p:nvPr/>
            </p:nvSpPr>
            <p:spPr bwMode="auto">
              <a:xfrm>
                <a:off x="2928" y="235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6</a:t>
                </a:r>
              </a:p>
            </p:txBody>
          </p:sp>
          <p:sp>
            <p:nvSpPr>
              <p:cNvPr id="38" name="Text Box 100"/>
              <p:cNvSpPr txBox="1">
                <a:spLocks noChangeArrowheads="1"/>
              </p:cNvSpPr>
              <p:nvPr/>
            </p:nvSpPr>
            <p:spPr bwMode="auto">
              <a:xfrm>
                <a:off x="3216" y="235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7</a:t>
                </a:r>
              </a:p>
            </p:txBody>
          </p:sp>
        </p:grpSp>
      </p:grpSp>
    </p:spTree>
    <p:extLst>
      <p:ext uri="{BB962C8B-B14F-4D97-AF65-F5344CB8AC3E}">
        <p14:creationId xmlns:p14="http://schemas.microsoft.com/office/powerpoint/2010/main" val="3984412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565150" y="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Inheritance Example (contd.)</a:t>
            </a:r>
          </a:p>
        </p:txBody>
      </p:sp>
      <p:sp>
        <p:nvSpPr>
          <p:cNvPr id="38915" name="Rectangle 2"/>
          <p:cNvSpPr>
            <a:spLocks noChangeArrowheads="1"/>
          </p:cNvSpPr>
          <p:nvPr/>
        </p:nvSpPr>
        <p:spPr bwMode="auto">
          <a:xfrm>
            <a:off x="2500313" y="781050"/>
            <a:ext cx="6208712" cy="275687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defTabSz="966788">
              <a:lnSpc>
                <a:spcPct val="60000"/>
              </a:lnSpc>
            </a:pPr>
            <a:r>
              <a:rPr lang="en-US" dirty="0">
                <a:latin typeface="Arial" pitchFamily="34" charset="0"/>
                <a:cs typeface="Times New Roman" pitchFamily="18" charset="0"/>
              </a:rPr>
              <a:t>insert( ) {</a:t>
            </a:r>
          </a:p>
          <a:p>
            <a:pPr marL="479425" indent="-479425" defTabSz="966788">
              <a:lnSpc>
                <a:spcPct val="60000"/>
              </a:lnSpc>
              <a:spcBef>
                <a:spcPct val="50000"/>
              </a:spcBef>
            </a:pPr>
            <a:r>
              <a:rPr lang="en-US" dirty="0">
                <a:latin typeface="Arial" pitchFamily="34" charset="0"/>
              </a:rPr>
              <a:t>	</a:t>
            </a:r>
            <a:r>
              <a:rPr lang="en-US" dirty="0" err="1">
                <a:latin typeface="Arial" pitchFamily="34" charset="0"/>
              </a:rPr>
              <a:t>int</a:t>
            </a:r>
            <a:r>
              <a:rPr lang="en-US" dirty="0">
                <a:latin typeface="Arial" pitchFamily="34" charset="0"/>
              </a:rPr>
              <a:t> x;</a:t>
            </a:r>
          </a:p>
          <a:p>
            <a:pPr marL="479425" indent="-479425" defTabSz="966788">
              <a:lnSpc>
                <a:spcPct val="60000"/>
              </a:lnSpc>
              <a:spcBef>
                <a:spcPct val="50000"/>
              </a:spcBef>
            </a:pPr>
            <a:r>
              <a:rPr lang="en-US" dirty="0">
                <a:latin typeface="Arial" pitchFamily="34" charset="0"/>
                <a:cs typeface="Times New Roman" pitchFamily="18" charset="0"/>
              </a:rPr>
              <a:t>	</a:t>
            </a:r>
            <a:r>
              <a:rPr lang="en-US" dirty="0" err="1">
                <a:latin typeface="Arial" pitchFamily="34" charset="0"/>
                <a:cs typeface="Times New Roman" pitchFamily="18" charset="0"/>
              </a:rPr>
              <a:t>PriQueue</a:t>
            </a:r>
            <a:r>
              <a:rPr lang="en-US" dirty="0">
                <a:latin typeface="Arial" pitchFamily="34" charset="0"/>
                <a:cs typeface="Times New Roman" pitchFamily="18" charset="0"/>
              </a:rPr>
              <a:t> myPQ1(50); </a:t>
            </a:r>
          </a:p>
          <a:p>
            <a:pPr marL="479425" indent="-479425" defTabSz="966788">
              <a:lnSpc>
                <a:spcPct val="60000"/>
              </a:lnSpc>
              <a:spcBef>
                <a:spcPct val="50000"/>
              </a:spcBef>
            </a:pPr>
            <a:r>
              <a:rPr lang="en-US" dirty="0">
                <a:latin typeface="Arial" pitchFamily="34" charset="0"/>
                <a:cs typeface="Times New Roman" pitchFamily="18" charset="0"/>
              </a:rPr>
              <a:t>	myPQ1.enqueue(5</a:t>
            </a:r>
            <a:r>
              <a:rPr lang="en-US" dirty="0" smtClean="0">
                <a:latin typeface="Arial" pitchFamily="34" charset="0"/>
                <a:cs typeface="Times New Roman" pitchFamily="18" charset="0"/>
              </a:rPr>
              <a:t>); 	</a:t>
            </a:r>
            <a:r>
              <a:rPr lang="en-US" dirty="0" smtClean="0">
                <a:solidFill>
                  <a:srgbClr val="00B0F0"/>
                </a:solidFill>
                <a:latin typeface="Arial" pitchFamily="34" charset="0"/>
                <a:cs typeface="Times New Roman" pitchFamily="18" charset="0"/>
              </a:rPr>
              <a:t>// inherited</a:t>
            </a:r>
            <a:endParaRPr lang="en-US" dirty="0">
              <a:solidFill>
                <a:srgbClr val="00B0F0"/>
              </a:solidFill>
              <a:latin typeface="Arial" pitchFamily="34" charset="0"/>
              <a:cs typeface="Times New Roman" pitchFamily="18" charset="0"/>
            </a:endParaRPr>
          </a:p>
          <a:p>
            <a:pPr marL="479425" indent="-479425" defTabSz="966788">
              <a:lnSpc>
                <a:spcPct val="60000"/>
              </a:lnSpc>
              <a:spcBef>
                <a:spcPct val="50000"/>
              </a:spcBef>
            </a:pPr>
            <a:r>
              <a:rPr lang="en-US" dirty="0">
                <a:latin typeface="Arial" pitchFamily="34" charset="0"/>
                <a:cs typeface="Times New Roman" pitchFamily="18" charset="0"/>
              </a:rPr>
              <a:t>	myPQ1.enqueue(7); 	</a:t>
            </a:r>
            <a:r>
              <a:rPr lang="en-US" dirty="0">
                <a:solidFill>
                  <a:srgbClr val="00B0F0"/>
                </a:solidFill>
                <a:latin typeface="Arial" pitchFamily="34" charset="0"/>
                <a:cs typeface="Times New Roman" pitchFamily="18" charset="0"/>
              </a:rPr>
              <a:t>// </a:t>
            </a:r>
            <a:r>
              <a:rPr lang="en-US" dirty="0" smtClean="0">
                <a:solidFill>
                  <a:srgbClr val="00B0F0"/>
                </a:solidFill>
                <a:latin typeface="Arial" pitchFamily="34" charset="0"/>
                <a:cs typeface="Times New Roman" pitchFamily="18" charset="0"/>
              </a:rPr>
              <a:t>inherited</a:t>
            </a:r>
            <a:endParaRPr lang="en-US" dirty="0">
              <a:latin typeface="Arial" pitchFamily="34" charset="0"/>
              <a:cs typeface="Times New Roman" pitchFamily="18" charset="0"/>
            </a:endParaRPr>
          </a:p>
          <a:p>
            <a:pPr marL="479425" indent="-479425" defTabSz="966788">
              <a:lnSpc>
                <a:spcPct val="60000"/>
              </a:lnSpc>
              <a:spcBef>
                <a:spcPct val="50000"/>
              </a:spcBef>
            </a:pPr>
            <a:r>
              <a:rPr lang="en-US" dirty="0">
                <a:latin typeface="Arial" pitchFamily="34" charset="0"/>
                <a:cs typeface="Times New Roman" pitchFamily="18" charset="0"/>
              </a:rPr>
              <a:t>	x = myPQ1.getMax()</a:t>
            </a:r>
          </a:p>
          <a:p>
            <a:pPr marL="479425" indent="-479425" defTabSz="966788">
              <a:lnSpc>
                <a:spcPct val="60000"/>
              </a:lnSpc>
              <a:spcBef>
                <a:spcPct val="50000"/>
              </a:spcBef>
            </a:pPr>
            <a:r>
              <a:rPr lang="en-US" dirty="0">
                <a:latin typeface="Arial" pitchFamily="34" charset="0"/>
                <a:cs typeface="Times New Roman" pitchFamily="18" charset="0"/>
              </a:rPr>
              <a:t>	cout &lt;&lt; "x = " &lt;&lt; x &lt;&lt; </a:t>
            </a:r>
            <a:r>
              <a:rPr lang="en-US" dirty="0" err="1">
                <a:latin typeface="Arial" pitchFamily="34" charset="0"/>
                <a:cs typeface="Times New Roman" pitchFamily="18" charset="0"/>
              </a:rPr>
              <a:t>endl</a:t>
            </a:r>
            <a:r>
              <a:rPr lang="en-US" dirty="0">
                <a:latin typeface="Arial" pitchFamily="34" charset="0"/>
                <a:cs typeface="Times New Roman" pitchFamily="18" charset="0"/>
              </a:rPr>
              <a:t>;</a:t>
            </a:r>
          </a:p>
        </p:txBody>
      </p:sp>
      <p:sp>
        <p:nvSpPr>
          <p:cNvPr id="38916" name="Rectangle 4"/>
          <p:cNvSpPr>
            <a:spLocks noChangeArrowheads="1"/>
          </p:cNvSpPr>
          <p:nvPr/>
        </p:nvSpPr>
        <p:spPr bwMode="auto">
          <a:xfrm>
            <a:off x="76199" y="1662115"/>
            <a:ext cx="2438401" cy="9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algn="ctr" defTabSz="966788">
              <a:lnSpc>
                <a:spcPct val="90000"/>
              </a:lnSpc>
            </a:pPr>
            <a:r>
              <a:rPr lang="en-US" sz="3000" dirty="0" smtClean="0">
                <a:latin typeface="Geneva" charset="0"/>
                <a:cs typeface="Times New Roman" pitchFamily="18" charset="0"/>
              </a:rPr>
              <a:t>Application 1 </a:t>
            </a:r>
            <a:r>
              <a:rPr lang="en-US" sz="3000" dirty="0">
                <a:latin typeface="Geneva" charset="0"/>
                <a:cs typeface="Times New Roman" pitchFamily="18" charset="0"/>
              </a:rPr>
              <a:t>of the class</a:t>
            </a:r>
            <a:r>
              <a:rPr lang="en-US" sz="3000" dirty="0" smtClean="0">
                <a:latin typeface="Geneva" charset="0"/>
                <a:cs typeface="Times New Roman" pitchFamily="18" charset="0"/>
              </a:rPr>
              <a:t>:</a:t>
            </a:r>
            <a:endParaRPr lang="en-US" sz="3000" dirty="0">
              <a:latin typeface="Geneva" charset="0"/>
              <a:cs typeface="Times New Roman" pitchFamily="18" charset="0"/>
            </a:endParaRPr>
          </a:p>
        </p:txBody>
      </p:sp>
      <p:grpSp>
        <p:nvGrpSpPr>
          <p:cNvPr id="215050" name="Group 10"/>
          <p:cNvGrpSpPr>
            <a:grpSpLocks/>
          </p:cNvGrpSpPr>
          <p:nvPr/>
        </p:nvGrpSpPr>
        <p:grpSpPr bwMode="auto">
          <a:xfrm>
            <a:off x="76200" y="3505201"/>
            <a:ext cx="8610600" cy="3460751"/>
            <a:chOff x="48" y="2208"/>
            <a:chExt cx="5424" cy="2180"/>
          </a:xfrm>
        </p:grpSpPr>
        <p:sp>
          <p:nvSpPr>
            <p:cNvPr id="38918" name="Rectangle 5"/>
            <p:cNvSpPr>
              <a:spLocks noChangeArrowheads="1"/>
            </p:cNvSpPr>
            <p:nvPr/>
          </p:nvSpPr>
          <p:spPr bwMode="auto">
            <a:xfrm>
              <a:off x="48" y="2622"/>
              <a:ext cx="1536" cy="5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algn="ctr" defTabSz="966788">
                <a:lnSpc>
                  <a:spcPct val="80000"/>
                </a:lnSpc>
                <a:spcBef>
                  <a:spcPct val="50000"/>
                </a:spcBef>
              </a:pPr>
              <a:r>
                <a:rPr lang="en-US" sz="3000" dirty="0" smtClean="0">
                  <a:latin typeface="Geneva" charset="0"/>
                  <a:cs typeface="Times New Roman" pitchFamily="18" charset="0"/>
                </a:rPr>
                <a:t>Application 2 </a:t>
              </a:r>
              <a:r>
                <a:rPr lang="en-US" sz="3000" dirty="0">
                  <a:latin typeface="Geneva" charset="0"/>
                  <a:cs typeface="Times New Roman" pitchFamily="18" charset="0"/>
                </a:rPr>
                <a:t>of the class</a:t>
              </a:r>
              <a:r>
                <a:rPr lang="en-US" sz="3000" dirty="0" smtClean="0">
                  <a:latin typeface="Geneva" charset="0"/>
                  <a:cs typeface="Times New Roman" pitchFamily="18" charset="0"/>
                </a:rPr>
                <a:t>:</a:t>
              </a:r>
              <a:endParaRPr lang="en-US" sz="3000" dirty="0">
                <a:latin typeface="Geneva" charset="0"/>
                <a:cs typeface="Times New Roman" pitchFamily="18" charset="0"/>
              </a:endParaRPr>
            </a:p>
          </p:txBody>
        </p:sp>
        <p:sp>
          <p:nvSpPr>
            <p:cNvPr id="38919" name="Rectangle 6"/>
            <p:cNvSpPr>
              <a:spLocks noChangeArrowheads="1"/>
            </p:cNvSpPr>
            <p:nvPr/>
          </p:nvSpPr>
          <p:spPr bwMode="auto">
            <a:xfrm>
              <a:off x="1561" y="2208"/>
              <a:ext cx="3911" cy="218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defTabSz="966788">
                <a:lnSpc>
                  <a:spcPct val="50000"/>
                </a:lnSpc>
                <a:spcBef>
                  <a:spcPct val="50000"/>
                </a:spcBef>
              </a:pPr>
              <a:endParaRPr lang="en-US" sz="2500" dirty="0">
                <a:latin typeface="Arial" pitchFamily="34" charset="0"/>
                <a:cs typeface="Times New Roman" pitchFamily="18" charset="0"/>
              </a:endParaRPr>
            </a:p>
            <a:p>
              <a:pPr marL="479425" indent="-479425" defTabSz="966788">
                <a:lnSpc>
                  <a:spcPct val="50000"/>
                </a:lnSpc>
                <a:spcBef>
                  <a:spcPct val="50000"/>
                </a:spcBef>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PriQueue</a:t>
              </a:r>
              <a:r>
                <a:rPr lang="en-US" sz="2500" dirty="0">
                  <a:latin typeface="Arial" pitchFamily="34" charset="0"/>
                  <a:cs typeface="Times New Roman" pitchFamily="18" charset="0"/>
                </a:rPr>
                <a:t> *myPQ2; </a:t>
              </a:r>
            </a:p>
            <a:p>
              <a:pPr marL="479425" indent="-479425" defTabSz="966788">
                <a:lnSpc>
                  <a:spcPct val="50000"/>
                </a:lnSpc>
                <a:spcBef>
                  <a:spcPct val="50000"/>
                </a:spcBef>
              </a:pPr>
              <a:r>
                <a:rPr lang="en-US" sz="2500" dirty="0">
                  <a:latin typeface="Arial" pitchFamily="34" charset="0"/>
                  <a:cs typeface="Times New Roman" pitchFamily="18" charset="0"/>
                </a:rPr>
                <a:t>	myPQ2 = new </a:t>
              </a:r>
              <a:r>
                <a:rPr lang="en-US" sz="2500" dirty="0" err="1">
                  <a:latin typeface="Arial" pitchFamily="34" charset="0"/>
                  <a:cs typeface="Times New Roman" pitchFamily="18" charset="0"/>
                </a:rPr>
                <a:t>PriQueue</a:t>
              </a:r>
              <a:r>
                <a:rPr lang="en-US" sz="2500" dirty="0">
                  <a:latin typeface="Arial" pitchFamily="34" charset="0"/>
                  <a:cs typeface="Times New Roman" pitchFamily="18" charset="0"/>
                </a:rPr>
                <a:t>(50);</a:t>
              </a:r>
            </a:p>
            <a:p>
              <a:pPr marL="479425" indent="-479425" defTabSz="966788">
                <a:lnSpc>
                  <a:spcPct val="50000"/>
                </a:lnSpc>
                <a:spcBef>
                  <a:spcPct val="50000"/>
                </a:spcBef>
              </a:pPr>
              <a:r>
                <a:rPr lang="en-US" sz="2500" dirty="0">
                  <a:latin typeface="Arial" pitchFamily="34" charset="0"/>
                  <a:cs typeface="Times New Roman" pitchFamily="18" charset="0"/>
                </a:rPr>
                <a:t>	myPQ2-&gt;enqueue(15</a:t>
              </a:r>
              <a:r>
                <a:rPr lang="en-US" sz="2500" dirty="0" smtClean="0">
                  <a:latin typeface="Arial" pitchFamily="34" charset="0"/>
                  <a:cs typeface="Times New Roman" pitchFamily="18" charset="0"/>
                </a:rPr>
                <a:t>);</a:t>
              </a:r>
              <a:r>
                <a:rPr lang="en-US" sz="2800" dirty="0">
                  <a:latin typeface="Arial" pitchFamily="34" charset="0"/>
                  <a:cs typeface="Times New Roman" pitchFamily="18" charset="0"/>
                </a:rPr>
                <a:t> 	</a:t>
              </a:r>
              <a:r>
                <a:rPr lang="en-US" sz="2800" dirty="0">
                  <a:solidFill>
                    <a:srgbClr val="00B0F0"/>
                  </a:solidFill>
                  <a:latin typeface="Arial" pitchFamily="34" charset="0"/>
                  <a:cs typeface="Times New Roman" pitchFamily="18" charset="0"/>
                </a:rPr>
                <a:t>// inherited</a:t>
              </a:r>
              <a:endParaRPr lang="en-US" sz="2500" dirty="0">
                <a:solidFill>
                  <a:srgbClr val="00B0F0"/>
                </a:solidFill>
                <a:latin typeface="Arial" pitchFamily="34" charset="0"/>
                <a:cs typeface="Times New Roman" pitchFamily="18" charset="0"/>
              </a:endParaRPr>
            </a:p>
            <a:p>
              <a:pPr marL="479425" indent="-479425" defTabSz="966788">
                <a:lnSpc>
                  <a:spcPct val="50000"/>
                </a:lnSpc>
                <a:spcBef>
                  <a:spcPct val="50000"/>
                </a:spcBef>
              </a:pPr>
              <a:r>
                <a:rPr lang="en-US" sz="2500" dirty="0">
                  <a:latin typeface="Arial" pitchFamily="34" charset="0"/>
                  <a:cs typeface="Times New Roman" pitchFamily="18" charset="0"/>
                </a:rPr>
                <a:t>	myPQ2-&gt;enqueue(17</a:t>
              </a:r>
              <a:r>
                <a:rPr lang="en-US" sz="2500" dirty="0" smtClean="0">
                  <a:latin typeface="Arial" pitchFamily="34" charset="0"/>
                  <a:cs typeface="Times New Roman" pitchFamily="18" charset="0"/>
                </a:rPr>
                <a:t>);</a:t>
              </a:r>
              <a:r>
                <a:rPr lang="en-US" sz="2800" dirty="0">
                  <a:latin typeface="Arial" pitchFamily="34" charset="0"/>
                  <a:cs typeface="Times New Roman" pitchFamily="18" charset="0"/>
                </a:rPr>
                <a:t> 	</a:t>
              </a:r>
              <a:r>
                <a:rPr lang="en-US" sz="2800" dirty="0">
                  <a:solidFill>
                    <a:srgbClr val="00B0F0"/>
                  </a:solidFill>
                  <a:latin typeface="Arial" pitchFamily="34" charset="0"/>
                  <a:cs typeface="Times New Roman" pitchFamily="18" charset="0"/>
                </a:rPr>
                <a:t>// inherited</a:t>
              </a:r>
              <a:endParaRPr lang="en-US" sz="2500" dirty="0">
                <a:solidFill>
                  <a:srgbClr val="00B0F0"/>
                </a:solidFill>
                <a:latin typeface="Arial" pitchFamily="34" charset="0"/>
                <a:cs typeface="Times New Roman" pitchFamily="18" charset="0"/>
              </a:endParaRPr>
            </a:p>
            <a:p>
              <a:pPr marL="479425" indent="-479425" defTabSz="966788">
                <a:lnSpc>
                  <a:spcPct val="50000"/>
                </a:lnSpc>
                <a:spcBef>
                  <a:spcPct val="50000"/>
                </a:spcBef>
              </a:pPr>
              <a:r>
                <a:rPr lang="en-US" sz="2500" dirty="0">
                  <a:latin typeface="Arial" pitchFamily="34" charset="0"/>
                  <a:cs typeface="Times New Roman" pitchFamily="18" charset="0"/>
                </a:rPr>
                <a:t>	x = myPQ2-&gt;</a:t>
              </a:r>
              <a:r>
                <a:rPr lang="en-US" sz="2500" dirty="0" err="1">
                  <a:latin typeface="Arial" pitchFamily="34" charset="0"/>
                  <a:cs typeface="Times New Roman" pitchFamily="18" charset="0"/>
                </a:rPr>
                <a:t>getMax</a:t>
              </a:r>
              <a:r>
                <a:rPr lang="en-US" sz="2500" dirty="0">
                  <a:latin typeface="Arial" pitchFamily="34" charset="0"/>
                  <a:cs typeface="Times New Roman" pitchFamily="18" charset="0"/>
                </a:rPr>
                <a:t>();</a:t>
              </a:r>
            </a:p>
            <a:p>
              <a:pPr marL="479425" indent="-479425" defTabSz="966788">
                <a:lnSpc>
                  <a:spcPct val="50000"/>
                </a:lnSpc>
                <a:spcBef>
                  <a:spcPct val="50000"/>
                </a:spcBef>
              </a:pPr>
              <a:r>
                <a:rPr lang="en-US" sz="2500" dirty="0">
                  <a:latin typeface="Arial" pitchFamily="34" charset="0"/>
                  <a:cs typeface="Times New Roman" pitchFamily="18" charset="0"/>
                </a:rPr>
                <a:t>	cout &lt;&lt; "x = " &lt;&lt; x &lt;&lt; </a:t>
              </a:r>
              <a:r>
                <a:rPr lang="en-US" sz="2500" dirty="0" err="1">
                  <a:latin typeface="Arial" pitchFamily="34" charset="0"/>
                  <a:cs typeface="Times New Roman" pitchFamily="18" charset="0"/>
                </a:rPr>
                <a:t>endl</a:t>
              </a:r>
              <a:r>
                <a:rPr lang="en-US" sz="2500" dirty="0">
                  <a:latin typeface="Arial" pitchFamily="34" charset="0"/>
                  <a:cs typeface="Times New Roman" pitchFamily="18" charset="0"/>
                </a:rPr>
                <a:t>;</a:t>
              </a:r>
            </a:p>
            <a:p>
              <a:pPr marL="479425" indent="-479425" defTabSz="966788">
                <a:lnSpc>
                  <a:spcPct val="50000"/>
                </a:lnSpc>
                <a:spcBef>
                  <a:spcPct val="50000"/>
                </a:spcBef>
              </a:pPr>
              <a:r>
                <a:rPr lang="en-US" sz="2500" dirty="0">
                  <a:latin typeface="Arial" pitchFamily="34" charset="0"/>
                  <a:cs typeface="Times New Roman" pitchFamily="18" charset="0"/>
                </a:rPr>
                <a:t>	delete myPQ2;  // or define destructor</a:t>
              </a:r>
            </a:p>
            <a:p>
              <a:pPr marL="479425" indent="-479425" defTabSz="966788">
                <a:lnSpc>
                  <a:spcPct val="50000"/>
                </a:lnSpc>
                <a:spcBef>
                  <a:spcPct val="50000"/>
                </a:spcBef>
              </a:pPr>
              <a:r>
                <a:rPr lang="en-US" sz="2500" dirty="0">
                  <a:latin typeface="Arial" pitchFamily="34" charset="0"/>
                  <a:cs typeface="Times New Roman" pitchFamily="18" charset="0"/>
                </a:rPr>
                <a:t>}</a:t>
              </a:r>
            </a:p>
          </p:txBody>
        </p:sp>
        <p:sp>
          <p:nvSpPr>
            <p:cNvPr id="38920" name="Line 9"/>
            <p:cNvSpPr>
              <a:spLocks noChangeShapeType="1"/>
            </p:cNvSpPr>
            <p:nvPr/>
          </p:nvSpPr>
          <p:spPr bwMode="auto">
            <a:xfrm>
              <a:off x="384" y="2304"/>
              <a:ext cx="504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607664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15050"/>
                                        </p:tgtEl>
                                        <p:attrNameLst>
                                          <p:attrName>style.visibility</p:attrName>
                                        </p:attrNameLst>
                                      </p:cBhvr>
                                      <p:to>
                                        <p:strVal val="visible"/>
                                      </p:to>
                                    </p:set>
                                    <p:anim calcmode="lin" valueType="num">
                                      <p:cBhvr>
                                        <p:cTn id="7" dur="1000" fill="hold"/>
                                        <p:tgtEl>
                                          <p:spTgt spid="215050"/>
                                        </p:tgtEl>
                                        <p:attrNameLst>
                                          <p:attrName>ppt_w</p:attrName>
                                        </p:attrNameLst>
                                      </p:cBhvr>
                                      <p:tavLst>
                                        <p:tav tm="0">
                                          <p:val>
                                            <p:fltVal val="0"/>
                                          </p:val>
                                        </p:tav>
                                        <p:tav tm="100000">
                                          <p:val>
                                            <p:strVal val="#ppt_w"/>
                                          </p:val>
                                        </p:tav>
                                      </p:tavLst>
                                    </p:anim>
                                    <p:anim calcmode="lin" valueType="num">
                                      <p:cBhvr>
                                        <p:cTn id="8" dur="1000" fill="hold"/>
                                        <p:tgtEl>
                                          <p:spTgt spid="215050"/>
                                        </p:tgtEl>
                                        <p:attrNameLst>
                                          <p:attrName>ppt_h</p:attrName>
                                        </p:attrNameLst>
                                      </p:cBhvr>
                                      <p:tavLst>
                                        <p:tav tm="0">
                                          <p:val>
                                            <p:fltVal val="0"/>
                                          </p:val>
                                        </p:tav>
                                        <p:tav tm="100000">
                                          <p:val>
                                            <p:strVal val="#ppt_h"/>
                                          </p:val>
                                        </p:tav>
                                      </p:tavLst>
                                    </p:anim>
                                    <p:anim calcmode="lin" valueType="num">
                                      <p:cBhvr>
                                        <p:cTn id="9" dur="1000" fill="hold"/>
                                        <p:tgtEl>
                                          <p:spTgt spid="215050"/>
                                        </p:tgtEl>
                                        <p:attrNameLst>
                                          <p:attrName>style.rotation</p:attrName>
                                        </p:attrNameLst>
                                      </p:cBhvr>
                                      <p:tavLst>
                                        <p:tav tm="0">
                                          <p:val>
                                            <p:fltVal val="90"/>
                                          </p:val>
                                        </p:tav>
                                        <p:tav tm="100000">
                                          <p:val>
                                            <p:fltVal val="0"/>
                                          </p:val>
                                        </p:tav>
                                      </p:tavLst>
                                    </p:anim>
                                    <p:animEffect transition="in" filter="fade">
                                      <p:cBhvr>
                                        <p:cTn id="10" dur="1000"/>
                                        <p:tgtEl>
                                          <p:spTgt spid="215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Class Inheritance and Hierarchy</a:t>
            </a:r>
          </a:p>
        </p:txBody>
      </p:sp>
      <p:sp>
        <p:nvSpPr>
          <p:cNvPr id="39939" name="Rectangle 3"/>
          <p:cNvSpPr>
            <a:spLocks noChangeArrowheads="1"/>
          </p:cNvSpPr>
          <p:nvPr/>
        </p:nvSpPr>
        <p:spPr bwMode="auto">
          <a:xfrm>
            <a:off x="565150" y="788988"/>
            <a:ext cx="8305800" cy="18478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defTabSz="966788"/>
            <a:r>
              <a:rPr lang="en-US" sz="2500" dirty="0">
                <a:cs typeface="Times New Roman" pitchFamily="18" charset="0"/>
              </a:rPr>
              <a:t>Inheritance is </a:t>
            </a:r>
            <a:r>
              <a:rPr lang="en-US" sz="2500" dirty="0" smtClean="0">
                <a:cs typeface="Times New Roman" pitchFamily="18" charset="0"/>
              </a:rPr>
              <a:t>useful </a:t>
            </a:r>
            <a:r>
              <a:rPr lang="en-US" sz="2500" dirty="0">
                <a:cs typeface="Times New Roman" pitchFamily="18" charset="0"/>
              </a:rPr>
              <a:t>in associating many related classes.</a:t>
            </a:r>
          </a:p>
          <a:p>
            <a:pPr marL="479425" indent="-479425" defTabSz="966788">
              <a:lnSpc>
                <a:spcPct val="120000"/>
              </a:lnSpc>
            </a:pPr>
            <a:r>
              <a:rPr lang="en-US" sz="2500" dirty="0">
                <a:cs typeface="Times New Roman" pitchFamily="18" charset="0"/>
              </a:rPr>
              <a:t>Example: Many kinds of publications. Different independent classes? or better to organize them into a hierarchy of inherited classes.</a:t>
            </a:r>
            <a:r>
              <a:rPr lang="en-US" sz="2500" dirty="0"/>
              <a:t> </a:t>
            </a:r>
          </a:p>
        </p:txBody>
      </p:sp>
      <p:grpSp>
        <p:nvGrpSpPr>
          <p:cNvPr id="216120" name="Group 56"/>
          <p:cNvGrpSpPr>
            <a:grpSpLocks/>
          </p:cNvGrpSpPr>
          <p:nvPr/>
        </p:nvGrpSpPr>
        <p:grpSpPr bwMode="auto">
          <a:xfrm>
            <a:off x="152400" y="2590800"/>
            <a:ext cx="8750300" cy="4027488"/>
            <a:chOff x="96" y="1682"/>
            <a:chExt cx="5512" cy="2537"/>
          </a:xfrm>
        </p:grpSpPr>
        <p:sp>
          <p:nvSpPr>
            <p:cNvPr id="39941" name="Rectangle 4"/>
            <p:cNvSpPr>
              <a:spLocks noChangeArrowheads="1"/>
            </p:cNvSpPr>
            <p:nvPr/>
          </p:nvSpPr>
          <p:spPr bwMode="auto">
            <a:xfrm>
              <a:off x="5045" y="3159"/>
              <a:ext cx="0" cy="1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endParaRPr lang="en-US" sz="1700"/>
            </a:p>
          </p:txBody>
        </p:sp>
        <p:grpSp>
          <p:nvGrpSpPr>
            <p:cNvPr id="39942" name="Group 5"/>
            <p:cNvGrpSpPr>
              <a:grpSpLocks/>
            </p:cNvGrpSpPr>
            <p:nvPr/>
          </p:nvGrpSpPr>
          <p:grpSpPr bwMode="auto">
            <a:xfrm>
              <a:off x="2273" y="1848"/>
              <a:ext cx="1231" cy="779"/>
              <a:chOff x="2273" y="1894"/>
              <a:chExt cx="1375" cy="779"/>
            </a:xfrm>
          </p:grpSpPr>
          <p:sp>
            <p:nvSpPr>
              <p:cNvPr id="39987" name="Rectangle 6"/>
              <p:cNvSpPr>
                <a:spLocks noChangeArrowheads="1"/>
              </p:cNvSpPr>
              <p:nvPr/>
            </p:nvSpPr>
            <p:spPr bwMode="auto">
              <a:xfrm>
                <a:off x="2273" y="1894"/>
                <a:ext cx="1375" cy="261"/>
              </a:xfrm>
              <a:prstGeom prst="rect">
                <a:avLst/>
              </a:prstGeom>
              <a:solidFill>
                <a:schemeClr val="bg1"/>
              </a:solidFill>
              <a:ln w="6350">
                <a:solidFill>
                  <a:srgbClr val="000000"/>
                </a:solidFill>
                <a:miter lim="800000"/>
                <a:headEnd/>
                <a:tailEnd/>
              </a:ln>
            </p:spPr>
            <p:txBody>
              <a:bodyPr/>
              <a:lstStyle/>
              <a:p>
                <a:endParaRPr lang="en-US"/>
              </a:p>
            </p:txBody>
          </p:sp>
          <p:sp>
            <p:nvSpPr>
              <p:cNvPr id="39988" name="Rectangle 7"/>
              <p:cNvSpPr>
                <a:spLocks noChangeArrowheads="1"/>
              </p:cNvSpPr>
              <p:nvPr/>
            </p:nvSpPr>
            <p:spPr bwMode="auto">
              <a:xfrm>
                <a:off x="2273" y="2149"/>
                <a:ext cx="1375" cy="261"/>
              </a:xfrm>
              <a:prstGeom prst="rect">
                <a:avLst/>
              </a:prstGeom>
              <a:solidFill>
                <a:schemeClr val="bg1"/>
              </a:solidFill>
              <a:ln w="6350">
                <a:solidFill>
                  <a:srgbClr val="000000"/>
                </a:solidFill>
                <a:miter lim="800000"/>
                <a:headEnd/>
                <a:tailEnd/>
              </a:ln>
            </p:spPr>
            <p:txBody>
              <a:bodyPr/>
              <a:lstStyle/>
              <a:p>
                <a:endParaRPr lang="en-US"/>
              </a:p>
            </p:txBody>
          </p:sp>
          <p:sp>
            <p:nvSpPr>
              <p:cNvPr id="39989" name="Rectangle 8"/>
              <p:cNvSpPr>
                <a:spLocks noChangeArrowheads="1"/>
              </p:cNvSpPr>
              <p:nvPr/>
            </p:nvSpPr>
            <p:spPr bwMode="auto">
              <a:xfrm>
                <a:off x="2273" y="2400"/>
                <a:ext cx="1375" cy="273"/>
              </a:xfrm>
              <a:prstGeom prst="rect">
                <a:avLst/>
              </a:prstGeom>
              <a:solidFill>
                <a:schemeClr val="bg1"/>
              </a:solidFill>
              <a:ln w="6350">
                <a:solidFill>
                  <a:srgbClr val="000000"/>
                </a:solidFill>
                <a:miter lim="800000"/>
                <a:headEnd/>
                <a:tailEnd/>
              </a:ln>
            </p:spPr>
            <p:txBody>
              <a:bodyPr/>
              <a:lstStyle/>
              <a:p>
                <a:endParaRPr lang="en-US"/>
              </a:p>
            </p:txBody>
          </p:sp>
        </p:grpSp>
        <p:grpSp>
          <p:nvGrpSpPr>
            <p:cNvPr id="39943" name="Group 9"/>
            <p:cNvGrpSpPr>
              <a:grpSpLocks/>
            </p:cNvGrpSpPr>
            <p:nvPr/>
          </p:nvGrpSpPr>
          <p:grpSpPr bwMode="auto">
            <a:xfrm>
              <a:off x="816" y="2964"/>
              <a:ext cx="1066" cy="516"/>
              <a:chOff x="1809" y="2882"/>
              <a:chExt cx="359" cy="340"/>
            </a:xfrm>
          </p:grpSpPr>
          <p:sp>
            <p:nvSpPr>
              <p:cNvPr id="39985" name="Rectangle 10"/>
              <p:cNvSpPr>
                <a:spLocks noChangeArrowheads="1"/>
              </p:cNvSpPr>
              <p:nvPr/>
            </p:nvSpPr>
            <p:spPr bwMode="auto">
              <a:xfrm>
                <a:off x="1809" y="2882"/>
                <a:ext cx="359" cy="172"/>
              </a:xfrm>
              <a:prstGeom prst="rect">
                <a:avLst/>
              </a:prstGeom>
              <a:solidFill>
                <a:schemeClr val="bg1"/>
              </a:solidFill>
              <a:ln w="6350">
                <a:solidFill>
                  <a:srgbClr val="000000"/>
                </a:solidFill>
                <a:miter lim="800000"/>
                <a:headEnd/>
                <a:tailEnd/>
              </a:ln>
            </p:spPr>
            <p:txBody>
              <a:bodyPr/>
              <a:lstStyle/>
              <a:p>
                <a:endParaRPr lang="en-US"/>
              </a:p>
            </p:txBody>
          </p:sp>
          <p:sp>
            <p:nvSpPr>
              <p:cNvPr id="39986" name="Rectangle 11"/>
              <p:cNvSpPr>
                <a:spLocks noChangeArrowheads="1"/>
              </p:cNvSpPr>
              <p:nvPr/>
            </p:nvSpPr>
            <p:spPr bwMode="auto">
              <a:xfrm>
                <a:off x="1809" y="3050"/>
                <a:ext cx="359" cy="172"/>
              </a:xfrm>
              <a:prstGeom prst="rect">
                <a:avLst/>
              </a:prstGeom>
              <a:solidFill>
                <a:schemeClr val="bg1"/>
              </a:solidFill>
              <a:ln w="6350">
                <a:solidFill>
                  <a:srgbClr val="000000"/>
                </a:solidFill>
                <a:miter lim="800000"/>
                <a:headEnd/>
                <a:tailEnd/>
              </a:ln>
            </p:spPr>
            <p:txBody>
              <a:bodyPr/>
              <a:lstStyle/>
              <a:p>
                <a:endParaRPr lang="en-US"/>
              </a:p>
            </p:txBody>
          </p:sp>
        </p:grpSp>
        <p:sp>
          <p:nvSpPr>
            <p:cNvPr id="39944" name="Rectangle 12"/>
            <p:cNvSpPr>
              <a:spLocks noChangeArrowheads="1"/>
            </p:cNvSpPr>
            <p:nvPr/>
          </p:nvSpPr>
          <p:spPr bwMode="auto">
            <a:xfrm>
              <a:off x="2342" y="2964"/>
              <a:ext cx="781" cy="261"/>
            </a:xfrm>
            <a:prstGeom prst="rect">
              <a:avLst/>
            </a:prstGeom>
            <a:solidFill>
              <a:schemeClr val="bg1"/>
            </a:solidFill>
            <a:ln w="6350">
              <a:solidFill>
                <a:srgbClr val="000000"/>
              </a:solidFill>
              <a:miter lim="800000"/>
              <a:headEnd/>
              <a:tailEnd/>
            </a:ln>
          </p:spPr>
          <p:txBody>
            <a:bodyPr/>
            <a:lstStyle/>
            <a:p>
              <a:endParaRPr lang="en-US"/>
            </a:p>
          </p:txBody>
        </p:sp>
        <p:sp>
          <p:nvSpPr>
            <p:cNvPr id="39945" name="Rectangle 13"/>
            <p:cNvSpPr>
              <a:spLocks noChangeArrowheads="1"/>
            </p:cNvSpPr>
            <p:nvPr/>
          </p:nvSpPr>
          <p:spPr bwMode="auto">
            <a:xfrm>
              <a:off x="2342" y="3218"/>
              <a:ext cx="781" cy="262"/>
            </a:xfrm>
            <a:prstGeom prst="rect">
              <a:avLst/>
            </a:prstGeom>
            <a:solidFill>
              <a:schemeClr val="bg1"/>
            </a:solidFill>
            <a:ln w="6350">
              <a:solidFill>
                <a:srgbClr val="000000"/>
              </a:solidFill>
              <a:miter lim="800000"/>
              <a:headEnd/>
              <a:tailEnd/>
            </a:ln>
          </p:spPr>
          <p:txBody>
            <a:bodyPr/>
            <a:lstStyle/>
            <a:p>
              <a:endParaRPr lang="en-US"/>
            </a:p>
          </p:txBody>
        </p:sp>
        <p:sp>
          <p:nvSpPr>
            <p:cNvPr id="39946" name="Rectangle 14"/>
            <p:cNvSpPr>
              <a:spLocks noChangeArrowheads="1"/>
            </p:cNvSpPr>
            <p:nvPr/>
          </p:nvSpPr>
          <p:spPr bwMode="auto">
            <a:xfrm>
              <a:off x="2342" y="3473"/>
              <a:ext cx="781" cy="273"/>
            </a:xfrm>
            <a:prstGeom prst="rect">
              <a:avLst/>
            </a:prstGeom>
            <a:solidFill>
              <a:schemeClr val="bg1"/>
            </a:solidFill>
            <a:ln w="6350">
              <a:solidFill>
                <a:srgbClr val="000000"/>
              </a:solidFill>
              <a:miter lim="800000"/>
              <a:headEnd/>
              <a:tailEnd/>
            </a:ln>
          </p:spPr>
          <p:txBody>
            <a:bodyPr/>
            <a:lstStyle/>
            <a:p>
              <a:endParaRPr lang="en-US"/>
            </a:p>
          </p:txBody>
        </p:sp>
        <p:sp>
          <p:nvSpPr>
            <p:cNvPr id="39947" name="Rectangle 15"/>
            <p:cNvSpPr>
              <a:spLocks noChangeArrowheads="1"/>
            </p:cNvSpPr>
            <p:nvPr/>
          </p:nvSpPr>
          <p:spPr bwMode="auto">
            <a:xfrm>
              <a:off x="3763" y="2964"/>
              <a:ext cx="781" cy="26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8" name="Rectangle 16"/>
            <p:cNvSpPr>
              <a:spLocks noChangeArrowheads="1"/>
            </p:cNvSpPr>
            <p:nvPr/>
          </p:nvSpPr>
          <p:spPr bwMode="auto">
            <a:xfrm>
              <a:off x="2592" y="1682"/>
              <a:ext cx="6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Publication</a:t>
              </a:r>
              <a:endParaRPr lang="en-US" sz="1900"/>
            </a:p>
          </p:txBody>
        </p:sp>
        <p:sp>
          <p:nvSpPr>
            <p:cNvPr id="39949" name="Rectangle 17"/>
            <p:cNvSpPr>
              <a:spLocks noChangeArrowheads="1"/>
            </p:cNvSpPr>
            <p:nvPr/>
          </p:nvSpPr>
          <p:spPr bwMode="auto">
            <a:xfrm>
              <a:off x="672" y="2786"/>
              <a:ext cx="61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Periodical</a:t>
              </a:r>
              <a:endParaRPr lang="en-US" sz="1900"/>
            </a:p>
          </p:txBody>
        </p:sp>
        <p:sp>
          <p:nvSpPr>
            <p:cNvPr id="39950" name="Rectangle 18"/>
            <p:cNvSpPr>
              <a:spLocks noChangeArrowheads="1"/>
            </p:cNvSpPr>
            <p:nvPr/>
          </p:nvSpPr>
          <p:spPr bwMode="auto">
            <a:xfrm>
              <a:off x="2316" y="2796"/>
              <a:ext cx="32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Book</a:t>
              </a:r>
              <a:endParaRPr lang="en-US" sz="1900"/>
            </a:p>
          </p:txBody>
        </p:sp>
        <p:sp>
          <p:nvSpPr>
            <p:cNvPr id="39951" name="Rectangle 19"/>
            <p:cNvSpPr>
              <a:spLocks noChangeArrowheads="1"/>
            </p:cNvSpPr>
            <p:nvPr/>
          </p:nvSpPr>
          <p:spPr bwMode="auto">
            <a:xfrm>
              <a:off x="4270" y="2748"/>
              <a:ext cx="41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Report</a:t>
              </a:r>
              <a:endParaRPr lang="en-US" sz="1900"/>
            </a:p>
          </p:txBody>
        </p:sp>
        <p:sp>
          <p:nvSpPr>
            <p:cNvPr id="39952" name="Rectangle 20"/>
            <p:cNvSpPr>
              <a:spLocks noChangeArrowheads="1"/>
            </p:cNvSpPr>
            <p:nvPr/>
          </p:nvSpPr>
          <p:spPr bwMode="auto">
            <a:xfrm>
              <a:off x="2496" y="1874"/>
              <a:ext cx="89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CopiesPrinted( )</a:t>
              </a:r>
              <a:endParaRPr lang="en-US" sz="1700"/>
            </a:p>
          </p:txBody>
        </p:sp>
        <p:sp>
          <p:nvSpPr>
            <p:cNvPr id="39953" name="Rectangle 21"/>
            <p:cNvSpPr>
              <a:spLocks noChangeArrowheads="1"/>
            </p:cNvSpPr>
            <p:nvPr/>
          </p:nvSpPr>
          <p:spPr bwMode="auto">
            <a:xfrm>
              <a:off x="2639" y="2161"/>
              <a:ext cx="38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Title( )</a:t>
              </a:r>
              <a:endParaRPr lang="en-US" sz="1700"/>
            </a:p>
          </p:txBody>
        </p:sp>
        <p:sp>
          <p:nvSpPr>
            <p:cNvPr id="39954" name="Rectangle 22"/>
            <p:cNvSpPr>
              <a:spLocks noChangeArrowheads="1"/>
            </p:cNvSpPr>
            <p:nvPr/>
          </p:nvSpPr>
          <p:spPr bwMode="auto">
            <a:xfrm>
              <a:off x="2448" y="2415"/>
              <a:ext cx="99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b="1" i="1">
                  <a:solidFill>
                    <a:schemeClr val="accent2"/>
                  </a:solidFill>
                </a:rPr>
                <a:t>virtual</a:t>
              </a:r>
              <a:r>
                <a:rPr lang="en-US" sz="1700">
                  <a:solidFill>
                    <a:srgbClr val="000000"/>
                  </a:solidFill>
                </a:rPr>
                <a:t> Medium( )</a:t>
              </a:r>
              <a:endParaRPr lang="en-US" sz="1700"/>
            </a:p>
          </p:txBody>
        </p:sp>
        <p:sp>
          <p:nvSpPr>
            <p:cNvPr id="39955" name="Rectangle 23"/>
            <p:cNvSpPr>
              <a:spLocks noChangeArrowheads="1"/>
            </p:cNvSpPr>
            <p:nvPr/>
          </p:nvSpPr>
          <p:spPr bwMode="auto">
            <a:xfrm>
              <a:off x="864" y="2973"/>
              <a:ext cx="9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SubsriptionRate( )</a:t>
              </a:r>
              <a:endParaRPr lang="en-US" sz="1600"/>
            </a:p>
          </p:txBody>
        </p:sp>
        <p:sp>
          <p:nvSpPr>
            <p:cNvPr id="39956" name="Rectangle 24"/>
            <p:cNvSpPr>
              <a:spLocks noChangeArrowheads="1"/>
            </p:cNvSpPr>
            <p:nvPr/>
          </p:nvSpPr>
          <p:spPr bwMode="auto">
            <a:xfrm>
              <a:off x="1115" y="3239"/>
              <a:ext cx="38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Date( )</a:t>
              </a:r>
              <a:endParaRPr lang="en-US" sz="1700"/>
            </a:p>
          </p:txBody>
        </p:sp>
        <p:sp>
          <p:nvSpPr>
            <p:cNvPr id="39957" name="Rectangle 25"/>
            <p:cNvSpPr>
              <a:spLocks noChangeArrowheads="1"/>
            </p:cNvSpPr>
            <p:nvPr/>
          </p:nvSpPr>
          <p:spPr bwMode="auto">
            <a:xfrm>
              <a:off x="2515" y="3022"/>
              <a:ext cx="4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ISBN( )</a:t>
              </a:r>
              <a:endParaRPr lang="en-US" sz="1700"/>
            </a:p>
          </p:txBody>
        </p:sp>
        <p:sp>
          <p:nvSpPr>
            <p:cNvPr id="39958" name="Rectangle 26"/>
            <p:cNvSpPr>
              <a:spLocks noChangeArrowheads="1"/>
            </p:cNvSpPr>
            <p:nvPr/>
          </p:nvSpPr>
          <p:spPr bwMode="auto">
            <a:xfrm>
              <a:off x="2515" y="3239"/>
              <a:ext cx="50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Author( )</a:t>
              </a:r>
              <a:endParaRPr lang="en-US" sz="1700"/>
            </a:p>
          </p:txBody>
        </p:sp>
        <p:sp>
          <p:nvSpPr>
            <p:cNvPr id="39959" name="Rectangle 27"/>
            <p:cNvSpPr>
              <a:spLocks noChangeArrowheads="1"/>
            </p:cNvSpPr>
            <p:nvPr/>
          </p:nvSpPr>
          <p:spPr bwMode="auto">
            <a:xfrm>
              <a:off x="2400" y="3494"/>
              <a:ext cx="6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Publisher( )</a:t>
              </a:r>
              <a:endParaRPr lang="en-US" sz="1700"/>
            </a:p>
          </p:txBody>
        </p:sp>
        <p:sp>
          <p:nvSpPr>
            <p:cNvPr id="39960" name="Rectangle 28"/>
            <p:cNvSpPr>
              <a:spLocks noChangeArrowheads="1"/>
            </p:cNvSpPr>
            <p:nvPr/>
          </p:nvSpPr>
          <p:spPr bwMode="auto">
            <a:xfrm>
              <a:off x="3840" y="3022"/>
              <a:ext cx="6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Institution( )</a:t>
              </a:r>
              <a:endParaRPr lang="en-US" sz="1600"/>
            </a:p>
          </p:txBody>
        </p:sp>
        <p:sp>
          <p:nvSpPr>
            <p:cNvPr id="39961" name="Line 31"/>
            <p:cNvSpPr>
              <a:spLocks noChangeShapeType="1"/>
            </p:cNvSpPr>
            <p:nvPr/>
          </p:nvSpPr>
          <p:spPr bwMode="auto">
            <a:xfrm flipH="1" flipV="1">
              <a:off x="4464" y="3218"/>
              <a:ext cx="565" cy="4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2" name="Line 32"/>
            <p:cNvSpPr>
              <a:spLocks noChangeShapeType="1"/>
            </p:cNvSpPr>
            <p:nvPr/>
          </p:nvSpPr>
          <p:spPr bwMode="auto">
            <a:xfrm flipV="1">
              <a:off x="3302" y="3218"/>
              <a:ext cx="490" cy="7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3" name="Line 33"/>
            <p:cNvSpPr>
              <a:spLocks noChangeShapeType="1"/>
            </p:cNvSpPr>
            <p:nvPr/>
          </p:nvSpPr>
          <p:spPr bwMode="auto">
            <a:xfrm flipH="1" flipV="1">
              <a:off x="1879" y="3457"/>
              <a:ext cx="254" cy="5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4" name="Line 34"/>
            <p:cNvSpPr>
              <a:spLocks noChangeShapeType="1"/>
            </p:cNvSpPr>
            <p:nvPr/>
          </p:nvSpPr>
          <p:spPr bwMode="auto">
            <a:xfrm flipV="1">
              <a:off x="711" y="3508"/>
              <a:ext cx="254" cy="4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5" name="Line 35"/>
            <p:cNvSpPr>
              <a:spLocks noChangeShapeType="1"/>
            </p:cNvSpPr>
            <p:nvPr/>
          </p:nvSpPr>
          <p:spPr bwMode="auto">
            <a:xfrm flipV="1">
              <a:off x="1321" y="2645"/>
              <a:ext cx="965" cy="3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6" name="Line 36"/>
            <p:cNvSpPr>
              <a:spLocks noChangeShapeType="1"/>
            </p:cNvSpPr>
            <p:nvPr/>
          </p:nvSpPr>
          <p:spPr bwMode="auto">
            <a:xfrm flipV="1">
              <a:off x="2743" y="2645"/>
              <a:ext cx="0" cy="3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7" name="Line 37"/>
            <p:cNvSpPr>
              <a:spLocks noChangeShapeType="1"/>
            </p:cNvSpPr>
            <p:nvPr/>
          </p:nvSpPr>
          <p:spPr bwMode="auto">
            <a:xfrm flipH="1" flipV="1">
              <a:off x="3251" y="2645"/>
              <a:ext cx="914" cy="3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8" name="Rectangle 38"/>
            <p:cNvSpPr>
              <a:spLocks noChangeArrowheads="1"/>
            </p:cNvSpPr>
            <p:nvPr/>
          </p:nvSpPr>
          <p:spPr bwMode="auto">
            <a:xfrm>
              <a:off x="432" y="3946"/>
              <a:ext cx="779" cy="273"/>
            </a:xfrm>
            <a:prstGeom prst="rect">
              <a:avLst/>
            </a:prstGeom>
            <a:solidFill>
              <a:schemeClr val="bg1"/>
            </a:solidFill>
            <a:ln w="6350">
              <a:solidFill>
                <a:srgbClr val="000000"/>
              </a:solidFill>
              <a:miter lim="800000"/>
              <a:headEnd/>
              <a:tailEnd/>
            </a:ln>
          </p:spPr>
          <p:txBody>
            <a:bodyPr/>
            <a:lstStyle/>
            <a:p>
              <a:endParaRPr lang="en-US"/>
            </a:p>
          </p:txBody>
        </p:sp>
        <p:sp>
          <p:nvSpPr>
            <p:cNvPr id="39969" name="Rectangle 39"/>
            <p:cNvSpPr>
              <a:spLocks noChangeArrowheads="1"/>
            </p:cNvSpPr>
            <p:nvPr/>
          </p:nvSpPr>
          <p:spPr bwMode="auto">
            <a:xfrm>
              <a:off x="1781" y="3946"/>
              <a:ext cx="781" cy="273"/>
            </a:xfrm>
            <a:prstGeom prst="rect">
              <a:avLst/>
            </a:prstGeom>
            <a:solidFill>
              <a:schemeClr val="bg1"/>
            </a:solidFill>
            <a:ln w="6350">
              <a:solidFill>
                <a:srgbClr val="000000"/>
              </a:solidFill>
              <a:miter lim="800000"/>
              <a:headEnd/>
              <a:tailEnd/>
            </a:ln>
          </p:spPr>
          <p:txBody>
            <a:bodyPr/>
            <a:lstStyle/>
            <a:p>
              <a:endParaRPr lang="en-US"/>
            </a:p>
          </p:txBody>
        </p:sp>
        <p:sp>
          <p:nvSpPr>
            <p:cNvPr id="39970" name="Rectangle 40"/>
            <p:cNvSpPr>
              <a:spLocks noChangeArrowheads="1"/>
            </p:cNvSpPr>
            <p:nvPr/>
          </p:nvSpPr>
          <p:spPr bwMode="auto">
            <a:xfrm>
              <a:off x="2913" y="3946"/>
              <a:ext cx="781" cy="273"/>
            </a:xfrm>
            <a:prstGeom prst="rect">
              <a:avLst/>
            </a:prstGeom>
            <a:solidFill>
              <a:schemeClr val="bg1"/>
            </a:solidFill>
            <a:ln w="6350">
              <a:solidFill>
                <a:srgbClr val="000000"/>
              </a:solidFill>
              <a:miter lim="800000"/>
              <a:headEnd/>
              <a:tailEnd/>
            </a:ln>
          </p:spPr>
          <p:txBody>
            <a:bodyPr/>
            <a:lstStyle/>
            <a:p>
              <a:endParaRPr lang="en-US"/>
            </a:p>
          </p:txBody>
        </p:sp>
        <p:sp>
          <p:nvSpPr>
            <p:cNvPr id="39971" name="Rectangle 41"/>
            <p:cNvSpPr>
              <a:spLocks noChangeArrowheads="1"/>
            </p:cNvSpPr>
            <p:nvPr/>
          </p:nvSpPr>
          <p:spPr bwMode="auto">
            <a:xfrm>
              <a:off x="3763" y="3946"/>
              <a:ext cx="797" cy="273"/>
            </a:xfrm>
            <a:prstGeom prst="rect">
              <a:avLst/>
            </a:prstGeom>
            <a:solidFill>
              <a:schemeClr val="bg1"/>
            </a:solidFill>
            <a:ln w="6350">
              <a:solidFill>
                <a:srgbClr val="000000"/>
              </a:solidFill>
              <a:miter lim="800000"/>
              <a:headEnd/>
              <a:tailEnd/>
            </a:ln>
          </p:spPr>
          <p:txBody>
            <a:bodyPr/>
            <a:lstStyle/>
            <a:p>
              <a:endParaRPr lang="en-US"/>
            </a:p>
          </p:txBody>
        </p:sp>
        <p:sp>
          <p:nvSpPr>
            <p:cNvPr id="39972" name="Rectangle 42"/>
            <p:cNvSpPr>
              <a:spLocks noChangeArrowheads="1"/>
            </p:cNvSpPr>
            <p:nvPr/>
          </p:nvSpPr>
          <p:spPr bwMode="auto">
            <a:xfrm>
              <a:off x="96" y="3698"/>
              <a:ext cx="649"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newspaper</a:t>
              </a:r>
              <a:endParaRPr lang="en-US" sz="1900"/>
            </a:p>
          </p:txBody>
        </p:sp>
        <p:sp>
          <p:nvSpPr>
            <p:cNvPr id="39973" name="Rectangle 43"/>
            <p:cNvSpPr>
              <a:spLocks noChangeArrowheads="1"/>
            </p:cNvSpPr>
            <p:nvPr/>
          </p:nvSpPr>
          <p:spPr bwMode="auto">
            <a:xfrm>
              <a:off x="1440" y="3794"/>
              <a:ext cx="580"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magazine</a:t>
              </a:r>
              <a:endParaRPr lang="en-US" sz="1900"/>
            </a:p>
          </p:txBody>
        </p:sp>
        <p:sp>
          <p:nvSpPr>
            <p:cNvPr id="39974" name="Rectangle 44"/>
            <p:cNvSpPr>
              <a:spLocks noChangeArrowheads="1"/>
            </p:cNvSpPr>
            <p:nvPr/>
          </p:nvSpPr>
          <p:spPr bwMode="auto">
            <a:xfrm>
              <a:off x="2832" y="3794"/>
              <a:ext cx="396"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Thesis</a:t>
              </a:r>
              <a:endParaRPr lang="en-US" sz="1900"/>
            </a:p>
          </p:txBody>
        </p:sp>
        <p:sp>
          <p:nvSpPr>
            <p:cNvPr id="39975" name="Rectangle 45"/>
            <p:cNvSpPr>
              <a:spLocks noChangeArrowheads="1"/>
            </p:cNvSpPr>
            <p:nvPr/>
          </p:nvSpPr>
          <p:spPr bwMode="auto">
            <a:xfrm>
              <a:off x="4992" y="3516"/>
              <a:ext cx="616"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FtpReport</a:t>
              </a:r>
              <a:endParaRPr lang="en-US" sz="1900"/>
            </a:p>
          </p:txBody>
        </p:sp>
        <p:sp>
          <p:nvSpPr>
            <p:cNvPr id="39976" name="Rectangle 46"/>
            <p:cNvSpPr>
              <a:spLocks noChangeArrowheads="1"/>
            </p:cNvSpPr>
            <p:nvPr/>
          </p:nvSpPr>
          <p:spPr bwMode="auto">
            <a:xfrm>
              <a:off x="716" y="4004"/>
              <a:ext cx="35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City( )</a:t>
              </a:r>
              <a:endParaRPr lang="en-US" sz="1700"/>
            </a:p>
          </p:txBody>
        </p:sp>
        <p:sp>
          <p:nvSpPr>
            <p:cNvPr id="39977" name="Rectangle 47"/>
            <p:cNvSpPr>
              <a:spLocks noChangeArrowheads="1"/>
            </p:cNvSpPr>
            <p:nvPr/>
          </p:nvSpPr>
          <p:spPr bwMode="auto">
            <a:xfrm>
              <a:off x="1824" y="4004"/>
              <a:ext cx="6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Frequency( )</a:t>
              </a:r>
              <a:endParaRPr lang="en-US" sz="1600"/>
            </a:p>
          </p:txBody>
        </p:sp>
        <p:sp>
          <p:nvSpPr>
            <p:cNvPr id="39978" name="Rectangle 48"/>
            <p:cNvSpPr>
              <a:spLocks noChangeArrowheads="1"/>
            </p:cNvSpPr>
            <p:nvPr/>
          </p:nvSpPr>
          <p:spPr bwMode="auto">
            <a:xfrm>
              <a:off x="2928" y="4004"/>
              <a:ext cx="67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Supervisor( )</a:t>
              </a:r>
              <a:endParaRPr lang="en-US" sz="1600"/>
            </a:p>
          </p:txBody>
        </p:sp>
        <p:sp>
          <p:nvSpPr>
            <p:cNvPr id="39979" name="Rectangle 49"/>
            <p:cNvSpPr>
              <a:spLocks noChangeArrowheads="1"/>
            </p:cNvSpPr>
            <p:nvPr/>
          </p:nvSpPr>
          <p:spPr bwMode="auto">
            <a:xfrm>
              <a:off x="3802" y="4004"/>
              <a:ext cx="7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TR-number( )</a:t>
              </a:r>
              <a:endParaRPr lang="en-US" sz="1600"/>
            </a:p>
          </p:txBody>
        </p:sp>
        <p:sp>
          <p:nvSpPr>
            <p:cNvPr id="39980" name="Rectangle 50"/>
            <p:cNvSpPr>
              <a:spLocks noChangeArrowheads="1"/>
            </p:cNvSpPr>
            <p:nvPr/>
          </p:nvSpPr>
          <p:spPr bwMode="auto">
            <a:xfrm>
              <a:off x="4673" y="3958"/>
              <a:ext cx="768" cy="261"/>
            </a:xfrm>
            <a:prstGeom prst="rect">
              <a:avLst/>
            </a:prstGeom>
            <a:solidFill>
              <a:srgbClr val="EAEAEA"/>
            </a:solidFill>
            <a:ln w="6350">
              <a:solidFill>
                <a:srgbClr val="000000"/>
              </a:solidFill>
              <a:miter lim="800000"/>
              <a:headEnd/>
              <a:tailEnd/>
            </a:ln>
          </p:spPr>
          <p:txBody>
            <a:bodyPr/>
            <a:lstStyle/>
            <a:p>
              <a:endParaRPr lang="en-US"/>
            </a:p>
          </p:txBody>
        </p:sp>
        <p:sp>
          <p:nvSpPr>
            <p:cNvPr id="39981" name="Rectangle 51"/>
            <p:cNvSpPr>
              <a:spLocks noChangeArrowheads="1"/>
            </p:cNvSpPr>
            <p:nvPr/>
          </p:nvSpPr>
          <p:spPr bwMode="auto">
            <a:xfrm>
              <a:off x="4673" y="3711"/>
              <a:ext cx="768" cy="262"/>
            </a:xfrm>
            <a:prstGeom prst="rect">
              <a:avLst/>
            </a:prstGeom>
            <a:solidFill>
              <a:schemeClr val="bg1"/>
            </a:solidFill>
            <a:ln w="6350">
              <a:solidFill>
                <a:srgbClr val="000000"/>
              </a:solidFill>
              <a:miter lim="800000"/>
              <a:headEnd/>
              <a:tailEnd/>
            </a:ln>
          </p:spPr>
          <p:txBody>
            <a:bodyPr/>
            <a:lstStyle/>
            <a:p>
              <a:endParaRPr lang="en-US"/>
            </a:p>
          </p:txBody>
        </p:sp>
        <p:sp>
          <p:nvSpPr>
            <p:cNvPr id="39982" name="Rectangle 52"/>
            <p:cNvSpPr>
              <a:spLocks noChangeArrowheads="1"/>
            </p:cNvSpPr>
            <p:nvPr/>
          </p:nvSpPr>
          <p:spPr bwMode="auto">
            <a:xfrm>
              <a:off x="4767" y="3761"/>
              <a:ext cx="585" cy="42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66788"/>
              <a:r>
                <a:rPr lang="en-US" sz="1700">
                  <a:solidFill>
                    <a:srgbClr val="000000"/>
                  </a:solidFill>
                </a:rPr>
                <a:t>Site( )</a:t>
              </a:r>
            </a:p>
            <a:p>
              <a:pPr algn="ctr" defTabSz="966788">
                <a:lnSpc>
                  <a:spcPct val="160000"/>
                </a:lnSpc>
              </a:pPr>
              <a:r>
                <a:rPr lang="en-US" sz="1700">
                  <a:solidFill>
                    <a:srgbClr val="000000"/>
                  </a:solidFill>
                </a:rPr>
                <a:t>Medium( )</a:t>
              </a:r>
            </a:p>
          </p:txBody>
        </p:sp>
        <p:sp>
          <p:nvSpPr>
            <p:cNvPr id="39983" name="Line 53"/>
            <p:cNvSpPr>
              <a:spLocks noChangeShapeType="1"/>
            </p:cNvSpPr>
            <p:nvPr/>
          </p:nvSpPr>
          <p:spPr bwMode="auto">
            <a:xfrm flipV="1">
              <a:off x="4128" y="3218"/>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4" name="Rectangle 54"/>
            <p:cNvSpPr>
              <a:spLocks noChangeArrowheads="1"/>
            </p:cNvSpPr>
            <p:nvPr/>
          </p:nvSpPr>
          <p:spPr bwMode="auto">
            <a:xfrm>
              <a:off x="3600" y="3746"/>
              <a:ext cx="597"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Technical</a:t>
              </a:r>
              <a:endParaRPr lang="en-US" sz="1900"/>
            </a:p>
          </p:txBody>
        </p:sp>
      </p:grpSp>
    </p:spTree>
    <p:extLst>
      <p:ext uri="{BB962C8B-B14F-4D97-AF65-F5344CB8AC3E}">
        <p14:creationId xmlns:p14="http://schemas.microsoft.com/office/powerpoint/2010/main" val="3107671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6120"/>
                                        </p:tgtEl>
                                        <p:attrNameLst>
                                          <p:attrName>style.visibility</p:attrName>
                                        </p:attrNameLst>
                                      </p:cBhvr>
                                      <p:to>
                                        <p:strVal val="visible"/>
                                      </p:to>
                                    </p:set>
                                    <p:animEffect transition="in" filter="checkerboard(across)">
                                      <p:cBhvr>
                                        <p:cTn id="7" dur="500"/>
                                        <p:tgtEl>
                                          <p:spTgt spid="216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Class Inheritance and Hierarchy (contd.)</a:t>
            </a:r>
          </a:p>
        </p:txBody>
      </p:sp>
      <p:sp>
        <p:nvSpPr>
          <p:cNvPr id="40963" name="Rectangle 3"/>
          <p:cNvSpPr>
            <a:spLocks noChangeArrowheads="1"/>
          </p:cNvSpPr>
          <p:nvPr/>
        </p:nvSpPr>
        <p:spPr bwMode="auto">
          <a:xfrm>
            <a:off x="228600" y="1084263"/>
            <a:ext cx="8399463" cy="520678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479425" indent="-479425" algn="just" defTabSz="966788">
              <a:buFont typeface="Wingdings" panose="05000000000000000000" pitchFamily="2" charset="2"/>
              <a:buChar char="§"/>
            </a:pPr>
            <a:r>
              <a:rPr lang="en-US" sz="3000" dirty="0">
                <a:cs typeface="Times New Roman" pitchFamily="18" charset="0"/>
              </a:rPr>
              <a:t>We </a:t>
            </a:r>
            <a:r>
              <a:rPr lang="en-US" sz="3000" dirty="0" smtClean="0">
                <a:cs typeface="Times New Roman" pitchFamily="18" charset="0"/>
              </a:rPr>
              <a:t>can put </a:t>
            </a:r>
            <a:r>
              <a:rPr lang="en-US" sz="3000" dirty="0">
                <a:cs typeface="Times New Roman" pitchFamily="18" charset="0"/>
              </a:rPr>
              <a:t>a particular member at different layer of the hierarchy? </a:t>
            </a:r>
          </a:p>
          <a:p>
            <a:pPr marL="479425" indent="-479425" algn="just" defTabSz="966788">
              <a:lnSpc>
                <a:spcPct val="120000"/>
              </a:lnSpc>
              <a:buFont typeface="Wingdings" panose="05000000000000000000" pitchFamily="2" charset="2"/>
              <a:buChar char="§"/>
            </a:pPr>
            <a:r>
              <a:rPr lang="en-US" sz="3000" dirty="0">
                <a:cs typeface="Times New Roman" pitchFamily="18" charset="0"/>
              </a:rPr>
              <a:t>Principle: as high as possible if shared. E.g., features that all publications have should be in the root. </a:t>
            </a:r>
          </a:p>
          <a:p>
            <a:pPr marL="479425" indent="-479425" algn="just" defTabSz="966788">
              <a:lnSpc>
                <a:spcPct val="120000"/>
              </a:lnSpc>
              <a:buFont typeface="Wingdings" panose="05000000000000000000" pitchFamily="2" charset="2"/>
              <a:buChar char="§"/>
            </a:pPr>
            <a:r>
              <a:rPr lang="en-US" sz="3000" dirty="0">
                <a:cs typeface="Times New Roman" pitchFamily="18" charset="0"/>
              </a:rPr>
              <a:t>Override: subclass can redefine a field or an operation (a function)</a:t>
            </a:r>
          </a:p>
          <a:p>
            <a:pPr marL="936625" lvl="1" indent="-479425" algn="just" defTabSz="966788"/>
            <a:r>
              <a:rPr lang="en-US" sz="3000" dirty="0">
                <a:cs typeface="Times New Roman" pitchFamily="18" charset="0"/>
              </a:rPr>
              <a:t>•	</a:t>
            </a:r>
            <a:r>
              <a:rPr lang="en-US" sz="3000" i="1" dirty="0" err="1">
                <a:cs typeface="Times New Roman" pitchFamily="18" charset="0"/>
              </a:rPr>
              <a:t>Publication.Medium</a:t>
            </a:r>
            <a:r>
              <a:rPr lang="en-US" sz="3000" dirty="0">
                <a:cs typeface="Times New Roman" pitchFamily="18" charset="0"/>
              </a:rPr>
              <a:t> can be initialized to "</a:t>
            </a:r>
            <a:r>
              <a:rPr lang="en-US" sz="3000" dirty="0" smtClean="0">
                <a:cs typeface="Times New Roman" pitchFamily="18" charset="0"/>
              </a:rPr>
              <a:t>paper</a:t>
            </a:r>
            <a:r>
              <a:rPr lang="en-US" sz="3200" dirty="0" smtClean="0"/>
              <a:t>"</a:t>
            </a:r>
            <a:r>
              <a:rPr lang="en-US" sz="3000" dirty="0" smtClean="0">
                <a:cs typeface="Times New Roman" pitchFamily="18" charset="0"/>
              </a:rPr>
              <a:t>, </a:t>
            </a:r>
            <a:r>
              <a:rPr lang="en-US" sz="3000" dirty="0">
                <a:cs typeface="Times New Roman" pitchFamily="18" charset="0"/>
              </a:rPr>
              <a:t>but r</a:t>
            </a:r>
            <a:r>
              <a:rPr lang="en-US" sz="3000" dirty="0" smtClean="0">
                <a:cs typeface="Times New Roman" pitchFamily="18" charset="0"/>
              </a:rPr>
              <a:t>edefined </a:t>
            </a:r>
            <a:r>
              <a:rPr lang="en-US" sz="3000" dirty="0">
                <a:cs typeface="Times New Roman" pitchFamily="18" charset="0"/>
              </a:rPr>
              <a:t>later -- </a:t>
            </a:r>
            <a:r>
              <a:rPr lang="en-US" sz="3000" i="1" dirty="0">
                <a:solidFill>
                  <a:schemeClr val="accent2"/>
                </a:solidFill>
                <a:cs typeface="Times New Roman" pitchFamily="18" charset="0"/>
              </a:rPr>
              <a:t>virtual</a:t>
            </a:r>
          </a:p>
          <a:p>
            <a:pPr marL="936625" lvl="1" indent="-479425" defTabSz="966788"/>
            <a:r>
              <a:rPr lang="en-US" sz="3000" dirty="0">
                <a:cs typeface="Times New Roman" pitchFamily="18" charset="0"/>
              </a:rPr>
              <a:t>•	</a:t>
            </a:r>
            <a:r>
              <a:rPr lang="en-US" sz="3000" i="1" dirty="0" err="1">
                <a:cs typeface="Times New Roman" pitchFamily="18" charset="0"/>
              </a:rPr>
              <a:t>FtpReport.Medium</a:t>
            </a:r>
            <a:r>
              <a:rPr lang="en-US" sz="3000" dirty="0">
                <a:cs typeface="Times New Roman" pitchFamily="18" charset="0"/>
              </a:rPr>
              <a:t> can be initialized to "disk".</a:t>
            </a:r>
            <a:r>
              <a:rPr lang="en-US" sz="3000" dirty="0"/>
              <a:t> </a:t>
            </a:r>
          </a:p>
        </p:txBody>
      </p:sp>
      <p:sp>
        <p:nvSpPr>
          <p:cNvPr id="40964" name="Rectangle 4"/>
          <p:cNvSpPr>
            <a:spLocks noChangeArrowheads="1"/>
          </p:cNvSpPr>
          <p:nvPr/>
        </p:nvSpPr>
        <p:spPr bwMode="auto">
          <a:xfrm>
            <a:off x="8008938" y="5014913"/>
            <a:ext cx="0" cy="25876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endParaRPr lang="en-US" sz="1700"/>
          </a:p>
        </p:txBody>
      </p:sp>
    </p:spTree>
    <p:extLst>
      <p:ext uri="{BB962C8B-B14F-4D97-AF65-F5344CB8AC3E}">
        <p14:creationId xmlns:p14="http://schemas.microsoft.com/office/powerpoint/2010/main" val="2777659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solidFill>
                  <a:schemeClr val="accent2"/>
                </a:solidFill>
                <a:cs typeface="Times New Roman" pitchFamily="18" charset="0"/>
              </a:rPr>
              <a:t>Multiple Inheritance</a:t>
            </a:r>
          </a:p>
        </p:txBody>
      </p:sp>
      <p:sp>
        <p:nvSpPr>
          <p:cNvPr id="41987" name="Rectangle 3"/>
          <p:cNvSpPr>
            <a:spLocks noGrp="1" noChangeArrowheads="1"/>
          </p:cNvSpPr>
          <p:nvPr>
            <p:ph type="body" idx="1"/>
          </p:nvPr>
        </p:nvSpPr>
        <p:spPr/>
        <p:txBody>
          <a:bodyPr/>
          <a:lstStyle/>
          <a:p>
            <a:pPr>
              <a:buFont typeface="Wingdings" pitchFamily="2" charset="2"/>
              <a:buChar char="§"/>
            </a:pPr>
            <a:r>
              <a:rPr lang="en-US" dirty="0" smtClean="0"/>
              <a:t>A class can inherit members from more than one class;</a:t>
            </a:r>
          </a:p>
          <a:p>
            <a:pPr>
              <a:buFont typeface="Wingdings" pitchFamily="2" charset="2"/>
              <a:buChar char="§"/>
            </a:pPr>
            <a:r>
              <a:rPr lang="en-US" dirty="0" smtClean="0"/>
              <a:t>The semantics of multiple inheritances is complex and error prone. It must be used with caution.</a:t>
            </a:r>
          </a:p>
          <a:p>
            <a:pPr>
              <a:buFont typeface="Wingdings" pitchFamily="2" charset="2"/>
              <a:buChar char="§"/>
            </a:pPr>
            <a:r>
              <a:rPr lang="en-US" dirty="0" smtClean="0"/>
              <a:t>Two Cases</a:t>
            </a:r>
          </a:p>
          <a:p>
            <a:pPr lvl="1"/>
            <a:r>
              <a:rPr lang="en-US" dirty="0" smtClean="0"/>
              <a:t>If the parent classes do not overlap in their members: Easy</a:t>
            </a:r>
          </a:p>
          <a:p>
            <a:pPr lvl="1"/>
            <a:r>
              <a:rPr lang="en-US" dirty="0" smtClean="0"/>
              <a:t>If they do overlap: The parent classes must be declared as virtual classes</a:t>
            </a:r>
          </a:p>
        </p:txBody>
      </p:sp>
    </p:spTree>
    <p:extLst>
      <p:ext uri="{BB962C8B-B14F-4D97-AF65-F5344CB8AC3E}">
        <p14:creationId xmlns:p14="http://schemas.microsoft.com/office/powerpoint/2010/main" val="9008502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2800" smtClean="0"/>
              <a:t>Multiple Inheritance with Overlapping Classes</a:t>
            </a:r>
          </a:p>
        </p:txBody>
      </p:sp>
      <p:sp>
        <p:nvSpPr>
          <p:cNvPr id="43011" name="Rectangle 5"/>
          <p:cNvSpPr>
            <a:spLocks noChangeArrowheads="1"/>
          </p:cNvSpPr>
          <p:nvPr/>
        </p:nvSpPr>
        <p:spPr bwMode="auto">
          <a:xfrm>
            <a:off x="2803525" y="1565275"/>
            <a:ext cx="2073275" cy="12001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name</a:t>
            </a:r>
          </a:p>
          <a:p>
            <a:pPr algn="ctr" eaLnBrk="1" hangingPunct="1"/>
            <a:r>
              <a:rPr lang="en-US" sz="1600">
                <a:latin typeface="Courier New" pitchFamily="49" charset="0"/>
              </a:rPr>
              <a:t>id</a:t>
            </a:r>
          </a:p>
          <a:p>
            <a:pPr algn="ctr" eaLnBrk="1" hangingPunct="1"/>
            <a:r>
              <a:rPr lang="en-US" sz="1600">
                <a:latin typeface="Courier New" pitchFamily="49" charset="0"/>
              </a:rPr>
              <a:t>birthday</a:t>
            </a:r>
          </a:p>
          <a:p>
            <a:pPr algn="ctr" eaLnBrk="1" hangingPunct="1"/>
            <a:r>
              <a:rPr lang="en-US" sz="1600">
                <a:latin typeface="Courier New" pitchFamily="49" charset="0"/>
              </a:rPr>
              <a:t>*pContact</a:t>
            </a:r>
          </a:p>
          <a:p>
            <a:pPr algn="ctr" eaLnBrk="1" hangingPunct="1"/>
            <a:r>
              <a:rPr lang="en-US" sz="1600">
                <a:latin typeface="Courier New" pitchFamily="49" charset="0"/>
              </a:rPr>
              <a:t>virtual display()</a:t>
            </a:r>
          </a:p>
        </p:txBody>
      </p:sp>
      <p:sp>
        <p:nvSpPr>
          <p:cNvPr id="43012" name="Rectangle 6"/>
          <p:cNvSpPr>
            <a:spLocks noChangeArrowheads="1"/>
          </p:cNvSpPr>
          <p:nvPr/>
        </p:nvSpPr>
        <p:spPr bwMode="auto">
          <a:xfrm>
            <a:off x="4899025" y="3225800"/>
            <a:ext cx="1654175" cy="87312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pPr>
            <a:r>
              <a:rPr lang="en-US" sz="1600">
                <a:latin typeface="Courier New" pitchFamily="49" charset="0"/>
              </a:rPr>
              <a:t>department</a:t>
            </a:r>
          </a:p>
          <a:p>
            <a:pPr algn="ctr" eaLnBrk="1" hangingPunct="1">
              <a:lnSpc>
                <a:spcPct val="80000"/>
              </a:lnSpc>
            </a:pPr>
            <a:r>
              <a:rPr lang="en-US" sz="1600">
                <a:latin typeface="Courier New" pitchFamily="49" charset="0"/>
              </a:rPr>
              <a:t>salary</a:t>
            </a:r>
          </a:p>
          <a:p>
            <a:pPr algn="ctr" eaLnBrk="1" hangingPunct="1">
              <a:lnSpc>
                <a:spcPct val="80000"/>
              </a:lnSpc>
            </a:pPr>
            <a:r>
              <a:rPr lang="en-US" sz="1600">
                <a:latin typeface="Courier New" pitchFamily="49" charset="0"/>
              </a:rPr>
              <a:t>rank</a:t>
            </a:r>
          </a:p>
          <a:p>
            <a:pPr algn="ctr" eaLnBrk="1" hangingPunct="1">
              <a:lnSpc>
                <a:spcPct val="80000"/>
              </a:lnSpc>
            </a:pPr>
            <a:r>
              <a:rPr lang="en-US" sz="1600">
                <a:latin typeface="Courier New" pitchFamily="49" charset="0"/>
              </a:rPr>
              <a:t>display()</a:t>
            </a:r>
          </a:p>
        </p:txBody>
      </p:sp>
      <p:sp>
        <p:nvSpPr>
          <p:cNvPr id="43013" name="Rectangle 7"/>
          <p:cNvSpPr>
            <a:spLocks noChangeArrowheads="1"/>
          </p:cNvSpPr>
          <p:nvPr/>
        </p:nvSpPr>
        <p:spPr bwMode="auto">
          <a:xfrm>
            <a:off x="5867400" y="4648200"/>
            <a:ext cx="1219200" cy="5461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research</a:t>
            </a:r>
          </a:p>
          <a:p>
            <a:pPr algn="ctr" eaLnBrk="1" hangingPunct="1"/>
            <a:r>
              <a:rPr lang="en-US" sz="1600">
                <a:latin typeface="Courier New" pitchFamily="49" charset="0"/>
              </a:rPr>
              <a:t>display()</a:t>
            </a:r>
          </a:p>
        </p:txBody>
      </p:sp>
      <p:sp>
        <p:nvSpPr>
          <p:cNvPr id="43014" name="Rectangle 8"/>
          <p:cNvSpPr>
            <a:spLocks noChangeArrowheads="1"/>
          </p:cNvSpPr>
          <p:nvPr/>
        </p:nvSpPr>
        <p:spPr bwMode="auto">
          <a:xfrm>
            <a:off x="4572000" y="4643438"/>
            <a:ext cx="1092200"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portfolio</a:t>
            </a:r>
          </a:p>
        </p:txBody>
      </p:sp>
      <p:sp>
        <p:nvSpPr>
          <p:cNvPr id="43015" name="Rectangle 9"/>
          <p:cNvSpPr>
            <a:spLocks noChangeArrowheads="1"/>
          </p:cNvSpPr>
          <p:nvPr/>
        </p:nvSpPr>
        <p:spPr bwMode="auto">
          <a:xfrm>
            <a:off x="1371600" y="3311525"/>
            <a:ext cx="1235075" cy="873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*pCourse</a:t>
            </a:r>
          </a:p>
          <a:p>
            <a:pPr algn="ctr" eaLnBrk="1" hangingPunct="1"/>
            <a:r>
              <a:rPr lang="en-US" sz="1600">
                <a:latin typeface="Courier New" pitchFamily="49" charset="0"/>
              </a:rPr>
              <a:t>GPA</a:t>
            </a:r>
          </a:p>
          <a:p>
            <a:pPr algn="ctr" eaLnBrk="1" hangingPunct="1"/>
            <a:r>
              <a:rPr lang="en-US" sz="1600">
                <a:latin typeface="Courier New" pitchFamily="49" charset="0"/>
              </a:rPr>
              <a:t>display()</a:t>
            </a:r>
          </a:p>
        </p:txBody>
      </p:sp>
      <p:sp>
        <p:nvSpPr>
          <p:cNvPr id="43016" name="Text Box 10"/>
          <p:cNvSpPr txBox="1">
            <a:spLocks noChangeArrowheads="1"/>
          </p:cNvSpPr>
          <p:nvPr/>
        </p:nvSpPr>
        <p:spPr bwMode="auto">
          <a:xfrm>
            <a:off x="2754313" y="1263650"/>
            <a:ext cx="1284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chemeClr val="accent2"/>
                </a:solidFill>
                <a:latin typeface="Courier New" pitchFamily="49" charset="0"/>
              </a:rPr>
              <a:t>Personnel</a:t>
            </a:r>
          </a:p>
        </p:txBody>
      </p:sp>
      <p:sp>
        <p:nvSpPr>
          <p:cNvPr id="43017" name="Text Box 11"/>
          <p:cNvSpPr txBox="1">
            <a:spLocks noChangeArrowheads="1"/>
          </p:cNvSpPr>
          <p:nvPr/>
        </p:nvSpPr>
        <p:spPr bwMode="auto">
          <a:xfrm>
            <a:off x="5554663" y="2895600"/>
            <a:ext cx="1162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chemeClr val="accent2"/>
                </a:solidFill>
                <a:latin typeface="Courier New" pitchFamily="49" charset="0"/>
              </a:rPr>
              <a:t>Employee</a:t>
            </a:r>
          </a:p>
        </p:txBody>
      </p:sp>
      <p:sp>
        <p:nvSpPr>
          <p:cNvPr id="43018" name="Text Box 12"/>
          <p:cNvSpPr txBox="1">
            <a:spLocks noChangeArrowheads="1"/>
          </p:cNvSpPr>
          <p:nvPr/>
        </p:nvSpPr>
        <p:spPr bwMode="auto">
          <a:xfrm>
            <a:off x="1079500" y="3016250"/>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solidFill>
                  <a:schemeClr val="accent2"/>
                </a:solidFill>
                <a:latin typeface="Courier New" pitchFamily="49" charset="0"/>
              </a:rPr>
              <a:t>Student</a:t>
            </a:r>
          </a:p>
        </p:txBody>
      </p:sp>
      <p:sp>
        <p:nvSpPr>
          <p:cNvPr id="43019" name="Text Box 13"/>
          <p:cNvSpPr txBox="1">
            <a:spLocks noChangeArrowheads="1"/>
          </p:cNvSpPr>
          <p:nvPr/>
        </p:nvSpPr>
        <p:spPr bwMode="auto">
          <a:xfrm>
            <a:off x="5972175" y="5226050"/>
            <a:ext cx="1038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Faculty</a:t>
            </a:r>
          </a:p>
        </p:txBody>
      </p:sp>
      <p:sp>
        <p:nvSpPr>
          <p:cNvPr id="43020" name="Text Box 14"/>
          <p:cNvSpPr txBox="1">
            <a:spLocks noChangeArrowheads="1"/>
          </p:cNvSpPr>
          <p:nvPr/>
        </p:nvSpPr>
        <p:spPr bwMode="auto">
          <a:xfrm>
            <a:off x="4689475" y="5149850"/>
            <a:ext cx="796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Staff</a:t>
            </a:r>
          </a:p>
        </p:txBody>
      </p:sp>
      <p:cxnSp>
        <p:nvCxnSpPr>
          <p:cNvPr id="43021" name="AutoShape 15"/>
          <p:cNvCxnSpPr>
            <a:cxnSpLocks noChangeShapeType="1"/>
            <a:stCxn id="43011" idx="2"/>
            <a:endCxn id="43012" idx="0"/>
          </p:cNvCxnSpPr>
          <p:nvPr/>
        </p:nvCxnSpPr>
        <p:spPr bwMode="auto">
          <a:xfrm>
            <a:off x="3840163" y="2774950"/>
            <a:ext cx="1885950" cy="441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2" name="AutoShape 16"/>
          <p:cNvCxnSpPr>
            <a:cxnSpLocks noChangeShapeType="1"/>
            <a:stCxn id="43011" idx="2"/>
            <a:endCxn id="43015" idx="0"/>
          </p:cNvCxnSpPr>
          <p:nvPr/>
        </p:nvCxnSpPr>
        <p:spPr bwMode="auto">
          <a:xfrm flipH="1">
            <a:off x="1989138" y="2774950"/>
            <a:ext cx="1851025" cy="536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3" name="AutoShape 17"/>
          <p:cNvCxnSpPr>
            <a:cxnSpLocks noChangeShapeType="1"/>
            <a:stCxn id="43012" idx="2"/>
            <a:endCxn id="43013" idx="0"/>
          </p:cNvCxnSpPr>
          <p:nvPr/>
        </p:nvCxnSpPr>
        <p:spPr bwMode="auto">
          <a:xfrm>
            <a:off x="5726113" y="4108450"/>
            <a:ext cx="750887" cy="530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4" name="AutoShape 18"/>
          <p:cNvCxnSpPr>
            <a:cxnSpLocks noChangeShapeType="1"/>
            <a:stCxn id="43012" idx="2"/>
            <a:endCxn id="43014" idx="0"/>
          </p:cNvCxnSpPr>
          <p:nvPr/>
        </p:nvCxnSpPr>
        <p:spPr bwMode="auto">
          <a:xfrm flipH="1">
            <a:off x="5118100" y="4108450"/>
            <a:ext cx="608013" cy="5349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25" name="Rectangle 19"/>
          <p:cNvSpPr>
            <a:spLocks noChangeArrowheads="1"/>
          </p:cNvSpPr>
          <p:nvPr/>
        </p:nvSpPr>
        <p:spPr bwMode="auto">
          <a:xfrm>
            <a:off x="642938" y="1589088"/>
            <a:ext cx="1090612" cy="87153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address</a:t>
            </a:r>
          </a:p>
          <a:p>
            <a:pPr algn="ctr" eaLnBrk="1" hangingPunct="1"/>
            <a:r>
              <a:rPr lang="en-US" sz="1600">
                <a:latin typeface="Courier New" pitchFamily="49" charset="0"/>
              </a:rPr>
              <a:t>phone</a:t>
            </a:r>
          </a:p>
          <a:p>
            <a:pPr algn="ctr" eaLnBrk="1" hangingPunct="1"/>
            <a:r>
              <a:rPr lang="en-US" sz="1600">
                <a:latin typeface="Courier New" pitchFamily="49" charset="0"/>
              </a:rPr>
              <a:t>email</a:t>
            </a:r>
          </a:p>
        </p:txBody>
      </p:sp>
      <p:sp>
        <p:nvSpPr>
          <p:cNvPr id="43026" name="Text Box 20"/>
          <p:cNvSpPr txBox="1">
            <a:spLocks noChangeArrowheads="1"/>
          </p:cNvSpPr>
          <p:nvPr/>
        </p:nvSpPr>
        <p:spPr bwMode="auto">
          <a:xfrm>
            <a:off x="533400" y="1192213"/>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Contact</a:t>
            </a:r>
          </a:p>
        </p:txBody>
      </p:sp>
      <p:sp>
        <p:nvSpPr>
          <p:cNvPr id="43027" name="Freeform 21"/>
          <p:cNvSpPr>
            <a:spLocks/>
          </p:cNvSpPr>
          <p:nvPr/>
        </p:nvSpPr>
        <p:spPr bwMode="auto">
          <a:xfrm flipH="1">
            <a:off x="1733550" y="1784350"/>
            <a:ext cx="1506538" cy="579438"/>
          </a:xfrm>
          <a:custGeom>
            <a:avLst/>
            <a:gdLst>
              <a:gd name="T0" fmla="*/ 0 w 1008"/>
              <a:gd name="T1" fmla="*/ 579438 h 336"/>
              <a:gd name="T2" fmla="*/ 932619 w 1008"/>
              <a:gd name="T3" fmla="*/ 579438 h 336"/>
              <a:gd name="T4" fmla="*/ 932619 w 1008"/>
              <a:gd name="T5" fmla="*/ 0 h 336"/>
              <a:gd name="T6" fmla="*/ 1506538 w 1008"/>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336">
                <a:moveTo>
                  <a:pt x="0" y="336"/>
                </a:moveTo>
                <a:lnTo>
                  <a:pt x="624" y="336"/>
                </a:lnTo>
                <a:lnTo>
                  <a:pt x="624" y="0"/>
                </a:lnTo>
                <a:lnTo>
                  <a:pt x="1008" y="0"/>
                </a:lnTo>
              </a:path>
            </a:pathLst>
          </a:custGeom>
          <a:noFill/>
          <a:ln w="9525" cap="flat">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8" name="Text Box 22"/>
          <p:cNvSpPr txBox="1">
            <a:spLocks noChangeArrowheads="1"/>
          </p:cNvSpPr>
          <p:nvPr/>
        </p:nvSpPr>
        <p:spPr bwMode="auto">
          <a:xfrm rot="-5400000">
            <a:off x="7423150" y="3352800"/>
            <a:ext cx="1584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i="1">
                <a:latin typeface="Courier New" pitchFamily="49" charset="0"/>
              </a:rPr>
              <a:t>multiple</a:t>
            </a:r>
          </a:p>
          <a:p>
            <a:pPr algn="ctr" eaLnBrk="1" hangingPunct="1"/>
            <a:r>
              <a:rPr lang="en-US" sz="1600" i="1">
                <a:latin typeface="Courier New" pitchFamily="49" charset="0"/>
              </a:rPr>
              <a:t>inheritance</a:t>
            </a:r>
          </a:p>
        </p:txBody>
      </p:sp>
      <p:sp>
        <p:nvSpPr>
          <p:cNvPr id="43029" name="Rectangle 23"/>
          <p:cNvSpPr>
            <a:spLocks noChangeArrowheads="1"/>
          </p:cNvSpPr>
          <p:nvPr/>
        </p:nvSpPr>
        <p:spPr bwMode="auto">
          <a:xfrm>
            <a:off x="5640388" y="1589088"/>
            <a:ext cx="1309687" cy="87153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40000"/>
              </a:lnSpc>
            </a:pPr>
            <a:r>
              <a:rPr lang="en-US" sz="1600">
                <a:latin typeface="Courier New" pitchFamily="49" charset="0"/>
              </a:rPr>
              <a:t>*pNode</a:t>
            </a:r>
          </a:p>
          <a:p>
            <a:pPr algn="ctr" eaLnBrk="1" hangingPunct="1">
              <a:lnSpc>
                <a:spcPct val="140000"/>
              </a:lnSpc>
            </a:pPr>
            <a:r>
              <a:rPr lang="en-US" sz="1600">
                <a:latin typeface="Courier New" pitchFamily="49" charset="0"/>
              </a:rPr>
              <a:t>*pNext</a:t>
            </a:r>
          </a:p>
        </p:txBody>
      </p:sp>
      <p:sp>
        <p:nvSpPr>
          <p:cNvPr id="43030" name="Freeform 24"/>
          <p:cNvSpPr>
            <a:spLocks/>
          </p:cNvSpPr>
          <p:nvPr/>
        </p:nvSpPr>
        <p:spPr bwMode="auto">
          <a:xfrm flipH="1">
            <a:off x="4876800" y="1674813"/>
            <a:ext cx="982663" cy="217487"/>
          </a:xfrm>
          <a:custGeom>
            <a:avLst/>
            <a:gdLst>
              <a:gd name="T0" fmla="*/ 0 w 1008"/>
              <a:gd name="T1" fmla="*/ 217487 h 336"/>
              <a:gd name="T2" fmla="*/ 608315 w 1008"/>
              <a:gd name="T3" fmla="*/ 217487 h 336"/>
              <a:gd name="T4" fmla="*/ 608315 w 1008"/>
              <a:gd name="T5" fmla="*/ 0 h 336"/>
              <a:gd name="T6" fmla="*/ 982663 w 1008"/>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336">
                <a:moveTo>
                  <a:pt x="0" y="336"/>
                </a:moveTo>
                <a:lnTo>
                  <a:pt x="624" y="336"/>
                </a:lnTo>
                <a:lnTo>
                  <a:pt x="624" y="0"/>
                </a:lnTo>
                <a:lnTo>
                  <a:pt x="1008" y="0"/>
                </a:lnTo>
              </a:path>
            </a:pathLst>
          </a:custGeom>
          <a:noFill/>
          <a:ln w="9525" cap="flat">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1" name="Text Box 25"/>
          <p:cNvSpPr txBox="1">
            <a:spLocks noChangeArrowheads="1"/>
          </p:cNvSpPr>
          <p:nvPr/>
        </p:nvSpPr>
        <p:spPr bwMode="auto">
          <a:xfrm>
            <a:off x="5422900" y="1192213"/>
            <a:ext cx="1773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PersonnelNode</a:t>
            </a:r>
          </a:p>
        </p:txBody>
      </p:sp>
      <p:sp>
        <p:nvSpPr>
          <p:cNvPr id="43032" name="Line 26"/>
          <p:cNvSpPr>
            <a:spLocks noChangeShapeType="1"/>
          </p:cNvSpPr>
          <p:nvPr/>
        </p:nvSpPr>
        <p:spPr bwMode="auto">
          <a:xfrm>
            <a:off x="1296988" y="6172200"/>
            <a:ext cx="262810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3" name="Line 27"/>
          <p:cNvSpPr>
            <a:spLocks noChangeShapeType="1"/>
          </p:cNvSpPr>
          <p:nvPr/>
        </p:nvSpPr>
        <p:spPr bwMode="auto">
          <a:xfrm>
            <a:off x="5008563" y="6172200"/>
            <a:ext cx="2619375" cy="0"/>
          </a:xfrm>
          <a:prstGeom prst="line">
            <a:avLst/>
          </a:prstGeom>
          <a:noFill/>
          <a:ln w="9525">
            <a:solidFill>
              <a:schemeClr val="tx1"/>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4" name="Text Box 28"/>
          <p:cNvSpPr txBox="1">
            <a:spLocks noChangeArrowheads="1"/>
          </p:cNvSpPr>
          <p:nvPr/>
        </p:nvSpPr>
        <p:spPr bwMode="auto">
          <a:xfrm>
            <a:off x="1219200" y="5843588"/>
            <a:ext cx="28432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dirty="0">
                <a:latin typeface="Courier New" pitchFamily="49" charset="0"/>
              </a:rPr>
              <a:t>inheritance relation</a:t>
            </a:r>
          </a:p>
        </p:txBody>
      </p:sp>
      <p:sp>
        <p:nvSpPr>
          <p:cNvPr id="43035" name="Text Box 29"/>
          <p:cNvSpPr txBox="1">
            <a:spLocks noChangeArrowheads="1"/>
          </p:cNvSpPr>
          <p:nvPr/>
        </p:nvSpPr>
        <p:spPr bwMode="auto">
          <a:xfrm>
            <a:off x="5087938" y="5867400"/>
            <a:ext cx="2630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latin typeface="Courier New" pitchFamily="49" charset="0"/>
              </a:rPr>
              <a:t>containment relation</a:t>
            </a:r>
          </a:p>
        </p:txBody>
      </p:sp>
      <p:sp>
        <p:nvSpPr>
          <p:cNvPr id="43036" name="Rectangle 30"/>
          <p:cNvSpPr>
            <a:spLocks noChangeArrowheads="1"/>
          </p:cNvSpPr>
          <p:nvPr/>
        </p:nvSpPr>
        <p:spPr bwMode="auto">
          <a:xfrm>
            <a:off x="7300913" y="4643438"/>
            <a:ext cx="1309687" cy="5461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hours</a:t>
            </a:r>
          </a:p>
          <a:p>
            <a:pPr algn="ctr" eaLnBrk="1" hangingPunct="1"/>
            <a:r>
              <a:rPr lang="en-US" sz="1600">
                <a:latin typeface="Courier New" pitchFamily="49" charset="0"/>
              </a:rPr>
              <a:t>display()</a:t>
            </a:r>
          </a:p>
        </p:txBody>
      </p:sp>
      <p:sp>
        <p:nvSpPr>
          <p:cNvPr id="43037" name="Text Box 31"/>
          <p:cNvSpPr txBox="1">
            <a:spLocks noChangeArrowheads="1"/>
          </p:cNvSpPr>
          <p:nvPr/>
        </p:nvSpPr>
        <p:spPr bwMode="auto">
          <a:xfrm>
            <a:off x="7254875" y="5226050"/>
            <a:ext cx="1404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Consultant</a:t>
            </a:r>
          </a:p>
        </p:txBody>
      </p:sp>
      <p:cxnSp>
        <p:nvCxnSpPr>
          <p:cNvPr id="43038" name="AutoShape 32"/>
          <p:cNvCxnSpPr>
            <a:cxnSpLocks noChangeShapeType="1"/>
            <a:stCxn id="43012" idx="2"/>
            <a:endCxn id="43036" idx="0"/>
          </p:cNvCxnSpPr>
          <p:nvPr/>
        </p:nvCxnSpPr>
        <p:spPr bwMode="auto">
          <a:xfrm>
            <a:off x="5726113" y="4108450"/>
            <a:ext cx="2230437" cy="5254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39" name="Rectangle 33"/>
          <p:cNvSpPr>
            <a:spLocks noChangeArrowheads="1"/>
          </p:cNvSpPr>
          <p:nvPr/>
        </p:nvSpPr>
        <p:spPr bwMode="auto">
          <a:xfrm>
            <a:off x="7300913" y="1589088"/>
            <a:ext cx="1309687" cy="87153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division</a:t>
            </a:r>
          </a:p>
          <a:p>
            <a:pPr algn="ctr" eaLnBrk="1" hangingPunct="1"/>
            <a:r>
              <a:rPr lang="en-US" sz="1600">
                <a:latin typeface="Courier New" pitchFamily="49" charset="0"/>
              </a:rPr>
              <a:t>wage</a:t>
            </a:r>
          </a:p>
          <a:p>
            <a:pPr algn="ctr" eaLnBrk="1" hangingPunct="1"/>
            <a:r>
              <a:rPr lang="en-US" sz="1600">
                <a:latin typeface="Courier New" pitchFamily="49" charset="0"/>
              </a:rPr>
              <a:t>display()</a:t>
            </a:r>
          </a:p>
        </p:txBody>
      </p:sp>
      <p:sp>
        <p:nvSpPr>
          <p:cNvPr id="43040" name="Text Box 34"/>
          <p:cNvSpPr txBox="1">
            <a:spLocks noChangeArrowheads="1"/>
          </p:cNvSpPr>
          <p:nvPr/>
        </p:nvSpPr>
        <p:spPr bwMode="auto">
          <a:xfrm>
            <a:off x="7189788" y="1192213"/>
            <a:ext cx="1652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ConsultingCo</a:t>
            </a:r>
          </a:p>
        </p:txBody>
      </p:sp>
      <p:cxnSp>
        <p:nvCxnSpPr>
          <p:cNvPr id="43041" name="AutoShape 35"/>
          <p:cNvCxnSpPr>
            <a:cxnSpLocks noChangeShapeType="1"/>
            <a:stCxn id="43039" idx="2"/>
            <a:endCxn id="43036" idx="0"/>
          </p:cNvCxnSpPr>
          <p:nvPr/>
        </p:nvCxnSpPr>
        <p:spPr bwMode="auto">
          <a:xfrm>
            <a:off x="7954963" y="2474913"/>
            <a:ext cx="0" cy="2155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42" name="Rectangle 36"/>
          <p:cNvSpPr>
            <a:spLocks noChangeArrowheads="1"/>
          </p:cNvSpPr>
          <p:nvPr/>
        </p:nvSpPr>
        <p:spPr bwMode="auto">
          <a:xfrm>
            <a:off x="752475" y="4643438"/>
            <a:ext cx="1200150"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supervisor</a:t>
            </a:r>
          </a:p>
          <a:p>
            <a:pPr algn="ctr" eaLnBrk="1" hangingPunct="1"/>
            <a:r>
              <a:rPr lang="en-US" sz="1600">
                <a:latin typeface="Courier New" pitchFamily="49" charset="0"/>
              </a:rPr>
              <a:t>display()</a:t>
            </a:r>
          </a:p>
        </p:txBody>
      </p:sp>
      <p:sp>
        <p:nvSpPr>
          <p:cNvPr id="43043" name="Text Box 37"/>
          <p:cNvSpPr txBox="1">
            <a:spLocks noChangeArrowheads="1"/>
          </p:cNvSpPr>
          <p:nvPr/>
        </p:nvSpPr>
        <p:spPr bwMode="auto">
          <a:xfrm>
            <a:off x="914400" y="5181600"/>
            <a:ext cx="673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Grad</a:t>
            </a:r>
          </a:p>
        </p:txBody>
      </p:sp>
      <p:sp>
        <p:nvSpPr>
          <p:cNvPr id="43044" name="Rectangle 38"/>
          <p:cNvSpPr>
            <a:spLocks noChangeArrowheads="1"/>
          </p:cNvSpPr>
          <p:nvPr/>
        </p:nvSpPr>
        <p:spPr bwMode="auto">
          <a:xfrm>
            <a:off x="2279650" y="4643438"/>
            <a:ext cx="1092200"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semesters</a:t>
            </a:r>
          </a:p>
          <a:p>
            <a:pPr algn="ctr" eaLnBrk="1" hangingPunct="1"/>
            <a:r>
              <a:rPr lang="en-US" sz="1600">
                <a:latin typeface="Courier New" pitchFamily="49" charset="0"/>
              </a:rPr>
              <a:t>display()</a:t>
            </a:r>
          </a:p>
        </p:txBody>
      </p:sp>
      <p:sp>
        <p:nvSpPr>
          <p:cNvPr id="43045" name="Text Box 39"/>
          <p:cNvSpPr txBox="1">
            <a:spLocks noChangeArrowheads="1"/>
          </p:cNvSpPr>
          <p:nvPr/>
        </p:nvSpPr>
        <p:spPr bwMode="auto">
          <a:xfrm>
            <a:off x="2170113" y="5203825"/>
            <a:ext cx="1285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Undergrad</a:t>
            </a:r>
          </a:p>
        </p:txBody>
      </p:sp>
      <p:cxnSp>
        <p:nvCxnSpPr>
          <p:cNvPr id="43046" name="AutoShape 40"/>
          <p:cNvCxnSpPr>
            <a:cxnSpLocks noChangeShapeType="1"/>
            <a:stCxn id="43015" idx="2"/>
            <a:endCxn id="43042" idx="0"/>
          </p:cNvCxnSpPr>
          <p:nvPr/>
        </p:nvCxnSpPr>
        <p:spPr bwMode="auto">
          <a:xfrm flipH="1">
            <a:off x="1352550" y="4184650"/>
            <a:ext cx="636588" cy="458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47" name="AutoShape 41"/>
          <p:cNvCxnSpPr>
            <a:cxnSpLocks noChangeShapeType="1"/>
            <a:stCxn id="43015" idx="2"/>
            <a:endCxn id="43044" idx="0"/>
          </p:cNvCxnSpPr>
          <p:nvPr/>
        </p:nvCxnSpPr>
        <p:spPr bwMode="auto">
          <a:xfrm>
            <a:off x="1989138" y="4184650"/>
            <a:ext cx="836612" cy="458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48" name="Rectangle 42"/>
          <p:cNvSpPr>
            <a:spLocks noChangeArrowheads="1"/>
          </p:cNvSpPr>
          <p:nvPr/>
        </p:nvSpPr>
        <p:spPr bwMode="auto">
          <a:xfrm>
            <a:off x="3589338" y="4643438"/>
            <a:ext cx="763587" cy="546100"/>
          </a:xfrm>
          <a:prstGeom prst="rect">
            <a:avLst/>
          </a:prstGeom>
          <a:solidFill>
            <a:srgbClr val="33CC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1600">
              <a:latin typeface="Courier New" pitchFamily="49" charset="0"/>
            </a:endParaRPr>
          </a:p>
        </p:txBody>
      </p:sp>
      <p:cxnSp>
        <p:nvCxnSpPr>
          <p:cNvPr id="43049" name="AutoShape 43"/>
          <p:cNvCxnSpPr>
            <a:cxnSpLocks noChangeShapeType="1"/>
            <a:stCxn id="43015" idx="2"/>
            <a:endCxn id="43048" idx="0"/>
          </p:cNvCxnSpPr>
          <p:nvPr/>
        </p:nvCxnSpPr>
        <p:spPr bwMode="auto">
          <a:xfrm>
            <a:off x="1989138" y="4184650"/>
            <a:ext cx="1982787" cy="458788"/>
          </a:xfrm>
          <a:prstGeom prst="straightConnector1">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50" name="AutoShape 44"/>
          <p:cNvCxnSpPr>
            <a:cxnSpLocks noChangeShapeType="1"/>
            <a:stCxn id="43012" idx="2"/>
            <a:endCxn id="43048" idx="0"/>
          </p:cNvCxnSpPr>
          <p:nvPr/>
        </p:nvCxnSpPr>
        <p:spPr bwMode="auto">
          <a:xfrm flipH="1">
            <a:off x="3971925" y="4108450"/>
            <a:ext cx="1754188" cy="534988"/>
          </a:xfrm>
          <a:prstGeom prst="straightConnector1">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51" name="Text Box 45"/>
          <p:cNvSpPr txBox="1">
            <a:spLocks noChangeArrowheads="1"/>
          </p:cNvSpPr>
          <p:nvPr/>
        </p:nvSpPr>
        <p:spPr bwMode="auto">
          <a:xfrm>
            <a:off x="3078163" y="3879850"/>
            <a:ext cx="16462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i="1">
                <a:latin typeface="Courier New" pitchFamily="49" charset="0"/>
              </a:rPr>
              <a:t>multiple</a:t>
            </a:r>
          </a:p>
          <a:p>
            <a:pPr algn="ctr" eaLnBrk="1" hangingPunct="1"/>
            <a:r>
              <a:rPr lang="en-US" sz="1600" i="1">
                <a:latin typeface="Courier New" pitchFamily="49" charset="0"/>
              </a:rPr>
              <a:t>inheritance</a:t>
            </a:r>
          </a:p>
        </p:txBody>
      </p:sp>
      <p:sp>
        <p:nvSpPr>
          <p:cNvPr id="43052" name="Rectangle 46"/>
          <p:cNvSpPr>
            <a:spLocks noChangeArrowheads="1"/>
          </p:cNvSpPr>
          <p:nvPr/>
        </p:nvSpPr>
        <p:spPr bwMode="auto">
          <a:xfrm>
            <a:off x="3709988" y="5149850"/>
            <a:ext cx="430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rPr>
              <a:t>TA</a:t>
            </a:r>
          </a:p>
        </p:txBody>
      </p:sp>
    </p:spTree>
    <p:extLst>
      <p:ext uri="{BB962C8B-B14F-4D97-AF65-F5344CB8AC3E}">
        <p14:creationId xmlns:p14="http://schemas.microsoft.com/office/powerpoint/2010/main" val="2148820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152400"/>
            <a:ext cx="7793038" cy="838200"/>
          </a:xfrm>
        </p:spPr>
        <p:txBody>
          <a:bodyPr/>
          <a:lstStyle/>
          <a:p>
            <a:r>
              <a:rPr lang="en-US" sz="2800" smtClean="0"/>
              <a:t>Declaring Virtual Classes </a:t>
            </a:r>
            <a:br>
              <a:rPr lang="en-US" sz="2800" smtClean="0"/>
            </a:br>
            <a:r>
              <a:rPr lang="en-US" sz="2800" smtClean="0"/>
              <a:t>for Member-Overlapped Multi-Inheritance</a:t>
            </a:r>
          </a:p>
        </p:txBody>
      </p:sp>
      <p:sp>
        <p:nvSpPr>
          <p:cNvPr id="44035" name="Rectangle 3"/>
          <p:cNvSpPr>
            <a:spLocks noGrp="1" noChangeArrowheads="1"/>
          </p:cNvSpPr>
          <p:nvPr>
            <p:ph type="body" idx="1"/>
          </p:nvPr>
        </p:nvSpPr>
        <p:spPr>
          <a:xfrm>
            <a:off x="671513" y="1371600"/>
            <a:ext cx="7807325" cy="5410200"/>
          </a:xfrm>
        </p:spPr>
        <p:txBody>
          <a:bodyPr/>
          <a:lstStyle/>
          <a:p>
            <a:pPr>
              <a:lnSpc>
                <a:spcPct val="75000"/>
              </a:lnSpc>
            </a:pPr>
            <a:r>
              <a:rPr lang="en-US" sz="2400" smtClean="0">
                <a:latin typeface="Arial" pitchFamily="34" charset="0"/>
              </a:rPr>
              <a:t>class Personnel {</a:t>
            </a:r>
          </a:p>
          <a:p>
            <a:pPr>
              <a:lnSpc>
                <a:spcPct val="75000"/>
              </a:lnSpc>
            </a:pPr>
            <a:r>
              <a:rPr lang="en-US" sz="2400" smtClean="0">
                <a:latin typeface="Arial" pitchFamily="34" charset="0"/>
              </a:rPr>
              <a:t>	// members</a:t>
            </a:r>
          </a:p>
          <a:p>
            <a:pPr>
              <a:lnSpc>
                <a:spcPct val="75000"/>
              </a:lnSpc>
            </a:pPr>
            <a:r>
              <a:rPr lang="en-US" sz="2400" smtClean="0">
                <a:latin typeface="Arial" pitchFamily="34" charset="0"/>
              </a:rPr>
              <a:t>};</a:t>
            </a:r>
          </a:p>
          <a:p>
            <a:pPr>
              <a:lnSpc>
                <a:spcPct val="75000"/>
              </a:lnSpc>
            </a:pPr>
            <a:r>
              <a:rPr lang="en-US" sz="2400" smtClean="0">
                <a:latin typeface="Arial" pitchFamily="34" charset="0"/>
              </a:rPr>
              <a:t>class Employee : </a:t>
            </a:r>
            <a:r>
              <a:rPr lang="en-US" sz="2400" b="1" smtClean="0">
                <a:solidFill>
                  <a:schemeClr val="accent2"/>
                </a:solidFill>
                <a:latin typeface="Arial" pitchFamily="34" charset="0"/>
              </a:rPr>
              <a:t>virtual</a:t>
            </a:r>
            <a:r>
              <a:rPr lang="en-US" sz="2400" smtClean="0">
                <a:latin typeface="Arial" pitchFamily="34" charset="0"/>
              </a:rPr>
              <a:t> public Personnel {</a:t>
            </a:r>
          </a:p>
          <a:p>
            <a:pPr>
              <a:lnSpc>
                <a:spcPct val="75000"/>
              </a:lnSpc>
            </a:pPr>
            <a:r>
              <a:rPr lang="en-US" sz="2400" smtClean="0">
                <a:latin typeface="Arial" pitchFamily="34" charset="0"/>
              </a:rPr>
              <a:t>	// members</a:t>
            </a:r>
          </a:p>
          <a:p>
            <a:pPr>
              <a:lnSpc>
                <a:spcPct val="75000"/>
              </a:lnSpc>
            </a:pPr>
            <a:r>
              <a:rPr lang="en-US" sz="2400" smtClean="0">
                <a:latin typeface="Arial" pitchFamily="34" charset="0"/>
              </a:rPr>
              <a:t>};</a:t>
            </a:r>
          </a:p>
          <a:p>
            <a:pPr>
              <a:lnSpc>
                <a:spcPct val="75000"/>
              </a:lnSpc>
            </a:pPr>
            <a:r>
              <a:rPr lang="en-US" sz="2400" smtClean="0">
                <a:latin typeface="Arial" pitchFamily="34" charset="0"/>
              </a:rPr>
              <a:t>class Student : </a:t>
            </a:r>
            <a:r>
              <a:rPr lang="en-US" sz="2400" b="1" smtClean="0">
                <a:solidFill>
                  <a:schemeClr val="accent2"/>
                </a:solidFill>
                <a:latin typeface="Arial" pitchFamily="34" charset="0"/>
              </a:rPr>
              <a:t>virtual</a:t>
            </a:r>
            <a:r>
              <a:rPr lang="en-US" sz="2400" smtClean="0">
                <a:latin typeface="Arial" pitchFamily="34" charset="0"/>
              </a:rPr>
              <a:t> public Personnel {</a:t>
            </a:r>
          </a:p>
          <a:p>
            <a:pPr>
              <a:lnSpc>
                <a:spcPct val="75000"/>
              </a:lnSpc>
            </a:pPr>
            <a:r>
              <a:rPr lang="en-US" sz="2400" smtClean="0">
                <a:latin typeface="Arial" pitchFamily="34" charset="0"/>
              </a:rPr>
              <a:t>    // members</a:t>
            </a:r>
          </a:p>
          <a:p>
            <a:pPr>
              <a:lnSpc>
                <a:spcPct val="75000"/>
              </a:lnSpc>
            </a:pPr>
            <a:r>
              <a:rPr lang="en-US" sz="2400" smtClean="0">
                <a:latin typeface="Arial" pitchFamily="34" charset="0"/>
              </a:rPr>
              <a:t>};</a:t>
            </a:r>
          </a:p>
          <a:p>
            <a:pPr>
              <a:lnSpc>
                <a:spcPct val="75000"/>
              </a:lnSpc>
            </a:pPr>
            <a:r>
              <a:rPr lang="en-US" sz="2400" smtClean="0">
                <a:latin typeface="Arial" pitchFamily="34" charset="0"/>
              </a:rPr>
              <a:t>class TA : public Employee, public Student {</a:t>
            </a:r>
          </a:p>
          <a:p>
            <a:pPr>
              <a:lnSpc>
                <a:spcPct val="75000"/>
              </a:lnSpc>
            </a:pPr>
            <a:r>
              <a:rPr lang="en-US" sz="2400" smtClean="0">
                <a:latin typeface="Arial" pitchFamily="34" charset="0"/>
              </a:rPr>
              <a:t>    // Member list</a:t>
            </a:r>
          </a:p>
          <a:p>
            <a:pPr>
              <a:lnSpc>
                <a:spcPct val="75000"/>
              </a:lnSpc>
            </a:pPr>
            <a:r>
              <a:rPr lang="en-US" sz="2400" smtClean="0">
                <a:latin typeface="Arial" pitchFamily="34" charset="0"/>
              </a:rPr>
              <a:t>};</a:t>
            </a:r>
          </a:p>
          <a:p>
            <a:pPr>
              <a:lnSpc>
                <a:spcPct val="75000"/>
              </a:lnSpc>
            </a:pPr>
            <a:r>
              <a:rPr lang="en-US" sz="2400" smtClean="0">
                <a:latin typeface="Arial" pitchFamily="34" charset="0"/>
              </a:rPr>
              <a:t>void main() {</a:t>
            </a:r>
          </a:p>
          <a:p>
            <a:pPr>
              <a:lnSpc>
                <a:spcPct val="75000"/>
              </a:lnSpc>
            </a:pPr>
            <a:r>
              <a:rPr lang="en-US" sz="2400" smtClean="0">
                <a:latin typeface="Arial" pitchFamily="34" charset="0"/>
              </a:rPr>
              <a:t>	...</a:t>
            </a:r>
          </a:p>
          <a:p>
            <a:pPr>
              <a:lnSpc>
                <a:spcPct val="75000"/>
              </a:lnSpc>
            </a:pPr>
            <a:r>
              <a:rPr lang="en-US" sz="2400" smtClean="0">
                <a:latin typeface="Arial" pitchFamily="34" charset="0"/>
              </a:rPr>
              <a:t>} </a:t>
            </a:r>
          </a:p>
        </p:txBody>
      </p:sp>
    </p:spTree>
    <p:extLst>
      <p:ext uri="{BB962C8B-B14F-4D97-AF65-F5344CB8AC3E}">
        <p14:creationId xmlns:p14="http://schemas.microsoft.com/office/powerpoint/2010/main" val="32511770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152400"/>
            <a:ext cx="8610600" cy="563563"/>
          </a:xfrm>
        </p:spPr>
        <p:txBody>
          <a:bodyPr/>
          <a:lstStyle/>
          <a:p>
            <a:r>
              <a:rPr lang="en-US" smtClean="0">
                <a:solidFill>
                  <a:schemeClr val="accent2"/>
                </a:solidFill>
                <a:cs typeface="Times New Roman" pitchFamily="18" charset="0"/>
              </a:rPr>
              <a:t>Another Example</a:t>
            </a:r>
          </a:p>
        </p:txBody>
      </p:sp>
      <p:sp>
        <p:nvSpPr>
          <p:cNvPr id="45059" name="Rectangle 36"/>
          <p:cNvSpPr>
            <a:spLocks noChangeArrowheads="1"/>
          </p:cNvSpPr>
          <p:nvPr/>
        </p:nvSpPr>
        <p:spPr bwMode="auto">
          <a:xfrm>
            <a:off x="2928144" y="1660525"/>
            <a:ext cx="2162969" cy="1176338"/>
          </a:xfrm>
          <a:prstGeom prst="rect">
            <a:avLst/>
          </a:prstGeom>
          <a:solidFill>
            <a:schemeClr val="bg1"/>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dirty="0">
                <a:latin typeface="Courier New" pitchFamily="49" charset="0"/>
              </a:rPr>
              <a:t>name</a:t>
            </a:r>
          </a:p>
          <a:p>
            <a:pPr algn="ctr" eaLnBrk="1" hangingPunct="1"/>
            <a:r>
              <a:rPr lang="en-US" sz="1600" dirty="0">
                <a:latin typeface="Courier New" pitchFamily="49" charset="0"/>
              </a:rPr>
              <a:t>id</a:t>
            </a:r>
          </a:p>
          <a:p>
            <a:pPr algn="ctr" eaLnBrk="1" hangingPunct="1"/>
            <a:r>
              <a:rPr lang="en-US" sz="1600" dirty="0">
                <a:latin typeface="Courier New" pitchFamily="49" charset="0"/>
              </a:rPr>
              <a:t>birthday</a:t>
            </a:r>
          </a:p>
          <a:p>
            <a:pPr algn="ctr" eaLnBrk="1" hangingPunct="1"/>
            <a:r>
              <a:rPr lang="en-US" sz="1600" dirty="0">
                <a:latin typeface="Courier New" pitchFamily="49" charset="0"/>
              </a:rPr>
              <a:t>*</a:t>
            </a:r>
            <a:r>
              <a:rPr lang="en-US" sz="1600" dirty="0" err="1">
                <a:latin typeface="Courier New" pitchFamily="49" charset="0"/>
              </a:rPr>
              <a:t>pContact</a:t>
            </a:r>
            <a:endParaRPr lang="en-US" sz="1600" dirty="0">
              <a:latin typeface="Courier New" pitchFamily="49" charset="0"/>
            </a:endParaRPr>
          </a:p>
          <a:p>
            <a:pPr algn="ctr" eaLnBrk="1" hangingPunct="1"/>
            <a:r>
              <a:rPr lang="en-US" sz="1600" dirty="0">
                <a:latin typeface="Courier New" pitchFamily="49" charset="0"/>
              </a:rPr>
              <a:t>virtual display()</a:t>
            </a:r>
          </a:p>
        </p:txBody>
      </p:sp>
      <p:sp>
        <p:nvSpPr>
          <p:cNvPr id="45060" name="Rectangle 37"/>
          <p:cNvSpPr>
            <a:spLocks noChangeArrowheads="1"/>
          </p:cNvSpPr>
          <p:nvPr/>
        </p:nvSpPr>
        <p:spPr bwMode="auto">
          <a:xfrm>
            <a:off x="4953000" y="3200400"/>
            <a:ext cx="1617663" cy="1025525"/>
          </a:xfrm>
          <a:prstGeom prst="rect">
            <a:avLst/>
          </a:prstGeom>
          <a:solidFill>
            <a:schemeClr val="bg1"/>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department</a:t>
            </a:r>
          </a:p>
          <a:p>
            <a:pPr algn="ctr" eaLnBrk="1" hangingPunct="1"/>
            <a:r>
              <a:rPr lang="en-US" sz="1600">
                <a:latin typeface="Courier New" pitchFamily="49" charset="0"/>
              </a:rPr>
              <a:t>salary</a:t>
            </a:r>
          </a:p>
          <a:p>
            <a:pPr algn="ctr" eaLnBrk="1" hangingPunct="1"/>
            <a:r>
              <a:rPr lang="en-US" sz="1600">
                <a:latin typeface="Courier New" pitchFamily="49" charset="0"/>
              </a:rPr>
              <a:t>rank</a:t>
            </a:r>
          </a:p>
          <a:p>
            <a:pPr algn="ctr" eaLnBrk="1" hangingPunct="1"/>
            <a:r>
              <a:rPr lang="en-US" sz="1600">
                <a:latin typeface="Courier New" pitchFamily="49" charset="0"/>
              </a:rPr>
              <a:t>display()</a:t>
            </a:r>
          </a:p>
        </p:txBody>
      </p:sp>
      <p:sp>
        <p:nvSpPr>
          <p:cNvPr id="45061" name="Rectangle 38"/>
          <p:cNvSpPr>
            <a:spLocks noChangeArrowheads="1"/>
          </p:cNvSpPr>
          <p:nvPr/>
        </p:nvSpPr>
        <p:spPr bwMode="auto">
          <a:xfrm>
            <a:off x="5211763" y="4652963"/>
            <a:ext cx="1265237" cy="534987"/>
          </a:xfrm>
          <a:prstGeom prst="rect">
            <a:avLst/>
          </a:prstGeom>
          <a:solidFill>
            <a:schemeClr val="bg1"/>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research</a:t>
            </a:r>
          </a:p>
          <a:p>
            <a:pPr algn="ctr" eaLnBrk="1" hangingPunct="1"/>
            <a:r>
              <a:rPr lang="en-US" sz="1600">
                <a:latin typeface="Courier New" pitchFamily="49" charset="0"/>
              </a:rPr>
              <a:t>display()</a:t>
            </a:r>
          </a:p>
        </p:txBody>
      </p:sp>
      <p:sp>
        <p:nvSpPr>
          <p:cNvPr id="45062" name="Rectangle 39"/>
          <p:cNvSpPr>
            <a:spLocks noChangeArrowheads="1"/>
          </p:cNvSpPr>
          <p:nvPr/>
        </p:nvSpPr>
        <p:spPr bwMode="auto">
          <a:xfrm>
            <a:off x="3733800" y="4652963"/>
            <a:ext cx="1295400" cy="534987"/>
          </a:xfrm>
          <a:prstGeom prst="rect">
            <a:avLst/>
          </a:prstGeom>
          <a:solidFill>
            <a:schemeClr val="bg1"/>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portfolio</a:t>
            </a:r>
          </a:p>
        </p:txBody>
      </p:sp>
      <p:sp>
        <p:nvSpPr>
          <p:cNvPr id="45063" name="Rectangle 40"/>
          <p:cNvSpPr>
            <a:spLocks noChangeArrowheads="1"/>
          </p:cNvSpPr>
          <p:nvPr/>
        </p:nvSpPr>
        <p:spPr bwMode="auto">
          <a:xfrm>
            <a:off x="2409825" y="3371850"/>
            <a:ext cx="1476375" cy="854075"/>
          </a:xfrm>
          <a:prstGeom prst="rect">
            <a:avLst/>
          </a:prstGeom>
          <a:solidFill>
            <a:schemeClr val="bg1"/>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*courseList</a:t>
            </a:r>
          </a:p>
          <a:p>
            <a:pPr algn="ctr" eaLnBrk="1" hangingPunct="1"/>
            <a:r>
              <a:rPr lang="en-US" sz="1600">
                <a:latin typeface="Courier New" pitchFamily="49" charset="0"/>
              </a:rPr>
              <a:t>display()</a:t>
            </a:r>
          </a:p>
        </p:txBody>
      </p:sp>
      <p:sp>
        <p:nvSpPr>
          <p:cNvPr id="45064" name="Text Box 41"/>
          <p:cNvSpPr txBox="1">
            <a:spLocks noChangeArrowheads="1"/>
          </p:cNvSpPr>
          <p:nvPr/>
        </p:nvSpPr>
        <p:spPr bwMode="auto">
          <a:xfrm>
            <a:off x="2954338" y="1271588"/>
            <a:ext cx="1284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Personnel</a:t>
            </a:r>
          </a:p>
        </p:txBody>
      </p:sp>
      <p:sp>
        <p:nvSpPr>
          <p:cNvPr id="45065" name="Text Box 42"/>
          <p:cNvSpPr txBox="1">
            <a:spLocks noChangeArrowheads="1"/>
          </p:cNvSpPr>
          <p:nvPr/>
        </p:nvSpPr>
        <p:spPr bwMode="auto">
          <a:xfrm>
            <a:off x="5929313" y="2895600"/>
            <a:ext cx="1162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Employee</a:t>
            </a:r>
          </a:p>
        </p:txBody>
      </p:sp>
      <p:sp>
        <p:nvSpPr>
          <p:cNvPr id="45066" name="Text Box 43"/>
          <p:cNvSpPr txBox="1">
            <a:spLocks noChangeArrowheads="1"/>
          </p:cNvSpPr>
          <p:nvPr/>
        </p:nvSpPr>
        <p:spPr bwMode="auto">
          <a:xfrm>
            <a:off x="2286000" y="3016250"/>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Student</a:t>
            </a:r>
          </a:p>
        </p:txBody>
      </p:sp>
      <p:sp>
        <p:nvSpPr>
          <p:cNvPr id="45067" name="Text Box 44"/>
          <p:cNvSpPr txBox="1">
            <a:spLocks noChangeArrowheads="1"/>
          </p:cNvSpPr>
          <p:nvPr/>
        </p:nvSpPr>
        <p:spPr bwMode="auto">
          <a:xfrm>
            <a:off x="5243513" y="5119688"/>
            <a:ext cx="1039812"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Faculty</a:t>
            </a:r>
          </a:p>
        </p:txBody>
      </p:sp>
      <p:sp>
        <p:nvSpPr>
          <p:cNvPr id="45068" name="Text Box 45"/>
          <p:cNvSpPr txBox="1">
            <a:spLocks noChangeArrowheads="1"/>
          </p:cNvSpPr>
          <p:nvPr/>
        </p:nvSpPr>
        <p:spPr bwMode="auto">
          <a:xfrm>
            <a:off x="4005263" y="5119688"/>
            <a:ext cx="796925"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Staff</a:t>
            </a:r>
          </a:p>
        </p:txBody>
      </p:sp>
      <p:cxnSp>
        <p:nvCxnSpPr>
          <p:cNvPr id="45069" name="AutoShape 46"/>
          <p:cNvCxnSpPr>
            <a:cxnSpLocks noChangeShapeType="1"/>
            <a:stCxn id="45059" idx="2"/>
            <a:endCxn id="45060" idx="0"/>
          </p:cNvCxnSpPr>
          <p:nvPr/>
        </p:nvCxnSpPr>
        <p:spPr bwMode="auto">
          <a:xfrm>
            <a:off x="4009629" y="2836863"/>
            <a:ext cx="1752203" cy="363537"/>
          </a:xfrm>
          <a:prstGeom prst="straightConnector1">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0" name="AutoShape 47"/>
          <p:cNvCxnSpPr>
            <a:cxnSpLocks noChangeShapeType="1"/>
            <a:stCxn id="45059" idx="2"/>
            <a:endCxn id="45063" idx="0"/>
          </p:cNvCxnSpPr>
          <p:nvPr/>
        </p:nvCxnSpPr>
        <p:spPr bwMode="auto">
          <a:xfrm flipH="1">
            <a:off x="3148013" y="2836863"/>
            <a:ext cx="861616" cy="534987"/>
          </a:xfrm>
          <a:prstGeom prst="straightConnector1">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1" name="AutoShape 48"/>
          <p:cNvCxnSpPr>
            <a:cxnSpLocks noChangeShapeType="1"/>
            <a:stCxn id="45060" idx="2"/>
            <a:endCxn id="45061" idx="0"/>
          </p:cNvCxnSpPr>
          <p:nvPr/>
        </p:nvCxnSpPr>
        <p:spPr bwMode="auto">
          <a:xfrm>
            <a:off x="5762625" y="4235450"/>
            <a:ext cx="82550" cy="407988"/>
          </a:xfrm>
          <a:prstGeom prst="straightConnector1">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2" name="AutoShape 49"/>
          <p:cNvCxnSpPr>
            <a:cxnSpLocks noChangeShapeType="1"/>
            <a:stCxn id="45060" idx="2"/>
            <a:endCxn id="45062" idx="0"/>
          </p:cNvCxnSpPr>
          <p:nvPr/>
        </p:nvCxnSpPr>
        <p:spPr bwMode="auto">
          <a:xfrm flipH="1">
            <a:off x="4381500" y="4235450"/>
            <a:ext cx="1381125" cy="417513"/>
          </a:xfrm>
          <a:prstGeom prst="straightConnector1">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73" name="Text Box 53"/>
          <p:cNvSpPr txBox="1">
            <a:spLocks noChangeArrowheads="1"/>
          </p:cNvSpPr>
          <p:nvPr/>
        </p:nvSpPr>
        <p:spPr bwMode="auto">
          <a:xfrm>
            <a:off x="7613650" y="3657600"/>
            <a:ext cx="1530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i="1">
                <a:latin typeface="Courier New" pitchFamily="49" charset="0"/>
              </a:rPr>
              <a:t>multiple</a:t>
            </a:r>
          </a:p>
          <a:p>
            <a:pPr algn="ctr" eaLnBrk="1" hangingPunct="1"/>
            <a:r>
              <a:rPr lang="en-US" sz="1600" i="1">
                <a:latin typeface="Courier New" pitchFamily="49" charset="0"/>
              </a:rPr>
              <a:t>inheritance</a:t>
            </a:r>
          </a:p>
        </p:txBody>
      </p:sp>
      <p:sp>
        <p:nvSpPr>
          <p:cNvPr id="45074" name="Line 57"/>
          <p:cNvSpPr>
            <a:spLocks noChangeShapeType="1"/>
          </p:cNvSpPr>
          <p:nvPr/>
        </p:nvSpPr>
        <p:spPr bwMode="auto">
          <a:xfrm>
            <a:off x="1585913" y="6172200"/>
            <a:ext cx="2459037" cy="0"/>
          </a:xfrm>
          <a:prstGeom prst="line">
            <a:avLst/>
          </a:prstGeom>
          <a:noFill/>
          <a:ln w="9525">
            <a:solidFill>
              <a:srgbClr val="CC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5" name="Text Box 59"/>
          <p:cNvSpPr txBox="1">
            <a:spLocks noChangeArrowheads="1"/>
          </p:cNvSpPr>
          <p:nvPr/>
        </p:nvSpPr>
        <p:spPr bwMode="auto">
          <a:xfrm>
            <a:off x="1447800" y="5851525"/>
            <a:ext cx="2833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latin typeface="Courier New" pitchFamily="49" charset="0"/>
              </a:rPr>
              <a:t>inheritance relation</a:t>
            </a:r>
          </a:p>
        </p:txBody>
      </p:sp>
      <p:sp>
        <p:nvSpPr>
          <p:cNvPr id="45076" name="Rectangle 61"/>
          <p:cNvSpPr>
            <a:spLocks noChangeArrowheads="1"/>
          </p:cNvSpPr>
          <p:nvPr/>
        </p:nvSpPr>
        <p:spPr bwMode="auto">
          <a:xfrm>
            <a:off x="6783388" y="4652963"/>
            <a:ext cx="1217612" cy="534987"/>
          </a:xfrm>
          <a:prstGeom prst="rect">
            <a:avLst/>
          </a:prstGeom>
          <a:solidFill>
            <a:schemeClr val="bg1"/>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hours</a:t>
            </a:r>
          </a:p>
          <a:p>
            <a:pPr algn="ctr" eaLnBrk="1" hangingPunct="1"/>
            <a:r>
              <a:rPr lang="en-US" sz="1600">
                <a:latin typeface="Courier New" pitchFamily="49" charset="0"/>
              </a:rPr>
              <a:t>display()</a:t>
            </a:r>
          </a:p>
        </p:txBody>
      </p:sp>
      <p:sp>
        <p:nvSpPr>
          <p:cNvPr id="45077" name="Text Box 62"/>
          <p:cNvSpPr txBox="1">
            <a:spLocks noChangeArrowheads="1"/>
          </p:cNvSpPr>
          <p:nvPr/>
        </p:nvSpPr>
        <p:spPr bwMode="auto">
          <a:xfrm>
            <a:off x="6677025" y="5119688"/>
            <a:ext cx="1406525"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Consultant</a:t>
            </a:r>
          </a:p>
        </p:txBody>
      </p:sp>
      <p:cxnSp>
        <p:nvCxnSpPr>
          <p:cNvPr id="45078" name="AutoShape 63"/>
          <p:cNvCxnSpPr>
            <a:cxnSpLocks noChangeShapeType="1"/>
            <a:stCxn id="45060" idx="2"/>
            <a:endCxn id="45076" idx="0"/>
          </p:cNvCxnSpPr>
          <p:nvPr/>
        </p:nvCxnSpPr>
        <p:spPr bwMode="auto">
          <a:xfrm>
            <a:off x="5762625" y="4235450"/>
            <a:ext cx="1630363" cy="407988"/>
          </a:xfrm>
          <a:prstGeom prst="straightConnector1">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79" name="Rectangle 64"/>
          <p:cNvSpPr>
            <a:spLocks noChangeArrowheads="1"/>
          </p:cNvSpPr>
          <p:nvPr/>
        </p:nvSpPr>
        <p:spPr bwMode="auto">
          <a:xfrm>
            <a:off x="7620000" y="1682750"/>
            <a:ext cx="1174750" cy="855663"/>
          </a:xfrm>
          <a:prstGeom prst="rect">
            <a:avLst/>
          </a:prstGeom>
          <a:solidFill>
            <a:schemeClr val="bg1"/>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division</a:t>
            </a:r>
          </a:p>
          <a:p>
            <a:pPr algn="ctr" eaLnBrk="1" hangingPunct="1"/>
            <a:r>
              <a:rPr lang="en-US" sz="1600">
                <a:latin typeface="Courier New" pitchFamily="49" charset="0"/>
              </a:rPr>
              <a:t>wage</a:t>
            </a:r>
          </a:p>
          <a:p>
            <a:pPr algn="ctr" eaLnBrk="1" hangingPunct="1"/>
            <a:r>
              <a:rPr lang="en-US" sz="1600">
                <a:latin typeface="Courier New" pitchFamily="49" charset="0"/>
              </a:rPr>
              <a:t>display()</a:t>
            </a:r>
          </a:p>
        </p:txBody>
      </p:sp>
      <p:sp>
        <p:nvSpPr>
          <p:cNvPr id="45080" name="Text Box 65"/>
          <p:cNvSpPr txBox="1">
            <a:spLocks noChangeArrowheads="1"/>
          </p:cNvSpPr>
          <p:nvPr/>
        </p:nvSpPr>
        <p:spPr bwMode="auto">
          <a:xfrm>
            <a:off x="7467600" y="1293813"/>
            <a:ext cx="1652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ConsultingCo</a:t>
            </a:r>
          </a:p>
        </p:txBody>
      </p:sp>
      <p:cxnSp>
        <p:nvCxnSpPr>
          <p:cNvPr id="45081" name="AutoShape 66"/>
          <p:cNvCxnSpPr>
            <a:cxnSpLocks noChangeShapeType="1"/>
            <a:stCxn id="45079" idx="2"/>
            <a:endCxn id="45076" idx="0"/>
          </p:cNvCxnSpPr>
          <p:nvPr/>
        </p:nvCxnSpPr>
        <p:spPr bwMode="auto">
          <a:xfrm flipH="1">
            <a:off x="7392988" y="2547938"/>
            <a:ext cx="814387" cy="2095500"/>
          </a:xfrm>
          <a:prstGeom prst="straightConnector1">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82" name="Rectangle 67"/>
          <p:cNvSpPr>
            <a:spLocks noChangeArrowheads="1"/>
          </p:cNvSpPr>
          <p:nvPr/>
        </p:nvSpPr>
        <p:spPr bwMode="auto">
          <a:xfrm>
            <a:off x="2286000" y="4724400"/>
            <a:ext cx="1312863" cy="534988"/>
          </a:xfrm>
          <a:prstGeom prst="rect">
            <a:avLst/>
          </a:prstGeom>
          <a:solidFill>
            <a:schemeClr val="bg1"/>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supervisor</a:t>
            </a:r>
          </a:p>
          <a:p>
            <a:pPr algn="ctr" eaLnBrk="1" hangingPunct="1"/>
            <a:r>
              <a:rPr lang="en-US" sz="1600">
                <a:latin typeface="Courier New" pitchFamily="49" charset="0"/>
              </a:rPr>
              <a:t>display()</a:t>
            </a:r>
          </a:p>
        </p:txBody>
      </p:sp>
      <p:sp>
        <p:nvSpPr>
          <p:cNvPr id="45083" name="Text Box 68"/>
          <p:cNvSpPr txBox="1">
            <a:spLocks noChangeArrowheads="1"/>
          </p:cNvSpPr>
          <p:nvPr/>
        </p:nvSpPr>
        <p:spPr bwMode="auto">
          <a:xfrm>
            <a:off x="2590800" y="5191125"/>
            <a:ext cx="674688"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Grad</a:t>
            </a:r>
          </a:p>
        </p:txBody>
      </p:sp>
      <p:sp>
        <p:nvSpPr>
          <p:cNvPr id="45084" name="Rectangle 69"/>
          <p:cNvSpPr>
            <a:spLocks noChangeArrowheads="1"/>
          </p:cNvSpPr>
          <p:nvPr/>
        </p:nvSpPr>
        <p:spPr bwMode="auto">
          <a:xfrm>
            <a:off x="838200" y="4800600"/>
            <a:ext cx="1255713" cy="534988"/>
          </a:xfrm>
          <a:prstGeom prst="rect">
            <a:avLst/>
          </a:prstGeom>
          <a:solidFill>
            <a:schemeClr val="bg1"/>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semesters</a:t>
            </a:r>
          </a:p>
          <a:p>
            <a:pPr algn="ctr" eaLnBrk="1" hangingPunct="1"/>
            <a:r>
              <a:rPr lang="en-US" sz="1600">
                <a:latin typeface="Courier New" pitchFamily="49" charset="0"/>
              </a:rPr>
              <a:t>display()</a:t>
            </a:r>
          </a:p>
        </p:txBody>
      </p:sp>
      <p:sp>
        <p:nvSpPr>
          <p:cNvPr id="45085" name="Text Box 70"/>
          <p:cNvSpPr txBox="1">
            <a:spLocks noChangeArrowheads="1"/>
          </p:cNvSpPr>
          <p:nvPr/>
        </p:nvSpPr>
        <p:spPr bwMode="auto">
          <a:xfrm>
            <a:off x="838200" y="5289550"/>
            <a:ext cx="1284288"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Undergrad</a:t>
            </a:r>
          </a:p>
        </p:txBody>
      </p:sp>
      <p:cxnSp>
        <p:nvCxnSpPr>
          <p:cNvPr id="45086" name="AutoShape 71"/>
          <p:cNvCxnSpPr>
            <a:cxnSpLocks noChangeShapeType="1"/>
            <a:stCxn id="45063" idx="2"/>
            <a:endCxn id="45082" idx="0"/>
          </p:cNvCxnSpPr>
          <p:nvPr/>
        </p:nvCxnSpPr>
        <p:spPr bwMode="auto">
          <a:xfrm flipH="1">
            <a:off x="2943225" y="4225925"/>
            <a:ext cx="204788" cy="498475"/>
          </a:xfrm>
          <a:prstGeom prst="straightConnector1">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87" name="AutoShape 72"/>
          <p:cNvCxnSpPr>
            <a:cxnSpLocks noChangeShapeType="1"/>
            <a:stCxn id="45063" idx="2"/>
            <a:endCxn id="45084" idx="0"/>
          </p:cNvCxnSpPr>
          <p:nvPr/>
        </p:nvCxnSpPr>
        <p:spPr bwMode="auto">
          <a:xfrm flipH="1">
            <a:off x="1466850" y="4225925"/>
            <a:ext cx="1681163" cy="574675"/>
          </a:xfrm>
          <a:prstGeom prst="straightConnector1">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5054" name="Group 78"/>
          <p:cNvGrpSpPr>
            <a:grpSpLocks/>
          </p:cNvGrpSpPr>
          <p:nvPr/>
        </p:nvGrpSpPr>
        <p:grpSpPr bwMode="auto">
          <a:xfrm>
            <a:off x="76200" y="1293813"/>
            <a:ext cx="7824788" cy="4910137"/>
            <a:chOff x="48" y="815"/>
            <a:chExt cx="4929" cy="3093"/>
          </a:xfrm>
        </p:grpSpPr>
        <p:sp>
          <p:nvSpPr>
            <p:cNvPr id="45092" name="Text Box 56"/>
            <p:cNvSpPr txBox="1">
              <a:spLocks noChangeArrowheads="1"/>
            </p:cNvSpPr>
            <p:nvPr/>
          </p:nvSpPr>
          <p:spPr bwMode="auto">
            <a:xfrm>
              <a:off x="3544" y="815"/>
              <a:ext cx="11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PersonnelNode</a:t>
              </a:r>
            </a:p>
          </p:txBody>
        </p:sp>
        <p:sp>
          <p:nvSpPr>
            <p:cNvPr id="45093" name="Rectangle 50"/>
            <p:cNvSpPr>
              <a:spLocks noChangeArrowheads="1"/>
            </p:cNvSpPr>
            <p:nvPr/>
          </p:nvSpPr>
          <p:spPr bwMode="auto">
            <a:xfrm>
              <a:off x="595" y="1060"/>
              <a:ext cx="674" cy="539"/>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address</a:t>
              </a:r>
            </a:p>
            <a:p>
              <a:pPr algn="ctr" eaLnBrk="1" hangingPunct="1"/>
              <a:r>
                <a:rPr lang="en-US" sz="1600">
                  <a:latin typeface="Courier New" pitchFamily="49" charset="0"/>
                </a:rPr>
                <a:t>phone</a:t>
              </a:r>
            </a:p>
            <a:p>
              <a:pPr algn="ctr" eaLnBrk="1" hangingPunct="1"/>
              <a:r>
                <a:rPr lang="en-US" sz="1600">
                  <a:latin typeface="Courier New" pitchFamily="49" charset="0"/>
                </a:rPr>
                <a:t>email</a:t>
              </a:r>
            </a:p>
          </p:txBody>
        </p:sp>
        <p:sp>
          <p:nvSpPr>
            <p:cNvPr id="45094" name="Text Box 51"/>
            <p:cNvSpPr txBox="1">
              <a:spLocks noChangeArrowheads="1"/>
            </p:cNvSpPr>
            <p:nvPr/>
          </p:nvSpPr>
          <p:spPr bwMode="auto">
            <a:xfrm>
              <a:off x="528" y="815"/>
              <a:ext cx="6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Contact</a:t>
              </a:r>
            </a:p>
          </p:txBody>
        </p:sp>
        <p:sp>
          <p:nvSpPr>
            <p:cNvPr id="45095" name="Freeform 52"/>
            <p:cNvSpPr>
              <a:spLocks/>
            </p:cNvSpPr>
            <p:nvPr/>
          </p:nvSpPr>
          <p:spPr bwMode="auto">
            <a:xfrm flipH="1">
              <a:off x="1269" y="1181"/>
              <a:ext cx="928" cy="358"/>
            </a:xfrm>
            <a:custGeom>
              <a:avLst/>
              <a:gdLst>
                <a:gd name="T0" fmla="*/ 0 w 1008"/>
                <a:gd name="T1" fmla="*/ 358 h 336"/>
                <a:gd name="T2" fmla="*/ 574 w 1008"/>
                <a:gd name="T3" fmla="*/ 358 h 336"/>
                <a:gd name="T4" fmla="*/ 574 w 1008"/>
                <a:gd name="T5" fmla="*/ 0 h 336"/>
                <a:gd name="T6" fmla="*/ 928 w 1008"/>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336">
                  <a:moveTo>
                    <a:pt x="0" y="336"/>
                  </a:moveTo>
                  <a:lnTo>
                    <a:pt x="624" y="336"/>
                  </a:lnTo>
                  <a:lnTo>
                    <a:pt x="624" y="0"/>
                  </a:lnTo>
                  <a:lnTo>
                    <a:pt x="1008" y="0"/>
                  </a:lnTo>
                </a:path>
              </a:pathLst>
            </a:custGeom>
            <a:noFill/>
            <a:ln w="9525" cap="flat">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6" name="Rectangle 54"/>
            <p:cNvSpPr>
              <a:spLocks noChangeArrowheads="1"/>
            </p:cNvSpPr>
            <p:nvPr/>
          </p:nvSpPr>
          <p:spPr bwMode="auto">
            <a:xfrm>
              <a:off x="3679" y="1060"/>
              <a:ext cx="807" cy="539"/>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40000"/>
                </a:lnSpc>
              </a:pPr>
              <a:r>
                <a:rPr lang="en-US" sz="1600">
                  <a:latin typeface="Courier New" pitchFamily="49" charset="0"/>
                </a:rPr>
                <a:t>*pNode</a:t>
              </a:r>
            </a:p>
            <a:p>
              <a:pPr algn="ctr" eaLnBrk="1" hangingPunct="1">
                <a:lnSpc>
                  <a:spcPct val="140000"/>
                </a:lnSpc>
              </a:pPr>
              <a:r>
                <a:rPr lang="en-US" sz="1600">
                  <a:latin typeface="Courier New" pitchFamily="49" charset="0"/>
                </a:rPr>
                <a:t>*pNext</a:t>
              </a:r>
            </a:p>
          </p:txBody>
        </p:sp>
        <p:sp>
          <p:nvSpPr>
            <p:cNvPr id="45097" name="Freeform 55"/>
            <p:cNvSpPr>
              <a:spLocks/>
            </p:cNvSpPr>
            <p:nvPr/>
          </p:nvSpPr>
          <p:spPr bwMode="auto">
            <a:xfrm flipH="1">
              <a:off x="3207" y="1114"/>
              <a:ext cx="606" cy="134"/>
            </a:xfrm>
            <a:custGeom>
              <a:avLst/>
              <a:gdLst>
                <a:gd name="T0" fmla="*/ 0 w 1008"/>
                <a:gd name="T1" fmla="*/ 134 h 336"/>
                <a:gd name="T2" fmla="*/ 375 w 1008"/>
                <a:gd name="T3" fmla="*/ 134 h 336"/>
                <a:gd name="T4" fmla="*/ 375 w 1008"/>
                <a:gd name="T5" fmla="*/ 0 h 336"/>
                <a:gd name="T6" fmla="*/ 606 w 1008"/>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336">
                  <a:moveTo>
                    <a:pt x="0" y="336"/>
                  </a:moveTo>
                  <a:lnTo>
                    <a:pt x="624" y="336"/>
                  </a:lnTo>
                  <a:lnTo>
                    <a:pt x="624" y="0"/>
                  </a:lnTo>
                  <a:lnTo>
                    <a:pt x="1008" y="0"/>
                  </a:lnTo>
                </a:path>
              </a:pathLst>
            </a:custGeom>
            <a:noFill/>
            <a:ln w="9525" cap="flat">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8" name="Line 58"/>
            <p:cNvSpPr>
              <a:spLocks noChangeShapeType="1"/>
            </p:cNvSpPr>
            <p:nvPr/>
          </p:nvSpPr>
          <p:spPr bwMode="auto">
            <a:xfrm>
              <a:off x="3289" y="3888"/>
              <a:ext cx="1616" cy="0"/>
            </a:xfrm>
            <a:prstGeom prst="line">
              <a:avLst/>
            </a:prstGeom>
            <a:noFill/>
            <a:ln w="9525">
              <a:solidFill>
                <a:schemeClr val="tx1"/>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9" name="Text Box 60"/>
            <p:cNvSpPr txBox="1">
              <a:spLocks noChangeArrowheads="1"/>
            </p:cNvSpPr>
            <p:nvPr/>
          </p:nvSpPr>
          <p:spPr bwMode="auto">
            <a:xfrm>
              <a:off x="3321" y="3696"/>
              <a:ext cx="16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latin typeface="Courier New" pitchFamily="49" charset="0"/>
                </a:rPr>
                <a:t>containment relation</a:t>
              </a:r>
            </a:p>
          </p:txBody>
        </p:sp>
        <p:sp>
          <p:nvSpPr>
            <p:cNvPr id="45100" name="Rectangle 73"/>
            <p:cNvSpPr>
              <a:spLocks noChangeArrowheads="1"/>
            </p:cNvSpPr>
            <p:nvPr/>
          </p:nvSpPr>
          <p:spPr bwMode="auto">
            <a:xfrm>
              <a:off x="48" y="1776"/>
              <a:ext cx="1104" cy="110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latin typeface="Courier New" pitchFamily="49" charset="0"/>
                </a:rPr>
                <a:t>int queue_size</a:t>
              </a:r>
            </a:p>
            <a:p>
              <a:pPr algn="ctr" eaLnBrk="1" hangingPunct="1"/>
              <a:r>
                <a:rPr lang="en-US" sz="1600">
                  <a:latin typeface="Courier New" pitchFamily="49" charset="0"/>
                </a:rPr>
                <a:t>Course *buffer</a:t>
              </a:r>
            </a:p>
            <a:p>
              <a:pPr algn="ctr" eaLnBrk="1" hangingPunct="1"/>
              <a:r>
                <a:rPr lang="en-US" sz="1600">
                  <a:latin typeface="Courier New" pitchFamily="49" charset="0"/>
                </a:rPr>
                <a:t>int front</a:t>
              </a:r>
            </a:p>
            <a:p>
              <a:pPr algn="ctr" eaLnBrk="1" hangingPunct="1"/>
              <a:r>
                <a:rPr lang="en-US" sz="1600">
                  <a:latin typeface="Courier New" pitchFamily="49" charset="0"/>
                </a:rPr>
                <a:t>int rear</a:t>
              </a:r>
            </a:p>
            <a:p>
              <a:pPr algn="ctr" eaLnBrk="1" hangingPunct="1"/>
              <a:r>
                <a:rPr lang="en-US" sz="1600">
                  <a:latin typeface="Courier New" pitchFamily="49" charset="0"/>
                </a:rPr>
                <a:t>enqueue()</a:t>
              </a:r>
            </a:p>
            <a:p>
              <a:pPr algn="ctr" eaLnBrk="1" hangingPunct="1"/>
              <a:r>
                <a:rPr lang="en-US" sz="1600">
                  <a:latin typeface="Courier New" pitchFamily="49" charset="0"/>
                </a:rPr>
                <a:t>dequeue()</a:t>
              </a:r>
            </a:p>
            <a:p>
              <a:pPr algn="ctr" eaLnBrk="1" hangingPunct="1"/>
              <a:r>
                <a:rPr lang="en-US" sz="1600">
                  <a:latin typeface="Courier New" pitchFamily="49" charset="0"/>
                </a:rPr>
                <a:t>compact()</a:t>
              </a:r>
            </a:p>
          </p:txBody>
        </p:sp>
        <p:sp>
          <p:nvSpPr>
            <p:cNvPr id="45101" name="Text Box 74"/>
            <p:cNvSpPr txBox="1">
              <a:spLocks noChangeArrowheads="1"/>
            </p:cNvSpPr>
            <p:nvPr/>
          </p:nvSpPr>
          <p:spPr bwMode="auto">
            <a:xfrm>
              <a:off x="48" y="1584"/>
              <a:ext cx="5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Courier New" pitchFamily="49" charset="0"/>
                </a:rPr>
                <a:t>Queue</a:t>
              </a:r>
            </a:p>
          </p:txBody>
        </p:sp>
        <p:sp>
          <p:nvSpPr>
            <p:cNvPr id="45102" name="Freeform 76"/>
            <p:cNvSpPr>
              <a:spLocks/>
            </p:cNvSpPr>
            <p:nvPr/>
          </p:nvSpPr>
          <p:spPr bwMode="auto">
            <a:xfrm>
              <a:off x="1152" y="1872"/>
              <a:ext cx="384" cy="432"/>
            </a:xfrm>
            <a:custGeom>
              <a:avLst/>
              <a:gdLst>
                <a:gd name="T0" fmla="*/ 384 w 384"/>
                <a:gd name="T1" fmla="*/ 432 h 432"/>
                <a:gd name="T2" fmla="*/ 240 w 384"/>
                <a:gd name="T3" fmla="*/ 432 h 432"/>
                <a:gd name="T4" fmla="*/ 240 w 384"/>
                <a:gd name="T5" fmla="*/ 0 h 432"/>
                <a:gd name="T6" fmla="*/ 0 w 384"/>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432">
                  <a:moveTo>
                    <a:pt x="384" y="432"/>
                  </a:moveTo>
                  <a:lnTo>
                    <a:pt x="240" y="432"/>
                  </a:lnTo>
                  <a:lnTo>
                    <a:pt x="240" y="0"/>
                  </a:lnTo>
                  <a:lnTo>
                    <a:pt x="0" y="0"/>
                  </a:lnTo>
                </a:path>
              </a:pathLst>
            </a:custGeom>
            <a:noFill/>
            <a:ln w="9525" cap="flat">
              <a:solidFill>
                <a:schemeClr val="tx1"/>
              </a:solidFill>
              <a:prstDash val="dash"/>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55058" name="Group 82"/>
          <p:cNvGrpSpPr>
            <a:grpSpLocks/>
          </p:cNvGrpSpPr>
          <p:nvPr/>
        </p:nvGrpSpPr>
        <p:grpSpPr bwMode="auto">
          <a:xfrm>
            <a:off x="2943225" y="4191000"/>
            <a:ext cx="2819400" cy="533400"/>
            <a:chOff x="1854" y="2640"/>
            <a:chExt cx="1776" cy="336"/>
          </a:xfrm>
        </p:grpSpPr>
        <p:cxnSp>
          <p:nvCxnSpPr>
            <p:cNvPr id="45090" name="AutoShape 79"/>
            <p:cNvCxnSpPr>
              <a:cxnSpLocks noChangeShapeType="1"/>
            </p:cNvCxnSpPr>
            <p:nvPr/>
          </p:nvCxnSpPr>
          <p:spPr bwMode="auto">
            <a:xfrm flipH="1">
              <a:off x="1854" y="2668"/>
              <a:ext cx="1776" cy="308"/>
            </a:xfrm>
            <a:prstGeom prst="straightConnector1">
              <a:avLst/>
            </a:prstGeom>
            <a:noFill/>
            <a:ln w="952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91" name="Text Box 80"/>
            <p:cNvSpPr txBox="1">
              <a:spLocks noChangeArrowheads="1"/>
            </p:cNvSpPr>
            <p:nvPr/>
          </p:nvSpPr>
          <p:spPr bwMode="auto">
            <a:xfrm rot="-574379">
              <a:off x="2352" y="2640"/>
              <a:ext cx="655" cy="2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latin typeface="Courier New" pitchFamily="49" charset="0"/>
                </a:rPr>
                <a:t>virtual</a:t>
              </a:r>
            </a:p>
          </p:txBody>
        </p:sp>
        <p:cxnSp>
          <p:nvCxnSpPr>
            <p:cNvPr id="49" name="AutoShape 79"/>
            <p:cNvCxnSpPr>
              <a:cxnSpLocks noChangeShapeType="1"/>
              <a:endCxn id="45082" idx="0"/>
            </p:cNvCxnSpPr>
            <p:nvPr/>
          </p:nvCxnSpPr>
          <p:spPr bwMode="auto">
            <a:xfrm flipH="1">
              <a:off x="1854" y="2662"/>
              <a:ext cx="204" cy="314"/>
            </a:xfrm>
            <a:prstGeom prst="straightConnector1">
              <a:avLst/>
            </a:prstGeom>
            <a:noFill/>
            <a:ln w="952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844466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55058"/>
                                        </p:tgtEl>
                                        <p:attrNameLst>
                                          <p:attrName>style.visibility</p:attrName>
                                        </p:attrNameLst>
                                      </p:cBhvr>
                                      <p:to>
                                        <p:strVal val="visible"/>
                                      </p:to>
                                    </p:set>
                                    <p:anim calcmode="lin" valueType="num">
                                      <p:cBhvr>
                                        <p:cTn id="7" dur="3000" fill="hold"/>
                                        <p:tgtEl>
                                          <p:spTgt spid="255058"/>
                                        </p:tgtEl>
                                        <p:attrNameLst>
                                          <p:attrName>ppt_w</p:attrName>
                                        </p:attrNameLst>
                                      </p:cBhvr>
                                      <p:tavLst>
                                        <p:tav tm="0">
                                          <p:val>
                                            <p:fltVal val="0"/>
                                          </p:val>
                                        </p:tav>
                                        <p:tav tm="100000">
                                          <p:val>
                                            <p:strVal val="#ppt_w"/>
                                          </p:val>
                                        </p:tav>
                                      </p:tavLst>
                                    </p:anim>
                                    <p:anim calcmode="lin" valueType="num">
                                      <p:cBhvr>
                                        <p:cTn id="8" dur="3000" fill="hold"/>
                                        <p:tgtEl>
                                          <p:spTgt spid="255058"/>
                                        </p:tgtEl>
                                        <p:attrNameLst>
                                          <p:attrName>ppt_h</p:attrName>
                                        </p:attrNameLst>
                                      </p:cBhvr>
                                      <p:tavLst>
                                        <p:tav tm="0">
                                          <p:val>
                                            <p:fltVal val="0"/>
                                          </p:val>
                                        </p:tav>
                                        <p:tav tm="100000">
                                          <p:val>
                                            <p:strVal val="#ppt_h"/>
                                          </p:val>
                                        </p:tav>
                                      </p:tavLst>
                                    </p:anim>
                                    <p:anim calcmode="lin" valueType="num">
                                      <p:cBhvr>
                                        <p:cTn id="9" dur="3000" fill="hold"/>
                                        <p:tgtEl>
                                          <p:spTgt spid="255058"/>
                                        </p:tgtEl>
                                        <p:attrNameLst>
                                          <p:attrName>style.rotation</p:attrName>
                                        </p:attrNameLst>
                                      </p:cBhvr>
                                      <p:tavLst>
                                        <p:tav tm="0">
                                          <p:val>
                                            <p:fltVal val="360"/>
                                          </p:val>
                                        </p:tav>
                                        <p:tav tm="100000">
                                          <p:val>
                                            <p:fltVal val="0"/>
                                          </p:val>
                                        </p:tav>
                                      </p:tavLst>
                                    </p:anim>
                                    <p:animEffect transition="in" filter="fade">
                                      <p:cBhvr>
                                        <p:cTn id="10" dur="3000"/>
                                        <p:tgtEl>
                                          <p:spTgt spid="2550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255054"/>
                                        </p:tgtEl>
                                        <p:attrNameLst>
                                          <p:attrName>style.visibility</p:attrName>
                                        </p:attrNameLst>
                                      </p:cBhvr>
                                      <p:to>
                                        <p:strVal val="visible"/>
                                      </p:to>
                                    </p:set>
                                    <p:animEffect transition="in" filter="wedge">
                                      <p:cBhvr>
                                        <p:cTn id="15" dur="2000"/>
                                        <p:tgtEl>
                                          <p:spTgt spid="255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Inheritance and Polymorphism </a:t>
            </a:r>
          </a:p>
        </p:txBody>
      </p:sp>
      <p:sp>
        <p:nvSpPr>
          <p:cNvPr id="46083" name="Rectangle 3"/>
          <p:cNvSpPr>
            <a:spLocks noChangeArrowheads="1"/>
          </p:cNvSpPr>
          <p:nvPr/>
        </p:nvSpPr>
        <p:spPr bwMode="auto">
          <a:xfrm>
            <a:off x="565150" y="838200"/>
            <a:ext cx="8121650" cy="590235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defTabSz="966788"/>
            <a:r>
              <a:rPr lang="en-US" sz="2500" b="1" dirty="0">
                <a:cs typeface="Times New Roman" pitchFamily="18" charset="0"/>
              </a:rPr>
              <a:t>Polymorphism</a:t>
            </a:r>
            <a:r>
              <a:rPr lang="en-US" sz="2500" dirty="0">
                <a:cs typeface="Times New Roman" pitchFamily="18" charset="0"/>
              </a:rPr>
              <a:t> in C++: a pointer to an object of class </a:t>
            </a:r>
            <a:r>
              <a:rPr lang="en-US" sz="2500" i="1" dirty="0">
                <a:cs typeface="Times New Roman" pitchFamily="18" charset="0"/>
              </a:rPr>
              <a:t>A</a:t>
            </a:r>
            <a:r>
              <a:rPr lang="en-US" sz="2500" dirty="0">
                <a:cs typeface="Times New Roman" pitchFamily="18" charset="0"/>
              </a:rPr>
              <a:t> can be assigned to an object of </a:t>
            </a:r>
            <a:r>
              <a:rPr lang="en-US" sz="2500" i="1" dirty="0">
                <a:cs typeface="Times New Roman" pitchFamily="18" charset="0"/>
              </a:rPr>
              <a:t>B</a:t>
            </a:r>
            <a:r>
              <a:rPr lang="en-US" sz="2500" dirty="0">
                <a:cs typeface="Times New Roman" pitchFamily="18" charset="0"/>
              </a:rPr>
              <a:t> if </a:t>
            </a:r>
            <a:r>
              <a:rPr lang="en-US" sz="2500" i="1" dirty="0">
                <a:cs typeface="Times New Roman" pitchFamily="18" charset="0"/>
              </a:rPr>
              <a:t>A</a:t>
            </a:r>
            <a:r>
              <a:rPr lang="en-US" sz="2500" dirty="0">
                <a:cs typeface="Times New Roman" pitchFamily="18" charset="0"/>
              </a:rPr>
              <a:t> is an ancestor class of </a:t>
            </a:r>
            <a:r>
              <a:rPr lang="en-US" sz="2500" i="1" dirty="0">
                <a:cs typeface="Times New Roman" pitchFamily="18" charset="0"/>
              </a:rPr>
              <a:t>B</a:t>
            </a:r>
            <a:r>
              <a:rPr lang="en-US" sz="2500" dirty="0">
                <a:cs typeface="Times New Roman" pitchFamily="18" charset="0"/>
              </a:rPr>
              <a:t>, because all members in </a:t>
            </a:r>
            <a:r>
              <a:rPr lang="en-US" sz="2500" i="1" dirty="0">
                <a:cs typeface="Times New Roman" pitchFamily="18" charset="0"/>
              </a:rPr>
              <a:t>A</a:t>
            </a:r>
            <a:r>
              <a:rPr lang="en-US" sz="2500" dirty="0">
                <a:cs typeface="Times New Roman" pitchFamily="18" charset="0"/>
              </a:rPr>
              <a:t> exist in </a:t>
            </a:r>
            <a:r>
              <a:rPr lang="en-US" sz="2500" i="1" dirty="0">
                <a:cs typeface="Times New Roman" pitchFamily="18" charset="0"/>
              </a:rPr>
              <a:t>B</a:t>
            </a:r>
            <a:r>
              <a:rPr lang="en-US" sz="2500" dirty="0">
                <a:cs typeface="Times New Roman" pitchFamily="18" charset="0"/>
              </a:rPr>
              <a:t> too. Class </a:t>
            </a:r>
            <a:r>
              <a:rPr lang="en-US" sz="2500" i="1" dirty="0">
                <a:cs typeface="Times New Roman" pitchFamily="18" charset="0"/>
              </a:rPr>
              <a:t>B</a:t>
            </a:r>
            <a:r>
              <a:rPr lang="en-US" sz="2500" dirty="0">
                <a:cs typeface="Times New Roman" pitchFamily="18" charset="0"/>
              </a:rPr>
              <a:t> </a:t>
            </a:r>
            <a:r>
              <a:rPr lang="en-US" sz="2500" dirty="0" smtClean="0">
                <a:cs typeface="Times New Roman" pitchFamily="18" charset="0"/>
              </a:rPr>
              <a:t>inherits all members from class </a:t>
            </a:r>
            <a:r>
              <a:rPr lang="en-US" sz="2500" i="1" dirty="0" smtClean="0">
                <a:cs typeface="Times New Roman" pitchFamily="18" charset="0"/>
              </a:rPr>
              <a:t>A</a:t>
            </a:r>
            <a:r>
              <a:rPr lang="en-US" sz="2500" dirty="0" smtClean="0">
                <a:cs typeface="Times New Roman" pitchFamily="18" charset="0"/>
              </a:rPr>
              <a:t>.</a:t>
            </a:r>
          </a:p>
          <a:p>
            <a:pPr marL="479425" indent="-479425" defTabSz="966788"/>
            <a:r>
              <a:rPr lang="en-US" sz="2500" dirty="0" smtClean="0">
                <a:cs typeface="Times New Roman" pitchFamily="18" charset="0"/>
              </a:rPr>
              <a:t>Other way around is not true. Pointer to B</a:t>
            </a:r>
          </a:p>
          <a:p>
            <a:pPr marL="479425" indent="-479425" defTabSz="966788"/>
            <a:r>
              <a:rPr lang="en-US" sz="2500" dirty="0">
                <a:cs typeface="Times New Roman" pitchFamily="18" charset="0"/>
              </a:rPr>
              <a:t>c</a:t>
            </a:r>
            <a:r>
              <a:rPr lang="en-US" sz="2500" dirty="0" smtClean="0">
                <a:cs typeface="Times New Roman" pitchFamily="18" charset="0"/>
              </a:rPr>
              <a:t>annot be used to point to A, unless casting.</a:t>
            </a:r>
            <a:endParaRPr lang="en-US" sz="2500" dirty="0">
              <a:cs typeface="Times New Roman" pitchFamily="18" charset="0"/>
            </a:endParaRPr>
          </a:p>
          <a:p>
            <a:pPr marL="479425" indent="-479425" defTabSz="966788">
              <a:lnSpc>
                <a:spcPct val="200000"/>
              </a:lnSpc>
            </a:pPr>
            <a:r>
              <a:rPr lang="en-US" sz="2500" dirty="0" smtClean="0">
                <a:cs typeface="Times New Roman" pitchFamily="18" charset="0"/>
              </a:rPr>
              <a:t>Example</a:t>
            </a:r>
            <a:r>
              <a:rPr lang="en-US" sz="2500" dirty="0">
                <a:cs typeface="Times New Roman" pitchFamily="18" charset="0"/>
              </a:rPr>
              <a:t>: A linked list of nodes of different publications.</a:t>
            </a:r>
          </a:p>
          <a:p>
            <a:pPr marL="479425" indent="-479425" algn="just" defTabSz="966788">
              <a:lnSpc>
                <a:spcPct val="130000"/>
              </a:lnSpc>
            </a:pPr>
            <a:r>
              <a:rPr lang="en-US" dirty="0">
                <a:latin typeface="Arial" pitchFamily="34" charset="0"/>
                <a:cs typeface="Times New Roman" pitchFamily="18" charset="0"/>
              </a:rPr>
              <a:t>class </a:t>
            </a:r>
            <a:r>
              <a:rPr lang="en-US" dirty="0" err="1">
                <a:latin typeface="Arial" pitchFamily="34" charset="0"/>
                <a:cs typeface="Times New Roman" pitchFamily="18" charset="0"/>
              </a:rPr>
              <a:t>PublListNode</a:t>
            </a:r>
            <a:r>
              <a:rPr lang="en-US" dirty="0">
                <a:latin typeface="Arial" pitchFamily="34" charset="0"/>
                <a:cs typeface="Times New Roman" pitchFamily="18" charset="0"/>
              </a:rPr>
              <a:t> {</a:t>
            </a:r>
          </a:p>
          <a:p>
            <a:pPr marL="479425" indent="-479425" algn="just" defTabSz="966788"/>
            <a:r>
              <a:rPr lang="en-US" dirty="0">
                <a:latin typeface="Arial" pitchFamily="34" charset="0"/>
                <a:cs typeface="Times New Roman" pitchFamily="18" charset="0"/>
              </a:rPr>
              <a:t>	Publication *node;	// allow you link any object</a:t>
            </a:r>
          </a:p>
          <a:p>
            <a:pPr marL="479425" indent="-479425" algn="just" defTabSz="966788"/>
            <a:r>
              <a:rPr lang="en-US" dirty="0">
                <a:latin typeface="Arial" pitchFamily="34" charset="0"/>
                <a:cs typeface="Times New Roman" pitchFamily="18" charset="0"/>
              </a:rPr>
              <a:t>	</a:t>
            </a:r>
            <a:r>
              <a:rPr lang="en-US" dirty="0" err="1">
                <a:latin typeface="Arial" pitchFamily="34" charset="0"/>
                <a:cs typeface="Times New Roman" pitchFamily="18" charset="0"/>
              </a:rPr>
              <a:t>PublListNode</a:t>
            </a:r>
            <a:r>
              <a:rPr lang="en-US" dirty="0">
                <a:latin typeface="Arial" pitchFamily="34" charset="0"/>
                <a:cs typeface="Times New Roman" pitchFamily="18" charset="0"/>
              </a:rPr>
              <a:t> *next;</a:t>
            </a:r>
          </a:p>
          <a:p>
            <a:pPr marL="479425" indent="-479425" algn="just" defTabSz="966788"/>
            <a:r>
              <a:rPr lang="en-US" dirty="0">
                <a:latin typeface="Arial" pitchFamily="34" charset="0"/>
                <a:cs typeface="Times New Roman" pitchFamily="18" charset="0"/>
              </a:rPr>
              <a:t>}</a:t>
            </a:r>
          </a:p>
          <a:p>
            <a:pPr marL="479425" indent="-479425" algn="just" defTabSz="966788"/>
            <a:r>
              <a:rPr lang="en-US" dirty="0" smtClean="0">
                <a:latin typeface="Times" pitchFamily="18" charset="0"/>
                <a:cs typeface="Times New Roman" pitchFamily="18" charset="0"/>
              </a:rPr>
              <a:t>This </a:t>
            </a:r>
            <a:r>
              <a:rPr lang="en-US" dirty="0">
                <a:latin typeface="Times" pitchFamily="18" charset="0"/>
                <a:cs typeface="Times New Roman" pitchFamily="18" charset="0"/>
              </a:rPr>
              <a:t>list will allow you to add any kind of objects from the publication hierarchy, e.g., book, newspaper,</a:t>
            </a:r>
            <a:r>
              <a:rPr lang="en-US" sz="2500" dirty="0">
                <a:latin typeface="Times" pitchFamily="18" charset="0"/>
                <a:cs typeface="Times New Roman" pitchFamily="18" charset="0"/>
              </a:rPr>
              <a:t> </a:t>
            </a:r>
            <a:r>
              <a:rPr lang="en-US" sz="2500" dirty="0" err="1">
                <a:latin typeface="Times" pitchFamily="18" charset="0"/>
                <a:cs typeface="Times New Roman" pitchFamily="18" charset="0"/>
              </a:rPr>
              <a:t>FtpReport</a:t>
            </a:r>
            <a:r>
              <a:rPr lang="en-US" sz="2500" dirty="0">
                <a:latin typeface="Times" pitchFamily="18" charset="0"/>
                <a:cs typeface="Times New Roman" pitchFamily="18" charset="0"/>
              </a:rPr>
              <a:t>, and so on ... </a:t>
            </a:r>
          </a:p>
        </p:txBody>
      </p:sp>
      <p:sp>
        <p:nvSpPr>
          <p:cNvPr id="46084" name="Rectangle 4"/>
          <p:cNvSpPr>
            <a:spLocks noChangeArrowheads="1"/>
          </p:cNvSpPr>
          <p:nvPr/>
        </p:nvSpPr>
        <p:spPr bwMode="auto">
          <a:xfrm>
            <a:off x="7315200" y="2157413"/>
            <a:ext cx="1219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class A</a:t>
            </a:r>
          </a:p>
        </p:txBody>
      </p:sp>
      <p:sp>
        <p:nvSpPr>
          <p:cNvPr id="46085" name="Rectangle 5"/>
          <p:cNvSpPr>
            <a:spLocks noChangeArrowheads="1"/>
          </p:cNvSpPr>
          <p:nvPr/>
        </p:nvSpPr>
        <p:spPr bwMode="auto">
          <a:xfrm>
            <a:off x="6553200" y="2081213"/>
            <a:ext cx="2057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5867400" y="2157413"/>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7" name="Line 7"/>
          <p:cNvSpPr>
            <a:spLocks noChangeShapeType="1"/>
          </p:cNvSpPr>
          <p:nvPr/>
        </p:nvSpPr>
        <p:spPr bwMode="auto">
          <a:xfrm>
            <a:off x="6934200" y="223361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Text Box 8"/>
          <p:cNvSpPr txBox="1">
            <a:spLocks noChangeArrowheads="1"/>
          </p:cNvSpPr>
          <p:nvPr/>
        </p:nvSpPr>
        <p:spPr bwMode="auto">
          <a:xfrm>
            <a:off x="6553200" y="2590800"/>
            <a:ext cx="1055688"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class B</a:t>
            </a:r>
          </a:p>
        </p:txBody>
      </p:sp>
    </p:spTree>
    <p:extLst>
      <p:ext uri="{BB962C8B-B14F-4D97-AF65-F5344CB8AC3E}">
        <p14:creationId xmlns:p14="http://schemas.microsoft.com/office/powerpoint/2010/main" val="26920136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533400" y="4529675"/>
            <a:ext cx="7902575" cy="22521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algn="just" defTabSz="966788"/>
            <a:r>
              <a:rPr lang="en-US" dirty="0">
                <a:latin typeface="Times" pitchFamily="18" charset="0"/>
                <a:cs typeface="Times New Roman" pitchFamily="18" charset="0"/>
              </a:rPr>
              <a:t>You can print all titles &amp; media in the list:</a:t>
            </a:r>
            <a:endParaRPr lang="en-US" dirty="0">
              <a:latin typeface="Arial" pitchFamily="34" charset="0"/>
              <a:cs typeface="Times New Roman" pitchFamily="18" charset="0"/>
            </a:endParaRPr>
          </a:p>
          <a:p>
            <a:pPr marL="479425" indent="-479425" algn="just" defTabSz="966788">
              <a:lnSpc>
                <a:spcPct val="160000"/>
              </a:lnSpc>
            </a:pPr>
            <a:r>
              <a:rPr lang="en-US" sz="2000" dirty="0" err="1">
                <a:latin typeface="Arial" pitchFamily="34" charset="0"/>
                <a:cs typeface="Times New Roman" pitchFamily="18" charset="0"/>
              </a:rPr>
              <a:t>PublListNode</a:t>
            </a:r>
            <a:r>
              <a:rPr lang="en-US" sz="2000" dirty="0">
                <a:latin typeface="Arial" pitchFamily="34" charset="0"/>
                <a:cs typeface="Times New Roman" pitchFamily="18" charset="0"/>
              </a:rPr>
              <a:t> *</a:t>
            </a:r>
            <a:r>
              <a:rPr lang="en-US" sz="2000" dirty="0" err="1">
                <a:latin typeface="Arial" pitchFamily="34" charset="0"/>
                <a:cs typeface="Times New Roman" pitchFamily="18" charset="0"/>
              </a:rPr>
              <a:t>ip</a:t>
            </a:r>
            <a:r>
              <a:rPr lang="en-US" sz="2000" dirty="0">
                <a:latin typeface="Arial" pitchFamily="34" charset="0"/>
                <a:cs typeface="Times New Roman" pitchFamily="18" charset="0"/>
              </a:rPr>
              <a:t>;</a:t>
            </a:r>
          </a:p>
          <a:p>
            <a:pPr marL="479425" indent="-479425" algn="just" defTabSz="966788"/>
            <a:r>
              <a:rPr lang="en-US" sz="2000" dirty="0">
                <a:latin typeface="Arial" pitchFamily="34" charset="0"/>
                <a:cs typeface="Times New Roman" pitchFamily="18" charset="0"/>
              </a:rPr>
              <a:t>for (</a:t>
            </a:r>
            <a:r>
              <a:rPr lang="en-US" sz="2000" dirty="0" err="1">
                <a:latin typeface="Arial" pitchFamily="34" charset="0"/>
                <a:cs typeface="Times New Roman" pitchFamily="18" charset="0"/>
              </a:rPr>
              <a:t>ip</a:t>
            </a:r>
            <a:r>
              <a:rPr lang="en-US" sz="2000" dirty="0">
                <a:latin typeface="Arial" pitchFamily="34" charset="0"/>
                <a:cs typeface="Times New Roman" pitchFamily="18" charset="0"/>
              </a:rPr>
              <a:t> = head; </a:t>
            </a:r>
            <a:r>
              <a:rPr lang="en-US" sz="2000" dirty="0" err="1">
                <a:latin typeface="Arial" pitchFamily="34" charset="0"/>
                <a:cs typeface="Times New Roman" pitchFamily="18" charset="0"/>
              </a:rPr>
              <a:t>ip</a:t>
            </a:r>
            <a:r>
              <a:rPr lang="en-US" sz="2000" dirty="0">
                <a:latin typeface="Arial" pitchFamily="34" charset="0"/>
                <a:cs typeface="Times New Roman" pitchFamily="18" charset="0"/>
              </a:rPr>
              <a:t> !=0; </a:t>
            </a:r>
            <a:r>
              <a:rPr lang="en-US" sz="2000" dirty="0" err="1">
                <a:latin typeface="Arial" pitchFamily="34" charset="0"/>
                <a:cs typeface="Times New Roman" pitchFamily="18" charset="0"/>
              </a:rPr>
              <a:t>ip</a:t>
            </a:r>
            <a:r>
              <a:rPr lang="en-US" sz="2000" dirty="0">
                <a:latin typeface="Arial" pitchFamily="34" charset="0"/>
                <a:cs typeface="Times New Roman" pitchFamily="18" charset="0"/>
              </a:rPr>
              <a:t> = </a:t>
            </a:r>
            <a:r>
              <a:rPr lang="en-US" sz="2000" dirty="0" err="1">
                <a:latin typeface="Arial" pitchFamily="34" charset="0"/>
                <a:cs typeface="Times New Roman" pitchFamily="18" charset="0"/>
              </a:rPr>
              <a:t>ip</a:t>
            </a:r>
            <a:r>
              <a:rPr lang="en-US" sz="2000" dirty="0">
                <a:latin typeface="Arial" pitchFamily="34" charset="0"/>
                <a:cs typeface="Times New Roman" pitchFamily="18" charset="0"/>
              </a:rPr>
              <a:t>-&gt;next) {</a:t>
            </a:r>
          </a:p>
          <a:p>
            <a:pPr marL="479425" indent="-479425" algn="just" defTabSz="966788"/>
            <a:r>
              <a:rPr lang="en-US" sz="2000" dirty="0">
                <a:latin typeface="Arial" pitchFamily="34" charset="0"/>
                <a:cs typeface="Times New Roman" pitchFamily="18" charset="0"/>
              </a:rPr>
              <a:t>	Publication *pub = </a:t>
            </a:r>
            <a:r>
              <a:rPr lang="en-US" sz="2000" dirty="0" err="1">
                <a:latin typeface="Arial" pitchFamily="34" charset="0"/>
                <a:cs typeface="Times New Roman" pitchFamily="18" charset="0"/>
              </a:rPr>
              <a:t>ip</a:t>
            </a:r>
            <a:r>
              <a:rPr lang="en-US" sz="2000" dirty="0">
                <a:latin typeface="Arial" pitchFamily="34" charset="0"/>
                <a:cs typeface="Times New Roman" pitchFamily="18" charset="0"/>
              </a:rPr>
              <a:t>-&gt;node;</a:t>
            </a:r>
          </a:p>
          <a:p>
            <a:pPr marL="479425" indent="-479425" algn="just" defTabSz="966788"/>
            <a:r>
              <a:rPr lang="en-US" sz="2000" dirty="0">
                <a:latin typeface="Arial" pitchFamily="34" charset="0"/>
                <a:cs typeface="Times New Roman" pitchFamily="18" charset="0"/>
              </a:rPr>
              <a:t>	cout&lt;&lt;"%s %s/n"&lt;&lt; pub-&gt;Title()&lt;&lt;pub-&gt;Medium())&lt;&lt;</a:t>
            </a:r>
            <a:r>
              <a:rPr lang="en-US" sz="2000" dirty="0" err="1">
                <a:latin typeface="Arial" pitchFamily="34" charset="0"/>
                <a:cs typeface="Times New Roman" pitchFamily="18" charset="0"/>
              </a:rPr>
              <a:t>endl</a:t>
            </a:r>
            <a:r>
              <a:rPr lang="en-US" sz="2000" dirty="0">
                <a:latin typeface="Arial" pitchFamily="34" charset="0"/>
                <a:cs typeface="Times New Roman" pitchFamily="18" charset="0"/>
              </a:rPr>
              <a:t>;</a:t>
            </a:r>
          </a:p>
          <a:p>
            <a:pPr marL="479425" indent="-479425" algn="just" defTabSz="966788"/>
            <a:r>
              <a:rPr lang="en-US" sz="2000" dirty="0">
                <a:latin typeface="Arial" pitchFamily="34" charset="0"/>
                <a:cs typeface="Times New Roman" pitchFamily="18" charset="0"/>
              </a:rPr>
              <a:t>}</a:t>
            </a:r>
          </a:p>
        </p:txBody>
      </p:sp>
      <p:sp>
        <p:nvSpPr>
          <p:cNvPr id="47107" name="Rectangle 76"/>
          <p:cNvSpPr>
            <a:spLocks noChangeArrowheads="1"/>
          </p:cNvSpPr>
          <p:nvPr/>
        </p:nvSpPr>
        <p:spPr bwMode="auto">
          <a:xfrm>
            <a:off x="6934200" y="4724400"/>
            <a:ext cx="2209800" cy="1201737"/>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tabLst>
                <a:tab pos="1371600" algn="l"/>
              </a:tabLst>
            </a:pPr>
            <a:r>
              <a:rPr lang="en-US" sz="1800" dirty="0">
                <a:latin typeface="Arial" pitchFamily="34" charset="0"/>
                <a:cs typeface="Times New Roman" pitchFamily="18" charset="0"/>
              </a:rPr>
              <a:t>PL concept	paper</a:t>
            </a:r>
          </a:p>
          <a:p>
            <a:pPr>
              <a:spcBef>
                <a:spcPct val="50000"/>
              </a:spcBef>
              <a:tabLst>
                <a:tab pos="1371600" algn="l"/>
              </a:tabLst>
            </a:pPr>
            <a:r>
              <a:rPr lang="en-US" sz="1800" dirty="0">
                <a:latin typeface="Arial" pitchFamily="34" charset="0"/>
                <a:cs typeface="Times New Roman" pitchFamily="18" charset="0"/>
              </a:rPr>
              <a:t>Ethernet	disk</a:t>
            </a:r>
          </a:p>
          <a:p>
            <a:pPr>
              <a:spcBef>
                <a:spcPct val="50000"/>
              </a:spcBef>
              <a:tabLst>
                <a:tab pos="1371600" algn="l"/>
              </a:tabLst>
            </a:pPr>
            <a:r>
              <a:rPr lang="en-US" sz="1800" dirty="0">
                <a:latin typeface="Arial" pitchFamily="34" charset="0"/>
                <a:cs typeface="Times New Roman" pitchFamily="18" charset="0"/>
              </a:rPr>
              <a:t>OS manual	paper</a:t>
            </a:r>
          </a:p>
        </p:txBody>
      </p:sp>
      <p:sp>
        <p:nvSpPr>
          <p:cNvPr id="47108" name="Line 46"/>
          <p:cNvSpPr>
            <a:spLocks noChangeShapeType="1"/>
          </p:cNvSpPr>
          <p:nvPr/>
        </p:nvSpPr>
        <p:spPr bwMode="auto">
          <a:xfrm>
            <a:off x="381000" y="990600"/>
            <a:ext cx="5286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Rectangle 5"/>
          <p:cNvSpPr>
            <a:spLocks noChangeArrowheads="1"/>
          </p:cNvSpPr>
          <p:nvPr/>
        </p:nvSpPr>
        <p:spPr bwMode="auto">
          <a:xfrm>
            <a:off x="4114800" y="2189163"/>
            <a:ext cx="596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Thesis</a:t>
            </a:r>
            <a:endParaRPr lang="en-US" sz="1600"/>
          </a:p>
        </p:txBody>
      </p:sp>
      <p:sp>
        <p:nvSpPr>
          <p:cNvPr id="47110" name="Rectangle 7"/>
          <p:cNvSpPr>
            <a:spLocks noChangeArrowheads="1"/>
          </p:cNvSpPr>
          <p:nvPr/>
        </p:nvSpPr>
        <p:spPr bwMode="auto">
          <a:xfrm>
            <a:off x="1203325" y="1589088"/>
            <a:ext cx="1323975" cy="387350"/>
          </a:xfrm>
          <a:prstGeom prst="rect">
            <a:avLst/>
          </a:prstGeom>
          <a:solidFill>
            <a:schemeClr val="bg1"/>
          </a:solidFill>
          <a:ln w="12700">
            <a:solidFill>
              <a:srgbClr val="000000"/>
            </a:solidFill>
            <a:miter lim="800000"/>
            <a:headEnd/>
            <a:tailEnd/>
          </a:ln>
        </p:spPr>
        <p:txBody>
          <a:bodyPr/>
          <a:lstStyle/>
          <a:p>
            <a:pPr algn="ctr"/>
            <a:r>
              <a:rPr lang="en-US" sz="1600"/>
              <a:t>next</a:t>
            </a:r>
            <a:endParaRPr lang="en-US"/>
          </a:p>
        </p:txBody>
      </p:sp>
      <p:sp>
        <p:nvSpPr>
          <p:cNvPr id="47111" name="Rectangle 50"/>
          <p:cNvSpPr>
            <a:spLocks noChangeArrowheads="1"/>
          </p:cNvSpPr>
          <p:nvPr/>
        </p:nvSpPr>
        <p:spPr bwMode="auto">
          <a:xfrm>
            <a:off x="909638" y="909638"/>
            <a:ext cx="1984375" cy="11430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2" name="Rectangle 58"/>
          <p:cNvSpPr>
            <a:spLocks noChangeArrowheads="1"/>
          </p:cNvSpPr>
          <p:nvPr/>
        </p:nvSpPr>
        <p:spPr bwMode="auto">
          <a:xfrm>
            <a:off x="1190625" y="1143000"/>
            <a:ext cx="1323975" cy="306388"/>
          </a:xfrm>
          <a:prstGeom prst="rect">
            <a:avLst/>
          </a:prstGeom>
          <a:solidFill>
            <a:schemeClr val="bg1"/>
          </a:solidFill>
          <a:ln w="12700">
            <a:solidFill>
              <a:srgbClr val="000000"/>
            </a:solidFill>
            <a:miter lim="800000"/>
            <a:headEnd/>
            <a:tailEnd/>
          </a:ln>
        </p:spPr>
        <p:txBody>
          <a:bodyPr/>
          <a:lstStyle/>
          <a:p>
            <a:pPr algn="ctr"/>
            <a:r>
              <a:rPr lang="en-US" sz="1600"/>
              <a:t>node</a:t>
            </a:r>
          </a:p>
        </p:txBody>
      </p:sp>
      <p:sp>
        <p:nvSpPr>
          <p:cNvPr id="47113" name="Freeform 60"/>
          <p:cNvSpPr>
            <a:spLocks/>
          </p:cNvSpPr>
          <p:nvPr/>
        </p:nvSpPr>
        <p:spPr bwMode="auto">
          <a:xfrm>
            <a:off x="2549525" y="985838"/>
            <a:ext cx="1293813" cy="762000"/>
          </a:xfrm>
          <a:custGeom>
            <a:avLst/>
            <a:gdLst>
              <a:gd name="T0" fmla="*/ 0 w 1056"/>
              <a:gd name="T1" fmla="*/ 762000 h 1440"/>
              <a:gd name="T2" fmla="*/ 999765 w 1056"/>
              <a:gd name="T3" fmla="*/ 762000 h 1440"/>
              <a:gd name="T4" fmla="*/ 999765 w 1056"/>
              <a:gd name="T5" fmla="*/ 0 h 1440"/>
              <a:gd name="T6" fmla="*/ 1293813 w 1056"/>
              <a:gd name="T7" fmla="*/ 0 h 14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1440">
                <a:moveTo>
                  <a:pt x="0" y="1440"/>
                </a:moveTo>
                <a:lnTo>
                  <a:pt x="816" y="1440"/>
                </a:lnTo>
                <a:lnTo>
                  <a:pt x="816" y="0"/>
                </a:lnTo>
                <a:lnTo>
                  <a:pt x="1056"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Rectangle 62"/>
          <p:cNvSpPr>
            <a:spLocks noChangeArrowheads="1"/>
          </p:cNvSpPr>
          <p:nvPr/>
        </p:nvSpPr>
        <p:spPr bwMode="auto">
          <a:xfrm>
            <a:off x="4138613" y="1589088"/>
            <a:ext cx="1322387" cy="387350"/>
          </a:xfrm>
          <a:prstGeom prst="rect">
            <a:avLst/>
          </a:prstGeom>
          <a:solidFill>
            <a:schemeClr val="bg1"/>
          </a:solidFill>
          <a:ln w="12700">
            <a:solidFill>
              <a:srgbClr val="000000"/>
            </a:solidFill>
            <a:miter lim="800000"/>
            <a:headEnd/>
            <a:tailEnd/>
          </a:ln>
        </p:spPr>
        <p:txBody>
          <a:bodyPr/>
          <a:lstStyle/>
          <a:p>
            <a:pPr algn="ctr"/>
            <a:r>
              <a:rPr lang="en-US" sz="1600"/>
              <a:t>next</a:t>
            </a:r>
          </a:p>
        </p:txBody>
      </p:sp>
      <p:sp>
        <p:nvSpPr>
          <p:cNvPr id="47115" name="Rectangle 63"/>
          <p:cNvSpPr>
            <a:spLocks noChangeArrowheads="1"/>
          </p:cNvSpPr>
          <p:nvPr/>
        </p:nvSpPr>
        <p:spPr bwMode="auto">
          <a:xfrm>
            <a:off x="3843338" y="909638"/>
            <a:ext cx="1985962" cy="11430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Rectangle 64"/>
          <p:cNvSpPr>
            <a:spLocks noChangeArrowheads="1"/>
          </p:cNvSpPr>
          <p:nvPr/>
        </p:nvSpPr>
        <p:spPr bwMode="auto">
          <a:xfrm>
            <a:off x="4159250" y="1062038"/>
            <a:ext cx="1323975" cy="387350"/>
          </a:xfrm>
          <a:prstGeom prst="rect">
            <a:avLst/>
          </a:prstGeom>
          <a:solidFill>
            <a:schemeClr val="bg1"/>
          </a:solidFill>
          <a:ln w="12700">
            <a:solidFill>
              <a:srgbClr val="000000"/>
            </a:solidFill>
            <a:miter lim="800000"/>
            <a:headEnd/>
            <a:tailEnd/>
          </a:ln>
        </p:spPr>
        <p:txBody>
          <a:bodyPr/>
          <a:lstStyle/>
          <a:p>
            <a:pPr algn="ctr"/>
            <a:r>
              <a:rPr lang="en-US" sz="1600"/>
              <a:t>node</a:t>
            </a:r>
            <a:endParaRPr lang="en-US"/>
          </a:p>
        </p:txBody>
      </p:sp>
      <p:sp>
        <p:nvSpPr>
          <p:cNvPr id="47117" name="Freeform 65"/>
          <p:cNvSpPr>
            <a:spLocks/>
          </p:cNvSpPr>
          <p:nvPr/>
        </p:nvSpPr>
        <p:spPr bwMode="auto">
          <a:xfrm>
            <a:off x="5483225" y="985838"/>
            <a:ext cx="1295400" cy="762000"/>
          </a:xfrm>
          <a:custGeom>
            <a:avLst/>
            <a:gdLst>
              <a:gd name="T0" fmla="*/ 0 w 1056"/>
              <a:gd name="T1" fmla="*/ 762000 h 1440"/>
              <a:gd name="T2" fmla="*/ 1000991 w 1056"/>
              <a:gd name="T3" fmla="*/ 762000 h 1440"/>
              <a:gd name="T4" fmla="*/ 1000991 w 1056"/>
              <a:gd name="T5" fmla="*/ 0 h 1440"/>
              <a:gd name="T6" fmla="*/ 1295400 w 1056"/>
              <a:gd name="T7" fmla="*/ 0 h 14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1440">
                <a:moveTo>
                  <a:pt x="0" y="1440"/>
                </a:moveTo>
                <a:lnTo>
                  <a:pt x="816" y="1440"/>
                </a:lnTo>
                <a:lnTo>
                  <a:pt x="816" y="0"/>
                </a:lnTo>
                <a:lnTo>
                  <a:pt x="1056"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8" name="Rectangle 67"/>
          <p:cNvSpPr>
            <a:spLocks noChangeArrowheads="1"/>
          </p:cNvSpPr>
          <p:nvPr/>
        </p:nvSpPr>
        <p:spPr bwMode="auto">
          <a:xfrm>
            <a:off x="7072313" y="1589088"/>
            <a:ext cx="1323975" cy="387350"/>
          </a:xfrm>
          <a:prstGeom prst="rect">
            <a:avLst/>
          </a:prstGeom>
          <a:solidFill>
            <a:schemeClr val="bg1"/>
          </a:solidFill>
          <a:ln w="12700">
            <a:solidFill>
              <a:srgbClr val="000000"/>
            </a:solidFill>
            <a:miter lim="800000"/>
            <a:headEnd/>
            <a:tailEnd/>
          </a:ln>
        </p:spPr>
        <p:txBody>
          <a:bodyPr/>
          <a:lstStyle/>
          <a:p>
            <a:pPr algn="ctr"/>
            <a:r>
              <a:rPr lang="en-US" sz="1600"/>
              <a:t>NULL</a:t>
            </a:r>
          </a:p>
        </p:txBody>
      </p:sp>
      <p:sp>
        <p:nvSpPr>
          <p:cNvPr id="47119" name="Rectangle 68"/>
          <p:cNvSpPr>
            <a:spLocks noChangeArrowheads="1"/>
          </p:cNvSpPr>
          <p:nvPr/>
        </p:nvSpPr>
        <p:spPr bwMode="auto">
          <a:xfrm>
            <a:off x="6778625" y="909638"/>
            <a:ext cx="1984375" cy="11430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Rectangle 69"/>
          <p:cNvSpPr>
            <a:spLocks noChangeArrowheads="1"/>
          </p:cNvSpPr>
          <p:nvPr/>
        </p:nvSpPr>
        <p:spPr bwMode="auto">
          <a:xfrm>
            <a:off x="7094538" y="1062038"/>
            <a:ext cx="1323975" cy="387350"/>
          </a:xfrm>
          <a:prstGeom prst="rect">
            <a:avLst/>
          </a:prstGeom>
          <a:solidFill>
            <a:schemeClr val="bg1"/>
          </a:solidFill>
          <a:ln w="12700">
            <a:solidFill>
              <a:srgbClr val="000000"/>
            </a:solidFill>
            <a:miter lim="800000"/>
            <a:headEnd/>
            <a:tailEnd/>
          </a:ln>
        </p:spPr>
        <p:txBody>
          <a:bodyPr/>
          <a:lstStyle/>
          <a:p>
            <a:pPr algn="ctr"/>
            <a:r>
              <a:rPr lang="en-US" sz="1600"/>
              <a:t>node</a:t>
            </a:r>
            <a:endParaRPr lang="en-US"/>
          </a:p>
        </p:txBody>
      </p:sp>
      <p:cxnSp>
        <p:nvCxnSpPr>
          <p:cNvPr id="47121" name="AutoShape 73"/>
          <p:cNvCxnSpPr>
            <a:cxnSpLocks noChangeShapeType="1"/>
            <a:stCxn id="47112" idx="1"/>
            <a:endCxn id="47134" idx="1"/>
          </p:cNvCxnSpPr>
          <p:nvPr/>
        </p:nvCxnSpPr>
        <p:spPr bwMode="auto">
          <a:xfrm rot="10800000" flipV="1">
            <a:off x="1066800" y="1296988"/>
            <a:ext cx="123825" cy="1304925"/>
          </a:xfrm>
          <a:prstGeom prst="bentConnector3">
            <a:avLst>
              <a:gd name="adj1" fmla="val 28461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2" name="AutoShape 74"/>
          <p:cNvCxnSpPr>
            <a:cxnSpLocks noChangeShapeType="1"/>
          </p:cNvCxnSpPr>
          <p:nvPr/>
        </p:nvCxnSpPr>
        <p:spPr bwMode="auto">
          <a:xfrm rot="10800000" flipV="1">
            <a:off x="4102100" y="1214438"/>
            <a:ext cx="57150" cy="1346200"/>
          </a:xfrm>
          <a:prstGeom prst="bentConnector3">
            <a:avLst>
              <a:gd name="adj1" fmla="val 3781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3" name="AutoShape 75"/>
          <p:cNvCxnSpPr>
            <a:cxnSpLocks noChangeShapeType="1"/>
          </p:cNvCxnSpPr>
          <p:nvPr/>
        </p:nvCxnSpPr>
        <p:spPr bwMode="auto">
          <a:xfrm rot="10800000" flipV="1">
            <a:off x="7065963" y="1214438"/>
            <a:ext cx="57150" cy="1346200"/>
          </a:xfrm>
          <a:prstGeom prst="bentConnector3">
            <a:avLst>
              <a:gd name="adj1" fmla="val 3781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24" name="Rectangle 34"/>
          <p:cNvSpPr>
            <a:spLocks noChangeArrowheads="1"/>
          </p:cNvSpPr>
          <p:nvPr/>
        </p:nvSpPr>
        <p:spPr bwMode="auto">
          <a:xfrm>
            <a:off x="7421563" y="2189163"/>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Report</a:t>
            </a:r>
            <a:endParaRPr lang="en-US" sz="1600"/>
          </a:p>
        </p:txBody>
      </p:sp>
      <p:sp>
        <p:nvSpPr>
          <p:cNvPr id="47125" name="Rectangle 35"/>
          <p:cNvSpPr>
            <a:spLocks noChangeArrowheads="1"/>
          </p:cNvSpPr>
          <p:nvPr/>
        </p:nvSpPr>
        <p:spPr bwMode="auto">
          <a:xfrm>
            <a:off x="7094538" y="2438400"/>
            <a:ext cx="1435100" cy="304800"/>
          </a:xfrm>
          <a:prstGeom prst="rect">
            <a:avLst/>
          </a:prstGeom>
          <a:solidFill>
            <a:srgbClr val="EAEAEA"/>
          </a:solidFill>
          <a:ln w="12700">
            <a:solidFill>
              <a:srgbClr val="000000"/>
            </a:solidFill>
            <a:miter lim="800000"/>
            <a:headEnd/>
            <a:tailEnd/>
          </a:ln>
        </p:spPr>
        <p:txBody>
          <a:bodyPr/>
          <a:lstStyle/>
          <a:p>
            <a:endParaRPr lang="en-US"/>
          </a:p>
        </p:txBody>
      </p:sp>
      <p:sp>
        <p:nvSpPr>
          <p:cNvPr id="47126" name="Rectangle 36"/>
          <p:cNvSpPr>
            <a:spLocks noChangeArrowheads="1"/>
          </p:cNvSpPr>
          <p:nvPr/>
        </p:nvSpPr>
        <p:spPr bwMode="auto">
          <a:xfrm>
            <a:off x="7094538" y="2743200"/>
            <a:ext cx="1435100" cy="304800"/>
          </a:xfrm>
          <a:prstGeom prst="rect">
            <a:avLst/>
          </a:prstGeom>
          <a:solidFill>
            <a:srgbClr val="EAEAEA"/>
          </a:solidFill>
          <a:ln w="12700">
            <a:solidFill>
              <a:srgbClr val="000000"/>
            </a:solidFill>
            <a:miter lim="800000"/>
            <a:headEnd/>
            <a:tailEnd/>
          </a:ln>
        </p:spPr>
        <p:txBody>
          <a:bodyPr/>
          <a:lstStyle/>
          <a:p>
            <a:endParaRPr lang="en-US"/>
          </a:p>
        </p:txBody>
      </p:sp>
      <p:sp>
        <p:nvSpPr>
          <p:cNvPr id="47127" name="Rectangle 37"/>
          <p:cNvSpPr>
            <a:spLocks noChangeArrowheads="1"/>
          </p:cNvSpPr>
          <p:nvPr/>
        </p:nvSpPr>
        <p:spPr bwMode="auto">
          <a:xfrm>
            <a:off x="7094538" y="3048000"/>
            <a:ext cx="1435100" cy="304800"/>
          </a:xfrm>
          <a:prstGeom prst="rect">
            <a:avLst/>
          </a:prstGeom>
          <a:solidFill>
            <a:srgbClr val="EAEAEA"/>
          </a:solidFill>
          <a:ln w="12700">
            <a:solidFill>
              <a:srgbClr val="000000"/>
            </a:solidFill>
            <a:miter lim="800000"/>
            <a:headEnd/>
            <a:tailEnd/>
          </a:ln>
        </p:spPr>
        <p:txBody>
          <a:bodyPr/>
          <a:lstStyle/>
          <a:p>
            <a:endParaRPr lang="en-US"/>
          </a:p>
        </p:txBody>
      </p:sp>
      <p:sp>
        <p:nvSpPr>
          <p:cNvPr id="47128" name="Rectangle 38"/>
          <p:cNvSpPr>
            <a:spLocks noChangeArrowheads="1"/>
          </p:cNvSpPr>
          <p:nvPr/>
        </p:nvSpPr>
        <p:spPr bwMode="auto">
          <a:xfrm>
            <a:off x="7094538" y="3352800"/>
            <a:ext cx="1435100" cy="304800"/>
          </a:xfrm>
          <a:prstGeom prst="rect">
            <a:avLst/>
          </a:prstGeom>
          <a:solidFill>
            <a:schemeClr val="bg1"/>
          </a:solidFill>
          <a:ln w="12700">
            <a:solidFill>
              <a:srgbClr val="000000"/>
            </a:solidFill>
            <a:miter lim="800000"/>
            <a:headEnd/>
            <a:tailEnd/>
          </a:ln>
        </p:spPr>
        <p:txBody>
          <a:bodyPr/>
          <a:lstStyle/>
          <a:p>
            <a:endParaRPr lang="en-US"/>
          </a:p>
        </p:txBody>
      </p:sp>
      <p:sp>
        <p:nvSpPr>
          <p:cNvPr id="47129" name="Rectangle 39"/>
          <p:cNvSpPr>
            <a:spLocks noChangeArrowheads="1"/>
          </p:cNvSpPr>
          <p:nvPr/>
        </p:nvSpPr>
        <p:spPr bwMode="auto">
          <a:xfrm>
            <a:off x="7593013" y="2468563"/>
            <a:ext cx="338137"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150</a:t>
            </a:r>
            <a:endParaRPr lang="en-US" sz="1600"/>
          </a:p>
        </p:txBody>
      </p:sp>
      <p:sp>
        <p:nvSpPr>
          <p:cNvPr id="47130" name="Rectangle 40"/>
          <p:cNvSpPr>
            <a:spLocks noChangeArrowheads="1"/>
          </p:cNvSpPr>
          <p:nvPr/>
        </p:nvSpPr>
        <p:spPr bwMode="auto">
          <a:xfrm>
            <a:off x="7366000" y="2773363"/>
            <a:ext cx="1016000"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OS manual</a:t>
            </a:r>
          </a:p>
        </p:txBody>
      </p:sp>
      <p:sp>
        <p:nvSpPr>
          <p:cNvPr id="47131" name="Rectangle 41"/>
          <p:cNvSpPr>
            <a:spLocks noChangeArrowheads="1"/>
          </p:cNvSpPr>
          <p:nvPr/>
        </p:nvSpPr>
        <p:spPr bwMode="auto">
          <a:xfrm>
            <a:off x="7500938" y="3048000"/>
            <a:ext cx="519112"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paper</a:t>
            </a:r>
            <a:endParaRPr lang="en-US" sz="1600"/>
          </a:p>
        </p:txBody>
      </p:sp>
      <p:sp>
        <p:nvSpPr>
          <p:cNvPr id="47132" name="Rectangle 42"/>
          <p:cNvSpPr>
            <a:spLocks noChangeArrowheads="1"/>
          </p:cNvSpPr>
          <p:nvPr/>
        </p:nvSpPr>
        <p:spPr bwMode="auto">
          <a:xfrm>
            <a:off x="7329488" y="3413125"/>
            <a:ext cx="9001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ASU-CSE</a:t>
            </a:r>
            <a:endParaRPr lang="en-US" sz="1600"/>
          </a:p>
        </p:txBody>
      </p:sp>
      <p:sp>
        <p:nvSpPr>
          <p:cNvPr id="47133" name="Rectangle 4"/>
          <p:cNvSpPr>
            <a:spLocks noChangeArrowheads="1"/>
          </p:cNvSpPr>
          <p:nvPr/>
        </p:nvSpPr>
        <p:spPr bwMode="auto">
          <a:xfrm>
            <a:off x="1533525" y="2205038"/>
            <a:ext cx="461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Book</a:t>
            </a:r>
            <a:endParaRPr lang="en-US" sz="1600"/>
          </a:p>
        </p:txBody>
      </p:sp>
      <p:sp>
        <p:nvSpPr>
          <p:cNvPr id="47134" name="Rectangle 11"/>
          <p:cNvSpPr>
            <a:spLocks noChangeArrowheads="1"/>
          </p:cNvSpPr>
          <p:nvPr/>
        </p:nvSpPr>
        <p:spPr bwMode="auto">
          <a:xfrm>
            <a:off x="1066800" y="2449513"/>
            <a:ext cx="1431925" cy="304800"/>
          </a:xfrm>
          <a:prstGeom prst="rect">
            <a:avLst/>
          </a:prstGeom>
          <a:solidFill>
            <a:srgbClr val="EAEAEA"/>
          </a:solidFill>
          <a:ln w="12700">
            <a:solidFill>
              <a:srgbClr val="000000"/>
            </a:solidFill>
            <a:miter lim="800000"/>
            <a:headEnd/>
            <a:tailEnd/>
          </a:ln>
        </p:spPr>
        <p:txBody>
          <a:bodyPr/>
          <a:lstStyle/>
          <a:p>
            <a:endParaRPr lang="en-US"/>
          </a:p>
        </p:txBody>
      </p:sp>
      <p:sp>
        <p:nvSpPr>
          <p:cNvPr id="47135" name="Rectangle 12"/>
          <p:cNvSpPr>
            <a:spLocks noChangeArrowheads="1"/>
          </p:cNvSpPr>
          <p:nvPr/>
        </p:nvSpPr>
        <p:spPr bwMode="auto">
          <a:xfrm>
            <a:off x="1066800" y="2754313"/>
            <a:ext cx="1431925" cy="304800"/>
          </a:xfrm>
          <a:prstGeom prst="rect">
            <a:avLst/>
          </a:prstGeom>
          <a:solidFill>
            <a:srgbClr val="EAEAEA"/>
          </a:solidFill>
          <a:ln w="12700">
            <a:solidFill>
              <a:srgbClr val="000000"/>
            </a:solidFill>
            <a:miter lim="800000"/>
            <a:headEnd/>
            <a:tailEnd/>
          </a:ln>
        </p:spPr>
        <p:txBody>
          <a:bodyPr/>
          <a:lstStyle/>
          <a:p>
            <a:endParaRPr lang="en-US"/>
          </a:p>
        </p:txBody>
      </p:sp>
      <p:sp>
        <p:nvSpPr>
          <p:cNvPr id="47136" name="Rectangle 13"/>
          <p:cNvSpPr>
            <a:spLocks noChangeArrowheads="1"/>
          </p:cNvSpPr>
          <p:nvPr/>
        </p:nvSpPr>
        <p:spPr bwMode="auto">
          <a:xfrm>
            <a:off x="1066800" y="3059113"/>
            <a:ext cx="1431925" cy="304800"/>
          </a:xfrm>
          <a:prstGeom prst="rect">
            <a:avLst/>
          </a:prstGeom>
          <a:solidFill>
            <a:srgbClr val="EAEAEA"/>
          </a:solidFill>
          <a:ln w="12700">
            <a:solidFill>
              <a:srgbClr val="000000"/>
            </a:solidFill>
            <a:miter lim="800000"/>
            <a:headEnd/>
            <a:tailEnd/>
          </a:ln>
        </p:spPr>
        <p:txBody>
          <a:bodyPr/>
          <a:lstStyle/>
          <a:p>
            <a:endParaRPr lang="en-US"/>
          </a:p>
        </p:txBody>
      </p:sp>
      <p:sp>
        <p:nvSpPr>
          <p:cNvPr id="47137" name="Rectangle 14"/>
          <p:cNvSpPr>
            <a:spLocks noChangeArrowheads="1"/>
          </p:cNvSpPr>
          <p:nvPr/>
        </p:nvSpPr>
        <p:spPr bwMode="auto">
          <a:xfrm>
            <a:off x="1066800" y="3352800"/>
            <a:ext cx="1431925" cy="304800"/>
          </a:xfrm>
          <a:prstGeom prst="rect">
            <a:avLst/>
          </a:prstGeom>
          <a:solidFill>
            <a:schemeClr val="bg1"/>
          </a:solidFill>
          <a:ln w="12700">
            <a:solidFill>
              <a:srgbClr val="000000"/>
            </a:solidFill>
            <a:miter lim="800000"/>
            <a:headEnd/>
            <a:tailEnd/>
          </a:ln>
        </p:spPr>
        <p:txBody>
          <a:bodyPr/>
          <a:lstStyle/>
          <a:p>
            <a:pPr algn="ctr"/>
            <a:r>
              <a:rPr lang="en-US" sz="1600"/>
              <a:t>1568602286</a:t>
            </a:r>
          </a:p>
        </p:txBody>
      </p:sp>
      <p:sp>
        <p:nvSpPr>
          <p:cNvPr id="47138" name="Rectangle 15"/>
          <p:cNvSpPr>
            <a:spLocks noChangeArrowheads="1"/>
          </p:cNvSpPr>
          <p:nvPr/>
        </p:nvSpPr>
        <p:spPr bwMode="auto">
          <a:xfrm>
            <a:off x="1066800" y="3657600"/>
            <a:ext cx="1431925" cy="304800"/>
          </a:xfrm>
          <a:prstGeom prst="rect">
            <a:avLst/>
          </a:prstGeom>
          <a:solidFill>
            <a:schemeClr val="bg1"/>
          </a:solidFill>
          <a:ln w="12700">
            <a:solidFill>
              <a:srgbClr val="000000"/>
            </a:solidFill>
            <a:miter lim="800000"/>
            <a:headEnd/>
            <a:tailEnd/>
          </a:ln>
        </p:spPr>
        <p:txBody>
          <a:bodyPr/>
          <a:lstStyle/>
          <a:p>
            <a:pPr algn="ctr"/>
            <a:r>
              <a:rPr lang="en-US" sz="1600"/>
              <a:t>Smidt</a:t>
            </a:r>
          </a:p>
        </p:txBody>
      </p:sp>
      <p:sp>
        <p:nvSpPr>
          <p:cNvPr id="47139" name="Rectangle 16"/>
          <p:cNvSpPr>
            <a:spLocks noChangeArrowheads="1"/>
          </p:cNvSpPr>
          <p:nvPr/>
        </p:nvSpPr>
        <p:spPr bwMode="auto">
          <a:xfrm>
            <a:off x="1066800" y="3962400"/>
            <a:ext cx="1431925" cy="304800"/>
          </a:xfrm>
          <a:prstGeom prst="rect">
            <a:avLst/>
          </a:prstGeom>
          <a:solidFill>
            <a:schemeClr val="bg1"/>
          </a:solidFill>
          <a:ln w="12700">
            <a:solidFill>
              <a:srgbClr val="000000"/>
            </a:solidFill>
            <a:miter lim="800000"/>
            <a:headEnd/>
            <a:tailEnd/>
          </a:ln>
        </p:spPr>
        <p:txBody>
          <a:bodyPr/>
          <a:lstStyle/>
          <a:p>
            <a:pPr algn="ctr"/>
            <a:r>
              <a:rPr lang="en-US" sz="1600"/>
              <a:t>Hunt</a:t>
            </a:r>
          </a:p>
        </p:txBody>
      </p:sp>
      <p:sp>
        <p:nvSpPr>
          <p:cNvPr id="47140" name="Rectangle 17"/>
          <p:cNvSpPr>
            <a:spLocks noChangeArrowheads="1"/>
          </p:cNvSpPr>
          <p:nvPr/>
        </p:nvSpPr>
        <p:spPr bwMode="auto">
          <a:xfrm>
            <a:off x="1487488" y="2479675"/>
            <a:ext cx="563562"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50000</a:t>
            </a:r>
            <a:endParaRPr lang="en-US" sz="1600"/>
          </a:p>
        </p:txBody>
      </p:sp>
      <p:sp>
        <p:nvSpPr>
          <p:cNvPr id="47141" name="Rectangle 18"/>
          <p:cNvSpPr>
            <a:spLocks noChangeArrowheads="1"/>
          </p:cNvSpPr>
          <p:nvPr/>
        </p:nvSpPr>
        <p:spPr bwMode="auto">
          <a:xfrm>
            <a:off x="1270000" y="2803525"/>
            <a:ext cx="1016000"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PL concept</a:t>
            </a:r>
            <a:endParaRPr lang="en-US" sz="1600"/>
          </a:p>
        </p:txBody>
      </p:sp>
      <p:sp>
        <p:nvSpPr>
          <p:cNvPr id="47142" name="Rectangle 19"/>
          <p:cNvSpPr>
            <a:spLocks noChangeArrowheads="1"/>
          </p:cNvSpPr>
          <p:nvPr/>
        </p:nvSpPr>
        <p:spPr bwMode="auto">
          <a:xfrm>
            <a:off x="1471613" y="3059113"/>
            <a:ext cx="519112"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paper</a:t>
            </a:r>
            <a:endParaRPr lang="en-US" sz="1600"/>
          </a:p>
        </p:txBody>
      </p:sp>
      <p:sp>
        <p:nvSpPr>
          <p:cNvPr id="47143" name="Rectangle 23"/>
          <p:cNvSpPr>
            <a:spLocks noChangeArrowheads="1"/>
          </p:cNvSpPr>
          <p:nvPr/>
        </p:nvSpPr>
        <p:spPr bwMode="auto">
          <a:xfrm>
            <a:off x="4140200" y="2438400"/>
            <a:ext cx="1433513" cy="304800"/>
          </a:xfrm>
          <a:prstGeom prst="rect">
            <a:avLst/>
          </a:prstGeom>
          <a:solidFill>
            <a:srgbClr val="EAEAEA"/>
          </a:solidFill>
          <a:ln w="12700">
            <a:solidFill>
              <a:srgbClr val="000000"/>
            </a:solidFill>
            <a:miter lim="800000"/>
            <a:headEnd/>
            <a:tailEnd/>
          </a:ln>
        </p:spPr>
        <p:txBody>
          <a:bodyPr/>
          <a:lstStyle/>
          <a:p>
            <a:endParaRPr lang="en-US"/>
          </a:p>
        </p:txBody>
      </p:sp>
      <p:sp>
        <p:nvSpPr>
          <p:cNvPr id="47144" name="Rectangle 24"/>
          <p:cNvSpPr>
            <a:spLocks noChangeArrowheads="1"/>
          </p:cNvSpPr>
          <p:nvPr/>
        </p:nvSpPr>
        <p:spPr bwMode="auto">
          <a:xfrm>
            <a:off x="4140200" y="2743200"/>
            <a:ext cx="1433513" cy="304800"/>
          </a:xfrm>
          <a:prstGeom prst="rect">
            <a:avLst/>
          </a:prstGeom>
          <a:solidFill>
            <a:srgbClr val="EAEAEA"/>
          </a:solidFill>
          <a:ln w="12700">
            <a:solidFill>
              <a:srgbClr val="000000"/>
            </a:solidFill>
            <a:miter lim="800000"/>
            <a:headEnd/>
            <a:tailEnd/>
          </a:ln>
        </p:spPr>
        <p:txBody>
          <a:bodyPr/>
          <a:lstStyle/>
          <a:p>
            <a:endParaRPr lang="en-US"/>
          </a:p>
        </p:txBody>
      </p:sp>
      <p:sp>
        <p:nvSpPr>
          <p:cNvPr id="47145" name="Rectangle 25"/>
          <p:cNvSpPr>
            <a:spLocks noChangeArrowheads="1"/>
          </p:cNvSpPr>
          <p:nvPr/>
        </p:nvSpPr>
        <p:spPr bwMode="auto">
          <a:xfrm>
            <a:off x="4140200" y="3048000"/>
            <a:ext cx="1433513" cy="304800"/>
          </a:xfrm>
          <a:prstGeom prst="rect">
            <a:avLst/>
          </a:prstGeom>
          <a:solidFill>
            <a:srgbClr val="EAEAEA"/>
          </a:solidFill>
          <a:ln w="12700">
            <a:solidFill>
              <a:srgbClr val="000000"/>
            </a:solidFill>
            <a:miter lim="800000"/>
            <a:headEnd/>
            <a:tailEnd/>
          </a:ln>
        </p:spPr>
        <p:txBody>
          <a:bodyPr/>
          <a:lstStyle/>
          <a:p>
            <a:endParaRPr lang="en-US"/>
          </a:p>
        </p:txBody>
      </p:sp>
      <p:sp>
        <p:nvSpPr>
          <p:cNvPr id="47146" name="Rectangle 26"/>
          <p:cNvSpPr>
            <a:spLocks noChangeArrowheads="1"/>
          </p:cNvSpPr>
          <p:nvPr/>
        </p:nvSpPr>
        <p:spPr bwMode="auto">
          <a:xfrm>
            <a:off x="4140200" y="3352800"/>
            <a:ext cx="1433513" cy="304800"/>
          </a:xfrm>
          <a:prstGeom prst="rect">
            <a:avLst/>
          </a:prstGeom>
          <a:solidFill>
            <a:schemeClr val="bg1"/>
          </a:solidFill>
          <a:ln w="12700">
            <a:solidFill>
              <a:srgbClr val="000000"/>
            </a:solidFill>
            <a:miter lim="800000"/>
            <a:headEnd/>
            <a:tailEnd/>
          </a:ln>
        </p:spPr>
        <p:txBody>
          <a:bodyPr/>
          <a:lstStyle/>
          <a:p>
            <a:endParaRPr lang="en-US"/>
          </a:p>
        </p:txBody>
      </p:sp>
      <p:sp>
        <p:nvSpPr>
          <p:cNvPr id="47147" name="Rectangle 27"/>
          <p:cNvSpPr>
            <a:spLocks noChangeArrowheads="1"/>
          </p:cNvSpPr>
          <p:nvPr/>
        </p:nvSpPr>
        <p:spPr bwMode="auto">
          <a:xfrm>
            <a:off x="4140200" y="3657600"/>
            <a:ext cx="1433513" cy="304800"/>
          </a:xfrm>
          <a:prstGeom prst="rect">
            <a:avLst/>
          </a:prstGeom>
          <a:solidFill>
            <a:schemeClr val="bg1"/>
          </a:solidFill>
          <a:ln w="12700">
            <a:solidFill>
              <a:srgbClr val="000000"/>
            </a:solidFill>
            <a:miter lim="800000"/>
            <a:headEnd/>
            <a:tailEnd/>
          </a:ln>
        </p:spPr>
        <p:txBody>
          <a:bodyPr/>
          <a:lstStyle/>
          <a:p>
            <a:endParaRPr lang="en-US"/>
          </a:p>
        </p:txBody>
      </p:sp>
      <p:sp>
        <p:nvSpPr>
          <p:cNvPr id="47148" name="Rectangle 28"/>
          <p:cNvSpPr>
            <a:spLocks noChangeArrowheads="1"/>
          </p:cNvSpPr>
          <p:nvPr/>
        </p:nvSpPr>
        <p:spPr bwMode="auto">
          <a:xfrm>
            <a:off x="4778375" y="2468563"/>
            <a:ext cx="114300"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0</a:t>
            </a:r>
            <a:endParaRPr lang="en-US" sz="1600"/>
          </a:p>
        </p:txBody>
      </p:sp>
      <p:sp>
        <p:nvSpPr>
          <p:cNvPr id="47149" name="Rectangle 29"/>
          <p:cNvSpPr>
            <a:spLocks noChangeArrowheads="1"/>
          </p:cNvSpPr>
          <p:nvPr/>
        </p:nvSpPr>
        <p:spPr bwMode="auto">
          <a:xfrm>
            <a:off x="4489450" y="2803525"/>
            <a:ext cx="768350"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Ethernet</a:t>
            </a:r>
          </a:p>
        </p:txBody>
      </p:sp>
      <p:sp>
        <p:nvSpPr>
          <p:cNvPr id="47150" name="Rectangle 30"/>
          <p:cNvSpPr>
            <a:spLocks noChangeArrowheads="1"/>
          </p:cNvSpPr>
          <p:nvPr/>
        </p:nvSpPr>
        <p:spPr bwMode="auto">
          <a:xfrm>
            <a:off x="4545013" y="3048000"/>
            <a:ext cx="519112"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paper</a:t>
            </a:r>
            <a:endParaRPr lang="en-US" sz="1600"/>
          </a:p>
        </p:txBody>
      </p:sp>
      <p:sp>
        <p:nvSpPr>
          <p:cNvPr id="47151" name="Rectangle 31"/>
          <p:cNvSpPr>
            <a:spLocks noChangeArrowheads="1"/>
          </p:cNvSpPr>
          <p:nvPr/>
        </p:nvSpPr>
        <p:spPr bwMode="auto">
          <a:xfrm>
            <a:off x="4495800" y="3413125"/>
            <a:ext cx="700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MIT-CS</a:t>
            </a:r>
            <a:endParaRPr lang="en-US" sz="1600"/>
          </a:p>
        </p:txBody>
      </p:sp>
      <p:sp>
        <p:nvSpPr>
          <p:cNvPr id="47152" name="Rectangle 32"/>
          <p:cNvSpPr>
            <a:spLocks noChangeArrowheads="1"/>
          </p:cNvSpPr>
          <p:nvPr/>
        </p:nvSpPr>
        <p:spPr bwMode="auto">
          <a:xfrm>
            <a:off x="4352925" y="3717925"/>
            <a:ext cx="981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John Miller</a:t>
            </a:r>
            <a:endParaRPr lang="en-US" sz="1600"/>
          </a:p>
        </p:txBody>
      </p:sp>
      <p:sp>
        <p:nvSpPr>
          <p:cNvPr id="47153" name="Rectangle 87"/>
          <p:cNvSpPr>
            <a:spLocks noChangeArrowheads="1"/>
          </p:cNvSpPr>
          <p:nvPr/>
        </p:nvSpPr>
        <p:spPr bwMode="auto">
          <a:xfrm>
            <a:off x="838200" y="609600"/>
            <a:ext cx="1314450" cy="336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PublListNode</a:t>
            </a:r>
          </a:p>
        </p:txBody>
      </p:sp>
      <p:sp>
        <p:nvSpPr>
          <p:cNvPr id="47154" name="Rectangle 88"/>
          <p:cNvSpPr>
            <a:spLocks noChangeArrowheads="1"/>
          </p:cNvSpPr>
          <p:nvPr/>
        </p:nvSpPr>
        <p:spPr bwMode="auto">
          <a:xfrm>
            <a:off x="1143000" y="882650"/>
            <a:ext cx="1112838" cy="336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Publication</a:t>
            </a:r>
          </a:p>
        </p:txBody>
      </p:sp>
      <p:sp>
        <p:nvSpPr>
          <p:cNvPr id="47155" name="Line 89"/>
          <p:cNvSpPr>
            <a:spLocks noChangeShapeType="1"/>
          </p:cNvSpPr>
          <p:nvPr/>
        </p:nvSpPr>
        <p:spPr bwMode="auto">
          <a:xfrm>
            <a:off x="533400" y="2667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6" name="Text Box 90"/>
          <p:cNvSpPr txBox="1">
            <a:spLocks noChangeArrowheads="1"/>
          </p:cNvSpPr>
          <p:nvPr/>
        </p:nvSpPr>
        <p:spPr bwMode="auto">
          <a:xfrm>
            <a:off x="76200" y="2482850"/>
            <a:ext cx="488950" cy="336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pub</a:t>
            </a:r>
          </a:p>
        </p:txBody>
      </p:sp>
      <p:sp>
        <p:nvSpPr>
          <p:cNvPr id="47157" name="Text Box 91"/>
          <p:cNvSpPr txBox="1">
            <a:spLocks noChangeArrowheads="1"/>
          </p:cNvSpPr>
          <p:nvPr/>
        </p:nvSpPr>
        <p:spPr bwMode="auto">
          <a:xfrm>
            <a:off x="38100" y="806450"/>
            <a:ext cx="342900" cy="336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ip</a:t>
            </a:r>
          </a:p>
        </p:txBody>
      </p:sp>
      <p:sp>
        <p:nvSpPr>
          <p:cNvPr id="47158" name="Rectangle 92"/>
          <p:cNvSpPr>
            <a:spLocks noChangeArrowheads="1"/>
          </p:cNvSpPr>
          <p:nvPr/>
        </p:nvSpPr>
        <p:spPr bwMode="auto">
          <a:xfrm>
            <a:off x="565150" y="0"/>
            <a:ext cx="8062913" cy="4921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2800" b="1">
                <a:solidFill>
                  <a:schemeClr val="accent2"/>
                </a:solidFill>
                <a:cs typeface="Times New Roman" pitchFamily="18" charset="0"/>
              </a:rPr>
              <a:t>Polymorphism and Typing</a:t>
            </a:r>
          </a:p>
        </p:txBody>
      </p:sp>
    </p:spTree>
    <p:extLst>
      <p:ext uri="{BB962C8B-B14F-4D97-AF65-F5344CB8AC3E}">
        <p14:creationId xmlns:p14="http://schemas.microsoft.com/office/powerpoint/2010/main" val="1213955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71513" y="176213"/>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Implementation of Member Functions</a:t>
            </a:r>
            <a:endParaRPr lang="en-US" sz="3400" b="1">
              <a:solidFill>
                <a:schemeClr val="accent2"/>
              </a:solidFill>
            </a:endParaRPr>
          </a:p>
        </p:txBody>
      </p:sp>
      <p:sp>
        <p:nvSpPr>
          <p:cNvPr id="204803" name="Rectangle 3"/>
          <p:cNvSpPr>
            <a:spLocks noChangeArrowheads="1"/>
          </p:cNvSpPr>
          <p:nvPr/>
        </p:nvSpPr>
        <p:spPr bwMode="auto">
          <a:xfrm>
            <a:off x="644525" y="901700"/>
            <a:ext cx="7983538" cy="58039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lstStyle/>
          <a:p>
            <a:pPr marL="309563" indent="-309563" defTabSz="966788">
              <a:lnSpc>
                <a:spcPct val="105000"/>
              </a:lnSpc>
              <a:spcBef>
                <a:spcPct val="20000"/>
              </a:spcBef>
              <a:buClr>
                <a:srgbClr val="000000"/>
              </a:buClr>
              <a:buSzPct val="75000"/>
              <a:buFont typeface="Wingdings" pitchFamily="2" charset="2"/>
              <a:buNone/>
              <a:tabLst>
                <a:tab pos="914400" algn="l"/>
                <a:tab pos="1692275" algn="l"/>
                <a:tab pos="2606675" algn="l"/>
                <a:tab pos="2970213" algn="l"/>
                <a:tab pos="5321300" algn="l"/>
                <a:tab pos="5803900" algn="l"/>
              </a:tabLst>
            </a:pPr>
            <a:r>
              <a:rPr lang="en-US" sz="2800" dirty="0">
                <a:latin typeface="Times" pitchFamily="18" charset="0"/>
                <a:cs typeface="Times New Roman" pitchFamily="18" charset="0"/>
              </a:rPr>
              <a:t>In Java, implementations of methods are always in the class definition. </a:t>
            </a:r>
          </a:p>
          <a:p>
            <a:pPr marL="309563" indent="-309563" defTabSz="966788">
              <a:lnSpc>
                <a:spcPct val="105000"/>
              </a:lnSpc>
              <a:spcBef>
                <a:spcPct val="20000"/>
              </a:spcBef>
              <a:buClr>
                <a:srgbClr val="000000"/>
              </a:buClr>
              <a:buSzPct val="75000"/>
              <a:buFont typeface="Wingdings" pitchFamily="2" charset="2"/>
              <a:buNone/>
              <a:tabLst>
                <a:tab pos="914400" algn="l"/>
                <a:tab pos="1692275" algn="l"/>
                <a:tab pos="2606675" algn="l"/>
                <a:tab pos="2970213" algn="l"/>
                <a:tab pos="5321300" algn="l"/>
                <a:tab pos="5803900" algn="l"/>
              </a:tabLst>
            </a:pPr>
            <a:r>
              <a:rPr lang="en-US" sz="2800" dirty="0">
                <a:latin typeface="Times" pitchFamily="18" charset="0"/>
                <a:cs typeface="Times New Roman" pitchFamily="18" charset="0"/>
              </a:rPr>
              <a:t>In C++, implementations of member functions can be in the class definition (for short functions) or outside of the class definition.</a:t>
            </a:r>
          </a:p>
          <a:p>
            <a:pPr marL="309563" indent="-309563" defTabSz="966788">
              <a:lnSpc>
                <a:spcPct val="105000"/>
              </a:lnSpc>
              <a:spcBef>
                <a:spcPct val="20000"/>
              </a:spcBef>
              <a:buClr>
                <a:srgbClr val="000000"/>
              </a:buClr>
              <a:buSzPct val="75000"/>
              <a:buFont typeface="Wingdings" pitchFamily="2" charset="2"/>
              <a:buChar char="§"/>
              <a:tabLst>
                <a:tab pos="914400" algn="l"/>
                <a:tab pos="1692275" algn="l"/>
                <a:tab pos="2606675" algn="l"/>
                <a:tab pos="2970213" algn="l"/>
                <a:tab pos="5321300" algn="l"/>
                <a:tab pos="5803900" algn="l"/>
              </a:tabLst>
            </a:pPr>
            <a:r>
              <a:rPr lang="en-US" sz="2800" dirty="0">
                <a:latin typeface="Times" pitchFamily="18" charset="0"/>
                <a:cs typeface="Times New Roman" pitchFamily="18" charset="0"/>
              </a:rPr>
              <a:t>in-class: It is </a:t>
            </a:r>
            <a:r>
              <a:rPr lang="en-US" sz="2800" dirty="0" smtClean="0">
                <a:latin typeface="Times" pitchFamily="18" charset="0"/>
                <a:cs typeface="Times New Roman" pitchFamily="18" charset="0"/>
              </a:rPr>
              <a:t>could be more convenient to </a:t>
            </a:r>
            <a:r>
              <a:rPr lang="en-US" sz="2800" dirty="0">
                <a:latin typeface="Times" pitchFamily="18" charset="0"/>
                <a:cs typeface="Times New Roman" pitchFamily="18" charset="0"/>
              </a:rPr>
              <a:t>have function implementation in the class</a:t>
            </a:r>
          </a:p>
          <a:p>
            <a:pPr marL="309563" indent="-309563" defTabSz="966788">
              <a:lnSpc>
                <a:spcPct val="105000"/>
              </a:lnSpc>
              <a:spcBef>
                <a:spcPct val="20000"/>
              </a:spcBef>
              <a:buClr>
                <a:srgbClr val="000000"/>
              </a:buClr>
              <a:buSzPct val="75000"/>
              <a:buFont typeface="Wingdings" pitchFamily="2" charset="2"/>
              <a:buChar char="§"/>
              <a:tabLst>
                <a:tab pos="914400" algn="l"/>
                <a:tab pos="1692275" algn="l"/>
                <a:tab pos="2606675" algn="l"/>
                <a:tab pos="2970213" algn="l"/>
                <a:tab pos="5321300" algn="l"/>
                <a:tab pos="5803900" algn="l"/>
              </a:tabLst>
            </a:pPr>
            <a:r>
              <a:rPr lang="en-US" sz="2800" dirty="0">
                <a:latin typeface="Times" pitchFamily="18" charset="0"/>
                <a:cs typeface="Times New Roman" pitchFamily="18" charset="0"/>
              </a:rPr>
              <a:t>out-class: structurally clearer to separate implementation from definition;</a:t>
            </a:r>
          </a:p>
          <a:p>
            <a:pPr marL="309563" indent="-309563" defTabSz="966788">
              <a:lnSpc>
                <a:spcPct val="105000"/>
              </a:lnSpc>
              <a:spcBef>
                <a:spcPct val="20000"/>
              </a:spcBef>
              <a:buClr>
                <a:srgbClr val="000000"/>
              </a:buClr>
              <a:buSzPct val="75000"/>
              <a:buFont typeface="Wingdings" pitchFamily="2" charset="2"/>
              <a:buChar char="§"/>
              <a:tabLst>
                <a:tab pos="914400" algn="l"/>
                <a:tab pos="1692275" algn="l"/>
                <a:tab pos="2606675" algn="l"/>
                <a:tab pos="2970213" algn="l"/>
                <a:tab pos="5321300" algn="l"/>
                <a:tab pos="5803900" algn="l"/>
              </a:tabLst>
            </a:pPr>
            <a:r>
              <a:rPr lang="en-US" sz="2800" dirty="0">
                <a:latin typeface="Times" pitchFamily="18" charset="0"/>
                <a:cs typeface="Times New Roman" pitchFamily="18" charset="0"/>
              </a:rPr>
              <a:t>Java argument: to have all related information in one place.</a:t>
            </a:r>
            <a:r>
              <a:rPr lang="en-US" sz="2800" dirty="0">
                <a:latin typeface="Arial" pitchFamily="34"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wipe(left)">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wipe(left)">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wipe(left)">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wipe(left)">
                                      <p:cBhvr>
                                        <p:cTn id="22" dur="500"/>
                                        <p:tgtEl>
                                          <p:spTgt spid="20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wipe(left)">
                                      <p:cBhvr>
                                        <p:cTn id="27" dur="500"/>
                                        <p:tgtEl>
                                          <p:spTgt spid="204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685800"/>
            <a:ext cx="8229600" cy="45878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500" dirty="0">
                <a:cs typeface="Times New Roman" pitchFamily="18" charset="0"/>
              </a:rPr>
              <a:t>Although you can move a pointer of a parent to a child, </a:t>
            </a:r>
            <a:r>
              <a:rPr lang="en-US" sz="2500" dirty="0" smtClean="0">
                <a:cs typeface="Times New Roman" pitchFamily="18" charset="0"/>
              </a:rPr>
              <a:t>you can </a:t>
            </a:r>
            <a:r>
              <a:rPr lang="en-US" sz="2500" dirty="0">
                <a:cs typeface="Times New Roman" pitchFamily="18" charset="0"/>
              </a:rPr>
              <a:t>not access members that do not exist in the parent class.</a:t>
            </a:r>
          </a:p>
          <a:p>
            <a:pPr marL="342900" indent="-342900">
              <a:lnSpc>
                <a:spcPct val="120000"/>
              </a:lnSpc>
            </a:pPr>
            <a:r>
              <a:rPr lang="en-US" sz="2500" dirty="0" smtClean="0">
                <a:cs typeface="Times New Roman" pitchFamily="18" charset="0"/>
              </a:rPr>
              <a:t>In </a:t>
            </a:r>
            <a:r>
              <a:rPr lang="en-US" sz="2500" dirty="0">
                <a:cs typeface="Times New Roman" pitchFamily="18" charset="0"/>
              </a:rPr>
              <a:t>C++: </a:t>
            </a:r>
          </a:p>
          <a:p>
            <a:pPr marL="342900" indent="-342900">
              <a:lnSpc>
                <a:spcPct val="130000"/>
              </a:lnSpc>
              <a:buFontTx/>
              <a:buChar char="•"/>
            </a:pPr>
            <a:r>
              <a:rPr lang="en-US" sz="2500" dirty="0">
                <a:cs typeface="Times New Roman" pitchFamily="18" charset="0"/>
              </a:rPr>
              <a:t>Classes are essentially user-defined types. </a:t>
            </a:r>
            <a:r>
              <a:rPr lang="en-US" sz="2500" dirty="0" smtClean="0">
                <a:cs typeface="Times New Roman" pitchFamily="18" charset="0"/>
              </a:rPr>
              <a:t/>
            </a:r>
            <a:br>
              <a:rPr lang="en-US" sz="2500" dirty="0" smtClean="0">
                <a:cs typeface="Times New Roman" pitchFamily="18" charset="0"/>
              </a:rPr>
            </a:br>
            <a:r>
              <a:rPr lang="en-US" sz="2500" dirty="0" smtClean="0">
                <a:cs typeface="Times New Roman" pitchFamily="18" charset="0"/>
              </a:rPr>
              <a:t>Static </a:t>
            </a:r>
            <a:r>
              <a:rPr lang="en-US" sz="2500" dirty="0">
                <a:cs typeface="Times New Roman" pitchFamily="18" charset="0"/>
              </a:rPr>
              <a:t>type-checking will be performed. </a:t>
            </a:r>
          </a:p>
          <a:p>
            <a:pPr marL="342900" indent="-342900">
              <a:buFontTx/>
              <a:buChar char="•"/>
            </a:pPr>
            <a:r>
              <a:rPr lang="en-US" sz="2500" dirty="0">
                <a:cs typeface="Times New Roman" pitchFamily="18" charset="0"/>
              </a:rPr>
              <a:t>A derived class supports at least the same operations as its base class. Thus, compiler allows it. </a:t>
            </a:r>
          </a:p>
          <a:p>
            <a:pPr marL="342900" indent="-342900">
              <a:buFontTx/>
              <a:buChar char="•"/>
            </a:pPr>
            <a:r>
              <a:rPr lang="en-US" sz="2500" dirty="0">
                <a:cs typeface="Times New Roman" pitchFamily="18" charset="0"/>
              </a:rPr>
              <a:t>If the parent pointer tries to access the new member, the compiler does not know the member, even if the object happens to have the </a:t>
            </a:r>
            <a:r>
              <a:rPr lang="en-US" sz="2500" dirty="0" smtClean="0">
                <a:cs typeface="Times New Roman" pitchFamily="18" charset="0"/>
              </a:rPr>
              <a:t>member. Analogy:</a:t>
            </a:r>
            <a:endParaRPr lang="en-US" sz="2500" dirty="0">
              <a:cs typeface="Times New Roman" pitchFamily="18" charset="0"/>
            </a:endParaRPr>
          </a:p>
          <a:p>
            <a:pPr marL="342900" indent="-342900"/>
            <a:endParaRPr lang="en-US" sz="2500" dirty="0">
              <a:cs typeface="Times New Roman" pitchFamily="18" charset="0"/>
            </a:endParaRPr>
          </a:p>
        </p:txBody>
      </p:sp>
      <p:sp>
        <p:nvSpPr>
          <p:cNvPr id="48131" name="Rectangle 3"/>
          <p:cNvSpPr>
            <a:spLocks noChangeArrowheads="1"/>
          </p:cNvSpPr>
          <p:nvPr/>
        </p:nvSpPr>
        <p:spPr bwMode="auto">
          <a:xfrm>
            <a:off x="565150" y="7620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200" b="1">
                <a:solidFill>
                  <a:schemeClr val="accent2"/>
                </a:solidFill>
                <a:cs typeface="Times New Roman" pitchFamily="18" charset="0"/>
              </a:rPr>
              <a:t>Polymorphism and Typing</a:t>
            </a:r>
          </a:p>
        </p:txBody>
      </p:sp>
      <p:sp>
        <p:nvSpPr>
          <p:cNvPr id="222212" name="Text Box 4"/>
          <p:cNvSpPr txBox="1">
            <a:spLocks noChangeArrowheads="1"/>
          </p:cNvSpPr>
          <p:nvPr/>
        </p:nvSpPr>
        <p:spPr bwMode="auto">
          <a:xfrm>
            <a:off x="838200" y="4940300"/>
            <a:ext cx="7318375" cy="19177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57200" algn="l"/>
                <a:tab pos="914400" algn="l"/>
              </a:tabLst>
              <a:defRPr sz="2400">
                <a:solidFill>
                  <a:schemeClr val="tx1"/>
                </a:solidFill>
                <a:latin typeface="Times New Roman" pitchFamily="18" charset="0"/>
              </a:defRPr>
            </a:lvl1pPr>
            <a:lvl2pPr marL="742950" indent="-285750">
              <a:tabLst>
                <a:tab pos="457200" algn="l"/>
                <a:tab pos="914400" algn="l"/>
              </a:tabLst>
              <a:defRPr sz="2400">
                <a:solidFill>
                  <a:schemeClr val="tx1"/>
                </a:solidFill>
                <a:latin typeface="Times New Roman" pitchFamily="18" charset="0"/>
              </a:defRPr>
            </a:lvl2pPr>
            <a:lvl3pPr marL="1143000" indent="-228600">
              <a:tabLst>
                <a:tab pos="457200" algn="l"/>
                <a:tab pos="914400" algn="l"/>
              </a:tabLst>
              <a:defRPr sz="2400">
                <a:solidFill>
                  <a:schemeClr val="tx1"/>
                </a:solidFill>
                <a:latin typeface="Times New Roman" pitchFamily="18" charset="0"/>
              </a:defRPr>
            </a:lvl3pPr>
            <a:lvl4pPr marL="1600200" indent="-228600">
              <a:tabLst>
                <a:tab pos="457200" algn="l"/>
                <a:tab pos="914400" algn="l"/>
              </a:tabLst>
              <a:defRPr sz="2400">
                <a:solidFill>
                  <a:schemeClr val="tx1"/>
                </a:solidFill>
                <a:latin typeface="Times New Roman" pitchFamily="18" charset="0"/>
              </a:defRPr>
            </a:lvl4pPr>
            <a:lvl5pPr marL="2057400" indent="-228600">
              <a:tabLst>
                <a:tab pos="457200" algn="l"/>
                <a:tab pos="914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Lst>
              <a:defRPr sz="2400">
                <a:solidFill>
                  <a:schemeClr val="tx1"/>
                </a:solidFill>
                <a:latin typeface="Times New Roman" pitchFamily="18" charset="0"/>
              </a:defRPr>
            </a:lvl9pPr>
          </a:lstStyle>
          <a:p>
            <a:r>
              <a:rPr lang="en-US" dirty="0">
                <a:latin typeface="Arial" pitchFamily="34" charset="0"/>
                <a:cs typeface="Times New Roman" pitchFamily="18" charset="0"/>
              </a:rPr>
              <a:t>main() {</a:t>
            </a:r>
          </a:p>
          <a:p>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i = 3, n; float x;</a:t>
            </a:r>
          </a:p>
          <a:p>
            <a:r>
              <a:rPr lang="en-US" dirty="0">
                <a:latin typeface="Arial" pitchFamily="34" charset="0"/>
                <a:cs typeface="Times New Roman" pitchFamily="18" charset="0"/>
              </a:rPr>
              <a:t>	x = i;</a:t>
            </a:r>
          </a:p>
          <a:p>
            <a:r>
              <a:rPr lang="en-US" dirty="0">
                <a:latin typeface="Arial" pitchFamily="34" charset="0"/>
                <a:cs typeface="Times New Roman" pitchFamily="18" charset="0"/>
              </a:rPr>
              <a:t>	n = 8 % x; 	// Is this modulo operation legal?</a:t>
            </a:r>
          </a:p>
          <a:p>
            <a:r>
              <a:rPr lang="en-US" dirty="0">
                <a:latin typeface="Arial" pitchFamily="34" charset="0"/>
                <a:cs typeface="Times New Roman" pitchFamily="18" charset="0"/>
              </a:rPr>
              <a:t>}</a:t>
            </a:r>
            <a:endParaRPr lang="en-US" dirty="0">
              <a:latin typeface="Arial" pitchFamily="34" charset="0"/>
            </a:endParaRPr>
          </a:p>
        </p:txBody>
      </p:sp>
      <p:sp>
        <p:nvSpPr>
          <p:cNvPr id="2" name="Explosion 1 1"/>
          <p:cNvSpPr/>
          <p:nvPr/>
        </p:nvSpPr>
        <p:spPr bwMode="auto">
          <a:xfrm>
            <a:off x="6643688" y="1600200"/>
            <a:ext cx="1984375" cy="762000"/>
          </a:xfrm>
          <a:prstGeom prst="irregularSeal1">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ts val="2400"/>
              </a:lnSpc>
            </a:pPr>
            <a:r>
              <a:rPr lang="en-US" dirty="0">
                <a:cs typeface="Times New Roman" pitchFamily="18" charset="0"/>
              </a:rPr>
              <a:t>Why? </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926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1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8130">
                                            <p:txEl>
                                              <p:pRg st="1" end="1"/>
                                            </p:txEl>
                                          </p:spTgt>
                                        </p:tgtEl>
                                        <p:attrNameLst>
                                          <p:attrName>style.visibility</p:attrName>
                                        </p:attrNameLst>
                                      </p:cBhvr>
                                      <p:to>
                                        <p:strVal val="visible"/>
                                      </p:to>
                                    </p:set>
                                    <p:animEffect transition="in" filter="fade">
                                      <p:cBhvr>
                                        <p:cTn id="14" dur="1000"/>
                                        <p:tgtEl>
                                          <p:spTgt spid="48130">
                                            <p:txEl>
                                              <p:pRg st="1" end="1"/>
                                            </p:txEl>
                                          </p:spTgt>
                                        </p:tgtEl>
                                      </p:cBhvr>
                                    </p:animEffect>
                                    <p:anim calcmode="lin" valueType="num">
                                      <p:cBhvr>
                                        <p:cTn id="15" dur="1000" fill="hold"/>
                                        <p:tgtEl>
                                          <p:spTgt spid="4813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8130">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48130">
                                            <p:txEl>
                                              <p:pRg st="2" end="2"/>
                                            </p:txEl>
                                          </p:spTgt>
                                        </p:tgtEl>
                                        <p:attrNameLst>
                                          <p:attrName>style.visibility</p:attrName>
                                        </p:attrNameLst>
                                      </p:cBhvr>
                                      <p:to>
                                        <p:strVal val="visible"/>
                                      </p:to>
                                    </p:set>
                                    <p:animEffect transition="in" filter="fade">
                                      <p:cBhvr>
                                        <p:cTn id="20" dur="1000"/>
                                        <p:tgtEl>
                                          <p:spTgt spid="48130">
                                            <p:txEl>
                                              <p:pRg st="2" end="2"/>
                                            </p:txEl>
                                          </p:spTgt>
                                        </p:tgtEl>
                                      </p:cBhvr>
                                    </p:animEffect>
                                    <p:anim calcmode="lin" valueType="num">
                                      <p:cBhvr>
                                        <p:cTn id="21" dur="1000" fill="hold"/>
                                        <p:tgtEl>
                                          <p:spTgt spid="48130">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8130">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48130">
                                            <p:txEl>
                                              <p:pRg st="3" end="3"/>
                                            </p:txEl>
                                          </p:spTgt>
                                        </p:tgtEl>
                                        <p:attrNameLst>
                                          <p:attrName>style.visibility</p:attrName>
                                        </p:attrNameLst>
                                      </p:cBhvr>
                                      <p:to>
                                        <p:strVal val="visible"/>
                                      </p:to>
                                    </p:set>
                                    <p:animEffect transition="in" filter="fade">
                                      <p:cBhvr>
                                        <p:cTn id="26" dur="1000"/>
                                        <p:tgtEl>
                                          <p:spTgt spid="48130">
                                            <p:txEl>
                                              <p:pRg st="3" end="3"/>
                                            </p:txEl>
                                          </p:spTgt>
                                        </p:tgtEl>
                                      </p:cBhvr>
                                    </p:animEffect>
                                    <p:anim calcmode="lin" valueType="num">
                                      <p:cBhvr>
                                        <p:cTn id="27" dur="1000" fill="hold"/>
                                        <p:tgtEl>
                                          <p:spTgt spid="48130">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8130">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48130">
                                            <p:txEl>
                                              <p:pRg st="4" end="4"/>
                                            </p:txEl>
                                          </p:spTgt>
                                        </p:tgtEl>
                                        <p:attrNameLst>
                                          <p:attrName>style.visibility</p:attrName>
                                        </p:attrNameLst>
                                      </p:cBhvr>
                                      <p:to>
                                        <p:strVal val="visible"/>
                                      </p:to>
                                    </p:set>
                                    <p:animEffect transition="in" filter="fade">
                                      <p:cBhvr>
                                        <p:cTn id="32" dur="1000"/>
                                        <p:tgtEl>
                                          <p:spTgt spid="48130">
                                            <p:txEl>
                                              <p:pRg st="4" end="4"/>
                                            </p:txEl>
                                          </p:spTgt>
                                        </p:tgtEl>
                                      </p:cBhvr>
                                    </p:animEffect>
                                    <p:anim calcmode="lin" valueType="num">
                                      <p:cBhvr>
                                        <p:cTn id="33" dur="1000" fill="hold"/>
                                        <p:tgtEl>
                                          <p:spTgt spid="48130">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813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2212"/>
                                        </p:tgtEl>
                                        <p:attrNameLst>
                                          <p:attrName>style.visibility</p:attrName>
                                        </p:attrNameLst>
                                      </p:cBhvr>
                                      <p:to>
                                        <p:strVal val="visible"/>
                                      </p:to>
                                    </p:set>
                                    <p:animEffect transition="in" filter="wipe(left)">
                                      <p:cBhvr>
                                        <p:cTn id="39" dur="500"/>
                                        <p:tgtEl>
                                          <p:spTgt spid="22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685800" y="842963"/>
            <a:ext cx="8001000" cy="607550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dirty="0">
                <a:latin typeface="Arial" pitchFamily="34" charset="0"/>
                <a:cs typeface="Times New Roman" pitchFamily="18" charset="0"/>
              </a:rPr>
              <a:t>Report *r; Thesis *t;		</a:t>
            </a:r>
            <a:r>
              <a:rPr lang="en-US" sz="1800" dirty="0">
                <a:solidFill>
                  <a:schemeClr val="accent2"/>
                </a:solidFill>
                <a:latin typeface="Arial" pitchFamily="34" charset="0"/>
                <a:cs typeface="Times New Roman" pitchFamily="18" charset="0"/>
              </a:rPr>
              <a:t>// Thesis is derived from Report</a:t>
            </a:r>
          </a:p>
          <a:p>
            <a:pPr marL="342900" indent="-342900"/>
            <a:r>
              <a:rPr lang="en-US" dirty="0">
                <a:latin typeface="Arial" pitchFamily="34" charset="0"/>
                <a:cs typeface="Times New Roman" pitchFamily="18" charset="0"/>
              </a:rPr>
              <a:t>c</a:t>
            </a:r>
            <a:r>
              <a:rPr lang="en-US" dirty="0" smtClean="0">
                <a:latin typeface="Arial" pitchFamily="34" charset="0"/>
                <a:cs typeface="Times New Roman" pitchFamily="18" charset="0"/>
              </a:rPr>
              <a:t>har </a:t>
            </a:r>
            <a:r>
              <a:rPr lang="en-US" dirty="0">
                <a:latin typeface="Arial" pitchFamily="34" charset="0"/>
                <a:cs typeface="Times New Roman" pitchFamily="18" charset="0"/>
              </a:rPr>
              <a:t>*</a:t>
            </a:r>
            <a:r>
              <a:rPr lang="en-US" dirty="0" err="1">
                <a:latin typeface="Arial" pitchFamily="34" charset="0"/>
                <a:cs typeface="Times New Roman" pitchFamily="18" charset="0"/>
              </a:rPr>
              <a:t>spv</a:t>
            </a:r>
            <a:r>
              <a:rPr lang="en-US" dirty="0">
                <a:latin typeface="Arial" pitchFamily="34" charset="0"/>
                <a:cs typeface="Times New Roman" pitchFamily="18" charset="0"/>
              </a:rPr>
              <a:t>, *inst;</a:t>
            </a:r>
          </a:p>
          <a:p>
            <a:pPr marL="342900" indent="-342900"/>
            <a:r>
              <a:rPr lang="en-US" dirty="0">
                <a:latin typeface="Arial" pitchFamily="34" charset="0"/>
                <a:cs typeface="Times New Roman" pitchFamily="18" charset="0"/>
              </a:rPr>
              <a:t>r = new Report("ASU");</a:t>
            </a:r>
          </a:p>
          <a:p>
            <a:pPr marL="342900" indent="-342900"/>
            <a:r>
              <a:rPr lang="en-US" dirty="0">
                <a:latin typeface="Arial" pitchFamily="34" charset="0"/>
                <a:cs typeface="Times New Roman" pitchFamily="18" charset="0"/>
              </a:rPr>
              <a:t>t = new Thesis("MIT", "Miller");</a:t>
            </a:r>
          </a:p>
          <a:p>
            <a:pPr marL="342900" indent="-342900"/>
            <a:r>
              <a:rPr lang="en-US" dirty="0" err="1">
                <a:latin typeface="Arial" pitchFamily="34" charset="0"/>
                <a:cs typeface="Times New Roman" pitchFamily="18" charset="0"/>
              </a:rPr>
              <a:t>spv</a:t>
            </a:r>
            <a:r>
              <a:rPr lang="en-US" dirty="0">
                <a:latin typeface="Arial" pitchFamily="34" charset="0"/>
                <a:cs typeface="Times New Roman" pitchFamily="18" charset="0"/>
              </a:rPr>
              <a:t> = t-&gt;Supervisor();	</a:t>
            </a:r>
            <a:r>
              <a:rPr lang="en-US" i="1" dirty="0">
                <a:solidFill>
                  <a:schemeClr val="accent2"/>
                </a:solidFill>
                <a:latin typeface="Arial" pitchFamily="34" charset="0"/>
                <a:cs typeface="Times New Roman" pitchFamily="18" charset="0"/>
              </a:rPr>
              <a:t>//</a:t>
            </a:r>
            <a:r>
              <a:rPr lang="en-US" i="1" dirty="0" err="1">
                <a:solidFill>
                  <a:schemeClr val="accent2"/>
                </a:solidFill>
                <a:latin typeface="Arial" pitchFamily="34" charset="0"/>
                <a:cs typeface="Times New Roman" pitchFamily="18" charset="0"/>
              </a:rPr>
              <a:t>spv</a:t>
            </a:r>
            <a:r>
              <a:rPr lang="en-US" i="1" dirty="0">
                <a:solidFill>
                  <a:schemeClr val="accent2"/>
                </a:solidFill>
                <a:latin typeface="Arial" pitchFamily="34" charset="0"/>
                <a:cs typeface="Times New Roman" pitchFamily="18" charset="0"/>
              </a:rPr>
              <a:t>  = "Miller"</a:t>
            </a:r>
          </a:p>
          <a:p>
            <a:pPr marL="342900" indent="-342900"/>
            <a:r>
              <a:rPr lang="en-US" b="1" dirty="0">
                <a:solidFill>
                  <a:schemeClr val="accent2"/>
                </a:solidFill>
                <a:latin typeface="Arial" pitchFamily="34" charset="0"/>
                <a:cs typeface="Times New Roman" pitchFamily="18" charset="0"/>
              </a:rPr>
              <a:t>r = t;</a:t>
            </a:r>
            <a:endParaRPr lang="en-US" b="1" i="1" dirty="0">
              <a:solidFill>
                <a:schemeClr val="accent2"/>
              </a:solidFill>
              <a:latin typeface="Arial" pitchFamily="34" charset="0"/>
              <a:cs typeface="Times New Roman" pitchFamily="18" charset="0"/>
            </a:endParaRPr>
          </a:p>
          <a:p>
            <a:pPr marL="342900" indent="-342900"/>
            <a:r>
              <a:rPr lang="en-US" dirty="0">
                <a:latin typeface="Arial" pitchFamily="34" charset="0"/>
                <a:cs typeface="Times New Roman" pitchFamily="18" charset="0"/>
              </a:rPr>
              <a:t>inst = r-&gt;Institute();		</a:t>
            </a:r>
            <a:r>
              <a:rPr lang="en-US" i="1" dirty="0">
                <a:solidFill>
                  <a:schemeClr val="accent2"/>
                </a:solidFill>
                <a:latin typeface="Arial" pitchFamily="34" charset="0"/>
                <a:cs typeface="Times New Roman" pitchFamily="18" charset="0"/>
              </a:rPr>
              <a:t>// inst = "MIT"</a:t>
            </a:r>
          </a:p>
          <a:p>
            <a:pPr marL="342900" indent="-342900"/>
            <a:r>
              <a:rPr lang="en-US" dirty="0" err="1">
                <a:latin typeface="Arial" pitchFamily="34" charset="0"/>
                <a:cs typeface="Times New Roman" pitchFamily="18" charset="0"/>
              </a:rPr>
              <a:t>spv</a:t>
            </a:r>
            <a:r>
              <a:rPr lang="en-US" dirty="0">
                <a:latin typeface="Arial" pitchFamily="34" charset="0"/>
                <a:cs typeface="Times New Roman" pitchFamily="18" charset="0"/>
              </a:rPr>
              <a:t> = r-&gt;Supervisor(); 	</a:t>
            </a:r>
            <a:r>
              <a:rPr lang="en-US" i="1" dirty="0">
                <a:latin typeface="Arial" pitchFamily="34" charset="0"/>
                <a:cs typeface="Times New Roman" pitchFamily="18" charset="0"/>
              </a:rPr>
              <a:t>// Is this legal?</a:t>
            </a:r>
          </a:p>
          <a:p>
            <a:pPr marL="342900" indent="-342900"/>
            <a:endParaRPr lang="en-US" i="1" dirty="0">
              <a:latin typeface="Arial" pitchFamily="34" charset="0"/>
              <a:cs typeface="Times New Roman" pitchFamily="18" charset="0"/>
            </a:endParaRPr>
          </a:p>
          <a:p>
            <a:pPr marL="342900" indent="-342900"/>
            <a:r>
              <a:rPr lang="en-US" dirty="0">
                <a:cs typeface="Times New Roman" pitchFamily="18" charset="0"/>
              </a:rPr>
              <a:t>The compiler will see that </a:t>
            </a:r>
          </a:p>
          <a:p>
            <a:pPr marL="342900" indent="-342900">
              <a:buFontTx/>
              <a:buChar char="•"/>
            </a:pPr>
            <a:r>
              <a:rPr lang="en-US" i="1" dirty="0">
                <a:cs typeface="Times New Roman" pitchFamily="18" charset="0"/>
              </a:rPr>
              <a:t>r</a:t>
            </a:r>
            <a:r>
              <a:rPr lang="en-US" dirty="0">
                <a:cs typeface="Times New Roman" pitchFamily="18" charset="0"/>
              </a:rPr>
              <a:t> is a pointer of </a:t>
            </a:r>
            <a:r>
              <a:rPr lang="en-US" i="1" dirty="0">
                <a:cs typeface="Times New Roman" pitchFamily="18" charset="0"/>
              </a:rPr>
              <a:t>Report </a:t>
            </a:r>
            <a:r>
              <a:rPr lang="en-US" dirty="0">
                <a:cs typeface="Times New Roman" pitchFamily="18" charset="0"/>
              </a:rPr>
              <a:t>type.</a:t>
            </a:r>
          </a:p>
          <a:p>
            <a:pPr marL="342900" indent="-342900">
              <a:buFontTx/>
              <a:buChar char="•"/>
            </a:pPr>
            <a:r>
              <a:rPr lang="en-US" dirty="0">
                <a:cs typeface="Times New Roman" pitchFamily="18" charset="0"/>
              </a:rPr>
              <a:t>the</a:t>
            </a:r>
            <a:r>
              <a:rPr lang="en-US" i="1" dirty="0">
                <a:cs typeface="Times New Roman" pitchFamily="18" charset="0"/>
              </a:rPr>
              <a:t> Report</a:t>
            </a:r>
            <a:r>
              <a:rPr lang="en-US" dirty="0">
                <a:cs typeface="Times New Roman" pitchFamily="18" charset="0"/>
              </a:rPr>
              <a:t> type doesn't has a function Supervisor()</a:t>
            </a:r>
          </a:p>
          <a:p>
            <a:pPr marL="342900" indent="-342900">
              <a:buFontTx/>
              <a:buChar char="•"/>
            </a:pPr>
            <a:r>
              <a:rPr lang="en-US" dirty="0">
                <a:cs typeface="Times New Roman" pitchFamily="18" charset="0"/>
              </a:rPr>
              <a:t>it is unknown to the compiler that </a:t>
            </a:r>
            <a:r>
              <a:rPr lang="en-US" i="1" dirty="0">
                <a:cs typeface="Times New Roman" pitchFamily="18" charset="0"/>
              </a:rPr>
              <a:t>r</a:t>
            </a:r>
            <a:r>
              <a:rPr lang="en-US" dirty="0">
                <a:cs typeface="Times New Roman" pitchFamily="18" charset="0"/>
              </a:rPr>
              <a:t> is actually pointing to the </a:t>
            </a:r>
            <a:r>
              <a:rPr lang="en-US" i="1" dirty="0">
                <a:cs typeface="Times New Roman" pitchFamily="18" charset="0"/>
              </a:rPr>
              <a:t>Thesis</a:t>
            </a:r>
            <a:r>
              <a:rPr lang="en-US" dirty="0">
                <a:cs typeface="Times New Roman" pitchFamily="18" charset="0"/>
              </a:rPr>
              <a:t> type. You need to do </a:t>
            </a:r>
            <a:r>
              <a:rPr lang="en-US" dirty="0" smtClean="0">
                <a:cs typeface="Times New Roman" pitchFamily="18" charset="0"/>
              </a:rPr>
              <a:t>casting;</a:t>
            </a:r>
            <a:endParaRPr lang="en-US" dirty="0">
              <a:cs typeface="Times New Roman" pitchFamily="18" charset="0"/>
            </a:endParaRPr>
          </a:p>
          <a:p>
            <a:pPr marL="342900" indent="-342900">
              <a:lnSpc>
                <a:spcPct val="110000"/>
              </a:lnSpc>
            </a:pPr>
            <a:r>
              <a:rPr lang="en-US" b="1" dirty="0">
                <a:solidFill>
                  <a:schemeClr val="accent2"/>
                </a:solidFill>
                <a:cs typeface="Times New Roman" pitchFamily="18" charset="0"/>
              </a:rPr>
              <a:t>Polymorphism only allows you to use the common fields where compiler will not see the difference!</a:t>
            </a:r>
          </a:p>
        </p:txBody>
      </p:sp>
      <p:sp>
        <p:nvSpPr>
          <p:cNvPr id="49155" name="Rectangle 3"/>
          <p:cNvSpPr>
            <a:spLocks noChangeArrowheads="1"/>
          </p:cNvSpPr>
          <p:nvPr/>
        </p:nvSpPr>
        <p:spPr bwMode="auto">
          <a:xfrm>
            <a:off x="565150" y="46038"/>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Polymorphism and Typing: Example</a:t>
            </a:r>
          </a:p>
        </p:txBody>
      </p:sp>
      <p:grpSp>
        <p:nvGrpSpPr>
          <p:cNvPr id="49156" name="Group 13"/>
          <p:cNvGrpSpPr>
            <a:grpSpLocks/>
          </p:cNvGrpSpPr>
          <p:nvPr/>
        </p:nvGrpSpPr>
        <p:grpSpPr bwMode="auto">
          <a:xfrm>
            <a:off x="5943600" y="1217613"/>
            <a:ext cx="914400" cy="457200"/>
            <a:chOff x="3744" y="767"/>
            <a:chExt cx="576" cy="288"/>
          </a:xfrm>
        </p:grpSpPr>
        <p:sp>
          <p:nvSpPr>
            <p:cNvPr id="49164" name="Line 6"/>
            <p:cNvSpPr>
              <a:spLocks noChangeShapeType="1"/>
            </p:cNvSpPr>
            <p:nvPr/>
          </p:nvSpPr>
          <p:spPr bwMode="auto">
            <a:xfrm>
              <a:off x="3888" y="912"/>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5" name="Text Box 9"/>
            <p:cNvSpPr txBox="1">
              <a:spLocks noChangeArrowheads="1"/>
            </p:cNvSpPr>
            <p:nvPr/>
          </p:nvSpPr>
          <p:spPr bwMode="auto">
            <a:xfrm>
              <a:off x="3744" y="767"/>
              <a:ext cx="169"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atin typeface="Arial" pitchFamily="34" charset="0"/>
                </a:rPr>
                <a:t>t</a:t>
              </a:r>
            </a:p>
          </p:txBody>
        </p:sp>
      </p:grpSp>
      <p:sp>
        <p:nvSpPr>
          <p:cNvPr id="49157" name="Rectangle 4"/>
          <p:cNvSpPr>
            <a:spLocks noChangeArrowheads="1"/>
          </p:cNvSpPr>
          <p:nvPr/>
        </p:nvSpPr>
        <p:spPr bwMode="auto">
          <a:xfrm>
            <a:off x="7620000" y="1447800"/>
            <a:ext cx="1219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Report</a:t>
            </a:r>
          </a:p>
        </p:txBody>
      </p:sp>
      <p:sp>
        <p:nvSpPr>
          <p:cNvPr id="49158" name="Rectangle 5"/>
          <p:cNvSpPr>
            <a:spLocks noChangeArrowheads="1"/>
          </p:cNvSpPr>
          <p:nvPr/>
        </p:nvSpPr>
        <p:spPr bwMode="auto">
          <a:xfrm>
            <a:off x="6858000" y="1371600"/>
            <a:ext cx="2057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9" name="Text Box 8"/>
          <p:cNvSpPr txBox="1">
            <a:spLocks noChangeArrowheads="1"/>
          </p:cNvSpPr>
          <p:nvPr/>
        </p:nvSpPr>
        <p:spPr bwMode="auto">
          <a:xfrm>
            <a:off x="6858000" y="1881188"/>
            <a:ext cx="979488"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Thesis</a:t>
            </a:r>
          </a:p>
        </p:txBody>
      </p:sp>
      <p:grpSp>
        <p:nvGrpSpPr>
          <p:cNvPr id="223247" name="Group 15"/>
          <p:cNvGrpSpPr>
            <a:grpSpLocks/>
          </p:cNvGrpSpPr>
          <p:nvPr/>
        </p:nvGrpSpPr>
        <p:grpSpPr bwMode="auto">
          <a:xfrm>
            <a:off x="6953250" y="1293813"/>
            <a:ext cx="666750" cy="457200"/>
            <a:chOff x="4380" y="815"/>
            <a:chExt cx="420" cy="288"/>
          </a:xfrm>
        </p:grpSpPr>
        <p:sp>
          <p:nvSpPr>
            <p:cNvPr id="49162" name="Line 7"/>
            <p:cNvSpPr>
              <a:spLocks noChangeShapeType="1"/>
            </p:cNvSpPr>
            <p:nvPr/>
          </p:nvSpPr>
          <p:spPr bwMode="auto">
            <a:xfrm>
              <a:off x="4560" y="96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3" name="Text Box 10"/>
            <p:cNvSpPr txBox="1">
              <a:spLocks noChangeArrowheads="1"/>
            </p:cNvSpPr>
            <p:nvPr/>
          </p:nvSpPr>
          <p:spPr bwMode="auto">
            <a:xfrm>
              <a:off x="4380" y="815"/>
              <a:ext cx="191"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solidFill>
                    <a:schemeClr val="accent2"/>
                  </a:solidFill>
                  <a:latin typeface="Arial" pitchFamily="34" charset="0"/>
                </a:rPr>
                <a:t>r</a:t>
              </a:r>
            </a:p>
          </p:txBody>
        </p:sp>
      </p:grpSp>
      <p:sp>
        <p:nvSpPr>
          <p:cNvPr id="49161" name="Rectangle 14"/>
          <p:cNvSpPr>
            <a:spLocks noChangeArrowheads="1"/>
          </p:cNvSpPr>
          <p:nvPr/>
        </p:nvSpPr>
        <p:spPr bwMode="auto">
          <a:xfrm>
            <a:off x="4348163" y="2665413"/>
            <a:ext cx="4029075"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chemeClr val="accent2"/>
                </a:solidFill>
                <a:latin typeface="Arial" pitchFamily="34" charset="0"/>
              </a:rPr>
              <a:t>// t is a subclass variable of r</a:t>
            </a:r>
          </a:p>
        </p:txBody>
      </p:sp>
    </p:spTree>
    <p:extLst>
      <p:ext uri="{BB962C8B-B14F-4D97-AF65-F5344CB8AC3E}">
        <p14:creationId xmlns:p14="http://schemas.microsoft.com/office/powerpoint/2010/main" val="1843004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223234">
                                            <p:txEl>
                                              <p:pRg st="5" end="5"/>
                                            </p:txEl>
                                          </p:spTgt>
                                        </p:tgtEl>
                                        <p:attrNameLst>
                                          <p:attrName>r</p:attrName>
                                        </p:attrNameLst>
                                      </p:cBhvr>
                                    </p:animRot>
                                  </p:childTnLst>
                                </p:cTn>
                              </p:par>
                            </p:childTnLst>
                          </p:cTn>
                        </p:par>
                        <p:par>
                          <p:cTn id="7" fill="hold" nodeType="afterGroup">
                            <p:stCondLst>
                              <p:cond delay="2000"/>
                            </p:stCondLst>
                            <p:childTnLst>
                              <p:par>
                                <p:cTn id="8" presetID="0" presetClass="path" presetSubtype="0" accel="50000" decel="50000" fill="hold" nodeType="afterEffect">
                                  <p:stCondLst>
                                    <p:cond delay="0"/>
                                  </p:stCondLst>
                                  <p:childTnLst>
                                    <p:animMotion origin="layout" path="M 8.33333E-6 -1.48148E-6 L -0.08334 0.03334 " pathEditMode="relative" ptsTypes="AA">
                                      <p:cBhvr>
                                        <p:cTn id="9" dur="2000" fill="hold"/>
                                        <p:tgtEl>
                                          <p:spTgt spid="223247"/>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3234">
                                            <p:txEl>
                                              <p:pRg st="9" end="9"/>
                                            </p:txEl>
                                          </p:spTgt>
                                        </p:tgtEl>
                                        <p:attrNameLst>
                                          <p:attrName>style.visibility</p:attrName>
                                        </p:attrNameLst>
                                      </p:cBhvr>
                                      <p:to>
                                        <p:strVal val="visible"/>
                                      </p:to>
                                    </p:set>
                                    <p:animEffect transition="in" filter="wipe(up)">
                                      <p:cBhvr>
                                        <p:cTn id="14" dur="500"/>
                                        <p:tgtEl>
                                          <p:spTgt spid="223234">
                                            <p:txEl>
                                              <p:pRg st="9" end="9"/>
                                            </p:txEl>
                                          </p:spTgt>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223234">
                                            <p:txEl>
                                              <p:pRg st="10" end="10"/>
                                            </p:txEl>
                                          </p:spTgt>
                                        </p:tgtEl>
                                        <p:attrNameLst>
                                          <p:attrName>style.visibility</p:attrName>
                                        </p:attrNameLst>
                                      </p:cBhvr>
                                      <p:to>
                                        <p:strVal val="visible"/>
                                      </p:to>
                                    </p:set>
                                    <p:animEffect transition="in" filter="wipe(up)">
                                      <p:cBhvr>
                                        <p:cTn id="18" dur="500"/>
                                        <p:tgtEl>
                                          <p:spTgt spid="223234">
                                            <p:txEl>
                                              <p:pRg st="10" end="10"/>
                                            </p:txEl>
                                          </p:spTgt>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23234">
                                            <p:txEl>
                                              <p:pRg st="11" end="11"/>
                                            </p:txEl>
                                          </p:spTgt>
                                        </p:tgtEl>
                                        <p:attrNameLst>
                                          <p:attrName>style.visibility</p:attrName>
                                        </p:attrNameLst>
                                      </p:cBhvr>
                                      <p:to>
                                        <p:strVal val="visible"/>
                                      </p:to>
                                    </p:set>
                                    <p:animEffect transition="in" filter="wipe(up)">
                                      <p:cBhvr>
                                        <p:cTn id="22" dur="500"/>
                                        <p:tgtEl>
                                          <p:spTgt spid="223234">
                                            <p:txEl>
                                              <p:pRg st="11" end="11"/>
                                            </p:txEl>
                                          </p:spTgt>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223234">
                                            <p:txEl>
                                              <p:pRg st="12" end="12"/>
                                            </p:txEl>
                                          </p:spTgt>
                                        </p:tgtEl>
                                        <p:attrNameLst>
                                          <p:attrName>style.visibility</p:attrName>
                                        </p:attrNameLst>
                                      </p:cBhvr>
                                      <p:to>
                                        <p:strVal val="visible"/>
                                      </p:to>
                                    </p:set>
                                    <p:animEffect transition="in" filter="wipe(up)">
                                      <p:cBhvr>
                                        <p:cTn id="26" dur="500"/>
                                        <p:tgtEl>
                                          <p:spTgt spid="223234">
                                            <p:txEl>
                                              <p:pRg st="12" end="12"/>
                                            </p:txEl>
                                          </p:spTgt>
                                        </p:tgtEl>
                                      </p:cBhvr>
                                    </p:animEffect>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223234">
                                            <p:txEl>
                                              <p:pRg st="13" end="13"/>
                                            </p:txEl>
                                          </p:spTgt>
                                        </p:tgtEl>
                                        <p:attrNameLst>
                                          <p:attrName>style.visibility</p:attrName>
                                        </p:attrNameLst>
                                      </p:cBhvr>
                                      <p:to>
                                        <p:strVal val="visible"/>
                                      </p:to>
                                    </p:set>
                                    <p:animEffect transition="in" filter="wipe(up)">
                                      <p:cBhvr>
                                        <p:cTn id="30" dur="500"/>
                                        <p:tgtEl>
                                          <p:spTgt spid="22323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65150" y="80963"/>
            <a:ext cx="8062913" cy="4524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b="1">
                <a:solidFill>
                  <a:schemeClr val="accent2"/>
                </a:solidFill>
              </a:rPr>
              <a:t>Polymorphism and</a:t>
            </a:r>
            <a:r>
              <a:rPr lang="en-US"/>
              <a:t> </a:t>
            </a:r>
            <a:r>
              <a:rPr lang="en-US" b="1">
                <a:solidFill>
                  <a:schemeClr val="accent2"/>
                </a:solidFill>
                <a:cs typeface="Times New Roman" pitchFamily="18" charset="0"/>
              </a:rPr>
              <a:t>Dynamic (late) Binding</a:t>
            </a:r>
          </a:p>
        </p:txBody>
      </p:sp>
      <p:sp>
        <p:nvSpPr>
          <p:cNvPr id="50179" name="Rectangle 3"/>
          <p:cNvSpPr>
            <a:spLocks noChangeArrowheads="1"/>
          </p:cNvSpPr>
          <p:nvPr/>
        </p:nvSpPr>
        <p:spPr bwMode="auto">
          <a:xfrm>
            <a:off x="708025" y="3962400"/>
            <a:ext cx="7902575" cy="28336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algn="just" defTabSz="966788"/>
            <a:r>
              <a:rPr lang="en-US" dirty="0">
                <a:cs typeface="Times New Roman" pitchFamily="18" charset="0"/>
              </a:rPr>
              <a:t>By introducing a </a:t>
            </a:r>
            <a:r>
              <a:rPr lang="en-US" i="1" dirty="0">
                <a:solidFill>
                  <a:schemeClr val="accent2"/>
                </a:solidFill>
                <a:cs typeface="Times New Roman" pitchFamily="18" charset="0"/>
              </a:rPr>
              <a:t>virtual</a:t>
            </a:r>
            <a:r>
              <a:rPr lang="en-US" dirty="0">
                <a:cs typeface="Times New Roman" pitchFamily="18" charset="0"/>
              </a:rPr>
              <a:t> function </a:t>
            </a:r>
            <a:r>
              <a:rPr lang="en-US" dirty="0">
                <a:solidFill>
                  <a:srgbClr val="CC3300"/>
                </a:solidFill>
                <a:cs typeface="Times New Roman" pitchFamily="18" charset="0"/>
              </a:rPr>
              <a:t>display()</a:t>
            </a:r>
            <a:r>
              <a:rPr lang="en-US" dirty="0">
                <a:cs typeface="Times New Roman" pitchFamily="18" charset="0"/>
              </a:rPr>
              <a:t> in each class, which displays all fields in its class, we can print all in all classes:</a:t>
            </a:r>
          </a:p>
          <a:p>
            <a:pPr marL="479425" indent="-479425" algn="just" defTabSz="966788">
              <a:lnSpc>
                <a:spcPct val="150000"/>
              </a:lnSpc>
            </a:pPr>
            <a:r>
              <a:rPr lang="en-US" dirty="0" err="1">
                <a:latin typeface="Arial" pitchFamily="34" charset="0"/>
                <a:cs typeface="Times New Roman" pitchFamily="18" charset="0"/>
              </a:rPr>
              <a:t>PublListNode</a:t>
            </a:r>
            <a:r>
              <a:rPr lang="en-US" dirty="0">
                <a:latin typeface="Arial" pitchFamily="34" charset="0"/>
                <a:cs typeface="Times New Roman" pitchFamily="18" charset="0"/>
              </a:rPr>
              <a:t> *</a:t>
            </a:r>
            <a:r>
              <a:rPr lang="en-US" dirty="0" err="1">
                <a:latin typeface="Arial" pitchFamily="34" charset="0"/>
                <a:cs typeface="Times New Roman" pitchFamily="18" charset="0"/>
              </a:rPr>
              <a:t>ip</a:t>
            </a:r>
            <a:r>
              <a:rPr lang="en-US" dirty="0">
                <a:latin typeface="Arial" pitchFamily="34" charset="0"/>
                <a:cs typeface="Times New Roman" pitchFamily="18" charset="0"/>
              </a:rPr>
              <a:t>;</a:t>
            </a:r>
          </a:p>
          <a:p>
            <a:pPr marL="479425" indent="-479425" algn="just" defTabSz="966788"/>
            <a:r>
              <a:rPr lang="en-US" dirty="0">
                <a:latin typeface="Arial" pitchFamily="34" charset="0"/>
                <a:cs typeface="Times New Roman" pitchFamily="18" charset="0"/>
              </a:rPr>
              <a:t>for (</a:t>
            </a:r>
            <a:r>
              <a:rPr lang="en-US" dirty="0" err="1">
                <a:latin typeface="Arial" pitchFamily="34" charset="0"/>
                <a:cs typeface="Times New Roman" pitchFamily="18" charset="0"/>
              </a:rPr>
              <a:t>ip</a:t>
            </a:r>
            <a:r>
              <a:rPr lang="en-US" dirty="0">
                <a:latin typeface="Arial" pitchFamily="34" charset="0"/>
                <a:cs typeface="Times New Roman" pitchFamily="18" charset="0"/>
              </a:rPr>
              <a:t> = head; </a:t>
            </a:r>
            <a:r>
              <a:rPr lang="en-US" dirty="0" err="1">
                <a:latin typeface="Arial" pitchFamily="34" charset="0"/>
                <a:cs typeface="Times New Roman" pitchFamily="18" charset="0"/>
              </a:rPr>
              <a:t>ip</a:t>
            </a:r>
            <a:r>
              <a:rPr lang="en-US" dirty="0">
                <a:latin typeface="Arial" pitchFamily="34" charset="0"/>
                <a:cs typeface="Times New Roman" pitchFamily="18" charset="0"/>
              </a:rPr>
              <a:t> !=0; </a:t>
            </a:r>
            <a:r>
              <a:rPr lang="en-US" dirty="0" err="1">
                <a:latin typeface="Arial" pitchFamily="34" charset="0"/>
                <a:cs typeface="Times New Roman" pitchFamily="18" charset="0"/>
              </a:rPr>
              <a:t>ip</a:t>
            </a:r>
            <a:r>
              <a:rPr lang="en-US" dirty="0">
                <a:latin typeface="Arial" pitchFamily="34" charset="0"/>
                <a:cs typeface="Times New Roman" pitchFamily="18" charset="0"/>
              </a:rPr>
              <a:t> = </a:t>
            </a:r>
            <a:r>
              <a:rPr lang="en-US" dirty="0" err="1">
                <a:latin typeface="Arial" pitchFamily="34" charset="0"/>
                <a:cs typeface="Times New Roman" pitchFamily="18" charset="0"/>
              </a:rPr>
              <a:t>ip</a:t>
            </a:r>
            <a:r>
              <a:rPr lang="en-US" dirty="0">
                <a:latin typeface="Arial" pitchFamily="34" charset="0"/>
                <a:cs typeface="Times New Roman" pitchFamily="18" charset="0"/>
              </a:rPr>
              <a:t>-&gt;next) {</a:t>
            </a:r>
          </a:p>
          <a:p>
            <a:pPr marL="479425" indent="-479425" algn="just" defTabSz="966788"/>
            <a:r>
              <a:rPr lang="en-US" dirty="0">
                <a:latin typeface="Arial" pitchFamily="34" charset="0"/>
                <a:cs typeface="Times New Roman" pitchFamily="18" charset="0"/>
              </a:rPr>
              <a:t>	Publication *pub = </a:t>
            </a:r>
            <a:r>
              <a:rPr lang="en-US" dirty="0" err="1">
                <a:latin typeface="Arial" pitchFamily="34" charset="0"/>
                <a:cs typeface="Times New Roman" pitchFamily="18" charset="0"/>
              </a:rPr>
              <a:t>ip</a:t>
            </a:r>
            <a:r>
              <a:rPr lang="en-US" dirty="0">
                <a:latin typeface="Arial" pitchFamily="34" charset="0"/>
                <a:cs typeface="Times New Roman" pitchFamily="18" charset="0"/>
              </a:rPr>
              <a:t>-&gt;node;</a:t>
            </a:r>
          </a:p>
          <a:p>
            <a:pPr marL="479425" indent="-479425" algn="just" defTabSz="966788"/>
            <a:r>
              <a:rPr lang="en-US" dirty="0">
                <a:latin typeface="Arial" pitchFamily="34" charset="0"/>
                <a:cs typeface="Times New Roman" pitchFamily="18" charset="0"/>
              </a:rPr>
              <a:t>	</a:t>
            </a:r>
            <a:r>
              <a:rPr lang="en-US" dirty="0">
                <a:solidFill>
                  <a:srgbClr val="CC3300"/>
                </a:solidFill>
                <a:latin typeface="Arial" pitchFamily="34" charset="0"/>
                <a:cs typeface="Times New Roman" pitchFamily="18" charset="0"/>
              </a:rPr>
              <a:t>pub-&gt;display());</a:t>
            </a:r>
          </a:p>
          <a:p>
            <a:pPr marL="479425" indent="-479425" algn="just" defTabSz="966788"/>
            <a:r>
              <a:rPr lang="en-US" dirty="0" smtClean="0">
                <a:latin typeface="Arial" pitchFamily="34" charset="0"/>
                <a:cs typeface="Times New Roman" pitchFamily="18" charset="0"/>
              </a:rPr>
              <a:t>}</a:t>
            </a:r>
            <a:endParaRPr lang="en-US" dirty="0">
              <a:latin typeface="Arial" pitchFamily="34" charset="0"/>
              <a:cs typeface="Times New Roman" pitchFamily="18" charset="0"/>
            </a:endParaRPr>
          </a:p>
        </p:txBody>
      </p:sp>
      <p:sp>
        <p:nvSpPr>
          <p:cNvPr id="50180" name="Rectangle 4"/>
          <p:cNvSpPr>
            <a:spLocks noChangeArrowheads="1"/>
          </p:cNvSpPr>
          <p:nvPr/>
        </p:nvSpPr>
        <p:spPr bwMode="auto">
          <a:xfrm>
            <a:off x="1884363" y="6096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Book</a:t>
            </a:r>
            <a:endParaRPr lang="en-US" sz="1600"/>
          </a:p>
        </p:txBody>
      </p:sp>
      <p:sp>
        <p:nvSpPr>
          <p:cNvPr id="50181" name="Rectangle 5"/>
          <p:cNvSpPr>
            <a:spLocks noChangeArrowheads="1"/>
          </p:cNvSpPr>
          <p:nvPr/>
        </p:nvSpPr>
        <p:spPr bwMode="auto">
          <a:xfrm>
            <a:off x="4570413" y="609600"/>
            <a:ext cx="596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Thesis</a:t>
            </a:r>
            <a:endParaRPr lang="en-US" sz="1600"/>
          </a:p>
        </p:txBody>
      </p:sp>
      <p:sp>
        <p:nvSpPr>
          <p:cNvPr id="50182" name="Rectangle 6"/>
          <p:cNvSpPr>
            <a:spLocks noChangeArrowheads="1"/>
          </p:cNvSpPr>
          <p:nvPr/>
        </p:nvSpPr>
        <p:spPr bwMode="auto">
          <a:xfrm>
            <a:off x="1447800" y="3117850"/>
            <a:ext cx="1338263" cy="387350"/>
          </a:xfrm>
          <a:prstGeom prst="rect">
            <a:avLst/>
          </a:prstGeom>
          <a:solidFill>
            <a:schemeClr val="bg1"/>
          </a:solidFill>
          <a:ln w="12700">
            <a:solidFill>
              <a:srgbClr val="000000"/>
            </a:solidFill>
            <a:miter lim="800000"/>
            <a:headEnd/>
            <a:tailEnd/>
          </a:ln>
        </p:spPr>
        <p:txBody>
          <a:bodyPr/>
          <a:lstStyle/>
          <a:p>
            <a:pPr algn="ctr"/>
            <a:endParaRPr lang="en-US" sz="1600">
              <a:latin typeface="Helvetica" charset="0"/>
            </a:endParaRPr>
          </a:p>
        </p:txBody>
      </p:sp>
      <p:sp>
        <p:nvSpPr>
          <p:cNvPr id="50183" name="Rectangle 10"/>
          <p:cNvSpPr>
            <a:spLocks noChangeArrowheads="1"/>
          </p:cNvSpPr>
          <p:nvPr/>
        </p:nvSpPr>
        <p:spPr bwMode="auto">
          <a:xfrm>
            <a:off x="1447800" y="914400"/>
            <a:ext cx="1338263" cy="304800"/>
          </a:xfrm>
          <a:prstGeom prst="rect">
            <a:avLst/>
          </a:prstGeom>
          <a:solidFill>
            <a:srgbClr val="EAEAEA"/>
          </a:solidFill>
          <a:ln w="12700">
            <a:solidFill>
              <a:srgbClr val="000000"/>
            </a:solidFill>
            <a:miter lim="800000"/>
            <a:headEnd/>
            <a:tailEnd/>
          </a:ln>
        </p:spPr>
        <p:txBody>
          <a:bodyPr/>
          <a:lstStyle/>
          <a:p>
            <a:endParaRPr lang="en-US"/>
          </a:p>
        </p:txBody>
      </p:sp>
      <p:sp>
        <p:nvSpPr>
          <p:cNvPr id="50184" name="Rectangle 11"/>
          <p:cNvSpPr>
            <a:spLocks noChangeArrowheads="1"/>
          </p:cNvSpPr>
          <p:nvPr/>
        </p:nvSpPr>
        <p:spPr bwMode="auto">
          <a:xfrm>
            <a:off x="1447800" y="1219200"/>
            <a:ext cx="1338263" cy="304800"/>
          </a:xfrm>
          <a:prstGeom prst="rect">
            <a:avLst/>
          </a:prstGeom>
          <a:solidFill>
            <a:srgbClr val="EAEAEA"/>
          </a:solidFill>
          <a:ln w="12700">
            <a:solidFill>
              <a:srgbClr val="000000"/>
            </a:solidFill>
            <a:miter lim="800000"/>
            <a:headEnd/>
            <a:tailEnd/>
          </a:ln>
        </p:spPr>
        <p:txBody>
          <a:bodyPr/>
          <a:lstStyle/>
          <a:p>
            <a:endParaRPr lang="en-US"/>
          </a:p>
        </p:txBody>
      </p:sp>
      <p:sp>
        <p:nvSpPr>
          <p:cNvPr id="50185" name="Rectangle 12"/>
          <p:cNvSpPr>
            <a:spLocks noChangeArrowheads="1"/>
          </p:cNvSpPr>
          <p:nvPr/>
        </p:nvSpPr>
        <p:spPr bwMode="auto">
          <a:xfrm>
            <a:off x="1447800" y="1524000"/>
            <a:ext cx="1338263" cy="304800"/>
          </a:xfrm>
          <a:prstGeom prst="rect">
            <a:avLst/>
          </a:prstGeom>
          <a:solidFill>
            <a:srgbClr val="EAEAEA"/>
          </a:solidFill>
          <a:ln w="12700">
            <a:solidFill>
              <a:srgbClr val="000000"/>
            </a:solidFill>
            <a:miter lim="800000"/>
            <a:headEnd/>
            <a:tailEnd/>
          </a:ln>
        </p:spPr>
        <p:txBody>
          <a:bodyPr/>
          <a:lstStyle/>
          <a:p>
            <a:endParaRPr lang="en-US"/>
          </a:p>
        </p:txBody>
      </p:sp>
      <p:sp>
        <p:nvSpPr>
          <p:cNvPr id="50186" name="Rectangle 13"/>
          <p:cNvSpPr>
            <a:spLocks noChangeArrowheads="1"/>
          </p:cNvSpPr>
          <p:nvPr/>
        </p:nvSpPr>
        <p:spPr bwMode="auto">
          <a:xfrm>
            <a:off x="1447800" y="2133600"/>
            <a:ext cx="1338263" cy="304800"/>
          </a:xfrm>
          <a:prstGeom prst="rect">
            <a:avLst/>
          </a:prstGeom>
          <a:solidFill>
            <a:schemeClr val="bg1"/>
          </a:solidFill>
          <a:ln w="12700">
            <a:solidFill>
              <a:srgbClr val="000000"/>
            </a:solidFill>
            <a:miter lim="800000"/>
            <a:headEnd/>
            <a:tailEnd/>
          </a:ln>
        </p:spPr>
        <p:txBody>
          <a:bodyPr/>
          <a:lstStyle/>
          <a:p>
            <a:r>
              <a:rPr lang="en-US" sz="1600">
                <a:latin typeface="Helvetica" charset="0"/>
              </a:rPr>
              <a:t>1568602286</a:t>
            </a:r>
          </a:p>
        </p:txBody>
      </p:sp>
      <p:sp>
        <p:nvSpPr>
          <p:cNvPr id="50187" name="Rectangle 14"/>
          <p:cNvSpPr>
            <a:spLocks noChangeArrowheads="1"/>
          </p:cNvSpPr>
          <p:nvPr/>
        </p:nvSpPr>
        <p:spPr bwMode="auto">
          <a:xfrm>
            <a:off x="1447800" y="2438400"/>
            <a:ext cx="1338263" cy="304800"/>
          </a:xfrm>
          <a:prstGeom prst="rect">
            <a:avLst/>
          </a:prstGeom>
          <a:solidFill>
            <a:schemeClr val="bg1"/>
          </a:solidFill>
          <a:ln w="12700">
            <a:solidFill>
              <a:srgbClr val="000000"/>
            </a:solidFill>
            <a:miter lim="800000"/>
            <a:headEnd/>
            <a:tailEnd/>
          </a:ln>
        </p:spPr>
        <p:txBody>
          <a:bodyPr/>
          <a:lstStyle/>
          <a:p>
            <a:pPr algn="ctr"/>
            <a:r>
              <a:rPr lang="en-US" sz="1600">
                <a:latin typeface="Helvetica" charset="0"/>
              </a:rPr>
              <a:t>Smidt</a:t>
            </a:r>
          </a:p>
        </p:txBody>
      </p:sp>
      <p:sp>
        <p:nvSpPr>
          <p:cNvPr id="50188" name="Rectangle 15"/>
          <p:cNvSpPr>
            <a:spLocks noChangeArrowheads="1"/>
          </p:cNvSpPr>
          <p:nvPr/>
        </p:nvSpPr>
        <p:spPr bwMode="auto">
          <a:xfrm>
            <a:off x="1447800" y="2743200"/>
            <a:ext cx="1338263" cy="304800"/>
          </a:xfrm>
          <a:prstGeom prst="rect">
            <a:avLst/>
          </a:prstGeom>
          <a:solidFill>
            <a:schemeClr val="bg1"/>
          </a:solidFill>
          <a:ln w="12700">
            <a:solidFill>
              <a:srgbClr val="000000"/>
            </a:solidFill>
            <a:miter lim="800000"/>
            <a:headEnd/>
            <a:tailEnd/>
          </a:ln>
        </p:spPr>
        <p:txBody>
          <a:bodyPr/>
          <a:lstStyle/>
          <a:p>
            <a:pPr algn="ctr"/>
            <a:r>
              <a:rPr lang="en-US" sz="1600">
                <a:latin typeface="Helvetica" charset="0"/>
              </a:rPr>
              <a:t>Hunt</a:t>
            </a:r>
          </a:p>
        </p:txBody>
      </p:sp>
      <p:sp>
        <p:nvSpPr>
          <p:cNvPr id="50189" name="Rectangle 16"/>
          <p:cNvSpPr>
            <a:spLocks noChangeArrowheads="1"/>
          </p:cNvSpPr>
          <p:nvPr/>
        </p:nvSpPr>
        <p:spPr bwMode="auto">
          <a:xfrm>
            <a:off x="1841500" y="944563"/>
            <a:ext cx="561975"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50000</a:t>
            </a:r>
            <a:endParaRPr lang="en-US" sz="1600"/>
          </a:p>
        </p:txBody>
      </p:sp>
      <p:sp>
        <p:nvSpPr>
          <p:cNvPr id="50190" name="Rectangle 17"/>
          <p:cNvSpPr>
            <a:spLocks noChangeArrowheads="1"/>
          </p:cNvSpPr>
          <p:nvPr/>
        </p:nvSpPr>
        <p:spPr bwMode="auto">
          <a:xfrm>
            <a:off x="1535113" y="1206500"/>
            <a:ext cx="1016000"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PL concept</a:t>
            </a:r>
            <a:endParaRPr lang="en-US" sz="1600"/>
          </a:p>
        </p:txBody>
      </p:sp>
      <p:sp>
        <p:nvSpPr>
          <p:cNvPr id="50191" name="Rectangle 18"/>
          <p:cNvSpPr>
            <a:spLocks noChangeArrowheads="1"/>
          </p:cNvSpPr>
          <p:nvPr/>
        </p:nvSpPr>
        <p:spPr bwMode="auto">
          <a:xfrm>
            <a:off x="1825625" y="1524000"/>
            <a:ext cx="519113"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paper</a:t>
            </a:r>
            <a:endParaRPr lang="en-US" sz="1600"/>
          </a:p>
        </p:txBody>
      </p:sp>
      <p:sp>
        <p:nvSpPr>
          <p:cNvPr id="50192" name="Rectangle 22"/>
          <p:cNvSpPr>
            <a:spLocks noChangeArrowheads="1"/>
          </p:cNvSpPr>
          <p:nvPr/>
        </p:nvSpPr>
        <p:spPr bwMode="auto">
          <a:xfrm>
            <a:off x="4452938" y="914400"/>
            <a:ext cx="1338262" cy="304800"/>
          </a:xfrm>
          <a:prstGeom prst="rect">
            <a:avLst/>
          </a:prstGeom>
          <a:solidFill>
            <a:srgbClr val="EAEAEA"/>
          </a:solidFill>
          <a:ln w="12700">
            <a:solidFill>
              <a:srgbClr val="000000"/>
            </a:solidFill>
            <a:miter lim="800000"/>
            <a:headEnd/>
            <a:tailEnd/>
          </a:ln>
        </p:spPr>
        <p:txBody>
          <a:bodyPr/>
          <a:lstStyle/>
          <a:p>
            <a:endParaRPr lang="en-US"/>
          </a:p>
        </p:txBody>
      </p:sp>
      <p:sp>
        <p:nvSpPr>
          <p:cNvPr id="50193" name="Rectangle 23"/>
          <p:cNvSpPr>
            <a:spLocks noChangeArrowheads="1"/>
          </p:cNvSpPr>
          <p:nvPr/>
        </p:nvSpPr>
        <p:spPr bwMode="auto">
          <a:xfrm>
            <a:off x="4452938" y="1219200"/>
            <a:ext cx="1338262" cy="304800"/>
          </a:xfrm>
          <a:prstGeom prst="rect">
            <a:avLst/>
          </a:prstGeom>
          <a:solidFill>
            <a:srgbClr val="EAEAEA"/>
          </a:solidFill>
          <a:ln w="12700">
            <a:solidFill>
              <a:srgbClr val="000000"/>
            </a:solidFill>
            <a:miter lim="800000"/>
            <a:headEnd/>
            <a:tailEnd/>
          </a:ln>
        </p:spPr>
        <p:txBody>
          <a:bodyPr/>
          <a:lstStyle/>
          <a:p>
            <a:endParaRPr lang="en-US"/>
          </a:p>
        </p:txBody>
      </p:sp>
      <p:sp>
        <p:nvSpPr>
          <p:cNvPr id="50194" name="Rectangle 24"/>
          <p:cNvSpPr>
            <a:spLocks noChangeArrowheads="1"/>
          </p:cNvSpPr>
          <p:nvPr/>
        </p:nvSpPr>
        <p:spPr bwMode="auto">
          <a:xfrm>
            <a:off x="4452938" y="1524000"/>
            <a:ext cx="1338262" cy="304800"/>
          </a:xfrm>
          <a:prstGeom prst="rect">
            <a:avLst/>
          </a:prstGeom>
          <a:solidFill>
            <a:srgbClr val="EAEAEA"/>
          </a:solidFill>
          <a:ln w="12700">
            <a:solidFill>
              <a:srgbClr val="000000"/>
            </a:solidFill>
            <a:miter lim="800000"/>
            <a:headEnd/>
            <a:tailEnd/>
          </a:ln>
        </p:spPr>
        <p:txBody>
          <a:bodyPr/>
          <a:lstStyle/>
          <a:p>
            <a:endParaRPr lang="en-US"/>
          </a:p>
        </p:txBody>
      </p:sp>
      <p:sp>
        <p:nvSpPr>
          <p:cNvPr id="50195" name="Rectangle 25"/>
          <p:cNvSpPr>
            <a:spLocks noChangeArrowheads="1"/>
          </p:cNvSpPr>
          <p:nvPr/>
        </p:nvSpPr>
        <p:spPr bwMode="auto">
          <a:xfrm>
            <a:off x="4452938" y="2133600"/>
            <a:ext cx="1338262" cy="304800"/>
          </a:xfrm>
          <a:prstGeom prst="rect">
            <a:avLst/>
          </a:prstGeom>
          <a:solidFill>
            <a:schemeClr val="bg1"/>
          </a:solidFill>
          <a:ln w="12700">
            <a:solidFill>
              <a:srgbClr val="000000"/>
            </a:solidFill>
            <a:miter lim="800000"/>
            <a:headEnd/>
            <a:tailEnd/>
          </a:ln>
        </p:spPr>
        <p:txBody>
          <a:bodyPr/>
          <a:lstStyle/>
          <a:p>
            <a:endParaRPr lang="en-US"/>
          </a:p>
        </p:txBody>
      </p:sp>
      <p:sp>
        <p:nvSpPr>
          <p:cNvPr id="50196" name="Rectangle 26"/>
          <p:cNvSpPr>
            <a:spLocks noChangeArrowheads="1"/>
          </p:cNvSpPr>
          <p:nvPr/>
        </p:nvSpPr>
        <p:spPr bwMode="auto">
          <a:xfrm>
            <a:off x="4452938" y="2438400"/>
            <a:ext cx="1338262" cy="304800"/>
          </a:xfrm>
          <a:prstGeom prst="rect">
            <a:avLst/>
          </a:prstGeom>
          <a:solidFill>
            <a:schemeClr val="bg1"/>
          </a:solidFill>
          <a:ln w="12700">
            <a:solidFill>
              <a:srgbClr val="000000"/>
            </a:solidFill>
            <a:miter lim="800000"/>
            <a:headEnd/>
            <a:tailEnd/>
          </a:ln>
        </p:spPr>
        <p:txBody>
          <a:bodyPr/>
          <a:lstStyle/>
          <a:p>
            <a:endParaRPr lang="en-US"/>
          </a:p>
        </p:txBody>
      </p:sp>
      <p:sp>
        <p:nvSpPr>
          <p:cNvPr id="50197" name="Rectangle 27"/>
          <p:cNvSpPr>
            <a:spLocks noChangeArrowheads="1"/>
          </p:cNvSpPr>
          <p:nvPr/>
        </p:nvSpPr>
        <p:spPr bwMode="auto">
          <a:xfrm>
            <a:off x="5049838" y="944563"/>
            <a:ext cx="112712"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0</a:t>
            </a:r>
            <a:endParaRPr lang="en-US" sz="1600"/>
          </a:p>
        </p:txBody>
      </p:sp>
      <p:sp>
        <p:nvSpPr>
          <p:cNvPr id="50198" name="Rectangle 28"/>
          <p:cNvSpPr>
            <a:spLocks noChangeArrowheads="1"/>
          </p:cNvSpPr>
          <p:nvPr/>
        </p:nvSpPr>
        <p:spPr bwMode="auto">
          <a:xfrm>
            <a:off x="4729163" y="1206500"/>
            <a:ext cx="768350"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Ethernet</a:t>
            </a:r>
          </a:p>
        </p:txBody>
      </p:sp>
      <p:sp>
        <p:nvSpPr>
          <p:cNvPr id="50199" name="Rectangle 29"/>
          <p:cNvSpPr>
            <a:spLocks noChangeArrowheads="1"/>
          </p:cNvSpPr>
          <p:nvPr/>
        </p:nvSpPr>
        <p:spPr bwMode="auto">
          <a:xfrm>
            <a:off x="4830763" y="1524000"/>
            <a:ext cx="519112"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paper</a:t>
            </a:r>
            <a:endParaRPr lang="en-US" sz="1600"/>
          </a:p>
        </p:txBody>
      </p:sp>
      <p:sp>
        <p:nvSpPr>
          <p:cNvPr id="50200" name="Rectangle 30"/>
          <p:cNvSpPr>
            <a:spLocks noChangeArrowheads="1"/>
          </p:cNvSpPr>
          <p:nvPr/>
        </p:nvSpPr>
        <p:spPr bwMode="auto">
          <a:xfrm>
            <a:off x="4786313" y="2193925"/>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MIT-CS</a:t>
            </a:r>
            <a:endParaRPr lang="en-US" sz="1600"/>
          </a:p>
        </p:txBody>
      </p:sp>
      <p:sp>
        <p:nvSpPr>
          <p:cNvPr id="50201" name="Rectangle 31"/>
          <p:cNvSpPr>
            <a:spLocks noChangeArrowheads="1"/>
          </p:cNvSpPr>
          <p:nvPr/>
        </p:nvSpPr>
        <p:spPr bwMode="auto">
          <a:xfrm>
            <a:off x="4648200" y="2498725"/>
            <a:ext cx="981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John Miller</a:t>
            </a:r>
            <a:endParaRPr lang="en-US" sz="1600"/>
          </a:p>
        </p:txBody>
      </p:sp>
      <p:sp>
        <p:nvSpPr>
          <p:cNvPr id="50202" name="Rectangle 32"/>
          <p:cNvSpPr>
            <a:spLocks noChangeArrowheads="1"/>
          </p:cNvSpPr>
          <p:nvPr/>
        </p:nvSpPr>
        <p:spPr bwMode="auto">
          <a:xfrm>
            <a:off x="4452938" y="3117850"/>
            <a:ext cx="1338262" cy="387350"/>
          </a:xfrm>
          <a:prstGeom prst="rect">
            <a:avLst/>
          </a:prstGeom>
          <a:solidFill>
            <a:schemeClr val="bg1"/>
          </a:solidFill>
          <a:ln w="12700">
            <a:solidFill>
              <a:srgbClr val="000000"/>
            </a:solidFill>
            <a:miter lim="800000"/>
            <a:headEnd/>
            <a:tailEnd/>
          </a:ln>
        </p:spPr>
        <p:txBody>
          <a:bodyPr/>
          <a:lstStyle/>
          <a:p>
            <a:endParaRPr lang="en-US"/>
          </a:p>
        </p:txBody>
      </p:sp>
      <p:sp>
        <p:nvSpPr>
          <p:cNvPr id="50203" name="Rectangle 33"/>
          <p:cNvSpPr>
            <a:spLocks noChangeArrowheads="1"/>
          </p:cNvSpPr>
          <p:nvPr/>
        </p:nvSpPr>
        <p:spPr bwMode="auto">
          <a:xfrm>
            <a:off x="7392988" y="6096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Report</a:t>
            </a:r>
            <a:endParaRPr lang="en-US" sz="1600"/>
          </a:p>
        </p:txBody>
      </p:sp>
      <p:sp>
        <p:nvSpPr>
          <p:cNvPr id="50204" name="Rectangle 34"/>
          <p:cNvSpPr>
            <a:spLocks noChangeArrowheads="1"/>
          </p:cNvSpPr>
          <p:nvPr/>
        </p:nvSpPr>
        <p:spPr bwMode="auto">
          <a:xfrm>
            <a:off x="7277100" y="914400"/>
            <a:ext cx="1336675" cy="304800"/>
          </a:xfrm>
          <a:prstGeom prst="rect">
            <a:avLst/>
          </a:prstGeom>
          <a:solidFill>
            <a:srgbClr val="EAEAEA"/>
          </a:solidFill>
          <a:ln w="12700">
            <a:solidFill>
              <a:srgbClr val="000000"/>
            </a:solidFill>
            <a:miter lim="800000"/>
            <a:headEnd/>
            <a:tailEnd/>
          </a:ln>
        </p:spPr>
        <p:txBody>
          <a:bodyPr/>
          <a:lstStyle/>
          <a:p>
            <a:endParaRPr lang="en-US"/>
          </a:p>
        </p:txBody>
      </p:sp>
      <p:sp>
        <p:nvSpPr>
          <p:cNvPr id="50205" name="Rectangle 35"/>
          <p:cNvSpPr>
            <a:spLocks noChangeArrowheads="1"/>
          </p:cNvSpPr>
          <p:nvPr/>
        </p:nvSpPr>
        <p:spPr bwMode="auto">
          <a:xfrm>
            <a:off x="7277100" y="1219200"/>
            <a:ext cx="1336675" cy="304800"/>
          </a:xfrm>
          <a:prstGeom prst="rect">
            <a:avLst/>
          </a:prstGeom>
          <a:solidFill>
            <a:srgbClr val="EAEAEA"/>
          </a:solidFill>
          <a:ln w="12700">
            <a:solidFill>
              <a:srgbClr val="000000"/>
            </a:solidFill>
            <a:miter lim="800000"/>
            <a:headEnd/>
            <a:tailEnd/>
          </a:ln>
        </p:spPr>
        <p:txBody>
          <a:bodyPr/>
          <a:lstStyle/>
          <a:p>
            <a:endParaRPr lang="en-US"/>
          </a:p>
        </p:txBody>
      </p:sp>
      <p:sp>
        <p:nvSpPr>
          <p:cNvPr id="50206" name="Rectangle 36"/>
          <p:cNvSpPr>
            <a:spLocks noChangeArrowheads="1"/>
          </p:cNvSpPr>
          <p:nvPr/>
        </p:nvSpPr>
        <p:spPr bwMode="auto">
          <a:xfrm>
            <a:off x="7277100" y="1524000"/>
            <a:ext cx="1336675" cy="304800"/>
          </a:xfrm>
          <a:prstGeom prst="rect">
            <a:avLst/>
          </a:prstGeom>
          <a:solidFill>
            <a:srgbClr val="EAEAEA"/>
          </a:solidFill>
          <a:ln w="12700">
            <a:solidFill>
              <a:srgbClr val="000000"/>
            </a:solidFill>
            <a:miter lim="800000"/>
            <a:headEnd/>
            <a:tailEnd/>
          </a:ln>
        </p:spPr>
        <p:txBody>
          <a:bodyPr/>
          <a:lstStyle/>
          <a:p>
            <a:endParaRPr lang="en-US"/>
          </a:p>
        </p:txBody>
      </p:sp>
      <p:sp>
        <p:nvSpPr>
          <p:cNvPr id="50207" name="Rectangle 37"/>
          <p:cNvSpPr>
            <a:spLocks noChangeArrowheads="1"/>
          </p:cNvSpPr>
          <p:nvPr/>
        </p:nvSpPr>
        <p:spPr bwMode="auto">
          <a:xfrm>
            <a:off x="7277100" y="2127250"/>
            <a:ext cx="1336675" cy="304800"/>
          </a:xfrm>
          <a:prstGeom prst="rect">
            <a:avLst/>
          </a:prstGeom>
          <a:solidFill>
            <a:schemeClr val="bg1"/>
          </a:solidFill>
          <a:ln w="12700">
            <a:solidFill>
              <a:srgbClr val="000000"/>
            </a:solidFill>
            <a:miter lim="800000"/>
            <a:headEnd/>
            <a:tailEnd/>
          </a:ln>
        </p:spPr>
        <p:txBody>
          <a:bodyPr/>
          <a:lstStyle/>
          <a:p>
            <a:endParaRPr lang="en-US"/>
          </a:p>
        </p:txBody>
      </p:sp>
      <p:sp>
        <p:nvSpPr>
          <p:cNvPr id="50208" name="Rectangle 38"/>
          <p:cNvSpPr>
            <a:spLocks noChangeArrowheads="1"/>
          </p:cNvSpPr>
          <p:nvPr/>
        </p:nvSpPr>
        <p:spPr bwMode="auto">
          <a:xfrm>
            <a:off x="7742238" y="944563"/>
            <a:ext cx="338137"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150</a:t>
            </a:r>
            <a:endParaRPr lang="en-US" sz="1600"/>
          </a:p>
        </p:txBody>
      </p:sp>
      <p:sp>
        <p:nvSpPr>
          <p:cNvPr id="50209" name="Rectangle 39"/>
          <p:cNvSpPr>
            <a:spLocks noChangeArrowheads="1"/>
          </p:cNvSpPr>
          <p:nvPr/>
        </p:nvSpPr>
        <p:spPr bwMode="auto">
          <a:xfrm>
            <a:off x="7356475" y="1249363"/>
            <a:ext cx="1016000"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OS manual</a:t>
            </a:r>
          </a:p>
        </p:txBody>
      </p:sp>
      <p:sp>
        <p:nvSpPr>
          <p:cNvPr id="50210" name="Rectangle 40"/>
          <p:cNvSpPr>
            <a:spLocks noChangeArrowheads="1"/>
          </p:cNvSpPr>
          <p:nvPr/>
        </p:nvSpPr>
        <p:spPr bwMode="auto">
          <a:xfrm>
            <a:off x="7654925" y="1524000"/>
            <a:ext cx="519113" cy="244475"/>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paper</a:t>
            </a:r>
            <a:endParaRPr lang="en-US" sz="1600"/>
          </a:p>
        </p:txBody>
      </p:sp>
      <p:sp>
        <p:nvSpPr>
          <p:cNvPr id="50211" name="Rectangle 41"/>
          <p:cNvSpPr>
            <a:spLocks noChangeArrowheads="1"/>
          </p:cNvSpPr>
          <p:nvPr/>
        </p:nvSpPr>
        <p:spPr bwMode="auto">
          <a:xfrm>
            <a:off x="7378700" y="2127250"/>
            <a:ext cx="9001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Helvetica" charset="0"/>
              </a:rPr>
              <a:t>ASU-CSE</a:t>
            </a:r>
            <a:endParaRPr lang="en-US" sz="1600"/>
          </a:p>
        </p:txBody>
      </p:sp>
      <p:sp>
        <p:nvSpPr>
          <p:cNvPr id="50212" name="Rectangle 42"/>
          <p:cNvSpPr>
            <a:spLocks noChangeArrowheads="1"/>
          </p:cNvSpPr>
          <p:nvPr/>
        </p:nvSpPr>
        <p:spPr bwMode="auto">
          <a:xfrm>
            <a:off x="7277100" y="3117850"/>
            <a:ext cx="1336675" cy="387350"/>
          </a:xfrm>
          <a:prstGeom prst="rect">
            <a:avLst/>
          </a:prstGeom>
          <a:solidFill>
            <a:schemeClr val="bg1"/>
          </a:solidFill>
          <a:ln w="12700">
            <a:solidFill>
              <a:srgbClr val="000000"/>
            </a:solidFill>
            <a:miter lim="800000"/>
            <a:headEnd/>
            <a:tailEnd/>
          </a:ln>
        </p:spPr>
        <p:txBody>
          <a:bodyPr/>
          <a:lstStyle/>
          <a:p>
            <a:pPr algn="ctr"/>
            <a:r>
              <a:rPr lang="en-US" sz="1600"/>
              <a:t>NULL</a:t>
            </a:r>
          </a:p>
        </p:txBody>
      </p:sp>
      <p:sp>
        <p:nvSpPr>
          <p:cNvPr id="50213" name="Line 45"/>
          <p:cNvSpPr>
            <a:spLocks noChangeShapeType="1"/>
          </p:cNvSpPr>
          <p:nvPr/>
        </p:nvSpPr>
        <p:spPr bwMode="auto">
          <a:xfrm>
            <a:off x="714375" y="838200"/>
            <a:ext cx="5238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4" name="Rectangle 47"/>
          <p:cNvSpPr>
            <a:spLocks noChangeArrowheads="1"/>
          </p:cNvSpPr>
          <p:nvPr/>
        </p:nvSpPr>
        <p:spPr bwMode="auto">
          <a:xfrm>
            <a:off x="1447800" y="1828800"/>
            <a:ext cx="1338263" cy="304800"/>
          </a:xfrm>
          <a:prstGeom prst="rect">
            <a:avLst/>
          </a:prstGeom>
          <a:solidFill>
            <a:srgbClr val="EAEAEA"/>
          </a:solidFill>
          <a:ln w="12700">
            <a:solidFill>
              <a:srgbClr val="000000"/>
            </a:solidFill>
            <a:miter lim="800000"/>
            <a:headEnd/>
            <a:tailEnd/>
          </a:ln>
        </p:spPr>
        <p:txBody>
          <a:bodyPr/>
          <a:lstStyle/>
          <a:p>
            <a:pPr algn="ctr">
              <a:lnSpc>
                <a:spcPct val="80000"/>
              </a:lnSpc>
            </a:pPr>
            <a:endParaRPr lang="en-US" sz="1600"/>
          </a:p>
        </p:txBody>
      </p:sp>
      <p:sp>
        <p:nvSpPr>
          <p:cNvPr id="50215" name="Rectangle 48"/>
          <p:cNvSpPr>
            <a:spLocks noChangeArrowheads="1"/>
          </p:cNvSpPr>
          <p:nvPr/>
        </p:nvSpPr>
        <p:spPr bwMode="auto">
          <a:xfrm>
            <a:off x="4452938" y="1828800"/>
            <a:ext cx="1338262" cy="304800"/>
          </a:xfrm>
          <a:prstGeom prst="rect">
            <a:avLst/>
          </a:prstGeom>
          <a:solidFill>
            <a:srgbClr val="EAEAEA"/>
          </a:solidFill>
          <a:ln w="12700">
            <a:solidFill>
              <a:srgbClr val="000000"/>
            </a:solidFill>
            <a:miter lim="800000"/>
            <a:headEnd/>
            <a:tailEnd/>
          </a:ln>
        </p:spPr>
        <p:txBody>
          <a:bodyPr/>
          <a:lstStyle/>
          <a:p>
            <a:pPr algn="ctr">
              <a:lnSpc>
                <a:spcPct val="80000"/>
              </a:lnSpc>
            </a:pPr>
            <a:endParaRPr lang="en-US" sz="1600"/>
          </a:p>
        </p:txBody>
      </p:sp>
      <p:sp>
        <p:nvSpPr>
          <p:cNvPr id="50216" name="Rectangle 49"/>
          <p:cNvSpPr>
            <a:spLocks noChangeArrowheads="1"/>
          </p:cNvSpPr>
          <p:nvPr/>
        </p:nvSpPr>
        <p:spPr bwMode="auto">
          <a:xfrm>
            <a:off x="7277100" y="1828800"/>
            <a:ext cx="1336675" cy="304800"/>
          </a:xfrm>
          <a:prstGeom prst="rect">
            <a:avLst/>
          </a:prstGeom>
          <a:solidFill>
            <a:srgbClr val="EAEAEA"/>
          </a:solidFill>
          <a:ln w="12700">
            <a:solidFill>
              <a:srgbClr val="000000"/>
            </a:solidFill>
            <a:miter lim="800000"/>
            <a:headEnd/>
            <a:tailEnd/>
          </a:ln>
        </p:spPr>
        <p:txBody>
          <a:bodyPr/>
          <a:lstStyle/>
          <a:p>
            <a:pPr algn="ctr">
              <a:lnSpc>
                <a:spcPct val="80000"/>
              </a:lnSpc>
            </a:pPr>
            <a:endParaRPr lang="en-US" sz="1600"/>
          </a:p>
        </p:txBody>
      </p:sp>
      <p:sp>
        <p:nvSpPr>
          <p:cNvPr id="50217" name="Rectangle 50"/>
          <p:cNvSpPr>
            <a:spLocks noChangeArrowheads="1"/>
          </p:cNvSpPr>
          <p:nvPr/>
        </p:nvSpPr>
        <p:spPr bwMode="auto">
          <a:xfrm>
            <a:off x="1447800" y="1858963"/>
            <a:ext cx="1355725" cy="2746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solidFill>
                  <a:srgbClr val="CC3300"/>
                </a:solidFill>
              </a:rPr>
              <a:t>pointer to display()</a:t>
            </a:r>
          </a:p>
        </p:txBody>
      </p:sp>
      <p:sp>
        <p:nvSpPr>
          <p:cNvPr id="50218" name="Rectangle 52"/>
          <p:cNvSpPr>
            <a:spLocks noChangeArrowheads="1"/>
          </p:cNvSpPr>
          <p:nvPr/>
        </p:nvSpPr>
        <p:spPr bwMode="auto">
          <a:xfrm>
            <a:off x="276225" y="3048000"/>
            <a:ext cx="942975" cy="5810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CC3300"/>
                </a:solidFill>
              </a:rPr>
              <a:t>display()</a:t>
            </a:r>
          </a:p>
          <a:p>
            <a:r>
              <a:rPr lang="en-US" sz="1600" b="1">
                <a:solidFill>
                  <a:srgbClr val="CC3300"/>
                </a:solidFill>
              </a:rPr>
              <a:t>{ …}</a:t>
            </a:r>
          </a:p>
        </p:txBody>
      </p:sp>
      <p:sp>
        <p:nvSpPr>
          <p:cNvPr id="50219" name="Rectangle 56"/>
          <p:cNvSpPr>
            <a:spLocks noChangeArrowheads="1"/>
          </p:cNvSpPr>
          <p:nvPr/>
        </p:nvSpPr>
        <p:spPr bwMode="auto">
          <a:xfrm>
            <a:off x="1238250" y="609600"/>
            <a:ext cx="1743075" cy="30480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20" name="Rectangle 57"/>
          <p:cNvSpPr>
            <a:spLocks noChangeArrowheads="1"/>
          </p:cNvSpPr>
          <p:nvPr/>
        </p:nvSpPr>
        <p:spPr bwMode="auto">
          <a:xfrm>
            <a:off x="4097338" y="609600"/>
            <a:ext cx="1831975" cy="30480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21" name="Rectangle 58"/>
          <p:cNvSpPr>
            <a:spLocks noChangeArrowheads="1"/>
          </p:cNvSpPr>
          <p:nvPr/>
        </p:nvSpPr>
        <p:spPr bwMode="auto">
          <a:xfrm>
            <a:off x="7094538" y="609600"/>
            <a:ext cx="1744662" cy="30480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22" name="Freeform 59"/>
          <p:cNvSpPr>
            <a:spLocks/>
          </p:cNvSpPr>
          <p:nvPr/>
        </p:nvSpPr>
        <p:spPr bwMode="auto">
          <a:xfrm>
            <a:off x="2743200" y="762000"/>
            <a:ext cx="1371600" cy="2590800"/>
          </a:xfrm>
          <a:custGeom>
            <a:avLst/>
            <a:gdLst>
              <a:gd name="T0" fmla="*/ 0 w 432"/>
              <a:gd name="T1" fmla="*/ 2590800 h 1632"/>
              <a:gd name="T2" fmla="*/ 762000 w 432"/>
              <a:gd name="T3" fmla="*/ 2590800 h 1632"/>
              <a:gd name="T4" fmla="*/ 762000 w 432"/>
              <a:gd name="T5" fmla="*/ 0 h 1632"/>
              <a:gd name="T6" fmla="*/ 1371600 w 432"/>
              <a:gd name="T7" fmla="*/ 0 h 16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632">
                <a:moveTo>
                  <a:pt x="0" y="1632"/>
                </a:moveTo>
                <a:lnTo>
                  <a:pt x="240" y="1632"/>
                </a:lnTo>
                <a:lnTo>
                  <a:pt x="240" y="0"/>
                </a:lnTo>
                <a:lnTo>
                  <a:pt x="43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Freeform 60"/>
          <p:cNvSpPr>
            <a:spLocks/>
          </p:cNvSpPr>
          <p:nvPr/>
        </p:nvSpPr>
        <p:spPr bwMode="auto">
          <a:xfrm>
            <a:off x="5754688" y="762000"/>
            <a:ext cx="1331912" cy="2590800"/>
          </a:xfrm>
          <a:custGeom>
            <a:avLst/>
            <a:gdLst>
              <a:gd name="T0" fmla="*/ 0 w 432"/>
              <a:gd name="T1" fmla="*/ 2590800 h 1632"/>
              <a:gd name="T2" fmla="*/ 739951 w 432"/>
              <a:gd name="T3" fmla="*/ 2590800 h 1632"/>
              <a:gd name="T4" fmla="*/ 739951 w 432"/>
              <a:gd name="T5" fmla="*/ 0 h 1632"/>
              <a:gd name="T6" fmla="*/ 1331912 w 432"/>
              <a:gd name="T7" fmla="*/ 0 h 16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632">
                <a:moveTo>
                  <a:pt x="0" y="1632"/>
                </a:moveTo>
                <a:lnTo>
                  <a:pt x="240" y="1632"/>
                </a:lnTo>
                <a:lnTo>
                  <a:pt x="240" y="0"/>
                </a:lnTo>
                <a:lnTo>
                  <a:pt x="43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4" name="Rectangle 63"/>
          <p:cNvSpPr>
            <a:spLocks noChangeArrowheads="1"/>
          </p:cNvSpPr>
          <p:nvPr/>
        </p:nvSpPr>
        <p:spPr bwMode="auto">
          <a:xfrm>
            <a:off x="4419600" y="1828800"/>
            <a:ext cx="1355725" cy="2746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solidFill>
                  <a:srgbClr val="CC3300"/>
                </a:solidFill>
              </a:rPr>
              <a:t>pointer to display()</a:t>
            </a:r>
          </a:p>
        </p:txBody>
      </p:sp>
      <p:sp>
        <p:nvSpPr>
          <p:cNvPr id="50225" name="Rectangle 64"/>
          <p:cNvSpPr>
            <a:spLocks noChangeArrowheads="1"/>
          </p:cNvSpPr>
          <p:nvPr/>
        </p:nvSpPr>
        <p:spPr bwMode="auto">
          <a:xfrm>
            <a:off x="7267575" y="1798638"/>
            <a:ext cx="1355725" cy="2746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solidFill>
                  <a:srgbClr val="CC3300"/>
                </a:solidFill>
              </a:rPr>
              <a:t>pointer to display()</a:t>
            </a:r>
          </a:p>
        </p:txBody>
      </p:sp>
      <p:sp>
        <p:nvSpPr>
          <p:cNvPr id="50226" name="Freeform 66"/>
          <p:cNvSpPr>
            <a:spLocks/>
          </p:cNvSpPr>
          <p:nvPr/>
        </p:nvSpPr>
        <p:spPr bwMode="auto">
          <a:xfrm>
            <a:off x="609600" y="1981200"/>
            <a:ext cx="866775" cy="1066800"/>
          </a:xfrm>
          <a:custGeom>
            <a:avLst/>
            <a:gdLst>
              <a:gd name="T0" fmla="*/ 866775 w 672"/>
              <a:gd name="T1" fmla="*/ 0 h 624"/>
              <a:gd name="T2" fmla="*/ 0 w 672"/>
              <a:gd name="T3" fmla="*/ 0 h 624"/>
              <a:gd name="T4" fmla="*/ 0 w 672"/>
              <a:gd name="T5" fmla="*/ 1066800 h 624"/>
              <a:gd name="T6" fmla="*/ 0 60000 65536"/>
              <a:gd name="T7" fmla="*/ 0 60000 65536"/>
              <a:gd name="T8" fmla="*/ 0 60000 65536"/>
            </a:gdLst>
            <a:ahLst/>
            <a:cxnLst>
              <a:cxn ang="T6">
                <a:pos x="T0" y="T1"/>
              </a:cxn>
              <a:cxn ang="T7">
                <a:pos x="T2" y="T3"/>
              </a:cxn>
              <a:cxn ang="T8">
                <a:pos x="T4" y="T5"/>
              </a:cxn>
            </a:cxnLst>
            <a:rect l="0" t="0" r="r" b="b"/>
            <a:pathLst>
              <a:path w="672" h="624">
                <a:moveTo>
                  <a:pt x="672" y="0"/>
                </a:moveTo>
                <a:lnTo>
                  <a:pt x="0" y="0"/>
                </a:lnTo>
                <a:lnTo>
                  <a:pt x="0" y="624"/>
                </a:lnTo>
              </a:path>
            </a:pathLst>
          </a:custGeom>
          <a:noFill/>
          <a:ln w="9525">
            <a:solidFill>
              <a:srgbClr val="CC3300"/>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7" name="Rectangle 70"/>
          <p:cNvSpPr>
            <a:spLocks noChangeArrowheads="1"/>
          </p:cNvSpPr>
          <p:nvPr/>
        </p:nvSpPr>
        <p:spPr bwMode="auto">
          <a:xfrm>
            <a:off x="3200400" y="3381375"/>
            <a:ext cx="942975" cy="5810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CC3300"/>
                </a:solidFill>
              </a:rPr>
              <a:t>display()</a:t>
            </a:r>
          </a:p>
          <a:p>
            <a:r>
              <a:rPr lang="en-US" sz="1600" b="1">
                <a:solidFill>
                  <a:srgbClr val="CC3300"/>
                </a:solidFill>
              </a:rPr>
              <a:t>{ …}</a:t>
            </a:r>
          </a:p>
        </p:txBody>
      </p:sp>
      <p:sp>
        <p:nvSpPr>
          <p:cNvPr id="50228" name="Rectangle 71"/>
          <p:cNvSpPr>
            <a:spLocks noChangeArrowheads="1"/>
          </p:cNvSpPr>
          <p:nvPr/>
        </p:nvSpPr>
        <p:spPr bwMode="auto">
          <a:xfrm>
            <a:off x="6143625" y="3352800"/>
            <a:ext cx="942975" cy="5810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CC3300"/>
                </a:solidFill>
              </a:rPr>
              <a:t>display()</a:t>
            </a:r>
          </a:p>
          <a:p>
            <a:r>
              <a:rPr lang="en-US" sz="1600" b="1">
                <a:solidFill>
                  <a:srgbClr val="CC3300"/>
                </a:solidFill>
              </a:rPr>
              <a:t>{ …}</a:t>
            </a:r>
          </a:p>
        </p:txBody>
      </p:sp>
      <p:sp>
        <p:nvSpPr>
          <p:cNvPr id="50229" name="Freeform 72"/>
          <p:cNvSpPr>
            <a:spLocks/>
          </p:cNvSpPr>
          <p:nvPr/>
        </p:nvSpPr>
        <p:spPr bwMode="auto">
          <a:xfrm>
            <a:off x="3657600" y="1981200"/>
            <a:ext cx="762000" cy="1371600"/>
          </a:xfrm>
          <a:custGeom>
            <a:avLst/>
            <a:gdLst>
              <a:gd name="T0" fmla="*/ 762000 w 672"/>
              <a:gd name="T1" fmla="*/ 0 h 624"/>
              <a:gd name="T2" fmla="*/ 0 w 672"/>
              <a:gd name="T3" fmla="*/ 0 h 624"/>
              <a:gd name="T4" fmla="*/ 0 w 672"/>
              <a:gd name="T5" fmla="*/ 1371600 h 624"/>
              <a:gd name="T6" fmla="*/ 0 60000 65536"/>
              <a:gd name="T7" fmla="*/ 0 60000 65536"/>
              <a:gd name="T8" fmla="*/ 0 60000 65536"/>
            </a:gdLst>
            <a:ahLst/>
            <a:cxnLst>
              <a:cxn ang="T6">
                <a:pos x="T0" y="T1"/>
              </a:cxn>
              <a:cxn ang="T7">
                <a:pos x="T2" y="T3"/>
              </a:cxn>
              <a:cxn ang="T8">
                <a:pos x="T4" y="T5"/>
              </a:cxn>
            </a:cxnLst>
            <a:rect l="0" t="0" r="r" b="b"/>
            <a:pathLst>
              <a:path w="672" h="624">
                <a:moveTo>
                  <a:pt x="672" y="0"/>
                </a:moveTo>
                <a:lnTo>
                  <a:pt x="0" y="0"/>
                </a:lnTo>
                <a:lnTo>
                  <a:pt x="0" y="624"/>
                </a:lnTo>
              </a:path>
            </a:pathLst>
          </a:custGeom>
          <a:noFill/>
          <a:ln w="9525">
            <a:solidFill>
              <a:srgbClr val="CC3300"/>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0" name="Freeform 73"/>
          <p:cNvSpPr>
            <a:spLocks/>
          </p:cNvSpPr>
          <p:nvPr/>
        </p:nvSpPr>
        <p:spPr bwMode="auto">
          <a:xfrm>
            <a:off x="6629400" y="1981200"/>
            <a:ext cx="714375" cy="1371600"/>
          </a:xfrm>
          <a:custGeom>
            <a:avLst/>
            <a:gdLst>
              <a:gd name="T0" fmla="*/ 714375 w 672"/>
              <a:gd name="T1" fmla="*/ 0 h 624"/>
              <a:gd name="T2" fmla="*/ 0 w 672"/>
              <a:gd name="T3" fmla="*/ 0 h 624"/>
              <a:gd name="T4" fmla="*/ 0 w 672"/>
              <a:gd name="T5" fmla="*/ 1371600 h 624"/>
              <a:gd name="T6" fmla="*/ 0 60000 65536"/>
              <a:gd name="T7" fmla="*/ 0 60000 65536"/>
              <a:gd name="T8" fmla="*/ 0 60000 65536"/>
            </a:gdLst>
            <a:ahLst/>
            <a:cxnLst>
              <a:cxn ang="T6">
                <a:pos x="T0" y="T1"/>
              </a:cxn>
              <a:cxn ang="T7">
                <a:pos x="T2" y="T3"/>
              </a:cxn>
              <a:cxn ang="T8">
                <a:pos x="T4" y="T5"/>
              </a:cxn>
            </a:cxnLst>
            <a:rect l="0" t="0" r="r" b="b"/>
            <a:pathLst>
              <a:path w="672" h="624">
                <a:moveTo>
                  <a:pt x="672" y="0"/>
                </a:moveTo>
                <a:lnTo>
                  <a:pt x="0" y="0"/>
                </a:lnTo>
                <a:lnTo>
                  <a:pt x="0" y="624"/>
                </a:lnTo>
              </a:path>
            </a:pathLst>
          </a:custGeom>
          <a:noFill/>
          <a:ln w="9525">
            <a:solidFill>
              <a:srgbClr val="CC3300"/>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1" name="Text Box 77"/>
          <p:cNvSpPr txBox="1">
            <a:spLocks noChangeArrowheads="1"/>
          </p:cNvSpPr>
          <p:nvPr/>
        </p:nvSpPr>
        <p:spPr bwMode="auto">
          <a:xfrm>
            <a:off x="125980" y="1371600"/>
            <a:ext cx="998991" cy="120032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dirty="0">
                <a:solidFill>
                  <a:schemeClr val="accent2"/>
                </a:solidFill>
              </a:rPr>
              <a:t>virtual</a:t>
            </a:r>
          </a:p>
          <a:p>
            <a:pPr algn="ctr"/>
            <a:r>
              <a:rPr lang="en-US" sz="1800" dirty="0">
                <a:solidFill>
                  <a:schemeClr val="accent2"/>
                </a:solidFill>
              </a:rPr>
              <a:t>member </a:t>
            </a:r>
          </a:p>
          <a:p>
            <a:pPr algn="ctr"/>
            <a:r>
              <a:rPr lang="en-US" sz="1800" dirty="0">
                <a:solidFill>
                  <a:schemeClr val="accent2"/>
                </a:solidFill>
              </a:rPr>
              <a:t>late </a:t>
            </a:r>
          </a:p>
          <a:p>
            <a:pPr algn="ctr"/>
            <a:r>
              <a:rPr lang="en-US" sz="1800" dirty="0">
                <a:solidFill>
                  <a:schemeClr val="accent2"/>
                </a:solidFill>
              </a:rPr>
              <a:t>binding</a:t>
            </a:r>
          </a:p>
        </p:txBody>
      </p:sp>
      <p:grpSp>
        <p:nvGrpSpPr>
          <p:cNvPr id="5" name="Group 4"/>
          <p:cNvGrpSpPr/>
          <p:nvPr/>
        </p:nvGrpSpPr>
        <p:grpSpPr>
          <a:xfrm>
            <a:off x="5754688" y="4800600"/>
            <a:ext cx="3389312" cy="2057400"/>
            <a:chOff x="5754688" y="4724400"/>
            <a:chExt cx="3389312" cy="2057400"/>
          </a:xfrm>
        </p:grpSpPr>
        <p:sp>
          <p:nvSpPr>
            <p:cNvPr id="3" name="Explosion 2 2"/>
            <p:cNvSpPr/>
            <p:nvPr/>
          </p:nvSpPr>
          <p:spPr bwMode="auto">
            <a:xfrm>
              <a:off x="5754688" y="4724400"/>
              <a:ext cx="3389312" cy="2057400"/>
            </a:xfrm>
            <a:prstGeom prst="irregularSeal2">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4" name="Rectangle 3"/>
            <p:cNvSpPr/>
            <p:nvPr/>
          </p:nvSpPr>
          <p:spPr>
            <a:xfrm>
              <a:off x="6452251" y="5283537"/>
              <a:ext cx="2082149" cy="1015663"/>
            </a:xfrm>
            <a:prstGeom prst="rect">
              <a:avLst/>
            </a:prstGeom>
          </p:spPr>
          <p:txBody>
            <a:bodyPr wrap="square">
              <a:spAutoFit/>
            </a:bodyPr>
            <a:lstStyle/>
            <a:p>
              <a:pPr algn="ctr"/>
              <a:r>
                <a:rPr lang="en-US" sz="2000" dirty="0"/>
                <a:t>How do I access the </a:t>
              </a:r>
              <a:r>
                <a:rPr lang="en-US" sz="2000" dirty="0" smtClean="0"/>
                <a:t>child-only members</a:t>
              </a:r>
              <a:r>
                <a:rPr lang="en-US" sz="2000" dirty="0"/>
                <a:t>?</a:t>
              </a:r>
            </a:p>
          </p:txBody>
        </p:sp>
      </p:grpSp>
    </p:spTree>
    <p:extLst>
      <p:ext uri="{BB962C8B-B14F-4D97-AF65-F5344CB8AC3E}">
        <p14:creationId xmlns:p14="http://schemas.microsoft.com/office/powerpoint/2010/main" val="300374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179"/>
                                        </p:tgtEl>
                                        <p:attrNameLst>
                                          <p:attrName>style.visibility</p:attrName>
                                        </p:attrNameLst>
                                      </p:cBhvr>
                                      <p:to>
                                        <p:strVal val="visible"/>
                                      </p:to>
                                    </p:set>
                                    <p:animEffect transition="in" filter="fade">
                                      <p:cBhvr>
                                        <p:cTn id="14" dur="1000"/>
                                        <p:tgtEl>
                                          <p:spTgt spid="50179"/>
                                        </p:tgtEl>
                                      </p:cBhvr>
                                    </p:animEffect>
                                    <p:anim calcmode="lin" valueType="num">
                                      <p:cBhvr>
                                        <p:cTn id="15" dur="1000" fill="hold"/>
                                        <p:tgtEl>
                                          <p:spTgt spid="50179"/>
                                        </p:tgtEl>
                                        <p:attrNameLst>
                                          <p:attrName>ppt_x</p:attrName>
                                        </p:attrNameLst>
                                      </p:cBhvr>
                                      <p:tavLst>
                                        <p:tav tm="0">
                                          <p:val>
                                            <p:strVal val="#ppt_x"/>
                                          </p:val>
                                        </p:tav>
                                        <p:tav tm="100000">
                                          <p:val>
                                            <p:strVal val="#ppt_x"/>
                                          </p:val>
                                        </p:tav>
                                      </p:tavLst>
                                    </p:anim>
                                    <p:anim calcmode="lin" valueType="num">
                                      <p:cBhvr>
                                        <p:cTn id="16" dur="1000" fill="hold"/>
                                        <p:tgtEl>
                                          <p:spTgt spid="501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33400" y="1522412"/>
            <a:ext cx="8153400" cy="18303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5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latin typeface="Arial" pitchFamily="34" charset="0"/>
                <a:cs typeface="Times New Roman" pitchFamily="18" charset="0"/>
              </a:rPr>
              <a:t>class employee {</a:t>
            </a:r>
          </a:p>
          <a:p>
            <a:pPr marL="342900" indent="-342900">
              <a:lnSpc>
                <a:spcPct val="5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latin typeface="Arial" pitchFamily="34" charset="0"/>
                <a:cs typeface="Times New Roman" pitchFamily="18" charset="0"/>
              </a:rPr>
              <a:t>		char *name;</a:t>
            </a:r>
          </a:p>
          <a:p>
            <a:pPr marL="342900" indent="-342900">
              <a:lnSpc>
                <a:spcPct val="5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latin typeface="Arial" pitchFamily="34" charset="0"/>
                <a:cs typeface="Times New Roman" pitchFamily="18" charset="0"/>
              </a:rPr>
              <a:t>		long	id;</a:t>
            </a:r>
          </a:p>
          <a:p>
            <a:pPr marL="342900" indent="-342900">
              <a:lnSpc>
                <a:spcPct val="5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latin typeface="Arial" pitchFamily="34" charset="0"/>
                <a:cs typeface="Times New Roman" pitchFamily="18" charset="0"/>
              </a:rPr>
              <a:t>		char	*department;</a:t>
            </a:r>
          </a:p>
          <a:p>
            <a:pPr marL="342900" indent="-342900">
              <a:lnSpc>
                <a:spcPct val="5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latin typeface="Arial" pitchFamily="34" charset="0"/>
                <a:cs typeface="Times New Roman" pitchFamily="18" charset="0"/>
              </a:rPr>
              <a:t>} </a:t>
            </a:r>
          </a:p>
        </p:txBody>
      </p:sp>
      <p:sp>
        <p:nvSpPr>
          <p:cNvPr id="51203" name="Rectangle 3"/>
          <p:cNvSpPr>
            <a:spLocks noChangeArrowheads="1"/>
          </p:cNvSpPr>
          <p:nvPr/>
        </p:nvSpPr>
        <p:spPr bwMode="auto">
          <a:xfrm>
            <a:off x="152400" y="117475"/>
            <a:ext cx="8915400"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Inheritance and Containment</a:t>
            </a:r>
          </a:p>
        </p:txBody>
      </p:sp>
      <p:sp>
        <p:nvSpPr>
          <p:cNvPr id="51204" name="Text Box 6"/>
          <p:cNvSpPr txBox="1">
            <a:spLocks noChangeArrowheads="1"/>
          </p:cNvSpPr>
          <p:nvPr/>
        </p:nvSpPr>
        <p:spPr bwMode="auto">
          <a:xfrm>
            <a:off x="609600" y="533400"/>
            <a:ext cx="8305800" cy="97719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15000"/>
              </a:lnSpc>
              <a:spcBef>
                <a:spcPct val="50000"/>
              </a:spcBef>
              <a:buClr>
                <a:srgbClr val="000000"/>
              </a:buClr>
              <a:buSzPct val="75000"/>
              <a:buFont typeface="Wingdings" pitchFamily="2" charset="2"/>
              <a:buNone/>
            </a:pPr>
            <a:r>
              <a:rPr lang="en-US" sz="2500" dirty="0">
                <a:cs typeface="Times New Roman" pitchFamily="18" charset="0"/>
              </a:rPr>
              <a:t>There are two ways to </a:t>
            </a:r>
            <a:r>
              <a:rPr lang="en-US" sz="2500" dirty="0" smtClean="0">
                <a:cs typeface="Times New Roman" pitchFamily="18" charset="0"/>
              </a:rPr>
              <a:t>reuse the code in a </a:t>
            </a:r>
            <a:r>
              <a:rPr lang="en-US" sz="2500" dirty="0">
                <a:cs typeface="Times New Roman" pitchFamily="18" charset="0"/>
              </a:rPr>
              <a:t>class: </a:t>
            </a:r>
            <a:r>
              <a:rPr lang="en-US" sz="2500" dirty="0" smtClean="0">
                <a:cs typeface="Times New Roman" pitchFamily="18" charset="0"/>
              </a:rPr>
              <a:t/>
            </a:r>
            <a:br>
              <a:rPr lang="en-US" sz="2500" dirty="0" smtClean="0">
                <a:cs typeface="Times New Roman" pitchFamily="18" charset="0"/>
              </a:rPr>
            </a:br>
            <a:r>
              <a:rPr lang="en-US" sz="2500" dirty="0" smtClean="0">
                <a:solidFill>
                  <a:schemeClr val="accent2">
                    <a:lumMod val="75000"/>
                  </a:schemeClr>
                </a:solidFill>
                <a:cs typeface="Times New Roman" pitchFamily="18" charset="0"/>
              </a:rPr>
              <a:t>inheritance</a:t>
            </a:r>
            <a:r>
              <a:rPr lang="en-US" sz="2500" dirty="0" smtClean="0">
                <a:cs typeface="Times New Roman" pitchFamily="18" charset="0"/>
              </a:rPr>
              <a:t> </a:t>
            </a:r>
            <a:r>
              <a:rPr lang="en-US" sz="2500" dirty="0">
                <a:cs typeface="Times New Roman" pitchFamily="18" charset="0"/>
              </a:rPr>
              <a:t>&amp; </a:t>
            </a:r>
            <a:r>
              <a:rPr lang="en-US" sz="2500" dirty="0">
                <a:solidFill>
                  <a:schemeClr val="accent2">
                    <a:lumMod val="75000"/>
                  </a:schemeClr>
                </a:solidFill>
                <a:cs typeface="Times New Roman" pitchFamily="18" charset="0"/>
              </a:rPr>
              <a:t>containment</a:t>
            </a:r>
            <a:endParaRPr lang="en-US" sz="2500" dirty="0">
              <a:solidFill>
                <a:schemeClr val="accent2">
                  <a:lumMod val="75000"/>
                </a:schemeClr>
              </a:solidFill>
            </a:endParaRPr>
          </a:p>
        </p:txBody>
      </p:sp>
      <p:grpSp>
        <p:nvGrpSpPr>
          <p:cNvPr id="224264" name="Group 8"/>
          <p:cNvGrpSpPr>
            <a:grpSpLocks/>
          </p:cNvGrpSpPr>
          <p:nvPr/>
        </p:nvGrpSpPr>
        <p:grpSpPr bwMode="auto">
          <a:xfrm>
            <a:off x="457200" y="3433763"/>
            <a:ext cx="8229600" cy="3348037"/>
            <a:chOff x="432" y="2163"/>
            <a:chExt cx="5184" cy="2109"/>
          </a:xfrm>
        </p:grpSpPr>
        <p:sp>
          <p:nvSpPr>
            <p:cNvPr id="51207" name="Text Box 5"/>
            <p:cNvSpPr txBox="1">
              <a:spLocks noChangeArrowheads="1"/>
            </p:cNvSpPr>
            <p:nvPr/>
          </p:nvSpPr>
          <p:spPr bwMode="auto">
            <a:xfrm>
              <a:off x="432" y="3419"/>
              <a:ext cx="5088" cy="85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15000"/>
                </a:lnSpc>
                <a:spcBef>
                  <a:spcPct val="50000"/>
                </a:spcBef>
                <a:buClr>
                  <a:srgbClr val="000000"/>
                </a:buClr>
                <a:buSzPct val="75000"/>
                <a:buFont typeface="Wingdings" pitchFamily="2" charset="2"/>
                <a:buNone/>
              </a:pPr>
              <a:r>
                <a:rPr lang="en-US" dirty="0">
                  <a:cs typeface="Times New Roman" pitchFamily="18" charset="0"/>
                </a:rPr>
                <a:t>This definition of </a:t>
              </a:r>
              <a:r>
                <a:rPr lang="en-US" i="1" dirty="0">
                  <a:cs typeface="Times New Roman" pitchFamily="18" charset="0"/>
                </a:rPr>
                <a:t>manager-has-a</a:t>
              </a:r>
              <a:r>
                <a:rPr lang="en-US" dirty="0">
                  <a:cs typeface="Times New Roman" pitchFamily="18" charset="0"/>
                </a:rPr>
                <a:t> class </a:t>
              </a:r>
              <a:r>
                <a:rPr lang="en-US" dirty="0" smtClean="0">
                  <a:cs typeface="Times New Roman" pitchFamily="18" charset="0"/>
                </a:rPr>
                <a:t>does not use inheritance </a:t>
              </a:r>
              <a:r>
                <a:rPr lang="en-US" dirty="0">
                  <a:cs typeface="Times New Roman" pitchFamily="18" charset="0"/>
                </a:rPr>
                <a:t>relationship </a:t>
              </a:r>
              <a:r>
                <a:rPr lang="en-US" dirty="0"/>
                <a:t>with the employee class. It cannot be added to a list of employees, manager is not an employee in this definition!</a:t>
              </a:r>
            </a:p>
          </p:txBody>
        </p:sp>
        <p:sp>
          <p:nvSpPr>
            <p:cNvPr id="51208" name="Rectangle 7"/>
            <p:cNvSpPr>
              <a:spLocks noChangeArrowheads="1"/>
            </p:cNvSpPr>
            <p:nvPr/>
          </p:nvSpPr>
          <p:spPr bwMode="auto">
            <a:xfrm>
              <a:off x="480" y="2163"/>
              <a:ext cx="5136" cy="124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5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cs typeface="Times New Roman" pitchFamily="18" charset="0"/>
                </a:rPr>
                <a:t>	You could define:</a:t>
              </a:r>
            </a:p>
            <a:p>
              <a:pPr marL="342900" indent="-342900">
                <a:lnSpc>
                  <a:spcPct val="9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latin typeface="Arial" pitchFamily="34" charset="0"/>
                  <a:cs typeface="Times New Roman" pitchFamily="18" charset="0"/>
                </a:rPr>
                <a:t>class manager-has-a {	// containment: "</a:t>
              </a:r>
              <a:r>
                <a:rPr lang="en-US" i="1" dirty="0">
                  <a:latin typeface="Arial" pitchFamily="34" charset="0"/>
                  <a:cs typeface="Times New Roman" pitchFamily="18" charset="0"/>
                </a:rPr>
                <a:t>has-a</a:t>
              </a:r>
              <a:r>
                <a:rPr lang="en-US" dirty="0">
                  <a:latin typeface="Arial" pitchFamily="34" charset="0"/>
                  <a:cs typeface="Times New Roman" pitchFamily="18" charset="0"/>
                </a:rPr>
                <a:t>"</a:t>
              </a:r>
            </a:p>
            <a:p>
              <a:pPr marL="342900" indent="-342900">
                <a:lnSpc>
                  <a:spcPct val="5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latin typeface="Arial" pitchFamily="34" charset="0"/>
                  <a:cs typeface="Times New Roman" pitchFamily="18" charset="0"/>
                </a:rPr>
                <a:t>		employee	</a:t>
              </a:r>
              <a:r>
                <a:rPr lang="en-US" dirty="0" err="1">
                  <a:latin typeface="Arial" pitchFamily="34" charset="0"/>
                  <a:cs typeface="Times New Roman" pitchFamily="18" charset="0"/>
                </a:rPr>
                <a:t>empl</a:t>
              </a:r>
              <a:r>
                <a:rPr lang="en-US" dirty="0">
                  <a:latin typeface="Arial" pitchFamily="34" charset="0"/>
                  <a:cs typeface="Times New Roman" pitchFamily="18" charset="0"/>
                </a:rPr>
                <a:t>;	// employee relation</a:t>
              </a:r>
            </a:p>
            <a:p>
              <a:pPr marL="342900" indent="-342900">
                <a:lnSpc>
                  <a:spcPct val="5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latin typeface="Arial" pitchFamily="34" charset="0"/>
                  <a:cs typeface="Times New Roman" pitchFamily="18" charset="0"/>
                </a:rPr>
                <a:t>		short		rank;	// or contains an employee</a:t>
              </a:r>
            </a:p>
            <a:p>
              <a:pPr marL="342900" indent="-342900">
                <a:lnSpc>
                  <a:spcPct val="5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dirty="0">
                  <a:latin typeface="Arial" pitchFamily="34" charset="0"/>
                  <a:cs typeface="Times New Roman" pitchFamily="18" charset="0"/>
                </a:rPr>
                <a:t>}						</a:t>
              </a:r>
            </a:p>
          </p:txBody>
        </p:sp>
      </p:grpSp>
      <p:sp>
        <p:nvSpPr>
          <p:cNvPr id="224265" name="AutoShape 9"/>
          <p:cNvSpPr>
            <a:spLocks noChangeArrowheads="1"/>
          </p:cNvSpPr>
          <p:nvPr/>
        </p:nvSpPr>
        <p:spPr bwMode="auto">
          <a:xfrm>
            <a:off x="4800600" y="1828800"/>
            <a:ext cx="3352800" cy="1371600"/>
          </a:xfrm>
          <a:prstGeom prst="wedgeEllipseCallout">
            <a:avLst>
              <a:gd name="adj1" fmla="val -66875"/>
              <a:gd name="adj2" fmla="val 2866"/>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dirty="0" smtClean="0"/>
              <a:t>You want </a:t>
            </a:r>
            <a:r>
              <a:rPr lang="en-US" sz="2000" dirty="0"/>
              <a:t>to define a “manager” class with one more member</a:t>
            </a:r>
          </a:p>
        </p:txBody>
      </p:sp>
    </p:spTree>
    <p:extLst>
      <p:ext uri="{BB962C8B-B14F-4D97-AF65-F5344CB8AC3E}">
        <p14:creationId xmlns:p14="http://schemas.microsoft.com/office/powerpoint/2010/main" val="3525008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65"/>
                                        </p:tgtEl>
                                        <p:attrNameLst>
                                          <p:attrName>style.visibility</p:attrName>
                                        </p:attrNameLst>
                                      </p:cBhvr>
                                      <p:to>
                                        <p:strVal val="visible"/>
                                      </p:to>
                                    </p:set>
                                    <p:animEffect transition="in" filter="wipe(left)">
                                      <p:cBhvr>
                                        <p:cTn id="7" dur="500"/>
                                        <p:tgtEl>
                                          <p:spTgt spid="2242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4264"/>
                                        </p:tgtEl>
                                        <p:attrNameLst>
                                          <p:attrName>style.visibility</p:attrName>
                                        </p:attrNameLst>
                                      </p:cBhvr>
                                      <p:to>
                                        <p:strVal val="visible"/>
                                      </p:to>
                                    </p:set>
                                    <p:animEffect transition="in" filter="blinds(horizontal)">
                                      <p:cBhvr>
                                        <p:cTn id="12" dur="500"/>
                                        <p:tgtEl>
                                          <p:spTgt spid="224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5600700" y="3657600"/>
            <a:ext cx="2133600" cy="31242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5" name="Group 4"/>
          <p:cNvGrpSpPr/>
          <p:nvPr/>
        </p:nvGrpSpPr>
        <p:grpSpPr>
          <a:xfrm>
            <a:off x="762000" y="3581400"/>
            <a:ext cx="6530030" cy="3124200"/>
            <a:chOff x="762000" y="3581400"/>
            <a:chExt cx="6530030" cy="3124200"/>
          </a:xfrm>
        </p:grpSpPr>
        <p:sp>
          <p:nvSpPr>
            <p:cNvPr id="2" name="Rectangle 1"/>
            <p:cNvSpPr/>
            <p:nvPr/>
          </p:nvSpPr>
          <p:spPr bwMode="auto">
            <a:xfrm>
              <a:off x="762000" y="3581400"/>
              <a:ext cx="2133600" cy="31242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6042970" y="6336268"/>
              <a:ext cx="1249060" cy="369332"/>
            </a:xfrm>
            <a:prstGeom prst="rect">
              <a:avLst/>
            </a:prstGeom>
            <a:noFill/>
          </p:spPr>
          <p:txBody>
            <a:bodyPr wrap="none" rtlCol="0">
              <a:spAutoFit/>
            </a:bodyPr>
            <a:lstStyle/>
            <a:p>
              <a:r>
                <a:rPr lang="en-US" sz="1800" dirty="0" smtClean="0"/>
                <a:t>*</a:t>
              </a:r>
              <a:r>
                <a:rPr lang="en-US" sz="1800" dirty="0" err="1" smtClean="0"/>
                <a:t>NextNode</a:t>
              </a:r>
              <a:endParaRPr lang="en-US" sz="1800" dirty="0"/>
            </a:p>
          </p:txBody>
        </p:sp>
        <p:sp>
          <p:nvSpPr>
            <p:cNvPr id="25" name="TextBox 24"/>
            <p:cNvSpPr txBox="1"/>
            <p:nvPr/>
          </p:nvSpPr>
          <p:spPr>
            <a:xfrm>
              <a:off x="1204270" y="6304002"/>
              <a:ext cx="1249060" cy="369332"/>
            </a:xfrm>
            <a:prstGeom prst="rect">
              <a:avLst/>
            </a:prstGeom>
            <a:noFill/>
          </p:spPr>
          <p:txBody>
            <a:bodyPr wrap="none" rtlCol="0">
              <a:spAutoFit/>
            </a:bodyPr>
            <a:lstStyle/>
            <a:p>
              <a:r>
                <a:rPr lang="en-US" sz="1800" dirty="0" smtClean="0"/>
                <a:t>*</a:t>
              </a:r>
              <a:r>
                <a:rPr lang="en-US" sz="1800" dirty="0" err="1" smtClean="0"/>
                <a:t>NextNode</a:t>
              </a:r>
              <a:endParaRPr lang="en-US" sz="1800" dirty="0"/>
            </a:p>
          </p:txBody>
        </p:sp>
      </p:grpSp>
      <p:sp>
        <p:nvSpPr>
          <p:cNvPr id="52226" name="Rectangle 2"/>
          <p:cNvSpPr>
            <a:spLocks noChangeArrowheads="1"/>
          </p:cNvSpPr>
          <p:nvPr/>
        </p:nvSpPr>
        <p:spPr bwMode="auto">
          <a:xfrm>
            <a:off x="609600" y="990600"/>
            <a:ext cx="8077200" cy="16764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65000"/>
              </a:lnSpc>
              <a:spcBef>
                <a:spcPct val="50000"/>
              </a:spcBef>
              <a:buClr>
                <a:srgbClr val="000000"/>
              </a:buClr>
              <a:buSzPct val="75000"/>
              <a:buFont typeface="Wingdings" pitchFamily="2" charset="2"/>
              <a:buNone/>
            </a:pPr>
            <a:r>
              <a:rPr lang="en-US" sz="2500" dirty="0">
                <a:cs typeface="Times New Roman" pitchFamily="18" charset="0"/>
              </a:rPr>
              <a:t>In fact, manager is indeed an employee, what we should do is</a:t>
            </a:r>
          </a:p>
          <a:p>
            <a:pPr marL="342900" indent="-342900">
              <a:lnSpc>
                <a:spcPct val="95000"/>
              </a:lnSpc>
              <a:spcBef>
                <a:spcPct val="50000"/>
              </a:spcBef>
              <a:buClr>
                <a:srgbClr val="000000"/>
              </a:buClr>
              <a:buSzPct val="75000"/>
              <a:buFont typeface="Wingdings" pitchFamily="2" charset="2"/>
              <a:buNone/>
            </a:pPr>
            <a:r>
              <a:rPr lang="en-US" sz="2500" dirty="0">
                <a:latin typeface="Arial" pitchFamily="34" charset="0"/>
                <a:cs typeface="Times New Roman" pitchFamily="18" charset="0"/>
              </a:rPr>
              <a:t>class manager-is-a: public employee {</a:t>
            </a:r>
          </a:p>
          <a:p>
            <a:pPr marL="342900" indent="-342900">
              <a:lnSpc>
                <a:spcPct val="55000"/>
              </a:lnSpc>
              <a:spcBef>
                <a:spcPct val="50000"/>
              </a:spcBef>
              <a:buClr>
                <a:srgbClr val="000000"/>
              </a:buClr>
              <a:buSzPct val="75000"/>
              <a:buFont typeface="Wingdings" pitchFamily="2" charset="2"/>
              <a:buNone/>
            </a:pPr>
            <a:r>
              <a:rPr lang="en-US" sz="2500" dirty="0">
                <a:latin typeface="Arial" pitchFamily="34" charset="0"/>
                <a:cs typeface="Times New Roman" pitchFamily="18" charset="0"/>
              </a:rPr>
              <a:t>		short	rank;		// manager "</a:t>
            </a:r>
            <a:r>
              <a:rPr lang="en-US" sz="2500" i="1" dirty="0">
                <a:latin typeface="Arial" pitchFamily="34" charset="0"/>
                <a:cs typeface="Times New Roman" pitchFamily="18" charset="0"/>
              </a:rPr>
              <a:t>is-a</a:t>
            </a:r>
            <a:r>
              <a:rPr lang="en-US" sz="2500" dirty="0">
                <a:latin typeface="Arial" pitchFamily="34" charset="0"/>
                <a:cs typeface="Times New Roman" pitchFamily="18" charset="0"/>
              </a:rPr>
              <a:t>" employee</a:t>
            </a:r>
          </a:p>
          <a:p>
            <a:pPr marL="342900" indent="-342900">
              <a:lnSpc>
                <a:spcPct val="55000"/>
              </a:lnSpc>
              <a:spcBef>
                <a:spcPct val="50000"/>
              </a:spcBef>
              <a:buClr>
                <a:srgbClr val="000000"/>
              </a:buClr>
              <a:buSzPct val="75000"/>
              <a:buFont typeface="Wingdings" pitchFamily="2" charset="2"/>
              <a:buNone/>
            </a:pPr>
            <a:r>
              <a:rPr lang="en-US" dirty="0">
                <a:latin typeface="Arial" pitchFamily="34" charset="0"/>
                <a:cs typeface="Times New Roman" pitchFamily="18" charset="0"/>
              </a:rPr>
              <a:t>}</a:t>
            </a:r>
          </a:p>
        </p:txBody>
      </p:sp>
      <p:sp>
        <p:nvSpPr>
          <p:cNvPr id="52227" name="Rectangle 3"/>
          <p:cNvSpPr>
            <a:spLocks noChangeArrowheads="1"/>
          </p:cNvSpPr>
          <p:nvPr/>
        </p:nvSpPr>
        <p:spPr bwMode="auto">
          <a:xfrm>
            <a:off x="565150" y="46038"/>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Employee Example: inheritance </a:t>
            </a:r>
          </a:p>
        </p:txBody>
      </p:sp>
      <p:grpSp>
        <p:nvGrpSpPr>
          <p:cNvPr id="225299" name="Group 19"/>
          <p:cNvGrpSpPr>
            <a:grpSpLocks/>
          </p:cNvGrpSpPr>
          <p:nvPr/>
        </p:nvGrpSpPr>
        <p:grpSpPr bwMode="auto">
          <a:xfrm>
            <a:off x="762000" y="2895600"/>
            <a:ext cx="6846888" cy="3987800"/>
            <a:chOff x="480" y="1824"/>
            <a:chExt cx="4313" cy="2512"/>
          </a:xfrm>
        </p:grpSpPr>
        <p:sp>
          <p:nvSpPr>
            <p:cNvPr id="52229" name="Text Box 4"/>
            <p:cNvSpPr txBox="1">
              <a:spLocks noChangeArrowheads="1"/>
            </p:cNvSpPr>
            <p:nvPr/>
          </p:nvSpPr>
          <p:spPr bwMode="auto">
            <a:xfrm>
              <a:off x="480" y="1824"/>
              <a:ext cx="4135" cy="33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15000"/>
                </a:lnSpc>
                <a:spcBef>
                  <a:spcPct val="50000"/>
                </a:spcBef>
                <a:buClr>
                  <a:srgbClr val="000000"/>
                </a:buClr>
                <a:buSzPct val="75000"/>
                <a:buFont typeface="Wingdings" pitchFamily="2" charset="2"/>
                <a:buNone/>
              </a:pPr>
              <a:r>
                <a:rPr lang="en-US" sz="2500" dirty="0">
                  <a:cs typeface="Times New Roman" pitchFamily="18" charset="0"/>
                </a:rPr>
                <a:t>The structures of the two manager-definitions are:</a:t>
              </a:r>
              <a:endParaRPr lang="en-US" sz="2500" dirty="0"/>
            </a:p>
          </p:txBody>
        </p:sp>
        <p:sp>
          <p:nvSpPr>
            <p:cNvPr id="52230" name="Rectangle 5"/>
            <p:cNvSpPr>
              <a:spLocks noChangeArrowheads="1"/>
            </p:cNvSpPr>
            <p:nvPr/>
          </p:nvSpPr>
          <p:spPr bwMode="auto">
            <a:xfrm>
              <a:off x="624" y="2566"/>
              <a:ext cx="1008" cy="8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2231" name="Text Box 6"/>
            <p:cNvSpPr txBox="1">
              <a:spLocks noChangeArrowheads="1"/>
            </p:cNvSpPr>
            <p:nvPr/>
          </p:nvSpPr>
          <p:spPr bwMode="auto">
            <a:xfrm>
              <a:off x="662" y="2538"/>
              <a:ext cx="978" cy="74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t>name</a:t>
              </a:r>
            </a:p>
            <a:p>
              <a:r>
                <a:rPr lang="en-US" dirty="0"/>
                <a:t>id</a:t>
              </a:r>
            </a:p>
            <a:p>
              <a:r>
                <a:rPr lang="en-US" dirty="0"/>
                <a:t>department</a:t>
              </a:r>
            </a:p>
          </p:txBody>
        </p:sp>
        <p:sp>
          <p:nvSpPr>
            <p:cNvPr id="52232" name="Text Box 7"/>
            <p:cNvSpPr txBox="1">
              <a:spLocks noChangeArrowheads="1"/>
            </p:cNvSpPr>
            <p:nvPr/>
          </p:nvSpPr>
          <p:spPr bwMode="auto">
            <a:xfrm>
              <a:off x="675" y="2256"/>
              <a:ext cx="861"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employee</a:t>
              </a:r>
            </a:p>
          </p:txBody>
        </p:sp>
        <p:sp>
          <p:nvSpPr>
            <p:cNvPr id="52233" name="Rectangle 8"/>
            <p:cNvSpPr>
              <a:spLocks noChangeArrowheads="1"/>
            </p:cNvSpPr>
            <p:nvPr/>
          </p:nvSpPr>
          <p:spPr bwMode="auto">
            <a:xfrm>
              <a:off x="2112" y="2592"/>
              <a:ext cx="1008" cy="8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2234" name="Text Box 9"/>
            <p:cNvSpPr txBox="1">
              <a:spLocks noChangeArrowheads="1"/>
            </p:cNvSpPr>
            <p:nvPr/>
          </p:nvSpPr>
          <p:spPr bwMode="auto">
            <a:xfrm>
              <a:off x="2150" y="2564"/>
              <a:ext cx="978" cy="74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name</a:t>
              </a:r>
            </a:p>
            <a:p>
              <a:r>
                <a:rPr lang="en-US"/>
                <a:t>id</a:t>
              </a:r>
            </a:p>
            <a:p>
              <a:r>
                <a:rPr lang="en-US"/>
                <a:t>department</a:t>
              </a:r>
            </a:p>
          </p:txBody>
        </p:sp>
        <p:sp>
          <p:nvSpPr>
            <p:cNvPr id="52235" name="Text Box 10"/>
            <p:cNvSpPr txBox="1">
              <a:spLocks noChangeArrowheads="1"/>
            </p:cNvSpPr>
            <p:nvPr/>
          </p:nvSpPr>
          <p:spPr bwMode="auto">
            <a:xfrm>
              <a:off x="2016" y="2256"/>
              <a:ext cx="1245"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manager-has-a</a:t>
              </a:r>
            </a:p>
          </p:txBody>
        </p:sp>
        <p:sp>
          <p:nvSpPr>
            <p:cNvPr id="52236" name="Rectangle 11"/>
            <p:cNvSpPr>
              <a:spLocks noChangeArrowheads="1"/>
            </p:cNvSpPr>
            <p:nvPr/>
          </p:nvSpPr>
          <p:spPr bwMode="auto">
            <a:xfrm>
              <a:off x="2064" y="2544"/>
              <a:ext cx="1104"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Text Box 12"/>
            <p:cNvSpPr txBox="1">
              <a:spLocks noChangeArrowheads="1"/>
            </p:cNvSpPr>
            <p:nvPr/>
          </p:nvSpPr>
          <p:spPr bwMode="auto">
            <a:xfrm>
              <a:off x="2160" y="3456"/>
              <a:ext cx="457"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rank</a:t>
              </a:r>
            </a:p>
          </p:txBody>
        </p:sp>
        <p:sp>
          <p:nvSpPr>
            <p:cNvPr id="52238" name="Rectangle 13"/>
            <p:cNvSpPr>
              <a:spLocks noChangeArrowheads="1"/>
            </p:cNvSpPr>
            <p:nvPr/>
          </p:nvSpPr>
          <p:spPr bwMode="auto">
            <a:xfrm>
              <a:off x="3696" y="2566"/>
              <a:ext cx="1008" cy="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2239" name="Text Box 14"/>
            <p:cNvSpPr txBox="1">
              <a:spLocks noChangeArrowheads="1"/>
            </p:cNvSpPr>
            <p:nvPr/>
          </p:nvSpPr>
          <p:spPr bwMode="auto">
            <a:xfrm>
              <a:off x="3734" y="2538"/>
              <a:ext cx="978" cy="97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name</a:t>
              </a:r>
            </a:p>
            <a:p>
              <a:r>
                <a:rPr lang="en-US"/>
                <a:t>id</a:t>
              </a:r>
            </a:p>
            <a:p>
              <a:r>
                <a:rPr lang="en-US"/>
                <a:t>department</a:t>
              </a:r>
            </a:p>
            <a:p>
              <a:r>
                <a:rPr lang="en-US"/>
                <a:t>rank</a:t>
              </a:r>
            </a:p>
          </p:txBody>
        </p:sp>
        <p:sp>
          <p:nvSpPr>
            <p:cNvPr id="52240" name="Text Box 15"/>
            <p:cNvSpPr txBox="1">
              <a:spLocks noChangeArrowheads="1"/>
            </p:cNvSpPr>
            <p:nvPr/>
          </p:nvSpPr>
          <p:spPr bwMode="auto">
            <a:xfrm>
              <a:off x="3600" y="2256"/>
              <a:ext cx="1117"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manager-is-a</a:t>
              </a:r>
            </a:p>
          </p:txBody>
        </p:sp>
        <p:sp>
          <p:nvSpPr>
            <p:cNvPr id="52241" name="Text Box 16"/>
            <p:cNvSpPr txBox="1">
              <a:spLocks noChangeArrowheads="1"/>
            </p:cNvSpPr>
            <p:nvPr/>
          </p:nvSpPr>
          <p:spPr bwMode="auto">
            <a:xfrm>
              <a:off x="1968" y="3818"/>
              <a:ext cx="1332" cy="51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t>"</a:t>
              </a:r>
              <a:r>
                <a:rPr lang="en-US" i="1" dirty="0"/>
                <a:t>has-a</a:t>
              </a:r>
              <a:r>
                <a:rPr lang="en-US" dirty="0"/>
                <a:t>" relation</a:t>
              </a:r>
            </a:p>
            <a:p>
              <a:pPr algn="ctr"/>
              <a:r>
                <a:rPr lang="en-US" dirty="0"/>
                <a:t>(containment)</a:t>
              </a:r>
            </a:p>
          </p:txBody>
        </p:sp>
        <p:sp>
          <p:nvSpPr>
            <p:cNvPr id="52242" name="Text Box 17"/>
            <p:cNvSpPr txBox="1">
              <a:spLocks noChangeArrowheads="1"/>
            </p:cNvSpPr>
            <p:nvPr/>
          </p:nvSpPr>
          <p:spPr bwMode="auto">
            <a:xfrm>
              <a:off x="3600" y="3504"/>
              <a:ext cx="1193" cy="51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t>"</a:t>
              </a:r>
              <a:r>
                <a:rPr lang="en-US" i="1" dirty="0"/>
                <a:t>is-a</a:t>
              </a:r>
              <a:r>
                <a:rPr lang="en-US" dirty="0"/>
                <a:t>" relation</a:t>
              </a:r>
            </a:p>
            <a:p>
              <a:pPr algn="ctr"/>
              <a:r>
                <a:rPr lang="en-US" dirty="0"/>
                <a:t>(inheritance)</a:t>
              </a:r>
            </a:p>
          </p:txBody>
        </p:sp>
      </p:grpSp>
    </p:spTree>
    <p:extLst>
      <p:ext uri="{BB962C8B-B14F-4D97-AF65-F5344CB8AC3E}">
        <p14:creationId xmlns:p14="http://schemas.microsoft.com/office/powerpoint/2010/main" val="24711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25299"/>
                                        </p:tgtEl>
                                        <p:attrNameLst>
                                          <p:attrName>style.visibility</p:attrName>
                                        </p:attrNameLst>
                                      </p:cBhvr>
                                      <p:to>
                                        <p:strVal val="visible"/>
                                      </p:to>
                                    </p:set>
                                    <p:animEffect transition="in" filter="fade">
                                      <p:cBhvr>
                                        <p:cTn id="7" dur="1000"/>
                                        <p:tgtEl>
                                          <p:spTgt spid="225299"/>
                                        </p:tgtEl>
                                      </p:cBhvr>
                                    </p:animEffect>
                                    <p:anim calcmode="lin" valueType="num">
                                      <p:cBhvr>
                                        <p:cTn id="8" dur="1000" fill="hold"/>
                                        <p:tgtEl>
                                          <p:spTgt spid="225299"/>
                                        </p:tgtEl>
                                        <p:attrNameLst>
                                          <p:attrName>ppt_x</p:attrName>
                                        </p:attrNameLst>
                                      </p:cBhvr>
                                      <p:tavLst>
                                        <p:tav tm="0">
                                          <p:val>
                                            <p:strVal val="#ppt_x"/>
                                          </p:val>
                                        </p:tav>
                                        <p:tav tm="100000">
                                          <p:val>
                                            <p:strVal val="#ppt_x"/>
                                          </p:val>
                                        </p:tav>
                                      </p:tavLst>
                                    </p:anim>
                                    <p:anim calcmode="lin" valueType="num">
                                      <p:cBhvr>
                                        <p:cTn id="9" dur="1000" fill="hold"/>
                                        <p:tgtEl>
                                          <p:spTgt spid="2252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2130425"/>
            <a:ext cx="8229600" cy="23383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sz="2800">
                <a:latin typeface="Arial" pitchFamily="34" charset="0"/>
                <a:cs typeface="Times New Roman" pitchFamily="18" charset="0"/>
              </a:rPr>
              <a:t>class PriQueue : public Queue {</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sz="2800">
                <a:latin typeface="Arial" pitchFamily="34" charset="0"/>
                <a:cs typeface="Times New Roman" pitchFamily="18" charset="0"/>
              </a:rPr>
              <a:t>	public:</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sz="2800">
                <a:latin typeface="Arial" pitchFamily="34" charset="0"/>
                <a:cs typeface="Times New Roman" pitchFamily="18" charset="0"/>
              </a:rPr>
              <a:t>		PriQueue(int n): Queue(n) { };</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sz="2800">
                <a:latin typeface="Arial" pitchFamily="34" charset="0"/>
                <a:cs typeface="Times New Roman" pitchFamily="18" charset="0"/>
              </a:rPr>
              <a:t>		int getMax(void) { ... };</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Lst>
            </a:pPr>
            <a:r>
              <a:rPr lang="en-US" sz="2800">
                <a:latin typeface="Arial" pitchFamily="34" charset="0"/>
                <a:cs typeface="Times New Roman" pitchFamily="18" charset="0"/>
              </a:rPr>
              <a:t>} </a:t>
            </a:r>
          </a:p>
        </p:txBody>
      </p:sp>
      <p:sp>
        <p:nvSpPr>
          <p:cNvPr id="53251" name="Rectangle 3"/>
          <p:cNvSpPr>
            <a:spLocks noChangeArrowheads="1"/>
          </p:cNvSpPr>
          <p:nvPr/>
        </p:nvSpPr>
        <p:spPr bwMode="auto">
          <a:xfrm>
            <a:off x="152400" y="117475"/>
            <a:ext cx="8915400"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PriQueue </a:t>
            </a:r>
            <a:r>
              <a:rPr lang="en-US" sz="3400" b="1" i="1">
                <a:solidFill>
                  <a:schemeClr val="accent2"/>
                </a:solidFill>
                <a:cs typeface="Times New Roman" pitchFamily="18" charset="0"/>
              </a:rPr>
              <a:t>is-a</a:t>
            </a:r>
            <a:r>
              <a:rPr lang="en-US" sz="3400" b="1">
                <a:solidFill>
                  <a:schemeClr val="accent2"/>
                </a:solidFill>
                <a:cs typeface="Times New Roman" pitchFamily="18" charset="0"/>
              </a:rPr>
              <a:t> Queue</a:t>
            </a:r>
          </a:p>
        </p:txBody>
      </p:sp>
      <p:sp>
        <p:nvSpPr>
          <p:cNvPr id="53252" name="Text Box 4"/>
          <p:cNvSpPr txBox="1">
            <a:spLocks noChangeArrowheads="1"/>
          </p:cNvSpPr>
          <p:nvPr/>
        </p:nvSpPr>
        <p:spPr bwMode="auto">
          <a:xfrm>
            <a:off x="669925" y="1133475"/>
            <a:ext cx="5873750" cy="5191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a:t>We extended </a:t>
            </a:r>
            <a:r>
              <a:rPr lang="en-US" sz="2800" i="1"/>
              <a:t>Queue</a:t>
            </a:r>
            <a:r>
              <a:rPr lang="en-US" sz="2800"/>
              <a:t> to obtain </a:t>
            </a:r>
            <a:r>
              <a:rPr lang="en-US" sz="2800" i="1"/>
              <a:t>PriQueue</a:t>
            </a:r>
          </a:p>
        </p:txBody>
      </p:sp>
      <p:sp>
        <p:nvSpPr>
          <p:cNvPr id="53253" name="Text Box 5"/>
          <p:cNvSpPr txBox="1">
            <a:spLocks noChangeArrowheads="1"/>
          </p:cNvSpPr>
          <p:nvPr/>
        </p:nvSpPr>
        <p:spPr bwMode="auto">
          <a:xfrm>
            <a:off x="685800" y="5119688"/>
            <a:ext cx="7848600" cy="9461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a:t>We do not need to redefine enqueue and dequeue functions.</a:t>
            </a:r>
            <a:endParaRPr lang="en-US" sz="2800" i="1"/>
          </a:p>
        </p:txBody>
      </p:sp>
    </p:spTree>
    <p:extLst>
      <p:ext uri="{BB962C8B-B14F-4D97-AF65-F5344CB8AC3E}">
        <p14:creationId xmlns:p14="http://schemas.microsoft.com/office/powerpoint/2010/main" val="4112919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074"/>
          <p:cNvSpPr>
            <a:spLocks noChangeArrowheads="1"/>
          </p:cNvSpPr>
          <p:nvPr/>
        </p:nvSpPr>
        <p:spPr bwMode="auto">
          <a:xfrm>
            <a:off x="381000" y="644525"/>
            <a:ext cx="8534400" cy="670337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class </a:t>
            </a:r>
            <a:r>
              <a:rPr lang="en-US" dirty="0" err="1" smtClean="0">
                <a:latin typeface="Arial" pitchFamily="34" charset="0"/>
                <a:cs typeface="Times New Roman" pitchFamily="18" charset="0"/>
              </a:rPr>
              <a:t>PriQueue_has_a</a:t>
            </a:r>
            <a:r>
              <a:rPr lang="en-US" dirty="0" smtClean="0">
                <a:latin typeface="Arial" pitchFamily="34" charset="0"/>
                <a:cs typeface="Times New Roman" pitchFamily="18" charset="0"/>
              </a:rPr>
              <a:t> </a:t>
            </a:r>
            <a:r>
              <a:rPr lang="en-US" dirty="0">
                <a:latin typeface="Arial" pitchFamily="34" charset="0"/>
                <a:cs typeface="Times New Roman" pitchFamily="18" charset="0"/>
              </a:rPr>
              <a:t>{</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	protected:</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		Queue *</a:t>
            </a:r>
            <a:r>
              <a:rPr lang="en-US" dirty="0" err="1">
                <a:latin typeface="Arial" pitchFamily="34" charset="0"/>
                <a:cs typeface="Times New Roman" pitchFamily="18" charset="0"/>
              </a:rPr>
              <a:t>cs</a:t>
            </a:r>
            <a:r>
              <a:rPr lang="en-US" dirty="0">
                <a:latin typeface="Arial" pitchFamily="34" charset="0"/>
                <a:cs typeface="Times New Roman" pitchFamily="18" charset="0"/>
              </a:rPr>
              <a:t> 	// contains a Queue</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	public:</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PriQueue</a:t>
            </a:r>
            <a:r>
              <a:rPr lang="en-US" dirty="0">
                <a:latin typeface="Arial" pitchFamily="34" charset="0"/>
                <a:cs typeface="Times New Roman" pitchFamily="18" charset="0"/>
              </a:rPr>
              <a:t>(</a:t>
            </a:r>
            <a:r>
              <a:rPr lang="en-US" dirty="0" err="1">
                <a:latin typeface="Arial" pitchFamily="34" charset="0"/>
                <a:cs typeface="Times New Roman" pitchFamily="18" charset="0"/>
              </a:rPr>
              <a:t>int</a:t>
            </a:r>
            <a:r>
              <a:rPr lang="en-US" dirty="0">
                <a:latin typeface="Arial" pitchFamily="34" charset="0"/>
                <a:cs typeface="Times New Roman" pitchFamily="18" charset="0"/>
              </a:rPr>
              <a:t> n) {</a:t>
            </a:r>
            <a:r>
              <a:rPr lang="en-US" dirty="0" err="1">
                <a:latin typeface="Arial" pitchFamily="34" charset="0"/>
                <a:cs typeface="Times New Roman" pitchFamily="18" charset="0"/>
              </a:rPr>
              <a:t>cs</a:t>
            </a:r>
            <a:r>
              <a:rPr lang="en-US" dirty="0">
                <a:latin typeface="Arial" pitchFamily="34" charset="0"/>
                <a:cs typeface="Times New Roman" pitchFamily="18" charset="0"/>
              </a:rPr>
              <a:t> = new Queue(n);};</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		void enqueue(</a:t>
            </a:r>
            <a:r>
              <a:rPr lang="en-US" dirty="0" err="1">
                <a:latin typeface="Arial" pitchFamily="34" charset="0"/>
                <a:cs typeface="Times New Roman" pitchFamily="18" charset="0"/>
              </a:rPr>
              <a:t>int</a:t>
            </a:r>
            <a:r>
              <a:rPr lang="en-US" dirty="0">
                <a:latin typeface="Arial" pitchFamily="34" charset="0"/>
                <a:cs typeface="Times New Roman" pitchFamily="18" charset="0"/>
              </a:rPr>
              <a:t> v) {</a:t>
            </a:r>
            <a:r>
              <a:rPr lang="en-US" dirty="0" err="1">
                <a:latin typeface="Arial" pitchFamily="34" charset="0"/>
                <a:cs typeface="Times New Roman" pitchFamily="18" charset="0"/>
              </a:rPr>
              <a:t>cs</a:t>
            </a:r>
            <a:r>
              <a:rPr lang="en-US" dirty="0">
                <a:latin typeface="Arial" pitchFamily="34" charset="0"/>
                <a:cs typeface="Times New Roman" pitchFamily="18" charset="0"/>
              </a:rPr>
              <a:t>-&gt;enqueue(v);} </a:t>
            </a:r>
            <a:r>
              <a:rPr lang="en-US" i="1" dirty="0">
                <a:solidFill>
                  <a:srgbClr val="00B0F0"/>
                </a:solidFill>
                <a:latin typeface="Arial" pitchFamily="34" charset="0"/>
                <a:cs typeface="Times New Roman" pitchFamily="18" charset="0"/>
              </a:rPr>
              <a:t>//redefine</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err="1">
                <a:latin typeface="Arial" pitchFamily="34" charset="0"/>
                <a:cs typeface="Times New Roman" pitchFamily="18" charset="0"/>
              </a:rPr>
              <a:t>dequeue</a:t>
            </a:r>
            <a:r>
              <a:rPr lang="en-US" dirty="0">
                <a:latin typeface="Arial" pitchFamily="34" charset="0"/>
                <a:cs typeface="Times New Roman" pitchFamily="18" charset="0"/>
              </a:rPr>
              <a:t>() {return </a:t>
            </a:r>
            <a:r>
              <a:rPr lang="en-US" dirty="0" err="1">
                <a:latin typeface="Arial" pitchFamily="34" charset="0"/>
                <a:cs typeface="Times New Roman" pitchFamily="18" charset="0"/>
              </a:rPr>
              <a:t>cs</a:t>
            </a:r>
            <a:r>
              <a:rPr lang="en-US" dirty="0">
                <a:latin typeface="Arial" pitchFamily="34" charset="0"/>
                <a:cs typeface="Times New Roman" pitchFamily="18" charset="0"/>
              </a:rPr>
              <a:t>-&gt;</a:t>
            </a:r>
            <a:r>
              <a:rPr lang="en-US" dirty="0" err="1">
                <a:latin typeface="Arial" pitchFamily="34" charset="0"/>
                <a:cs typeface="Times New Roman" pitchFamily="18" charset="0"/>
              </a:rPr>
              <a:t>dequeue</a:t>
            </a:r>
            <a:r>
              <a:rPr lang="en-US" dirty="0">
                <a:latin typeface="Arial" pitchFamily="34" charset="0"/>
                <a:cs typeface="Times New Roman" pitchFamily="18" charset="0"/>
              </a:rPr>
              <a:t>();} </a:t>
            </a:r>
            <a:r>
              <a:rPr lang="en-US" i="1" dirty="0">
                <a:solidFill>
                  <a:srgbClr val="00B0F0"/>
                </a:solidFill>
                <a:latin typeface="Arial" pitchFamily="34" charset="0"/>
                <a:cs typeface="Times New Roman" pitchFamily="18" charset="0"/>
              </a:rPr>
              <a:t>//redefine</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err="1">
                <a:latin typeface="Arial" pitchFamily="34" charset="0"/>
                <a:cs typeface="Times New Roman" pitchFamily="18" charset="0"/>
              </a:rPr>
              <a:t>getMax</a:t>
            </a:r>
            <a:r>
              <a:rPr lang="en-US" dirty="0">
                <a:latin typeface="Arial" pitchFamily="34" charset="0"/>
                <a:cs typeface="Times New Roman" pitchFamily="18" charset="0"/>
              </a:rPr>
              <a:t>(void) {...};</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smtClean="0">
                <a:latin typeface="Arial" pitchFamily="34" charset="0"/>
                <a:cs typeface="Times New Roman" pitchFamily="18" charset="0"/>
              </a:rPr>
              <a:t>}</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err="1" smtClean="0">
                <a:latin typeface="Arial" pitchFamily="34" charset="0"/>
                <a:cs typeface="Times New Roman" pitchFamily="18" charset="0"/>
              </a:rPr>
              <a:t>PriQueue_has_a</a:t>
            </a:r>
            <a:r>
              <a:rPr lang="en-US" dirty="0" smtClean="0">
                <a:latin typeface="Arial" pitchFamily="34" charset="0"/>
                <a:cs typeface="Times New Roman" pitchFamily="18" charset="0"/>
              </a:rPr>
              <a:t> p = new </a:t>
            </a:r>
            <a:r>
              <a:rPr lang="en-US" dirty="0" err="1" smtClean="0">
                <a:latin typeface="Arial" pitchFamily="34" charset="0"/>
                <a:cs typeface="Times New Roman" pitchFamily="18" charset="0"/>
              </a:rPr>
              <a:t>PriQueue_has_a</a:t>
            </a:r>
            <a:r>
              <a:rPr lang="en-US" dirty="0" smtClean="0">
                <a:latin typeface="Arial" pitchFamily="34" charset="0"/>
                <a:cs typeface="Times New Roman" pitchFamily="18" charset="0"/>
              </a:rPr>
              <a:t>(10);</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p-</a:t>
            </a:r>
            <a:r>
              <a:rPr lang="en-US" dirty="0" smtClean="0">
                <a:latin typeface="Arial" pitchFamily="34" charset="0"/>
                <a:cs typeface="Times New Roman" pitchFamily="18" charset="0"/>
              </a:rPr>
              <a:t>&gt;enqueue(7);</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err="1">
                <a:latin typeface="Arial" pitchFamily="34" charset="0"/>
                <a:cs typeface="Times New Roman" pitchFamily="18" charset="0"/>
              </a:rPr>
              <a:t>i</a:t>
            </a:r>
            <a:r>
              <a:rPr lang="en-US" dirty="0" err="1" smtClean="0">
                <a:latin typeface="Arial" pitchFamily="34" charset="0"/>
                <a:cs typeface="Times New Roman" pitchFamily="18" charset="0"/>
              </a:rPr>
              <a:t>nt</a:t>
            </a:r>
            <a:r>
              <a:rPr lang="en-US" dirty="0" smtClean="0">
                <a:latin typeface="Arial" pitchFamily="34" charset="0"/>
                <a:cs typeface="Times New Roman" pitchFamily="18" charset="0"/>
              </a:rPr>
              <a:t> x = p-&gt;</a:t>
            </a:r>
            <a:r>
              <a:rPr lang="en-US" dirty="0" err="1" smtClean="0">
                <a:latin typeface="Arial" pitchFamily="34" charset="0"/>
                <a:cs typeface="Times New Roman" pitchFamily="18" charset="0"/>
              </a:rPr>
              <a:t>dequeue</a:t>
            </a:r>
            <a:r>
              <a:rPr lang="en-US" dirty="0" smtClean="0">
                <a:latin typeface="Arial" pitchFamily="34" charset="0"/>
                <a:cs typeface="Times New Roman" pitchFamily="18" charset="0"/>
              </a:rPr>
              <a:t>();</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smtClean="0">
                <a:latin typeface="Arial" pitchFamily="34" charset="0"/>
                <a:cs typeface="Times New Roman" pitchFamily="18" charset="0"/>
              </a:rPr>
              <a:t>// Without redefinition: need to change </a:t>
            </a:r>
            <a:r>
              <a:rPr lang="en-US" dirty="0" err="1" smtClean="0">
                <a:latin typeface="Arial" pitchFamily="34" charset="0"/>
                <a:cs typeface="Times New Roman" pitchFamily="18" charset="0"/>
              </a:rPr>
              <a:t>cs</a:t>
            </a:r>
            <a:r>
              <a:rPr lang="en-US" dirty="0" smtClean="0">
                <a:latin typeface="Arial" pitchFamily="34" charset="0"/>
                <a:cs typeface="Times New Roman" pitchFamily="18" charset="0"/>
              </a:rPr>
              <a:t> into public and use:</a:t>
            </a:r>
          </a:p>
          <a:p>
            <a:pPr marL="342900" indent="-342900">
              <a:lnSpc>
                <a:spcPct val="65000"/>
              </a:lnSpc>
              <a:spcBef>
                <a:spcPct val="50000"/>
              </a:spcBef>
              <a:buClr>
                <a:srgbClr val="000000"/>
              </a:buClr>
              <a:buSzPct val="75000"/>
              <a:tabLst>
                <a:tab pos="685800" algn="l"/>
                <a:tab pos="1092200" algn="l"/>
                <a:tab pos="1485900" algn="l"/>
                <a:tab pos="2235200" algn="l"/>
                <a:tab pos="4114800" algn="l"/>
                <a:tab pos="6172200" algn="l"/>
                <a:tab pos="6286500" algn="l"/>
              </a:tabLst>
            </a:pPr>
            <a:r>
              <a:rPr lang="en-US" dirty="0">
                <a:latin typeface="Arial" pitchFamily="34" charset="0"/>
                <a:cs typeface="Times New Roman" pitchFamily="18" charset="0"/>
              </a:rPr>
              <a:t>p</a:t>
            </a:r>
            <a:r>
              <a:rPr lang="en-US" dirty="0" smtClean="0">
                <a:latin typeface="Arial" pitchFamily="34" charset="0"/>
                <a:cs typeface="Times New Roman" pitchFamily="18" charset="0"/>
              </a:rPr>
              <a:t>-&gt;</a:t>
            </a:r>
            <a:r>
              <a:rPr lang="en-US" dirty="0" err="1" smtClean="0">
                <a:solidFill>
                  <a:srgbClr val="C00000"/>
                </a:solidFill>
                <a:latin typeface="Arial" pitchFamily="34" charset="0"/>
                <a:cs typeface="Times New Roman" pitchFamily="18" charset="0"/>
              </a:rPr>
              <a:t>cs</a:t>
            </a:r>
            <a:r>
              <a:rPr lang="en-US" dirty="0" smtClean="0">
                <a:solidFill>
                  <a:srgbClr val="C00000"/>
                </a:solidFill>
                <a:latin typeface="Arial" pitchFamily="34" charset="0"/>
                <a:cs typeface="Times New Roman" pitchFamily="18" charset="0"/>
              </a:rPr>
              <a:t>-&gt;</a:t>
            </a:r>
            <a:r>
              <a:rPr lang="en-US" dirty="0" smtClean="0">
                <a:latin typeface="Arial" pitchFamily="34" charset="0"/>
                <a:cs typeface="Times New Roman" pitchFamily="18" charset="0"/>
              </a:rPr>
              <a:t>enqueue(7);</a:t>
            </a: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r>
              <a:rPr lang="en-US" dirty="0" err="1">
                <a:latin typeface="Arial" pitchFamily="34" charset="0"/>
                <a:cs typeface="Times New Roman" pitchFamily="18" charset="0"/>
              </a:rPr>
              <a:t>int</a:t>
            </a:r>
            <a:r>
              <a:rPr lang="en-US" dirty="0">
                <a:latin typeface="Arial" pitchFamily="34" charset="0"/>
                <a:cs typeface="Times New Roman" pitchFamily="18" charset="0"/>
              </a:rPr>
              <a:t> x = p-</a:t>
            </a:r>
            <a:r>
              <a:rPr lang="en-US" dirty="0" smtClean="0">
                <a:latin typeface="Arial" pitchFamily="34" charset="0"/>
                <a:cs typeface="Times New Roman" pitchFamily="18" charset="0"/>
              </a:rPr>
              <a:t>&gt;</a:t>
            </a:r>
            <a:r>
              <a:rPr lang="en-US" dirty="0" err="1" smtClean="0">
                <a:solidFill>
                  <a:srgbClr val="C00000"/>
                </a:solidFill>
                <a:latin typeface="Arial" pitchFamily="34" charset="0"/>
                <a:cs typeface="Times New Roman" pitchFamily="18" charset="0"/>
              </a:rPr>
              <a:t>cs</a:t>
            </a:r>
            <a:r>
              <a:rPr lang="en-US" dirty="0" smtClean="0">
                <a:solidFill>
                  <a:srgbClr val="C00000"/>
                </a:solidFill>
                <a:latin typeface="Arial" pitchFamily="34" charset="0"/>
                <a:cs typeface="Times New Roman" pitchFamily="18" charset="0"/>
              </a:rPr>
              <a:t>-&gt;</a:t>
            </a:r>
            <a:r>
              <a:rPr lang="en-US" dirty="0" err="1" smtClean="0">
                <a:latin typeface="Arial" pitchFamily="34" charset="0"/>
                <a:cs typeface="Times New Roman" pitchFamily="18" charset="0"/>
              </a:rPr>
              <a:t>dequeue</a:t>
            </a:r>
            <a:r>
              <a:rPr lang="en-US" dirty="0" smtClean="0">
                <a:latin typeface="Arial" pitchFamily="34" charset="0"/>
                <a:cs typeface="Times New Roman" pitchFamily="18" charset="0"/>
              </a:rPr>
              <a:t>();</a:t>
            </a:r>
            <a:endParaRPr lang="en-US" dirty="0">
              <a:latin typeface="Arial" pitchFamily="34" charset="0"/>
              <a:cs typeface="Times New Roman" pitchFamily="18" charset="0"/>
            </a:endParaRPr>
          </a:p>
          <a:p>
            <a:pPr marL="342900" indent="-342900">
              <a:lnSpc>
                <a:spcPct val="65000"/>
              </a:lnSpc>
              <a:spcBef>
                <a:spcPct val="50000"/>
              </a:spcBef>
              <a:buClr>
                <a:srgbClr val="000000"/>
              </a:buClr>
              <a:buSzPct val="75000"/>
              <a:buFont typeface="Wingdings" pitchFamily="2" charset="2"/>
              <a:buNone/>
              <a:tabLst>
                <a:tab pos="685800" algn="l"/>
                <a:tab pos="1092200" algn="l"/>
                <a:tab pos="1485900" algn="l"/>
                <a:tab pos="2235200" algn="l"/>
                <a:tab pos="4114800" algn="l"/>
                <a:tab pos="6172200" algn="l"/>
                <a:tab pos="6286500" algn="l"/>
              </a:tabLst>
            </a:pPr>
            <a:endParaRPr lang="en-US" dirty="0">
              <a:latin typeface="Arial" pitchFamily="34" charset="0"/>
              <a:cs typeface="Times New Roman" pitchFamily="18" charset="0"/>
            </a:endParaRPr>
          </a:p>
        </p:txBody>
      </p:sp>
      <p:sp>
        <p:nvSpPr>
          <p:cNvPr id="54275" name="Rectangle 3075"/>
          <p:cNvSpPr>
            <a:spLocks noChangeArrowheads="1"/>
          </p:cNvSpPr>
          <p:nvPr/>
        </p:nvSpPr>
        <p:spPr bwMode="auto">
          <a:xfrm>
            <a:off x="152400" y="-76200"/>
            <a:ext cx="8915400"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PriQueue </a:t>
            </a:r>
            <a:r>
              <a:rPr lang="en-US" sz="3400" b="1" i="1">
                <a:solidFill>
                  <a:schemeClr val="accent2"/>
                </a:solidFill>
                <a:cs typeface="Times New Roman" pitchFamily="18" charset="0"/>
              </a:rPr>
              <a:t>has-a</a:t>
            </a:r>
            <a:r>
              <a:rPr lang="en-US" sz="3400" b="1">
                <a:solidFill>
                  <a:schemeClr val="accent2"/>
                </a:solidFill>
                <a:cs typeface="Times New Roman" pitchFamily="18" charset="0"/>
              </a:rPr>
              <a:t> Queue</a:t>
            </a:r>
          </a:p>
        </p:txBody>
      </p:sp>
    </p:spTree>
    <p:extLst>
      <p:ext uri="{BB962C8B-B14F-4D97-AF65-F5344CB8AC3E}">
        <p14:creationId xmlns:p14="http://schemas.microsoft.com/office/powerpoint/2010/main" val="16346506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PublListNode </a:t>
            </a:r>
            <a:r>
              <a:rPr lang="en-US" sz="3400" b="1" i="1">
                <a:solidFill>
                  <a:schemeClr val="accent2"/>
                </a:solidFill>
                <a:cs typeface="Times New Roman" pitchFamily="18" charset="0"/>
              </a:rPr>
              <a:t>has-a</a:t>
            </a:r>
            <a:r>
              <a:rPr lang="en-US" sz="3400" b="1">
                <a:solidFill>
                  <a:schemeClr val="accent2"/>
                </a:solidFill>
                <a:cs typeface="Times New Roman" pitchFamily="18" charset="0"/>
              </a:rPr>
              <a:t> Publication </a:t>
            </a:r>
          </a:p>
        </p:txBody>
      </p:sp>
      <p:sp>
        <p:nvSpPr>
          <p:cNvPr id="55299" name="Rectangle 1027"/>
          <p:cNvSpPr>
            <a:spLocks noChangeArrowheads="1"/>
          </p:cNvSpPr>
          <p:nvPr/>
        </p:nvSpPr>
        <p:spPr bwMode="auto">
          <a:xfrm>
            <a:off x="565150" y="966788"/>
            <a:ext cx="8121650" cy="55975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lnSpc>
                <a:spcPct val="110000"/>
              </a:lnSpc>
              <a:tabLst>
                <a:tab pos="457200" algn="l"/>
              </a:tabLst>
            </a:pPr>
            <a:r>
              <a:rPr lang="en-US" sz="2500" dirty="0">
                <a:cs typeface="Times New Roman" pitchFamily="18" charset="0"/>
              </a:rPr>
              <a:t>In our previous example: A linked list of nodes of different publications is defined by </a:t>
            </a:r>
            <a:r>
              <a:rPr lang="en-US" sz="2500" i="1" dirty="0">
                <a:cs typeface="Times New Roman" pitchFamily="18" charset="0"/>
              </a:rPr>
              <a:t>has-a</a:t>
            </a:r>
            <a:r>
              <a:rPr lang="en-US" sz="2500" dirty="0">
                <a:cs typeface="Times New Roman" pitchFamily="18" charset="0"/>
              </a:rPr>
              <a:t> relations as follows:</a:t>
            </a:r>
          </a:p>
          <a:p>
            <a:pPr algn="just" defTabSz="966788">
              <a:lnSpc>
                <a:spcPct val="130000"/>
              </a:lnSpc>
              <a:tabLst>
                <a:tab pos="457200" algn="l"/>
              </a:tabLst>
            </a:pPr>
            <a:endParaRPr lang="en-US" sz="2500" dirty="0">
              <a:latin typeface="Arial" pitchFamily="34" charset="0"/>
              <a:cs typeface="Times New Roman" pitchFamily="18" charset="0"/>
            </a:endParaRPr>
          </a:p>
          <a:p>
            <a:pPr algn="just" defTabSz="966788">
              <a:lnSpc>
                <a:spcPct val="130000"/>
              </a:lnSpc>
              <a:tabLst>
                <a:tab pos="457200" algn="l"/>
              </a:tabLst>
            </a:pPr>
            <a:r>
              <a:rPr lang="en-US" sz="2800" dirty="0">
                <a:latin typeface="Arial" pitchFamily="34" charset="0"/>
                <a:cs typeface="Times New Roman" pitchFamily="18" charset="0"/>
              </a:rPr>
              <a:t>	class </a:t>
            </a:r>
            <a:r>
              <a:rPr lang="en-US" sz="2800" dirty="0" err="1">
                <a:latin typeface="Arial" pitchFamily="34" charset="0"/>
                <a:cs typeface="Times New Roman" pitchFamily="18" charset="0"/>
              </a:rPr>
              <a:t>PublListNode</a:t>
            </a:r>
            <a:r>
              <a:rPr lang="en-US" sz="2800" dirty="0">
                <a:latin typeface="Arial" pitchFamily="34" charset="0"/>
                <a:cs typeface="Times New Roman" pitchFamily="18" charset="0"/>
              </a:rPr>
              <a:t> {</a:t>
            </a:r>
          </a:p>
          <a:p>
            <a:pPr algn="just" defTabSz="966788">
              <a:tabLst>
                <a:tab pos="457200" algn="l"/>
              </a:tabLst>
            </a:pPr>
            <a:r>
              <a:rPr lang="en-US" sz="2800" dirty="0">
                <a:latin typeface="Arial" pitchFamily="34" charset="0"/>
                <a:cs typeface="Times New Roman" pitchFamily="18" charset="0"/>
              </a:rPr>
              <a:t>		Publication *node;	</a:t>
            </a:r>
          </a:p>
          <a:p>
            <a:pPr algn="just" defTabSz="966788">
              <a:tabLst>
                <a:tab pos="457200" algn="l"/>
              </a:tabLst>
            </a:pPr>
            <a:r>
              <a:rPr lang="en-US" sz="2800" dirty="0">
                <a:latin typeface="Arial" pitchFamily="34" charset="0"/>
                <a:cs typeface="Times New Roman" pitchFamily="18" charset="0"/>
              </a:rPr>
              <a:t>		</a:t>
            </a:r>
            <a:r>
              <a:rPr lang="en-US" sz="2800" dirty="0" err="1">
                <a:latin typeface="Arial" pitchFamily="34" charset="0"/>
                <a:cs typeface="Times New Roman" pitchFamily="18" charset="0"/>
              </a:rPr>
              <a:t>PublListNode</a:t>
            </a:r>
            <a:r>
              <a:rPr lang="en-US" sz="2800" dirty="0">
                <a:latin typeface="Arial" pitchFamily="34" charset="0"/>
                <a:cs typeface="Times New Roman" pitchFamily="18" charset="0"/>
              </a:rPr>
              <a:t> *next;</a:t>
            </a:r>
          </a:p>
          <a:p>
            <a:pPr algn="just" defTabSz="966788">
              <a:tabLst>
                <a:tab pos="457200" algn="l"/>
              </a:tabLst>
            </a:pPr>
            <a:r>
              <a:rPr lang="en-US" sz="2800" dirty="0">
                <a:latin typeface="Arial" pitchFamily="34" charset="0"/>
                <a:cs typeface="Times New Roman" pitchFamily="18" charset="0"/>
              </a:rPr>
              <a:t>	}</a:t>
            </a:r>
          </a:p>
          <a:p>
            <a:pPr algn="just" defTabSz="966788">
              <a:tabLst>
                <a:tab pos="457200" algn="l"/>
              </a:tabLst>
            </a:pPr>
            <a:endParaRPr lang="en-US" sz="2800" dirty="0">
              <a:latin typeface="Arial" pitchFamily="34" charset="0"/>
              <a:cs typeface="Times New Roman" pitchFamily="18" charset="0"/>
            </a:endParaRPr>
          </a:p>
          <a:p>
            <a:pPr algn="just" defTabSz="966788">
              <a:tabLst>
                <a:tab pos="457200" algn="l"/>
              </a:tabLst>
            </a:pPr>
            <a:r>
              <a:rPr lang="en-US" sz="2500" dirty="0">
                <a:latin typeface="Times" pitchFamily="18" charset="0"/>
                <a:cs typeface="Times New Roman" pitchFamily="18" charset="0"/>
              </a:rPr>
              <a:t>This list will allow you to </a:t>
            </a:r>
            <a:r>
              <a:rPr lang="en-US" sz="2500" dirty="0" smtClean="0">
                <a:latin typeface="Times" pitchFamily="18" charset="0"/>
                <a:cs typeface="Times New Roman" pitchFamily="18" charset="0"/>
              </a:rPr>
              <a:t>contain any </a:t>
            </a:r>
            <a:r>
              <a:rPr lang="en-US" sz="2500" dirty="0">
                <a:latin typeface="Times" pitchFamily="18" charset="0"/>
                <a:cs typeface="Times New Roman" pitchFamily="18" charset="0"/>
              </a:rPr>
              <a:t>kind of objects from the publication hierarchy, e.g., book, newspaper, </a:t>
            </a:r>
            <a:r>
              <a:rPr lang="en-US" sz="2500" dirty="0" err="1">
                <a:latin typeface="Times" pitchFamily="18" charset="0"/>
                <a:cs typeface="Times New Roman" pitchFamily="18" charset="0"/>
              </a:rPr>
              <a:t>FtpReport</a:t>
            </a:r>
            <a:r>
              <a:rPr lang="en-US" sz="2500" dirty="0">
                <a:latin typeface="Times" pitchFamily="18" charset="0"/>
                <a:cs typeface="Times New Roman" pitchFamily="18" charset="0"/>
              </a:rPr>
              <a:t>, and so on ... </a:t>
            </a:r>
          </a:p>
          <a:p>
            <a:pPr algn="just" defTabSz="966788">
              <a:tabLst>
                <a:tab pos="457200" algn="l"/>
              </a:tabLst>
            </a:pPr>
            <a:endParaRPr lang="en-US" sz="2500" dirty="0">
              <a:latin typeface="Times" pitchFamily="18" charset="0"/>
              <a:cs typeface="Times New Roman" pitchFamily="18" charset="0"/>
            </a:endParaRPr>
          </a:p>
          <a:p>
            <a:pPr algn="just" defTabSz="966788">
              <a:tabLst>
                <a:tab pos="457200" algn="l"/>
              </a:tabLst>
            </a:pPr>
            <a:r>
              <a:rPr lang="en-US" sz="2500" b="1" dirty="0">
                <a:latin typeface="Times" pitchFamily="18" charset="0"/>
                <a:cs typeface="Times New Roman" pitchFamily="18" charset="0"/>
              </a:rPr>
              <a:t>Should</a:t>
            </a:r>
            <a:r>
              <a:rPr lang="en-US" sz="2500" dirty="0">
                <a:latin typeface="Times" pitchFamily="18" charset="0"/>
                <a:cs typeface="Times New Roman" pitchFamily="18" charset="0"/>
              </a:rPr>
              <a:t> we extend </a:t>
            </a:r>
            <a:r>
              <a:rPr lang="en-US" sz="2500" i="1" dirty="0">
                <a:latin typeface="Times" pitchFamily="18" charset="0"/>
                <a:cs typeface="Times New Roman" pitchFamily="18" charset="0"/>
              </a:rPr>
              <a:t>publication </a:t>
            </a:r>
            <a:r>
              <a:rPr lang="en-US" sz="2500" dirty="0">
                <a:latin typeface="Times" pitchFamily="18" charset="0"/>
                <a:cs typeface="Times New Roman" pitchFamily="18" charset="0"/>
              </a:rPr>
              <a:t>here?</a:t>
            </a:r>
          </a:p>
        </p:txBody>
      </p:sp>
    </p:spTree>
    <p:extLst>
      <p:ext uri="{BB962C8B-B14F-4D97-AF65-F5344CB8AC3E}">
        <p14:creationId xmlns:p14="http://schemas.microsoft.com/office/powerpoint/2010/main" val="32856816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Difference between </a:t>
            </a:r>
            <a:r>
              <a:rPr lang="en-US" sz="3400" b="1" i="1">
                <a:solidFill>
                  <a:schemeClr val="accent2"/>
                </a:solidFill>
                <a:cs typeface="Times New Roman" pitchFamily="18" charset="0"/>
              </a:rPr>
              <a:t>has-a</a:t>
            </a:r>
            <a:r>
              <a:rPr lang="en-US" sz="3400" b="1">
                <a:solidFill>
                  <a:schemeClr val="accent2"/>
                </a:solidFill>
                <a:cs typeface="Times New Roman" pitchFamily="18" charset="0"/>
              </a:rPr>
              <a:t> and </a:t>
            </a:r>
            <a:r>
              <a:rPr lang="en-US" sz="3400" b="1" i="1">
                <a:solidFill>
                  <a:schemeClr val="accent2"/>
                </a:solidFill>
                <a:cs typeface="Times New Roman" pitchFamily="18" charset="0"/>
              </a:rPr>
              <a:t>is-a</a:t>
            </a:r>
            <a:r>
              <a:rPr lang="en-US" sz="3400" b="1">
                <a:solidFill>
                  <a:schemeClr val="accent2"/>
                </a:solidFill>
                <a:cs typeface="Times New Roman" pitchFamily="18" charset="0"/>
              </a:rPr>
              <a:t> Relation</a:t>
            </a:r>
          </a:p>
        </p:txBody>
      </p:sp>
      <p:sp>
        <p:nvSpPr>
          <p:cNvPr id="56323" name="Rectangle 3"/>
          <p:cNvSpPr>
            <a:spLocks noChangeArrowheads="1"/>
          </p:cNvSpPr>
          <p:nvPr/>
        </p:nvSpPr>
        <p:spPr bwMode="auto">
          <a:xfrm>
            <a:off x="685800" y="966788"/>
            <a:ext cx="8153400" cy="489900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lnSpc>
                <a:spcPct val="130000"/>
              </a:lnSpc>
              <a:tabLst>
                <a:tab pos="228600" algn="l"/>
              </a:tabLst>
            </a:pPr>
            <a:r>
              <a:rPr lang="en-US" dirty="0">
                <a:cs typeface="Times New Roman" pitchFamily="18" charset="0"/>
              </a:rPr>
              <a:t>•	Use </a:t>
            </a:r>
            <a:r>
              <a:rPr lang="en-US" i="1" dirty="0">
                <a:cs typeface="Times New Roman" pitchFamily="18" charset="0"/>
              </a:rPr>
              <a:t>is-a</a:t>
            </a:r>
            <a:r>
              <a:rPr lang="en-US" dirty="0">
                <a:cs typeface="Times New Roman" pitchFamily="18" charset="0"/>
              </a:rPr>
              <a:t> relation (inheritance), </a:t>
            </a:r>
            <a:r>
              <a:rPr lang="en-US" dirty="0" smtClean="0">
                <a:cs typeface="Times New Roman" pitchFamily="18" charset="0"/>
              </a:rPr>
              <a:t>can use the members of the base class in the same way as its own members.</a:t>
            </a:r>
            <a:endParaRPr lang="en-US" dirty="0">
              <a:cs typeface="Times New Roman" pitchFamily="18" charset="0"/>
            </a:endParaRPr>
          </a:p>
          <a:p>
            <a:pPr defTabSz="966788">
              <a:lnSpc>
                <a:spcPct val="130000"/>
              </a:lnSpc>
              <a:tabLst>
                <a:tab pos="228600" algn="l"/>
              </a:tabLst>
            </a:pPr>
            <a:r>
              <a:rPr lang="en-US" dirty="0">
                <a:cs typeface="Times New Roman" pitchFamily="18" charset="0"/>
              </a:rPr>
              <a:t>•	Use </a:t>
            </a:r>
            <a:r>
              <a:rPr lang="en-US" i="1" dirty="0">
                <a:cs typeface="Times New Roman" pitchFamily="18" charset="0"/>
              </a:rPr>
              <a:t>has-a</a:t>
            </a:r>
            <a:r>
              <a:rPr lang="en-US" dirty="0">
                <a:cs typeface="Times New Roman" pitchFamily="18" charset="0"/>
              </a:rPr>
              <a:t> relation, </a:t>
            </a:r>
            <a:r>
              <a:rPr lang="en-US" dirty="0" smtClean="0">
                <a:cs typeface="Times New Roman" pitchFamily="18" charset="0"/>
              </a:rPr>
              <a:t>have to add </a:t>
            </a:r>
            <a:r>
              <a:rPr lang="en-US" dirty="0">
                <a:cs typeface="Times New Roman" pitchFamily="18" charset="0"/>
              </a:rPr>
              <a:t>another level of access path</a:t>
            </a:r>
          </a:p>
          <a:p>
            <a:pPr defTabSz="966788">
              <a:lnSpc>
                <a:spcPct val="130000"/>
              </a:lnSpc>
              <a:tabLst>
                <a:tab pos="228600" algn="l"/>
              </a:tabLst>
            </a:pPr>
            <a:endParaRPr lang="en-US" dirty="0">
              <a:cs typeface="Times New Roman" pitchFamily="18" charset="0"/>
            </a:endParaRPr>
          </a:p>
          <a:p>
            <a:pPr defTabSz="966788">
              <a:lnSpc>
                <a:spcPct val="130000"/>
              </a:lnSpc>
              <a:tabLst>
                <a:tab pos="228600" algn="l"/>
              </a:tabLst>
            </a:pPr>
            <a:r>
              <a:rPr lang="en-US" dirty="0">
                <a:cs typeface="Times New Roman" pitchFamily="18" charset="0"/>
              </a:rPr>
              <a:t>What are “</a:t>
            </a:r>
            <a:r>
              <a:rPr lang="en-US" i="1" dirty="0">
                <a:cs typeface="Times New Roman" pitchFamily="18" charset="0"/>
              </a:rPr>
              <a:t>is-a</a:t>
            </a:r>
            <a:r>
              <a:rPr lang="en-US" dirty="0">
                <a:cs typeface="Times New Roman" pitchFamily="18" charset="0"/>
              </a:rPr>
              <a:t>” relation and “</a:t>
            </a:r>
            <a:r>
              <a:rPr lang="en-US" i="1" dirty="0">
                <a:cs typeface="Times New Roman" pitchFamily="18" charset="0"/>
              </a:rPr>
              <a:t>has-a</a:t>
            </a:r>
            <a:r>
              <a:rPr lang="en-US" dirty="0">
                <a:cs typeface="Times New Roman" pitchFamily="18" charset="0"/>
              </a:rPr>
              <a:t>” relation? You need to ask following </a:t>
            </a:r>
            <a:r>
              <a:rPr lang="en-US" dirty="0" smtClean="0">
                <a:cs typeface="Times New Roman" pitchFamily="18" charset="0"/>
              </a:rPr>
              <a:t>questions to pass the </a:t>
            </a:r>
            <a:r>
              <a:rPr lang="en-US" dirty="0" smtClean="0">
                <a:solidFill>
                  <a:srgbClr val="0033CC"/>
                </a:solidFill>
                <a:cs typeface="Times New Roman" pitchFamily="18" charset="0"/>
              </a:rPr>
              <a:t>feeling</a:t>
            </a:r>
            <a:r>
              <a:rPr lang="en-US" dirty="0" smtClean="0">
                <a:cs typeface="Times New Roman" pitchFamily="18" charset="0"/>
              </a:rPr>
              <a:t> test:</a:t>
            </a:r>
            <a:endParaRPr lang="en-US" dirty="0">
              <a:cs typeface="Times New Roman" pitchFamily="18" charset="0"/>
            </a:endParaRPr>
          </a:p>
          <a:p>
            <a:pPr defTabSz="966788">
              <a:lnSpc>
                <a:spcPct val="130000"/>
              </a:lnSpc>
              <a:tabLst>
                <a:tab pos="228600" algn="l"/>
              </a:tabLst>
            </a:pPr>
            <a:r>
              <a:rPr lang="en-US" dirty="0">
                <a:cs typeface="Times New Roman" pitchFamily="18" charset="0"/>
              </a:rPr>
              <a:t>•	A </a:t>
            </a:r>
            <a:r>
              <a:rPr lang="en-US" dirty="0" err="1">
                <a:cs typeface="Times New Roman" pitchFamily="18" charset="0"/>
              </a:rPr>
              <a:t>PriQueue</a:t>
            </a:r>
            <a:r>
              <a:rPr lang="en-US" dirty="0">
                <a:cs typeface="Times New Roman" pitchFamily="18" charset="0"/>
              </a:rPr>
              <a:t> is a Queue, or a </a:t>
            </a:r>
            <a:r>
              <a:rPr lang="en-US" dirty="0" err="1">
                <a:cs typeface="Times New Roman" pitchFamily="18" charset="0"/>
              </a:rPr>
              <a:t>PriQueue</a:t>
            </a:r>
            <a:r>
              <a:rPr lang="en-US" dirty="0">
                <a:cs typeface="Times New Roman" pitchFamily="18" charset="0"/>
              </a:rPr>
              <a:t> has a </a:t>
            </a:r>
            <a:r>
              <a:rPr lang="en-US" dirty="0" smtClean="0">
                <a:cs typeface="Times New Roman" pitchFamily="18" charset="0"/>
              </a:rPr>
              <a:t>Queue.</a:t>
            </a:r>
            <a:endParaRPr lang="en-US" dirty="0">
              <a:cs typeface="Times New Roman" pitchFamily="18" charset="0"/>
            </a:endParaRPr>
          </a:p>
          <a:p>
            <a:pPr defTabSz="966788">
              <a:lnSpc>
                <a:spcPct val="130000"/>
              </a:lnSpc>
              <a:tabLst>
                <a:tab pos="228600" algn="l"/>
              </a:tabLst>
            </a:pPr>
            <a:r>
              <a:rPr lang="en-US" dirty="0">
                <a:cs typeface="Times New Roman" pitchFamily="18" charset="0"/>
              </a:rPr>
              <a:t>•	A manager is an employee, or a manager has an </a:t>
            </a:r>
            <a:r>
              <a:rPr lang="en-US" dirty="0" smtClean="0">
                <a:cs typeface="Times New Roman" pitchFamily="18" charset="0"/>
              </a:rPr>
              <a:t>employee.</a:t>
            </a:r>
            <a:endParaRPr lang="en-US" dirty="0">
              <a:cs typeface="Times New Roman" pitchFamily="18" charset="0"/>
            </a:endParaRPr>
          </a:p>
          <a:p>
            <a:pPr defTabSz="966788">
              <a:lnSpc>
                <a:spcPct val="130000"/>
              </a:lnSpc>
              <a:tabLst>
                <a:tab pos="228600" algn="l"/>
              </a:tabLst>
            </a:pPr>
            <a:r>
              <a:rPr lang="en-US" dirty="0">
                <a:cs typeface="Times New Roman" pitchFamily="18" charset="0"/>
              </a:rPr>
              <a:t>•	A pixel is a point with color attached, or a pixel has a </a:t>
            </a:r>
            <a:r>
              <a:rPr lang="en-US" dirty="0" smtClean="0">
                <a:cs typeface="Times New Roman" pitchFamily="18" charset="0"/>
              </a:rPr>
              <a:t>point.</a:t>
            </a:r>
            <a:endParaRPr lang="en-US" dirty="0">
              <a:cs typeface="Times New Roman" pitchFamily="18" charset="0"/>
            </a:endParaRPr>
          </a:p>
          <a:p>
            <a:pPr defTabSz="966788">
              <a:lnSpc>
                <a:spcPct val="130000"/>
              </a:lnSpc>
              <a:tabLst>
                <a:tab pos="228600" algn="l"/>
              </a:tabLst>
            </a:pPr>
            <a:r>
              <a:rPr lang="en-US" dirty="0">
                <a:cs typeface="Times New Roman" pitchFamily="18" charset="0"/>
              </a:rPr>
              <a:t>•	A car is a tire, or a car has a </a:t>
            </a:r>
            <a:r>
              <a:rPr lang="en-US" dirty="0" smtClean="0">
                <a:cs typeface="Times New Roman" pitchFamily="18" charset="0"/>
              </a:rPr>
              <a:t>tire.</a:t>
            </a:r>
            <a:endParaRPr lang="en-US" dirty="0">
              <a:cs typeface="Times New Roman" pitchFamily="18" charset="0"/>
            </a:endParaRPr>
          </a:p>
        </p:txBody>
      </p:sp>
    </p:spTree>
    <p:extLst>
      <p:ext uri="{BB962C8B-B14F-4D97-AF65-F5344CB8AC3E}">
        <p14:creationId xmlns:p14="http://schemas.microsoft.com/office/powerpoint/2010/main" val="40289593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Answer: When to Use Inheritance? </a:t>
            </a:r>
          </a:p>
        </p:txBody>
      </p:sp>
      <p:sp>
        <p:nvSpPr>
          <p:cNvPr id="230403" name="Rectangle 3"/>
          <p:cNvSpPr>
            <a:spLocks noChangeArrowheads="1"/>
          </p:cNvSpPr>
          <p:nvPr/>
        </p:nvSpPr>
        <p:spPr bwMode="auto">
          <a:xfrm>
            <a:off x="565150" y="762000"/>
            <a:ext cx="7893050" cy="605624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57200" indent="-457200" defTabSz="966788">
              <a:lnSpc>
                <a:spcPct val="110000"/>
              </a:lnSpc>
              <a:buFontTx/>
              <a:buChar char="•"/>
            </a:pPr>
            <a:r>
              <a:rPr lang="en-US" sz="3200" dirty="0">
                <a:cs typeface="Times New Roman" pitchFamily="18" charset="0"/>
              </a:rPr>
              <a:t>It is appropriate if the “</a:t>
            </a:r>
            <a:r>
              <a:rPr lang="en-US" sz="3200" i="1" dirty="0">
                <a:cs typeface="Times New Roman" pitchFamily="18" charset="0"/>
              </a:rPr>
              <a:t>is-a</a:t>
            </a:r>
            <a:r>
              <a:rPr lang="en-US" sz="3200" dirty="0">
                <a:cs typeface="Times New Roman" pitchFamily="18" charset="0"/>
              </a:rPr>
              <a:t>” relation holds between two classes.</a:t>
            </a:r>
            <a:br>
              <a:rPr lang="en-US" sz="3200" dirty="0">
                <a:cs typeface="Times New Roman" pitchFamily="18" charset="0"/>
              </a:rPr>
            </a:br>
            <a:r>
              <a:rPr lang="en-US" sz="3200" dirty="0">
                <a:cs typeface="Times New Roman" pitchFamily="18" charset="0"/>
              </a:rPr>
              <a:t>e.g., Queue - </a:t>
            </a:r>
            <a:r>
              <a:rPr lang="en-US" sz="3200" dirty="0" err="1">
                <a:cs typeface="Times New Roman" pitchFamily="18" charset="0"/>
              </a:rPr>
              <a:t>PriQueue</a:t>
            </a:r>
            <a:r>
              <a:rPr lang="en-US" sz="3200" dirty="0">
                <a:cs typeface="Times New Roman" pitchFamily="18" charset="0"/>
              </a:rPr>
              <a:t> classes </a:t>
            </a:r>
            <a:br>
              <a:rPr lang="en-US" sz="3200" dirty="0">
                <a:cs typeface="Times New Roman" pitchFamily="18" charset="0"/>
              </a:rPr>
            </a:br>
            <a:r>
              <a:rPr lang="en-US" sz="3200" dirty="0">
                <a:cs typeface="Times New Roman" pitchFamily="18" charset="0"/>
              </a:rPr>
              <a:t>employee - manager classes </a:t>
            </a:r>
          </a:p>
          <a:p>
            <a:pPr marL="457200" indent="-457200" defTabSz="966788">
              <a:lnSpc>
                <a:spcPct val="110000"/>
              </a:lnSpc>
              <a:buFontTx/>
              <a:buChar char="•"/>
            </a:pPr>
            <a:r>
              <a:rPr lang="en-US" sz="3200" dirty="0">
                <a:cs typeface="Times New Roman" pitchFamily="18" charset="0"/>
              </a:rPr>
              <a:t>It is </a:t>
            </a:r>
            <a:r>
              <a:rPr lang="en-US" sz="3200" b="1" dirty="0">
                <a:cs typeface="Times New Roman" pitchFamily="18" charset="0"/>
              </a:rPr>
              <a:t>not</a:t>
            </a:r>
            <a:r>
              <a:rPr lang="en-US" sz="3200" dirty="0">
                <a:cs typeface="Times New Roman" pitchFamily="18" charset="0"/>
              </a:rPr>
              <a:t> appropriate if only the “</a:t>
            </a:r>
            <a:r>
              <a:rPr lang="en-US" sz="3200" i="1" dirty="0">
                <a:cs typeface="Times New Roman" pitchFamily="18" charset="0"/>
              </a:rPr>
              <a:t>has-a</a:t>
            </a:r>
            <a:r>
              <a:rPr lang="en-US" sz="3200" dirty="0">
                <a:cs typeface="Times New Roman" pitchFamily="18" charset="0"/>
              </a:rPr>
              <a:t>” relation holds between two classes. </a:t>
            </a:r>
            <a:br>
              <a:rPr lang="en-US" sz="3200" dirty="0">
                <a:cs typeface="Times New Roman" pitchFamily="18" charset="0"/>
              </a:rPr>
            </a:br>
            <a:r>
              <a:rPr lang="en-US" sz="3200" dirty="0">
                <a:cs typeface="Times New Roman" pitchFamily="18" charset="0"/>
              </a:rPr>
              <a:t>e.g.</a:t>
            </a:r>
            <a:br>
              <a:rPr lang="en-US" sz="3200" dirty="0">
                <a:cs typeface="Times New Roman" pitchFamily="18" charset="0"/>
              </a:rPr>
            </a:br>
            <a:r>
              <a:rPr lang="en-US" sz="3200" dirty="0">
                <a:cs typeface="Times New Roman" pitchFamily="18" charset="0"/>
              </a:rPr>
              <a:t>tire - car classes </a:t>
            </a:r>
            <a:br>
              <a:rPr lang="en-US" sz="3200" dirty="0">
                <a:cs typeface="Times New Roman" pitchFamily="18" charset="0"/>
              </a:rPr>
            </a:br>
            <a:r>
              <a:rPr lang="en-US" sz="3200" dirty="0">
                <a:cs typeface="Times New Roman" pitchFamily="18" charset="0"/>
              </a:rPr>
              <a:t>publication - </a:t>
            </a:r>
            <a:r>
              <a:rPr lang="en-US" sz="3200" dirty="0" err="1">
                <a:cs typeface="Times New Roman" pitchFamily="18" charset="0"/>
              </a:rPr>
              <a:t>PublListNode</a:t>
            </a:r>
            <a:r>
              <a:rPr lang="en-US" sz="3200" dirty="0">
                <a:cs typeface="Times New Roman" pitchFamily="18" charset="0"/>
              </a:rPr>
              <a:t> </a:t>
            </a:r>
            <a:r>
              <a:rPr lang="en-US" sz="3200" dirty="0" smtClean="0">
                <a:cs typeface="Times New Roman" pitchFamily="18" charset="0"/>
              </a:rPr>
              <a:t>classes</a:t>
            </a:r>
          </a:p>
          <a:p>
            <a:pPr defTabSz="966788">
              <a:lnSpc>
                <a:spcPct val="110000"/>
              </a:lnSpc>
              <a:tabLst>
                <a:tab pos="457200" algn="l"/>
              </a:tabLst>
            </a:pPr>
            <a:r>
              <a:rPr lang="en-US" sz="3200" dirty="0">
                <a:cs typeface="Times New Roman" pitchFamily="18" charset="0"/>
              </a:rPr>
              <a:t>	person – linked list node of person</a:t>
            </a:r>
          </a:p>
          <a:p>
            <a:pPr defTabSz="966788">
              <a:lnSpc>
                <a:spcPct val="110000"/>
              </a:lnSpc>
              <a:tabLst>
                <a:tab pos="457200" algn="l"/>
              </a:tabLst>
            </a:pPr>
            <a:r>
              <a:rPr lang="en-US" sz="3200" dirty="0">
                <a:cs typeface="Times New Roman" pitchFamily="18" charset="0"/>
              </a:rPr>
              <a:t>	course - </a:t>
            </a:r>
            <a:r>
              <a:rPr lang="en-US" sz="3200" dirty="0" smtClean="0">
                <a:cs typeface="Times New Roman" pitchFamily="18" charset="0"/>
              </a:rPr>
              <a:t>student</a:t>
            </a:r>
            <a:endParaRPr lang="en-US" sz="3200" dirty="0">
              <a:cs typeface="Times New Roman" pitchFamily="18" charset="0"/>
            </a:endParaRPr>
          </a:p>
        </p:txBody>
      </p:sp>
    </p:spTree>
    <p:extLst>
      <p:ext uri="{BB962C8B-B14F-4D97-AF65-F5344CB8AC3E}">
        <p14:creationId xmlns:p14="http://schemas.microsoft.com/office/powerpoint/2010/main" val="1331603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left)">
                                      <p:cBhvr>
                                        <p:cTn id="7" dur="500"/>
                                        <p:tgtEl>
                                          <p:spTgt spid="230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3">
                                            <p:txEl>
                                              <p:pRg st="1" end="1"/>
                                            </p:txEl>
                                          </p:spTgt>
                                        </p:tgtEl>
                                        <p:attrNameLst>
                                          <p:attrName>style.visibility</p:attrName>
                                        </p:attrNameLst>
                                      </p:cBhvr>
                                      <p:to>
                                        <p:strVal val="visible"/>
                                      </p:to>
                                    </p:set>
                                    <p:animEffect transition="in" filter="wipe(left)">
                                      <p:cBhvr>
                                        <p:cTn id="12" dur="500"/>
                                        <p:tgtEl>
                                          <p:spTgt spid="230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0403">
                                            <p:txEl>
                                              <p:pRg st="2" end="2"/>
                                            </p:txEl>
                                          </p:spTgt>
                                        </p:tgtEl>
                                        <p:attrNameLst>
                                          <p:attrName>style.visibility</p:attrName>
                                        </p:attrNameLst>
                                      </p:cBhvr>
                                      <p:to>
                                        <p:strVal val="visible"/>
                                      </p:to>
                                    </p:set>
                                    <p:animEffect transition="in" filter="wipe(left)">
                                      <p:cBhvr>
                                        <p:cTn id="17" dur="500"/>
                                        <p:tgtEl>
                                          <p:spTgt spid="230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0403">
                                            <p:txEl>
                                              <p:pRg st="3" end="3"/>
                                            </p:txEl>
                                          </p:spTgt>
                                        </p:tgtEl>
                                        <p:attrNameLst>
                                          <p:attrName>style.visibility</p:attrName>
                                        </p:attrNameLst>
                                      </p:cBhvr>
                                      <p:to>
                                        <p:strVal val="visible"/>
                                      </p:to>
                                    </p:set>
                                    <p:animEffect transition="in" filter="wipe(left)">
                                      <p:cBhvr>
                                        <p:cTn id="22" dur="500"/>
                                        <p:tgtEl>
                                          <p:spTgt spid="230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Queue and Queue Operations</a:t>
            </a:r>
          </a:p>
        </p:txBody>
      </p:sp>
      <p:sp>
        <p:nvSpPr>
          <p:cNvPr id="7171" name="Rectangle 66"/>
          <p:cNvSpPr>
            <a:spLocks noChangeArrowheads="1"/>
          </p:cNvSpPr>
          <p:nvPr/>
        </p:nvSpPr>
        <p:spPr bwMode="auto">
          <a:xfrm>
            <a:off x="2214563" y="1600200"/>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67"/>
          <p:cNvSpPr>
            <a:spLocks noChangeArrowheads="1"/>
          </p:cNvSpPr>
          <p:nvPr/>
        </p:nvSpPr>
        <p:spPr bwMode="auto">
          <a:xfrm>
            <a:off x="2624138" y="1600200"/>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Rectangle 68"/>
          <p:cNvSpPr>
            <a:spLocks noChangeArrowheads="1"/>
          </p:cNvSpPr>
          <p:nvPr/>
        </p:nvSpPr>
        <p:spPr bwMode="auto">
          <a:xfrm>
            <a:off x="3033713" y="1600200"/>
            <a:ext cx="411162"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Rectangle 69"/>
          <p:cNvSpPr>
            <a:spLocks noChangeArrowheads="1"/>
          </p:cNvSpPr>
          <p:nvPr/>
        </p:nvSpPr>
        <p:spPr bwMode="auto">
          <a:xfrm>
            <a:off x="3444875" y="1600200"/>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Rectangle 70"/>
          <p:cNvSpPr>
            <a:spLocks noChangeArrowheads="1"/>
          </p:cNvSpPr>
          <p:nvPr/>
        </p:nvSpPr>
        <p:spPr bwMode="auto">
          <a:xfrm>
            <a:off x="3854450" y="1600200"/>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Rectangle 71"/>
          <p:cNvSpPr>
            <a:spLocks noChangeArrowheads="1"/>
          </p:cNvSpPr>
          <p:nvPr/>
        </p:nvSpPr>
        <p:spPr bwMode="auto">
          <a:xfrm>
            <a:off x="4264025" y="1600200"/>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Rectangle 72"/>
          <p:cNvSpPr>
            <a:spLocks noChangeArrowheads="1"/>
          </p:cNvSpPr>
          <p:nvPr/>
        </p:nvSpPr>
        <p:spPr bwMode="auto">
          <a:xfrm>
            <a:off x="4673600" y="1600200"/>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Rectangle 73"/>
          <p:cNvSpPr>
            <a:spLocks noChangeArrowheads="1"/>
          </p:cNvSpPr>
          <p:nvPr/>
        </p:nvSpPr>
        <p:spPr bwMode="auto">
          <a:xfrm>
            <a:off x="5083175" y="1600200"/>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Line 74"/>
          <p:cNvSpPr>
            <a:spLocks noChangeShapeType="1"/>
          </p:cNvSpPr>
          <p:nvPr/>
        </p:nvSpPr>
        <p:spPr bwMode="auto">
          <a:xfrm flipH="1">
            <a:off x="2362200" y="1219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Text Box 75"/>
          <p:cNvSpPr txBox="1">
            <a:spLocks noChangeArrowheads="1"/>
          </p:cNvSpPr>
          <p:nvPr/>
        </p:nvSpPr>
        <p:spPr bwMode="auto">
          <a:xfrm>
            <a:off x="1733550" y="11430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a:t>front</a:t>
            </a:r>
          </a:p>
        </p:txBody>
      </p:sp>
      <p:sp>
        <p:nvSpPr>
          <p:cNvPr id="7181" name="Text Box 76"/>
          <p:cNvSpPr txBox="1">
            <a:spLocks noChangeArrowheads="1"/>
          </p:cNvSpPr>
          <p:nvPr/>
        </p:nvSpPr>
        <p:spPr bwMode="auto">
          <a:xfrm>
            <a:off x="2438400" y="11430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a:t>rear</a:t>
            </a:r>
          </a:p>
        </p:txBody>
      </p:sp>
      <p:sp>
        <p:nvSpPr>
          <p:cNvPr id="7182" name="Text Box 77"/>
          <p:cNvSpPr txBox="1">
            <a:spLocks noChangeArrowheads="1"/>
          </p:cNvSpPr>
          <p:nvPr/>
        </p:nvSpPr>
        <p:spPr bwMode="auto">
          <a:xfrm>
            <a:off x="2292350" y="20701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7183" name="Rectangle 78"/>
          <p:cNvSpPr>
            <a:spLocks noChangeArrowheads="1"/>
          </p:cNvSpPr>
          <p:nvPr/>
        </p:nvSpPr>
        <p:spPr bwMode="auto">
          <a:xfrm>
            <a:off x="6203950" y="1600200"/>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Rectangle 79"/>
          <p:cNvSpPr>
            <a:spLocks noChangeArrowheads="1"/>
          </p:cNvSpPr>
          <p:nvPr/>
        </p:nvSpPr>
        <p:spPr bwMode="auto">
          <a:xfrm>
            <a:off x="6613525" y="1600200"/>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Text Box 80"/>
          <p:cNvSpPr txBox="1">
            <a:spLocks noChangeArrowheads="1"/>
          </p:cNvSpPr>
          <p:nvPr/>
        </p:nvSpPr>
        <p:spPr bwMode="auto">
          <a:xfrm>
            <a:off x="5492750" y="1603375"/>
            <a:ext cx="4699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60000"/>
              </a:lnSpc>
            </a:pPr>
            <a:r>
              <a:rPr lang="en-US" sz="1800"/>
              <a:t>. . .</a:t>
            </a:r>
          </a:p>
        </p:txBody>
      </p:sp>
      <p:sp>
        <p:nvSpPr>
          <p:cNvPr id="7186" name="Text Box 81"/>
          <p:cNvSpPr txBox="1">
            <a:spLocks noChangeArrowheads="1"/>
          </p:cNvSpPr>
          <p:nvPr/>
        </p:nvSpPr>
        <p:spPr bwMode="auto">
          <a:xfrm>
            <a:off x="6419850" y="2070100"/>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queue_size - 1</a:t>
            </a:r>
          </a:p>
        </p:txBody>
      </p:sp>
      <p:sp>
        <p:nvSpPr>
          <p:cNvPr id="7187" name="Line 82"/>
          <p:cNvSpPr>
            <a:spLocks noChangeShapeType="1"/>
          </p:cNvSpPr>
          <p:nvPr/>
        </p:nvSpPr>
        <p:spPr bwMode="auto">
          <a:xfrm>
            <a:off x="5373688" y="1600200"/>
            <a:ext cx="955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8" name="Line 83"/>
          <p:cNvSpPr>
            <a:spLocks noChangeShapeType="1"/>
          </p:cNvSpPr>
          <p:nvPr/>
        </p:nvSpPr>
        <p:spPr bwMode="auto">
          <a:xfrm>
            <a:off x="5373688" y="2146300"/>
            <a:ext cx="955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9" name="Line 84"/>
          <p:cNvSpPr>
            <a:spLocks noChangeShapeType="1"/>
          </p:cNvSpPr>
          <p:nvPr/>
        </p:nvSpPr>
        <p:spPr bwMode="auto">
          <a:xfrm flipH="1">
            <a:off x="2438400" y="1219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0" name="Text Box 85"/>
          <p:cNvSpPr txBox="1">
            <a:spLocks noChangeArrowheads="1"/>
          </p:cNvSpPr>
          <p:nvPr/>
        </p:nvSpPr>
        <p:spPr bwMode="auto">
          <a:xfrm>
            <a:off x="2673350" y="20716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1</a:t>
            </a:r>
          </a:p>
        </p:txBody>
      </p:sp>
      <p:sp>
        <p:nvSpPr>
          <p:cNvPr id="7191" name="Text Box 86"/>
          <p:cNvSpPr txBox="1">
            <a:spLocks noChangeArrowheads="1"/>
          </p:cNvSpPr>
          <p:nvPr/>
        </p:nvSpPr>
        <p:spPr bwMode="auto">
          <a:xfrm>
            <a:off x="3054350" y="20732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2</a:t>
            </a:r>
          </a:p>
        </p:txBody>
      </p:sp>
      <p:sp>
        <p:nvSpPr>
          <p:cNvPr id="7192" name="Text Box 87"/>
          <p:cNvSpPr txBox="1">
            <a:spLocks noChangeArrowheads="1"/>
          </p:cNvSpPr>
          <p:nvPr/>
        </p:nvSpPr>
        <p:spPr bwMode="auto">
          <a:xfrm>
            <a:off x="3435350" y="2074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3</a:t>
            </a:r>
          </a:p>
        </p:txBody>
      </p:sp>
      <p:sp>
        <p:nvSpPr>
          <p:cNvPr id="7193" name="Text Box 88"/>
          <p:cNvSpPr txBox="1">
            <a:spLocks noChangeArrowheads="1"/>
          </p:cNvSpPr>
          <p:nvPr/>
        </p:nvSpPr>
        <p:spPr bwMode="auto">
          <a:xfrm>
            <a:off x="3892550" y="2076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4</a:t>
            </a:r>
          </a:p>
        </p:txBody>
      </p:sp>
      <p:sp>
        <p:nvSpPr>
          <p:cNvPr id="7194" name="Text Box 89"/>
          <p:cNvSpPr txBox="1">
            <a:spLocks noChangeArrowheads="1"/>
          </p:cNvSpPr>
          <p:nvPr/>
        </p:nvSpPr>
        <p:spPr bwMode="auto">
          <a:xfrm>
            <a:off x="4349750" y="20780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5</a:t>
            </a:r>
          </a:p>
        </p:txBody>
      </p:sp>
      <p:sp>
        <p:nvSpPr>
          <p:cNvPr id="7195" name="Text Box 90"/>
          <p:cNvSpPr txBox="1">
            <a:spLocks noChangeArrowheads="1"/>
          </p:cNvSpPr>
          <p:nvPr/>
        </p:nvSpPr>
        <p:spPr bwMode="auto">
          <a:xfrm>
            <a:off x="4730750" y="20796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6</a:t>
            </a:r>
          </a:p>
        </p:txBody>
      </p:sp>
      <p:sp>
        <p:nvSpPr>
          <p:cNvPr id="7196" name="Text Box 91"/>
          <p:cNvSpPr txBox="1">
            <a:spLocks noChangeArrowheads="1"/>
          </p:cNvSpPr>
          <p:nvPr/>
        </p:nvSpPr>
        <p:spPr bwMode="auto">
          <a:xfrm>
            <a:off x="5187950" y="20812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7</a:t>
            </a:r>
          </a:p>
        </p:txBody>
      </p:sp>
      <p:sp>
        <p:nvSpPr>
          <p:cNvPr id="7197" name="Text Box 92"/>
          <p:cNvSpPr txBox="1">
            <a:spLocks noChangeArrowheads="1"/>
          </p:cNvSpPr>
          <p:nvPr/>
        </p:nvSpPr>
        <p:spPr bwMode="auto">
          <a:xfrm>
            <a:off x="593725" y="1463675"/>
            <a:ext cx="909638" cy="8223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Initial</a:t>
            </a:r>
          </a:p>
          <a:p>
            <a:r>
              <a:rPr lang="en-US"/>
              <a:t>queue</a:t>
            </a:r>
          </a:p>
        </p:txBody>
      </p:sp>
      <p:grpSp>
        <p:nvGrpSpPr>
          <p:cNvPr id="259213" name="Group 141"/>
          <p:cNvGrpSpPr>
            <a:grpSpLocks/>
          </p:cNvGrpSpPr>
          <p:nvPr/>
        </p:nvGrpSpPr>
        <p:grpSpPr bwMode="auto">
          <a:xfrm>
            <a:off x="593725" y="2822575"/>
            <a:ext cx="6953250" cy="1597025"/>
            <a:chOff x="374" y="1730"/>
            <a:chExt cx="4380" cy="1006"/>
          </a:xfrm>
        </p:grpSpPr>
        <p:grpSp>
          <p:nvGrpSpPr>
            <p:cNvPr id="7227" name="Group 137"/>
            <p:cNvGrpSpPr>
              <a:grpSpLocks/>
            </p:cNvGrpSpPr>
            <p:nvPr/>
          </p:nvGrpSpPr>
          <p:grpSpPr bwMode="auto">
            <a:xfrm>
              <a:off x="795" y="1730"/>
              <a:ext cx="3959" cy="1006"/>
              <a:chOff x="795" y="1730"/>
              <a:chExt cx="3959" cy="1006"/>
            </a:xfrm>
          </p:grpSpPr>
          <p:sp>
            <p:nvSpPr>
              <p:cNvPr id="7229" name="Text Box 32"/>
              <p:cNvSpPr txBox="1">
                <a:spLocks noChangeArrowheads="1"/>
              </p:cNvSpPr>
              <p:nvPr/>
            </p:nvSpPr>
            <p:spPr bwMode="auto">
              <a:xfrm>
                <a:off x="3840" y="1730"/>
                <a:ext cx="5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enqueue</a:t>
                </a:r>
              </a:p>
            </p:txBody>
          </p:sp>
          <p:sp>
            <p:nvSpPr>
              <p:cNvPr id="7230" name="Text Box 34"/>
              <p:cNvSpPr txBox="1">
                <a:spLocks noChangeArrowheads="1"/>
              </p:cNvSpPr>
              <p:nvPr/>
            </p:nvSpPr>
            <p:spPr bwMode="auto">
              <a:xfrm>
                <a:off x="795" y="1730"/>
                <a:ext cx="5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dequeue</a:t>
                </a:r>
              </a:p>
            </p:txBody>
          </p:sp>
          <p:sp>
            <p:nvSpPr>
              <p:cNvPr id="7231" name="Rectangle 42"/>
              <p:cNvSpPr>
                <a:spLocks noChangeArrowheads="1"/>
              </p:cNvSpPr>
              <p:nvPr/>
            </p:nvSpPr>
            <p:spPr bwMode="auto">
              <a:xfrm>
                <a:off x="1397" y="2163"/>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2" name="Rectangle 43"/>
              <p:cNvSpPr>
                <a:spLocks noChangeArrowheads="1"/>
              </p:cNvSpPr>
              <p:nvPr/>
            </p:nvSpPr>
            <p:spPr bwMode="auto">
              <a:xfrm>
                <a:off x="1655" y="2163"/>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3" name="Rectangle 44"/>
              <p:cNvSpPr>
                <a:spLocks noChangeArrowheads="1"/>
              </p:cNvSpPr>
              <p:nvPr/>
            </p:nvSpPr>
            <p:spPr bwMode="auto">
              <a:xfrm>
                <a:off x="1913" y="2163"/>
                <a:ext cx="259" cy="3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4" name="Rectangle 45"/>
              <p:cNvSpPr>
                <a:spLocks noChangeArrowheads="1"/>
              </p:cNvSpPr>
              <p:nvPr/>
            </p:nvSpPr>
            <p:spPr bwMode="auto">
              <a:xfrm>
                <a:off x="2172" y="2163"/>
                <a:ext cx="258" cy="3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5" name="Rectangle 46"/>
              <p:cNvSpPr>
                <a:spLocks noChangeArrowheads="1"/>
              </p:cNvSpPr>
              <p:nvPr/>
            </p:nvSpPr>
            <p:spPr bwMode="auto">
              <a:xfrm>
                <a:off x="2430" y="2163"/>
                <a:ext cx="258" cy="3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6" name="Rectangle 47"/>
              <p:cNvSpPr>
                <a:spLocks noChangeArrowheads="1"/>
              </p:cNvSpPr>
              <p:nvPr/>
            </p:nvSpPr>
            <p:spPr bwMode="auto">
              <a:xfrm>
                <a:off x="2688" y="2163"/>
                <a:ext cx="258" cy="3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7" name="Rectangle 48"/>
              <p:cNvSpPr>
                <a:spLocks noChangeArrowheads="1"/>
              </p:cNvSpPr>
              <p:nvPr/>
            </p:nvSpPr>
            <p:spPr bwMode="auto">
              <a:xfrm>
                <a:off x="2946" y="2163"/>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8" name="Rectangle 49"/>
              <p:cNvSpPr>
                <a:spLocks noChangeArrowheads="1"/>
              </p:cNvSpPr>
              <p:nvPr/>
            </p:nvSpPr>
            <p:spPr bwMode="auto">
              <a:xfrm>
                <a:off x="3204" y="2163"/>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9" name="Line 50"/>
              <p:cNvSpPr>
                <a:spLocks noChangeShapeType="1"/>
              </p:cNvSpPr>
              <p:nvPr/>
            </p:nvSpPr>
            <p:spPr bwMode="auto">
              <a:xfrm flipH="1">
                <a:off x="2016" y="2019"/>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0" name="Text Box 52"/>
              <p:cNvSpPr txBox="1">
                <a:spLocks noChangeArrowheads="1"/>
              </p:cNvSpPr>
              <p:nvPr/>
            </p:nvSpPr>
            <p:spPr bwMode="auto">
              <a:xfrm>
                <a:off x="1824" y="1779"/>
                <a:ext cx="3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a:t>front</a:t>
                </a:r>
              </a:p>
            </p:txBody>
          </p:sp>
          <p:sp>
            <p:nvSpPr>
              <p:cNvPr id="7241" name="Text Box 53"/>
              <p:cNvSpPr txBox="1">
                <a:spLocks noChangeArrowheads="1"/>
              </p:cNvSpPr>
              <p:nvPr/>
            </p:nvSpPr>
            <p:spPr bwMode="auto">
              <a:xfrm>
                <a:off x="2852" y="1779"/>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a:t>rear</a:t>
                </a:r>
              </a:p>
            </p:txBody>
          </p:sp>
          <p:sp>
            <p:nvSpPr>
              <p:cNvPr id="7242" name="Rectangle 59"/>
              <p:cNvSpPr>
                <a:spLocks noChangeArrowheads="1"/>
              </p:cNvSpPr>
              <p:nvPr/>
            </p:nvSpPr>
            <p:spPr bwMode="auto">
              <a:xfrm>
                <a:off x="3910" y="2163"/>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3" name="Rectangle 60"/>
              <p:cNvSpPr>
                <a:spLocks noChangeArrowheads="1"/>
              </p:cNvSpPr>
              <p:nvPr/>
            </p:nvSpPr>
            <p:spPr bwMode="auto">
              <a:xfrm>
                <a:off x="4168" y="2163"/>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4" name="Text Box 61"/>
              <p:cNvSpPr txBox="1">
                <a:spLocks noChangeArrowheads="1"/>
              </p:cNvSpPr>
              <p:nvPr/>
            </p:nvSpPr>
            <p:spPr bwMode="auto">
              <a:xfrm>
                <a:off x="3462" y="2165"/>
                <a:ext cx="296"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60000"/>
                  </a:lnSpc>
                </a:pPr>
                <a:r>
                  <a:rPr lang="en-US" sz="1800"/>
                  <a:t>. . .</a:t>
                </a:r>
              </a:p>
            </p:txBody>
          </p:sp>
          <p:sp>
            <p:nvSpPr>
              <p:cNvPr id="7245" name="Text Box 62"/>
              <p:cNvSpPr txBox="1">
                <a:spLocks noChangeArrowheads="1"/>
              </p:cNvSpPr>
              <p:nvPr/>
            </p:nvSpPr>
            <p:spPr bwMode="auto">
              <a:xfrm>
                <a:off x="3806" y="2459"/>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queue_size - 1</a:t>
                </a:r>
              </a:p>
            </p:txBody>
          </p:sp>
          <p:sp>
            <p:nvSpPr>
              <p:cNvPr id="7246" name="Line 63"/>
              <p:cNvSpPr>
                <a:spLocks noChangeShapeType="1"/>
              </p:cNvSpPr>
              <p:nvPr/>
            </p:nvSpPr>
            <p:spPr bwMode="auto">
              <a:xfrm>
                <a:off x="3387" y="2163"/>
                <a:ext cx="6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7" name="Line 64"/>
              <p:cNvSpPr>
                <a:spLocks noChangeShapeType="1"/>
              </p:cNvSpPr>
              <p:nvPr/>
            </p:nvSpPr>
            <p:spPr bwMode="auto">
              <a:xfrm>
                <a:off x="3387" y="2507"/>
                <a:ext cx="6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8" name="Line 65"/>
              <p:cNvSpPr>
                <a:spLocks noChangeShapeType="1"/>
              </p:cNvSpPr>
              <p:nvPr/>
            </p:nvSpPr>
            <p:spPr bwMode="auto">
              <a:xfrm flipH="1">
                <a:off x="3044" y="2019"/>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249" name="Group 102"/>
              <p:cNvGrpSpPr>
                <a:grpSpLocks/>
              </p:cNvGrpSpPr>
              <p:nvPr/>
            </p:nvGrpSpPr>
            <p:grpSpPr bwMode="auto">
              <a:xfrm>
                <a:off x="1392" y="2498"/>
                <a:ext cx="2012" cy="238"/>
                <a:chOff x="1392" y="2352"/>
                <a:chExt cx="2012" cy="238"/>
              </a:xfrm>
            </p:grpSpPr>
            <p:sp>
              <p:nvSpPr>
                <p:cNvPr id="7252" name="Text Box 93"/>
                <p:cNvSpPr txBox="1">
                  <a:spLocks noChangeArrowheads="1"/>
                </p:cNvSpPr>
                <p:nvPr/>
              </p:nvSpPr>
              <p:spPr bwMode="auto">
                <a:xfrm>
                  <a:off x="1392" y="235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7253" name="Text Box 94"/>
                <p:cNvSpPr txBox="1">
                  <a:spLocks noChangeArrowheads="1"/>
                </p:cNvSpPr>
                <p:nvPr/>
              </p:nvSpPr>
              <p:spPr bwMode="auto">
                <a:xfrm>
                  <a:off x="1632" y="235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1</a:t>
                  </a:r>
                </a:p>
              </p:txBody>
            </p:sp>
            <p:sp>
              <p:nvSpPr>
                <p:cNvPr id="7254" name="Text Box 95"/>
                <p:cNvSpPr txBox="1">
                  <a:spLocks noChangeArrowheads="1"/>
                </p:cNvSpPr>
                <p:nvPr/>
              </p:nvSpPr>
              <p:spPr bwMode="auto">
                <a:xfrm>
                  <a:off x="1924" y="235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2</a:t>
                  </a:r>
                </a:p>
              </p:txBody>
            </p:sp>
            <p:sp>
              <p:nvSpPr>
                <p:cNvPr id="7255" name="Text Box 96"/>
                <p:cNvSpPr txBox="1">
                  <a:spLocks noChangeArrowheads="1"/>
                </p:cNvSpPr>
                <p:nvPr/>
              </p:nvSpPr>
              <p:spPr bwMode="auto">
                <a:xfrm>
                  <a:off x="2212" y="235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3</a:t>
                  </a:r>
                </a:p>
              </p:txBody>
            </p:sp>
            <p:sp>
              <p:nvSpPr>
                <p:cNvPr id="7256" name="Text Box 97"/>
                <p:cNvSpPr txBox="1">
                  <a:spLocks noChangeArrowheads="1"/>
                </p:cNvSpPr>
                <p:nvPr/>
              </p:nvSpPr>
              <p:spPr bwMode="auto">
                <a:xfrm>
                  <a:off x="2452" y="235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4</a:t>
                  </a:r>
                </a:p>
              </p:txBody>
            </p:sp>
            <p:sp>
              <p:nvSpPr>
                <p:cNvPr id="7257" name="Text Box 98"/>
                <p:cNvSpPr txBox="1">
                  <a:spLocks noChangeArrowheads="1"/>
                </p:cNvSpPr>
                <p:nvPr/>
              </p:nvSpPr>
              <p:spPr bwMode="auto">
                <a:xfrm>
                  <a:off x="2740" y="235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5</a:t>
                  </a:r>
                </a:p>
              </p:txBody>
            </p:sp>
            <p:sp>
              <p:nvSpPr>
                <p:cNvPr id="7258" name="Text Box 99"/>
                <p:cNvSpPr txBox="1">
                  <a:spLocks noChangeArrowheads="1"/>
                </p:cNvSpPr>
                <p:nvPr/>
              </p:nvSpPr>
              <p:spPr bwMode="auto">
                <a:xfrm>
                  <a:off x="2928" y="235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6</a:t>
                  </a:r>
                </a:p>
              </p:txBody>
            </p:sp>
            <p:sp>
              <p:nvSpPr>
                <p:cNvPr id="7259" name="Text Box 100"/>
                <p:cNvSpPr txBox="1">
                  <a:spLocks noChangeArrowheads="1"/>
                </p:cNvSpPr>
                <p:nvPr/>
              </p:nvSpPr>
              <p:spPr bwMode="auto">
                <a:xfrm>
                  <a:off x="3216" y="235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7</a:t>
                  </a:r>
                </a:p>
              </p:txBody>
            </p:sp>
          </p:grpSp>
          <p:sp>
            <p:nvSpPr>
              <p:cNvPr id="7250" name="Line 103"/>
              <p:cNvSpPr>
                <a:spLocks noChangeShapeType="1"/>
              </p:cNvSpPr>
              <p:nvPr/>
            </p:nvSpPr>
            <p:spPr bwMode="auto">
              <a:xfrm flipH="1" flipV="1">
                <a:off x="1392" y="1874"/>
                <a:ext cx="689" cy="516"/>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51" name="Line 104"/>
              <p:cNvSpPr>
                <a:spLocks noChangeShapeType="1"/>
              </p:cNvSpPr>
              <p:nvPr/>
            </p:nvSpPr>
            <p:spPr bwMode="auto">
              <a:xfrm flipH="1">
                <a:off x="3072" y="1922"/>
                <a:ext cx="768" cy="506"/>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28" name="Text Box 139"/>
            <p:cNvSpPr txBox="1">
              <a:spLocks noChangeArrowheads="1"/>
            </p:cNvSpPr>
            <p:nvPr/>
          </p:nvSpPr>
          <p:spPr bwMode="auto">
            <a:xfrm>
              <a:off x="374" y="2073"/>
              <a:ext cx="831" cy="63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After</a:t>
              </a:r>
            </a:p>
            <a:p>
              <a:r>
                <a:rPr lang="en-US" sz="2000"/>
                <a:t>6 enqueues</a:t>
              </a:r>
            </a:p>
            <a:p>
              <a:r>
                <a:rPr lang="en-US" sz="2000"/>
                <a:t>2 dequeues</a:t>
              </a:r>
            </a:p>
          </p:txBody>
        </p:sp>
      </p:grpSp>
      <p:grpSp>
        <p:nvGrpSpPr>
          <p:cNvPr id="259216" name="Group 144"/>
          <p:cNvGrpSpPr>
            <a:grpSpLocks/>
          </p:cNvGrpSpPr>
          <p:nvPr/>
        </p:nvGrpSpPr>
        <p:grpSpPr bwMode="auto">
          <a:xfrm>
            <a:off x="762000" y="4957763"/>
            <a:ext cx="6781800" cy="1519237"/>
            <a:chOff x="480" y="3123"/>
            <a:chExt cx="4272" cy="957"/>
          </a:xfrm>
        </p:grpSpPr>
        <p:sp>
          <p:nvSpPr>
            <p:cNvPr id="7200" name="Rectangle 142"/>
            <p:cNvSpPr>
              <a:spLocks noChangeArrowheads="1"/>
            </p:cNvSpPr>
            <p:nvPr/>
          </p:nvSpPr>
          <p:spPr bwMode="auto">
            <a:xfrm>
              <a:off x="3456" y="3504"/>
              <a:ext cx="480" cy="344"/>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Rectangle 108"/>
            <p:cNvSpPr>
              <a:spLocks noChangeArrowheads="1"/>
            </p:cNvSpPr>
            <p:nvPr/>
          </p:nvSpPr>
          <p:spPr bwMode="auto">
            <a:xfrm>
              <a:off x="1395" y="3504"/>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2" name="Rectangle 109"/>
            <p:cNvSpPr>
              <a:spLocks noChangeArrowheads="1"/>
            </p:cNvSpPr>
            <p:nvPr/>
          </p:nvSpPr>
          <p:spPr bwMode="auto">
            <a:xfrm>
              <a:off x="1653" y="3504"/>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3" name="Rectangle 110"/>
            <p:cNvSpPr>
              <a:spLocks noChangeArrowheads="1"/>
            </p:cNvSpPr>
            <p:nvPr/>
          </p:nvSpPr>
          <p:spPr bwMode="auto">
            <a:xfrm>
              <a:off x="1911" y="3504"/>
              <a:ext cx="259"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4" name="Rectangle 111"/>
            <p:cNvSpPr>
              <a:spLocks noChangeArrowheads="1"/>
            </p:cNvSpPr>
            <p:nvPr/>
          </p:nvSpPr>
          <p:spPr bwMode="auto">
            <a:xfrm>
              <a:off x="2170" y="3504"/>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5" name="Rectangle 112"/>
            <p:cNvSpPr>
              <a:spLocks noChangeArrowheads="1"/>
            </p:cNvSpPr>
            <p:nvPr/>
          </p:nvSpPr>
          <p:spPr bwMode="auto">
            <a:xfrm>
              <a:off x="2428" y="3504"/>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6" name="Rectangle 113"/>
            <p:cNvSpPr>
              <a:spLocks noChangeArrowheads="1"/>
            </p:cNvSpPr>
            <p:nvPr/>
          </p:nvSpPr>
          <p:spPr bwMode="auto">
            <a:xfrm>
              <a:off x="2686" y="3504"/>
              <a:ext cx="258" cy="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7" name="Rectangle 114"/>
            <p:cNvSpPr>
              <a:spLocks noChangeArrowheads="1"/>
            </p:cNvSpPr>
            <p:nvPr/>
          </p:nvSpPr>
          <p:spPr bwMode="auto">
            <a:xfrm>
              <a:off x="2944" y="3504"/>
              <a:ext cx="258" cy="3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8" name="Rectangle 115"/>
            <p:cNvSpPr>
              <a:spLocks noChangeArrowheads="1"/>
            </p:cNvSpPr>
            <p:nvPr/>
          </p:nvSpPr>
          <p:spPr bwMode="auto">
            <a:xfrm>
              <a:off x="3202" y="3504"/>
              <a:ext cx="258" cy="3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9" name="Line 116"/>
            <p:cNvSpPr>
              <a:spLocks noChangeShapeType="1"/>
            </p:cNvSpPr>
            <p:nvPr/>
          </p:nvSpPr>
          <p:spPr bwMode="auto">
            <a:xfrm flipH="1">
              <a:off x="3060" y="3363"/>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0" name="Text Box 117"/>
            <p:cNvSpPr txBox="1">
              <a:spLocks noChangeArrowheads="1"/>
            </p:cNvSpPr>
            <p:nvPr/>
          </p:nvSpPr>
          <p:spPr bwMode="auto">
            <a:xfrm>
              <a:off x="2868" y="3123"/>
              <a:ext cx="3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a:t>front</a:t>
              </a:r>
            </a:p>
          </p:txBody>
        </p:sp>
        <p:sp>
          <p:nvSpPr>
            <p:cNvPr id="7211" name="Text Box 118"/>
            <p:cNvSpPr txBox="1">
              <a:spLocks noChangeArrowheads="1"/>
            </p:cNvSpPr>
            <p:nvPr/>
          </p:nvSpPr>
          <p:spPr bwMode="auto">
            <a:xfrm>
              <a:off x="4340" y="3123"/>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a:t>rear</a:t>
              </a:r>
            </a:p>
          </p:txBody>
        </p:sp>
        <p:sp>
          <p:nvSpPr>
            <p:cNvPr id="7212" name="Rectangle 119"/>
            <p:cNvSpPr>
              <a:spLocks noChangeArrowheads="1"/>
            </p:cNvSpPr>
            <p:nvPr/>
          </p:nvSpPr>
          <p:spPr bwMode="auto">
            <a:xfrm>
              <a:off x="3908" y="3504"/>
              <a:ext cx="258" cy="3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3" name="Rectangle 120"/>
            <p:cNvSpPr>
              <a:spLocks noChangeArrowheads="1"/>
            </p:cNvSpPr>
            <p:nvPr/>
          </p:nvSpPr>
          <p:spPr bwMode="auto">
            <a:xfrm>
              <a:off x="4166" y="3504"/>
              <a:ext cx="258" cy="3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4" name="Text Box 121"/>
            <p:cNvSpPr txBox="1">
              <a:spLocks noChangeArrowheads="1"/>
            </p:cNvSpPr>
            <p:nvPr/>
          </p:nvSpPr>
          <p:spPr bwMode="auto">
            <a:xfrm>
              <a:off x="3544" y="3600"/>
              <a:ext cx="296"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60000"/>
                </a:lnSpc>
              </a:pPr>
              <a:r>
                <a:rPr lang="en-US" sz="1800"/>
                <a:t>. . .</a:t>
              </a:r>
            </a:p>
          </p:txBody>
        </p:sp>
        <p:sp>
          <p:nvSpPr>
            <p:cNvPr id="7215" name="Text Box 122"/>
            <p:cNvSpPr txBox="1">
              <a:spLocks noChangeArrowheads="1"/>
            </p:cNvSpPr>
            <p:nvPr/>
          </p:nvSpPr>
          <p:spPr bwMode="auto">
            <a:xfrm>
              <a:off x="3804" y="3803"/>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queue_size - 1</a:t>
              </a:r>
            </a:p>
          </p:txBody>
        </p:sp>
        <p:sp>
          <p:nvSpPr>
            <p:cNvPr id="7216" name="Line 125"/>
            <p:cNvSpPr>
              <a:spLocks noChangeShapeType="1"/>
            </p:cNvSpPr>
            <p:nvPr/>
          </p:nvSpPr>
          <p:spPr bwMode="auto">
            <a:xfrm flipH="1">
              <a:off x="4532" y="3363"/>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217" name="Group 126"/>
            <p:cNvGrpSpPr>
              <a:grpSpLocks/>
            </p:cNvGrpSpPr>
            <p:nvPr/>
          </p:nvGrpSpPr>
          <p:grpSpPr bwMode="auto">
            <a:xfrm>
              <a:off x="1390" y="3842"/>
              <a:ext cx="2012" cy="238"/>
              <a:chOff x="1392" y="2352"/>
              <a:chExt cx="2012" cy="238"/>
            </a:xfrm>
          </p:grpSpPr>
          <p:sp>
            <p:nvSpPr>
              <p:cNvPr id="7219" name="Text Box 127"/>
              <p:cNvSpPr txBox="1">
                <a:spLocks noChangeArrowheads="1"/>
              </p:cNvSpPr>
              <p:nvPr/>
            </p:nvSpPr>
            <p:spPr bwMode="auto">
              <a:xfrm>
                <a:off x="1392" y="235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7220" name="Text Box 128"/>
              <p:cNvSpPr txBox="1">
                <a:spLocks noChangeArrowheads="1"/>
              </p:cNvSpPr>
              <p:nvPr/>
            </p:nvSpPr>
            <p:spPr bwMode="auto">
              <a:xfrm>
                <a:off x="1632" y="235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1</a:t>
                </a:r>
              </a:p>
            </p:txBody>
          </p:sp>
          <p:sp>
            <p:nvSpPr>
              <p:cNvPr id="7221" name="Text Box 129"/>
              <p:cNvSpPr txBox="1">
                <a:spLocks noChangeArrowheads="1"/>
              </p:cNvSpPr>
              <p:nvPr/>
            </p:nvSpPr>
            <p:spPr bwMode="auto">
              <a:xfrm>
                <a:off x="1924" y="235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2</a:t>
                </a:r>
              </a:p>
            </p:txBody>
          </p:sp>
          <p:sp>
            <p:nvSpPr>
              <p:cNvPr id="7222" name="Text Box 130"/>
              <p:cNvSpPr txBox="1">
                <a:spLocks noChangeArrowheads="1"/>
              </p:cNvSpPr>
              <p:nvPr/>
            </p:nvSpPr>
            <p:spPr bwMode="auto">
              <a:xfrm>
                <a:off x="2212" y="235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3</a:t>
                </a:r>
              </a:p>
            </p:txBody>
          </p:sp>
          <p:sp>
            <p:nvSpPr>
              <p:cNvPr id="7223" name="Text Box 131"/>
              <p:cNvSpPr txBox="1">
                <a:spLocks noChangeArrowheads="1"/>
              </p:cNvSpPr>
              <p:nvPr/>
            </p:nvSpPr>
            <p:spPr bwMode="auto">
              <a:xfrm>
                <a:off x="2452" y="235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4</a:t>
                </a:r>
              </a:p>
            </p:txBody>
          </p:sp>
          <p:sp>
            <p:nvSpPr>
              <p:cNvPr id="7224" name="Text Box 132"/>
              <p:cNvSpPr txBox="1">
                <a:spLocks noChangeArrowheads="1"/>
              </p:cNvSpPr>
              <p:nvPr/>
            </p:nvSpPr>
            <p:spPr bwMode="auto">
              <a:xfrm>
                <a:off x="2740" y="235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5</a:t>
                </a:r>
              </a:p>
            </p:txBody>
          </p:sp>
          <p:sp>
            <p:nvSpPr>
              <p:cNvPr id="7225" name="Text Box 133"/>
              <p:cNvSpPr txBox="1">
                <a:spLocks noChangeArrowheads="1"/>
              </p:cNvSpPr>
              <p:nvPr/>
            </p:nvSpPr>
            <p:spPr bwMode="auto">
              <a:xfrm>
                <a:off x="2928" y="235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6</a:t>
                </a:r>
              </a:p>
            </p:txBody>
          </p:sp>
          <p:sp>
            <p:nvSpPr>
              <p:cNvPr id="7226" name="Text Box 134"/>
              <p:cNvSpPr txBox="1">
                <a:spLocks noChangeArrowheads="1"/>
              </p:cNvSpPr>
              <p:nvPr/>
            </p:nvSpPr>
            <p:spPr bwMode="auto">
              <a:xfrm>
                <a:off x="3216" y="235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7</a:t>
                </a:r>
              </a:p>
            </p:txBody>
          </p:sp>
        </p:grpSp>
        <p:sp>
          <p:nvSpPr>
            <p:cNvPr id="7218" name="Text Box 140"/>
            <p:cNvSpPr txBox="1">
              <a:spLocks noChangeArrowheads="1"/>
            </p:cNvSpPr>
            <p:nvPr/>
          </p:nvSpPr>
          <p:spPr bwMode="auto">
            <a:xfrm>
              <a:off x="480" y="3360"/>
              <a:ext cx="720" cy="63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t>Is the queue full?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9213"/>
                                        </p:tgtEl>
                                        <p:attrNameLst>
                                          <p:attrName>style.visibility</p:attrName>
                                        </p:attrNameLst>
                                      </p:cBhvr>
                                      <p:to>
                                        <p:strVal val="visible"/>
                                      </p:to>
                                    </p:set>
                                    <p:animEffect transition="in" filter="blinds(horizontal)">
                                      <p:cBhvr>
                                        <p:cTn id="7" dur="500"/>
                                        <p:tgtEl>
                                          <p:spTgt spid="259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9216"/>
                                        </p:tgtEl>
                                        <p:attrNameLst>
                                          <p:attrName>style.visibility</p:attrName>
                                        </p:attrNameLst>
                                      </p:cBhvr>
                                      <p:to>
                                        <p:strVal val="visible"/>
                                      </p:to>
                                    </p:set>
                                    <p:animEffect transition="in" filter="wipe(left)">
                                      <p:cBhvr>
                                        <p:cTn id="12" dur="500"/>
                                        <p:tgtEl>
                                          <p:spTgt spid="25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ChangeArrowheads="1"/>
          </p:cNvSpPr>
          <p:nvPr/>
        </p:nvSpPr>
        <p:spPr bwMode="auto">
          <a:xfrm>
            <a:off x="565150" y="117475"/>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smtClean="0">
                <a:solidFill>
                  <a:schemeClr val="accent2"/>
                </a:solidFill>
                <a:cs typeface="Times New Roman" pitchFamily="18" charset="0"/>
              </a:rPr>
              <a:t>Value Type and Reference Type</a:t>
            </a:r>
            <a:endParaRPr lang="en-US" sz="3400" b="1" dirty="0">
              <a:solidFill>
                <a:schemeClr val="accent2"/>
              </a:solidFill>
              <a:cs typeface="Times New Roman" pitchFamily="18" charset="0"/>
            </a:endParaRPr>
          </a:p>
        </p:txBody>
      </p:sp>
      <p:grpSp>
        <p:nvGrpSpPr>
          <p:cNvPr id="58371" name="Group 52"/>
          <p:cNvGrpSpPr>
            <a:grpSpLocks/>
          </p:cNvGrpSpPr>
          <p:nvPr/>
        </p:nvGrpSpPr>
        <p:grpSpPr bwMode="auto">
          <a:xfrm>
            <a:off x="685800" y="914400"/>
            <a:ext cx="8229600" cy="3321050"/>
            <a:chOff x="432" y="576"/>
            <a:chExt cx="5184" cy="2092"/>
          </a:xfrm>
        </p:grpSpPr>
        <p:sp>
          <p:nvSpPr>
            <p:cNvPr id="58385" name="Rectangle 2"/>
            <p:cNvSpPr>
              <a:spLocks noChangeArrowheads="1"/>
            </p:cNvSpPr>
            <p:nvPr/>
          </p:nvSpPr>
          <p:spPr bwMode="auto">
            <a:xfrm>
              <a:off x="432" y="576"/>
              <a:ext cx="5184" cy="77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sz="2500" dirty="0">
                  <a:cs typeface="Times New Roman" pitchFamily="18" charset="0"/>
                </a:rPr>
                <a:t>In an imperative language: all data can be accessed through named variable: </a:t>
              </a:r>
              <a:r>
                <a:rPr lang="en-US" sz="2500" b="1" dirty="0">
                  <a:cs typeface="Times New Roman" pitchFamily="18" charset="0"/>
                </a:rPr>
                <a:t>value </a:t>
              </a:r>
              <a:r>
                <a:rPr lang="en-US" sz="2500" b="1" dirty="0" smtClean="0">
                  <a:cs typeface="Times New Roman" pitchFamily="18" charset="0"/>
                </a:rPr>
                <a:t>type (value semantics)</a:t>
              </a:r>
              <a:r>
                <a:rPr lang="en-US" sz="2500" dirty="0" smtClean="0">
                  <a:cs typeface="Times New Roman" pitchFamily="18" charset="0"/>
                </a:rPr>
                <a:t>. </a:t>
              </a:r>
              <a:r>
                <a:rPr lang="en-US" sz="2500" dirty="0">
                  <a:cs typeface="Times New Roman" pitchFamily="18" charset="0"/>
                </a:rPr>
                <a:t>It may have a pointer (another variable) pointing to a variable (or data). </a:t>
              </a:r>
            </a:p>
          </p:txBody>
        </p:sp>
        <p:sp>
          <p:nvSpPr>
            <p:cNvPr id="58386" name="Rectangle 8"/>
            <p:cNvSpPr>
              <a:spLocks noChangeArrowheads="1"/>
            </p:cNvSpPr>
            <p:nvPr/>
          </p:nvSpPr>
          <p:spPr bwMode="auto">
            <a:xfrm>
              <a:off x="2200" y="2071"/>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variable</a:t>
              </a:r>
              <a:endParaRPr lang="en-US" sz="1800"/>
            </a:p>
          </p:txBody>
        </p:sp>
        <p:sp>
          <p:nvSpPr>
            <p:cNvPr id="58387" name="Rectangle 9"/>
            <p:cNvSpPr>
              <a:spLocks noChangeArrowheads="1"/>
            </p:cNvSpPr>
            <p:nvPr/>
          </p:nvSpPr>
          <p:spPr bwMode="auto">
            <a:xfrm>
              <a:off x="2200" y="2210"/>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name</a:t>
              </a:r>
              <a:endParaRPr lang="en-US" sz="1800"/>
            </a:p>
          </p:txBody>
        </p:sp>
        <p:sp>
          <p:nvSpPr>
            <p:cNvPr id="58388" name="Rectangle 10"/>
            <p:cNvSpPr>
              <a:spLocks noChangeArrowheads="1"/>
            </p:cNvSpPr>
            <p:nvPr/>
          </p:nvSpPr>
          <p:spPr bwMode="auto">
            <a:xfrm>
              <a:off x="2856" y="2064"/>
              <a:ext cx="9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record / structure</a:t>
              </a:r>
              <a:endParaRPr lang="en-US" sz="1800"/>
            </a:p>
          </p:txBody>
        </p:sp>
        <p:sp>
          <p:nvSpPr>
            <p:cNvPr id="58389" name="Rectangle 13"/>
            <p:cNvSpPr>
              <a:spLocks noChangeArrowheads="1"/>
            </p:cNvSpPr>
            <p:nvPr/>
          </p:nvSpPr>
          <p:spPr bwMode="auto">
            <a:xfrm>
              <a:off x="2822" y="2230"/>
              <a:ext cx="922" cy="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800" i="1"/>
                <a:t>string</a:t>
              </a:r>
              <a:r>
                <a:rPr lang="en-US" sz="1800"/>
                <a:t> name</a:t>
              </a:r>
            </a:p>
          </p:txBody>
        </p:sp>
        <p:sp>
          <p:nvSpPr>
            <p:cNvPr id="58390" name="Rectangle 14"/>
            <p:cNvSpPr>
              <a:spLocks noChangeArrowheads="1"/>
            </p:cNvSpPr>
            <p:nvPr/>
          </p:nvSpPr>
          <p:spPr bwMode="auto">
            <a:xfrm>
              <a:off x="2822" y="2430"/>
              <a:ext cx="922" cy="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800" i="1"/>
                <a:t>int</a:t>
              </a:r>
              <a:r>
                <a:rPr lang="en-US" sz="1800"/>
                <a:t>      ID</a:t>
              </a:r>
            </a:p>
          </p:txBody>
        </p:sp>
        <p:sp>
          <p:nvSpPr>
            <p:cNvPr id="58391" name="Rectangle 16"/>
            <p:cNvSpPr>
              <a:spLocks noChangeArrowheads="1"/>
            </p:cNvSpPr>
            <p:nvPr/>
          </p:nvSpPr>
          <p:spPr bwMode="auto">
            <a:xfrm>
              <a:off x="4168" y="2110"/>
              <a:ext cx="8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R, e.g., foo(R);</a:t>
              </a:r>
              <a:endParaRPr lang="en-US" sz="1800"/>
            </a:p>
          </p:txBody>
        </p:sp>
        <p:sp>
          <p:nvSpPr>
            <p:cNvPr id="58392" name="Rectangle 17"/>
            <p:cNvSpPr>
              <a:spLocks noChangeArrowheads="1"/>
            </p:cNvSpPr>
            <p:nvPr/>
          </p:nvSpPr>
          <p:spPr bwMode="auto">
            <a:xfrm>
              <a:off x="4168" y="2303"/>
              <a:ext cx="4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R.name</a:t>
              </a:r>
              <a:endParaRPr lang="en-US" sz="1800"/>
            </a:p>
          </p:txBody>
        </p:sp>
        <p:sp>
          <p:nvSpPr>
            <p:cNvPr id="58393" name="Rectangle 18"/>
            <p:cNvSpPr>
              <a:spLocks noChangeArrowheads="1"/>
            </p:cNvSpPr>
            <p:nvPr/>
          </p:nvSpPr>
          <p:spPr bwMode="auto">
            <a:xfrm>
              <a:off x="4168" y="2495"/>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R.ID</a:t>
              </a:r>
              <a:endParaRPr lang="en-US" sz="1800"/>
            </a:p>
          </p:txBody>
        </p:sp>
        <p:sp>
          <p:nvSpPr>
            <p:cNvPr id="58394" name="Rectangle 19"/>
            <p:cNvSpPr>
              <a:spLocks noChangeArrowheads="1"/>
            </p:cNvSpPr>
            <p:nvPr/>
          </p:nvSpPr>
          <p:spPr bwMode="auto">
            <a:xfrm>
              <a:off x="2961" y="1621"/>
              <a:ext cx="595" cy="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95" name="Rectangle 20"/>
            <p:cNvSpPr>
              <a:spLocks noChangeArrowheads="1"/>
            </p:cNvSpPr>
            <p:nvPr/>
          </p:nvSpPr>
          <p:spPr bwMode="auto">
            <a:xfrm>
              <a:off x="2185" y="1570"/>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variable</a:t>
              </a:r>
              <a:endParaRPr lang="en-US" sz="1800"/>
            </a:p>
          </p:txBody>
        </p:sp>
        <p:sp>
          <p:nvSpPr>
            <p:cNvPr id="58396" name="Rectangle 21"/>
            <p:cNvSpPr>
              <a:spLocks noChangeArrowheads="1"/>
            </p:cNvSpPr>
            <p:nvPr/>
          </p:nvSpPr>
          <p:spPr bwMode="auto">
            <a:xfrm>
              <a:off x="2185" y="1709"/>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name</a:t>
              </a:r>
              <a:endParaRPr lang="en-US" sz="1800"/>
            </a:p>
          </p:txBody>
        </p:sp>
        <p:sp>
          <p:nvSpPr>
            <p:cNvPr id="58397" name="Rectangle 22"/>
            <p:cNvSpPr>
              <a:spLocks noChangeArrowheads="1"/>
            </p:cNvSpPr>
            <p:nvPr/>
          </p:nvSpPr>
          <p:spPr bwMode="auto">
            <a:xfrm>
              <a:off x="2803" y="1632"/>
              <a:ext cx="1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 k</a:t>
              </a:r>
              <a:endParaRPr lang="en-US" sz="1800"/>
            </a:p>
          </p:txBody>
        </p:sp>
        <p:sp>
          <p:nvSpPr>
            <p:cNvPr id="58398" name="Rectangle 23"/>
            <p:cNvSpPr>
              <a:spLocks noChangeArrowheads="1"/>
            </p:cNvSpPr>
            <p:nvPr/>
          </p:nvSpPr>
          <p:spPr bwMode="auto">
            <a:xfrm>
              <a:off x="4160" y="1593"/>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foo(k);</a:t>
              </a:r>
              <a:endParaRPr lang="en-US" sz="1800"/>
            </a:p>
          </p:txBody>
        </p:sp>
        <p:sp>
          <p:nvSpPr>
            <p:cNvPr id="58399" name="Rectangle 24"/>
            <p:cNvSpPr>
              <a:spLocks noChangeArrowheads="1"/>
            </p:cNvSpPr>
            <p:nvPr/>
          </p:nvSpPr>
          <p:spPr bwMode="auto">
            <a:xfrm>
              <a:off x="4160" y="1732"/>
              <a:ext cx="3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k = 5;</a:t>
              </a:r>
              <a:endParaRPr lang="en-US" sz="1800"/>
            </a:p>
          </p:txBody>
        </p:sp>
        <p:sp>
          <p:nvSpPr>
            <p:cNvPr id="58400" name="Rectangle 25"/>
            <p:cNvSpPr>
              <a:spLocks noChangeArrowheads="1"/>
            </p:cNvSpPr>
            <p:nvPr/>
          </p:nvSpPr>
          <p:spPr bwMode="auto">
            <a:xfrm>
              <a:off x="972" y="1701"/>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variable</a:t>
              </a:r>
              <a:endParaRPr lang="en-US" sz="1800"/>
            </a:p>
          </p:txBody>
        </p:sp>
        <p:sp>
          <p:nvSpPr>
            <p:cNvPr id="58401" name="Rectangle 26"/>
            <p:cNvSpPr>
              <a:spLocks noChangeArrowheads="1"/>
            </p:cNvSpPr>
            <p:nvPr/>
          </p:nvSpPr>
          <p:spPr bwMode="auto">
            <a:xfrm>
              <a:off x="972" y="184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name is </a:t>
              </a:r>
              <a:endParaRPr lang="en-US" sz="1800"/>
            </a:p>
          </p:txBody>
        </p:sp>
        <p:sp>
          <p:nvSpPr>
            <p:cNvPr id="58402" name="Rectangle 27"/>
            <p:cNvSpPr>
              <a:spLocks noChangeArrowheads="1"/>
            </p:cNvSpPr>
            <p:nvPr/>
          </p:nvSpPr>
          <p:spPr bwMode="auto">
            <a:xfrm>
              <a:off x="972" y="1979"/>
              <a:ext cx="5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not stored</a:t>
              </a:r>
              <a:endParaRPr lang="en-US" sz="1800"/>
            </a:p>
          </p:txBody>
        </p:sp>
        <p:sp>
          <p:nvSpPr>
            <p:cNvPr id="58403" name="Rectangle 28"/>
            <p:cNvSpPr>
              <a:spLocks noChangeArrowheads="1"/>
            </p:cNvSpPr>
            <p:nvPr/>
          </p:nvSpPr>
          <p:spPr bwMode="auto">
            <a:xfrm>
              <a:off x="972" y="2118"/>
              <a:ext cx="6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in memory</a:t>
              </a:r>
              <a:endParaRPr lang="en-US" sz="1800"/>
            </a:p>
          </p:txBody>
        </p:sp>
        <p:grpSp>
          <p:nvGrpSpPr>
            <p:cNvPr id="58404" name="Group 31"/>
            <p:cNvGrpSpPr>
              <a:grpSpLocks/>
            </p:cNvGrpSpPr>
            <p:nvPr/>
          </p:nvGrpSpPr>
          <p:grpSpPr bwMode="auto">
            <a:xfrm>
              <a:off x="1652" y="1671"/>
              <a:ext cx="494" cy="223"/>
              <a:chOff x="1652" y="1671"/>
              <a:chExt cx="494" cy="223"/>
            </a:xfrm>
          </p:grpSpPr>
          <p:sp>
            <p:nvSpPr>
              <p:cNvPr id="58410" name="Freeform 29"/>
              <p:cNvSpPr>
                <a:spLocks/>
              </p:cNvSpPr>
              <p:nvPr/>
            </p:nvSpPr>
            <p:spPr bwMode="auto">
              <a:xfrm>
                <a:off x="2061" y="1671"/>
                <a:ext cx="85" cy="61"/>
              </a:xfrm>
              <a:custGeom>
                <a:avLst/>
                <a:gdLst>
                  <a:gd name="T0" fmla="*/ 85 w 85"/>
                  <a:gd name="T1" fmla="*/ 0 h 61"/>
                  <a:gd name="T2" fmla="*/ 24 w 85"/>
                  <a:gd name="T3" fmla="*/ 61 h 61"/>
                  <a:gd name="T4" fmla="*/ 0 w 85"/>
                  <a:gd name="T5" fmla="*/ 0 h 61"/>
                  <a:gd name="T6" fmla="*/ 85 w 85"/>
                  <a:gd name="T7" fmla="*/ 0 h 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 h="61">
                    <a:moveTo>
                      <a:pt x="85" y="0"/>
                    </a:moveTo>
                    <a:lnTo>
                      <a:pt x="24" y="61"/>
                    </a:lnTo>
                    <a:lnTo>
                      <a:pt x="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11" name="Line 30"/>
              <p:cNvSpPr>
                <a:spLocks noChangeShapeType="1"/>
              </p:cNvSpPr>
              <p:nvPr/>
            </p:nvSpPr>
            <p:spPr bwMode="auto">
              <a:xfrm flipH="1">
                <a:off x="1652" y="1671"/>
                <a:ext cx="479" cy="2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8405" name="Group 34"/>
            <p:cNvGrpSpPr>
              <a:grpSpLocks/>
            </p:cNvGrpSpPr>
            <p:nvPr/>
          </p:nvGrpSpPr>
          <p:grpSpPr bwMode="auto">
            <a:xfrm>
              <a:off x="1652" y="1894"/>
              <a:ext cx="448" cy="285"/>
              <a:chOff x="1652" y="1894"/>
              <a:chExt cx="448" cy="285"/>
            </a:xfrm>
          </p:grpSpPr>
          <p:sp>
            <p:nvSpPr>
              <p:cNvPr id="58408" name="Freeform 32"/>
              <p:cNvSpPr>
                <a:spLocks/>
              </p:cNvSpPr>
              <p:nvPr/>
            </p:nvSpPr>
            <p:spPr bwMode="auto">
              <a:xfrm>
                <a:off x="2015" y="2110"/>
                <a:ext cx="85" cy="69"/>
              </a:xfrm>
              <a:custGeom>
                <a:avLst/>
                <a:gdLst>
                  <a:gd name="T0" fmla="*/ 85 w 85"/>
                  <a:gd name="T1" fmla="*/ 69 h 69"/>
                  <a:gd name="T2" fmla="*/ 0 w 85"/>
                  <a:gd name="T3" fmla="*/ 54 h 69"/>
                  <a:gd name="T4" fmla="*/ 39 w 85"/>
                  <a:gd name="T5" fmla="*/ 0 h 69"/>
                  <a:gd name="T6" fmla="*/ 85 w 85"/>
                  <a:gd name="T7" fmla="*/ 69 h 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 h="69">
                    <a:moveTo>
                      <a:pt x="85" y="69"/>
                    </a:moveTo>
                    <a:lnTo>
                      <a:pt x="0" y="54"/>
                    </a:lnTo>
                    <a:lnTo>
                      <a:pt x="39" y="0"/>
                    </a:lnTo>
                    <a:lnTo>
                      <a:pt x="85"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09" name="Line 33"/>
              <p:cNvSpPr>
                <a:spLocks noChangeShapeType="1"/>
              </p:cNvSpPr>
              <p:nvPr/>
            </p:nvSpPr>
            <p:spPr bwMode="auto">
              <a:xfrm>
                <a:off x="1652" y="1894"/>
                <a:ext cx="433" cy="2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8406" name="Text Box 37"/>
            <p:cNvSpPr txBox="1">
              <a:spLocks noChangeArrowheads="1"/>
            </p:cNvSpPr>
            <p:nvPr/>
          </p:nvSpPr>
          <p:spPr bwMode="auto">
            <a:xfrm>
              <a:off x="2612" y="2209"/>
              <a:ext cx="212"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R</a:t>
              </a:r>
            </a:p>
          </p:txBody>
        </p:sp>
        <p:sp>
          <p:nvSpPr>
            <p:cNvPr id="58407" name="Rectangle 38"/>
            <p:cNvSpPr>
              <a:spLocks noChangeArrowheads="1"/>
            </p:cNvSpPr>
            <p:nvPr/>
          </p:nvSpPr>
          <p:spPr bwMode="auto">
            <a:xfrm>
              <a:off x="3024" y="1440"/>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integer</a:t>
              </a:r>
              <a:endParaRPr lang="en-US" sz="1800"/>
            </a:p>
          </p:txBody>
        </p:sp>
      </p:grpSp>
      <p:grpSp>
        <p:nvGrpSpPr>
          <p:cNvPr id="232501" name="Group 53"/>
          <p:cNvGrpSpPr>
            <a:grpSpLocks/>
          </p:cNvGrpSpPr>
          <p:nvPr/>
        </p:nvGrpSpPr>
        <p:grpSpPr bwMode="auto">
          <a:xfrm>
            <a:off x="685800" y="4479925"/>
            <a:ext cx="8229600" cy="2149475"/>
            <a:chOff x="432" y="2822"/>
            <a:chExt cx="5184" cy="1354"/>
          </a:xfrm>
        </p:grpSpPr>
        <p:sp>
          <p:nvSpPr>
            <p:cNvPr id="58373" name="Rectangle 39"/>
            <p:cNvSpPr>
              <a:spLocks noChangeArrowheads="1"/>
            </p:cNvSpPr>
            <p:nvPr/>
          </p:nvSpPr>
          <p:spPr bwMode="auto">
            <a:xfrm>
              <a:off x="432" y="2822"/>
              <a:ext cx="5184" cy="78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sz="2500" dirty="0">
                  <a:cs typeface="Times New Roman" pitchFamily="18" charset="0"/>
                </a:rPr>
                <a:t>In a </a:t>
              </a:r>
              <a:r>
                <a:rPr lang="en-US" sz="2500" dirty="0">
                  <a:solidFill>
                    <a:srgbClr val="0033CC"/>
                  </a:solidFill>
                  <a:cs typeface="Times New Roman" pitchFamily="18" charset="0"/>
                </a:rPr>
                <a:t>pure object-oriented language</a:t>
              </a:r>
              <a:r>
                <a:rPr lang="en-US" sz="2500" dirty="0">
                  <a:cs typeface="Times New Roman" pitchFamily="18" charset="0"/>
                </a:rPr>
                <a:t>, all data are objects and all objects have to be accessed by </a:t>
              </a:r>
              <a:r>
                <a:rPr lang="en-US" sz="2500" dirty="0" smtClean="0">
                  <a:cs typeface="Times New Roman" pitchFamily="18" charset="0"/>
                </a:rPr>
                <a:t>a reference </a:t>
              </a:r>
              <a:r>
                <a:rPr lang="en-US" sz="2500" dirty="0">
                  <a:cs typeface="Times New Roman" pitchFamily="18" charset="0"/>
                </a:rPr>
                <a:t>(pointer). This is called </a:t>
              </a:r>
              <a:r>
                <a:rPr lang="en-US" sz="2500" b="1" dirty="0">
                  <a:cs typeface="Times New Roman" pitchFamily="18" charset="0"/>
                </a:rPr>
                <a:t>reference </a:t>
              </a:r>
              <a:r>
                <a:rPr lang="en-US" sz="2500" b="1" dirty="0" smtClean="0">
                  <a:cs typeface="Times New Roman" pitchFamily="18" charset="0"/>
                </a:rPr>
                <a:t>type (semantics)</a:t>
              </a:r>
              <a:r>
                <a:rPr lang="en-US" sz="2500" dirty="0" smtClean="0">
                  <a:cs typeface="Times New Roman" pitchFamily="18" charset="0"/>
                </a:rPr>
                <a:t> </a:t>
              </a:r>
              <a:r>
                <a:rPr lang="en-US" sz="2500" dirty="0">
                  <a:cs typeface="Times New Roman" pitchFamily="18" charset="0"/>
                </a:rPr>
                <a:t>of OO languages.</a:t>
              </a:r>
            </a:p>
          </p:txBody>
        </p:sp>
        <p:sp>
          <p:nvSpPr>
            <p:cNvPr id="58374" name="Rectangle 40"/>
            <p:cNvSpPr>
              <a:spLocks noChangeArrowheads="1"/>
            </p:cNvSpPr>
            <p:nvPr/>
          </p:nvSpPr>
          <p:spPr bwMode="auto">
            <a:xfrm>
              <a:off x="4224" y="3610"/>
              <a:ext cx="9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record / structure</a:t>
              </a:r>
              <a:endParaRPr lang="en-US" sz="1800"/>
            </a:p>
          </p:txBody>
        </p:sp>
        <p:sp>
          <p:nvSpPr>
            <p:cNvPr id="58375" name="Rectangle 41"/>
            <p:cNvSpPr>
              <a:spLocks noChangeArrowheads="1"/>
            </p:cNvSpPr>
            <p:nvPr/>
          </p:nvSpPr>
          <p:spPr bwMode="auto">
            <a:xfrm>
              <a:off x="4214" y="3776"/>
              <a:ext cx="922" cy="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800" i="1"/>
                <a:t>string</a:t>
              </a:r>
              <a:r>
                <a:rPr lang="en-US" sz="1800"/>
                <a:t> name</a:t>
              </a:r>
            </a:p>
          </p:txBody>
        </p:sp>
        <p:sp>
          <p:nvSpPr>
            <p:cNvPr id="58376" name="Rectangle 42"/>
            <p:cNvSpPr>
              <a:spLocks noChangeArrowheads="1"/>
            </p:cNvSpPr>
            <p:nvPr/>
          </p:nvSpPr>
          <p:spPr bwMode="auto">
            <a:xfrm>
              <a:off x="4214" y="3976"/>
              <a:ext cx="922" cy="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800" i="1"/>
                <a:t>int</a:t>
              </a:r>
              <a:r>
                <a:rPr lang="en-US" sz="1800"/>
                <a:t>      ID</a:t>
              </a:r>
            </a:p>
          </p:txBody>
        </p:sp>
        <p:sp>
          <p:nvSpPr>
            <p:cNvPr id="58377" name="Rectangle 43"/>
            <p:cNvSpPr>
              <a:spLocks noChangeArrowheads="1"/>
            </p:cNvSpPr>
            <p:nvPr/>
          </p:nvSpPr>
          <p:spPr bwMode="auto">
            <a:xfrm>
              <a:off x="1646" y="3829"/>
              <a:ext cx="595" cy="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8" name="Rectangle 44"/>
            <p:cNvSpPr>
              <a:spLocks noChangeArrowheads="1"/>
            </p:cNvSpPr>
            <p:nvPr/>
          </p:nvSpPr>
          <p:spPr bwMode="auto">
            <a:xfrm>
              <a:off x="557" y="3840"/>
              <a:ext cx="1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 k</a:t>
              </a:r>
              <a:endParaRPr lang="en-US" sz="1800"/>
            </a:p>
          </p:txBody>
        </p:sp>
        <p:sp>
          <p:nvSpPr>
            <p:cNvPr id="58379" name="Text Box 45"/>
            <p:cNvSpPr txBox="1">
              <a:spLocks noChangeArrowheads="1"/>
            </p:cNvSpPr>
            <p:nvPr/>
          </p:nvSpPr>
          <p:spPr bwMode="auto">
            <a:xfrm>
              <a:off x="3092" y="3754"/>
              <a:ext cx="212"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R</a:t>
              </a:r>
            </a:p>
          </p:txBody>
        </p:sp>
        <p:sp>
          <p:nvSpPr>
            <p:cNvPr id="58380" name="Rectangle 46"/>
            <p:cNvSpPr>
              <a:spLocks noChangeArrowheads="1"/>
            </p:cNvSpPr>
            <p:nvPr/>
          </p:nvSpPr>
          <p:spPr bwMode="auto">
            <a:xfrm>
              <a:off x="1709" y="3648"/>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integer</a:t>
              </a:r>
              <a:endParaRPr lang="en-US" sz="1800"/>
            </a:p>
          </p:txBody>
        </p:sp>
        <p:sp>
          <p:nvSpPr>
            <p:cNvPr id="58381" name="Rectangle 47"/>
            <p:cNvSpPr>
              <a:spLocks noChangeArrowheads="1"/>
            </p:cNvSpPr>
            <p:nvPr/>
          </p:nvSpPr>
          <p:spPr bwMode="auto">
            <a:xfrm>
              <a:off x="701" y="3829"/>
              <a:ext cx="595" cy="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2" name="Line 48"/>
            <p:cNvSpPr>
              <a:spLocks noChangeShapeType="1"/>
            </p:cNvSpPr>
            <p:nvPr/>
          </p:nvSpPr>
          <p:spPr bwMode="auto">
            <a:xfrm>
              <a:off x="1296" y="3933"/>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3" name="Rectangle 50"/>
            <p:cNvSpPr>
              <a:spLocks noChangeArrowheads="1"/>
            </p:cNvSpPr>
            <p:nvPr/>
          </p:nvSpPr>
          <p:spPr bwMode="auto">
            <a:xfrm>
              <a:off x="3293" y="3784"/>
              <a:ext cx="595" cy="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4" name="Line 51"/>
            <p:cNvSpPr>
              <a:spLocks noChangeShapeType="1"/>
            </p:cNvSpPr>
            <p:nvPr/>
          </p:nvSpPr>
          <p:spPr bwMode="auto">
            <a:xfrm>
              <a:off x="3888" y="3888"/>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630137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2501"/>
                                        </p:tgtEl>
                                        <p:attrNameLst>
                                          <p:attrName>style.visibility</p:attrName>
                                        </p:attrNameLst>
                                      </p:cBhvr>
                                      <p:to>
                                        <p:strVal val="visible"/>
                                      </p:to>
                                    </p:set>
                                    <p:animEffect transition="in" filter="wipe(left)">
                                      <p:cBhvr>
                                        <p:cTn id="7" dur="500"/>
                                        <p:tgtEl>
                                          <p:spTgt spid="23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565150" y="7620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smtClean="0">
                <a:solidFill>
                  <a:schemeClr val="accent2"/>
                </a:solidFill>
                <a:cs typeface="Times New Roman" pitchFamily="18" charset="0"/>
              </a:rPr>
              <a:t>Value Type </a:t>
            </a:r>
            <a:r>
              <a:rPr lang="en-US" sz="3400" b="1" dirty="0">
                <a:solidFill>
                  <a:schemeClr val="accent2"/>
                </a:solidFill>
                <a:cs typeface="Times New Roman" pitchFamily="18" charset="0"/>
              </a:rPr>
              <a:t>vs. Reference </a:t>
            </a:r>
            <a:r>
              <a:rPr lang="en-US" sz="3400" b="1" dirty="0" smtClean="0">
                <a:solidFill>
                  <a:schemeClr val="accent2"/>
                </a:solidFill>
                <a:cs typeface="Times New Roman" pitchFamily="18" charset="0"/>
              </a:rPr>
              <a:t>Type</a:t>
            </a:r>
            <a:endParaRPr lang="en-US" sz="3400" b="1" dirty="0">
              <a:solidFill>
                <a:schemeClr val="accent2"/>
              </a:solidFill>
              <a:cs typeface="Times New Roman" pitchFamily="18" charset="0"/>
            </a:endParaRPr>
          </a:p>
        </p:txBody>
      </p:sp>
      <p:sp>
        <p:nvSpPr>
          <p:cNvPr id="59395" name="Rectangle 30"/>
          <p:cNvSpPr>
            <a:spLocks noChangeArrowheads="1"/>
          </p:cNvSpPr>
          <p:nvPr/>
        </p:nvSpPr>
        <p:spPr bwMode="auto">
          <a:xfrm>
            <a:off x="381000" y="762000"/>
            <a:ext cx="8610600" cy="61493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r>
              <a:rPr lang="en-US" b="1" dirty="0">
                <a:cs typeface="Times New Roman" pitchFamily="18" charset="0"/>
              </a:rPr>
              <a:t>Value </a:t>
            </a:r>
            <a:r>
              <a:rPr lang="en-US" b="1" dirty="0" smtClean="0">
                <a:cs typeface="Times New Roman" pitchFamily="18" charset="0"/>
              </a:rPr>
              <a:t>type (value semantics):</a:t>
            </a:r>
            <a:endParaRPr lang="en-US" b="1" dirty="0">
              <a:cs typeface="Times New Roman" pitchFamily="18" charset="0"/>
            </a:endParaRPr>
          </a:p>
          <a:p>
            <a:pPr marL="457200" indent="-457200" algn="just">
              <a:buFontTx/>
              <a:buChar char="•"/>
            </a:pPr>
            <a:r>
              <a:rPr lang="en-US" dirty="0">
                <a:cs typeface="Times New Roman" pitchFamily="18" charset="0"/>
              </a:rPr>
              <a:t>Variable name </a:t>
            </a:r>
            <a:r>
              <a:rPr lang="en-US" dirty="0" smtClean="0">
                <a:cs typeface="Times New Roman" pitchFamily="18" charset="0"/>
              </a:rPr>
              <a:t>can be used on left or right side of an assignment statement. The meaning is different.</a:t>
            </a:r>
            <a:endParaRPr lang="en-US" dirty="0">
              <a:cs typeface="Times New Roman" pitchFamily="18" charset="0"/>
            </a:endParaRPr>
          </a:p>
          <a:p>
            <a:pPr marL="457200" indent="-457200" algn="just">
              <a:buFontTx/>
              <a:buChar char="•"/>
            </a:pPr>
            <a:r>
              <a:rPr lang="en-US" dirty="0">
                <a:cs typeface="Times New Roman" pitchFamily="18" charset="0"/>
              </a:rPr>
              <a:t>The compiler will associate a </a:t>
            </a:r>
            <a:r>
              <a:rPr lang="en-US" dirty="0" smtClean="0">
                <a:cs typeface="Times New Roman" pitchFamily="18" charset="0"/>
              </a:rPr>
              <a:t>variable name </a:t>
            </a:r>
            <a:r>
              <a:rPr lang="en-US" dirty="0">
                <a:cs typeface="Times New Roman" pitchFamily="18" charset="0"/>
              </a:rPr>
              <a:t>to a memory address</a:t>
            </a:r>
          </a:p>
          <a:p>
            <a:pPr marL="457200" indent="-457200" algn="just">
              <a:buFontTx/>
              <a:buChar char="•"/>
            </a:pPr>
            <a:r>
              <a:rPr lang="en-US" dirty="0">
                <a:cs typeface="Times New Roman" pitchFamily="18" charset="0"/>
              </a:rPr>
              <a:t>The compiler may associate (translate) more than one name to a single memory address (aliases) — aliases </a:t>
            </a:r>
            <a:r>
              <a:rPr lang="en-US" dirty="0" smtClean="0">
                <a:solidFill>
                  <a:srgbClr val="0033CC"/>
                </a:solidFill>
                <a:cs typeface="Times New Roman" pitchFamily="18" charset="0"/>
              </a:rPr>
              <a:t>do not </a:t>
            </a:r>
            <a:r>
              <a:rPr lang="en-US" dirty="0">
                <a:cs typeface="Times New Roman" pitchFamily="18" charset="0"/>
              </a:rPr>
              <a:t>cause any memory overhead. </a:t>
            </a:r>
          </a:p>
          <a:p>
            <a:pPr marL="457200" indent="-457200" algn="just">
              <a:buFontTx/>
              <a:buChar char="•"/>
            </a:pPr>
            <a:r>
              <a:rPr lang="en-US" dirty="0">
                <a:cs typeface="Times New Roman" pitchFamily="18" charset="0"/>
              </a:rPr>
              <a:t>When (function) parameters are passed </a:t>
            </a:r>
            <a:r>
              <a:rPr lang="en-US" dirty="0" smtClean="0">
                <a:cs typeface="Times New Roman" pitchFamily="18" charset="0"/>
              </a:rPr>
              <a:t>using call-by-value</a:t>
            </a:r>
            <a:r>
              <a:rPr lang="en-US" dirty="0">
                <a:cs typeface="Times New Roman" pitchFamily="18" charset="0"/>
              </a:rPr>
              <a:t>, the data </a:t>
            </a:r>
            <a:r>
              <a:rPr lang="en-US" dirty="0" smtClean="0">
                <a:cs typeface="Times New Roman" pitchFamily="18" charset="0"/>
              </a:rPr>
              <a:t>value (or object) </a:t>
            </a:r>
            <a:r>
              <a:rPr lang="en-US" dirty="0">
                <a:cs typeface="Times New Roman" pitchFamily="18" charset="0"/>
              </a:rPr>
              <a:t>is passed.</a:t>
            </a:r>
          </a:p>
          <a:p>
            <a:pPr marL="457200" indent="-457200" algn="just">
              <a:lnSpc>
                <a:spcPct val="140000"/>
              </a:lnSpc>
            </a:pPr>
            <a:r>
              <a:rPr lang="en-US" b="1" dirty="0">
                <a:cs typeface="Times New Roman" pitchFamily="18" charset="0"/>
              </a:rPr>
              <a:t>Reference </a:t>
            </a:r>
            <a:r>
              <a:rPr lang="en-US" b="1" dirty="0" smtClean="0">
                <a:cs typeface="Times New Roman" pitchFamily="18" charset="0"/>
              </a:rPr>
              <a:t>type (reference semantics):</a:t>
            </a:r>
            <a:endParaRPr lang="en-US" b="1" dirty="0">
              <a:cs typeface="Times New Roman" pitchFamily="18" charset="0"/>
            </a:endParaRPr>
          </a:p>
          <a:p>
            <a:pPr marL="457200" indent="-457200" algn="just">
              <a:buFontTx/>
              <a:buChar char="•"/>
            </a:pPr>
            <a:r>
              <a:rPr lang="en-US" dirty="0">
                <a:cs typeface="Times New Roman" pitchFamily="18" charset="0"/>
              </a:rPr>
              <a:t>Clear distinction between a variable and the object that it names. </a:t>
            </a:r>
          </a:p>
          <a:p>
            <a:pPr marL="457200" indent="-457200" algn="just">
              <a:buFontTx/>
              <a:buChar char="•"/>
            </a:pPr>
            <a:r>
              <a:rPr lang="en-US" dirty="0">
                <a:cs typeface="Times New Roman" pitchFamily="18" charset="0"/>
              </a:rPr>
              <a:t>Data (</a:t>
            </a:r>
            <a:r>
              <a:rPr lang="en-US" dirty="0" smtClean="0">
                <a:cs typeface="Times New Roman" pitchFamily="18" charset="0"/>
              </a:rPr>
              <a:t>object) is accessed </a:t>
            </a:r>
            <a:r>
              <a:rPr lang="en-US" dirty="0">
                <a:cs typeface="Times New Roman" pitchFamily="18" charset="0"/>
              </a:rPr>
              <a:t>through a reference variable. </a:t>
            </a:r>
          </a:p>
          <a:p>
            <a:pPr marL="457200" indent="-457200" algn="just">
              <a:buFontTx/>
              <a:buChar char="•"/>
            </a:pPr>
            <a:r>
              <a:rPr lang="en-US" dirty="0">
                <a:cs typeface="Times New Roman" pitchFamily="18" charset="0"/>
              </a:rPr>
              <a:t>Multiple reference variables pointing to an object cause memory overhead.</a:t>
            </a:r>
          </a:p>
          <a:p>
            <a:pPr marL="457200" indent="-457200" algn="just">
              <a:buFontTx/>
              <a:buChar char="•"/>
            </a:pPr>
            <a:r>
              <a:rPr lang="en-US" dirty="0">
                <a:cs typeface="Times New Roman" pitchFamily="18" charset="0"/>
              </a:rPr>
              <a:t>When (function) parameters are passed </a:t>
            </a:r>
            <a:r>
              <a:rPr lang="en-US" dirty="0" smtClean="0">
                <a:cs typeface="Times New Roman" pitchFamily="18" charset="0"/>
              </a:rPr>
              <a:t>using call-by-value</a:t>
            </a:r>
            <a:r>
              <a:rPr lang="en-US" dirty="0">
                <a:cs typeface="Times New Roman" pitchFamily="18" charset="0"/>
              </a:rPr>
              <a:t>, the reference to the object is </a:t>
            </a:r>
            <a:r>
              <a:rPr lang="en-US" i="1" dirty="0">
                <a:cs typeface="Times New Roman" pitchFamily="18" charset="0"/>
              </a:rPr>
              <a:t>actually</a:t>
            </a:r>
            <a:r>
              <a:rPr lang="en-US" dirty="0">
                <a:cs typeface="Times New Roman" pitchFamily="18" charset="0"/>
              </a:rPr>
              <a:t> passed. </a:t>
            </a:r>
          </a:p>
        </p:txBody>
      </p:sp>
    </p:spTree>
    <p:extLst>
      <p:ext uri="{BB962C8B-B14F-4D97-AF65-F5344CB8AC3E}">
        <p14:creationId xmlns:p14="http://schemas.microsoft.com/office/powerpoint/2010/main" val="9903934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565150" y="5715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Value vs. Reference in OO Languages</a:t>
            </a:r>
          </a:p>
        </p:txBody>
      </p:sp>
      <p:sp>
        <p:nvSpPr>
          <p:cNvPr id="60419" name="Rectangle 3"/>
          <p:cNvSpPr>
            <a:spLocks noChangeArrowheads="1"/>
          </p:cNvSpPr>
          <p:nvPr/>
        </p:nvSpPr>
        <p:spPr bwMode="auto">
          <a:xfrm>
            <a:off x="609600" y="976086"/>
            <a:ext cx="8001000" cy="496751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r>
              <a:rPr lang="en-US" b="1" dirty="0">
                <a:cs typeface="Times New Roman" pitchFamily="18" charset="0"/>
              </a:rPr>
              <a:t>Java</a:t>
            </a:r>
          </a:p>
          <a:p>
            <a:pPr marL="457200" indent="-457200" algn="just">
              <a:buFontTx/>
              <a:buChar char="•"/>
            </a:pPr>
            <a:r>
              <a:rPr lang="en-US" dirty="0">
                <a:cs typeface="Times New Roman" pitchFamily="18" charset="0"/>
              </a:rPr>
              <a:t>Primitive variables (</a:t>
            </a:r>
            <a:r>
              <a:rPr lang="en-US" dirty="0" err="1">
                <a:cs typeface="Times New Roman" pitchFamily="18" charset="0"/>
              </a:rPr>
              <a:t>int</a:t>
            </a:r>
            <a:r>
              <a:rPr lang="en-US" dirty="0">
                <a:cs typeface="Times New Roman" pitchFamily="18" charset="0"/>
              </a:rPr>
              <a:t>, float, </a:t>
            </a:r>
            <a:r>
              <a:rPr lang="en-US" dirty="0" err="1">
                <a:cs typeface="Times New Roman" pitchFamily="18" charset="0"/>
              </a:rPr>
              <a:t>boolean</a:t>
            </a:r>
            <a:r>
              <a:rPr lang="en-US" dirty="0">
                <a:cs typeface="Times New Roman" pitchFamily="18" charset="0"/>
              </a:rPr>
              <a:t>) use value </a:t>
            </a:r>
            <a:r>
              <a:rPr lang="en-US" dirty="0" smtClean="0">
                <a:cs typeface="Times New Roman" pitchFamily="18" charset="0"/>
              </a:rPr>
              <a:t>type.</a:t>
            </a:r>
            <a:endParaRPr lang="en-US" dirty="0">
              <a:cs typeface="Times New Roman" pitchFamily="18" charset="0"/>
            </a:endParaRPr>
          </a:p>
          <a:p>
            <a:pPr marL="457200" indent="-457200" algn="just">
              <a:buFontTx/>
              <a:buChar char="•"/>
            </a:pPr>
            <a:r>
              <a:rPr lang="en-US" dirty="0">
                <a:cs typeface="Times New Roman" pitchFamily="18" charset="0"/>
              </a:rPr>
              <a:t>All other variables (string, array, user defined classes) use reference </a:t>
            </a:r>
            <a:r>
              <a:rPr lang="en-US" dirty="0" smtClean="0">
                <a:cs typeface="Times New Roman" pitchFamily="18" charset="0"/>
              </a:rPr>
              <a:t>type</a:t>
            </a:r>
            <a:endParaRPr lang="en-US" dirty="0">
              <a:cs typeface="Times New Roman" pitchFamily="18" charset="0"/>
            </a:endParaRPr>
          </a:p>
          <a:p>
            <a:pPr marL="457200" indent="-457200" algn="just">
              <a:lnSpc>
                <a:spcPct val="140000"/>
              </a:lnSpc>
            </a:pPr>
            <a:r>
              <a:rPr lang="en-US" b="1" dirty="0">
                <a:cs typeface="Times New Roman" pitchFamily="18" charset="0"/>
              </a:rPr>
              <a:t>C++:</a:t>
            </a:r>
          </a:p>
          <a:p>
            <a:pPr marL="457200" indent="-457200" algn="just">
              <a:lnSpc>
                <a:spcPct val="80000"/>
              </a:lnSpc>
            </a:pPr>
            <a:r>
              <a:rPr lang="en-US" dirty="0">
                <a:cs typeface="Times New Roman" pitchFamily="18" charset="0"/>
              </a:rPr>
              <a:t>Both value and reference </a:t>
            </a:r>
            <a:r>
              <a:rPr lang="en-US" dirty="0" smtClean="0">
                <a:cs typeface="Times New Roman" pitchFamily="18" charset="0"/>
              </a:rPr>
              <a:t>types exist</a:t>
            </a:r>
            <a:r>
              <a:rPr lang="en-US" dirty="0">
                <a:cs typeface="Times New Roman" pitchFamily="18" charset="0"/>
              </a:rPr>
              <a:t>:</a:t>
            </a:r>
          </a:p>
          <a:p>
            <a:pPr marL="457200" indent="-457200" algn="just">
              <a:buFontTx/>
              <a:buChar char="•"/>
            </a:pPr>
            <a:r>
              <a:rPr lang="en-US" dirty="0">
                <a:cs typeface="Times New Roman" pitchFamily="18" charset="0"/>
              </a:rPr>
              <a:t>if value semantics used (e.g. variable </a:t>
            </a:r>
            <a:r>
              <a:rPr lang="en-US" i="1" dirty="0">
                <a:cs typeface="Times New Roman" pitchFamily="18" charset="0"/>
              </a:rPr>
              <a:t>is</a:t>
            </a:r>
            <a:r>
              <a:rPr lang="en-US" dirty="0">
                <a:cs typeface="Times New Roman" pitchFamily="18" charset="0"/>
              </a:rPr>
              <a:t> the object), then memory is allocated on </a:t>
            </a:r>
            <a:r>
              <a:rPr lang="en-US" i="1" dirty="0">
                <a:cs typeface="Times New Roman" pitchFamily="18" charset="0"/>
              </a:rPr>
              <a:t>stack</a:t>
            </a:r>
            <a:r>
              <a:rPr lang="en-US" dirty="0">
                <a:cs typeface="Times New Roman" pitchFamily="18" charset="0"/>
              </a:rPr>
              <a:t> </a:t>
            </a:r>
            <a:r>
              <a:rPr lang="en-US" dirty="0" smtClean="0">
                <a:cs typeface="Times New Roman" pitchFamily="18" charset="0"/>
              </a:rPr>
              <a:t>or on static by compiler. Memory de-allocation is done automatically.</a:t>
            </a:r>
            <a:endParaRPr lang="en-US" dirty="0">
              <a:cs typeface="Times New Roman" pitchFamily="18" charset="0"/>
            </a:endParaRPr>
          </a:p>
          <a:p>
            <a:pPr marL="457200" indent="-457200" algn="just">
              <a:buFontTx/>
              <a:buChar char="•"/>
            </a:pPr>
            <a:r>
              <a:rPr lang="en-US" dirty="0">
                <a:cs typeface="Times New Roman" pitchFamily="18" charset="0"/>
              </a:rPr>
              <a:t>if reference semantics used (e.g. variable is a pointer to an object), then memory must be allocated explicitly using </a:t>
            </a:r>
            <a:r>
              <a:rPr lang="en-US" i="1" dirty="0">
                <a:cs typeface="Times New Roman" pitchFamily="18" charset="0"/>
              </a:rPr>
              <a:t>new</a:t>
            </a:r>
            <a:r>
              <a:rPr lang="en-US" dirty="0">
                <a:cs typeface="Times New Roman" pitchFamily="18" charset="0"/>
              </a:rPr>
              <a:t> and explicitly de-allocated using </a:t>
            </a:r>
            <a:r>
              <a:rPr lang="en-US" i="1" dirty="0">
                <a:cs typeface="Times New Roman" pitchFamily="18" charset="0"/>
              </a:rPr>
              <a:t>delete</a:t>
            </a:r>
            <a:r>
              <a:rPr lang="en-US" dirty="0">
                <a:cs typeface="Times New Roman" pitchFamily="18" charset="0"/>
              </a:rPr>
              <a:t> (Java uses automatic garbage collection). </a:t>
            </a:r>
          </a:p>
        </p:txBody>
      </p:sp>
    </p:spTree>
    <p:extLst>
      <p:ext uri="{BB962C8B-B14F-4D97-AF65-F5344CB8AC3E}">
        <p14:creationId xmlns:p14="http://schemas.microsoft.com/office/powerpoint/2010/main" val="1569292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565150" y="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C++ and Java Examples</a:t>
            </a:r>
          </a:p>
        </p:txBody>
      </p:sp>
      <p:sp>
        <p:nvSpPr>
          <p:cNvPr id="61443" name="Rectangle 3"/>
          <p:cNvSpPr>
            <a:spLocks noChangeArrowheads="1"/>
          </p:cNvSpPr>
          <p:nvPr/>
        </p:nvSpPr>
        <p:spPr bwMode="auto">
          <a:xfrm>
            <a:off x="304800" y="1001713"/>
            <a:ext cx="8763000" cy="415498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r>
              <a:rPr lang="en-US" dirty="0">
                <a:cs typeface="Times New Roman" pitchFamily="18" charset="0"/>
              </a:rPr>
              <a:t>In C++</a:t>
            </a:r>
          </a:p>
          <a:p>
            <a:pPr marL="457200" indent="-457200" algn="just"/>
            <a:r>
              <a:rPr lang="en-US" dirty="0">
                <a:latin typeface="Arial" pitchFamily="34" charset="0"/>
                <a:cs typeface="Times New Roman" pitchFamily="18" charset="0"/>
              </a:rPr>
              <a:t>	Report </a:t>
            </a:r>
            <a:r>
              <a:rPr lang="en-US" dirty="0" smtClean="0">
                <a:latin typeface="Arial" pitchFamily="34" charset="0"/>
                <a:cs typeface="Times New Roman" pitchFamily="18" charset="0"/>
              </a:rPr>
              <a:t>r;</a:t>
            </a:r>
            <a:r>
              <a:rPr lang="en-US" dirty="0">
                <a:latin typeface="Arial" pitchFamily="34" charset="0"/>
                <a:cs typeface="Times New Roman" pitchFamily="18" charset="0"/>
              </a:rPr>
              <a:t>		</a:t>
            </a:r>
            <a:r>
              <a:rPr lang="en-US" dirty="0" smtClean="0">
                <a:latin typeface="Arial" pitchFamily="34" charset="0"/>
                <a:cs typeface="Times New Roman" pitchFamily="18" charset="0"/>
              </a:rPr>
              <a:t>	// </a:t>
            </a:r>
            <a:r>
              <a:rPr lang="en-US" dirty="0">
                <a:latin typeface="Arial" pitchFamily="34" charset="0"/>
                <a:cs typeface="Times New Roman" pitchFamily="18" charset="0"/>
              </a:rPr>
              <a:t>an object is allocated to r</a:t>
            </a:r>
          </a:p>
          <a:p>
            <a:pPr marL="457200" indent="-457200" algn="just"/>
            <a:r>
              <a:rPr lang="en-US" dirty="0">
                <a:latin typeface="Arial" pitchFamily="34" charset="0"/>
                <a:cs typeface="Times New Roman" pitchFamily="18" charset="0"/>
              </a:rPr>
              <a:t>	Report *rp1, *rp2;	// two pointers declared</a:t>
            </a:r>
          </a:p>
          <a:p>
            <a:pPr marL="457200" indent="-457200" algn="just"/>
            <a:r>
              <a:rPr lang="en-US" dirty="0">
                <a:latin typeface="Arial" pitchFamily="34" charset="0"/>
                <a:cs typeface="Times New Roman" pitchFamily="18" charset="0"/>
              </a:rPr>
              <a:t>	rp1 = &amp;r;	 	</a:t>
            </a:r>
            <a:r>
              <a:rPr lang="en-US" dirty="0" smtClean="0">
                <a:latin typeface="Arial" pitchFamily="34" charset="0"/>
                <a:cs typeface="Times New Roman" pitchFamily="18" charset="0"/>
              </a:rPr>
              <a:t>	// </a:t>
            </a:r>
            <a:r>
              <a:rPr lang="en-US" dirty="0">
                <a:latin typeface="Arial" pitchFamily="34" charset="0"/>
                <a:cs typeface="Times New Roman" pitchFamily="18" charset="0"/>
              </a:rPr>
              <a:t>rp1 points to object r</a:t>
            </a:r>
          </a:p>
          <a:p>
            <a:pPr marL="457200" indent="-457200"/>
            <a:r>
              <a:rPr lang="en-US" dirty="0">
                <a:latin typeface="Arial" pitchFamily="34" charset="0"/>
                <a:cs typeface="Times New Roman" pitchFamily="18" charset="0"/>
              </a:rPr>
              <a:t>	rp2 = new </a:t>
            </a:r>
            <a:r>
              <a:rPr lang="en-US" dirty="0" smtClean="0">
                <a:latin typeface="Arial" pitchFamily="34" charset="0"/>
                <a:cs typeface="Times New Roman" pitchFamily="18" charset="0"/>
              </a:rPr>
              <a:t>Report();</a:t>
            </a:r>
            <a:r>
              <a:rPr lang="en-US" dirty="0">
                <a:latin typeface="Arial" pitchFamily="34" charset="0"/>
                <a:cs typeface="Times New Roman" pitchFamily="18" charset="0"/>
              </a:rPr>
              <a:t>	// an object is created, linked to rp2</a:t>
            </a:r>
          </a:p>
          <a:p>
            <a:pPr marL="457200" indent="-457200"/>
            <a:r>
              <a:rPr lang="en-US" dirty="0">
                <a:latin typeface="Arial" pitchFamily="34" charset="0"/>
                <a:cs typeface="Times New Roman" pitchFamily="18" charset="0"/>
              </a:rPr>
              <a:t>					</a:t>
            </a:r>
          </a:p>
          <a:p>
            <a:pPr marL="457200" indent="-457200" algn="just"/>
            <a:endParaRPr lang="en-US" dirty="0">
              <a:latin typeface="Arial" pitchFamily="34" charset="0"/>
              <a:cs typeface="Times New Roman" pitchFamily="18" charset="0"/>
            </a:endParaRPr>
          </a:p>
          <a:p>
            <a:pPr marL="457200" indent="-457200" algn="just"/>
            <a:r>
              <a:rPr lang="en-US" dirty="0">
                <a:cs typeface="Times New Roman" pitchFamily="18" charset="0"/>
              </a:rPr>
              <a:t>In Java</a:t>
            </a:r>
          </a:p>
          <a:p>
            <a:pPr marL="457200" indent="-457200" algn="just"/>
            <a:r>
              <a:rPr lang="en-US" dirty="0">
                <a:latin typeface="Arial" pitchFamily="34" charset="0"/>
                <a:cs typeface="Times New Roman" pitchFamily="18" charset="0"/>
              </a:rPr>
              <a:t>	Report r;		</a:t>
            </a:r>
            <a:r>
              <a:rPr lang="en-US" dirty="0" smtClean="0">
                <a:latin typeface="Arial" pitchFamily="34" charset="0"/>
                <a:cs typeface="Times New Roman" pitchFamily="18" charset="0"/>
              </a:rPr>
              <a:t>	// </a:t>
            </a:r>
            <a:r>
              <a:rPr lang="en-US" dirty="0">
                <a:latin typeface="Arial" pitchFamily="34" charset="0"/>
                <a:cs typeface="Times New Roman" pitchFamily="18" charset="0"/>
              </a:rPr>
              <a:t>an reference is allocated </a:t>
            </a:r>
          </a:p>
          <a:p>
            <a:pPr marL="457200" indent="-457200"/>
            <a:r>
              <a:rPr lang="en-US" dirty="0">
                <a:latin typeface="Arial" pitchFamily="34" charset="0"/>
                <a:cs typeface="Times New Roman" pitchFamily="18" charset="0"/>
              </a:rPr>
              <a:t>	r = new Report ();	// an object is created, </a:t>
            </a:r>
          </a:p>
          <a:p>
            <a:pPr marL="457200" indent="-457200"/>
            <a:r>
              <a:rPr lang="en-US" dirty="0">
                <a:latin typeface="Arial" pitchFamily="34" charset="0"/>
                <a:cs typeface="Times New Roman" pitchFamily="18" charset="0"/>
              </a:rPr>
              <a:t>					// linked to r </a:t>
            </a:r>
          </a:p>
        </p:txBody>
      </p:sp>
    </p:spTree>
    <p:extLst>
      <p:ext uri="{BB962C8B-B14F-4D97-AF65-F5344CB8AC3E}">
        <p14:creationId xmlns:p14="http://schemas.microsoft.com/office/powerpoint/2010/main" val="18049689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dirty="0" smtClean="0"/>
              <a:t>Type Casting in C++</a:t>
            </a:r>
            <a:endParaRPr lang="en-US" dirty="0"/>
          </a:p>
        </p:txBody>
      </p:sp>
      <p:sp>
        <p:nvSpPr>
          <p:cNvPr id="3" name="Content Placeholder 2"/>
          <p:cNvSpPr>
            <a:spLocks noGrp="1"/>
          </p:cNvSpPr>
          <p:nvPr>
            <p:ph idx="1"/>
          </p:nvPr>
        </p:nvSpPr>
        <p:spPr>
          <a:xfrm>
            <a:off x="304800" y="914400"/>
            <a:ext cx="8686800" cy="5746750"/>
          </a:xfrm>
        </p:spPr>
        <p:txBody>
          <a:bodyPr/>
          <a:lstStyle/>
          <a:p>
            <a:pPr marL="457200" indent="-457200">
              <a:buFont typeface="Wingdings" panose="05000000000000000000" pitchFamily="2" charset="2"/>
              <a:buChar char="Ø"/>
            </a:pPr>
            <a:r>
              <a:rPr lang="en-US" sz="2800" dirty="0" smtClean="0"/>
              <a:t>In C, we can cast a type by </a:t>
            </a:r>
            <a:r>
              <a:rPr lang="en-US" sz="2800" dirty="0"/>
              <a:t>(type)variable or type(variable</a:t>
            </a:r>
            <a:r>
              <a:rPr lang="en-US" sz="2800" dirty="0" smtClean="0"/>
              <a:t>), e.g., </a:t>
            </a:r>
          </a:p>
          <a:p>
            <a:pPr marL="422275" lvl="1" indent="0">
              <a:buNone/>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x = 7;</a:t>
            </a:r>
          </a:p>
          <a:p>
            <a:pPr marL="422275" lvl="1" indent="0">
              <a:buNone/>
            </a:pPr>
            <a:r>
              <a:rPr lang="en-US" sz="2000" dirty="0" smtClean="0">
                <a:latin typeface="Arial" panose="020B0604020202020204" pitchFamily="34" charset="0"/>
                <a:cs typeface="Arial" panose="020B0604020202020204" pitchFamily="34" charset="0"/>
              </a:rPr>
              <a:t>	double f = (double) x + 5;</a:t>
            </a:r>
          </a:p>
          <a:p>
            <a:pPr marL="457200" indent="-457200">
              <a:buFont typeface="Wingdings" pitchFamily="2" charset="2"/>
              <a:buChar char="Ø"/>
            </a:pPr>
            <a:r>
              <a:rPr lang="en-US" sz="2800" dirty="0"/>
              <a:t>In C++, we </a:t>
            </a:r>
            <a:r>
              <a:rPr lang="en-US" sz="2800" dirty="0"/>
              <a:t>cast a type </a:t>
            </a:r>
            <a:r>
              <a:rPr lang="en-US" sz="2800" dirty="0" smtClean="0"/>
              <a:t>as follows:</a:t>
            </a:r>
            <a:endParaRPr lang="en-US" sz="2800" dirty="0"/>
          </a:p>
          <a:p>
            <a:pPr marL="422275" lvl="1" indent="0">
              <a:buNone/>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x = 7;</a:t>
            </a:r>
          </a:p>
          <a:p>
            <a:pPr marL="422275" lvl="1" indent="0">
              <a:buNone/>
            </a:pPr>
            <a:r>
              <a:rPr lang="en-US" sz="2000" dirty="0" smtClean="0">
                <a:latin typeface="Arial" panose="020B0604020202020204" pitchFamily="34" charset="0"/>
                <a:cs typeface="Arial" panose="020B0604020202020204" pitchFamily="34" charset="0"/>
              </a:rPr>
              <a:t>	double </a:t>
            </a:r>
            <a:r>
              <a:rPr lang="en-US" sz="2000" dirty="0">
                <a:latin typeface="Arial" panose="020B0604020202020204" pitchFamily="34" charset="0"/>
                <a:cs typeface="Arial" panose="020B0604020202020204" pitchFamily="34" charset="0"/>
              </a:rPr>
              <a:t>f </a:t>
            </a:r>
            <a:r>
              <a:rPr lang="en-US" sz="2000" dirty="0" smtClean="0">
                <a:latin typeface="Arial" panose="020B0604020202020204" pitchFamily="34" charset="0"/>
                <a:cs typeface="Arial" panose="020B0604020202020204" pitchFamily="34" charset="0"/>
              </a:rPr>
              <a:t>= </a:t>
            </a:r>
            <a:r>
              <a:rPr lang="en-US" sz="2000" dirty="0" err="1" smtClean="0">
                <a:solidFill>
                  <a:srgbClr val="0033CC"/>
                </a:solidFill>
                <a:latin typeface="Arial" panose="020B0604020202020204" pitchFamily="34" charset="0"/>
                <a:cs typeface="Arial" panose="020B0604020202020204" pitchFamily="34" charset="0"/>
              </a:rPr>
              <a:t>static_cast</a:t>
            </a:r>
            <a:r>
              <a:rPr lang="en-US" sz="2000" dirty="0" smtClean="0">
                <a:latin typeface="Arial" panose="020B0604020202020204" pitchFamily="34" charset="0"/>
                <a:cs typeface="Arial" panose="020B0604020202020204" pitchFamily="34" charset="0"/>
              </a:rPr>
              <a:t>&lt;double&gt;(x); </a:t>
            </a:r>
          </a:p>
          <a:p>
            <a:pPr marL="457200" indent="-457200">
              <a:buFont typeface="Wingdings" pitchFamily="2" charset="2"/>
              <a:buChar char="Ø"/>
            </a:pPr>
            <a:r>
              <a:rPr lang="en-US" sz="2800" dirty="0" smtClean="0"/>
              <a:t>Multiple casting </a:t>
            </a:r>
            <a:r>
              <a:rPr lang="en-US" sz="2800" dirty="0"/>
              <a:t>functions are available:</a:t>
            </a:r>
          </a:p>
          <a:p>
            <a:pPr marL="879475" lvl="1" indent="-457200">
              <a:buFont typeface="Arial" panose="020B0604020202020204" pitchFamily="34" charset="0"/>
              <a:buChar char="•"/>
            </a:pPr>
            <a:r>
              <a:rPr lang="en-US" sz="2400" dirty="0" err="1" smtClean="0">
                <a:solidFill>
                  <a:srgbClr val="0033CC"/>
                </a:solidFill>
              </a:rPr>
              <a:t>static_cast</a:t>
            </a:r>
            <a:r>
              <a:rPr lang="en-US" sz="2400" dirty="0"/>
              <a:t>: </a:t>
            </a:r>
            <a:r>
              <a:rPr lang="en-US" sz="2400" dirty="0" smtClean="0"/>
              <a:t>Common use. Type-checked by compiler.</a:t>
            </a:r>
            <a:endParaRPr lang="en-US" sz="2400" dirty="0"/>
          </a:p>
          <a:p>
            <a:pPr marL="879475" lvl="1" indent="-457200">
              <a:buFont typeface="Arial" panose="020B0604020202020204" pitchFamily="34" charset="0"/>
              <a:buChar char="•"/>
            </a:pPr>
            <a:r>
              <a:rPr lang="en-US" sz="2400" dirty="0" err="1" smtClean="0"/>
              <a:t>const_cast</a:t>
            </a:r>
            <a:r>
              <a:rPr lang="en-US" sz="2400" dirty="0"/>
              <a:t>: It converts a variable or object into a constant one. </a:t>
            </a:r>
            <a:endParaRPr lang="en-US" sz="2400" dirty="0" smtClean="0"/>
          </a:p>
          <a:p>
            <a:pPr marL="879475" lvl="1" indent="-457200">
              <a:buFont typeface="Arial" panose="020B0604020202020204" pitchFamily="34" charset="0"/>
              <a:buChar char="•"/>
            </a:pPr>
            <a:r>
              <a:rPr lang="en-US" sz="2400" dirty="0" err="1" smtClean="0"/>
              <a:t>dynamic_cast</a:t>
            </a:r>
            <a:r>
              <a:rPr lang="en-US" sz="2400" smtClean="0"/>
              <a:t>: It </a:t>
            </a:r>
            <a:r>
              <a:rPr lang="en-US" sz="2400" dirty="0"/>
              <a:t>is normally used to cast the pointer or </a:t>
            </a:r>
            <a:r>
              <a:rPr lang="en-US" sz="2400" dirty="0" smtClean="0"/>
              <a:t>(similar) object </a:t>
            </a:r>
            <a:r>
              <a:rPr lang="en-US" sz="2400" dirty="0"/>
              <a:t>among the classes in an inheritance hierarchy. </a:t>
            </a:r>
            <a:endParaRPr lang="en-US" sz="2400" dirty="0" smtClean="0"/>
          </a:p>
          <a:p>
            <a:pPr marL="879475" lvl="1" indent="-457200">
              <a:buFont typeface="Arial" panose="020B0604020202020204" pitchFamily="34" charset="0"/>
              <a:buChar char="•"/>
            </a:pPr>
            <a:r>
              <a:rPr lang="en-US" sz="2400" dirty="0" err="1"/>
              <a:t>reinterpret_cast</a:t>
            </a:r>
            <a:r>
              <a:rPr lang="en-US" sz="2400" dirty="0"/>
              <a:t>: This is a more powerful but dangerous version of </a:t>
            </a:r>
            <a:r>
              <a:rPr lang="en-US" sz="2400" dirty="0" err="1"/>
              <a:t>dynamic_cast</a:t>
            </a:r>
            <a:r>
              <a:rPr lang="en-US" sz="2400" dirty="0"/>
              <a:t>. </a:t>
            </a:r>
            <a:r>
              <a:rPr lang="en-US" sz="2400" dirty="0" smtClean="0"/>
              <a:t>It changes the object wherever it is doable.</a:t>
            </a:r>
            <a:endParaRPr lang="en-US" sz="2400" dirty="0"/>
          </a:p>
        </p:txBody>
      </p:sp>
    </p:spTree>
    <p:extLst>
      <p:ext uri="{BB962C8B-B14F-4D97-AF65-F5344CB8AC3E}">
        <p14:creationId xmlns:p14="http://schemas.microsoft.com/office/powerpoint/2010/main" val="3591559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Exceptions</a:t>
            </a:r>
          </a:p>
        </p:txBody>
      </p:sp>
      <p:sp>
        <p:nvSpPr>
          <p:cNvPr id="62467" name="Rectangle 3"/>
          <p:cNvSpPr>
            <a:spLocks noGrp="1" noChangeArrowheads="1"/>
          </p:cNvSpPr>
          <p:nvPr>
            <p:ph type="body" idx="1"/>
          </p:nvPr>
        </p:nvSpPr>
        <p:spPr>
          <a:xfrm>
            <a:off x="671513" y="1209675"/>
            <a:ext cx="8015287" cy="5343525"/>
          </a:xfrm>
        </p:spPr>
        <p:txBody>
          <a:bodyPr/>
          <a:lstStyle/>
          <a:p>
            <a:pPr algn="just">
              <a:lnSpc>
                <a:spcPct val="100000"/>
              </a:lnSpc>
              <a:buFont typeface="Wingdings" pitchFamily="2" charset="2"/>
              <a:buChar char="§"/>
            </a:pPr>
            <a:r>
              <a:rPr lang="en-US" sz="2400" b="1" dirty="0" smtClean="0">
                <a:cs typeface="Times New Roman" pitchFamily="18" charset="0"/>
              </a:rPr>
              <a:t>Exception</a:t>
            </a:r>
            <a:r>
              <a:rPr lang="en-US" sz="2400" dirty="0" smtClean="0">
                <a:cs typeface="Times New Roman" pitchFamily="18" charset="0"/>
              </a:rPr>
              <a:t>: a (forced) deviation caused by a known unknown event from the normal execution sequence of the program. There are internal exceptions and external exceptions.</a:t>
            </a:r>
          </a:p>
          <a:p>
            <a:pPr algn="just">
              <a:lnSpc>
                <a:spcPct val="100000"/>
              </a:lnSpc>
              <a:buFont typeface="Wingdings" pitchFamily="2" charset="2"/>
              <a:buChar char="§"/>
            </a:pPr>
            <a:r>
              <a:rPr lang="en-US" sz="2400" b="1" dirty="0" smtClean="0">
                <a:cs typeface="Times New Roman" pitchFamily="18" charset="0"/>
              </a:rPr>
              <a:t>Internal exception</a:t>
            </a:r>
            <a:r>
              <a:rPr lang="en-US" sz="2400" dirty="0" smtClean="0">
                <a:cs typeface="Times New Roman" pitchFamily="18" charset="0"/>
              </a:rPr>
              <a:t>: caused by a message to the CPU seeking attention from a source </a:t>
            </a:r>
            <a:r>
              <a:rPr lang="en-US" sz="2400" dirty="0" smtClean="0">
                <a:solidFill>
                  <a:schemeClr val="accent2"/>
                </a:solidFill>
                <a:cs typeface="Times New Roman" pitchFamily="18" charset="0"/>
              </a:rPr>
              <a:t>within</a:t>
            </a:r>
            <a:r>
              <a:rPr lang="en-US" sz="2400" dirty="0" smtClean="0">
                <a:cs typeface="Times New Roman" pitchFamily="18" charset="0"/>
              </a:rPr>
              <a:t> the CPU itself, e.g., </a:t>
            </a:r>
            <a:r>
              <a:rPr lang="en-US" sz="2400" u="sng" dirty="0" smtClean="0">
                <a:cs typeface="Times New Roman" pitchFamily="18" charset="0"/>
              </a:rPr>
              <a:t>division by 0</a:t>
            </a:r>
            <a:r>
              <a:rPr lang="en-US" sz="2400" dirty="0" smtClean="0">
                <a:cs typeface="Times New Roman" pitchFamily="18" charset="0"/>
              </a:rPr>
              <a:t>, overflow, illegal instruction. Also called software related exceptions.</a:t>
            </a:r>
          </a:p>
          <a:p>
            <a:pPr algn="just">
              <a:lnSpc>
                <a:spcPct val="100000"/>
              </a:lnSpc>
              <a:buFont typeface="Wingdings" pitchFamily="2" charset="2"/>
              <a:buChar char="§"/>
            </a:pPr>
            <a:r>
              <a:rPr lang="en-US" sz="2400" b="1" dirty="0" smtClean="0">
                <a:cs typeface="Times New Roman" pitchFamily="18" charset="0"/>
              </a:rPr>
              <a:t>External exception</a:t>
            </a:r>
            <a:r>
              <a:rPr lang="en-US" sz="2400" dirty="0" smtClean="0">
                <a:cs typeface="Times New Roman" pitchFamily="18" charset="0"/>
              </a:rPr>
              <a:t>: caused by a message to the CPU seeking attention from a source </a:t>
            </a:r>
            <a:r>
              <a:rPr lang="en-US" sz="2400" dirty="0" smtClean="0">
                <a:solidFill>
                  <a:schemeClr val="accent2"/>
                </a:solidFill>
                <a:cs typeface="Times New Roman" pitchFamily="18" charset="0"/>
              </a:rPr>
              <a:t>outside</a:t>
            </a:r>
            <a:r>
              <a:rPr lang="en-US" sz="2400" dirty="0" smtClean="0">
                <a:cs typeface="Times New Roman" pitchFamily="18" charset="0"/>
              </a:rPr>
              <a:t> the CPU, e.g., </a:t>
            </a:r>
            <a:r>
              <a:rPr lang="en-US" sz="2400" u="sng" dirty="0" smtClean="0">
                <a:cs typeface="Times New Roman" pitchFamily="18" charset="0"/>
              </a:rPr>
              <a:t>out-of-memory</a:t>
            </a:r>
            <a:r>
              <a:rPr lang="en-US" sz="2400" dirty="0" smtClean="0">
                <a:cs typeface="Times New Roman" pitchFamily="18" charset="0"/>
              </a:rPr>
              <a:t>, memory access violation, bus error, device busy.</a:t>
            </a:r>
          </a:p>
        </p:txBody>
      </p:sp>
    </p:spTree>
    <p:extLst>
      <p:ext uri="{BB962C8B-B14F-4D97-AF65-F5344CB8AC3E}">
        <p14:creationId xmlns:p14="http://schemas.microsoft.com/office/powerpoint/2010/main" val="10763826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28600"/>
            <a:ext cx="8534400" cy="6494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1" name="Rectangle 6"/>
          <p:cNvSpPr>
            <a:spLocks noChangeArrowheads="1"/>
          </p:cNvSpPr>
          <p:nvPr/>
        </p:nvSpPr>
        <p:spPr bwMode="auto">
          <a:xfrm>
            <a:off x="533400" y="228600"/>
            <a:ext cx="312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defTabSz="966788">
              <a:lnSpc>
                <a:spcPct val="75000"/>
              </a:lnSpc>
              <a:spcBef>
                <a:spcPct val="20000"/>
              </a:spcBef>
            </a:pPr>
            <a:r>
              <a:rPr lang="en-US" b="1">
                <a:solidFill>
                  <a:srgbClr val="000080"/>
                </a:solidFill>
              </a:rPr>
              <a:t>Motorola 68000</a:t>
            </a:r>
            <a:br>
              <a:rPr lang="en-US" b="1">
                <a:solidFill>
                  <a:srgbClr val="000080"/>
                </a:solidFill>
              </a:rPr>
            </a:br>
            <a:r>
              <a:rPr lang="en-US" b="1">
                <a:solidFill>
                  <a:srgbClr val="000080"/>
                </a:solidFill>
              </a:rPr>
              <a:t>Exceptions</a:t>
            </a:r>
          </a:p>
        </p:txBody>
      </p:sp>
    </p:spTree>
    <p:extLst>
      <p:ext uri="{BB962C8B-B14F-4D97-AF65-F5344CB8AC3E}">
        <p14:creationId xmlns:p14="http://schemas.microsoft.com/office/powerpoint/2010/main" val="17007980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71513" y="152400"/>
            <a:ext cx="7807325" cy="563563"/>
          </a:xfrm>
        </p:spPr>
        <p:txBody>
          <a:bodyPr/>
          <a:lstStyle/>
          <a:p>
            <a:r>
              <a:rPr lang="en-US" smtClean="0"/>
              <a:t>Exception Handling</a:t>
            </a:r>
          </a:p>
        </p:txBody>
      </p:sp>
      <p:sp>
        <p:nvSpPr>
          <p:cNvPr id="64515" name="Rectangle 3"/>
          <p:cNvSpPr>
            <a:spLocks noGrp="1" noChangeArrowheads="1"/>
          </p:cNvSpPr>
          <p:nvPr>
            <p:ph type="body" idx="1"/>
          </p:nvPr>
        </p:nvSpPr>
        <p:spPr>
          <a:xfrm>
            <a:off x="533400" y="838200"/>
            <a:ext cx="8382000" cy="6019800"/>
          </a:xfrm>
        </p:spPr>
        <p:txBody>
          <a:bodyPr/>
          <a:lstStyle/>
          <a:p>
            <a:pPr>
              <a:lnSpc>
                <a:spcPct val="105000"/>
              </a:lnSpc>
            </a:pPr>
            <a:r>
              <a:rPr lang="en-US" sz="2400" dirty="0" smtClean="0"/>
              <a:t>Exceptions will be handled at different levels:</a:t>
            </a:r>
          </a:p>
          <a:p>
            <a:pPr>
              <a:lnSpc>
                <a:spcPct val="105000"/>
              </a:lnSpc>
              <a:buFont typeface="Wingdings" pitchFamily="2" charset="2"/>
              <a:buChar char="§"/>
            </a:pPr>
            <a:r>
              <a:rPr lang="en-US" sz="2400" dirty="0" smtClean="0"/>
              <a:t>Hardware level: When an exception occurs, the hardware identifies the exception source and computes the exception handler's entry address.</a:t>
            </a:r>
          </a:p>
          <a:p>
            <a:pPr>
              <a:lnSpc>
                <a:spcPct val="105000"/>
              </a:lnSpc>
              <a:buFont typeface="Wingdings" pitchFamily="2" charset="2"/>
              <a:buChar char="§"/>
            </a:pPr>
            <a:r>
              <a:rPr lang="en-US" sz="2400" dirty="0" smtClean="0"/>
              <a:t>OS level: For each exception, write a simple exception handler and store the handler at the specified handler's entry address.</a:t>
            </a:r>
          </a:p>
          <a:p>
            <a:pPr>
              <a:lnSpc>
                <a:spcPct val="105000"/>
              </a:lnSpc>
              <a:buFont typeface="Wingdings" pitchFamily="2" charset="2"/>
              <a:buChar char="§"/>
            </a:pPr>
            <a:r>
              <a:rPr lang="en-US" sz="2400" dirty="0" smtClean="0"/>
              <a:t>Programming language level: The language provides exception classes to handle the exceptions with more details.</a:t>
            </a:r>
          </a:p>
          <a:p>
            <a:pPr>
              <a:lnSpc>
                <a:spcPct val="105000"/>
              </a:lnSpc>
              <a:buFont typeface="Wingdings" pitchFamily="2" charset="2"/>
              <a:buChar char="§"/>
            </a:pPr>
            <a:r>
              <a:rPr lang="en-US" sz="2400" dirty="0" smtClean="0"/>
              <a:t>User program level: A programmer can write application-specific exception handler to handle the exceptions. It is better to separate the code that perform required functions from the code that handle the exceptions. We focus on this level here.</a:t>
            </a:r>
          </a:p>
          <a:p>
            <a:pPr>
              <a:lnSpc>
                <a:spcPct val="105000"/>
              </a:lnSpc>
              <a:buFont typeface="Wingdings" pitchFamily="2" charset="2"/>
              <a:buChar char="§"/>
            </a:pPr>
            <a:r>
              <a:rPr lang="en-US" sz="2400" dirty="0" smtClean="0"/>
              <a:t>Each level above </a:t>
            </a:r>
            <a:r>
              <a:rPr lang="en-US" sz="2400" dirty="0" smtClean="0">
                <a:solidFill>
                  <a:schemeClr val="accent2"/>
                </a:solidFill>
              </a:rPr>
              <a:t>makes use of the handlers below</a:t>
            </a:r>
            <a:r>
              <a:rPr lang="en-US" sz="2400" dirty="0" smtClean="0"/>
              <a:t> and can </a:t>
            </a:r>
            <a:br>
              <a:rPr lang="en-US" sz="2400" dirty="0" smtClean="0"/>
            </a:br>
            <a:r>
              <a:rPr lang="en-US" sz="2400" dirty="0" smtClean="0">
                <a:solidFill>
                  <a:schemeClr val="accent2"/>
                </a:solidFill>
              </a:rPr>
              <a:t>consider extra exceptions and add handlers</a:t>
            </a:r>
            <a:r>
              <a:rPr lang="en-US" sz="2400" dirty="0" smtClean="0"/>
              <a:t>.</a:t>
            </a:r>
          </a:p>
        </p:txBody>
      </p:sp>
    </p:spTree>
    <p:extLst>
      <p:ext uri="{BB962C8B-B14F-4D97-AF65-F5344CB8AC3E}">
        <p14:creationId xmlns:p14="http://schemas.microsoft.com/office/powerpoint/2010/main" val="20316375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71513" y="76200"/>
            <a:ext cx="7807325" cy="563563"/>
          </a:xfrm>
        </p:spPr>
        <p:txBody>
          <a:bodyPr/>
          <a:lstStyle/>
          <a:p>
            <a:r>
              <a:rPr lang="en-US" smtClean="0"/>
              <a:t>Uncaught Exception</a:t>
            </a:r>
          </a:p>
        </p:txBody>
      </p:sp>
      <p:pic>
        <p:nvPicPr>
          <p:cNvPr id="65539" name="Picture 5" descr="user_exception_detail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731963"/>
            <a:ext cx="6553200"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6"/>
          <p:cNvSpPr txBox="1">
            <a:spLocks noChangeArrowheads="1"/>
          </p:cNvSpPr>
          <p:nvPr/>
        </p:nvSpPr>
        <p:spPr bwMode="auto">
          <a:xfrm>
            <a:off x="609600" y="857250"/>
            <a:ext cx="8077200" cy="8223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If an exception is not covered by the programmer’s handlers, you may get a message like this from a lower level handler:</a:t>
            </a:r>
          </a:p>
        </p:txBody>
      </p:sp>
      <p:sp>
        <p:nvSpPr>
          <p:cNvPr id="65541" name="Text Box 7"/>
          <p:cNvSpPr txBox="1">
            <a:spLocks noChangeArrowheads="1"/>
          </p:cNvSpPr>
          <p:nvPr/>
        </p:nvSpPr>
        <p:spPr bwMode="auto">
          <a:xfrm>
            <a:off x="838200" y="6248400"/>
            <a:ext cx="80772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If you write exception handlers properly, you can avoid this.</a:t>
            </a:r>
          </a:p>
        </p:txBody>
      </p:sp>
    </p:spTree>
    <p:extLst>
      <p:ext uri="{BB962C8B-B14F-4D97-AF65-F5344CB8AC3E}">
        <p14:creationId xmlns:p14="http://schemas.microsoft.com/office/powerpoint/2010/main" val="34970148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12763" y="403225"/>
            <a:ext cx="8097837" cy="563563"/>
          </a:xfrm>
        </p:spPr>
        <p:txBody>
          <a:bodyPr/>
          <a:lstStyle/>
          <a:p>
            <a:r>
              <a:rPr lang="en-US" smtClean="0"/>
              <a:t>VS .Net C++ Exception Library and Classes</a:t>
            </a:r>
          </a:p>
        </p:txBody>
      </p:sp>
      <p:sp>
        <p:nvSpPr>
          <p:cNvPr id="66563" name="Text Box 4"/>
          <p:cNvSpPr txBox="1">
            <a:spLocks noChangeArrowheads="1"/>
          </p:cNvSpPr>
          <p:nvPr/>
        </p:nvSpPr>
        <p:spPr bwMode="auto">
          <a:xfrm>
            <a:off x="762000" y="1219200"/>
            <a:ext cx="7924800" cy="52165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a:t>VS C++ exception library &lt;stdexcept&gt;  includes the following exception classes:</a:t>
            </a:r>
          </a:p>
          <a:p>
            <a:r>
              <a:rPr lang="en-US" sz="2800">
                <a:latin typeface="Courier New" pitchFamily="49" charset="0"/>
              </a:rPr>
              <a:t>	exception Class (root class)</a:t>
            </a:r>
          </a:p>
          <a:p>
            <a:r>
              <a:rPr lang="en-US" sz="2800">
                <a:latin typeface="Courier New" pitchFamily="49" charset="0"/>
              </a:rPr>
              <a:t>	domain_error Class </a:t>
            </a:r>
          </a:p>
          <a:p>
            <a:r>
              <a:rPr lang="en-US" sz="2800">
                <a:latin typeface="Courier New" pitchFamily="49" charset="0"/>
              </a:rPr>
              <a:t>	invalid_argument Class</a:t>
            </a:r>
          </a:p>
          <a:p>
            <a:r>
              <a:rPr lang="en-US" sz="2800">
                <a:latin typeface="Courier New" pitchFamily="49" charset="0"/>
              </a:rPr>
              <a:t>	length_error Class</a:t>
            </a:r>
          </a:p>
          <a:p>
            <a:r>
              <a:rPr lang="en-US" sz="2800">
                <a:latin typeface="Courier New" pitchFamily="49" charset="0"/>
              </a:rPr>
              <a:t>	logic_error Class</a:t>
            </a:r>
          </a:p>
          <a:p>
            <a:r>
              <a:rPr lang="en-US" sz="2800">
                <a:latin typeface="Courier New" pitchFamily="49" charset="0"/>
              </a:rPr>
              <a:t>	out_of_range Class</a:t>
            </a:r>
          </a:p>
          <a:p>
            <a:r>
              <a:rPr lang="en-US" sz="2800">
                <a:latin typeface="Courier New" pitchFamily="49" charset="0"/>
              </a:rPr>
              <a:t>	overflow_error Class</a:t>
            </a:r>
          </a:p>
          <a:p>
            <a:r>
              <a:rPr lang="en-US" sz="2800">
                <a:latin typeface="Courier New" pitchFamily="49" charset="0"/>
              </a:rPr>
              <a:t>	range_error Class</a:t>
            </a:r>
          </a:p>
          <a:p>
            <a:r>
              <a:rPr lang="en-US" sz="2800">
                <a:latin typeface="Courier New" pitchFamily="49" charset="0"/>
              </a:rPr>
              <a:t>	runtime_error Class</a:t>
            </a:r>
          </a:p>
          <a:p>
            <a:r>
              <a:rPr lang="en-US" sz="2800">
                <a:latin typeface="Courier New" pitchFamily="49" charset="0"/>
              </a:rPr>
              <a:t>	underflow_error Class</a:t>
            </a:r>
          </a:p>
        </p:txBody>
      </p:sp>
    </p:spTree>
    <p:extLst>
      <p:ext uri="{BB962C8B-B14F-4D97-AF65-F5344CB8AC3E}">
        <p14:creationId xmlns:p14="http://schemas.microsoft.com/office/powerpoint/2010/main" val="2662335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71513" y="304800"/>
            <a:ext cx="7807325" cy="563563"/>
          </a:xfrm>
        </p:spPr>
        <p:txBody>
          <a:bodyPr/>
          <a:lstStyle/>
          <a:p>
            <a:r>
              <a:rPr lang="en-US" smtClean="0"/>
              <a:t>Circular (Cyclic) Queue</a:t>
            </a:r>
          </a:p>
        </p:txBody>
      </p:sp>
      <p:sp>
        <p:nvSpPr>
          <p:cNvPr id="8195" name="Oval 22"/>
          <p:cNvSpPr>
            <a:spLocks noChangeArrowheads="1"/>
          </p:cNvSpPr>
          <p:nvPr/>
        </p:nvSpPr>
        <p:spPr bwMode="auto">
          <a:xfrm>
            <a:off x="838200" y="1790700"/>
            <a:ext cx="3046413" cy="3048000"/>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Line 23"/>
          <p:cNvSpPr>
            <a:spLocks noChangeShapeType="1"/>
          </p:cNvSpPr>
          <p:nvPr/>
        </p:nvSpPr>
        <p:spPr bwMode="auto">
          <a:xfrm>
            <a:off x="2360613" y="1790700"/>
            <a:ext cx="0" cy="469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Line 24"/>
          <p:cNvSpPr>
            <a:spLocks noChangeShapeType="1"/>
          </p:cNvSpPr>
          <p:nvPr/>
        </p:nvSpPr>
        <p:spPr bwMode="auto">
          <a:xfrm>
            <a:off x="2360613" y="4370388"/>
            <a:ext cx="0" cy="468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25"/>
          <p:cNvSpPr>
            <a:spLocks noChangeShapeType="1"/>
          </p:cNvSpPr>
          <p:nvPr/>
        </p:nvSpPr>
        <p:spPr bwMode="auto">
          <a:xfrm>
            <a:off x="838200" y="3314700"/>
            <a:ext cx="468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26"/>
          <p:cNvSpPr>
            <a:spLocks noChangeShapeType="1"/>
          </p:cNvSpPr>
          <p:nvPr/>
        </p:nvSpPr>
        <p:spPr bwMode="auto">
          <a:xfrm>
            <a:off x="3416300" y="3314700"/>
            <a:ext cx="468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27"/>
          <p:cNvSpPr>
            <a:spLocks noChangeShapeType="1"/>
          </p:cNvSpPr>
          <p:nvPr/>
        </p:nvSpPr>
        <p:spPr bwMode="auto">
          <a:xfrm flipH="1">
            <a:off x="1774825" y="1908175"/>
            <a:ext cx="1171575" cy="2813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28"/>
          <p:cNvSpPr>
            <a:spLocks noChangeShapeType="1"/>
          </p:cNvSpPr>
          <p:nvPr/>
        </p:nvSpPr>
        <p:spPr bwMode="auto">
          <a:xfrm>
            <a:off x="1774825" y="1908175"/>
            <a:ext cx="1171575" cy="2813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29"/>
          <p:cNvSpPr>
            <a:spLocks noChangeShapeType="1"/>
          </p:cNvSpPr>
          <p:nvPr/>
        </p:nvSpPr>
        <p:spPr bwMode="auto">
          <a:xfrm flipH="1">
            <a:off x="1306513" y="2260600"/>
            <a:ext cx="2109787" cy="2109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Line 30"/>
          <p:cNvSpPr>
            <a:spLocks noChangeShapeType="1"/>
          </p:cNvSpPr>
          <p:nvPr/>
        </p:nvSpPr>
        <p:spPr bwMode="auto">
          <a:xfrm>
            <a:off x="1306513" y="2260600"/>
            <a:ext cx="2109787" cy="2109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31"/>
          <p:cNvSpPr>
            <a:spLocks noChangeShapeType="1"/>
          </p:cNvSpPr>
          <p:nvPr/>
        </p:nvSpPr>
        <p:spPr bwMode="auto">
          <a:xfrm flipH="1">
            <a:off x="955675" y="2728913"/>
            <a:ext cx="2811463" cy="1171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32"/>
          <p:cNvSpPr>
            <a:spLocks noChangeShapeType="1"/>
          </p:cNvSpPr>
          <p:nvPr/>
        </p:nvSpPr>
        <p:spPr bwMode="auto">
          <a:xfrm flipH="1" flipV="1">
            <a:off x="955675" y="2728913"/>
            <a:ext cx="2811463" cy="1054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Oval 33"/>
          <p:cNvSpPr>
            <a:spLocks noChangeArrowheads="1"/>
          </p:cNvSpPr>
          <p:nvPr/>
        </p:nvSpPr>
        <p:spPr bwMode="auto">
          <a:xfrm>
            <a:off x="1306513" y="2260600"/>
            <a:ext cx="2109787" cy="21097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Text Box 34"/>
          <p:cNvSpPr txBox="1">
            <a:spLocks noChangeArrowheads="1"/>
          </p:cNvSpPr>
          <p:nvPr/>
        </p:nvSpPr>
        <p:spPr bwMode="auto">
          <a:xfrm>
            <a:off x="2454275" y="1304925"/>
            <a:ext cx="296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8208" name="Text Box 35"/>
          <p:cNvSpPr txBox="1">
            <a:spLocks noChangeArrowheads="1"/>
          </p:cNvSpPr>
          <p:nvPr/>
        </p:nvSpPr>
        <p:spPr bwMode="auto">
          <a:xfrm>
            <a:off x="3063875" y="1530350"/>
            <a:ext cx="2984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1</a:t>
            </a:r>
          </a:p>
        </p:txBody>
      </p:sp>
      <p:sp>
        <p:nvSpPr>
          <p:cNvPr id="8209" name="Text Box 36"/>
          <p:cNvSpPr txBox="1">
            <a:spLocks noChangeArrowheads="1"/>
          </p:cNvSpPr>
          <p:nvPr/>
        </p:nvSpPr>
        <p:spPr bwMode="auto">
          <a:xfrm>
            <a:off x="3602038" y="1952625"/>
            <a:ext cx="30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2</a:t>
            </a:r>
          </a:p>
        </p:txBody>
      </p:sp>
      <p:sp>
        <p:nvSpPr>
          <p:cNvPr id="8210" name="Text Box 37"/>
          <p:cNvSpPr txBox="1">
            <a:spLocks noChangeArrowheads="1"/>
          </p:cNvSpPr>
          <p:nvPr/>
        </p:nvSpPr>
        <p:spPr bwMode="auto">
          <a:xfrm>
            <a:off x="1765300" y="1295400"/>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n-1</a:t>
            </a:r>
          </a:p>
        </p:txBody>
      </p:sp>
      <p:sp>
        <p:nvSpPr>
          <p:cNvPr id="8211" name="Text Box 38"/>
          <p:cNvSpPr txBox="1">
            <a:spLocks noChangeArrowheads="1"/>
          </p:cNvSpPr>
          <p:nvPr/>
        </p:nvSpPr>
        <p:spPr bwMode="auto">
          <a:xfrm>
            <a:off x="955675" y="1600200"/>
            <a:ext cx="487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n-2</a:t>
            </a:r>
          </a:p>
        </p:txBody>
      </p:sp>
      <p:sp>
        <p:nvSpPr>
          <p:cNvPr id="8212" name="Line 39"/>
          <p:cNvSpPr>
            <a:spLocks noChangeShapeType="1"/>
          </p:cNvSpPr>
          <p:nvPr/>
        </p:nvSpPr>
        <p:spPr bwMode="auto">
          <a:xfrm flipV="1">
            <a:off x="2360613" y="2260600"/>
            <a:ext cx="117475" cy="468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Line 40"/>
          <p:cNvSpPr>
            <a:spLocks noChangeShapeType="1"/>
          </p:cNvSpPr>
          <p:nvPr/>
        </p:nvSpPr>
        <p:spPr bwMode="auto">
          <a:xfrm flipV="1">
            <a:off x="2595563" y="2260600"/>
            <a:ext cx="0" cy="468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4" name="Text Box 41"/>
          <p:cNvSpPr txBox="1">
            <a:spLocks noChangeArrowheads="1"/>
          </p:cNvSpPr>
          <p:nvPr/>
        </p:nvSpPr>
        <p:spPr bwMode="auto">
          <a:xfrm>
            <a:off x="1738313" y="258445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front</a:t>
            </a:r>
          </a:p>
        </p:txBody>
      </p:sp>
      <p:sp>
        <p:nvSpPr>
          <p:cNvPr id="8215" name="Text Box 42"/>
          <p:cNvSpPr txBox="1">
            <a:spLocks noChangeArrowheads="1"/>
          </p:cNvSpPr>
          <p:nvPr/>
        </p:nvSpPr>
        <p:spPr bwMode="auto">
          <a:xfrm>
            <a:off x="2478088" y="2584450"/>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rear</a:t>
            </a:r>
          </a:p>
        </p:txBody>
      </p:sp>
      <p:grpSp>
        <p:nvGrpSpPr>
          <p:cNvPr id="291901" name="Group 61"/>
          <p:cNvGrpSpPr>
            <a:grpSpLocks/>
          </p:cNvGrpSpPr>
          <p:nvPr/>
        </p:nvGrpSpPr>
        <p:grpSpPr bwMode="auto">
          <a:xfrm>
            <a:off x="5291138" y="1295400"/>
            <a:ext cx="3060700" cy="3543300"/>
            <a:chOff x="3333" y="816"/>
            <a:chExt cx="1928" cy="2232"/>
          </a:xfrm>
        </p:grpSpPr>
        <p:sp>
          <p:nvSpPr>
            <p:cNvPr id="8232" name="Oval 5"/>
            <p:cNvSpPr>
              <a:spLocks noChangeArrowheads="1"/>
            </p:cNvSpPr>
            <p:nvPr/>
          </p:nvSpPr>
          <p:spPr bwMode="auto">
            <a:xfrm>
              <a:off x="3333" y="1128"/>
              <a:ext cx="1918" cy="1920"/>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 name="Line 6"/>
            <p:cNvSpPr>
              <a:spLocks noChangeShapeType="1"/>
            </p:cNvSpPr>
            <p:nvPr/>
          </p:nvSpPr>
          <p:spPr bwMode="auto">
            <a:xfrm>
              <a:off x="4292" y="1128"/>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4" name="Line 7"/>
            <p:cNvSpPr>
              <a:spLocks noChangeShapeType="1"/>
            </p:cNvSpPr>
            <p:nvPr/>
          </p:nvSpPr>
          <p:spPr bwMode="auto">
            <a:xfrm>
              <a:off x="4292" y="2753"/>
              <a:ext cx="0" cy="2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5" name="Line 8"/>
            <p:cNvSpPr>
              <a:spLocks noChangeShapeType="1"/>
            </p:cNvSpPr>
            <p:nvPr/>
          </p:nvSpPr>
          <p:spPr bwMode="auto">
            <a:xfrm>
              <a:off x="3333" y="2088"/>
              <a:ext cx="2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6" name="Line 9"/>
            <p:cNvSpPr>
              <a:spLocks noChangeShapeType="1"/>
            </p:cNvSpPr>
            <p:nvPr/>
          </p:nvSpPr>
          <p:spPr bwMode="auto">
            <a:xfrm>
              <a:off x="4956" y="2088"/>
              <a:ext cx="2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7" name="Line 10"/>
            <p:cNvSpPr>
              <a:spLocks noChangeShapeType="1"/>
            </p:cNvSpPr>
            <p:nvPr/>
          </p:nvSpPr>
          <p:spPr bwMode="auto">
            <a:xfrm flipH="1">
              <a:off x="3923" y="1202"/>
              <a:ext cx="738" cy="1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8" name="Line 11"/>
            <p:cNvSpPr>
              <a:spLocks noChangeShapeType="1"/>
            </p:cNvSpPr>
            <p:nvPr/>
          </p:nvSpPr>
          <p:spPr bwMode="auto">
            <a:xfrm>
              <a:off x="3923" y="1202"/>
              <a:ext cx="738" cy="1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9" name="Line 12"/>
            <p:cNvSpPr>
              <a:spLocks noChangeShapeType="1"/>
            </p:cNvSpPr>
            <p:nvPr/>
          </p:nvSpPr>
          <p:spPr bwMode="auto">
            <a:xfrm flipH="1">
              <a:off x="3628" y="1424"/>
              <a:ext cx="1328" cy="13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0" name="Line 13"/>
            <p:cNvSpPr>
              <a:spLocks noChangeShapeType="1"/>
            </p:cNvSpPr>
            <p:nvPr/>
          </p:nvSpPr>
          <p:spPr bwMode="auto">
            <a:xfrm>
              <a:off x="3628" y="1424"/>
              <a:ext cx="1328" cy="13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1" name="Line 14"/>
            <p:cNvSpPr>
              <a:spLocks noChangeShapeType="1"/>
            </p:cNvSpPr>
            <p:nvPr/>
          </p:nvSpPr>
          <p:spPr bwMode="auto">
            <a:xfrm flipH="1">
              <a:off x="3406" y="1719"/>
              <a:ext cx="1772" cy="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2" name="Line 15"/>
            <p:cNvSpPr>
              <a:spLocks noChangeShapeType="1"/>
            </p:cNvSpPr>
            <p:nvPr/>
          </p:nvSpPr>
          <p:spPr bwMode="auto">
            <a:xfrm flipH="1" flipV="1">
              <a:off x="3406" y="1719"/>
              <a:ext cx="1772" cy="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3" name="Oval 16"/>
            <p:cNvSpPr>
              <a:spLocks noChangeArrowheads="1"/>
            </p:cNvSpPr>
            <p:nvPr/>
          </p:nvSpPr>
          <p:spPr bwMode="auto">
            <a:xfrm>
              <a:off x="3628" y="1424"/>
              <a:ext cx="1328" cy="132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4" name="Text Box 17"/>
            <p:cNvSpPr txBox="1">
              <a:spLocks noChangeArrowheads="1"/>
            </p:cNvSpPr>
            <p:nvPr/>
          </p:nvSpPr>
          <p:spPr bwMode="auto">
            <a:xfrm>
              <a:off x="4350" y="821"/>
              <a:ext cx="18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8245" name="Text Box 18"/>
            <p:cNvSpPr txBox="1">
              <a:spLocks noChangeArrowheads="1"/>
            </p:cNvSpPr>
            <p:nvPr/>
          </p:nvSpPr>
          <p:spPr bwMode="auto">
            <a:xfrm>
              <a:off x="4735" y="964"/>
              <a:ext cx="18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1</a:t>
              </a:r>
            </a:p>
          </p:txBody>
        </p:sp>
        <p:sp>
          <p:nvSpPr>
            <p:cNvPr id="8246" name="Text Box 19"/>
            <p:cNvSpPr txBox="1">
              <a:spLocks noChangeArrowheads="1"/>
            </p:cNvSpPr>
            <p:nvPr/>
          </p:nvSpPr>
          <p:spPr bwMode="auto">
            <a:xfrm>
              <a:off x="5073" y="123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2</a:t>
              </a:r>
            </a:p>
          </p:txBody>
        </p:sp>
        <p:sp>
          <p:nvSpPr>
            <p:cNvPr id="8247" name="Text Box 20"/>
            <p:cNvSpPr txBox="1">
              <a:spLocks noChangeArrowheads="1"/>
            </p:cNvSpPr>
            <p:nvPr/>
          </p:nvSpPr>
          <p:spPr bwMode="auto">
            <a:xfrm>
              <a:off x="3917" y="816"/>
              <a:ext cx="3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n-1</a:t>
              </a:r>
            </a:p>
          </p:txBody>
        </p:sp>
        <p:sp>
          <p:nvSpPr>
            <p:cNvPr id="8248" name="Text Box 21"/>
            <p:cNvSpPr txBox="1">
              <a:spLocks noChangeArrowheads="1"/>
            </p:cNvSpPr>
            <p:nvPr/>
          </p:nvSpPr>
          <p:spPr bwMode="auto">
            <a:xfrm>
              <a:off x="3406" y="1054"/>
              <a:ext cx="3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n-2</a:t>
              </a:r>
            </a:p>
          </p:txBody>
        </p:sp>
      </p:grpSp>
      <p:grpSp>
        <p:nvGrpSpPr>
          <p:cNvPr id="291902" name="Group 62"/>
          <p:cNvGrpSpPr>
            <a:grpSpLocks/>
          </p:cNvGrpSpPr>
          <p:nvPr/>
        </p:nvGrpSpPr>
        <p:grpSpPr bwMode="auto">
          <a:xfrm>
            <a:off x="6705600" y="2773363"/>
            <a:ext cx="990600" cy="365125"/>
            <a:chOff x="4224" y="1747"/>
            <a:chExt cx="624" cy="230"/>
          </a:xfrm>
        </p:grpSpPr>
        <p:sp>
          <p:nvSpPr>
            <p:cNvPr id="8230" name="Line 43"/>
            <p:cNvSpPr>
              <a:spLocks noChangeShapeType="1"/>
            </p:cNvSpPr>
            <p:nvPr/>
          </p:nvSpPr>
          <p:spPr bwMode="auto">
            <a:xfrm flipV="1">
              <a:off x="4587" y="1776"/>
              <a:ext cx="26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1" name="Text Box 45"/>
            <p:cNvSpPr txBox="1">
              <a:spLocks noChangeArrowheads="1"/>
            </p:cNvSpPr>
            <p:nvPr/>
          </p:nvSpPr>
          <p:spPr bwMode="auto">
            <a:xfrm>
              <a:off x="4224" y="1747"/>
              <a:ext cx="3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front</a:t>
              </a:r>
            </a:p>
          </p:txBody>
        </p:sp>
      </p:grpSp>
      <p:grpSp>
        <p:nvGrpSpPr>
          <p:cNvPr id="291897" name="Group 57"/>
          <p:cNvGrpSpPr>
            <a:grpSpLocks/>
          </p:cNvGrpSpPr>
          <p:nvPr/>
        </p:nvGrpSpPr>
        <p:grpSpPr bwMode="auto">
          <a:xfrm>
            <a:off x="6110288" y="3476625"/>
            <a:ext cx="539750" cy="658813"/>
            <a:chOff x="3849" y="2190"/>
            <a:chExt cx="340" cy="415"/>
          </a:xfrm>
        </p:grpSpPr>
        <p:sp>
          <p:nvSpPr>
            <p:cNvPr id="8228" name="Line 44"/>
            <p:cNvSpPr>
              <a:spLocks noChangeShapeType="1"/>
            </p:cNvSpPr>
            <p:nvPr/>
          </p:nvSpPr>
          <p:spPr bwMode="auto">
            <a:xfrm flipH="1">
              <a:off x="3923" y="2457"/>
              <a:ext cx="74" cy="1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9" name="Text Box 46"/>
            <p:cNvSpPr txBox="1">
              <a:spLocks noChangeArrowheads="1"/>
            </p:cNvSpPr>
            <p:nvPr/>
          </p:nvSpPr>
          <p:spPr bwMode="auto">
            <a:xfrm>
              <a:off x="3849" y="2190"/>
              <a:ext cx="3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rear</a:t>
              </a:r>
            </a:p>
          </p:txBody>
        </p:sp>
      </p:grpSp>
      <p:sp>
        <p:nvSpPr>
          <p:cNvPr id="291887" name="Oval 47"/>
          <p:cNvSpPr>
            <a:spLocks noChangeArrowheads="1"/>
          </p:cNvSpPr>
          <p:nvPr/>
        </p:nvSpPr>
        <p:spPr bwMode="auto">
          <a:xfrm>
            <a:off x="7399338" y="4252913"/>
            <a:ext cx="234950" cy="233362"/>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88" name="Oval 48"/>
          <p:cNvSpPr>
            <a:spLocks noChangeArrowheads="1"/>
          </p:cNvSpPr>
          <p:nvPr/>
        </p:nvSpPr>
        <p:spPr bwMode="auto">
          <a:xfrm>
            <a:off x="7750175" y="3900488"/>
            <a:ext cx="234950" cy="23495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89" name="Oval 49"/>
          <p:cNvSpPr>
            <a:spLocks noChangeArrowheads="1"/>
          </p:cNvSpPr>
          <p:nvPr/>
        </p:nvSpPr>
        <p:spPr bwMode="auto">
          <a:xfrm>
            <a:off x="7985125" y="3432175"/>
            <a:ext cx="234950" cy="23495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90" name="Oval 50"/>
          <p:cNvSpPr>
            <a:spLocks noChangeArrowheads="1"/>
          </p:cNvSpPr>
          <p:nvPr/>
        </p:nvSpPr>
        <p:spPr bwMode="auto">
          <a:xfrm>
            <a:off x="7985125" y="2963863"/>
            <a:ext cx="234950" cy="233362"/>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91" name="Oval 51"/>
          <p:cNvSpPr>
            <a:spLocks noChangeArrowheads="1"/>
          </p:cNvSpPr>
          <p:nvPr/>
        </p:nvSpPr>
        <p:spPr bwMode="auto">
          <a:xfrm>
            <a:off x="7750175" y="2493963"/>
            <a:ext cx="234950" cy="23495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92" name="Oval 52"/>
          <p:cNvSpPr>
            <a:spLocks noChangeArrowheads="1"/>
          </p:cNvSpPr>
          <p:nvPr/>
        </p:nvSpPr>
        <p:spPr bwMode="auto">
          <a:xfrm>
            <a:off x="6462713" y="4486275"/>
            <a:ext cx="233362" cy="23495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93" name="Oval 53"/>
          <p:cNvSpPr>
            <a:spLocks noChangeArrowheads="1"/>
          </p:cNvSpPr>
          <p:nvPr/>
        </p:nvSpPr>
        <p:spPr bwMode="auto">
          <a:xfrm>
            <a:off x="6931025" y="4486275"/>
            <a:ext cx="233363" cy="23495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6" name="Text Box 55"/>
          <p:cNvSpPr txBox="1">
            <a:spLocks noChangeArrowheads="1"/>
          </p:cNvSpPr>
          <p:nvPr/>
        </p:nvSpPr>
        <p:spPr bwMode="auto">
          <a:xfrm>
            <a:off x="3416300" y="4298950"/>
            <a:ext cx="127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entries = 0</a:t>
            </a:r>
          </a:p>
        </p:txBody>
      </p:sp>
      <p:sp>
        <p:nvSpPr>
          <p:cNvPr id="291896" name="Text Box 56"/>
          <p:cNvSpPr txBox="1">
            <a:spLocks noChangeArrowheads="1"/>
          </p:cNvSpPr>
          <p:nvPr/>
        </p:nvSpPr>
        <p:spPr bwMode="auto">
          <a:xfrm>
            <a:off x="822325" y="5578475"/>
            <a:ext cx="6870700" cy="8223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a:t>For each queue-operation, it may take slightly longer</a:t>
            </a:r>
          </a:p>
          <a:p>
            <a:pPr>
              <a:buFontTx/>
              <a:buChar char="•"/>
            </a:pPr>
            <a:r>
              <a:rPr lang="en-US"/>
              <a:t>There is no penalty when the queue is falsely full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1901"/>
                                        </p:tgtEl>
                                        <p:attrNameLst>
                                          <p:attrName>style.visibility</p:attrName>
                                        </p:attrNameLst>
                                      </p:cBhvr>
                                      <p:to>
                                        <p:strVal val="visible"/>
                                      </p:to>
                                    </p:set>
                                    <p:animEffect transition="in" filter="fade">
                                      <p:cBhvr>
                                        <p:cTn id="7" dur="2000"/>
                                        <p:tgtEl>
                                          <p:spTgt spid="291901"/>
                                        </p:tgtEl>
                                      </p:cBhvr>
                                    </p:animEffect>
                                  </p:childTnLst>
                                </p:cTn>
                              </p:par>
                            </p:childTnLst>
                          </p:cTn>
                        </p:par>
                        <p:par>
                          <p:cTn id="8" fill="hold" nodeType="afterGroup">
                            <p:stCondLst>
                              <p:cond delay="2000"/>
                            </p:stCondLst>
                            <p:childTnLst>
                              <p:par>
                                <p:cTn id="9" presetID="15" presetClass="entr" presetSubtype="0" fill="hold" grpId="0" nodeType="afterEffect">
                                  <p:stCondLst>
                                    <p:cond delay="0"/>
                                  </p:stCondLst>
                                  <p:childTnLst>
                                    <p:set>
                                      <p:cBhvr>
                                        <p:cTn id="10" dur="1" fill="hold">
                                          <p:stCondLst>
                                            <p:cond delay="0"/>
                                          </p:stCondLst>
                                        </p:cTn>
                                        <p:tgtEl>
                                          <p:spTgt spid="291891"/>
                                        </p:tgtEl>
                                        <p:attrNameLst>
                                          <p:attrName>style.visibility</p:attrName>
                                        </p:attrNameLst>
                                      </p:cBhvr>
                                      <p:to>
                                        <p:strVal val="visible"/>
                                      </p:to>
                                    </p:set>
                                    <p:anim calcmode="lin" valueType="num">
                                      <p:cBhvr>
                                        <p:cTn id="11" dur="1000" fill="hold"/>
                                        <p:tgtEl>
                                          <p:spTgt spid="291891"/>
                                        </p:tgtEl>
                                        <p:attrNameLst>
                                          <p:attrName>ppt_w</p:attrName>
                                        </p:attrNameLst>
                                      </p:cBhvr>
                                      <p:tavLst>
                                        <p:tav tm="0">
                                          <p:val>
                                            <p:fltVal val="0"/>
                                          </p:val>
                                        </p:tav>
                                        <p:tav tm="100000">
                                          <p:val>
                                            <p:strVal val="#ppt_w"/>
                                          </p:val>
                                        </p:tav>
                                      </p:tavLst>
                                    </p:anim>
                                    <p:anim calcmode="lin" valueType="num">
                                      <p:cBhvr>
                                        <p:cTn id="12" dur="1000" fill="hold"/>
                                        <p:tgtEl>
                                          <p:spTgt spid="291891"/>
                                        </p:tgtEl>
                                        <p:attrNameLst>
                                          <p:attrName>ppt_h</p:attrName>
                                        </p:attrNameLst>
                                      </p:cBhvr>
                                      <p:tavLst>
                                        <p:tav tm="0">
                                          <p:val>
                                            <p:fltVal val="0"/>
                                          </p:val>
                                        </p:tav>
                                        <p:tav tm="100000">
                                          <p:val>
                                            <p:strVal val="#ppt_h"/>
                                          </p:val>
                                        </p:tav>
                                      </p:tavLst>
                                    </p:anim>
                                    <p:anim calcmode="lin" valueType="num">
                                      <p:cBhvr>
                                        <p:cTn id="13" dur="1000" fill="hold"/>
                                        <p:tgtEl>
                                          <p:spTgt spid="291891"/>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91891"/>
                                        </p:tgtEl>
                                        <p:attrNameLst>
                                          <p:attrName>ppt_y</p:attrName>
                                        </p:attrNameLst>
                                      </p:cBhvr>
                                      <p:tavLst>
                                        <p:tav tm="0" fmla="#ppt_y+(sin(-2*pi*(1-$))*-#ppt_x+cos(-2*pi*(1-$))*(1-#ppt_y))*(1-$)">
                                          <p:val>
                                            <p:fltVal val="0"/>
                                          </p:val>
                                        </p:tav>
                                        <p:tav tm="100000">
                                          <p:val>
                                            <p:fltVal val="1"/>
                                          </p:val>
                                        </p:tav>
                                      </p:tavLst>
                                    </p:anim>
                                  </p:childTnLst>
                                </p:cTn>
                              </p:par>
                            </p:childTnLst>
                          </p:cTn>
                        </p:par>
                        <p:par>
                          <p:cTn id="15" fill="hold" nodeType="afterGroup">
                            <p:stCondLst>
                              <p:cond delay="3000"/>
                            </p:stCondLst>
                            <p:childTnLst>
                              <p:par>
                                <p:cTn id="16" presetID="22" presetClass="entr" presetSubtype="8" fill="hold" nodeType="afterEffect">
                                  <p:stCondLst>
                                    <p:cond delay="0"/>
                                  </p:stCondLst>
                                  <p:childTnLst>
                                    <p:set>
                                      <p:cBhvr>
                                        <p:cTn id="17" dur="1" fill="hold">
                                          <p:stCondLst>
                                            <p:cond delay="0"/>
                                          </p:stCondLst>
                                        </p:cTn>
                                        <p:tgtEl>
                                          <p:spTgt spid="291902"/>
                                        </p:tgtEl>
                                        <p:attrNameLst>
                                          <p:attrName>style.visibility</p:attrName>
                                        </p:attrNameLst>
                                      </p:cBhvr>
                                      <p:to>
                                        <p:strVal val="visible"/>
                                      </p:to>
                                    </p:set>
                                    <p:animEffect transition="in" filter="wipe(left)">
                                      <p:cBhvr>
                                        <p:cTn id="18" dur="500"/>
                                        <p:tgtEl>
                                          <p:spTgt spid="291902"/>
                                        </p:tgtEl>
                                      </p:cBhvr>
                                    </p:animEffect>
                                  </p:childTnLst>
                                </p:cTn>
                              </p:par>
                            </p:childTnLst>
                          </p:cTn>
                        </p:par>
                        <p:par>
                          <p:cTn id="19" fill="hold" nodeType="afterGroup">
                            <p:stCondLst>
                              <p:cond delay="3500"/>
                            </p:stCondLst>
                            <p:childTnLst>
                              <p:par>
                                <p:cTn id="20" presetID="15" presetClass="entr" presetSubtype="0" fill="hold" grpId="0" nodeType="afterEffect">
                                  <p:stCondLst>
                                    <p:cond delay="0"/>
                                  </p:stCondLst>
                                  <p:childTnLst>
                                    <p:set>
                                      <p:cBhvr>
                                        <p:cTn id="21" dur="1" fill="hold">
                                          <p:stCondLst>
                                            <p:cond delay="0"/>
                                          </p:stCondLst>
                                        </p:cTn>
                                        <p:tgtEl>
                                          <p:spTgt spid="291890"/>
                                        </p:tgtEl>
                                        <p:attrNameLst>
                                          <p:attrName>style.visibility</p:attrName>
                                        </p:attrNameLst>
                                      </p:cBhvr>
                                      <p:to>
                                        <p:strVal val="visible"/>
                                      </p:to>
                                    </p:set>
                                    <p:anim calcmode="lin" valueType="num">
                                      <p:cBhvr>
                                        <p:cTn id="22" dur="1000" fill="hold"/>
                                        <p:tgtEl>
                                          <p:spTgt spid="291890"/>
                                        </p:tgtEl>
                                        <p:attrNameLst>
                                          <p:attrName>ppt_w</p:attrName>
                                        </p:attrNameLst>
                                      </p:cBhvr>
                                      <p:tavLst>
                                        <p:tav tm="0">
                                          <p:val>
                                            <p:fltVal val="0"/>
                                          </p:val>
                                        </p:tav>
                                        <p:tav tm="100000">
                                          <p:val>
                                            <p:strVal val="#ppt_w"/>
                                          </p:val>
                                        </p:tav>
                                      </p:tavLst>
                                    </p:anim>
                                    <p:anim calcmode="lin" valueType="num">
                                      <p:cBhvr>
                                        <p:cTn id="23" dur="1000" fill="hold"/>
                                        <p:tgtEl>
                                          <p:spTgt spid="291890"/>
                                        </p:tgtEl>
                                        <p:attrNameLst>
                                          <p:attrName>ppt_h</p:attrName>
                                        </p:attrNameLst>
                                      </p:cBhvr>
                                      <p:tavLst>
                                        <p:tav tm="0">
                                          <p:val>
                                            <p:fltVal val="0"/>
                                          </p:val>
                                        </p:tav>
                                        <p:tav tm="100000">
                                          <p:val>
                                            <p:strVal val="#ppt_h"/>
                                          </p:val>
                                        </p:tav>
                                      </p:tavLst>
                                    </p:anim>
                                    <p:anim calcmode="lin" valueType="num">
                                      <p:cBhvr>
                                        <p:cTn id="24" dur="1000" fill="hold"/>
                                        <p:tgtEl>
                                          <p:spTgt spid="291890"/>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91890"/>
                                        </p:tgtEl>
                                        <p:attrNameLst>
                                          <p:attrName>ppt_y</p:attrName>
                                        </p:attrNameLst>
                                      </p:cBhvr>
                                      <p:tavLst>
                                        <p:tav tm="0" fmla="#ppt_y+(sin(-2*pi*(1-$))*-#ppt_x+cos(-2*pi*(1-$))*(1-#ppt_y))*(1-$)">
                                          <p:val>
                                            <p:fltVal val="0"/>
                                          </p:val>
                                        </p:tav>
                                        <p:tav tm="100000">
                                          <p:val>
                                            <p:fltVal val="1"/>
                                          </p:val>
                                        </p:tav>
                                      </p:tavLst>
                                    </p:anim>
                                  </p:childTnLst>
                                </p:cTn>
                              </p:par>
                            </p:childTnLst>
                          </p:cTn>
                        </p:par>
                        <p:par>
                          <p:cTn id="26" fill="hold" nodeType="afterGroup">
                            <p:stCondLst>
                              <p:cond delay="4500"/>
                            </p:stCondLst>
                            <p:childTnLst>
                              <p:par>
                                <p:cTn id="27" presetID="15" presetClass="entr" presetSubtype="0" fill="hold" grpId="0" nodeType="afterEffect">
                                  <p:stCondLst>
                                    <p:cond delay="0"/>
                                  </p:stCondLst>
                                  <p:childTnLst>
                                    <p:set>
                                      <p:cBhvr>
                                        <p:cTn id="28" dur="1" fill="hold">
                                          <p:stCondLst>
                                            <p:cond delay="0"/>
                                          </p:stCondLst>
                                        </p:cTn>
                                        <p:tgtEl>
                                          <p:spTgt spid="291889"/>
                                        </p:tgtEl>
                                        <p:attrNameLst>
                                          <p:attrName>style.visibility</p:attrName>
                                        </p:attrNameLst>
                                      </p:cBhvr>
                                      <p:to>
                                        <p:strVal val="visible"/>
                                      </p:to>
                                    </p:set>
                                    <p:anim calcmode="lin" valueType="num">
                                      <p:cBhvr>
                                        <p:cTn id="29" dur="1000" fill="hold"/>
                                        <p:tgtEl>
                                          <p:spTgt spid="291889"/>
                                        </p:tgtEl>
                                        <p:attrNameLst>
                                          <p:attrName>ppt_w</p:attrName>
                                        </p:attrNameLst>
                                      </p:cBhvr>
                                      <p:tavLst>
                                        <p:tav tm="0">
                                          <p:val>
                                            <p:fltVal val="0"/>
                                          </p:val>
                                        </p:tav>
                                        <p:tav tm="100000">
                                          <p:val>
                                            <p:strVal val="#ppt_w"/>
                                          </p:val>
                                        </p:tav>
                                      </p:tavLst>
                                    </p:anim>
                                    <p:anim calcmode="lin" valueType="num">
                                      <p:cBhvr>
                                        <p:cTn id="30" dur="1000" fill="hold"/>
                                        <p:tgtEl>
                                          <p:spTgt spid="291889"/>
                                        </p:tgtEl>
                                        <p:attrNameLst>
                                          <p:attrName>ppt_h</p:attrName>
                                        </p:attrNameLst>
                                      </p:cBhvr>
                                      <p:tavLst>
                                        <p:tav tm="0">
                                          <p:val>
                                            <p:fltVal val="0"/>
                                          </p:val>
                                        </p:tav>
                                        <p:tav tm="100000">
                                          <p:val>
                                            <p:strVal val="#ppt_h"/>
                                          </p:val>
                                        </p:tav>
                                      </p:tavLst>
                                    </p:anim>
                                    <p:anim calcmode="lin" valueType="num">
                                      <p:cBhvr>
                                        <p:cTn id="31" dur="1000" fill="hold"/>
                                        <p:tgtEl>
                                          <p:spTgt spid="291889"/>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91889"/>
                                        </p:tgtEl>
                                        <p:attrNameLst>
                                          <p:attrName>ppt_y</p:attrName>
                                        </p:attrNameLst>
                                      </p:cBhvr>
                                      <p:tavLst>
                                        <p:tav tm="0" fmla="#ppt_y+(sin(-2*pi*(1-$))*-#ppt_x+cos(-2*pi*(1-$))*(1-#ppt_y))*(1-$)">
                                          <p:val>
                                            <p:fltVal val="0"/>
                                          </p:val>
                                        </p:tav>
                                        <p:tav tm="100000">
                                          <p:val>
                                            <p:fltVal val="1"/>
                                          </p:val>
                                        </p:tav>
                                      </p:tavLst>
                                    </p:anim>
                                  </p:childTnLst>
                                </p:cTn>
                              </p:par>
                            </p:childTnLst>
                          </p:cTn>
                        </p:par>
                        <p:par>
                          <p:cTn id="33" fill="hold" nodeType="afterGroup">
                            <p:stCondLst>
                              <p:cond delay="5500"/>
                            </p:stCondLst>
                            <p:childTnLst>
                              <p:par>
                                <p:cTn id="34" presetID="15" presetClass="entr" presetSubtype="0" fill="hold" grpId="0" nodeType="afterEffect">
                                  <p:stCondLst>
                                    <p:cond delay="0"/>
                                  </p:stCondLst>
                                  <p:childTnLst>
                                    <p:set>
                                      <p:cBhvr>
                                        <p:cTn id="35" dur="1" fill="hold">
                                          <p:stCondLst>
                                            <p:cond delay="0"/>
                                          </p:stCondLst>
                                        </p:cTn>
                                        <p:tgtEl>
                                          <p:spTgt spid="291888"/>
                                        </p:tgtEl>
                                        <p:attrNameLst>
                                          <p:attrName>style.visibility</p:attrName>
                                        </p:attrNameLst>
                                      </p:cBhvr>
                                      <p:to>
                                        <p:strVal val="visible"/>
                                      </p:to>
                                    </p:set>
                                    <p:anim calcmode="lin" valueType="num">
                                      <p:cBhvr>
                                        <p:cTn id="36" dur="1000" fill="hold"/>
                                        <p:tgtEl>
                                          <p:spTgt spid="291888"/>
                                        </p:tgtEl>
                                        <p:attrNameLst>
                                          <p:attrName>ppt_w</p:attrName>
                                        </p:attrNameLst>
                                      </p:cBhvr>
                                      <p:tavLst>
                                        <p:tav tm="0">
                                          <p:val>
                                            <p:fltVal val="0"/>
                                          </p:val>
                                        </p:tav>
                                        <p:tav tm="100000">
                                          <p:val>
                                            <p:strVal val="#ppt_w"/>
                                          </p:val>
                                        </p:tav>
                                      </p:tavLst>
                                    </p:anim>
                                    <p:anim calcmode="lin" valueType="num">
                                      <p:cBhvr>
                                        <p:cTn id="37" dur="1000" fill="hold"/>
                                        <p:tgtEl>
                                          <p:spTgt spid="291888"/>
                                        </p:tgtEl>
                                        <p:attrNameLst>
                                          <p:attrName>ppt_h</p:attrName>
                                        </p:attrNameLst>
                                      </p:cBhvr>
                                      <p:tavLst>
                                        <p:tav tm="0">
                                          <p:val>
                                            <p:fltVal val="0"/>
                                          </p:val>
                                        </p:tav>
                                        <p:tav tm="100000">
                                          <p:val>
                                            <p:strVal val="#ppt_h"/>
                                          </p:val>
                                        </p:tav>
                                      </p:tavLst>
                                    </p:anim>
                                    <p:anim calcmode="lin" valueType="num">
                                      <p:cBhvr>
                                        <p:cTn id="38" dur="1000" fill="hold"/>
                                        <p:tgtEl>
                                          <p:spTgt spid="29188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291888"/>
                                        </p:tgtEl>
                                        <p:attrNameLst>
                                          <p:attrName>ppt_y</p:attrName>
                                        </p:attrNameLst>
                                      </p:cBhvr>
                                      <p:tavLst>
                                        <p:tav tm="0" fmla="#ppt_y+(sin(-2*pi*(1-$))*-#ppt_x+cos(-2*pi*(1-$))*(1-#ppt_y))*(1-$)">
                                          <p:val>
                                            <p:fltVal val="0"/>
                                          </p:val>
                                        </p:tav>
                                        <p:tav tm="100000">
                                          <p:val>
                                            <p:fltVal val="1"/>
                                          </p:val>
                                        </p:tav>
                                      </p:tavLst>
                                    </p:anim>
                                  </p:childTnLst>
                                </p:cTn>
                              </p:par>
                            </p:childTnLst>
                          </p:cTn>
                        </p:par>
                        <p:par>
                          <p:cTn id="40" fill="hold" nodeType="afterGroup">
                            <p:stCondLst>
                              <p:cond delay="6500"/>
                            </p:stCondLst>
                            <p:childTnLst>
                              <p:par>
                                <p:cTn id="41" presetID="15" presetClass="entr" presetSubtype="0" fill="hold" grpId="0" nodeType="afterEffect">
                                  <p:stCondLst>
                                    <p:cond delay="0"/>
                                  </p:stCondLst>
                                  <p:childTnLst>
                                    <p:set>
                                      <p:cBhvr>
                                        <p:cTn id="42" dur="1" fill="hold">
                                          <p:stCondLst>
                                            <p:cond delay="0"/>
                                          </p:stCondLst>
                                        </p:cTn>
                                        <p:tgtEl>
                                          <p:spTgt spid="291887"/>
                                        </p:tgtEl>
                                        <p:attrNameLst>
                                          <p:attrName>style.visibility</p:attrName>
                                        </p:attrNameLst>
                                      </p:cBhvr>
                                      <p:to>
                                        <p:strVal val="visible"/>
                                      </p:to>
                                    </p:set>
                                    <p:anim calcmode="lin" valueType="num">
                                      <p:cBhvr>
                                        <p:cTn id="43" dur="1000" fill="hold"/>
                                        <p:tgtEl>
                                          <p:spTgt spid="291887"/>
                                        </p:tgtEl>
                                        <p:attrNameLst>
                                          <p:attrName>ppt_w</p:attrName>
                                        </p:attrNameLst>
                                      </p:cBhvr>
                                      <p:tavLst>
                                        <p:tav tm="0">
                                          <p:val>
                                            <p:fltVal val="0"/>
                                          </p:val>
                                        </p:tav>
                                        <p:tav tm="100000">
                                          <p:val>
                                            <p:strVal val="#ppt_w"/>
                                          </p:val>
                                        </p:tav>
                                      </p:tavLst>
                                    </p:anim>
                                    <p:anim calcmode="lin" valueType="num">
                                      <p:cBhvr>
                                        <p:cTn id="44" dur="1000" fill="hold"/>
                                        <p:tgtEl>
                                          <p:spTgt spid="291887"/>
                                        </p:tgtEl>
                                        <p:attrNameLst>
                                          <p:attrName>ppt_h</p:attrName>
                                        </p:attrNameLst>
                                      </p:cBhvr>
                                      <p:tavLst>
                                        <p:tav tm="0">
                                          <p:val>
                                            <p:fltVal val="0"/>
                                          </p:val>
                                        </p:tav>
                                        <p:tav tm="100000">
                                          <p:val>
                                            <p:strVal val="#ppt_h"/>
                                          </p:val>
                                        </p:tav>
                                      </p:tavLst>
                                    </p:anim>
                                    <p:anim calcmode="lin" valueType="num">
                                      <p:cBhvr>
                                        <p:cTn id="45" dur="1000" fill="hold"/>
                                        <p:tgtEl>
                                          <p:spTgt spid="29188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91887"/>
                                        </p:tgtEl>
                                        <p:attrNameLst>
                                          <p:attrName>ppt_y</p:attrName>
                                        </p:attrNameLst>
                                      </p:cBhvr>
                                      <p:tavLst>
                                        <p:tav tm="0" fmla="#ppt_y+(sin(-2*pi*(1-$))*-#ppt_x+cos(-2*pi*(1-$))*(1-#ppt_y))*(1-$)">
                                          <p:val>
                                            <p:fltVal val="0"/>
                                          </p:val>
                                        </p:tav>
                                        <p:tav tm="100000">
                                          <p:val>
                                            <p:fltVal val="1"/>
                                          </p:val>
                                        </p:tav>
                                      </p:tavLst>
                                    </p:anim>
                                  </p:childTnLst>
                                </p:cTn>
                              </p:par>
                            </p:childTnLst>
                          </p:cTn>
                        </p:par>
                        <p:par>
                          <p:cTn id="47" fill="hold" nodeType="afterGroup">
                            <p:stCondLst>
                              <p:cond delay="7500"/>
                            </p:stCondLst>
                            <p:childTnLst>
                              <p:par>
                                <p:cTn id="48" presetID="15" presetClass="entr" presetSubtype="0" fill="hold" grpId="0" nodeType="afterEffect">
                                  <p:stCondLst>
                                    <p:cond delay="0"/>
                                  </p:stCondLst>
                                  <p:childTnLst>
                                    <p:set>
                                      <p:cBhvr>
                                        <p:cTn id="49" dur="1" fill="hold">
                                          <p:stCondLst>
                                            <p:cond delay="0"/>
                                          </p:stCondLst>
                                        </p:cTn>
                                        <p:tgtEl>
                                          <p:spTgt spid="291893"/>
                                        </p:tgtEl>
                                        <p:attrNameLst>
                                          <p:attrName>style.visibility</p:attrName>
                                        </p:attrNameLst>
                                      </p:cBhvr>
                                      <p:to>
                                        <p:strVal val="visible"/>
                                      </p:to>
                                    </p:set>
                                    <p:anim calcmode="lin" valueType="num">
                                      <p:cBhvr>
                                        <p:cTn id="50" dur="1000" fill="hold"/>
                                        <p:tgtEl>
                                          <p:spTgt spid="291893"/>
                                        </p:tgtEl>
                                        <p:attrNameLst>
                                          <p:attrName>ppt_w</p:attrName>
                                        </p:attrNameLst>
                                      </p:cBhvr>
                                      <p:tavLst>
                                        <p:tav tm="0">
                                          <p:val>
                                            <p:fltVal val="0"/>
                                          </p:val>
                                        </p:tav>
                                        <p:tav tm="100000">
                                          <p:val>
                                            <p:strVal val="#ppt_w"/>
                                          </p:val>
                                        </p:tav>
                                      </p:tavLst>
                                    </p:anim>
                                    <p:anim calcmode="lin" valueType="num">
                                      <p:cBhvr>
                                        <p:cTn id="51" dur="1000" fill="hold"/>
                                        <p:tgtEl>
                                          <p:spTgt spid="291893"/>
                                        </p:tgtEl>
                                        <p:attrNameLst>
                                          <p:attrName>ppt_h</p:attrName>
                                        </p:attrNameLst>
                                      </p:cBhvr>
                                      <p:tavLst>
                                        <p:tav tm="0">
                                          <p:val>
                                            <p:fltVal val="0"/>
                                          </p:val>
                                        </p:tav>
                                        <p:tav tm="100000">
                                          <p:val>
                                            <p:strVal val="#ppt_h"/>
                                          </p:val>
                                        </p:tav>
                                      </p:tavLst>
                                    </p:anim>
                                    <p:anim calcmode="lin" valueType="num">
                                      <p:cBhvr>
                                        <p:cTn id="52" dur="1000" fill="hold"/>
                                        <p:tgtEl>
                                          <p:spTgt spid="291893"/>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291893"/>
                                        </p:tgtEl>
                                        <p:attrNameLst>
                                          <p:attrName>ppt_y</p:attrName>
                                        </p:attrNameLst>
                                      </p:cBhvr>
                                      <p:tavLst>
                                        <p:tav tm="0" fmla="#ppt_y+(sin(-2*pi*(1-$))*-#ppt_x+cos(-2*pi*(1-$))*(1-#ppt_y))*(1-$)">
                                          <p:val>
                                            <p:fltVal val="0"/>
                                          </p:val>
                                        </p:tav>
                                        <p:tav tm="100000">
                                          <p:val>
                                            <p:fltVal val="1"/>
                                          </p:val>
                                        </p:tav>
                                      </p:tavLst>
                                    </p:anim>
                                  </p:childTnLst>
                                </p:cTn>
                              </p:par>
                            </p:childTnLst>
                          </p:cTn>
                        </p:par>
                        <p:par>
                          <p:cTn id="54" fill="hold" nodeType="afterGroup">
                            <p:stCondLst>
                              <p:cond delay="8500"/>
                            </p:stCondLst>
                            <p:childTnLst>
                              <p:par>
                                <p:cTn id="55" presetID="15" presetClass="entr" presetSubtype="0" fill="hold" grpId="0" nodeType="afterEffect">
                                  <p:stCondLst>
                                    <p:cond delay="0"/>
                                  </p:stCondLst>
                                  <p:childTnLst>
                                    <p:set>
                                      <p:cBhvr>
                                        <p:cTn id="56" dur="1" fill="hold">
                                          <p:stCondLst>
                                            <p:cond delay="0"/>
                                          </p:stCondLst>
                                        </p:cTn>
                                        <p:tgtEl>
                                          <p:spTgt spid="291892"/>
                                        </p:tgtEl>
                                        <p:attrNameLst>
                                          <p:attrName>style.visibility</p:attrName>
                                        </p:attrNameLst>
                                      </p:cBhvr>
                                      <p:to>
                                        <p:strVal val="visible"/>
                                      </p:to>
                                    </p:set>
                                    <p:anim calcmode="lin" valueType="num">
                                      <p:cBhvr>
                                        <p:cTn id="57" dur="1000" fill="hold"/>
                                        <p:tgtEl>
                                          <p:spTgt spid="291892"/>
                                        </p:tgtEl>
                                        <p:attrNameLst>
                                          <p:attrName>ppt_w</p:attrName>
                                        </p:attrNameLst>
                                      </p:cBhvr>
                                      <p:tavLst>
                                        <p:tav tm="0">
                                          <p:val>
                                            <p:fltVal val="0"/>
                                          </p:val>
                                        </p:tav>
                                        <p:tav tm="100000">
                                          <p:val>
                                            <p:strVal val="#ppt_w"/>
                                          </p:val>
                                        </p:tav>
                                      </p:tavLst>
                                    </p:anim>
                                    <p:anim calcmode="lin" valueType="num">
                                      <p:cBhvr>
                                        <p:cTn id="58" dur="1000" fill="hold"/>
                                        <p:tgtEl>
                                          <p:spTgt spid="291892"/>
                                        </p:tgtEl>
                                        <p:attrNameLst>
                                          <p:attrName>ppt_h</p:attrName>
                                        </p:attrNameLst>
                                      </p:cBhvr>
                                      <p:tavLst>
                                        <p:tav tm="0">
                                          <p:val>
                                            <p:fltVal val="0"/>
                                          </p:val>
                                        </p:tav>
                                        <p:tav tm="100000">
                                          <p:val>
                                            <p:strVal val="#ppt_h"/>
                                          </p:val>
                                        </p:tav>
                                      </p:tavLst>
                                    </p:anim>
                                    <p:anim calcmode="lin" valueType="num">
                                      <p:cBhvr>
                                        <p:cTn id="59" dur="1000" fill="hold"/>
                                        <p:tgtEl>
                                          <p:spTgt spid="291892"/>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291892"/>
                                        </p:tgtEl>
                                        <p:attrNameLst>
                                          <p:attrName>ppt_y</p:attrName>
                                        </p:attrNameLst>
                                      </p:cBhvr>
                                      <p:tavLst>
                                        <p:tav tm="0" fmla="#ppt_y+(sin(-2*pi*(1-$))*-#ppt_x+cos(-2*pi*(1-$))*(1-#ppt_y))*(1-$)">
                                          <p:val>
                                            <p:fltVal val="0"/>
                                          </p:val>
                                        </p:tav>
                                        <p:tav tm="100000">
                                          <p:val>
                                            <p:fltVal val="1"/>
                                          </p:val>
                                        </p:tav>
                                      </p:tavLst>
                                    </p:anim>
                                  </p:childTnLst>
                                </p:cTn>
                              </p:par>
                            </p:childTnLst>
                          </p:cTn>
                        </p:par>
                        <p:par>
                          <p:cTn id="61" fill="hold" nodeType="afterGroup">
                            <p:stCondLst>
                              <p:cond delay="9500"/>
                            </p:stCondLst>
                            <p:childTnLst>
                              <p:par>
                                <p:cTn id="62" presetID="10" presetClass="entr" presetSubtype="0" fill="hold" nodeType="afterEffect">
                                  <p:stCondLst>
                                    <p:cond delay="0"/>
                                  </p:stCondLst>
                                  <p:childTnLst>
                                    <p:set>
                                      <p:cBhvr>
                                        <p:cTn id="63" dur="1" fill="hold">
                                          <p:stCondLst>
                                            <p:cond delay="0"/>
                                          </p:stCondLst>
                                        </p:cTn>
                                        <p:tgtEl>
                                          <p:spTgt spid="291897"/>
                                        </p:tgtEl>
                                        <p:attrNameLst>
                                          <p:attrName>style.visibility</p:attrName>
                                        </p:attrNameLst>
                                      </p:cBhvr>
                                      <p:to>
                                        <p:strVal val="visible"/>
                                      </p:to>
                                    </p:set>
                                    <p:animEffect transition="in" filter="fade">
                                      <p:cBhvr>
                                        <p:cTn id="64" dur="2000"/>
                                        <p:tgtEl>
                                          <p:spTgt spid="29189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xit" presetSubtype="4" fill="hold" grpId="1" nodeType="clickEffect">
                                  <p:stCondLst>
                                    <p:cond delay="0"/>
                                  </p:stCondLst>
                                  <p:childTnLst>
                                    <p:anim calcmode="lin" valueType="num">
                                      <p:cBhvr additive="base">
                                        <p:cTn id="68" dur="500"/>
                                        <p:tgtEl>
                                          <p:spTgt spid="291891"/>
                                        </p:tgtEl>
                                        <p:attrNameLst>
                                          <p:attrName>ppt_x</p:attrName>
                                        </p:attrNameLst>
                                      </p:cBhvr>
                                      <p:tavLst>
                                        <p:tav tm="0">
                                          <p:val>
                                            <p:strVal val="ppt_x"/>
                                          </p:val>
                                        </p:tav>
                                        <p:tav tm="100000">
                                          <p:val>
                                            <p:strVal val="ppt_x"/>
                                          </p:val>
                                        </p:tav>
                                      </p:tavLst>
                                    </p:anim>
                                    <p:anim calcmode="lin" valueType="num">
                                      <p:cBhvr additive="base">
                                        <p:cTn id="69" dur="500"/>
                                        <p:tgtEl>
                                          <p:spTgt spid="291891"/>
                                        </p:tgtEl>
                                        <p:attrNameLst>
                                          <p:attrName>ppt_y</p:attrName>
                                        </p:attrNameLst>
                                      </p:cBhvr>
                                      <p:tavLst>
                                        <p:tav tm="0">
                                          <p:val>
                                            <p:strVal val="ppt_y"/>
                                          </p:val>
                                        </p:tav>
                                        <p:tav tm="100000">
                                          <p:val>
                                            <p:strVal val="1+ppt_h/2"/>
                                          </p:val>
                                        </p:tav>
                                      </p:tavLst>
                                    </p:anim>
                                    <p:set>
                                      <p:cBhvr>
                                        <p:cTn id="70" dur="1" fill="hold">
                                          <p:stCondLst>
                                            <p:cond delay="499"/>
                                          </p:stCondLst>
                                        </p:cTn>
                                        <p:tgtEl>
                                          <p:spTgt spid="291891"/>
                                        </p:tgtEl>
                                        <p:attrNameLst>
                                          <p:attrName>style.visibility</p:attrName>
                                        </p:attrNameLst>
                                      </p:cBhvr>
                                      <p:to>
                                        <p:strVal val="hidden"/>
                                      </p:to>
                                    </p:set>
                                  </p:childTnLst>
                                </p:cTn>
                              </p:par>
                            </p:childTnLst>
                          </p:cTn>
                        </p:par>
                        <p:par>
                          <p:cTn id="71" fill="hold" nodeType="afterGroup">
                            <p:stCondLst>
                              <p:cond delay="500"/>
                            </p:stCondLst>
                            <p:childTnLst>
                              <p:par>
                                <p:cTn id="72" presetID="0" presetClass="path" presetSubtype="0" accel="50000" decel="50000" fill="hold" nodeType="afterEffect">
                                  <p:stCondLst>
                                    <p:cond delay="0"/>
                                  </p:stCondLst>
                                  <p:childTnLst>
                                    <p:animMotion origin="layout" path="M 0 1.48148E-6 C 0.02083 0.03773 0.01753 0.02245 0.01753 0.04676 " pathEditMode="relative" rAng="0" ptsTypes="fA">
                                      <p:cBhvr>
                                        <p:cTn id="73" dur="2000" fill="hold"/>
                                        <p:tgtEl>
                                          <p:spTgt spid="291902"/>
                                        </p:tgtEl>
                                        <p:attrNameLst>
                                          <p:attrName>ppt_x</p:attrName>
                                          <p:attrName>ppt_y</p:attrName>
                                        </p:attrNameLst>
                                      </p:cBhvr>
                                      <p:rCtr x="1042" y="2338"/>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91896"/>
                                        </p:tgtEl>
                                        <p:attrNameLst>
                                          <p:attrName>style.visibility</p:attrName>
                                        </p:attrNameLst>
                                      </p:cBhvr>
                                      <p:to>
                                        <p:strVal val="visible"/>
                                      </p:to>
                                    </p:set>
                                    <p:animEffect transition="in" filter="wipe(left)">
                                      <p:cBhvr>
                                        <p:cTn id="78" dur="500"/>
                                        <p:tgtEl>
                                          <p:spTgt spid="291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87" grpId="0" animBg="1"/>
      <p:bldP spid="291888" grpId="0" animBg="1"/>
      <p:bldP spid="291889" grpId="0" animBg="1"/>
      <p:bldP spid="291890" grpId="0" animBg="1"/>
      <p:bldP spid="291891" grpId="0" animBg="1"/>
      <p:bldP spid="291891" grpId="1" animBg="1"/>
      <p:bldP spid="291892" grpId="0" animBg="1"/>
      <p:bldP spid="291893" grpId="0" animBg="1"/>
      <p:bldP spid="29189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228600"/>
            <a:ext cx="9144000" cy="563563"/>
          </a:xfrm>
        </p:spPr>
        <p:txBody>
          <a:bodyPr/>
          <a:lstStyle/>
          <a:p>
            <a:r>
              <a:rPr lang="en-US" dirty="0" smtClean="0"/>
              <a:t>C++ Exception Statements (BNF Syntax Definition)</a:t>
            </a:r>
          </a:p>
        </p:txBody>
      </p:sp>
      <p:sp>
        <p:nvSpPr>
          <p:cNvPr id="67587" name="Text Box 4"/>
          <p:cNvSpPr txBox="1">
            <a:spLocks noChangeArrowheads="1"/>
          </p:cNvSpPr>
          <p:nvPr/>
        </p:nvSpPr>
        <p:spPr bwMode="auto">
          <a:xfrm>
            <a:off x="533400" y="1600200"/>
            <a:ext cx="8623300" cy="44370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492500" algn="l"/>
              </a:tabLst>
              <a:defRPr sz="2400">
                <a:solidFill>
                  <a:schemeClr val="tx1"/>
                </a:solidFill>
                <a:latin typeface="Times New Roman" pitchFamily="18" charset="0"/>
              </a:defRPr>
            </a:lvl1pPr>
            <a:lvl2pPr marL="742950" indent="-285750">
              <a:tabLst>
                <a:tab pos="3492500" algn="l"/>
              </a:tabLst>
              <a:defRPr sz="2400">
                <a:solidFill>
                  <a:schemeClr val="tx1"/>
                </a:solidFill>
                <a:latin typeface="Times New Roman" pitchFamily="18" charset="0"/>
              </a:defRPr>
            </a:lvl2pPr>
            <a:lvl3pPr marL="1143000" indent="-228600">
              <a:tabLst>
                <a:tab pos="3492500" algn="l"/>
              </a:tabLst>
              <a:defRPr sz="2400">
                <a:solidFill>
                  <a:schemeClr val="tx1"/>
                </a:solidFill>
                <a:latin typeface="Times New Roman" pitchFamily="18" charset="0"/>
              </a:defRPr>
            </a:lvl3pPr>
            <a:lvl4pPr marL="1600200" indent="-228600">
              <a:tabLst>
                <a:tab pos="3492500" algn="l"/>
              </a:tabLst>
              <a:defRPr sz="2400">
                <a:solidFill>
                  <a:schemeClr val="tx1"/>
                </a:solidFill>
                <a:latin typeface="Times New Roman" pitchFamily="18" charset="0"/>
              </a:defRPr>
            </a:lvl4pPr>
            <a:lvl5pPr marL="2057400" indent="-228600">
              <a:tabLst>
                <a:tab pos="3492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492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492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492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492500" algn="l"/>
              </a:tabLst>
              <a:defRPr sz="2400">
                <a:solidFill>
                  <a:schemeClr val="tx1"/>
                </a:solidFill>
                <a:latin typeface="Times New Roman" pitchFamily="18" charset="0"/>
              </a:defRPr>
            </a:lvl9pPr>
          </a:lstStyle>
          <a:p>
            <a:pPr>
              <a:lnSpc>
                <a:spcPct val="170000"/>
              </a:lnSpc>
            </a:pPr>
            <a:r>
              <a:rPr lang="en-US" i="1"/>
              <a:t>&lt;exception-structure&gt;</a:t>
            </a:r>
            <a:r>
              <a:rPr lang="en-US"/>
              <a:t> ::= </a:t>
            </a:r>
            <a:r>
              <a:rPr lang="en-US" b="1"/>
              <a:t>try</a:t>
            </a:r>
            <a:r>
              <a:rPr lang="en-US"/>
              <a:t> &lt;</a:t>
            </a:r>
            <a:r>
              <a:rPr lang="en-US" i="1"/>
              <a:t>code-block&gt; &lt;handler-list</a:t>
            </a:r>
            <a:r>
              <a:rPr lang="en-US"/>
              <a:t>&gt;</a:t>
            </a:r>
          </a:p>
          <a:p>
            <a:pPr>
              <a:lnSpc>
                <a:spcPct val="170000"/>
              </a:lnSpc>
            </a:pPr>
            <a:r>
              <a:rPr lang="en-US" i="1"/>
              <a:t>&lt;handler-list</a:t>
            </a:r>
            <a:r>
              <a:rPr lang="en-US"/>
              <a:t>&gt; ::= &lt;empty&gt; | &lt;</a:t>
            </a:r>
            <a:r>
              <a:rPr lang="en-US" i="1"/>
              <a:t>handler&gt; | &lt;handler-list&gt; &lt;handler&gt;</a:t>
            </a:r>
            <a:endParaRPr lang="en-US"/>
          </a:p>
          <a:p>
            <a:pPr>
              <a:lnSpc>
                <a:spcPct val="170000"/>
              </a:lnSpc>
            </a:pPr>
            <a:r>
              <a:rPr lang="en-US" i="1"/>
              <a:t>&lt;handler</a:t>
            </a:r>
            <a:r>
              <a:rPr lang="en-US"/>
              <a:t>&gt; ::= </a:t>
            </a:r>
            <a:r>
              <a:rPr lang="en-US" b="1"/>
              <a:t>catch</a:t>
            </a:r>
            <a:r>
              <a:rPr lang="en-US"/>
              <a:t> ( &lt;</a:t>
            </a:r>
            <a:r>
              <a:rPr lang="en-US" i="1"/>
              <a:t>except-declaration</a:t>
            </a:r>
            <a:r>
              <a:rPr lang="en-US"/>
              <a:t>&gt;</a:t>
            </a:r>
            <a:r>
              <a:rPr lang="en-US" b="1"/>
              <a:t>)</a:t>
            </a:r>
            <a:r>
              <a:rPr lang="en-US"/>
              <a:t> &lt; </a:t>
            </a:r>
            <a:r>
              <a:rPr lang="en-US" i="1"/>
              <a:t>code-block</a:t>
            </a:r>
            <a:r>
              <a:rPr lang="en-US"/>
              <a:t> </a:t>
            </a:r>
            <a:r>
              <a:rPr lang="en-US" i="1"/>
              <a:t>&gt;</a:t>
            </a:r>
            <a:r>
              <a:rPr lang="en-US"/>
              <a:t> </a:t>
            </a:r>
          </a:p>
          <a:p>
            <a:pPr>
              <a:lnSpc>
                <a:spcPct val="170000"/>
              </a:lnSpc>
            </a:pPr>
            <a:r>
              <a:rPr lang="en-US" i="1"/>
              <a:t>&lt;except-declaration</a:t>
            </a:r>
            <a:r>
              <a:rPr lang="en-US"/>
              <a:t>&gt; ::=	</a:t>
            </a:r>
            <a:r>
              <a:rPr lang="en-US" i="1"/>
              <a:t>&lt;</a:t>
            </a:r>
            <a:r>
              <a:rPr lang="en-US" i="1">
                <a:solidFill>
                  <a:schemeClr val="accent2"/>
                </a:solidFill>
              </a:rPr>
              <a:t>type-name</a:t>
            </a:r>
            <a:r>
              <a:rPr lang="en-US" i="1"/>
              <a:t>&gt;  </a:t>
            </a:r>
            <a:r>
              <a:rPr lang="en-US"/>
              <a:t>|</a:t>
            </a:r>
          </a:p>
          <a:p>
            <a:pPr>
              <a:lnSpc>
                <a:spcPct val="170000"/>
              </a:lnSpc>
            </a:pPr>
            <a:r>
              <a:rPr lang="en-US" i="1"/>
              <a:t>	&lt;type-name&gt; &lt;</a:t>
            </a:r>
            <a:r>
              <a:rPr lang="en-US" i="1">
                <a:solidFill>
                  <a:schemeClr val="accent1"/>
                </a:solidFill>
              </a:rPr>
              <a:t>identifier</a:t>
            </a:r>
            <a:r>
              <a:rPr lang="en-US" i="1"/>
              <a:t>&gt; </a:t>
            </a:r>
            <a:r>
              <a:rPr lang="en-US"/>
              <a:t>|</a:t>
            </a:r>
          </a:p>
          <a:p>
            <a:pPr>
              <a:lnSpc>
                <a:spcPct val="170000"/>
              </a:lnSpc>
            </a:pPr>
            <a:r>
              <a:rPr lang="en-US"/>
              <a:t>	</a:t>
            </a:r>
            <a:r>
              <a:rPr lang="en-US" i="1"/>
              <a:t>&lt;type-name&gt; *&lt;</a:t>
            </a:r>
            <a:r>
              <a:rPr lang="en-US" i="1">
                <a:solidFill>
                  <a:schemeClr val="accent1"/>
                </a:solidFill>
              </a:rPr>
              <a:t>identifier</a:t>
            </a:r>
            <a:r>
              <a:rPr lang="en-US" i="1"/>
              <a:t>&gt; </a:t>
            </a:r>
            <a:endParaRPr lang="en-US"/>
          </a:p>
          <a:p>
            <a:pPr>
              <a:lnSpc>
                <a:spcPct val="170000"/>
              </a:lnSpc>
            </a:pPr>
            <a:r>
              <a:rPr lang="en-US" i="1"/>
              <a:t>&lt;throw-statement&gt;</a:t>
            </a:r>
            <a:r>
              <a:rPr lang="en-US"/>
              <a:t> ::= </a:t>
            </a:r>
            <a:r>
              <a:rPr lang="en-US" b="1">
                <a:solidFill>
                  <a:schemeClr val="accent2"/>
                </a:solidFill>
              </a:rPr>
              <a:t>throw</a:t>
            </a:r>
            <a:r>
              <a:rPr lang="en-US"/>
              <a:t> | </a:t>
            </a:r>
            <a:r>
              <a:rPr lang="en-US" b="1"/>
              <a:t>throw</a:t>
            </a:r>
            <a:r>
              <a:rPr lang="en-US"/>
              <a:t> </a:t>
            </a:r>
            <a:r>
              <a:rPr lang="en-US" i="1"/>
              <a:t>&lt;</a:t>
            </a:r>
            <a:r>
              <a:rPr lang="en-US" i="1">
                <a:solidFill>
                  <a:schemeClr val="accent1"/>
                </a:solidFill>
              </a:rPr>
              <a:t>expression</a:t>
            </a:r>
            <a:r>
              <a:rPr lang="en-US" i="1"/>
              <a:t>&gt;</a:t>
            </a:r>
            <a:endParaRPr lang="en-US"/>
          </a:p>
        </p:txBody>
      </p:sp>
      <p:sp>
        <p:nvSpPr>
          <p:cNvPr id="67588" name="Text Box 5"/>
          <p:cNvSpPr txBox="1">
            <a:spLocks noChangeArrowheads="1"/>
          </p:cNvSpPr>
          <p:nvPr/>
        </p:nvSpPr>
        <p:spPr bwMode="auto">
          <a:xfrm>
            <a:off x="669925" y="1184275"/>
            <a:ext cx="6738938"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Here is a part of the C++ exception's BNF definition: </a:t>
            </a:r>
          </a:p>
        </p:txBody>
      </p:sp>
      <p:sp>
        <p:nvSpPr>
          <p:cNvPr id="265225" name="Freeform 9"/>
          <p:cNvSpPr>
            <a:spLocks/>
          </p:cNvSpPr>
          <p:nvPr/>
        </p:nvSpPr>
        <p:spPr bwMode="auto">
          <a:xfrm>
            <a:off x="3657600" y="3962400"/>
            <a:ext cx="457200" cy="1600200"/>
          </a:xfrm>
          <a:custGeom>
            <a:avLst/>
            <a:gdLst>
              <a:gd name="T0" fmla="*/ 0 w 288"/>
              <a:gd name="T1" fmla="*/ 1600200 h 1392"/>
              <a:gd name="T2" fmla="*/ 0 w 288"/>
              <a:gd name="T3" fmla="*/ 275897 h 1392"/>
              <a:gd name="T4" fmla="*/ 457200 w 288"/>
              <a:gd name="T5" fmla="*/ 0 h 1392"/>
              <a:gd name="T6" fmla="*/ 0 60000 65536"/>
              <a:gd name="T7" fmla="*/ 0 60000 65536"/>
              <a:gd name="T8" fmla="*/ 0 60000 65536"/>
            </a:gdLst>
            <a:ahLst/>
            <a:cxnLst>
              <a:cxn ang="T6">
                <a:pos x="T0" y="T1"/>
              </a:cxn>
              <a:cxn ang="T7">
                <a:pos x="T2" y="T3"/>
              </a:cxn>
              <a:cxn ang="T8">
                <a:pos x="T4" y="T5"/>
              </a:cxn>
            </a:cxnLst>
            <a:rect l="0" t="0" r="r" b="b"/>
            <a:pathLst>
              <a:path w="288" h="1392">
                <a:moveTo>
                  <a:pt x="0" y="1392"/>
                </a:moveTo>
                <a:lnTo>
                  <a:pt x="0" y="240"/>
                </a:lnTo>
                <a:lnTo>
                  <a:pt x="288"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5228" name="Group 12"/>
          <p:cNvGrpSpPr>
            <a:grpSpLocks/>
          </p:cNvGrpSpPr>
          <p:nvPr/>
        </p:nvGrpSpPr>
        <p:grpSpPr bwMode="auto">
          <a:xfrm>
            <a:off x="6477000" y="4724400"/>
            <a:ext cx="1828800" cy="1371600"/>
            <a:chOff x="4080" y="3120"/>
            <a:chExt cx="1152" cy="864"/>
          </a:xfrm>
        </p:grpSpPr>
        <p:sp>
          <p:nvSpPr>
            <p:cNvPr id="67592" name="Freeform 10"/>
            <p:cNvSpPr>
              <a:spLocks/>
            </p:cNvSpPr>
            <p:nvPr/>
          </p:nvSpPr>
          <p:spPr bwMode="auto">
            <a:xfrm>
              <a:off x="4080" y="3120"/>
              <a:ext cx="1152" cy="864"/>
            </a:xfrm>
            <a:custGeom>
              <a:avLst/>
              <a:gdLst>
                <a:gd name="T0" fmla="*/ 0 w 1152"/>
                <a:gd name="T1" fmla="*/ 833 h 1344"/>
                <a:gd name="T2" fmla="*/ 0 w 1152"/>
                <a:gd name="T3" fmla="*/ 864 h 1344"/>
                <a:gd name="T4" fmla="*/ 1152 w 1152"/>
                <a:gd name="T5" fmla="*/ 864 h 1344"/>
                <a:gd name="T6" fmla="*/ 1152 w 1152"/>
                <a:gd name="T7" fmla="*/ 93 h 1344"/>
                <a:gd name="T8" fmla="*/ 384 w 1152"/>
                <a:gd name="T9" fmla="*/ 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2" h="1344">
                  <a:moveTo>
                    <a:pt x="0" y="1296"/>
                  </a:moveTo>
                  <a:lnTo>
                    <a:pt x="0" y="1344"/>
                  </a:lnTo>
                  <a:lnTo>
                    <a:pt x="1152" y="1344"/>
                  </a:lnTo>
                  <a:lnTo>
                    <a:pt x="1152" y="144"/>
                  </a:lnTo>
                  <a:lnTo>
                    <a:pt x="384" y="0"/>
                  </a:lnTo>
                </a:path>
              </a:pathLst>
            </a:custGeom>
            <a:noFill/>
            <a:ln w="9525">
              <a:solidFill>
                <a:schemeClr val="accent1"/>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3" name="Line 11"/>
            <p:cNvSpPr>
              <a:spLocks noChangeShapeType="1"/>
            </p:cNvSpPr>
            <p:nvPr/>
          </p:nvSpPr>
          <p:spPr bwMode="auto">
            <a:xfrm flipH="1">
              <a:off x="4464" y="3168"/>
              <a:ext cx="288" cy="96"/>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5229" name="Rectangle 13"/>
          <p:cNvSpPr>
            <a:spLocks noChangeArrowheads="1"/>
          </p:cNvSpPr>
          <p:nvPr/>
        </p:nvSpPr>
        <p:spPr bwMode="auto">
          <a:xfrm>
            <a:off x="962025" y="6172200"/>
            <a:ext cx="6945313"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Note: a </a:t>
            </a:r>
            <a:r>
              <a:rPr lang="en-US">
                <a:solidFill>
                  <a:schemeClr val="accent2"/>
                </a:solidFill>
              </a:rPr>
              <a:t>throw</a:t>
            </a:r>
            <a:r>
              <a:rPr lang="en-US"/>
              <a:t> statement is similar to a </a:t>
            </a:r>
            <a:r>
              <a:rPr lang="en-US">
                <a:solidFill>
                  <a:schemeClr val="accent2"/>
                </a:solidFill>
              </a:rPr>
              <a:t>return</a:t>
            </a:r>
            <a:r>
              <a:rPr lang="en-US"/>
              <a:t> statement.</a:t>
            </a:r>
          </a:p>
        </p:txBody>
      </p:sp>
    </p:spTree>
    <p:extLst>
      <p:ext uri="{BB962C8B-B14F-4D97-AF65-F5344CB8AC3E}">
        <p14:creationId xmlns:p14="http://schemas.microsoft.com/office/powerpoint/2010/main" val="2496644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5225"/>
                                        </p:tgtEl>
                                        <p:attrNameLst>
                                          <p:attrName>style.visibility</p:attrName>
                                        </p:attrNameLst>
                                      </p:cBhvr>
                                      <p:to>
                                        <p:strVal val="visible"/>
                                      </p:to>
                                    </p:set>
                                    <p:anim calcmode="lin" valueType="num">
                                      <p:cBhvr>
                                        <p:cTn id="7" dur="1000" fill="hold"/>
                                        <p:tgtEl>
                                          <p:spTgt spid="265225"/>
                                        </p:tgtEl>
                                        <p:attrNameLst>
                                          <p:attrName>ppt_w</p:attrName>
                                        </p:attrNameLst>
                                      </p:cBhvr>
                                      <p:tavLst>
                                        <p:tav tm="0">
                                          <p:val>
                                            <p:fltVal val="0"/>
                                          </p:val>
                                        </p:tav>
                                        <p:tav tm="100000">
                                          <p:val>
                                            <p:strVal val="#ppt_w"/>
                                          </p:val>
                                        </p:tav>
                                      </p:tavLst>
                                    </p:anim>
                                    <p:anim calcmode="lin" valueType="num">
                                      <p:cBhvr>
                                        <p:cTn id="8" dur="1000" fill="hold"/>
                                        <p:tgtEl>
                                          <p:spTgt spid="265225"/>
                                        </p:tgtEl>
                                        <p:attrNameLst>
                                          <p:attrName>ppt_h</p:attrName>
                                        </p:attrNameLst>
                                      </p:cBhvr>
                                      <p:tavLst>
                                        <p:tav tm="0">
                                          <p:val>
                                            <p:fltVal val="0"/>
                                          </p:val>
                                        </p:tav>
                                        <p:tav tm="100000">
                                          <p:val>
                                            <p:strVal val="#ppt_h"/>
                                          </p:val>
                                        </p:tav>
                                      </p:tavLst>
                                    </p:anim>
                                    <p:anim calcmode="lin" valueType="num">
                                      <p:cBhvr>
                                        <p:cTn id="9" dur="1000" fill="hold"/>
                                        <p:tgtEl>
                                          <p:spTgt spid="26522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52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65228"/>
                                        </p:tgtEl>
                                        <p:attrNameLst>
                                          <p:attrName>style.visibility</p:attrName>
                                        </p:attrNameLst>
                                      </p:cBhvr>
                                      <p:to>
                                        <p:strVal val="visible"/>
                                      </p:to>
                                    </p:set>
                                    <p:anim calcmode="lin" valueType="num">
                                      <p:cBhvr>
                                        <p:cTn id="15" dur="1000" fill="hold"/>
                                        <p:tgtEl>
                                          <p:spTgt spid="265228"/>
                                        </p:tgtEl>
                                        <p:attrNameLst>
                                          <p:attrName>ppt_w</p:attrName>
                                        </p:attrNameLst>
                                      </p:cBhvr>
                                      <p:tavLst>
                                        <p:tav tm="0">
                                          <p:val>
                                            <p:fltVal val="0"/>
                                          </p:val>
                                        </p:tav>
                                        <p:tav tm="100000">
                                          <p:val>
                                            <p:strVal val="#ppt_w"/>
                                          </p:val>
                                        </p:tav>
                                      </p:tavLst>
                                    </p:anim>
                                    <p:anim calcmode="lin" valueType="num">
                                      <p:cBhvr>
                                        <p:cTn id="16" dur="1000" fill="hold"/>
                                        <p:tgtEl>
                                          <p:spTgt spid="265228"/>
                                        </p:tgtEl>
                                        <p:attrNameLst>
                                          <p:attrName>ppt_h</p:attrName>
                                        </p:attrNameLst>
                                      </p:cBhvr>
                                      <p:tavLst>
                                        <p:tav tm="0">
                                          <p:val>
                                            <p:fltVal val="0"/>
                                          </p:val>
                                        </p:tav>
                                        <p:tav tm="100000">
                                          <p:val>
                                            <p:strVal val="#ppt_h"/>
                                          </p:val>
                                        </p:tav>
                                      </p:tavLst>
                                    </p:anim>
                                    <p:anim calcmode="lin" valueType="num">
                                      <p:cBhvr>
                                        <p:cTn id="17" dur="1000" fill="hold"/>
                                        <p:tgtEl>
                                          <p:spTgt spid="26522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652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265229"/>
                                        </p:tgtEl>
                                        <p:attrNameLst>
                                          <p:attrName>style.visibility</p:attrName>
                                        </p:attrNameLst>
                                      </p:cBhvr>
                                      <p:to>
                                        <p:strVal val="visible"/>
                                      </p:to>
                                    </p:set>
                                    <p:anim calcmode="lin" valueType="num">
                                      <p:cBhvr>
                                        <p:cTn id="23" dur="500" fill="hold"/>
                                        <p:tgtEl>
                                          <p:spTgt spid="265229"/>
                                        </p:tgtEl>
                                        <p:attrNameLst>
                                          <p:attrName>ppt_w</p:attrName>
                                        </p:attrNameLst>
                                      </p:cBhvr>
                                      <p:tavLst>
                                        <p:tav tm="0">
                                          <p:val>
                                            <p:fltVal val="0"/>
                                          </p:val>
                                        </p:tav>
                                        <p:tav tm="100000">
                                          <p:val>
                                            <p:strVal val="#ppt_w"/>
                                          </p:val>
                                        </p:tav>
                                      </p:tavLst>
                                    </p:anim>
                                    <p:anim calcmode="lin" valueType="num">
                                      <p:cBhvr>
                                        <p:cTn id="24" dur="500" fill="hold"/>
                                        <p:tgtEl>
                                          <p:spTgt spid="265229"/>
                                        </p:tgtEl>
                                        <p:attrNameLst>
                                          <p:attrName>ppt_h</p:attrName>
                                        </p:attrNameLst>
                                      </p:cBhvr>
                                      <p:tavLst>
                                        <p:tav tm="0">
                                          <p:val>
                                            <p:fltVal val="0"/>
                                          </p:val>
                                        </p:tav>
                                        <p:tav tm="100000">
                                          <p:val>
                                            <p:strVal val="#ppt_h"/>
                                          </p:val>
                                        </p:tav>
                                      </p:tavLst>
                                    </p:anim>
                                    <p:anim calcmode="lin" valueType="num">
                                      <p:cBhvr>
                                        <p:cTn id="25" dur="500" fill="hold"/>
                                        <p:tgtEl>
                                          <p:spTgt spid="265229"/>
                                        </p:tgtEl>
                                        <p:attrNameLst>
                                          <p:attrName>style.rotation</p:attrName>
                                        </p:attrNameLst>
                                      </p:cBhvr>
                                      <p:tavLst>
                                        <p:tav tm="0">
                                          <p:val>
                                            <p:fltVal val="360"/>
                                          </p:val>
                                        </p:tav>
                                        <p:tav tm="100000">
                                          <p:val>
                                            <p:fltVal val="0"/>
                                          </p:val>
                                        </p:tav>
                                      </p:tavLst>
                                    </p:anim>
                                    <p:animEffect transition="in" filter="fade">
                                      <p:cBhvr>
                                        <p:cTn id="26" dur="500"/>
                                        <p:tgtEl>
                                          <p:spTgt spid="265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5" grpId="0" animBg="1"/>
      <p:bldP spid="26522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71513" y="76200"/>
            <a:ext cx="7807325" cy="381000"/>
          </a:xfrm>
        </p:spPr>
        <p:txBody>
          <a:bodyPr/>
          <a:lstStyle/>
          <a:p>
            <a:r>
              <a:rPr lang="en-US" sz="2800" smtClean="0"/>
              <a:t>Exception Example 1</a:t>
            </a:r>
          </a:p>
        </p:txBody>
      </p:sp>
      <p:sp>
        <p:nvSpPr>
          <p:cNvPr id="68611" name="Rectangle 3"/>
          <p:cNvSpPr>
            <a:spLocks noGrp="1" noChangeArrowheads="1"/>
          </p:cNvSpPr>
          <p:nvPr>
            <p:ph type="body" idx="1"/>
          </p:nvPr>
        </p:nvSpPr>
        <p:spPr>
          <a:xfrm>
            <a:off x="671513" y="609600"/>
            <a:ext cx="8243887" cy="6248400"/>
          </a:xfrm>
        </p:spPr>
        <p:txBody>
          <a:bodyPr/>
          <a:lstStyle/>
          <a:p>
            <a:pPr marL="571500" indent="-571500">
              <a:tabLst>
                <a:tab pos="914400" algn="l"/>
                <a:tab pos="1371600" algn="l"/>
                <a:tab pos="1828800" algn="l"/>
                <a:tab pos="2286000" algn="l"/>
                <a:tab pos="3543300" algn="l"/>
              </a:tabLst>
            </a:pPr>
            <a:r>
              <a:rPr lang="en-US" sz="1700" dirty="0" smtClean="0">
                <a:latin typeface="Courier New" pitchFamily="49" charset="0"/>
              </a:rPr>
              <a:t>#include &lt;iostream&gt;</a:t>
            </a:r>
          </a:p>
          <a:p>
            <a:pPr marL="571500" indent="-571500">
              <a:tabLst>
                <a:tab pos="914400" algn="l"/>
                <a:tab pos="1371600" algn="l"/>
                <a:tab pos="1828800" algn="l"/>
                <a:tab pos="2286000" algn="l"/>
                <a:tab pos="3543300" algn="l"/>
              </a:tabLst>
            </a:pPr>
            <a:r>
              <a:rPr lang="en-US" sz="1700" dirty="0" smtClean="0">
                <a:latin typeface="Courier New" pitchFamily="49" charset="0"/>
              </a:rPr>
              <a:t>using namespace </a:t>
            </a:r>
            <a:r>
              <a:rPr lang="en-US" sz="1700" dirty="0" err="1" smtClean="0">
                <a:latin typeface="Courier New" pitchFamily="49" charset="0"/>
              </a:rPr>
              <a:t>std</a:t>
            </a:r>
            <a:r>
              <a:rPr lang="en-US" sz="1700" dirty="0" smtClean="0">
                <a:latin typeface="Courier New" pitchFamily="49" charset="0"/>
              </a:rPr>
              <a:t>;	// it includes &lt;</a:t>
            </a:r>
            <a:r>
              <a:rPr lang="en-US" sz="1700" dirty="0" err="1" smtClean="0">
                <a:latin typeface="Courier New" pitchFamily="49" charset="0"/>
              </a:rPr>
              <a:t>stdexcept</a:t>
            </a:r>
            <a:r>
              <a:rPr lang="en-US" sz="1700" dirty="0" smtClean="0">
                <a:latin typeface="Courier New" pitchFamily="49" charset="0"/>
              </a:rPr>
              <a:t>&gt; lib</a:t>
            </a:r>
          </a:p>
          <a:p>
            <a:pPr marL="571500" indent="-571500">
              <a:tabLst>
                <a:tab pos="914400" algn="l"/>
                <a:tab pos="1371600" algn="l"/>
                <a:tab pos="1828800" algn="l"/>
                <a:tab pos="2286000" algn="l"/>
                <a:tab pos="3543300" algn="l"/>
              </a:tabLst>
            </a:pPr>
            <a:r>
              <a:rPr lang="en-US" sz="1700" dirty="0" err="1" smtClean="0">
                <a:latin typeface="Courier New" pitchFamily="49" charset="0"/>
              </a:rPr>
              <a:t>int</a:t>
            </a:r>
            <a:r>
              <a:rPr lang="en-US" sz="1700" dirty="0" smtClean="0">
                <a:latin typeface="Courier New" pitchFamily="49" charset="0"/>
              </a:rPr>
              <a:t> main() {</a:t>
            </a:r>
          </a:p>
          <a:p>
            <a:pPr marL="571500" indent="-571500">
              <a:tabLst>
                <a:tab pos="914400" algn="l"/>
                <a:tab pos="1371600" algn="l"/>
                <a:tab pos="1828800" algn="l"/>
                <a:tab pos="2286000" algn="l"/>
                <a:tab pos="3543300" algn="l"/>
              </a:tabLst>
            </a:pPr>
            <a:r>
              <a:rPr lang="en-US" sz="1700" dirty="0" smtClean="0">
                <a:latin typeface="Courier New" pitchFamily="49" charset="0"/>
              </a:rPr>
              <a:t>    </a:t>
            </a:r>
            <a:r>
              <a:rPr lang="en-US" sz="1700" dirty="0" err="1" smtClean="0">
                <a:latin typeface="Courier New" pitchFamily="49" charset="0"/>
              </a:rPr>
              <a:t>int</a:t>
            </a:r>
            <a:r>
              <a:rPr lang="en-US" sz="1700" dirty="0" smtClean="0">
                <a:latin typeface="Courier New" pitchFamily="49" charset="0"/>
              </a:rPr>
              <a:t> *queue, n;</a:t>
            </a:r>
          </a:p>
          <a:p>
            <a:pPr marL="571500" indent="-571500">
              <a:tabLst>
                <a:tab pos="914400" algn="l"/>
                <a:tab pos="1371600" algn="l"/>
                <a:tab pos="1828800" algn="l"/>
                <a:tab pos="2286000" algn="l"/>
                <a:tab pos="3543300" algn="l"/>
              </a:tabLst>
            </a:pPr>
            <a:r>
              <a:rPr lang="en-US" sz="1700" dirty="0" smtClean="0">
                <a:latin typeface="Courier New" pitchFamily="49" charset="0"/>
              </a:rPr>
              <a:t>	cout &lt;&lt; "Enter queue-size </a:t>
            </a:r>
            <a:r>
              <a:rPr lang="en-US" sz="1700" dirty="0" smtClean="0">
                <a:solidFill>
                  <a:srgbClr val="CC3300"/>
                </a:solidFill>
                <a:latin typeface="Courier New" pitchFamily="49" charset="0"/>
              </a:rPr>
              <a:t>&gt;= 10</a:t>
            </a:r>
            <a:r>
              <a:rPr lang="en-US" sz="1700" dirty="0" smtClean="0">
                <a:latin typeface="Courier New" pitchFamily="49" charset="0"/>
              </a:rPr>
              <a:t>: " &lt;&lt; '\n';</a:t>
            </a:r>
          </a:p>
          <a:p>
            <a:pPr marL="571500" indent="-571500">
              <a:tabLst>
                <a:tab pos="914400" algn="l"/>
                <a:tab pos="1371600" algn="l"/>
                <a:tab pos="1828800" algn="l"/>
                <a:tab pos="2286000" algn="l"/>
                <a:tab pos="3543300" algn="l"/>
              </a:tabLst>
            </a:pPr>
            <a:r>
              <a:rPr lang="en-US" sz="1700" dirty="0" smtClean="0">
                <a:latin typeface="Courier New" pitchFamily="49" charset="0"/>
              </a:rPr>
              <a:t>	cin &gt;&gt; n;</a:t>
            </a:r>
          </a:p>
          <a:p>
            <a:pPr marL="571500" indent="-571500">
              <a:tabLst>
                <a:tab pos="914400" algn="l"/>
                <a:tab pos="1371600" algn="l"/>
                <a:tab pos="1828800" algn="l"/>
                <a:tab pos="2286000" algn="l"/>
                <a:tab pos="3543300" algn="l"/>
              </a:tabLst>
            </a:pPr>
            <a:r>
              <a:rPr lang="en-US" sz="1700" dirty="0" smtClean="0">
                <a:latin typeface="Courier New" pitchFamily="49" charset="0"/>
              </a:rPr>
              <a:t>	</a:t>
            </a:r>
            <a:r>
              <a:rPr lang="en-US" sz="1700" b="1" dirty="0" smtClean="0">
                <a:latin typeface="Courier New" pitchFamily="49" charset="0"/>
              </a:rPr>
              <a:t>try</a:t>
            </a:r>
            <a:r>
              <a:rPr lang="en-US" sz="1700" dirty="0" smtClean="0">
                <a:latin typeface="Courier New" pitchFamily="49" charset="0"/>
              </a:rPr>
              <a:t> {</a:t>
            </a:r>
          </a:p>
          <a:p>
            <a:pPr marL="571500" indent="-571500">
              <a:tabLst>
                <a:tab pos="914400" algn="l"/>
                <a:tab pos="1371600" algn="l"/>
                <a:tab pos="1828800" algn="l"/>
                <a:tab pos="2286000" algn="l"/>
                <a:tab pos="3543300" algn="l"/>
              </a:tabLst>
            </a:pPr>
            <a:r>
              <a:rPr lang="en-US" sz="1700" dirty="0" smtClean="0">
                <a:latin typeface="Courier New" pitchFamily="49" charset="0"/>
              </a:rPr>
              <a:t> 		if (</a:t>
            </a:r>
            <a:r>
              <a:rPr lang="en-US" sz="1700" dirty="0" smtClean="0">
                <a:solidFill>
                  <a:srgbClr val="CC3300"/>
                </a:solidFill>
                <a:latin typeface="Courier New" pitchFamily="49" charset="0"/>
              </a:rPr>
              <a:t>n &lt; 10</a:t>
            </a:r>
            <a:r>
              <a:rPr lang="en-US" sz="1700" dirty="0" smtClean="0">
                <a:latin typeface="Courier New" pitchFamily="49" charset="0"/>
              </a:rPr>
              <a:t>)</a:t>
            </a:r>
          </a:p>
          <a:p>
            <a:pPr marL="571500" indent="-571500">
              <a:tabLst>
                <a:tab pos="914400" algn="l"/>
                <a:tab pos="1371600" algn="l"/>
                <a:tab pos="1828800" algn="l"/>
                <a:tab pos="2286000" algn="l"/>
                <a:tab pos="3543300" algn="l"/>
              </a:tabLst>
            </a:pPr>
            <a:r>
              <a:rPr lang="en-US" sz="1700" dirty="0" smtClean="0">
                <a:latin typeface="Courier New" pitchFamily="49" charset="0"/>
              </a:rPr>
              <a:t>			</a:t>
            </a:r>
            <a:r>
              <a:rPr lang="en-US" sz="1700" b="1" dirty="0" smtClean="0">
                <a:latin typeface="Courier New" pitchFamily="49" charset="0"/>
              </a:rPr>
              <a:t>throw</a:t>
            </a:r>
            <a:r>
              <a:rPr lang="en-US" sz="1700" dirty="0" smtClean="0">
                <a:latin typeface="Courier New" pitchFamily="49" charset="0"/>
              </a:rPr>
              <a:t> -1;</a:t>
            </a:r>
          </a:p>
          <a:p>
            <a:pPr marL="571500" indent="-571500">
              <a:tabLst>
                <a:tab pos="914400" algn="l"/>
                <a:tab pos="1371600" algn="l"/>
                <a:tab pos="1828800" algn="l"/>
                <a:tab pos="2286000" algn="l"/>
                <a:tab pos="3543300" algn="l"/>
              </a:tabLst>
            </a:pPr>
            <a:r>
              <a:rPr lang="en-US" sz="1700" dirty="0" smtClean="0">
                <a:latin typeface="Courier New" pitchFamily="49" charset="0"/>
              </a:rPr>
              <a:t>		queue = new </a:t>
            </a:r>
            <a:r>
              <a:rPr lang="en-US" sz="1700" dirty="0" err="1" smtClean="0">
                <a:latin typeface="Courier New" pitchFamily="49" charset="0"/>
              </a:rPr>
              <a:t>int</a:t>
            </a:r>
            <a:r>
              <a:rPr lang="en-US" sz="1700" dirty="0" smtClean="0">
                <a:latin typeface="Courier New" pitchFamily="49" charset="0"/>
              </a:rPr>
              <a:t>[n];</a:t>
            </a:r>
          </a:p>
          <a:p>
            <a:pPr marL="571500" indent="-571500">
              <a:tabLst>
                <a:tab pos="914400" algn="l"/>
                <a:tab pos="1371600" algn="l"/>
                <a:tab pos="1828800" algn="l"/>
                <a:tab pos="2286000" algn="l"/>
                <a:tab pos="3543300" algn="l"/>
              </a:tabLst>
            </a:pPr>
            <a:r>
              <a:rPr lang="en-US" sz="1700" dirty="0" smtClean="0">
                <a:latin typeface="Courier New" pitchFamily="49" charset="0"/>
              </a:rPr>
              <a:t> 			if( queue == 0 )</a:t>
            </a:r>
          </a:p>
          <a:p>
            <a:pPr marL="571500" indent="-571500">
              <a:tabLst>
                <a:tab pos="914400" algn="l"/>
                <a:tab pos="1371600" algn="l"/>
                <a:tab pos="1828800" algn="l"/>
                <a:tab pos="2286000" algn="l"/>
                <a:tab pos="3543300" algn="l"/>
              </a:tabLst>
            </a:pPr>
            <a:r>
              <a:rPr lang="en-US" sz="1700" dirty="0" smtClean="0">
                <a:latin typeface="Courier New" pitchFamily="49" charset="0"/>
              </a:rPr>
              <a:t>				</a:t>
            </a:r>
            <a:r>
              <a:rPr lang="en-US" sz="1700" b="1" dirty="0" smtClean="0">
                <a:latin typeface="Courier New" pitchFamily="49" charset="0"/>
              </a:rPr>
              <a:t>throw</a:t>
            </a:r>
            <a:r>
              <a:rPr lang="en-US" sz="1700" dirty="0" smtClean="0">
                <a:latin typeface="Courier New" pitchFamily="49" charset="0"/>
              </a:rPr>
              <a:t> "heap allocation failed!";</a:t>
            </a:r>
          </a:p>
          <a:p>
            <a:pPr marL="571500" indent="-571500">
              <a:tabLst>
                <a:tab pos="914400" algn="l"/>
                <a:tab pos="1371600" algn="l"/>
                <a:tab pos="1828800" algn="l"/>
                <a:tab pos="2286000" algn="l"/>
                <a:tab pos="3543300" algn="l"/>
              </a:tabLst>
            </a:pPr>
            <a:r>
              <a:rPr lang="en-US" sz="1700" dirty="0" smtClean="0">
                <a:latin typeface="Courier New" pitchFamily="49" charset="0"/>
              </a:rPr>
              <a:t>	}</a:t>
            </a:r>
          </a:p>
          <a:p>
            <a:pPr marL="571500" indent="-571500">
              <a:tabLst>
                <a:tab pos="914400" algn="l"/>
                <a:tab pos="1371600" algn="l"/>
                <a:tab pos="1828800" algn="l"/>
                <a:tab pos="2286000" algn="l"/>
                <a:tab pos="3543300" algn="l"/>
              </a:tabLst>
            </a:pPr>
            <a:r>
              <a:rPr lang="en-US" sz="1700" dirty="0" smtClean="0">
                <a:latin typeface="Courier New" pitchFamily="49" charset="0"/>
              </a:rPr>
              <a:t>	</a:t>
            </a:r>
            <a:r>
              <a:rPr lang="en-US" sz="1700" b="1" dirty="0" smtClean="0">
                <a:latin typeface="Courier New" pitchFamily="49" charset="0"/>
              </a:rPr>
              <a:t>catch</a:t>
            </a:r>
            <a:r>
              <a:rPr lang="en-US" sz="1700" dirty="0" smtClean="0">
                <a:latin typeface="Courier New" pitchFamily="49" charset="0"/>
              </a:rPr>
              <a:t>( char * se ) {</a:t>
            </a:r>
          </a:p>
          <a:p>
            <a:pPr marL="571500" indent="-571500">
              <a:tabLst>
                <a:tab pos="914400" algn="l"/>
                <a:tab pos="1371600" algn="l"/>
                <a:tab pos="1828800" algn="l"/>
                <a:tab pos="2286000" algn="l"/>
                <a:tab pos="3543300" algn="l"/>
              </a:tabLst>
            </a:pPr>
            <a:r>
              <a:rPr lang="en-US" sz="1700" dirty="0" smtClean="0">
                <a:latin typeface="Courier New" pitchFamily="49" charset="0"/>
              </a:rPr>
              <a:t>        cout &lt;&lt; "Exception: " &lt;&lt; se &lt;&lt; '\n';</a:t>
            </a:r>
          </a:p>
          <a:p>
            <a:pPr marL="571500" indent="-571500">
              <a:tabLst>
                <a:tab pos="914400" algn="l"/>
                <a:tab pos="1371600" algn="l"/>
                <a:tab pos="1828800" algn="l"/>
                <a:tab pos="2286000" algn="l"/>
                <a:tab pos="3543300" algn="l"/>
              </a:tabLst>
            </a:pPr>
            <a:r>
              <a:rPr lang="en-US" sz="1700" dirty="0" smtClean="0">
                <a:latin typeface="Courier New" pitchFamily="49" charset="0"/>
              </a:rPr>
              <a:t>	}</a:t>
            </a:r>
          </a:p>
          <a:p>
            <a:pPr marL="571500" indent="-571500">
              <a:tabLst>
                <a:tab pos="914400" algn="l"/>
                <a:tab pos="1371600" algn="l"/>
                <a:tab pos="1828800" algn="l"/>
                <a:tab pos="2286000" algn="l"/>
                <a:tab pos="3543300" algn="l"/>
              </a:tabLst>
            </a:pPr>
            <a:r>
              <a:rPr lang="en-US" sz="1700" dirty="0" smtClean="0">
                <a:latin typeface="Courier New" pitchFamily="49" charset="0"/>
              </a:rPr>
              <a:t>	</a:t>
            </a:r>
            <a:r>
              <a:rPr lang="en-US" sz="1700" b="1" dirty="0" smtClean="0">
                <a:latin typeface="Courier New" pitchFamily="49" charset="0"/>
              </a:rPr>
              <a:t>catch</a:t>
            </a:r>
            <a:r>
              <a:rPr lang="en-US" sz="1700" dirty="0" smtClean="0">
                <a:latin typeface="Courier New" pitchFamily="49" charset="0"/>
              </a:rPr>
              <a:t>( </a:t>
            </a:r>
            <a:r>
              <a:rPr lang="en-US" sz="1700" dirty="0" err="1" smtClean="0">
                <a:latin typeface="Courier New" pitchFamily="49" charset="0"/>
              </a:rPr>
              <a:t>int</a:t>
            </a:r>
            <a:r>
              <a:rPr lang="en-US" sz="1700" dirty="0" smtClean="0">
                <a:latin typeface="Courier New" pitchFamily="49" charset="0"/>
              </a:rPr>
              <a:t> </a:t>
            </a:r>
            <a:r>
              <a:rPr lang="en-US" sz="1700" dirty="0" err="1" smtClean="0">
                <a:latin typeface="Courier New" pitchFamily="49" charset="0"/>
              </a:rPr>
              <a:t>ie</a:t>
            </a:r>
            <a:r>
              <a:rPr lang="en-US" sz="1700" dirty="0" smtClean="0">
                <a:latin typeface="Courier New" pitchFamily="49" charset="0"/>
              </a:rPr>
              <a:t> ) {</a:t>
            </a:r>
          </a:p>
          <a:p>
            <a:pPr marL="571500" indent="-571500">
              <a:tabLst>
                <a:tab pos="914400" algn="l"/>
                <a:tab pos="1371600" algn="l"/>
                <a:tab pos="1828800" algn="l"/>
                <a:tab pos="2286000" algn="l"/>
                <a:tab pos="3543300" algn="l"/>
              </a:tabLst>
            </a:pPr>
            <a:r>
              <a:rPr lang="en-US" sz="1700" dirty="0" smtClean="0">
                <a:latin typeface="Courier New" pitchFamily="49" charset="0"/>
              </a:rPr>
              <a:t>        cout &lt;&lt; "Exception: " &lt;&lt; </a:t>
            </a:r>
            <a:r>
              <a:rPr lang="en-US" sz="1700" dirty="0" err="1" smtClean="0">
                <a:latin typeface="Courier New" pitchFamily="49" charset="0"/>
              </a:rPr>
              <a:t>ie</a:t>
            </a:r>
            <a:r>
              <a:rPr lang="en-US" sz="1700" dirty="0" smtClean="0">
                <a:latin typeface="Courier New" pitchFamily="49" charset="0"/>
              </a:rPr>
              <a:t> &lt;&lt; " too small" &lt;&lt; '\n';</a:t>
            </a:r>
          </a:p>
          <a:p>
            <a:pPr marL="571500" indent="-571500">
              <a:tabLst>
                <a:tab pos="914400" algn="l"/>
                <a:tab pos="1371600" algn="l"/>
                <a:tab pos="1828800" algn="l"/>
                <a:tab pos="2286000" algn="l"/>
                <a:tab pos="3543300" algn="l"/>
              </a:tabLst>
            </a:pPr>
            <a:r>
              <a:rPr lang="en-US" sz="1700" dirty="0" smtClean="0">
                <a:latin typeface="Courier New" pitchFamily="49" charset="0"/>
              </a:rPr>
              <a:t>	}</a:t>
            </a:r>
          </a:p>
          <a:p>
            <a:pPr marL="571500" indent="-571500">
              <a:tabLst>
                <a:tab pos="914400" algn="l"/>
                <a:tab pos="1371600" algn="l"/>
                <a:tab pos="1828800" algn="l"/>
                <a:tab pos="2286000" algn="l"/>
                <a:tab pos="3543300" algn="l"/>
              </a:tabLst>
            </a:pPr>
            <a:r>
              <a:rPr lang="en-US" sz="1700" dirty="0" smtClean="0">
                <a:latin typeface="Courier New" pitchFamily="49" charset="0"/>
              </a:rPr>
              <a:t>	// ...</a:t>
            </a:r>
          </a:p>
          <a:p>
            <a:pPr marL="571500" indent="-571500">
              <a:tabLst>
                <a:tab pos="914400" algn="l"/>
                <a:tab pos="1371600" algn="l"/>
                <a:tab pos="1828800" algn="l"/>
                <a:tab pos="2286000" algn="l"/>
                <a:tab pos="3543300" algn="l"/>
              </a:tabLst>
            </a:pPr>
            <a:r>
              <a:rPr lang="en-US" sz="1700" dirty="0" smtClean="0">
                <a:latin typeface="Courier New" pitchFamily="49" charset="0"/>
              </a:rPr>
              <a:t>	return 0;</a:t>
            </a:r>
          </a:p>
          <a:p>
            <a:pPr marL="571500" indent="-571500">
              <a:tabLst>
                <a:tab pos="914400" algn="l"/>
                <a:tab pos="1371600" algn="l"/>
                <a:tab pos="1828800" algn="l"/>
                <a:tab pos="2286000" algn="l"/>
                <a:tab pos="3543300" algn="l"/>
              </a:tabLst>
            </a:pPr>
            <a:r>
              <a:rPr lang="en-US" sz="1700" dirty="0" smtClean="0">
                <a:latin typeface="Courier New" pitchFamily="49" charset="0"/>
              </a:rPr>
              <a:t>}</a:t>
            </a:r>
          </a:p>
        </p:txBody>
      </p:sp>
      <p:grpSp>
        <p:nvGrpSpPr>
          <p:cNvPr id="266246" name="Group 6"/>
          <p:cNvGrpSpPr>
            <a:grpSpLocks/>
          </p:cNvGrpSpPr>
          <p:nvPr/>
        </p:nvGrpSpPr>
        <p:grpSpPr bwMode="auto">
          <a:xfrm>
            <a:off x="3352800" y="3886200"/>
            <a:ext cx="3124200" cy="304800"/>
            <a:chOff x="2112" y="2448"/>
            <a:chExt cx="1968" cy="192"/>
          </a:xfrm>
        </p:grpSpPr>
        <p:sp>
          <p:nvSpPr>
            <p:cNvPr id="68616" name="Line 4"/>
            <p:cNvSpPr>
              <a:spLocks noChangeShapeType="1"/>
            </p:cNvSpPr>
            <p:nvPr/>
          </p:nvSpPr>
          <p:spPr bwMode="auto">
            <a:xfrm>
              <a:off x="2160" y="2448"/>
              <a:ext cx="192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7" name="Line 5"/>
            <p:cNvSpPr>
              <a:spLocks noChangeShapeType="1"/>
            </p:cNvSpPr>
            <p:nvPr/>
          </p:nvSpPr>
          <p:spPr bwMode="auto">
            <a:xfrm flipH="1">
              <a:off x="2112" y="2448"/>
              <a:ext cx="144" cy="192"/>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6249" name="Group 9"/>
          <p:cNvGrpSpPr>
            <a:grpSpLocks/>
          </p:cNvGrpSpPr>
          <p:nvPr/>
        </p:nvGrpSpPr>
        <p:grpSpPr bwMode="auto">
          <a:xfrm>
            <a:off x="914400" y="2819400"/>
            <a:ext cx="2362200" cy="2209800"/>
            <a:chOff x="576" y="1776"/>
            <a:chExt cx="1488" cy="1392"/>
          </a:xfrm>
        </p:grpSpPr>
        <p:sp>
          <p:nvSpPr>
            <p:cNvPr id="68614" name="Oval 7"/>
            <p:cNvSpPr>
              <a:spLocks noChangeArrowheads="1"/>
            </p:cNvSpPr>
            <p:nvPr/>
          </p:nvSpPr>
          <p:spPr bwMode="auto">
            <a:xfrm>
              <a:off x="1824" y="1776"/>
              <a:ext cx="240" cy="192"/>
            </a:xfrm>
            <a:prstGeom prst="ellipse">
              <a:avLst/>
            </a:prstGeom>
            <a:noFill/>
            <a:ln w="9525">
              <a:solidFill>
                <a:schemeClr val="accent2"/>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5" name="Freeform 8"/>
            <p:cNvSpPr>
              <a:spLocks/>
            </p:cNvSpPr>
            <p:nvPr/>
          </p:nvSpPr>
          <p:spPr bwMode="auto">
            <a:xfrm>
              <a:off x="576" y="1920"/>
              <a:ext cx="1248" cy="1248"/>
            </a:xfrm>
            <a:custGeom>
              <a:avLst/>
              <a:gdLst>
                <a:gd name="T0" fmla="*/ 1248 w 1248"/>
                <a:gd name="T1" fmla="*/ 0 h 1248"/>
                <a:gd name="T2" fmla="*/ 0 w 1248"/>
                <a:gd name="T3" fmla="*/ 0 h 1248"/>
                <a:gd name="T4" fmla="*/ 0 w 1248"/>
                <a:gd name="T5" fmla="*/ 912 h 1248"/>
                <a:gd name="T6" fmla="*/ 1152 w 1248"/>
                <a:gd name="T7" fmla="*/ 1248 h 1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8" h="1248">
                  <a:moveTo>
                    <a:pt x="1248" y="0"/>
                  </a:moveTo>
                  <a:lnTo>
                    <a:pt x="0" y="0"/>
                  </a:lnTo>
                  <a:lnTo>
                    <a:pt x="0" y="912"/>
                  </a:lnTo>
                  <a:lnTo>
                    <a:pt x="1152" y="1248"/>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Rounded Rectangular Callout 1"/>
          <p:cNvSpPr/>
          <p:nvPr/>
        </p:nvSpPr>
        <p:spPr bwMode="auto">
          <a:xfrm>
            <a:off x="6019800" y="2133600"/>
            <a:ext cx="2514600" cy="990600"/>
          </a:xfrm>
          <a:prstGeom prst="wedgeRoundRectCallout">
            <a:avLst>
              <a:gd name="adj1" fmla="val -153661"/>
              <a:gd name="adj2" fmla="val 26603"/>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throw</a:t>
            </a:r>
            <a:r>
              <a:rPr kumimoji="0" lang="en-US" sz="2400" b="0" i="0" u="none" strike="noStrike" cap="none" normalizeH="0" dirty="0" smtClean="0">
                <a:ln>
                  <a:noFill/>
                </a:ln>
                <a:solidFill>
                  <a:schemeClr val="tx1"/>
                </a:solidFill>
                <a:effectLst/>
                <a:latin typeface="Times New Roman" pitchFamily="18" charset="0"/>
              </a:rPr>
              <a:t> and catch match by type</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 name="Rounded Rectangular Callout 10"/>
          <p:cNvSpPr/>
          <p:nvPr/>
        </p:nvSpPr>
        <p:spPr bwMode="auto">
          <a:xfrm>
            <a:off x="6019800" y="2133600"/>
            <a:ext cx="2514600" cy="990600"/>
          </a:xfrm>
          <a:prstGeom prst="wedgeRoundRectCallout">
            <a:avLst>
              <a:gd name="adj1" fmla="val -110732"/>
              <a:gd name="adj2" fmla="val 97116"/>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throw</a:t>
            </a:r>
            <a:r>
              <a:rPr kumimoji="0" lang="en-US" sz="2400" b="0" i="0" u="none" strike="noStrike" cap="none" normalizeH="0" dirty="0" smtClean="0">
                <a:ln>
                  <a:noFill/>
                </a:ln>
                <a:solidFill>
                  <a:schemeClr val="tx1"/>
                </a:solidFill>
                <a:effectLst/>
                <a:latin typeface="Times New Roman" pitchFamily="18" charset="0"/>
              </a:rPr>
              <a:t> and catch match by type</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81347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66246"/>
                                        </p:tgtEl>
                                        <p:attrNameLst>
                                          <p:attrName>style.visibility</p:attrName>
                                        </p:attrNameLst>
                                      </p:cBhvr>
                                      <p:to>
                                        <p:strVal val="visible"/>
                                      </p:to>
                                    </p:set>
                                    <p:anim calcmode="lin" valueType="num">
                                      <p:cBhvr>
                                        <p:cTn id="7" dur="1000" fill="hold"/>
                                        <p:tgtEl>
                                          <p:spTgt spid="266246"/>
                                        </p:tgtEl>
                                        <p:attrNameLst>
                                          <p:attrName>ppt_w</p:attrName>
                                        </p:attrNameLst>
                                      </p:cBhvr>
                                      <p:tavLst>
                                        <p:tav tm="0">
                                          <p:val>
                                            <p:fltVal val="0"/>
                                          </p:val>
                                        </p:tav>
                                        <p:tav tm="100000">
                                          <p:val>
                                            <p:strVal val="#ppt_w"/>
                                          </p:val>
                                        </p:tav>
                                      </p:tavLst>
                                    </p:anim>
                                    <p:anim calcmode="lin" valueType="num">
                                      <p:cBhvr>
                                        <p:cTn id="8" dur="1000" fill="hold"/>
                                        <p:tgtEl>
                                          <p:spTgt spid="266246"/>
                                        </p:tgtEl>
                                        <p:attrNameLst>
                                          <p:attrName>ppt_h</p:attrName>
                                        </p:attrNameLst>
                                      </p:cBhvr>
                                      <p:tavLst>
                                        <p:tav tm="0">
                                          <p:val>
                                            <p:fltVal val="0"/>
                                          </p:val>
                                        </p:tav>
                                        <p:tav tm="100000">
                                          <p:val>
                                            <p:strVal val="#ppt_h"/>
                                          </p:val>
                                        </p:tav>
                                      </p:tavLst>
                                    </p:anim>
                                    <p:anim calcmode="lin" valueType="num">
                                      <p:cBhvr>
                                        <p:cTn id="9" dur="1000" fill="hold"/>
                                        <p:tgtEl>
                                          <p:spTgt spid="2662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62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66249"/>
                                        </p:tgtEl>
                                        <p:attrNameLst>
                                          <p:attrName>style.visibility</p:attrName>
                                        </p:attrNameLst>
                                      </p:cBhvr>
                                      <p:to>
                                        <p:strVal val="visible"/>
                                      </p:to>
                                    </p:set>
                                    <p:anim calcmode="lin" valueType="num">
                                      <p:cBhvr>
                                        <p:cTn id="15" dur="1000" fill="hold"/>
                                        <p:tgtEl>
                                          <p:spTgt spid="266249"/>
                                        </p:tgtEl>
                                        <p:attrNameLst>
                                          <p:attrName>ppt_w</p:attrName>
                                        </p:attrNameLst>
                                      </p:cBhvr>
                                      <p:tavLst>
                                        <p:tav tm="0">
                                          <p:val>
                                            <p:fltVal val="0"/>
                                          </p:val>
                                        </p:tav>
                                        <p:tav tm="100000">
                                          <p:val>
                                            <p:strVal val="#ppt_w"/>
                                          </p:val>
                                        </p:tav>
                                      </p:tavLst>
                                    </p:anim>
                                    <p:anim calcmode="lin" valueType="num">
                                      <p:cBhvr>
                                        <p:cTn id="16" dur="1000" fill="hold"/>
                                        <p:tgtEl>
                                          <p:spTgt spid="266249"/>
                                        </p:tgtEl>
                                        <p:attrNameLst>
                                          <p:attrName>ppt_h</p:attrName>
                                        </p:attrNameLst>
                                      </p:cBhvr>
                                      <p:tavLst>
                                        <p:tav tm="0">
                                          <p:val>
                                            <p:fltVal val="0"/>
                                          </p:val>
                                        </p:tav>
                                        <p:tav tm="100000">
                                          <p:val>
                                            <p:strVal val="#ppt_h"/>
                                          </p:val>
                                        </p:tav>
                                      </p:tavLst>
                                    </p:anim>
                                    <p:anim calcmode="lin" valueType="num">
                                      <p:cBhvr>
                                        <p:cTn id="17" dur="1000" fill="hold"/>
                                        <p:tgtEl>
                                          <p:spTgt spid="26624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66249"/>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4"/>
          <p:cNvSpPr txBox="1">
            <a:spLocks noChangeArrowheads="1"/>
          </p:cNvSpPr>
          <p:nvPr/>
        </p:nvSpPr>
        <p:spPr bwMode="auto">
          <a:xfrm>
            <a:off x="762000" y="838200"/>
            <a:ext cx="8126413" cy="59340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57200" algn="l"/>
                <a:tab pos="914400" algn="l"/>
                <a:tab pos="1371600" algn="l"/>
                <a:tab pos="1828800" algn="l"/>
              </a:tabLst>
              <a:defRPr sz="2400">
                <a:solidFill>
                  <a:schemeClr val="tx1"/>
                </a:solidFill>
                <a:latin typeface="Times New Roman" pitchFamily="18" charset="0"/>
              </a:defRPr>
            </a:lvl1pPr>
            <a:lvl2pPr marL="742950" indent="-285750">
              <a:tabLst>
                <a:tab pos="457200" algn="l"/>
                <a:tab pos="914400" algn="l"/>
                <a:tab pos="1371600" algn="l"/>
                <a:tab pos="1828800" algn="l"/>
              </a:tabLst>
              <a:defRPr sz="2400">
                <a:solidFill>
                  <a:schemeClr val="tx1"/>
                </a:solidFill>
                <a:latin typeface="Times New Roman" pitchFamily="18" charset="0"/>
              </a:defRPr>
            </a:lvl2pPr>
            <a:lvl3pPr marL="1143000" indent="-228600">
              <a:tabLst>
                <a:tab pos="457200" algn="l"/>
                <a:tab pos="914400" algn="l"/>
                <a:tab pos="1371600" algn="l"/>
                <a:tab pos="1828800" algn="l"/>
              </a:tabLst>
              <a:defRPr sz="2400">
                <a:solidFill>
                  <a:schemeClr val="tx1"/>
                </a:solidFill>
                <a:latin typeface="Times New Roman" pitchFamily="18" charset="0"/>
              </a:defRPr>
            </a:lvl3pPr>
            <a:lvl4pPr marL="1600200" indent="-228600">
              <a:tabLst>
                <a:tab pos="457200" algn="l"/>
                <a:tab pos="914400" algn="l"/>
                <a:tab pos="1371600" algn="l"/>
                <a:tab pos="1828800" algn="l"/>
              </a:tabLst>
              <a:defRPr sz="2400">
                <a:solidFill>
                  <a:schemeClr val="tx1"/>
                </a:solidFill>
                <a:latin typeface="Times New Roman" pitchFamily="18" charset="0"/>
              </a:defRPr>
            </a:lvl4pPr>
            <a:lvl5pPr marL="2057400" indent="-228600">
              <a:tabLst>
                <a:tab pos="457200" algn="l"/>
                <a:tab pos="914400" algn="l"/>
                <a:tab pos="1371600" algn="l"/>
                <a:tab pos="18288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 pos="18288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 pos="18288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 pos="18288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 pos="1828800" algn="l"/>
              </a:tabLst>
              <a:defRPr sz="2400">
                <a:solidFill>
                  <a:schemeClr val="tx1"/>
                </a:solidFill>
                <a:latin typeface="Times New Roman" pitchFamily="18" charset="0"/>
              </a:defRPr>
            </a:lvl9pPr>
          </a:lstStyle>
          <a:p>
            <a:r>
              <a:rPr lang="en-US" dirty="0" err="1">
                <a:latin typeface="Courier New" pitchFamily="49" charset="0"/>
              </a:rPr>
              <a:t>int</a:t>
            </a:r>
            <a:r>
              <a:rPr lang="en-US" dirty="0">
                <a:latin typeface="Courier New" pitchFamily="49" charset="0"/>
              </a:rPr>
              <a:t> </a:t>
            </a:r>
            <a:r>
              <a:rPr lang="en-US" dirty="0" err="1">
                <a:latin typeface="Courier New" pitchFamily="49" charset="0"/>
              </a:rPr>
              <a:t>insert_Personnel</a:t>
            </a:r>
            <a:r>
              <a:rPr lang="en-US" dirty="0">
                <a:latin typeface="Courier New" pitchFamily="49" charset="0"/>
              </a:rPr>
              <a:t>(){	</a:t>
            </a:r>
          </a:p>
          <a:p>
            <a:r>
              <a:rPr lang="en-US" dirty="0">
                <a:latin typeface="Courier New" pitchFamily="49" charset="0"/>
              </a:rPr>
              <a:t>	// …</a:t>
            </a:r>
          </a:p>
          <a:p>
            <a:r>
              <a:rPr lang="en-US" dirty="0">
                <a:latin typeface="Courier New" pitchFamily="49" charset="0"/>
              </a:rPr>
              <a:t>	</a:t>
            </a:r>
            <a:r>
              <a:rPr lang="en-US" dirty="0">
                <a:solidFill>
                  <a:schemeClr val="accent2"/>
                </a:solidFill>
                <a:latin typeface="Courier New" pitchFamily="49" charset="0"/>
              </a:rPr>
              <a:t>class </a:t>
            </a:r>
            <a:r>
              <a:rPr lang="en-US" dirty="0" err="1">
                <a:solidFill>
                  <a:schemeClr val="accent2"/>
                </a:solidFill>
                <a:latin typeface="Courier New" pitchFamily="49" charset="0"/>
              </a:rPr>
              <a:t>DateErr</a:t>
            </a:r>
            <a:r>
              <a:rPr lang="en-US" dirty="0">
                <a:solidFill>
                  <a:schemeClr val="accent2"/>
                </a:solidFill>
                <a:latin typeface="Courier New" pitchFamily="49" charset="0"/>
              </a:rPr>
              <a:t> {</a:t>
            </a:r>
          </a:p>
          <a:p>
            <a:r>
              <a:rPr lang="en-US" dirty="0">
                <a:solidFill>
                  <a:schemeClr val="accent2"/>
                </a:solidFill>
                <a:latin typeface="Courier New" pitchFamily="49" charset="0"/>
              </a:rPr>
              <a:t>	public:</a:t>
            </a:r>
          </a:p>
          <a:p>
            <a:r>
              <a:rPr lang="en-US" dirty="0">
                <a:solidFill>
                  <a:schemeClr val="accent2"/>
                </a:solidFill>
                <a:latin typeface="Courier New" pitchFamily="49" charset="0"/>
              </a:rPr>
              <a:t>		char *</a:t>
            </a:r>
            <a:r>
              <a:rPr lang="en-US" dirty="0" err="1">
                <a:solidFill>
                  <a:schemeClr val="accent2"/>
                </a:solidFill>
                <a:latin typeface="Courier New" pitchFamily="49" charset="0"/>
              </a:rPr>
              <a:t>pdate</a:t>
            </a:r>
            <a:r>
              <a:rPr lang="en-US" dirty="0">
                <a:solidFill>
                  <a:schemeClr val="accent2"/>
                </a:solidFill>
                <a:latin typeface="Courier New" pitchFamily="49" charset="0"/>
              </a:rPr>
              <a:t>;</a:t>
            </a:r>
          </a:p>
          <a:p>
            <a:r>
              <a:rPr lang="en-US" dirty="0">
                <a:solidFill>
                  <a:schemeClr val="accent2"/>
                </a:solidFill>
                <a:latin typeface="Courier New" pitchFamily="49" charset="0"/>
              </a:rPr>
              <a:t>		</a:t>
            </a:r>
            <a:r>
              <a:rPr lang="en-US" dirty="0" err="1">
                <a:solidFill>
                  <a:schemeClr val="accent2"/>
                </a:solidFill>
                <a:latin typeface="Courier New" pitchFamily="49" charset="0"/>
              </a:rPr>
              <a:t>int</a:t>
            </a:r>
            <a:r>
              <a:rPr lang="en-US" dirty="0">
                <a:solidFill>
                  <a:schemeClr val="accent2"/>
                </a:solidFill>
                <a:latin typeface="Courier New" pitchFamily="49" charset="0"/>
              </a:rPr>
              <a:t> </a:t>
            </a:r>
            <a:r>
              <a:rPr lang="en-US" dirty="0" err="1">
                <a:solidFill>
                  <a:schemeClr val="accent2"/>
                </a:solidFill>
                <a:latin typeface="Courier New" pitchFamily="49" charset="0"/>
              </a:rPr>
              <a:t>idate</a:t>
            </a:r>
            <a:r>
              <a:rPr lang="en-US" dirty="0">
                <a:solidFill>
                  <a:schemeClr val="accent2"/>
                </a:solidFill>
                <a:latin typeface="Courier New" pitchFamily="49" charset="0"/>
              </a:rPr>
              <a:t>;</a:t>
            </a:r>
          </a:p>
          <a:p>
            <a:r>
              <a:rPr lang="en-US" dirty="0">
                <a:solidFill>
                  <a:schemeClr val="accent2"/>
                </a:solidFill>
                <a:latin typeface="Courier New" pitchFamily="49" charset="0"/>
              </a:rPr>
              <a:t>	}</a:t>
            </a:r>
            <a:r>
              <a:rPr lang="en-US" dirty="0">
                <a:latin typeface="Courier New" pitchFamily="49" charset="0"/>
              </a:rPr>
              <a:t> </a:t>
            </a:r>
            <a:r>
              <a:rPr lang="en-US" dirty="0" err="1">
                <a:latin typeface="Courier New" pitchFamily="49" charset="0"/>
              </a:rPr>
              <a:t>derr</a:t>
            </a:r>
            <a:r>
              <a:rPr lang="en-US" dirty="0">
                <a:latin typeface="Courier New" pitchFamily="49" charset="0"/>
              </a:rPr>
              <a:t>;</a:t>
            </a:r>
          </a:p>
          <a:p>
            <a:r>
              <a:rPr lang="en-US" dirty="0">
                <a:latin typeface="Courier New" pitchFamily="49" charset="0"/>
              </a:rPr>
              <a:t>	char birthday[11], </a:t>
            </a:r>
            <a:r>
              <a:rPr lang="en-US" dirty="0" err="1">
                <a:latin typeface="Courier New" pitchFamily="49" charset="0"/>
              </a:rPr>
              <a:t>atemp</a:t>
            </a:r>
            <a:r>
              <a:rPr lang="en-US" dirty="0">
                <a:latin typeface="Courier New" pitchFamily="49" charset="0"/>
              </a:rPr>
              <a:t>[11], *</a:t>
            </a:r>
            <a:r>
              <a:rPr lang="en-US" dirty="0" err="1">
                <a:latin typeface="Courier New" pitchFamily="49" charset="0"/>
              </a:rPr>
              <a:t>ptemp</a:t>
            </a:r>
            <a:r>
              <a:rPr lang="en-US" dirty="0">
                <a:latin typeface="Courier New" pitchFamily="49" charset="0"/>
              </a:rPr>
              <a:t>;</a:t>
            </a:r>
          </a:p>
          <a:p>
            <a:r>
              <a:rPr lang="en-US" dirty="0">
                <a:latin typeface="Courier New" pitchFamily="49" charset="0"/>
              </a:rPr>
              <a:t>	cout &lt;&lt; "Enter birthday, </a:t>
            </a:r>
            <a:r>
              <a:rPr lang="en-US" dirty="0" err="1">
                <a:latin typeface="Courier New" pitchFamily="49" charset="0"/>
              </a:rPr>
              <a:t>eg</a:t>
            </a:r>
            <a:r>
              <a:rPr lang="en-US" dirty="0">
                <a:latin typeface="Courier New" pitchFamily="49" charset="0"/>
              </a:rPr>
              <a:t>, </a:t>
            </a:r>
            <a:r>
              <a:rPr lang="en-US" dirty="0">
                <a:solidFill>
                  <a:schemeClr val="accent2"/>
                </a:solidFill>
                <a:latin typeface="Courier New" pitchFamily="49" charset="0"/>
              </a:rPr>
              <a:t>05/24/1985</a:t>
            </a:r>
            <a:r>
              <a:rPr lang="en-US" dirty="0">
                <a:latin typeface="Courier New" pitchFamily="49" charset="0"/>
              </a:rPr>
              <a:t>";</a:t>
            </a:r>
          </a:p>
          <a:p>
            <a:r>
              <a:rPr lang="en-US" dirty="0">
                <a:latin typeface="Courier New" pitchFamily="49" charset="0"/>
              </a:rPr>
              <a:t>	</a:t>
            </a:r>
            <a:r>
              <a:rPr lang="en-US" b="1" dirty="0">
                <a:solidFill>
                  <a:schemeClr val="accent2"/>
                </a:solidFill>
                <a:latin typeface="Courier New" pitchFamily="49" charset="0"/>
              </a:rPr>
              <a:t>try</a:t>
            </a:r>
            <a:r>
              <a:rPr lang="en-US" dirty="0">
                <a:latin typeface="Courier New" pitchFamily="49" charset="0"/>
              </a:rPr>
              <a:t> {	// handling incorrect date input </a:t>
            </a:r>
          </a:p>
          <a:p>
            <a:r>
              <a:rPr lang="en-US" dirty="0">
                <a:latin typeface="Courier New" pitchFamily="49" charset="0"/>
              </a:rPr>
              <a:t>	</a:t>
            </a:r>
            <a:r>
              <a:rPr lang="en-US" dirty="0" err="1">
                <a:latin typeface="Courier New" pitchFamily="49" charset="0"/>
              </a:rPr>
              <a:t>cin.getline</a:t>
            </a:r>
            <a:r>
              <a:rPr lang="en-US" dirty="0">
                <a:latin typeface="Courier New" pitchFamily="49" charset="0"/>
              </a:rPr>
              <a:t>(birthday, 11); </a:t>
            </a:r>
          </a:p>
          <a:p>
            <a:r>
              <a:rPr lang="en-US" dirty="0">
                <a:latin typeface="Courier New" pitchFamily="49" charset="0"/>
              </a:rPr>
              <a:t>	</a:t>
            </a:r>
            <a:r>
              <a:rPr lang="en-US" dirty="0" err="1">
                <a:latin typeface="Courier New" pitchFamily="49" charset="0"/>
              </a:rPr>
              <a:t>strcpy</a:t>
            </a:r>
            <a:r>
              <a:rPr lang="en-US" dirty="0">
                <a:latin typeface="Courier New" pitchFamily="49" charset="0"/>
              </a:rPr>
              <a:t>(</a:t>
            </a:r>
            <a:r>
              <a:rPr lang="en-US" dirty="0" err="1">
                <a:latin typeface="Courier New" pitchFamily="49" charset="0"/>
              </a:rPr>
              <a:t>atemp</a:t>
            </a:r>
            <a:r>
              <a:rPr lang="en-US" dirty="0">
                <a:latin typeface="Courier New" pitchFamily="49" charset="0"/>
              </a:rPr>
              <a:t>, birthday); // </a:t>
            </a:r>
            <a:r>
              <a:rPr lang="en-US" dirty="0">
                <a:solidFill>
                  <a:schemeClr val="accent2"/>
                </a:solidFill>
                <a:latin typeface="Courier New" pitchFamily="49" charset="0"/>
              </a:rPr>
              <a:t>05/24/1985</a:t>
            </a:r>
            <a:endParaRPr lang="en-US" dirty="0">
              <a:latin typeface="Courier New" pitchFamily="49" charset="0"/>
            </a:endParaRPr>
          </a:p>
          <a:p>
            <a:r>
              <a:rPr lang="en-US" dirty="0">
                <a:latin typeface="Courier New" pitchFamily="49" charset="0"/>
              </a:rPr>
              <a:t>	</a:t>
            </a:r>
            <a:r>
              <a:rPr lang="en-US" dirty="0" err="1">
                <a:latin typeface="Courier New" pitchFamily="49" charset="0"/>
              </a:rPr>
              <a:t>ptemp</a:t>
            </a:r>
            <a:r>
              <a:rPr lang="en-US" dirty="0">
                <a:latin typeface="Courier New" pitchFamily="49" charset="0"/>
              </a:rPr>
              <a:t> = </a:t>
            </a:r>
            <a:r>
              <a:rPr lang="en-US" dirty="0" err="1">
                <a:latin typeface="Courier New" pitchFamily="49" charset="0"/>
              </a:rPr>
              <a:t>atemp</a:t>
            </a:r>
            <a:r>
              <a:rPr lang="en-US" dirty="0">
                <a:latin typeface="Courier New" pitchFamily="49" charset="0"/>
              </a:rPr>
              <a:t>;</a:t>
            </a:r>
          </a:p>
          <a:p>
            <a:r>
              <a:rPr lang="en-US" dirty="0">
                <a:latin typeface="Courier New" pitchFamily="49" charset="0"/>
              </a:rPr>
              <a:t>	</a:t>
            </a:r>
            <a:r>
              <a:rPr lang="en-US" dirty="0" err="1">
                <a:latin typeface="Courier New" pitchFamily="49" charset="0"/>
              </a:rPr>
              <a:t>derr.pdate</a:t>
            </a:r>
            <a:r>
              <a:rPr lang="en-US" dirty="0">
                <a:latin typeface="Courier New" pitchFamily="49" charset="0"/>
              </a:rPr>
              <a:t> = birthday;</a:t>
            </a:r>
          </a:p>
          <a:p>
            <a:r>
              <a:rPr lang="en-US" dirty="0">
                <a:latin typeface="Courier New" pitchFamily="49" charset="0"/>
              </a:rPr>
              <a:t>	</a:t>
            </a:r>
            <a:r>
              <a:rPr lang="en-US" dirty="0" err="1">
                <a:latin typeface="Courier New" pitchFamily="49" charset="0"/>
              </a:rPr>
              <a:t>atemp</a:t>
            </a:r>
            <a:r>
              <a:rPr lang="en-US" dirty="0">
                <a:latin typeface="Courier New" pitchFamily="49" charset="0"/>
              </a:rPr>
              <a:t>[2] = '\0'; //extract the month </a:t>
            </a:r>
          </a:p>
          <a:p>
            <a:r>
              <a:rPr lang="en-US" dirty="0">
                <a:latin typeface="Courier New" pitchFamily="49" charset="0"/>
              </a:rPr>
              <a:t>	…</a:t>
            </a:r>
          </a:p>
        </p:txBody>
      </p:sp>
      <p:sp>
        <p:nvSpPr>
          <p:cNvPr id="69635" name="Rectangle 5"/>
          <p:cNvSpPr>
            <a:spLocks noGrp="1" noChangeArrowheads="1"/>
          </p:cNvSpPr>
          <p:nvPr>
            <p:ph type="title"/>
          </p:nvPr>
        </p:nvSpPr>
        <p:spPr>
          <a:xfrm>
            <a:off x="671513" y="76200"/>
            <a:ext cx="7807325" cy="381000"/>
          </a:xfrm>
          <a:noFill/>
        </p:spPr>
        <p:txBody>
          <a:bodyPr/>
          <a:lstStyle/>
          <a:p>
            <a:r>
              <a:rPr lang="en-US" smtClean="0"/>
              <a:t>Exception Example 2</a:t>
            </a:r>
          </a:p>
        </p:txBody>
      </p:sp>
      <p:grpSp>
        <p:nvGrpSpPr>
          <p:cNvPr id="267301" name="Group 37"/>
          <p:cNvGrpSpPr>
            <a:grpSpLocks/>
          </p:cNvGrpSpPr>
          <p:nvPr/>
        </p:nvGrpSpPr>
        <p:grpSpPr bwMode="auto">
          <a:xfrm>
            <a:off x="1752600" y="990600"/>
            <a:ext cx="7239000" cy="3886200"/>
            <a:chOff x="1104" y="624"/>
            <a:chExt cx="4560" cy="2448"/>
          </a:xfrm>
        </p:grpSpPr>
        <p:sp>
          <p:nvSpPr>
            <p:cNvPr id="69661" name="Rectangle 6"/>
            <p:cNvSpPr>
              <a:spLocks noChangeArrowheads="1"/>
            </p:cNvSpPr>
            <p:nvPr/>
          </p:nvSpPr>
          <p:spPr bwMode="auto">
            <a:xfrm>
              <a:off x="3552"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69662" name="Rectangle 7"/>
            <p:cNvSpPr>
              <a:spLocks noChangeArrowheads="1"/>
            </p:cNvSpPr>
            <p:nvPr/>
          </p:nvSpPr>
          <p:spPr bwMode="auto">
            <a:xfrm>
              <a:off x="3744"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69663" name="Rectangle 8"/>
            <p:cNvSpPr>
              <a:spLocks noChangeArrowheads="1"/>
            </p:cNvSpPr>
            <p:nvPr/>
          </p:nvSpPr>
          <p:spPr bwMode="auto">
            <a:xfrm>
              <a:off x="3936"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69664" name="Rectangle 9"/>
            <p:cNvSpPr>
              <a:spLocks noChangeArrowheads="1"/>
            </p:cNvSpPr>
            <p:nvPr/>
          </p:nvSpPr>
          <p:spPr bwMode="auto">
            <a:xfrm>
              <a:off x="4128"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69665" name="Rectangle 10"/>
            <p:cNvSpPr>
              <a:spLocks noChangeArrowheads="1"/>
            </p:cNvSpPr>
            <p:nvPr/>
          </p:nvSpPr>
          <p:spPr bwMode="auto">
            <a:xfrm>
              <a:off x="4320"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69666" name="Rectangle 11"/>
            <p:cNvSpPr>
              <a:spLocks noChangeArrowheads="1"/>
            </p:cNvSpPr>
            <p:nvPr/>
          </p:nvSpPr>
          <p:spPr bwMode="auto">
            <a:xfrm>
              <a:off x="4512"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69667" name="Rectangle 12"/>
            <p:cNvSpPr>
              <a:spLocks noChangeArrowheads="1"/>
            </p:cNvSpPr>
            <p:nvPr/>
          </p:nvSpPr>
          <p:spPr bwMode="auto">
            <a:xfrm>
              <a:off x="4704"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9668" name="Rectangle 13"/>
            <p:cNvSpPr>
              <a:spLocks noChangeArrowheads="1"/>
            </p:cNvSpPr>
            <p:nvPr/>
          </p:nvSpPr>
          <p:spPr bwMode="auto">
            <a:xfrm>
              <a:off x="4896"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69669" name="Rectangle 14"/>
            <p:cNvSpPr>
              <a:spLocks noChangeArrowheads="1"/>
            </p:cNvSpPr>
            <p:nvPr/>
          </p:nvSpPr>
          <p:spPr bwMode="auto">
            <a:xfrm>
              <a:off x="5088"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69670" name="Rectangle 15"/>
            <p:cNvSpPr>
              <a:spLocks noChangeArrowheads="1"/>
            </p:cNvSpPr>
            <p:nvPr/>
          </p:nvSpPr>
          <p:spPr bwMode="auto">
            <a:xfrm>
              <a:off x="5280"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69671" name="Rectangle 16"/>
            <p:cNvSpPr>
              <a:spLocks noChangeArrowheads="1"/>
            </p:cNvSpPr>
            <p:nvPr/>
          </p:nvSpPr>
          <p:spPr bwMode="auto">
            <a:xfrm>
              <a:off x="5472" y="912"/>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69672" name="Text Box 17"/>
            <p:cNvSpPr txBox="1">
              <a:spLocks noChangeArrowheads="1"/>
            </p:cNvSpPr>
            <p:nvPr/>
          </p:nvSpPr>
          <p:spPr bwMode="auto">
            <a:xfrm>
              <a:off x="3504" y="624"/>
              <a:ext cx="755"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birthday</a:t>
              </a:r>
            </a:p>
          </p:txBody>
        </p:sp>
        <p:sp>
          <p:nvSpPr>
            <p:cNvPr id="69673" name="Line 36"/>
            <p:cNvSpPr>
              <a:spLocks noChangeShapeType="1"/>
            </p:cNvSpPr>
            <p:nvPr/>
          </p:nvSpPr>
          <p:spPr bwMode="auto">
            <a:xfrm>
              <a:off x="1104" y="3072"/>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7304" name="Group 40"/>
          <p:cNvGrpSpPr>
            <a:grpSpLocks/>
          </p:cNvGrpSpPr>
          <p:nvPr/>
        </p:nvGrpSpPr>
        <p:grpSpPr bwMode="auto">
          <a:xfrm>
            <a:off x="1752600" y="2057400"/>
            <a:ext cx="7239000" cy="3581400"/>
            <a:chOff x="1104" y="1296"/>
            <a:chExt cx="4560" cy="2256"/>
          </a:xfrm>
        </p:grpSpPr>
        <p:sp>
          <p:nvSpPr>
            <p:cNvPr id="69645" name="Rectangle 21"/>
            <p:cNvSpPr>
              <a:spLocks noChangeArrowheads="1"/>
            </p:cNvSpPr>
            <p:nvPr/>
          </p:nvSpPr>
          <p:spPr bwMode="auto">
            <a:xfrm>
              <a:off x="3552"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69646" name="Rectangle 22"/>
            <p:cNvSpPr>
              <a:spLocks noChangeArrowheads="1"/>
            </p:cNvSpPr>
            <p:nvPr/>
          </p:nvSpPr>
          <p:spPr bwMode="auto">
            <a:xfrm>
              <a:off x="3744"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69647" name="Rectangle 23"/>
            <p:cNvSpPr>
              <a:spLocks noChangeArrowheads="1"/>
            </p:cNvSpPr>
            <p:nvPr/>
          </p:nvSpPr>
          <p:spPr bwMode="auto">
            <a:xfrm>
              <a:off x="3936"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69648" name="Rectangle 24"/>
            <p:cNvSpPr>
              <a:spLocks noChangeArrowheads="1"/>
            </p:cNvSpPr>
            <p:nvPr/>
          </p:nvSpPr>
          <p:spPr bwMode="auto">
            <a:xfrm>
              <a:off x="4128"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69649" name="Rectangle 25"/>
            <p:cNvSpPr>
              <a:spLocks noChangeArrowheads="1"/>
            </p:cNvSpPr>
            <p:nvPr/>
          </p:nvSpPr>
          <p:spPr bwMode="auto">
            <a:xfrm>
              <a:off x="4320"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69650" name="Rectangle 26"/>
            <p:cNvSpPr>
              <a:spLocks noChangeArrowheads="1"/>
            </p:cNvSpPr>
            <p:nvPr/>
          </p:nvSpPr>
          <p:spPr bwMode="auto">
            <a:xfrm>
              <a:off x="4512"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69651" name="Rectangle 27"/>
            <p:cNvSpPr>
              <a:spLocks noChangeArrowheads="1"/>
            </p:cNvSpPr>
            <p:nvPr/>
          </p:nvSpPr>
          <p:spPr bwMode="auto">
            <a:xfrm>
              <a:off x="4704"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9652" name="Rectangle 28"/>
            <p:cNvSpPr>
              <a:spLocks noChangeArrowheads="1"/>
            </p:cNvSpPr>
            <p:nvPr/>
          </p:nvSpPr>
          <p:spPr bwMode="auto">
            <a:xfrm>
              <a:off x="4896"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69653" name="Rectangle 29"/>
            <p:cNvSpPr>
              <a:spLocks noChangeArrowheads="1"/>
            </p:cNvSpPr>
            <p:nvPr/>
          </p:nvSpPr>
          <p:spPr bwMode="auto">
            <a:xfrm>
              <a:off x="5088"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69654" name="Rectangle 30"/>
            <p:cNvSpPr>
              <a:spLocks noChangeArrowheads="1"/>
            </p:cNvSpPr>
            <p:nvPr/>
          </p:nvSpPr>
          <p:spPr bwMode="auto">
            <a:xfrm>
              <a:off x="5280"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69655" name="Rectangle 31"/>
            <p:cNvSpPr>
              <a:spLocks noChangeArrowheads="1"/>
            </p:cNvSpPr>
            <p:nvPr/>
          </p:nvSpPr>
          <p:spPr bwMode="auto">
            <a:xfrm>
              <a:off x="5472" y="1584"/>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69656" name="Text Box 32"/>
            <p:cNvSpPr txBox="1">
              <a:spLocks noChangeArrowheads="1"/>
            </p:cNvSpPr>
            <p:nvPr/>
          </p:nvSpPr>
          <p:spPr bwMode="auto">
            <a:xfrm>
              <a:off x="3504" y="1296"/>
              <a:ext cx="584"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atemp</a:t>
              </a:r>
            </a:p>
          </p:txBody>
        </p:sp>
        <p:sp>
          <p:nvSpPr>
            <p:cNvPr id="69657" name="Text Box 33"/>
            <p:cNvSpPr txBox="1">
              <a:spLocks noChangeArrowheads="1"/>
            </p:cNvSpPr>
            <p:nvPr/>
          </p:nvSpPr>
          <p:spPr bwMode="auto">
            <a:xfrm>
              <a:off x="2736" y="1584"/>
              <a:ext cx="595"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ptemp</a:t>
              </a:r>
            </a:p>
          </p:txBody>
        </p:sp>
        <p:sp>
          <p:nvSpPr>
            <p:cNvPr id="69658" name="Line 34"/>
            <p:cNvSpPr>
              <a:spLocks noChangeShapeType="1"/>
            </p:cNvSpPr>
            <p:nvPr/>
          </p:nvSpPr>
          <p:spPr bwMode="auto">
            <a:xfrm>
              <a:off x="3312" y="1776"/>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38"/>
            <p:cNvSpPr>
              <a:spLocks noChangeShapeType="1"/>
            </p:cNvSpPr>
            <p:nvPr/>
          </p:nvSpPr>
          <p:spPr bwMode="auto">
            <a:xfrm>
              <a:off x="1104" y="3312"/>
              <a:ext cx="27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39"/>
            <p:cNvSpPr>
              <a:spLocks noChangeShapeType="1"/>
            </p:cNvSpPr>
            <p:nvPr/>
          </p:nvSpPr>
          <p:spPr bwMode="auto">
            <a:xfrm>
              <a:off x="1104" y="355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7308" name="Group 44"/>
          <p:cNvGrpSpPr>
            <a:grpSpLocks/>
          </p:cNvGrpSpPr>
          <p:nvPr/>
        </p:nvGrpSpPr>
        <p:grpSpPr bwMode="auto">
          <a:xfrm>
            <a:off x="1752600" y="1676400"/>
            <a:ext cx="3886200" cy="4343400"/>
            <a:chOff x="1104" y="1056"/>
            <a:chExt cx="2496" cy="2736"/>
          </a:xfrm>
        </p:grpSpPr>
        <p:sp>
          <p:nvSpPr>
            <p:cNvPr id="69643" name="Freeform 42"/>
            <p:cNvSpPr>
              <a:spLocks/>
            </p:cNvSpPr>
            <p:nvPr/>
          </p:nvSpPr>
          <p:spPr bwMode="auto">
            <a:xfrm>
              <a:off x="1824" y="1056"/>
              <a:ext cx="1776" cy="624"/>
            </a:xfrm>
            <a:custGeom>
              <a:avLst/>
              <a:gdLst>
                <a:gd name="T0" fmla="*/ 0 w 1776"/>
                <a:gd name="T1" fmla="*/ 624 h 624"/>
                <a:gd name="T2" fmla="*/ 672 w 1776"/>
                <a:gd name="T3" fmla="*/ 624 h 624"/>
                <a:gd name="T4" fmla="*/ 672 w 1776"/>
                <a:gd name="T5" fmla="*/ 576 h 624"/>
                <a:gd name="T6" fmla="*/ 1776 w 1776"/>
                <a:gd name="T7" fmla="*/ 0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6" h="624">
                  <a:moveTo>
                    <a:pt x="0" y="624"/>
                  </a:moveTo>
                  <a:lnTo>
                    <a:pt x="672" y="624"/>
                  </a:lnTo>
                  <a:lnTo>
                    <a:pt x="672" y="576"/>
                  </a:lnTo>
                  <a:lnTo>
                    <a:pt x="1776"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4" name="Line 43"/>
            <p:cNvSpPr>
              <a:spLocks noChangeShapeType="1"/>
            </p:cNvSpPr>
            <p:nvPr/>
          </p:nvSpPr>
          <p:spPr bwMode="auto">
            <a:xfrm>
              <a:off x="1104" y="3792"/>
              <a:ext cx="249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7312" name="Group 48"/>
          <p:cNvGrpSpPr>
            <a:grpSpLocks/>
          </p:cNvGrpSpPr>
          <p:nvPr/>
        </p:nvGrpSpPr>
        <p:grpSpPr bwMode="auto">
          <a:xfrm>
            <a:off x="1752600" y="2971800"/>
            <a:ext cx="4648200" cy="3657600"/>
            <a:chOff x="1104" y="1872"/>
            <a:chExt cx="2928" cy="2304"/>
          </a:xfrm>
        </p:grpSpPr>
        <p:sp>
          <p:nvSpPr>
            <p:cNvPr id="69641" name="Line 45"/>
            <p:cNvSpPr>
              <a:spLocks noChangeShapeType="1"/>
            </p:cNvSpPr>
            <p:nvPr/>
          </p:nvSpPr>
          <p:spPr bwMode="auto">
            <a:xfrm>
              <a:off x="1104" y="4032"/>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Freeform 46"/>
            <p:cNvSpPr>
              <a:spLocks/>
            </p:cNvSpPr>
            <p:nvPr/>
          </p:nvSpPr>
          <p:spPr bwMode="auto">
            <a:xfrm>
              <a:off x="2592" y="1872"/>
              <a:ext cx="1440" cy="2304"/>
            </a:xfrm>
            <a:custGeom>
              <a:avLst/>
              <a:gdLst>
                <a:gd name="T0" fmla="*/ 0 w 1536"/>
                <a:gd name="T1" fmla="*/ 2160 h 2304"/>
                <a:gd name="T2" fmla="*/ 0 w 1536"/>
                <a:gd name="T3" fmla="*/ 2304 h 2304"/>
                <a:gd name="T4" fmla="*/ 1440 w 1536"/>
                <a:gd name="T5" fmla="*/ 2304 h 2304"/>
                <a:gd name="T6" fmla="*/ 1440 w 1536"/>
                <a:gd name="T7" fmla="*/ 0 h 2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2304">
                  <a:moveTo>
                    <a:pt x="0" y="2160"/>
                  </a:moveTo>
                  <a:lnTo>
                    <a:pt x="0" y="2304"/>
                  </a:lnTo>
                  <a:lnTo>
                    <a:pt x="1536" y="2304"/>
                  </a:lnTo>
                  <a:lnTo>
                    <a:pt x="1536"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7311" name="Oval 47"/>
          <p:cNvSpPr>
            <a:spLocks noChangeArrowheads="1"/>
          </p:cNvSpPr>
          <p:nvPr/>
        </p:nvSpPr>
        <p:spPr bwMode="auto">
          <a:xfrm>
            <a:off x="5562600" y="2514600"/>
            <a:ext cx="7620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ounded Rectangular Callout 41"/>
          <p:cNvSpPr/>
          <p:nvPr/>
        </p:nvSpPr>
        <p:spPr bwMode="auto">
          <a:xfrm>
            <a:off x="0" y="2362200"/>
            <a:ext cx="1219200" cy="990600"/>
          </a:xfrm>
          <a:prstGeom prst="wedgeRoundRectCallout">
            <a:avLst>
              <a:gd name="adj1" fmla="val 55935"/>
              <a:gd name="adj2" fmla="val -92627"/>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Define exception type</a:t>
            </a:r>
          </a:p>
        </p:txBody>
      </p:sp>
    </p:spTree>
    <p:extLst>
      <p:ext uri="{BB962C8B-B14F-4D97-AF65-F5344CB8AC3E}">
        <p14:creationId xmlns:p14="http://schemas.microsoft.com/office/powerpoint/2010/main" val="1406268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67301"/>
                                        </p:tgtEl>
                                        <p:attrNameLst>
                                          <p:attrName>style.visibility</p:attrName>
                                        </p:attrNameLst>
                                      </p:cBhvr>
                                      <p:to>
                                        <p:strVal val="visible"/>
                                      </p:to>
                                    </p:set>
                                    <p:animEffect transition="in" filter="blinds(horizontal)">
                                      <p:cBhvr>
                                        <p:cTn id="11" dur="500"/>
                                        <p:tgtEl>
                                          <p:spTgt spid="267301"/>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267304"/>
                                        </p:tgtEl>
                                        <p:attrNameLst>
                                          <p:attrName>style.visibility</p:attrName>
                                        </p:attrNameLst>
                                      </p:cBhvr>
                                      <p:to>
                                        <p:strVal val="visible"/>
                                      </p:to>
                                    </p:set>
                                    <p:anim calcmode="lin" valueType="num">
                                      <p:cBhvr>
                                        <p:cTn id="16" dur="500" fill="hold"/>
                                        <p:tgtEl>
                                          <p:spTgt spid="267304"/>
                                        </p:tgtEl>
                                        <p:attrNameLst>
                                          <p:attrName>ppt_w</p:attrName>
                                        </p:attrNameLst>
                                      </p:cBhvr>
                                      <p:tavLst>
                                        <p:tav tm="0">
                                          <p:val>
                                            <p:strVal val="#ppt_w*0.05"/>
                                          </p:val>
                                        </p:tav>
                                        <p:tav tm="100000">
                                          <p:val>
                                            <p:strVal val="#ppt_w"/>
                                          </p:val>
                                        </p:tav>
                                      </p:tavLst>
                                    </p:anim>
                                    <p:anim calcmode="lin" valueType="num">
                                      <p:cBhvr>
                                        <p:cTn id="17" dur="500" fill="hold"/>
                                        <p:tgtEl>
                                          <p:spTgt spid="267304"/>
                                        </p:tgtEl>
                                        <p:attrNameLst>
                                          <p:attrName>ppt_h</p:attrName>
                                        </p:attrNameLst>
                                      </p:cBhvr>
                                      <p:tavLst>
                                        <p:tav tm="0">
                                          <p:val>
                                            <p:strVal val="#ppt_h"/>
                                          </p:val>
                                        </p:tav>
                                        <p:tav tm="100000">
                                          <p:val>
                                            <p:strVal val="#ppt_h"/>
                                          </p:val>
                                        </p:tav>
                                      </p:tavLst>
                                    </p:anim>
                                    <p:anim calcmode="lin" valueType="num">
                                      <p:cBhvr>
                                        <p:cTn id="18" dur="500" fill="hold"/>
                                        <p:tgtEl>
                                          <p:spTgt spid="267304"/>
                                        </p:tgtEl>
                                        <p:attrNameLst>
                                          <p:attrName>ppt_x</p:attrName>
                                        </p:attrNameLst>
                                      </p:cBhvr>
                                      <p:tavLst>
                                        <p:tav tm="0">
                                          <p:val>
                                            <p:strVal val="#ppt_x-.2"/>
                                          </p:val>
                                        </p:tav>
                                        <p:tav tm="100000">
                                          <p:val>
                                            <p:strVal val="#ppt_x"/>
                                          </p:val>
                                        </p:tav>
                                      </p:tavLst>
                                    </p:anim>
                                    <p:anim calcmode="lin" valueType="num">
                                      <p:cBhvr>
                                        <p:cTn id="19" dur="500" fill="hold"/>
                                        <p:tgtEl>
                                          <p:spTgt spid="267304"/>
                                        </p:tgtEl>
                                        <p:attrNameLst>
                                          <p:attrName>ppt_y</p:attrName>
                                        </p:attrNameLst>
                                      </p:cBhvr>
                                      <p:tavLst>
                                        <p:tav tm="0">
                                          <p:val>
                                            <p:strVal val="#ppt_y"/>
                                          </p:val>
                                        </p:tav>
                                        <p:tav tm="100000">
                                          <p:val>
                                            <p:strVal val="#ppt_y"/>
                                          </p:val>
                                        </p:tav>
                                      </p:tavLst>
                                    </p:anim>
                                    <p:animEffect transition="in" filter="fade">
                                      <p:cBhvr>
                                        <p:cTn id="20" dur="500"/>
                                        <p:tgtEl>
                                          <p:spTgt spid="26730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7308"/>
                                        </p:tgtEl>
                                        <p:attrNameLst>
                                          <p:attrName>style.visibility</p:attrName>
                                        </p:attrNameLst>
                                      </p:cBhvr>
                                      <p:to>
                                        <p:strVal val="visible"/>
                                      </p:to>
                                    </p:set>
                                    <p:animEffect transition="in" filter="blinds(horizontal)">
                                      <p:cBhvr>
                                        <p:cTn id="25" dur="500"/>
                                        <p:tgtEl>
                                          <p:spTgt spid="267308"/>
                                        </p:tgtEl>
                                      </p:cBhvr>
                                    </p:animEffect>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nodeType="clickEffect">
                                  <p:stCondLst>
                                    <p:cond delay="0"/>
                                  </p:stCondLst>
                                  <p:childTnLst>
                                    <p:set>
                                      <p:cBhvr>
                                        <p:cTn id="29" dur="1" fill="hold">
                                          <p:stCondLst>
                                            <p:cond delay="0"/>
                                          </p:stCondLst>
                                        </p:cTn>
                                        <p:tgtEl>
                                          <p:spTgt spid="267312"/>
                                        </p:tgtEl>
                                        <p:attrNameLst>
                                          <p:attrName>style.visibility</p:attrName>
                                        </p:attrNameLst>
                                      </p:cBhvr>
                                      <p:to>
                                        <p:strVal val="visible"/>
                                      </p:to>
                                    </p:set>
                                    <p:anim calcmode="lin" valueType="num">
                                      <p:cBhvr>
                                        <p:cTn id="30" dur="1000" fill="hold"/>
                                        <p:tgtEl>
                                          <p:spTgt spid="267312"/>
                                        </p:tgtEl>
                                        <p:attrNameLst>
                                          <p:attrName>ppt_w</p:attrName>
                                        </p:attrNameLst>
                                      </p:cBhvr>
                                      <p:tavLst>
                                        <p:tav tm="0">
                                          <p:val>
                                            <p:fltVal val="0"/>
                                          </p:val>
                                        </p:tav>
                                        <p:tav tm="100000">
                                          <p:val>
                                            <p:strVal val="#ppt_w"/>
                                          </p:val>
                                        </p:tav>
                                      </p:tavLst>
                                    </p:anim>
                                    <p:anim calcmode="lin" valueType="num">
                                      <p:cBhvr>
                                        <p:cTn id="31" dur="1000" fill="hold"/>
                                        <p:tgtEl>
                                          <p:spTgt spid="267312"/>
                                        </p:tgtEl>
                                        <p:attrNameLst>
                                          <p:attrName>ppt_h</p:attrName>
                                        </p:attrNameLst>
                                      </p:cBhvr>
                                      <p:tavLst>
                                        <p:tav tm="0">
                                          <p:val>
                                            <p:fltVal val="0"/>
                                          </p:val>
                                        </p:tav>
                                        <p:tav tm="100000">
                                          <p:val>
                                            <p:strVal val="#ppt_h"/>
                                          </p:val>
                                        </p:tav>
                                      </p:tavLst>
                                    </p:anim>
                                    <p:anim calcmode="lin" valueType="num">
                                      <p:cBhvr>
                                        <p:cTn id="32" dur="1000" fill="hold"/>
                                        <p:tgtEl>
                                          <p:spTgt spid="267312"/>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2673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49" presetClass="entr" presetSubtype="0" decel="100000" fill="hold" grpId="0" nodeType="clickEffect">
                                  <p:stCondLst>
                                    <p:cond delay="0"/>
                                  </p:stCondLst>
                                  <p:childTnLst>
                                    <p:set>
                                      <p:cBhvr>
                                        <p:cTn id="37" dur="1" fill="hold">
                                          <p:stCondLst>
                                            <p:cond delay="0"/>
                                          </p:stCondLst>
                                        </p:cTn>
                                        <p:tgtEl>
                                          <p:spTgt spid="267311"/>
                                        </p:tgtEl>
                                        <p:attrNameLst>
                                          <p:attrName>style.visibility</p:attrName>
                                        </p:attrNameLst>
                                      </p:cBhvr>
                                      <p:to>
                                        <p:strVal val="visible"/>
                                      </p:to>
                                    </p:set>
                                    <p:anim calcmode="lin" valueType="num">
                                      <p:cBhvr>
                                        <p:cTn id="38" dur="500" fill="hold"/>
                                        <p:tgtEl>
                                          <p:spTgt spid="267311"/>
                                        </p:tgtEl>
                                        <p:attrNameLst>
                                          <p:attrName>ppt_w</p:attrName>
                                        </p:attrNameLst>
                                      </p:cBhvr>
                                      <p:tavLst>
                                        <p:tav tm="0">
                                          <p:val>
                                            <p:fltVal val="0"/>
                                          </p:val>
                                        </p:tav>
                                        <p:tav tm="100000">
                                          <p:val>
                                            <p:strVal val="#ppt_w"/>
                                          </p:val>
                                        </p:tav>
                                      </p:tavLst>
                                    </p:anim>
                                    <p:anim calcmode="lin" valueType="num">
                                      <p:cBhvr>
                                        <p:cTn id="39" dur="500" fill="hold"/>
                                        <p:tgtEl>
                                          <p:spTgt spid="267311"/>
                                        </p:tgtEl>
                                        <p:attrNameLst>
                                          <p:attrName>ppt_h</p:attrName>
                                        </p:attrNameLst>
                                      </p:cBhvr>
                                      <p:tavLst>
                                        <p:tav tm="0">
                                          <p:val>
                                            <p:fltVal val="0"/>
                                          </p:val>
                                        </p:tav>
                                        <p:tav tm="100000">
                                          <p:val>
                                            <p:strVal val="#ppt_h"/>
                                          </p:val>
                                        </p:tav>
                                      </p:tavLst>
                                    </p:anim>
                                    <p:anim calcmode="lin" valueType="num">
                                      <p:cBhvr>
                                        <p:cTn id="40" dur="500" fill="hold"/>
                                        <p:tgtEl>
                                          <p:spTgt spid="267311"/>
                                        </p:tgtEl>
                                        <p:attrNameLst>
                                          <p:attrName>style.rotation</p:attrName>
                                        </p:attrNameLst>
                                      </p:cBhvr>
                                      <p:tavLst>
                                        <p:tav tm="0">
                                          <p:val>
                                            <p:fltVal val="360"/>
                                          </p:val>
                                        </p:tav>
                                        <p:tav tm="100000">
                                          <p:val>
                                            <p:fltVal val="0"/>
                                          </p:val>
                                        </p:tav>
                                      </p:tavLst>
                                    </p:anim>
                                    <p:animEffect transition="in" filter="fade">
                                      <p:cBhvr>
                                        <p:cTn id="41" dur="500"/>
                                        <p:tgtEl>
                                          <p:spTgt spid="267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11" grpId="0" animBg="1"/>
      <p:bldP spid="4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p:cNvSpPr txBox="1">
            <a:spLocks noChangeArrowheads="1"/>
          </p:cNvSpPr>
          <p:nvPr/>
        </p:nvSpPr>
        <p:spPr bwMode="auto">
          <a:xfrm>
            <a:off x="228600" y="838200"/>
            <a:ext cx="8491538" cy="59340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57200" algn="l"/>
                <a:tab pos="914400" algn="l"/>
                <a:tab pos="1371600" algn="l"/>
                <a:tab pos="1892300" algn="l"/>
              </a:tabLst>
              <a:defRPr sz="2400">
                <a:solidFill>
                  <a:schemeClr val="tx1"/>
                </a:solidFill>
                <a:latin typeface="Times New Roman" pitchFamily="18" charset="0"/>
              </a:defRPr>
            </a:lvl1pPr>
            <a:lvl2pPr marL="742950" indent="-285750">
              <a:tabLst>
                <a:tab pos="457200" algn="l"/>
                <a:tab pos="914400" algn="l"/>
                <a:tab pos="1371600" algn="l"/>
                <a:tab pos="1892300" algn="l"/>
              </a:tabLst>
              <a:defRPr sz="2400">
                <a:solidFill>
                  <a:schemeClr val="tx1"/>
                </a:solidFill>
                <a:latin typeface="Times New Roman" pitchFamily="18" charset="0"/>
              </a:defRPr>
            </a:lvl2pPr>
            <a:lvl3pPr marL="1143000" indent="-228600">
              <a:tabLst>
                <a:tab pos="457200" algn="l"/>
                <a:tab pos="914400" algn="l"/>
                <a:tab pos="1371600" algn="l"/>
                <a:tab pos="1892300" algn="l"/>
              </a:tabLst>
              <a:defRPr sz="2400">
                <a:solidFill>
                  <a:schemeClr val="tx1"/>
                </a:solidFill>
                <a:latin typeface="Times New Roman" pitchFamily="18" charset="0"/>
              </a:defRPr>
            </a:lvl3pPr>
            <a:lvl4pPr marL="1600200" indent="-228600">
              <a:tabLst>
                <a:tab pos="457200" algn="l"/>
                <a:tab pos="914400" algn="l"/>
                <a:tab pos="1371600" algn="l"/>
                <a:tab pos="1892300" algn="l"/>
              </a:tabLst>
              <a:defRPr sz="2400">
                <a:solidFill>
                  <a:schemeClr val="tx1"/>
                </a:solidFill>
                <a:latin typeface="Times New Roman" pitchFamily="18" charset="0"/>
              </a:defRPr>
            </a:lvl4pPr>
            <a:lvl5pPr marL="2057400" indent="-228600">
              <a:tabLst>
                <a:tab pos="457200" algn="l"/>
                <a:tab pos="914400" algn="l"/>
                <a:tab pos="1371600" algn="l"/>
                <a:tab pos="18923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 pos="18923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 pos="18923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 pos="18923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 pos="1892300" algn="l"/>
              </a:tabLst>
              <a:defRPr sz="2400">
                <a:solidFill>
                  <a:schemeClr val="tx1"/>
                </a:solidFill>
                <a:latin typeface="Times New Roman" pitchFamily="18" charset="0"/>
              </a:defRPr>
            </a:lvl9pPr>
          </a:lstStyle>
          <a:p>
            <a:r>
              <a:rPr lang="en-US" b="1" dirty="0">
                <a:solidFill>
                  <a:schemeClr val="accent2"/>
                </a:solidFill>
                <a:latin typeface="Courier New" pitchFamily="49" charset="0"/>
              </a:rPr>
              <a:t>try</a:t>
            </a:r>
            <a:r>
              <a:rPr lang="en-US" dirty="0">
                <a:latin typeface="Courier New" pitchFamily="49" charset="0"/>
              </a:rPr>
              <a:t> {	// handling incorrect date input </a:t>
            </a:r>
          </a:p>
          <a:p>
            <a:r>
              <a:rPr lang="en-US" dirty="0">
                <a:latin typeface="Courier New" pitchFamily="49" charset="0"/>
              </a:rPr>
              <a:t>	// …</a:t>
            </a:r>
          </a:p>
          <a:p>
            <a:r>
              <a:rPr lang="en-US" dirty="0">
                <a:latin typeface="Courier New" pitchFamily="49" charset="0"/>
              </a:rPr>
              <a:t>	</a:t>
            </a:r>
            <a:r>
              <a:rPr lang="en-US" dirty="0" err="1">
                <a:latin typeface="Courier New" pitchFamily="49" charset="0"/>
              </a:rPr>
              <a:t>derr.idate</a:t>
            </a:r>
            <a:r>
              <a:rPr lang="en-US" dirty="0">
                <a:latin typeface="Courier New" pitchFamily="49" charset="0"/>
              </a:rPr>
              <a:t> = </a:t>
            </a:r>
            <a:r>
              <a:rPr lang="en-US" dirty="0" err="1">
                <a:latin typeface="Courier New" pitchFamily="49" charset="0"/>
              </a:rPr>
              <a:t>atoi</a:t>
            </a:r>
            <a:r>
              <a:rPr lang="en-US" dirty="0">
                <a:latin typeface="Courier New" pitchFamily="49" charset="0"/>
              </a:rPr>
              <a:t>(</a:t>
            </a:r>
            <a:r>
              <a:rPr lang="en-US" dirty="0" err="1">
                <a:latin typeface="Courier New" pitchFamily="49" charset="0"/>
              </a:rPr>
              <a:t>ptemp</a:t>
            </a:r>
            <a:r>
              <a:rPr lang="en-US" dirty="0">
                <a:latin typeface="Courier New" pitchFamily="49" charset="0"/>
              </a:rPr>
              <a:t>); // extract </a:t>
            </a:r>
            <a:r>
              <a:rPr lang="en-US" b="1" dirty="0">
                <a:latin typeface="Courier New" pitchFamily="49" charset="0"/>
              </a:rPr>
              <a:t>month</a:t>
            </a:r>
          </a:p>
          <a:p>
            <a:r>
              <a:rPr lang="en-US" b="1" dirty="0">
                <a:latin typeface="Courier New" pitchFamily="49" charset="0"/>
              </a:rPr>
              <a:t>	</a:t>
            </a:r>
            <a:r>
              <a:rPr lang="en-US" dirty="0">
                <a:latin typeface="Courier New" pitchFamily="49" charset="0"/>
              </a:rPr>
              <a:t>if ((</a:t>
            </a:r>
            <a:r>
              <a:rPr lang="en-US" dirty="0" err="1">
                <a:latin typeface="Courier New" pitchFamily="49" charset="0"/>
              </a:rPr>
              <a:t>derr.idate</a:t>
            </a:r>
            <a:r>
              <a:rPr lang="en-US" dirty="0">
                <a:latin typeface="Courier New" pitchFamily="49" charset="0"/>
              </a:rPr>
              <a:t>&lt;1)||(</a:t>
            </a:r>
            <a:r>
              <a:rPr lang="en-US" dirty="0" err="1">
                <a:latin typeface="Courier New" pitchFamily="49" charset="0"/>
              </a:rPr>
              <a:t>derr.idate</a:t>
            </a:r>
            <a:r>
              <a:rPr lang="en-US" dirty="0">
                <a:latin typeface="Courier New" pitchFamily="49" charset="0"/>
              </a:rPr>
              <a:t>&gt;12)) {</a:t>
            </a:r>
          </a:p>
          <a:p>
            <a:r>
              <a:rPr lang="en-US" dirty="0">
                <a:latin typeface="Courier New" pitchFamily="49" charset="0"/>
              </a:rPr>
              <a:t>		</a:t>
            </a:r>
            <a:r>
              <a:rPr lang="en-US" b="1" dirty="0">
                <a:solidFill>
                  <a:schemeClr val="accent2"/>
                </a:solidFill>
                <a:latin typeface="Courier New" pitchFamily="49" charset="0"/>
              </a:rPr>
              <a:t>throw</a:t>
            </a:r>
            <a:r>
              <a:rPr lang="en-US" dirty="0">
                <a:latin typeface="Courier New" pitchFamily="49" charset="0"/>
              </a:rPr>
              <a:t> </a:t>
            </a:r>
            <a:r>
              <a:rPr lang="en-US" dirty="0" err="1">
                <a:latin typeface="Courier New" pitchFamily="49" charset="0"/>
              </a:rPr>
              <a:t>derr</a:t>
            </a:r>
            <a:r>
              <a:rPr lang="en-US" dirty="0">
                <a:latin typeface="Courier New" pitchFamily="49" charset="0"/>
              </a:rPr>
              <a:t>;</a:t>
            </a:r>
          </a:p>
          <a:p>
            <a:r>
              <a:rPr lang="en-US" dirty="0">
                <a:latin typeface="Courier New" pitchFamily="49" charset="0"/>
              </a:rPr>
              <a:t>	}</a:t>
            </a:r>
          </a:p>
          <a:p>
            <a:r>
              <a:rPr lang="en-US" dirty="0">
                <a:latin typeface="Courier New" pitchFamily="49" charset="0"/>
              </a:rPr>
              <a:t>	</a:t>
            </a:r>
            <a:r>
              <a:rPr lang="en-US" dirty="0" err="1">
                <a:latin typeface="Courier New" pitchFamily="49" charset="0"/>
              </a:rPr>
              <a:t>atemp</a:t>
            </a:r>
            <a:r>
              <a:rPr lang="en-US" dirty="0">
                <a:latin typeface="Courier New" pitchFamily="49" charset="0"/>
              </a:rPr>
              <a:t>[5] = '\0';</a:t>
            </a:r>
          </a:p>
          <a:p>
            <a:r>
              <a:rPr lang="en-US" dirty="0">
                <a:latin typeface="Courier New" pitchFamily="49" charset="0"/>
              </a:rPr>
              <a:t>	</a:t>
            </a:r>
            <a:r>
              <a:rPr lang="en-US" dirty="0" err="1">
                <a:latin typeface="Courier New" pitchFamily="49" charset="0"/>
              </a:rPr>
              <a:t>ptemp</a:t>
            </a:r>
            <a:r>
              <a:rPr lang="en-US" dirty="0">
                <a:latin typeface="Courier New" pitchFamily="49" charset="0"/>
              </a:rPr>
              <a:t> = </a:t>
            </a:r>
            <a:r>
              <a:rPr lang="en-US" dirty="0" err="1">
                <a:latin typeface="Courier New" pitchFamily="49" charset="0"/>
              </a:rPr>
              <a:t>ptemp</a:t>
            </a:r>
            <a:r>
              <a:rPr lang="en-US" dirty="0">
                <a:latin typeface="Courier New" pitchFamily="49" charset="0"/>
              </a:rPr>
              <a:t> + 3;</a:t>
            </a:r>
          </a:p>
          <a:p>
            <a:r>
              <a:rPr lang="en-US" dirty="0">
                <a:latin typeface="Courier New" pitchFamily="49" charset="0"/>
              </a:rPr>
              <a:t>	</a:t>
            </a:r>
            <a:r>
              <a:rPr lang="en-US" dirty="0" err="1">
                <a:latin typeface="Courier New" pitchFamily="49" charset="0"/>
              </a:rPr>
              <a:t>derr.idate</a:t>
            </a:r>
            <a:r>
              <a:rPr lang="en-US" dirty="0">
                <a:latin typeface="Courier New" pitchFamily="49" charset="0"/>
              </a:rPr>
              <a:t> = </a:t>
            </a:r>
            <a:r>
              <a:rPr lang="en-US" dirty="0" err="1">
                <a:latin typeface="Courier New" pitchFamily="49" charset="0"/>
              </a:rPr>
              <a:t>atoi</a:t>
            </a:r>
            <a:r>
              <a:rPr lang="en-US" dirty="0">
                <a:latin typeface="Courier New" pitchFamily="49" charset="0"/>
              </a:rPr>
              <a:t>(</a:t>
            </a:r>
            <a:r>
              <a:rPr lang="en-US" dirty="0" err="1">
                <a:latin typeface="Courier New" pitchFamily="49" charset="0"/>
              </a:rPr>
              <a:t>ptemp</a:t>
            </a:r>
            <a:r>
              <a:rPr lang="en-US" dirty="0">
                <a:latin typeface="Courier New" pitchFamily="49" charset="0"/>
              </a:rPr>
              <a:t>);	//extract </a:t>
            </a:r>
            <a:r>
              <a:rPr lang="en-US" b="1" dirty="0">
                <a:latin typeface="Courier New" pitchFamily="49" charset="0"/>
              </a:rPr>
              <a:t>day</a:t>
            </a:r>
            <a:r>
              <a:rPr lang="en-US" dirty="0">
                <a:latin typeface="Courier New" pitchFamily="49" charset="0"/>
              </a:rPr>
              <a:t> </a:t>
            </a:r>
          </a:p>
          <a:p>
            <a:r>
              <a:rPr lang="en-US" dirty="0">
                <a:latin typeface="Courier New" pitchFamily="49" charset="0"/>
              </a:rPr>
              <a:t>	if ((</a:t>
            </a:r>
            <a:r>
              <a:rPr lang="en-US" dirty="0" err="1">
                <a:latin typeface="Courier New" pitchFamily="49" charset="0"/>
              </a:rPr>
              <a:t>derr.idate</a:t>
            </a:r>
            <a:r>
              <a:rPr lang="en-US" dirty="0">
                <a:latin typeface="Courier New" pitchFamily="49" charset="0"/>
              </a:rPr>
              <a:t>&lt;1)||(</a:t>
            </a:r>
            <a:r>
              <a:rPr lang="en-US" dirty="0" err="1">
                <a:latin typeface="Courier New" pitchFamily="49" charset="0"/>
              </a:rPr>
              <a:t>derr.idate</a:t>
            </a:r>
            <a:r>
              <a:rPr lang="en-US" dirty="0">
                <a:latin typeface="Courier New" pitchFamily="49" charset="0"/>
              </a:rPr>
              <a:t>&gt;31))</a:t>
            </a:r>
          </a:p>
          <a:p>
            <a:r>
              <a:rPr lang="en-US" dirty="0">
                <a:latin typeface="Courier New" pitchFamily="49" charset="0"/>
              </a:rPr>
              <a:t>		</a:t>
            </a:r>
            <a:r>
              <a:rPr lang="en-US" b="1" dirty="0">
                <a:solidFill>
                  <a:schemeClr val="accent2"/>
                </a:solidFill>
                <a:latin typeface="Courier New" pitchFamily="49" charset="0"/>
              </a:rPr>
              <a:t>throw</a:t>
            </a:r>
            <a:r>
              <a:rPr lang="en-US" dirty="0">
                <a:latin typeface="Courier New" pitchFamily="49" charset="0"/>
              </a:rPr>
              <a:t> </a:t>
            </a:r>
            <a:r>
              <a:rPr lang="en-US" dirty="0" err="1">
                <a:latin typeface="Courier New" pitchFamily="49" charset="0"/>
              </a:rPr>
              <a:t>derr</a:t>
            </a:r>
            <a:r>
              <a:rPr lang="en-US" dirty="0">
                <a:latin typeface="Courier New" pitchFamily="49" charset="0"/>
              </a:rPr>
              <a:t>;</a:t>
            </a:r>
          </a:p>
          <a:p>
            <a:r>
              <a:rPr lang="en-US" dirty="0">
                <a:latin typeface="Courier New" pitchFamily="49" charset="0"/>
              </a:rPr>
              <a:t>	</a:t>
            </a:r>
            <a:r>
              <a:rPr lang="en-US" dirty="0" err="1">
                <a:latin typeface="Courier New" pitchFamily="49" charset="0"/>
              </a:rPr>
              <a:t>ptemp</a:t>
            </a:r>
            <a:r>
              <a:rPr lang="en-US" dirty="0">
                <a:latin typeface="Courier New" pitchFamily="49" charset="0"/>
              </a:rPr>
              <a:t> = </a:t>
            </a:r>
            <a:r>
              <a:rPr lang="en-US" dirty="0" err="1">
                <a:latin typeface="Courier New" pitchFamily="49" charset="0"/>
              </a:rPr>
              <a:t>ptemp</a:t>
            </a:r>
            <a:r>
              <a:rPr lang="en-US" dirty="0">
                <a:latin typeface="Courier New" pitchFamily="49" charset="0"/>
              </a:rPr>
              <a:t> + 3;	//extract the </a:t>
            </a:r>
            <a:r>
              <a:rPr lang="en-US" b="1" dirty="0">
                <a:latin typeface="Courier New" pitchFamily="49" charset="0"/>
              </a:rPr>
              <a:t>year</a:t>
            </a:r>
            <a:r>
              <a:rPr lang="en-US" dirty="0">
                <a:latin typeface="Courier New" pitchFamily="49" charset="0"/>
              </a:rPr>
              <a:t> </a:t>
            </a:r>
          </a:p>
          <a:p>
            <a:r>
              <a:rPr lang="en-US" dirty="0">
                <a:latin typeface="Courier New" pitchFamily="49" charset="0"/>
              </a:rPr>
              <a:t>	</a:t>
            </a:r>
            <a:r>
              <a:rPr lang="en-US" dirty="0" err="1">
                <a:latin typeface="Courier New" pitchFamily="49" charset="0"/>
              </a:rPr>
              <a:t>derr.idate</a:t>
            </a:r>
            <a:r>
              <a:rPr lang="en-US" dirty="0">
                <a:latin typeface="Courier New" pitchFamily="49" charset="0"/>
              </a:rPr>
              <a:t> = </a:t>
            </a:r>
            <a:r>
              <a:rPr lang="en-US" dirty="0" err="1">
                <a:latin typeface="Courier New" pitchFamily="49" charset="0"/>
              </a:rPr>
              <a:t>atoi</a:t>
            </a:r>
            <a:r>
              <a:rPr lang="en-US" dirty="0">
                <a:latin typeface="Courier New" pitchFamily="49" charset="0"/>
              </a:rPr>
              <a:t>(</a:t>
            </a:r>
            <a:r>
              <a:rPr lang="en-US" dirty="0" err="1">
                <a:latin typeface="Courier New" pitchFamily="49" charset="0"/>
              </a:rPr>
              <a:t>ptemp</a:t>
            </a:r>
            <a:r>
              <a:rPr lang="en-US" dirty="0">
                <a:latin typeface="Courier New" pitchFamily="49" charset="0"/>
              </a:rPr>
              <a:t>);</a:t>
            </a:r>
          </a:p>
          <a:p>
            <a:r>
              <a:rPr lang="en-US" dirty="0">
                <a:latin typeface="Courier New" pitchFamily="49" charset="0"/>
              </a:rPr>
              <a:t>	if ((</a:t>
            </a:r>
            <a:r>
              <a:rPr lang="en-US" dirty="0" err="1">
                <a:latin typeface="Courier New" pitchFamily="49" charset="0"/>
              </a:rPr>
              <a:t>derr.idate</a:t>
            </a:r>
            <a:r>
              <a:rPr lang="en-US" dirty="0">
                <a:latin typeface="Courier New" pitchFamily="49" charset="0"/>
              </a:rPr>
              <a:t>&lt;1900) || (</a:t>
            </a:r>
            <a:r>
              <a:rPr lang="en-US" dirty="0" err="1">
                <a:latin typeface="Courier New" pitchFamily="49" charset="0"/>
              </a:rPr>
              <a:t>derr.idate</a:t>
            </a:r>
            <a:r>
              <a:rPr lang="en-US" dirty="0">
                <a:latin typeface="Courier New" pitchFamily="49" charset="0"/>
              </a:rPr>
              <a:t>&gt;3000))</a:t>
            </a:r>
          </a:p>
          <a:p>
            <a:r>
              <a:rPr lang="en-US" dirty="0">
                <a:latin typeface="Courier New" pitchFamily="49" charset="0"/>
              </a:rPr>
              <a:t>		</a:t>
            </a:r>
            <a:r>
              <a:rPr lang="en-US" b="1" dirty="0">
                <a:solidFill>
                  <a:schemeClr val="accent2"/>
                </a:solidFill>
                <a:latin typeface="Courier New" pitchFamily="49" charset="0"/>
              </a:rPr>
              <a:t>throw</a:t>
            </a:r>
            <a:r>
              <a:rPr lang="en-US" dirty="0">
                <a:latin typeface="Courier New" pitchFamily="49" charset="0"/>
              </a:rPr>
              <a:t> </a:t>
            </a:r>
            <a:r>
              <a:rPr lang="en-US" dirty="0" err="1">
                <a:latin typeface="Courier New" pitchFamily="49" charset="0"/>
              </a:rPr>
              <a:t>derr</a:t>
            </a:r>
            <a:r>
              <a:rPr lang="en-US" dirty="0">
                <a:latin typeface="Courier New" pitchFamily="49" charset="0"/>
              </a:rPr>
              <a:t>;</a:t>
            </a:r>
          </a:p>
          <a:p>
            <a:r>
              <a:rPr lang="en-US" dirty="0">
                <a:latin typeface="Courier New" pitchFamily="49" charset="0"/>
              </a:rPr>
              <a:t>}</a:t>
            </a:r>
          </a:p>
        </p:txBody>
      </p:sp>
      <p:sp>
        <p:nvSpPr>
          <p:cNvPr id="70659" name="Rectangle 5"/>
          <p:cNvSpPr>
            <a:spLocks noChangeArrowheads="1"/>
          </p:cNvSpPr>
          <p:nvPr/>
        </p:nvSpPr>
        <p:spPr bwMode="auto">
          <a:xfrm>
            <a:off x="671513" y="76200"/>
            <a:ext cx="7807325" cy="381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200" b="1">
                <a:solidFill>
                  <a:srgbClr val="000080"/>
                </a:solidFill>
              </a:rPr>
              <a:t>Exception Example 2 (contd.)</a:t>
            </a:r>
          </a:p>
        </p:txBody>
      </p:sp>
      <p:sp>
        <p:nvSpPr>
          <p:cNvPr id="70660" name="Rectangle 37"/>
          <p:cNvSpPr>
            <a:spLocks noChangeArrowheads="1"/>
          </p:cNvSpPr>
          <p:nvPr/>
        </p:nvSpPr>
        <p:spPr bwMode="auto">
          <a:xfrm>
            <a:off x="56388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70661" name="Rectangle 38"/>
          <p:cNvSpPr>
            <a:spLocks noChangeArrowheads="1"/>
          </p:cNvSpPr>
          <p:nvPr/>
        </p:nvSpPr>
        <p:spPr bwMode="auto">
          <a:xfrm>
            <a:off x="59436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70662" name="Rectangle 39"/>
          <p:cNvSpPr>
            <a:spLocks noChangeArrowheads="1"/>
          </p:cNvSpPr>
          <p:nvPr/>
        </p:nvSpPr>
        <p:spPr bwMode="auto">
          <a:xfrm>
            <a:off x="62484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70663" name="Rectangle 40"/>
          <p:cNvSpPr>
            <a:spLocks noChangeArrowheads="1"/>
          </p:cNvSpPr>
          <p:nvPr/>
        </p:nvSpPr>
        <p:spPr bwMode="auto">
          <a:xfrm>
            <a:off x="65532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70664" name="Rectangle 41"/>
          <p:cNvSpPr>
            <a:spLocks noChangeArrowheads="1"/>
          </p:cNvSpPr>
          <p:nvPr/>
        </p:nvSpPr>
        <p:spPr bwMode="auto">
          <a:xfrm>
            <a:off x="68580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70665" name="Rectangle 42"/>
          <p:cNvSpPr>
            <a:spLocks noChangeArrowheads="1"/>
          </p:cNvSpPr>
          <p:nvPr/>
        </p:nvSpPr>
        <p:spPr bwMode="auto">
          <a:xfrm>
            <a:off x="71628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CC3300"/>
              </a:solidFill>
            </a:endParaRPr>
          </a:p>
        </p:txBody>
      </p:sp>
      <p:sp>
        <p:nvSpPr>
          <p:cNvPr id="70666" name="Rectangle 43"/>
          <p:cNvSpPr>
            <a:spLocks noChangeArrowheads="1"/>
          </p:cNvSpPr>
          <p:nvPr/>
        </p:nvSpPr>
        <p:spPr bwMode="auto">
          <a:xfrm>
            <a:off x="74676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70667" name="Rectangle 44"/>
          <p:cNvSpPr>
            <a:spLocks noChangeArrowheads="1"/>
          </p:cNvSpPr>
          <p:nvPr/>
        </p:nvSpPr>
        <p:spPr bwMode="auto">
          <a:xfrm>
            <a:off x="77724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70668" name="Rectangle 45"/>
          <p:cNvSpPr>
            <a:spLocks noChangeArrowheads="1"/>
          </p:cNvSpPr>
          <p:nvPr/>
        </p:nvSpPr>
        <p:spPr bwMode="auto">
          <a:xfrm>
            <a:off x="80772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70669" name="Rectangle 46"/>
          <p:cNvSpPr>
            <a:spLocks noChangeArrowheads="1"/>
          </p:cNvSpPr>
          <p:nvPr/>
        </p:nvSpPr>
        <p:spPr bwMode="auto">
          <a:xfrm>
            <a:off x="83820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70670" name="Rectangle 47"/>
          <p:cNvSpPr>
            <a:spLocks noChangeArrowheads="1"/>
          </p:cNvSpPr>
          <p:nvPr/>
        </p:nvSpPr>
        <p:spPr bwMode="auto">
          <a:xfrm>
            <a:off x="8686800" y="2895600"/>
            <a:ext cx="304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70671" name="Text Box 48"/>
          <p:cNvSpPr txBox="1">
            <a:spLocks noChangeArrowheads="1"/>
          </p:cNvSpPr>
          <p:nvPr/>
        </p:nvSpPr>
        <p:spPr bwMode="auto">
          <a:xfrm>
            <a:off x="5562600" y="2438400"/>
            <a:ext cx="9271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atemp</a:t>
            </a:r>
          </a:p>
        </p:txBody>
      </p:sp>
      <p:sp>
        <p:nvSpPr>
          <p:cNvPr id="70672" name="Text Box 49"/>
          <p:cNvSpPr txBox="1">
            <a:spLocks noChangeArrowheads="1"/>
          </p:cNvSpPr>
          <p:nvPr/>
        </p:nvSpPr>
        <p:spPr bwMode="auto">
          <a:xfrm>
            <a:off x="4648200" y="2895600"/>
            <a:ext cx="944563"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ptemp</a:t>
            </a:r>
          </a:p>
        </p:txBody>
      </p:sp>
      <p:grpSp>
        <p:nvGrpSpPr>
          <p:cNvPr id="280635" name="Group 59"/>
          <p:cNvGrpSpPr>
            <a:grpSpLocks/>
          </p:cNvGrpSpPr>
          <p:nvPr/>
        </p:nvGrpSpPr>
        <p:grpSpPr bwMode="auto">
          <a:xfrm>
            <a:off x="685800" y="2895600"/>
            <a:ext cx="6858000" cy="533400"/>
            <a:chOff x="432" y="1824"/>
            <a:chExt cx="4320" cy="336"/>
          </a:xfrm>
        </p:grpSpPr>
        <p:sp>
          <p:nvSpPr>
            <p:cNvPr id="70686" name="Line 54"/>
            <p:cNvSpPr>
              <a:spLocks noChangeShapeType="1"/>
            </p:cNvSpPr>
            <p:nvPr/>
          </p:nvSpPr>
          <p:spPr bwMode="auto">
            <a:xfrm>
              <a:off x="432" y="2160"/>
              <a:ext cx="1728" cy="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7" name="Text Box 56"/>
            <p:cNvSpPr txBox="1">
              <a:spLocks noChangeArrowheads="1"/>
            </p:cNvSpPr>
            <p:nvPr/>
          </p:nvSpPr>
          <p:spPr bwMode="auto">
            <a:xfrm>
              <a:off x="4487" y="1824"/>
              <a:ext cx="265"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\0</a:t>
              </a:r>
            </a:p>
          </p:txBody>
        </p:sp>
      </p:grpSp>
      <p:grpSp>
        <p:nvGrpSpPr>
          <p:cNvPr id="280636" name="Group 60"/>
          <p:cNvGrpSpPr>
            <a:grpSpLocks/>
          </p:cNvGrpSpPr>
          <p:nvPr/>
        </p:nvGrpSpPr>
        <p:grpSpPr bwMode="auto">
          <a:xfrm>
            <a:off x="762000" y="3276600"/>
            <a:ext cx="5943600" cy="533400"/>
            <a:chOff x="480" y="2064"/>
            <a:chExt cx="3744" cy="336"/>
          </a:xfrm>
        </p:grpSpPr>
        <p:sp>
          <p:nvSpPr>
            <p:cNvPr id="70684" name="Freeform 53"/>
            <p:cNvSpPr>
              <a:spLocks/>
            </p:cNvSpPr>
            <p:nvPr/>
          </p:nvSpPr>
          <p:spPr bwMode="auto">
            <a:xfrm>
              <a:off x="3216" y="2064"/>
              <a:ext cx="1008" cy="240"/>
            </a:xfrm>
            <a:custGeom>
              <a:avLst/>
              <a:gdLst>
                <a:gd name="T0" fmla="*/ 0 w 1008"/>
                <a:gd name="T1" fmla="*/ 0 h 240"/>
                <a:gd name="T2" fmla="*/ 0 w 1008"/>
                <a:gd name="T3" fmla="*/ 240 h 240"/>
                <a:gd name="T4" fmla="*/ 1008 w 1008"/>
                <a:gd name="T5" fmla="*/ 240 h 240"/>
                <a:gd name="T6" fmla="*/ 1008 w 1008"/>
                <a:gd name="T7" fmla="*/ 48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240">
                  <a:moveTo>
                    <a:pt x="0" y="0"/>
                  </a:moveTo>
                  <a:lnTo>
                    <a:pt x="0" y="240"/>
                  </a:lnTo>
                  <a:lnTo>
                    <a:pt x="1008" y="240"/>
                  </a:lnTo>
                  <a:lnTo>
                    <a:pt x="1008" y="48"/>
                  </a:lnTo>
                </a:path>
              </a:pathLst>
            </a:custGeom>
            <a:noFill/>
            <a:ln w="9525">
              <a:solidFill>
                <a:srgbClr val="CC3300"/>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Line 58"/>
            <p:cNvSpPr>
              <a:spLocks noChangeShapeType="1"/>
            </p:cNvSpPr>
            <p:nvPr/>
          </p:nvSpPr>
          <p:spPr bwMode="auto">
            <a:xfrm>
              <a:off x="480" y="2400"/>
              <a:ext cx="1968" cy="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0638" name="Group 62"/>
          <p:cNvGrpSpPr>
            <a:grpSpLocks/>
          </p:cNvGrpSpPr>
          <p:nvPr/>
        </p:nvGrpSpPr>
        <p:grpSpPr bwMode="auto">
          <a:xfrm>
            <a:off x="1219200" y="2895600"/>
            <a:ext cx="5943600" cy="1219200"/>
            <a:chOff x="768" y="1824"/>
            <a:chExt cx="3744" cy="768"/>
          </a:xfrm>
        </p:grpSpPr>
        <p:sp>
          <p:nvSpPr>
            <p:cNvPr id="70682" name="Oval 55"/>
            <p:cNvSpPr>
              <a:spLocks noChangeArrowheads="1"/>
            </p:cNvSpPr>
            <p:nvPr/>
          </p:nvSpPr>
          <p:spPr bwMode="auto">
            <a:xfrm>
              <a:off x="4128" y="1824"/>
              <a:ext cx="384" cy="288"/>
            </a:xfrm>
            <a:prstGeom prst="ellipse">
              <a:avLst/>
            </a:prstGeom>
            <a:noFill/>
            <a:ln w="9525">
              <a:solidFill>
                <a:schemeClr val="accent1"/>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3" name="Line 61"/>
            <p:cNvSpPr>
              <a:spLocks noChangeShapeType="1"/>
            </p:cNvSpPr>
            <p:nvPr/>
          </p:nvSpPr>
          <p:spPr bwMode="auto">
            <a:xfrm>
              <a:off x="768" y="2592"/>
              <a:ext cx="2736"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0641" name="Group 65"/>
          <p:cNvGrpSpPr>
            <a:grpSpLocks/>
          </p:cNvGrpSpPr>
          <p:nvPr/>
        </p:nvGrpSpPr>
        <p:grpSpPr bwMode="auto">
          <a:xfrm>
            <a:off x="1219200" y="3276600"/>
            <a:ext cx="6400800" cy="1981200"/>
            <a:chOff x="768" y="2064"/>
            <a:chExt cx="4032" cy="1248"/>
          </a:xfrm>
        </p:grpSpPr>
        <p:sp>
          <p:nvSpPr>
            <p:cNvPr id="70680" name="Line 63"/>
            <p:cNvSpPr>
              <a:spLocks noChangeShapeType="1"/>
            </p:cNvSpPr>
            <p:nvPr/>
          </p:nvSpPr>
          <p:spPr bwMode="auto">
            <a:xfrm>
              <a:off x="768" y="3312"/>
              <a:ext cx="196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1" name="Freeform 64"/>
            <p:cNvSpPr>
              <a:spLocks/>
            </p:cNvSpPr>
            <p:nvPr/>
          </p:nvSpPr>
          <p:spPr bwMode="auto">
            <a:xfrm>
              <a:off x="3216" y="2064"/>
              <a:ext cx="1584" cy="240"/>
            </a:xfrm>
            <a:custGeom>
              <a:avLst/>
              <a:gdLst>
                <a:gd name="T0" fmla="*/ 0 w 1584"/>
                <a:gd name="T1" fmla="*/ 0 h 240"/>
                <a:gd name="T2" fmla="*/ 0 w 1584"/>
                <a:gd name="T3" fmla="*/ 240 h 240"/>
                <a:gd name="T4" fmla="*/ 1584 w 1584"/>
                <a:gd name="T5" fmla="*/ 240 h 240"/>
                <a:gd name="T6" fmla="*/ 1584 w 1584"/>
                <a:gd name="T7" fmla="*/ 48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4" h="240">
                  <a:moveTo>
                    <a:pt x="0" y="0"/>
                  </a:moveTo>
                  <a:lnTo>
                    <a:pt x="0" y="240"/>
                  </a:lnTo>
                  <a:lnTo>
                    <a:pt x="1584" y="240"/>
                  </a:lnTo>
                  <a:lnTo>
                    <a:pt x="1584" y="48"/>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0644" name="Group 68"/>
          <p:cNvGrpSpPr>
            <a:grpSpLocks/>
          </p:cNvGrpSpPr>
          <p:nvPr/>
        </p:nvGrpSpPr>
        <p:grpSpPr bwMode="auto">
          <a:xfrm>
            <a:off x="1219200" y="2819400"/>
            <a:ext cx="7467600" cy="2819400"/>
            <a:chOff x="768" y="1776"/>
            <a:chExt cx="4704" cy="1776"/>
          </a:xfrm>
        </p:grpSpPr>
        <p:sp>
          <p:nvSpPr>
            <p:cNvPr id="70678" name="Line 66"/>
            <p:cNvSpPr>
              <a:spLocks noChangeShapeType="1"/>
            </p:cNvSpPr>
            <p:nvPr/>
          </p:nvSpPr>
          <p:spPr bwMode="auto">
            <a:xfrm>
              <a:off x="768" y="3552"/>
              <a:ext cx="283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9" name="Oval 67"/>
            <p:cNvSpPr>
              <a:spLocks noChangeArrowheads="1"/>
            </p:cNvSpPr>
            <p:nvPr/>
          </p:nvSpPr>
          <p:spPr bwMode="auto">
            <a:xfrm>
              <a:off x="4656" y="1776"/>
              <a:ext cx="816" cy="384"/>
            </a:xfrm>
            <a:prstGeom prst="ellipse">
              <a:avLst/>
            </a:prstGeom>
            <a:noFill/>
            <a:ln w="9525">
              <a:solidFill>
                <a:schemeClr val="accent2"/>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 name="Rounded Rectangular Callout 31"/>
          <p:cNvSpPr/>
          <p:nvPr/>
        </p:nvSpPr>
        <p:spPr bwMode="auto">
          <a:xfrm>
            <a:off x="4343400" y="6108700"/>
            <a:ext cx="1905000" cy="749300"/>
          </a:xfrm>
          <a:prstGeom prst="wedgeRoundRectCallout">
            <a:avLst>
              <a:gd name="adj1" fmla="val -104210"/>
              <a:gd name="adj2" fmla="val -35000"/>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Define variable  of exception type</a:t>
            </a:r>
          </a:p>
        </p:txBody>
      </p:sp>
    </p:spTree>
    <p:extLst>
      <p:ext uri="{BB962C8B-B14F-4D97-AF65-F5344CB8AC3E}">
        <p14:creationId xmlns:p14="http://schemas.microsoft.com/office/powerpoint/2010/main" val="3252288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280635"/>
                                        </p:tgtEl>
                                        <p:attrNameLst>
                                          <p:attrName>style.visibility</p:attrName>
                                        </p:attrNameLst>
                                      </p:cBhvr>
                                      <p:to>
                                        <p:strVal val="visible"/>
                                      </p:to>
                                    </p:set>
                                    <p:animEffect transition="in" filter="wheel(4)">
                                      <p:cBhvr>
                                        <p:cTn id="12" dur="2000"/>
                                        <p:tgtEl>
                                          <p:spTgt spid="28063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280636"/>
                                        </p:tgtEl>
                                        <p:attrNameLst>
                                          <p:attrName>style.visibility</p:attrName>
                                        </p:attrNameLst>
                                      </p:cBhvr>
                                      <p:to>
                                        <p:strVal val="visible"/>
                                      </p:to>
                                    </p:set>
                                    <p:animEffect transition="in" filter="wheel(4)">
                                      <p:cBhvr>
                                        <p:cTn id="17" dur="2000"/>
                                        <p:tgtEl>
                                          <p:spTgt spid="28063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280638"/>
                                        </p:tgtEl>
                                        <p:attrNameLst>
                                          <p:attrName>style.visibility</p:attrName>
                                        </p:attrNameLst>
                                      </p:cBhvr>
                                      <p:to>
                                        <p:strVal val="visible"/>
                                      </p:to>
                                    </p:set>
                                    <p:animEffect transition="in" filter="wheel(4)">
                                      <p:cBhvr>
                                        <p:cTn id="22" dur="2000"/>
                                        <p:tgtEl>
                                          <p:spTgt spid="28063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280636"/>
                                        </p:tgtEl>
                                        <p:attrNameLst>
                                          <p:attrName>ppt_x</p:attrName>
                                        </p:attrNameLst>
                                      </p:cBhvr>
                                      <p:tavLst>
                                        <p:tav tm="0">
                                          <p:val>
                                            <p:strVal val="ppt_x"/>
                                          </p:val>
                                        </p:tav>
                                        <p:tav tm="100000">
                                          <p:val>
                                            <p:strVal val="ppt_x"/>
                                          </p:val>
                                        </p:tav>
                                      </p:tavLst>
                                    </p:anim>
                                    <p:anim calcmode="lin" valueType="num">
                                      <p:cBhvr additive="base">
                                        <p:cTn id="27" dur="500"/>
                                        <p:tgtEl>
                                          <p:spTgt spid="280636"/>
                                        </p:tgtEl>
                                        <p:attrNameLst>
                                          <p:attrName>ppt_y</p:attrName>
                                        </p:attrNameLst>
                                      </p:cBhvr>
                                      <p:tavLst>
                                        <p:tav tm="0">
                                          <p:val>
                                            <p:strVal val="ppt_y"/>
                                          </p:val>
                                        </p:tav>
                                        <p:tav tm="100000">
                                          <p:val>
                                            <p:strVal val="1+ppt_h/2"/>
                                          </p:val>
                                        </p:tav>
                                      </p:tavLst>
                                    </p:anim>
                                    <p:set>
                                      <p:cBhvr>
                                        <p:cTn id="28" dur="1" fill="hold">
                                          <p:stCondLst>
                                            <p:cond delay="499"/>
                                          </p:stCondLst>
                                        </p:cTn>
                                        <p:tgtEl>
                                          <p:spTgt spid="28063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1" presetClass="entr" presetSubtype="4" fill="hold" nodeType="clickEffect">
                                  <p:stCondLst>
                                    <p:cond delay="0"/>
                                  </p:stCondLst>
                                  <p:childTnLst>
                                    <p:set>
                                      <p:cBhvr>
                                        <p:cTn id="32" dur="1" fill="hold">
                                          <p:stCondLst>
                                            <p:cond delay="0"/>
                                          </p:stCondLst>
                                        </p:cTn>
                                        <p:tgtEl>
                                          <p:spTgt spid="280641"/>
                                        </p:tgtEl>
                                        <p:attrNameLst>
                                          <p:attrName>style.visibility</p:attrName>
                                        </p:attrNameLst>
                                      </p:cBhvr>
                                      <p:to>
                                        <p:strVal val="visible"/>
                                      </p:to>
                                    </p:set>
                                    <p:animEffect transition="in" filter="wheel(4)">
                                      <p:cBhvr>
                                        <p:cTn id="33" dur="2000"/>
                                        <p:tgtEl>
                                          <p:spTgt spid="280641"/>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4" fill="hold" nodeType="clickEffect">
                                  <p:stCondLst>
                                    <p:cond delay="0"/>
                                  </p:stCondLst>
                                  <p:childTnLst>
                                    <p:set>
                                      <p:cBhvr>
                                        <p:cTn id="37" dur="1" fill="hold">
                                          <p:stCondLst>
                                            <p:cond delay="0"/>
                                          </p:stCondLst>
                                        </p:cTn>
                                        <p:tgtEl>
                                          <p:spTgt spid="280644"/>
                                        </p:tgtEl>
                                        <p:attrNameLst>
                                          <p:attrName>style.visibility</p:attrName>
                                        </p:attrNameLst>
                                      </p:cBhvr>
                                      <p:to>
                                        <p:strVal val="visible"/>
                                      </p:to>
                                    </p:set>
                                    <p:animEffect transition="in" filter="wheel(4)">
                                      <p:cBhvr>
                                        <p:cTn id="38" dur="2000"/>
                                        <p:tgtEl>
                                          <p:spTgt spid="28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609600" y="838200"/>
            <a:ext cx="8229600" cy="30130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 pos="914400" algn="l"/>
                <a:tab pos="1371600" algn="l"/>
                <a:tab pos="1892300" algn="l"/>
              </a:tabLst>
              <a:defRPr sz="2400">
                <a:solidFill>
                  <a:schemeClr val="tx1"/>
                </a:solidFill>
                <a:latin typeface="Times New Roman" pitchFamily="18" charset="0"/>
              </a:defRPr>
            </a:lvl1pPr>
            <a:lvl2pPr marL="742950" indent="-285750">
              <a:tabLst>
                <a:tab pos="457200" algn="l"/>
                <a:tab pos="914400" algn="l"/>
                <a:tab pos="1371600" algn="l"/>
                <a:tab pos="1892300" algn="l"/>
              </a:tabLst>
              <a:defRPr sz="2400">
                <a:solidFill>
                  <a:schemeClr val="tx1"/>
                </a:solidFill>
                <a:latin typeface="Times New Roman" pitchFamily="18" charset="0"/>
              </a:defRPr>
            </a:lvl2pPr>
            <a:lvl3pPr marL="1143000" indent="-228600">
              <a:tabLst>
                <a:tab pos="457200" algn="l"/>
                <a:tab pos="914400" algn="l"/>
                <a:tab pos="1371600" algn="l"/>
                <a:tab pos="1892300" algn="l"/>
              </a:tabLst>
              <a:defRPr sz="2400">
                <a:solidFill>
                  <a:schemeClr val="tx1"/>
                </a:solidFill>
                <a:latin typeface="Times New Roman" pitchFamily="18" charset="0"/>
              </a:defRPr>
            </a:lvl3pPr>
            <a:lvl4pPr marL="1600200" indent="-228600">
              <a:tabLst>
                <a:tab pos="457200" algn="l"/>
                <a:tab pos="914400" algn="l"/>
                <a:tab pos="1371600" algn="l"/>
                <a:tab pos="1892300" algn="l"/>
              </a:tabLst>
              <a:defRPr sz="2400">
                <a:solidFill>
                  <a:schemeClr val="tx1"/>
                </a:solidFill>
                <a:latin typeface="Times New Roman" pitchFamily="18" charset="0"/>
              </a:defRPr>
            </a:lvl4pPr>
            <a:lvl5pPr marL="2057400" indent="-228600">
              <a:tabLst>
                <a:tab pos="457200" algn="l"/>
                <a:tab pos="914400" algn="l"/>
                <a:tab pos="1371600" algn="l"/>
                <a:tab pos="18923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 pos="18923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 pos="18923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 pos="18923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 pos="1892300" algn="l"/>
              </a:tabLst>
              <a:defRPr sz="2400">
                <a:solidFill>
                  <a:schemeClr val="tx1"/>
                </a:solidFill>
                <a:latin typeface="Times New Roman" pitchFamily="18" charset="0"/>
              </a:defRPr>
            </a:lvl9pPr>
          </a:lstStyle>
          <a:p>
            <a:r>
              <a:rPr lang="en-US" b="1" dirty="0">
                <a:solidFill>
                  <a:schemeClr val="accent2"/>
                </a:solidFill>
                <a:latin typeface="Courier New" pitchFamily="49" charset="0"/>
              </a:rPr>
              <a:t>try</a:t>
            </a:r>
            <a:r>
              <a:rPr lang="en-US" dirty="0">
                <a:latin typeface="Courier New" pitchFamily="49" charset="0"/>
              </a:rPr>
              <a:t> {	// handling incorrect date input </a:t>
            </a:r>
          </a:p>
          <a:p>
            <a:r>
              <a:rPr lang="en-US" dirty="0">
                <a:latin typeface="Courier New" pitchFamily="49" charset="0"/>
              </a:rPr>
              <a:t>	// …</a:t>
            </a:r>
          </a:p>
          <a:p>
            <a:r>
              <a:rPr lang="en-US" dirty="0">
                <a:latin typeface="Courier New" pitchFamily="49" charset="0"/>
              </a:rPr>
              <a:t>}</a:t>
            </a:r>
          </a:p>
          <a:p>
            <a:r>
              <a:rPr lang="en-US" b="1" dirty="0">
                <a:solidFill>
                  <a:schemeClr val="accent2"/>
                </a:solidFill>
                <a:latin typeface="Courier New" pitchFamily="49" charset="0"/>
              </a:rPr>
              <a:t>catch</a:t>
            </a:r>
            <a:r>
              <a:rPr lang="en-US" dirty="0">
                <a:latin typeface="Courier New" pitchFamily="49" charset="0"/>
              </a:rPr>
              <a:t> (</a:t>
            </a:r>
            <a:r>
              <a:rPr lang="en-US" dirty="0" err="1">
                <a:latin typeface="Courier New" pitchFamily="49" charset="0"/>
              </a:rPr>
              <a:t>DateErr</a:t>
            </a:r>
            <a:r>
              <a:rPr lang="en-US" dirty="0">
                <a:latin typeface="Courier New" pitchFamily="49" charset="0"/>
              </a:rPr>
              <a:t> </a:t>
            </a:r>
            <a:r>
              <a:rPr lang="en-US" dirty="0" err="1">
                <a:latin typeface="Courier New" pitchFamily="49" charset="0"/>
              </a:rPr>
              <a:t>dateerr</a:t>
            </a:r>
            <a:r>
              <a:rPr lang="en-US" dirty="0">
                <a:latin typeface="Courier New" pitchFamily="49" charset="0"/>
              </a:rPr>
              <a:t>) {</a:t>
            </a:r>
          </a:p>
          <a:p>
            <a:r>
              <a:rPr lang="en-US" dirty="0">
                <a:latin typeface="Courier New" pitchFamily="49" charset="0"/>
              </a:rPr>
              <a:t>	cout &lt;&lt; "Exception: " </a:t>
            </a:r>
          </a:p>
          <a:p>
            <a:r>
              <a:rPr lang="en-US" dirty="0">
                <a:latin typeface="Courier New" pitchFamily="49" charset="0"/>
              </a:rPr>
              <a:t>		&lt;&lt; </a:t>
            </a:r>
            <a:r>
              <a:rPr lang="en-US" dirty="0" err="1">
                <a:latin typeface="Courier New" pitchFamily="49" charset="0"/>
              </a:rPr>
              <a:t>dateerr.idate</a:t>
            </a:r>
            <a:r>
              <a:rPr lang="en-US" dirty="0">
                <a:latin typeface="Courier New" pitchFamily="49" charset="0"/>
              </a:rPr>
              <a:t> &lt;&lt; "incorrect in" </a:t>
            </a:r>
          </a:p>
          <a:p>
            <a:r>
              <a:rPr lang="en-US" dirty="0">
                <a:latin typeface="Courier New" pitchFamily="49" charset="0"/>
              </a:rPr>
              <a:t>		&lt;&lt; </a:t>
            </a:r>
            <a:r>
              <a:rPr lang="en-US" dirty="0" err="1">
                <a:latin typeface="Courier New" pitchFamily="49" charset="0"/>
              </a:rPr>
              <a:t>dateerr.pdate</a:t>
            </a:r>
            <a:r>
              <a:rPr lang="en-US" dirty="0">
                <a:latin typeface="Courier New" pitchFamily="49" charset="0"/>
              </a:rPr>
              <a:t> &lt;&lt; '\n';</a:t>
            </a:r>
          </a:p>
          <a:p>
            <a:r>
              <a:rPr lang="en-US" dirty="0">
                <a:latin typeface="Courier New" pitchFamily="49" charset="0"/>
              </a:rPr>
              <a:t>	}</a:t>
            </a:r>
          </a:p>
        </p:txBody>
      </p:sp>
      <p:sp>
        <p:nvSpPr>
          <p:cNvPr id="71683" name="Rectangle 5"/>
          <p:cNvSpPr>
            <a:spLocks noChangeArrowheads="1"/>
          </p:cNvSpPr>
          <p:nvPr/>
        </p:nvSpPr>
        <p:spPr bwMode="auto">
          <a:xfrm>
            <a:off x="671513" y="76200"/>
            <a:ext cx="7807325" cy="533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200" b="1" dirty="0">
                <a:solidFill>
                  <a:srgbClr val="000080"/>
                </a:solidFill>
              </a:rPr>
              <a:t>Exception Example 2 (contd.)</a:t>
            </a:r>
          </a:p>
        </p:txBody>
      </p:sp>
      <p:grpSp>
        <p:nvGrpSpPr>
          <p:cNvPr id="281653" name="Group 53"/>
          <p:cNvGrpSpPr>
            <a:grpSpLocks/>
          </p:cNvGrpSpPr>
          <p:nvPr/>
        </p:nvGrpSpPr>
        <p:grpSpPr bwMode="auto">
          <a:xfrm>
            <a:off x="609600" y="4343400"/>
            <a:ext cx="8077200" cy="1917700"/>
            <a:chOff x="384" y="2736"/>
            <a:chExt cx="5088" cy="1208"/>
          </a:xfrm>
        </p:grpSpPr>
        <p:sp>
          <p:nvSpPr>
            <p:cNvPr id="71685" name="Rectangle 34"/>
            <p:cNvSpPr>
              <a:spLocks noChangeArrowheads="1"/>
            </p:cNvSpPr>
            <p:nvPr/>
          </p:nvSpPr>
          <p:spPr bwMode="auto">
            <a:xfrm>
              <a:off x="384" y="2736"/>
              <a:ext cx="2880" cy="120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latin typeface="Courier New" pitchFamily="49" charset="0"/>
                </a:rPr>
                <a:t>class DateErr {</a:t>
              </a:r>
            </a:p>
            <a:p>
              <a:r>
                <a:rPr lang="en-US">
                  <a:solidFill>
                    <a:schemeClr val="accent2"/>
                  </a:solidFill>
                  <a:latin typeface="Courier New" pitchFamily="49" charset="0"/>
                </a:rPr>
                <a:t>	public:</a:t>
              </a:r>
            </a:p>
            <a:p>
              <a:r>
                <a:rPr lang="en-US">
                  <a:solidFill>
                    <a:schemeClr val="accent2"/>
                  </a:solidFill>
                  <a:latin typeface="Courier New" pitchFamily="49" charset="0"/>
                </a:rPr>
                <a:t>		char *pdate;</a:t>
              </a:r>
            </a:p>
            <a:p>
              <a:r>
                <a:rPr lang="en-US">
                  <a:solidFill>
                    <a:schemeClr val="accent2"/>
                  </a:solidFill>
                  <a:latin typeface="Courier New" pitchFamily="49" charset="0"/>
                </a:rPr>
                <a:t>		int idate;</a:t>
              </a:r>
            </a:p>
            <a:p>
              <a:r>
                <a:rPr lang="en-US">
                  <a:solidFill>
                    <a:schemeClr val="accent2"/>
                  </a:solidFill>
                  <a:latin typeface="Courier New" pitchFamily="49" charset="0"/>
                </a:rPr>
                <a:t>	}</a:t>
              </a:r>
              <a:r>
                <a:rPr lang="en-US">
                  <a:latin typeface="Courier New" pitchFamily="49" charset="0"/>
                </a:rPr>
                <a:t> derr;</a:t>
              </a:r>
            </a:p>
          </p:txBody>
        </p:sp>
        <p:sp>
          <p:nvSpPr>
            <p:cNvPr id="71686" name="Rectangle 36"/>
            <p:cNvSpPr>
              <a:spLocks noChangeArrowheads="1"/>
            </p:cNvSpPr>
            <p:nvPr/>
          </p:nvSpPr>
          <p:spPr bwMode="auto">
            <a:xfrm>
              <a:off x="3360"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71687" name="Rectangle 37"/>
            <p:cNvSpPr>
              <a:spLocks noChangeArrowheads="1"/>
            </p:cNvSpPr>
            <p:nvPr/>
          </p:nvSpPr>
          <p:spPr bwMode="auto">
            <a:xfrm>
              <a:off x="3552"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71688" name="Rectangle 38"/>
            <p:cNvSpPr>
              <a:spLocks noChangeArrowheads="1"/>
            </p:cNvSpPr>
            <p:nvPr/>
          </p:nvSpPr>
          <p:spPr bwMode="auto">
            <a:xfrm>
              <a:off x="3744"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71689" name="Rectangle 39"/>
            <p:cNvSpPr>
              <a:spLocks noChangeArrowheads="1"/>
            </p:cNvSpPr>
            <p:nvPr/>
          </p:nvSpPr>
          <p:spPr bwMode="auto">
            <a:xfrm>
              <a:off x="3936"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71690" name="Rectangle 40"/>
            <p:cNvSpPr>
              <a:spLocks noChangeArrowheads="1"/>
            </p:cNvSpPr>
            <p:nvPr/>
          </p:nvSpPr>
          <p:spPr bwMode="auto">
            <a:xfrm>
              <a:off x="4128"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71691" name="Rectangle 41"/>
            <p:cNvSpPr>
              <a:spLocks noChangeArrowheads="1"/>
            </p:cNvSpPr>
            <p:nvPr/>
          </p:nvSpPr>
          <p:spPr bwMode="auto">
            <a:xfrm>
              <a:off x="4320"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71692" name="Rectangle 42"/>
            <p:cNvSpPr>
              <a:spLocks noChangeArrowheads="1"/>
            </p:cNvSpPr>
            <p:nvPr/>
          </p:nvSpPr>
          <p:spPr bwMode="auto">
            <a:xfrm>
              <a:off x="4512"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71693" name="Rectangle 43"/>
            <p:cNvSpPr>
              <a:spLocks noChangeArrowheads="1"/>
            </p:cNvSpPr>
            <p:nvPr/>
          </p:nvSpPr>
          <p:spPr bwMode="auto">
            <a:xfrm>
              <a:off x="4704"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71694" name="Rectangle 44"/>
            <p:cNvSpPr>
              <a:spLocks noChangeArrowheads="1"/>
            </p:cNvSpPr>
            <p:nvPr/>
          </p:nvSpPr>
          <p:spPr bwMode="auto">
            <a:xfrm>
              <a:off x="4896"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71695" name="Rectangle 45"/>
            <p:cNvSpPr>
              <a:spLocks noChangeArrowheads="1"/>
            </p:cNvSpPr>
            <p:nvPr/>
          </p:nvSpPr>
          <p:spPr bwMode="auto">
            <a:xfrm>
              <a:off x="5088"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1696" name="Rectangle 46"/>
            <p:cNvSpPr>
              <a:spLocks noChangeArrowheads="1"/>
            </p:cNvSpPr>
            <p:nvPr/>
          </p:nvSpPr>
          <p:spPr bwMode="auto">
            <a:xfrm>
              <a:off x="5280" y="3120"/>
              <a:ext cx="192"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1697" name="Text Box 47"/>
            <p:cNvSpPr txBox="1">
              <a:spLocks noChangeArrowheads="1"/>
            </p:cNvSpPr>
            <p:nvPr/>
          </p:nvSpPr>
          <p:spPr bwMode="auto">
            <a:xfrm>
              <a:off x="3312" y="2832"/>
              <a:ext cx="755"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birthday</a:t>
              </a:r>
            </a:p>
          </p:txBody>
        </p:sp>
        <p:sp>
          <p:nvSpPr>
            <p:cNvPr id="71698" name="Line 49"/>
            <p:cNvSpPr>
              <a:spLocks noChangeShapeType="1"/>
            </p:cNvSpPr>
            <p:nvPr/>
          </p:nvSpPr>
          <p:spPr bwMode="auto">
            <a:xfrm flipV="1">
              <a:off x="3024" y="3264"/>
              <a:ext cx="33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9" name="Rectangle 51"/>
            <p:cNvSpPr>
              <a:spLocks noChangeArrowheads="1"/>
            </p:cNvSpPr>
            <p:nvPr/>
          </p:nvSpPr>
          <p:spPr bwMode="auto">
            <a:xfrm>
              <a:off x="4512" y="3696"/>
              <a:ext cx="38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81</a:t>
              </a:r>
            </a:p>
          </p:txBody>
        </p:sp>
        <p:sp>
          <p:nvSpPr>
            <p:cNvPr id="71700" name="Line 52"/>
            <p:cNvSpPr>
              <a:spLocks noChangeShapeType="1"/>
            </p:cNvSpPr>
            <p:nvPr/>
          </p:nvSpPr>
          <p:spPr bwMode="auto">
            <a:xfrm>
              <a:off x="2832" y="3600"/>
              <a:ext cx="16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 name="Rounded Rectangular Callout 20"/>
          <p:cNvSpPr/>
          <p:nvPr/>
        </p:nvSpPr>
        <p:spPr bwMode="auto">
          <a:xfrm>
            <a:off x="5562600" y="1219200"/>
            <a:ext cx="1905000" cy="749300"/>
          </a:xfrm>
          <a:prstGeom prst="wedgeRoundRectCallout">
            <a:avLst>
              <a:gd name="adj1" fmla="val -108210"/>
              <a:gd name="adj2" fmla="val 58220"/>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Define variable  of exception type</a:t>
            </a:r>
          </a:p>
        </p:txBody>
      </p:sp>
    </p:spTree>
    <p:extLst>
      <p:ext uri="{BB962C8B-B14F-4D97-AF65-F5344CB8AC3E}">
        <p14:creationId xmlns:p14="http://schemas.microsoft.com/office/powerpoint/2010/main" val="987065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1653"/>
                                        </p:tgtEl>
                                        <p:attrNameLst>
                                          <p:attrName>style.visibility</p:attrName>
                                        </p:attrNameLst>
                                      </p:cBhvr>
                                      <p:to>
                                        <p:strVal val="visible"/>
                                      </p:to>
                                    </p:set>
                                    <p:animEffect transition="in" filter="checkerboard(across)">
                                      <p:cBhvr>
                                        <p:cTn id="12" dur="500"/>
                                        <p:tgtEl>
                                          <p:spTgt spid="281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0800"/>
            <a:ext cx="8839200" cy="1752600"/>
          </a:xfrm>
        </p:spPr>
        <p:txBody>
          <a:bodyPr/>
          <a:lstStyle/>
          <a:p>
            <a:pPr>
              <a:lnSpc>
                <a:spcPct val="100000"/>
              </a:lnSpc>
            </a:pPr>
            <a:r>
              <a:rPr lang="en-US" dirty="0" smtClean="0">
                <a:solidFill>
                  <a:srgbClr val="0033CC"/>
                </a:solidFill>
              </a:rPr>
              <a:t>Advanced Topics in C++</a:t>
            </a:r>
            <a:r>
              <a:rPr lang="en-US" sz="4000" dirty="0" smtClean="0">
                <a:solidFill>
                  <a:srgbClr val="0033CC"/>
                </a:solidFill>
              </a:rPr>
              <a:t/>
            </a:r>
            <a:br>
              <a:rPr lang="en-US" sz="4000" dirty="0" smtClean="0">
                <a:solidFill>
                  <a:srgbClr val="0033CC"/>
                </a:solidFill>
              </a:rPr>
            </a:br>
            <a:r>
              <a:rPr lang="en-US" sz="3600" dirty="0" smtClean="0"/>
              <a:t>Generic Class and Parallel Computing</a:t>
            </a:r>
            <a:endParaRPr lang="en-US" sz="3600" dirty="0"/>
          </a:p>
        </p:txBody>
      </p:sp>
      <p:sp>
        <p:nvSpPr>
          <p:cNvPr id="3" name="Subtitle 2"/>
          <p:cNvSpPr>
            <a:spLocks noGrp="1"/>
          </p:cNvSpPr>
          <p:nvPr>
            <p:ph type="subTitle" idx="1"/>
          </p:nvPr>
        </p:nvSpPr>
        <p:spPr>
          <a:xfrm>
            <a:off x="1435894" y="4572000"/>
            <a:ext cx="6400800" cy="1905000"/>
          </a:xfrm>
        </p:spPr>
        <p:txBody>
          <a:bodyPr/>
          <a:lstStyle/>
          <a:p>
            <a:pPr>
              <a:lnSpc>
                <a:spcPct val="150000"/>
              </a:lnSpc>
            </a:pPr>
            <a:r>
              <a:rPr lang="en-US" dirty="0" smtClean="0"/>
              <a:t>Using generic class to facilitate Multithreading in C++</a:t>
            </a:r>
          </a:p>
        </p:txBody>
      </p:sp>
      <p:sp>
        <p:nvSpPr>
          <p:cNvPr id="5" name="Rectangle 132"/>
          <p:cNvSpPr>
            <a:spLocks noChangeArrowheads="1"/>
          </p:cNvSpPr>
          <p:nvPr/>
        </p:nvSpPr>
        <p:spPr bwMode="auto">
          <a:xfrm>
            <a:off x="725488" y="1143000"/>
            <a:ext cx="7821612" cy="1149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95000"/>
              </a:lnSpc>
              <a:spcBef>
                <a:spcPct val="20000"/>
              </a:spcBef>
            </a:pPr>
            <a:r>
              <a:rPr lang="en-GB" altLang="en-US" sz="2100" b="1" i="1" dirty="0">
                <a:solidFill>
                  <a:srgbClr val="280099"/>
                </a:solidFill>
              </a:rPr>
              <a:t>CSE240</a:t>
            </a:r>
          </a:p>
          <a:p>
            <a:pPr marL="363538" indent="-363538" algn="ctr" defTabSz="966788">
              <a:lnSpc>
                <a:spcPct val="95000"/>
              </a:lnSpc>
              <a:spcBef>
                <a:spcPct val="20000"/>
              </a:spcBef>
            </a:pPr>
            <a:r>
              <a:rPr lang="en-GB" altLang="en-US" sz="3000" b="1" i="1" dirty="0">
                <a:solidFill>
                  <a:srgbClr val="280099"/>
                </a:solidFill>
              </a:rPr>
              <a:t>Introduction to</a:t>
            </a:r>
            <a:r>
              <a:rPr lang="en-US" altLang="en-US" sz="3000" b="1" i="1" dirty="0">
                <a:solidFill>
                  <a:srgbClr val="280099"/>
                </a:solidFill>
              </a:rPr>
              <a:t> </a:t>
            </a:r>
            <a:r>
              <a:rPr lang="en-GB" altLang="en-US" sz="3000" b="1" i="1" dirty="0">
                <a:solidFill>
                  <a:srgbClr val="280099"/>
                </a:solidFill>
              </a:rPr>
              <a:t>Programming Languages</a:t>
            </a:r>
            <a:r>
              <a:rPr lang="en-GB" altLang="en-US" sz="2100" b="1" i="1" dirty="0">
                <a:solidFill>
                  <a:srgbClr val="280099"/>
                </a:solidFill>
              </a:rPr>
              <a:t> </a:t>
            </a:r>
            <a:endParaRPr lang="en-US" altLang="en-US" sz="2100" b="1" i="1" dirty="0">
              <a:solidFill>
                <a:srgbClr val="280099"/>
              </a:solidFill>
            </a:endParaRPr>
          </a:p>
        </p:txBody>
      </p:sp>
      <p:pic>
        <p:nvPicPr>
          <p:cNvPr id="6" name="Picture 9" descr="http://engineering.asu.edu/sites/default/files/shared/downloads/ASU_engineering_RGB_2009_0.jpg"/>
          <p:cNvPicPr>
            <a:picLocks noChangeAspect="1" noChangeArrowheads="1"/>
          </p:cNvPicPr>
          <p:nvPr/>
        </p:nvPicPr>
        <p:blipFill>
          <a:blip r:embed="rId2" cstate="print"/>
          <a:srcRect/>
          <a:stretch>
            <a:fillRect/>
          </a:stretch>
        </p:blipFill>
        <p:spPr bwMode="auto">
          <a:xfrm>
            <a:off x="228600" y="228600"/>
            <a:ext cx="3276600" cy="769938"/>
          </a:xfrm>
          <a:prstGeom prst="rect">
            <a:avLst/>
          </a:prstGeom>
          <a:noFill/>
          <a:ln w="9525">
            <a:noFill/>
            <a:miter lim="800000"/>
            <a:headEnd/>
            <a:tailEnd/>
          </a:ln>
        </p:spPr>
      </p:pic>
    </p:spTree>
    <p:extLst>
      <p:ext uri="{BB962C8B-B14F-4D97-AF65-F5344CB8AC3E}">
        <p14:creationId xmlns:p14="http://schemas.microsoft.com/office/powerpoint/2010/main" val="23827503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228600"/>
            <a:ext cx="7807325" cy="661988"/>
          </a:xfrm>
        </p:spPr>
        <p:txBody>
          <a:bodyPr/>
          <a:lstStyle/>
          <a:p>
            <a:r>
              <a:rPr lang="en-US" dirty="0" smtClean="0"/>
              <a:t>What is Big Data?</a:t>
            </a:r>
            <a:endParaRPr lang="en-US" dirty="0"/>
          </a:p>
        </p:txBody>
      </p:sp>
      <p:sp>
        <p:nvSpPr>
          <p:cNvPr id="3" name="Content Placeholder 2"/>
          <p:cNvSpPr>
            <a:spLocks noGrp="1"/>
          </p:cNvSpPr>
          <p:nvPr>
            <p:ph idx="1"/>
          </p:nvPr>
        </p:nvSpPr>
        <p:spPr>
          <a:xfrm>
            <a:off x="457200" y="990600"/>
            <a:ext cx="8458200" cy="5410200"/>
          </a:xfrm>
        </p:spPr>
        <p:txBody>
          <a:bodyPr/>
          <a:lstStyle/>
          <a:p>
            <a:pPr marL="457200" indent="-457200">
              <a:buFont typeface="Wingdings" pitchFamily="2" charset="2"/>
              <a:buChar char="Ø"/>
            </a:pPr>
            <a:r>
              <a:rPr lang="en-US" sz="3200" dirty="0" smtClean="0"/>
              <a:t>The amount of data generated everyday is huge;</a:t>
            </a:r>
          </a:p>
          <a:p>
            <a:pPr marL="457200" indent="-457200">
              <a:buFont typeface="Wingdings" pitchFamily="2" charset="2"/>
              <a:buChar char="Ø"/>
            </a:pPr>
            <a:r>
              <a:rPr lang="en-US" sz="3200" dirty="0" smtClean="0"/>
              <a:t>The amount of data generated so far is enormous; Think about the data in</a:t>
            </a:r>
          </a:p>
          <a:p>
            <a:pPr marL="879475" lvl="1" indent="-457200">
              <a:buFont typeface="Wingdings" pitchFamily="2" charset="2"/>
              <a:buChar char="ü"/>
            </a:pPr>
            <a:r>
              <a:rPr lang="en-US" sz="2400" dirty="0" smtClean="0">
                <a:solidFill>
                  <a:srgbClr val="0033CC"/>
                </a:solidFill>
              </a:rPr>
              <a:t>Facebook</a:t>
            </a:r>
            <a:r>
              <a:rPr lang="en-US" sz="2400" dirty="0" smtClean="0"/>
              <a:t>, </a:t>
            </a:r>
            <a:r>
              <a:rPr lang="en-US" sz="2400" dirty="0" smtClean="0">
                <a:solidFill>
                  <a:srgbClr val="0033CC"/>
                </a:solidFill>
              </a:rPr>
              <a:t>Gmail</a:t>
            </a:r>
            <a:r>
              <a:rPr lang="en-US" sz="2400" dirty="0" smtClean="0"/>
              <a:t>, </a:t>
            </a:r>
            <a:r>
              <a:rPr lang="en-US" sz="2400" dirty="0" smtClean="0">
                <a:solidFill>
                  <a:srgbClr val="0033CC"/>
                </a:solidFill>
              </a:rPr>
              <a:t>Wikipedia</a:t>
            </a:r>
            <a:r>
              <a:rPr lang="en-US" sz="2400" dirty="0" smtClean="0"/>
              <a:t>, </a:t>
            </a:r>
            <a:r>
              <a:rPr lang="en-US" sz="2400" dirty="0" smtClean="0">
                <a:solidFill>
                  <a:srgbClr val="0033CC"/>
                </a:solidFill>
              </a:rPr>
              <a:t>patient database</a:t>
            </a:r>
            <a:r>
              <a:rPr lang="en-US" sz="2400" dirty="0" smtClean="0"/>
              <a:t>, and in the </a:t>
            </a:r>
            <a:r>
              <a:rPr lang="en-US" sz="2400" dirty="0" smtClean="0">
                <a:solidFill>
                  <a:srgbClr val="0033CC"/>
                </a:solidFill>
              </a:rPr>
              <a:t>entire Web space</a:t>
            </a:r>
          </a:p>
          <a:p>
            <a:pPr marL="457200" indent="-457200">
              <a:buFont typeface="Wingdings" pitchFamily="2" charset="2"/>
              <a:buChar char="Ø"/>
            </a:pPr>
            <a:r>
              <a:rPr lang="en-US" sz="3200" dirty="0" smtClean="0"/>
              <a:t>Today’s data processing technologies may no longer be able to handle tomorrow’s data;</a:t>
            </a:r>
          </a:p>
          <a:p>
            <a:pPr marL="457200" indent="-457200">
              <a:buFont typeface="Wingdings" pitchFamily="2" charset="2"/>
              <a:buChar char="Ø"/>
            </a:pPr>
            <a:r>
              <a:rPr lang="en-US" sz="3200" dirty="0" smtClean="0"/>
              <a:t>Require software engineers to explore new technologies and find new solutions all the time to be competitive: </a:t>
            </a:r>
            <a:r>
              <a:rPr lang="en-US" sz="3200" dirty="0" smtClean="0">
                <a:solidFill>
                  <a:srgbClr val="0033CC"/>
                </a:solidFill>
              </a:rPr>
              <a:t>Google Search </a:t>
            </a:r>
            <a:r>
              <a:rPr lang="en-US" sz="3200" dirty="0" smtClean="0"/>
              <a:t>vs. </a:t>
            </a:r>
            <a:r>
              <a:rPr lang="en-US" sz="3200" dirty="0" smtClean="0">
                <a:solidFill>
                  <a:srgbClr val="0033CC"/>
                </a:solidFill>
              </a:rPr>
              <a:t>Bing</a:t>
            </a:r>
          </a:p>
          <a:p>
            <a:pPr marL="457200" indent="-457200">
              <a:buFont typeface="Wingdings" pitchFamily="2" charset="2"/>
              <a:buChar char="Ø"/>
            </a:pPr>
            <a:r>
              <a:rPr lang="en-US" sz="3200" dirty="0" smtClean="0"/>
              <a:t>More and more software engineers are needed.</a:t>
            </a:r>
          </a:p>
        </p:txBody>
      </p:sp>
    </p:spTree>
    <p:extLst>
      <p:ext uri="{BB962C8B-B14F-4D97-AF65-F5344CB8AC3E}">
        <p14:creationId xmlns:p14="http://schemas.microsoft.com/office/powerpoint/2010/main" val="37168088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01"/>
          <p:cNvSpPr>
            <a:spLocks noChangeArrowheads="1"/>
          </p:cNvSpPr>
          <p:nvPr/>
        </p:nvSpPr>
        <p:spPr bwMode="auto">
          <a:xfrm>
            <a:off x="1331913" y="2362200"/>
            <a:ext cx="7416800" cy="2952750"/>
          </a:xfrm>
          <a:prstGeom prst="roundRect">
            <a:avLst>
              <a:gd name="adj" fmla="val 16667"/>
            </a:avLst>
          </a:prstGeom>
          <a:solidFill>
            <a:schemeClr val="accent1">
              <a:alpha val="89803"/>
            </a:schemeClr>
          </a:solidFill>
          <a:ln w="9525" algn="ctr">
            <a:solidFill>
              <a:schemeClr val="tx1"/>
            </a:solidFill>
            <a:round/>
            <a:headEnd/>
            <a:tailEnd/>
          </a:ln>
        </p:spPr>
        <p:txBody>
          <a:bodyPr wrap="none" anchor="ctr"/>
          <a:lstStyle/>
          <a:p>
            <a:pPr eaLnBrk="0" hangingPunct="0"/>
            <a:endParaRPr lang="en-US"/>
          </a:p>
        </p:txBody>
      </p:sp>
      <p:grpSp>
        <p:nvGrpSpPr>
          <p:cNvPr id="2" name="Group 145"/>
          <p:cNvGrpSpPr>
            <a:grpSpLocks/>
          </p:cNvGrpSpPr>
          <p:nvPr/>
        </p:nvGrpSpPr>
        <p:grpSpPr bwMode="auto">
          <a:xfrm>
            <a:off x="6516688" y="3011487"/>
            <a:ext cx="287337" cy="866775"/>
            <a:chOff x="9024" y="3474"/>
            <a:chExt cx="384" cy="864"/>
          </a:xfrm>
        </p:grpSpPr>
        <p:grpSp>
          <p:nvGrpSpPr>
            <p:cNvPr id="13599" name="Group 146"/>
            <p:cNvGrpSpPr>
              <a:grpSpLocks/>
            </p:cNvGrpSpPr>
            <p:nvPr/>
          </p:nvGrpSpPr>
          <p:grpSpPr bwMode="auto">
            <a:xfrm>
              <a:off x="9024" y="3474"/>
              <a:ext cx="384" cy="864"/>
              <a:chOff x="8016" y="4416"/>
              <a:chExt cx="384" cy="864"/>
            </a:xfrm>
          </p:grpSpPr>
          <p:sp>
            <p:nvSpPr>
              <p:cNvPr id="13601" name="Rectangle 147"/>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602" name="Group 148"/>
              <p:cNvGrpSpPr>
                <a:grpSpLocks/>
              </p:cNvGrpSpPr>
              <p:nvPr/>
            </p:nvGrpSpPr>
            <p:grpSpPr bwMode="auto">
              <a:xfrm>
                <a:off x="8112" y="4416"/>
                <a:ext cx="288" cy="384"/>
                <a:chOff x="9168" y="4608"/>
                <a:chExt cx="288" cy="384"/>
              </a:xfrm>
            </p:grpSpPr>
            <p:sp>
              <p:nvSpPr>
                <p:cNvPr id="13603" name="Rectangle 149"/>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604" name="Group 150"/>
                <p:cNvGrpSpPr>
                  <a:grpSpLocks/>
                </p:cNvGrpSpPr>
                <p:nvPr/>
              </p:nvGrpSpPr>
              <p:grpSpPr bwMode="auto">
                <a:xfrm>
                  <a:off x="9168" y="4608"/>
                  <a:ext cx="288" cy="288"/>
                  <a:chOff x="7824" y="3696"/>
                  <a:chExt cx="288" cy="288"/>
                </a:xfrm>
              </p:grpSpPr>
              <p:sp>
                <p:nvSpPr>
                  <p:cNvPr id="13605" name="Rectangle 151"/>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606" name="Rectangle 152"/>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607" name="Rectangle 153"/>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600" name="Rectangle 154"/>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6" name="Group 155"/>
          <p:cNvGrpSpPr>
            <a:grpSpLocks/>
          </p:cNvGrpSpPr>
          <p:nvPr/>
        </p:nvGrpSpPr>
        <p:grpSpPr bwMode="auto">
          <a:xfrm>
            <a:off x="6659563" y="3149600"/>
            <a:ext cx="287337" cy="873125"/>
            <a:chOff x="9024" y="3468"/>
            <a:chExt cx="384" cy="870"/>
          </a:xfrm>
        </p:grpSpPr>
        <p:grpSp>
          <p:nvGrpSpPr>
            <p:cNvPr id="13590" name="Group 156"/>
            <p:cNvGrpSpPr>
              <a:grpSpLocks/>
            </p:cNvGrpSpPr>
            <p:nvPr/>
          </p:nvGrpSpPr>
          <p:grpSpPr bwMode="auto">
            <a:xfrm>
              <a:off x="9024" y="3468"/>
              <a:ext cx="384" cy="864"/>
              <a:chOff x="8016" y="4410"/>
              <a:chExt cx="384" cy="864"/>
            </a:xfrm>
          </p:grpSpPr>
          <p:sp>
            <p:nvSpPr>
              <p:cNvPr id="13592" name="Rectangle 157"/>
              <p:cNvSpPr>
                <a:spLocks noChangeArrowheads="1"/>
              </p:cNvSpPr>
              <p:nvPr/>
            </p:nvSpPr>
            <p:spPr bwMode="auto">
              <a:xfrm>
                <a:off x="8016" y="4410"/>
                <a:ext cx="384" cy="864"/>
              </a:xfrm>
              <a:prstGeom prst="rect">
                <a:avLst/>
              </a:prstGeom>
              <a:solidFill>
                <a:srgbClr val="FFCCFF"/>
              </a:solidFill>
              <a:ln w="28575">
                <a:solidFill>
                  <a:schemeClr val="tx1"/>
                </a:solidFill>
                <a:miter lim="800000"/>
                <a:headEnd/>
                <a:tailEnd/>
              </a:ln>
            </p:spPr>
            <p:txBody>
              <a:bodyPr wrap="none" anchor="ctr"/>
              <a:lstStyle/>
              <a:p>
                <a:pPr eaLnBrk="0" hangingPunct="0"/>
                <a:endParaRPr lang="en-US"/>
              </a:p>
            </p:txBody>
          </p:sp>
          <p:grpSp>
            <p:nvGrpSpPr>
              <p:cNvPr id="13593" name="Group 158"/>
              <p:cNvGrpSpPr>
                <a:grpSpLocks/>
              </p:cNvGrpSpPr>
              <p:nvPr/>
            </p:nvGrpSpPr>
            <p:grpSpPr bwMode="auto">
              <a:xfrm>
                <a:off x="8112" y="4416"/>
                <a:ext cx="288" cy="384"/>
                <a:chOff x="9168" y="4608"/>
                <a:chExt cx="288" cy="384"/>
              </a:xfrm>
            </p:grpSpPr>
            <p:sp>
              <p:nvSpPr>
                <p:cNvPr id="13594" name="Rectangle 159"/>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95" name="Group 160"/>
                <p:cNvGrpSpPr>
                  <a:grpSpLocks/>
                </p:cNvGrpSpPr>
                <p:nvPr/>
              </p:nvGrpSpPr>
              <p:grpSpPr bwMode="auto">
                <a:xfrm>
                  <a:off x="9168" y="4608"/>
                  <a:ext cx="288" cy="288"/>
                  <a:chOff x="7824" y="3696"/>
                  <a:chExt cx="288" cy="288"/>
                </a:xfrm>
              </p:grpSpPr>
              <p:sp>
                <p:nvSpPr>
                  <p:cNvPr id="13596" name="Rectangle 161"/>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97" name="Rectangle 162"/>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98" name="Rectangle 163"/>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91" name="Rectangle 164"/>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3317" name="Group 175"/>
          <p:cNvGrpSpPr>
            <a:grpSpLocks/>
          </p:cNvGrpSpPr>
          <p:nvPr/>
        </p:nvGrpSpPr>
        <p:grpSpPr bwMode="auto">
          <a:xfrm>
            <a:off x="6804025" y="3367087"/>
            <a:ext cx="287338" cy="866775"/>
            <a:chOff x="9024" y="3474"/>
            <a:chExt cx="384" cy="864"/>
          </a:xfrm>
        </p:grpSpPr>
        <p:grpSp>
          <p:nvGrpSpPr>
            <p:cNvPr id="13581" name="Group 176"/>
            <p:cNvGrpSpPr>
              <a:grpSpLocks/>
            </p:cNvGrpSpPr>
            <p:nvPr/>
          </p:nvGrpSpPr>
          <p:grpSpPr bwMode="auto">
            <a:xfrm>
              <a:off x="9024" y="3474"/>
              <a:ext cx="384" cy="864"/>
              <a:chOff x="8016" y="4416"/>
              <a:chExt cx="384" cy="864"/>
            </a:xfrm>
          </p:grpSpPr>
          <p:sp>
            <p:nvSpPr>
              <p:cNvPr id="13583" name="Rectangle 177"/>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84" name="Group 178"/>
              <p:cNvGrpSpPr>
                <a:grpSpLocks/>
              </p:cNvGrpSpPr>
              <p:nvPr/>
            </p:nvGrpSpPr>
            <p:grpSpPr bwMode="auto">
              <a:xfrm>
                <a:off x="8112" y="4416"/>
                <a:ext cx="288" cy="384"/>
                <a:chOff x="9168" y="4608"/>
                <a:chExt cx="288" cy="384"/>
              </a:xfrm>
            </p:grpSpPr>
            <p:sp>
              <p:nvSpPr>
                <p:cNvPr id="13585" name="Rectangle 179"/>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86" name="Group 180"/>
                <p:cNvGrpSpPr>
                  <a:grpSpLocks/>
                </p:cNvGrpSpPr>
                <p:nvPr/>
              </p:nvGrpSpPr>
              <p:grpSpPr bwMode="auto">
                <a:xfrm>
                  <a:off x="9168" y="4608"/>
                  <a:ext cx="288" cy="288"/>
                  <a:chOff x="7824" y="3696"/>
                  <a:chExt cx="288" cy="288"/>
                </a:xfrm>
              </p:grpSpPr>
              <p:sp>
                <p:nvSpPr>
                  <p:cNvPr id="13587" name="Rectangle 181"/>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88" name="Rectangle 182"/>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89" name="Rectangle 183"/>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82" name="Rectangle 184"/>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3318" name="Group 185"/>
          <p:cNvGrpSpPr>
            <a:grpSpLocks/>
          </p:cNvGrpSpPr>
          <p:nvPr/>
        </p:nvGrpSpPr>
        <p:grpSpPr bwMode="auto">
          <a:xfrm>
            <a:off x="6948488" y="3511550"/>
            <a:ext cx="287337" cy="866775"/>
            <a:chOff x="9024" y="3474"/>
            <a:chExt cx="384" cy="864"/>
          </a:xfrm>
        </p:grpSpPr>
        <p:grpSp>
          <p:nvGrpSpPr>
            <p:cNvPr id="13572" name="Group 186"/>
            <p:cNvGrpSpPr>
              <a:grpSpLocks/>
            </p:cNvGrpSpPr>
            <p:nvPr/>
          </p:nvGrpSpPr>
          <p:grpSpPr bwMode="auto">
            <a:xfrm>
              <a:off x="9024" y="3474"/>
              <a:ext cx="384" cy="864"/>
              <a:chOff x="8016" y="4416"/>
              <a:chExt cx="384" cy="864"/>
            </a:xfrm>
          </p:grpSpPr>
          <p:sp>
            <p:nvSpPr>
              <p:cNvPr id="13574" name="Rectangle 187"/>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75" name="Group 188"/>
              <p:cNvGrpSpPr>
                <a:grpSpLocks/>
              </p:cNvGrpSpPr>
              <p:nvPr/>
            </p:nvGrpSpPr>
            <p:grpSpPr bwMode="auto">
              <a:xfrm>
                <a:off x="8112" y="4416"/>
                <a:ext cx="288" cy="384"/>
                <a:chOff x="9168" y="4608"/>
                <a:chExt cx="288" cy="384"/>
              </a:xfrm>
            </p:grpSpPr>
            <p:sp>
              <p:nvSpPr>
                <p:cNvPr id="13576" name="Rectangle 189"/>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77" name="Group 190"/>
                <p:cNvGrpSpPr>
                  <a:grpSpLocks/>
                </p:cNvGrpSpPr>
                <p:nvPr/>
              </p:nvGrpSpPr>
              <p:grpSpPr bwMode="auto">
                <a:xfrm>
                  <a:off x="9168" y="4608"/>
                  <a:ext cx="288" cy="288"/>
                  <a:chOff x="7824" y="3696"/>
                  <a:chExt cx="288" cy="288"/>
                </a:xfrm>
              </p:grpSpPr>
              <p:sp>
                <p:nvSpPr>
                  <p:cNvPr id="13578" name="Rectangle 191"/>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79" name="Rectangle 192"/>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80" name="Rectangle 193"/>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73" name="Rectangle 194"/>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sp>
        <p:nvSpPr>
          <p:cNvPr id="13319" name="Rectangle 2"/>
          <p:cNvSpPr>
            <a:spLocks noGrp="1" noChangeArrowheads="1"/>
          </p:cNvSpPr>
          <p:nvPr>
            <p:ph type="title"/>
          </p:nvPr>
        </p:nvSpPr>
        <p:spPr/>
        <p:txBody>
          <a:bodyPr/>
          <a:lstStyle/>
          <a:p>
            <a:pPr eaLnBrk="1" hangingPunct="1"/>
            <a:r>
              <a:rPr lang="en-US" dirty="0" smtClean="0"/>
              <a:t>How can Google be so fast?</a:t>
            </a:r>
            <a:br>
              <a:rPr lang="en-US" dirty="0" smtClean="0"/>
            </a:br>
            <a:r>
              <a:rPr lang="en-US" dirty="0" smtClean="0"/>
              <a:t/>
            </a:r>
            <a:br>
              <a:rPr lang="en-US" dirty="0" smtClean="0"/>
            </a:br>
            <a:r>
              <a:rPr lang="en-US" sz="2400" b="0" dirty="0" smtClean="0"/>
              <a:t>Among many best algorithms, </a:t>
            </a:r>
          </a:p>
        </p:txBody>
      </p:sp>
      <p:grpSp>
        <p:nvGrpSpPr>
          <p:cNvPr id="13320" name="Group 13"/>
          <p:cNvGrpSpPr>
            <a:grpSpLocks/>
          </p:cNvGrpSpPr>
          <p:nvPr/>
        </p:nvGrpSpPr>
        <p:grpSpPr bwMode="auto">
          <a:xfrm>
            <a:off x="7675563" y="2867025"/>
            <a:ext cx="928687" cy="1717675"/>
            <a:chOff x="8312" y="18144"/>
            <a:chExt cx="1238" cy="816"/>
          </a:xfrm>
        </p:grpSpPr>
        <p:grpSp>
          <p:nvGrpSpPr>
            <p:cNvPr id="13564" name="Group 14"/>
            <p:cNvGrpSpPr>
              <a:grpSpLocks/>
            </p:cNvGrpSpPr>
            <p:nvPr/>
          </p:nvGrpSpPr>
          <p:grpSpPr bwMode="auto">
            <a:xfrm>
              <a:off x="8352" y="18144"/>
              <a:ext cx="1152" cy="816"/>
              <a:chOff x="8352" y="18144"/>
              <a:chExt cx="1152" cy="816"/>
            </a:xfrm>
          </p:grpSpPr>
          <p:sp>
            <p:nvSpPr>
              <p:cNvPr id="13566" name="Oval 15"/>
              <p:cNvSpPr>
                <a:spLocks noChangeArrowheads="1"/>
              </p:cNvSpPr>
              <p:nvPr/>
            </p:nvSpPr>
            <p:spPr bwMode="auto">
              <a:xfrm>
                <a:off x="8352" y="18720"/>
                <a:ext cx="1152" cy="240"/>
              </a:xfrm>
              <a:prstGeom prst="ellipse">
                <a:avLst/>
              </a:prstGeom>
              <a:solidFill>
                <a:srgbClr val="555555"/>
              </a:solidFill>
              <a:ln w="28575">
                <a:solidFill>
                  <a:schemeClr val="tx1"/>
                </a:solidFill>
                <a:round/>
                <a:headEnd/>
                <a:tailEnd/>
              </a:ln>
            </p:spPr>
            <p:txBody>
              <a:bodyPr wrap="none" anchor="ctr"/>
              <a:lstStyle/>
              <a:p>
                <a:pPr eaLnBrk="0" hangingPunct="0"/>
                <a:endParaRPr lang="en-US"/>
              </a:p>
            </p:txBody>
          </p:sp>
          <p:sp>
            <p:nvSpPr>
              <p:cNvPr id="13567" name="Rectangle 16"/>
              <p:cNvSpPr>
                <a:spLocks noChangeArrowheads="1"/>
              </p:cNvSpPr>
              <p:nvPr/>
            </p:nvSpPr>
            <p:spPr bwMode="auto">
              <a:xfrm>
                <a:off x="8352" y="18336"/>
                <a:ext cx="1152" cy="504"/>
              </a:xfrm>
              <a:prstGeom prst="rect">
                <a:avLst/>
              </a:prstGeom>
              <a:solidFill>
                <a:srgbClr val="555555"/>
              </a:solidFill>
              <a:ln w="28575">
                <a:solidFill>
                  <a:srgbClr val="555555"/>
                </a:solidFill>
                <a:miter lim="800000"/>
                <a:headEnd/>
                <a:tailEnd/>
              </a:ln>
            </p:spPr>
            <p:txBody>
              <a:bodyPr wrap="none" anchor="ctr"/>
              <a:lstStyle/>
              <a:p>
                <a:pPr algn="ctr" eaLnBrk="0" hangingPunct="0"/>
                <a:endParaRPr lang="en-US" sz="1000">
                  <a:latin typeface="Times"/>
                </a:endParaRPr>
              </a:p>
            </p:txBody>
          </p:sp>
          <p:sp>
            <p:nvSpPr>
              <p:cNvPr id="13568" name="Oval 17"/>
              <p:cNvSpPr>
                <a:spLocks noChangeArrowheads="1"/>
              </p:cNvSpPr>
              <p:nvPr/>
            </p:nvSpPr>
            <p:spPr bwMode="auto">
              <a:xfrm>
                <a:off x="8352" y="18240"/>
                <a:ext cx="1152" cy="240"/>
              </a:xfrm>
              <a:prstGeom prst="ellipse">
                <a:avLst/>
              </a:prstGeom>
              <a:solidFill>
                <a:srgbClr val="555555"/>
              </a:solidFill>
              <a:ln w="28575">
                <a:solidFill>
                  <a:schemeClr val="tx1"/>
                </a:solidFill>
                <a:round/>
                <a:headEnd/>
                <a:tailEnd/>
              </a:ln>
            </p:spPr>
            <p:txBody>
              <a:bodyPr wrap="none" anchor="ctr"/>
              <a:lstStyle/>
              <a:p>
                <a:pPr eaLnBrk="0" hangingPunct="0"/>
                <a:endParaRPr lang="en-US"/>
              </a:p>
            </p:txBody>
          </p:sp>
          <p:sp>
            <p:nvSpPr>
              <p:cNvPr id="13569" name="Oval 18"/>
              <p:cNvSpPr>
                <a:spLocks noChangeArrowheads="1"/>
              </p:cNvSpPr>
              <p:nvPr/>
            </p:nvSpPr>
            <p:spPr bwMode="auto">
              <a:xfrm>
                <a:off x="8352" y="18144"/>
                <a:ext cx="1152"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3570" name="Line 19"/>
              <p:cNvSpPr>
                <a:spLocks noChangeShapeType="1"/>
              </p:cNvSpPr>
              <p:nvPr/>
            </p:nvSpPr>
            <p:spPr bwMode="auto">
              <a:xfrm>
                <a:off x="8352" y="18264"/>
                <a:ext cx="0" cy="5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71" name="Line 20"/>
              <p:cNvSpPr>
                <a:spLocks noChangeShapeType="1"/>
              </p:cNvSpPr>
              <p:nvPr/>
            </p:nvSpPr>
            <p:spPr bwMode="auto">
              <a:xfrm>
                <a:off x="9504" y="18260"/>
                <a:ext cx="0" cy="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565" name="Text Box 21"/>
            <p:cNvSpPr txBox="1">
              <a:spLocks noChangeArrowheads="1"/>
            </p:cNvSpPr>
            <p:nvPr/>
          </p:nvSpPr>
          <p:spPr bwMode="auto">
            <a:xfrm>
              <a:off x="8312" y="18602"/>
              <a:ext cx="1238"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굴림" pitchFamily="34" charset="-127"/>
                </a:defRPr>
              </a:lvl1pPr>
              <a:lvl2pPr marL="742950" indent="-285750" eaLnBrk="0" hangingPunct="0">
                <a:defRPr>
                  <a:solidFill>
                    <a:schemeClr val="tx1"/>
                  </a:solidFill>
                  <a:latin typeface="Arial" pitchFamily="34" charset="0"/>
                  <a:ea typeface="굴림" pitchFamily="34" charset="-127"/>
                </a:defRPr>
              </a:lvl2pPr>
              <a:lvl3pPr marL="1143000" indent="-228600" eaLnBrk="0" hangingPunct="0">
                <a:defRPr>
                  <a:solidFill>
                    <a:schemeClr val="tx1"/>
                  </a:solidFill>
                  <a:latin typeface="Arial" pitchFamily="34" charset="0"/>
                  <a:ea typeface="굴림" pitchFamily="34" charset="-127"/>
                </a:defRPr>
              </a:lvl3pPr>
              <a:lvl4pPr marL="1600200" indent="-228600" eaLnBrk="0" hangingPunct="0">
                <a:defRPr>
                  <a:solidFill>
                    <a:schemeClr val="tx1"/>
                  </a:solidFill>
                  <a:latin typeface="Arial" pitchFamily="34" charset="0"/>
                  <a:ea typeface="굴림" pitchFamily="34" charset="-127"/>
                </a:defRPr>
              </a:lvl4pPr>
              <a:lvl5pPr marL="2057400" indent="-228600" eaLnBrk="0" hangingPunct="0">
                <a:defRPr>
                  <a:solidFill>
                    <a:schemeClr val="tx1"/>
                  </a:solidFill>
                  <a:latin typeface="Arial" pitchFamily="34" charset="0"/>
                  <a:ea typeface="굴림" pitchFamily="34" charset="-127"/>
                </a:defRPr>
              </a:lvl5pPr>
              <a:lvl6pPr marL="2514600" indent="-228600" eaLnBrk="0" fontAlgn="base" hangingPunct="0">
                <a:spcBef>
                  <a:spcPct val="0"/>
                </a:spcBef>
                <a:spcAft>
                  <a:spcPct val="0"/>
                </a:spcAft>
                <a:defRPr>
                  <a:solidFill>
                    <a:schemeClr val="tx1"/>
                  </a:solidFill>
                  <a:latin typeface="Arial" pitchFamily="34" charset="0"/>
                  <a:ea typeface="굴림" pitchFamily="34" charset="-127"/>
                </a:defRPr>
              </a:lvl6pPr>
              <a:lvl7pPr marL="2971800" indent="-228600" eaLnBrk="0" fontAlgn="base" hangingPunct="0">
                <a:spcBef>
                  <a:spcPct val="0"/>
                </a:spcBef>
                <a:spcAft>
                  <a:spcPct val="0"/>
                </a:spcAft>
                <a:defRPr>
                  <a:solidFill>
                    <a:schemeClr val="tx1"/>
                  </a:solidFill>
                  <a:latin typeface="Arial" pitchFamily="34" charset="0"/>
                  <a:ea typeface="굴림" pitchFamily="34" charset="-127"/>
                </a:defRPr>
              </a:lvl7pPr>
              <a:lvl8pPr marL="3429000" indent="-228600" eaLnBrk="0" fontAlgn="base" hangingPunct="0">
                <a:spcBef>
                  <a:spcPct val="0"/>
                </a:spcBef>
                <a:spcAft>
                  <a:spcPct val="0"/>
                </a:spcAft>
                <a:defRPr>
                  <a:solidFill>
                    <a:schemeClr val="tx1"/>
                  </a:solidFill>
                  <a:latin typeface="Arial" pitchFamily="34" charset="0"/>
                  <a:ea typeface="굴림" pitchFamily="34" charset="-127"/>
                </a:defRPr>
              </a:lvl8pPr>
              <a:lvl9pPr marL="3886200" indent="-228600" eaLnBrk="0" fontAlgn="base" hangingPunct="0">
                <a:spcBef>
                  <a:spcPct val="0"/>
                </a:spcBef>
                <a:spcAft>
                  <a:spcPct val="0"/>
                </a:spcAft>
                <a:defRPr>
                  <a:solidFill>
                    <a:schemeClr val="tx1"/>
                  </a:solidFill>
                  <a:latin typeface="Arial" pitchFamily="34" charset="0"/>
                  <a:ea typeface="굴림" pitchFamily="34" charset="-127"/>
                </a:defRPr>
              </a:lvl9pPr>
            </a:lstStyle>
            <a:p>
              <a:pPr algn="ctr"/>
              <a:endParaRPr lang="en-US" sz="1000">
                <a:solidFill>
                  <a:schemeClr val="bg1"/>
                </a:solidFill>
              </a:endParaRPr>
            </a:p>
            <a:p>
              <a:pPr algn="ctr"/>
              <a:r>
                <a:rPr lang="en-US" sz="1000">
                  <a:solidFill>
                    <a:schemeClr val="bg1"/>
                  </a:solidFill>
                </a:rPr>
                <a:t>Database</a:t>
              </a:r>
            </a:p>
            <a:p>
              <a:pPr algn="ctr"/>
              <a:r>
                <a:rPr lang="en-US" sz="1000">
                  <a:solidFill>
                    <a:schemeClr val="bg1"/>
                  </a:solidFill>
                </a:rPr>
                <a:t>(copies of all </a:t>
              </a:r>
            </a:p>
            <a:p>
              <a:pPr algn="ctr"/>
              <a:r>
                <a:rPr lang="en-US" sz="1000">
                  <a:solidFill>
                    <a:schemeClr val="bg1"/>
                  </a:solidFill>
                </a:rPr>
                <a:t>web pages!)</a:t>
              </a:r>
            </a:p>
          </p:txBody>
        </p:sp>
      </p:grpSp>
      <p:grpSp>
        <p:nvGrpSpPr>
          <p:cNvPr id="13321" name="Group 23"/>
          <p:cNvGrpSpPr>
            <a:grpSpLocks/>
          </p:cNvGrpSpPr>
          <p:nvPr/>
        </p:nvGrpSpPr>
        <p:grpSpPr bwMode="auto">
          <a:xfrm>
            <a:off x="2195513" y="3370262"/>
            <a:ext cx="287337" cy="866775"/>
            <a:chOff x="9024" y="3474"/>
            <a:chExt cx="384" cy="864"/>
          </a:xfrm>
        </p:grpSpPr>
        <p:grpSp>
          <p:nvGrpSpPr>
            <p:cNvPr id="13555" name="Group 24"/>
            <p:cNvGrpSpPr>
              <a:grpSpLocks/>
            </p:cNvGrpSpPr>
            <p:nvPr/>
          </p:nvGrpSpPr>
          <p:grpSpPr bwMode="auto">
            <a:xfrm>
              <a:off x="9024" y="3474"/>
              <a:ext cx="384" cy="864"/>
              <a:chOff x="8016" y="4416"/>
              <a:chExt cx="384" cy="864"/>
            </a:xfrm>
          </p:grpSpPr>
          <p:sp>
            <p:nvSpPr>
              <p:cNvPr id="13557" name="Rectangle 25"/>
              <p:cNvSpPr>
                <a:spLocks noChangeArrowheads="1"/>
              </p:cNvSpPr>
              <p:nvPr/>
            </p:nvSpPr>
            <p:spPr bwMode="auto">
              <a:xfrm>
                <a:off x="8016" y="4416"/>
                <a:ext cx="384" cy="864"/>
              </a:xfrm>
              <a:prstGeom prst="rect">
                <a:avLst/>
              </a:prstGeom>
              <a:solidFill>
                <a:srgbClr val="FFCCFF"/>
              </a:solidFill>
              <a:ln w="28575">
                <a:solidFill>
                  <a:schemeClr val="tx1"/>
                </a:solidFill>
                <a:miter lim="800000"/>
                <a:headEnd/>
                <a:tailEnd/>
              </a:ln>
            </p:spPr>
            <p:txBody>
              <a:bodyPr wrap="none" anchor="ctr"/>
              <a:lstStyle/>
              <a:p>
                <a:pPr algn="ctr" eaLnBrk="0" hangingPunct="0"/>
                <a:endParaRPr lang="en-US">
                  <a:solidFill>
                    <a:srgbClr val="FF9900"/>
                  </a:solidFill>
                </a:endParaRPr>
              </a:p>
            </p:txBody>
          </p:sp>
          <p:grpSp>
            <p:nvGrpSpPr>
              <p:cNvPr id="13558" name="Group 26"/>
              <p:cNvGrpSpPr>
                <a:grpSpLocks/>
              </p:cNvGrpSpPr>
              <p:nvPr/>
            </p:nvGrpSpPr>
            <p:grpSpPr bwMode="auto">
              <a:xfrm>
                <a:off x="8112" y="4416"/>
                <a:ext cx="288" cy="384"/>
                <a:chOff x="9168" y="4608"/>
                <a:chExt cx="288" cy="384"/>
              </a:xfrm>
            </p:grpSpPr>
            <p:sp>
              <p:nvSpPr>
                <p:cNvPr id="13559" name="Rectangle 2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60" name="Group 28"/>
                <p:cNvGrpSpPr>
                  <a:grpSpLocks/>
                </p:cNvGrpSpPr>
                <p:nvPr/>
              </p:nvGrpSpPr>
              <p:grpSpPr bwMode="auto">
                <a:xfrm>
                  <a:off x="9168" y="4608"/>
                  <a:ext cx="288" cy="288"/>
                  <a:chOff x="7824" y="3696"/>
                  <a:chExt cx="288" cy="288"/>
                </a:xfrm>
              </p:grpSpPr>
              <p:sp>
                <p:nvSpPr>
                  <p:cNvPr id="13561" name="Rectangle 2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62" name="Rectangle 3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63" name="Rectangle 3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56" name="Rectangle 3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sp>
        <p:nvSpPr>
          <p:cNvPr id="14347" name="AutoShape 36"/>
          <p:cNvSpPr>
            <a:spLocks noChangeArrowheads="1"/>
          </p:cNvSpPr>
          <p:nvPr/>
        </p:nvSpPr>
        <p:spPr bwMode="auto">
          <a:xfrm>
            <a:off x="900113" y="3443287"/>
            <a:ext cx="1103312" cy="371475"/>
          </a:xfrm>
          <a:prstGeom prst="rightArrow">
            <a:avLst>
              <a:gd name="adj1" fmla="val 50000"/>
              <a:gd name="adj2" fmla="val 74252"/>
            </a:avLst>
          </a:prstGeom>
          <a:solidFill>
            <a:srgbClr val="FF3300"/>
          </a:solidFill>
          <a:ln w="9525">
            <a:solidFill>
              <a:schemeClr val="tx1"/>
            </a:solidFill>
            <a:miter lim="800000"/>
            <a:headEnd/>
            <a:tailEnd/>
          </a:ln>
        </p:spPr>
        <p:txBody>
          <a:bodyPr wrap="none" anchor="ctr"/>
          <a:lstStyle/>
          <a:p>
            <a:pPr algn="ctr" eaLnBrk="0" hangingPunct="0"/>
            <a:endParaRPr lang="en-US" sz="1000"/>
          </a:p>
        </p:txBody>
      </p:sp>
      <p:grpSp>
        <p:nvGrpSpPr>
          <p:cNvPr id="24" name="Group 93"/>
          <p:cNvGrpSpPr>
            <a:grpSpLocks/>
          </p:cNvGrpSpPr>
          <p:nvPr/>
        </p:nvGrpSpPr>
        <p:grpSpPr bwMode="auto">
          <a:xfrm>
            <a:off x="5794375" y="3009900"/>
            <a:ext cx="287338" cy="866775"/>
            <a:chOff x="9024" y="3474"/>
            <a:chExt cx="384" cy="864"/>
          </a:xfrm>
        </p:grpSpPr>
        <p:grpSp>
          <p:nvGrpSpPr>
            <p:cNvPr id="13546" name="Group 94"/>
            <p:cNvGrpSpPr>
              <a:grpSpLocks/>
            </p:cNvGrpSpPr>
            <p:nvPr/>
          </p:nvGrpSpPr>
          <p:grpSpPr bwMode="auto">
            <a:xfrm>
              <a:off x="9024" y="3474"/>
              <a:ext cx="384" cy="864"/>
              <a:chOff x="8016" y="4416"/>
              <a:chExt cx="384" cy="864"/>
            </a:xfrm>
          </p:grpSpPr>
          <p:sp>
            <p:nvSpPr>
              <p:cNvPr id="13548" name="Rectangle 9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49" name="Group 96"/>
              <p:cNvGrpSpPr>
                <a:grpSpLocks/>
              </p:cNvGrpSpPr>
              <p:nvPr/>
            </p:nvGrpSpPr>
            <p:grpSpPr bwMode="auto">
              <a:xfrm>
                <a:off x="8112" y="4416"/>
                <a:ext cx="288" cy="384"/>
                <a:chOff x="9168" y="4608"/>
                <a:chExt cx="288" cy="384"/>
              </a:xfrm>
            </p:grpSpPr>
            <p:sp>
              <p:nvSpPr>
                <p:cNvPr id="13550" name="Rectangle 9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51" name="Group 98"/>
                <p:cNvGrpSpPr>
                  <a:grpSpLocks/>
                </p:cNvGrpSpPr>
                <p:nvPr/>
              </p:nvGrpSpPr>
              <p:grpSpPr bwMode="auto">
                <a:xfrm>
                  <a:off x="9168" y="4608"/>
                  <a:ext cx="288" cy="288"/>
                  <a:chOff x="7824" y="3696"/>
                  <a:chExt cx="288" cy="288"/>
                </a:xfrm>
              </p:grpSpPr>
              <p:sp>
                <p:nvSpPr>
                  <p:cNvPr id="13552" name="Rectangle 9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53" name="Rectangle 10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54" name="Rectangle 10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47" name="Rectangle 10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28" name="Group 103"/>
          <p:cNvGrpSpPr>
            <a:grpSpLocks/>
          </p:cNvGrpSpPr>
          <p:nvPr/>
        </p:nvGrpSpPr>
        <p:grpSpPr bwMode="auto">
          <a:xfrm>
            <a:off x="5938838" y="3154362"/>
            <a:ext cx="287337" cy="866775"/>
            <a:chOff x="9024" y="3474"/>
            <a:chExt cx="384" cy="864"/>
          </a:xfrm>
        </p:grpSpPr>
        <p:grpSp>
          <p:nvGrpSpPr>
            <p:cNvPr id="13537" name="Group 104"/>
            <p:cNvGrpSpPr>
              <a:grpSpLocks/>
            </p:cNvGrpSpPr>
            <p:nvPr/>
          </p:nvGrpSpPr>
          <p:grpSpPr bwMode="auto">
            <a:xfrm>
              <a:off x="9024" y="3474"/>
              <a:ext cx="384" cy="864"/>
              <a:chOff x="8016" y="4416"/>
              <a:chExt cx="384" cy="864"/>
            </a:xfrm>
          </p:grpSpPr>
          <p:sp>
            <p:nvSpPr>
              <p:cNvPr id="13539" name="Rectangle 10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40" name="Group 106"/>
              <p:cNvGrpSpPr>
                <a:grpSpLocks/>
              </p:cNvGrpSpPr>
              <p:nvPr/>
            </p:nvGrpSpPr>
            <p:grpSpPr bwMode="auto">
              <a:xfrm>
                <a:off x="8112" y="4416"/>
                <a:ext cx="288" cy="384"/>
                <a:chOff x="9168" y="4608"/>
                <a:chExt cx="288" cy="384"/>
              </a:xfrm>
            </p:grpSpPr>
            <p:sp>
              <p:nvSpPr>
                <p:cNvPr id="13541" name="Rectangle 10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42" name="Group 108"/>
                <p:cNvGrpSpPr>
                  <a:grpSpLocks/>
                </p:cNvGrpSpPr>
                <p:nvPr/>
              </p:nvGrpSpPr>
              <p:grpSpPr bwMode="auto">
                <a:xfrm>
                  <a:off x="9168" y="4608"/>
                  <a:ext cx="288" cy="288"/>
                  <a:chOff x="7824" y="3696"/>
                  <a:chExt cx="288" cy="288"/>
                </a:xfrm>
              </p:grpSpPr>
              <p:sp>
                <p:nvSpPr>
                  <p:cNvPr id="13543" name="Rectangle 10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44" name="Rectangle 11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45" name="Rectangle 11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38" name="Rectangle 11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264" name="Group 113"/>
          <p:cNvGrpSpPr>
            <a:grpSpLocks/>
          </p:cNvGrpSpPr>
          <p:nvPr/>
        </p:nvGrpSpPr>
        <p:grpSpPr bwMode="auto">
          <a:xfrm>
            <a:off x="6083300" y="3298825"/>
            <a:ext cx="287338" cy="866775"/>
            <a:chOff x="9024" y="3474"/>
            <a:chExt cx="384" cy="864"/>
          </a:xfrm>
        </p:grpSpPr>
        <p:grpSp>
          <p:nvGrpSpPr>
            <p:cNvPr id="13528" name="Group 114"/>
            <p:cNvGrpSpPr>
              <a:grpSpLocks/>
            </p:cNvGrpSpPr>
            <p:nvPr/>
          </p:nvGrpSpPr>
          <p:grpSpPr bwMode="auto">
            <a:xfrm>
              <a:off x="9024" y="3474"/>
              <a:ext cx="384" cy="864"/>
              <a:chOff x="8016" y="4416"/>
              <a:chExt cx="384" cy="864"/>
            </a:xfrm>
          </p:grpSpPr>
          <p:sp>
            <p:nvSpPr>
              <p:cNvPr id="13530" name="Rectangle 11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31" name="Group 116"/>
              <p:cNvGrpSpPr>
                <a:grpSpLocks/>
              </p:cNvGrpSpPr>
              <p:nvPr/>
            </p:nvGrpSpPr>
            <p:grpSpPr bwMode="auto">
              <a:xfrm>
                <a:off x="8112" y="4416"/>
                <a:ext cx="288" cy="384"/>
                <a:chOff x="9168" y="4608"/>
                <a:chExt cx="288" cy="384"/>
              </a:xfrm>
            </p:grpSpPr>
            <p:sp>
              <p:nvSpPr>
                <p:cNvPr id="13532" name="Rectangle 11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33" name="Group 118"/>
                <p:cNvGrpSpPr>
                  <a:grpSpLocks/>
                </p:cNvGrpSpPr>
                <p:nvPr/>
              </p:nvGrpSpPr>
              <p:grpSpPr bwMode="auto">
                <a:xfrm>
                  <a:off x="9168" y="4608"/>
                  <a:ext cx="288" cy="288"/>
                  <a:chOff x="7824" y="3696"/>
                  <a:chExt cx="288" cy="288"/>
                </a:xfrm>
              </p:grpSpPr>
              <p:sp>
                <p:nvSpPr>
                  <p:cNvPr id="13534" name="Rectangle 11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35" name="Rectangle 12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36" name="Rectangle 12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29" name="Rectangle 12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3" name="Group 123"/>
          <p:cNvGrpSpPr>
            <a:grpSpLocks/>
          </p:cNvGrpSpPr>
          <p:nvPr/>
        </p:nvGrpSpPr>
        <p:grpSpPr bwMode="auto">
          <a:xfrm>
            <a:off x="6227763" y="3443287"/>
            <a:ext cx="287337" cy="866775"/>
            <a:chOff x="9024" y="3474"/>
            <a:chExt cx="384" cy="864"/>
          </a:xfrm>
        </p:grpSpPr>
        <p:grpSp>
          <p:nvGrpSpPr>
            <p:cNvPr id="13519" name="Group 124"/>
            <p:cNvGrpSpPr>
              <a:grpSpLocks/>
            </p:cNvGrpSpPr>
            <p:nvPr/>
          </p:nvGrpSpPr>
          <p:grpSpPr bwMode="auto">
            <a:xfrm>
              <a:off x="9024" y="3474"/>
              <a:ext cx="384" cy="864"/>
              <a:chOff x="8016" y="4416"/>
              <a:chExt cx="384" cy="864"/>
            </a:xfrm>
          </p:grpSpPr>
          <p:sp>
            <p:nvSpPr>
              <p:cNvPr id="13521" name="Rectangle 12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22" name="Group 126"/>
              <p:cNvGrpSpPr>
                <a:grpSpLocks/>
              </p:cNvGrpSpPr>
              <p:nvPr/>
            </p:nvGrpSpPr>
            <p:grpSpPr bwMode="auto">
              <a:xfrm>
                <a:off x="8112" y="4416"/>
                <a:ext cx="288" cy="384"/>
                <a:chOff x="9168" y="4608"/>
                <a:chExt cx="288" cy="384"/>
              </a:xfrm>
            </p:grpSpPr>
            <p:sp>
              <p:nvSpPr>
                <p:cNvPr id="13523" name="Rectangle 12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24" name="Group 128"/>
                <p:cNvGrpSpPr>
                  <a:grpSpLocks/>
                </p:cNvGrpSpPr>
                <p:nvPr/>
              </p:nvGrpSpPr>
              <p:grpSpPr bwMode="auto">
                <a:xfrm>
                  <a:off x="9168" y="4608"/>
                  <a:ext cx="288" cy="288"/>
                  <a:chOff x="7824" y="3696"/>
                  <a:chExt cx="288" cy="288"/>
                </a:xfrm>
              </p:grpSpPr>
              <p:sp>
                <p:nvSpPr>
                  <p:cNvPr id="13525" name="Rectangle 12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26" name="Rectangle 13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27" name="Rectangle 13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20" name="Rectangle 13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274" name="Group 133"/>
          <p:cNvGrpSpPr>
            <a:grpSpLocks/>
          </p:cNvGrpSpPr>
          <p:nvPr/>
        </p:nvGrpSpPr>
        <p:grpSpPr bwMode="auto">
          <a:xfrm>
            <a:off x="6372225" y="3587750"/>
            <a:ext cx="287338" cy="866775"/>
            <a:chOff x="9024" y="3474"/>
            <a:chExt cx="384" cy="864"/>
          </a:xfrm>
        </p:grpSpPr>
        <p:grpSp>
          <p:nvGrpSpPr>
            <p:cNvPr id="13510" name="Group 134"/>
            <p:cNvGrpSpPr>
              <a:grpSpLocks/>
            </p:cNvGrpSpPr>
            <p:nvPr/>
          </p:nvGrpSpPr>
          <p:grpSpPr bwMode="auto">
            <a:xfrm>
              <a:off x="9024" y="3474"/>
              <a:ext cx="384" cy="864"/>
              <a:chOff x="8016" y="4416"/>
              <a:chExt cx="384" cy="864"/>
            </a:xfrm>
          </p:grpSpPr>
          <p:sp>
            <p:nvSpPr>
              <p:cNvPr id="13512" name="Rectangle 13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13" name="Group 136"/>
              <p:cNvGrpSpPr>
                <a:grpSpLocks/>
              </p:cNvGrpSpPr>
              <p:nvPr/>
            </p:nvGrpSpPr>
            <p:grpSpPr bwMode="auto">
              <a:xfrm>
                <a:off x="8112" y="4416"/>
                <a:ext cx="288" cy="384"/>
                <a:chOff x="9168" y="4608"/>
                <a:chExt cx="288" cy="384"/>
              </a:xfrm>
            </p:grpSpPr>
            <p:sp>
              <p:nvSpPr>
                <p:cNvPr id="13514" name="Rectangle 13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15" name="Group 138"/>
                <p:cNvGrpSpPr>
                  <a:grpSpLocks/>
                </p:cNvGrpSpPr>
                <p:nvPr/>
              </p:nvGrpSpPr>
              <p:grpSpPr bwMode="auto">
                <a:xfrm>
                  <a:off x="9168" y="4608"/>
                  <a:ext cx="288" cy="288"/>
                  <a:chOff x="7824" y="3696"/>
                  <a:chExt cx="288" cy="288"/>
                </a:xfrm>
              </p:grpSpPr>
              <p:sp>
                <p:nvSpPr>
                  <p:cNvPr id="13516" name="Rectangle 13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17" name="Rectangle 14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18" name="Rectangle 14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11" name="Rectangle 14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sp>
        <p:nvSpPr>
          <p:cNvPr id="14358" name="AutoShape 143"/>
          <p:cNvSpPr>
            <a:spLocks noChangeArrowheads="1"/>
          </p:cNvSpPr>
          <p:nvPr/>
        </p:nvSpPr>
        <p:spPr bwMode="auto">
          <a:xfrm>
            <a:off x="2627313" y="3432175"/>
            <a:ext cx="1103312" cy="371475"/>
          </a:xfrm>
          <a:prstGeom prst="rightArrow">
            <a:avLst>
              <a:gd name="adj1" fmla="val 50000"/>
              <a:gd name="adj2" fmla="val 74252"/>
            </a:avLst>
          </a:prstGeom>
          <a:solidFill>
            <a:srgbClr val="FF3300"/>
          </a:solidFill>
          <a:ln w="9525">
            <a:solidFill>
              <a:schemeClr val="tx1"/>
            </a:solidFill>
            <a:miter lim="800000"/>
            <a:headEnd/>
            <a:tailEnd/>
          </a:ln>
        </p:spPr>
        <p:txBody>
          <a:bodyPr wrap="none" anchor="ctr"/>
          <a:lstStyle/>
          <a:p>
            <a:pPr algn="ctr" eaLnBrk="0" hangingPunct="0"/>
            <a:endParaRPr lang="en-US" sz="1000"/>
          </a:p>
        </p:txBody>
      </p:sp>
      <p:sp>
        <p:nvSpPr>
          <p:cNvPr id="14361" name="AutoShape 196"/>
          <p:cNvSpPr>
            <a:spLocks noChangeArrowheads="1"/>
          </p:cNvSpPr>
          <p:nvPr/>
        </p:nvSpPr>
        <p:spPr bwMode="auto">
          <a:xfrm rot="10800000">
            <a:off x="2555875" y="3803650"/>
            <a:ext cx="1103313" cy="371475"/>
          </a:xfrm>
          <a:prstGeom prst="rightArrow">
            <a:avLst>
              <a:gd name="adj1" fmla="val 50000"/>
              <a:gd name="adj2" fmla="val 74252"/>
            </a:avLst>
          </a:prstGeom>
          <a:solidFill>
            <a:schemeClr val="hlink"/>
          </a:solidFill>
          <a:ln w="9525">
            <a:solidFill>
              <a:schemeClr val="tx1"/>
            </a:solidFill>
            <a:miter lim="800000"/>
            <a:headEnd/>
            <a:tailEnd/>
          </a:ln>
        </p:spPr>
        <p:txBody>
          <a:bodyPr rot="10800000" wrap="none" anchor="ctr"/>
          <a:lstStyle/>
          <a:p>
            <a:pPr algn="ctr" eaLnBrk="0" hangingPunct="0"/>
            <a:endParaRPr lang="en-US" sz="1000"/>
          </a:p>
        </p:txBody>
      </p:sp>
      <p:sp>
        <p:nvSpPr>
          <p:cNvPr id="14362" name="AutoShape 197"/>
          <p:cNvSpPr>
            <a:spLocks noChangeArrowheads="1"/>
          </p:cNvSpPr>
          <p:nvPr/>
        </p:nvSpPr>
        <p:spPr bwMode="auto">
          <a:xfrm rot="10800000">
            <a:off x="827088" y="3803650"/>
            <a:ext cx="1103312" cy="371475"/>
          </a:xfrm>
          <a:prstGeom prst="rightArrow">
            <a:avLst>
              <a:gd name="adj1" fmla="val 50000"/>
              <a:gd name="adj2" fmla="val 74252"/>
            </a:avLst>
          </a:prstGeom>
          <a:solidFill>
            <a:schemeClr val="hlink"/>
          </a:solidFill>
          <a:ln w="9525">
            <a:solidFill>
              <a:schemeClr val="tx1"/>
            </a:solidFill>
            <a:miter lim="800000"/>
            <a:headEnd/>
            <a:tailEnd/>
          </a:ln>
        </p:spPr>
        <p:txBody>
          <a:bodyPr rot="10800000" wrap="none" anchor="ctr"/>
          <a:lstStyle/>
          <a:p>
            <a:pPr algn="ctr" eaLnBrk="0" hangingPunct="0"/>
            <a:endParaRPr lang="en-US" sz="1000"/>
          </a:p>
        </p:txBody>
      </p:sp>
      <p:sp>
        <p:nvSpPr>
          <p:cNvPr id="13331" name="Text Box 198"/>
          <p:cNvSpPr txBox="1">
            <a:spLocks noChangeArrowheads="1"/>
          </p:cNvSpPr>
          <p:nvPr/>
        </p:nvSpPr>
        <p:spPr bwMode="auto">
          <a:xfrm>
            <a:off x="1878013" y="4522787"/>
            <a:ext cx="842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굴림" pitchFamily="34" charset="-127"/>
              </a:defRPr>
            </a:lvl1pPr>
            <a:lvl2pPr marL="742950" indent="-285750" eaLnBrk="0" hangingPunct="0">
              <a:defRPr>
                <a:solidFill>
                  <a:schemeClr val="tx1"/>
                </a:solidFill>
                <a:latin typeface="Arial" pitchFamily="34" charset="0"/>
                <a:ea typeface="굴림" pitchFamily="34" charset="-127"/>
              </a:defRPr>
            </a:lvl2pPr>
            <a:lvl3pPr marL="1143000" indent="-228600" eaLnBrk="0" hangingPunct="0">
              <a:defRPr>
                <a:solidFill>
                  <a:schemeClr val="tx1"/>
                </a:solidFill>
                <a:latin typeface="Arial" pitchFamily="34" charset="0"/>
                <a:ea typeface="굴림" pitchFamily="34" charset="-127"/>
              </a:defRPr>
            </a:lvl3pPr>
            <a:lvl4pPr marL="1600200" indent="-228600" eaLnBrk="0" hangingPunct="0">
              <a:defRPr>
                <a:solidFill>
                  <a:schemeClr val="tx1"/>
                </a:solidFill>
                <a:latin typeface="Arial" pitchFamily="34" charset="0"/>
                <a:ea typeface="굴림" pitchFamily="34" charset="-127"/>
              </a:defRPr>
            </a:lvl4pPr>
            <a:lvl5pPr marL="2057400" indent="-228600" eaLnBrk="0" hangingPunct="0">
              <a:defRPr>
                <a:solidFill>
                  <a:schemeClr val="tx1"/>
                </a:solidFill>
                <a:latin typeface="Arial" pitchFamily="34" charset="0"/>
                <a:ea typeface="굴림" pitchFamily="34" charset="-127"/>
              </a:defRPr>
            </a:lvl5pPr>
            <a:lvl6pPr marL="2514600" indent="-228600" eaLnBrk="0" fontAlgn="base" hangingPunct="0">
              <a:spcBef>
                <a:spcPct val="0"/>
              </a:spcBef>
              <a:spcAft>
                <a:spcPct val="0"/>
              </a:spcAft>
              <a:defRPr>
                <a:solidFill>
                  <a:schemeClr val="tx1"/>
                </a:solidFill>
                <a:latin typeface="Arial" pitchFamily="34" charset="0"/>
                <a:ea typeface="굴림" pitchFamily="34" charset="-127"/>
              </a:defRPr>
            </a:lvl6pPr>
            <a:lvl7pPr marL="2971800" indent="-228600" eaLnBrk="0" fontAlgn="base" hangingPunct="0">
              <a:spcBef>
                <a:spcPct val="0"/>
              </a:spcBef>
              <a:spcAft>
                <a:spcPct val="0"/>
              </a:spcAft>
              <a:defRPr>
                <a:solidFill>
                  <a:schemeClr val="tx1"/>
                </a:solidFill>
                <a:latin typeface="Arial" pitchFamily="34" charset="0"/>
                <a:ea typeface="굴림" pitchFamily="34" charset="-127"/>
              </a:defRPr>
            </a:lvl7pPr>
            <a:lvl8pPr marL="3429000" indent="-228600" eaLnBrk="0" fontAlgn="base" hangingPunct="0">
              <a:spcBef>
                <a:spcPct val="0"/>
              </a:spcBef>
              <a:spcAft>
                <a:spcPct val="0"/>
              </a:spcAft>
              <a:defRPr>
                <a:solidFill>
                  <a:schemeClr val="tx1"/>
                </a:solidFill>
                <a:latin typeface="Arial" pitchFamily="34" charset="0"/>
                <a:ea typeface="굴림" pitchFamily="34" charset="-127"/>
              </a:defRPr>
            </a:lvl8pPr>
            <a:lvl9pPr marL="3886200" indent="-228600" eaLnBrk="0" fontAlgn="base" hangingPunct="0">
              <a:spcBef>
                <a:spcPct val="0"/>
              </a:spcBef>
              <a:spcAft>
                <a:spcPct val="0"/>
              </a:spcAft>
              <a:defRPr>
                <a:solidFill>
                  <a:schemeClr val="tx1"/>
                </a:solidFill>
                <a:latin typeface="Arial" pitchFamily="34" charset="0"/>
                <a:ea typeface="굴림" pitchFamily="34" charset="-127"/>
              </a:defRPr>
            </a:lvl9pPr>
          </a:lstStyle>
          <a:p>
            <a:pPr algn="ctr"/>
            <a:r>
              <a:rPr lang="en-US" sz="1000" b="1"/>
              <a:t>Front-end </a:t>
            </a:r>
          </a:p>
          <a:p>
            <a:pPr algn="ctr"/>
            <a:r>
              <a:rPr lang="en-US" sz="1000" b="1"/>
              <a:t>web server</a:t>
            </a:r>
          </a:p>
        </p:txBody>
      </p:sp>
      <p:sp>
        <p:nvSpPr>
          <p:cNvPr id="13332" name="Text Box 200"/>
          <p:cNvSpPr txBox="1">
            <a:spLocks noChangeArrowheads="1"/>
          </p:cNvSpPr>
          <p:nvPr/>
        </p:nvSpPr>
        <p:spPr bwMode="auto">
          <a:xfrm>
            <a:off x="6084888" y="4595812"/>
            <a:ext cx="11477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굴림" pitchFamily="34" charset="-127"/>
              </a:defRPr>
            </a:lvl1pPr>
            <a:lvl2pPr marL="742950" indent="-285750" eaLnBrk="0" hangingPunct="0">
              <a:defRPr>
                <a:solidFill>
                  <a:schemeClr val="tx1"/>
                </a:solidFill>
                <a:latin typeface="Arial" pitchFamily="34" charset="0"/>
                <a:ea typeface="굴림" pitchFamily="34" charset="-127"/>
              </a:defRPr>
            </a:lvl2pPr>
            <a:lvl3pPr marL="1143000" indent="-228600" eaLnBrk="0" hangingPunct="0">
              <a:defRPr>
                <a:solidFill>
                  <a:schemeClr val="tx1"/>
                </a:solidFill>
                <a:latin typeface="Arial" pitchFamily="34" charset="0"/>
                <a:ea typeface="굴림" pitchFamily="34" charset="-127"/>
              </a:defRPr>
            </a:lvl3pPr>
            <a:lvl4pPr marL="1600200" indent="-228600" eaLnBrk="0" hangingPunct="0">
              <a:defRPr>
                <a:solidFill>
                  <a:schemeClr val="tx1"/>
                </a:solidFill>
                <a:latin typeface="Arial" pitchFamily="34" charset="0"/>
                <a:ea typeface="굴림" pitchFamily="34" charset="-127"/>
              </a:defRPr>
            </a:lvl4pPr>
            <a:lvl5pPr marL="2057400" indent="-228600" eaLnBrk="0" hangingPunct="0">
              <a:defRPr>
                <a:solidFill>
                  <a:schemeClr val="tx1"/>
                </a:solidFill>
                <a:latin typeface="Arial" pitchFamily="34" charset="0"/>
                <a:ea typeface="굴림" pitchFamily="34" charset="-127"/>
              </a:defRPr>
            </a:lvl5pPr>
            <a:lvl6pPr marL="2514600" indent="-228600" eaLnBrk="0" fontAlgn="base" hangingPunct="0">
              <a:spcBef>
                <a:spcPct val="0"/>
              </a:spcBef>
              <a:spcAft>
                <a:spcPct val="0"/>
              </a:spcAft>
              <a:defRPr>
                <a:solidFill>
                  <a:schemeClr val="tx1"/>
                </a:solidFill>
                <a:latin typeface="Arial" pitchFamily="34" charset="0"/>
                <a:ea typeface="굴림" pitchFamily="34" charset="-127"/>
              </a:defRPr>
            </a:lvl6pPr>
            <a:lvl7pPr marL="2971800" indent="-228600" eaLnBrk="0" fontAlgn="base" hangingPunct="0">
              <a:spcBef>
                <a:spcPct val="0"/>
              </a:spcBef>
              <a:spcAft>
                <a:spcPct val="0"/>
              </a:spcAft>
              <a:defRPr>
                <a:solidFill>
                  <a:schemeClr val="tx1"/>
                </a:solidFill>
                <a:latin typeface="Arial" pitchFamily="34" charset="0"/>
                <a:ea typeface="굴림" pitchFamily="34" charset="-127"/>
              </a:defRPr>
            </a:lvl7pPr>
            <a:lvl8pPr marL="3429000" indent="-228600" eaLnBrk="0" fontAlgn="base" hangingPunct="0">
              <a:spcBef>
                <a:spcPct val="0"/>
              </a:spcBef>
              <a:spcAft>
                <a:spcPct val="0"/>
              </a:spcAft>
              <a:defRPr>
                <a:solidFill>
                  <a:schemeClr val="tx1"/>
                </a:solidFill>
                <a:latin typeface="Arial" pitchFamily="34" charset="0"/>
                <a:ea typeface="굴림" pitchFamily="34" charset="-127"/>
              </a:defRPr>
            </a:lvl8pPr>
            <a:lvl9pPr marL="3886200" indent="-228600" eaLnBrk="0" fontAlgn="base" hangingPunct="0">
              <a:spcBef>
                <a:spcPct val="0"/>
              </a:spcBef>
              <a:spcAft>
                <a:spcPct val="0"/>
              </a:spcAft>
              <a:defRPr>
                <a:solidFill>
                  <a:schemeClr val="tx1"/>
                </a:solidFill>
                <a:latin typeface="Arial" pitchFamily="34" charset="0"/>
                <a:ea typeface="굴림" pitchFamily="34" charset="-127"/>
              </a:defRPr>
            </a:lvl9pPr>
          </a:lstStyle>
          <a:p>
            <a:pPr algn="ctr"/>
            <a:r>
              <a:rPr lang="en-US" sz="1000" b="1"/>
              <a:t>Content servers</a:t>
            </a:r>
          </a:p>
        </p:txBody>
      </p:sp>
      <p:pic>
        <p:nvPicPr>
          <p:cNvPr id="13333" name="Picture 202"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79388" y="3514725"/>
            <a:ext cx="63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7" name="Oval 203"/>
          <p:cNvSpPr>
            <a:spLocks noChangeArrowheads="1"/>
          </p:cNvSpPr>
          <p:nvPr/>
        </p:nvSpPr>
        <p:spPr bwMode="auto">
          <a:xfrm>
            <a:off x="1331913" y="3154362"/>
            <a:ext cx="287337" cy="287338"/>
          </a:xfrm>
          <a:prstGeom prst="ellipse">
            <a:avLst/>
          </a:prstGeom>
          <a:solidFill>
            <a:srgbClr val="FFFF66">
              <a:alpha val="89803"/>
            </a:srgbClr>
          </a:solidFill>
          <a:ln w="9525" algn="ctr">
            <a:solidFill>
              <a:schemeClr val="tx1"/>
            </a:solidFill>
            <a:round/>
            <a:headEnd/>
            <a:tailEnd/>
          </a:ln>
        </p:spPr>
        <p:txBody>
          <a:bodyPr wrap="none" anchor="ctr"/>
          <a:lstStyle/>
          <a:p>
            <a:pPr algn="ctr" eaLnBrk="0" hangingPunct="0"/>
            <a:r>
              <a:rPr lang="en-US"/>
              <a:t>1</a:t>
            </a:r>
          </a:p>
        </p:txBody>
      </p:sp>
      <p:sp>
        <p:nvSpPr>
          <p:cNvPr id="14368" name="Oval 205"/>
          <p:cNvSpPr>
            <a:spLocks noChangeArrowheads="1"/>
          </p:cNvSpPr>
          <p:nvPr/>
        </p:nvSpPr>
        <p:spPr bwMode="auto">
          <a:xfrm>
            <a:off x="2916238" y="3154362"/>
            <a:ext cx="287337" cy="287338"/>
          </a:xfrm>
          <a:prstGeom prst="ellipse">
            <a:avLst/>
          </a:prstGeom>
          <a:solidFill>
            <a:srgbClr val="FFFF66">
              <a:alpha val="89803"/>
            </a:srgbClr>
          </a:solidFill>
          <a:ln w="9525" algn="ctr">
            <a:solidFill>
              <a:schemeClr val="tx1"/>
            </a:solidFill>
            <a:round/>
            <a:headEnd/>
            <a:tailEnd/>
          </a:ln>
        </p:spPr>
        <p:txBody>
          <a:bodyPr wrap="none" anchor="ctr"/>
          <a:lstStyle/>
          <a:p>
            <a:pPr algn="ctr" eaLnBrk="0" hangingPunct="0"/>
            <a:r>
              <a:rPr lang="en-US"/>
              <a:t>2</a:t>
            </a:r>
          </a:p>
        </p:txBody>
      </p:sp>
      <p:sp>
        <p:nvSpPr>
          <p:cNvPr id="14369" name="Oval 206"/>
          <p:cNvSpPr>
            <a:spLocks noChangeArrowheads="1"/>
          </p:cNvSpPr>
          <p:nvPr/>
        </p:nvSpPr>
        <p:spPr bwMode="auto">
          <a:xfrm>
            <a:off x="3000375" y="4149725"/>
            <a:ext cx="287338" cy="287337"/>
          </a:xfrm>
          <a:prstGeom prst="ellipse">
            <a:avLst/>
          </a:prstGeom>
          <a:solidFill>
            <a:srgbClr val="FFFF66">
              <a:alpha val="89803"/>
            </a:srgbClr>
          </a:solidFill>
          <a:ln w="9525" algn="ctr">
            <a:solidFill>
              <a:schemeClr val="tx1"/>
            </a:solidFill>
            <a:round/>
            <a:headEnd/>
            <a:tailEnd/>
          </a:ln>
        </p:spPr>
        <p:txBody>
          <a:bodyPr wrap="none" anchor="ctr"/>
          <a:lstStyle/>
          <a:p>
            <a:pPr algn="ctr" eaLnBrk="0" hangingPunct="0"/>
            <a:r>
              <a:rPr lang="en-US"/>
              <a:t>3</a:t>
            </a:r>
          </a:p>
        </p:txBody>
      </p:sp>
      <p:sp>
        <p:nvSpPr>
          <p:cNvPr id="14370" name="Oval 207"/>
          <p:cNvSpPr>
            <a:spLocks noChangeArrowheads="1"/>
          </p:cNvSpPr>
          <p:nvPr/>
        </p:nvSpPr>
        <p:spPr bwMode="auto">
          <a:xfrm>
            <a:off x="1500188" y="4149725"/>
            <a:ext cx="287337" cy="287337"/>
          </a:xfrm>
          <a:prstGeom prst="ellipse">
            <a:avLst/>
          </a:prstGeom>
          <a:solidFill>
            <a:srgbClr val="FFFF66">
              <a:alpha val="89803"/>
            </a:srgbClr>
          </a:solidFill>
          <a:ln w="9525" algn="ctr">
            <a:solidFill>
              <a:schemeClr val="tx1"/>
            </a:solidFill>
            <a:round/>
            <a:headEnd/>
            <a:tailEnd/>
          </a:ln>
        </p:spPr>
        <p:txBody>
          <a:bodyPr wrap="none" anchor="ctr"/>
          <a:lstStyle/>
          <a:p>
            <a:pPr algn="ctr" eaLnBrk="0" hangingPunct="0"/>
            <a:r>
              <a:rPr lang="en-US"/>
              <a:t>4</a:t>
            </a:r>
          </a:p>
        </p:txBody>
      </p:sp>
      <p:sp>
        <p:nvSpPr>
          <p:cNvPr id="13338" name="Rectangle 210"/>
          <p:cNvSpPr>
            <a:spLocks noGrp="1" noChangeArrowheads="1"/>
          </p:cNvSpPr>
          <p:nvPr>
            <p:ph type="body" idx="1"/>
          </p:nvPr>
        </p:nvSpPr>
        <p:spPr>
          <a:xfrm>
            <a:off x="584200" y="1295400"/>
            <a:ext cx="8331200" cy="809625"/>
          </a:xfrm>
        </p:spPr>
        <p:txBody>
          <a:bodyPr/>
          <a:lstStyle/>
          <a:p>
            <a:pPr eaLnBrk="1" hangingPunct="1">
              <a:lnSpc>
                <a:spcPct val="90000"/>
              </a:lnSpc>
            </a:pPr>
            <a:r>
              <a:rPr lang="en-US" altLang="zh-CN" sz="2400" dirty="0">
                <a:ea typeface="宋体" pitchFamily="2" charset="-122"/>
              </a:rPr>
              <a:t>U</a:t>
            </a:r>
            <a:r>
              <a:rPr lang="en-US" altLang="zh-CN" sz="2400" dirty="0" smtClean="0">
                <a:ea typeface="宋体" pitchFamily="2" charset="-122"/>
              </a:rPr>
              <a:t>se a lot of computers …but, intelligently (use good </a:t>
            </a:r>
            <a:r>
              <a:rPr lang="en-US" altLang="zh-CN" sz="2400" dirty="0">
                <a:ea typeface="宋体" pitchFamily="2" charset="-122"/>
              </a:rPr>
              <a:t>algorithms</a:t>
            </a:r>
            <a:r>
              <a:rPr lang="en-US" altLang="zh-CN" sz="2400" dirty="0" smtClean="0">
                <a:ea typeface="宋体" pitchFamily="2" charset="-122"/>
              </a:rPr>
              <a:t>!)</a:t>
            </a:r>
          </a:p>
          <a:p>
            <a:pPr eaLnBrk="1" hangingPunct="1">
              <a:lnSpc>
                <a:spcPct val="90000"/>
              </a:lnSpc>
            </a:pPr>
            <a:r>
              <a:rPr lang="en-US" altLang="zh-CN" sz="2400" dirty="0" smtClean="0">
                <a:ea typeface="宋体" pitchFamily="2" charset="-122"/>
              </a:rPr>
              <a:t>(</a:t>
            </a:r>
            <a:r>
              <a:rPr lang="en-US" altLang="zh-CN" sz="2400" dirty="0" smtClean="0">
                <a:solidFill>
                  <a:srgbClr val="FF9900"/>
                </a:solidFill>
                <a:ea typeface="宋体" pitchFamily="2" charset="-122"/>
              </a:rPr>
              <a:t>Parallel architecture and </a:t>
            </a:r>
            <a:r>
              <a:rPr lang="en-US" altLang="zh-CN" sz="2400" dirty="0" smtClean="0">
                <a:solidFill>
                  <a:srgbClr val="0033CC"/>
                </a:solidFill>
                <a:ea typeface="宋体" pitchFamily="2" charset="-122"/>
              </a:rPr>
              <a:t>paralleling programming</a:t>
            </a:r>
            <a:r>
              <a:rPr lang="en-US" altLang="zh-CN" sz="2400" dirty="0" smtClean="0">
                <a:ea typeface="宋体" pitchFamily="2" charset="-122"/>
              </a:rPr>
              <a:t>)</a:t>
            </a:r>
          </a:p>
          <a:p>
            <a:pPr eaLnBrk="1" hangingPunct="1">
              <a:lnSpc>
                <a:spcPct val="90000"/>
              </a:lnSpc>
            </a:pPr>
            <a:endParaRPr lang="en-US" altLang="zh-CN" sz="2400" dirty="0" smtClean="0">
              <a:ea typeface="宋体" pitchFamily="2" charset="-122"/>
            </a:endParaRPr>
          </a:p>
        </p:txBody>
      </p:sp>
      <p:grpSp>
        <p:nvGrpSpPr>
          <p:cNvPr id="13339" name="Group 221"/>
          <p:cNvGrpSpPr>
            <a:grpSpLocks/>
          </p:cNvGrpSpPr>
          <p:nvPr/>
        </p:nvGrpSpPr>
        <p:grpSpPr bwMode="auto">
          <a:xfrm>
            <a:off x="7092950" y="3727450"/>
            <a:ext cx="287338" cy="866775"/>
            <a:chOff x="9024" y="3474"/>
            <a:chExt cx="384" cy="864"/>
          </a:xfrm>
        </p:grpSpPr>
        <p:grpSp>
          <p:nvGrpSpPr>
            <p:cNvPr id="13501" name="Group 222"/>
            <p:cNvGrpSpPr>
              <a:grpSpLocks/>
            </p:cNvGrpSpPr>
            <p:nvPr/>
          </p:nvGrpSpPr>
          <p:grpSpPr bwMode="auto">
            <a:xfrm>
              <a:off x="9024" y="3474"/>
              <a:ext cx="384" cy="864"/>
              <a:chOff x="8016" y="4416"/>
              <a:chExt cx="384" cy="864"/>
            </a:xfrm>
          </p:grpSpPr>
          <p:sp>
            <p:nvSpPr>
              <p:cNvPr id="13503" name="Rectangle 223"/>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04" name="Group 224"/>
              <p:cNvGrpSpPr>
                <a:grpSpLocks/>
              </p:cNvGrpSpPr>
              <p:nvPr/>
            </p:nvGrpSpPr>
            <p:grpSpPr bwMode="auto">
              <a:xfrm>
                <a:off x="8112" y="4416"/>
                <a:ext cx="288" cy="384"/>
                <a:chOff x="9168" y="4608"/>
                <a:chExt cx="288" cy="384"/>
              </a:xfrm>
            </p:grpSpPr>
            <p:sp>
              <p:nvSpPr>
                <p:cNvPr id="13505" name="Rectangle 225"/>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506" name="Group 226"/>
                <p:cNvGrpSpPr>
                  <a:grpSpLocks/>
                </p:cNvGrpSpPr>
                <p:nvPr/>
              </p:nvGrpSpPr>
              <p:grpSpPr bwMode="auto">
                <a:xfrm>
                  <a:off x="9168" y="4608"/>
                  <a:ext cx="288" cy="288"/>
                  <a:chOff x="7824" y="3696"/>
                  <a:chExt cx="288" cy="288"/>
                </a:xfrm>
              </p:grpSpPr>
              <p:sp>
                <p:nvSpPr>
                  <p:cNvPr id="13507" name="Rectangle 227"/>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08" name="Rectangle 228"/>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09" name="Rectangle 229"/>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502" name="Rectangle 230"/>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3340" name="Group 231"/>
          <p:cNvGrpSpPr>
            <a:grpSpLocks/>
          </p:cNvGrpSpPr>
          <p:nvPr/>
        </p:nvGrpSpPr>
        <p:grpSpPr bwMode="auto">
          <a:xfrm>
            <a:off x="7239000" y="3871912"/>
            <a:ext cx="287338" cy="866775"/>
            <a:chOff x="9024" y="3474"/>
            <a:chExt cx="384" cy="864"/>
          </a:xfrm>
        </p:grpSpPr>
        <p:grpSp>
          <p:nvGrpSpPr>
            <p:cNvPr id="13492" name="Group 232"/>
            <p:cNvGrpSpPr>
              <a:grpSpLocks/>
            </p:cNvGrpSpPr>
            <p:nvPr/>
          </p:nvGrpSpPr>
          <p:grpSpPr bwMode="auto">
            <a:xfrm>
              <a:off x="9024" y="3474"/>
              <a:ext cx="384" cy="864"/>
              <a:chOff x="8016" y="4416"/>
              <a:chExt cx="384" cy="864"/>
            </a:xfrm>
          </p:grpSpPr>
          <p:sp>
            <p:nvSpPr>
              <p:cNvPr id="13494" name="Rectangle 233"/>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95" name="Group 234"/>
              <p:cNvGrpSpPr>
                <a:grpSpLocks/>
              </p:cNvGrpSpPr>
              <p:nvPr/>
            </p:nvGrpSpPr>
            <p:grpSpPr bwMode="auto">
              <a:xfrm>
                <a:off x="8112" y="4416"/>
                <a:ext cx="288" cy="384"/>
                <a:chOff x="9168" y="4608"/>
                <a:chExt cx="288" cy="384"/>
              </a:xfrm>
            </p:grpSpPr>
            <p:sp>
              <p:nvSpPr>
                <p:cNvPr id="13496" name="Rectangle 235"/>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97" name="Group 236"/>
                <p:cNvGrpSpPr>
                  <a:grpSpLocks/>
                </p:cNvGrpSpPr>
                <p:nvPr/>
              </p:nvGrpSpPr>
              <p:grpSpPr bwMode="auto">
                <a:xfrm>
                  <a:off x="9168" y="4608"/>
                  <a:ext cx="288" cy="288"/>
                  <a:chOff x="7824" y="3696"/>
                  <a:chExt cx="288" cy="288"/>
                </a:xfrm>
              </p:grpSpPr>
              <p:sp>
                <p:nvSpPr>
                  <p:cNvPr id="13498" name="Rectangle 237"/>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99" name="Rectangle 238"/>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500" name="Rectangle 239"/>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93" name="Rectangle 240"/>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sp>
        <p:nvSpPr>
          <p:cNvPr id="13341" name="Oval 244"/>
          <p:cNvSpPr>
            <a:spLocks noChangeArrowheads="1"/>
          </p:cNvSpPr>
          <p:nvPr/>
        </p:nvSpPr>
        <p:spPr bwMode="auto">
          <a:xfrm>
            <a:off x="7812088" y="3659187"/>
            <a:ext cx="144462" cy="142875"/>
          </a:xfrm>
          <a:prstGeom prst="ellipse">
            <a:avLst/>
          </a:prstGeom>
          <a:solidFill>
            <a:srgbClr val="FFCCFF">
              <a:alpha val="89803"/>
            </a:srgbClr>
          </a:solidFill>
          <a:ln w="9525" algn="ctr">
            <a:solidFill>
              <a:schemeClr val="tx1"/>
            </a:solidFill>
            <a:prstDash val="dash"/>
            <a:round/>
            <a:headEnd/>
            <a:tailEnd/>
          </a:ln>
        </p:spPr>
        <p:txBody>
          <a:bodyPr wrap="none" anchor="ctr"/>
          <a:lstStyle/>
          <a:p>
            <a:pPr eaLnBrk="0" hangingPunct="0"/>
            <a:endParaRPr lang="en-US"/>
          </a:p>
        </p:txBody>
      </p:sp>
      <p:grpSp>
        <p:nvGrpSpPr>
          <p:cNvPr id="11289" name="Group 93"/>
          <p:cNvGrpSpPr>
            <a:grpSpLocks/>
          </p:cNvGrpSpPr>
          <p:nvPr/>
        </p:nvGrpSpPr>
        <p:grpSpPr bwMode="auto">
          <a:xfrm>
            <a:off x="5135563" y="3006725"/>
            <a:ext cx="287337" cy="866775"/>
            <a:chOff x="9024" y="3474"/>
            <a:chExt cx="384" cy="864"/>
          </a:xfrm>
        </p:grpSpPr>
        <p:grpSp>
          <p:nvGrpSpPr>
            <p:cNvPr id="13483" name="Group 94"/>
            <p:cNvGrpSpPr>
              <a:grpSpLocks/>
            </p:cNvGrpSpPr>
            <p:nvPr/>
          </p:nvGrpSpPr>
          <p:grpSpPr bwMode="auto">
            <a:xfrm>
              <a:off x="9024" y="3474"/>
              <a:ext cx="384" cy="864"/>
              <a:chOff x="8016" y="4416"/>
              <a:chExt cx="384" cy="864"/>
            </a:xfrm>
          </p:grpSpPr>
          <p:sp>
            <p:nvSpPr>
              <p:cNvPr id="13485" name="Rectangle 9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86" name="Group 96"/>
              <p:cNvGrpSpPr>
                <a:grpSpLocks/>
              </p:cNvGrpSpPr>
              <p:nvPr/>
            </p:nvGrpSpPr>
            <p:grpSpPr bwMode="auto">
              <a:xfrm>
                <a:off x="8112" y="4416"/>
                <a:ext cx="288" cy="384"/>
                <a:chOff x="9168" y="4608"/>
                <a:chExt cx="288" cy="384"/>
              </a:xfrm>
            </p:grpSpPr>
            <p:sp>
              <p:nvSpPr>
                <p:cNvPr id="13487" name="Rectangle 9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88" name="Group 98"/>
                <p:cNvGrpSpPr>
                  <a:grpSpLocks/>
                </p:cNvGrpSpPr>
                <p:nvPr/>
              </p:nvGrpSpPr>
              <p:grpSpPr bwMode="auto">
                <a:xfrm>
                  <a:off x="9168" y="4608"/>
                  <a:ext cx="288" cy="288"/>
                  <a:chOff x="7824" y="3696"/>
                  <a:chExt cx="288" cy="288"/>
                </a:xfrm>
              </p:grpSpPr>
              <p:sp>
                <p:nvSpPr>
                  <p:cNvPr id="13489" name="Rectangle 9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90" name="Rectangle 10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91" name="Rectangle 10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84" name="Rectangle 10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295" name="Group 103"/>
          <p:cNvGrpSpPr>
            <a:grpSpLocks/>
          </p:cNvGrpSpPr>
          <p:nvPr/>
        </p:nvGrpSpPr>
        <p:grpSpPr bwMode="auto">
          <a:xfrm>
            <a:off x="5280025" y="3151187"/>
            <a:ext cx="287338" cy="866775"/>
            <a:chOff x="9024" y="3474"/>
            <a:chExt cx="384" cy="864"/>
          </a:xfrm>
        </p:grpSpPr>
        <p:grpSp>
          <p:nvGrpSpPr>
            <p:cNvPr id="13474" name="Group 104"/>
            <p:cNvGrpSpPr>
              <a:grpSpLocks/>
            </p:cNvGrpSpPr>
            <p:nvPr/>
          </p:nvGrpSpPr>
          <p:grpSpPr bwMode="auto">
            <a:xfrm>
              <a:off x="9024" y="3474"/>
              <a:ext cx="384" cy="864"/>
              <a:chOff x="8016" y="4416"/>
              <a:chExt cx="384" cy="864"/>
            </a:xfrm>
          </p:grpSpPr>
          <p:sp>
            <p:nvSpPr>
              <p:cNvPr id="13476" name="Rectangle 10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77" name="Group 106"/>
              <p:cNvGrpSpPr>
                <a:grpSpLocks/>
              </p:cNvGrpSpPr>
              <p:nvPr/>
            </p:nvGrpSpPr>
            <p:grpSpPr bwMode="auto">
              <a:xfrm>
                <a:off x="8112" y="4416"/>
                <a:ext cx="288" cy="384"/>
                <a:chOff x="9168" y="4608"/>
                <a:chExt cx="288" cy="384"/>
              </a:xfrm>
            </p:grpSpPr>
            <p:sp>
              <p:nvSpPr>
                <p:cNvPr id="13478" name="Rectangle 10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79" name="Group 108"/>
                <p:cNvGrpSpPr>
                  <a:grpSpLocks/>
                </p:cNvGrpSpPr>
                <p:nvPr/>
              </p:nvGrpSpPr>
              <p:grpSpPr bwMode="auto">
                <a:xfrm>
                  <a:off x="9168" y="4608"/>
                  <a:ext cx="288" cy="288"/>
                  <a:chOff x="7824" y="3696"/>
                  <a:chExt cx="288" cy="288"/>
                </a:xfrm>
              </p:grpSpPr>
              <p:sp>
                <p:nvSpPr>
                  <p:cNvPr id="13480" name="Rectangle 10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81" name="Rectangle 11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82" name="Rectangle 11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75" name="Rectangle 11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299" name="Group 113"/>
          <p:cNvGrpSpPr>
            <a:grpSpLocks/>
          </p:cNvGrpSpPr>
          <p:nvPr/>
        </p:nvGrpSpPr>
        <p:grpSpPr bwMode="auto">
          <a:xfrm>
            <a:off x="5424488" y="3295650"/>
            <a:ext cx="287337" cy="866775"/>
            <a:chOff x="9024" y="3474"/>
            <a:chExt cx="384" cy="864"/>
          </a:xfrm>
        </p:grpSpPr>
        <p:grpSp>
          <p:nvGrpSpPr>
            <p:cNvPr id="13465" name="Group 114"/>
            <p:cNvGrpSpPr>
              <a:grpSpLocks/>
            </p:cNvGrpSpPr>
            <p:nvPr/>
          </p:nvGrpSpPr>
          <p:grpSpPr bwMode="auto">
            <a:xfrm>
              <a:off x="9024" y="3474"/>
              <a:ext cx="384" cy="864"/>
              <a:chOff x="8016" y="4416"/>
              <a:chExt cx="384" cy="864"/>
            </a:xfrm>
          </p:grpSpPr>
          <p:sp>
            <p:nvSpPr>
              <p:cNvPr id="13467" name="Rectangle 11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68" name="Group 116"/>
              <p:cNvGrpSpPr>
                <a:grpSpLocks/>
              </p:cNvGrpSpPr>
              <p:nvPr/>
            </p:nvGrpSpPr>
            <p:grpSpPr bwMode="auto">
              <a:xfrm>
                <a:off x="8112" y="4416"/>
                <a:ext cx="288" cy="384"/>
                <a:chOff x="9168" y="4608"/>
                <a:chExt cx="288" cy="384"/>
              </a:xfrm>
            </p:grpSpPr>
            <p:sp>
              <p:nvSpPr>
                <p:cNvPr id="13469" name="Rectangle 11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70" name="Group 118"/>
                <p:cNvGrpSpPr>
                  <a:grpSpLocks/>
                </p:cNvGrpSpPr>
                <p:nvPr/>
              </p:nvGrpSpPr>
              <p:grpSpPr bwMode="auto">
                <a:xfrm>
                  <a:off x="9168" y="4608"/>
                  <a:ext cx="288" cy="288"/>
                  <a:chOff x="7824" y="3696"/>
                  <a:chExt cx="288" cy="288"/>
                </a:xfrm>
              </p:grpSpPr>
              <p:sp>
                <p:nvSpPr>
                  <p:cNvPr id="13471" name="Rectangle 11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72" name="Rectangle 12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73" name="Rectangle 12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66" name="Rectangle 12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303" name="Group 123"/>
          <p:cNvGrpSpPr>
            <a:grpSpLocks/>
          </p:cNvGrpSpPr>
          <p:nvPr/>
        </p:nvGrpSpPr>
        <p:grpSpPr bwMode="auto">
          <a:xfrm>
            <a:off x="5568950" y="3440112"/>
            <a:ext cx="287338" cy="866775"/>
            <a:chOff x="9024" y="3474"/>
            <a:chExt cx="384" cy="864"/>
          </a:xfrm>
        </p:grpSpPr>
        <p:grpSp>
          <p:nvGrpSpPr>
            <p:cNvPr id="13456" name="Group 124"/>
            <p:cNvGrpSpPr>
              <a:grpSpLocks/>
            </p:cNvGrpSpPr>
            <p:nvPr/>
          </p:nvGrpSpPr>
          <p:grpSpPr bwMode="auto">
            <a:xfrm>
              <a:off x="9024" y="3474"/>
              <a:ext cx="384" cy="864"/>
              <a:chOff x="8016" y="4416"/>
              <a:chExt cx="384" cy="864"/>
            </a:xfrm>
          </p:grpSpPr>
          <p:sp>
            <p:nvSpPr>
              <p:cNvPr id="13458" name="Rectangle 12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59" name="Group 126"/>
              <p:cNvGrpSpPr>
                <a:grpSpLocks/>
              </p:cNvGrpSpPr>
              <p:nvPr/>
            </p:nvGrpSpPr>
            <p:grpSpPr bwMode="auto">
              <a:xfrm>
                <a:off x="8112" y="4416"/>
                <a:ext cx="288" cy="384"/>
                <a:chOff x="9168" y="4608"/>
                <a:chExt cx="288" cy="384"/>
              </a:xfrm>
            </p:grpSpPr>
            <p:sp>
              <p:nvSpPr>
                <p:cNvPr id="13460" name="Rectangle 12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61" name="Group 128"/>
                <p:cNvGrpSpPr>
                  <a:grpSpLocks/>
                </p:cNvGrpSpPr>
                <p:nvPr/>
              </p:nvGrpSpPr>
              <p:grpSpPr bwMode="auto">
                <a:xfrm>
                  <a:off x="9168" y="4608"/>
                  <a:ext cx="288" cy="288"/>
                  <a:chOff x="7824" y="3696"/>
                  <a:chExt cx="288" cy="288"/>
                </a:xfrm>
              </p:grpSpPr>
              <p:sp>
                <p:nvSpPr>
                  <p:cNvPr id="13462" name="Rectangle 12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63" name="Rectangle 13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64" name="Rectangle 13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57" name="Rectangle 13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307" name="Group 133"/>
          <p:cNvGrpSpPr>
            <a:grpSpLocks/>
          </p:cNvGrpSpPr>
          <p:nvPr/>
        </p:nvGrpSpPr>
        <p:grpSpPr bwMode="auto">
          <a:xfrm>
            <a:off x="5713413" y="3584575"/>
            <a:ext cx="287337" cy="866775"/>
            <a:chOff x="9024" y="3474"/>
            <a:chExt cx="384" cy="864"/>
          </a:xfrm>
        </p:grpSpPr>
        <p:grpSp>
          <p:nvGrpSpPr>
            <p:cNvPr id="13447" name="Group 134"/>
            <p:cNvGrpSpPr>
              <a:grpSpLocks/>
            </p:cNvGrpSpPr>
            <p:nvPr/>
          </p:nvGrpSpPr>
          <p:grpSpPr bwMode="auto">
            <a:xfrm>
              <a:off x="9024" y="3474"/>
              <a:ext cx="384" cy="864"/>
              <a:chOff x="8016" y="4416"/>
              <a:chExt cx="384" cy="864"/>
            </a:xfrm>
          </p:grpSpPr>
          <p:sp>
            <p:nvSpPr>
              <p:cNvPr id="13449" name="Rectangle 13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50" name="Group 136"/>
              <p:cNvGrpSpPr>
                <a:grpSpLocks/>
              </p:cNvGrpSpPr>
              <p:nvPr/>
            </p:nvGrpSpPr>
            <p:grpSpPr bwMode="auto">
              <a:xfrm>
                <a:off x="8112" y="4416"/>
                <a:ext cx="288" cy="384"/>
                <a:chOff x="9168" y="4608"/>
                <a:chExt cx="288" cy="384"/>
              </a:xfrm>
            </p:grpSpPr>
            <p:sp>
              <p:nvSpPr>
                <p:cNvPr id="13451" name="Rectangle 13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52" name="Group 138"/>
                <p:cNvGrpSpPr>
                  <a:grpSpLocks/>
                </p:cNvGrpSpPr>
                <p:nvPr/>
              </p:nvGrpSpPr>
              <p:grpSpPr bwMode="auto">
                <a:xfrm>
                  <a:off x="9168" y="4608"/>
                  <a:ext cx="288" cy="288"/>
                  <a:chOff x="7824" y="3696"/>
                  <a:chExt cx="288" cy="288"/>
                </a:xfrm>
              </p:grpSpPr>
              <p:sp>
                <p:nvSpPr>
                  <p:cNvPr id="13453" name="Rectangle 13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54" name="Rectangle 14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55" name="Rectangle 14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48" name="Rectangle 14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313" name="Group 93"/>
          <p:cNvGrpSpPr>
            <a:grpSpLocks/>
          </p:cNvGrpSpPr>
          <p:nvPr/>
        </p:nvGrpSpPr>
        <p:grpSpPr bwMode="auto">
          <a:xfrm>
            <a:off x="4476750" y="3003550"/>
            <a:ext cx="287338" cy="866775"/>
            <a:chOff x="9024" y="3474"/>
            <a:chExt cx="384" cy="864"/>
          </a:xfrm>
        </p:grpSpPr>
        <p:grpSp>
          <p:nvGrpSpPr>
            <p:cNvPr id="13438" name="Group 94"/>
            <p:cNvGrpSpPr>
              <a:grpSpLocks/>
            </p:cNvGrpSpPr>
            <p:nvPr/>
          </p:nvGrpSpPr>
          <p:grpSpPr bwMode="auto">
            <a:xfrm>
              <a:off x="9024" y="3474"/>
              <a:ext cx="384" cy="864"/>
              <a:chOff x="8016" y="4416"/>
              <a:chExt cx="384" cy="864"/>
            </a:xfrm>
          </p:grpSpPr>
          <p:sp>
            <p:nvSpPr>
              <p:cNvPr id="13440" name="Rectangle 9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41" name="Group 96"/>
              <p:cNvGrpSpPr>
                <a:grpSpLocks/>
              </p:cNvGrpSpPr>
              <p:nvPr/>
            </p:nvGrpSpPr>
            <p:grpSpPr bwMode="auto">
              <a:xfrm>
                <a:off x="8112" y="4416"/>
                <a:ext cx="288" cy="384"/>
                <a:chOff x="9168" y="4608"/>
                <a:chExt cx="288" cy="384"/>
              </a:xfrm>
            </p:grpSpPr>
            <p:sp>
              <p:nvSpPr>
                <p:cNvPr id="13442" name="Rectangle 9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43" name="Group 98"/>
                <p:cNvGrpSpPr>
                  <a:grpSpLocks/>
                </p:cNvGrpSpPr>
                <p:nvPr/>
              </p:nvGrpSpPr>
              <p:grpSpPr bwMode="auto">
                <a:xfrm>
                  <a:off x="9168" y="4608"/>
                  <a:ext cx="288" cy="288"/>
                  <a:chOff x="7824" y="3696"/>
                  <a:chExt cx="288" cy="288"/>
                </a:xfrm>
              </p:grpSpPr>
              <p:sp>
                <p:nvSpPr>
                  <p:cNvPr id="13444" name="Rectangle 9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45" name="Rectangle 10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46" name="Rectangle 10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39" name="Rectangle 10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324" name="Group 103"/>
          <p:cNvGrpSpPr>
            <a:grpSpLocks/>
          </p:cNvGrpSpPr>
          <p:nvPr/>
        </p:nvGrpSpPr>
        <p:grpSpPr bwMode="auto">
          <a:xfrm>
            <a:off x="4621213" y="3148012"/>
            <a:ext cx="287337" cy="866775"/>
            <a:chOff x="9024" y="3474"/>
            <a:chExt cx="384" cy="864"/>
          </a:xfrm>
        </p:grpSpPr>
        <p:grpSp>
          <p:nvGrpSpPr>
            <p:cNvPr id="13429" name="Group 104"/>
            <p:cNvGrpSpPr>
              <a:grpSpLocks/>
            </p:cNvGrpSpPr>
            <p:nvPr/>
          </p:nvGrpSpPr>
          <p:grpSpPr bwMode="auto">
            <a:xfrm>
              <a:off x="9024" y="3474"/>
              <a:ext cx="384" cy="864"/>
              <a:chOff x="8016" y="4416"/>
              <a:chExt cx="384" cy="864"/>
            </a:xfrm>
          </p:grpSpPr>
          <p:sp>
            <p:nvSpPr>
              <p:cNvPr id="13431" name="Rectangle 10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32" name="Group 106"/>
              <p:cNvGrpSpPr>
                <a:grpSpLocks/>
              </p:cNvGrpSpPr>
              <p:nvPr/>
            </p:nvGrpSpPr>
            <p:grpSpPr bwMode="auto">
              <a:xfrm>
                <a:off x="8112" y="4416"/>
                <a:ext cx="288" cy="384"/>
                <a:chOff x="9168" y="4608"/>
                <a:chExt cx="288" cy="384"/>
              </a:xfrm>
            </p:grpSpPr>
            <p:sp>
              <p:nvSpPr>
                <p:cNvPr id="13433" name="Rectangle 10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34" name="Group 108"/>
                <p:cNvGrpSpPr>
                  <a:grpSpLocks/>
                </p:cNvGrpSpPr>
                <p:nvPr/>
              </p:nvGrpSpPr>
              <p:grpSpPr bwMode="auto">
                <a:xfrm>
                  <a:off x="9168" y="4608"/>
                  <a:ext cx="288" cy="288"/>
                  <a:chOff x="7824" y="3696"/>
                  <a:chExt cx="288" cy="288"/>
                </a:xfrm>
              </p:grpSpPr>
              <p:sp>
                <p:nvSpPr>
                  <p:cNvPr id="13435" name="Rectangle 10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36" name="Rectangle 11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37" name="Rectangle 11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30" name="Rectangle 11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337" name="Group 113"/>
          <p:cNvGrpSpPr>
            <a:grpSpLocks/>
          </p:cNvGrpSpPr>
          <p:nvPr/>
        </p:nvGrpSpPr>
        <p:grpSpPr bwMode="auto">
          <a:xfrm>
            <a:off x="4765675" y="3292475"/>
            <a:ext cx="287338" cy="866775"/>
            <a:chOff x="9024" y="3474"/>
            <a:chExt cx="384" cy="864"/>
          </a:xfrm>
        </p:grpSpPr>
        <p:grpSp>
          <p:nvGrpSpPr>
            <p:cNvPr id="13420" name="Group 114"/>
            <p:cNvGrpSpPr>
              <a:grpSpLocks/>
            </p:cNvGrpSpPr>
            <p:nvPr/>
          </p:nvGrpSpPr>
          <p:grpSpPr bwMode="auto">
            <a:xfrm>
              <a:off x="9024" y="3474"/>
              <a:ext cx="384" cy="864"/>
              <a:chOff x="8016" y="4416"/>
              <a:chExt cx="384" cy="864"/>
            </a:xfrm>
          </p:grpSpPr>
          <p:sp>
            <p:nvSpPr>
              <p:cNvPr id="13422" name="Rectangle 11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23" name="Group 116"/>
              <p:cNvGrpSpPr>
                <a:grpSpLocks/>
              </p:cNvGrpSpPr>
              <p:nvPr/>
            </p:nvGrpSpPr>
            <p:grpSpPr bwMode="auto">
              <a:xfrm>
                <a:off x="8112" y="4416"/>
                <a:ext cx="288" cy="384"/>
                <a:chOff x="9168" y="4608"/>
                <a:chExt cx="288" cy="384"/>
              </a:xfrm>
            </p:grpSpPr>
            <p:sp>
              <p:nvSpPr>
                <p:cNvPr id="13424" name="Rectangle 11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25" name="Group 118"/>
                <p:cNvGrpSpPr>
                  <a:grpSpLocks/>
                </p:cNvGrpSpPr>
                <p:nvPr/>
              </p:nvGrpSpPr>
              <p:grpSpPr bwMode="auto">
                <a:xfrm>
                  <a:off x="9168" y="4608"/>
                  <a:ext cx="288" cy="288"/>
                  <a:chOff x="7824" y="3696"/>
                  <a:chExt cx="288" cy="288"/>
                </a:xfrm>
              </p:grpSpPr>
              <p:sp>
                <p:nvSpPr>
                  <p:cNvPr id="13426" name="Rectangle 11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27" name="Rectangle 12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28" name="Rectangle 12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21" name="Rectangle 12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349" name="Group 123"/>
          <p:cNvGrpSpPr>
            <a:grpSpLocks/>
          </p:cNvGrpSpPr>
          <p:nvPr/>
        </p:nvGrpSpPr>
        <p:grpSpPr bwMode="auto">
          <a:xfrm>
            <a:off x="4910138" y="3436937"/>
            <a:ext cx="287337" cy="866775"/>
            <a:chOff x="9024" y="3474"/>
            <a:chExt cx="384" cy="864"/>
          </a:xfrm>
        </p:grpSpPr>
        <p:grpSp>
          <p:nvGrpSpPr>
            <p:cNvPr id="13411" name="Group 124"/>
            <p:cNvGrpSpPr>
              <a:grpSpLocks/>
            </p:cNvGrpSpPr>
            <p:nvPr/>
          </p:nvGrpSpPr>
          <p:grpSpPr bwMode="auto">
            <a:xfrm>
              <a:off x="9024" y="3474"/>
              <a:ext cx="384" cy="864"/>
              <a:chOff x="8016" y="4416"/>
              <a:chExt cx="384" cy="864"/>
            </a:xfrm>
          </p:grpSpPr>
          <p:sp>
            <p:nvSpPr>
              <p:cNvPr id="13413" name="Rectangle 12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14" name="Group 126"/>
              <p:cNvGrpSpPr>
                <a:grpSpLocks/>
              </p:cNvGrpSpPr>
              <p:nvPr/>
            </p:nvGrpSpPr>
            <p:grpSpPr bwMode="auto">
              <a:xfrm>
                <a:off x="8112" y="4416"/>
                <a:ext cx="288" cy="384"/>
                <a:chOff x="9168" y="4608"/>
                <a:chExt cx="288" cy="384"/>
              </a:xfrm>
            </p:grpSpPr>
            <p:sp>
              <p:nvSpPr>
                <p:cNvPr id="13415" name="Rectangle 12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16" name="Group 128"/>
                <p:cNvGrpSpPr>
                  <a:grpSpLocks/>
                </p:cNvGrpSpPr>
                <p:nvPr/>
              </p:nvGrpSpPr>
              <p:grpSpPr bwMode="auto">
                <a:xfrm>
                  <a:off x="9168" y="4608"/>
                  <a:ext cx="288" cy="288"/>
                  <a:chOff x="7824" y="3696"/>
                  <a:chExt cx="288" cy="288"/>
                </a:xfrm>
              </p:grpSpPr>
              <p:sp>
                <p:nvSpPr>
                  <p:cNvPr id="13417" name="Rectangle 12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18" name="Rectangle 13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19" name="Rectangle 13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12" name="Rectangle 13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360" name="Group 133"/>
          <p:cNvGrpSpPr>
            <a:grpSpLocks/>
          </p:cNvGrpSpPr>
          <p:nvPr/>
        </p:nvGrpSpPr>
        <p:grpSpPr bwMode="auto">
          <a:xfrm>
            <a:off x="5054600" y="3581400"/>
            <a:ext cx="287338" cy="866775"/>
            <a:chOff x="9024" y="3474"/>
            <a:chExt cx="384" cy="864"/>
          </a:xfrm>
        </p:grpSpPr>
        <p:grpSp>
          <p:nvGrpSpPr>
            <p:cNvPr id="13402" name="Group 134"/>
            <p:cNvGrpSpPr>
              <a:grpSpLocks/>
            </p:cNvGrpSpPr>
            <p:nvPr/>
          </p:nvGrpSpPr>
          <p:grpSpPr bwMode="auto">
            <a:xfrm>
              <a:off x="9024" y="3474"/>
              <a:ext cx="384" cy="864"/>
              <a:chOff x="8016" y="4416"/>
              <a:chExt cx="384" cy="864"/>
            </a:xfrm>
          </p:grpSpPr>
          <p:sp>
            <p:nvSpPr>
              <p:cNvPr id="13404" name="Rectangle 13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05" name="Group 136"/>
              <p:cNvGrpSpPr>
                <a:grpSpLocks/>
              </p:cNvGrpSpPr>
              <p:nvPr/>
            </p:nvGrpSpPr>
            <p:grpSpPr bwMode="auto">
              <a:xfrm>
                <a:off x="8112" y="4416"/>
                <a:ext cx="288" cy="384"/>
                <a:chOff x="9168" y="4608"/>
                <a:chExt cx="288" cy="384"/>
              </a:xfrm>
            </p:grpSpPr>
            <p:sp>
              <p:nvSpPr>
                <p:cNvPr id="13406" name="Rectangle 13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407" name="Group 138"/>
                <p:cNvGrpSpPr>
                  <a:grpSpLocks/>
                </p:cNvGrpSpPr>
                <p:nvPr/>
              </p:nvGrpSpPr>
              <p:grpSpPr bwMode="auto">
                <a:xfrm>
                  <a:off x="9168" y="4608"/>
                  <a:ext cx="288" cy="288"/>
                  <a:chOff x="7824" y="3696"/>
                  <a:chExt cx="288" cy="288"/>
                </a:xfrm>
              </p:grpSpPr>
              <p:sp>
                <p:nvSpPr>
                  <p:cNvPr id="13408" name="Rectangle 13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09" name="Rectangle 14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10" name="Rectangle 14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403" name="Rectangle 14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373" name="Group 93"/>
          <p:cNvGrpSpPr>
            <a:grpSpLocks/>
          </p:cNvGrpSpPr>
          <p:nvPr/>
        </p:nvGrpSpPr>
        <p:grpSpPr bwMode="auto">
          <a:xfrm>
            <a:off x="3817938" y="3000375"/>
            <a:ext cx="287337" cy="866775"/>
            <a:chOff x="9024" y="3474"/>
            <a:chExt cx="384" cy="864"/>
          </a:xfrm>
        </p:grpSpPr>
        <p:grpSp>
          <p:nvGrpSpPr>
            <p:cNvPr id="13393" name="Group 94"/>
            <p:cNvGrpSpPr>
              <a:grpSpLocks/>
            </p:cNvGrpSpPr>
            <p:nvPr/>
          </p:nvGrpSpPr>
          <p:grpSpPr bwMode="auto">
            <a:xfrm>
              <a:off x="9024" y="3474"/>
              <a:ext cx="384" cy="864"/>
              <a:chOff x="8016" y="4416"/>
              <a:chExt cx="384" cy="864"/>
            </a:xfrm>
          </p:grpSpPr>
          <p:sp>
            <p:nvSpPr>
              <p:cNvPr id="13395" name="Rectangle 9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96" name="Group 96"/>
              <p:cNvGrpSpPr>
                <a:grpSpLocks/>
              </p:cNvGrpSpPr>
              <p:nvPr/>
            </p:nvGrpSpPr>
            <p:grpSpPr bwMode="auto">
              <a:xfrm>
                <a:off x="8112" y="4416"/>
                <a:ext cx="288" cy="384"/>
                <a:chOff x="9168" y="4608"/>
                <a:chExt cx="288" cy="384"/>
              </a:xfrm>
            </p:grpSpPr>
            <p:sp>
              <p:nvSpPr>
                <p:cNvPr id="13397" name="Rectangle 9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98" name="Group 98"/>
                <p:cNvGrpSpPr>
                  <a:grpSpLocks/>
                </p:cNvGrpSpPr>
                <p:nvPr/>
              </p:nvGrpSpPr>
              <p:grpSpPr bwMode="auto">
                <a:xfrm>
                  <a:off x="9168" y="4608"/>
                  <a:ext cx="288" cy="288"/>
                  <a:chOff x="7824" y="3696"/>
                  <a:chExt cx="288" cy="288"/>
                </a:xfrm>
              </p:grpSpPr>
              <p:sp>
                <p:nvSpPr>
                  <p:cNvPr id="13399" name="Rectangle 9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00" name="Rectangle 10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401" name="Rectangle 10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394" name="Rectangle 10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1385" name="Group 103"/>
          <p:cNvGrpSpPr>
            <a:grpSpLocks/>
          </p:cNvGrpSpPr>
          <p:nvPr/>
        </p:nvGrpSpPr>
        <p:grpSpPr bwMode="auto">
          <a:xfrm>
            <a:off x="3962400" y="3144837"/>
            <a:ext cx="287338" cy="866775"/>
            <a:chOff x="9024" y="3474"/>
            <a:chExt cx="384" cy="864"/>
          </a:xfrm>
        </p:grpSpPr>
        <p:grpSp>
          <p:nvGrpSpPr>
            <p:cNvPr id="13384" name="Group 104"/>
            <p:cNvGrpSpPr>
              <a:grpSpLocks/>
            </p:cNvGrpSpPr>
            <p:nvPr/>
          </p:nvGrpSpPr>
          <p:grpSpPr bwMode="auto">
            <a:xfrm>
              <a:off x="9024" y="3474"/>
              <a:ext cx="384" cy="864"/>
              <a:chOff x="8016" y="4416"/>
              <a:chExt cx="384" cy="864"/>
            </a:xfrm>
          </p:grpSpPr>
          <p:sp>
            <p:nvSpPr>
              <p:cNvPr id="13386" name="Rectangle 10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87" name="Group 106"/>
              <p:cNvGrpSpPr>
                <a:grpSpLocks/>
              </p:cNvGrpSpPr>
              <p:nvPr/>
            </p:nvGrpSpPr>
            <p:grpSpPr bwMode="auto">
              <a:xfrm>
                <a:off x="8112" y="4416"/>
                <a:ext cx="288" cy="384"/>
                <a:chOff x="9168" y="4608"/>
                <a:chExt cx="288" cy="384"/>
              </a:xfrm>
            </p:grpSpPr>
            <p:sp>
              <p:nvSpPr>
                <p:cNvPr id="13388" name="Rectangle 10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89" name="Group 108"/>
                <p:cNvGrpSpPr>
                  <a:grpSpLocks/>
                </p:cNvGrpSpPr>
                <p:nvPr/>
              </p:nvGrpSpPr>
              <p:grpSpPr bwMode="auto">
                <a:xfrm>
                  <a:off x="9168" y="4608"/>
                  <a:ext cx="288" cy="288"/>
                  <a:chOff x="7824" y="3696"/>
                  <a:chExt cx="288" cy="288"/>
                </a:xfrm>
              </p:grpSpPr>
              <p:sp>
                <p:nvSpPr>
                  <p:cNvPr id="13390" name="Rectangle 10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391" name="Rectangle 11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392" name="Rectangle 11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385" name="Rectangle 11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4337" name="Group 113"/>
          <p:cNvGrpSpPr>
            <a:grpSpLocks/>
          </p:cNvGrpSpPr>
          <p:nvPr/>
        </p:nvGrpSpPr>
        <p:grpSpPr bwMode="auto">
          <a:xfrm>
            <a:off x="4106863" y="3289300"/>
            <a:ext cx="287337" cy="866775"/>
            <a:chOff x="9024" y="3474"/>
            <a:chExt cx="384" cy="864"/>
          </a:xfrm>
        </p:grpSpPr>
        <p:grpSp>
          <p:nvGrpSpPr>
            <p:cNvPr id="13375" name="Group 114"/>
            <p:cNvGrpSpPr>
              <a:grpSpLocks/>
            </p:cNvGrpSpPr>
            <p:nvPr/>
          </p:nvGrpSpPr>
          <p:grpSpPr bwMode="auto">
            <a:xfrm>
              <a:off x="9024" y="3474"/>
              <a:ext cx="384" cy="864"/>
              <a:chOff x="8016" y="4416"/>
              <a:chExt cx="384" cy="864"/>
            </a:xfrm>
          </p:grpSpPr>
          <p:sp>
            <p:nvSpPr>
              <p:cNvPr id="13377" name="Rectangle 11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78" name="Group 116"/>
              <p:cNvGrpSpPr>
                <a:grpSpLocks/>
              </p:cNvGrpSpPr>
              <p:nvPr/>
            </p:nvGrpSpPr>
            <p:grpSpPr bwMode="auto">
              <a:xfrm>
                <a:off x="8112" y="4416"/>
                <a:ext cx="288" cy="384"/>
                <a:chOff x="9168" y="4608"/>
                <a:chExt cx="288" cy="384"/>
              </a:xfrm>
            </p:grpSpPr>
            <p:sp>
              <p:nvSpPr>
                <p:cNvPr id="13379" name="Rectangle 11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80" name="Group 118"/>
                <p:cNvGrpSpPr>
                  <a:grpSpLocks/>
                </p:cNvGrpSpPr>
                <p:nvPr/>
              </p:nvGrpSpPr>
              <p:grpSpPr bwMode="auto">
                <a:xfrm>
                  <a:off x="9168" y="4608"/>
                  <a:ext cx="288" cy="288"/>
                  <a:chOff x="7824" y="3696"/>
                  <a:chExt cx="288" cy="288"/>
                </a:xfrm>
              </p:grpSpPr>
              <p:sp>
                <p:nvSpPr>
                  <p:cNvPr id="13381" name="Rectangle 11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382" name="Rectangle 12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383" name="Rectangle 12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376" name="Rectangle 12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4341" name="Group 123"/>
          <p:cNvGrpSpPr>
            <a:grpSpLocks/>
          </p:cNvGrpSpPr>
          <p:nvPr/>
        </p:nvGrpSpPr>
        <p:grpSpPr bwMode="auto">
          <a:xfrm>
            <a:off x="4251325" y="3433762"/>
            <a:ext cx="287338" cy="866775"/>
            <a:chOff x="9024" y="3474"/>
            <a:chExt cx="384" cy="864"/>
          </a:xfrm>
        </p:grpSpPr>
        <p:grpSp>
          <p:nvGrpSpPr>
            <p:cNvPr id="13366" name="Group 124"/>
            <p:cNvGrpSpPr>
              <a:grpSpLocks/>
            </p:cNvGrpSpPr>
            <p:nvPr/>
          </p:nvGrpSpPr>
          <p:grpSpPr bwMode="auto">
            <a:xfrm>
              <a:off x="9024" y="3474"/>
              <a:ext cx="384" cy="864"/>
              <a:chOff x="8016" y="4416"/>
              <a:chExt cx="384" cy="864"/>
            </a:xfrm>
          </p:grpSpPr>
          <p:sp>
            <p:nvSpPr>
              <p:cNvPr id="13368" name="Rectangle 12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69" name="Group 126"/>
              <p:cNvGrpSpPr>
                <a:grpSpLocks/>
              </p:cNvGrpSpPr>
              <p:nvPr/>
            </p:nvGrpSpPr>
            <p:grpSpPr bwMode="auto">
              <a:xfrm>
                <a:off x="8112" y="4416"/>
                <a:ext cx="288" cy="384"/>
                <a:chOff x="9168" y="4608"/>
                <a:chExt cx="288" cy="384"/>
              </a:xfrm>
            </p:grpSpPr>
            <p:sp>
              <p:nvSpPr>
                <p:cNvPr id="13370" name="Rectangle 12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71" name="Group 128"/>
                <p:cNvGrpSpPr>
                  <a:grpSpLocks/>
                </p:cNvGrpSpPr>
                <p:nvPr/>
              </p:nvGrpSpPr>
              <p:grpSpPr bwMode="auto">
                <a:xfrm>
                  <a:off x="9168" y="4608"/>
                  <a:ext cx="288" cy="288"/>
                  <a:chOff x="7824" y="3696"/>
                  <a:chExt cx="288" cy="288"/>
                </a:xfrm>
              </p:grpSpPr>
              <p:sp>
                <p:nvSpPr>
                  <p:cNvPr id="13372" name="Rectangle 12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373" name="Rectangle 13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374" name="Rectangle 13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367" name="Rectangle 13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14345" name="Group 133"/>
          <p:cNvGrpSpPr>
            <a:grpSpLocks/>
          </p:cNvGrpSpPr>
          <p:nvPr/>
        </p:nvGrpSpPr>
        <p:grpSpPr bwMode="auto">
          <a:xfrm>
            <a:off x="4395788" y="3578225"/>
            <a:ext cx="287337" cy="866775"/>
            <a:chOff x="9024" y="3474"/>
            <a:chExt cx="384" cy="864"/>
          </a:xfrm>
        </p:grpSpPr>
        <p:grpSp>
          <p:nvGrpSpPr>
            <p:cNvPr id="13357" name="Group 134"/>
            <p:cNvGrpSpPr>
              <a:grpSpLocks/>
            </p:cNvGrpSpPr>
            <p:nvPr/>
          </p:nvGrpSpPr>
          <p:grpSpPr bwMode="auto">
            <a:xfrm>
              <a:off x="9024" y="3474"/>
              <a:ext cx="384" cy="864"/>
              <a:chOff x="8016" y="4416"/>
              <a:chExt cx="384" cy="864"/>
            </a:xfrm>
          </p:grpSpPr>
          <p:sp>
            <p:nvSpPr>
              <p:cNvPr id="13359" name="Rectangle 135"/>
              <p:cNvSpPr>
                <a:spLocks noChangeArrowheads="1"/>
              </p:cNvSpPr>
              <p:nvPr/>
            </p:nvSpPr>
            <p:spPr bwMode="auto">
              <a:xfrm>
                <a:off x="8016" y="4416"/>
                <a:ext cx="384" cy="86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60" name="Group 136"/>
              <p:cNvGrpSpPr>
                <a:grpSpLocks/>
              </p:cNvGrpSpPr>
              <p:nvPr/>
            </p:nvGrpSpPr>
            <p:grpSpPr bwMode="auto">
              <a:xfrm>
                <a:off x="8112" y="4416"/>
                <a:ext cx="288" cy="384"/>
                <a:chOff x="9168" y="4608"/>
                <a:chExt cx="288" cy="384"/>
              </a:xfrm>
            </p:grpSpPr>
            <p:sp>
              <p:nvSpPr>
                <p:cNvPr id="13361" name="Rectangle 137"/>
                <p:cNvSpPr>
                  <a:spLocks noChangeArrowheads="1"/>
                </p:cNvSpPr>
                <p:nvPr/>
              </p:nvSpPr>
              <p:spPr bwMode="auto">
                <a:xfrm>
                  <a:off x="9168" y="4608"/>
                  <a:ext cx="288" cy="384"/>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nvGrpSpPr>
                <p:cNvPr id="13362" name="Group 138"/>
                <p:cNvGrpSpPr>
                  <a:grpSpLocks/>
                </p:cNvGrpSpPr>
                <p:nvPr/>
              </p:nvGrpSpPr>
              <p:grpSpPr bwMode="auto">
                <a:xfrm>
                  <a:off x="9168" y="4608"/>
                  <a:ext cx="288" cy="288"/>
                  <a:chOff x="7824" y="3696"/>
                  <a:chExt cx="288" cy="288"/>
                </a:xfrm>
              </p:grpSpPr>
              <p:sp>
                <p:nvSpPr>
                  <p:cNvPr id="13363" name="Rectangle 139"/>
                  <p:cNvSpPr>
                    <a:spLocks noChangeArrowheads="1"/>
                  </p:cNvSpPr>
                  <p:nvPr/>
                </p:nvSpPr>
                <p:spPr bwMode="auto">
                  <a:xfrm>
                    <a:off x="7824" y="3888"/>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364" name="Rectangle 140"/>
                  <p:cNvSpPr>
                    <a:spLocks noChangeArrowheads="1"/>
                  </p:cNvSpPr>
                  <p:nvPr/>
                </p:nvSpPr>
                <p:spPr bwMode="auto">
                  <a:xfrm>
                    <a:off x="7824" y="3696"/>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sp>
                <p:nvSpPr>
                  <p:cNvPr id="13365" name="Rectangle 141"/>
                  <p:cNvSpPr>
                    <a:spLocks noChangeArrowheads="1"/>
                  </p:cNvSpPr>
                  <p:nvPr/>
                </p:nvSpPr>
                <p:spPr bwMode="auto">
                  <a:xfrm>
                    <a:off x="7824" y="3792"/>
                    <a:ext cx="288" cy="96"/>
                  </a:xfrm>
                  <a:prstGeom prst="rect">
                    <a:avLst/>
                  </a:prstGeom>
                  <a:solidFill>
                    <a:srgbClr val="FFBF56"/>
                  </a:solidFill>
                  <a:ln w="28575">
                    <a:solidFill>
                      <a:schemeClr val="tx1"/>
                    </a:solidFill>
                    <a:miter lim="800000"/>
                    <a:headEnd/>
                    <a:tailEnd/>
                  </a:ln>
                </p:spPr>
                <p:txBody>
                  <a:bodyPr wrap="none" anchor="ctr"/>
                  <a:lstStyle/>
                  <a:p>
                    <a:pPr eaLnBrk="0" hangingPunct="0"/>
                    <a:endParaRPr lang="en-US"/>
                  </a:p>
                </p:txBody>
              </p:sp>
            </p:grpSp>
          </p:grpSp>
        </p:grpSp>
        <p:sp>
          <p:nvSpPr>
            <p:cNvPr id="13358" name="Rectangle 142"/>
            <p:cNvSpPr>
              <a:spLocks noChangeArrowheads="1"/>
            </p:cNvSpPr>
            <p:nvPr/>
          </p:nvSpPr>
          <p:spPr bwMode="auto">
            <a:xfrm>
              <a:off x="9024" y="3474"/>
              <a:ext cx="38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sp>
        <p:nvSpPr>
          <p:cNvPr id="4" name="Rounded Rectangle 3"/>
          <p:cNvSpPr/>
          <p:nvPr/>
        </p:nvSpPr>
        <p:spPr bwMode="auto">
          <a:xfrm>
            <a:off x="1601987" y="5638800"/>
            <a:ext cx="6686550" cy="914400"/>
          </a:xfrm>
          <a:prstGeom prst="round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33CC"/>
                </a:solidFill>
                <a:effectLst/>
                <a:latin typeface="Times New Roman" pitchFamily="18" charset="0"/>
              </a:rPr>
              <a:t>How do we implement these features?</a:t>
            </a:r>
          </a:p>
        </p:txBody>
      </p:sp>
    </p:spTree>
    <p:extLst>
      <p:ext uri="{BB962C8B-B14F-4D97-AF65-F5344CB8AC3E}">
        <p14:creationId xmlns:p14="http://schemas.microsoft.com/office/powerpoint/2010/main" val="1545707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wipe(left)">
                                      <p:cBhvr>
                                        <p:cTn id="7" dur="500"/>
                                        <p:tgtEl>
                                          <p:spTgt spid="1434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367"/>
                                        </p:tgtEl>
                                        <p:attrNameLst>
                                          <p:attrName>style.visibility</p:attrName>
                                        </p:attrNameLst>
                                      </p:cBhvr>
                                      <p:to>
                                        <p:strVal val="visible"/>
                                      </p:to>
                                    </p:set>
                                    <p:animEffect transition="in" filter="wipe(left)">
                                      <p:cBhvr>
                                        <p:cTn id="10" dur="500"/>
                                        <p:tgtEl>
                                          <p:spTgt spid="14367"/>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368"/>
                                        </p:tgtEl>
                                        <p:attrNameLst>
                                          <p:attrName>style.visibility</p:attrName>
                                        </p:attrNameLst>
                                      </p:cBhvr>
                                      <p:to>
                                        <p:strVal val="visible"/>
                                      </p:to>
                                    </p:set>
                                    <p:animEffect transition="in" filter="wipe(left)">
                                      <p:cBhvr>
                                        <p:cTn id="14" dur="500"/>
                                        <p:tgtEl>
                                          <p:spTgt spid="1436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4358"/>
                                        </p:tgtEl>
                                        <p:attrNameLst>
                                          <p:attrName>style.visibility</p:attrName>
                                        </p:attrNameLst>
                                      </p:cBhvr>
                                      <p:to>
                                        <p:strVal val="visible"/>
                                      </p:to>
                                    </p:set>
                                    <p:animEffect transition="in" filter="wipe(left)">
                                      <p:cBhvr>
                                        <p:cTn id="17" dur="500"/>
                                        <p:tgtEl>
                                          <p:spTgt spid="14358"/>
                                        </p:tgtEl>
                                      </p:cBhvr>
                                    </p:animEffect>
                                  </p:childTnLst>
                                </p:cTn>
                              </p:par>
                            </p:childTnLst>
                          </p:cTn>
                        </p:par>
                        <p:par>
                          <p:cTn id="18" fill="hold" nodeType="afterGroup">
                            <p:stCondLst>
                              <p:cond delay="1000"/>
                            </p:stCondLst>
                            <p:childTnLst>
                              <p:par>
                                <p:cTn id="19" presetID="26" presetClass="emph" presetSubtype="0" fill="hold" nodeType="afterEffect">
                                  <p:stCondLst>
                                    <p:cond delay="0"/>
                                  </p:stCondLst>
                                  <p:childTnLst>
                                    <p:animEffect transition="out" filter="fade">
                                      <p:cBhvr>
                                        <p:cTn id="20" dur="500" tmFilter="0, 0; .2, .5; .8, .5; 1, 0"/>
                                        <p:tgtEl>
                                          <p:spTgt spid="14345"/>
                                        </p:tgtEl>
                                      </p:cBhvr>
                                    </p:animEffect>
                                    <p:animScale>
                                      <p:cBhvr>
                                        <p:cTn id="21" dur="250" autoRev="1" fill="hold"/>
                                        <p:tgtEl>
                                          <p:spTgt spid="14345"/>
                                        </p:tgtEl>
                                      </p:cBhvr>
                                      <p:by x="105000" y="105000"/>
                                    </p:animScale>
                                  </p:childTnLst>
                                </p:cTn>
                              </p:par>
                            </p:childTnLst>
                          </p:cTn>
                        </p:par>
                        <p:par>
                          <p:cTn id="22" fill="hold" nodeType="afterGroup">
                            <p:stCondLst>
                              <p:cond delay="1500"/>
                            </p:stCondLst>
                            <p:childTnLst>
                              <p:par>
                                <p:cTn id="23" presetID="26" presetClass="emph" presetSubtype="0" fill="hold" nodeType="afterEffect">
                                  <p:stCondLst>
                                    <p:cond delay="0"/>
                                  </p:stCondLst>
                                  <p:childTnLst>
                                    <p:animEffect transition="out" filter="fade">
                                      <p:cBhvr>
                                        <p:cTn id="24" dur="500" tmFilter="0, 0; .2, .5; .8, .5; 1, 0"/>
                                        <p:tgtEl>
                                          <p:spTgt spid="14341"/>
                                        </p:tgtEl>
                                      </p:cBhvr>
                                    </p:animEffect>
                                    <p:animScale>
                                      <p:cBhvr>
                                        <p:cTn id="25" dur="250" autoRev="1" fill="hold"/>
                                        <p:tgtEl>
                                          <p:spTgt spid="14341"/>
                                        </p:tgtEl>
                                      </p:cBhvr>
                                      <p:by x="105000" y="105000"/>
                                    </p:animScale>
                                  </p:childTnLst>
                                </p:cTn>
                              </p:par>
                            </p:childTnLst>
                          </p:cTn>
                        </p:par>
                        <p:par>
                          <p:cTn id="26" fill="hold" nodeType="afterGroup">
                            <p:stCondLst>
                              <p:cond delay="2000"/>
                            </p:stCondLst>
                            <p:childTnLst>
                              <p:par>
                                <p:cTn id="27" presetID="26" presetClass="emph" presetSubtype="0" fill="hold" nodeType="afterEffect">
                                  <p:stCondLst>
                                    <p:cond delay="0"/>
                                  </p:stCondLst>
                                  <p:childTnLst>
                                    <p:animEffect transition="out" filter="fade">
                                      <p:cBhvr>
                                        <p:cTn id="28" dur="500" tmFilter="0, 0; .2, .5; .8, .5; 1, 0"/>
                                        <p:tgtEl>
                                          <p:spTgt spid="14337"/>
                                        </p:tgtEl>
                                      </p:cBhvr>
                                    </p:animEffect>
                                    <p:animScale>
                                      <p:cBhvr>
                                        <p:cTn id="29" dur="250" autoRev="1" fill="hold"/>
                                        <p:tgtEl>
                                          <p:spTgt spid="14337"/>
                                        </p:tgtEl>
                                      </p:cBhvr>
                                      <p:by x="105000" y="105000"/>
                                    </p:animScale>
                                  </p:childTnLst>
                                </p:cTn>
                              </p:par>
                            </p:childTnLst>
                          </p:cTn>
                        </p:par>
                        <p:par>
                          <p:cTn id="30" fill="hold" nodeType="afterGroup">
                            <p:stCondLst>
                              <p:cond delay="2500"/>
                            </p:stCondLst>
                            <p:childTnLst>
                              <p:par>
                                <p:cTn id="31" presetID="26" presetClass="emph" presetSubtype="0" fill="hold" nodeType="afterEffect">
                                  <p:stCondLst>
                                    <p:cond delay="0"/>
                                  </p:stCondLst>
                                  <p:childTnLst>
                                    <p:animEffect transition="out" filter="fade">
                                      <p:cBhvr>
                                        <p:cTn id="32" dur="500" tmFilter="0, 0; .2, .5; .8, .5; 1, 0"/>
                                        <p:tgtEl>
                                          <p:spTgt spid="11385"/>
                                        </p:tgtEl>
                                      </p:cBhvr>
                                    </p:animEffect>
                                    <p:animScale>
                                      <p:cBhvr>
                                        <p:cTn id="33" dur="250" autoRev="1" fill="hold"/>
                                        <p:tgtEl>
                                          <p:spTgt spid="11385"/>
                                        </p:tgtEl>
                                      </p:cBhvr>
                                      <p:by x="105000" y="105000"/>
                                    </p:animScale>
                                  </p:childTnLst>
                                </p:cTn>
                              </p:par>
                            </p:childTnLst>
                          </p:cTn>
                        </p:par>
                        <p:par>
                          <p:cTn id="34" fill="hold" nodeType="afterGroup">
                            <p:stCondLst>
                              <p:cond delay="3000"/>
                            </p:stCondLst>
                            <p:childTnLst>
                              <p:par>
                                <p:cTn id="35" presetID="26" presetClass="emph" presetSubtype="0" fill="hold" nodeType="afterEffect">
                                  <p:stCondLst>
                                    <p:cond delay="0"/>
                                  </p:stCondLst>
                                  <p:childTnLst>
                                    <p:animEffect transition="out" filter="fade">
                                      <p:cBhvr>
                                        <p:cTn id="36" dur="500" tmFilter="0, 0; .2, .5; .8, .5; 1, 0"/>
                                        <p:tgtEl>
                                          <p:spTgt spid="11373"/>
                                        </p:tgtEl>
                                      </p:cBhvr>
                                    </p:animEffect>
                                    <p:animScale>
                                      <p:cBhvr>
                                        <p:cTn id="37" dur="250" autoRev="1" fill="hold"/>
                                        <p:tgtEl>
                                          <p:spTgt spid="11373"/>
                                        </p:tgtEl>
                                      </p:cBhvr>
                                      <p:by x="105000" y="105000"/>
                                    </p:animScale>
                                  </p:childTnLst>
                                </p:cTn>
                              </p:par>
                            </p:childTnLst>
                          </p:cTn>
                        </p:par>
                        <p:par>
                          <p:cTn id="38" fill="hold" nodeType="afterGroup">
                            <p:stCondLst>
                              <p:cond delay="3500"/>
                            </p:stCondLst>
                            <p:childTnLst>
                              <p:par>
                                <p:cTn id="39" presetID="26" presetClass="emph" presetSubtype="0" fill="hold" nodeType="afterEffect">
                                  <p:stCondLst>
                                    <p:cond delay="0"/>
                                  </p:stCondLst>
                                  <p:childTnLst>
                                    <p:animEffect transition="out" filter="fade">
                                      <p:cBhvr>
                                        <p:cTn id="40" dur="500" tmFilter="0, 0; .2, .5; .8, .5; 1, 0"/>
                                        <p:tgtEl>
                                          <p:spTgt spid="11360"/>
                                        </p:tgtEl>
                                      </p:cBhvr>
                                    </p:animEffect>
                                    <p:animScale>
                                      <p:cBhvr>
                                        <p:cTn id="41" dur="250" autoRev="1" fill="hold"/>
                                        <p:tgtEl>
                                          <p:spTgt spid="11360"/>
                                        </p:tgtEl>
                                      </p:cBhvr>
                                      <p:by x="105000" y="105000"/>
                                    </p:animScale>
                                  </p:childTnLst>
                                </p:cTn>
                              </p:par>
                            </p:childTnLst>
                          </p:cTn>
                        </p:par>
                        <p:par>
                          <p:cTn id="42" fill="hold" nodeType="afterGroup">
                            <p:stCondLst>
                              <p:cond delay="4000"/>
                            </p:stCondLst>
                            <p:childTnLst>
                              <p:par>
                                <p:cTn id="43" presetID="26" presetClass="emph" presetSubtype="0" fill="hold" nodeType="afterEffect">
                                  <p:stCondLst>
                                    <p:cond delay="0"/>
                                  </p:stCondLst>
                                  <p:childTnLst>
                                    <p:animEffect transition="out" filter="fade">
                                      <p:cBhvr>
                                        <p:cTn id="44" dur="500" tmFilter="0, 0; .2, .5; .8, .5; 1, 0"/>
                                        <p:tgtEl>
                                          <p:spTgt spid="11349"/>
                                        </p:tgtEl>
                                      </p:cBhvr>
                                    </p:animEffect>
                                    <p:animScale>
                                      <p:cBhvr>
                                        <p:cTn id="45" dur="250" autoRev="1" fill="hold"/>
                                        <p:tgtEl>
                                          <p:spTgt spid="11349"/>
                                        </p:tgtEl>
                                      </p:cBhvr>
                                      <p:by x="105000" y="105000"/>
                                    </p:animScale>
                                  </p:childTnLst>
                                </p:cTn>
                              </p:par>
                            </p:childTnLst>
                          </p:cTn>
                        </p:par>
                        <p:par>
                          <p:cTn id="46" fill="hold" nodeType="afterGroup">
                            <p:stCondLst>
                              <p:cond delay="4500"/>
                            </p:stCondLst>
                            <p:childTnLst>
                              <p:par>
                                <p:cTn id="47" presetID="26" presetClass="emph" presetSubtype="0" fill="hold" nodeType="afterEffect">
                                  <p:stCondLst>
                                    <p:cond delay="0"/>
                                  </p:stCondLst>
                                  <p:childTnLst>
                                    <p:animEffect transition="out" filter="fade">
                                      <p:cBhvr>
                                        <p:cTn id="48" dur="500" tmFilter="0, 0; .2, .5; .8, .5; 1, 0"/>
                                        <p:tgtEl>
                                          <p:spTgt spid="24"/>
                                        </p:tgtEl>
                                      </p:cBhvr>
                                    </p:animEffect>
                                    <p:animScale>
                                      <p:cBhvr>
                                        <p:cTn id="49" dur="250" autoRev="1" fill="hold"/>
                                        <p:tgtEl>
                                          <p:spTgt spid="24"/>
                                        </p:tgtEl>
                                      </p:cBhvr>
                                      <p:by x="105000" y="105000"/>
                                    </p:animScale>
                                  </p:childTnLst>
                                </p:cTn>
                              </p:par>
                            </p:childTnLst>
                          </p:cTn>
                        </p:par>
                        <p:par>
                          <p:cTn id="50" fill="hold" nodeType="afterGroup">
                            <p:stCondLst>
                              <p:cond delay="5000"/>
                            </p:stCondLst>
                            <p:childTnLst>
                              <p:par>
                                <p:cTn id="51" presetID="26" presetClass="emph" presetSubtype="0" fill="hold" nodeType="afterEffect">
                                  <p:stCondLst>
                                    <p:cond delay="0"/>
                                  </p:stCondLst>
                                  <p:childTnLst>
                                    <p:animEffect transition="out" filter="fade">
                                      <p:cBhvr>
                                        <p:cTn id="52" dur="500" tmFilter="0, 0; .2, .5; .8, .5; 1, 0"/>
                                        <p:tgtEl>
                                          <p:spTgt spid="28"/>
                                        </p:tgtEl>
                                      </p:cBhvr>
                                    </p:animEffect>
                                    <p:animScale>
                                      <p:cBhvr>
                                        <p:cTn id="53" dur="250" autoRev="1" fill="hold"/>
                                        <p:tgtEl>
                                          <p:spTgt spid="28"/>
                                        </p:tgtEl>
                                      </p:cBhvr>
                                      <p:by x="105000" y="105000"/>
                                    </p:animScale>
                                  </p:childTnLst>
                                </p:cTn>
                              </p:par>
                            </p:childTnLst>
                          </p:cTn>
                        </p:par>
                        <p:par>
                          <p:cTn id="54" fill="hold" nodeType="afterGroup">
                            <p:stCondLst>
                              <p:cond delay="5500"/>
                            </p:stCondLst>
                            <p:childTnLst>
                              <p:par>
                                <p:cTn id="55" presetID="26" presetClass="emph" presetSubtype="0" fill="hold" nodeType="afterEffect">
                                  <p:stCondLst>
                                    <p:cond delay="0"/>
                                  </p:stCondLst>
                                  <p:childTnLst>
                                    <p:animEffect transition="out" filter="fade">
                                      <p:cBhvr>
                                        <p:cTn id="56" dur="500" tmFilter="0, 0; .2, .5; .8, .5; 1, 0"/>
                                        <p:tgtEl>
                                          <p:spTgt spid="11337"/>
                                        </p:tgtEl>
                                      </p:cBhvr>
                                    </p:animEffect>
                                    <p:animScale>
                                      <p:cBhvr>
                                        <p:cTn id="57" dur="250" autoRev="1" fill="hold"/>
                                        <p:tgtEl>
                                          <p:spTgt spid="11337"/>
                                        </p:tgtEl>
                                      </p:cBhvr>
                                      <p:by x="105000" y="105000"/>
                                    </p:animScale>
                                  </p:childTnLst>
                                </p:cTn>
                              </p:par>
                            </p:childTnLst>
                          </p:cTn>
                        </p:par>
                        <p:par>
                          <p:cTn id="58" fill="hold" nodeType="afterGroup">
                            <p:stCondLst>
                              <p:cond delay="6000"/>
                            </p:stCondLst>
                            <p:childTnLst>
                              <p:par>
                                <p:cTn id="59" presetID="26" presetClass="emph" presetSubtype="0" fill="hold" nodeType="afterEffect">
                                  <p:stCondLst>
                                    <p:cond delay="0"/>
                                  </p:stCondLst>
                                  <p:childTnLst>
                                    <p:animEffect transition="out" filter="fade">
                                      <p:cBhvr>
                                        <p:cTn id="60" dur="500" tmFilter="0, 0; .2, .5; .8, .5; 1, 0"/>
                                        <p:tgtEl>
                                          <p:spTgt spid="11313"/>
                                        </p:tgtEl>
                                      </p:cBhvr>
                                    </p:animEffect>
                                    <p:animScale>
                                      <p:cBhvr>
                                        <p:cTn id="61" dur="250" autoRev="1" fill="hold"/>
                                        <p:tgtEl>
                                          <p:spTgt spid="11313"/>
                                        </p:tgtEl>
                                      </p:cBhvr>
                                      <p:by x="105000" y="105000"/>
                                    </p:animScale>
                                  </p:childTnLst>
                                </p:cTn>
                              </p:par>
                            </p:childTnLst>
                          </p:cTn>
                        </p:par>
                        <p:par>
                          <p:cTn id="62" fill="hold" nodeType="afterGroup">
                            <p:stCondLst>
                              <p:cond delay="6500"/>
                            </p:stCondLst>
                            <p:childTnLst>
                              <p:par>
                                <p:cTn id="63" presetID="26" presetClass="emph" presetSubtype="0" fill="hold" nodeType="afterEffect">
                                  <p:stCondLst>
                                    <p:cond delay="0"/>
                                  </p:stCondLst>
                                  <p:childTnLst>
                                    <p:animEffect transition="out" filter="fade">
                                      <p:cBhvr>
                                        <p:cTn id="64" dur="500" tmFilter="0, 0; .2, .5; .8, .5; 1, 0"/>
                                        <p:tgtEl>
                                          <p:spTgt spid="11264"/>
                                        </p:tgtEl>
                                      </p:cBhvr>
                                    </p:animEffect>
                                    <p:animScale>
                                      <p:cBhvr>
                                        <p:cTn id="65" dur="250" autoRev="1" fill="hold"/>
                                        <p:tgtEl>
                                          <p:spTgt spid="11264"/>
                                        </p:tgtEl>
                                      </p:cBhvr>
                                      <p:by x="105000" y="105000"/>
                                    </p:animScale>
                                  </p:childTnLst>
                                </p:cTn>
                              </p:par>
                            </p:childTnLst>
                          </p:cTn>
                        </p:par>
                        <p:par>
                          <p:cTn id="66" fill="hold" nodeType="afterGroup">
                            <p:stCondLst>
                              <p:cond delay="7000"/>
                            </p:stCondLst>
                            <p:childTnLst>
                              <p:par>
                                <p:cTn id="67" presetID="26" presetClass="emph" presetSubtype="0" fill="hold" nodeType="afterEffect">
                                  <p:stCondLst>
                                    <p:cond delay="0"/>
                                  </p:stCondLst>
                                  <p:childTnLst>
                                    <p:animEffect transition="out" filter="fade">
                                      <p:cBhvr>
                                        <p:cTn id="68" dur="500" tmFilter="0, 0; .2, .5; .8, .5; 1, 0"/>
                                        <p:tgtEl>
                                          <p:spTgt spid="11324"/>
                                        </p:tgtEl>
                                      </p:cBhvr>
                                    </p:animEffect>
                                    <p:animScale>
                                      <p:cBhvr>
                                        <p:cTn id="69" dur="250" autoRev="1" fill="hold"/>
                                        <p:tgtEl>
                                          <p:spTgt spid="11324"/>
                                        </p:tgtEl>
                                      </p:cBhvr>
                                      <p:by x="105000" y="105000"/>
                                    </p:animScale>
                                  </p:childTnLst>
                                </p:cTn>
                              </p:par>
                            </p:childTnLst>
                          </p:cTn>
                        </p:par>
                        <p:par>
                          <p:cTn id="70" fill="hold" nodeType="afterGroup">
                            <p:stCondLst>
                              <p:cond delay="7500"/>
                            </p:stCondLst>
                            <p:childTnLst>
                              <p:par>
                                <p:cTn id="71" presetID="26" presetClass="emph" presetSubtype="0" fill="hold" nodeType="afterEffect">
                                  <p:stCondLst>
                                    <p:cond delay="0"/>
                                  </p:stCondLst>
                                  <p:childTnLst>
                                    <p:animEffect transition="out" filter="fade">
                                      <p:cBhvr>
                                        <p:cTn id="72" dur="500" tmFilter="0, 0; .2, .5; .8, .5; 1, 0"/>
                                        <p:tgtEl>
                                          <p:spTgt spid="3"/>
                                        </p:tgtEl>
                                      </p:cBhvr>
                                    </p:animEffect>
                                    <p:animScale>
                                      <p:cBhvr>
                                        <p:cTn id="73" dur="250" autoRev="1" fill="hold"/>
                                        <p:tgtEl>
                                          <p:spTgt spid="3"/>
                                        </p:tgtEl>
                                      </p:cBhvr>
                                      <p:by x="105000" y="105000"/>
                                    </p:animScale>
                                  </p:childTnLst>
                                </p:cTn>
                              </p:par>
                            </p:childTnLst>
                          </p:cTn>
                        </p:par>
                        <p:par>
                          <p:cTn id="74" fill="hold" nodeType="afterGroup">
                            <p:stCondLst>
                              <p:cond delay="8000"/>
                            </p:stCondLst>
                            <p:childTnLst>
                              <p:par>
                                <p:cTn id="75" presetID="26" presetClass="emph" presetSubtype="0" fill="hold" nodeType="afterEffect">
                                  <p:stCondLst>
                                    <p:cond delay="0"/>
                                  </p:stCondLst>
                                  <p:childTnLst>
                                    <p:animEffect transition="out" filter="fade">
                                      <p:cBhvr>
                                        <p:cTn id="76" dur="500" tmFilter="0, 0; .2, .5; .8, .5; 1, 0"/>
                                        <p:tgtEl>
                                          <p:spTgt spid="11303"/>
                                        </p:tgtEl>
                                      </p:cBhvr>
                                    </p:animEffect>
                                    <p:animScale>
                                      <p:cBhvr>
                                        <p:cTn id="77" dur="250" autoRev="1" fill="hold"/>
                                        <p:tgtEl>
                                          <p:spTgt spid="11303"/>
                                        </p:tgtEl>
                                      </p:cBhvr>
                                      <p:by x="105000" y="105000"/>
                                    </p:animScale>
                                  </p:childTnLst>
                                </p:cTn>
                              </p:par>
                            </p:childTnLst>
                          </p:cTn>
                        </p:par>
                        <p:par>
                          <p:cTn id="78" fill="hold" nodeType="afterGroup">
                            <p:stCondLst>
                              <p:cond delay="8500"/>
                            </p:stCondLst>
                            <p:childTnLst>
                              <p:par>
                                <p:cTn id="79" presetID="26" presetClass="emph" presetSubtype="0" fill="hold" nodeType="afterEffect">
                                  <p:stCondLst>
                                    <p:cond delay="0"/>
                                  </p:stCondLst>
                                  <p:childTnLst>
                                    <p:animEffect transition="out" filter="fade">
                                      <p:cBhvr>
                                        <p:cTn id="80" dur="500" tmFilter="0, 0; .2, .5; .8, .5; 1, 0"/>
                                        <p:tgtEl>
                                          <p:spTgt spid="11274"/>
                                        </p:tgtEl>
                                      </p:cBhvr>
                                    </p:animEffect>
                                    <p:animScale>
                                      <p:cBhvr>
                                        <p:cTn id="81" dur="250" autoRev="1" fill="hold"/>
                                        <p:tgtEl>
                                          <p:spTgt spid="11274"/>
                                        </p:tgtEl>
                                      </p:cBhvr>
                                      <p:by x="105000" y="105000"/>
                                    </p:animScale>
                                  </p:childTnLst>
                                </p:cTn>
                              </p:par>
                            </p:childTnLst>
                          </p:cTn>
                        </p:par>
                        <p:par>
                          <p:cTn id="82" fill="hold" nodeType="afterGroup">
                            <p:stCondLst>
                              <p:cond delay="9000"/>
                            </p:stCondLst>
                            <p:childTnLst>
                              <p:par>
                                <p:cTn id="83" presetID="26" presetClass="emph" presetSubtype="0" fill="hold" nodeType="afterEffect">
                                  <p:stCondLst>
                                    <p:cond delay="0"/>
                                  </p:stCondLst>
                                  <p:childTnLst>
                                    <p:animEffect transition="out" filter="fade">
                                      <p:cBhvr>
                                        <p:cTn id="84" dur="500" tmFilter="0, 0; .2, .5; .8, .5; 1, 0"/>
                                        <p:tgtEl>
                                          <p:spTgt spid="11307"/>
                                        </p:tgtEl>
                                      </p:cBhvr>
                                    </p:animEffect>
                                    <p:animScale>
                                      <p:cBhvr>
                                        <p:cTn id="85" dur="250" autoRev="1" fill="hold"/>
                                        <p:tgtEl>
                                          <p:spTgt spid="11307"/>
                                        </p:tgtEl>
                                      </p:cBhvr>
                                      <p:by x="105000" y="105000"/>
                                    </p:animScale>
                                  </p:childTnLst>
                                </p:cTn>
                              </p:par>
                            </p:childTnLst>
                          </p:cTn>
                        </p:par>
                        <p:par>
                          <p:cTn id="86" fill="hold" nodeType="afterGroup">
                            <p:stCondLst>
                              <p:cond delay="9500"/>
                            </p:stCondLst>
                            <p:childTnLst>
                              <p:par>
                                <p:cTn id="87" presetID="26" presetClass="emph" presetSubtype="0" fill="hold" nodeType="afterEffect">
                                  <p:stCondLst>
                                    <p:cond delay="0"/>
                                  </p:stCondLst>
                                  <p:childTnLst>
                                    <p:animEffect transition="out" filter="fade">
                                      <p:cBhvr>
                                        <p:cTn id="88" dur="500" tmFilter="0, 0; .2, .5; .8, .5; 1, 0"/>
                                        <p:tgtEl>
                                          <p:spTgt spid="11289"/>
                                        </p:tgtEl>
                                      </p:cBhvr>
                                    </p:animEffect>
                                    <p:animScale>
                                      <p:cBhvr>
                                        <p:cTn id="89" dur="250" autoRev="1" fill="hold"/>
                                        <p:tgtEl>
                                          <p:spTgt spid="11289"/>
                                        </p:tgtEl>
                                      </p:cBhvr>
                                      <p:by x="105000" y="105000"/>
                                    </p:animScale>
                                  </p:childTnLst>
                                </p:cTn>
                              </p:par>
                            </p:childTnLst>
                          </p:cTn>
                        </p:par>
                        <p:par>
                          <p:cTn id="90" fill="hold" nodeType="afterGroup">
                            <p:stCondLst>
                              <p:cond delay="10000"/>
                            </p:stCondLst>
                            <p:childTnLst>
                              <p:par>
                                <p:cTn id="91" presetID="26" presetClass="emph" presetSubtype="0" fill="hold" nodeType="afterEffect">
                                  <p:stCondLst>
                                    <p:cond delay="0"/>
                                  </p:stCondLst>
                                  <p:childTnLst>
                                    <p:animEffect transition="out" filter="fade">
                                      <p:cBhvr>
                                        <p:cTn id="92" dur="500" tmFilter="0, 0; .2, .5; .8, .5; 1, 0"/>
                                        <p:tgtEl>
                                          <p:spTgt spid="11295"/>
                                        </p:tgtEl>
                                      </p:cBhvr>
                                    </p:animEffect>
                                    <p:animScale>
                                      <p:cBhvr>
                                        <p:cTn id="93" dur="250" autoRev="1" fill="hold"/>
                                        <p:tgtEl>
                                          <p:spTgt spid="11295"/>
                                        </p:tgtEl>
                                      </p:cBhvr>
                                      <p:by x="105000" y="105000"/>
                                    </p:animScale>
                                  </p:childTnLst>
                                </p:cTn>
                              </p:par>
                            </p:childTnLst>
                          </p:cTn>
                        </p:par>
                        <p:par>
                          <p:cTn id="94" fill="hold" nodeType="afterGroup">
                            <p:stCondLst>
                              <p:cond delay="10500"/>
                            </p:stCondLst>
                            <p:childTnLst>
                              <p:par>
                                <p:cTn id="95" presetID="26" presetClass="emph" presetSubtype="0" fill="hold" nodeType="afterEffect">
                                  <p:stCondLst>
                                    <p:cond delay="0"/>
                                  </p:stCondLst>
                                  <p:childTnLst>
                                    <p:animEffect transition="out" filter="fade">
                                      <p:cBhvr>
                                        <p:cTn id="96" dur="500" tmFilter="0, 0; .2, .5; .8, .5; 1, 0"/>
                                        <p:tgtEl>
                                          <p:spTgt spid="11299"/>
                                        </p:tgtEl>
                                      </p:cBhvr>
                                    </p:animEffect>
                                    <p:animScale>
                                      <p:cBhvr>
                                        <p:cTn id="97" dur="250" autoRev="1" fill="hold"/>
                                        <p:tgtEl>
                                          <p:spTgt spid="11299"/>
                                        </p:tgtEl>
                                      </p:cBhvr>
                                      <p:by x="105000" y="105000"/>
                                    </p:animScale>
                                  </p:childTnLst>
                                </p:cTn>
                              </p:par>
                            </p:childTnLst>
                          </p:cTn>
                        </p:par>
                        <p:par>
                          <p:cTn id="98" fill="hold" nodeType="afterGroup">
                            <p:stCondLst>
                              <p:cond delay="11000"/>
                            </p:stCondLst>
                            <p:childTnLst>
                              <p:par>
                                <p:cTn id="99" presetID="26" presetClass="emph" presetSubtype="0" fill="hold" nodeType="afterEffect">
                                  <p:stCondLst>
                                    <p:cond delay="0"/>
                                  </p:stCondLst>
                                  <p:childTnLst>
                                    <p:animEffect transition="out" filter="fade">
                                      <p:cBhvr>
                                        <p:cTn id="100" dur="500" tmFilter="0, 0; .2, .5; .8, .5; 1, 0"/>
                                        <p:tgtEl>
                                          <p:spTgt spid="2"/>
                                        </p:tgtEl>
                                      </p:cBhvr>
                                    </p:animEffect>
                                    <p:animScale>
                                      <p:cBhvr>
                                        <p:cTn id="101" dur="250" autoRev="1" fill="hold"/>
                                        <p:tgtEl>
                                          <p:spTgt spid="2"/>
                                        </p:tgtEl>
                                      </p:cBhvr>
                                      <p:by x="105000" y="105000"/>
                                    </p:animScale>
                                  </p:childTnLst>
                                </p:cTn>
                              </p:par>
                            </p:childTnLst>
                          </p:cTn>
                        </p:par>
                        <p:par>
                          <p:cTn id="102" fill="hold" nodeType="afterGroup">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6"/>
                                        </p:tgtEl>
                                        <p:attrNameLst>
                                          <p:attrName>style.visibility</p:attrName>
                                        </p:attrNameLst>
                                      </p:cBhvr>
                                      <p:to>
                                        <p:strVal val="visible"/>
                                      </p:to>
                                    </p:set>
                                    <p:animEffect transition="in" filter="fade">
                                      <p:cBhvr>
                                        <p:cTn id="105" dur="2000"/>
                                        <p:tgtEl>
                                          <p:spTgt spid="6"/>
                                        </p:tgtEl>
                                      </p:cBhvr>
                                    </p:animEffect>
                                  </p:childTnLst>
                                </p:cTn>
                              </p:par>
                            </p:childTnLst>
                          </p:cTn>
                        </p:par>
                        <p:par>
                          <p:cTn id="106" fill="hold" nodeType="afterGroup">
                            <p:stCondLst>
                              <p:cond delay="13500"/>
                            </p:stCondLst>
                            <p:childTnLst>
                              <p:par>
                                <p:cTn id="107" presetID="8" presetClass="emph" presetSubtype="0" fill="hold" nodeType="afterEffect">
                                  <p:stCondLst>
                                    <p:cond delay="0"/>
                                  </p:stCondLst>
                                  <p:childTnLst>
                                    <p:animRot by="21600000">
                                      <p:cBhvr>
                                        <p:cTn id="108" dur="2000" fill="hold"/>
                                        <p:tgtEl>
                                          <p:spTgt spid="6"/>
                                        </p:tgtEl>
                                        <p:attrNameLst>
                                          <p:attrName>r</p:attrName>
                                        </p:attrNameLst>
                                      </p:cBhvr>
                                    </p:animRot>
                                  </p:childTnLst>
                                </p:cTn>
                              </p:par>
                            </p:childTnLst>
                          </p:cTn>
                        </p:par>
                        <p:par>
                          <p:cTn id="109" fill="hold" nodeType="afterGroup">
                            <p:stCondLst>
                              <p:cond delay="15500"/>
                            </p:stCondLst>
                            <p:childTnLst>
                              <p:par>
                                <p:cTn id="110" presetID="22" presetClass="entr" presetSubtype="2" fill="hold" grpId="0" nodeType="afterEffect">
                                  <p:stCondLst>
                                    <p:cond delay="0"/>
                                  </p:stCondLst>
                                  <p:childTnLst>
                                    <p:set>
                                      <p:cBhvr>
                                        <p:cTn id="111" dur="1" fill="hold">
                                          <p:stCondLst>
                                            <p:cond delay="0"/>
                                          </p:stCondLst>
                                        </p:cTn>
                                        <p:tgtEl>
                                          <p:spTgt spid="14361"/>
                                        </p:tgtEl>
                                        <p:attrNameLst>
                                          <p:attrName>style.visibility</p:attrName>
                                        </p:attrNameLst>
                                      </p:cBhvr>
                                      <p:to>
                                        <p:strVal val="visible"/>
                                      </p:to>
                                    </p:set>
                                    <p:animEffect transition="in" filter="wipe(right)">
                                      <p:cBhvr>
                                        <p:cTn id="112" dur="500"/>
                                        <p:tgtEl>
                                          <p:spTgt spid="14361"/>
                                        </p:tgtEl>
                                      </p:cBhvr>
                                    </p:animEffect>
                                  </p:childTnLst>
                                </p:cTn>
                              </p:par>
                              <p:par>
                                <p:cTn id="113" presetID="22" presetClass="entr" presetSubtype="2" fill="hold" grpId="0" nodeType="withEffect">
                                  <p:stCondLst>
                                    <p:cond delay="0"/>
                                  </p:stCondLst>
                                  <p:childTnLst>
                                    <p:set>
                                      <p:cBhvr>
                                        <p:cTn id="114" dur="1" fill="hold">
                                          <p:stCondLst>
                                            <p:cond delay="0"/>
                                          </p:stCondLst>
                                        </p:cTn>
                                        <p:tgtEl>
                                          <p:spTgt spid="14369"/>
                                        </p:tgtEl>
                                        <p:attrNameLst>
                                          <p:attrName>style.visibility</p:attrName>
                                        </p:attrNameLst>
                                      </p:cBhvr>
                                      <p:to>
                                        <p:strVal val="visible"/>
                                      </p:to>
                                    </p:set>
                                    <p:animEffect transition="in" filter="wipe(right)">
                                      <p:cBhvr>
                                        <p:cTn id="115" dur="500"/>
                                        <p:tgtEl>
                                          <p:spTgt spid="14369"/>
                                        </p:tgtEl>
                                      </p:cBhvr>
                                    </p:animEffect>
                                  </p:childTnLst>
                                </p:cTn>
                              </p:par>
                            </p:childTnLst>
                          </p:cTn>
                        </p:par>
                        <p:par>
                          <p:cTn id="116" fill="hold" nodeType="afterGroup">
                            <p:stCondLst>
                              <p:cond delay="16000"/>
                            </p:stCondLst>
                            <p:childTnLst>
                              <p:par>
                                <p:cTn id="117" presetID="22" presetClass="entr" presetSubtype="2" fill="hold" grpId="0" nodeType="afterEffect">
                                  <p:stCondLst>
                                    <p:cond delay="0"/>
                                  </p:stCondLst>
                                  <p:childTnLst>
                                    <p:set>
                                      <p:cBhvr>
                                        <p:cTn id="118" dur="1" fill="hold">
                                          <p:stCondLst>
                                            <p:cond delay="0"/>
                                          </p:stCondLst>
                                        </p:cTn>
                                        <p:tgtEl>
                                          <p:spTgt spid="14362"/>
                                        </p:tgtEl>
                                        <p:attrNameLst>
                                          <p:attrName>style.visibility</p:attrName>
                                        </p:attrNameLst>
                                      </p:cBhvr>
                                      <p:to>
                                        <p:strVal val="visible"/>
                                      </p:to>
                                    </p:set>
                                    <p:animEffect transition="in" filter="wipe(right)">
                                      <p:cBhvr>
                                        <p:cTn id="119" dur="500"/>
                                        <p:tgtEl>
                                          <p:spTgt spid="14362"/>
                                        </p:tgtEl>
                                      </p:cBhvr>
                                    </p:animEffect>
                                  </p:childTnLst>
                                </p:cTn>
                              </p:par>
                              <p:par>
                                <p:cTn id="120" presetID="22" presetClass="entr" presetSubtype="2" fill="hold" grpId="0" nodeType="withEffect">
                                  <p:stCondLst>
                                    <p:cond delay="0"/>
                                  </p:stCondLst>
                                  <p:childTnLst>
                                    <p:set>
                                      <p:cBhvr>
                                        <p:cTn id="121" dur="1" fill="hold">
                                          <p:stCondLst>
                                            <p:cond delay="0"/>
                                          </p:stCondLst>
                                        </p:cTn>
                                        <p:tgtEl>
                                          <p:spTgt spid="14370"/>
                                        </p:tgtEl>
                                        <p:attrNameLst>
                                          <p:attrName>style.visibility</p:attrName>
                                        </p:attrNameLst>
                                      </p:cBhvr>
                                      <p:to>
                                        <p:strVal val="visible"/>
                                      </p:to>
                                    </p:set>
                                    <p:animEffect transition="in" filter="wipe(right)">
                                      <p:cBhvr>
                                        <p:cTn id="122" dur="500"/>
                                        <p:tgtEl>
                                          <p:spTgt spid="14370"/>
                                        </p:tgtEl>
                                      </p:cBhvr>
                                    </p:animEffect>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fade">
                                      <p:cBhvr>
                                        <p:cTn id="127" dur="1000"/>
                                        <p:tgtEl>
                                          <p:spTgt spid="4"/>
                                        </p:tgtEl>
                                      </p:cBhvr>
                                    </p:animEffect>
                                    <p:anim calcmode="lin" valueType="num">
                                      <p:cBhvr>
                                        <p:cTn id="128" dur="1000" fill="hold"/>
                                        <p:tgtEl>
                                          <p:spTgt spid="4"/>
                                        </p:tgtEl>
                                        <p:attrNameLst>
                                          <p:attrName>ppt_x</p:attrName>
                                        </p:attrNameLst>
                                      </p:cBhvr>
                                      <p:tavLst>
                                        <p:tav tm="0">
                                          <p:val>
                                            <p:strVal val="#ppt_x"/>
                                          </p:val>
                                        </p:tav>
                                        <p:tav tm="100000">
                                          <p:val>
                                            <p:strVal val="#ppt_x"/>
                                          </p:val>
                                        </p:tav>
                                      </p:tavLst>
                                    </p:anim>
                                    <p:anim calcmode="lin" valueType="num">
                                      <p:cBhvr>
                                        <p:cTn id="1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animBg="1"/>
      <p:bldP spid="14358" grpId="0" animBg="1"/>
      <p:bldP spid="14361" grpId="0" animBg="1"/>
      <p:bldP spid="14362" grpId="0" animBg="1"/>
      <p:bldP spid="14367" grpId="0" animBg="1"/>
      <p:bldP spid="14368" grpId="0" animBg="1"/>
      <p:bldP spid="14369" grpId="0" animBg="1"/>
      <p:bldP spid="14370" grpId="0" animBg="1"/>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sz="3600" dirty="0" smtClean="0"/>
              <a:t>C++ Advanced Feature: Generic</a:t>
            </a:r>
            <a:endParaRPr lang="en-US" sz="3600" dirty="0"/>
          </a:p>
        </p:txBody>
      </p:sp>
      <p:sp>
        <p:nvSpPr>
          <p:cNvPr id="3" name="Content Placeholder 2"/>
          <p:cNvSpPr>
            <a:spLocks noGrp="1"/>
          </p:cNvSpPr>
          <p:nvPr>
            <p:ph idx="1"/>
          </p:nvPr>
        </p:nvSpPr>
        <p:spPr>
          <a:xfrm>
            <a:off x="0" y="990600"/>
            <a:ext cx="8458200" cy="5638800"/>
          </a:xfrm>
        </p:spPr>
        <p:txBody>
          <a:bodyPr/>
          <a:lstStyle/>
          <a:p>
            <a:pPr marL="457200" indent="-457200">
              <a:buFont typeface="Wingdings" pitchFamily="2" charset="2"/>
              <a:buChar char="q"/>
            </a:pPr>
            <a:r>
              <a:rPr lang="en-US" sz="3200" dirty="0"/>
              <a:t>Consider </a:t>
            </a:r>
            <a:r>
              <a:rPr lang="en-US" sz="3200" dirty="0" smtClean="0"/>
              <a:t>a scenario</a:t>
            </a:r>
            <a:r>
              <a:rPr lang="en-US" sz="3200" dirty="0"/>
              <a:t>: you want to define a list of </a:t>
            </a:r>
            <a:r>
              <a:rPr lang="en-US" sz="3200" dirty="0" smtClean="0"/>
              <a:t>library-related objects</a:t>
            </a:r>
            <a:r>
              <a:rPr lang="en-US" sz="3200" dirty="0"/>
              <a:t>: </a:t>
            </a:r>
            <a:r>
              <a:rPr lang="en-US" sz="3200" dirty="0">
                <a:solidFill>
                  <a:srgbClr val="0070C0"/>
                </a:solidFill>
              </a:rPr>
              <a:t>Book, </a:t>
            </a:r>
            <a:r>
              <a:rPr lang="en-US" sz="3200" dirty="0" smtClean="0">
                <a:solidFill>
                  <a:srgbClr val="0070C0"/>
                </a:solidFill>
              </a:rPr>
              <a:t>Chair</a:t>
            </a:r>
            <a:r>
              <a:rPr lang="en-US" sz="3200" dirty="0">
                <a:solidFill>
                  <a:srgbClr val="0070C0"/>
                </a:solidFill>
              </a:rPr>
              <a:t>, </a:t>
            </a:r>
            <a:r>
              <a:rPr lang="en-US" sz="3200" dirty="0" smtClean="0">
                <a:solidFill>
                  <a:srgbClr val="0070C0"/>
                </a:solidFill>
              </a:rPr>
              <a:t>Computer</a:t>
            </a:r>
            <a:r>
              <a:rPr lang="en-US" sz="3200" dirty="0">
                <a:solidFill>
                  <a:srgbClr val="0070C0"/>
                </a:solidFill>
              </a:rPr>
              <a:t>, </a:t>
            </a:r>
            <a:r>
              <a:rPr lang="en-US" sz="3200" dirty="0" smtClean="0">
                <a:solidFill>
                  <a:srgbClr val="0070C0"/>
                </a:solidFill>
              </a:rPr>
              <a:t>Furniture, Publication, and Table</a:t>
            </a:r>
            <a:r>
              <a:rPr lang="en-US" sz="3200" dirty="0" smtClean="0"/>
              <a:t>.</a:t>
            </a:r>
          </a:p>
          <a:p>
            <a:pPr marL="457200" indent="-457200">
              <a:buFont typeface="Wingdings" pitchFamily="2" charset="2"/>
              <a:buChar char="q"/>
            </a:pPr>
            <a:r>
              <a:rPr lang="en-US" sz="3200" dirty="0" smtClean="0"/>
              <a:t>How do you organize these classes?</a:t>
            </a:r>
            <a:endParaRPr lang="en-US" sz="3200" dirty="0"/>
          </a:p>
          <a:p>
            <a:pPr marL="879475" lvl="1" indent="-457200"/>
            <a:r>
              <a:rPr lang="en-US" sz="2400" dirty="0"/>
              <a:t>Use inherence to put all the classes in a </a:t>
            </a:r>
            <a:r>
              <a:rPr lang="en-US" sz="2400" dirty="0" smtClean="0"/>
              <a:t>hierarchical tree. </a:t>
            </a:r>
            <a:r>
              <a:rPr lang="en-US" sz="2400" dirty="0"/>
              <a:t>Does it make sense?</a:t>
            </a:r>
          </a:p>
          <a:p>
            <a:pPr marL="879475" lvl="1" indent="-457200"/>
            <a:r>
              <a:rPr lang="en-US" sz="2400" dirty="0"/>
              <a:t>Use System::Object class </a:t>
            </a:r>
            <a:r>
              <a:rPr lang="en-US" sz="2400" dirty="0" smtClean="0"/>
              <a:t>(</a:t>
            </a:r>
            <a:r>
              <a:rPr lang="en-US" sz="2400" dirty="0" smtClean="0">
                <a:solidFill>
                  <a:srgbClr val="C00000"/>
                </a:solidFill>
              </a:rPr>
              <a:t>root</a:t>
            </a:r>
            <a:r>
              <a:rPr lang="en-US" sz="2400" dirty="0" smtClean="0"/>
              <a:t>) to </a:t>
            </a:r>
            <a:r>
              <a:rPr lang="en-US" sz="2400" dirty="0"/>
              <a:t>declare the type of the list element. It works, but the list will take any types objects: </a:t>
            </a:r>
            <a:r>
              <a:rPr lang="en-US" sz="2400" dirty="0">
                <a:solidFill>
                  <a:srgbClr val="CC3300"/>
                </a:solidFill>
              </a:rPr>
              <a:t>Horse</a:t>
            </a:r>
            <a:r>
              <a:rPr lang="en-US" sz="2400" dirty="0" smtClean="0">
                <a:solidFill>
                  <a:srgbClr val="CC3300"/>
                </a:solidFill>
              </a:rPr>
              <a:t>, Tree, and Vegetable</a:t>
            </a:r>
            <a:r>
              <a:rPr lang="en-US" sz="2400" dirty="0" smtClean="0"/>
              <a:t>.</a:t>
            </a:r>
          </a:p>
          <a:p>
            <a:pPr marL="457200" indent="-457200">
              <a:buFont typeface="Wingdings" pitchFamily="2" charset="2"/>
              <a:buChar char="q"/>
            </a:pPr>
            <a:r>
              <a:rPr lang="en-US" sz="3200" dirty="0"/>
              <a:t>Use </a:t>
            </a:r>
            <a:r>
              <a:rPr lang="en-US" sz="3200" b="1" dirty="0" smtClean="0">
                <a:solidFill>
                  <a:schemeClr val="accent1">
                    <a:lumMod val="50000"/>
                  </a:schemeClr>
                </a:solidFill>
              </a:rPr>
              <a:t>Generics</a:t>
            </a:r>
            <a:r>
              <a:rPr lang="en-US" sz="3200" dirty="0" smtClean="0">
                <a:solidFill>
                  <a:schemeClr val="accent1">
                    <a:lumMod val="50000"/>
                  </a:schemeClr>
                </a:solidFill>
              </a:rPr>
              <a:t>, </a:t>
            </a:r>
            <a:r>
              <a:rPr lang="en-US" sz="3200" dirty="0">
                <a:solidFill>
                  <a:schemeClr val="tx1"/>
                </a:solidFill>
              </a:rPr>
              <a:t>developed </a:t>
            </a:r>
            <a:r>
              <a:rPr lang="en-US" sz="3200" dirty="0" smtClean="0">
                <a:solidFill>
                  <a:schemeClr val="tx1"/>
                </a:solidFill>
              </a:rPr>
              <a:t>in</a:t>
            </a:r>
            <a:r>
              <a:rPr lang="en-US" sz="3200" dirty="0">
                <a:solidFill>
                  <a:schemeClr val="tx1"/>
                </a:solidFill>
              </a:rPr>
              <a:t> modern</a:t>
            </a:r>
            <a:r>
              <a:rPr lang="en-US" sz="3200" dirty="0" smtClean="0">
                <a:solidFill>
                  <a:schemeClr val="tx1"/>
                </a:solidFill>
              </a:rPr>
              <a:t> </a:t>
            </a:r>
            <a:r>
              <a:rPr lang="en-US" sz="3200" dirty="0">
                <a:solidFill>
                  <a:schemeClr val="tx1"/>
                </a:solidFill>
              </a:rPr>
              <a:t/>
            </a:r>
            <a:br>
              <a:rPr lang="en-US" sz="3200" dirty="0">
                <a:solidFill>
                  <a:schemeClr val="tx1"/>
                </a:solidFill>
              </a:rPr>
            </a:br>
            <a:r>
              <a:rPr lang="en-US" sz="3200" dirty="0" smtClean="0">
                <a:solidFill>
                  <a:schemeClr val="tx1"/>
                </a:solidFill>
              </a:rPr>
              <a:t>languages </a:t>
            </a:r>
            <a:r>
              <a:rPr lang="en-US" sz="3200" dirty="0">
                <a:solidFill>
                  <a:schemeClr val="tx1"/>
                </a:solidFill>
              </a:rPr>
              <a:t>like </a:t>
            </a:r>
            <a:r>
              <a:rPr lang="en-US" sz="2800" dirty="0" smtClean="0">
                <a:solidFill>
                  <a:schemeClr val="tx1"/>
                </a:solidFill>
              </a:rPr>
              <a:t>C# and Java</a:t>
            </a:r>
          </a:p>
          <a:p>
            <a:pPr marL="879475" lvl="1" indent="-457200"/>
            <a:r>
              <a:rPr lang="en-US" sz="2400" dirty="0"/>
              <a:t>Generic </a:t>
            </a:r>
            <a:r>
              <a:rPr lang="en-US" sz="2400" dirty="0" smtClean="0"/>
              <a:t>Types</a:t>
            </a:r>
            <a:endParaRPr lang="en-US" sz="2400" dirty="0"/>
          </a:p>
          <a:p>
            <a:pPr marL="879475" lvl="1" indent="-457200"/>
            <a:r>
              <a:rPr lang="en-US" sz="2400" dirty="0" smtClean="0"/>
              <a:t>Generic </a:t>
            </a:r>
            <a:r>
              <a:rPr lang="en-US" sz="2400" dirty="0"/>
              <a:t>Functions</a:t>
            </a:r>
          </a:p>
          <a:p>
            <a:pPr marL="879475" lvl="1" indent="-457200"/>
            <a:r>
              <a:rPr lang="en-US" sz="2400" dirty="0"/>
              <a:t>Generic Classes</a:t>
            </a:r>
          </a:p>
        </p:txBody>
      </p:sp>
      <p:sp>
        <p:nvSpPr>
          <p:cNvPr id="4" name="Rectangle 3"/>
          <p:cNvSpPr/>
          <p:nvPr/>
        </p:nvSpPr>
        <p:spPr>
          <a:xfrm>
            <a:off x="1828800" y="587375"/>
            <a:ext cx="6096000" cy="400110"/>
          </a:xfrm>
          <a:prstGeom prst="rect">
            <a:avLst/>
          </a:prstGeom>
        </p:spPr>
        <p:txBody>
          <a:bodyPr wrap="square">
            <a:spAutoFit/>
          </a:bodyPr>
          <a:lstStyle/>
          <a:p>
            <a:r>
              <a:rPr lang="en-US" sz="2000" dirty="0"/>
              <a:t>http://msdn.microsoft.com/en-us/library/c570k3f3.aspx</a:t>
            </a:r>
          </a:p>
        </p:txBody>
      </p:sp>
      <p:grpSp>
        <p:nvGrpSpPr>
          <p:cNvPr id="43" name="Group 42"/>
          <p:cNvGrpSpPr/>
          <p:nvPr/>
        </p:nvGrpSpPr>
        <p:grpSpPr>
          <a:xfrm>
            <a:off x="5105400" y="4191000"/>
            <a:ext cx="4081520" cy="2614315"/>
            <a:chOff x="4812330" y="4267200"/>
            <a:chExt cx="4081520" cy="2614315"/>
          </a:xfrm>
        </p:grpSpPr>
        <p:sp>
          <p:nvSpPr>
            <p:cNvPr id="5" name="Oval 4"/>
            <p:cNvSpPr/>
            <p:nvPr/>
          </p:nvSpPr>
          <p:spPr bwMode="auto">
            <a:xfrm>
              <a:off x="6506345" y="4718020"/>
              <a:ext cx="533400" cy="53340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 name="Oval 5"/>
            <p:cNvSpPr/>
            <p:nvPr/>
          </p:nvSpPr>
          <p:spPr bwMode="auto">
            <a:xfrm>
              <a:off x="5439545" y="5454620"/>
              <a:ext cx="533400" cy="533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6506345" y="5454620"/>
              <a:ext cx="533400" cy="533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Oval 7"/>
            <p:cNvSpPr/>
            <p:nvPr/>
          </p:nvSpPr>
          <p:spPr bwMode="auto">
            <a:xfrm>
              <a:off x="7649345" y="5454620"/>
              <a:ext cx="533400" cy="533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10" name="Straight Arrow Connector 9"/>
            <p:cNvCxnSpPr>
              <a:stCxn id="5" idx="2"/>
              <a:endCxn id="6" idx="7"/>
            </p:cNvCxnSpPr>
            <p:nvPr/>
          </p:nvCxnSpPr>
          <p:spPr bwMode="auto">
            <a:xfrm flipH="1">
              <a:off x="5894830" y="4984720"/>
              <a:ext cx="611515" cy="548015"/>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5" idx="4"/>
              <a:endCxn id="7" idx="0"/>
            </p:cNvCxnSpPr>
            <p:nvPr/>
          </p:nvCxnSpPr>
          <p:spPr bwMode="auto">
            <a:xfrm>
              <a:off x="6773045" y="5251420"/>
              <a:ext cx="0" cy="20320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endCxn id="5" idx="0"/>
            </p:cNvCxnSpPr>
            <p:nvPr/>
          </p:nvCxnSpPr>
          <p:spPr bwMode="auto">
            <a:xfrm>
              <a:off x="6773045" y="4489420"/>
              <a:ext cx="0" cy="22860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5" idx="6"/>
              <a:endCxn id="8" idx="1"/>
            </p:cNvCxnSpPr>
            <p:nvPr/>
          </p:nvCxnSpPr>
          <p:spPr bwMode="auto">
            <a:xfrm>
              <a:off x="7039745" y="4984720"/>
              <a:ext cx="687715" cy="548015"/>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6781800" y="4267200"/>
              <a:ext cx="867545" cy="400110"/>
            </a:xfrm>
            <a:prstGeom prst="rect">
              <a:avLst/>
            </a:prstGeom>
            <a:noFill/>
          </p:spPr>
          <p:txBody>
            <a:bodyPr wrap="none" rtlCol="0">
              <a:spAutoFit/>
            </a:bodyPr>
            <a:lstStyle/>
            <a:p>
              <a:r>
                <a:rPr lang="en-US" sz="2000" dirty="0" smtClean="0"/>
                <a:t>Object</a:t>
              </a:r>
              <a:endParaRPr lang="en-US" sz="2000" dirty="0"/>
            </a:p>
          </p:txBody>
        </p:sp>
        <p:sp>
          <p:nvSpPr>
            <p:cNvPr id="22" name="TextBox 21"/>
            <p:cNvSpPr txBox="1"/>
            <p:nvPr/>
          </p:nvSpPr>
          <p:spPr>
            <a:xfrm>
              <a:off x="4959150" y="5105400"/>
              <a:ext cx="1136850" cy="400110"/>
            </a:xfrm>
            <a:prstGeom prst="rect">
              <a:avLst/>
            </a:prstGeom>
            <a:noFill/>
          </p:spPr>
          <p:txBody>
            <a:bodyPr wrap="none" rtlCol="0">
              <a:spAutoFit/>
            </a:bodyPr>
            <a:lstStyle/>
            <a:p>
              <a:r>
                <a:rPr lang="en-US" sz="2000" dirty="0" smtClean="0"/>
                <a:t>Furniture</a:t>
              </a:r>
              <a:endParaRPr lang="en-US" sz="2000" dirty="0"/>
            </a:p>
          </p:txBody>
        </p:sp>
        <p:sp>
          <p:nvSpPr>
            <p:cNvPr id="23" name="Oval 22"/>
            <p:cNvSpPr/>
            <p:nvPr/>
          </p:nvSpPr>
          <p:spPr bwMode="auto">
            <a:xfrm>
              <a:off x="4906145" y="6013420"/>
              <a:ext cx="533400" cy="533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4" name="Oval 23"/>
            <p:cNvSpPr/>
            <p:nvPr/>
          </p:nvSpPr>
          <p:spPr bwMode="auto">
            <a:xfrm>
              <a:off x="5972945" y="6013420"/>
              <a:ext cx="533400" cy="533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26" name="Straight Arrow Connector 25"/>
            <p:cNvCxnSpPr>
              <a:stCxn id="6" idx="5"/>
              <a:endCxn id="24" idx="1"/>
            </p:cNvCxnSpPr>
            <p:nvPr/>
          </p:nvCxnSpPr>
          <p:spPr bwMode="auto">
            <a:xfrm>
              <a:off x="5894830" y="5909905"/>
              <a:ext cx="156230" cy="18163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6" idx="3"/>
              <a:endCxn id="23" idx="7"/>
            </p:cNvCxnSpPr>
            <p:nvPr/>
          </p:nvCxnSpPr>
          <p:spPr bwMode="auto">
            <a:xfrm flipH="1">
              <a:off x="5361430" y="5909905"/>
              <a:ext cx="156230" cy="18163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4812330" y="6481405"/>
              <a:ext cx="753732" cy="400110"/>
            </a:xfrm>
            <a:prstGeom prst="rect">
              <a:avLst/>
            </a:prstGeom>
            <a:noFill/>
          </p:spPr>
          <p:txBody>
            <a:bodyPr wrap="none" rtlCol="0">
              <a:spAutoFit/>
            </a:bodyPr>
            <a:lstStyle/>
            <a:p>
              <a:r>
                <a:rPr lang="en-US" sz="2000" dirty="0" smtClean="0"/>
                <a:t>Chair</a:t>
              </a:r>
              <a:endParaRPr lang="en-US" sz="2000" dirty="0"/>
            </a:p>
          </p:txBody>
        </p:sp>
        <p:sp>
          <p:nvSpPr>
            <p:cNvPr id="33" name="TextBox 32"/>
            <p:cNvSpPr txBox="1"/>
            <p:nvPr/>
          </p:nvSpPr>
          <p:spPr>
            <a:xfrm>
              <a:off x="5879130" y="6472535"/>
              <a:ext cx="750270" cy="400110"/>
            </a:xfrm>
            <a:prstGeom prst="rect">
              <a:avLst/>
            </a:prstGeom>
            <a:noFill/>
          </p:spPr>
          <p:txBody>
            <a:bodyPr wrap="none" rtlCol="0">
              <a:spAutoFit/>
            </a:bodyPr>
            <a:lstStyle/>
            <a:p>
              <a:r>
                <a:rPr lang="en-US" sz="2000" dirty="0" smtClean="0"/>
                <a:t>Table</a:t>
              </a:r>
              <a:endParaRPr lang="en-US" sz="2000" dirty="0"/>
            </a:p>
          </p:txBody>
        </p:sp>
        <p:sp>
          <p:nvSpPr>
            <p:cNvPr id="34" name="TextBox 33"/>
            <p:cNvSpPr txBox="1"/>
            <p:nvPr/>
          </p:nvSpPr>
          <p:spPr>
            <a:xfrm>
              <a:off x="7543800" y="5086290"/>
              <a:ext cx="1350050" cy="400110"/>
            </a:xfrm>
            <a:prstGeom prst="rect">
              <a:avLst/>
            </a:prstGeom>
            <a:noFill/>
          </p:spPr>
          <p:txBody>
            <a:bodyPr wrap="none" rtlCol="0">
              <a:spAutoFit/>
            </a:bodyPr>
            <a:lstStyle/>
            <a:p>
              <a:r>
                <a:rPr lang="en-US" sz="2000" dirty="0" smtClean="0"/>
                <a:t>Publication</a:t>
              </a:r>
              <a:endParaRPr lang="en-US" sz="2000" dirty="0"/>
            </a:p>
          </p:txBody>
        </p:sp>
        <p:sp>
          <p:nvSpPr>
            <p:cNvPr id="35" name="Oval 34"/>
            <p:cNvSpPr/>
            <p:nvPr/>
          </p:nvSpPr>
          <p:spPr bwMode="auto">
            <a:xfrm>
              <a:off x="8126075" y="6248400"/>
              <a:ext cx="533400" cy="533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36" name="Straight Arrow Connector 35"/>
            <p:cNvCxnSpPr>
              <a:stCxn id="8" idx="5"/>
            </p:cNvCxnSpPr>
            <p:nvPr/>
          </p:nvCxnSpPr>
          <p:spPr bwMode="auto">
            <a:xfrm>
              <a:off x="8104630" y="5909905"/>
              <a:ext cx="288145" cy="338495"/>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6639615" y="5924490"/>
              <a:ext cx="1208985" cy="400110"/>
            </a:xfrm>
            <a:prstGeom prst="rect">
              <a:avLst/>
            </a:prstGeom>
            <a:noFill/>
          </p:spPr>
          <p:txBody>
            <a:bodyPr wrap="none" rtlCol="0">
              <a:spAutoFit/>
            </a:bodyPr>
            <a:lstStyle/>
            <a:p>
              <a:r>
                <a:rPr lang="en-US" sz="2000" dirty="0" smtClean="0"/>
                <a:t>Computer</a:t>
              </a:r>
              <a:endParaRPr lang="en-US" sz="2000" dirty="0"/>
            </a:p>
          </p:txBody>
        </p:sp>
        <p:sp>
          <p:nvSpPr>
            <p:cNvPr id="44" name="TextBox 43"/>
            <p:cNvSpPr txBox="1"/>
            <p:nvPr/>
          </p:nvSpPr>
          <p:spPr>
            <a:xfrm>
              <a:off x="7488692" y="6457890"/>
              <a:ext cx="740908" cy="400110"/>
            </a:xfrm>
            <a:prstGeom prst="rect">
              <a:avLst/>
            </a:prstGeom>
            <a:noFill/>
          </p:spPr>
          <p:txBody>
            <a:bodyPr wrap="none" rtlCol="0">
              <a:spAutoFit/>
            </a:bodyPr>
            <a:lstStyle/>
            <a:p>
              <a:r>
                <a:rPr lang="en-US" sz="2000" dirty="0" smtClean="0"/>
                <a:t>Book</a:t>
              </a:r>
              <a:endParaRPr lang="en-US" sz="2000" dirty="0"/>
            </a:p>
          </p:txBody>
        </p:sp>
      </p:grpSp>
    </p:spTree>
    <p:extLst>
      <p:ext uri="{BB962C8B-B14F-4D97-AF65-F5344CB8AC3E}">
        <p14:creationId xmlns:p14="http://schemas.microsoft.com/office/powerpoint/2010/main" val="214135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up)">
                                      <p:cBhvr>
                                        <p:cTn id="7" dur="500"/>
                                        <p:tgtEl>
                                          <p:spTgt spid="3">
                                            <p:txEl>
                                              <p:pRg st="3" end="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up)">
                                      <p:cBhvr>
                                        <p:cTn id="16" dur="500"/>
                                        <p:tgtEl>
                                          <p:spTgt spid="3">
                                            <p:txEl>
                                              <p:pRg st="4" end="4"/>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up)">
                                      <p:cBhvr>
                                        <p:cTn id="20" dur="500"/>
                                        <p:tgtEl>
                                          <p:spTgt spid="3">
                                            <p:txEl>
                                              <p:pRg st="5" end="5"/>
                                            </p:txEl>
                                          </p:spTgt>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up)">
                                      <p:cBhvr>
                                        <p:cTn id="24" dur="500"/>
                                        <p:tgtEl>
                                          <p:spTgt spid="3">
                                            <p:txEl>
                                              <p:pRg st="6" end="6"/>
                                            </p:txEl>
                                          </p:spTgt>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sz="3600" dirty="0" smtClean="0"/>
              <a:t>C++ Generic Types</a:t>
            </a:r>
            <a:endParaRPr lang="en-US" sz="3600" dirty="0"/>
          </a:p>
        </p:txBody>
      </p:sp>
      <p:sp>
        <p:nvSpPr>
          <p:cNvPr id="3" name="Content Placeholder 2"/>
          <p:cNvSpPr>
            <a:spLocks noGrp="1"/>
          </p:cNvSpPr>
          <p:nvPr>
            <p:ph idx="1"/>
          </p:nvPr>
        </p:nvSpPr>
        <p:spPr>
          <a:xfrm>
            <a:off x="457201" y="1362075"/>
            <a:ext cx="8610599" cy="5495925"/>
          </a:xfrm>
        </p:spPr>
        <p:txBody>
          <a:bodyPr/>
          <a:lstStyle/>
          <a:p>
            <a:pPr marL="457200" indent="-457200">
              <a:buFont typeface="Wingdings" pitchFamily="2" charset="2"/>
              <a:buChar char="q"/>
            </a:pPr>
            <a:r>
              <a:rPr lang="en-US" sz="3200" dirty="0" smtClean="0"/>
              <a:t>Generic types </a:t>
            </a:r>
            <a:r>
              <a:rPr lang="en-US" sz="3200" dirty="0"/>
              <a:t>are </a:t>
            </a:r>
            <a:r>
              <a:rPr lang="en-US" sz="3200" dirty="0">
                <a:solidFill>
                  <a:srgbClr val="0070C0"/>
                </a:solidFill>
              </a:rPr>
              <a:t>parameterized </a:t>
            </a:r>
            <a:r>
              <a:rPr lang="en-US" sz="3200" dirty="0" smtClean="0">
                <a:solidFill>
                  <a:srgbClr val="0070C0"/>
                </a:solidFill>
              </a:rPr>
              <a:t>types</a:t>
            </a:r>
            <a:r>
              <a:rPr lang="en-US" sz="3200" dirty="0"/>
              <a:t>;</a:t>
            </a:r>
            <a:endParaRPr lang="en-US" sz="3200" dirty="0" smtClean="0"/>
          </a:p>
          <a:p>
            <a:pPr marL="457200" indent="-457200">
              <a:buFont typeface="Wingdings" pitchFamily="2" charset="2"/>
              <a:buChar char="q"/>
            </a:pPr>
            <a:r>
              <a:rPr lang="en-US" sz="3200" dirty="0" smtClean="0"/>
              <a:t>A </a:t>
            </a:r>
            <a:r>
              <a:rPr lang="en-US" sz="3200" dirty="0">
                <a:solidFill>
                  <a:srgbClr val="0070C0"/>
                </a:solidFill>
              </a:rPr>
              <a:t>parameterized type </a:t>
            </a:r>
            <a:r>
              <a:rPr lang="en-US" sz="3200" dirty="0"/>
              <a:t>is a type that is defined with an </a:t>
            </a:r>
            <a:r>
              <a:rPr lang="en-US" sz="3200" dirty="0" smtClean="0"/>
              <a:t>unknown (undefined yet) </a:t>
            </a:r>
            <a:r>
              <a:rPr lang="en-US" sz="3200" dirty="0"/>
              <a:t>type parameter </a:t>
            </a:r>
            <a:r>
              <a:rPr lang="en-US" sz="3200" dirty="0" smtClean="0"/>
              <a:t>and is </a:t>
            </a:r>
            <a:r>
              <a:rPr lang="en-US" sz="3200" dirty="0"/>
              <a:t>specified </a:t>
            </a:r>
            <a:r>
              <a:rPr lang="en-US" sz="3200" dirty="0" smtClean="0"/>
              <a:t>using </a:t>
            </a:r>
            <a:r>
              <a:rPr lang="en-US" sz="3200" i="1" dirty="0" smtClean="0">
                <a:solidFill>
                  <a:srgbClr val="00B0F0"/>
                </a:solidFill>
              </a:rPr>
              <a:t>generic</a:t>
            </a:r>
            <a:r>
              <a:rPr lang="en-US" sz="3200" dirty="0" smtClean="0"/>
              <a:t> keyword;</a:t>
            </a:r>
          </a:p>
          <a:p>
            <a:pPr marL="879475" lvl="1" indent="-457200"/>
            <a:r>
              <a:rPr lang="en-US" sz="2800" dirty="0">
                <a:solidFill>
                  <a:srgbClr val="0070C0"/>
                </a:solidFill>
              </a:rPr>
              <a:t>generic </a:t>
            </a:r>
            <a:r>
              <a:rPr lang="en-US" sz="2800" dirty="0" smtClean="0">
                <a:solidFill>
                  <a:srgbClr val="0070C0"/>
                </a:solidFill>
              </a:rPr>
              <a:t>&lt;</a:t>
            </a:r>
            <a:r>
              <a:rPr lang="en-US" sz="2800" dirty="0" err="1" smtClean="0">
                <a:solidFill>
                  <a:srgbClr val="0070C0"/>
                </a:solidFill>
              </a:rPr>
              <a:t>typeName</a:t>
            </a:r>
            <a:r>
              <a:rPr lang="en-US" sz="2800" dirty="0" smtClean="0">
                <a:solidFill>
                  <a:srgbClr val="0070C0"/>
                </a:solidFill>
              </a:rPr>
              <a:t> </a:t>
            </a:r>
            <a:r>
              <a:rPr lang="en-US" sz="2800" dirty="0">
                <a:solidFill>
                  <a:srgbClr val="0070C0"/>
                </a:solidFill>
              </a:rPr>
              <a:t>T&gt;</a:t>
            </a:r>
            <a:endParaRPr lang="en-US" sz="2800" dirty="0" smtClean="0">
              <a:solidFill>
                <a:srgbClr val="0070C0"/>
              </a:solidFill>
            </a:endParaRPr>
          </a:p>
          <a:p>
            <a:pPr marL="457200" indent="-457200">
              <a:buFont typeface="Wingdings" pitchFamily="2" charset="2"/>
              <a:buChar char="q"/>
            </a:pPr>
            <a:r>
              <a:rPr lang="en-US" sz="3200" dirty="0"/>
              <a:t>A type constructed from a generic type is referred to as a </a:t>
            </a:r>
            <a:r>
              <a:rPr lang="en-US" sz="3200" b="1" dirty="0">
                <a:solidFill>
                  <a:schemeClr val="tx1"/>
                </a:solidFill>
              </a:rPr>
              <a:t>constructed type</a:t>
            </a:r>
            <a:r>
              <a:rPr lang="en-US" sz="3200" dirty="0"/>
              <a:t>. A type not fully specified, such as </a:t>
            </a:r>
            <a:r>
              <a:rPr lang="en-US" sz="3200" dirty="0" smtClean="0">
                <a:solidFill>
                  <a:srgbClr val="0070C0"/>
                </a:solidFill>
              </a:rPr>
              <a:t>List&lt;T&gt;</a:t>
            </a:r>
            <a:r>
              <a:rPr lang="en-US" sz="3200" dirty="0" smtClean="0"/>
              <a:t>, is </a:t>
            </a:r>
            <a:r>
              <a:rPr lang="en-US" sz="3200" dirty="0"/>
              <a:t>an </a:t>
            </a:r>
            <a:r>
              <a:rPr lang="en-US" sz="3200" i="1" dirty="0">
                <a:solidFill>
                  <a:srgbClr val="0033CC"/>
                </a:solidFill>
              </a:rPr>
              <a:t>open constructed type</a:t>
            </a:r>
            <a:r>
              <a:rPr lang="en-US" sz="3200" dirty="0"/>
              <a:t>; a type fully specified, such </a:t>
            </a:r>
            <a:r>
              <a:rPr lang="en-US" sz="3200" dirty="0" smtClean="0"/>
              <a:t>as </a:t>
            </a:r>
            <a:r>
              <a:rPr lang="en-US" sz="3200" dirty="0" smtClean="0">
                <a:solidFill>
                  <a:srgbClr val="0070C0"/>
                </a:solidFill>
              </a:rPr>
              <a:t>List&lt;double</a:t>
            </a:r>
            <a:r>
              <a:rPr lang="en-US" sz="3200" dirty="0">
                <a:solidFill>
                  <a:srgbClr val="0070C0"/>
                </a:solidFill>
              </a:rPr>
              <a:t>&gt;</a:t>
            </a:r>
            <a:r>
              <a:rPr lang="en-US" sz="3200" dirty="0"/>
              <a:t>, is a </a:t>
            </a:r>
            <a:r>
              <a:rPr lang="en-US" sz="3200" i="1" dirty="0">
                <a:solidFill>
                  <a:srgbClr val="0033CC"/>
                </a:solidFill>
              </a:rPr>
              <a:t>closed constructed type</a:t>
            </a:r>
            <a:r>
              <a:rPr lang="en-US" sz="3200" dirty="0"/>
              <a:t> or </a:t>
            </a:r>
            <a:r>
              <a:rPr lang="en-US" sz="3200" i="1" dirty="0"/>
              <a:t>specialized type</a:t>
            </a:r>
            <a:r>
              <a:rPr lang="en-US" sz="3200" dirty="0"/>
              <a:t>. </a:t>
            </a:r>
            <a:endParaRPr lang="en-US" sz="3200" dirty="0" smtClean="0"/>
          </a:p>
        </p:txBody>
      </p:sp>
      <p:sp>
        <p:nvSpPr>
          <p:cNvPr id="4" name="Rectangle 3"/>
          <p:cNvSpPr/>
          <p:nvPr/>
        </p:nvSpPr>
        <p:spPr>
          <a:xfrm>
            <a:off x="1828800" y="587375"/>
            <a:ext cx="6096000" cy="400110"/>
          </a:xfrm>
          <a:prstGeom prst="rect">
            <a:avLst/>
          </a:prstGeom>
        </p:spPr>
        <p:txBody>
          <a:bodyPr wrap="square">
            <a:spAutoFit/>
          </a:bodyPr>
          <a:lstStyle/>
          <a:p>
            <a:r>
              <a:rPr lang="en-US" sz="2000" dirty="0"/>
              <a:t>http://msdn.microsoft.com/en-us/library/c570k3f3.aspx</a:t>
            </a:r>
          </a:p>
        </p:txBody>
      </p:sp>
    </p:spTree>
    <p:extLst>
      <p:ext uri="{BB962C8B-B14F-4D97-AF65-F5344CB8AC3E}">
        <p14:creationId xmlns:p14="http://schemas.microsoft.com/office/powerpoint/2010/main" val="31329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25488" y="806450"/>
            <a:ext cx="8418512" cy="55721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tabLst>
                <a:tab pos="635000" algn="l"/>
              </a:tabLst>
            </a:pPr>
            <a:r>
              <a:rPr lang="en-US">
                <a:latin typeface="Arial" pitchFamily="34" charset="0"/>
              </a:rPr>
              <a:t>class </a:t>
            </a:r>
            <a:r>
              <a:rPr lang="en-US" b="1">
                <a:latin typeface="Arial" pitchFamily="34" charset="0"/>
              </a:rPr>
              <a:t>Queue</a:t>
            </a:r>
            <a:r>
              <a:rPr lang="en-US">
                <a:latin typeface="Arial" pitchFamily="34" charset="0"/>
              </a:rPr>
              <a:t> {		</a:t>
            </a:r>
          </a:p>
          <a:p>
            <a:pPr defTabSz="966788">
              <a:tabLst>
                <a:tab pos="635000" algn="l"/>
              </a:tabLst>
            </a:pPr>
            <a:r>
              <a:rPr lang="en-US">
                <a:latin typeface="Arial" pitchFamily="34" charset="0"/>
              </a:rPr>
              <a:t>private:		</a:t>
            </a:r>
          </a:p>
          <a:p>
            <a:pPr defTabSz="966788">
              <a:tabLst>
                <a:tab pos="635000" algn="l"/>
              </a:tabLst>
            </a:pPr>
            <a:r>
              <a:rPr lang="en-US">
                <a:latin typeface="Arial" pitchFamily="34" charset="0"/>
              </a:rPr>
              <a:t>	int queue_size;</a:t>
            </a:r>
          </a:p>
          <a:p>
            <a:pPr defTabSz="966788">
              <a:tabLst>
                <a:tab pos="635000" algn="l"/>
              </a:tabLst>
            </a:pPr>
            <a:r>
              <a:rPr lang="en-US">
                <a:latin typeface="Arial" pitchFamily="34" charset="0"/>
              </a:rPr>
              <a:t>protected:	</a:t>
            </a:r>
          </a:p>
          <a:p>
            <a:pPr defTabSz="966788">
              <a:tabLst>
                <a:tab pos="635000" algn="l"/>
              </a:tabLst>
            </a:pPr>
            <a:r>
              <a:rPr lang="en-US">
                <a:latin typeface="Arial" pitchFamily="34" charset="0"/>
              </a:rPr>
              <a:t>	int *buffer;	int front;	int rear; 	</a:t>
            </a:r>
          </a:p>
          <a:p>
            <a:pPr defTabSz="966788">
              <a:tabLst>
                <a:tab pos="635000" algn="l"/>
              </a:tabLst>
            </a:pPr>
            <a:r>
              <a:rPr lang="en-US">
                <a:latin typeface="Arial" pitchFamily="34" charset="0"/>
              </a:rPr>
              <a:t>public:		</a:t>
            </a:r>
          </a:p>
          <a:p>
            <a:pPr defTabSz="966788">
              <a:tabLst>
                <a:tab pos="635000" algn="l"/>
              </a:tabLst>
            </a:pPr>
            <a:r>
              <a:rPr lang="en-US">
                <a:latin typeface="Arial" pitchFamily="34" charset="0"/>
              </a:rPr>
              <a:t>	</a:t>
            </a:r>
            <a:r>
              <a:rPr lang="en-US">
                <a:solidFill>
                  <a:schemeClr val="accent2"/>
                </a:solidFill>
                <a:latin typeface="Arial" pitchFamily="34" charset="0"/>
              </a:rPr>
              <a:t>void enqueue(int v) {	// add an element</a:t>
            </a:r>
          </a:p>
          <a:p>
            <a:pPr defTabSz="966788">
              <a:tabLst>
                <a:tab pos="635000" algn="l"/>
              </a:tabLst>
            </a:pPr>
            <a:r>
              <a:rPr lang="en-US">
                <a:solidFill>
                  <a:schemeClr val="accent2"/>
                </a:solidFill>
                <a:latin typeface="Arial" pitchFamily="34" charset="0"/>
              </a:rPr>
              <a:t>		if (rear &lt; queue_size)</a:t>
            </a:r>
          </a:p>
          <a:p>
            <a:pPr defTabSz="966788">
              <a:tabLst>
                <a:tab pos="635000" algn="l"/>
              </a:tabLst>
            </a:pPr>
            <a:r>
              <a:rPr lang="en-US">
                <a:solidFill>
                  <a:schemeClr val="accent2"/>
                </a:solidFill>
                <a:latin typeface="Arial" pitchFamily="34" charset="0"/>
              </a:rPr>
              <a:t>			buffer[rear++] = v;</a:t>
            </a:r>
          </a:p>
          <a:p>
            <a:pPr defTabSz="966788">
              <a:tabLst>
                <a:tab pos="635000" algn="l"/>
              </a:tabLst>
            </a:pPr>
            <a:r>
              <a:rPr lang="en-US">
                <a:solidFill>
                  <a:schemeClr val="accent2"/>
                </a:solidFill>
                <a:latin typeface="Arial" pitchFamily="34" charset="0"/>
              </a:rPr>
              <a:t>		else</a:t>
            </a:r>
          </a:p>
          <a:p>
            <a:pPr defTabSz="966788">
              <a:tabLst>
                <a:tab pos="635000" algn="l"/>
              </a:tabLst>
            </a:pPr>
            <a:r>
              <a:rPr lang="en-US">
                <a:solidFill>
                  <a:schemeClr val="accent2"/>
                </a:solidFill>
                <a:latin typeface="Arial" pitchFamily="34" charset="0"/>
              </a:rPr>
              <a:t>			if (compact())</a:t>
            </a:r>
          </a:p>
          <a:p>
            <a:pPr defTabSz="966788">
              <a:tabLst>
                <a:tab pos="635000" algn="l"/>
              </a:tabLst>
            </a:pPr>
            <a:r>
              <a:rPr lang="en-US">
                <a:solidFill>
                  <a:schemeClr val="accent2"/>
                </a:solidFill>
                <a:latin typeface="Arial" pitchFamily="34" charset="0"/>
              </a:rPr>
              <a:t>				buffer[rear++] = v;</a:t>
            </a:r>
          </a:p>
          <a:p>
            <a:pPr defTabSz="966788">
              <a:tabLst>
                <a:tab pos="635000" algn="l"/>
              </a:tabLst>
            </a:pPr>
            <a:r>
              <a:rPr lang="en-US">
                <a:solidFill>
                  <a:schemeClr val="accent2"/>
                </a:solidFill>
                <a:latin typeface="Arial" pitchFamily="34" charset="0"/>
              </a:rPr>
              <a:t>	}</a:t>
            </a:r>
          </a:p>
          <a:p>
            <a:pPr defTabSz="966788">
              <a:tabLst>
                <a:tab pos="635000" algn="l"/>
              </a:tabLst>
            </a:pPr>
            <a:r>
              <a:rPr lang="en-US">
                <a:latin typeface="Arial" pitchFamily="34" charset="0"/>
              </a:rPr>
              <a:t>	</a:t>
            </a:r>
            <a:r>
              <a:rPr lang="en-US">
                <a:solidFill>
                  <a:srgbClr val="CC3300"/>
                </a:solidFill>
                <a:latin typeface="Arial" pitchFamily="34" charset="0"/>
              </a:rPr>
              <a:t>bool compact(void);</a:t>
            </a:r>
            <a:r>
              <a:rPr lang="en-US">
                <a:latin typeface="Arial" pitchFamily="34" charset="0"/>
              </a:rPr>
              <a:t>	// implementation outside class</a:t>
            </a:r>
          </a:p>
          <a:p>
            <a:pPr defTabSz="966788">
              <a:tabLst>
                <a:tab pos="635000" algn="l"/>
              </a:tabLst>
            </a:pPr>
            <a:r>
              <a:rPr lang="en-US">
                <a:latin typeface="Arial" pitchFamily="34" charset="0"/>
              </a:rPr>
              <a:t>};	</a:t>
            </a:r>
            <a:endParaRPr lang="en-GB">
              <a:latin typeface="Arial" pitchFamily="34" charset="0"/>
            </a:endParaRPr>
          </a:p>
        </p:txBody>
      </p:sp>
      <p:sp>
        <p:nvSpPr>
          <p:cNvPr id="9219" name="Rectangle 3"/>
          <p:cNvSpPr>
            <a:spLocks noChangeArrowheads="1"/>
          </p:cNvSpPr>
          <p:nvPr/>
        </p:nvSpPr>
        <p:spPr bwMode="auto">
          <a:xfrm>
            <a:off x="671513" y="161925"/>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a:solidFill>
                  <a:schemeClr val="accent2"/>
                </a:solidFill>
                <a:cs typeface="Times New Roman" pitchFamily="18" charset="0"/>
              </a:rPr>
              <a:t>Place a member function in the class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sz="3600" dirty="0" smtClean="0"/>
              <a:t>Parameterize the Generic Type</a:t>
            </a:r>
            <a:endParaRPr lang="en-US" sz="3600" dirty="0"/>
          </a:p>
        </p:txBody>
      </p:sp>
      <p:sp>
        <p:nvSpPr>
          <p:cNvPr id="3" name="Content Placeholder 2"/>
          <p:cNvSpPr>
            <a:spLocks noGrp="1"/>
          </p:cNvSpPr>
          <p:nvPr>
            <p:ph idx="1"/>
          </p:nvPr>
        </p:nvSpPr>
        <p:spPr>
          <a:xfrm>
            <a:off x="381000" y="990600"/>
            <a:ext cx="8458200" cy="5638800"/>
          </a:xfrm>
        </p:spPr>
        <p:txBody>
          <a:bodyPr/>
          <a:lstStyle/>
          <a:p>
            <a:pPr marL="457200" indent="-457200">
              <a:buFont typeface="Wingdings" pitchFamily="2" charset="2"/>
              <a:buChar char="q"/>
            </a:pPr>
            <a:r>
              <a:rPr lang="en-US" sz="3200" dirty="0" smtClean="0">
                <a:solidFill>
                  <a:schemeClr val="bg1">
                    <a:lumMod val="50000"/>
                  </a:schemeClr>
                </a:solidFill>
              </a:rPr>
              <a:t>How do you organize these classes?</a:t>
            </a:r>
            <a:endParaRPr lang="en-US" sz="3200" dirty="0">
              <a:solidFill>
                <a:schemeClr val="bg1">
                  <a:lumMod val="50000"/>
                </a:schemeClr>
              </a:solidFill>
            </a:endParaRPr>
          </a:p>
          <a:p>
            <a:pPr marL="879475" lvl="1" indent="-457200"/>
            <a:r>
              <a:rPr lang="en-US" sz="2400" dirty="0">
                <a:solidFill>
                  <a:schemeClr val="bg1">
                    <a:lumMod val="50000"/>
                  </a:schemeClr>
                </a:solidFill>
              </a:rPr>
              <a:t>Use inherence to put all the classes in a </a:t>
            </a:r>
            <a:r>
              <a:rPr lang="en-US" sz="2400" dirty="0" smtClean="0">
                <a:solidFill>
                  <a:schemeClr val="bg1">
                    <a:lumMod val="50000"/>
                  </a:schemeClr>
                </a:solidFill>
              </a:rPr>
              <a:t>hierarchical tree. </a:t>
            </a:r>
            <a:r>
              <a:rPr lang="en-US" sz="2400" dirty="0">
                <a:solidFill>
                  <a:schemeClr val="bg1">
                    <a:lumMod val="50000"/>
                  </a:schemeClr>
                </a:solidFill>
              </a:rPr>
              <a:t>Does it make sense?</a:t>
            </a:r>
          </a:p>
          <a:p>
            <a:pPr marL="879475" lvl="1" indent="-457200"/>
            <a:r>
              <a:rPr lang="en-US" sz="2400" dirty="0">
                <a:solidFill>
                  <a:schemeClr val="bg1">
                    <a:lumMod val="50000"/>
                  </a:schemeClr>
                </a:solidFill>
              </a:rPr>
              <a:t>Use System::Object class </a:t>
            </a:r>
            <a:r>
              <a:rPr lang="en-US" sz="2400" dirty="0" smtClean="0">
                <a:solidFill>
                  <a:schemeClr val="bg1">
                    <a:lumMod val="50000"/>
                  </a:schemeClr>
                </a:solidFill>
              </a:rPr>
              <a:t>(root) to </a:t>
            </a:r>
            <a:r>
              <a:rPr lang="en-US" sz="2400" dirty="0">
                <a:solidFill>
                  <a:schemeClr val="bg1">
                    <a:lumMod val="50000"/>
                  </a:schemeClr>
                </a:solidFill>
              </a:rPr>
              <a:t>declare the type of the list element. It works, but the list will take any types objects: Horse</a:t>
            </a:r>
            <a:r>
              <a:rPr lang="en-US" sz="2400" dirty="0" smtClean="0">
                <a:solidFill>
                  <a:schemeClr val="bg1">
                    <a:lumMod val="50000"/>
                  </a:schemeClr>
                </a:solidFill>
              </a:rPr>
              <a:t>, Tree, and Vegetable.</a:t>
            </a:r>
          </a:p>
          <a:p>
            <a:pPr marL="457200" indent="-457200">
              <a:buFont typeface="Wingdings" pitchFamily="2" charset="2"/>
              <a:buChar char="q"/>
            </a:pPr>
            <a:r>
              <a:rPr lang="en-US" sz="3200" dirty="0" smtClean="0">
                <a:solidFill>
                  <a:schemeClr val="bg1">
                    <a:lumMod val="50000"/>
                  </a:schemeClr>
                </a:solidFill>
              </a:rPr>
              <a:t>If we use Object type, we include everything.</a:t>
            </a:r>
          </a:p>
          <a:p>
            <a:pPr marL="457200" indent="-457200">
              <a:buFont typeface="Wingdings" pitchFamily="2" charset="2"/>
              <a:buChar char="q"/>
            </a:pPr>
            <a:r>
              <a:rPr lang="en-US" sz="3200" dirty="0" smtClean="0"/>
              <a:t>We </a:t>
            </a:r>
            <a:r>
              <a:rPr lang="en-US" sz="3200" dirty="0"/>
              <a:t>can parameterize the </a:t>
            </a:r>
            <a:r>
              <a:rPr lang="en-US" sz="3200" i="1" dirty="0" smtClean="0"/>
              <a:t>generic</a:t>
            </a:r>
            <a:r>
              <a:rPr lang="en-US" sz="3200" dirty="0" smtClean="0"/>
              <a:t> </a:t>
            </a:r>
            <a:r>
              <a:rPr lang="en-US" sz="3200" dirty="0"/>
              <a:t>type to </a:t>
            </a:r>
            <a:r>
              <a:rPr lang="en-US" sz="3200" dirty="0" smtClean="0"/>
              <a:t>include </a:t>
            </a:r>
            <a:r>
              <a:rPr lang="en-US" sz="3200" dirty="0">
                <a:solidFill>
                  <a:srgbClr val="0070C0"/>
                </a:solidFill>
              </a:rPr>
              <a:t>Book, Chair, Computer, Furniture, Publication, </a:t>
            </a:r>
            <a:r>
              <a:rPr lang="en-US" sz="3200" dirty="0">
                <a:solidFill>
                  <a:schemeClr val="tx1"/>
                </a:solidFill>
              </a:rPr>
              <a:t>and </a:t>
            </a:r>
            <a:r>
              <a:rPr lang="en-US" sz="3200" dirty="0">
                <a:solidFill>
                  <a:srgbClr val="0070C0"/>
                </a:solidFill>
              </a:rPr>
              <a:t>Table</a:t>
            </a:r>
            <a:r>
              <a:rPr lang="en-US" sz="3200" dirty="0" smtClean="0">
                <a:solidFill>
                  <a:schemeClr val="tx1"/>
                </a:solidFill>
              </a:rPr>
              <a:t>, but exclude others, such as </a:t>
            </a:r>
            <a:r>
              <a:rPr lang="en-US" sz="3200" dirty="0">
                <a:solidFill>
                  <a:srgbClr val="CC3300"/>
                </a:solidFill>
              </a:rPr>
              <a:t>Horse, Tree, and </a:t>
            </a:r>
            <a:r>
              <a:rPr lang="en-US" sz="3200" dirty="0" smtClean="0">
                <a:solidFill>
                  <a:srgbClr val="CC3300"/>
                </a:solidFill>
              </a:rPr>
              <a:t>Vegetable</a:t>
            </a:r>
            <a:endParaRPr lang="en-US" sz="3200" dirty="0">
              <a:solidFill>
                <a:srgbClr val="CC3300"/>
              </a:solidFill>
            </a:endParaRPr>
          </a:p>
        </p:txBody>
      </p:sp>
    </p:spTree>
    <p:extLst>
      <p:ext uri="{BB962C8B-B14F-4D97-AF65-F5344CB8AC3E}">
        <p14:creationId xmlns:p14="http://schemas.microsoft.com/office/powerpoint/2010/main" val="172292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up)">
                                      <p:cBhvr>
                                        <p:cTn id="11" dur="500"/>
                                        <p:tgtEl>
                                          <p:spTgt spid="3">
                                            <p:txEl>
                                              <p:pRg st="3" end="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up)">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sz="3600" dirty="0" smtClean="0"/>
              <a:t>Generic Function</a:t>
            </a:r>
            <a:endParaRPr lang="en-US" sz="3600" dirty="0"/>
          </a:p>
        </p:txBody>
      </p:sp>
      <p:sp>
        <p:nvSpPr>
          <p:cNvPr id="3" name="Content Placeholder 2"/>
          <p:cNvSpPr>
            <a:spLocks noGrp="1"/>
          </p:cNvSpPr>
          <p:nvPr>
            <p:ph idx="1"/>
          </p:nvPr>
        </p:nvSpPr>
        <p:spPr>
          <a:xfrm>
            <a:off x="609600" y="1209674"/>
            <a:ext cx="8229599" cy="5495925"/>
          </a:xfrm>
        </p:spPr>
        <p:txBody>
          <a:bodyPr/>
          <a:lstStyle/>
          <a:p>
            <a:pPr marL="457200" indent="-457200">
              <a:buFont typeface="Wingdings" pitchFamily="2" charset="2"/>
              <a:buChar char="q"/>
            </a:pPr>
            <a:r>
              <a:rPr lang="en-US" sz="3200" dirty="0"/>
              <a:t>A </a:t>
            </a:r>
            <a:r>
              <a:rPr lang="en-US" sz="3200" b="1" dirty="0">
                <a:solidFill>
                  <a:schemeClr val="accent2">
                    <a:lumMod val="75000"/>
                  </a:schemeClr>
                </a:solidFill>
              </a:rPr>
              <a:t>generic function </a:t>
            </a:r>
            <a:r>
              <a:rPr lang="en-US" sz="3200" dirty="0"/>
              <a:t>is a function that is declared </a:t>
            </a:r>
            <a:r>
              <a:rPr lang="en-US" sz="3200" dirty="0" smtClean="0"/>
              <a:t>using generic </a:t>
            </a:r>
            <a:r>
              <a:rPr lang="en-US" sz="3200" dirty="0"/>
              <a:t>type parameters. When called, actual types are used instead of the type parameters</a:t>
            </a:r>
            <a:r>
              <a:rPr lang="en-US" sz="3200" dirty="0" smtClean="0"/>
              <a:t>.</a:t>
            </a:r>
          </a:p>
          <a:p>
            <a:pPr marL="422275" lvl="1" indent="0">
              <a:buNone/>
            </a:pPr>
            <a:endParaRPr lang="en-US" sz="2800" dirty="0" smtClean="0">
              <a:latin typeface="Arial" pitchFamily="34" charset="0"/>
              <a:cs typeface="Arial" pitchFamily="34" charset="0"/>
            </a:endParaRPr>
          </a:p>
          <a:p>
            <a:pPr marL="422275" lvl="1" indent="0">
              <a:buNone/>
            </a:pPr>
            <a:r>
              <a:rPr lang="en-US" sz="2800" dirty="0" smtClean="0">
                <a:latin typeface="Arial" pitchFamily="34" charset="0"/>
                <a:cs typeface="Arial" pitchFamily="34" charset="0"/>
              </a:rPr>
              <a:t>generic &lt;</a:t>
            </a:r>
            <a:r>
              <a:rPr lang="en-US" sz="2800" dirty="0" err="1" smtClean="0">
                <a:latin typeface="Arial" pitchFamily="34" charset="0"/>
                <a:cs typeface="Arial" pitchFamily="34" charset="0"/>
              </a:rPr>
              <a:t>typeName</a:t>
            </a:r>
            <a:r>
              <a:rPr lang="en-US" sz="2800" dirty="0" smtClean="0">
                <a:latin typeface="Arial" pitchFamily="34" charset="0"/>
                <a:cs typeface="Arial" pitchFamily="34" charset="0"/>
              </a:rPr>
              <a:t> T1, </a:t>
            </a:r>
            <a:r>
              <a:rPr lang="en-US" sz="2800" dirty="0" err="1" smtClean="0">
                <a:latin typeface="Arial" pitchFamily="34" charset="0"/>
                <a:cs typeface="Arial" pitchFamily="34" charset="0"/>
              </a:rPr>
              <a:t>typeName</a:t>
            </a:r>
            <a:r>
              <a:rPr lang="en-US" sz="2800" dirty="0" smtClean="0">
                <a:latin typeface="Arial" pitchFamily="34" charset="0"/>
                <a:cs typeface="Arial" pitchFamily="34" charset="0"/>
              </a:rPr>
              <a:t> T2 &gt;</a:t>
            </a:r>
            <a:endParaRPr lang="en-US" sz="2800" dirty="0">
              <a:latin typeface="Arial" pitchFamily="34" charset="0"/>
              <a:cs typeface="Arial" pitchFamily="34" charset="0"/>
            </a:endParaRPr>
          </a:p>
          <a:p>
            <a:pPr marL="422275" lvl="1" indent="0">
              <a:buNone/>
            </a:pPr>
            <a:r>
              <a:rPr lang="en-US" sz="2800" dirty="0" smtClean="0">
                <a:latin typeface="Arial" pitchFamily="34" charset="0"/>
                <a:cs typeface="Arial" pitchFamily="34" charset="0"/>
              </a:rPr>
              <a:t>	T1 foo&lt;T1 x, </a:t>
            </a:r>
            <a:r>
              <a:rPr lang="en-US" sz="2800" dirty="0">
                <a:latin typeface="Arial" pitchFamily="34" charset="0"/>
                <a:cs typeface="Arial" pitchFamily="34" charset="0"/>
              </a:rPr>
              <a:t>T2 y</a:t>
            </a:r>
            <a:r>
              <a:rPr lang="en-US" sz="2800" dirty="0" smtClean="0">
                <a:latin typeface="Arial" pitchFamily="34" charset="0"/>
                <a:cs typeface="Arial" pitchFamily="34" charset="0"/>
              </a:rPr>
              <a:t>&gt;</a:t>
            </a:r>
          </a:p>
          <a:p>
            <a:pPr marL="422275" lvl="1" indent="0">
              <a:buNone/>
            </a:pPr>
            <a:r>
              <a:rPr lang="en-US" sz="2800" dirty="0" smtClean="0">
                <a:latin typeface="Arial" pitchFamily="34" charset="0"/>
                <a:cs typeface="Arial" pitchFamily="34" charset="0"/>
              </a:rPr>
              <a:t>	{ </a:t>
            </a:r>
          </a:p>
          <a:p>
            <a:pPr marL="422275" lvl="1" indent="0">
              <a:buNone/>
            </a:pPr>
            <a:r>
              <a:rPr lang="en-US" sz="2800" dirty="0">
                <a:latin typeface="Arial" pitchFamily="34" charset="0"/>
                <a:cs typeface="Arial" pitchFamily="34" charset="0"/>
              </a:rPr>
              <a:t>	</a:t>
            </a:r>
            <a:r>
              <a:rPr lang="en-US" sz="2800" dirty="0" smtClean="0">
                <a:latin typeface="Arial" pitchFamily="34" charset="0"/>
                <a:cs typeface="Arial" pitchFamily="34" charset="0"/>
              </a:rPr>
              <a:t>	function-body </a:t>
            </a:r>
          </a:p>
          <a:p>
            <a:pPr marL="422275" lvl="1" indent="0">
              <a:buNone/>
            </a:pPr>
            <a:r>
              <a:rPr lang="en-US" sz="2800" dirty="0" smtClean="0">
                <a:latin typeface="Arial" pitchFamily="34" charset="0"/>
                <a:cs typeface="Arial" pitchFamily="34" charset="0"/>
              </a:rPr>
              <a:t>	}</a:t>
            </a:r>
          </a:p>
        </p:txBody>
      </p:sp>
      <p:sp>
        <p:nvSpPr>
          <p:cNvPr id="4" name="Rectangle 3"/>
          <p:cNvSpPr/>
          <p:nvPr/>
        </p:nvSpPr>
        <p:spPr>
          <a:xfrm>
            <a:off x="1828800" y="587375"/>
            <a:ext cx="6096000" cy="400110"/>
          </a:xfrm>
          <a:prstGeom prst="rect">
            <a:avLst/>
          </a:prstGeom>
        </p:spPr>
        <p:txBody>
          <a:bodyPr wrap="square">
            <a:spAutoFit/>
          </a:bodyPr>
          <a:lstStyle/>
          <a:p>
            <a:r>
              <a:rPr lang="en-US" sz="2000" dirty="0"/>
              <a:t>http://msdn.microsoft.com/en-us/library/skef48fy.aspx</a:t>
            </a:r>
          </a:p>
        </p:txBody>
      </p:sp>
      <p:sp>
        <p:nvSpPr>
          <p:cNvPr id="5" name="Rounded Rectangular Callout 4"/>
          <p:cNvSpPr/>
          <p:nvPr/>
        </p:nvSpPr>
        <p:spPr bwMode="auto">
          <a:xfrm>
            <a:off x="6553200" y="4267200"/>
            <a:ext cx="1828800" cy="533400"/>
          </a:xfrm>
          <a:prstGeom prst="wedgeRoundRectCallout">
            <a:avLst>
              <a:gd name="adj1" fmla="val -36904"/>
              <a:gd name="adj2" fmla="val -117130"/>
              <a:gd name="adj3" fmla="val 1666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Generic type</a:t>
            </a:r>
          </a:p>
        </p:txBody>
      </p:sp>
      <p:sp>
        <p:nvSpPr>
          <p:cNvPr id="6" name="Rounded Rectangular Callout 5"/>
          <p:cNvSpPr/>
          <p:nvPr/>
        </p:nvSpPr>
        <p:spPr bwMode="auto">
          <a:xfrm>
            <a:off x="76200" y="4508500"/>
            <a:ext cx="1371600" cy="838200"/>
          </a:xfrm>
          <a:prstGeom prst="wedgeRoundRectCallout">
            <a:avLst>
              <a:gd name="adj1" fmla="val 62302"/>
              <a:gd name="adj2" fmla="val -96254"/>
              <a:gd name="adj3" fmla="val 1666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Generic function</a:t>
            </a:r>
          </a:p>
        </p:txBody>
      </p:sp>
    </p:spTree>
    <p:extLst>
      <p:ext uri="{BB962C8B-B14F-4D97-AF65-F5344CB8AC3E}">
        <p14:creationId xmlns:p14="http://schemas.microsoft.com/office/powerpoint/2010/main" val="14084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up)">
                                      <p:cBhvr>
                                        <p:cTn id="28" dur="500"/>
                                        <p:tgtEl>
                                          <p:spTgt spid="3">
                                            <p:txEl>
                                              <p:pRg st="6" end="6"/>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1750"/>
                                        <p:tgtEl>
                                          <p:spTgt spid="5"/>
                                        </p:tgtEl>
                                      </p:cBhvr>
                                    </p:animEffect>
                                  </p:childTnLst>
                                </p:cTn>
                              </p:par>
                            </p:childTnLst>
                          </p:cTn>
                        </p:par>
                        <p:par>
                          <p:cTn id="33" fill="hold">
                            <p:stCondLst>
                              <p:cond delay="4250"/>
                            </p:stCondLst>
                            <p:childTnLst>
                              <p:par>
                                <p:cTn id="34" presetID="22" presetClass="entr" presetSubtype="1"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1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sz="3600" dirty="0" smtClean="0"/>
              <a:t>Generic Class</a:t>
            </a:r>
            <a:endParaRPr lang="en-US" sz="3600" dirty="0"/>
          </a:p>
        </p:txBody>
      </p:sp>
      <p:sp>
        <p:nvSpPr>
          <p:cNvPr id="3" name="Content Placeholder 2"/>
          <p:cNvSpPr>
            <a:spLocks noGrp="1"/>
          </p:cNvSpPr>
          <p:nvPr>
            <p:ph idx="1"/>
          </p:nvPr>
        </p:nvSpPr>
        <p:spPr>
          <a:xfrm>
            <a:off x="609600" y="1219200"/>
            <a:ext cx="8229599" cy="5495925"/>
          </a:xfrm>
        </p:spPr>
        <p:txBody>
          <a:bodyPr/>
          <a:lstStyle/>
          <a:p>
            <a:pPr marL="457200" indent="-457200">
              <a:buFont typeface="Wingdings" pitchFamily="2" charset="2"/>
              <a:buChar char="q"/>
            </a:pPr>
            <a:r>
              <a:rPr lang="en-US" sz="3200" dirty="0"/>
              <a:t>A </a:t>
            </a:r>
            <a:r>
              <a:rPr lang="en-US" sz="3200" b="1" dirty="0">
                <a:solidFill>
                  <a:schemeClr val="accent2">
                    <a:lumMod val="75000"/>
                  </a:schemeClr>
                </a:solidFill>
              </a:rPr>
              <a:t>generic class</a:t>
            </a:r>
            <a:r>
              <a:rPr lang="en-US" sz="3200" dirty="0"/>
              <a:t> </a:t>
            </a:r>
            <a:r>
              <a:rPr lang="en-US" sz="3200" dirty="0" smtClean="0"/>
              <a:t>is a </a:t>
            </a:r>
            <a:r>
              <a:rPr lang="en-US" sz="3200" dirty="0" smtClean="0">
                <a:solidFill>
                  <a:srgbClr val="0033CC"/>
                </a:solidFill>
              </a:rPr>
              <a:t>template</a:t>
            </a:r>
            <a:r>
              <a:rPr lang="en-US" sz="3200" dirty="0" smtClean="0"/>
              <a:t> that can be </a:t>
            </a:r>
            <a:r>
              <a:rPr lang="en-US" sz="3200" dirty="0" smtClean="0">
                <a:solidFill>
                  <a:srgbClr val="0033CC"/>
                </a:solidFill>
              </a:rPr>
              <a:t>instantiated</a:t>
            </a:r>
            <a:r>
              <a:rPr lang="en-US" sz="3200" dirty="0" smtClean="0"/>
              <a:t> by different </a:t>
            </a:r>
            <a:r>
              <a:rPr lang="en-US" sz="3200" dirty="0" smtClean="0">
                <a:solidFill>
                  <a:srgbClr val="0033CC"/>
                </a:solidFill>
              </a:rPr>
              <a:t>actual</a:t>
            </a:r>
            <a:r>
              <a:rPr lang="en-US" sz="3200" dirty="0" smtClean="0"/>
              <a:t> classes;</a:t>
            </a:r>
          </a:p>
          <a:p>
            <a:pPr marL="457200" indent="-457200">
              <a:buFont typeface="Wingdings" pitchFamily="2" charset="2"/>
              <a:buChar char="q"/>
            </a:pPr>
            <a:r>
              <a:rPr lang="en-US" sz="3200" dirty="0" smtClean="0"/>
              <a:t>It can be defined using generic </a:t>
            </a:r>
            <a:r>
              <a:rPr lang="en-US" sz="3200" dirty="0"/>
              <a:t>type parameters and/or generic </a:t>
            </a:r>
            <a:r>
              <a:rPr lang="en-US" sz="3200" dirty="0" smtClean="0"/>
              <a:t>functions, or extending an </a:t>
            </a:r>
            <a:r>
              <a:rPr lang="en-US" sz="3200" b="1" dirty="0" smtClean="0">
                <a:solidFill>
                  <a:schemeClr val="accent6">
                    <a:lumMod val="50000"/>
                  </a:schemeClr>
                </a:solidFill>
              </a:rPr>
              <a:t>interface class</a:t>
            </a:r>
            <a:r>
              <a:rPr lang="en-US" sz="3200" dirty="0" smtClean="0"/>
              <a:t>. For example,</a:t>
            </a:r>
          </a:p>
          <a:p>
            <a:pPr marL="457200" indent="-457200">
              <a:buFont typeface="Wingdings" pitchFamily="2" charset="2"/>
              <a:buChar char="q"/>
            </a:pPr>
            <a:endParaRPr lang="en-US" sz="3200" dirty="0" smtClean="0"/>
          </a:p>
          <a:p>
            <a:pPr marL="422275" lvl="1" indent="0">
              <a:buNone/>
            </a:pPr>
            <a:r>
              <a:rPr lang="en-US" sz="2800" dirty="0">
                <a:latin typeface="Arial" pitchFamily="34" charset="0"/>
                <a:cs typeface="Arial" pitchFamily="34" charset="0"/>
              </a:rPr>
              <a:t>generic </a:t>
            </a:r>
            <a:r>
              <a:rPr lang="en-US" sz="2800" dirty="0" smtClean="0">
                <a:latin typeface="Arial" pitchFamily="34" charset="0"/>
                <a:cs typeface="Arial" pitchFamily="34" charset="0"/>
              </a:rPr>
              <a:t>&lt;</a:t>
            </a:r>
            <a:r>
              <a:rPr lang="en-US" sz="2800" dirty="0" err="1" smtClean="0">
                <a:latin typeface="Arial" pitchFamily="34" charset="0"/>
                <a:cs typeface="Arial" pitchFamily="34" charset="0"/>
              </a:rPr>
              <a:t>typeName</a:t>
            </a:r>
            <a:r>
              <a:rPr lang="en-US" sz="2800" dirty="0" smtClean="0">
                <a:latin typeface="Arial" pitchFamily="34" charset="0"/>
                <a:cs typeface="Arial" pitchFamily="34" charset="0"/>
              </a:rPr>
              <a:t> </a:t>
            </a:r>
            <a:r>
              <a:rPr lang="en-US" sz="2800" dirty="0">
                <a:solidFill>
                  <a:srgbClr val="0070C0"/>
                </a:solidFill>
                <a:latin typeface="Arial" pitchFamily="34" charset="0"/>
                <a:cs typeface="Arial" pitchFamily="34" charset="0"/>
              </a:rPr>
              <a:t>T1</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typeName</a:t>
            </a:r>
            <a:r>
              <a:rPr lang="en-US" sz="2800" dirty="0" smtClean="0">
                <a:latin typeface="Arial" pitchFamily="34" charset="0"/>
                <a:cs typeface="Arial" pitchFamily="34" charset="0"/>
              </a:rPr>
              <a:t> </a:t>
            </a:r>
            <a:r>
              <a:rPr lang="en-US" sz="2800" dirty="0">
                <a:solidFill>
                  <a:srgbClr val="0070C0"/>
                </a:solidFill>
                <a:latin typeface="Arial" pitchFamily="34" charset="0"/>
                <a:cs typeface="Arial" pitchFamily="34" charset="0"/>
              </a:rPr>
              <a:t>T2</a:t>
            </a:r>
            <a:r>
              <a:rPr lang="en-US" sz="2800" dirty="0" smtClean="0">
                <a:latin typeface="Arial" pitchFamily="34" charset="0"/>
                <a:cs typeface="Arial" pitchFamily="34" charset="0"/>
              </a:rPr>
              <a:t> &gt;</a:t>
            </a:r>
            <a:endParaRPr lang="en-US" sz="2800" dirty="0">
              <a:latin typeface="Arial" pitchFamily="34" charset="0"/>
              <a:cs typeface="Arial" pitchFamily="34" charset="0"/>
            </a:endParaRPr>
          </a:p>
          <a:p>
            <a:pPr marL="422275" lvl="1" indent="0">
              <a:buNone/>
            </a:pPr>
            <a:r>
              <a:rPr lang="en-US" sz="2800" dirty="0" smtClean="0">
                <a:solidFill>
                  <a:srgbClr val="0070C0"/>
                </a:solidFill>
                <a:latin typeface="Arial" pitchFamily="34" charset="0"/>
                <a:cs typeface="Arial" pitchFamily="34" charset="0"/>
              </a:rPr>
              <a:t>ref</a:t>
            </a:r>
            <a:r>
              <a:rPr lang="en-US" sz="2800" dirty="0" smtClean="0">
                <a:latin typeface="Arial" pitchFamily="34" charset="0"/>
                <a:cs typeface="Arial" pitchFamily="34" charset="0"/>
              </a:rPr>
              <a:t> class </a:t>
            </a:r>
            <a:r>
              <a:rPr lang="en-US" sz="2800" dirty="0" err="1" smtClean="0">
                <a:latin typeface="Arial" pitchFamily="34" charset="0"/>
                <a:cs typeface="Arial" pitchFamily="34" charset="0"/>
              </a:rPr>
              <a:t>gStack</a:t>
            </a:r>
            <a:r>
              <a:rPr lang="en-US" sz="2800" dirty="0">
                <a:latin typeface="Arial" pitchFamily="34" charset="0"/>
                <a:cs typeface="Arial" pitchFamily="34" charset="0"/>
              </a:rPr>
              <a:t> </a:t>
            </a:r>
            <a:r>
              <a:rPr lang="en-US" sz="2800" dirty="0" smtClean="0">
                <a:latin typeface="Arial" pitchFamily="34" charset="0"/>
                <a:cs typeface="Arial" pitchFamily="34" charset="0"/>
              </a:rPr>
              <a:t>{ </a:t>
            </a:r>
          </a:p>
          <a:p>
            <a:pPr marL="422275" lvl="1" indent="0">
              <a:buNone/>
            </a:pPr>
            <a:r>
              <a:rPr lang="en-US" sz="2800" dirty="0">
                <a:latin typeface="Arial" pitchFamily="34" charset="0"/>
                <a:cs typeface="Arial" pitchFamily="34" charset="0"/>
              </a:rPr>
              <a:t>	</a:t>
            </a:r>
            <a:r>
              <a:rPr lang="en-US" sz="2800" dirty="0" smtClean="0">
                <a:latin typeface="Arial" pitchFamily="34" charset="0"/>
                <a:cs typeface="Arial" pitchFamily="34" charset="0"/>
              </a:rPr>
              <a:t>private </a:t>
            </a:r>
            <a:r>
              <a:rPr lang="en-US" sz="2800" dirty="0" smtClean="0">
                <a:solidFill>
                  <a:srgbClr val="0070C0"/>
                </a:solidFill>
                <a:latin typeface="Arial" pitchFamily="34" charset="0"/>
                <a:cs typeface="Arial" pitchFamily="34" charset="0"/>
              </a:rPr>
              <a:t>T1</a:t>
            </a:r>
            <a:r>
              <a:rPr lang="en-US" sz="2800" dirty="0" smtClean="0">
                <a:latin typeface="Arial" pitchFamily="34" charset="0"/>
                <a:cs typeface="Arial" pitchFamily="34" charset="0"/>
              </a:rPr>
              <a:t> *buffer;</a:t>
            </a:r>
          </a:p>
          <a:p>
            <a:pPr marL="422275" lvl="1" indent="0">
              <a:buNone/>
            </a:pPr>
            <a:r>
              <a:rPr lang="en-US" sz="2800" dirty="0">
                <a:latin typeface="Arial" pitchFamily="34" charset="0"/>
                <a:cs typeface="Arial" pitchFamily="34" charset="0"/>
              </a:rPr>
              <a:t>	</a:t>
            </a:r>
            <a:r>
              <a:rPr lang="en-US" sz="2800" dirty="0" smtClean="0">
                <a:latin typeface="Arial" pitchFamily="34" charset="0"/>
                <a:cs typeface="Arial" pitchFamily="34" charset="0"/>
              </a:rPr>
              <a:t>void push(</a:t>
            </a:r>
            <a:r>
              <a:rPr lang="en-US" sz="2800" dirty="0" smtClean="0">
                <a:solidFill>
                  <a:srgbClr val="0070C0"/>
                </a:solidFill>
                <a:latin typeface="Arial" pitchFamily="34" charset="0"/>
                <a:cs typeface="Arial" pitchFamily="34" charset="0"/>
              </a:rPr>
              <a:t>T2</a:t>
            </a:r>
            <a:r>
              <a:rPr lang="en-US" sz="2800" dirty="0" smtClean="0">
                <a:latin typeface="Arial" pitchFamily="34" charset="0"/>
                <a:cs typeface="Arial" pitchFamily="34" charset="0"/>
              </a:rPr>
              <a:t> item);</a:t>
            </a:r>
          </a:p>
          <a:p>
            <a:pPr marL="422275" lvl="1" indent="0">
              <a:buNone/>
            </a:pPr>
            <a:r>
              <a:rPr lang="en-US" sz="2800" dirty="0">
                <a:latin typeface="Arial" pitchFamily="34" charset="0"/>
                <a:cs typeface="Arial" pitchFamily="34" charset="0"/>
              </a:rPr>
              <a:t>	</a:t>
            </a:r>
            <a:r>
              <a:rPr lang="en-US" sz="2800" dirty="0" smtClean="0">
                <a:solidFill>
                  <a:srgbClr val="0070C0"/>
                </a:solidFill>
                <a:latin typeface="Arial" pitchFamily="34" charset="0"/>
                <a:cs typeface="Arial" pitchFamily="34" charset="0"/>
              </a:rPr>
              <a:t>T2</a:t>
            </a:r>
            <a:r>
              <a:rPr lang="en-US" sz="2800" dirty="0" smtClean="0">
                <a:latin typeface="Arial" pitchFamily="34" charset="0"/>
                <a:cs typeface="Arial" pitchFamily="34" charset="0"/>
              </a:rPr>
              <a:t> pop();</a:t>
            </a:r>
          </a:p>
          <a:p>
            <a:pPr marL="422275" lvl="1" indent="0">
              <a:buNone/>
            </a:pPr>
            <a:r>
              <a:rPr lang="en-US" sz="2800" dirty="0" smtClean="0">
                <a:latin typeface="Arial" pitchFamily="34" charset="0"/>
                <a:cs typeface="Arial" pitchFamily="34" charset="0"/>
              </a:rPr>
              <a:t>}</a:t>
            </a:r>
          </a:p>
        </p:txBody>
      </p:sp>
      <p:sp>
        <p:nvSpPr>
          <p:cNvPr id="4" name="Rectangle 3"/>
          <p:cNvSpPr/>
          <p:nvPr/>
        </p:nvSpPr>
        <p:spPr>
          <a:xfrm>
            <a:off x="1828800" y="587375"/>
            <a:ext cx="6096000" cy="400110"/>
          </a:xfrm>
          <a:prstGeom prst="rect">
            <a:avLst/>
          </a:prstGeom>
        </p:spPr>
        <p:txBody>
          <a:bodyPr wrap="square">
            <a:spAutoFit/>
          </a:bodyPr>
          <a:lstStyle/>
          <a:p>
            <a:r>
              <a:rPr lang="en-US" sz="2000" dirty="0" smtClean="0"/>
              <a:t>http://msdn.microsoft.com/en-us/library/skef48fy.aspx</a:t>
            </a:r>
            <a:endParaRPr lang="en-US" sz="2000" dirty="0"/>
          </a:p>
        </p:txBody>
      </p:sp>
      <p:sp>
        <p:nvSpPr>
          <p:cNvPr id="5" name="Rounded Rectangular Callout 4"/>
          <p:cNvSpPr/>
          <p:nvPr/>
        </p:nvSpPr>
        <p:spPr bwMode="auto">
          <a:xfrm>
            <a:off x="6934200" y="4800600"/>
            <a:ext cx="1828800" cy="533400"/>
          </a:xfrm>
          <a:prstGeom prst="wedgeRoundRectCallout">
            <a:avLst>
              <a:gd name="adj1" fmla="val -49404"/>
              <a:gd name="adj2" fmla="val -117130"/>
              <a:gd name="adj3" fmla="val 1666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Generic type</a:t>
            </a:r>
          </a:p>
        </p:txBody>
      </p:sp>
      <p:sp>
        <p:nvSpPr>
          <p:cNvPr id="6" name="Rounded Rectangular Callout 5"/>
          <p:cNvSpPr/>
          <p:nvPr/>
        </p:nvSpPr>
        <p:spPr bwMode="auto">
          <a:xfrm>
            <a:off x="5410200" y="5562600"/>
            <a:ext cx="1371600" cy="838200"/>
          </a:xfrm>
          <a:prstGeom prst="wedgeRoundRectCallout">
            <a:avLst>
              <a:gd name="adj1" fmla="val -95106"/>
              <a:gd name="adj2" fmla="val -49285"/>
              <a:gd name="adj3" fmla="val 1666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Generic function</a:t>
            </a:r>
          </a:p>
        </p:txBody>
      </p:sp>
      <p:sp>
        <p:nvSpPr>
          <p:cNvPr id="7" name="Rounded Rectangular Callout 6"/>
          <p:cNvSpPr/>
          <p:nvPr/>
        </p:nvSpPr>
        <p:spPr bwMode="auto">
          <a:xfrm>
            <a:off x="76200" y="5257800"/>
            <a:ext cx="1295400" cy="838200"/>
          </a:xfrm>
          <a:prstGeom prst="wedgeRoundRectCallout">
            <a:avLst>
              <a:gd name="adj1" fmla="val 41713"/>
              <a:gd name="adj2" fmla="val -103830"/>
              <a:gd name="adj3" fmla="val 1666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Generic class</a:t>
            </a:r>
          </a:p>
        </p:txBody>
      </p:sp>
      <p:sp>
        <p:nvSpPr>
          <p:cNvPr id="8" name="Rounded Rectangular Callout 7"/>
          <p:cNvSpPr/>
          <p:nvPr/>
        </p:nvSpPr>
        <p:spPr bwMode="auto">
          <a:xfrm>
            <a:off x="5410200" y="5553074"/>
            <a:ext cx="1371600" cy="838200"/>
          </a:xfrm>
          <a:prstGeom prst="wedgeRoundRectCallout">
            <a:avLst>
              <a:gd name="adj1" fmla="val -204365"/>
              <a:gd name="adj2" fmla="val 5260"/>
              <a:gd name="adj3" fmla="val 1666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Generic function</a:t>
            </a:r>
          </a:p>
        </p:txBody>
      </p:sp>
    </p:spTree>
    <p:extLst>
      <p:ext uri="{BB962C8B-B14F-4D97-AF65-F5344CB8AC3E}">
        <p14:creationId xmlns:p14="http://schemas.microsoft.com/office/powerpoint/2010/main" val="260894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up)">
                                      <p:cBhvr>
                                        <p:cTn id="28" dur="500"/>
                                        <p:tgtEl>
                                          <p:spTgt spid="3">
                                            <p:txEl>
                                              <p:pRg st="6" end="6"/>
                                            </p:txEl>
                                          </p:spTgt>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up)">
                                      <p:cBhvr>
                                        <p:cTn id="32" dur="500"/>
                                        <p:tgtEl>
                                          <p:spTgt spid="3">
                                            <p:txEl>
                                              <p:pRg st="7" end="7"/>
                                            </p:txEl>
                                          </p:spTgt>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up)">
                                      <p:cBhvr>
                                        <p:cTn id="36" dur="500"/>
                                        <p:tgtEl>
                                          <p:spTgt spid="3">
                                            <p:txEl>
                                              <p:pRg st="8" end="8"/>
                                            </p:txEl>
                                          </p:spTgt>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up)">
                                      <p:cBhvr>
                                        <p:cTn id="40" dur="1750"/>
                                        <p:tgtEl>
                                          <p:spTgt spid="5"/>
                                        </p:tgtEl>
                                      </p:cBhvr>
                                    </p:animEffect>
                                  </p:childTnLst>
                                </p:cTn>
                              </p:par>
                            </p:childTnLst>
                          </p:cTn>
                        </p:par>
                        <p:par>
                          <p:cTn id="41" fill="hold">
                            <p:stCondLst>
                              <p:cond delay="4750"/>
                            </p:stCondLst>
                            <p:childTnLst>
                              <p:par>
                                <p:cTn id="42" presetID="22" presetClass="entr" presetSubtype="8"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750"/>
                                        <p:tgtEl>
                                          <p:spTgt spid="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1750"/>
                                        <p:tgtEl>
                                          <p:spTgt spid="8"/>
                                        </p:tgtEl>
                                      </p:cBhvr>
                                    </p:animEffect>
                                  </p:childTnLst>
                                </p:cTn>
                              </p:par>
                            </p:childTnLst>
                          </p:cTn>
                        </p:par>
                        <p:par>
                          <p:cTn id="48" fill="hold">
                            <p:stCondLst>
                              <p:cond delay="6500"/>
                            </p:stCondLst>
                            <p:childTnLst>
                              <p:par>
                                <p:cTn id="49" presetID="22" presetClass="entr" presetSubtype="1"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1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sz="3600" dirty="0" smtClean="0"/>
              <a:t>Generic Class with Constraints</a:t>
            </a:r>
            <a:endParaRPr lang="en-US" sz="3600" dirty="0"/>
          </a:p>
        </p:txBody>
      </p:sp>
      <p:sp>
        <p:nvSpPr>
          <p:cNvPr id="3" name="Content Placeholder 2"/>
          <p:cNvSpPr>
            <a:spLocks noGrp="1"/>
          </p:cNvSpPr>
          <p:nvPr>
            <p:ph idx="1"/>
          </p:nvPr>
        </p:nvSpPr>
        <p:spPr>
          <a:xfrm>
            <a:off x="609600" y="1209674"/>
            <a:ext cx="8229599" cy="5495925"/>
          </a:xfrm>
        </p:spPr>
        <p:txBody>
          <a:bodyPr/>
          <a:lstStyle/>
          <a:p>
            <a:pPr marL="457200" indent="-457200">
              <a:buFont typeface="Wingdings" pitchFamily="2" charset="2"/>
              <a:buChar char="q"/>
            </a:pPr>
            <a:r>
              <a:rPr lang="en-US" sz="3200" dirty="0"/>
              <a:t>A </a:t>
            </a:r>
            <a:r>
              <a:rPr lang="en-US" sz="3200" b="1" dirty="0">
                <a:solidFill>
                  <a:schemeClr val="accent2">
                    <a:lumMod val="75000"/>
                  </a:schemeClr>
                </a:solidFill>
              </a:rPr>
              <a:t>generic class </a:t>
            </a:r>
            <a:r>
              <a:rPr lang="en-US" sz="3200" dirty="0" smtClean="0"/>
              <a:t>can be limited by constraints, which limits the types to be used for the type parameter. For example</a:t>
            </a:r>
          </a:p>
          <a:p>
            <a:pPr marL="422275" lvl="1" indent="0">
              <a:buNone/>
            </a:pPr>
            <a:r>
              <a:rPr lang="en-US" sz="2800" dirty="0" smtClean="0">
                <a:latin typeface="Arial" pitchFamily="34" charset="0"/>
                <a:cs typeface="Arial" pitchFamily="34" charset="0"/>
              </a:rPr>
              <a:t>	interface class </a:t>
            </a:r>
            <a:r>
              <a:rPr lang="en-US" sz="2800" dirty="0" err="1" smtClean="0">
                <a:latin typeface="Arial" pitchFamily="34" charset="0"/>
                <a:cs typeface="Arial" pitchFamily="34" charset="0"/>
              </a:rPr>
              <a:t>IcItem</a:t>
            </a:r>
            <a:r>
              <a:rPr lang="en-US" sz="2800" dirty="0" smtClean="0">
                <a:latin typeface="Arial" pitchFamily="34" charset="0"/>
                <a:cs typeface="Arial" pitchFamily="34" charset="0"/>
              </a:rPr>
              <a:t> { };</a:t>
            </a:r>
          </a:p>
          <a:p>
            <a:pPr marL="422275" lvl="1" indent="0">
              <a:buNone/>
            </a:pPr>
            <a:r>
              <a:rPr lang="en-US" sz="2800" dirty="0" smtClean="0">
                <a:latin typeface="Arial" pitchFamily="34" charset="0"/>
                <a:cs typeface="Arial" pitchFamily="34" charset="0"/>
              </a:rPr>
              <a:t>	generic &lt;class </a:t>
            </a:r>
            <a:r>
              <a:rPr lang="en-US" sz="2800" dirty="0" err="1" smtClean="0">
                <a:latin typeface="Arial" pitchFamily="34" charset="0"/>
                <a:cs typeface="Arial" pitchFamily="34" charset="0"/>
              </a:rPr>
              <a:t>ItemType</a:t>
            </a:r>
            <a:r>
              <a:rPr lang="en-US" sz="2800" dirty="0" smtClean="0">
                <a:latin typeface="Arial" pitchFamily="34" charset="0"/>
                <a:cs typeface="Arial" pitchFamily="34" charset="0"/>
              </a:rPr>
              <a:t>&gt;</a:t>
            </a:r>
          </a:p>
          <a:p>
            <a:pPr marL="422275" lvl="1" indent="0">
              <a:buNone/>
            </a:pPr>
            <a:r>
              <a:rPr lang="en-US" sz="2800" dirty="0" smtClean="0">
                <a:latin typeface="Arial" pitchFamily="34" charset="0"/>
                <a:cs typeface="Arial" pitchFamily="34" charset="0"/>
              </a:rPr>
              <a:t>	where </a:t>
            </a:r>
            <a:r>
              <a:rPr lang="en-US" sz="2800" dirty="0" err="1" smtClean="0">
                <a:latin typeface="Arial" pitchFamily="34" charset="0"/>
                <a:cs typeface="Arial" pitchFamily="34" charset="0"/>
              </a:rPr>
              <a:t>ItemType</a:t>
            </a:r>
            <a:r>
              <a:rPr lang="en-US" sz="2800" dirty="0" smtClean="0">
                <a:latin typeface="Arial" pitchFamily="34" charset="0"/>
                <a:cs typeface="Arial" pitchFamily="34" charset="0"/>
              </a:rPr>
              <a:t> : </a:t>
            </a:r>
            <a:r>
              <a:rPr lang="en-US" sz="2800" dirty="0" err="1" smtClean="0">
                <a:latin typeface="Arial" pitchFamily="34" charset="0"/>
                <a:cs typeface="Arial" pitchFamily="34" charset="0"/>
              </a:rPr>
              <a:t>IcItem</a:t>
            </a:r>
            <a:endParaRPr lang="en-US" sz="2800" dirty="0" smtClean="0">
              <a:latin typeface="Arial" pitchFamily="34" charset="0"/>
              <a:cs typeface="Arial" pitchFamily="34" charset="0"/>
            </a:endParaRPr>
          </a:p>
          <a:p>
            <a:pPr marL="422275" lvl="1" indent="0">
              <a:buNone/>
            </a:pPr>
            <a:r>
              <a:rPr lang="en-US" sz="2800" dirty="0" smtClean="0">
                <a:latin typeface="Arial" pitchFamily="34" charset="0"/>
                <a:cs typeface="Arial" pitchFamily="34" charset="0"/>
              </a:rPr>
              <a:t>	ref class </a:t>
            </a:r>
            <a:r>
              <a:rPr lang="en-US" sz="2800" dirty="0" err="1" smtClean="0">
                <a:latin typeface="Arial" pitchFamily="34" charset="0"/>
                <a:cs typeface="Arial" pitchFamily="34" charset="0"/>
              </a:rPr>
              <a:t>gStack</a:t>
            </a:r>
            <a:r>
              <a:rPr lang="en-US" sz="2800" dirty="0" smtClean="0">
                <a:latin typeface="Arial" pitchFamily="34" charset="0"/>
                <a:cs typeface="Arial" pitchFamily="34" charset="0"/>
              </a:rPr>
              <a:t> {};</a:t>
            </a:r>
          </a:p>
          <a:p>
            <a:pPr marL="457200" indent="-457200">
              <a:buFont typeface="Wingdings" pitchFamily="2" charset="2"/>
              <a:buChar char="q"/>
            </a:pPr>
            <a:r>
              <a:rPr lang="en-US" sz="3200" dirty="0" smtClean="0"/>
              <a:t>The syntax used within the body of the generic should be </a:t>
            </a:r>
            <a:r>
              <a:rPr lang="en-US" sz="3200" b="1" dirty="0" smtClean="0"/>
              <a:t>T^</a:t>
            </a:r>
            <a:r>
              <a:rPr lang="en-US" sz="3200" dirty="0" smtClean="0"/>
              <a:t> and '</a:t>
            </a:r>
            <a:r>
              <a:rPr lang="en-US" sz="3200" b="1" dirty="0" smtClean="0"/>
              <a:t>-&gt;</a:t>
            </a:r>
            <a:r>
              <a:rPr lang="en-US" sz="3200" dirty="0" smtClean="0"/>
              <a:t>' instead of '</a:t>
            </a:r>
            <a:r>
              <a:rPr lang="en-US" sz="3200" b="1" dirty="0" smtClean="0"/>
              <a:t>.</a:t>
            </a:r>
            <a:r>
              <a:rPr lang="en-US" sz="3200" dirty="0" smtClean="0"/>
              <a:t>'. </a:t>
            </a:r>
          </a:p>
          <a:p>
            <a:pPr marL="457200" indent="-457200">
              <a:buFont typeface="Wingdings" pitchFamily="2" charset="2"/>
              <a:buChar char="q"/>
            </a:pPr>
            <a:r>
              <a:rPr lang="en-US" sz="3200" b="1" dirty="0" err="1" smtClean="0"/>
              <a:t>gcnew</a:t>
            </a:r>
            <a:r>
              <a:rPr lang="en-US" sz="3200" dirty="0" smtClean="0"/>
              <a:t>, instead </a:t>
            </a:r>
            <a:r>
              <a:rPr lang="en-US" sz="3200" b="1" dirty="0" smtClean="0"/>
              <a:t>new</a:t>
            </a:r>
            <a:r>
              <a:rPr lang="en-US" sz="3200" dirty="0" smtClean="0"/>
              <a:t>, </a:t>
            </a:r>
            <a:r>
              <a:rPr lang="en-US" sz="3200" dirty="0"/>
              <a:t>will be used to </a:t>
            </a:r>
            <a:r>
              <a:rPr lang="en-US" sz="3200" dirty="0" smtClean="0"/>
              <a:t>create class instance.</a:t>
            </a:r>
          </a:p>
          <a:p>
            <a:pPr marL="422275" lvl="1" indent="0">
              <a:buNone/>
            </a:pPr>
            <a:endParaRPr lang="en-US" sz="2800" dirty="0" smtClean="0">
              <a:latin typeface="Arial" pitchFamily="34" charset="0"/>
              <a:cs typeface="Arial" pitchFamily="34" charset="0"/>
            </a:endParaRPr>
          </a:p>
        </p:txBody>
      </p:sp>
      <p:sp>
        <p:nvSpPr>
          <p:cNvPr id="4" name="Rectangle 3"/>
          <p:cNvSpPr/>
          <p:nvPr/>
        </p:nvSpPr>
        <p:spPr>
          <a:xfrm>
            <a:off x="1828800" y="587375"/>
            <a:ext cx="6096000" cy="400110"/>
          </a:xfrm>
          <a:prstGeom prst="rect">
            <a:avLst/>
          </a:prstGeom>
        </p:spPr>
        <p:txBody>
          <a:bodyPr wrap="square">
            <a:spAutoFit/>
          </a:bodyPr>
          <a:lstStyle/>
          <a:p>
            <a:r>
              <a:rPr lang="en-US" sz="2000" dirty="0" smtClean="0"/>
              <a:t>http://msdn.microsoft.com/en-us/library/skef48fy.aspx</a:t>
            </a:r>
            <a:endParaRPr lang="en-US" sz="2000" dirty="0"/>
          </a:p>
        </p:txBody>
      </p:sp>
    </p:spTree>
    <p:extLst>
      <p:ext uri="{BB962C8B-B14F-4D97-AF65-F5344CB8AC3E}">
        <p14:creationId xmlns:p14="http://schemas.microsoft.com/office/powerpoint/2010/main" val="125974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dirty="0" smtClean="0"/>
              <a:t>Full Example: C++ Generic Class</a:t>
            </a:r>
            <a:endParaRPr lang="en-US" dirty="0"/>
          </a:p>
        </p:txBody>
      </p:sp>
      <p:sp>
        <p:nvSpPr>
          <p:cNvPr id="3" name="Content Placeholder 2"/>
          <p:cNvSpPr>
            <a:spLocks noGrp="1"/>
          </p:cNvSpPr>
          <p:nvPr>
            <p:ph idx="1"/>
          </p:nvPr>
        </p:nvSpPr>
        <p:spPr>
          <a:xfrm>
            <a:off x="671513" y="1066800"/>
            <a:ext cx="8243887" cy="5791200"/>
          </a:xfrm>
        </p:spPr>
        <p:txBody>
          <a:bodyPr/>
          <a:lstStyle/>
          <a:p>
            <a:r>
              <a:rPr lang="en-US" sz="2000" dirty="0">
                <a:latin typeface="Arial" pitchFamily="34" charset="0"/>
                <a:cs typeface="Arial" pitchFamily="34" charset="0"/>
              </a:rPr>
              <a:t>using namespace System; </a:t>
            </a:r>
            <a:endParaRPr lang="en-US" sz="2000" dirty="0" smtClean="0">
              <a:latin typeface="Arial" pitchFamily="34" charset="0"/>
              <a:cs typeface="Arial" pitchFamily="34" charset="0"/>
            </a:endParaRPr>
          </a:p>
          <a:p>
            <a:r>
              <a:rPr lang="en-US" sz="2000" b="1" dirty="0" smtClean="0">
                <a:solidFill>
                  <a:schemeClr val="accent6">
                    <a:lumMod val="75000"/>
                  </a:schemeClr>
                </a:solidFill>
                <a:latin typeface="Arial" pitchFamily="34" charset="0"/>
                <a:cs typeface="Arial" pitchFamily="34" charset="0"/>
              </a:rPr>
              <a:t>interface</a:t>
            </a:r>
            <a:r>
              <a:rPr lang="en-US" sz="2000" dirty="0" smtClean="0">
                <a:latin typeface="Arial" pitchFamily="34" charset="0"/>
                <a:cs typeface="Arial" pitchFamily="34" charset="0"/>
              </a:rPr>
              <a:t> </a:t>
            </a:r>
            <a:r>
              <a:rPr lang="en-US" sz="2000" dirty="0">
                <a:latin typeface="Arial" pitchFamily="34" charset="0"/>
                <a:cs typeface="Arial" pitchFamily="34" charset="0"/>
              </a:rPr>
              <a:t>class </a:t>
            </a:r>
            <a:r>
              <a:rPr lang="en-US" sz="2000" dirty="0" err="1">
                <a:solidFill>
                  <a:srgbClr val="C00000"/>
                </a:solidFill>
                <a:latin typeface="Arial" pitchFamily="34" charset="0"/>
                <a:cs typeface="Arial" pitchFamily="34" charset="0"/>
              </a:rPr>
              <a:t>IAge</a:t>
            </a:r>
            <a:r>
              <a:rPr lang="en-US" sz="2000" dirty="0">
                <a:solidFill>
                  <a:srgbClr val="C00000"/>
                </a:solidFill>
                <a:latin typeface="Arial" pitchFamily="34" charset="0"/>
                <a:cs typeface="Arial" pitchFamily="34" charset="0"/>
              </a:rPr>
              <a:t> </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a:latin typeface="Arial" pitchFamily="34" charset="0"/>
                <a:cs typeface="Arial" pitchFamily="34" charset="0"/>
              </a:rPr>
              <a:t>Age();  </a:t>
            </a:r>
            <a:r>
              <a:rPr lang="en-US" sz="2000" dirty="0" smtClean="0">
                <a:latin typeface="Arial" pitchFamily="34" charset="0"/>
                <a:cs typeface="Arial" pitchFamily="34" charset="0"/>
              </a:rPr>
              <a:t>}; </a:t>
            </a:r>
          </a:p>
          <a:p>
            <a:r>
              <a:rPr lang="en-US" sz="2000" dirty="0">
                <a:latin typeface="Arial" pitchFamily="34" charset="0"/>
                <a:cs typeface="Arial" pitchFamily="34" charset="0"/>
              </a:rPr>
              <a:t>ref class </a:t>
            </a:r>
            <a:r>
              <a:rPr lang="en-US" sz="2000" dirty="0">
                <a:solidFill>
                  <a:srgbClr val="0070C0"/>
                </a:solidFill>
                <a:latin typeface="Arial" pitchFamily="34" charset="0"/>
                <a:cs typeface="Arial" pitchFamily="34" charset="0"/>
              </a:rPr>
              <a:t>Senior</a:t>
            </a:r>
            <a:r>
              <a:rPr lang="en-US" sz="2000" dirty="0">
                <a:latin typeface="Arial" pitchFamily="34" charset="0"/>
                <a:cs typeface="Arial" pitchFamily="34" charset="0"/>
              </a:rPr>
              <a:t> : </a:t>
            </a:r>
            <a:r>
              <a:rPr lang="en-US" sz="2000" dirty="0" err="1">
                <a:latin typeface="Arial" pitchFamily="34" charset="0"/>
                <a:cs typeface="Arial" pitchFamily="34" charset="0"/>
              </a:rPr>
              <a:t>IAge</a:t>
            </a:r>
            <a:r>
              <a:rPr lang="en-US" sz="2000" dirty="0">
                <a:latin typeface="Arial" pitchFamily="34" charset="0"/>
                <a:cs typeface="Arial" pitchFamily="34" charset="0"/>
              </a:rPr>
              <a:t> { </a:t>
            </a:r>
          </a:p>
          <a:p>
            <a:r>
              <a:rPr lang="en-US" sz="2000" dirty="0">
                <a:latin typeface="Arial" pitchFamily="34" charset="0"/>
                <a:cs typeface="Arial" pitchFamily="34" charset="0"/>
              </a:rPr>
              <a:t>	public: virtual </a:t>
            </a:r>
            <a:r>
              <a:rPr lang="en-US" sz="2000" dirty="0" err="1">
                <a:latin typeface="Arial" pitchFamily="34" charset="0"/>
                <a:cs typeface="Arial" pitchFamily="34" charset="0"/>
              </a:rPr>
              <a:t>int</a:t>
            </a:r>
            <a:r>
              <a:rPr lang="en-US" sz="2000" dirty="0">
                <a:latin typeface="Arial" pitchFamily="34" charset="0"/>
                <a:cs typeface="Arial" pitchFamily="34" charset="0"/>
              </a:rPr>
              <a:t> Age() { return 70; } </a:t>
            </a:r>
          </a:p>
          <a:p>
            <a:r>
              <a:rPr lang="en-US" sz="2000" dirty="0">
                <a:latin typeface="Arial" pitchFamily="34" charset="0"/>
                <a:cs typeface="Arial" pitchFamily="34" charset="0"/>
              </a:rPr>
              <a:t>}; </a:t>
            </a:r>
          </a:p>
          <a:p>
            <a:r>
              <a:rPr lang="en-US" sz="2000" dirty="0">
                <a:latin typeface="Arial" pitchFamily="34" charset="0"/>
                <a:cs typeface="Arial" pitchFamily="34" charset="0"/>
              </a:rPr>
              <a:t>ref class </a:t>
            </a:r>
            <a:r>
              <a:rPr lang="en-US" sz="2000" dirty="0">
                <a:solidFill>
                  <a:srgbClr val="0070C0"/>
                </a:solidFill>
                <a:latin typeface="Arial" pitchFamily="34" charset="0"/>
                <a:cs typeface="Arial" pitchFamily="34" charset="0"/>
              </a:rPr>
              <a:t>Adult</a:t>
            </a:r>
            <a:r>
              <a:rPr lang="en-US" sz="2000" dirty="0">
                <a:latin typeface="Arial" pitchFamily="34" charset="0"/>
                <a:cs typeface="Arial" pitchFamily="34" charset="0"/>
              </a:rPr>
              <a:t>: </a:t>
            </a:r>
            <a:r>
              <a:rPr lang="en-US" sz="2000" dirty="0" err="1">
                <a:latin typeface="Arial" pitchFamily="34" charset="0"/>
                <a:cs typeface="Arial" pitchFamily="34" charset="0"/>
              </a:rPr>
              <a:t>IAge</a:t>
            </a:r>
            <a:r>
              <a:rPr lang="en-US" sz="2000" dirty="0">
                <a:latin typeface="Arial" pitchFamily="34" charset="0"/>
                <a:cs typeface="Arial" pitchFamily="34" charset="0"/>
              </a:rPr>
              <a:t> { </a:t>
            </a:r>
          </a:p>
          <a:p>
            <a:r>
              <a:rPr lang="en-US" sz="2000" dirty="0">
                <a:latin typeface="Arial" pitchFamily="34" charset="0"/>
                <a:cs typeface="Arial" pitchFamily="34" charset="0"/>
              </a:rPr>
              <a:t>	public: virtual </a:t>
            </a:r>
            <a:r>
              <a:rPr lang="en-US" sz="2000" dirty="0" err="1">
                <a:latin typeface="Arial" pitchFamily="34" charset="0"/>
                <a:cs typeface="Arial" pitchFamily="34" charset="0"/>
              </a:rPr>
              <a:t>int</a:t>
            </a:r>
            <a:r>
              <a:rPr lang="en-US" sz="2000" dirty="0">
                <a:latin typeface="Arial" pitchFamily="34" charset="0"/>
                <a:cs typeface="Arial" pitchFamily="34" charset="0"/>
              </a:rPr>
              <a:t> Age() { return 30; } </a:t>
            </a:r>
          </a:p>
          <a:p>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ref </a:t>
            </a:r>
            <a:r>
              <a:rPr lang="en-US" sz="2000" dirty="0">
                <a:latin typeface="Arial" pitchFamily="34" charset="0"/>
                <a:cs typeface="Arial" pitchFamily="34" charset="0"/>
              </a:rPr>
              <a:t>class </a:t>
            </a:r>
            <a:r>
              <a:rPr lang="en-US" sz="2000" dirty="0" err="1">
                <a:solidFill>
                  <a:srgbClr val="0070C0"/>
                </a:solidFill>
                <a:latin typeface="Arial" pitchFamily="34" charset="0"/>
                <a:cs typeface="Arial" pitchFamily="34" charset="0"/>
              </a:rPr>
              <a:t>MyClass</a:t>
            </a:r>
            <a:r>
              <a:rPr lang="en-US" sz="2000" dirty="0">
                <a:solidFill>
                  <a:srgbClr val="0070C0"/>
                </a:solidFill>
                <a:latin typeface="Arial" pitchFamily="34" charset="0"/>
                <a:cs typeface="Arial" pitchFamily="34" charset="0"/>
              </a:rPr>
              <a:t> </a:t>
            </a:r>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public</a:t>
            </a:r>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r>
              <a:rPr lang="en-US" sz="2000" dirty="0">
                <a:latin typeface="Arial" pitchFamily="34" charset="0"/>
                <a:cs typeface="Arial" pitchFamily="34" charset="0"/>
              </a:rPr>
              <a:t>	</a:t>
            </a:r>
            <a:r>
              <a:rPr lang="en-US" sz="2000" b="1" dirty="0" smtClean="0">
                <a:solidFill>
                  <a:schemeClr val="accent6">
                    <a:lumMod val="75000"/>
                  </a:schemeClr>
                </a:solidFill>
                <a:latin typeface="Arial" pitchFamily="34" charset="0"/>
                <a:cs typeface="Arial" pitchFamily="34" charset="0"/>
              </a:rPr>
              <a:t>generic</a:t>
            </a:r>
            <a:r>
              <a:rPr lang="en-US" sz="2000" dirty="0" smtClean="0">
                <a:latin typeface="Arial" pitchFamily="34" charset="0"/>
                <a:cs typeface="Arial" pitchFamily="34" charset="0"/>
              </a:rPr>
              <a:t> </a:t>
            </a:r>
            <a:r>
              <a:rPr lang="en-US" sz="2000" dirty="0">
                <a:latin typeface="Arial" pitchFamily="34" charset="0"/>
                <a:cs typeface="Arial" pitchFamily="34" charset="0"/>
              </a:rPr>
              <a:t>&lt;class </a:t>
            </a:r>
            <a:r>
              <a:rPr lang="en-US" sz="2000" b="1" dirty="0" err="1">
                <a:solidFill>
                  <a:schemeClr val="accent6">
                    <a:lumMod val="75000"/>
                  </a:schemeClr>
                </a:solidFill>
                <a:latin typeface="Arial" pitchFamily="34" charset="0"/>
                <a:cs typeface="Arial" pitchFamily="34" charset="0"/>
              </a:rPr>
              <a:t>ItemType</a:t>
            </a:r>
            <a:r>
              <a:rPr lang="en-US" sz="2000" dirty="0">
                <a:latin typeface="Arial" pitchFamily="34" charset="0"/>
                <a:cs typeface="Arial" pitchFamily="34" charset="0"/>
              </a:rPr>
              <a:t>&gt;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where </a:t>
            </a:r>
            <a:r>
              <a:rPr lang="en-US" sz="2000" dirty="0" err="1">
                <a:latin typeface="Arial" pitchFamily="34" charset="0"/>
                <a:cs typeface="Arial" pitchFamily="34" charset="0"/>
              </a:rPr>
              <a:t>ItemType</a:t>
            </a:r>
            <a:r>
              <a:rPr lang="en-US" sz="2000" dirty="0">
                <a:latin typeface="Arial" pitchFamily="34" charset="0"/>
                <a:cs typeface="Arial" pitchFamily="34" charset="0"/>
              </a:rPr>
              <a:t> : </a:t>
            </a:r>
            <a:r>
              <a:rPr lang="en-US" sz="2000" dirty="0" err="1">
                <a:solidFill>
                  <a:srgbClr val="C00000"/>
                </a:solidFill>
                <a:latin typeface="Arial" pitchFamily="34" charset="0"/>
                <a:cs typeface="Arial" pitchFamily="34" charset="0"/>
              </a:rPr>
              <a:t>IAge</a:t>
            </a:r>
            <a:r>
              <a:rPr lang="en-US" sz="2000" dirty="0" smtClean="0">
                <a:latin typeface="Arial" pitchFamily="34" charset="0"/>
                <a:cs typeface="Arial" pitchFamily="34" charset="0"/>
              </a:rPr>
              <a:t>                // could include a list of constraints</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bool</a:t>
            </a:r>
            <a:r>
              <a:rPr lang="en-US" sz="2000" dirty="0" smtClean="0">
                <a:latin typeface="Arial" pitchFamily="34" charset="0"/>
                <a:cs typeface="Arial" pitchFamily="34" charset="0"/>
              </a:rPr>
              <a:t> </a:t>
            </a:r>
            <a:r>
              <a:rPr lang="en-US" sz="2000" dirty="0" err="1">
                <a:solidFill>
                  <a:srgbClr val="0070C0"/>
                </a:solidFill>
                <a:latin typeface="Arial" pitchFamily="34" charset="0"/>
                <a:cs typeface="Arial" pitchFamily="34" charset="0"/>
              </a:rPr>
              <a:t>isSenior</a:t>
            </a:r>
            <a:r>
              <a:rPr lang="en-US" sz="2000" dirty="0">
                <a:latin typeface="Arial" pitchFamily="34" charset="0"/>
                <a:cs typeface="Arial" pitchFamily="34" charset="0"/>
              </a:rPr>
              <a:t>(</a:t>
            </a:r>
            <a:r>
              <a:rPr lang="en-US" sz="2000" dirty="0" err="1">
                <a:latin typeface="Arial" pitchFamily="34" charset="0"/>
                <a:cs typeface="Arial" pitchFamily="34" charset="0"/>
              </a:rPr>
              <a:t>ItemType</a:t>
            </a:r>
            <a:r>
              <a:rPr lang="en-US" sz="2000" dirty="0">
                <a:latin typeface="Arial" pitchFamily="34" charset="0"/>
                <a:cs typeface="Arial" pitchFamily="34" charset="0"/>
              </a:rPr>
              <a:t> item) </a:t>
            </a:r>
            <a:r>
              <a:rPr lang="en-US" sz="2000" dirty="0" smtClean="0">
                <a:latin typeface="Arial" pitchFamily="34" charset="0"/>
                <a:cs typeface="Arial" pitchFamily="34" charset="0"/>
              </a:rPr>
              <a:t>     // </a:t>
            </a:r>
            <a:r>
              <a:rPr lang="en-US" sz="2000" dirty="0">
                <a:latin typeface="Arial" pitchFamily="34" charset="0"/>
                <a:cs typeface="Arial" pitchFamily="34" charset="0"/>
              </a:rPr>
              <a:t>Because of the constraint, </a:t>
            </a:r>
          </a:p>
          <a:p>
            <a:r>
              <a:rPr lang="en-US" sz="2000" dirty="0" smtClean="0">
                <a:latin typeface="Arial" pitchFamily="34" charset="0"/>
                <a:cs typeface="Arial" pitchFamily="34" charset="0"/>
              </a:rPr>
              <a:t>	{		// the </a:t>
            </a:r>
            <a:r>
              <a:rPr lang="en-US" sz="2000" dirty="0">
                <a:latin typeface="Arial" pitchFamily="34" charset="0"/>
                <a:cs typeface="Arial" pitchFamily="34" charset="0"/>
              </a:rPr>
              <a:t>Age method can be called on </a:t>
            </a:r>
            <a:r>
              <a:rPr lang="en-US" sz="2000" dirty="0" err="1">
                <a:latin typeface="Arial" pitchFamily="34" charset="0"/>
                <a:cs typeface="Arial" pitchFamily="34" charset="0"/>
              </a:rPr>
              <a:t>ItemType</a:t>
            </a:r>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r>
              <a:rPr lang="en-US" sz="2000" dirty="0">
                <a:latin typeface="Arial" pitchFamily="34" charset="0"/>
                <a:cs typeface="Arial" pitchFamily="34" charset="0"/>
              </a:rPr>
              <a:t>	</a:t>
            </a:r>
            <a:r>
              <a:rPr lang="en-US" sz="2000" dirty="0" smtClean="0">
                <a:latin typeface="Arial" pitchFamily="34" charset="0"/>
                <a:cs typeface="Arial" pitchFamily="34" charset="0"/>
              </a:rPr>
              <a:t>	if </a:t>
            </a:r>
            <a:r>
              <a:rPr lang="en-US" sz="2000" dirty="0">
                <a:latin typeface="Arial" pitchFamily="34" charset="0"/>
                <a:cs typeface="Arial" pitchFamily="34" charset="0"/>
              </a:rPr>
              <a:t>(item-&gt;Age() &gt;= 65) return true; </a:t>
            </a:r>
            <a:endParaRPr lang="en-US" sz="2000" dirty="0" smtClean="0">
              <a:latin typeface="Arial" pitchFamily="34" charset="0"/>
              <a:cs typeface="Arial" pitchFamily="34" charset="0"/>
            </a:endParaRPr>
          </a:p>
          <a:p>
            <a:r>
              <a:rPr lang="en-US" sz="2000" dirty="0">
                <a:latin typeface="Arial" pitchFamily="34" charset="0"/>
                <a:cs typeface="Arial" pitchFamily="34" charset="0"/>
              </a:rPr>
              <a:t>	</a:t>
            </a:r>
            <a:r>
              <a:rPr lang="en-US" sz="2000" dirty="0" smtClean="0">
                <a:latin typeface="Arial" pitchFamily="34" charset="0"/>
                <a:cs typeface="Arial" pitchFamily="34" charset="0"/>
              </a:rPr>
              <a:t>	else </a:t>
            </a:r>
            <a:r>
              <a:rPr lang="en-US" sz="2000" dirty="0">
                <a:latin typeface="Arial" pitchFamily="34" charset="0"/>
                <a:cs typeface="Arial" pitchFamily="34" charset="0"/>
              </a:rPr>
              <a:t>return false; </a:t>
            </a:r>
            <a:endParaRPr lang="en-US" sz="2000" dirty="0" smtClean="0">
              <a:latin typeface="Arial" pitchFamily="34" charset="0"/>
              <a:cs typeface="Arial" pitchFamily="34" charset="0"/>
            </a:endParaRPr>
          </a:p>
          <a:p>
            <a:r>
              <a:rPr lang="en-US" sz="2000" dirty="0">
                <a:latin typeface="Arial" pitchFamily="34" charset="0"/>
                <a:cs typeface="Arial" pitchFamily="34" charset="0"/>
              </a:rPr>
              <a:t>	</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p>
        </p:txBody>
      </p:sp>
      <p:sp>
        <p:nvSpPr>
          <p:cNvPr id="4" name="Rectangle 3"/>
          <p:cNvSpPr/>
          <p:nvPr/>
        </p:nvSpPr>
        <p:spPr>
          <a:xfrm>
            <a:off x="990600" y="609600"/>
            <a:ext cx="7010400" cy="400110"/>
          </a:xfrm>
          <a:prstGeom prst="rect">
            <a:avLst/>
          </a:prstGeom>
        </p:spPr>
        <p:txBody>
          <a:bodyPr wrap="square">
            <a:spAutoFit/>
          </a:bodyPr>
          <a:lstStyle/>
          <a:p>
            <a:pPr algn="ctr"/>
            <a:r>
              <a:rPr lang="en-US" sz="2000" dirty="0"/>
              <a:t>http://msdn.microsoft.com/en-us/library/a174071k.aspx</a:t>
            </a:r>
          </a:p>
        </p:txBody>
      </p:sp>
      <p:sp>
        <p:nvSpPr>
          <p:cNvPr id="5" name="Rounded Rectangular Callout 4"/>
          <p:cNvSpPr/>
          <p:nvPr/>
        </p:nvSpPr>
        <p:spPr bwMode="auto">
          <a:xfrm>
            <a:off x="5524500" y="1828800"/>
            <a:ext cx="2209800" cy="1828800"/>
          </a:xfrm>
          <a:prstGeom prst="wedgeRoundRectCallout">
            <a:avLst>
              <a:gd name="adj1" fmla="val -113362"/>
              <a:gd name="adj2" fmla="val 120875"/>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Variable of type </a:t>
            </a:r>
            <a:r>
              <a:rPr lang="en-US" dirty="0" smtClean="0">
                <a:solidFill>
                  <a:srgbClr val="0070C0"/>
                </a:solidFill>
              </a:rPr>
              <a:t>Senior</a:t>
            </a:r>
            <a:r>
              <a:rPr lang="en-US" dirty="0" smtClean="0"/>
              <a:t> or </a:t>
            </a:r>
            <a:r>
              <a:rPr lang="en-US" dirty="0" smtClean="0">
                <a:solidFill>
                  <a:srgbClr val="0070C0"/>
                </a:solidFill>
              </a:rPr>
              <a:t>Adult</a:t>
            </a:r>
            <a:r>
              <a:rPr lang="en-US" dirty="0" smtClean="0"/>
              <a:t> will be passed to item</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050303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0"/>
            <a:ext cx="7807325" cy="563563"/>
          </a:xfrm>
        </p:spPr>
        <p:txBody>
          <a:bodyPr/>
          <a:lstStyle/>
          <a:p>
            <a:r>
              <a:rPr lang="en-US" dirty="0" smtClean="0"/>
              <a:t>Full Example: The main </a:t>
            </a:r>
            <a:endParaRPr lang="en-US" dirty="0"/>
          </a:p>
        </p:txBody>
      </p:sp>
      <p:sp>
        <p:nvSpPr>
          <p:cNvPr id="3" name="Content Placeholder 2"/>
          <p:cNvSpPr>
            <a:spLocks noGrp="1"/>
          </p:cNvSpPr>
          <p:nvPr>
            <p:ph idx="1"/>
          </p:nvPr>
        </p:nvSpPr>
        <p:spPr>
          <a:xfrm>
            <a:off x="609601" y="914400"/>
            <a:ext cx="8305800" cy="5791200"/>
          </a:xfrm>
        </p:spPr>
        <p:txBody>
          <a:bodyPr/>
          <a:lstStyle/>
          <a:p>
            <a:r>
              <a:rPr lang="en-US" sz="2400" dirty="0" err="1">
                <a:latin typeface="Arial" pitchFamily="34" charset="0"/>
                <a:cs typeface="Arial" pitchFamily="34" charset="0"/>
              </a:rPr>
              <a:t>int</a:t>
            </a:r>
            <a:r>
              <a:rPr lang="en-US" sz="2400" dirty="0">
                <a:latin typeface="Arial" pitchFamily="34" charset="0"/>
                <a:cs typeface="Arial" pitchFamily="34" charset="0"/>
              </a:rPr>
              <a:t> main() {</a:t>
            </a:r>
          </a:p>
          <a:p>
            <a:r>
              <a:rPr lang="en-US" sz="2400" dirty="0">
                <a:latin typeface="Arial" pitchFamily="34" charset="0"/>
                <a:cs typeface="Arial" pitchFamily="34" charset="0"/>
              </a:rPr>
              <a:t>   </a:t>
            </a:r>
            <a:r>
              <a:rPr lang="en-US" sz="2400" dirty="0" err="1">
                <a:solidFill>
                  <a:srgbClr val="0070C0"/>
                </a:solidFill>
                <a:latin typeface="Arial" pitchFamily="34" charset="0"/>
                <a:cs typeface="Arial" pitchFamily="34" charset="0"/>
              </a:rPr>
              <a:t>MyClass</a:t>
            </a:r>
            <a:r>
              <a:rPr lang="en-US" sz="2400" dirty="0">
                <a:solidFill>
                  <a:srgbClr val="0070C0"/>
                </a:solidFill>
                <a:latin typeface="Arial" pitchFamily="34" charset="0"/>
                <a:cs typeface="Arial" pitchFamily="34" charset="0"/>
              </a:rPr>
              <a:t>^</a:t>
            </a:r>
            <a:r>
              <a:rPr lang="en-US" sz="2400" dirty="0">
                <a:latin typeface="Arial" pitchFamily="34" charset="0"/>
                <a:cs typeface="Arial" pitchFamily="34" charset="0"/>
              </a:rPr>
              <a:t> </a:t>
            </a:r>
            <a:r>
              <a:rPr lang="en-US" sz="2400" dirty="0" err="1">
                <a:latin typeface="Arial" pitchFamily="34" charset="0"/>
                <a:cs typeface="Arial" pitchFamily="34" charset="0"/>
              </a:rPr>
              <a:t>ageGuess</a:t>
            </a:r>
            <a:r>
              <a:rPr lang="en-US" sz="2400" dirty="0">
                <a:latin typeface="Arial" pitchFamily="34" charset="0"/>
                <a:cs typeface="Arial" pitchFamily="34" charset="0"/>
              </a:rPr>
              <a:t> = </a:t>
            </a:r>
            <a:r>
              <a:rPr lang="en-US" sz="2400" dirty="0" err="1">
                <a:solidFill>
                  <a:srgbClr val="0033CC"/>
                </a:solidFill>
                <a:latin typeface="Arial" pitchFamily="34" charset="0"/>
                <a:cs typeface="Arial" pitchFamily="34" charset="0"/>
              </a:rPr>
              <a:t>gcnew</a:t>
            </a:r>
            <a:r>
              <a:rPr lang="en-US" sz="2400" dirty="0">
                <a:latin typeface="Arial" pitchFamily="34" charset="0"/>
                <a:cs typeface="Arial" pitchFamily="34" charset="0"/>
              </a:rPr>
              <a:t> </a:t>
            </a:r>
            <a:r>
              <a:rPr lang="en-US" sz="2400" dirty="0" err="1">
                <a:latin typeface="Arial" pitchFamily="34" charset="0"/>
                <a:cs typeface="Arial" pitchFamily="34" charset="0"/>
              </a:rPr>
              <a:t>MyClass</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g.c</a:t>
            </a:r>
            <a:r>
              <a:rPr lang="en-US" sz="2400" dirty="0" smtClean="0">
                <a:latin typeface="Arial" pitchFamily="34" charset="0"/>
                <a:cs typeface="Arial" pitchFamily="34" charset="0"/>
              </a:rPr>
              <a:t>. - new</a:t>
            </a:r>
            <a:endParaRPr lang="en-US" sz="2400" dirty="0">
              <a:latin typeface="Arial" pitchFamily="34" charset="0"/>
              <a:cs typeface="Arial" pitchFamily="34" charset="0"/>
            </a:endParaRPr>
          </a:p>
          <a:p>
            <a:r>
              <a:rPr lang="en-US" sz="2400" dirty="0">
                <a:latin typeface="Arial" pitchFamily="34" charset="0"/>
                <a:cs typeface="Arial" pitchFamily="34" charset="0"/>
              </a:rPr>
              <a:t>   </a:t>
            </a:r>
            <a:r>
              <a:rPr lang="en-US" sz="2400" dirty="0">
                <a:solidFill>
                  <a:srgbClr val="0070C0"/>
                </a:solidFill>
                <a:latin typeface="Arial" pitchFamily="34" charset="0"/>
                <a:cs typeface="Arial" pitchFamily="34" charset="0"/>
              </a:rPr>
              <a:t>Adult^</a:t>
            </a:r>
            <a:r>
              <a:rPr lang="en-US" sz="2400" dirty="0">
                <a:latin typeface="Arial" pitchFamily="34" charset="0"/>
                <a:cs typeface="Arial" pitchFamily="34" charset="0"/>
              </a:rPr>
              <a:t> parent = </a:t>
            </a:r>
            <a:r>
              <a:rPr lang="en-US" sz="2400" dirty="0" err="1">
                <a:solidFill>
                  <a:srgbClr val="0033CC"/>
                </a:solidFill>
                <a:latin typeface="Arial" pitchFamily="34" charset="0"/>
                <a:cs typeface="Arial" pitchFamily="34" charset="0"/>
              </a:rPr>
              <a:t>gcnew</a:t>
            </a:r>
            <a:r>
              <a:rPr lang="en-US" sz="2400" dirty="0">
                <a:solidFill>
                  <a:srgbClr val="0033CC"/>
                </a:solidFill>
                <a:latin typeface="Arial" pitchFamily="34" charset="0"/>
                <a:cs typeface="Arial" pitchFamily="34" charset="0"/>
              </a:rPr>
              <a:t> </a:t>
            </a:r>
            <a:r>
              <a:rPr lang="en-US" sz="2400" dirty="0">
                <a:latin typeface="Arial" pitchFamily="34" charset="0"/>
                <a:cs typeface="Arial" pitchFamily="34" charset="0"/>
              </a:rPr>
              <a:t>Adult();</a:t>
            </a:r>
          </a:p>
          <a:p>
            <a:r>
              <a:rPr lang="en-US" sz="2400" dirty="0">
                <a:latin typeface="Arial" pitchFamily="34" charset="0"/>
                <a:cs typeface="Arial" pitchFamily="34" charset="0"/>
              </a:rPr>
              <a:t>   </a:t>
            </a:r>
            <a:r>
              <a:rPr lang="en-US" sz="2400" dirty="0">
                <a:solidFill>
                  <a:srgbClr val="0070C0"/>
                </a:solidFill>
                <a:latin typeface="Arial" pitchFamily="34" charset="0"/>
                <a:cs typeface="Arial" pitchFamily="34" charset="0"/>
              </a:rPr>
              <a:t>Senior^</a:t>
            </a:r>
            <a:r>
              <a:rPr lang="en-US" sz="2400" dirty="0">
                <a:latin typeface="Arial" pitchFamily="34" charset="0"/>
                <a:cs typeface="Arial" pitchFamily="34" charset="0"/>
              </a:rPr>
              <a:t> grandfather = </a:t>
            </a:r>
            <a:r>
              <a:rPr lang="en-US" sz="2400" dirty="0" err="1">
                <a:solidFill>
                  <a:srgbClr val="0033CC"/>
                </a:solidFill>
                <a:latin typeface="Arial" pitchFamily="34" charset="0"/>
                <a:cs typeface="Arial" pitchFamily="34" charset="0"/>
              </a:rPr>
              <a:t>gcnew</a:t>
            </a:r>
            <a:r>
              <a:rPr lang="en-US" sz="2400" dirty="0">
                <a:solidFill>
                  <a:srgbClr val="0033CC"/>
                </a:solidFill>
                <a:latin typeface="Arial" pitchFamily="34" charset="0"/>
                <a:cs typeface="Arial" pitchFamily="34" charset="0"/>
              </a:rPr>
              <a:t> </a:t>
            </a:r>
            <a:r>
              <a:rPr lang="en-US" sz="2400" dirty="0">
                <a:latin typeface="Arial" pitchFamily="34" charset="0"/>
                <a:cs typeface="Arial" pitchFamily="34" charset="0"/>
              </a:rPr>
              <a:t>Senior();</a:t>
            </a:r>
          </a:p>
          <a:p>
            <a:endParaRPr lang="en-US" sz="2400" dirty="0">
              <a:latin typeface="Arial" pitchFamily="34" charset="0"/>
              <a:cs typeface="Arial" pitchFamily="34" charset="0"/>
            </a:endParaRPr>
          </a:p>
          <a:p>
            <a:r>
              <a:rPr lang="en-US" sz="2400" dirty="0">
                <a:latin typeface="Arial" pitchFamily="34" charset="0"/>
                <a:cs typeface="Arial" pitchFamily="34" charset="0"/>
              </a:rPr>
              <a:t>   if (</a:t>
            </a:r>
            <a:r>
              <a:rPr lang="en-US" sz="2400" dirty="0" err="1">
                <a:latin typeface="Arial" pitchFamily="34" charset="0"/>
                <a:cs typeface="Arial" pitchFamily="34" charset="0"/>
              </a:rPr>
              <a:t>ageGuess</a:t>
            </a:r>
            <a:r>
              <a:rPr lang="en-US" sz="2400" dirty="0">
                <a:latin typeface="Arial" pitchFamily="34" charset="0"/>
                <a:cs typeface="Arial" pitchFamily="34" charset="0"/>
              </a:rPr>
              <a:t>-&gt;</a:t>
            </a:r>
            <a:r>
              <a:rPr lang="en-US" sz="2400" dirty="0" err="1">
                <a:latin typeface="Arial" pitchFamily="34" charset="0"/>
                <a:cs typeface="Arial" pitchFamily="34" charset="0"/>
              </a:rPr>
              <a:t>isSenior</a:t>
            </a:r>
            <a:r>
              <a:rPr lang="en-US" sz="2400" dirty="0">
                <a:latin typeface="Arial" pitchFamily="34" charset="0"/>
                <a:cs typeface="Arial" pitchFamily="34" charset="0"/>
              </a:rPr>
              <a:t>&lt;</a:t>
            </a:r>
            <a:r>
              <a:rPr lang="en-US" sz="2400" dirty="0">
                <a:solidFill>
                  <a:srgbClr val="C00000"/>
                </a:solidFill>
                <a:latin typeface="Arial" pitchFamily="34" charset="0"/>
                <a:cs typeface="Arial" pitchFamily="34" charset="0"/>
              </a:rPr>
              <a:t>Adult^</a:t>
            </a:r>
            <a:r>
              <a:rPr lang="en-US" sz="2400" dirty="0">
                <a:latin typeface="Arial" pitchFamily="34" charset="0"/>
                <a:cs typeface="Arial" pitchFamily="34" charset="0"/>
              </a:rPr>
              <a:t>&gt;(</a:t>
            </a:r>
            <a:r>
              <a:rPr lang="en-US" sz="2400" dirty="0">
                <a:solidFill>
                  <a:srgbClr val="C00000"/>
                </a:solidFill>
                <a:latin typeface="Arial" pitchFamily="34" charset="0"/>
                <a:cs typeface="Arial" pitchFamily="34" charset="0"/>
              </a:rPr>
              <a:t>parent</a:t>
            </a:r>
            <a:r>
              <a:rPr lang="en-US" sz="2400" dirty="0">
                <a:latin typeface="Arial" pitchFamily="34" charset="0"/>
                <a:cs typeface="Arial" pitchFamily="34" charset="0"/>
              </a:rPr>
              <a:t>))</a:t>
            </a:r>
          </a:p>
          <a:p>
            <a:r>
              <a:rPr lang="en-US" sz="2400" dirty="0">
                <a:latin typeface="Arial" pitchFamily="34" charset="0"/>
                <a:cs typeface="Arial" pitchFamily="34" charset="0"/>
              </a:rPr>
              <a:t>      Console::</a:t>
            </a:r>
            <a:r>
              <a:rPr lang="en-US" sz="2400" dirty="0" err="1">
                <a:latin typeface="Arial" pitchFamily="34" charset="0"/>
                <a:cs typeface="Arial" pitchFamily="34" charset="0"/>
              </a:rPr>
              <a:t>WriteLine</a:t>
            </a:r>
            <a:r>
              <a:rPr lang="en-US" sz="2400" dirty="0">
                <a:latin typeface="Arial" pitchFamily="34" charset="0"/>
                <a:cs typeface="Arial" pitchFamily="34" charset="0"/>
              </a:rPr>
              <a:t>("\" </a:t>
            </a:r>
            <a:r>
              <a:rPr lang="en-US" sz="2400" dirty="0" smtClean="0">
                <a:latin typeface="Arial" pitchFamily="34" charset="0"/>
                <a:cs typeface="Arial" pitchFamily="34" charset="0"/>
              </a:rPr>
              <a:t>parent\ " </a:t>
            </a:r>
            <a:r>
              <a:rPr lang="en-US" sz="2400" dirty="0">
                <a:latin typeface="Arial" pitchFamily="34" charset="0"/>
                <a:cs typeface="Arial" pitchFamily="34" charset="0"/>
              </a:rPr>
              <a:t>is a senior");</a:t>
            </a:r>
          </a:p>
          <a:p>
            <a:r>
              <a:rPr lang="en-US" sz="2400" dirty="0">
                <a:latin typeface="Arial" pitchFamily="34" charset="0"/>
                <a:cs typeface="Arial" pitchFamily="34" charset="0"/>
              </a:rPr>
              <a:t>   else</a:t>
            </a:r>
          </a:p>
          <a:p>
            <a:r>
              <a:rPr lang="en-US" sz="2400" dirty="0">
                <a:latin typeface="Arial" pitchFamily="34" charset="0"/>
                <a:cs typeface="Arial" pitchFamily="34" charset="0"/>
              </a:rPr>
              <a:t>      Console::</a:t>
            </a:r>
            <a:r>
              <a:rPr lang="en-US" sz="2400" dirty="0" err="1">
                <a:latin typeface="Arial" pitchFamily="34" charset="0"/>
                <a:cs typeface="Arial" pitchFamily="34" charset="0"/>
              </a:rPr>
              <a:t>WriteLine</a:t>
            </a:r>
            <a:r>
              <a:rPr lang="en-US" sz="2400" dirty="0" smtClean="0">
                <a:latin typeface="Arial" pitchFamily="34" charset="0"/>
                <a:cs typeface="Arial" pitchFamily="34" charset="0"/>
              </a:rPr>
              <a:t>("\" parent\ " </a:t>
            </a:r>
            <a:r>
              <a:rPr lang="en-US" sz="2400" dirty="0">
                <a:latin typeface="Arial" pitchFamily="34" charset="0"/>
                <a:cs typeface="Arial" pitchFamily="34" charset="0"/>
              </a:rPr>
              <a:t>is not a senior</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a:p>
            <a:r>
              <a:rPr lang="en-US" sz="2400" dirty="0">
                <a:latin typeface="Arial" pitchFamily="34" charset="0"/>
                <a:cs typeface="Arial" pitchFamily="34" charset="0"/>
              </a:rPr>
              <a:t>   if (</a:t>
            </a:r>
            <a:r>
              <a:rPr lang="en-US" sz="2400" dirty="0" err="1">
                <a:latin typeface="Arial" pitchFamily="34" charset="0"/>
                <a:cs typeface="Arial" pitchFamily="34" charset="0"/>
              </a:rPr>
              <a:t>ageGuess</a:t>
            </a:r>
            <a:r>
              <a:rPr lang="en-US" sz="2400" dirty="0">
                <a:latin typeface="Arial" pitchFamily="34" charset="0"/>
                <a:cs typeface="Arial" pitchFamily="34" charset="0"/>
              </a:rPr>
              <a:t>-&gt;</a:t>
            </a:r>
            <a:r>
              <a:rPr lang="en-US" sz="2400" dirty="0" err="1">
                <a:latin typeface="Arial" pitchFamily="34" charset="0"/>
                <a:cs typeface="Arial" pitchFamily="34" charset="0"/>
              </a:rPr>
              <a:t>isSenior</a:t>
            </a:r>
            <a:r>
              <a:rPr lang="en-US" sz="2400" dirty="0">
                <a:latin typeface="Arial" pitchFamily="34" charset="0"/>
                <a:cs typeface="Arial" pitchFamily="34" charset="0"/>
              </a:rPr>
              <a:t>&lt;</a:t>
            </a:r>
            <a:r>
              <a:rPr lang="en-US" sz="2400" dirty="0">
                <a:solidFill>
                  <a:srgbClr val="C00000"/>
                </a:solidFill>
                <a:latin typeface="Arial" pitchFamily="34" charset="0"/>
                <a:cs typeface="Arial" pitchFamily="34" charset="0"/>
              </a:rPr>
              <a:t>Senior^</a:t>
            </a:r>
            <a:r>
              <a:rPr lang="en-US" sz="2400" dirty="0">
                <a:latin typeface="Arial" pitchFamily="34" charset="0"/>
                <a:cs typeface="Arial" pitchFamily="34" charset="0"/>
              </a:rPr>
              <a:t>&gt;(</a:t>
            </a:r>
            <a:r>
              <a:rPr lang="en-US" sz="2400" dirty="0">
                <a:solidFill>
                  <a:srgbClr val="C00000"/>
                </a:solidFill>
                <a:latin typeface="Arial" pitchFamily="34" charset="0"/>
                <a:cs typeface="Arial" pitchFamily="34" charset="0"/>
              </a:rPr>
              <a:t>grandfather</a:t>
            </a:r>
            <a:r>
              <a:rPr lang="en-US" sz="2400" dirty="0">
                <a:latin typeface="Arial" pitchFamily="34" charset="0"/>
                <a:cs typeface="Arial" pitchFamily="34" charset="0"/>
              </a:rPr>
              <a:t>))</a:t>
            </a:r>
          </a:p>
          <a:p>
            <a:r>
              <a:rPr lang="en-US" sz="2400" dirty="0">
                <a:latin typeface="Arial" pitchFamily="34" charset="0"/>
                <a:cs typeface="Arial" pitchFamily="34" charset="0"/>
              </a:rPr>
              <a:t>      Console::</a:t>
            </a:r>
            <a:r>
              <a:rPr lang="en-US" sz="2400" dirty="0" err="1">
                <a:latin typeface="Arial" pitchFamily="34" charset="0"/>
                <a:cs typeface="Arial" pitchFamily="34" charset="0"/>
              </a:rPr>
              <a:t>WriteLine</a:t>
            </a:r>
            <a:r>
              <a:rPr lang="en-US" sz="2400" dirty="0">
                <a:latin typeface="Arial" pitchFamily="34" charset="0"/>
                <a:cs typeface="Arial" pitchFamily="34" charset="0"/>
              </a:rPr>
              <a:t>("\"grandfather\" is a senior");</a:t>
            </a:r>
          </a:p>
          <a:p>
            <a:r>
              <a:rPr lang="en-US" sz="2400" dirty="0">
                <a:latin typeface="Arial" pitchFamily="34" charset="0"/>
                <a:cs typeface="Arial" pitchFamily="34" charset="0"/>
              </a:rPr>
              <a:t>   else</a:t>
            </a:r>
          </a:p>
          <a:p>
            <a:r>
              <a:rPr lang="en-US" sz="2400" dirty="0">
                <a:latin typeface="Arial" pitchFamily="34" charset="0"/>
                <a:cs typeface="Arial" pitchFamily="34" charset="0"/>
              </a:rPr>
              <a:t>      Console::</a:t>
            </a:r>
            <a:r>
              <a:rPr lang="en-US" sz="2400" dirty="0" err="1">
                <a:latin typeface="Arial" pitchFamily="34" charset="0"/>
                <a:cs typeface="Arial" pitchFamily="34" charset="0"/>
              </a:rPr>
              <a:t>WriteLine</a:t>
            </a:r>
            <a:r>
              <a:rPr lang="en-US" sz="2400" dirty="0">
                <a:latin typeface="Arial" pitchFamily="34" charset="0"/>
                <a:cs typeface="Arial" pitchFamily="34" charset="0"/>
              </a:rPr>
              <a:t>("\"grandfather\" is not a senior");</a:t>
            </a:r>
          </a:p>
          <a:p>
            <a:r>
              <a:rPr lang="en-US" sz="2400" dirty="0">
                <a:latin typeface="Arial" pitchFamily="34" charset="0"/>
                <a:cs typeface="Arial" pitchFamily="34" charset="0"/>
              </a:rPr>
              <a:t>}</a:t>
            </a:r>
          </a:p>
        </p:txBody>
      </p:sp>
      <p:sp>
        <p:nvSpPr>
          <p:cNvPr id="7" name="Rounded Rectangular Callout 6"/>
          <p:cNvSpPr/>
          <p:nvPr/>
        </p:nvSpPr>
        <p:spPr bwMode="auto">
          <a:xfrm>
            <a:off x="2590800" y="685800"/>
            <a:ext cx="5181600" cy="361890"/>
          </a:xfrm>
          <a:prstGeom prst="wedgeRoundRectCallout">
            <a:avLst>
              <a:gd name="adj1" fmla="val -55361"/>
              <a:gd name="adj2" fmla="val 129178"/>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ts val="2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Use a generic class to create an instance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5943600"/>
            <a:ext cx="3857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bwMode="auto">
          <a:xfrm>
            <a:off x="7200900" y="1689100"/>
            <a:ext cx="1866900" cy="1587500"/>
          </a:xfrm>
          <a:prstGeom prst="wedgeRoundRectCallout">
            <a:avLst>
              <a:gd name="adj1" fmla="val -83936"/>
              <a:gd name="adj2" fmla="val 35275"/>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Variable of type </a:t>
            </a:r>
            <a:r>
              <a:rPr lang="en-US" sz="2000" dirty="0" smtClean="0">
                <a:solidFill>
                  <a:srgbClr val="0070C0"/>
                </a:solidFill>
              </a:rPr>
              <a:t>Senior</a:t>
            </a:r>
            <a:r>
              <a:rPr lang="en-US" sz="2000" dirty="0" smtClean="0"/>
              <a:t> or </a:t>
            </a:r>
            <a:r>
              <a:rPr lang="en-US" sz="2000" dirty="0" smtClean="0">
                <a:solidFill>
                  <a:srgbClr val="0070C0"/>
                </a:solidFill>
              </a:rPr>
              <a:t>Adult</a:t>
            </a:r>
            <a:r>
              <a:rPr lang="en-US" sz="2000" dirty="0" smtClean="0"/>
              <a:t> will be passed to item</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6" name="Rounded Rectangular Callout 5"/>
          <p:cNvSpPr/>
          <p:nvPr/>
        </p:nvSpPr>
        <p:spPr bwMode="auto">
          <a:xfrm>
            <a:off x="7200900" y="1676400"/>
            <a:ext cx="1866900" cy="1587500"/>
          </a:xfrm>
          <a:prstGeom prst="wedgeRoundRectCallout">
            <a:avLst>
              <a:gd name="adj1" fmla="val -86089"/>
              <a:gd name="adj2" fmla="val 123275"/>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Variable of type </a:t>
            </a:r>
            <a:r>
              <a:rPr lang="en-US" sz="2000" dirty="0" smtClean="0">
                <a:solidFill>
                  <a:srgbClr val="C00000"/>
                </a:solidFill>
              </a:rPr>
              <a:t>Senior </a:t>
            </a:r>
            <a:r>
              <a:rPr lang="en-US" sz="2000" dirty="0" smtClean="0"/>
              <a:t>or </a:t>
            </a:r>
            <a:r>
              <a:rPr lang="en-US" sz="2000" dirty="0" smtClean="0">
                <a:solidFill>
                  <a:srgbClr val="C00000"/>
                </a:solidFill>
              </a:rPr>
              <a:t>Adult </a:t>
            </a:r>
            <a:r>
              <a:rPr lang="en-US" sz="2000" dirty="0" smtClean="0"/>
              <a:t>will be passed to item</a:t>
            </a:r>
            <a:endParaRPr kumimoji="0" lang="en-US" sz="20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081221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50000"/>
              </a:lnSpc>
            </a:pPr>
            <a:r>
              <a:rPr lang="en-US" dirty="0"/>
              <a:t>Parallel </a:t>
            </a:r>
            <a:r>
              <a:rPr lang="en-US" dirty="0" smtClean="0"/>
              <a:t>Computing in C++</a:t>
            </a:r>
            <a:br>
              <a:rPr lang="en-US" dirty="0" smtClean="0"/>
            </a:br>
            <a:r>
              <a:rPr lang="en-US" dirty="0" smtClean="0"/>
              <a:t>Using Generic Class</a:t>
            </a:r>
            <a:endParaRPr lang="en-US" dirty="0"/>
          </a:p>
        </p:txBody>
      </p:sp>
    </p:spTree>
    <p:extLst>
      <p:ext uri="{BB962C8B-B14F-4D97-AF65-F5344CB8AC3E}">
        <p14:creationId xmlns:p14="http://schemas.microsoft.com/office/powerpoint/2010/main" val="225092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228600"/>
            <a:ext cx="7807325" cy="563563"/>
          </a:xfrm>
        </p:spPr>
        <p:txBody>
          <a:bodyPr/>
          <a:lstStyle/>
          <a:p>
            <a:r>
              <a:rPr lang="en-US" dirty="0" smtClean="0"/>
              <a:t>Parallel Computing by </a:t>
            </a:r>
            <a:r>
              <a:rPr lang="en-US" dirty="0" smtClean="0">
                <a:solidFill>
                  <a:srgbClr val="0070C0"/>
                </a:solidFill>
              </a:rPr>
              <a:t>Map</a:t>
            </a:r>
            <a:r>
              <a:rPr lang="en-US" dirty="0" smtClean="0"/>
              <a:t> and </a:t>
            </a:r>
            <a:r>
              <a:rPr lang="en-US" dirty="0" smtClean="0">
                <a:solidFill>
                  <a:srgbClr val="33CCFF"/>
                </a:solidFill>
              </a:rPr>
              <a:t>Reduce</a:t>
            </a:r>
            <a:endParaRPr lang="en-US" dirty="0">
              <a:solidFill>
                <a:srgbClr val="33CCFF"/>
              </a:solidFill>
            </a:endParaRPr>
          </a:p>
        </p:txBody>
      </p:sp>
      <p:grpSp>
        <p:nvGrpSpPr>
          <p:cNvPr id="49" name="Group 48"/>
          <p:cNvGrpSpPr/>
          <p:nvPr/>
        </p:nvGrpSpPr>
        <p:grpSpPr>
          <a:xfrm>
            <a:off x="647700" y="1066800"/>
            <a:ext cx="533400" cy="5486400"/>
            <a:chOff x="1981200" y="838200"/>
            <a:chExt cx="1752600" cy="5486400"/>
          </a:xfrm>
        </p:grpSpPr>
        <p:sp>
          <p:nvSpPr>
            <p:cNvPr id="50" name="Rectangle 49"/>
            <p:cNvSpPr/>
            <p:nvPr/>
          </p:nvSpPr>
          <p:spPr bwMode="auto">
            <a:xfrm>
              <a:off x="1981200" y="838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1" name="Rectangle 50"/>
            <p:cNvSpPr/>
            <p:nvPr/>
          </p:nvSpPr>
          <p:spPr bwMode="auto">
            <a:xfrm>
              <a:off x="1981200" y="1066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2" name="Rectangle 51"/>
            <p:cNvSpPr/>
            <p:nvPr/>
          </p:nvSpPr>
          <p:spPr bwMode="auto">
            <a:xfrm>
              <a:off x="1981200" y="1295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3" name="Rectangle 52"/>
            <p:cNvSpPr/>
            <p:nvPr/>
          </p:nvSpPr>
          <p:spPr bwMode="auto">
            <a:xfrm>
              <a:off x="1981200" y="1524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1981200" y="17526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5" name="Rectangle 54"/>
            <p:cNvSpPr/>
            <p:nvPr/>
          </p:nvSpPr>
          <p:spPr bwMode="auto">
            <a:xfrm>
              <a:off x="1981200" y="1981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6" name="Rectangle 55"/>
            <p:cNvSpPr/>
            <p:nvPr/>
          </p:nvSpPr>
          <p:spPr bwMode="auto">
            <a:xfrm>
              <a:off x="1981200" y="2209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7" name="Rectangle 56"/>
            <p:cNvSpPr/>
            <p:nvPr/>
          </p:nvSpPr>
          <p:spPr bwMode="auto">
            <a:xfrm>
              <a:off x="1981200" y="2438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8" name="Rectangle 57"/>
            <p:cNvSpPr/>
            <p:nvPr/>
          </p:nvSpPr>
          <p:spPr bwMode="auto">
            <a:xfrm>
              <a:off x="1981200" y="2667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8" name="Rectangle 67"/>
            <p:cNvSpPr/>
            <p:nvPr/>
          </p:nvSpPr>
          <p:spPr bwMode="auto">
            <a:xfrm>
              <a:off x="1981200" y="28956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9" name="Rectangle 68"/>
            <p:cNvSpPr/>
            <p:nvPr/>
          </p:nvSpPr>
          <p:spPr bwMode="auto">
            <a:xfrm>
              <a:off x="1981200" y="3124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0" name="Rectangle 69"/>
            <p:cNvSpPr/>
            <p:nvPr/>
          </p:nvSpPr>
          <p:spPr bwMode="auto">
            <a:xfrm>
              <a:off x="1981200" y="3352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1" name="Rectangle 70"/>
            <p:cNvSpPr/>
            <p:nvPr/>
          </p:nvSpPr>
          <p:spPr bwMode="auto">
            <a:xfrm>
              <a:off x="1981200" y="3581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2" name="Rectangle 71"/>
            <p:cNvSpPr/>
            <p:nvPr/>
          </p:nvSpPr>
          <p:spPr bwMode="auto">
            <a:xfrm>
              <a:off x="1981200" y="3810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3" name="Rectangle 72"/>
            <p:cNvSpPr/>
            <p:nvPr/>
          </p:nvSpPr>
          <p:spPr bwMode="auto">
            <a:xfrm>
              <a:off x="1981200" y="40386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4" name="Rectangle 73"/>
            <p:cNvSpPr/>
            <p:nvPr/>
          </p:nvSpPr>
          <p:spPr bwMode="auto">
            <a:xfrm>
              <a:off x="1981200" y="4267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5" name="Rectangle 74"/>
            <p:cNvSpPr/>
            <p:nvPr/>
          </p:nvSpPr>
          <p:spPr bwMode="auto">
            <a:xfrm>
              <a:off x="1981200" y="4495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6" name="Rectangle 75"/>
            <p:cNvSpPr/>
            <p:nvPr/>
          </p:nvSpPr>
          <p:spPr bwMode="auto">
            <a:xfrm>
              <a:off x="1981200" y="4724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7" name="Rectangle 76"/>
            <p:cNvSpPr/>
            <p:nvPr/>
          </p:nvSpPr>
          <p:spPr bwMode="auto">
            <a:xfrm>
              <a:off x="1981200" y="4953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8" name="Rectangle 77"/>
            <p:cNvSpPr/>
            <p:nvPr/>
          </p:nvSpPr>
          <p:spPr bwMode="auto">
            <a:xfrm>
              <a:off x="1981200" y="51816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9" name="Rectangle 78"/>
            <p:cNvSpPr/>
            <p:nvPr/>
          </p:nvSpPr>
          <p:spPr bwMode="auto">
            <a:xfrm>
              <a:off x="1981200" y="5410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0" name="Rectangle 79"/>
            <p:cNvSpPr/>
            <p:nvPr/>
          </p:nvSpPr>
          <p:spPr bwMode="auto">
            <a:xfrm>
              <a:off x="1981200" y="5638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1" name="Rectangle 80"/>
            <p:cNvSpPr/>
            <p:nvPr/>
          </p:nvSpPr>
          <p:spPr bwMode="auto">
            <a:xfrm>
              <a:off x="1981200" y="5867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2" name="Rectangle 81"/>
            <p:cNvSpPr/>
            <p:nvPr/>
          </p:nvSpPr>
          <p:spPr bwMode="auto">
            <a:xfrm>
              <a:off x="1981200" y="6096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
        <p:nvSpPr>
          <p:cNvPr id="27" name="TextBox 26"/>
          <p:cNvSpPr txBox="1"/>
          <p:nvPr/>
        </p:nvSpPr>
        <p:spPr>
          <a:xfrm rot="16200000">
            <a:off x="-857702" y="3176432"/>
            <a:ext cx="2177071" cy="461665"/>
          </a:xfrm>
          <a:prstGeom prst="rect">
            <a:avLst/>
          </a:prstGeom>
          <a:noFill/>
        </p:spPr>
        <p:txBody>
          <a:bodyPr wrap="none" rtlCol="0">
            <a:spAutoFit/>
          </a:bodyPr>
          <a:lstStyle/>
          <a:p>
            <a:r>
              <a:rPr lang="en-US" dirty="0" smtClean="0"/>
              <a:t>A large problem</a:t>
            </a:r>
            <a:endParaRPr lang="en-US" dirty="0"/>
          </a:p>
        </p:txBody>
      </p:sp>
      <p:grpSp>
        <p:nvGrpSpPr>
          <p:cNvPr id="38" name="Group 37"/>
          <p:cNvGrpSpPr/>
          <p:nvPr/>
        </p:nvGrpSpPr>
        <p:grpSpPr>
          <a:xfrm>
            <a:off x="1447800" y="914400"/>
            <a:ext cx="1600200" cy="5867400"/>
            <a:chOff x="1676400" y="914400"/>
            <a:chExt cx="1600200" cy="5867400"/>
          </a:xfrm>
        </p:grpSpPr>
        <p:sp>
          <p:nvSpPr>
            <p:cNvPr id="4" name="Rectangle 3"/>
            <p:cNvSpPr/>
            <p:nvPr/>
          </p:nvSpPr>
          <p:spPr bwMode="auto">
            <a:xfrm>
              <a:off x="2743200" y="9144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Rectangle 4"/>
            <p:cNvSpPr/>
            <p:nvPr/>
          </p:nvSpPr>
          <p:spPr bwMode="auto">
            <a:xfrm>
              <a:off x="2743200" y="11430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2743200" y="13716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2743200" y="16002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5" name="Rectangle 84"/>
            <p:cNvSpPr/>
            <p:nvPr/>
          </p:nvSpPr>
          <p:spPr bwMode="auto">
            <a:xfrm>
              <a:off x="2743200" y="19050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6" name="Rectangle 85"/>
            <p:cNvSpPr/>
            <p:nvPr/>
          </p:nvSpPr>
          <p:spPr bwMode="auto">
            <a:xfrm>
              <a:off x="2743200" y="21336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7" name="Rectangle 86"/>
            <p:cNvSpPr/>
            <p:nvPr/>
          </p:nvSpPr>
          <p:spPr bwMode="auto">
            <a:xfrm>
              <a:off x="2743200" y="23622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8" name="Rectangle 87"/>
            <p:cNvSpPr/>
            <p:nvPr/>
          </p:nvSpPr>
          <p:spPr bwMode="auto">
            <a:xfrm>
              <a:off x="2743200" y="25908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0" name="Rectangle 89"/>
            <p:cNvSpPr/>
            <p:nvPr/>
          </p:nvSpPr>
          <p:spPr bwMode="auto">
            <a:xfrm>
              <a:off x="2743200" y="28956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1" name="Rectangle 90"/>
            <p:cNvSpPr/>
            <p:nvPr/>
          </p:nvSpPr>
          <p:spPr bwMode="auto">
            <a:xfrm>
              <a:off x="2743200" y="31242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2" name="Rectangle 91"/>
            <p:cNvSpPr/>
            <p:nvPr/>
          </p:nvSpPr>
          <p:spPr bwMode="auto">
            <a:xfrm>
              <a:off x="2743200" y="33528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3" name="Rectangle 92"/>
            <p:cNvSpPr/>
            <p:nvPr/>
          </p:nvSpPr>
          <p:spPr bwMode="auto">
            <a:xfrm>
              <a:off x="2743200" y="35814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5" name="Rectangle 94"/>
            <p:cNvSpPr/>
            <p:nvPr/>
          </p:nvSpPr>
          <p:spPr bwMode="auto">
            <a:xfrm>
              <a:off x="2743200" y="38862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6" name="Rectangle 95"/>
            <p:cNvSpPr/>
            <p:nvPr/>
          </p:nvSpPr>
          <p:spPr bwMode="auto">
            <a:xfrm>
              <a:off x="2743200" y="41148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7" name="Rectangle 96"/>
            <p:cNvSpPr/>
            <p:nvPr/>
          </p:nvSpPr>
          <p:spPr bwMode="auto">
            <a:xfrm>
              <a:off x="2743200" y="43434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8" name="Rectangle 97"/>
            <p:cNvSpPr/>
            <p:nvPr/>
          </p:nvSpPr>
          <p:spPr bwMode="auto">
            <a:xfrm>
              <a:off x="2743200" y="45720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0" name="Rectangle 99"/>
            <p:cNvSpPr/>
            <p:nvPr/>
          </p:nvSpPr>
          <p:spPr bwMode="auto">
            <a:xfrm>
              <a:off x="2743200" y="48768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1" name="Rectangle 100"/>
            <p:cNvSpPr/>
            <p:nvPr/>
          </p:nvSpPr>
          <p:spPr bwMode="auto">
            <a:xfrm>
              <a:off x="2743200" y="51054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2" name="Rectangle 101"/>
            <p:cNvSpPr/>
            <p:nvPr/>
          </p:nvSpPr>
          <p:spPr bwMode="auto">
            <a:xfrm>
              <a:off x="2743200" y="53340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3" name="Rectangle 102"/>
            <p:cNvSpPr/>
            <p:nvPr/>
          </p:nvSpPr>
          <p:spPr bwMode="auto">
            <a:xfrm>
              <a:off x="2743200" y="55626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5" name="Rectangle 104"/>
            <p:cNvSpPr/>
            <p:nvPr/>
          </p:nvSpPr>
          <p:spPr bwMode="auto">
            <a:xfrm>
              <a:off x="2743200" y="58674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6" name="Rectangle 105"/>
            <p:cNvSpPr/>
            <p:nvPr/>
          </p:nvSpPr>
          <p:spPr bwMode="auto">
            <a:xfrm>
              <a:off x="2743200" y="60960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7" name="Rectangle 106"/>
            <p:cNvSpPr/>
            <p:nvPr/>
          </p:nvSpPr>
          <p:spPr bwMode="auto">
            <a:xfrm>
              <a:off x="2743200" y="63246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8" name="Rectangle 107"/>
            <p:cNvSpPr/>
            <p:nvPr/>
          </p:nvSpPr>
          <p:spPr bwMode="auto">
            <a:xfrm>
              <a:off x="2743200" y="6553200"/>
              <a:ext cx="5334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5" name="Right Arrow 34"/>
            <p:cNvSpPr/>
            <p:nvPr/>
          </p:nvSpPr>
          <p:spPr bwMode="auto">
            <a:xfrm>
              <a:off x="1752600" y="3600450"/>
              <a:ext cx="685800" cy="62865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6" name="TextBox 35"/>
            <p:cNvSpPr txBox="1"/>
            <p:nvPr/>
          </p:nvSpPr>
          <p:spPr>
            <a:xfrm>
              <a:off x="1676400" y="3024832"/>
              <a:ext cx="748923" cy="461665"/>
            </a:xfrm>
            <a:prstGeom prst="rect">
              <a:avLst/>
            </a:prstGeom>
            <a:noFill/>
          </p:spPr>
          <p:txBody>
            <a:bodyPr wrap="none" rtlCol="0">
              <a:spAutoFit/>
            </a:bodyPr>
            <a:lstStyle/>
            <a:p>
              <a:r>
                <a:rPr lang="en-US" dirty="0" smtClean="0"/>
                <a:t>Map</a:t>
              </a:r>
              <a:endParaRPr lang="en-US" dirty="0"/>
            </a:p>
          </p:txBody>
        </p:sp>
      </p:grpSp>
      <p:grpSp>
        <p:nvGrpSpPr>
          <p:cNvPr id="40" name="Group 39"/>
          <p:cNvGrpSpPr/>
          <p:nvPr/>
        </p:nvGrpSpPr>
        <p:grpSpPr>
          <a:xfrm>
            <a:off x="3200400" y="1138535"/>
            <a:ext cx="1486400" cy="5414665"/>
            <a:chOff x="3571750" y="1138535"/>
            <a:chExt cx="1486400" cy="5414665"/>
          </a:xfrm>
        </p:grpSpPr>
        <p:sp>
          <p:nvSpPr>
            <p:cNvPr id="46" name="TextBox 45"/>
            <p:cNvSpPr txBox="1"/>
            <p:nvPr/>
          </p:nvSpPr>
          <p:spPr>
            <a:xfrm>
              <a:off x="3571750" y="1138535"/>
              <a:ext cx="1457450" cy="461665"/>
            </a:xfrm>
            <a:prstGeom prst="rect">
              <a:avLst/>
            </a:prstGeom>
            <a:noFill/>
          </p:spPr>
          <p:txBody>
            <a:bodyPr wrap="none" rtlCol="0">
              <a:spAutoFit/>
            </a:bodyPr>
            <a:lstStyle/>
            <a:p>
              <a:r>
                <a:rPr lang="en-US" dirty="0" smtClean="0"/>
                <a:t>Solution 1</a:t>
              </a:r>
              <a:endParaRPr lang="en-US" dirty="0"/>
            </a:p>
          </p:txBody>
        </p:sp>
        <p:sp>
          <p:nvSpPr>
            <p:cNvPr id="110" name="TextBox 109"/>
            <p:cNvSpPr txBox="1"/>
            <p:nvPr/>
          </p:nvSpPr>
          <p:spPr>
            <a:xfrm>
              <a:off x="3581400" y="2129135"/>
              <a:ext cx="1457450" cy="461665"/>
            </a:xfrm>
            <a:prstGeom prst="rect">
              <a:avLst/>
            </a:prstGeom>
            <a:noFill/>
          </p:spPr>
          <p:txBody>
            <a:bodyPr wrap="none" rtlCol="0">
              <a:spAutoFit/>
            </a:bodyPr>
            <a:lstStyle/>
            <a:p>
              <a:r>
                <a:rPr lang="en-US" dirty="0" smtClean="0"/>
                <a:t>Solution 2</a:t>
              </a:r>
              <a:endParaRPr lang="en-US" dirty="0"/>
            </a:p>
          </p:txBody>
        </p:sp>
        <p:sp>
          <p:nvSpPr>
            <p:cNvPr id="111" name="TextBox 110"/>
            <p:cNvSpPr txBox="1"/>
            <p:nvPr/>
          </p:nvSpPr>
          <p:spPr>
            <a:xfrm>
              <a:off x="3591050" y="3124200"/>
              <a:ext cx="1457450" cy="461665"/>
            </a:xfrm>
            <a:prstGeom prst="rect">
              <a:avLst/>
            </a:prstGeom>
            <a:noFill/>
          </p:spPr>
          <p:txBody>
            <a:bodyPr wrap="none" rtlCol="0">
              <a:spAutoFit/>
            </a:bodyPr>
            <a:lstStyle/>
            <a:p>
              <a:r>
                <a:rPr lang="en-US" dirty="0" smtClean="0"/>
                <a:t>Solution 3</a:t>
              </a:r>
              <a:endParaRPr lang="en-US" dirty="0"/>
            </a:p>
          </p:txBody>
        </p:sp>
        <p:sp>
          <p:nvSpPr>
            <p:cNvPr id="112" name="TextBox 111"/>
            <p:cNvSpPr txBox="1"/>
            <p:nvPr/>
          </p:nvSpPr>
          <p:spPr>
            <a:xfrm>
              <a:off x="3600700" y="6091535"/>
              <a:ext cx="1457450" cy="461665"/>
            </a:xfrm>
            <a:prstGeom prst="rect">
              <a:avLst/>
            </a:prstGeom>
            <a:noFill/>
          </p:spPr>
          <p:txBody>
            <a:bodyPr wrap="none" rtlCol="0">
              <a:spAutoFit/>
            </a:bodyPr>
            <a:lstStyle/>
            <a:p>
              <a:r>
                <a:rPr lang="en-US" dirty="0" smtClean="0"/>
                <a:t>Solution n</a:t>
              </a:r>
              <a:endParaRPr lang="en-US" dirty="0"/>
            </a:p>
          </p:txBody>
        </p:sp>
      </p:grpSp>
      <p:grpSp>
        <p:nvGrpSpPr>
          <p:cNvPr id="47" name="Group 46"/>
          <p:cNvGrpSpPr/>
          <p:nvPr/>
        </p:nvGrpSpPr>
        <p:grpSpPr>
          <a:xfrm>
            <a:off x="5349910" y="1320800"/>
            <a:ext cx="3489290" cy="5118100"/>
            <a:chOff x="5029200" y="1320800"/>
            <a:chExt cx="3489290" cy="5118100"/>
          </a:xfrm>
        </p:grpSpPr>
        <p:sp>
          <p:nvSpPr>
            <p:cNvPr id="65" name="Right Brace 64"/>
            <p:cNvSpPr/>
            <p:nvPr/>
          </p:nvSpPr>
          <p:spPr bwMode="auto">
            <a:xfrm>
              <a:off x="5029200" y="1320800"/>
              <a:ext cx="533400" cy="5118100"/>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6" name="TextBox 65"/>
            <p:cNvSpPr txBox="1"/>
            <p:nvPr/>
          </p:nvSpPr>
          <p:spPr>
            <a:xfrm>
              <a:off x="6583345" y="3646785"/>
              <a:ext cx="1935145" cy="461665"/>
            </a:xfrm>
            <a:prstGeom prst="rect">
              <a:avLst/>
            </a:prstGeom>
            <a:noFill/>
          </p:spPr>
          <p:txBody>
            <a:bodyPr wrap="none" rtlCol="0">
              <a:spAutoFit/>
            </a:bodyPr>
            <a:lstStyle/>
            <a:p>
              <a:r>
                <a:rPr lang="en-US" dirty="0" smtClean="0"/>
                <a:t>Final Solution</a:t>
              </a:r>
              <a:endParaRPr lang="en-US" dirty="0"/>
            </a:p>
          </p:txBody>
        </p:sp>
        <p:sp>
          <p:nvSpPr>
            <p:cNvPr id="113" name="Right Arrow 112"/>
            <p:cNvSpPr/>
            <p:nvPr/>
          </p:nvSpPr>
          <p:spPr bwMode="auto">
            <a:xfrm>
              <a:off x="5791200" y="3572818"/>
              <a:ext cx="685800" cy="62865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4" name="TextBox 113"/>
            <p:cNvSpPr txBox="1"/>
            <p:nvPr/>
          </p:nvSpPr>
          <p:spPr>
            <a:xfrm>
              <a:off x="5562600" y="2997200"/>
              <a:ext cx="1106393" cy="461665"/>
            </a:xfrm>
            <a:prstGeom prst="rect">
              <a:avLst/>
            </a:prstGeom>
            <a:noFill/>
          </p:spPr>
          <p:txBody>
            <a:bodyPr wrap="none" rtlCol="0">
              <a:spAutoFit/>
            </a:bodyPr>
            <a:lstStyle/>
            <a:p>
              <a:r>
                <a:rPr lang="en-US" dirty="0" smtClean="0"/>
                <a:t>Reduce</a:t>
              </a:r>
              <a:endParaRPr lang="en-US" dirty="0"/>
            </a:p>
          </p:txBody>
        </p:sp>
      </p:grpSp>
      <p:sp>
        <p:nvSpPr>
          <p:cNvPr id="48" name="Rounded Rectangular Callout 47"/>
          <p:cNvSpPr/>
          <p:nvPr/>
        </p:nvSpPr>
        <p:spPr bwMode="auto">
          <a:xfrm>
            <a:off x="5791200" y="762000"/>
            <a:ext cx="3210749" cy="1367135"/>
          </a:xfrm>
          <a:prstGeom prst="wedgeRoundRectCallout">
            <a:avLst>
              <a:gd name="adj1" fmla="val -47730"/>
              <a:gd name="adj2" fmla="val 97800"/>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Industry Application:</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Google Search Engine Using </a:t>
            </a:r>
            <a:r>
              <a:rPr lang="en-US" b="1" dirty="0" err="1" smtClean="0">
                <a:solidFill>
                  <a:schemeClr val="accent5">
                    <a:lumMod val="50000"/>
                  </a:schemeClr>
                </a:solidFill>
              </a:rPr>
              <a:t>MapReduce</a:t>
            </a:r>
            <a:endParaRPr kumimoji="0" lang="en-US" sz="2400" b="1" i="0" u="none" strike="noStrike" cap="none" normalizeH="0" baseline="0" dirty="0" smtClean="0">
              <a:ln>
                <a:noFill/>
              </a:ln>
              <a:solidFill>
                <a:schemeClr val="accent5">
                  <a:lumMod val="50000"/>
                </a:schemeClr>
              </a:solidFill>
              <a:effectLst/>
            </a:endParaRPr>
          </a:p>
        </p:txBody>
      </p:sp>
      <p:sp>
        <p:nvSpPr>
          <p:cNvPr id="115" name="Rectangle 114"/>
          <p:cNvSpPr/>
          <p:nvPr/>
        </p:nvSpPr>
        <p:spPr bwMode="auto">
          <a:xfrm rot="16200000">
            <a:off x="2081525" y="3619500"/>
            <a:ext cx="5867400" cy="457200"/>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Times New Roman" pitchFamily="18" charset="0"/>
              </a:rPr>
              <a:t>Spin</a:t>
            </a:r>
            <a:r>
              <a:rPr kumimoji="0" lang="en-US" sz="2400" b="0" i="0" u="none" strike="noStrike" cap="none" normalizeH="0" dirty="0" smtClean="0">
                <a:ln>
                  <a:noFill/>
                </a:ln>
                <a:solidFill>
                  <a:srgbClr val="FFFF00"/>
                </a:solidFill>
                <a:effectLst/>
                <a:latin typeface="Times New Roman" pitchFamily="18" charset="0"/>
              </a:rPr>
              <a:t> </a:t>
            </a:r>
            <a:r>
              <a:rPr kumimoji="0" lang="en-US" sz="2400" b="0" i="0" u="none" strike="noStrike" cap="none" normalizeH="0" baseline="0" dirty="0" smtClean="0">
                <a:ln>
                  <a:noFill/>
                </a:ln>
                <a:solidFill>
                  <a:srgbClr val="FFFF00"/>
                </a:solidFill>
                <a:effectLst/>
                <a:latin typeface="Times New Roman" pitchFamily="18" charset="0"/>
              </a:rPr>
              <a:t>Synchronization Wall</a:t>
            </a:r>
          </a:p>
        </p:txBody>
      </p:sp>
      <p:sp>
        <p:nvSpPr>
          <p:cNvPr id="3" name="Rounded Rectangular Callout 2"/>
          <p:cNvSpPr/>
          <p:nvPr/>
        </p:nvSpPr>
        <p:spPr bwMode="auto">
          <a:xfrm>
            <a:off x="6111910" y="5219700"/>
            <a:ext cx="2346290" cy="1447800"/>
          </a:xfrm>
          <a:prstGeom prst="wedgeRoundRectCallout">
            <a:avLst>
              <a:gd name="adj1" fmla="val -88493"/>
              <a:gd name="adj2" fmla="val -55921"/>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Loop-waiting till all threads have</a:t>
            </a:r>
            <a:r>
              <a:rPr kumimoji="0" lang="en-US" sz="2400" b="0" i="0" u="none" strike="noStrike" cap="none" normalizeH="0" dirty="0" smtClean="0">
                <a:ln>
                  <a:noFill/>
                </a:ln>
                <a:solidFill>
                  <a:schemeClr val="tx1"/>
                </a:solidFill>
                <a:effectLst/>
                <a:latin typeface="Times New Roman" pitchFamily="18" charset="0"/>
              </a:rPr>
              <a:t> completed.</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7672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wipe(down)">
                                      <p:cBhvr>
                                        <p:cTn id="27" dur="500"/>
                                        <p:tgtEl>
                                          <p:spTgt spid="11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15" grpId="0" animBg="1"/>
      <p:bldP spid="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dirty="0" smtClean="0"/>
              <a:t>Adding a Million Numbers by </a:t>
            </a:r>
            <a:r>
              <a:rPr lang="en-US" dirty="0" err="1" smtClean="0"/>
              <a:t>MapReduce</a:t>
            </a:r>
            <a:endParaRPr lang="en-US" dirty="0"/>
          </a:p>
        </p:txBody>
      </p:sp>
      <p:sp>
        <p:nvSpPr>
          <p:cNvPr id="4" name="Rectangle 3"/>
          <p:cNvSpPr/>
          <p:nvPr/>
        </p:nvSpPr>
        <p:spPr bwMode="auto">
          <a:xfrm>
            <a:off x="1981200" y="838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Rectangle 4"/>
          <p:cNvSpPr/>
          <p:nvPr/>
        </p:nvSpPr>
        <p:spPr bwMode="auto">
          <a:xfrm>
            <a:off x="1981200" y="1066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1981200" y="1295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1981200" y="1524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1981200" y="17526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1981200" y="1981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1981200" y="2209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1981200" y="2438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1981200" y="2667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1981200" y="28956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1981200" y="3124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1981200" y="3352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1981200" y="3581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1981200" y="3810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1981200" y="40386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1981200" y="4267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1981200" y="4495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1981200" y="4724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1981200" y="4953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bwMode="auto">
          <a:xfrm>
            <a:off x="1981200" y="51816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1981200" y="54102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 name="Rectangle 24"/>
          <p:cNvSpPr/>
          <p:nvPr/>
        </p:nvSpPr>
        <p:spPr bwMode="auto">
          <a:xfrm>
            <a:off x="1981200" y="56388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6" name="Rectangle 25"/>
          <p:cNvSpPr/>
          <p:nvPr/>
        </p:nvSpPr>
        <p:spPr bwMode="auto">
          <a:xfrm>
            <a:off x="1981200" y="58674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28" name="Straight Arrow Connector 27"/>
          <p:cNvCxnSpPr>
            <a:endCxn id="4" idx="1"/>
          </p:cNvCxnSpPr>
          <p:nvPr/>
        </p:nvCxnSpPr>
        <p:spPr bwMode="auto">
          <a:xfrm>
            <a:off x="1524000" y="95250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1066800" y="685800"/>
            <a:ext cx="338554" cy="461665"/>
          </a:xfrm>
          <a:prstGeom prst="rect">
            <a:avLst/>
          </a:prstGeom>
          <a:noFill/>
        </p:spPr>
        <p:txBody>
          <a:bodyPr wrap="none" rtlCol="0">
            <a:spAutoFit/>
          </a:bodyPr>
          <a:lstStyle/>
          <a:p>
            <a:r>
              <a:rPr lang="en-US" dirty="0" smtClean="0"/>
              <a:t>0</a:t>
            </a:r>
            <a:endParaRPr lang="en-US" dirty="0"/>
          </a:p>
        </p:txBody>
      </p:sp>
      <p:sp>
        <p:nvSpPr>
          <p:cNvPr id="30" name="Rectangle 29"/>
          <p:cNvSpPr/>
          <p:nvPr/>
        </p:nvSpPr>
        <p:spPr bwMode="auto">
          <a:xfrm>
            <a:off x="1981200" y="6096000"/>
            <a:ext cx="1752600" cy="228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31" name="Straight Arrow Connector 30"/>
          <p:cNvCxnSpPr/>
          <p:nvPr/>
        </p:nvCxnSpPr>
        <p:spPr bwMode="auto">
          <a:xfrm>
            <a:off x="1524000" y="2319635"/>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609600" y="2057400"/>
            <a:ext cx="928459" cy="461665"/>
          </a:xfrm>
          <a:prstGeom prst="rect">
            <a:avLst/>
          </a:prstGeom>
          <a:noFill/>
        </p:spPr>
        <p:txBody>
          <a:bodyPr wrap="none" rtlCol="0">
            <a:spAutoFit/>
          </a:bodyPr>
          <a:lstStyle/>
          <a:p>
            <a:r>
              <a:rPr lang="en-US" dirty="0" smtClean="0"/>
              <a:t>1/4 M</a:t>
            </a:r>
            <a:endParaRPr lang="en-US" dirty="0"/>
          </a:p>
        </p:txBody>
      </p:sp>
      <p:cxnSp>
        <p:nvCxnSpPr>
          <p:cNvPr id="37" name="Straight Arrow Connector 36"/>
          <p:cNvCxnSpPr/>
          <p:nvPr/>
        </p:nvCxnSpPr>
        <p:spPr bwMode="auto">
          <a:xfrm>
            <a:off x="1524000" y="3691235"/>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p:nvPr/>
        </p:nvCxnSpPr>
        <p:spPr bwMode="auto">
          <a:xfrm>
            <a:off x="1524000" y="5062835"/>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609600" y="3429000"/>
            <a:ext cx="928459" cy="461665"/>
          </a:xfrm>
          <a:prstGeom prst="rect">
            <a:avLst/>
          </a:prstGeom>
          <a:noFill/>
        </p:spPr>
        <p:txBody>
          <a:bodyPr wrap="none" rtlCol="0">
            <a:spAutoFit/>
          </a:bodyPr>
          <a:lstStyle/>
          <a:p>
            <a:r>
              <a:rPr lang="en-US" dirty="0"/>
              <a:t>2</a:t>
            </a:r>
            <a:r>
              <a:rPr lang="en-US" dirty="0" smtClean="0"/>
              <a:t>/4 M</a:t>
            </a:r>
            <a:endParaRPr lang="en-US" dirty="0"/>
          </a:p>
        </p:txBody>
      </p:sp>
      <p:sp>
        <p:nvSpPr>
          <p:cNvPr id="42" name="TextBox 41"/>
          <p:cNvSpPr txBox="1"/>
          <p:nvPr/>
        </p:nvSpPr>
        <p:spPr>
          <a:xfrm>
            <a:off x="609600" y="4800600"/>
            <a:ext cx="928459" cy="461665"/>
          </a:xfrm>
          <a:prstGeom prst="rect">
            <a:avLst/>
          </a:prstGeom>
          <a:noFill/>
        </p:spPr>
        <p:txBody>
          <a:bodyPr wrap="none" rtlCol="0">
            <a:spAutoFit/>
          </a:bodyPr>
          <a:lstStyle/>
          <a:p>
            <a:r>
              <a:rPr lang="en-US" dirty="0" smtClean="0"/>
              <a:t>3/4 M</a:t>
            </a:r>
            <a:endParaRPr lang="en-US" dirty="0"/>
          </a:p>
        </p:txBody>
      </p:sp>
      <p:cxnSp>
        <p:nvCxnSpPr>
          <p:cNvPr id="43" name="Straight Arrow Connector 42"/>
          <p:cNvCxnSpPr/>
          <p:nvPr/>
        </p:nvCxnSpPr>
        <p:spPr bwMode="auto">
          <a:xfrm>
            <a:off x="1524000" y="642997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609600" y="6167735"/>
            <a:ext cx="689612" cy="461665"/>
          </a:xfrm>
          <a:prstGeom prst="rect">
            <a:avLst/>
          </a:prstGeom>
          <a:noFill/>
        </p:spPr>
        <p:txBody>
          <a:bodyPr wrap="none" rtlCol="0">
            <a:spAutoFit/>
          </a:bodyPr>
          <a:lstStyle/>
          <a:p>
            <a:r>
              <a:rPr lang="en-US" dirty="0"/>
              <a:t>1</a:t>
            </a:r>
            <a:r>
              <a:rPr lang="en-US" dirty="0" smtClean="0"/>
              <a:t> M</a:t>
            </a:r>
            <a:endParaRPr lang="en-US" dirty="0"/>
          </a:p>
        </p:txBody>
      </p:sp>
      <p:sp>
        <p:nvSpPr>
          <p:cNvPr id="45" name="Right Brace 44"/>
          <p:cNvSpPr/>
          <p:nvPr/>
        </p:nvSpPr>
        <p:spPr bwMode="auto">
          <a:xfrm>
            <a:off x="3831796" y="990600"/>
            <a:ext cx="533400" cy="1143000"/>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6" name="TextBox 45"/>
          <p:cNvSpPr txBox="1"/>
          <p:nvPr/>
        </p:nvSpPr>
        <p:spPr>
          <a:xfrm>
            <a:off x="4343400" y="1295400"/>
            <a:ext cx="2260555" cy="461665"/>
          </a:xfrm>
          <a:prstGeom prst="rect">
            <a:avLst/>
          </a:prstGeom>
          <a:noFill/>
        </p:spPr>
        <p:txBody>
          <a:bodyPr wrap="none" rtlCol="0">
            <a:spAutoFit/>
          </a:bodyPr>
          <a:lstStyle/>
          <a:p>
            <a:r>
              <a:rPr lang="en-US" dirty="0" smtClean="0"/>
              <a:t>Thread 1 – sum1</a:t>
            </a:r>
            <a:endParaRPr lang="en-US" dirty="0"/>
          </a:p>
        </p:txBody>
      </p:sp>
      <p:sp>
        <p:nvSpPr>
          <p:cNvPr id="59" name="Right Brace 58"/>
          <p:cNvSpPr/>
          <p:nvPr/>
        </p:nvSpPr>
        <p:spPr bwMode="auto">
          <a:xfrm>
            <a:off x="3831796" y="2362200"/>
            <a:ext cx="533400" cy="1143000"/>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0" name="TextBox 59"/>
          <p:cNvSpPr txBox="1"/>
          <p:nvPr/>
        </p:nvSpPr>
        <p:spPr>
          <a:xfrm>
            <a:off x="4343400" y="2667000"/>
            <a:ext cx="2260555" cy="461665"/>
          </a:xfrm>
          <a:prstGeom prst="rect">
            <a:avLst/>
          </a:prstGeom>
          <a:noFill/>
        </p:spPr>
        <p:txBody>
          <a:bodyPr wrap="none" rtlCol="0">
            <a:spAutoFit/>
          </a:bodyPr>
          <a:lstStyle/>
          <a:p>
            <a:r>
              <a:rPr lang="en-US" dirty="0" smtClean="0"/>
              <a:t>Thread 2 </a:t>
            </a:r>
            <a:r>
              <a:rPr lang="en-US" dirty="0"/>
              <a:t>– </a:t>
            </a:r>
            <a:r>
              <a:rPr lang="en-US" dirty="0" smtClean="0"/>
              <a:t>sum2</a:t>
            </a:r>
            <a:endParaRPr lang="en-US" dirty="0"/>
          </a:p>
        </p:txBody>
      </p:sp>
      <p:sp>
        <p:nvSpPr>
          <p:cNvPr id="61" name="Right Brace 60"/>
          <p:cNvSpPr/>
          <p:nvPr/>
        </p:nvSpPr>
        <p:spPr bwMode="auto">
          <a:xfrm>
            <a:off x="3831796" y="3733800"/>
            <a:ext cx="533400" cy="1143000"/>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2" name="TextBox 61"/>
          <p:cNvSpPr txBox="1"/>
          <p:nvPr/>
        </p:nvSpPr>
        <p:spPr>
          <a:xfrm>
            <a:off x="4343400" y="4038600"/>
            <a:ext cx="2260555" cy="461665"/>
          </a:xfrm>
          <a:prstGeom prst="rect">
            <a:avLst/>
          </a:prstGeom>
          <a:noFill/>
        </p:spPr>
        <p:txBody>
          <a:bodyPr wrap="none" rtlCol="0">
            <a:spAutoFit/>
          </a:bodyPr>
          <a:lstStyle/>
          <a:p>
            <a:r>
              <a:rPr lang="en-US" dirty="0" smtClean="0"/>
              <a:t>Thread 3 </a:t>
            </a:r>
            <a:r>
              <a:rPr lang="en-US" dirty="0"/>
              <a:t>– </a:t>
            </a:r>
            <a:r>
              <a:rPr lang="en-US" dirty="0" smtClean="0"/>
              <a:t>sum3</a:t>
            </a:r>
            <a:endParaRPr lang="en-US" dirty="0"/>
          </a:p>
        </p:txBody>
      </p:sp>
      <p:sp>
        <p:nvSpPr>
          <p:cNvPr id="63" name="Right Brace 62"/>
          <p:cNvSpPr/>
          <p:nvPr/>
        </p:nvSpPr>
        <p:spPr bwMode="auto">
          <a:xfrm>
            <a:off x="3831796" y="5105400"/>
            <a:ext cx="533400" cy="1143000"/>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4" name="TextBox 63"/>
          <p:cNvSpPr txBox="1"/>
          <p:nvPr/>
        </p:nvSpPr>
        <p:spPr>
          <a:xfrm>
            <a:off x="4343400" y="5410200"/>
            <a:ext cx="2260555" cy="461665"/>
          </a:xfrm>
          <a:prstGeom prst="rect">
            <a:avLst/>
          </a:prstGeom>
          <a:noFill/>
        </p:spPr>
        <p:txBody>
          <a:bodyPr wrap="none" rtlCol="0">
            <a:spAutoFit/>
          </a:bodyPr>
          <a:lstStyle/>
          <a:p>
            <a:r>
              <a:rPr lang="en-US" dirty="0" smtClean="0"/>
              <a:t>Thread 4 </a:t>
            </a:r>
            <a:r>
              <a:rPr lang="en-US" dirty="0"/>
              <a:t>– </a:t>
            </a:r>
            <a:r>
              <a:rPr lang="en-US" dirty="0" smtClean="0"/>
              <a:t>sum4</a:t>
            </a:r>
            <a:endParaRPr lang="en-US" dirty="0"/>
          </a:p>
        </p:txBody>
      </p:sp>
      <p:sp>
        <p:nvSpPr>
          <p:cNvPr id="65" name="Right Brace 64"/>
          <p:cNvSpPr/>
          <p:nvPr/>
        </p:nvSpPr>
        <p:spPr bwMode="auto">
          <a:xfrm>
            <a:off x="7038024" y="1562100"/>
            <a:ext cx="533400" cy="4076700"/>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6" name="TextBox 65"/>
          <p:cNvSpPr txBox="1"/>
          <p:nvPr/>
        </p:nvSpPr>
        <p:spPr>
          <a:xfrm>
            <a:off x="7610350" y="3348335"/>
            <a:ext cx="1457450" cy="461665"/>
          </a:xfrm>
          <a:prstGeom prst="rect">
            <a:avLst/>
          </a:prstGeom>
          <a:noFill/>
        </p:spPr>
        <p:txBody>
          <a:bodyPr wrap="none" rtlCol="0">
            <a:spAutoFit/>
          </a:bodyPr>
          <a:lstStyle/>
          <a:p>
            <a:r>
              <a:rPr lang="en-US" dirty="0" smtClean="0"/>
              <a:t>Final Sum</a:t>
            </a:r>
            <a:endParaRPr lang="en-US" dirty="0"/>
          </a:p>
        </p:txBody>
      </p:sp>
      <p:sp>
        <p:nvSpPr>
          <p:cNvPr id="67" name="TextBox 66"/>
          <p:cNvSpPr txBox="1"/>
          <p:nvPr/>
        </p:nvSpPr>
        <p:spPr>
          <a:xfrm>
            <a:off x="2209800" y="6324600"/>
            <a:ext cx="1235210" cy="461665"/>
          </a:xfrm>
          <a:prstGeom prst="rect">
            <a:avLst/>
          </a:prstGeom>
          <a:noFill/>
        </p:spPr>
        <p:txBody>
          <a:bodyPr wrap="none" rtlCol="0">
            <a:spAutoFit/>
          </a:bodyPr>
          <a:lstStyle/>
          <a:p>
            <a:r>
              <a:rPr lang="en-US" dirty="0" smtClean="0"/>
              <a:t>ARRAY</a:t>
            </a:r>
            <a:endParaRPr lang="en-US" dirty="0"/>
          </a:p>
        </p:txBody>
      </p:sp>
      <p:sp>
        <p:nvSpPr>
          <p:cNvPr id="68" name="Rectangle 67"/>
          <p:cNvSpPr/>
          <p:nvPr/>
        </p:nvSpPr>
        <p:spPr bwMode="auto">
          <a:xfrm rot="16200000">
            <a:off x="4028454" y="3352800"/>
            <a:ext cx="5486400" cy="4572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CC"/>
                </a:solidFill>
                <a:effectLst/>
                <a:latin typeface="Times New Roman" pitchFamily="18" charset="0"/>
              </a:rPr>
              <a:t>Spin</a:t>
            </a:r>
            <a:r>
              <a:rPr kumimoji="0" lang="en-US" sz="2400" b="0" i="0" u="none" strike="noStrike" cap="none" normalizeH="0" dirty="0" smtClean="0">
                <a:ln>
                  <a:noFill/>
                </a:ln>
                <a:solidFill>
                  <a:srgbClr val="0033CC"/>
                </a:solidFill>
                <a:effectLst/>
                <a:latin typeface="Times New Roman" pitchFamily="18" charset="0"/>
              </a:rPr>
              <a:t> </a:t>
            </a:r>
            <a:r>
              <a:rPr kumimoji="0" lang="en-US" sz="2400" b="0" i="0" u="none" strike="noStrike" cap="none" normalizeH="0" baseline="0" dirty="0" smtClean="0">
                <a:ln>
                  <a:noFill/>
                </a:ln>
                <a:solidFill>
                  <a:srgbClr val="0033CC"/>
                </a:solidFill>
                <a:effectLst/>
                <a:latin typeface="Times New Roman" pitchFamily="18" charset="0"/>
              </a:rPr>
              <a:t>Synchronization</a:t>
            </a:r>
          </a:p>
        </p:txBody>
      </p:sp>
    </p:spTree>
    <p:extLst>
      <p:ext uri="{BB962C8B-B14F-4D97-AF65-F5344CB8AC3E}">
        <p14:creationId xmlns:p14="http://schemas.microsoft.com/office/powerpoint/2010/main" val="274768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3225"/>
            <a:ext cx="8762999" cy="563563"/>
          </a:xfrm>
        </p:spPr>
        <p:txBody>
          <a:bodyPr/>
          <a:lstStyle/>
          <a:p>
            <a:r>
              <a:rPr lang="en-US" dirty="0" smtClean="0"/>
              <a:t>Multithreading Programming of </a:t>
            </a:r>
            <a:r>
              <a:rPr lang="en-US" dirty="0" err="1" smtClean="0"/>
              <a:t>MapReduce</a:t>
            </a:r>
            <a:endParaRPr lang="en-US" dirty="0"/>
          </a:p>
        </p:txBody>
      </p:sp>
      <p:sp>
        <p:nvSpPr>
          <p:cNvPr id="3" name="Content Placeholder 2"/>
          <p:cNvSpPr>
            <a:spLocks noGrp="1"/>
          </p:cNvSpPr>
          <p:nvPr>
            <p:ph idx="1"/>
          </p:nvPr>
        </p:nvSpPr>
        <p:spPr>
          <a:xfrm>
            <a:off x="671513" y="1209675"/>
            <a:ext cx="7329487" cy="5016500"/>
          </a:xfrm>
        </p:spPr>
        <p:txBody>
          <a:bodyPr/>
          <a:lstStyle/>
          <a:p>
            <a:r>
              <a:rPr lang="en-US" sz="2000" dirty="0">
                <a:latin typeface="Arial" pitchFamily="34" charset="0"/>
                <a:cs typeface="Arial" pitchFamily="34" charset="0"/>
              </a:rPr>
              <a:t>#include "</a:t>
            </a:r>
            <a:r>
              <a:rPr lang="en-US" sz="2000" dirty="0" err="1">
                <a:latin typeface="Arial" pitchFamily="34" charset="0"/>
                <a:cs typeface="Arial" pitchFamily="34" charset="0"/>
              </a:rPr>
              <a:t>stdafx.h</a:t>
            </a:r>
            <a:r>
              <a:rPr lang="en-US" sz="2000" dirty="0">
                <a:latin typeface="Arial" pitchFamily="34" charset="0"/>
                <a:cs typeface="Arial" pitchFamily="34" charset="0"/>
              </a:rPr>
              <a:t>"</a:t>
            </a:r>
          </a:p>
          <a:p>
            <a:r>
              <a:rPr lang="en-US" sz="2000" dirty="0">
                <a:latin typeface="Arial" pitchFamily="34" charset="0"/>
                <a:cs typeface="Arial" pitchFamily="34" charset="0"/>
              </a:rPr>
              <a:t>#include &lt;</a:t>
            </a:r>
            <a:r>
              <a:rPr lang="en-US" sz="2000" dirty="0" err="1">
                <a:latin typeface="Arial" pitchFamily="34" charset="0"/>
                <a:cs typeface="Arial" pitchFamily="34" charset="0"/>
              </a:rPr>
              <a:t>iostream</a:t>
            </a:r>
            <a:r>
              <a:rPr lang="en-US" sz="2000" dirty="0">
                <a:latin typeface="Arial" pitchFamily="34" charset="0"/>
                <a:cs typeface="Arial" pitchFamily="34" charset="0"/>
              </a:rPr>
              <a:t>&gt;</a:t>
            </a:r>
          </a:p>
          <a:p>
            <a:r>
              <a:rPr lang="en-US" sz="2000" dirty="0">
                <a:latin typeface="Arial" pitchFamily="34" charset="0"/>
                <a:cs typeface="Arial" pitchFamily="34" charset="0"/>
              </a:rPr>
              <a:t>#include &lt;random&gt;</a:t>
            </a:r>
          </a:p>
          <a:p>
            <a:r>
              <a:rPr lang="en-US" sz="2000" dirty="0">
                <a:latin typeface="Arial" pitchFamily="34" charset="0"/>
                <a:cs typeface="Arial" pitchFamily="34" charset="0"/>
              </a:rPr>
              <a:t>#include &lt;</a:t>
            </a:r>
            <a:r>
              <a:rPr lang="en-US" sz="2000" dirty="0" err="1">
                <a:latin typeface="Arial" pitchFamily="34" charset="0"/>
                <a:cs typeface="Arial" pitchFamily="34" charset="0"/>
              </a:rPr>
              <a:t>math.h</a:t>
            </a:r>
            <a:r>
              <a:rPr lang="en-US" sz="2000" dirty="0">
                <a:latin typeface="Arial" pitchFamily="34" charset="0"/>
                <a:cs typeface="Arial" pitchFamily="34" charset="0"/>
              </a:rPr>
              <a:t>&gt;</a:t>
            </a:r>
          </a:p>
          <a:p>
            <a:r>
              <a:rPr lang="en-US" sz="2000" dirty="0">
                <a:latin typeface="Arial" pitchFamily="34" charset="0"/>
                <a:cs typeface="Arial" pitchFamily="34" charset="0"/>
              </a:rPr>
              <a:t>#include &lt;</a:t>
            </a:r>
            <a:r>
              <a:rPr lang="en-US" sz="2000" dirty="0" err="1">
                <a:latin typeface="Arial" pitchFamily="34" charset="0"/>
                <a:cs typeface="Arial" pitchFamily="34" charset="0"/>
              </a:rPr>
              <a:t>time.h</a:t>
            </a:r>
            <a:r>
              <a:rPr lang="en-US" sz="2000" dirty="0">
                <a:latin typeface="Arial" pitchFamily="34" charset="0"/>
                <a:cs typeface="Arial" pitchFamily="34" charset="0"/>
              </a:rPr>
              <a:t>&gt;</a:t>
            </a:r>
          </a:p>
          <a:p>
            <a:r>
              <a:rPr lang="en-US" sz="2000" dirty="0">
                <a:latin typeface="Arial" pitchFamily="34" charset="0"/>
                <a:cs typeface="Arial" pitchFamily="34" charset="0"/>
              </a:rPr>
              <a:t>#using &lt;System.dll&gt;</a:t>
            </a:r>
          </a:p>
          <a:p>
            <a:r>
              <a:rPr lang="en-US" sz="2000" dirty="0">
                <a:latin typeface="Arial" pitchFamily="34" charset="0"/>
                <a:cs typeface="Arial" pitchFamily="34" charset="0"/>
              </a:rPr>
              <a:t>using namespace System;</a:t>
            </a:r>
          </a:p>
          <a:p>
            <a:r>
              <a:rPr lang="en-US" sz="2000" dirty="0">
                <a:latin typeface="Arial" pitchFamily="34" charset="0"/>
                <a:cs typeface="Arial" pitchFamily="34" charset="0"/>
              </a:rPr>
              <a:t>using namespace System::Threading;</a:t>
            </a:r>
          </a:p>
          <a:p>
            <a:r>
              <a:rPr lang="en-US" sz="2000" dirty="0">
                <a:latin typeface="Arial" pitchFamily="34" charset="0"/>
                <a:cs typeface="Arial" pitchFamily="34" charset="0"/>
              </a:rPr>
              <a:t>using namespace </a:t>
            </a:r>
            <a:r>
              <a:rPr lang="en-US" sz="2000" dirty="0" err="1">
                <a:latin typeface="Arial" pitchFamily="34" charset="0"/>
                <a:cs typeface="Arial" pitchFamily="34" charset="0"/>
              </a:rPr>
              <a:t>std</a:t>
            </a:r>
            <a:r>
              <a:rPr lang="en-US" sz="2000" dirty="0">
                <a:latin typeface="Arial" pitchFamily="34" charset="0"/>
                <a:cs typeface="Arial" pitchFamily="34" charset="0"/>
              </a:rPr>
              <a:t>;</a:t>
            </a:r>
          </a:p>
          <a:p>
            <a:endParaRPr lang="en-US" sz="2000" dirty="0">
              <a:latin typeface="Arial" pitchFamily="34" charset="0"/>
              <a:cs typeface="Arial" pitchFamily="34" charset="0"/>
            </a:endParaRPr>
          </a:p>
          <a:p>
            <a:r>
              <a:rPr lang="en-US" sz="2000" dirty="0">
                <a:latin typeface="Arial" pitchFamily="34" charset="0"/>
                <a:cs typeface="Arial" pitchFamily="34" charset="0"/>
              </a:rPr>
              <a:t>// Create a global variable to store the values</a:t>
            </a:r>
          </a:p>
          <a:p>
            <a:r>
              <a:rPr lang="en-US" sz="2000" dirty="0">
                <a:latin typeface="Arial" pitchFamily="34" charset="0"/>
                <a:cs typeface="Arial" pitchFamily="34" charset="0"/>
              </a:rPr>
              <a:t>#define ARRAY_SIZE 1000000</a:t>
            </a:r>
          </a:p>
          <a:p>
            <a:r>
              <a:rPr lang="en-US" sz="2000" dirty="0">
                <a:latin typeface="Arial" pitchFamily="34" charset="0"/>
                <a:cs typeface="Arial" pitchFamily="34" charset="0"/>
              </a:rPr>
              <a:t>double ARRAY[ARRAY_SIZE]; // create a global array</a:t>
            </a:r>
            <a:endParaRPr lang="en-US" sz="2000" dirty="0" smtClean="0">
              <a:latin typeface="Arial" pitchFamily="34" charset="0"/>
              <a:cs typeface="Arial" pitchFamily="34" charset="0"/>
            </a:endParaRPr>
          </a:p>
        </p:txBody>
      </p:sp>
      <p:sp>
        <p:nvSpPr>
          <p:cNvPr id="4" name="Rounded Rectangular Callout 3"/>
          <p:cNvSpPr/>
          <p:nvPr/>
        </p:nvSpPr>
        <p:spPr bwMode="auto">
          <a:xfrm>
            <a:off x="5257800" y="1143000"/>
            <a:ext cx="3810000" cy="2438400"/>
          </a:xfrm>
          <a:prstGeom prst="wedgeRoundRectCallout">
            <a:avLst>
              <a:gd name="adj1" fmla="val -75000"/>
              <a:gd name="adj2" fmla="val 39583"/>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The program stores 1,000,000 random</a:t>
            </a:r>
            <a:r>
              <a:rPr kumimoji="0" lang="en-US" sz="2400" b="0" i="0" u="none" strike="noStrike" cap="none" normalizeH="0" dirty="0" smtClean="0">
                <a:ln>
                  <a:noFill/>
                </a:ln>
                <a:solidFill>
                  <a:schemeClr val="tx1"/>
                </a:solidFill>
                <a:effectLst/>
                <a:latin typeface="Times New Roman" pitchFamily="18" charset="0"/>
              </a:rPr>
              <a:t> numbers into an array, and adds the numbers using a single thread program and then using four threads.</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705005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725488" y="806450"/>
            <a:ext cx="7983537" cy="19748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lnSpc>
                <a:spcPct val="110000"/>
              </a:lnSpc>
              <a:tabLst>
                <a:tab pos="1687513" algn="l"/>
              </a:tabLst>
            </a:pPr>
            <a:r>
              <a:rPr lang="en-US" sz="2800">
                <a:cs typeface="Times New Roman" pitchFamily="18" charset="0"/>
              </a:rPr>
              <a:t>Scope Resolution Operator 	</a:t>
            </a:r>
            <a:r>
              <a:rPr lang="en-US" sz="2800">
                <a:latin typeface="Arial" pitchFamily="34" charset="0"/>
                <a:cs typeface="Times New Roman" pitchFamily="18" charset="0"/>
              </a:rPr>
              <a:t>class_name::function_name</a:t>
            </a:r>
          </a:p>
          <a:p>
            <a:pPr algn="just" defTabSz="966788">
              <a:lnSpc>
                <a:spcPct val="110000"/>
              </a:lnSpc>
              <a:tabLst>
                <a:tab pos="1687513" algn="l"/>
              </a:tabLst>
            </a:pPr>
            <a:r>
              <a:rPr lang="en-US" sz="2800">
                <a:cs typeface="Times New Roman" pitchFamily="18" charset="0"/>
              </a:rPr>
              <a:t>If implementation of member functions are separated from class, SRO is used.</a:t>
            </a:r>
          </a:p>
        </p:txBody>
      </p:sp>
      <p:sp>
        <p:nvSpPr>
          <p:cNvPr id="10243" name="Rectangle 5"/>
          <p:cNvSpPr>
            <a:spLocks noChangeArrowheads="1"/>
          </p:cNvSpPr>
          <p:nvPr/>
        </p:nvSpPr>
        <p:spPr bwMode="auto">
          <a:xfrm>
            <a:off x="671513" y="161925"/>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a:solidFill>
                  <a:schemeClr val="accent2"/>
                </a:solidFill>
                <a:cs typeface="Times New Roman" pitchFamily="18" charset="0"/>
              </a:rPr>
              <a:t>Scope Resolution Operator</a:t>
            </a:r>
          </a:p>
        </p:txBody>
      </p:sp>
      <p:sp>
        <p:nvSpPr>
          <p:cNvPr id="10244" name="Rectangle 6"/>
          <p:cNvSpPr>
            <a:spLocks noChangeArrowheads="1"/>
          </p:cNvSpPr>
          <p:nvPr/>
        </p:nvSpPr>
        <p:spPr bwMode="auto">
          <a:xfrm>
            <a:off x="838200" y="3048000"/>
            <a:ext cx="7983538" cy="37465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tabLst>
                <a:tab pos="1687513" algn="l"/>
              </a:tabLst>
            </a:pPr>
            <a:r>
              <a:rPr lang="en-US">
                <a:latin typeface="Arial" pitchFamily="34" charset="0"/>
              </a:rPr>
              <a:t>class </a:t>
            </a:r>
            <a:r>
              <a:rPr lang="en-US" b="1">
                <a:latin typeface="Arial" pitchFamily="34" charset="0"/>
              </a:rPr>
              <a:t>Queue</a:t>
            </a:r>
            <a:r>
              <a:rPr lang="en-US">
                <a:latin typeface="Arial" pitchFamily="34" charset="0"/>
              </a:rPr>
              <a:t> {		</a:t>
            </a:r>
          </a:p>
          <a:p>
            <a:pPr defTabSz="966788">
              <a:tabLst>
                <a:tab pos="1687513" algn="l"/>
              </a:tabLst>
            </a:pPr>
            <a:r>
              <a:rPr lang="en-US">
                <a:latin typeface="Arial" pitchFamily="34" charset="0"/>
              </a:rPr>
              <a:t>private:	...</a:t>
            </a:r>
          </a:p>
          <a:p>
            <a:pPr defTabSz="966788">
              <a:tabLst>
                <a:tab pos="1687513" algn="l"/>
              </a:tabLst>
            </a:pPr>
            <a:r>
              <a:rPr lang="en-US">
                <a:latin typeface="Arial" pitchFamily="34" charset="0"/>
              </a:rPr>
              <a:t>protected:	... 	</a:t>
            </a:r>
          </a:p>
          <a:p>
            <a:pPr defTabSz="966788">
              <a:tabLst>
                <a:tab pos="1687513" algn="l"/>
              </a:tabLst>
            </a:pPr>
            <a:r>
              <a:rPr lang="en-US">
                <a:latin typeface="Arial" pitchFamily="34" charset="0"/>
              </a:rPr>
              <a:t>public:		</a:t>
            </a:r>
          </a:p>
          <a:p>
            <a:pPr defTabSz="966788">
              <a:tabLst>
                <a:tab pos="1687513" algn="l"/>
              </a:tabLst>
            </a:pPr>
            <a:r>
              <a:rPr lang="en-US">
                <a:latin typeface="Arial" pitchFamily="34" charset="0"/>
              </a:rPr>
              <a:t>	</a:t>
            </a:r>
            <a:r>
              <a:rPr lang="en-US">
                <a:solidFill>
                  <a:schemeClr val="accent2"/>
                </a:solidFill>
                <a:latin typeface="Arial" pitchFamily="34" charset="0"/>
              </a:rPr>
              <a:t>...</a:t>
            </a:r>
          </a:p>
          <a:p>
            <a:pPr defTabSz="966788">
              <a:tabLst>
                <a:tab pos="1687513" algn="l"/>
              </a:tabLst>
            </a:pPr>
            <a:r>
              <a:rPr lang="en-US">
                <a:latin typeface="Arial" pitchFamily="34" charset="0"/>
              </a:rPr>
              <a:t>	</a:t>
            </a:r>
            <a:r>
              <a:rPr lang="en-US">
                <a:solidFill>
                  <a:srgbClr val="CC3300"/>
                </a:solidFill>
                <a:latin typeface="Arial" pitchFamily="34" charset="0"/>
              </a:rPr>
              <a:t>bool compact(void);</a:t>
            </a:r>
            <a:r>
              <a:rPr lang="en-US">
                <a:latin typeface="Arial" pitchFamily="34" charset="0"/>
              </a:rPr>
              <a:t>	// implementation outside class</a:t>
            </a:r>
          </a:p>
          <a:p>
            <a:pPr defTabSz="966788">
              <a:tabLst>
                <a:tab pos="1687513" algn="l"/>
              </a:tabLst>
            </a:pPr>
            <a:r>
              <a:rPr lang="en-US">
                <a:latin typeface="Arial" pitchFamily="34" charset="0"/>
              </a:rPr>
              <a:t>};</a:t>
            </a:r>
          </a:p>
          <a:p>
            <a:pPr defTabSz="966788">
              <a:tabLst>
                <a:tab pos="1687513" algn="l"/>
              </a:tabLst>
            </a:pPr>
            <a:r>
              <a:rPr lang="en-US">
                <a:latin typeface="Arial" pitchFamily="34" charset="0"/>
              </a:rPr>
              <a:t>...</a:t>
            </a:r>
          </a:p>
          <a:p>
            <a:pPr defTabSz="966788">
              <a:tabLst>
                <a:tab pos="1687513" algn="l"/>
              </a:tabLst>
            </a:pPr>
            <a:r>
              <a:rPr lang="en-US">
                <a:solidFill>
                  <a:srgbClr val="CC3300"/>
                </a:solidFill>
                <a:latin typeface="Arial" pitchFamily="34" charset="0"/>
              </a:rPr>
              <a:t>bool Queue::compact(void) { ... implementation ... }</a:t>
            </a:r>
            <a:endParaRPr lang="en-GB">
              <a:solidFill>
                <a:srgbClr val="CC3300"/>
              </a:solidFill>
              <a:latin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599" cy="563563"/>
          </a:xfrm>
        </p:spPr>
        <p:txBody>
          <a:bodyPr/>
          <a:lstStyle/>
          <a:p>
            <a:r>
              <a:rPr lang="en-US" dirty="0" smtClean="0"/>
              <a:t>Multithreading Programming</a:t>
            </a:r>
            <a:r>
              <a:rPr lang="en-US" dirty="0" smtClean="0">
                <a:solidFill>
                  <a:srgbClr val="00B050"/>
                </a:solidFill>
              </a:rPr>
              <a:t>: Constructors</a:t>
            </a:r>
            <a:endParaRPr lang="en-US" dirty="0">
              <a:solidFill>
                <a:srgbClr val="00B050"/>
              </a:solidFill>
            </a:endParaRPr>
          </a:p>
        </p:txBody>
      </p:sp>
      <p:sp>
        <p:nvSpPr>
          <p:cNvPr id="3" name="Content Placeholder 2"/>
          <p:cNvSpPr>
            <a:spLocks noGrp="1"/>
          </p:cNvSpPr>
          <p:nvPr>
            <p:ph idx="1"/>
          </p:nvPr>
        </p:nvSpPr>
        <p:spPr>
          <a:xfrm>
            <a:off x="381001" y="1066800"/>
            <a:ext cx="8763000" cy="5495925"/>
          </a:xfrm>
        </p:spPr>
        <p:txBody>
          <a:bodyPr/>
          <a:lstStyle/>
          <a:p>
            <a:r>
              <a:rPr lang="en-US" sz="2000" dirty="0" smtClean="0">
                <a:latin typeface="Arial" pitchFamily="34" charset="0"/>
                <a:cs typeface="Arial" pitchFamily="34" charset="0"/>
              </a:rPr>
              <a:t>// </a:t>
            </a:r>
            <a:r>
              <a:rPr lang="en-US" sz="2000" dirty="0">
                <a:latin typeface="Arial" pitchFamily="34" charset="0"/>
                <a:cs typeface="Arial" pitchFamily="34" charset="0"/>
              </a:rPr>
              <a:t>The </a:t>
            </a:r>
            <a:r>
              <a:rPr lang="en-US" sz="2000" dirty="0" err="1">
                <a:latin typeface="Arial" pitchFamily="34" charset="0"/>
                <a:cs typeface="Arial" pitchFamily="34" charset="0"/>
              </a:rPr>
              <a:t>ThreadClass</a:t>
            </a:r>
            <a:r>
              <a:rPr lang="en-US" sz="2000" dirty="0">
                <a:latin typeface="Arial" pitchFamily="34" charset="0"/>
                <a:cs typeface="Arial" pitchFamily="34" charset="0"/>
              </a:rPr>
              <a:t> class contains the function to be started as a thread.</a:t>
            </a:r>
          </a:p>
          <a:p>
            <a:r>
              <a:rPr lang="en-US" sz="2000" dirty="0">
                <a:latin typeface="Arial" pitchFamily="34" charset="0"/>
                <a:cs typeface="Arial" pitchFamily="34" charset="0"/>
              </a:rPr>
              <a:t>public </a:t>
            </a:r>
            <a:r>
              <a:rPr lang="en-US" sz="2000" b="1" dirty="0">
                <a:solidFill>
                  <a:srgbClr val="00B050"/>
                </a:solidFill>
                <a:latin typeface="Arial" pitchFamily="34" charset="0"/>
                <a:cs typeface="Arial" pitchFamily="34" charset="0"/>
              </a:rPr>
              <a:t>ref</a:t>
            </a:r>
            <a:r>
              <a:rPr lang="en-US" sz="2000" dirty="0">
                <a:solidFill>
                  <a:srgbClr val="00B050"/>
                </a:solidFill>
                <a:latin typeface="Arial" pitchFamily="34" charset="0"/>
                <a:cs typeface="Arial" pitchFamily="34" charset="0"/>
              </a:rPr>
              <a:t> </a:t>
            </a:r>
            <a:r>
              <a:rPr lang="en-US" sz="2000" dirty="0">
                <a:latin typeface="Arial" pitchFamily="34" charset="0"/>
                <a:cs typeface="Arial" pitchFamily="34" charset="0"/>
              </a:rPr>
              <a:t>class </a:t>
            </a:r>
            <a:r>
              <a:rPr lang="en-US" sz="2000" b="1" dirty="0" err="1" smtClean="0">
                <a:solidFill>
                  <a:srgbClr val="00B050"/>
                </a:solidFill>
                <a:latin typeface="Arial" pitchFamily="34" charset="0"/>
                <a:cs typeface="Arial" pitchFamily="34" charset="0"/>
              </a:rPr>
              <a:t>ThreadClass</a:t>
            </a:r>
            <a:r>
              <a:rPr lang="en-US" sz="2000" b="1" dirty="0" smtClean="0">
                <a:solidFill>
                  <a:srgbClr val="00B050"/>
                </a:solidFill>
                <a:latin typeface="Arial" pitchFamily="34" charset="0"/>
                <a:cs typeface="Arial" pitchFamily="34" charset="0"/>
              </a:rPr>
              <a:t> </a:t>
            </a:r>
            <a:r>
              <a:rPr lang="en-US" sz="2000" dirty="0" smtClean="0">
                <a:latin typeface="Arial" pitchFamily="34" charset="0"/>
                <a:cs typeface="Arial" pitchFamily="34" charset="0"/>
              </a:rPr>
              <a:t>// </a:t>
            </a:r>
            <a:r>
              <a:rPr lang="en-US" sz="2000" dirty="0" smtClean="0">
                <a:solidFill>
                  <a:srgbClr val="33CCFF"/>
                </a:solidFill>
                <a:latin typeface="Arial" pitchFamily="34" charset="0"/>
                <a:cs typeface="Arial" pitchFamily="34" charset="0"/>
              </a:rPr>
              <a:t>It is a generic class to be instantiated</a:t>
            </a:r>
            <a:endParaRPr lang="en-US" sz="2000" dirty="0">
              <a:solidFill>
                <a:srgbClr val="33CCFF"/>
              </a:solidFill>
              <a:latin typeface="Arial" pitchFamily="34" charset="0"/>
              <a:cs typeface="Arial" pitchFamily="34" charset="0"/>
            </a:endParaRPr>
          </a:p>
          <a:p>
            <a:r>
              <a:rPr lang="en-US" sz="2000" dirty="0">
                <a:latin typeface="Arial" pitchFamily="34" charset="0"/>
                <a:cs typeface="Arial" pitchFamily="34" charset="0"/>
              </a:rPr>
              <a:t>{</a:t>
            </a:r>
          </a:p>
          <a:p>
            <a:r>
              <a:rPr lang="en-US" sz="2000" dirty="0">
                <a:latin typeface="Arial" pitchFamily="34" charset="0"/>
                <a:cs typeface="Arial" pitchFamily="34" charset="0"/>
              </a:rPr>
              <a:t>private:</a:t>
            </a:r>
          </a:p>
          <a:p>
            <a:r>
              <a:rPr lang="en-US" sz="2000" dirty="0" smtClean="0">
                <a:latin typeface="Arial" pitchFamily="34" charset="0"/>
                <a:cs typeface="Arial" pitchFamily="34" charset="0"/>
              </a:rPr>
              <a:t>	// </a:t>
            </a:r>
            <a:r>
              <a:rPr lang="en-US" sz="2000" dirty="0">
                <a:latin typeface="Arial" pitchFamily="34" charset="0"/>
                <a:cs typeface="Arial" pitchFamily="34" charset="0"/>
              </a:rPr>
              <a:t>State information used in the task.</a:t>
            </a:r>
          </a:p>
          <a:p>
            <a:r>
              <a:rPr lang="en-US" sz="2000" dirty="0">
                <a:latin typeface="Arial" pitchFamily="34" charset="0"/>
                <a:cs typeface="Arial" pitchFamily="34" charset="0"/>
              </a:rPr>
              <a:t>	char* </a:t>
            </a:r>
            <a:r>
              <a:rPr lang="en-US" sz="2000" dirty="0" err="1">
                <a:latin typeface="Arial" pitchFamily="34" charset="0"/>
                <a:cs typeface="Arial" pitchFamily="34" charset="0"/>
              </a:rPr>
              <a:t>threadName</a:t>
            </a:r>
            <a:r>
              <a:rPr lang="en-US" sz="2000" dirty="0">
                <a:latin typeface="Arial" pitchFamily="34" charset="0"/>
                <a:cs typeface="Arial" pitchFamily="34" charset="0"/>
              </a:rPr>
              <a:t>;</a:t>
            </a:r>
          </a:p>
          <a:p>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a:t>
            </a:r>
            <a:r>
              <a:rPr lang="en-US" sz="2000" dirty="0" err="1">
                <a:latin typeface="Arial" pitchFamily="34" charset="0"/>
                <a:cs typeface="Arial" pitchFamily="34" charset="0"/>
              </a:rPr>
              <a:t>s_index</a:t>
            </a:r>
            <a:r>
              <a:rPr lang="en-US" sz="2000" dirty="0">
                <a:latin typeface="Arial" pitchFamily="34" charset="0"/>
                <a:cs typeface="Arial" pitchFamily="34" charset="0"/>
              </a:rPr>
              <a:t>; // start</a:t>
            </a:r>
          </a:p>
          <a:p>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a:t>
            </a:r>
            <a:r>
              <a:rPr lang="en-US" sz="2000" dirty="0" err="1">
                <a:latin typeface="Arial" pitchFamily="34" charset="0"/>
                <a:cs typeface="Arial" pitchFamily="34" charset="0"/>
              </a:rPr>
              <a:t>e_index</a:t>
            </a:r>
            <a:r>
              <a:rPr lang="en-US" sz="2000" dirty="0">
                <a:latin typeface="Arial" pitchFamily="34" charset="0"/>
                <a:cs typeface="Arial" pitchFamily="34" charset="0"/>
              </a:rPr>
              <a:t>; // </a:t>
            </a:r>
            <a:r>
              <a:rPr lang="en-US" sz="2000" dirty="0" smtClean="0">
                <a:latin typeface="Arial" pitchFamily="34" charset="0"/>
                <a:cs typeface="Arial" pitchFamily="34" charset="0"/>
              </a:rPr>
              <a:t>end</a:t>
            </a:r>
            <a:endParaRPr lang="en-US" sz="2000" dirty="0">
              <a:latin typeface="Arial" pitchFamily="34" charset="0"/>
              <a:cs typeface="Arial" pitchFamily="34" charset="0"/>
            </a:endParaRPr>
          </a:p>
          <a:p>
            <a:r>
              <a:rPr lang="en-US" sz="2000" dirty="0">
                <a:latin typeface="Arial" pitchFamily="34" charset="0"/>
                <a:cs typeface="Arial" pitchFamily="34" charset="0"/>
              </a:rPr>
              <a:t>public:</a:t>
            </a:r>
          </a:p>
          <a:p>
            <a:r>
              <a:rPr lang="en-US" sz="2000" dirty="0" smtClean="0">
                <a:latin typeface="Arial" pitchFamily="34" charset="0"/>
                <a:cs typeface="Arial" pitchFamily="34" charset="0"/>
              </a:rPr>
              <a:t>	</a:t>
            </a:r>
            <a:r>
              <a:rPr lang="en-US" sz="2000" dirty="0" err="1" smtClean="0">
                <a:solidFill>
                  <a:srgbClr val="00B050"/>
                </a:solidFill>
                <a:latin typeface="Arial" pitchFamily="34" charset="0"/>
                <a:cs typeface="Arial" pitchFamily="34" charset="0"/>
              </a:rPr>
              <a:t>ThreadClass</a:t>
            </a:r>
            <a:r>
              <a:rPr lang="en-US" sz="2000" dirty="0">
                <a:latin typeface="Arial" pitchFamily="34" charset="0"/>
                <a:cs typeface="Arial" pitchFamily="34" charset="0"/>
              </a:rPr>
              <a:t>( ) { </a:t>
            </a:r>
            <a:r>
              <a:rPr lang="en-US" sz="2000" dirty="0" smtClean="0">
                <a:latin typeface="Arial" pitchFamily="34" charset="0"/>
                <a:cs typeface="Arial" pitchFamily="34" charset="0"/>
              </a:rPr>
              <a:t>} </a:t>
            </a:r>
            <a:r>
              <a:rPr lang="en-US" sz="2000" dirty="0">
                <a:latin typeface="Arial" pitchFamily="34" charset="0"/>
                <a:cs typeface="Arial" pitchFamily="34" charset="0"/>
              </a:rPr>
              <a:t>// Default </a:t>
            </a:r>
            <a:r>
              <a:rPr lang="en-US" sz="2000" dirty="0" smtClean="0">
                <a:latin typeface="Arial" pitchFamily="34" charset="0"/>
                <a:cs typeface="Arial" pitchFamily="34" charset="0"/>
              </a:rPr>
              <a:t>constructor</a:t>
            </a:r>
            <a:endParaRPr lang="en-US" sz="2000" dirty="0">
              <a:latin typeface="Arial" pitchFamily="34" charset="0"/>
              <a:cs typeface="Arial" pitchFamily="34" charset="0"/>
            </a:endParaRPr>
          </a:p>
          <a:p>
            <a:r>
              <a:rPr lang="en-US" sz="2000" dirty="0" smtClean="0">
                <a:latin typeface="Arial" pitchFamily="34" charset="0"/>
                <a:cs typeface="Arial" pitchFamily="34" charset="0"/>
              </a:rPr>
              <a:t>	// </a:t>
            </a:r>
            <a:r>
              <a:rPr lang="en-US" sz="2000" dirty="0">
                <a:latin typeface="Arial" pitchFamily="34" charset="0"/>
                <a:cs typeface="Arial" pitchFamily="34" charset="0"/>
              </a:rPr>
              <a:t>The constructor obtains the state information </a:t>
            </a:r>
          </a:p>
          <a:p>
            <a:r>
              <a:rPr lang="en-US" sz="2000" dirty="0" smtClean="0">
                <a:solidFill>
                  <a:srgbClr val="00B050"/>
                </a:solidFill>
                <a:latin typeface="Arial" pitchFamily="34" charset="0"/>
                <a:cs typeface="Arial" pitchFamily="34" charset="0"/>
              </a:rPr>
              <a:t>	</a:t>
            </a:r>
            <a:r>
              <a:rPr lang="en-US" sz="2000" dirty="0" err="1" smtClean="0">
                <a:solidFill>
                  <a:srgbClr val="00B050"/>
                </a:solidFill>
                <a:latin typeface="Arial" pitchFamily="34" charset="0"/>
                <a:cs typeface="Arial" pitchFamily="34" charset="0"/>
              </a:rPr>
              <a:t>ThreadClass</a:t>
            </a:r>
            <a:r>
              <a:rPr lang="en-US" sz="2000" dirty="0" smtClean="0">
                <a:latin typeface="Arial" pitchFamily="34" charset="0"/>
                <a:cs typeface="Arial" pitchFamily="34" charset="0"/>
              </a:rPr>
              <a:t>(char</a:t>
            </a:r>
            <a:r>
              <a:rPr lang="en-US" sz="2000" dirty="0">
                <a:latin typeface="Arial" pitchFamily="34" charset="0"/>
                <a:cs typeface="Arial" pitchFamily="34" charset="0"/>
              </a:rPr>
              <a:t>* name, </a:t>
            </a:r>
            <a:r>
              <a:rPr lang="en-US" sz="2000" dirty="0" err="1">
                <a:latin typeface="Arial" pitchFamily="34" charset="0"/>
                <a:cs typeface="Arial" pitchFamily="34" charset="0"/>
              </a:rPr>
              <a:t>int</a:t>
            </a:r>
            <a:r>
              <a:rPr lang="en-US" sz="2000" dirty="0">
                <a:latin typeface="Arial" pitchFamily="34" charset="0"/>
                <a:cs typeface="Arial" pitchFamily="34" charset="0"/>
              </a:rPr>
              <a:t> </a:t>
            </a:r>
            <a:r>
              <a:rPr lang="en-US" sz="2000" dirty="0" err="1">
                <a:latin typeface="Arial" pitchFamily="34" charset="0"/>
                <a:cs typeface="Arial" pitchFamily="34" charset="0"/>
              </a:rPr>
              <a:t>start_index</a:t>
            </a:r>
            <a:r>
              <a:rPr lang="en-US" sz="2000" dirty="0">
                <a:latin typeface="Arial" pitchFamily="34" charset="0"/>
                <a:cs typeface="Arial" pitchFamily="34" charset="0"/>
              </a:rPr>
              <a:t>, </a:t>
            </a:r>
            <a:r>
              <a:rPr lang="en-US" sz="2000" dirty="0" err="1">
                <a:latin typeface="Arial" pitchFamily="34" charset="0"/>
                <a:cs typeface="Arial" pitchFamily="34" charset="0"/>
              </a:rPr>
              <a:t>int</a:t>
            </a:r>
            <a:r>
              <a:rPr lang="en-US" sz="2000" dirty="0">
                <a:latin typeface="Arial" pitchFamily="34" charset="0"/>
                <a:cs typeface="Arial" pitchFamily="34" charset="0"/>
              </a:rPr>
              <a:t> </a:t>
            </a:r>
            <a:r>
              <a:rPr lang="en-US" sz="2000" dirty="0" err="1">
                <a:latin typeface="Arial" pitchFamily="34" charset="0"/>
                <a:cs typeface="Arial" pitchFamily="34" charset="0"/>
              </a:rPr>
              <a:t>end_index</a:t>
            </a:r>
            <a:r>
              <a:rPr lang="en-US" sz="2000" dirty="0">
                <a:latin typeface="Arial" pitchFamily="34" charset="0"/>
                <a:cs typeface="Arial" pitchFamily="34" charset="0"/>
              </a:rPr>
              <a:t>)</a:t>
            </a:r>
          </a:p>
          <a:p>
            <a:r>
              <a:rPr lang="en-US" sz="2000" dirty="0" smtClean="0">
                <a:latin typeface="Arial" pitchFamily="34" charset="0"/>
                <a:cs typeface="Arial" pitchFamily="34" charset="0"/>
              </a:rPr>
              <a:t>	{</a:t>
            </a:r>
            <a:endParaRPr lang="en-US" sz="2000" dirty="0">
              <a:latin typeface="Arial" pitchFamily="34" charset="0"/>
              <a:cs typeface="Arial" pitchFamily="34" charset="0"/>
            </a:endParaRPr>
          </a:p>
          <a:p>
            <a:r>
              <a:rPr lang="en-US" sz="2000" dirty="0">
                <a:latin typeface="Arial" pitchFamily="34" charset="0"/>
                <a:cs typeface="Arial" pitchFamily="34" charset="0"/>
              </a:rPr>
              <a:t>	</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threadName</a:t>
            </a:r>
            <a:r>
              <a:rPr lang="en-US" sz="2000" dirty="0" smtClean="0">
                <a:latin typeface="Arial" pitchFamily="34" charset="0"/>
                <a:cs typeface="Arial" pitchFamily="34" charset="0"/>
              </a:rPr>
              <a:t> </a:t>
            </a:r>
            <a:r>
              <a:rPr lang="en-US" sz="2000" dirty="0">
                <a:latin typeface="Arial" pitchFamily="34" charset="0"/>
                <a:cs typeface="Arial" pitchFamily="34" charset="0"/>
              </a:rPr>
              <a:t>= </a:t>
            </a:r>
            <a:r>
              <a:rPr lang="en-US" sz="2000" dirty="0" smtClean="0">
                <a:latin typeface="Arial" pitchFamily="34" charset="0"/>
                <a:cs typeface="Arial" pitchFamily="34" charset="0"/>
              </a:rPr>
              <a:t>name;  // Parameter passing by name</a:t>
            </a:r>
          </a:p>
          <a:p>
            <a:r>
              <a:rPr lang="en-US" sz="2000" dirty="0">
                <a:latin typeface="Arial" pitchFamily="34" charset="0"/>
                <a:cs typeface="Arial" pitchFamily="34" charset="0"/>
              </a:rPr>
              <a:t>	</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s_index</a:t>
            </a:r>
            <a:r>
              <a:rPr lang="en-US" sz="2000" dirty="0" smtClean="0">
                <a:latin typeface="Arial" pitchFamily="34" charset="0"/>
                <a:cs typeface="Arial" pitchFamily="34" charset="0"/>
              </a:rPr>
              <a:t> </a:t>
            </a:r>
            <a:r>
              <a:rPr lang="en-US" sz="2000" dirty="0">
                <a:latin typeface="Arial" pitchFamily="34" charset="0"/>
                <a:cs typeface="Arial" pitchFamily="34" charset="0"/>
              </a:rPr>
              <a:t>= </a:t>
            </a:r>
            <a:r>
              <a:rPr lang="en-US" sz="2000" dirty="0" err="1">
                <a:latin typeface="Arial" pitchFamily="34" charset="0"/>
                <a:cs typeface="Arial" pitchFamily="34" charset="0"/>
              </a:rPr>
              <a:t>start_index</a:t>
            </a:r>
            <a:r>
              <a:rPr lang="en-US" sz="2000" dirty="0">
                <a:latin typeface="Arial" pitchFamily="34" charset="0"/>
                <a:cs typeface="Arial" pitchFamily="34" charset="0"/>
              </a:rPr>
              <a:t>;</a:t>
            </a:r>
          </a:p>
          <a:p>
            <a:r>
              <a:rPr lang="en-US" sz="2000" dirty="0">
                <a:latin typeface="Arial" pitchFamily="34" charset="0"/>
                <a:cs typeface="Arial" pitchFamily="34" charset="0"/>
              </a:rPr>
              <a:t>		</a:t>
            </a:r>
            <a:r>
              <a:rPr lang="en-US" sz="2000" dirty="0" err="1">
                <a:latin typeface="Arial" pitchFamily="34" charset="0"/>
                <a:cs typeface="Arial" pitchFamily="34" charset="0"/>
              </a:rPr>
              <a:t>e_index</a:t>
            </a:r>
            <a:r>
              <a:rPr lang="en-US" sz="2000" dirty="0">
                <a:latin typeface="Arial" pitchFamily="34" charset="0"/>
                <a:cs typeface="Arial" pitchFamily="34" charset="0"/>
              </a:rPr>
              <a:t> = </a:t>
            </a:r>
            <a:r>
              <a:rPr lang="en-US" sz="2000" dirty="0" err="1">
                <a:latin typeface="Arial" pitchFamily="34" charset="0"/>
                <a:cs typeface="Arial" pitchFamily="34" charset="0"/>
              </a:rPr>
              <a:t>end_index</a:t>
            </a:r>
            <a:r>
              <a:rPr lang="en-US" sz="2000" dirty="0">
                <a:latin typeface="Arial" pitchFamily="34" charset="0"/>
                <a:cs typeface="Arial" pitchFamily="34" charset="0"/>
              </a:rPr>
              <a:t>;</a:t>
            </a:r>
          </a:p>
          <a:p>
            <a:r>
              <a:rPr lang="en-US" sz="2000" dirty="0">
                <a:latin typeface="Arial" pitchFamily="34" charset="0"/>
                <a:cs typeface="Arial" pitchFamily="34" charset="0"/>
              </a:rPr>
              <a:t>    }</a:t>
            </a: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13563347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513" y="990600"/>
            <a:ext cx="8320087" cy="5648325"/>
          </a:xfrm>
        </p:spPr>
        <p:txBody>
          <a:bodyPr/>
          <a:lstStyle/>
          <a:p>
            <a:r>
              <a:rPr lang="en-US" sz="2000" dirty="0">
                <a:latin typeface="Arial" pitchFamily="34" charset="0"/>
                <a:cs typeface="Arial" pitchFamily="34" charset="0"/>
              </a:rPr>
              <a:t> // The thread </a:t>
            </a:r>
            <a:r>
              <a:rPr lang="en-US" sz="2000" dirty="0" smtClean="0">
                <a:latin typeface="Arial" pitchFamily="34" charset="0"/>
                <a:cs typeface="Arial" pitchFamily="34" charset="0"/>
              </a:rPr>
              <a:t>function add numbers </a:t>
            </a:r>
            <a:r>
              <a:rPr lang="en-US" sz="2000" dirty="0">
                <a:latin typeface="Arial" pitchFamily="34" charset="0"/>
                <a:cs typeface="Arial" pitchFamily="34" charset="0"/>
              </a:rPr>
              <a:t>in the given </a:t>
            </a:r>
            <a:r>
              <a:rPr lang="en-US" sz="2000" dirty="0" smtClean="0">
                <a:latin typeface="Arial" pitchFamily="34" charset="0"/>
                <a:cs typeface="Arial" pitchFamily="34" charset="0"/>
              </a:rPr>
              <a:t>range</a:t>
            </a:r>
            <a:r>
              <a:rPr lang="en-US" sz="2000" dirty="0">
                <a:latin typeface="Arial" pitchFamily="34" charset="0"/>
                <a:cs typeface="Arial" pitchFamily="34" charset="0"/>
              </a:rPr>
              <a:t>.</a:t>
            </a:r>
          </a:p>
          <a:p>
            <a:r>
              <a:rPr lang="en-US" sz="2000" dirty="0">
                <a:latin typeface="Arial" pitchFamily="34" charset="0"/>
                <a:cs typeface="Arial" pitchFamily="34" charset="0"/>
              </a:rPr>
              <a:t>    void </a:t>
            </a:r>
            <a:r>
              <a:rPr lang="en-US" sz="2000" dirty="0" err="1">
                <a:latin typeface="Arial" pitchFamily="34" charset="0"/>
                <a:cs typeface="Arial" pitchFamily="34" charset="0"/>
              </a:rPr>
              <a:t>SumFunc</a:t>
            </a:r>
            <a:r>
              <a:rPr lang="en-US" sz="2000" dirty="0">
                <a:latin typeface="Arial" pitchFamily="34" charset="0"/>
                <a:cs typeface="Arial" pitchFamily="34" charset="0"/>
              </a:rPr>
              <a:t>() </a:t>
            </a:r>
          </a:p>
          <a:p>
            <a:r>
              <a:rPr lang="en-US" sz="2000" dirty="0">
                <a:latin typeface="Arial" pitchFamily="34" charset="0"/>
                <a:cs typeface="Arial" pitchFamily="34" charset="0"/>
              </a:rPr>
              <a:t>    {</a:t>
            </a:r>
          </a:p>
          <a:p>
            <a:r>
              <a:rPr lang="en-US" sz="2000" dirty="0">
                <a:latin typeface="Arial" pitchFamily="34" charset="0"/>
                <a:cs typeface="Arial" pitchFamily="34" charset="0"/>
              </a:rPr>
              <a:t>		double sum = 0;</a:t>
            </a:r>
          </a:p>
          <a:p>
            <a:r>
              <a:rPr lang="en-US" sz="2000" dirty="0">
                <a:latin typeface="Arial" pitchFamily="34" charset="0"/>
                <a:cs typeface="Arial" pitchFamily="34" charset="0"/>
              </a:rPr>
              <a:t>		for (</a:t>
            </a:r>
            <a:r>
              <a:rPr lang="en-US" sz="2000" dirty="0" err="1">
                <a:latin typeface="Arial" pitchFamily="34" charset="0"/>
                <a:cs typeface="Arial" pitchFamily="34" charset="0"/>
              </a:rPr>
              <a:t>int</a:t>
            </a:r>
            <a:r>
              <a:rPr lang="en-US" sz="2000" dirty="0">
                <a:latin typeface="Arial" pitchFamily="34" charset="0"/>
                <a:cs typeface="Arial" pitchFamily="34" charset="0"/>
              </a:rPr>
              <a:t> </a:t>
            </a:r>
            <a:r>
              <a:rPr lang="en-US" sz="2000" dirty="0" err="1">
                <a:latin typeface="Arial" pitchFamily="34" charset="0"/>
                <a:cs typeface="Arial" pitchFamily="34" charset="0"/>
              </a:rPr>
              <a:t>i</a:t>
            </a:r>
            <a:r>
              <a:rPr lang="en-US" sz="2000" dirty="0">
                <a:latin typeface="Arial" pitchFamily="34" charset="0"/>
                <a:cs typeface="Arial" pitchFamily="34" charset="0"/>
              </a:rPr>
              <a:t> = </a:t>
            </a:r>
            <a:r>
              <a:rPr lang="en-US" sz="2000" dirty="0" err="1">
                <a:latin typeface="Arial" pitchFamily="34" charset="0"/>
                <a:cs typeface="Arial" pitchFamily="34" charset="0"/>
              </a:rPr>
              <a:t>s_index</a:t>
            </a:r>
            <a:r>
              <a:rPr lang="en-US" sz="2000" dirty="0">
                <a:latin typeface="Arial" pitchFamily="34" charset="0"/>
                <a:cs typeface="Arial" pitchFamily="34" charset="0"/>
              </a:rPr>
              <a:t>; </a:t>
            </a:r>
            <a:r>
              <a:rPr lang="en-US" sz="2000" dirty="0" err="1">
                <a:latin typeface="Arial" pitchFamily="34" charset="0"/>
                <a:cs typeface="Arial" pitchFamily="34" charset="0"/>
              </a:rPr>
              <a:t>i</a:t>
            </a:r>
            <a:r>
              <a:rPr lang="en-US" sz="2000" dirty="0">
                <a:latin typeface="Arial" pitchFamily="34" charset="0"/>
                <a:cs typeface="Arial" pitchFamily="34" charset="0"/>
              </a:rPr>
              <a:t> &lt; </a:t>
            </a:r>
            <a:r>
              <a:rPr lang="en-US" sz="2000" dirty="0" err="1">
                <a:latin typeface="Arial" pitchFamily="34" charset="0"/>
                <a:cs typeface="Arial" pitchFamily="34" charset="0"/>
              </a:rPr>
              <a:t>e_index</a:t>
            </a:r>
            <a:r>
              <a:rPr lang="en-US" sz="2000" dirty="0">
                <a:latin typeface="Arial" pitchFamily="34" charset="0"/>
                <a:cs typeface="Arial" pitchFamily="34" charset="0"/>
              </a:rPr>
              <a:t>; </a:t>
            </a:r>
            <a:r>
              <a:rPr lang="en-US" sz="2000" dirty="0" err="1">
                <a:latin typeface="Arial" pitchFamily="34" charset="0"/>
                <a:cs typeface="Arial" pitchFamily="34" charset="0"/>
              </a:rPr>
              <a:t>i</a:t>
            </a:r>
            <a:r>
              <a:rPr lang="en-US" sz="2000" dirty="0">
                <a:latin typeface="Arial" pitchFamily="34" charset="0"/>
                <a:cs typeface="Arial" pitchFamily="34" charset="0"/>
              </a:rPr>
              <a:t>++)</a:t>
            </a:r>
          </a:p>
          <a:p>
            <a:r>
              <a:rPr lang="en-US" sz="2000" dirty="0">
                <a:latin typeface="Arial" pitchFamily="34" charset="0"/>
                <a:cs typeface="Arial" pitchFamily="34" charset="0"/>
              </a:rPr>
              <a:t>		{</a:t>
            </a:r>
          </a:p>
          <a:p>
            <a:r>
              <a:rPr lang="en-US" sz="2000" dirty="0">
                <a:latin typeface="Arial" pitchFamily="34" charset="0"/>
                <a:cs typeface="Arial" pitchFamily="34" charset="0"/>
              </a:rPr>
              <a:t>		</a:t>
            </a:r>
            <a:r>
              <a:rPr lang="en-US" sz="2000" dirty="0" smtClean="0">
                <a:latin typeface="Arial" pitchFamily="34" charset="0"/>
                <a:cs typeface="Arial" pitchFamily="34" charset="0"/>
              </a:rPr>
              <a:t>	sum </a:t>
            </a:r>
            <a:r>
              <a:rPr lang="en-US" sz="2000" dirty="0">
                <a:latin typeface="Arial" pitchFamily="34" charset="0"/>
                <a:cs typeface="Arial" pitchFamily="34" charset="0"/>
              </a:rPr>
              <a:t>= sum + ARRAY[</a:t>
            </a:r>
            <a:r>
              <a:rPr lang="en-US" sz="2000" dirty="0" err="1">
                <a:latin typeface="Arial" pitchFamily="34" charset="0"/>
                <a:cs typeface="Arial" pitchFamily="34" charset="0"/>
              </a:rPr>
              <a:t>i</a:t>
            </a:r>
            <a:r>
              <a:rPr lang="en-US" sz="2000" dirty="0" smtClean="0">
                <a:latin typeface="Arial" pitchFamily="34" charset="0"/>
                <a:cs typeface="Arial" pitchFamily="34" charset="0"/>
              </a:rPr>
              <a:t>] / ARRAY_SIZE; </a:t>
            </a:r>
            <a:r>
              <a:rPr lang="en-US" sz="2000" dirty="0" smtClean="0">
                <a:solidFill>
                  <a:srgbClr val="33CCFF"/>
                </a:solidFill>
                <a:latin typeface="Arial" pitchFamily="34" charset="0"/>
                <a:cs typeface="Arial" pitchFamily="34" charset="0"/>
              </a:rPr>
              <a:t>// make small</a:t>
            </a:r>
            <a:endParaRPr lang="en-US" sz="2000" dirty="0">
              <a:solidFill>
                <a:srgbClr val="33CCFF"/>
              </a:solidFill>
              <a:latin typeface="Arial" pitchFamily="34" charset="0"/>
              <a:cs typeface="Arial" pitchFamily="34" charset="0"/>
            </a:endParaRPr>
          </a:p>
          <a:p>
            <a:r>
              <a:rPr lang="en-US" sz="2000" dirty="0">
                <a:latin typeface="Arial" pitchFamily="34" charset="0"/>
                <a:cs typeface="Arial" pitchFamily="34" charset="0"/>
              </a:rPr>
              <a:t>		}</a:t>
            </a:r>
          </a:p>
          <a:p>
            <a:r>
              <a:rPr lang="en-US" sz="2000" dirty="0">
                <a:latin typeface="Arial" pitchFamily="34" charset="0"/>
                <a:cs typeface="Arial" pitchFamily="34" charset="0"/>
              </a:rPr>
              <a:t>		</a:t>
            </a:r>
            <a:r>
              <a:rPr lang="en-US" sz="2000" dirty="0" err="1">
                <a:latin typeface="Arial" pitchFamily="34" charset="0"/>
                <a:cs typeface="Arial" pitchFamily="34" charset="0"/>
              </a:rPr>
              <a:t>printf</a:t>
            </a:r>
            <a:r>
              <a:rPr lang="en-US" sz="2000" dirty="0">
                <a:latin typeface="Arial" pitchFamily="34" charset="0"/>
                <a:cs typeface="Arial" pitchFamily="34" charset="0"/>
              </a:rPr>
              <a:t>("%s: - sum =  %f\n", </a:t>
            </a:r>
            <a:r>
              <a:rPr lang="en-US" sz="2000" dirty="0" err="1">
                <a:latin typeface="Arial" pitchFamily="34" charset="0"/>
                <a:cs typeface="Arial" pitchFamily="34" charset="0"/>
              </a:rPr>
              <a:t>threadName</a:t>
            </a:r>
            <a:r>
              <a:rPr lang="en-US" sz="2000" dirty="0">
                <a:latin typeface="Arial" pitchFamily="34" charset="0"/>
                <a:cs typeface="Arial" pitchFamily="34" charset="0"/>
              </a:rPr>
              <a:t>, sum</a:t>
            </a:r>
            <a:r>
              <a:rPr lang="en-US" sz="2000" dirty="0">
                <a:solidFill>
                  <a:srgbClr val="0070C0"/>
                </a:solidFill>
                <a:latin typeface="Arial" pitchFamily="34" charset="0"/>
                <a:cs typeface="Arial" pitchFamily="34" charset="0"/>
              </a:rPr>
              <a:t>*ARRAY_SIZE</a:t>
            </a:r>
            <a:r>
              <a:rPr lang="en-US" sz="2000" dirty="0">
                <a:latin typeface="Arial" pitchFamily="34" charset="0"/>
                <a:cs typeface="Arial" pitchFamily="34" charset="0"/>
              </a:rPr>
              <a:t>);</a:t>
            </a:r>
          </a:p>
          <a:p>
            <a:r>
              <a:rPr lang="en-US" sz="2000" dirty="0">
                <a:latin typeface="Arial" pitchFamily="34" charset="0"/>
                <a:cs typeface="Arial" pitchFamily="34" charset="0"/>
              </a:rPr>
              <a:t>		switch (</a:t>
            </a:r>
            <a:r>
              <a:rPr lang="en-US" sz="2000" dirty="0" err="1">
                <a:solidFill>
                  <a:srgbClr val="0070C0"/>
                </a:solidFill>
                <a:latin typeface="Arial" pitchFamily="34" charset="0"/>
                <a:cs typeface="Arial" pitchFamily="34" charset="0"/>
              </a:rPr>
              <a:t>threadName</a:t>
            </a:r>
            <a:r>
              <a:rPr lang="en-US" sz="2000" dirty="0">
                <a:solidFill>
                  <a:srgbClr val="0070C0"/>
                </a:solidFill>
                <a:latin typeface="Arial" pitchFamily="34" charset="0"/>
                <a:cs typeface="Arial" pitchFamily="34" charset="0"/>
              </a:rPr>
              <a:t>[</a:t>
            </a:r>
            <a:r>
              <a:rPr lang="en-US" sz="2000" dirty="0">
                <a:solidFill>
                  <a:srgbClr val="C00000"/>
                </a:solidFill>
                <a:latin typeface="Arial" pitchFamily="34" charset="0"/>
                <a:cs typeface="Arial" pitchFamily="34" charset="0"/>
              </a:rPr>
              <a:t>7</a:t>
            </a:r>
            <a:r>
              <a:rPr lang="en-US" sz="2000" dirty="0">
                <a:solidFill>
                  <a:srgbClr val="0070C0"/>
                </a:solidFill>
                <a:latin typeface="Arial" pitchFamily="34" charset="0"/>
                <a:cs typeface="Arial" pitchFamily="34" charset="0"/>
              </a:rPr>
              <a:t>]</a:t>
            </a:r>
            <a:r>
              <a:rPr lang="en-US" sz="2000" dirty="0">
                <a:latin typeface="Arial" pitchFamily="34" charset="0"/>
                <a:cs typeface="Arial" pitchFamily="34" charset="0"/>
              </a:rPr>
              <a:t>) </a:t>
            </a:r>
            <a:r>
              <a:rPr lang="en-US" sz="2000" dirty="0" smtClean="0">
                <a:latin typeface="Arial" pitchFamily="34" charset="0"/>
                <a:cs typeface="Arial" pitchFamily="34" charset="0"/>
              </a:rPr>
              <a:t> </a:t>
            </a:r>
            <a:r>
              <a:rPr lang="en-US" sz="2000" dirty="0">
                <a:solidFill>
                  <a:srgbClr val="33CCFF"/>
                </a:solidFill>
                <a:latin typeface="Arial" pitchFamily="34" charset="0"/>
                <a:cs typeface="Arial" pitchFamily="34" charset="0"/>
              </a:rPr>
              <a:t>// extract the </a:t>
            </a:r>
            <a:r>
              <a:rPr lang="en-US" sz="2000" dirty="0" smtClean="0">
                <a:solidFill>
                  <a:srgbClr val="C00000"/>
                </a:solidFill>
                <a:latin typeface="Arial" pitchFamily="34" charset="0"/>
                <a:cs typeface="Arial" pitchFamily="34" charset="0"/>
              </a:rPr>
              <a:t>number </a:t>
            </a:r>
            <a:r>
              <a:rPr lang="en-US" sz="2000" dirty="0" smtClean="0">
                <a:solidFill>
                  <a:schemeClr val="tx1"/>
                </a:solidFill>
                <a:latin typeface="Arial" pitchFamily="34" charset="0"/>
                <a:cs typeface="Arial" pitchFamily="34" charset="0"/>
              </a:rPr>
              <a:t>from</a:t>
            </a:r>
            <a:r>
              <a:rPr lang="en-US" sz="2000" dirty="0" smtClean="0">
                <a:solidFill>
                  <a:srgbClr val="C00000"/>
                </a:solidFill>
                <a:latin typeface="Arial" pitchFamily="34" charset="0"/>
                <a:cs typeface="Arial" pitchFamily="34" charset="0"/>
              </a:rPr>
              <a:t> </a:t>
            </a:r>
            <a:r>
              <a:rPr lang="en-US" sz="2000" dirty="0" smtClean="0">
                <a:solidFill>
                  <a:schemeClr val="tx1"/>
                </a:solidFill>
                <a:latin typeface="Arial" pitchFamily="34" charset="0"/>
                <a:cs typeface="Arial" pitchFamily="34" charset="0"/>
              </a:rPr>
              <a:t>“</a:t>
            </a:r>
            <a:r>
              <a:rPr lang="en-US" sz="2000" dirty="0" smtClean="0">
                <a:latin typeface="Arial" pitchFamily="34" charset="0"/>
                <a:cs typeface="Arial" pitchFamily="34" charset="0"/>
              </a:rPr>
              <a:t>THREAD </a:t>
            </a:r>
            <a:r>
              <a:rPr lang="en-US" sz="2000" dirty="0" smtClean="0">
                <a:solidFill>
                  <a:srgbClr val="CC3300"/>
                </a:solidFill>
                <a:latin typeface="Arial" pitchFamily="34" charset="0"/>
                <a:cs typeface="Arial" pitchFamily="34" charset="0"/>
              </a:rPr>
              <a:t>n</a:t>
            </a:r>
            <a:r>
              <a:rPr lang="en-US" sz="2000" dirty="0" smtClean="0">
                <a:latin typeface="Arial" pitchFamily="34" charset="0"/>
                <a:cs typeface="Arial" pitchFamily="34" charset="0"/>
              </a:rPr>
              <a:t>”</a:t>
            </a:r>
            <a:endParaRPr lang="en-US" sz="2000" dirty="0">
              <a:solidFill>
                <a:srgbClr val="C00000"/>
              </a:solidFill>
              <a:latin typeface="Arial" pitchFamily="34" charset="0"/>
              <a:cs typeface="Arial" pitchFamily="34" charset="0"/>
            </a:endParaRPr>
          </a:p>
          <a:p>
            <a:r>
              <a:rPr lang="en-US" sz="2000" dirty="0">
                <a:latin typeface="Arial" pitchFamily="34" charset="0"/>
                <a:cs typeface="Arial" pitchFamily="34" charset="0"/>
              </a:rPr>
              <a:t>		</a:t>
            </a:r>
            <a:r>
              <a:rPr lang="en-US" sz="2000" dirty="0" smtClean="0">
                <a:latin typeface="Arial" pitchFamily="34" charset="0"/>
                <a:cs typeface="Arial" pitchFamily="34" charset="0"/>
              </a:rPr>
              <a:t>{    // </a:t>
            </a:r>
            <a:r>
              <a:rPr lang="en-US" sz="2000" dirty="0">
                <a:latin typeface="Arial" pitchFamily="34" charset="0"/>
                <a:cs typeface="Arial" pitchFamily="34" charset="0"/>
              </a:rPr>
              <a:t>store sub sums into the array elements 1, 2, 3, and 4</a:t>
            </a:r>
          </a:p>
          <a:p>
            <a:r>
              <a:rPr lang="en-US" sz="2000" dirty="0">
                <a:latin typeface="Arial" pitchFamily="34" charset="0"/>
                <a:cs typeface="Arial" pitchFamily="34" charset="0"/>
              </a:rPr>
              <a:t>			case '1': ARRAY[1] = sum; break;</a:t>
            </a:r>
          </a:p>
          <a:p>
            <a:r>
              <a:rPr lang="en-US" sz="2000" dirty="0">
                <a:latin typeface="Arial" pitchFamily="34" charset="0"/>
                <a:cs typeface="Arial" pitchFamily="34" charset="0"/>
              </a:rPr>
              <a:t>			case '2': ARRAY[2] = sum; break;</a:t>
            </a:r>
          </a:p>
          <a:p>
            <a:r>
              <a:rPr lang="en-US" sz="2000" dirty="0">
                <a:latin typeface="Arial" pitchFamily="34" charset="0"/>
                <a:cs typeface="Arial" pitchFamily="34" charset="0"/>
              </a:rPr>
              <a:t>			case '3': ARRAY[3] = sum; break;</a:t>
            </a:r>
          </a:p>
          <a:p>
            <a:r>
              <a:rPr lang="en-US" sz="2000" dirty="0">
                <a:latin typeface="Arial" pitchFamily="34" charset="0"/>
                <a:cs typeface="Arial" pitchFamily="34" charset="0"/>
              </a:rPr>
              <a:t>			case '4': ARRAY[4] = sum; break;</a:t>
            </a:r>
          </a:p>
          <a:p>
            <a:r>
              <a:rPr lang="en-US" sz="2000" dirty="0">
                <a:latin typeface="Arial" pitchFamily="34" charset="0"/>
                <a:cs typeface="Arial" pitchFamily="34" charset="0"/>
              </a:rPr>
              <a:t>		}</a:t>
            </a:r>
          </a:p>
          <a:p>
            <a:r>
              <a:rPr lang="en-US" sz="2000" dirty="0">
                <a:latin typeface="Arial" pitchFamily="34" charset="0"/>
                <a:cs typeface="Arial" pitchFamily="34" charset="0"/>
              </a:rPr>
              <a:t>    }</a:t>
            </a:r>
          </a:p>
          <a:p>
            <a:r>
              <a:rPr lang="en-US" sz="2000" dirty="0">
                <a:latin typeface="Arial" pitchFamily="34" charset="0"/>
                <a:cs typeface="Arial" pitchFamily="34" charset="0"/>
              </a:rPr>
              <a:t>};</a:t>
            </a:r>
            <a:endParaRPr lang="en-US" sz="2000" dirty="0" smtClean="0">
              <a:latin typeface="Arial" pitchFamily="34" charset="0"/>
              <a:cs typeface="Arial" pitchFamily="34" charset="0"/>
            </a:endParaRPr>
          </a:p>
        </p:txBody>
      </p:sp>
      <p:sp>
        <p:nvSpPr>
          <p:cNvPr id="5" name="Title 1"/>
          <p:cNvSpPr>
            <a:spLocks noGrp="1"/>
          </p:cNvSpPr>
          <p:nvPr>
            <p:ph type="title"/>
          </p:nvPr>
        </p:nvSpPr>
        <p:spPr>
          <a:xfrm>
            <a:off x="76200" y="228600"/>
            <a:ext cx="8991599" cy="563563"/>
          </a:xfrm>
        </p:spPr>
        <p:txBody>
          <a:bodyPr/>
          <a:lstStyle/>
          <a:p>
            <a:r>
              <a:rPr lang="en-US" dirty="0" smtClean="0"/>
              <a:t>Multithreading Programming: </a:t>
            </a:r>
            <a:r>
              <a:rPr lang="en-US" dirty="0" smtClean="0">
                <a:solidFill>
                  <a:srgbClr val="00B050"/>
                </a:solidFill>
              </a:rPr>
              <a:t>Thread Function</a:t>
            </a:r>
            <a:endParaRPr lang="en-US" dirty="0">
              <a:solidFill>
                <a:srgbClr val="00B050"/>
              </a:solidFill>
            </a:endParaRPr>
          </a:p>
        </p:txBody>
      </p:sp>
    </p:spTree>
    <p:extLst>
      <p:ext uri="{BB962C8B-B14F-4D97-AF65-F5344CB8AC3E}">
        <p14:creationId xmlns:p14="http://schemas.microsoft.com/office/powerpoint/2010/main" val="8294178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3225"/>
            <a:ext cx="8686799" cy="563563"/>
          </a:xfrm>
        </p:spPr>
        <p:txBody>
          <a:bodyPr/>
          <a:lstStyle/>
          <a:p>
            <a:r>
              <a:rPr lang="en-US" dirty="0"/>
              <a:t>Multithreading Programming</a:t>
            </a:r>
            <a:r>
              <a:rPr lang="en-US" dirty="0">
                <a:solidFill>
                  <a:srgbClr val="00B050"/>
                </a:solidFill>
              </a:rPr>
              <a:t>: </a:t>
            </a:r>
            <a:r>
              <a:rPr lang="en-US" dirty="0" smtClean="0">
                <a:solidFill>
                  <a:srgbClr val="00B050"/>
                </a:solidFill>
              </a:rPr>
              <a:t>Main Class </a:t>
            </a:r>
            <a:br>
              <a:rPr lang="en-US" dirty="0" smtClean="0">
                <a:solidFill>
                  <a:srgbClr val="00B050"/>
                </a:solidFill>
              </a:rPr>
            </a:br>
            <a:r>
              <a:rPr lang="en-US" b="0" dirty="0">
                <a:solidFill>
                  <a:srgbClr val="00B050"/>
                </a:solidFill>
              </a:rPr>
              <a:t>i</a:t>
            </a:r>
            <a:r>
              <a:rPr lang="en-US" b="0" dirty="0" smtClean="0">
                <a:solidFill>
                  <a:srgbClr val="00B050"/>
                </a:solidFill>
              </a:rPr>
              <a:t>ncluding </a:t>
            </a:r>
            <a:r>
              <a:rPr lang="en-US" b="0" i="1" dirty="0" smtClean="0">
                <a:solidFill>
                  <a:srgbClr val="00B050"/>
                </a:solidFill>
              </a:rPr>
              <a:t>Single thread </a:t>
            </a:r>
            <a:r>
              <a:rPr lang="en-US" b="0" dirty="0" smtClean="0">
                <a:solidFill>
                  <a:srgbClr val="00B050"/>
                </a:solidFill>
              </a:rPr>
              <a:t>and </a:t>
            </a:r>
            <a:r>
              <a:rPr lang="en-US" b="0" i="1" dirty="0" smtClean="0">
                <a:solidFill>
                  <a:srgbClr val="00B050"/>
                </a:solidFill>
              </a:rPr>
              <a:t>multithreading</a:t>
            </a:r>
            <a:endParaRPr lang="en-US" b="0" i="1" dirty="0"/>
          </a:p>
        </p:txBody>
      </p:sp>
      <p:sp>
        <p:nvSpPr>
          <p:cNvPr id="3" name="Content Placeholder 2"/>
          <p:cNvSpPr>
            <a:spLocks noGrp="1"/>
          </p:cNvSpPr>
          <p:nvPr>
            <p:ph idx="1"/>
          </p:nvPr>
        </p:nvSpPr>
        <p:spPr>
          <a:xfrm>
            <a:off x="609601" y="1143000"/>
            <a:ext cx="8229600" cy="5714999"/>
          </a:xfrm>
        </p:spPr>
        <p:txBody>
          <a:bodyPr/>
          <a:lstStyle/>
          <a:p>
            <a:r>
              <a:rPr lang="en-US" sz="1800" dirty="0">
                <a:latin typeface="Arial" pitchFamily="34" charset="0"/>
                <a:cs typeface="Arial" pitchFamily="34" charset="0"/>
              </a:rPr>
              <a:t>// Entry point for </a:t>
            </a:r>
            <a:r>
              <a:rPr lang="en-US" sz="1800" dirty="0" err="1">
                <a:latin typeface="Arial" pitchFamily="34" charset="0"/>
                <a:cs typeface="Arial" pitchFamily="34" charset="0"/>
              </a:rPr>
              <a:t>MultiThreading</a:t>
            </a:r>
            <a:r>
              <a:rPr lang="en-US" sz="1800" dirty="0">
                <a:latin typeface="Arial" pitchFamily="34" charset="0"/>
                <a:cs typeface="Arial" pitchFamily="34" charset="0"/>
              </a:rPr>
              <a:t>, in which threads are created and started</a:t>
            </a:r>
          </a:p>
          <a:p>
            <a:r>
              <a:rPr lang="en-US" sz="1800" dirty="0">
                <a:latin typeface="Arial" pitchFamily="34" charset="0"/>
                <a:cs typeface="Arial" pitchFamily="34" charset="0"/>
              </a:rPr>
              <a:t>public ref class </a:t>
            </a:r>
            <a:r>
              <a:rPr lang="en-US" sz="1800" b="1" dirty="0" err="1" smtClean="0">
                <a:solidFill>
                  <a:srgbClr val="00B050"/>
                </a:solidFill>
                <a:latin typeface="Arial" pitchFamily="34" charset="0"/>
                <a:cs typeface="Arial" pitchFamily="34" charset="0"/>
              </a:rPr>
              <a:t>MainClass</a:t>
            </a:r>
            <a:r>
              <a:rPr lang="en-US" sz="1800" dirty="0" smtClean="0">
                <a:solidFill>
                  <a:srgbClr val="00B050"/>
                </a:solidFill>
                <a:latin typeface="Arial" pitchFamily="34" charset="0"/>
                <a:cs typeface="Arial" pitchFamily="34" charset="0"/>
              </a:rPr>
              <a:t> </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r>
              <a:rPr lang="en-US" sz="1800" dirty="0">
                <a:latin typeface="Arial" pitchFamily="34" charset="0"/>
                <a:cs typeface="Arial" pitchFamily="34" charset="0"/>
              </a:rPr>
              <a:t>public:</a:t>
            </a:r>
          </a:p>
          <a:p>
            <a:r>
              <a:rPr lang="en-US" sz="1800" dirty="0">
                <a:latin typeface="Arial" pitchFamily="34" charset="0"/>
                <a:cs typeface="Arial" pitchFamily="34" charset="0"/>
              </a:rPr>
              <a:t>    static void Main</a:t>
            </a:r>
            <a:r>
              <a:rPr lang="en-US" sz="1800" dirty="0" smtClean="0">
                <a:latin typeface="Arial" pitchFamily="34" charset="0"/>
                <a:cs typeface="Arial" pitchFamily="34" charset="0"/>
              </a:rPr>
              <a:t>()  </a:t>
            </a:r>
            <a:r>
              <a:rPr lang="en-US" sz="1800" dirty="0">
                <a:latin typeface="Arial" pitchFamily="34" charset="0"/>
                <a:cs typeface="Arial" pitchFamily="34" charset="0"/>
              </a:rPr>
              <a:t>{</a:t>
            </a:r>
          </a:p>
          <a:p>
            <a:r>
              <a:rPr lang="en-US" sz="1800" dirty="0">
                <a:latin typeface="Arial" pitchFamily="34" charset="0"/>
                <a:cs typeface="Arial" pitchFamily="34" charset="0"/>
              </a:rPr>
              <a:t>		</a:t>
            </a:r>
            <a:r>
              <a:rPr lang="en-US" sz="1800" dirty="0" err="1">
                <a:latin typeface="Arial" pitchFamily="34" charset="0"/>
                <a:cs typeface="Arial" pitchFamily="34" charset="0"/>
              </a:rPr>
              <a:t>clock_t</a:t>
            </a:r>
            <a:r>
              <a:rPr lang="en-US" sz="1800" dirty="0">
                <a:latin typeface="Arial" pitchFamily="34" charset="0"/>
                <a:cs typeface="Arial" pitchFamily="34" charset="0"/>
              </a:rPr>
              <a:t> START_TIME, END_TIME</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p>
            <a:r>
              <a:rPr lang="en-US" sz="1800" dirty="0">
                <a:latin typeface="Arial" pitchFamily="34" charset="0"/>
                <a:cs typeface="Arial" pitchFamily="34" charset="0"/>
              </a:rPr>
              <a:t>		// Generate random numbers and store them into a global array</a:t>
            </a:r>
          </a:p>
          <a:p>
            <a:r>
              <a:rPr lang="en-US" sz="1800" dirty="0">
                <a:latin typeface="Arial" pitchFamily="34" charset="0"/>
                <a:cs typeface="Arial" pitchFamily="34" charset="0"/>
              </a:rPr>
              <a:t>		for(</a:t>
            </a:r>
            <a:r>
              <a:rPr lang="en-US" sz="1800" dirty="0" err="1">
                <a:latin typeface="Arial" pitchFamily="34" charset="0"/>
                <a:cs typeface="Arial" pitchFamily="34" charset="0"/>
              </a:rPr>
              <a:t>int</a:t>
            </a:r>
            <a:r>
              <a:rPr lang="en-US" sz="1800" dirty="0">
                <a:latin typeface="Arial" pitchFamily="34" charset="0"/>
                <a:cs typeface="Arial" pitchFamily="34" charset="0"/>
              </a:rPr>
              <a:t> index = 0; index &lt; ARRAY_SIZE; index</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p>
            <a:r>
              <a:rPr lang="en-US" sz="1800" dirty="0">
                <a:latin typeface="Arial" pitchFamily="34" charset="0"/>
                <a:cs typeface="Arial" pitchFamily="34" charset="0"/>
              </a:rPr>
              <a:t>			ARRAY[index] = rand();</a:t>
            </a:r>
          </a:p>
          <a:p>
            <a:r>
              <a:rPr lang="en-US" sz="1800" dirty="0">
                <a:latin typeface="Arial" pitchFamily="34" charset="0"/>
                <a:cs typeface="Arial" pitchFamily="34" charset="0"/>
              </a:rPr>
              <a:t>		</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r>
              <a:rPr lang="en-US" sz="1800" dirty="0">
                <a:latin typeface="Arial" pitchFamily="34" charset="0"/>
                <a:cs typeface="Arial" pitchFamily="34" charset="0"/>
              </a:rPr>
              <a:t>		</a:t>
            </a:r>
            <a:r>
              <a:rPr lang="en-US" sz="1800" dirty="0">
                <a:solidFill>
                  <a:srgbClr val="00B050"/>
                </a:solidFill>
                <a:latin typeface="Arial" pitchFamily="34" charset="0"/>
                <a:cs typeface="Arial" pitchFamily="34" charset="0"/>
              </a:rPr>
              <a:t>// without multithreading</a:t>
            </a:r>
          </a:p>
          <a:p>
            <a:r>
              <a:rPr lang="en-US" sz="1800" dirty="0">
                <a:latin typeface="Arial" pitchFamily="34" charset="0"/>
                <a:cs typeface="Arial" pitchFamily="34" charset="0"/>
              </a:rPr>
              <a:t>		START_TIME = clock();</a:t>
            </a:r>
          </a:p>
          <a:p>
            <a:r>
              <a:rPr lang="en-US" sz="1800" dirty="0">
                <a:latin typeface="Arial" pitchFamily="34" charset="0"/>
                <a:cs typeface="Arial" pitchFamily="34" charset="0"/>
              </a:rPr>
              <a:t>		double sum = 0;</a:t>
            </a:r>
          </a:p>
          <a:p>
            <a:r>
              <a:rPr lang="en-US" sz="1800" dirty="0">
                <a:latin typeface="Arial" pitchFamily="34" charset="0"/>
                <a:cs typeface="Arial" pitchFamily="34" charset="0"/>
              </a:rPr>
              <a:t>		for (</a:t>
            </a:r>
            <a:r>
              <a:rPr lang="en-US" sz="1800" dirty="0" err="1">
                <a:latin typeface="Arial" pitchFamily="34" charset="0"/>
                <a:cs typeface="Arial" pitchFamily="34" charset="0"/>
              </a:rPr>
              <a:t>int</a:t>
            </a:r>
            <a:r>
              <a:rPr lang="en-US" sz="1800" dirty="0">
                <a:latin typeface="Arial" pitchFamily="34" charset="0"/>
                <a:cs typeface="Arial" pitchFamily="34" charset="0"/>
              </a:rPr>
              <a:t> </a:t>
            </a:r>
            <a:r>
              <a:rPr lang="en-US" sz="1800" dirty="0" err="1">
                <a:latin typeface="Arial" pitchFamily="34" charset="0"/>
                <a:cs typeface="Arial" pitchFamily="34" charset="0"/>
              </a:rPr>
              <a:t>i</a:t>
            </a:r>
            <a:r>
              <a:rPr lang="en-US" sz="1800" dirty="0">
                <a:latin typeface="Arial" pitchFamily="34" charset="0"/>
                <a:cs typeface="Arial" pitchFamily="34" charset="0"/>
              </a:rPr>
              <a:t> = 0; </a:t>
            </a:r>
            <a:r>
              <a:rPr lang="en-US" sz="1800" dirty="0" err="1">
                <a:latin typeface="Arial" pitchFamily="34" charset="0"/>
                <a:cs typeface="Arial" pitchFamily="34" charset="0"/>
              </a:rPr>
              <a:t>i</a:t>
            </a:r>
            <a:r>
              <a:rPr lang="en-US" sz="1800" dirty="0">
                <a:latin typeface="Arial" pitchFamily="34" charset="0"/>
                <a:cs typeface="Arial" pitchFamily="34" charset="0"/>
              </a:rPr>
              <a:t> &lt; ARRAY_SIZE; </a:t>
            </a:r>
            <a:r>
              <a:rPr lang="en-US" sz="1800" dirty="0" err="1">
                <a:latin typeface="Arial" pitchFamily="34" charset="0"/>
                <a:cs typeface="Arial" pitchFamily="34" charset="0"/>
              </a:rPr>
              <a:t>i</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p>
            <a:r>
              <a:rPr lang="en-US" sz="1800" dirty="0">
                <a:latin typeface="Arial" pitchFamily="34" charset="0"/>
                <a:cs typeface="Arial" pitchFamily="34" charset="0"/>
              </a:rPr>
              <a:t>			sum = sum + ARRAY[</a:t>
            </a:r>
            <a:r>
              <a:rPr lang="en-US" sz="1800" dirty="0" err="1">
                <a:latin typeface="Arial" pitchFamily="34" charset="0"/>
                <a:cs typeface="Arial" pitchFamily="34" charset="0"/>
              </a:rPr>
              <a:t>i</a:t>
            </a:r>
            <a:r>
              <a:rPr lang="en-US" sz="1800" dirty="0">
                <a:latin typeface="Arial" pitchFamily="34" charset="0"/>
                <a:cs typeface="Arial" pitchFamily="34" charset="0"/>
              </a:rPr>
              <a:t>]/ARRAY_SIZE;</a:t>
            </a:r>
          </a:p>
          <a:p>
            <a:r>
              <a:rPr lang="en-US" sz="1800" dirty="0">
                <a:latin typeface="Arial" pitchFamily="34" charset="0"/>
                <a:cs typeface="Arial" pitchFamily="34" charset="0"/>
              </a:rPr>
              <a:t>		}</a:t>
            </a:r>
          </a:p>
          <a:p>
            <a:r>
              <a:rPr lang="en-US" sz="1800" dirty="0">
                <a:latin typeface="Arial" pitchFamily="34" charset="0"/>
                <a:cs typeface="Arial" pitchFamily="34" charset="0"/>
              </a:rPr>
              <a:t>		</a:t>
            </a:r>
            <a:r>
              <a:rPr lang="en-US" sz="1800" dirty="0" err="1">
                <a:latin typeface="Arial" pitchFamily="34" charset="0"/>
                <a:cs typeface="Arial" pitchFamily="34" charset="0"/>
              </a:rPr>
              <a:t>printf</a:t>
            </a:r>
            <a:r>
              <a:rPr lang="en-US" sz="1800" dirty="0">
                <a:latin typeface="Arial" pitchFamily="34" charset="0"/>
                <a:cs typeface="Arial" pitchFamily="34" charset="0"/>
              </a:rPr>
              <a:t>("Final Sum without threading =  %f\n", sum*ARRAY_SIZE);</a:t>
            </a:r>
          </a:p>
          <a:p>
            <a:r>
              <a:rPr lang="en-US" sz="1800" dirty="0">
                <a:latin typeface="Arial" pitchFamily="34" charset="0"/>
                <a:cs typeface="Arial" pitchFamily="34" charset="0"/>
              </a:rPr>
              <a:t>		END_TIME = clock();</a:t>
            </a:r>
          </a:p>
          <a:p>
            <a:r>
              <a:rPr lang="en-US" sz="1800" dirty="0">
                <a:latin typeface="Arial" pitchFamily="34" charset="0"/>
                <a:cs typeface="Arial" pitchFamily="34" charset="0"/>
              </a:rPr>
              <a:t>		</a:t>
            </a:r>
            <a:r>
              <a:rPr lang="en-US" sz="1800" dirty="0" err="1">
                <a:latin typeface="Arial" pitchFamily="34" charset="0"/>
                <a:cs typeface="Arial" pitchFamily="34" charset="0"/>
              </a:rPr>
              <a:t>printf</a:t>
            </a:r>
            <a:r>
              <a:rPr lang="en-US" sz="1800" dirty="0">
                <a:latin typeface="Arial" pitchFamily="34" charset="0"/>
                <a:cs typeface="Arial" pitchFamily="34" charset="0"/>
              </a:rPr>
              <a:t>("Final Sum without threading completed in %0.4f seconds.\n", (END_TIME - START_TIME) / (float)CLOCKS_PER_SEC); </a:t>
            </a:r>
          </a:p>
        </p:txBody>
      </p:sp>
      <p:sp>
        <p:nvSpPr>
          <p:cNvPr id="4" name="Rounded Rectangular Callout 3"/>
          <p:cNvSpPr/>
          <p:nvPr/>
        </p:nvSpPr>
        <p:spPr bwMode="auto">
          <a:xfrm>
            <a:off x="5867400" y="3352800"/>
            <a:ext cx="3124200" cy="1295400"/>
          </a:xfrm>
          <a:prstGeom prst="wedgeRoundRectCallout">
            <a:avLst>
              <a:gd name="adj1" fmla="val -63109"/>
              <a:gd name="adj2" fmla="val 49755"/>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Calculating the sum in a single thread, without multithreading</a:t>
            </a:r>
          </a:p>
        </p:txBody>
      </p:sp>
    </p:spTree>
    <p:extLst>
      <p:ext uri="{BB962C8B-B14F-4D97-AF65-F5344CB8AC3E}">
        <p14:creationId xmlns:p14="http://schemas.microsoft.com/office/powerpoint/2010/main" val="42009679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28600"/>
            <a:ext cx="8763000" cy="563563"/>
          </a:xfrm>
        </p:spPr>
        <p:txBody>
          <a:bodyPr/>
          <a:lstStyle/>
          <a:p>
            <a:r>
              <a:rPr lang="en-US" dirty="0"/>
              <a:t>Multithreading Programming</a:t>
            </a:r>
            <a:r>
              <a:rPr lang="en-US" dirty="0">
                <a:solidFill>
                  <a:srgbClr val="00B050"/>
                </a:solidFill>
              </a:rPr>
              <a:t>: Main Class </a:t>
            </a:r>
            <a:r>
              <a:rPr lang="en-US" b="0" dirty="0" smtClean="0">
                <a:solidFill>
                  <a:srgbClr val="00B050"/>
                </a:solidFill>
              </a:rPr>
              <a:t>Contd.: Creating Multiple Threads</a:t>
            </a:r>
            <a:endParaRPr lang="en-US" b="0" dirty="0"/>
          </a:p>
        </p:txBody>
      </p:sp>
      <p:sp>
        <p:nvSpPr>
          <p:cNvPr id="3" name="Content Placeholder 2"/>
          <p:cNvSpPr>
            <a:spLocks noGrp="1"/>
          </p:cNvSpPr>
          <p:nvPr>
            <p:ph idx="1"/>
          </p:nvPr>
        </p:nvSpPr>
        <p:spPr>
          <a:xfrm>
            <a:off x="304800" y="1209674"/>
            <a:ext cx="8839200" cy="5648325"/>
          </a:xfrm>
        </p:spPr>
        <p:txBody>
          <a:bodyPr/>
          <a:lstStyle/>
          <a:p>
            <a:pPr marL="342900" indent="-342900">
              <a:tabLst>
                <a:tab pos="685800" algn="l"/>
                <a:tab pos="1143000" algn="l"/>
              </a:tabLst>
            </a:pPr>
            <a:r>
              <a:rPr lang="en-US" sz="2000" dirty="0">
                <a:solidFill>
                  <a:srgbClr val="0070C0"/>
                </a:solidFill>
                <a:latin typeface="Arial" pitchFamily="34" charset="0"/>
                <a:cs typeface="Arial" pitchFamily="34" charset="0"/>
              </a:rPr>
              <a:t>	</a:t>
            </a:r>
            <a:r>
              <a:rPr lang="en-US" sz="2000" dirty="0" smtClean="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create four thread </a:t>
            </a:r>
            <a:r>
              <a:rPr lang="en-US" sz="2000" dirty="0" smtClean="0">
                <a:solidFill>
                  <a:srgbClr val="0070C0"/>
                </a:solidFill>
                <a:latin typeface="Arial" pitchFamily="34" charset="0"/>
                <a:cs typeface="Arial" pitchFamily="34" charset="0"/>
              </a:rPr>
              <a:t>objects</a:t>
            </a:r>
            <a:endParaRPr lang="en-US" sz="2000" dirty="0">
              <a:solidFill>
                <a:srgbClr val="0070C0"/>
              </a:solidFill>
              <a:latin typeface="Arial" pitchFamily="34" charset="0"/>
              <a:cs typeface="Arial" pitchFamily="34" charset="0"/>
            </a:endParaRPr>
          </a:p>
          <a:p>
            <a:pPr marL="342900" indent="-342900">
              <a:tabLst>
                <a:tab pos="685800" algn="l"/>
                <a:tab pos="1143000" algn="l"/>
              </a:tabLst>
            </a:pPr>
            <a:r>
              <a:rPr lang="en-US" sz="1800" dirty="0">
                <a:latin typeface="Arial" pitchFamily="34" charset="0"/>
                <a:cs typeface="Arial" pitchFamily="34" charset="0"/>
              </a:rPr>
              <a:t>		</a:t>
            </a:r>
            <a:r>
              <a:rPr lang="en-US" sz="1800" b="1" dirty="0" err="1">
                <a:solidFill>
                  <a:srgbClr val="00B050"/>
                </a:solidFill>
                <a:latin typeface="Arial" pitchFamily="34" charset="0"/>
                <a:cs typeface="Arial" pitchFamily="34" charset="0"/>
              </a:rPr>
              <a:t>ThreadClass</a:t>
            </a:r>
            <a:r>
              <a:rPr lang="en-US" sz="1800" dirty="0">
                <a:latin typeface="Arial" pitchFamily="34" charset="0"/>
                <a:cs typeface="Arial" pitchFamily="34" charset="0"/>
              </a:rPr>
              <a:t>^ OBJECT1 = </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b="1" dirty="0" err="1">
                <a:solidFill>
                  <a:srgbClr val="00B050"/>
                </a:solidFill>
                <a:latin typeface="Arial" pitchFamily="34" charset="0"/>
                <a:cs typeface="Arial" pitchFamily="34" charset="0"/>
              </a:rPr>
              <a:t>ThreadClass</a:t>
            </a:r>
            <a:r>
              <a:rPr lang="en-US" sz="1800" dirty="0">
                <a:latin typeface="Arial" pitchFamily="34" charset="0"/>
                <a:cs typeface="Arial" pitchFamily="34" charset="0"/>
              </a:rPr>
              <a:t>("THREAD </a:t>
            </a:r>
            <a:r>
              <a:rPr lang="en-US" sz="1800" dirty="0">
                <a:solidFill>
                  <a:srgbClr val="CC3300"/>
                </a:solidFill>
                <a:latin typeface="Arial" pitchFamily="34" charset="0"/>
                <a:cs typeface="Arial" pitchFamily="34" charset="0"/>
              </a:rPr>
              <a:t>1</a:t>
            </a:r>
            <a:r>
              <a:rPr lang="en-US" sz="1800" dirty="0">
                <a:latin typeface="Arial" pitchFamily="34" charset="0"/>
                <a:cs typeface="Arial" pitchFamily="34" charset="0"/>
              </a:rPr>
              <a:t>", </a:t>
            </a:r>
            <a:r>
              <a:rPr lang="en-US" sz="1800" dirty="0" smtClean="0">
                <a:latin typeface="Arial" pitchFamily="34" charset="0"/>
                <a:cs typeface="Arial" pitchFamily="34" charset="0"/>
              </a:rPr>
              <a:t/>
            </a:r>
            <a:br>
              <a:rPr lang="en-US" sz="1800" dirty="0" smtClean="0">
                <a:latin typeface="Arial" pitchFamily="34" charset="0"/>
                <a:cs typeface="Arial" pitchFamily="34" charset="0"/>
              </a:rPr>
            </a:br>
            <a:r>
              <a:rPr lang="en-US" sz="1800" dirty="0" smtClean="0">
                <a:latin typeface="Arial" pitchFamily="34" charset="0"/>
                <a:cs typeface="Arial" pitchFamily="34" charset="0"/>
              </a:rPr>
              <a:t>0</a:t>
            </a:r>
            <a:r>
              <a:rPr lang="en-US" sz="1800" dirty="0">
                <a:latin typeface="Arial" pitchFamily="34" charset="0"/>
                <a:cs typeface="Arial" pitchFamily="34" charset="0"/>
              </a:rPr>
              <a:t>, (ARRAY_SIZE/4) * 1 ); </a:t>
            </a:r>
          </a:p>
          <a:p>
            <a:pPr marL="342900" indent="-342900">
              <a:tabLst>
                <a:tab pos="685800" algn="l"/>
                <a:tab pos="1143000" algn="l"/>
              </a:tabLst>
            </a:pPr>
            <a:r>
              <a:rPr lang="en-US" sz="1800" dirty="0">
                <a:latin typeface="Arial" pitchFamily="34" charset="0"/>
                <a:cs typeface="Arial" pitchFamily="34" charset="0"/>
              </a:rPr>
              <a:t>		</a:t>
            </a:r>
            <a:r>
              <a:rPr lang="en-US" sz="1800" b="1" dirty="0" err="1">
                <a:solidFill>
                  <a:srgbClr val="00B050"/>
                </a:solidFill>
                <a:latin typeface="Arial" pitchFamily="34" charset="0"/>
                <a:cs typeface="Arial" pitchFamily="34" charset="0"/>
              </a:rPr>
              <a:t>ThreadClass</a:t>
            </a:r>
            <a:r>
              <a:rPr lang="en-US" sz="1800" dirty="0">
                <a:latin typeface="Arial" pitchFamily="34" charset="0"/>
                <a:cs typeface="Arial" pitchFamily="34" charset="0"/>
              </a:rPr>
              <a:t>^ OBJECT2 = </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b="1" dirty="0" err="1">
                <a:solidFill>
                  <a:srgbClr val="00B050"/>
                </a:solidFill>
                <a:latin typeface="Arial" pitchFamily="34" charset="0"/>
                <a:cs typeface="Arial" pitchFamily="34" charset="0"/>
              </a:rPr>
              <a:t>ThreadClass</a:t>
            </a:r>
            <a:r>
              <a:rPr lang="en-US" sz="1800" dirty="0">
                <a:latin typeface="Arial" pitchFamily="34" charset="0"/>
                <a:cs typeface="Arial" pitchFamily="34" charset="0"/>
              </a:rPr>
              <a:t>("THREAD </a:t>
            </a:r>
            <a:r>
              <a:rPr lang="en-US" sz="1800" dirty="0">
                <a:solidFill>
                  <a:srgbClr val="CC3300"/>
                </a:solidFill>
                <a:latin typeface="Arial" pitchFamily="34" charset="0"/>
                <a:cs typeface="Arial" pitchFamily="34" charset="0"/>
              </a:rPr>
              <a:t>2</a:t>
            </a:r>
            <a:r>
              <a:rPr lang="en-US" sz="1800" dirty="0">
                <a:latin typeface="Arial" pitchFamily="34" charset="0"/>
                <a:cs typeface="Arial" pitchFamily="34" charset="0"/>
              </a:rPr>
              <a:t>", (ARRAY_SIZE/4), (ARRAY_SIZE/4) * 2); </a:t>
            </a:r>
          </a:p>
          <a:p>
            <a:pPr marL="342900" indent="-342900">
              <a:tabLst>
                <a:tab pos="685800" algn="l"/>
                <a:tab pos="1143000" algn="l"/>
              </a:tabLst>
            </a:pPr>
            <a:r>
              <a:rPr lang="en-US" sz="1800" dirty="0">
                <a:latin typeface="Arial" pitchFamily="34" charset="0"/>
                <a:cs typeface="Arial" pitchFamily="34" charset="0"/>
              </a:rPr>
              <a:t>		</a:t>
            </a:r>
            <a:r>
              <a:rPr lang="en-US" sz="1800" b="1" dirty="0" err="1">
                <a:solidFill>
                  <a:srgbClr val="00B050"/>
                </a:solidFill>
                <a:latin typeface="Arial" pitchFamily="34" charset="0"/>
                <a:cs typeface="Arial" pitchFamily="34" charset="0"/>
              </a:rPr>
              <a:t>ThreadClass</a:t>
            </a:r>
            <a:r>
              <a:rPr lang="en-US" sz="1800" dirty="0">
                <a:latin typeface="Arial" pitchFamily="34" charset="0"/>
                <a:cs typeface="Arial" pitchFamily="34" charset="0"/>
              </a:rPr>
              <a:t>^ OBJECT3 = </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b="1" dirty="0" err="1">
                <a:solidFill>
                  <a:srgbClr val="00B050"/>
                </a:solidFill>
                <a:latin typeface="Arial" pitchFamily="34" charset="0"/>
                <a:cs typeface="Arial" pitchFamily="34" charset="0"/>
              </a:rPr>
              <a:t>ThreadClass</a:t>
            </a:r>
            <a:r>
              <a:rPr lang="en-US" sz="1800" dirty="0">
                <a:latin typeface="Arial" pitchFamily="34" charset="0"/>
                <a:cs typeface="Arial" pitchFamily="34" charset="0"/>
              </a:rPr>
              <a:t>("THREAD </a:t>
            </a:r>
            <a:r>
              <a:rPr lang="en-US" sz="1800" dirty="0">
                <a:solidFill>
                  <a:srgbClr val="CC3300"/>
                </a:solidFill>
                <a:latin typeface="Arial" pitchFamily="34" charset="0"/>
                <a:cs typeface="Arial" pitchFamily="34" charset="0"/>
              </a:rPr>
              <a:t>3</a:t>
            </a:r>
            <a:r>
              <a:rPr lang="en-US" sz="1800" dirty="0">
                <a:latin typeface="Arial" pitchFamily="34" charset="0"/>
                <a:cs typeface="Arial" pitchFamily="34" charset="0"/>
              </a:rPr>
              <a:t>", (ARRAY_SIZE/4) * 2, (ARRAY_SIZE/4) * 3); </a:t>
            </a:r>
          </a:p>
          <a:p>
            <a:pPr marL="342900" indent="-342900">
              <a:tabLst>
                <a:tab pos="685800" algn="l"/>
                <a:tab pos="1143000" algn="l"/>
              </a:tabLst>
            </a:pPr>
            <a:r>
              <a:rPr lang="en-US" sz="1800" dirty="0">
                <a:latin typeface="Arial" pitchFamily="34" charset="0"/>
                <a:cs typeface="Arial" pitchFamily="34" charset="0"/>
              </a:rPr>
              <a:t>		</a:t>
            </a:r>
            <a:r>
              <a:rPr lang="en-US" sz="1800" b="1" dirty="0" err="1">
                <a:solidFill>
                  <a:srgbClr val="00B050"/>
                </a:solidFill>
                <a:latin typeface="Arial" pitchFamily="34" charset="0"/>
                <a:cs typeface="Arial" pitchFamily="34" charset="0"/>
              </a:rPr>
              <a:t>ThreadClass</a:t>
            </a:r>
            <a:r>
              <a:rPr lang="en-US" sz="1800" dirty="0">
                <a:latin typeface="Arial" pitchFamily="34" charset="0"/>
                <a:cs typeface="Arial" pitchFamily="34" charset="0"/>
              </a:rPr>
              <a:t>^ OBJECT4 = </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b="1" dirty="0" err="1">
                <a:solidFill>
                  <a:srgbClr val="00B050"/>
                </a:solidFill>
                <a:latin typeface="Arial" pitchFamily="34" charset="0"/>
                <a:cs typeface="Arial" pitchFamily="34" charset="0"/>
              </a:rPr>
              <a:t>ThreadClass</a:t>
            </a:r>
            <a:r>
              <a:rPr lang="en-US" sz="1800" dirty="0">
                <a:latin typeface="Arial" pitchFamily="34" charset="0"/>
                <a:cs typeface="Arial" pitchFamily="34" charset="0"/>
              </a:rPr>
              <a:t>("THREAD </a:t>
            </a:r>
            <a:r>
              <a:rPr lang="en-US" sz="1800" dirty="0">
                <a:solidFill>
                  <a:srgbClr val="CC3300"/>
                </a:solidFill>
                <a:latin typeface="Arial" pitchFamily="34" charset="0"/>
                <a:cs typeface="Arial" pitchFamily="34" charset="0"/>
              </a:rPr>
              <a:t>4</a:t>
            </a:r>
            <a:r>
              <a:rPr lang="en-US" sz="1800" dirty="0">
                <a:latin typeface="Arial" pitchFamily="34" charset="0"/>
                <a:cs typeface="Arial" pitchFamily="34" charset="0"/>
              </a:rPr>
              <a:t>", (ARRAY_SIZE/4) * 3, (ARRAY_SIZE/4) * 4); </a:t>
            </a:r>
          </a:p>
          <a:p>
            <a:pPr marL="342900" indent="-342900">
              <a:tabLst>
                <a:tab pos="685800" algn="l"/>
                <a:tab pos="1143000" algn="l"/>
              </a:tabLst>
            </a:pPr>
            <a:endParaRPr lang="en-US" sz="1800" dirty="0">
              <a:latin typeface="Arial" pitchFamily="34" charset="0"/>
              <a:cs typeface="Arial" pitchFamily="34" charset="0"/>
            </a:endParaRPr>
          </a:p>
          <a:p>
            <a:pPr marL="342900" indent="-342900">
              <a:tabLst>
                <a:tab pos="685800" algn="l"/>
                <a:tab pos="1143000" algn="l"/>
              </a:tabLst>
            </a:pPr>
            <a:r>
              <a:rPr lang="en-US" sz="2000" dirty="0">
                <a:solidFill>
                  <a:srgbClr val="0070C0"/>
                </a:solidFill>
                <a:latin typeface="Arial" pitchFamily="34" charset="0"/>
                <a:cs typeface="Arial" pitchFamily="34" charset="0"/>
              </a:rPr>
              <a:t>	</a:t>
            </a:r>
            <a:r>
              <a:rPr lang="en-US" sz="2000" dirty="0" smtClean="0">
                <a:solidFill>
                  <a:srgbClr val="0070C0"/>
                </a:solidFill>
                <a:latin typeface="Arial" pitchFamily="34" charset="0"/>
                <a:cs typeface="Arial" pitchFamily="34" charset="0"/>
              </a:rPr>
              <a:t>// </a:t>
            </a:r>
            <a:r>
              <a:rPr lang="en-US" sz="2000" dirty="0">
                <a:solidFill>
                  <a:srgbClr val="0070C0"/>
                </a:solidFill>
                <a:latin typeface="Arial" pitchFamily="34" charset="0"/>
                <a:cs typeface="Arial" pitchFamily="34" charset="0"/>
              </a:rPr>
              <a:t>Create four threads from the thread </a:t>
            </a:r>
            <a:r>
              <a:rPr lang="en-US" sz="2000" dirty="0" smtClean="0">
                <a:solidFill>
                  <a:srgbClr val="0070C0"/>
                </a:solidFill>
                <a:latin typeface="Arial" pitchFamily="34" charset="0"/>
                <a:cs typeface="Arial" pitchFamily="34" charset="0"/>
              </a:rPr>
              <a:t>objects using library class </a:t>
            </a:r>
            <a:r>
              <a:rPr lang="en-US" sz="2000" b="1" dirty="0" smtClean="0">
                <a:solidFill>
                  <a:srgbClr val="0070C0"/>
                </a:solidFill>
                <a:latin typeface="Arial" pitchFamily="34" charset="0"/>
                <a:cs typeface="Arial" pitchFamily="34" charset="0"/>
              </a:rPr>
              <a:t>Thread</a:t>
            </a:r>
            <a:endParaRPr lang="en-US" sz="2000" b="1" dirty="0">
              <a:solidFill>
                <a:srgbClr val="0070C0"/>
              </a:solidFill>
              <a:latin typeface="Arial" pitchFamily="34" charset="0"/>
              <a:cs typeface="Arial" pitchFamily="34" charset="0"/>
            </a:endParaRPr>
          </a:p>
          <a:p>
            <a:pPr marL="342900" indent="-342900">
              <a:tabLst>
                <a:tab pos="685800" algn="l"/>
                <a:tab pos="1143000" algn="l"/>
              </a:tabLst>
            </a:pPr>
            <a:r>
              <a:rPr lang="en-US" sz="1800" dirty="0">
                <a:latin typeface="Arial" pitchFamily="34" charset="0"/>
                <a:cs typeface="Arial" pitchFamily="34" charset="0"/>
              </a:rPr>
              <a:t>		</a:t>
            </a:r>
            <a:r>
              <a:rPr lang="en-US" sz="1800" b="1" dirty="0">
                <a:solidFill>
                  <a:srgbClr val="00B050"/>
                </a:solidFill>
                <a:latin typeface="Arial" pitchFamily="34" charset="0"/>
                <a:cs typeface="Arial" pitchFamily="34" charset="0"/>
              </a:rPr>
              <a:t>Thread</a:t>
            </a:r>
            <a:r>
              <a:rPr lang="en-US" sz="1800" dirty="0">
                <a:latin typeface="Arial" pitchFamily="34" charset="0"/>
                <a:cs typeface="Arial" pitchFamily="34" charset="0"/>
              </a:rPr>
              <a:t>^ THREAD1 = </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b="1" dirty="0">
                <a:solidFill>
                  <a:srgbClr val="00B050"/>
                </a:solidFill>
                <a:latin typeface="Arial" pitchFamily="34" charset="0"/>
                <a:cs typeface="Arial" pitchFamily="34" charset="0"/>
              </a:rPr>
              <a:t>Thread</a:t>
            </a:r>
            <a:r>
              <a:rPr lang="en-US" sz="1800" dirty="0">
                <a:latin typeface="Arial" pitchFamily="34" charset="0"/>
                <a:cs typeface="Arial" pitchFamily="34" charset="0"/>
              </a:rPr>
              <a:t>(</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dirty="0" err="1">
                <a:latin typeface="Arial" pitchFamily="34" charset="0"/>
                <a:cs typeface="Arial" pitchFamily="34" charset="0"/>
              </a:rPr>
              <a:t>ThreadStart</a:t>
            </a:r>
            <a:r>
              <a:rPr lang="en-US" sz="1800" dirty="0">
                <a:latin typeface="Arial" pitchFamily="34" charset="0"/>
                <a:cs typeface="Arial" pitchFamily="34" charset="0"/>
              </a:rPr>
              <a:t>(OBJECT1, &amp;</a:t>
            </a:r>
            <a:r>
              <a:rPr lang="en-US" sz="1800" dirty="0" err="1">
                <a:latin typeface="Arial" pitchFamily="34" charset="0"/>
                <a:cs typeface="Arial" pitchFamily="34" charset="0"/>
              </a:rPr>
              <a:t>ThreadClass</a:t>
            </a:r>
            <a:r>
              <a:rPr lang="en-US" sz="1800" dirty="0">
                <a:latin typeface="Arial" pitchFamily="34" charset="0"/>
                <a:cs typeface="Arial" pitchFamily="34" charset="0"/>
              </a:rPr>
              <a:t>::</a:t>
            </a:r>
            <a:r>
              <a:rPr lang="en-US" sz="1800" dirty="0" err="1">
                <a:latin typeface="Arial" pitchFamily="34" charset="0"/>
                <a:cs typeface="Arial" pitchFamily="34" charset="0"/>
              </a:rPr>
              <a:t>SumFunc</a:t>
            </a:r>
            <a:r>
              <a:rPr lang="en-US" sz="1800" dirty="0">
                <a:latin typeface="Arial" pitchFamily="34" charset="0"/>
                <a:cs typeface="Arial" pitchFamily="34" charset="0"/>
              </a:rPr>
              <a:t>));</a:t>
            </a:r>
          </a:p>
          <a:p>
            <a:pPr marL="342900" indent="-342900">
              <a:tabLst>
                <a:tab pos="685800" algn="l"/>
                <a:tab pos="1143000" algn="l"/>
              </a:tabLst>
            </a:pPr>
            <a:r>
              <a:rPr lang="en-US" sz="1800" dirty="0">
                <a:latin typeface="Arial" pitchFamily="34" charset="0"/>
                <a:cs typeface="Arial" pitchFamily="34" charset="0"/>
              </a:rPr>
              <a:t>		</a:t>
            </a:r>
            <a:r>
              <a:rPr lang="en-US" sz="1800" b="1" dirty="0">
                <a:solidFill>
                  <a:srgbClr val="00B050"/>
                </a:solidFill>
                <a:latin typeface="Arial" pitchFamily="34" charset="0"/>
                <a:cs typeface="Arial" pitchFamily="34" charset="0"/>
              </a:rPr>
              <a:t>Thread</a:t>
            </a:r>
            <a:r>
              <a:rPr lang="en-US" sz="1800" dirty="0">
                <a:latin typeface="Arial" pitchFamily="34" charset="0"/>
                <a:cs typeface="Arial" pitchFamily="34" charset="0"/>
              </a:rPr>
              <a:t>^ THREAD2 = </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b="1" dirty="0">
                <a:solidFill>
                  <a:srgbClr val="00B050"/>
                </a:solidFill>
                <a:latin typeface="Arial" pitchFamily="34" charset="0"/>
                <a:cs typeface="Arial" pitchFamily="34" charset="0"/>
              </a:rPr>
              <a:t>Thread</a:t>
            </a:r>
            <a:r>
              <a:rPr lang="en-US" sz="1800" dirty="0">
                <a:latin typeface="Arial" pitchFamily="34" charset="0"/>
                <a:cs typeface="Arial" pitchFamily="34" charset="0"/>
              </a:rPr>
              <a:t>(</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dirty="0" err="1">
                <a:latin typeface="Arial" pitchFamily="34" charset="0"/>
                <a:cs typeface="Arial" pitchFamily="34" charset="0"/>
              </a:rPr>
              <a:t>ThreadStart</a:t>
            </a:r>
            <a:r>
              <a:rPr lang="en-US" sz="1800" dirty="0">
                <a:latin typeface="Arial" pitchFamily="34" charset="0"/>
                <a:cs typeface="Arial" pitchFamily="34" charset="0"/>
              </a:rPr>
              <a:t>(OBJECT2, &amp;</a:t>
            </a:r>
            <a:r>
              <a:rPr lang="en-US" sz="1800" dirty="0" err="1">
                <a:latin typeface="Arial" pitchFamily="34" charset="0"/>
                <a:cs typeface="Arial" pitchFamily="34" charset="0"/>
              </a:rPr>
              <a:t>ThreadClass</a:t>
            </a:r>
            <a:r>
              <a:rPr lang="en-US" sz="1800" dirty="0">
                <a:latin typeface="Arial" pitchFamily="34" charset="0"/>
                <a:cs typeface="Arial" pitchFamily="34" charset="0"/>
              </a:rPr>
              <a:t>::</a:t>
            </a:r>
            <a:r>
              <a:rPr lang="en-US" sz="1800" dirty="0" err="1">
                <a:latin typeface="Arial" pitchFamily="34" charset="0"/>
                <a:cs typeface="Arial" pitchFamily="34" charset="0"/>
              </a:rPr>
              <a:t>SumFunc</a:t>
            </a:r>
            <a:r>
              <a:rPr lang="en-US" sz="1800" dirty="0">
                <a:latin typeface="Arial" pitchFamily="34" charset="0"/>
                <a:cs typeface="Arial" pitchFamily="34" charset="0"/>
              </a:rPr>
              <a:t>));</a:t>
            </a:r>
          </a:p>
          <a:p>
            <a:pPr marL="342900" indent="-342900">
              <a:tabLst>
                <a:tab pos="685800" algn="l"/>
                <a:tab pos="1143000" algn="l"/>
              </a:tabLst>
            </a:pPr>
            <a:r>
              <a:rPr lang="en-US" sz="1800" dirty="0">
                <a:latin typeface="Arial" pitchFamily="34" charset="0"/>
                <a:cs typeface="Arial" pitchFamily="34" charset="0"/>
              </a:rPr>
              <a:t>		</a:t>
            </a:r>
            <a:r>
              <a:rPr lang="en-US" sz="1800" b="1" dirty="0">
                <a:solidFill>
                  <a:srgbClr val="00B050"/>
                </a:solidFill>
                <a:latin typeface="Arial" pitchFamily="34" charset="0"/>
                <a:cs typeface="Arial" pitchFamily="34" charset="0"/>
              </a:rPr>
              <a:t>Thread</a:t>
            </a:r>
            <a:r>
              <a:rPr lang="en-US" sz="1800" dirty="0">
                <a:latin typeface="Arial" pitchFamily="34" charset="0"/>
                <a:cs typeface="Arial" pitchFamily="34" charset="0"/>
              </a:rPr>
              <a:t>^ THREAD3 = </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b="1" dirty="0">
                <a:solidFill>
                  <a:srgbClr val="00B050"/>
                </a:solidFill>
                <a:latin typeface="Arial" pitchFamily="34" charset="0"/>
                <a:cs typeface="Arial" pitchFamily="34" charset="0"/>
              </a:rPr>
              <a:t>Thread</a:t>
            </a:r>
            <a:r>
              <a:rPr lang="en-US" sz="1800" dirty="0">
                <a:latin typeface="Arial" pitchFamily="34" charset="0"/>
                <a:cs typeface="Arial" pitchFamily="34" charset="0"/>
              </a:rPr>
              <a:t>(</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dirty="0" err="1">
                <a:latin typeface="Arial" pitchFamily="34" charset="0"/>
                <a:cs typeface="Arial" pitchFamily="34" charset="0"/>
              </a:rPr>
              <a:t>ThreadStart</a:t>
            </a:r>
            <a:r>
              <a:rPr lang="en-US" sz="1800" dirty="0">
                <a:latin typeface="Arial" pitchFamily="34" charset="0"/>
                <a:cs typeface="Arial" pitchFamily="34" charset="0"/>
              </a:rPr>
              <a:t>(OBJECT3, &amp;</a:t>
            </a:r>
            <a:r>
              <a:rPr lang="en-US" sz="1800" dirty="0" err="1">
                <a:latin typeface="Arial" pitchFamily="34" charset="0"/>
                <a:cs typeface="Arial" pitchFamily="34" charset="0"/>
              </a:rPr>
              <a:t>ThreadClass</a:t>
            </a:r>
            <a:r>
              <a:rPr lang="en-US" sz="1800" dirty="0">
                <a:latin typeface="Arial" pitchFamily="34" charset="0"/>
                <a:cs typeface="Arial" pitchFamily="34" charset="0"/>
              </a:rPr>
              <a:t>::</a:t>
            </a:r>
            <a:r>
              <a:rPr lang="en-US" sz="1800" dirty="0" err="1">
                <a:latin typeface="Arial" pitchFamily="34" charset="0"/>
                <a:cs typeface="Arial" pitchFamily="34" charset="0"/>
              </a:rPr>
              <a:t>SumFunc</a:t>
            </a:r>
            <a:r>
              <a:rPr lang="en-US" sz="1800" dirty="0">
                <a:latin typeface="Arial" pitchFamily="34" charset="0"/>
                <a:cs typeface="Arial" pitchFamily="34" charset="0"/>
              </a:rPr>
              <a:t>));</a:t>
            </a:r>
          </a:p>
          <a:p>
            <a:pPr marL="342900" indent="-342900">
              <a:tabLst>
                <a:tab pos="685800" algn="l"/>
                <a:tab pos="1143000" algn="l"/>
              </a:tabLst>
            </a:pPr>
            <a:r>
              <a:rPr lang="en-US" sz="1800" dirty="0">
                <a:latin typeface="Arial" pitchFamily="34" charset="0"/>
                <a:cs typeface="Arial" pitchFamily="34" charset="0"/>
              </a:rPr>
              <a:t>		</a:t>
            </a:r>
            <a:r>
              <a:rPr lang="en-US" sz="1800" b="1" dirty="0">
                <a:solidFill>
                  <a:srgbClr val="00B050"/>
                </a:solidFill>
                <a:latin typeface="Arial" pitchFamily="34" charset="0"/>
                <a:cs typeface="Arial" pitchFamily="34" charset="0"/>
              </a:rPr>
              <a:t>Thread</a:t>
            </a:r>
            <a:r>
              <a:rPr lang="en-US" sz="1800" dirty="0">
                <a:latin typeface="Arial" pitchFamily="34" charset="0"/>
                <a:cs typeface="Arial" pitchFamily="34" charset="0"/>
              </a:rPr>
              <a:t>^ THREAD4 = </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b="1" dirty="0">
                <a:solidFill>
                  <a:srgbClr val="00B050"/>
                </a:solidFill>
                <a:latin typeface="Arial" pitchFamily="34" charset="0"/>
                <a:cs typeface="Arial" pitchFamily="34" charset="0"/>
              </a:rPr>
              <a:t>Thread</a:t>
            </a:r>
            <a:r>
              <a:rPr lang="en-US" sz="1800" dirty="0">
                <a:latin typeface="Arial" pitchFamily="34" charset="0"/>
                <a:cs typeface="Arial" pitchFamily="34" charset="0"/>
              </a:rPr>
              <a:t>(</a:t>
            </a:r>
            <a:r>
              <a:rPr lang="en-US" sz="1800" dirty="0" err="1">
                <a:latin typeface="Arial" pitchFamily="34" charset="0"/>
                <a:cs typeface="Arial" pitchFamily="34" charset="0"/>
              </a:rPr>
              <a:t>gcnew</a:t>
            </a:r>
            <a:r>
              <a:rPr lang="en-US" sz="1800" dirty="0">
                <a:latin typeface="Arial" pitchFamily="34" charset="0"/>
                <a:cs typeface="Arial" pitchFamily="34" charset="0"/>
              </a:rPr>
              <a:t> </a:t>
            </a:r>
            <a:r>
              <a:rPr lang="en-US" sz="1800" dirty="0" err="1">
                <a:latin typeface="Arial" pitchFamily="34" charset="0"/>
                <a:cs typeface="Arial" pitchFamily="34" charset="0"/>
              </a:rPr>
              <a:t>ThreadStart</a:t>
            </a:r>
            <a:r>
              <a:rPr lang="en-US" sz="1800" dirty="0">
                <a:latin typeface="Arial" pitchFamily="34" charset="0"/>
                <a:cs typeface="Arial" pitchFamily="34" charset="0"/>
              </a:rPr>
              <a:t>(OBJECT4, &amp;</a:t>
            </a:r>
            <a:r>
              <a:rPr lang="en-US" sz="1800" dirty="0" err="1">
                <a:latin typeface="Arial" pitchFamily="34" charset="0"/>
                <a:cs typeface="Arial" pitchFamily="34" charset="0"/>
              </a:rPr>
              <a:t>ThreadClass</a:t>
            </a:r>
            <a:r>
              <a:rPr lang="en-US" sz="1800" dirty="0">
                <a:latin typeface="Arial" pitchFamily="34" charset="0"/>
                <a:cs typeface="Arial" pitchFamily="34" charset="0"/>
              </a:rPr>
              <a:t>::</a:t>
            </a:r>
            <a:r>
              <a:rPr lang="en-US" sz="1800" dirty="0" err="1">
                <a:latin typeface="Arial" pitchFamily="34" charset="0"/>
                <a:cs typeface="Arial" pitchFamily="34" charset="0"/>
              </a:rPr>
              <a:t>SumFunc</a:t>
            </a:r>
            <a:r>
              <a:rPr lang="en-US" sz="1800" dirty="0">
                <a:latin typeface="Arial" pitchFamily="34" charset="0"/>
                <a:cs typeface="Arial" pitchFamily="34" charset="0"/>
              </a:rPr>
              <a:t>));</a:t>
            </a:r>
          </a:p>
          <a:p>
            <a:pPr marL="342900" indent="-342900">
              <a:tabLst>
                <a:tab pos="685800" algn="l"/>
                <a:tab pos="1143000" algn="l"/>
              </a:tabLst>
            </a:pPr>
            <a:r>
              <a:rPr lang="en-US" sz="1800" dirty="0">
                <a:latin typeface="Arial" pitchFamily="34" charset="0"/>
                <a:cs typeface="Arial" pitchFamily="34" charset="0"/>
              </a:rPr>
              <a:t> </a:t>
            </a:r>
            <a:endParaRPr lang="en-US" sz="1800" dirty="0" smtClean="0">
              <a:latin typeface="Arial" pitchFamily="34" charset="0"/>
              <a:cs typeface="Arial" pitchFamily="34" charset="0"/>
            </a:endParaRPr>
          </a:p>
        </p:txBody>
      </p:sp>
      <p:sp>
        <p:nvSpPr>
          <p:cNvPr id="4" name="Rounded Rectangular Callout 3"/>
          <p:cNvSpPr/>
          <p:nvPr/>
        </p:nvSpPr>
        <p:spPr bwMode="auto">
          <a:xfrm>
            <a:off x="7620000" y="1219200"/>
            <a:ext cx="1447800" cy="1981200"/>
          </a:xfrm>
          <a:prstGeom prst="wedgeRoundRectCallout">
            <a:avLst>
              <a:gd name="adj1" fmla="val -31359"/>
              <a:gd name="adj2" fmla="val 103526"/>
              <a:gd name="adj3" fmla="val 16667"/>
            </a:avLst>
          </a:prstGeom>
          <a:solidFill>
            <a:srgbClr val="FDFFD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Passing a class into a</a:t>
            </a:r>
            <a:r>
              <a:rPr kumimoji="0" lang="en-US" sz="2400" b="0" i="0" u="none" strike="noStrike" cap="none" normalizeH="0" dirty="0" smtClean="0">
                <a:ln>
                  <a:noFill/>
                </a:ln>
                <a:solidFill>
                  <a:schemeClr val="tx1"/>
                </a:solidFill>
                <a:effectLst/>
                <a:latin typeface="Times New Roman" pitchFamily="18" charset="0"/>
              </a:rPr>
              <a:t> generic class</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43133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305800" cy="5343525"/>
          </a:xfrm>
        </p:spPr>
        <p:txBody>
          <a:bodyPr/>
          <a:lstStyle/>
          <a:p>
            <a:pPr>
              <a:tabLst>
                <a:tab pos="685800" algn="l"/>
                <a:tab pos="1143000" algn="l"/>
              </a:tabLst>
            </a:pPr>
            <a:r>
              <a:rPr lang="en-US" sz="1800" dirty="0">
                <a:latin typeface="Arial" pitchFamily="34" charset="0"/>
                <a:cs typeface="Arial" pitchFamily="34" charset="0"/>
              </a:rPr>
              <a:t>		START_TIME = clock();</a:t>
            </a:r>
          </a:p>
          <a:p>
            <a:pPr>
              <a:tabLst>
                <a:tab pos="685800" algn="l"/>
                <a:tab pos="1143000" algn="l"/>
              </a:tabLst>
            </a:pPr>
            <a:r>
              <a:rPr lang="en-US" sz="1800" dirty="0" smtClean="0">
                <a:latin typeface="Arial" pitchFamily="34" charset="0"/>
                <a:cs typeface="Arial" pitchFamily="34" charset="0"/>
              </a:rPr>
              <a:t>// </a:t>
            </a:r>
            <a:r>
              <a:rPr lang="en-US" sz="1800" dirty="0">
                <a:latin typeface="Arial" pitchFamily="34" charset="0"/>
                <a:cs typeface="Arial" pitchFamily="34" charset="0"/>
              </a:rPr>
              <a:t>Start running the four threads</a:t>
            </a:r>
          </a:p>
          <a:p>
            <a:pPr>
              <a:tabLst>
                <a:tab pos="685800" algn="l"/>
                <a:tab pos="1143000" algn="l"/>
              </a:tabLst>
            </a:pPr>
            <a:r>
              <a:rPr lang="en-US" sz="1800" dirty="0">
                <a:latin typeface="Arial" pitchFamily="34" charset="0"/>
                <a:cs typeface="Arial" pitchFamily="34" charset="0"/>
              </a:rPr>
              <a:t>		THREAD1-&gt;Start();</a:t>
            </a:r>
          </a:p>
          <a:p>
            <a:pPr>
              <a:tabLst>
                <a:tab pos="685800" algn="l"/>
                <a:tab pos="1143000" algn="l"/>
              </a:tabLst>
            </a:pPr>
            <a:r>
              <a:rPr lang="en-US" sz="1800" dirty="0">
                <a:latin typeface="Arial" pitchFamily="34" charset="0"/>
                <a:cs typeface="Arial" pitchFamily="34" charset="0"/>
              </a:rPr>
              <a:t>		THREAD2-&gt;Start();</a:t>
            </a:r>
          </a:p>
          <a:p>
            <a:pPr>
              <a:tabLst>
                <a:tab pos="685800" algn="l"/>
                <a:tab pos="1143000" algn="l"/>
              </a:tabLst>
            </a:pPr>
            <a:r>
              <a:rPr lang="en-US" sz="1800" dirty="0">
                <a:latin typeface="Arial" pitchFamily="34" charset="0"/>
                <a:cs typeface="Arial" pitchFamily="34" charset="0"/>
              </a:rPr>
              <a:t>		THREAD3-&gt;Start();</a:t>
            </a:r>
          </a:p>
          <a:p>
            <a:pPr>
              <a:tabLst>
                <a:tab pos="685800" algn="l"/>
                <a:tab pos="1143000" algn="l"/>
              </a:tabLst>
            </a:pPr>
            <a:r>
              <a:rPr lang="en-US" sz="1800" dirty="0">
                <a:latin typeface="Arial" pitchFamily="34" charset="0"/>
                <a:cs typeface="Arial" pitchFamily="34" charset="0"/>
              </a:rPr>
              <a:t>		THREAD4-&gt;Start</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a:tabLst>
                <a:tab pos="685800" algn="l"/>
                <a:tab pos="1143000" algn="l"/>
              </a:tabLst>
            </a:pPr>
            <a:r>
              <a:rPr lang="en-US" sz="1800" dirty="0" smtClean="0">
                <a:latin typeface="Arial" pitchFamily="34" charset="0"/>
                <a:cs typeface="Arial" pitchFamily="34" charset="0"/>
              </a:rPr>
              <a:t>// </a:t>
            </a:r>
            <a:r>
              <a:rPr lang="en-US" sz="1800" dirty="0">
                <a:latin typeface="Arial" pitchFamily="34" charset="0"/>
                <a:cs typeface="Arial" pitchFamily="34" charset="0"/>
              </a:rPr>
              <a:t>Spin Synchronization: Wait for all threads to complete </a:t>
            </a:r>
            <a:endParaRPr lang="en-US" sz="1800" dirty="0" smtClean="0">
              <a:latin typeface="Arial" pitchFamily="34" charset="0"/>
              <a:cs typeface="Arial" pitchFamily="34" charset="0"/>
            </a:endParaRPr>
          </a:p>
          <a:p>
            <a:pPr>
              <a:tabLst>
                <a:tab pos="685800" algn="l"/>
                <a:tab pos="1143000" algn="l"/>
              </a:tabLst>
            </a:pPr>
            <a:r>
              <a:rPr lang="en-US" sz="1800" dirty="0" smtClean="0">
                <a:latin typeface="Arial" pitchFamily="34" charset="0"/>
                <a:cs typeface="Arial" pitchFamily="34" charset="0"/>
              </a:rPr>
              <a:t>// before </a:t>
            </a:r>
            <a:r>
              <a:rPr lang="en-US" sz="1800" dirty="0">
                <a:latin typeface="Arial" pitchFamily="34" charset="0"/>
                <a:cs typeface="Arial" pitchFamily="34" charset="0"/>
              </a:rPr>
              <a:t>adding the sub-sums to obtain the final sum</a:t>
            </a:r>
          </a:p>
          <a:p>
            <a:pPr>
              <a:tabLst>
                <a:tab pos="685800" algn="l"/>
                <a:tab pos="1143000" algn="l"/>
              </a:tabLst>
            </a:pPr>
            <a:r>
              <a:rPr lang="en-US" sz="1800" dirty="0">
                <a:latin typeface="Arial" pitchFamily="34" charset="0"/>
                <a:cs typeface="Arial" pitchFamily="34" charset="0"/>
              </a:rPr>
              <a:t>		THREAD1-&gt;Join();	</a:t>
            </a:r>
            <a:r>
              <a:rPr lang="en-US" sz="1800" dirty="0" smtClean="0">
                <a:latin typeface="Arial" pitchFamily="34" charset="0"/>
                <a:cs typeface="Arial" pitchFamily="34" charset="0"/>
              </a:rPr>
              <a:t>// wait until the thread terminates</a:t>
            </a:r>
            <a:r>
              <a:rPr lang="en-US" sz="1800" dirty="0">
                <a:latin typeface="Arial" pitchFamily="34" charset="0"/>
                <a:cs typeface="Arial" pitchFamily="34" charset="0"/>
              </a:rPr>
              <a:t>	</a:t>
            </a:r>
          </a:p>
          <a:p>
            <a:pPr>
              <a:tabLst>
                <a:tab pos="685800" algn="l"/>
                <a:tab pos="1143000" algn="l"/>
              </a:tabLst>
            </a:pPr>
            <a:r>
              <a:rPr lang="en-US" sz="1800" dirty="0">
                <a:latin typeface="Arial" pitchFamily="34" charset="0"/>
                <a:cs typeface="Arial" pitchFamily="34" charset="0"/>
              </a:rPr>
              <a:t>		THREAD2-&gt;Join();</a:t>
            </a:r>
          </a:p>
          <a:p>
            <a:pPr>
              <a:tabLst>
                <a:tab pos="685800" algn="l"/>
                <a:tab pos="1143000" algn="l"/>
              </a:tabLst>
            </a:pPr>
            <a:r>
              <a:rPr lang="en-US" sz="1800" dirty="0">
                <a:latin typeface="Arial" pitchFamily="34" charset="0"/>
                <a:cs typeface="Arial" pitchFamily="34" charset="0"/>
              </a:rPr>
              <a:t>		THREAD3-&gt;Join();</a:t>
            </a:r>
          </a:p>
          <a:p>
            <a:pPr>
              <a:tabLst>
                <a:tab pos="685800" algn="l"/>
                <a:tab pos="1143000" algn="l"/>
              </a:tabLst>
            </a:pPr>
            <a:r>
              <a:rPr lang="en-US" sz="1800" dirty="0">
                <a:latin typeface="Arial" pitchFamily="34" charset="0"/>
                <a:cs typeface="Arial" pitchFamily="34" charset="0"/>
              </a:rPr>
              <a:t>		THREAD4-&gt;Join</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a:tabLst>
                <a:tab pos="685800" algn="l"/>
                <a:tab pos="1143000" algn="l"/>
              </a:tabLst>
            </a:pPr>
            <a:r>
              <a:rPr lang="en-US" sz="1800" dirty="0">
                <a:latin typeface="Arial" pitchFamily="34" charset="0"/>
                <a:cs typeface="Arial" pitchFamily="34" charset="0"/>
              </a:rPr>
              <a:t>		sum = ARRAY[1]+ARRAY[2]+ARRAY[3]+ARRAY[4];</a:t>
            </a:r>
          </a:p>
          <a:p>
            <a:pPr>
              <a:tabLst>
                <a:tab pos="685800" algn="l"/>
                <a:tab pos="1143000" algn="l"/>
              </a:tabLst>
            </a:pPr>
            <a:r>
              <a:rPr lang="en-US" sz="1800" dirty="0">
                <a:latin typeface="Arial" pitchFamily="34" charset="0"/>
                <a:cs typeface="Arial" pitchFamily="34" charset="0"/>
              </a:rPr>
              <a:t>		</a:t>
            </a:r>
            <a:r>
              <a:rPr lang="en-US" sz="1800" dirty="0" err="1">
                <a:latin typeface="Arial" pitchFamily="34" charset="0"/>
                <a:cs typeface="Arial" pitchFamily="34" charset="0"/>
              </a:rPr>
              <a:t>printf</a:t>
            </a:r>
            <a:r>
              <a:rPr lang="en-US" sz="1800" dirty="0">
                <a:latin typeface="Arial" pitchFamily="34" charset="0"/>
                <a:cs typeface="Arial" pitchFamily="34" charset="0"/>
              </a:rPr>
              <a:t>("Final sum =  %f\n", sum*ARRAY_SIZE);</a:t>
            </a:r>
          </a:p>
          <a:p>
            <a:pPr>
              <a:tabLst>
                <a:tab pos="685800" algn="l"/>
                <a:tab pos="1143000" algn="l"/>
              </a:tabLst>
            </a:pPr>
            <a:r>
              <a:rPr lang="en-US" sz="1800" dirty="0">
                <a:latin typeface="Arial" pitchFamily="34" charset="0"/>
                <a:cs typeface="Arial" pitchFamily="34" charset="0"/>
              </a:rPr>
              <a:t>		END_TIME = clock();</a:t>
            </a:r>
          </a:p>
          <a:p>
            <a:pPr>
              <a:tabLst>
                <a:tab pos="685800" algn="l"/>
                <a:tab pos="1143000" algn="l"/>
              </a:tabLst>
            </a:pPr>
            <a:r>
              <a:rPr lang="en-US" sz="1800" dirty="0">
                <a:latin typeface="Arial" pitchFamily="34" charset="0"/>
                <a:cs typeface="Arial" pitchFamily="34" charset="0"/>
              </a:rPr>
              <a:t>		</a:t>
            </a:r>
            <a:r>
              <a:rPr lang="en-US" sz="1800" dirty="0" err="1">
                <a:latin typeface="Arial" pitchFamily="34" charset="0"/>
                <a:cs typeface="Arial" pitchFamily="34" charset="0"/>
              </a:rPr>
              <a:t>printf</a:t>
            </a:r>
            <a:r>
              <a:rPr lang="en-US" sz="1800" dirty="0">
                <a:latin typeface="Arial" pitchFamily="34" charset="0"/>
                <a:cs typeface="Arial" pitchFamily="34" charset="0"/>
              </a:rPr>
              <a:t>("Entire threads process completed in %0.4f seconds.\n", (END_TIME - START_TIME) / (float)CLOCKS_PER_SEC); </a:t>
            </a:r>
          </a:p>
          <a:p>
            <a:pPr>
              <a:tabLst>
                <a:tab pos="685800" algn="l"/>
                <a:tab pos="1143000" algn="l"/>
              </a:tabLst>
            </a:pPr>
            <a:r>
              <a:rPr lang="en-US" sz="1800" dirty="0">
                <a:latin typeface="Arial" pitchFamily="34" charset="0"/>
                <a:cs typeface="Arial" pitchFamily="34" charset="0"/>
              </a:rPr>
              <a:t>    }</a:t>
            </a:r>
          </a:p>
          <a:p>
            <a:pPr>
              <a:tabLst>
                <a:tab pos="685800" algn="l"/>
                <a:tab pos="1143000" algn="l"/>
              </a:tabLst>
            </a:pPr>
            <a:r>
              <a:rPr lang="en-US" sz="1800" dirty="0">
                <a:latin typeface="Arial" pitchFamily="34" charset="0"/>
                <a:cs typeface="Arial" pitchFamily="34" charset="0"/>
              </a:rPr>
              <a:t>};</a:t>
            </a:r>
          </a:p>
        </p:txBody>
      </p:sp>
      <p:sp>
        <p:nvSpPr>
          <p:cNvPr id="5" name="Title 1"/>
          <p:cNvSpPr>
            <a:spLocks noGrp="1"/>
          </p:cNvSpPr>
          <p:nvPr>
            <p:ph type="title"/>
          </p:nvPr>
        </p:nvSpPr>
        <p:spPr>
          <a:xfrm>
            <a:off x="228601" y="228600"/>
            <a:ext cx="8763000" cy="563563"/>
          </a:xfrm>
        </p:spPr>
        <p:txBody>
          <a:bodyPr/>
          <a:lstStyle/>
          <a:p>
            <a:r>
              <a:rPr lang="en-US" dirty="0"/>
              <a:t>Multithreading Programming</a:t>
            </a:r>
            <a:r>
              <a:rPr lang="en-US" dirty="0">
                <a:solidFill>
                  <a:srgbClr val="00B050"/>
                </a:solidFill>
              </a:rPr>
              <a:t>: Main Class </a:t>
            </a:r>
            <a:r>
              <a:rPr lang="en-US" dirty="0" smtClean="0">
                <a:solidFill>
                  <a:srgbClr val="00B050"/>
                </a:solidFill>
              </a:rPr>
              <a:t>Starting and Synchronizing Multiple Threads</a:t>
            </a:r>
            <a:endParaRPr lang="en-US" dirty="0"/>
          </a:p>
        </p:txBody>
      </p:sp>
    </p:spTree>
    <p:extLst>
      <p:ext uri="{BB962C8B-B14F-4D97-AF65-F5344CB8AC3E}">
        <p14:creationId xmlns:p14="http://schemas.microsoft.com/office/powerpoint/2010/main" val="7920786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3" y="2957512"/>
            <a:ext cx="9012957" cy="28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609600" y="1219200"/>
            <a:ext cx="8305800" cy="1752600"/>
          </a:xfrm>
        </p:spPr>
        <p:txBody>
          <a:bodyPr/>
          <a:lstStyle/>
          <a:p>
            <a:pPr>
              <a:tabLst>
                <a:tab pos="685800" algn="l"/>
                <a:tab pos="1143000" algn="l"/>
              </a:tabLst>
            </a:pPr>
            <a:r>
              <a:rPr lang="en-US" sz="2400" dirty="0" err="1">
                <a:latin typeface="Arial" pitchFamily="34" charset="0"/>
                <a:cs typeface="Arial" pitchFamily="34" charset="0"/>
              </a:rPr>
              <a:t>int</a:t>
            </a:r>
            <a:r>
              <a:rPr lang="en-US" sz="2400" dirty="0">
                <a:latin typeface="Arial" pitchFamily="34" charset="0"/>
                <a:cs typeface="Arial" pitchFamily="34" charset="0"/>
              </a:rPr>
              <a:t> main() // The main() of C++ must be a global function</a:t>
            </a:r>
          </a:p>
          <a:p>
            <a:pPr>
              <a:tabLst>
                <a:tab pos="685800" algn="l"/>
                <a:tab pos="1143000" algn="l"/>
              </a:tabLst>
            </a:pPr>
            <a:r>
              <a:rPr lang="en-US" sz="2400" dirty="0">
                <a:latin typeface="Arial" pitchFamily="34" charset="0"/>
                <a:cs typeface="Arial" pitchFamily="34" charset="0"/>
              </a:rPr>
              <a:t>{</a:t>
            </a:r>
          </a:p>
          <a:p>
            <a:pPr>
              <a:tabLst>
                <a:tab pos="685800" algn="l"/>
                <a:tab pos="1143000" algn="l"/>
              </a:tabLst>
            </a:pPr>
            <a:r>
              <a:rPr lang="en-US" sz="2400" dirty="0">
                <a:latin typeface="Arial" pitchFamily="34" charset="0"/>
                <a:cs typeface="Arial" pitchFamily="34" charset="0"/>
              </a:rPr>
              <a:t>    </a:t>
            </a:r>
            <a:r>
              <a:rPr lang="en-US" sz="2400" dirty="0" err="1">
                <a:latin typeface="Arial" pitchFamily="34" charset="0"/>
                <a:cs typeface="Arial" pitchFamily="34" charset="0"/>
              </a:rPr>
              <a:t>MainClass</a:t>
            </a:r>
            <a:r>
              <a:rPr lang="en-US" sz="2400" dirty="0">
                <a:latin typeface="Arial" pitchFamily="34" charset="0"/>
                <a:cs typeface="Arial" pitchFamily="34" charset="0"/>
              </a:rPr>
              <a:t>::Main();  // call the </a:t>
            </a:r>
            <a:r>
              <a:rPr lang="en-US" sz="2400" dirty="0" err="1">
                <a:latin typeface="Arial" pitchFamily="34" charset="0"/>
                <a:cs typeface="Arial" pitchFamily="34" charset="0"/>
              </a:rPr>
              <a:t>MainClass's</a:t>
            </a:r>
            <a:r>
              <a:rPr lang="en-US" sz="2400" dirty="0">
                <a:latin typeface="Arial" pitchFamily="34" charset="0"/>
                <a:cs typeface="Arial" pitchFamily="34" charset="0"/>
              </a:rPr>
              <a:t> Main() function</a:t>
            </a:r>
          </a:p>
          <a:p>
            <a:pPr>
              <a:tabLst>
                <a:tab pos="685800" algn="l"/>
                <a:tab pos="1143000" algn="l"/>
              </a:tabLst>
            </a:pPr>
            <a:r>
              <a:rPr lang="en-US" sz="2400" dirty="0">
                <a:latin typeface="Arial" pitchFamily="34" charset="0"/>
                <a:cs typeface="Arial" pitchFamily="34" charset="0"/>
              </a:rPr>
              <a:t>}</a:t>
            </a:r>
          </a:p>
        </p:txBody>
      </p:sp>
      <p:sp>
        <p:nvSpPr>
          <p:cNvPr id="5" name="Title 1"/>
          <p:cNvSpPr>
            <a:spLocks noGrp="1"/>
          </p:cNvSpPr>
          <p:nvPr>
            <p:ph type="title"/>
          </p:nvPr>
        </p:nvSpPr>
        <p:spPr>
          <a:xfrm>
            <a:off x="228601" y="228600"/>
            <a:ext cx="8763000" cy="563563"/>
          </a:xfrm>
        </p:spPr>
        <p:txBody>
          <a:bodyPr/>
          <a:lstStyle/>
          <a:p>
            <a:r>
              <a:rPr lang="en-US" dirty="0"/>
              <a:t>Multithreading Programming</a:t>
            </a:r>
            <a:r>
              <a:rPr lang="en-US" dirty="0">
                <a:solidFill>
                  <a:srgbClr val="00B050"/>
                </a:solidFill>
              </a:rPr>
              <a:t>: m</a:t>
            </a:r>
            <a:r>
              <a:rPr lang="en-US" dirty="0" smtClean="0">
                <a:solidFill>
                  <a:srgbClr val="00B050"/>
                </a:solidFill>
              </a:rPr>
              <a:t>ain() function C++ requires main() to be global</a:t>
            </a:r>
            <a:endParaRPr lang="en-US" dirty="0"/>
          </a:p>
        </p:txBody>
      </p:sp>
      <p:sp>
        <p:nvSpPr>
          <p:cNvPr id="2" name="Oval 1"/>
          <p:cNvSpPr/>
          <p:nvPr/>
        </p:nvSpPr>
        <p:spPr bwMode="auto">
          <a:xfrm>
            <a:off x="6096000" y="3657600"/>
            <a:ext cx="1219200" cy="381000"/>
          </a:xfrm>
          <a:prstGeom prst="ellipse">
            <a:avLst/>
          </a:prstGeom>
          <a:noFill/>
          <a:ln w="2857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C00000"/>
              </a:solidFill>
              <a:effectLst/>
              <a:latin typeface="Times New Roman" pitchFamily="18" charset="0"/>
            </a:endParaRPr>
          </a:p>
        </p:txBody>
      </p:sp>
      <p:sp>
        <p:nvSpPr>
          <p:cNvPr id="6" name="Oval 5"/>
          <p:cNvSpPr/>
          <p:nvPr/>
        </p:nvSpPr>
        <p:spPr bwMode="auto">
          <a:xfrm>
            <a:off x="5334000" y="4953000"/>
            <a:ext cx="1219200" cy="381000"/>
          </a:xfrm>
          <a:prstGeom prst="ellipse">
            <a:avLst/>
          </a:prstGeom>
          <a:noFill/>
          <a:ln w="2857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C00000"/>
              </a:solidFill>
              <a:effectLst/>
              <a:latin typeface="Times New Roman" pitchFamily="18" charset="0"/>
            </a:endParaRPr>
          </a:p>
        </p:txBody>
      </p:sp>
      <p:sp>
        <p:nvSpPr>
          <p:cNvPr id="4" name="TextBox 3"/>
          <p:cNvSpPr txBox="1"/>
          <p:nvPr/>
        </p:nvSpPr>
        <p:spPr>
          <a:xfrm>
            <a:off x="685800" y="5867400"/>
            <a:ext cx="7995330" cy="830997"/>
          </a:xfrm>
          <a:prstGeom prst="rect">
            <a:avLst/>
          </a:prstGeom>
          <a:noFill/>
        </p:spPr>
        <p:txBody>
          <a:bodyPr wrap="none" rtlCol="0">
            <a:spAutoFit/>
          </a:bodyPr>
          <a:lstStyle/>
          <a:p>
            <a:r>
              <a:rPr lang="en-US" dirty="0" smtClean="0"/>
              <a:t>Why is multithreading solution slower?</a:t>
            </a:r>
          </a:p>
          <a:p>
            <a:r>
              <a:rPr lang="en-US" dirty="0" smtClean="0"/>
              <a:t>The calculation is too simple. The overhead exceeds the benefit</a:t>
            </a:r>
            <a:endParaRPr lang="en-US" dirty="0"/>
          </a:p>
        </p:txBody>
      </p:sp>
    </p:spTree>
    <p:extLst>
      <p:ext uri="{BB962C8B-B14F-4D97-AF65-F5344CB8AC3E}">
        <p14:creationId xmlns:p14="http://schemas.microsoft.com/office/powerpoint/2010/main" val="257878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762000" y="533400"/>
            <a:ext cx="7981950" cy="63763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57200" indent="-457200" algn="just" defTabSz="966788">
              <a:buFont typeface="Wingdings" pitchFamily="2" charset="2"/>
              <a:buChar char="q"/>
              <a:tabLst>
                <a:tab pos="914400" algn="l"/>
              </a:tabLst>
            </a:pPr>
            <a:r>
              <a:rPr lang="en-US" dirty="0">
                <a:cs typeface="Times New Roman" pitchFamily="18" charset="0"/>
              </a:rPr>
              <a:t>Principles of object-oriented paradigm</a:t>
            </a:r>
            <a:r>
              <a:rPr lang="en-GB" dirty="0">
                <a:cs typeface="Times New Roman" pitchFamily="18" charset="0"/>
              </a:rPr>
              <a:t> </a:t>
            </a:r>
          </a:p>
          <a:p>
            <a:pPr marL="457200" indent="-457200" algn="just" defTabSz="966788">
              <a:buFont typeface="Wingdings" pitchFamily="2" charset="2"/>
              <a:buChar char="q"/>
              <a:tabLst>
                <a:tab pos="914400" algn="l"/>
              </a:tabLst>
            </a:pPr>
            <a:r>
              <a:rPr lang="en-GB" dirty="0">
                <a:cs typeface="Times New Roman" pitchFamily="18" charset="0"/>
              </a:rPr>
              <a:t>Class composition and definition</a:t>
            </a:r>
          </a:p>
          <a:p>
            <a:pPr marL="844550" lvl="1" indent="-273050" algn="just" defTabSz="966788">
              <a:buFontTx/>
              <a:buChar char="•"/>
              <a:tabLst>
                <a:tab pos="914400" algn="l"/>
              </a:tabLst>
            </a:pPr>
            <a:r>
              <a:rPr lang="en-GB" dirty="0">
                <a:cs typeface="Times New Roman" pitchFamily="18" charset="0"/>
              </a:rPr>
              <a:t>information hiding: public and private </a:t>
            </a:r>
          </a:p>
          <a:p>
            <a:pPr marL="844550" lvl="1" indent="-273050" algn="just" defTabSz="966788">
              <a:buFontTx/>
              <a:buChar char="•"/>
              <a:tabLst>
                <a:tab pos="914400" algn="l"/>
              </a:tabLst>
            </a:pPr>
            <a:r>
              <a:rPr lang="en-GB" dirty="0">
                <a:cs typeface="Times New Roman" pitchFamily="18" charset="0"/>
              </a:rPr>
              <a:t>use member functions to access data fields</a:t>
            </a:r>
          </a:p>
          <a:p>
            <a:pPr marL="457200" indent="-457200" algn="just" defTabSz="966788">
              <a:buFont typeface="Wingdings" pitchFamily="2" charset="2"/>
              <a:buChar char="q"/>
              <a:tabLst>
                <a:tab pos="914400" algn="l"/>
              </a:tabLst>
            </a:pPr>
            <a:r>
              <a:rPr lang="en-GB" dirty="0">
                <a:cs typeface="Times New Roman" pitchFamily="18" charset="0"/>
              </a:rPr>
              <a:t>Memory Management</a:t>
            </a:r>
          </a:p>
          <a:p>
            <a:pPr marL="844550" lvl="1" indent="-273050" algn="just" defTabSz="966788">
              <a:buFontTx/>
              <a:buChar char="•"/>
              <a:tabLst>
                <a:tab pos="914400" algn="l"/>
              </a:tabLst>
            </a:pPr>
            <a:r>
              <a:rPr lang="en-GB" dirty="0">
                <a:cs typeface="Times New Roman" pitchFamily="18" charset="0"/>
              </a:rPr>
              <a:t>constructor, destructor</a:t>
            </a:r>
          </a:p>
          <a:p>
            <a:pPr marL="844550" lvl="1" indent="-273050" algn="just" defTabSz="966788">
              <a:buFontTx/>
              <a:buChar char="•"/>
              <a:tabLst>
                <a:tab pos="914400" algn="l"/>
              </a:tabLst>
            </a:pPr>
            <a:r>
              <a:rPr lang="en-GB" dirty="0">
                <a:cs typeface="Times New Roman" pitchFamily="18" charset="0"/>
              </a:rPr>
              <a:t>garbage collection: from stack and heap</a:t>
            </a:r>
          </a:p>
          <a:p>
            <a:pPr marL="457200" indent="-457200" algn="just" defTabSz="966788">
              <a:buFont typeface="Wingdings" pitchFamily="2" charset="2"/>
              <a:buChar char="q"/>
              <a:tabLst>
                <a:tab pos="914400" algn="l"/>
              </a:tabLst>
            </a:pPr>
            <a:r>
              <a:rPr lang="en-US" dirty="0">
                <a:cs typeface="Times New Roman" pitchFamily="18" charset="0"/>
              </a:rPr>
              <a:t>Scope Resolution Operator</a:t>
            </a:r>
          </a:p>
          <a:p>
            <a:pPr marL="844550" lvl="1" indent="-273050" algn="just" defTabSz="966788">
              <a:buFontTx/>
              <a:buChar char="•"/>
              <a:tabLst>
                <a:tab pos="914400" algn="l"/>
              </a:tabLst>
            </a:pPr>
            <a:r>
              <a:rPr lang="en-GB" dirty="0">
                <a:cs typeface="Times New Roman" pitchFamily="18" charset="0"/>
              </a:rPr>
              <a:t>separate implementation from specification</a:t>
            </a:r>
          </a:p>
          <a:p>
            <a:pPr marL="457200" indent="-457200" algn="just" defTabSz="966788">
              <a:buFont typeface="Wingdings" pitchFamily="2" charset="2"/>
              <a:buChar char="q"/>
              <a:tabLst>
                <a:tab pos="914400" algn="l"/>
              </a:tabLst>
            </a:pPr>
            <a:r>
              <a:rPr lang="en-GB" dirty="0">
                <a:cs typeface="Times New Roman" pitchFamily="18" charset="0"/>
              </a:rPr>
              <a:t>Class Inheritance</a:t>
            </a:r>
          </a:p>
          <a:p>
            <a:pPr marL="844550" lvl="1" indent="-273050" algn="just" defTabSz="966788">
              <a:buFontTx/>
              <a:buChar char="•"/>
              <a:tabLst>
                <a:tab pos="914400" algn="l"/>
              </a:tabLst>
            </a:pPr>
            <a:r>
              <a:rPr lang="en-GB" dirty="0">
                <a:cs typeface="Times New Roman" pitchFamily="18" charset="0"/>
              </a:rPr>
              <a:t>Queue and </a:t>
            </a:r>
            <a:r>
              <a:rPr lang="en-GB" dirty="0" err="1">
                <a:cs typeface="Times New Roman" pitchFamily="18" charset="0"/>
              </a:rPr>
              <a:t>PriQueue</a:t>
            </a:r>
            <a:r>
              <a:rPr lang="en-GB" dirty="0">
                <a:cs typeface="Times New Roman" pitchFamily="18" charset="0"/>
              </a:rPr>
              <a:t> class examples</a:t>
            </a:r>
          </a:p>
          <a:p>
            <a:pPr marL="457200" indent="-457200" algn="just" defTabSz="966788">
              <a:buFont typeface="Wingdings" pitchFamily="2" charset="2"/>
              <a:buChar char="q"/>
              <a:tabLst>
                <a:tab pos="914400" algn="l"/>
              </a:tabLst>
            </a:pPr>
            <a:r>
              <a:rPr lang="en-GB" dirty="0">
                <a:cs typeface="Times New Roman" pitchFamily="18" charset="0"/>
              </a:rPr>
              <a:t>Hierarchy, inheritance, polymorphism and typing</a:t>
            </a:r>
          </a:p>
          <a:p>
            <a:pPr marL="844550" lvl="1" indent="-273050" algn="just" defTabSz="966788">
              <a:buFontTx/>
              <a:buChar char="•"/>
              <a:tabLst>
                <a:tab pos="914400" algn="l"/>
              </a:tabLst>
            </a:pPr>
            <a:r>
              <a:rPr lang="en-GB" dirty="0">
                <a:cs typeface="Times New Roman" pitchFamily="18" charset="0"/>
              </a:rPr>
              <a:t>Publication example</a:t>
            </a:r>
          </a:p>
          <a:p>
            <a:pPr marL="457200" indent="-457200" algn="just" defTabSz="966788">
              <a:buFont typeface="Wingdings" pitchFamily="2" charset="2"/>
              <a:buChar char="q"/>
              <a:tabLst>
                <a:tab pos="914400" algn="l"/>
              </a:tabLst>
            </a:pPr>
            <a:r>
              <a:rPr lang="en-GB" dirty="0">
                <a:cs typeface="Times New Roman" pitchFamily="18" charset="0"/>
              </a:rPr>
              <a:t>When to Use Inheritance?</a:t>
            </a:r>
          </a:p>
          <a:p>
            <a:pPr marL="844550" lvl="1" indent="-273050" algn="just" defTabSz="966788">
              <a:buFontTx/>
              <a:buChar char="•"/>
              <a:tabLst>
                <a:tab pos="914400" algn="l"/>
              </a:tabLst>
            </a:pPr>
            <a:r>
              <a:rPr lang="en-GB" i="1" dirty="0">
                <a:cs typeface="Times New Roman" pitchFamily="18" charset="0"/>
              </a:rPr>
              <a:t>has-a</a:t>
            </a:r>
            <a:r>
              <a:rPr lang="en-GB" dirty="0">
                <a:cs typeface="Times New Roman" pitchFamily="18" charset="0"/>
              </a:rPr>
              <a:t> and </a:t>
            </a:r>
            <a:r>
              <a:rPr lang="en-GB" i="1" dirty="0">
                <a:cs typeface="Times New Roman" pitchFamily="18" charset="0"/>
              </a:rPr>
              <a:t>is-a</a:t>
            </a:r>
            <a:r>
              <a:rPr lang="en-GB" dirty="0">
                <a:cs typeface="Times New Roman" pitchFamily="18" charset="0"/>
              </a:rPr>
              <a:t> relations</a:t>
            </a:r>
          </a:p>
          <a:p>
            <a:pPr marL="457200" indent="-457200" algn="just" defTabSz="966788">
              <a:buFont typeface="Wingdings" pitchFamily="2" charset="2"/>
              <a:buChar char="q"/>
              <a:tabLst>
                <a:tab pos="914400" algn="l"/>
              </a:tabLst>
            </a:pPr>
            <a:r>
              <a:rPr lang="en-GB" dirty="0"/>
              <a:t>Exception </a:t>
            </a:r>
            <a:r>
              <a:rPr lang="en-GB" dirty="0" smtClean="0"/>
              <a:t>Handling</a:t>
            </a:r>
          </a:p>
          <a:p>
            <a:pPr marL="457200" indent="-457200" algn="just" defTabSz="966788">
              <a:buFont typeface="Wingdings" pitchFamily="2" charset="2"/>
              <a:buChar char="q"/>
              <a:tabLst>
                <a:tab pos="914400" algn="l"/>
              </a:tabLst>
            </a:pPr>
            <a:r>
              <a:rPr lang="en-GB" dirty="0" smtClean="0">
                <a:cs typeface="Times New Roman" pitchFamily="18" charset="0"/>
              </a:rPr>
              <a:t>Generic Class and Multithreading</a:t>
            </a:r>
            <a:endParaRPr lang="en-GB" dirty="0">
              <a:cs typeface="Times New Roman" pitchFamily="18" charset="0"/>
            </a:endParaRPr>
          </a:p>
        </p:txBody>
      </p:sp>
      <p:sp>
        <p:nvSpPr>
          <p:cNvPr id="72707" name="Rectangle 3"/>
          <p:cNvSpPr>
            <a:spLocks noChangeArrowheads="1"/>
          </p:cNvSpPr>
          <p:nvPr/>
        </p:nvSpPr>
        <p:spPr bwMode="auto">
          <a:xfrm>
            <a:off x="671513" y="0"/>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smtClean="0">
                <a:solidFill>
                  <a:schemeClr val="accent2"/>
                </a:solidFill>
                <a:cs typeface="Times New Roman" pitchFamily="18" charset="0"/>
              </a:rPr>
              <a:t>C++ Chapter Summary</a:t>
            </a:r>
            <a:endParaRPr lang="en-US" sz="3400" b="1" dirty="0">
              <a:solidFill>
                <a:schemeClr val="accent2"/>
              </a:solidFill>
            </a:endParaRPr>
          </a:p>
        </p:txBody>
      </p:sp>
    </p:spTree>
    <p:extLst>
      <p:ext uri="{BB962C8B-B14F-4D97-AF65-F5344CB8AC3E}">
        <p14:creationId xmlns:p14="http://schemas.microsoft.com/office/powerpoint/2010/main" val="2062973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231426">
                                            <p:txEl>
                                              <p:pRg st="0" end="0"/>
                                            </p:txEl>
                                          </p:spTgt>
                                        </p:tgtEl>
                                        <p:attrNameLst>
                                          <p:attrName>style.visibility</p:attrName>
                                        </p:attrNameLst>
                                      </p:cBhvr>
                                      <p:to>
                                        <p:strVal val="visible"/>
                                      </p:to>
                                    </p:set>
                                    <p:animEffect transition="in" filter="wipe(down)">
                                      <p:cBhvr>
                                        <p:cTn id="7" dur="500"/>
                                        <p:tgtEl>
                                          <p:spTgt spid="23142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31426">
                                            <p:txEl>
                                              <p:pRg st="1" end="1"/>
                                            </p:txEl>
                                          </p:spTgt>
                                        </p:tgtEl>
                                        <p:attrNameLst>
                                          <p:attrName>style.visibility</p:attrName>
                                        </p:attrNameLst>
                                      </p:cBhvr>
                                      <p:to>
                                        <p:strVal val="visible"/>
                                      </p:to>
                                    </p:set>
                                    <p:animEffect transition="in" filter="wipe(down)">
                                      <p:cBhvr>
                                        <p:cTn id="10" dur="500"/>
                                        <p:tgtEl>
                                          <p:spTgt spid="231426">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31426">
                                            <p:txEl>
                                              <p:pRg st="2" end="2"/>
                                            </p:txEl>
                                          </p:spTgt>
                                        </p:tgtEl>
                                        <p:attrNameLst>
                                          <p:attrName>style.visibility</p:attrName>
                                        </p:attrNameLst>
                                      </p:cBhvr>
                                      <p:to>
                                        <p:strVal val="visible"/>
                                      </p:to>
                                    </p:set>
                                    <p:animEffect transition="in" filter="wipe(down)">
                                      <p:cBhvr>
                                        <p:cTn id="13" dur="500"/>
                                        <p:tgtEl>
                                          <p:spTgt spid="231426">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31426">
                                            <p:txEl>
                                              <p:pRg st="3" end="3"/>
                                            </p:txEl>
                                          </p:spTgt>
                                        </p:tgtEl>
                                        <p:attrNameLst>
                                          <p:attrName>style.visibility</p:attrName>
                                        </p:attrNameLst>
                                      </p:cBhvr>
                                      <p:to>
                                        <p:strVal val="visible"/>
                                      </p:to>
                                    </p:set>
                                    <p:animEffect transition="in" filter="wipe(down)">
                                      <p:cBhvr>
                                        <p:cTn id="16" dur="500"/>
                                        <p:tgtEl>
                                          <p:spTgt spid="231426">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31426">
                                            <p:txEl>
                                              <p:pRg st="4" end="4"/>
                                            </p:txEl>
                                          </p:spTgt>
                                        </p:tgtEl>
                                        <p:attrNameLst>
                                          <p:attrName>style.visibility</p:attrName>
                                        </p:attrNameLst>
                                      </p:cBhvr>
                                      <p:to>
                                        <p:strVal val="visible"/>
                                      </p:to>
                                    </p:set>
                                    <p:animEffect transition="in" filter="wipe(down)">
                                      <p:cBhvr>
                                        <p:cTn id="21" dur="500"/>
                                        <p:tgtEl>
                                          <p:spTgt spid="231426">
                                            <p:txEl>
                                              <p:pRg st="4" end="4"/>
                                            </p:txEl>
                                          </p:spTgt>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231426">
                                            <p:txEl>
                                              <p:pRg st="5" end="5"/>
                                            </p:txEl>
                                          </p:spTgt>
                                        </p:tgtEl>
                                        <p:attrNameLst>
                                          <p:attrName>style.visibility</p:attrName>
                                        </p:attrNameLst>
                                      </p:cBhvr>
                                      <p:to>
                                        <p:strVal val="visible"/>
                                      </p:to>
                                    </p:set>
                                    <p:animEffect transition="in" filter="wipe(down)">
                                      <p:cBhvr>
                                        <p:cTn id="25" dur="500"/>
                                        <p:tgtEl>
                                          <p:spTgt spid="231426">
                                            <p:txEl>
                                              <p:pRg st="5" end="5"/>
                                            </p:txEl>
                                          </p:spTgt>
                                        </p:tgtEl>
                                      </p:cBhvr>
                                    </p:animEffect>
                                  </p:childTnLst>
                                </p:cTn>
                              </p:par>
                            </p:childTnLst>
                          </p:cTn>
                        </p:par>
                        <p:par>
                          <p:cTn id="26" fill="hold" nodeType="afterGroup">
                            <p:stCondLst>
                              <p:cond delay="1000"/>
                            </p:stCondLst>
                            <p:childTnLst>
                              <p:par>
                                <p:cTn id="27" presetID="22" presetClass="entr" presetSubtype="4" fill="hold" nodeType="afterEffect">
                                  <p:stCondLst>
                                    <p:cond delay="0"/>
                                  </p:stCondLst>
                                  <p:childTnLst>
                                    <p:set>
                                      <p:cBhvr>
                                        <p:cTn id="28" dur="1" fill="hold">
                                          <p:stCondLst>
                                            <p:cond delay="0"/>
                                          </p:stCondLst>
                                        </p:cTn>
                                        <p:tgtEl>
                                          <p:spTgt spid="231426">
                                            <p:txEl>
                                              <p:pRg st="6" end="6"/>
                                            </p:txEl>
                                          </p:spTgt>
                                        </p:tgtEl>
                                        <p:attrNameLst>
                                          <p:attrName>style.visibility</p:attrName>
                                        </p:attrNameLst>
                                      </p:cBhvr>
                                      <p:to>
                                        <p:strVal val="visible"/>
                                      </p:to>
                                    </p:set>
                                    <p:animEffect transition="in" filter="wipe(down)">
                                      <p:cBhvr>
                                        <p:cTn id="29" dur="500"/>
                                        <p:tgtEl>
                                          <p:spTgt spid="231426">
                                            <p:txEl>
                                              <p:pRg st="6" end="6"/>
                                            </p:txEl>
                                          </p:spTgt>
                                        </p:tgtEl>
                                      </p:cBhvr>
                                    </p:animEffect>
                                  </p:childTnLst>
                                </p:cTn>
                              </p:par>
                            </p:childTnLst>
                          </p:cTn>
                        </p:par>
                        <p:par>
                          <p:cTn id="30" fill="hold" nodeType="afterGroup">
                            <p:stCondLst>
                              <p:cond delay="1500"/>
                            </p:stCondLst>
                            <p:childTnLst>
                              <p:par>
                                <p:cTn id="31" presetID="22" presetClass="entr" presetSubtype="4" fill="hold" nodeType="afterEffect">
                                  <p:stCondLst>
                                    <p:cond delay="0"/>
                                  </p:stCondLst>
                                  <p:childTnLst>
                                    <p:set>
                                      <p:cBhvr>
                                        <p:cTn id="32" dur="1" fill="hold">
                                          <p:stCondLst>
                                            <p:cond delay="0"/>
                                          </p:stCondLst>
                                        </p:cTn>
                                        <p:tgtEl>
                                          <p:spTgt spid="231426">
                                            <p:txEl>
                                              <p:pRg st="7" end="7"/>
                                            </p:txEl>
                                          </p:spTgt>
                                        </p:tgtEl>
                                        <p:attrNameLst>
                                          <p:attrName>style.visibility</p:attrName>
                                        </p:attrNameLst>
                                      </p:cBhvr>
                                      <p:to>
                                        <p:strVal val="visible"/>
                                      </p:to>
                                    </p:set>
                                    <p:animEffect transition="in" filter="wipe(down)">
                                      <p:cBhvr>
                                        <p:cTn id="33" dur="500"/>
                                        <p:tgtEl>
                                          <p:spTgt spid="231426">
                                            <p:txEl>
                                              <p:pRg st="7" end="7"/>
                                            </p:txEl>
                                          </p:spTgt>
                                        </p:tgtEl>
                                      </p:cBhvr>
                                    </p:animEffect>
                                  </p:childTnLst>
                                </p:cTn>
                              </p:par>
                            </p:childTnLst>
                          </p:cTn>
                        </p:par>
                        <p:par>
                          <p:cTn id="34" fill="hold" nodeType="afterGroup">
                            <p:stCondLst>
                              <p:cond delay="2000"/>
                            </p:stCondLst>
                            <p:childTnLst>
                              <p:par>
                                <p:cTn id="35" presetID="22" presetClass="entr" presetSubtype="4" fill="hold" nodeType="afterEffect">
                                  <p:stCondLst>
                                    <p:cond delay="0"/>
                                  </p:stCondLst>
                                  <p:childTnLst>
                                    <p:set>
                                      <p:cBhvr>
                                        <p:cTn id="36" dur="1" fill="hold">
                                          <p:stCondLst>
                                            <p:cond delay="0"/>
                                          </p:stCondLst>
                                        </p:cTn>
                                        <p:tgtEl>
                                          <p:spTgt spid="231426">
                                            <p:txEl>
                                              <p:pRg st="8" end="8"/>
                                            </p:txEl>
                                          </p:spTgt>
                                        </p:tgtEl>
                                        <p:attrNameLst>
                                          <p:attrName>style.visibility</p:attrName>
                                        </p:attrNameLst>
                                      </p:cBhvr>
                                      <p:to>
                                        <p:strVal val="visible"/>
                                      </p:to>
                                    </p:set>
                                    <p:animEffect transition="in" filter="wipe(down)">
                                      <p:cBhvr>
                                        <p:cTn id="37" dur="500"/>
                                        <p:tgtEl>
                                          <p:spTgt spid="231426">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31426">
                                            <p:txEl>
                                              <p:pRg st="9" end="9"/>
                                            </p:txEl>
                                          </p:spTgt>
                                        </p:tgtEl>
                                        <p:attrNameLst>
                                          <p:attrName>style.visibility</p:attrName>
                                        </p:attrNameLst>
                                      </p:cBhvr>
                                      <p:to>
                                        <p:strVal val="visible"/>
                                      </p:to>
                                    </p:set>
                                    <p:animEffect transition="in" filter="wipe(left)">
                                      <p:cBhvr>
                                        <p:cTn id="42" dur="500"/>
                                        <p:tgtEl>
                                          <p:spTgt spid="231426">
                                            <p:txEl>
                                              <p:pRg st="9" end="9"/>
                                            </p:txEl>
                                          </p:spTgt>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231426">
                                            <p:txEl>
                                              <p:pRg st="10" end="10"/>
                                            </p:txEl>
                                          </p:spTgt>
                                        </p:tgtEl>
                                        <p:attrNameLst>
                                          <p:attrName>style.visibility</p:attrName>
                                        </p:attrNameLst>
                                      </p:cBhvr>
                                      <p:to>
                                        <p:strVal val="visible"/>
                                      </p:to>
                                    </p:set>
                                    <p:animEffect transition="in" filter="wipe(left)">
                                      <p:cBhvr>
                                        <p:cTn id="46" dur="500"/>
                                        <p:tgtEl>
                                          <p:spTgt spid="231426">
                                            <p:txEl>
                                              <p:pRg st="10" end="1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1426">
                                            <p:txEl>
                                              <p:pRg st="11" end="11"/>
                                            </p:txEl>
                                          </p:spTgt>
                                        </p:tgtEl>
                                        <p:attrNameLst>
                                          <p:attrName>style.visibility</p:attrName>
                                        </p:attrNameLst>
                                      </p:cBhvr>
                                      <p:to>
                                        <p:strVal val="visible"/>
                                      </p:to>
                                    </p:set>
                                    <p:animEffect transition="in" filter="wipe(left)">
                                      <p:cBhvr>
                                        <p:cTn id="51" dur="500"/>
                                        <p:tgtEl>
                                          <p:spTgt spid="231426">
                                            <p:txEl>
                                              <p:pRg st="11" end="11"/>
                                            </p:txEl>
                                          </p:spTgt>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231426">
                                            <p:txEl>
                                              <p:pRg st="12" end="12"/>
                                            </p:txEl>
                                          </p:spTgt>
                                        </p:tgtEl>
                                        <p:attrNameLst>
                                          <p:attrName>style.visibility</p:attrName>
                                        </p:attrNameLst>
                                      </p:cBhvr>
                                      <p:to>
                                        <p:strVal val="visible"/>
                                      </p:to>
                                    </p:set>
                                    <p:animEffect transition="in" filter="wipe(left)">
                                      <p:cBhvr>
                                        <p:cTn id="55" dur="500"/>
                                        <p:tgtEl>
                                          <p:spTgt spid="231426">
                                            <p:txEl>
                                              <p:pRg st="12" end="1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31426">
                                            <p:txEl>
                                              <p:pRg st="13" end="13"/>
                                            </p:txEl>
                                          </p:spTgt>
                                        </p:tgtEl>
                                        <p:attrNameLst>
                                          <p:attrName>style.visibility</p:attrName>
                                        </p:attrNameLst>
                                      </p:cBhvr>
                                      <p:to>
                                        <p:strVal val="visible"/>
                                      </p:to>
                                    </p:set>
                                    <p:animEffect transition="in" filter="wipe(left)">
                                      <p:cBhvr>
                                        <p:cTn id="60" dur="500"/>
                                        <p:tgtEl>
                                          <p:spTgt spid="231426">
                                            <p:txEl>
                                              <p:pRg st="13" end="13"/>
                                            </p:txEl>
                                          </p:spTgt>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231426">
                                            <p:txEl>
                                              <p:pRg st="14" end="14"/>
                                            </p:txEl>
                                          </p:spTgt>
                                        </p:tgtEl>
                                        <p:attrNameLst>
                                          <p:attrName>style.visibility</p:attrName>
                                        </p:attrNameLst>
                                      </p:cBhvr>
                                      <p:to>
                                        <p:strVal val="visible"/>
                                      </p:to>
                                    </p:set>
                                    <p:animEffect transition="in" filter="wipe(left)">
                                      <p:cBhvr>
                                        <p:cTn id="64" dur="500"/>
                                        <p:tgtEl>
                                          <p:spTgt spid="231426">
                                            <p:txEl>
                                              <p:pRg st="14" end="14"/>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31426">
                                            <p:txEl>
                                              <p:pRg st="15" end="15"/>
                                            </p:txEl>
                                          </p:spTgt>
                                        </p:tgtEl>
                                        <p:attrNameLst>
                                          <p:attrName>style.visibility</p:attrName>
                                        </p:attrNameLst>
                                      </p:cBhvr>
                                      <p:to>
                                        <p:strVal val="visible"/>
                                      </p:to>
                                    </p:set>
                                    <p:animEffect transition="in" filter="wipe(left)">
                                      <p:cBhvr>
                                        <p:cTn id="69" dur="500"/>
                                        <p:tgtEl>
                                          <p:spTgt spid="231426">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31426">
                                            <p:txEl>
                                              <p:pRg st="16" end="16"/>
                                            </p:txEl>
                                          </p:spTgt>
                                        </p:tgtEl>
                                        <p:attrNameLst>
                                          <p:attrName>style.visibility</p:attrName>
                                        </p:attrNameLst>
                                      </p:cBhvr>
                                      <p:to>
                                        <p:strVal val="visible"/>
                                      </p:to>
                                    </p:set>
                                    <p:animEffect transition="in" filter="wipe(left)">
                                      <p:cBhvr>
                                        <p:cTn id="74" dur="500"/>
                                        <p:tgtEl>
                                          <p:spTgt spid="23142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19015</TotalTime>
  <Words>5367</Words>
  <Application>Microsoft Office PowerPoint</Application>
  <PresentationFormat>Letter Paper (8.5x11 in)</PresentationFormat>
  <Paragraphs>1650</Paragraphs>
  <Slides>96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96</vt:i4>
      </vt:variant>
    </vt:vector>
  </HeadingPairs>
  <TitlesOfParts>
    <vt:vector size="109" baseType="lpstr">
      <vt:lpstr>Arial Unicode MS</vt:lpstr>
      <vt:lpstr>Geneva</vt:lpstr>
      <vt:lpstr>굴림</vt:lpstr>
      <vt:lpstr>宋体</vt:lpstr>
      <vt:lpstr>StarBats</vt:lpstr>
      <vt:lpstr>ZapfDingbats</vt:lpstr>
      <vt:lpstr>Arial</vt:lpstr>
      <vt:lpstr>Courier New</vt:lpstr>
      <vt:lpstr>Helvetica</vt:lpstr>
      <vt:lpstr>Times</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Queue and Queue Operations</vt:lpstr>
      <vt:lpstr>Circular (Cyclic)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Local versus Global Variables</vt:lpstr>
      <vt:lpstr>Stack and its Applications  (Text Section 2.5.5 and Appendix A,  also discussed in depth in CSE230 Stack Architecture)</vt:lpstr>
      <vt:lpstr>PowerPoint Presentation</vt:lpstr>
      <vt:lpstr>PowerPoint Presentation</vt:lpstr>
      <vt:lpstr>Stack and Stack Frames Supporting function calls and local variables Text pages 359-361</vt:lpstr>
      <vt:lpstr>Supporting Nested and Recursive Function Calls Using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Responsibilities of Garbage-Collecting Heap Memory</vt:lpstr>
      <vt:lpstr>Deleting Structures</vt:lpstr>
      <vt:lpstr>Deleting an Entire Linked List</vt:lpstr>
      <vt:lpstr>Deleting an Entire Linked Recursively</vt:lpstr>
      <vt:lpstr>Binary Tree Deletion Example</vt:lpstr>
      <vt:lpstr>Delete an Array of Object</vt:lpstr>
      <vt:lpstr>Delete an Array of Object</vt:lpstr>
      <vt:lpstr>PowerPoint Presentation</vt:lpstr>
      <vt:lpstr>PowerPoint Presentation</vt:lpstr>
      <vt:lpstr>PowerPoint Presentation</vt:lpstr>
      <vt:lpstr>PowerPoint Presentation</vt:lpstr>
      <vt:lpstr>PowerPoint Presentation</vt:lpstr>
      <vt:lpstr>PowerPoint Presentation</vt:lpstr>
      <vt:lpstr>Multiple Inheritance</vt:lpstr>
      <vt:lpstr>Multiple Inheritance with Overlapping Classes</vt:lpstr>
      <vt:lpstr>Declaring Virtual Classes  for Member-Overlapped Multi-Inheritance</vt:lpstr>
      <vt:lpstr>Another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Casting in C++</vt:lpstr>
      <vt:lpstr>Exceptions</vt:lpstr>
      <vt:lpstr>PowerPoint Presentation</vt:lpstr>
      <vt:lpstr>Exception Handling</vt:lpstr>
      <vt:lpstr>Uncaught Exception</vt:lpstr>
      <vt:lpstr>VS .Net C++ Exception Library and Classes</vt:lpstr>
      <vt:lpstr>C++ Exception Statements (BNF Syntax Definition)</vt:lpstr>
      <vt:lpstr>Exception Example 1</vt:lpstr>
      <vt:lpstr>Exception Example 2</vt:lpstr>
      <vt:lpstr>PowerPoint Presentation</vt:lpstr>
      <vt:lpstr>PowerPoint Presentation</vt:lpstr>
      <vt:lpstr>Advanced Topics in C++ Generic Class and Parallel Computing</vt:lpstr>
      <vt:lpstr>What is Big Data?</vt:lpstr>
      <vt:lpstr>How can Google be so fast?  Among many best algorithms, </vt:lpstr>
      <vt:lpstr>C++ Advanced Feature: Generic</vt:lpstr>
      <vt:lpstr>C++ Generic Types</vt:lpstr>
      <vt:lpstr>Parameterize the Generic Type</vt:lpstr>
      <vt:lpstr>Generic Function</vt:lpstr>
      <vt:lpstr>Generic Class</vt:lpstr>
      <vt:lpstr>Generic Class with Constraints</vt:lpstr>
      <vt:lpstr>Full Example: C++ Generic Class</vt:lpstr>
      <vt:lpstr>Full Example: The main </vt:lpstr>
      <vt:lpstr>Parallel Computing in C++ Using Generic Class</vt:lpstr>
      <vt:lpstr>Parallel Computing by Map and Reduce</vt:lpstr>
      <vt:lpstr>Adding a Million Numbers by MapReduce</vt:lpstr>
      <vt:lpstr>Multithreading Programming of MapReduce</vt:lpstr>
      <vt:lpstr>Multithreading Programming: Constructors</vt:lpstr>
      <vt:lpstr>Multithreading Programming: Thread Function</vt:lpstr>
      <vt:lpstr>Multithreading Programming: Main Class  including Single thread and multithreading</vt:lpstr>
      <vt:lpstr>Multithreading Programming: Main Class Contd.: Creating Multiple Threads</vt:lpstr>
      <vt:lpstr>Multithreading Programming: Main Class Starting and Synchronizing Multiple Threads</vt:lpstr>
      <vt:lpstr>Multithreading Programming: main() function C++ requires main() to be global</vt:lpstr>
      <vt:lpstr>PowerPoint Presentation</vt:lpstr>
    </vt:vector>
  </TitlesOfParts>
  <Company>ASU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CSE240</dc:title>
  <dc:creator>Y. Chen</dc:creator>
  <cp:lastModifiedBy>Y Chen</cp:lastModifiedBy>
  <cp:revision>1581</cp:revision>
  <dcterms:created xsi:type="dcterms:W3CDTF">2000-01-15T20:24:49Z</dcterms:created>
  <dcterms:modified xsi:type="dcterms:W3CDTF">2015-03-30T05:06:03Z</dcterms:modified>
</cp:coreProperties>
</file>