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2"/>
  </p:notesMasterIdLst>
  <p:sldIdLst>
    <p:sldId id="256" r:id="rId2"/>
    <p:sldId id="265" r:id="rId3"/>
    <p:sldId id="266" r:id="rId4"/>
    <p:sldId id="271" r:id="rId5"/>
    <p:sldId id="450" r:id="rId6"/>
    <p:sldId id="428" r:id="rId7"/>
    <p:sldId id="448" r:id="rId8"/>
    <p:sldId id="452" r:id="rId9"/>
    <p:sldId id="469" r:id="rId10"/>
    <p:sldId id="470" r:id="rId11"/>
    <p:sldId id="471" r:id="rId12"/>
    <p:sldId id="275" r:id="rId13"/>
    <p:sldId id="429" r:id="rId14"/>
    <p:sldId id="416" r:id="rId15"/>
    <p:sldId id="449" r:id="rId16"/>
    <p:sldId id="419" r:id="rId17"/>
    <p:sldId id="289" r:id="rId18"/>
    <p:sldId id="279" r:id="rId19"/>
    <p:sldId id="431" r:id="rId20"/>
    <p:sldId id="294" r:id="rId21"/>
    <p:sldId id="298" r:id="rId22"/>
    <p:sldId id="304" r:id="rId23"/>
    <p:sldId id="306" r:id="rId24"/>
    <p:sldId id="453" r:id="rId25"/>
    <p:sldId id="414" r:id="rId26"/>
    <p:sldId id="309" r:id="rId27"/>
    <p:sldId id="447" r:id="rId28"/>
    <p:sldId id="420" r:id="rId29"/>
    <p:sldId id="423" r:id="rId30"/>
    <p:sldId id="326" r:id="rId31"/>
    <p:sldId id="327" r:id="rId32"/>
    <p:sldId id="328" r:id="rId33"/>
    <p:sldId id="332" r:id="rId34"/>
    <p:sldId id="333" r:id="rId35"/>
    <p:sldId id="334" r:id="rId36"/>
    <p:sldId id="330" r:id="rId37"/>
    <p:sldId id="437" r:id="rId38"/>
    <p:sldId id="335" r:id="rId39"/>
    <p:sldId id="336" r:id="rId40"/>
    <p:sldId id="337" r:id="rId41"/>
    <p:sldId id="338" r:id="rId42"/>
    <p:sldId id="407" r:id="rId43"/>
    <p:sldId id="411" r:id="rId44"/>
    <p:sldId id="339" r:id="rId45"/>
    <p:sldId id="340" r:id="rId46"/>
    <p:sldId id="454" r:id="rId47"/>
    <p:sldId id="425" r:id="rId48"/>
    <p:sldId id="440" r:id="rId49"/>
    <p:sldId id="441" r:id="rId50"/>
    <p:sldId id="465" r:id="rId51"/>
    <p:sldId id="346" r:id="rId52"/>
    <p:sldId id="354" r:id="rId53"/>
    <p:sldId id="355" r:id="rId54"/>
    <p:sldId id="356" r:id="rId55"/>
    <p:sldId id="412" r:id="rId56"/>
    <p:sldId id="413" r:id="rId57"/>
    <p:sldId id="455" r:id="rId58"/>
    <p:sldId id="426" r:id="rId59"/>
    <p:sldId id="442" r:id="rId60"/>
    <p:sldId id="444" r:id="rId61"/>
    <p:sldId id="466" r:id="rId62"/>
    <p:sldId id="360" r:id="rId63"/>
    <p:sldId id="361" r:id="rId64"/>
    <p:sldId id="362" r:id="rId65"/>
    <p:sldId id="427" r:id="rId66"/>
    <p:sldId id="445" r:id="rId67"/>
    <p:sldId id="446" r:id="rId68"/>
    <p:sldId id="467" r:id="rId69"/>
    <p:sldId id="451" r:id="rId70"/>
    <p:sldId id="468" r:id="rId71"/>
  </p:sldIdLst>
  <p:sldSz cx="9144000" cy="6858000" type="screen4x3"/>
  <p:notesSz cx="6950075" cy="9236075"/>
  <p:custDataLst>
    <p:tags r:id="rId73"/>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993366"/>
    <a:srgbClr val="008000"/>
    <a:srgbClr val="FFFF99"/>
    <a:srgbClr val="FF0000"/>
    <a:srgbClr val="CC0000"/>
    <a:srgbClr val="CCECFF"/>
    <a:srgbClr val="CCFFCC"/>
    <a:srgbClr val="FF99CC"/>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585" autoAdjust="0"/>
  </p:normalViewPr>
  <p:slideViewPr>
    <p:cSldViewPr>
      <p:cViewPr varScale="1">
        <p:scale>
          <a:sx n="106" d="100"/>
          <a:sy n="106" d="100"/>
        </p:scale>
        <p:origin x="116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31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20.wmf"/><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79.wmf"/><Relationship Id="rId7" Type="http://schemas.openxmlformats.org/officeDocument/2006/relationships/image" Target="../media/image60.wmf"/><Relationship Id="rId2" Type="http://schemas.openxmlformats.org/officeDocument/2006/relationships/image" Target="../media/image58.wmf"/><Relationship Id="rId1" Type="http://schemas.openxmlformats.org/officeDocument/2006/relationships/image" Target="../media/image19.wmf"/><Relationship Id="rId6" Type="http://schemas.openxmlformats.org/officeDocument/2006/relationships/image" Target="../media/image80.wmf"/><Relationship Id="rId5" Type="http://schemas.openxmlformats.org/officeDocument/2006/relationships/image" Target="../media/image98.wmf"/><Relationship Id="rId4" Type="http://schemas.openxmlformats.org/officeDocument/2006/relationships/image" Target="../media/image9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2.wmf"/><Relationship Id="rId1"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8.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3011699" cy="4618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35171" name="Rectangle 3"/>
          <p:cNvSpPr>
            <a:spLocks noGrp="1" noChangeArrowheads="1"/>
          </p:cNvSpPr>
          <p:nvPr>
            <p:ph type="dt" idx="1"/>
          </p:nvPr>
        </p:nvSpPr>
        <p:spPr bwMode="auto">
          <a:xfrm>
            <a:off x="3936768" y="0"/>
            <a:ext cx="3011699" cy="4618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4CA549C4-55B4-4BE1-A856-5A73AE88EAA3}" type="datetimeFigureOut">
              <a:rPr lang="en-US"/>
              <a:pPr>
                <a:defRPr/>
              </a:pPr>
              <a:t>8/25/2015</a:t>
            </a:fld>
            <a:endParaRPr lang="en-US"/>
          </a:p>
        </p:txBody>
      </p:sp>
      <p:sp>
        <p:nvSpPr>
          <p:cNvPr id="109572"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695008" y="4387136"/>
            <a:ext cx="5560060" cy="41562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5174" name="Rectangle 6"/>
          <p:cNvSpPr>
            <a:spLocks noGrp="1" noChangeArrowheads="1"/>
          </p:cNvSpPr>
          <p:nvPr>
            <p:ph type="ftr" sz="quarter" idx="4"/>
          </p:nvPr>
        </p:nvSpPr>
        <p:spPr bwMode="auto">
          <a:xfrm>
            <a:off x="0" y="8772668"/>
            <a:ext cx="3011699" cy="46180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5175" name="Rectangle 7"/>
          <p:cNvSpPr>
            <a:spLocks noGrp="1" noChangeArrowheads="1"/>
          </p:cNvSpPr>
          <p:nvPr>
            <p:ph type="sldNum" sz="quarter" idx="5"/>
          </p:nvPr>
        </p:nvSpPr>
        <p:spPr bwMode="auto">
          <a:xfrm>
            <a:off x="3936768" y="8772668"/>
            <a:ext cx="3011699" cy="46180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12B2635-E9A2-4A81-8FB2-90027B996B4F}" type="slidenum">
              <a:rPr lang="en-US"/>
              <a:pPr>
                <a:defRPr/>
              </a:pPr>
              <a:t>‹#›</a:t>
            </a:fld>
            <a:endParaRPr lang="en-US"/>
          </a:p>
        </p:txBody>
      </p:sp>
    </p:spTree>
    <p:extLst>
      <p:ext uri="{BB962C8B-B14F-4D97-AF65-F5344CB8AC3E}">
        <p14:creationId xmlns:p14="http://schemas.microsoft.com/office/powerpoint/2010/main" val="25007645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2B2635-E9A2-4A81-8FB2-90027B996B4F}" type="slidenum">
              <a:rPr lang="en-US" smtClean="0"/>
              <a:pPr>
                <a:defRPr/>
              </a:pPr>
              <a:t>1</a:t>
            </a:fld>
            <a:endParaRPr lang="en-US"/>
          </a:p>
        </p:txBody>
      </p:sp>
    </p:spTree>
    <p:extLst>
      <p:ext uri="{BB962C8B-B14F-4D97-AF65-F5344CB8AC3E}">
        <p14:creationId xmlns:p14="http://schemas.microsoft.com/office/powerpoint/2010/main" val="90980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z0 = 2.5     2.  Reject H0    3.  P(Type II Error) </a:t>
            </a:r>
            <a:r>
              <a:rPr lang="en-US" baseline="0" smtClean="0">
                <a:latin typeface="Symbol" pitchFamily="18" charset="2"/>
              </a:rPr>
              <a:t>= Beta</a:t>
            </a:r>
            <a:r>
              <a:rPr lang="en-US" baseline="0" smtClean="0"/>
              <a:t> </a:t>
            </a:r>
            <a:r>
              <a:rPr lang="en-US" baseline="0" dirty="0" smtClean="0"/>
              <a:t>= .014</a:t>
            </a:r>
            <a:endParaRPr lang="en-US" dirty="0"/>
          </a:p>
        </p:txBody>
      </p:sp>
      <p:sp>
        <p:nvSpPr>
          <p:cNvPr id="4" name="Slide Number Placeholder 3"/>
          <p:cNvSpPr>
            <a:spLocks noGrp="1"/>
          </p:cNvSpPr>
          <p:nvPr>
            <p:ph type="sldNum" sz="quarter" idx="10"/>
          </p:nvPr>
        </p:nvSpPr>
        <p:spPr/>
        <p:txBody>
          <a:bodyPr/>
          <a:lstStyle/>
          <a:p>
            <a:pPr>
              <a:defRPr/>
            </a:pPr>
            <a:fld id="{D12B2635-E9A2-4A81-8FB2-90027B996B4F}" type="slidenum">
              <a:rPr lang="en-US" smtClean="0"/>
              <a:pPr>
                <a:defRPr/>
              </a:pPr>
              <a:t>29</a:t>
            </a:fld>
            <a:endParaRPr lang="en-US"/>
          </a:p>
        </p:txBody>
      </p:sp>
    </p:spTree>
    <p:extLst>
      <p:ext uri="{BB962C8B-B14F-4D97-AF65-F5344CB8AC3E}">
        <p14:creationId xmlns:p14="http://schemas.microsoft.com/office/powerpoint/2010/main" val="217950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F36AFF9-2648-4FC6-A341-02CA19D6602C}" type="datetime1">
              <a:rPr lang="en-US" smtClean="0"/>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8072FB-165C-4FA8-9B8C-1C84CC7569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CC32AC4-390E-4376-891A-E767910401DF}" type="datetime1">
              <a:rPr lang="en-US" smtClean="0"/>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97DBAF-E5C9-4BE3-9AA3-A8CD6932999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CC8A09D-28C4-4C56-8FF6-F602106D4196}" type="datetime1">
              <a:rPr lang="en-US" smtClean="0"/>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3A55F7-46DB-4384-991F-502B2EDF1FC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ABFC588-ED1B-4279-A313-AD54EC4D6233}" type="datetime1">
              <a:rPr lang="en-US" smtClean="0"/>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B34C62-4CDC-4F73-948A-180738C7078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C33D38FC-347E-4B36-B0C9-FE8013E76059}" type="datetime1">
              <a:rPr lang="en-US" smtClean="0"/>
              <a:t>8/25/2015</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95D7CB5-39D9-4BCC-B311-460F7DBE648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685800" y="1371600"/>
            <a:ext cx="7772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A6C8920-90E9-4CBF-B66F-DC5FC6C44965}" type="datetime1">
              <a:rPr lang="en-US" smtClean="0"/>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9024B4-9D5D-4093-A124-20F689F7BAE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6EFEE6B-9DBB-4EAE-B576-D1CC23FA1029}" type="datetime1">
              <a:rPr lang="en-US" smtClean="0"/>
              <a:t>8/25/2015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61A6D2-E21C-42F5-8B0A-050EC623A3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FFAD942-7108-4996-A20F-C90F7707CED3}" type="datetime1">
              <a:rPr lang="en-US" smtClean="0"/>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FA2C5E-AD25-42CC-8C52-1D6D1E29A30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B5634350-5F39-4082-96B6-EE599B307806}" type="datetime1">
              <a:rPr lang="en-US" smtClean="0"/>
              <a:t>8/25/2015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5CBE2CC-7FC9-4511-A0DC-26A5F785DB1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B0C14903-0D89-4864-9C78-C8A4CF125506}" type="datetime1">
              <a:rPr lang="en-US" smtClean="0"/>
              <a:t>8/25/2015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E15E125-4393-414F-89EB-A81A401B598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FCBC333-4338-4DE9-908B-80A25EA35C43}" type="datetime1">
              <a:rPr lang="en-US" smtClean="0"/>
              <a:t>8/25/2015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B9354B4-F549-41B2-BB74-FD5A5932EA8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EED98AB-5EDD-4A1A-83AC-A39745CBD9D0}" type="datetime1">
              <a:rPr lang="en-US" smtClean="0"/>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37FC95-819A-468F-BF03-A20293FA9D2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00E0F4E-FE29-4C52-94D5-6071EE161C49}" type="datetime1">
              <a:rPr lang="en-US" smtClean="0"/>
              <a:t>8/25/2015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BDC7C6-5DB4-4AC1-A83F-159AA5E08A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270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AFAFAC01-4544-49D3-A42F-DEC60806A333}" type="datetime1">
              <a:rPr lang="en-US" smtClean="0"/>
              <a:t>8/25/2015</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CF91882-C227-4A27-B0A1-4C78E09EA8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2.bin"/><Relationship Id="rId3" Type="http://schemas.openxmlformats.org/officeDocument/2006/relationships/slideLayout" Target="../slideLayouts/slideLayout7.xml"/><Relationship Id="rId7" Type="http://schemas.openxmlformats.org/officeDocument/2006/relationships/oleObject" Target="../embeddings/oleObject19.bin"/><Relationship Id="rId12" Type="http://schemas.openxmlformats.org/officeDocument/2006/relationships/image" Target="../media/image25.wmf"/><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4.wmf"/><Relationship Id="rId4" Type="http://schemas.openxmlformats.org/officeDocument/2006/relationships/image" Target="../media/image27.png"/><Relationship Id="rId9" Type="http://schemas.openxmlformats.org/officeDocument/2006/relationships/oleObject" Target="../embeddings/oleObject20.bin"/><Relationship Id="rId14"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9.wmf"/><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slideLayout" Target="../slideLayouts/slideLayout2.xml"/><Relationship Id="rId7" Type="http://schemas.openxmlformats.org/officeDocument/2006/relationships/oleObject" Target="../embeddings/oleObject26.bin"/><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5.bin"/><Relationship Id="rId10" Type="http://schemas.openxmlformats.org/officeDocument/2006/relationships/image" Target="../media/image26.wmf"/><Relationship Id="rId4" Type="http://schemas.openxmlformats.org/officeDocument/2006/relationships/image" Target="../media/image27.png"/><Relationship Id="rId9"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slideLayout" Target="../slideLayouts/slideLayout2.xml"/><Relationship Id="rId7" Type="http://schemas.openxmlformats.org/officeDocument/2006/relationships/oleObject" Target="../embeddings/oleObject29.bin"/><Relationship Id="rId2" Type="http://schemas.openxmlformats.org/officeDocument/2006/relationships/tags" Target="../tags/tag1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8.bin"/><Relationship Id="rId10" Type="http://schemas.openxmlformats.org/officeDocument/2006/relationships/image" Target="../media/image26.wmf"/><Relationship Id="rId4" Type="http://schemas.openxmlformats.org/officeDocument/2006/relationships/image" Target="../media/image27.png"/><Relationship Id="rId9"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vmlDrawing" Target="../drawings/vmlDrawing11.vml"/><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slideLayout" Target="../slideLayouts/slideLayout2.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slideLayout" Target="../slideLayouts/slideLayout2.xml"/><Relationship Id="rId7" Type="http://schemas.openxmlformats.org/officeDocument/2006/relationships/image" Target="../media/image37.wmf"/><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oleObject" Target="../embeddings/oleObject34.bin"/><Relationship Id="rId5" Type="http://schemas.openxmlformats.org/officeDocument/2006/relationships/image" Target="../media/image36.wmf"/><Relationship Id="rId4" Type="http://schemas.openxmlformats.org/officeDocument/2006/relationships/oleObject" Target="../embeddings/oleObject33.bin"/><Relationship Id="rId9" Type="http://schemas.openxmlformats.org/officeDocument/2006/relationships/image" Target="../media/image38.w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0.wmf"/><Relationship Id="rId2" Type="http://schemas.openxmlformats.org/officeDocument/2006/relationships/tags" Target="../tags/tag17.xml"/><Relationship Id="rId1" Type="http://schemas.openxmlformats.org/officeDocument/2006/relationships/vmlDrawing" Target="../drawings/vmlDrawing14.vml"/><Relationship Id="rId6" Type="http://schemas.openxmlformats.org/officeDocument/2006/relationships/oleObject" Target="../embeddings/oleObject37.bin"/><Relationship Id="rId5" Type="http://schemas.openxmlformats.org/officeDocument/2006/relationships/image" Target="../media/image39.wmf"/><Relationship Id="rId4" Type="http://schemas.openxmlformats.org/officeDocument/2006/relationships/oleObject" Target="../embeddings/oleObject36.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4.wmf"/><Relationship Id="rId2" Type="http://schemas.openxmlformats.org/officeDocument/2006/relationships/tags" Target="../tags/tag22.xml"/><Relationship Id="rId1" Type="http://schemas.openxmlformats.org/officeDocument/2006/relationships/vmlDrawing" Target="../drawings/vmlDrawing15.vml"/><Relationship Id="rId6" Type="http://schemas.openxmlformats.org/officeDocument/2006/relationships/oleObject" Target="../embeddings/oleObject39.bin"/><Relationship Id="rId5" Type="http://schemas.openxmlformats.org/officeDocument/2006/relationships/image" Target="../media/image43.wmf"/><Relationship Id="rId4" Type="http://schemas.openxmlformats.org/officeDocument/2006/relationships/oleObject" Target="../embeddings/oleObject38.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vmlDrawing" Target="../drawings/vmlDrawing16.vml"/><Relationship Id="rId5" Type="http://schemas.openxmlformats.org/officeDocument/2006/relationships/image" Target="../media/image45.wmf"/><Relationship Id="rId4"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slideLayout" Target="../slideLayouts/slideLayout6.xml"/><Relationship Id="rId7" Type="http://schemas.openxmlformats.org/officeDocument/2006/relationships/image" Target="../media/image47.wmf"/><Relationship Id="rId2" Type="http://schemas.openxmlformats.org/officeDocument/2006/relationships/tags" Target="../tags/tag24.xml"/><Relationship Id="rId1" Type="http://schemas.openxmlformats.org/officeDocument/2006/relationships/vmlDrawing" Target="../drawings/vmlDrawing17.vml"/><Relationship Id="rId6" Type="http://schemas.openxmlformats.org/officeDocument/2006/relationships/oleObject" Target="../embeddings/oleObject42.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8.wmf"/></Relationships>
</file>

<file path=ppt/slides/_rels/slide3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slideLayout" Target="../slideLayouts/slideLayout6.xml"/><Relationship Id="rId7" Type="http://schemas.openxmlformats.org/officeDocument/2006/relationships/oleObject" Target="../embeddings/oleObject46.bin"/><Relationship Id="rId2" Type="http://schemas.openxmlformats.org/officeDocument/2006/relationships/tags" Target="../tags/tag25.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45.bin"/><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slideLayout" Target="../slideLayouts/slideLayout2.xml"/><Relationship Id="rId7" Type="http://schemas.openxmlformats.org/officeDocument/2006/relationships/image" Target="../media/image51.wmf"/><Relationship Id="rId2" Type="http://schemas.openxmlformats.org/officeDocument/2006/relationships/tags" Target="../tags/tag26.xml"/><Relationship Id="rId1" Type="http://schemas.openxmlformats.org/officeDocument/2006/relationships/vmlDrawing" Target="../drawings/vmlDrawing19.vml"/><Relationship Id="rId6" Type="http://schemas.openxmlformats.org/officeDocument/2006/relationships/oleObject" Target="../embeddings/oleObject48.bin"/><Relationship Id="rId5" Type="http://schemas.openxmlformats.org/officeDocument/2006/relationships/image" Target="../media/image43.wmf"/><Relationship Id="rId4" Type="http://schemas.openxmlformats.org/officeDocument/2006/relationships/oleObject" Target="../embeddings/oleObject47.bin"/><Relationship Id="rId9" Type="http://schemas.openxmlformats.org/officeDocument/2006/relationships/image" Target="../media/image52.wmf"/></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4.wmf"/><Relationship Id="rId2" Type="http://schemas.openxmlformats.org/officeDocument/2006/relationships/tags" Target="../tags/tag27.xml"/><Relationship Id="rId1" Type="http://schemas.openxmlformats.org/officeDocument/2006/relationships/vmlDrawing" Target="../drawings/vmlDrawing20.vml"/><Relationship Id="rId6" Type="http://schemas.openxmlformats.org/officeDocument/2006/relationships/oleObject" Target="../embeddings/oleObject51.bin"/><Relationship Id="rId5" Type="http://schemas.openxmlformats.org/officeDocument/2006/relationships/image" Target="../media/image53.wmf"/><Relationship Id="rId4" Type="http://schemas.openxmlformats.org/officeDocument/2006/relationships/oleObject" Target="../embeddings/oleObject50.bin"/></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6.wmf"/><Relationship Id="rId2" Type="http://schemas.openxmlformats.org/officeDocument/2006/relationships/tags" Target="../tags/tag30.xml"/><Relationship Id="rId1" Type="http://schemas.openxmlformats.org/officeDocument/2006/relationships/vmlDrawing" Target="../drawings/vmlDrawing21.vml"/><Relationship Id="rId6" Type="http://schemas.openxmlformats.org/officeDocument/2006/relationships/oleObject" Target="../embeddings/oleObject53.bin"/><Relationship Id="rId5" Type="http://schemas.openxmlformats.org/officeDocument/2006/relationships/image" Target="../media/image43.wmf"/><Relationship Id="rId4" Type="http://schemas.openxmlformats.org/officeDocument/2006/relationships/oleObject" Target="../embeddings/oleObject52.bin"/></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57.wmf"/></Relationships>
</file>

<file path=ppt/slides/_rels/slide47.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20.wmf"/><Relationship Id="rId5" Type="http://schemas.openxmlformats.org/officeDocument/2006/relationships/oleObject" Target="../embeddings/oleObject56.bin"/><Relationship Id="rId4" Type="http://schemas.openxmlformats.org/officeDocument/2006/relationships/image" Target="../media/image58.wmf"/></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24.vml"/><Relationship Id="rId5" Type="http://schemas.openxmlformats.org/officeDocument/2006/relationships/image" Target="../media/image60.wmf"/><Relationship Id="rId4" Type="http://schemas.openxmlformats.org/officeDocument/2006/relationships/oleObject" Target="../embeddings/oleObject58.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2.wmf"/><Relationship Id="rId2" Type="http://schemas.openxmlformats.org/officeDocument/2006/relationships/tags" Target="../tags/tag33.xml"/><Relationship Id="rId1" Type="http://schemas.openxmlformats.org/officeDocument/2006/relationships/vmlDrawing" Target="../drawings/vmlDrawing25.vml"/><Relationship Id="rId6" Type="http://schemas.openxmlformats.org/officeDocument/2006/relationships/oleObject" Target="../embeddings/oleObject60.bin"/><Relationship Id="rId5" Type="http://schemas.openxmlformats.org/officeDocument/2006/relationships/image" Target="../media/image61.wmf"/><Relationship Id="rId4" Type="http://schemas.openxmlformats.org/officeDocument/2006/relationships/oleObject" Target="../embeddings/oleObject59.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image" Target="../media/image63.w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5.wmf"/><Relationship Id="rId2" Type="http://schemas.openxmlformats.org/officeDocument/2006/relationships/tags" Target="../tags/tag36.xml"/><Relationship Id="rId1" Type="http://schemas.openxmlformats.org/officeDocument/2006/relationships/vmlDrawing" Target="../drawings/vmlDrawing27.vml"/><Relationship Id="rId6" Type="http://schemas.openxmlformats.org/officeDocument/2006/relationships/oleObject" Target="../embeddings/oleObject63.bin"/><Relationship Id="rId5" Type="http://schemas.openxmlformats.org/officeDocument/2006/relationships/image" Target="../media/image64.wmf"/><Relationship Id="rId4" Type="http://schemas.openxmlformats.org/officeDocument/2006/relationships/oleObject" Target="../embeddings/oleObject62.bin"/></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7.xml"/><Relationship Id="rId1" Type="http://schemas.openxmlformats.org/officeDocument/2006/relationships/vmlDrawing" Target="../drawings/vmlDrawing28.vml"/><Relationship Id="rId6" Type="http://schemas.openxmlformats.org/officeDocument/2006/relationships/image" Target="../media/image66.wmf"/><Relationship Id="rId5" Type="http://schemas.openxmlformats.org/officeDocument/2006/relationships/oleObject" Target="../embeddings/oleObject64.bin"/><Relationship Id="rId4" Type="http://schemas.openxmlformats.org/officeDocument/2006/relationships/image" Target="../media/image67.jpeg"/></Relationships>
</file>

<file path=ppt/slides/_rels/slide5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0.bin"/><Relationship Id="rId18" Type="http://schemas.openxmlformats.org/officeDocument/2006/relationships/oleObject" Target="../embeddings/oleObject73.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3.wmf"/><Relationship Id="rId17"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oleObject" Target="../embeddings/oleObject72.bin"/><Relationship Id="rId1" Type="http://schemas.openxmlformats.org/officeDocument/2006/relationships/vmlDrawing" Target="../drawings/vmlDrawing29.vml"/><Relationship Id="rId6" Type="http://schemas.openxmlformats.org/officeDocument/2006/relationships/image" Target="../media/image70.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image" Target="../media/image74.wmf"/><Relationship Id="rId10" Type="http://schemas.openxmlformats.org/officeDocument/2006/relationships/image" Target="../media/image72.wmf"/><Relationship Id="rId19" Type="http://schemas.openxmlformats.org/officeDocument/2006/relationships/image" Target="../media/image76.wmf"/><Relationship Id="rId4" Type="http://schemas.openxmlformats.org/officeDocument/2006/relationships/image" Target="../media/image69.wmf"/><Relationship Id="rId9" Type="http://schemas.openxmlformats.org/officeDocument/2006/relationships/oleObject" Target="../embeddings/oleObject68.bin"/><Relationship Id="rId14" Type="http://schemas.openxmlformats.org/officeDocument/2006/relationships/oleObject" Target="../embeddings/oleObject71.bin"/></Relationships>
</file>

<file path=ppt/slides/_rels/slide5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78.wmf"/><Relationship Id="rId5" Type="http://schemas.openxmlformats.org/officeDocument/2006/relationships/oleObject" Target="../embeddings/oleObject75.bin"/><Relationship Id="rId4" Type="http://schemas.openxmlformats.org/officeDocument/2006/relationships/image" Target="../media/image77.wmf"/></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vmlDrawing" Target="../drawings/vmlDrawing31.vml"/><Relationship Id="rId6" Type="http://schemas.openxmlformats.org/officeDocument/2006/relationships/image" Target="../media/image81.jpeg"/><Relationship Id="rId5" Type="http://schemas.openxmlformats.org/officeDocument/2006/relationships/image" Target="../media/image80.wmf"/><Relationship Id="rId4" Type="http://schemas.openxmlformats.org/officeDocument/2006/relationships/oleObject" Target="../embeddings/oleObject7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3.wmf"/><Relationship Id="rId2" Type="http://schemas.openxmlformats.org/officeDocument/2006/relationships/tags" Target="../tags/tag41.xml"/><Relationship Id="rId1" Type="http://schemas.openxmlformats.org/officeDocument/2006/relationships/vmlDrawing" Target="../drawings/vmlDrawing32.vml"/><Relationship Id="rId6" Type="http://schemas.openxmlformats.org/officeDocument/2006/relationships/oleObject" Target="../embeddings/oleObject79.bin"/><Relationship Id="rId5" Type="http://schemas.openxmlformats.org/officeDocument/2006/relationships/image" Target="../media/image82.wmf"/><Relationship Id="rId4" Type="http://schemas.openxmlformats.org/officeDocument/2006/relationships/oleObject" Target="../embeddings/oleObject78.bin"/></Relationships>
</file>

<file path=ppt/slides/_rels/slide61.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image" Target="../media/image85.wmf"/><Relationship Id="rId5" Type="http://schemas.openxmlformats.org/officeDocument/2006/relationships/oleObject" Target="../embeddings/oleObject81.bin"/><Relationship Id="rId4" Type="http://schemas.openxmlformats.org/officeDocument/2006/relationships/image" Target="../media/image84.wmf"/></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vmlDrawing" Target="../drawings/vmlDrawing34.vml"/><Relationship Id="rId5" Type="http://schemas.openxmlformats.org/officeDocument/2006/relationships/image" Target="../media/image87.wmf"/><Relationship Id="rId4" Type="http://schemas.openxmlformats.org/officeDocument/2006/relationships/oleObject" Target="../embeddings/oleObject83.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slideLayout" Target="../slideLayouts/slideLayout2.xml"/><Relationship Id="rId7" Type="http://schemas.openxmlformats.org/officeDocument/2006/relationships/image" Target="../media/image89.wmf"/><Relationship Id="rId2" Type="http://schemas.openxmlformats.org/officeDocument/2006/relationships/tags" Target="../tags/tag44.xml"/><Relationship Id="rId1" Type="http://schemas.openxmlformats.org/officeDocument/2006/relationships/vmlDrawing" Target="../drawings/vmlDrawing35.vml"/><Relationship Id="rId6" Type="http://schemas.openxmlformats.org/officeDocument/2006/relationships/oleObject" Target="../embeddings/oleObject85.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90.wmf"/></Relationships>
</file>

<file path=ppt/slides/_rels/slide65.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image" Target="../media/image93.wmf"/><Relationship Id="rId5" Type="http://schemas.openxmlformats.org/officeDocument/2006/relationships/oleObject" Target="../embeddings/oleObject89.bin"/><Relationship Id="rId4" Type="http://schemas.openxmlformats.org/officeDocument/2006/relationships/image" Target="../media/image92.wmf"/></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vmlDrawing" Target="../drawings/vmlDrawing37.vml"/><Relationship Id="rId5" Type="http://schemas.openxmlformats.org/officeDocument/2006/relationships/image" Target="../media/image95.wmf"/><Relationship Id="rId4" Type="http://schemas.openxmlformats.org/officeDocument/2006/relationships/oleObject" Target="../embeddings/oleObject91.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7.wmf"/><Relationship Id="rId2" Type="http://schemas.openxmlformats.org/officeDocument/2006/relationships/tags" Target="../tags/tag46.xml"/><Relationship Id="rId1" Type="http://schemas.openxmlformats.org/officeDocument/2006/relationships/vmlDrawing" Target="../drawings/vmlDrawing38.vml"/><Relationship Id="rId6" Type="http://schemas.openxmlformats.org/officeDocument/2006/relationships/oleObject" Target="../embeddings/oleObject93.bin"/><Relationship Id="rId5" Type="http://schemas.openxmlformats.org/officeDocument/2006/relationships/image" Target="../media/image96.wmf"/><Relationship Id="rId4" Type="http://schemas.openxmlformats.org/officeDocument/2006/relationships/oleObject" Target="../embeddings/oleObject9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99.bin"/><Relationship Id="rId18" Type="http://schemas.openxmlformats.org/officeDocument/2006/relationships/image" Target="../media/image22.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98.wmf"/><Relationship Id="rId17" Type="http://schemas.openxmlformats.org/officeDocument/2006/relationships/oleObject" Target="../embeddings/oleObject101.bin"/><Relationship Id="rId2" Type="http://schemas.openxmlformats.org/officeDocument/2006/relationships/slideLayout" Target="../slideLayouts/slideLayout6.xml"/><Relationship Id="rId16" Type="http://schemas.openxmlformats.org/officeDocument/2006/relationships/image" Target="../media/image60.wmf"/><Relationship Id="rId1" Type="http://schemas.openxmlformats.org/officeDocument/2006/relationships/vmlDrawing" Target="../drawings/vmlDrawing39.vml"/><Relationship Id="rId6" Type="http://schemas.openxmlformats.org/officeDocument/2006/relationships/image" Target="../media/image58.w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92.wmf"/><Relationship Id="rId4" Type="http://schemas.openxmlformats.org/officeDocument/2006/relationships/image" Target="../media/image19.wmf"/><Relationship Id="rId9" Type="http://schemas.openxmlformats.org/officeDocument/2006/relationships/oleObject" Target="../embeddings/oleObject97.bin"/><Relationship Id="rId14" Type="http://schemas.openxmlformats.org/officeDocument/2006/relationships/image" Target="../media/image8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685800" y="2286000"/>
            <a:ext cx="7772400" cy="1143000"/>
          </a:xfrm>
        </p:spPr>
        <p:txBody>
          <a:bodyPr/>
          <a:lstStyle/>
          <a:p>
            <a:r>
              <a:rPr lang="en-US" dirty="0" smtClean="0"/>
              <a:t>Decision Making for a Single Sample</a:t>
            </a:r>
          </a:p>
        </p:txBody>
      </p:sp>
      <p:sp>
        <p:nvSpPr>
          <p:cNvPr id="73731" name="Rectangle 3"/>
          <p:cNvSpPr>
            <a:spLocks noGrp="1" noChangeArrowheads="1"/>
          </p:cNvSpPr>
          <p:nvPr>
            <p:ph type="subTitle" idx="1"/>
          </p:nvPr>
        </p:nvSpPr>
        <p:spPr/>
        <p:txBody>
          <a:bodyPr/>
          <a:lstStyle/>
          <a:p>
            <a:r>
              <a:rPr lang="en-US" smtClean="0"/>
              <a:t>Chapter 4</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215" y="11723"/>
            <a:ext cx="7772400" cy="1143000"/>
          </a:xfrm>
        </p:spPr>
        <p:txBody>
          <a:bodyPr/>
          <a:lstStyle/>
          <a:p>
            <a:r>
              <a:rPr lang="en-US" dirty="0" smtClean="0"/>
              <a:t>James Bain</a:t>
            </a:r>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10</a:t>
            </a:fld>
            <a:endParaRPr lang="en-US"/>
          </a:p>
        </p:txBody>
      </p:sp>
      <p:pic>
        <p:nvPicPr>
          <p:cNvPr id="304130" name="Picture 2" descr="http://atlantablackstar.com/wp-content/uploads/2013/11/James-B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53" y="2568375"/>
            <a:ext cx="3959469" cy="21777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990600"/>
            <a:ext cx="8135815" cy="1015663"/>
          </a:xfrm>
          <a:prstGeom prst="rect">
            <a:avLst/>
          </a:prstGeom>
          <a:noFill/>
        </p:spPr>
        <p:txBody>
          <a:bodyPr wrap="square" rtlCol="0">
            <a:spAutoFit/>
          </a:bodyPr>
          <a:lstStyle/>
          <a:p>
            <a:r>
              <a:rPr lang="en-US" sz="2000" dirty="0" smtClean="0"/>
              <a:t>Convicted of kidnapping and rape of a child in 1974.</a:t>
            </a:r>
          </a:p>
          <a:p>
            <a:r>
              <a:rPr lang="en-US" sz="2000" dirty="0" smtClean="0"/>
              <a:t>DNA evidence analyzed in 2009 determined that he could not have committed the crime.  He was immediately released from prison.</a:t>
            </a:r>
            <a:endParaRPr lang="en-US" sz="2000" dirty="0"/>
          </a:p>
        </p:txBody>
      </p:sp>
      <p:sp>
        <p:nvSpPr>
          <p:cNvPr id="6" name="TextBox 5"/>
          <p:cNvSpPr txBox="1"/>
          <p:nvPr/>
        </p:nvSpPr>
        <p:spPr>
          <a:xfrm>
            <a:off x="4355122" y="2101160"/>
            <a:ext cx="4217377" cy="2246769"/>
          </a:xfrm>
          <a:prstGeom prst="rect">
            <a:avLst/>
          </a:prstGeom>
          <a:noFill/>
        </p:spPr>
        <p:txBody>
          <a:bodyPr wrap="square" rtlCol="0">
            <a:spAutoFit/>
          </a:bodyPr>
          <a:lstStyle/>
          <a:p>
            <a:r>
              <a:rPr lang="en-US" sz="2000" dirty="0" smtClean="0"/>
              <a:t>Jury analogy for hypothesis testing:</a:t>
            </a:r>
          </a:p>
          <a:p>
            <a:endParaRPr lang="en-US" sz="2000" dirty="0" smtClean="0"/>
          </a:p>
          <a:p>
            <a:r>
              <a:rPr lang="en-US" sz="2000" dirty="0" smtClean="0"/>
              <a:t>H</a:t>
            </a:r>
            <a:r>
              <a:rPr lang="en-US" sz="2000" baseline="-25000" dirty="0" smtClean="0"/>
              <a:t>0</a:t>
            </a:r>
            <a:r>
              <a:rPr lang="en-US" sz="2000" dirty="0" smtClean="0"/>
              <a:t> : James Bain is innocent</a:t>
            </a:r>
          </a:p>
          <a:p>
            <a:r>
              <a:rPr lang="en-US" sz="2000" dirty="0" smtClean="0"/>
              <a:t>H</a:t>
            </a:r>
            <a:r>
              <a:rPr lang="en-US" sz="2000" baseline="-25000" dirty="0" smtClean="0"/>
              <a:t>1</a:t>
            </a:r>
            <a:r>
              <a:rPr lang="en-US" sz="2000" dirty="0" smtClean="0"/>
              <a:t> : James Bain did it</a:t>
            </a:r>
          </a:p>
          <a:p>
            <a:endParaRPr lang="en-US" sz="2000" dirty="0"/>
          </a:p>
          <a:p>
            <a:r>
              <a:rPr lang="en-US" sz="2000" dirty="0" smtClean="0"/>
              <a:t>The 1974 jury REJECTED H</a:t>
            </a:r>
            <a:r>
              <a:rPr lang="en-US" sz="2000" baseline="-25000" dirty="0" smtClean="0"/>
              <a:t>0</a:t>
            </a:r>
            <a:r>
              <a:rPr lang="en-US" sz="2000" dirty="0" smtClean="0"/>
              <a:t> when H</a:t>
            </a:r>
            <a:r>
              <a:rPr lang="en-US" sz="2000" baseline="-25000" dirty="0" smtClean="0"/>
              <a:t>0</a:t>
            </a:r>
            <a:r>
              <a:rPr lang="en-US" sz="2000" dirty="0" smtClean="0"/>
              <a:t> was TRUE</a:t>
            </a:r>
            <a:endParaRPr lang="en-US" sz="2000" dirty="0"/>
          </a:p>
        </p:txBody>
      </p:sp>
      <p:sp>
        <p:nvSpPr>
          <p:cNvPr id="5" name="TextBox 4"/>
          <p:cNvSpPr txBox="1"/>
          <p:nvPr/>
        </p:nvSpPr>
        <p:spPr>
          <a:xfrm>
            <a:off x="395653" y="4863405"/>
            <a:ext cx="8200292" cy="1384995"/>
          </a:xfrm>
          <a:prstGeom prst="rect">
            <a:avLst/>
          </a:prstGeom>
          <a:noFill/>
        </p:spPr>
        <p:txBody>
          <a:bodyPr wrap="square" rtlCol="0">
            <a:spAutoFit/>
          </a:bodyPr>
          <a:lstStyle/>
          <a:p>
            <a:r>
              <a:rPr lang="en-US" sz="2000" dirty="0" smtClean="0"/>
              <a:t>Type I error is when we REJECT H</a:t>
            </a:r>
            <a:r>
              <a:rPr lang="en-US" sz="2000" baseline="-25000" dirty="0" smtClean="0"/>
              <a:t>0</a:t>
            </a:r>
            <a:r>
              <a:rPr lang="en-US" sz="2000" dirty="0" smtClean="0"/>
              <a:t> when H</a:t>
            </a:r>
            <a:r>
              <a:rPr lang="en-US" sz="2000" baseline="-25000" dirty="0" smtClean="0"/>
              <a:t>0</a:t>
            </a:r>
            <a:r>
              <a:rPr lang="en-US" sz="2000" dirty="0" smtClean="0"/>
              <a:t> is TRUE: </a:t>
            </a:r>
            <a:r>
              <a:rPr lang="en-US" sz="2000" u="sng" dirty="0" smtClean="0"/>
              <a:t>False Negative</a:t>
            </a:r>
          </a:p>
          <a:p>
            <a:endParaRPr lang="en-US" sz="2000" dirty="0" smtClean="0"/>
          </a:p>
          <a:p>
            <a:r>
              <a:rPr lang="en-US" sz="2000" dirty="0" smtClean="0"/>
              <a:t>Type I error is like convicting an innocent man.</a:t>
            </a:r>
            <a:endParaRPr lang="en-US" sz="2000" dirty="0"/>
          </a:p>
          <a:p>
            <a:endParaRPr lang="en-US" dirty="0"/>
          </a:p>
        </p:txBody>
      </p:sp>
      <p:sp>
        <p:nvSpPr>
          <p:cNvPr id="8" name="TextBox 7"/>
          <p:cNvSpPr txBox="1"/>
          <p:nvPr/>
        </p:nvSpPr>
        <p:spPr>
          <a:xfrm>
            <a:off x="395653" y="5981001"/>
            <a:ext cx="7552593" cy="769441"/>
          </a:xfrm>
          <a:prstGeom prst="rect">
            <a:avLst/>
          </a:prstGeom>
          <a:solidFill>
            <a:srgbClr val="FFFF00"/>
          </a:solidFill>
        </p:spPr>
        <p:txBody>
          <a:bodyPr wrap="square" rtlCol="0">
            <a:spAutoFit/>
          </a:bodyPr>
          <a:lstStyle/>
          <a:p>
            <a:r>
              <a:rPr lang="en-US" sz="2000" dirty="0" smtClean="0">
                <a:latin typeface="Symbol" panose="05050102010706020507" pitchFamily="18" charset="2"/>
              </a:rPr>
              <a:t>a</a:t>
            </a:r>
            <a:r>
              <a:rPr lang="en-US" sz="2000" dirty="0" smtClean="0"/>
              <a:t> is the probability of making a Type I error:        </a:t>
            </a:r>
            <a:r>
              <a:rPr lang="en-US" sz="2000" dirty="0" smtClean="0">
                <a:latin typeface="Symbol" panose="05050102010706020507" pitchFamily="18" charset="2"/>
              </a:rPr>
              <a:t>a</a:t>
            </a:r>
            <a:r>
              <a:rPr lang="en-US" sz="2000" dirty="0" smtClean="0"/>
              <a:t> = P(Type I error)</a:t>
            </a:r>
          </a:p>
          <a:p>
            <a:endParaRPr lang="en-US" dirty="0"/>
          </a:p>
        </p:txBody>
      </p:sp>
    </p:spTree>
    <p:extLst>
      <p:ext uri="{BB962C8B-B14F-4D97-AF65-F5344CB8AC3E}">
        <p14:creationId xmlns:p14="http://schemas.microsoft.com/office/powerpoint/2010/main" val="6179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215" y="11723"/>
            <a:ext cx="7772400" cy="1143000"/>
          </a:xfrm>
        </p:spPr>
        <p:txBody>
          <a:bodyPr/>
          <a:lstStyle/>
          <a:p>
            <a:r>
              <a:rPr lang="en-US" dirty="0" smtClean="0"/>
              <a:t>Christian Harvey</a:t>
            </a:r>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11</a:t>
            </a:fld>
            <a:endParaRPr lang="en-US"/>
          </a:p>
        </p:txBody>
      </p:sp>
      <p:sp>
        <p:nvSpPr>
          <p:cNvPr id="4" name="TextBox 3"/>
          <p:cNvSpPr txBox="1"/>
          <p:nvPr/>
        </p:nvSpPr>
        <p:spPr>
          <a:xfrm>
            <a:off x="304800" y="990600"/>
            <a:ext cx="8135815" cy="1015663"/>
          </a:xfrm>
          <a:prstGeom prst="rect">
            <a:avLst/>
          </a:prstGeom>
          <a:noFill/>
        </p:spPr>
        <p:txBody>
          <a:bodyPr wrap="square" rtlCol="0">
            <a:spAutoFit/>
          </a:bodyPr>
          <a:lstStyle/>
          <a:p>
            <a:r>
              <a:rPr lang="en-US" sz="2000" dirty="0" smtClean="0"/>
              <a:t>In 2014, he </a:t>
            </a:r>
            <a:r>
              <a:rPr lang="en-US" sz="2000" dirty="0"/>
              <a:t>w</a:t>
            </a:r>
            <a:r>
              <a:rPr lang="en-US" sz="2000" dirty="0" smtClean="0"/>
              <a:t>as recorded trying to hire someone to kill a female prosecutor for $200.  He admitted to the crime, but went to trial.  The jury found him “not guilty”.</a:t>
            </a:r>
            <a:endParaRPr lang="en-US" sz="2000" dirty="0"/>
          </a:p>
        </p:txBody>
      </p:sp>
      <p:sp>
        <p:nvSpPr>
          <p:cNvPr id="6" name="TextBox 5"/>
          <p:cNvSpPr txBox="1"/>
          <p:nvPr/>
        </p:nvSpPr>
        <p:spPr>
          <a:xfrm>
            <a:off x="4355122" y="2101160"/>
            <a:ext cx="4217377" cy="2246769"/>
          </a:xfrm>
          <a:prstGeom prst="rect">
            <a:avLst/>
          </a:prstGeom>
          <a:noFill/>
        </p:spPr>
        <p:txBody>
          <a:bodyPr wrap="square" rtlCol="0">
            <a:spAutoFit/>
          </a:bodyPr>
          <a:lstStyle/>
          <a:p>
            <a:r>
              <a:rPr lang="en-US" sz="2000" dirty="0" smtClean="0"/>
              <a:t>Jury analogy for hypothesis testing:</a:t>
            </a:r>
          </a:p>
          <a:p>
            <a:endParaRPr lang="en-US" sz="2000" dirty="0" smtClean="0"/>
          </a:p>
          <a:p>
            <a:r>
              <a:rPr lang="en-US" sz="2000" dirty="0" smtClean="0"/>
              <a:t>H</a:t>
            </a:r>
            <a:r>
              <a:rPr lang="en-US" sz="2000" baseline="-25000" dirty="0" smtClean="0"/>
              <a:t>0</a:t>
            </a:r>
            <a:r>
              <a:rPr lang="en-US" sz="2000" dirty="0" smtClean="0"/>
              <a:t> : Christian Harvey is innocent</a:t>
            </a:r>
          </a:p>
          <a:p>
            <a:r>
              <a:rPr lang="en-US" sz="2000" dirty="0" smtClean="0"/>
              <a:t>H</a:t>
            </a:r>
            <a:r>
              <a:rPr lang="en-US" sz="2000" baseline="-25000" dirty="0" smtClean="0"/>
              <a:t>1</a:t>
            </a:r>
            <a:r>
              <a:rPr lang="en-US" sz="2000" dirty="0" smtClean="0"/>
              <a:t> : Christian Harvey did it</a:t>
            </a:r>
          </a:p>
          <a:p>
            <a:endParaRPr lang="en-US" sz="2000" dirty="0"/>
          </a:p>
          <a:p>
            <a:r>
              <a:rPr lang="en-US" sz="2000" dirty="0" smtClean="0"/>
              <a:t>The 2014 jury FAILED TO REJECT H</a:t>
            </a:r>
            <a:r>
              <a:rPr lang="en-US" sz="2000" baseline="-25000" dirty="0" smtClean="0"/>
              <a:t>0</a:t>
            </a:r>
            <a:r>
              <a:rPr lang="en-US" sz="2000" dirty="0" smtClean="0"/>
              <a:t> when H</a:t>
            </a:r>
            <a:r>
              <a:rPr lang="en-US" sz="2000" baseline="-25000" dirty="0" smtClean="0"/>
              <a:t>0</a:t>
            </a:r>
            <a:r>
              <a:rPr lang="en-US" sz="2000" dirty="0" smtClean="0"/>
              <a:t> was FALSE</a:t>
            </a:r>
            <a:endParaRPr lang="en-US" sz="2000" dirty="0"/>
          </a:p>
        </p:txBody>
      </p:sp>
      <p:sp>
        <p:nvSpPr>
          <p:cNvPr id="5" name="TextBox 4"/>
          <p:cNvSpPr txBox="1"/>
          <p:nvPr/>
        </p:nvSpPr>
        <p:spPr>
          <a:xfrm>
            <a:off x="152400" y="4876800"/>
            <a:ext cx="8686800" cy="1371600"/>
          </a:xfrm>
          <a:prstGeom prst="rect">
            <a:avLst/>
          </a:prstGeom>
          <a:noFill/>
        </p:spPr>
        <p:txBody>
          <a:bodyPr wrap="square" rtlCol="0">
            <a:spAutoFit/>
          </a:bodyPr>
          <a:lstStyle/>
          <a:p>
            <a:r>
              <a:rPr lang="en-US" sz="2000" dirty="0" smtClean="0"/>
              <a:t>Type II error is when we FAIL TO REJECT H</a:t>
            </a:r>
            <a:r>
              <a:rPr lang="en-US" sz="2000" baseline="-25000" dirty="0" smtClean="0"/>
              <a:t>0</a:t>
            </a:r>
            <a:r>
              <a:rPr lang="en-US" sz="2000" dirty="0" smtClean="0"/>
              <a:t> when H</a:t>
            </a:r>
            <a:r>
              <a:rPr lang="en-US" sz="2000" baseline="-25000" dirty="0" smtClean="0"/>
              <a:t>0</a:t>
            </a:r>
            <a:r>
              <a:rPr lang="en-US" sz="2000" dirty="0" smtClean="0"/>
              <a:t> is FALSE: </a:t>
            </a:r>
            <a:r>
              <a:rPr lang="en-US" sz="2000" u="sng" dirty="0" smtClean="0"/>
              <a:t>False Positive</a:t>
            </a:r>
          </a:p>
          <a:p>
            <a:endParaRPr lang="en-US" sz="2000" dirty="0" smtClean="0"/>
          </a:p>
          <a:p>
            <a:r>
              <a:rPr lang="en-US" sz="2000" dirty="0" smtClean="0"/>
              <a:t>Type II error is like letting a guilty man go free.</a:t>
            </a:r>
            <a:endParaRPr lang="en-US" sz="2000" dirty="0"/>
          </a:p>
          <a:p>
            <a:endParaRPr lang="en-US" dirty="0"/>
          </a:p>
        </p:txBody>
      </p:sp>
      <p:sp>
        <p:nvSpPr>
          <p:cNvPr id="8" name="TextBox 7"/>
          <p:cNvSpPr txBox="1"/>
          <p:nvPr/>
        </p:nvSpPr>
        <p:spPr>
          <a:xfrm>
            <a:off x="395653" y="5981001"/>
            <a:ext cx="7552593" cy="769441"/>
          </a:xfrm>
          <a:prstGeom prst="rect">
            <a:avLst/>
          </a:prstGeom>
          <a:solidFill>
            <a:srgbClr val="92D050"/>
          </a:solidFill>
        </p:spPr>
        <p:txBody>
          <a:bodyPr wrap="square" rtlCol="0">
            <a:spAutoFit/>
          </a:bodyPr>
          <a:lstStyle/>
          <a:p>
            <a:r>
              <a:rPr lang="en-US" sz="2000" dirty="0">
                <a:latin typeface="Symbol" panose="05050102010706020507" pitchFamily="18" charset="2"/>
              </a:rPr>
              <a:t>b</a:t>
            </a:r>
            <a:r>
              <a:rPr lang="en-US" sz="2000" dirty="0" smtClean="0"/>
              <a:t> is the probability of making a Type II error:        </a:t>
            </a:r>
            <a:r>
              <a:rPr lang="en-US" sz="2000" dirty="0">
                <a:latin typeface="Symbol" panose="05050102010706020507" pitchFamily="18" charset="2"/>
              </a:rPr>
              <a:t>b</a:t>
            </a:r>
            <a:r>
              <a:rPr lang="en-US" sz="2000" dirty="0" smtClean="0"/>
              <a:t> = P(Type II error)</a:t>
            </a:r>
          </a:p>
          <a:p>
            <a:endParaRPr lang="en-US" dirty="0"/>
          </a:p>
        </p:txBody>
      </p:sp>
      <p:pic>
        <p:nvPicPr>
          <p:cNvPr id="305154" name="Picture 2" descr="http://images.westword.com/imager/b/original/5855058/ff75/christian.harvey.mug.s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06263"/>
            <a:ext cx="2532185" cy="281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9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fade">
                                      <p:cBhvr>
                                        <p:cTn id="7" dur="500"/>
                                        <p:tgtEl>
                                          <p:spTgt spid="305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sldNum" sz="quarter" idx="12"/>
          </p:nvPr>
        </p:nvSpPr>
        <p:spPr>
          <a:noFill/>
        </p:spPr>
        <p:txBody>
          <a:bodyPr/>
          <a:lstStyle/>
          <a:p>
            <a:fld id="{940B7248-ED47-45DF-A198-8C13D440D7A4}" type="slidenum">
              <a:rPr lang="en-US" smtClean="0"/>
              <a:pPr/>
              <a:t>12</a:t>
            </a:fld>
            <a:endParaRPr lang="en-US" smtClean="0"/>
          </a:p>
        </p:txBody>
      </p:sp>
      <p:sp>
        <p:nvSpPr>
          <p:cNvPr id="9220" name="Rectangle 2"/>
          <p:cNvSpPr>
            <a:spLocks noGrp="1" noChangeArrowheads="1"/>
          </p:cNvSpPr>
          <p:nvPr>
            <p:ph type="title"/>
          </p:nvPr>
        </p:nvSpPr>
        <p:spPr>
          <a:xfrm>
            <a:off x="685800" y="304800"/>
            <a:ext cx="7772400" cy="1143000"/>
          </a:xfrm>
        </p:spPr>
        <p:txBody>
          <a:bodyPr/>
          <a:lstStyle/>
          <a:p>
            <a:r>
              <a:rPr lang="en-US" sz="3600" dirty="0" smtClean="0"/>
              <a:t>P(Type I Error): </a:t>
            </a:r>
            <a:r>
              <a:rPr lang="en-US" sz="3600" dirty="0" smtClean="0">
                <a:latin typeface="Symbol" pitchFamily="18" charset="2"/>
              </a:rPr>
              <a:t>a            </a:t>
            </a:r>
            <a:br>
              <a:rPr lang="en-US" sz="3600" dirty="0" smtClean="0">
                <a:latin typeface="Symbol" pitchFamily="18" charset="2"/>
              </a:rPr>
            </a:br>
            <a:r>
              <a:rPr lang="en-US" sz="3600" dirty="0" smtClean="0">
                <a:ea typeface="Tahoma" panose="020B0604030504040204" pitchFamily="34" charset="0"/>
                <a:cs typeface="Tahoma" panose="020B0604030504040204" pitchFamily="34" charset="0"/>
              </a:rPr>
              <a:t>P(</a:t>
            </a:r>
            <a:r>
              <a:rPr lang="en-US" sz="3600" dirty="0" smtClean="0"/>
              <a:t>Type II Error)</a:t>
            </a:r>
            <a:r>
              <a:rPr lang="en-US" sz="3600" dirty="0" smtClean="0">
                <a:latin typeface="Symbol" pitchFamily="18" charset="2"/>
              </a:rPr>
              <a:t>: b</a:t>
            </a:r>
            <a:endParaRPr lang="en-US" dirty="0" smtClean="0">
              <a:latin typeface="Symbol" pitchFamily="18" charset="2"/>
            </a:endParaRPr>
          </a:p>
        </p:txBody>
      </p:sp>
      <p:sp>
        <p:nvSpPr>
          <p:cNvPr id="9221" name="Rectangle 3"/>
          <p:cNvSpPr>
            <a:spLocks noGrp="1" noChangeArrowheads="1"/>
          </p:cNvSpPr>
          <p:nvPr>
            <p:ph type="body" idx="1"/>
          </p:nvPr>
        </p:nvSpPr>
        <p:spPr>
          <a:xfrm>
            <a:off x="304800" y="1524000"/>
            <a:ext cx="8534400" cy="4114800"/>
          </a:xfrm>
        </p:spPr>
        <p:txBody>
          <a:bodyPr/>
          <a:lstStyle/>
          <a:p>
            <a:r>
              <a:rPr lang="en-US" sz="2000" u="sng" dirty="0" smtClean="0"/>
              <a:t>Conclusion:</a:t>
            </a:r>
            <a:r>
              <a:rPr lang="en-US" sz="2000" dirty="0" smtClean="0"/>
              <a:t> We must be willing to assume some risk of error because our point estimate will be different each time we sample.</a:t>
            </a:r>
          </a:p>
          <a:p>
            <a:pPr lvl="1"/>
            <a:r>
              <a:rPr lang="en-US" sz="2000" dirty="0" smtClean="0">
                <a:solidFill>
                  <a:srgbClr val="00B050"/>
                </a:solidFill>
              </a:rPr>
              <a:t>Type I error : when we </a:t>
            </a:r>
            <a:r>
              <a:rPr lang="en-US" sz="2000" u="sng" dirty="0" smtClean="0">
                <a:solidFill>
                  <a:srgbClr val="00B050"/>
                </a:solidFill>
              </a:rPr>
              <a:t>reject</a:t>
            </a:r>
            <a:r>
              <a:rPr lang="en-US" sz="2000" dirty="0" smtClean="0">
                <a:solidFill>
                  <a:srgbClr val="00B050"/>
                </a:solidFill>
              </a:rPr>
              <a:t> null hypothesis, H</a:t>
            </a:r>
            <a:r>
              <a:rPr lang="en-US" sz="2000" baseline="-25000" dirty="0" smtClean="0">
                <a:solidFill>
                  <a:srgbClr val="00B050"/>
                </a:solidFill>
              </a:rPr>
              <a:t>0</a:t>
            </a:r>
            <a:r>
              <a:rPr lang="en-US" sz="2000" dirty="0">
                <a:solidFill>
                  <a:srgbClr val="00B050"/>
                </a:solidFill>
              </a:rPr>
              <a:t> </a:t>
            </a:r>
            <a:r>
              <a:rPr lang="en-US" sz="2000" dirty="0" smtClean="0">
                <a:solidFill>
                  <a:srgbClr val="00B050"/>
                </a:solidFill>
              </a:rPr>
              <a:t>when it is TRUE.</a:t>
            </a:r>
          </a:p>
          <a:p>
            <a:pPr lvl="1"/>
            <a:r>
              <a:rPr lang="en-US" sz="2000" dirty="0" smtClean="0">
                <a:solidFill>
                  <a:srgbClr val="00B050"/>
                </a:solidFill>
              </a:rPr>
              <a:t>P(Type I error) = P(we reject H</a:t>
            </a:r>
            <a:r>
              <a:rPr lang="en-US" sz="2000" baseline="-25000" dirty="0" smtClean="0">
                <a:solidFill>
                  <a:srgbClr val="00B050"/>
                </a:solidFill>
              </a:rPr>
              <a:t>0</a:t>
            </a:r>
            <a:r>
              <a:rPr lang="en-US" sz="2000" dirty="0" smtClean="0">
                <a:solidFill>
                  <a:srgbClr val="00B050"/>
                </a:solidFill>
              </a:rPr>
              <a:t> when it is true) = </a:t>
            </a:r>
            <a:r>
              <a:rPr lang="en-US" sz="2000" dirty="0" smtClean="0">
                <a:solidFill>
                  <a:srgbClr val="00B050"/>
                </a:solidFill>
                <a:latin typeface="Symbol" pitchFamily="18" charset="2"/>
              </a:rPr>
              <a:t>a </a:t>
            </a:r>
            <a:endParaRPr lang="en-US" sz="2000" dirty="0" smtClean="0">
              <a:solidFill>
                <a:srgbClr val="00B050"/>
              </a:solidFill>
            </a:endParaRPr>
          </a:p>
          <a:p>
            <a:pPr lvl="1"/>
            <a:r>
              <a:rPr lang="en-US" sz="2000" dirty="0" smtClean="0">
                <a:solidFill>
                  <a:schemeClr val="accent6"/>
                </a:solidFill>
              </a:rPr>
              <a:t>Type II error: when we </a:t>
            </a:r>
            <a:r>
              <a:rPr lang="en-US" sz="2000" u="sng" dirty="0" smtClean="0">
                <a:solidFill>
                  <a:schemeClr val="accent6"/>
                </a:solidFill>
              </a:rPr>
              <a:t>fail to reject </a:t>
            </a:r>
            <a:r>
              <a:rPr lang="en-US" sz="2000" dirty="0" smtClean="0">
                <a:solidFill>
                  <a:schemeClr val="accent6"/>
                </a:solidFill>
              </a:rPr>
              <a:t>the null hypothesis, H</a:t>
            </a:r>
            <a:r>
              <a:rPr lang="en-US" sz="2000" baseline="-25000" dirty="0" smtClean="0">
                <a:solidFill>
                  <a:schemeClr val="accent6"/>
                </a:solidFill>
              </a:rPr>
              <a:t>0</a:t>
            </a:r>
            <a:r>
              <a:rPr lang="en-US" sz="2000" dirty="0">
                <a:solidFill>
                  <a:schemeClr val="accent6"/>
                </a:solidFill>
              </a:rPr>
              <a:t> </a:t>
            </a:r>
            <a:r>
              <a:rPr lang="en-US" sz="2000" dirty="0" smtClean="0">
                <a:solidFill>
                  <a:schemeClr val="accent6"/>
                </a:solidFill>
              </a:rPr>
              <a:t>when it is FALSE.</a:t>
            </a:r>
          </a:p>
          <a:p>
            <a:pPr lvl="1"/>
            <a:r>
              <a:rPr lang="en-US" sz="2000" dirty="0" smtClean="0">
                <a:solidFill>
                  <a:schemeClr val="accent6"/>
                </a:solidFill>
              </a:rPr>
              <a:t>P(Type II error)= P(we accept H</a:t>
            </a:r>
            <a:r>
              <a:rPr lang="en-US" sz="2000" baseline="-25000" dirty="0" smtClean="0">
                <a:solidFill>
                  <a:schemeClr val="accent6"/>
                </a:solidFill>
              </a:rPr>
              <a:t>0</a:t>
            </a:r>
            <a:r>
              <a:rPr lang="en-US" sz="2000" dirty="0" smtClean="0">
                <a:solidFill>
                  <a:schemeClr val="accent6"/>
                </a:solidFill>
              </a:rPr>
              <a:t> when it is false) = </a:t>
            </a:r>
            <a:r>
              <a:rPr lang="en-US" sz="2000" dirty="0" smtClean="0">
                <a:solidFill>
                  <a:schemeClr val="accent6"/>
                </a:solidFill>
                <a:latin typeface="Symbol" pitchFamily="18" charset="2"/>
              </a:rPr>
              <a:t>b</a:t>
            </a:r>
          </a:p>
          <a:p>
            <a:pPr lvl="1"/>
            <a:endParaRPr lang="en-US" sz="2400" dirty="0" smtClean="0">
              <a:solidFill>
                <a:schemeClr val="accent6"/>
              </a:solidFill>
            </a:endParaRPr>
          </a:p>
          <a:p>
            <a:endParaRPr lang="en-US" sz="2800" dirty="0" smtClean="0"/>
          </a:p>
          <a:p>
            <a:endParaRPr lang="en-US" sz="2800" dirty="0" smtClean="0">
              <a:latin typeface="Symbol" pitchFamily="18" charset="2"/>
            </a:endParaRPr>
          </a:p>
        </p:txBody>
      </p:sp>
      <p:graphicFrame>
        <p:nvGraphicFramePr>
          <p:cNvPr id="2" name="Table 1"/>
          <p:cNvGraphicFramePr>
            <a:graphicFrameLocks noGrp="1"/>
          </p:cNvGraphicFramePr>
          <p:nvPr>
            <p:extLst>
              <p:ext uri="{D42A27DB-BD31-4B8C-83A1-F6EECF244321}">
                <p14:modId xmlns:p14="http://schemas.microsoft.com/office/powerpoint/2010/main" val="462905772"/>
              </p:ext>
            </p:extLst>
          </p:nvPr>
        </p:nvGraphicFramePr>
        <p:xfrm>
          <a:off x="1143000" y="4191000"/>
          <a:ext cx="6629400" cy="1651000"/>
        </p:xfrm>
        <a:graphic>
          <a:graphicData uri="http://schemas.openxmlformats.org/drawingml/2006/table">
            <a:tbl>
              <a:tblPr firstRow="1" bandRow="1">
                <a:tableStyleId>{5C22544A-7EE6-4342-B048-85BDC9FD1C3A}</a:tableStyleId>
              </a:tblPr>
              <a:tblGrid>
                <a:gridCol w="2278380"/>
                <a:gridCol w="2141220"/>
                <a:gridCol w="2209800"/>
              </a:tblGrid>
              <a:tr h="370840">
                <a:tc>
                  <a:txBody>
                    <a:bodyPr/>
                    <a:lstStyle/>
                    <a:p>
                      <a:r>
                        <a:rPr lang="en-US" dirty="0" smtClean="0"/>
                        <a:t>Conclusion</a:t>
                      </a:r>
                      <a:endParaRPr lang="en-US" dirty="0"/>
                    </a:p>
                  </a:txBody>
                  <a:tcPr/>
                </a:tc>
                <a:tc>
                  <a:txBody>
                    <a:bodyPr/>
                    <a:lstStyle/>
                    <a:p>
                      <a:r>
                        <a:rPr lang="en-US" dirty="0" smtClean="0"/>
                        <a:t>H</a:t>
                      </a:r>
                      <a:r>
                        <a:rPr lang="en-US" baseline="-25000" dirty="0" smtClean="0"/>
                        <a:t>0</a:t>
                      </a:r>
                      <a:r>
                        <a:rPr lang="en-US" dirty="0" smtClean="0"/>
                        <a:t> is TRUE</a:t>
                      </a:r>
                      <a:endParaRPr lang="en-US" dirty="0"/>
                    </a:p>
                  </a:txBody>
                  <a:tcPr/>
                </a:tc>
                <a:tc>
                  <a:txBody>
                    <a:bodyPr/>
                    <a:lstStyle/>
                    <a:p>
                      <a:r>
                        <a:rPr lang="en-US" dirty="0" smtClean="0"/>
                        <a:t>H</a:t>
                      </a:r>
                      <a:r>
                        <a:rPr lang="en-US" baseline="-25000" dirty="0" smtClean="0"/>
                        <a:t>0</a:t>
                      </a:r>
                      <a:r>
                        <a:rPr lang="en-US" dirty="0" smtClean="0"/>
                        <a:t>  is FALSE</a:t>
                      </a:r>
                      <a:endParaRPr lang="en-US" dirty="0"/>
                    </a:p>
                  </a:txBody>
                  <a:tcPr/>
                </a:tc>
              </a:tr>
              <a:tr h="370840">
                <a:tc>
                  <a:txBody>
                    <a:bodyPr/>
                    <a:lstStyle/>
                    <a:p>
                      <a:r>
                        <a:rPr lang="en-US" dirty="0" smtClean="0"/>
                        <a:t>Fail to reject H</a:t>
                      </a:r>
                      <a:r>
                        <a:rPr lang="en-US" baseline="-25000" dirty="0" smtClean="0"/>
                        <a:t>0</a:t>
                      </a:r>
                      <a:endParaRPr lang="en-US" dirty="0"/>
                    </a:p>
                  </a:txBody>
                  <a:tcPr/>
                </a:tc>
                <a:tc>
                  <a:txBody>
                    <a:bodyPr/>
                    <a:lstStyle/>
                    <a:p>
                      <a:r>
                        <a:rPr lang="en-US" dirty="0" smtClean="0"/>
                        <a:t>No error</a:t>
                      </a:r>
                      <a:endParaRPr lang="en-US" dirty="0"/>
                    </a:p>
                  </a:txBody>
                  <a:tcPr/>
                </a:tc>
                <a:tc>
                  <a:txBody>
                    <a:bodyPr/>
                    <a:lstStyle/>
                    <a:p>
                      <a:r>
                        <a:rPr lang="en-US" dirty="0" smtClean="0"/>
                        <a:t>Type</a:t>
                      </a:r>
                      <a:r>
                        <a:rPr lang="en-US" baseline="0" dirty="0" smtClean="0"/>
                        <a:t> II error</a:t>
                      </a:r>
                    </a:p>
                    <a:p>
                      <a:r>
                        <a:rPr lang="en-US" baseline="0" dirty="0" smtClean="0"/>
                        <a:t>P(Type II error) = </a:t>
                      </a:r>
                      <a:r>
                        <a:rPr lang="en-US" baseline="0" dirty="0" smtClean="0">
                          <a:latin typeface="Symbol" pitchFamily="18" charset="2"/>
                        </a:rPr>
                        <a:t>b</a:t>
                      </a:r>
                      <a:endParaRPr lang="en-US" dirty="0">
                        <a:latin typeface="Symbol" pitchFamily="18" charset="2"/>
                      </a:endParaRPr>
                    </a:p>
                  </a:txBody>
                  <a:tcPr/>
                </a:tc>
              </a:tr>
              <a:tr h="370840">
                <a:tc>
                  <a:txBody>
                    <a:bodyPr/>
                    <a:lstStyle/>
                    <a:p>
                      <a:r>
                        <a:rPr lang="en-US" dirty="0" smtClean="0"/>
                        <a:t>Reject H</a:t>
                      </a:r>
                      <a:r>
                        <a:rPr lang="en-US" baseline="-25000" dirty="0" smtClean="0"/>
                        <a:t>0</a:t>
                      </a:r>
                      <a:endParaRPr lang="en-US" dirty="0"/>
                    </a:p>
                  </a:txBody>
                  <a:tcPr/>
                </a:tc>
                <a:tc>
                  <a:txBody>
                    <a:bodyPr/>
                    <a:lstStyle/>
                    <a:p>
                      <a:r>
                        <a:rPr lang="en-US" dirty="0" smtClean="0"/>
                        <a:t>Type I error</a:t>
                      </a:r>
                    </a:p>
                    <a:p>
                      <a:r>
                        <a:rPr lang="en-US" dirty="0" smtClean="0"/>
                        <a:t>P(Type</a:t>
                      </a:r>
                      <a:r>
                        <a:rPr lang="en-US" baseline="0" dirty="0" smtClean="0"/>
                        <a:t> I error) = </a:t>
                      </a:r>
                      <a:r>
                        <a:rPr lang="en-US" baseline="0" dirty="0" smtClean="0">
                          <a:latin typeface="Symbol" pitchFamily="18" charset="2"/>
                        </a:rPr>
                        <a:t>a</a:t>
                      </a:r>
                      <a:endParaRPr lang="en-US" dirty="0">
                        <a:latin typeface="Symbol" pitchFamily="18" charset="2"/>
                      </a:endParaRPr>
                    </a:p>
                  </a:txBody>
                  <a:tcPr/>
                </a:tc>
                <a:tc>
                  <a:txBody>
                    <a:bodyPr/>
                    <a:lstStyle/>
                    <a:p>
                      <a:r>
                        <a:rPr lang="en-US" dirty="0" smtClean="0"/>
                        <a:t>No error</a:t>
                      </a:r>
                      <a:endParaRPr 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P(Type I Error) = </a:t>
            </a:r>
            <a:r>
              <a:rPr lang="en-US" dirty="0" smtClean="0">
                <a:latin typeface="Symbol" pitchFamily="18" charset="2"/>
              </a:rPr>
              <a:t>a</a:t>
            </a:r>
            <a:endParaRPr lang="en-US" dirty="0"/>
          </a:p>
        </p:txBody>
      </p:sp>
      <p:sp>
        <p:nvSpPr>
          <p:cNvPr id="4" name="Content Placeholder 3"/>
          <p:cNvSpPr>
            <a:spLocks noGrp="1"/>
          </p:cNvSpPr>
          <p:nvPr>
            <p:ph idx="1"/>
          </p:nvPr>
        </p:nvSpPr>
        <p:spPr>
          <a:xfrm>
            <a:off x="685800" y="990600"/>
            <a:ext cx="7772400" cy="4114800"/>
          </a:xfrm>
        </p:spPr>
        <p:txBody>
          <a:bodyPr/>
          <a:lstStyle/>
          <a:p>
            <a:r>
              <a:rPr lang="en-US" sz="2000" dirty="0" smtClean="0"/>
              <a:t>Type I (</a:t>
            </a:r>
            <a:r>
              <a:rPr lang="en-US" sz="2000" dirty="0" smtClean="0">
                <a:latin typeface="Symbol" pitchFamily="18" charset="2"/>
              </a:rPr>
              <a:t>a</a:t>
            </a:r>
            <a:r>
              <a:rPr lang="en-US" sz="2000" dirty="0" smtClean="0"/>
              <a:t>) error is the probability that the analyst will reject H</a:t>
            </a:r>
            <a:r>
              <a:rPr lang="en-US" sz="2000" baseline="-25000" dirty="0" smtClean="0"/>
              <a:t>0</a:t>
            </a:r>
            <a:r>
              <a:rPr lang="en-US" sz="2000" dirty="0" smtClean="0"/>
              <a:t> when it is TRUE</a:t>
            </a:r>
          </a:p>
          <a:p>
            <a:r>
              <a:rPr lang="en-US" sz="2000" dirty="0" smtClean="0"/>
              <a:t> </a:t>
            </a:r>
            <a:r>
              <a:rPr lang="en-US" sz="2000" dirty="0" smtClean="0">
                <a:latin typeface="Symbol" pitchFamily="18" charset="2"/>
              </a:rPr>
              <a:t>a</a:t>
            </a:r>
            <a:r>
              <a:rPr lang="en-US" sz="2000" dirty="0" smtClean="0"/>
              <a:t> is selected before a test begins</a:t>
            </a:r>
          </a:p>
          <a:p>
            <a:r>
              <a:rPr lang="en-US" sz="2000" dirty="0" smtClean="0"/>
              <a:t>It is the probability that the test statistic (z</a:t>
            </a:r>
            <a:r>
              <a:rPr lang="en-US" sz="2000" baseline="-25000" dirty="0" smtClean="0"/>
              <a:t>0</a:t>
            </a:r>
            <a:r>
              <a:rPr lang="en-US" sz="2000" dirty="0" smtClean="0"/>
              <a:t> ) will fall outside of the “acceptance” region for H</a:t>
            </a:r>
            <a:r>
              <a:rPr lang="en-US" sz="2000" baseline="-25000" dirty="0" smtClean="0"/>
              <a:t>0</a:t>
            </a:r>
            <a:r>
              <a:rPr lang="en-US" sz="2000" dirty="0" smtClean="0"/>
              <a:t> </a:t>
            </a:r>
            <a:endParaRPr lang="en-US" sz="2000"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13</a:t>
            </a:fld>
            <a:endParaRPr lang="en-US"/>
          </a:p>
        </p:txBody>
      </p:sp>
      <p:pic>
        <p:nvPicPr>
          <p:cNvPr id="293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19400"/>
            <a:ext cx="2228920" cy="328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8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971813"/>
            <a:ext cx="2590800" cy="298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8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3277663"/>
            <a:ext cx="3352800" cy="236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pPr algn="l"/>
            <a:r>
              <a:rPr lang="en-US" sz="2400" u="sng" dirty="0" smtClean="0"/>
              <a:t>Problem</a:t>
            </a:r>
            <a:endParaRPr lang="en-US" sz="2400" u="sng" dirty="0"/>
          </a:p>
        </p:txBody>
      </p:sp>
      <p:sp>
        <p:nvSpPr>
          <p:cNvPr id="3" name="Content Placeholder 2"/>
          <p:cNvSpPr>
            <a:spLocks noGrp="1"/>
          </p:cNvSpPr>
          <p:nvPr>
            <p:ph idx="1"/>
          </p:nvPr>
        </p:nvSpPr>
        <p:spPr>
          <a:xfrm>
            <a:off x="609600" y="1066800"/>
            <a:ext cx="8382000" cy="4038600"/>
          </a:xfrm>
        </p:spPr>
        <p:txBody>
          <a:bodyPr/>
          <a:lstStyle/>
          <a:p>
            <a:pPr marL="0" indent="0">
              <a:buNone/>
            </a:pPr>
            <a:r>
              <a:rPr lang="en-US" sz="2400" dirty="0" smtClean="0"/>
              <a:t>Output voltage is assumed to be normally distributed.  The std dev is known to be .25V.</a:t>
            </a:r>
          </a:p>
          <a:p>
            <a:pPr marL="0" indent="0">
              <a:buNone/>
            </a:pPr>
            <a:endParaRPr lang="en-US" sz="2400" dirty="0" smtClean="0"/>
          </a:p>
          <a:p>
            <a:pPr>
              <a:buFont typeface="+mj-lt"/>
              <a:buAutoNum type="arabicPeriod"/>
            </a:pPr>
            <a:r>
              <a:rPr lang="en-US" sz="2400" dirty="0" smtClean="0"/>
              <a:t>What is the std. dev. of a sample of 10 of these units?</a:t>
            </a:r>
          </a:p>
          <a:p>
            <a:pPr>
              <a:buFont typeface="+mj-lt"/>
              <a:buAutoNum type="arabicPeriod"/>
            </a:pPr>
            <a:r>
              <a:rPr lang="en-US" sz="2400" dirty="0" smtClean="0"/>
              <a:t>The hypothesis test to determine if the mean is 9V or not is:</a:t>
            </a:r>
          </a:p>
          <a:p>
            <a:pPr lvl="1"/>
            <a:r>
              <a:rPr lang="en-US" sz="2400" dirty="0" smtClean="0"/>
              <a:t>H</a:t>
            </a:r>
            <a:r>
              <a:rPr lang="en-US" sz="2400" baseline="-25000" dirty="0" smtClean="0"/>
              <a:t>0</a:t>
            </a:r>
            <a:r>
              <a:rPr lang="en-US" sz="2400" dirty="0" smtClean="0"/>
              <a:t>  : </a:t>
            </a:r>
            <a:r>
              <a:rPr lang="en-US" sz="2400" dirty="0" smtClean="0">
                <a:latin typeface="Symbol" pitchFamily="18" charset="2"/>
              </a:rPr>
              <a:t>m</a:t>
            </a:r>
            <a:r>
              <a:rPr lang="en-US" sz="2400" dirty="0" smtClean="0"/>
              <a:t> = 9 V</a:t>
            </a:r>
          </a:p>
          <a:p>
            <a:pPr lvl="1"/>
            <a:r>
              <a:rPr lang="en-US" sz="2400" dirty="0" smtClean="0"/>
              <a:t>H</a:t>
            </a:r>
            <a:r>
              <a:rPr lang="en-US" sz="2400" baseline="-25000" dirty="0" smtClean="0"/>
              <a:t>1</a:t>
            </a:r>
            <a:r>
              <a:rPr lang="en-US" sz="2400" dirty="0" smtClean="0"/>
              <a:t>  : </a:t>
            </a:r>
            <a:r>
              <a:rPr lang="en-US" sz="2400" dirty="0" smtClean="0">
                <a:latin typeface="Symbol" pitchFamily="18" charset="2"/>
              </a:rPr>
              <a:t>m</a:t>
            </a:r>
            <a:r>
              <a:rPr lang="en-US" sz="2400" dirty="0" smtClean="0"/>
              <a:t> ≠ 9 V</a:t>
            </a:r>
          </a:p>
          <a:p>
            <a:pPr>
              <a:buFont typeface="+mj-lt"/>
              <a:buAutoNum type="arabicPeriod"/>
            </a:pPr>
            <a:r>
              <a:rPr lang="en-US" sz="2400" dirty="0" smtClean="0"/>
              <a:t>H</a:t>
            </a:r>
            <a:r>
              <a:rPr lang="en-US" sz="2400" baseline="-25000" dirty="0" smtClean="0"/>
              <a:t>0</a:t>
            </a:r>
            <a:r>
              <a:rPr lang="en-US" sz="2400" dirty="0" smtClean="0"/>
              <a:t>  will be rejected if a sample mean of 10 units is less than 8.796V or greater than 9.204V.  What is the probability of Type I error, </a:t>
            </a:r>
            <a:r>
              <a:rPr lang="en-US" sz="2400" dirty="0" smtClean="0">
                <a:latin typeface="Symbol" pitchFamily="18" charset="2"/>
              </a:rPr>
              <a:t>a</a:t>
            </a:r>
            <a:r>
              <a:rPr lang="en-US" sz="2400" dirty="0" smtClean="0"/>
              <a:t>?  Answer to three decimal places.</a:t>
            </a:r>
            <a:endParaRPr lang="en-US" sz="2400" dirty="0"/>
          </a:p>
        </p:txBody>
      </p:sp>
      <p:sp>
        <p:nvSpPr>
          <p:cNvPr id="4" name="Slide Number Placeholder 3"/>
          <p:cNvSpPr>
            <a:spLocks noGrp="1"/>
          </p:cNvSpPr>
          <p:nvPr>
            <p:ph type="sldNum" sz="quarter" idx="12"/>
          </p:nvPr>
        </p:nvSpPr>
        <p:spPr/>
        <p:txBody>
          <a:bodyPr/>
          <a:lstStyle/>
          <a:p>
            <a:pPr>
              <a:defRPr/>
            </a:pPr>
            <a:fld id="{5C9024B4-9D5D-4093-A124-20F689F7BAED}"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Definitions of </a:t>
            </a:r>
            <a:br>
              <a:rPr lang="en-US" sz="3600" dirty="0" smtClean="0"/>
            </a:br>
            <a:endParaRPr lang="en-US" sz="3600" dirty="0"/>
          </a:p>
        </p:txBody>
      </p:sp>
      <p:sp>
        <p:nvSpPr>
          <p:cNvPr id="5" name="Content Placeholder 4"/>
          <p:cNvSpPr>
            <a:spLocks noGrp="1"/>
          </p:cNvSpPr>
          <p:nvPr>
            <p:ph idx="1"/>
          </p:nvPr>
        </p:nvSpPr>
        <p:spPr>
          <a:xfrm>
            <a:off x="381000" y="1752600"/>
            <a:ext cx="8610600" cy="4114800"/>
          </a:xfrm>
        </p:spPr>
        <p:txBody>
          <a:bodyPr/>
          <a:lstStyle/>
          <a:p>
            <a:pPr marL="0" indent="0">
              <a:buNone/>
            </a:pPr>
            <a:r>
              <a:rPr lang="en-US" sz="1400" b="1" dirty="0" smtClean="0"/>
              <a:t>-</a:t>
            </a:r>
            <a:r>
              <a:rPr lang="en-US" sz="1400" b="1" dirty="0" err="1" smtClean="0"/>
              <a:t>z</a:t>
            </a:r>
            <a:r>
              <a:rPr lang="en-US" sz="1400" b="1" baseline="-25000" dirty="0" err="1" smtClean="0">
                <a:latin typeface="Symbol" pitchFamily="18" charset="2"/>
              </a:rPr>
              <a:t>a</a:t>
            </a:r>
            <a:r>
              <a:rPr lang="en-US" sz="1400" b="1" dirty="0" smtClean="0"/>
              <a:t>  </a:t>
            </a:r>
            <a:r>
              <a:rPr lang="en-US" sz="1400" dirty="0" smtClean="0"/>
              <a:t>is the numerical value of z such that the area </a:t>
            </a:r>
            <a:r>
              <a:rPr lang="en-US" sz="1400" u="sng" dirty="0" smtClean="0"/>
              <a:t>below</a:t>
            </a:r>
            <a:r>
              <a:rPr lang="en-US" sz="1400" dirty="0" smtClean="0"/>
              <a:t> it is </a:t>
            </a:r>
            <a:r>
              <a:rPr lang="en-US" sz="1400" dirty="0" smtClean="0">
                <a:latin typeface="Symbol" pitchFamily="18" charset="2"/>
              </a:rPr>
              <a:t>a  </a:t>
            </a:r>
          </a:p>
          <a:p>
            <a:pPr marL="0" indent="0">
              <a:buNone/>
            </a:pPr>
            <a:r>
              <a:rPr lang="en-US" sz="1400" b="1" dirty="0" smtClean="0"/>
              <a:t> </a:t>
            </a:r>
            <a:r>
              <a:rPr lang="en-US" sz="1400" b="1" dirty="0" err="1" smtClean="0"/>
              <a:t>z</a:t>
            </a:r>
            <a:r>
              <a:rPr lang="en-US" sz="1400" b="1" baseline="-25000" dirty="0" err="1" smtClean="0">
                <a:latin typeface="Symbol" pitchFamily="18" charset="2"/>
              </a:rPr>
              <a:t>a</a:t>
            </a:r>
            <a:r>
              <a:rPr lang="en-US" sz="1400" dirty="0" smtClean="0"/>
              <a:t>  </a:t>
            </a:r>
            <a:r>
              <a:rPr lang="en-US" sz="1400" dirty="0"/>
              <a:t>is the numerical value of z such that the </a:t>
            </a:r>
            <a:r>
              <a:rPr lang="en-US" sz="1400" dirty="0" smtClean="0"/>
              <a:t>area </a:t>
            </a:r>
            <a:r>
              <a:rPr lang="en-US" sz="1400" u="sng" dirty="0" smtClean="0"/>
              <a:t>above</a:t>
            </a:r>
            <a:r>
              <a:rPr lang="en-US" sz="1400" dirty="0" smtClean="0"/>
              <a:t> </a:t>
            </a:r>
            <a:r>
              <a:rPr lang="en-US" sz="1400" dirty="0"/>
              <a:t>it is </a:t>
            </a:r>
            <a:r>
              <a:rPr lang="en-US" sz="1400" dirty="0" smtClean="0">
                <a:latin typeface="Symbol" pitchFamily="18" charset="2"/>
              </a:rPr>
              <a:t>a</a:t>
            </a:r>
          </a:p>
          <a:p>
            <a:pPr marL="0" indent="0">
              <a:buNone/>
            </a:pPr>
            <a:endParaRPr lang="en-US" sz="1400" dirty="0" smtClean="0">
              <a:latin typeface="Symbol" pitchFamily="18" charset="2"/>
            </a:endParaRPr>
          </a:p>
          <a:p>
            <a:pPr marL="0" indent="0">
              <a:buNone/>
            </a:pPr>
            <a:r>
              <a:rPr lang="en-US" sz="1400" b="1" dirty="0" smtClean="0"/>
              <a:t>-</a:t>
            </a:r>
            <a:r>
              <a:rPr lang="en-US" sz="1400" b="1" dirty="0" err="1" smtClean="0"/>
              <a:t>z</a:t>
            </a:r>
            <a:r>
              <a:rPr lang="en-US" sz="1400" b="1" baseline="-25000" dirty="0" err="1" smtClean="0">
                <a:latin typeface="Symbol" pitchFamily="18" charset="2"/>
              </a:rPr>
              <a:t>a</a:t>
            </a:r>
            <a:r>
              <a:rPr lang="en-US" sz="1400" b="1" baseline="-25000" dirty="0" smtClean="0">
                <a:latin typeface="Symbol" pitchFamily="18" charset="2"/>
              </a:rPr>
              <a:t>/2</a:t>
            </a:r>
            <a:r>
              <a:rPr lang="en-US" sz="1400" dirty="0" smtClean="0"/>
              <a:t>  </a:t>
            </a:r>
            <a:r>
              <a:rPr lang="en-US" sz="1400" dirty="0"/>
              <a:t>is the numerical value of z such that the area </a:t>
            </a:r>
            <a:r>
              <a:rPr lang="en-US" sz="1400" u="sng" dirty="0" smtClean="0"/>
              <a:t>below</a:t>
            </a:r>
            <a:r>
              <a:rPr lang="en-US" sz="1400" dirty="0" smtClean="0"/>
              <a:t> </a:t>
            </a:r>
            <a:r>
              <a:rPr lang="en-US" sz="1400" dirty="0"/>
              <a:t>it is </a:t>
            </a:r>
            <a:r>
              <a:rPr lang="en-US" sz="1400" dirty="0" smtClean="0">
                <a:latin typeface="Symbol" pitchFamily="18" charset="2"/>
              </a:rPr>
              <a:t>a/2</a:t>
            </a:r>
          </a:p>
          <a:p>
            <a:pPr marL="0" indent="0">
              <a:buNone/>
            </a:pPr>
            <a:r>
              <a:rPr lang="en-US" sz="1400" b="1" dirty="0" smtClean="0"/>
              <a:t> </a:t>
            </a:r>
            <a:r>
              <a:rPr lang="en-US" sz="1400" b="1" dirty="0" err="1" smtClean="0"/>
              <a:t>z</a:t>
            </a:r>
            <a:r>
              <a:rPr lang="en-US" sz="1400" b="1" baseline="-25000" dirty="0" err="1" smtClean="0">
                <a:latin typeface="Symbol" pitchFamily="18" charset="2"/>
              </a:rPr>
              <a:t>a</a:t>
            </a:r>
            <a:r>
              <a:rPr lang="en-US" sz="1400" b="1" baseline="-25000" dirty="0" smtClean="0">
                <a:latin typeface="Symbol" pitchFamily="18" charset="2"/>
              </a:rPr>
              <a:t>/2</a:t>
            </a:r>
            <a:r>
              <a:rPr lang="en-US" sz="1400" dirty="0" smtClean="0"/>
              <a:t>  </a:t>
            </a:r>
            <a:r>
              <a:rPr lang="en-US" sz="1400" dirty="0"/>
              <a:t>is the numerical value of z such that the area </a:t>
            </a:r>
            <a:r>
              <a:rPr lang="en-US" sz="1400" u="sng" dirty="0"/>
              <a:t>above</a:t>
            </a:r>
            <a:r>
              <a:rPr lang="en-US" sz="1400" dirty="0"/>
              <a:t> it is </a:t>
            </a:r>
            <a:r>
              <a:rPr lang="en-US" sz="1400" dirty="0" smtClean="0">
                <a:latin typeface="Symbol" pitchFamily="18" charset="2"/>
              </a:rPr>
              <a:t>a/2</a:t>
            </a:r>
            <a:endParaRPr lang="en-US" sz="1400" dirty="0">
              <a:latin typeface="Symbol" pitchFamily="18" charset="2"/>
            </a:endParaRPr>
          </a:p>
          <a:p>
            <a:endParaRPr lang="en-US" dirty="0" smtClean="0">
              <a:latin typeface="+mj-lt"/>
            </a:endParaRPr>
          </a:p>
          <a:p>
            <a:endParaRPr lang="en-US" baseline="-25000" dirty="0">
              <a:latin typeface="+mj-lt"/>
            </a:endParaRPr>
          </a:p>
          <a:p>
            <a:pPr marL="0" indent="0">
              <a:buNone/>
            </a:pPr>
            <a:endParaRPr lang="en-US" baseline="-25000" dirty="0" smtClean="0">
              <a:latin typeface="+mj-lt"/>
            </a:endParaRPr>
          </a:p>
          <a:p>
            <a:pPr marL="0" indent="0">
              <a:buNone/>
            </a:pPr>
            <a:endParaRPr lang="en-US" dirty="0" smtClean="0">
              <a:latin typeface="Symbol" pitchFamily="18" charset="2"/>
            </a:endParaRPr>
          </a:p>
          <a:p>
            <a:endParaRPr lang="en-US" dirty="0">
              <a:latin typeface="Symbol" pitchFamily="18" charset="2"/>
            </a:endParaRPr>
          </a:p>
          <a:p>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15</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53890055"/>
              </p:ext>
            </p:extLst>
          </p:nvPr>
        </p:nvGraphicFramePr>
        <p:xfrm>
          <a:off x="1447800" y="609600"/>
          <a:ext cx="6519862" cy="838200"/>
        </p:xfrm>
        <a:graphic>
          <a:graphicData uri="http://schemas.openxmlformats.org/presentationml/2006/ole">
            <mc:AlternateContent xmlns:mc="http://schemas.openxmlformats.org/markup-compatibility/2006">
              <mc:Choice xmlns:v="urn:schemas-microsoft-com:vml" Requires="v">
                <p:oleObj spid="_x0000_s294976" name="Equation" r:id="rId3" imgW="2666880" imgH="342720" progId="Equation.3">
                  <p:embed/>
                </p:oleObj>
              </mc:Choice>
              <mc:Fallback>
                <p:oleObj name="Equation" r:id="rId3" imgW="2666880" imgH="34272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09600"/>
                        <a:ext cx="6519862" cy="838200"/>
                      </a:xfrm>
                      <a:prstGeom prst="rect">
                        <a:avLst/>
                      </a:prstGeom>
                      <a:solidFill>
                        <a:srgbClr val="CCFFCC"/>
                      </a:solidFill>
                    </p:spPr>
                  </p:pic>
                </p:oleObj>
              </mc:Fallback>
            </mc:AlternateContent>
          </a:graphicData>
        </a:graphic>
      </p:graphicFrame>
    </p:spTree>
    <p:extLst>
      <p:ext uri="{BB962C8B-B14F-4D97-AF65-F5344CB8AC3E}">
        <p14:creationId xmlns:p14="http://schemas.microsoft.com/office/powerpoint/2010/main" val="323056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1402356040"/>
              </p:ext>
            </p:extLst>
          </p:nvPr>
        </p:nvGraphicFramePr>
        <p:xfrm>
          <a:off x="1219200" y="5790411"/>
          <a:ext cx="1066800" cy="772510"/>
        </p:xfrm>
        <a:graphic>
          <a:graphicData uri="http://schemas.openxmlformats.org/presentationml/2006/ole">
            <mc:AlternateContent xmlns:mc="http://schemas.openxmlformats.org/markup-compatibility/2006">
              <mc:Choice xmlns:v="urn:schemas-microsoft-com:vml" Requires="v">
                <p:oleObj spid="_x0000_s125186" name="Equation" r:id="rId3" imgW="736280" imgH="533169" progId="Equation.3">
                  <p:embed/>
                </p:oleObj>
              </mc:Choice>
              <mc:Fallback>
                <p:oleObj name="Equation" r:id="rId3" imgW="736280" imgH="533169" progId="Equation.3">
                  <p:embed/>
                  <p:pic>
                    <p:nvPicPr>
                      <p:cNvPr id="0" name="Picture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790411"/>
                        <a:ext cx="1066800" cy="772510"/>
                      </a:xfrm>
                      <a:prstGeom prst="rect">
                        <a:avLst/>
                      </a:prstGeom>
                      <a:solidFill>
                        <a:schemeClr val="folHlink"/>
                      </a:solidFill>
                    </p:spPr>
                  </p:pic>
                </p:oleObj>
              </mc:Fallback>
            </mc:AlternateContent>
          </a:graphicData>
        </a:graphic>
      </p:graphicFrame>
      <p:graphicFrame>
        <p:nvGraphicFramePr>
          <p:cNvPr id="1027" name="Object 3"/>
          <p:cNvGraphicFramePr>
            <a:graphicFrameLocks noChangeAspect="1"/>
          </p:cNvGraphicFramePr>
          <p:nvPr/>
        </p:nvGraphicFramePr>
        <p:xfrm>
          <a:off x="977900" y="1511300"/>
          <a:ext cx="7185025" cy="1447800"/>
        </p:xfrm>
        <a:graphic>
          <a:graphicData uri="http://schemas.openxmlformats.org/presentationml/2006/ole">
            <mc:AlternateContent xmlns:mc="http://schemas.openxmlformats.org/markup-compatibility/2006">
              <mc:Choice xmlns:v="urn:schemas-microsoft-com:vml" Requires="v">
                <p:oleObj spid="_x0000_s125187" name="Equation" r:id="rId5" imgW="3403600" imgH="685800" progId="Equation.3">
                  <p:embed/>
                </p:oleObj>
              </mc:Choice>
              <mc:Fallback>
                <p:oleObj name="Equation" r:id="rId5" imgW="3403600" imgH="685800" progId="Equation.3">
                  <p:embed/>
                  <p:pic>
                    <p:nvPicPr>
                      <p:cNvPr id="0" name="Picture 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1511300"/>
                        <a:ext cx="7185025" cy="1447800"/>
                      </a:xfrm>
                      <a:prstGeom prst="rect">
                        <a:avLst/>
                      </a:prstGeom>
                      <a:solidFill>
                        <a:srgbClr val="C0C0C0"/>
                      </a:solidFill>
                    </p:spPr>
                  </p:pic>
                </p:oleObj>
              </mc:Fallback>
            </mc:AlternateContent>
          </a:graphicData>
        </a:graphic>
      </p:graphicFrame>
      <p:sp>
        <p:nvSpPr>
          <p:cNvPr id="5" name="TextBox 4"/>
          <p:cNvSpPr txBox="1"/>
          <p:nvPr/>
        </p:nvSpPr>
        <p:spPr>
          <a:xfrm>
            <a:off x="381000" y="4343400"/>
            <a:ext cx="8763000" cy="1323439"/>
          </a:xfrm>
          <a:prstGeom prst="rect">
            <a:avLst/>
          </a:prstGeom>
          <a:noFill/>
        </p:spPr>
        <p:txBody>
          <a:bodyPr wrap="square" rtlCol="0">
            <a:spAutoFit/>
          </a:bodyPr>
          <a:lstStyle/>
          <a:p>
            <a:r>
              <a:rPr lang="en-US" sz="2000" dirty="0" smtClean="0"/>
              <a:t>Reject H</a:t>
            </a:r>
            <a:r>
              <a:rPr lang="en-US" sz="2000" baseline="-25000" dirty="0" smtClean="0"/>
              <a:t>0</a:t>
            </a:r>
            <a:r>
              <a:rPr lang="en-US" sz="2000" dirty="0" smtClean="0"/>
              <a:t>  if z</a:t>
            </a:r>
            <a:r>
              <a:rPr lang="en-US" sz="2000" baseline="-25000" dirty="0" smtClean="0"/>
              <a:t>0</a:t>
            </a:r>
            <a:r>
              <a:rPr lang="en-US" sz="2000" dirty="0" smtClean="0"/>
              <a:t>  &gt; </a:t>
            </a:r>
            <a:r>
              <a:rPr lang="en-US" sz="2000" dirty="0" err="1" smtClean="0"/>
              <a:t>z</a:t>
            </a:r>
            <a:r>
              <a:rPr lang="en-US" sz="2000" baseline="-25000" dirty="0" err="1" smtClean="0">
                <a:latin typeface="Symbol" pitchFamily="18" charset="2"/>
              </a:rPr>
              <a:t>a</a:t>
            </a:r>
            <a:r>
              <a:rPr lang="en-US" sz="2000" baseline="-25000" dirty="0" smtClean="0">
                <a:latin typeface="Symbol" pitchFamily="18" charset="2"/>
              </a:rPr>
              <a:t>/2</a:t>
            </a:r>
            <a:r>
              <a:rPr lang="en-US" sz="2000" dirty="0" smtClean="0"/>
              <a:t>             Reject H</a:t>
            </a:r>
            <a:r>
              <a:rPr lang="en-US" sz="2000" baseline="-25000" dirty="0" smtClean="0"/>
              <a:t>0</a:t>
            </a:r>
            <a:r>
              <a:rPr lang="en-US" sz="2000" dirty="0" smtClean="0"/>
              <a:t>   if  z</a:t>
            </a:r>
            <a:r>
              <a:rPr lang="en-US" sz="2000" baseline="-25000" dirty="0" smtClean="0"/>
              <a:t>0</a:t>
            </a:r>
            <a:r>
              <a:rPr lang="en-US" sz="2000" dirty="0" smtClean="0"/>
              <a:t>   &gt;  </a:t>
            </a:r>
            <a:r>
              <a:rPr lang="en-US" sz="2000" dirty="0" err="1" smtClean="0"/>
              <a:t>z</a:t>
            </a:r>
            <a:r>
              <a:rPr lang="en-US" sz="2000" baseline="-25000" dirty="0" err="1" smtClean="0">
                <a:latin typeface="Symbol" pitchFamily="18" charset="2"/>
              </a:rPr>
              <a:t>a</a:t>
            </a:r>
            <a:r>
              <a:rPr lang="en-US" sz="2000" dirty="0" smtClean="0"/>
              <a:t>           Reject H</a:t>
            </a:r>
            <a:r>
              <a:rPr lang="en-US" sz="2000" baseline="-25000" dirty="0" smtClean="0"/>
              <a:t>0</a:t>
            </a:r>
            <a:r>
              <a:rPr lang="en-US" sz="2000" dirty="0" smtClean="0"/>
              <a:t> if z</a:t>
            </a:r>
            <a:r>
              <a:rPr lang="en-US" sz="2000" baseline="-25000" dirty="0" smtClean="0"/>
              <a:t>0</a:t>
            </a:r>
            <a:r>
              <a:rPr lang="en-US" sz="2000" dirty="0" smtClean="0"/>
              <a:t>  &lt;   - </a:t>
            </a:r>
            <a:r>
              <a:rPr lang="en-US" sz="2000" dirty="0" err="1" smtClean="0"/>
              <a:t>z</a:t>
            </a:r>
            <a:r>
              <a:rPr lang="en-US" sz="2000" baseline="-25000" dirty="0" err="1" smtClean="0">
                <a:latin typeface="Symbol" pitchFamily="18" charset="2"/>
              </a:rPr>
              <a:t>a</a:t>
            </a:r>
            <a:r>
              <a:rPr lang="en-US" sz="2000" dirty="0" smtClean="0"/>
              <a:t> </a:t>
            </a:r>
          </a:p>
          <a:p>
            <a:r>
              <a:rPr lang="en-US" sz="2000" dirty="0" smtClean="0"/>
              <a:t>             or if z</a:t>
            </a:r>
            <a:r>
              <a:rPr lang="en-US" sz="2000" baseline="-25000" dirty="0" smtClean="0"/>
              <a:t>0</a:t>
            </a:r>
            <a:r>
              <a:rPr lang="en-US" sz="2000" dirty="0" smtClean="0"/>
              <a:t> &lt; </a:t>
            </a:r>
            <a:r>
              <a:rPr lang="en-US" sz="2000" dirty="0"/>
              <a:t>- </a:t>
            </a:r>
            <a:r>
              <a:rPr lang="en-US" sz="2000" dirty="0" err="1"/>
              <a:t>z</a:t>
            </a:r>
            <a:r>
              <a:rPr lang="en-US" sz="2000" baseline="-25000" dirty="0" err="1">
                <a:latin typeface="Symbol" pitchFamily="18" charset="2"/>
              </a:rPr>
              <a:t>a</a:t>
            </a:r>
            <a:r>
              <a:rPr lang="en-US" sz="2000" baseline="-25000" dirty="0">
                <a:latin typeface="Symbol" pitchFamily="18" charset="2"/>
              </a:rPr>
              <a:t>/2</a:t>
            </a:r>
            <a:r>
              <a:rPr lang="en-US" sz="2000" dirty="0"/>
              <a:t> </a:t>
            </a:r>
            <a:endParaRPr lang="en-US" sz="2000" dirty="0" smtClean="0"/>
          </a:p>
          <a:p>
            <a:endParaRPr lang="en-US" sz="2000" dirty="0" smtClean="0"/>
          </a:p>
          <a:p>
            <a:r>
              <a:rPr lang="en-US" sz="2000" dirty="0" smtClean="0"/>
              <a:t>p-value = 2[1-</a:t>
            </a:r>
            <a:r>
              <a:rPr lang="en-US" sz="2000" dirty="0" smtClean="0">
                <a:latin typeface="Symbol" pitchFamily="18" charset="2"/>
              </a:rPr>
              <a:t>f</a:t>
            </a:r>
            <a:r>
              <a:rPr lang="en-US" sz="2000" dirty="0" smtClean="0"/>
              <a:t>(|z</a:t>
            </a:r>
            <a:r>
              <a:rPr lang="en-US" sz="2000" baseline="-25000" dirty="0" smtClean="0"/>
              <a:t>0</a:t>
            </a:r>
            <a:r>
              <a:rPr lang="en-US" sz="2000" dirty="0" smtClean="0"/>
              <a:t>|)]              p-value =  1 – </a:t>
            </a:r>
            <a:r>
              <a:rPr lang="en-US" sz="2000" dirty="0" smtClean="0">
                <a:latin typeface="Symbol" pitchFamily="18" charset="2"/>
              </a:rPr>
              <a:t>f</a:t>
            </a:r>
            <a:r>
              <a:rPr lang="en-US" sz="2000" dirty="0" smtClean="0"/>
              <a:t>(z</a:t>
            </a:r>
            <a:r>
              <a:rPr lang="en-US" sz="2000" baseline="-25000" dirty="0" smtClean="0"/>
              <a:t>0</a:t>
            </a:r>
            <a:r>
              <a:rPr lang="en-US" sz="2000" dirty="0" smtClean="0"/>
              <a:t>)                 p-value = </a:t>
            </a:r>
            <a:r>
              <a:rPr lang="en-US" sz="2000" dirty="0" smtClean="0">
                <a:latin typeface="Symbol" pitchFamily="18" charset="2"/>
              </a:rPr>
              <a:t>f</a:t>
            </a:r>
            <a:r>
              <a:rPr lang="en-US" sz="2000" dirty="0" smtClean="0"/>
              <a:t>(z</a:t>
            </a:r>
            <a:r>
              <a:rPr lang="en-US" sz="2000" baseline="-25000" dirty="0" smtClean="0"/>
              <a:t>0</a:t>
            </a:r>
            <a:r>
              <a:rPr lang="en-US" sz="2000" dirty="0" smtClean="0"/>
              <a:t>)  </a:t>
            </a:r>
            <a:endParaRPr lang="en-US" sz="2000" dirty="0"/>
          </a:p>
        </p:txBody>
      </p:sp>
      <p:graphicFrame>
        <p:nvGraphicFramePr>
          <p:cNvPr id="2052" name="Object 4"/>
          <p:cNvGraphicFramePr>
            <a:graphicFrameLocks noChangeAspect="1"/>
          </p:cNvGraphicFramePr>
          <p:nvPr/>
        </p:nvGraphicFramePr>
        <p:xfrm>
          <a:off x="428625" y="3048000"/>
          <a:ext cx="8516938" cy="1298575"/>
        </p:xfrm>
        <a:graphic>
          <a:graphicData uri="http://schemas.openxmlformats.org/presentationml/2006/ole">
            <mc:AlternateContent xmlns:mc="http://schemas.openxmlformats.org/markup-compatibility/2006">
              <mc:Choice xmlns:v="urn:schemas-microsoft-com:vml" Requires="v">
                <p:oleObj spid="_x0000_s125188" name="Equation" r:id="rId7" imgW="5664200" imgH="863600" progId="Equation.3">
                  <p:embed/>
                </p:oleObj>
              </mc:Choice>
              <mc:Fallback>
                <p:oleObj name="Equation" r:id="rId7" imgW="5664200" imgH="863600" progId="Equation.3">
                  <p:embed/>
                  <p:pic>
                    <p:nvPicPr>
                      <p:cNvPr id="0" name="Picture 1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3048000"/>
                        <a:ext cx="8516938" cy="1298575"/>
                      </a:xfrm>
                      <a:prstGeom prst="rect">
                        <a:avLst/>
                      </a:prstGeom>
                      <a:solidFill>
                        <a:schemeClr val="bg1"/>
                      </a:solidFill>
                    </p:spPr>
                  </p:pic>
                </p:oleObj>
              </mc:Fallback>
            </mc:AlternateContent>
          </a:graphicData>
        </a:graphic>
      </p:graphicFrame>
      <p:sp>
        <p:nvSpPr>
          <p:cNvPr id="8" name="Title 1"/>
          <p:cNvSpPr txBox="1">
            <a:spLocks/>
          </p:cNvSpPr>
          <p:nvPr/>
        </p:nvSpPr>
        <p:spPr>
          <a:xfrm>
            <a:off x="609600" y="2286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Case 1: Test of Hypothesis on </a:t>
            </a:r>
            <a:r>
              <a:rPr kumimoji="0" lang="en-US" sz="4400" b="0" i="0" u="none" strike="noStrike" kern="1200" cap="none" spc="0" normalizeH="0" baseline="0" noProof="0" dirty="0" smtClean="0">
                <a:ln>
                  <a:noFill/>
                </a:ln>
                <a:solidFill>
                  <a:schemeClr val="tx1"/>
                </a:solidFill>
                <a:effectLst/>
                <a:uLnTx/>
                <a:uFillTx/>
                <a:latin typeface="Symbol" pitchFamily="18" charset="2"/>
                <a:ea typeface="+mj-ea"/>
                <a:cs typeface="+mj-cs"/>
              </a:rPr>
              <a:t>m</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smtClean="0">
                <a:ln>
                  <a:noFill/>
                </a:ln>
                <a:solidFill>
                  <a:schemeClr val="tx1"/>
                </a:solidFill>
                <a:effectLst/>
                <a:uLnTx/>
                <a:uFillTx/>
                <a:latin typeface="Symbol" pitchFamily="18" charset="2"/>
                <a:ea typeface="+mj-ea"/>
                <a:cs typeface="+mj-cs"/>
              </a:rPr>
              <a:t>s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Known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pPr>
              <a:defRPr/>
            </a:pPr>
            <a:fld id="{1E15E125-4393-414F-89EB-A81A401B5988}" type="slidenum">
              <a:rPr lang="en-US" smtClean="0"/>
              <a:pPr>
                <a:defRPr/>
              </a:pPr>
              <a:t>16</a:t>
            </a:fld>
            <a:endParaRPr lang="en-US"/>
          </a:p>
        </p:txBody>
      </p:sp>
      <p:sp>
        <p:nvSpPr>
          <p:cNvPr id="2" name="TextBox 1"/>
          <p:cNvSpPr txBox="1"/>
          <p:nvPr/>
        </p:nvSpPr>
        <p:spPr>
          <a:xfrm>
            <a:off x="2514600" y="5776556"/>
            <a:ext cx="2362200" cy="338554"/>
          </a:xfrm>
          <a:prstGeom prst="rect">
            <a:avLst/>
          </a:prstGeom>
          <a:solidFill>
            <a:schemeClr val="bg1">
              <a:lumMod val="85000"/>
            </a:schemeClr>
          </a:solidFill>
        </p:spPr>
        <p:txBody>
          <a:bodyPr wrap="square" rtlCol="0">
            <a:spAutoFit/>
          </a:bodyPr>
          <a:lstStyle/>
          <a:p>
            <a:r>
              <a:rPr lang="en-US" sz="1600" dirty="0" smtClean="0"/>
              <a:t>Reject H</a:t>
            </a:r>
            <a:r>
              <a:rPr lang="en-US" sz="1600" baseline="-25000" dirty="0" smtClean="0"/>
              <a:t>0</a:t>
            </a:r>
            <a:r>
              <a:rPr lang="en-US" sz="1600" dirty="0" smtClean="0"/>
              <a:t> if p-value is &lt; </a:t>
            </a:r>
            <a:r>
              <a:rPr lang="en-US" sz="1600" dirty="0" smtClean="0">
                <a:latin typeface="Symbol" pitchFamily="18" charset="2"/>
              </a:rPr>
              <a:t>a</a:t>
            </a:r>
            <a:endParaRPr lang="en-US" sz="1600" dirty="0">
              <a:latin typeface="Symbol" pitchFamily="18" charset="2"/>
            </a:endParaRPr>
          </a:p>
        </p:txBody>
      </p:sp>
      <p:sp>
        <p:nvSpPr>
          <p:cNvPr id="4" name="TextBox 3"/>
          <p:cNvSpPr txBox="1"/>
          <p:nvPr/>
        </p:nvSpPr>
        <p:spPr>
          <a:xfrm>
            <a:off x="5334000" y="5941822"/>
            <a:ext cx="2514600" cy="584775"/>
          </a:xfrm>
          <a:prstGeom prst="rect">
            <a:avLst/>
          </a:prstGeom>
          <a:solidFill>
            <a:srgbClr val="FFFF99"/>
          </a:solidFill>
        </p:spPr>
        <p:txBody>
          <a:bodyPr wrap="square" rtlCol="0">
            <a:spAutoFit/>
          </a:bodyPr>
          <a:lstStyle/>
          <a:p>
            <a:r>
              <a:rPr lang="en-US" sz="1600" dirty="0" smtClean="0"/>
              <a:t>TI-83/84:</a:t>
            </a:r>
          </a:p>
          <a:p>
            <a:r>
              <a:rPr lang="en-US" sz="1600" dirty="0" smtClean="0"/>
              <a:t>STAT→TESTS→1: Z-Test</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12"/>
          </p:nvPr>
        </p:nvSpPr>
        <p:spPr>
          <a:noFill/>
        </p:spPr>
        <p:txBody>
          <a:bodyPr/>
          <a:lstStyle/>
          <a:p>
            <a:fld id="{B6B0472B-AF72-4941-B09E-4AD90D419E3C}" type="slidenum">
              <a:rPr lang="en-US" smtClean="0"/>
              <a:pPr/>
              <a:t>17</a:t>
            </a:fld>
            <a:endParaRPr lang="en-US" smtClean="0"/>
          </a:p>
        </p:txBody>
      </p:sp>
      <p:sp>
        <p:nvSpPr>
          <p:cNvPr id="82960" name="Rectangle 36"/>
          <p:cNvSpPr>
            <a:spLocks noGrp="1" noChangeArrowheads="1"/>
          </p:cNvSpPr>
          <p:nvPr>
            <p:ph type="title"/>
          </p:nvPr>
        </p:nvSpPr>
        <p:spPr>
          <a:xfrm>
            <a:off x="685800" y="381000"/>
            <a:ext cx="7772400" cy="1143000"/>
          </a:xfrm>
        </p:spPr>
        <p:txBody>
          <a:bodyPr/>
          <a:lstStyle/>
          <a:p>
            <a:r>
              <a:rPr lang="en-US" sz="4000" dirty="0" smtClean="0"/>
              <a:t>Two-Sided Confidence Interval on the Population Mean, </a:t>
            </a:r>
            <a:r>
              <a:rPr lang="en-US" sz="4000" dirty="0" smtClean="0">
                <a:latin typeface="Symbol" pitchFamily="18" charset="2"/>
              </a:rPr>
              <a:t>m, s</a:t>
            </a:r>
            <a:r>
              <a:rPr lang="en-US" sz="4000" dirty="0" smtClean="0"/>
              <a:t> known</a:t>
            </a:r>
          </a:p>
        </p:txBody>
      </p:sp>
      <p:sp>
        <p:nvSpPr>
          <p:cNvPr id="82961" name="Rectangle 37"/>
          <p:cNvSpPr>
            <a:spLocks noGrp="1" noChangeArrowheads="1"/>
          </p:cNvSpPr>
          <p:nvPr>
            <p:ph type="body" idx="1"/>
          </p:nvPr>
        </p:nvSpPr>
        <p:spPr>
          <a:xfrm>
            <a:off x="762000" y="1752600"/>
            <a:ext cx="7315200" cy="2514600"/>
          </a:xfrm>
        </p:spPr>
        <p:txBody>
          <a:bodyPr/>
          <a:lstStyle/>
          <a:p>
            <a:r>
              <a:rPr lang="en-US" sz="2400" dirty="0" smtClean="0"/>
              <a:t>For </a:t>
            </a:r>
            <a:r>
              <a:rPr lang="en-US" sz="2400" dirty="0" smtClean="0">
                <a:latin typeface="Symbol" pitchFamily="18" charset="2"/>
              </a:rPr>
              <a:t>a</a:t>
            </a:r>
            <a:r>
              <a:rPr lang="en-US" sz="2400" dirty="0" smtClean="0"/>
              <a:t>, determine the numerical values of L and U, symmetric about </a:t>
            </a:r>
            <a:r>
              <a:rPr lang="en-US" sz="2400" dirty="0" smtClean="0">
                <a:latin typeface="Symbol" pitchFamily="18" charset="2"/>
              </a:rPr>
              <a:t>m</a:t>
            </a:r>
            <a:r>
              <a:rPr lang="en-US" sz="2400" dirty="0" smtClean="0"/>
              <a:t>, such that P(L </a:t>
            </a:r>
            <a:r>
              <a:rPr lang="en-US" sz="2400" u="sng" dirty="0" smtClean="0"/>
              <a:t>&lt;</a:t>
            </a:r>
            <a:r>
              <a:rPr lang="en-US" sz="2400" dirty="0" smtClean="0"/>
              <a:t> </a:t>
            </a:r>
            <a:r>
              <a:rPr lang="en-US" sz="2400" dirty="0" smtClean="0">
                <a:latin typeface="Symbol" pitchFamily="18" charset="2"/>
              </a:rPr>
              <a:t>m</a:t>
            </a:r>
            <a:r>
              <a:rPr lang="en-US" sz="2400" dirty="0" smtClean="0"/>
              <a:t> </a:t>
            </a:r>
            <a:r>
              <a:rPr lang="en-US" sz="2400" u="sng" dirty="0" smtClean="0"/>
              <a:t>&lt;</a:t>
            </a:r>
            <a:r>
              <a:rPr lang="en-US" sz="2400" dirty="0" smtClean="0"/>
              <a:t> U) = 1 - </a:t>
            </a:r>
            <a:r>
              <a:rPr lang="en-US" sz="2400" dirty="0" smtClean="0">
                <a:latin typeface="Symbol" pitchFamily="18" charset="2"/>
              </a:rPr>
              <a:t>a </a:t>
            </a:r>
            <a:r>
              <a:rPr lang="en-US" sz="2400" dirty="0" smtClean="0"/>
              <a:t>  </a:t>
            </a:r>
          </a:p>
        </p:txBody>
      </p:sp>
      <p:graphicFrame>
        <p:nvGraphicFramePr>
          <p:cNvPr id="228353" name="Object 1"/>
          <p:cNvGraphicFramePr>
            <a:graphicFrameLocks noChangeAspect="1"/>
          </p:cNvGraphicFramePr>
          <p:nvPr>
            <p:extLst>
              <p:ext uri="{D42A27DB-BD31-4B8C-83A1-F6EECF244321}">
                <p14:modId xmlns:p14="http://schemas.microsoft.com/office/powerpoint/2010/main" val="603885105"/>
              </p:ext>
            </p:extLst>
          </p:nvPr>
        </p:nvGraphicFramePr>
        <p:xfrm>
          <a:off x="838200" y="2895600"/>
          <a:ext cx="1936376" cy="1828800"/>
        </p:xfrm>
        <a:graphic>
          <a:graphicData uri="http://schemas.openxmlformats.org/presentationml/2006/ole">
            <mc:AlternateContent xmlns:mc="http://schemas.openxmlformats.org/markup-compatibility/2006">
              <mc:Choice xmlns:v="urn:schemas-microsoft-com:vml" Requires="v">
                <p:oleObj spid="_x0000_s228437" name="Equation" r:id="rId4" imgW="939800" imgH="889000" progId="Equation.3">
                  <p:embed/>
                </p:oleObj>
              </mc:Choice>
              <mc:Fallback>
                <p:oleObj name="Equation" r:id="rId4" imgW="939800" imgH="889000" progId="Equation.3">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895600"/>
                        <a:ext cx="1936376" cy="1828800"/>
                      </a:xfrm>
                      <a:prstGeom prst="rect">
                        <a:avLst/>
                      </a:prstGeom>
                      <a:solidFill>
                        <a:schemeClr val="folHlink"/>
                      </a:solidFill>
                    </p:spPr>
                  </p:pic>
                </p:oleObj>
              </mc:Fallback>
            </mc:AlternateContent>
          </a:graphicData>
        </a:graphic>
      </p:graphicFrame>
      <p:sp>
        <p:nvSpPr>
          <p:cNvPr id="2" name="TextBox 1"/>
          <p:cNvSpPr txBox="1"/>
          <p:nvPr/>
        </p:nvSpPr>
        <p:spPr>
          <a:xfrm>
            <a:off x="3048000" y="2971800"/>
            <a:ext cx="4724400" cy="1200329"/>
          </a:xfrm>
          <a:prstGeom prst="rect">
            <a:avLst/>
          </a:prstGeom>
          <a:noFill/>
        </p:spPr>
        <p:txBody>
          <a:bodyPr wrap="square" rtlCol="0">
            <a:spAutoFit/>
          </a:bodyPr>
          <a:lstStyle/>
          <a:p>
            <a:r>
              <a:rPr lang="en-US" dirty="0" smtClean="0"/>
              <a:t>TI-83/84:</a:t>
            </a:r>
          </a:p>
          <a:p>
            <a:r>
              <a:rPr lang="en-US" dirty="0" smtClean="0"/>
              <a:t>STAT →TESTS →7: </a:t>
            </a:r>
            <a:r>
              <a:rPr lang="en-US" dirty="0" err="1" smtClean="0"/>
              <a:t>ZInterval</a:t>
            </a:r>
            <a:endParaRPr lang="en-US" dirty="0"/>
          </a:p>
          <a:p>
            <a:endParaRPr 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8353"/>
                                        </p:tgtEl>
                                        <p:attrNameLst>
                                          <p:attrName>style.visibility</p:attrName>
                                        </p:attrNameLst>
                                      </p:cBhvr>
                                      <p:to>
                                        <p:strVal val="visible"/>
                                      </p:to>
                                    </p:set>
                                    <p:anim calcmode="lin" valueType="num">
                                      <p:cBhvr additive="base">
                                        <p:cTn id="7" dur="500" fill="hold"/>
                                        <p:tgtEl>
                                          <p:spTgt spid="228353"/>
                                        </p:tgtEl>
                                        <p:attrNameLst>
                                          <p:attrName>ppt_x</p:attrName>
                                        </p:attrNameLst>
                                      </p:cBhvr>
                                      <p:tavLst>
                                        <p:tav tm="0">
                                          <p:val>
                                            <p:strVal val="0-#ppt_w/2"/>
                                          </p:val>
                                        </p:tav>
                                        <p:tav tm="100000">
                                          <p:val>
                                            <p:strVal val="#ppt_x"/>
                                          </p:val>
                                        </p:tav>
                                      </p:tavLst>
                                    </p:anim>
                                    <p:anim calcmode="lin" valueType="num">
                                      <p:cBhvr additive="base">
                                        <p:cTn id="8" dur="500" fill="hold"/>
                                        <p:tgtEl>
                                          <p:spTgt spid="2283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6"/>
          <p:cNvSpPr>
            <a:spLocks noGrp="1" noChangeArrowheads="1"/>
          </p:cNvSpPr>
          <p:nvPr>
            <p:ph type="sldNum" sz="quarter" idx="12"/>
          </p:nvPr>
        </p:nvSpPr>
        <p:spPr>
          <a:noFill/>
        </p:spPr>
        <p:txBody>
          <a:bodyPr/>
          <a:lstStyle/>
          <a:p>
            <a:fld id="{29F60735-CC17-4282-A613-3E2CB3D7FB3B}" type="slidenum">
              <a:rPr lang="en-US" smtClean="0"/>
              <a:pPr/>
              <a:t>18</a:t>
            </a:fld>
            <a:endParaRPr lang="en-US" smtClean="0"/>
          </a:p>
        </p:txBody>
      </p:sp>
      <p:pic>
        <p:nvPicPr>
          <p:cNvPr id="27656" name="Picture 3"/>
          <p:cNvPicPr>
            <a:picLocks noChangeAspect="1" noChangeArrowheads="1"/>
          </p:cNvPicPr>
          <p:nvPr/>
        </p:nvPicPr>
        <p:blipFill>
          <a:blip r:embed="rId4" cstate="print"/>
          <a:srcRect/>
          <a:stretch>
            <a:fillRect/>
          </a:stretch>
        </p:blipFill>
        <p:spPr bwMode="auto">
          <a:xfrm>
            <a:off x="304800" y="3429000"/>
            <a:ext cx="4495800" cy="2538413"/>
          </a:xfrm>
          <a:prstGeom prst="rect">
            <a:avLst/>
          </a:prstGeom>
          <a:noFill/>
          <a:ln w="9525">
            <a:noFill/>
            <a:miter lim="800000"/>
            <a:headEnd/>
            <a:tailEnd/>
          </a:ln>
        </p:spPr>
      </p:pic>
      <p:sp>
        <p:nvSpPr>
          <p:cNvPr id="27657" name="Line 4"/>
          <p:cNvSpPr>
            <a:spLocks noChangeShapeType="1"/>
          </p:cNvSpPr>
          <p:nvPr/>
        </p:nvSpPr>
        <p:spPr bwMode="auto">
          <a:xfrm>
            <a:off x="1676400" y="5181600"/>
            <a:ext cx="0" cy="457200"/>
          </a:xfrm>
          <a:prstGeom prst="line">
            <a:avLst/>
          </a:prstGeom>
          <a:noFill/>
          <a:ln w="9525">
            <a:solidFill>
              <a:schemeClr val="tx1"/>
            </a:solidFill>
            <a:round/>
            <a:headEnd/>
            <a:tailEnd/>
          </a:ln>
        </p:spPr>
        <p:txBody>
          <a:bodyPr wrap="none" anchor="ctr"/>
          <a:lstStyle/>
          <a:p>
            <a:endParaRPr lang="en-US"/>
          </a:p>
        </p:txBody>
      </p:sp>
      <p:sp>
        <p:nvSpPr>
          <p:cNvPr id="27658" name="Line 5"/>
          <p:cNvSpPr>
            <a:spLocks noChangeShapeType="1"/>
          </p:cNvSpPr>
          <p:nvPr/>
        </p:nvSpPr>
        <p:spPr bwMode="auto">
          <a:xfrm>
            <a:off x="3429000" y="5181600"/>
            <a:ext cx="0" cy="457200"/>
          </a:xfrm>
          <a:prstGeom prst="line">
            <a:avLst/>
          </a:prstGeom>
          <a:noFill/>
          <a:ln w="9525">
            <a:solidFill>
              <a:schemeClr val="tx1"/>
            </a:solidFill>
            <a:round/>
            <a:headEnd/>
            <a:tailEnd/>
          </a:ln>
        </p:spPr>
        <p:txBody>
          <a:bodyPr wrap="none" anchor="ctr"/>
          <a:lstStyle/>
          <a:p>
            <a:endParaRPr lang="en-US"/>
          </a:p>
        </p:txBody>
      </p:sp>
      <p:sp>
        <p:nvSpPr>
          <p:cNvPr id="27659" name="Text Box 6"/>
          <p:cNvSpPr txBox="1">
            <a:spLocks noChangeArrowheads="1"/>
          </p:cNvSpPr>
          <p:nvPr/>
        </p:nvSpPr>
        <p:spPr bwMode="auto">
          <a:xfrm>
            <a:off x="2286000" y="5715000"/>
            <a:ext cx="457200" cy="457200"/>
          </a:xfrm>
          <a:prstGeom prst="rect">
            <a:avLst/>
          </a:prstGeom>
          <a:noFill/>
          <a:ln w="9525">
            <a:noFill/>
            <a:miter lim="800000"/>
            <a:headEnd/>
            <a:tailEnd/>
          </a:ln>
        </p:spPr>
        <p:txBody>
          <a:bodyPr>
            <a:spAutoFit/>
          </a:bodyPr>
          <a:lstStyle/>
          <a:p>
            <a:pPr>
              <a:spcBef>
                <a:spcPct val="50000"/>
              </a:spcBef>
            </a:pPr>
            <a:r>
              <a:rPr lang="en-US">
                <a:latin typeface="Symbol" pitchFamily="18" charset="2"/>
              </a:rPr>
              <a:t> </a:t>
            </a:r>
            <a:r>
              <a:rPr lang="en-US" sz="1800">
                <a:latin typeface="Symbol" pitchFamily="18" charset="2"/>
              </a:rPr>
              <a:t>m </a:t>
            </a:r>
            <a:endParaRPr lang="en-US">
              <a:latin typeface="Symbol" pitchFamily="18" charset="2"/>
            </a:endParaRPr>
          </a:p>
        </p:txBody>
      </p:sp>
      <p:sp>
        <p:nvSpPr>
          <p:cNvPr id="27660" name="Text Box 7"/>
          <p:cNvSpPr txBox="1">
            <a:spLocks noChangeArrowheads="1"/>
          </p:cNvSpPr>
          <p:nvPr/>
        </p:nvSpPr>
        <p:spPr bwMode="auto">
          <a:xfrm>
            <a:off x="3048000" y="3352800"/>
            <a:ext cx="457200" cy="336550"/>
          </a:xfrm>
          <a:prstGeom prst="rect">
            <a:avLst/>
          </a:prstGeom>
          <a:noFill/>
          <a:ln w="9525">
            <a:noFill/>
            <a:miter lim="800000"/>
            <a:headEnd/>
            <a:tailEnd/>
          </a:ln>
        </p:spPr>
        <p:txBody>
          <a:bodyPr>
            <a:spAutoFit/>
          </a:bodyPr>
          <a:lstStyle/>
          <a:p>
            <a:pPr>
              <a:spcBef>
                <a:spcPct val="50000"/>
              </a:spcBef>
            </a:pPr>
            <a:r>
              <a:rPr lang="en-US" sz="1600"/>
              <a:t>.95</a:t>
            </a:r>
          </a:p>
        </p:txBody>
      </p:sp>
      <p:sp>
        <p:nvSpPr>
          <p:cNvPr id="27661" name="Text Box 8"/>
          <p:cNvSpPr txBox="1">
            <a:spLocks noChangeArrowheads="1"/>
          </p:cNvSpPr>
          <p:nvPr/>
        </p:nvSpPr>
        <p:spPr bwMode="auto">
          <a:xfrm>
            <a:off x="3733800" y="4953000"/>
            <a:ext cx="685800" cy="336550"/>
          </a:xfrm>
          <a:prstGeom prst="rect">
            <a:avLst/>
          </a:prstGeom>
          <a:noFill/>
          <a:ln w="9525">
            <a:noFill/>
            <a:miter lim="800000"/>
            <a:headEnd/>
            <a:tailEnd/>
          </a:ln>
        </p:spPr>
        <p:txBody>
          <a:bodyPr>
            <a:spAutoFit/>
          </a:bodyPr>
          <a:lstStyle/>
          <a:p>
            <a:pPr>
              <a:spcBef>
                <a:spcPct val="50000"/>
              </a:spcBef>
            </a:pPr>
            <a:r>
              <a:rPr lang="en-US" sz="1600"/>
              <a:t>.025</a:t>
            </a:r>
          </a:p>
        </p:txBody>
      </p:sp>
      <p:sp>
        <p:nvSpPr>
          <p:cNvPr id="27662" name="Text Box 9"/>
          <p:cNvSpPr txBox="1">
            <a:spLocks noChangeArrowheads="1"/>
          </p:cNvSpPr>
          <p:nvPr/>
        </p:nvSpPr>
        <p:spPr bwMode="auto">
          <a:xfrm>
            <a:off x="685800" y="4953000"/>
            <a:ext cx="685800" cy="336550"/>
          </a:xfrm>
          <a:prstGeom prst="rect">
            <a:avLst/>
          </a:prstGeom>
          <a:noFill/>
          <a:ln w="9525">
            <a:noFill/>
            <a:miter lim="800000"/>
            <a:headEnd/>
            <a:tailEnd/>
          </a:ln>
        </p:spPr>
        <p:txBody>
          <a:bodyPr>
            <a:spAutoFit/>
          </a:bodyPr>
          <a:lstStyle/>
          <a:p>
            <a:pPr>
              <a:spcBef>
                <a:spcPct val="50000"/>
              </a:spcBef>
            </a:pPr>
            <a:r>
              <a:rPr lang="en-US" sz="1600"/>
              <a:t>.025</a:t>
            </a:r>
          </a:p>
        </p:txBody>
      </p:sp>
      <p:sp>
        <p:nvSpPr>
          <p:cNvPr id="27663" name="Line 12"/>
          <p:cNvSpPr>
            <a:spLocks noChangeShapeType="1"/>
          </p:cNvSpPr>
          <p:nvPr/>
        </p:nvSpPr>
        <p:spPr bwMode="auto">
          <a:xfrm>
            <a:off x="1066800" y="5257800"/>
            <a:ext cx="457200" cy="228600"/>
          </a:xfrm>
          <a:prstGeom prst="line">
            <a:avLst/>
          </a:prstGeom>
          <a:noFill/>
          <a:ln w="9525">
            <a:solidFill>
              <a:schemeClr val="tx1"/>
            </a:solidFill>
            <a:round/>
            <a:headEnd/>
            <a:tailEnd type="triangle" w="med" len="med"/>
          </a:ln>
        </p:spPr>
        <p:txBody>
          <a:bodyPr wrap="none" anchor="ctr"/>
          <a:lstStyle/>
          <a:p>
            <a:endParaRPr lang="en-US"/>
          </a:p>
        </p:txBody>
      </p:sp>
      <p:sp>
        <p:nvSpPr>
          <p:cNvPr id="27664" name="Line 13"/>
          <p:cNvSpPr>
            <a:spLocks noChangeShapeType="1"/>
          </p:cNvSpPr>
          <p:nvPr/>
        </p:nvSpPr>
        <p:spPr bwMode="auto">
          <a:xfrm flipH="1">
            <a:off x="3581400" y="5181600"/>
            <a:ext cx="304800" cy="304800"/>
          </a:xfrm>
          <a:prstGeom prst="line">
            <a:avLst/>
          </a:prstGeom>
          <a:noFill/>
          <a:ln w="9525">
            <a:solidFill>
              <a:schemeClr val="tx1"/>
            </a:solidFill>
            <a:round/>
            <a:headEnd/>
            <a:tailEnd type="triangle" w="med" len="med"/>
          </a:ln>
        </p:spPr>
        <p:txBody>
          <a:bodyPr wrap="none" anchor="ctr"/>
          <a:lstStyle/>
          <a:p>
            <a:endParaRPr lang="en-US"/>
          </a:p>
        </p:txBody>
      </p:sp>
      <p:sp>
        <p:nvSpPr>
          <p:cNvPr id="27665" name="Line 14"/>
          <p:cNvSpPr>
            <a:spLocks noChangeShapeType="1"/>
          </p:cNvSpPr>
          <p:nvPr/>
        </p:nvSpPr>
        <p:spPr bwMode="auto">
          <a:xfrm flipH="1">
            <a:off x="2743200" y="3657600"/>
            <a:ext cx="381000" cy="685800"/>
          </a:xfrm>
          <a:prstGeom prst="line">
            <a:avLst/>
          </a:prstGeom>
          <a:noFill/>
          <a:ln w="9525">
            <a:solidFill>
              <a:schemeClr val="tx1"/>
            </a:solidFill>
            <a:round/>
            <a:headEnd/>
            <a:tailEnd type="triangle" w="med" len="med"/>
          </a:ln>
        </p:spPr>
        <p:txBody>
          <a:bodyPr wrap="none" anchor="ctr"/>
          <a:lstStyle/>
          <a:p>
            <a:endParaRPr lang="en-US"/>
          </a:p>
        </p:txBody>
      </p:sp>
      <p:sp>
        <p:nvSpPr>
          <p:cNvPr id="27666" name="Text Box 15"/>
          <p:cNvSpPr txBox="1">
            <a:spLocks noChangeArrowheads="1"/>
          </p:cNvSpPr>
          <p:nvPr/>
        </p:nvSpPr>
        <p:spPr bwMode="auto">
          <a:xfrm>
            <a:off x="1524000" y="5715000"/>
            <a:ext cx="457200" cy="457200"/>
          </a:xfrm>
          <a:prstGeom prst="rect">
            <a:avLst/>
          </a:prstGeom>
          <a:noFill/>
          <a:ln w="9525">
            <a:noFill/>
            <a:miter lim="800000"/>
            <a:headEnd/>
            <a:tailEnd/>
          </a:ln>
        </p:spPr>
        <p:txBody>
          <a:bodyPr>
            <a:spAutoFit/>
          </a:bodyPr>
          <a:lstStyle/>
          <a:p>
            <a:pPr>
              <a:spcBef>
                <a:spcPct val="50000"/>
              </a:spcBef>
            </a:pPr>
            <a:r>
              <a:rPr lang="en-US"/>
              <a:t>L </a:t>
            </a:r>
          </a:p>
        </p:txBody>
      </p:sp>
      <p:sp>
        <p:nvSpPr>
          <p:cNvPr id="27667" name="Text Box 16"/>
          <p:cNvSpPr txBox="1">
            <a:spLocks noChangeArrowheads="1"/>
          </p:cNvSpPr>
          <p:nvPr/>
        </p:nvSpPr>
        <p:spPr bwMode="auto">
          <a:xfrm>
            <a:off x="3276600" y="5715000"/>
            <a:ext cx="457200" cy="457200"/>
          </a:xfrm>
          <a:prstGeom prst="rect">
            <a:avLst/>
          </a:prstGeom>
          <a:noFill/>
          <a:ln w="9525">
            <a:noFill/>
            <a:miter lim="800000"/>
            <a:headEnd/>
            <a:tailEnd/>
          </a:ln>
        </p:spPr>
        <p:txBody>
          <a:bodyPr>
            <a:spAutoFit/>
          </a:bodyPr>
          <a:lstStyle/>
          <a:p>
            <a:pPr>
              <a:spcBef>
                <a:spcPct val="50000"/>
              </a:spcBef>
            </a:pPr>
            <a:r>
              <a:rPr lang="en-US"/>
              <a:t>U</a:t>
            </a:r>
          </a:p>
        </p:txBody>
      </p:sp>
      <p:sp>
        <p:nvSpPr>
          <p:cNvPr id="27668" name="WordArt 20"/>
          <p:cNvSpPr>
            <a:spLocks noChangeArrowheads="1" noChangeShapeType="1" noTextEdit="1"/>
          </p:cNvSpPr>
          <p:nvPr/>
        </p:nvSpPr>
        <p:spPr bwMode="auto">
          <a:xfrm>
            <a:off x="762000" y="0"/>
            <a:ext cx="4648200" cy="352425"/>
          </a:xfrm>
          <a:prstGeom prst="rect">
            <a:avLst/>
          </a:prstGeom>
        </p:spPr>
        <p:txBody>
          <a:bodyPr wrap="none" fromWordArt="1">
            <a:prstTxWarp prst="textPlain">
              <a:avLst>
                <a:gd name="adj" fmla="val 50000"/>
              </a:avLst>
            </a:prstTxWarp>
          </a:bodyPr>
          <a:lstStyle/>
          <a:p>
            <a:pPr algn="ctr"/>
            <a:r>
              <a:rPr lang="en-US"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How </a:t>
            </a:r>
            <a:r>
              <a:rPr lang="en-US" kern="10" dirty="0" smtClean="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did </a:t>
            </a:r>
            <a:r>
              <a:rPr lang="en-US"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we determine L and U?</a:t>
            </a:r>
          </a:p>
        </p:txBody>
      </p:sp>
      <p:graphicFrame>
        <p:nvGraphicFramePr>
          <p:cNvPr id="27650" name="Object 0"/>
          <p:cNvGraphicFramePr>
            <a:graphicFrameLocks noChangeAspect="1"/>
          </p:cNvGraphicFramePr>
          <p:nvPr/>
        </p:nvGraphicFramePr>
        <p:xfrm>
          <a:off x="5576888" y="754063"/>
          <a:ext cx="2884487" cy="3597275"/>
        </p:xfrm>
        <a:graphic>
          <a:graphicData uri="http://schemas.openxmlformats.org/presentationml/2006/ole">
            <mc:AlternateContent xmlns:mc="http://schemas.openxmlformats.org/markup-compatibility/2006">
              <mc:Choice xmlns:v="urn:schemas-microsoft-com:vml" Requires="v">
                <p:oleObj spid="_x0000_s28075" name="Equation" r:id="rId5" imgW="2463800" imgH="3073400" progId="Equation.3">
                  <p:embed/>
                </p:oleObj>
              </mc:Choice>
              <mc:Fallback>
                <p:oleObj name="Equation" r:id="rId5" imgW="2463800" imgH="3073400" progId="Equation.3">
                  <p:embed/>
                  <p:pic>
                    <p:nvPicPr>
                      <p:cNvPr id="0" name="Picture 2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6888" y="754063"/>
                        <a:ext cx="2884487" cy="3597275"/>
                      </a:xfrm>
                      <a:prstGeom prst="rect">
                        <a:avLst/>
                      </a:prstGeom>
                      <a:solidFill>
                        <a:schemeClr val="folHlink"/>
                      </a:solidFill>
                    </p:spPr>
                  </p:pic>
                </p:oleObj>
              </mc:Fallback>
            </mc:AlternateContent>
          </a:graphicData>
        </a:graphic>
      </p:graphicFrame>
      <p:sp>
        <p:nvSpPr>
          <p:cNvPr id="27670" name="Text Box 24"/>
          <p:cNvSpPr txBox="1">
            <a:spLocks noChangeArrowheads="1"/>
          </p:cNvSpPr>
          <p:nvPr/>
        </p:nvSpPr>
        <p:spPr bwMode="auto">
          <a:xfrm>
            <a:off x="3810000" y="1981200"/>
            <a:ext cx="1676400" cy="825500"/>
          </a:xfrm>
          <a:prstGeom prst="rect">
            <a:avLst/>
          </a:prstGeom>
          <a:noFill/>
          <a:ln w="9525">
            <a:noFill/>
            <a:miter lim="800000"/>
            <a:headEnd/>
            <a:tailEnd/>
          </a:ln>
        </p:spPr>
        <p:txBody>
          <a:bodyPr>
            <a:spAutoFit/>
          </a:bodyPr>
          <a:lstStyle/>
          <a:p>
            <a:pPr>
              <a:spcBef>
                <a:spcPct val="50000"/>
              </a:spcBef>
            </a:pPr>
            <a:r>
              <a:rPr lang="en-US" sz="1600"/>
              <a:t>Population standard deviation</a:t>
            </a:r>
            <a:r>
              <a:rPr lang="en-US" sz="1600">
                <a:latin typeface="Symbol" pitchFamily="18" charset="2"/>
              </a:rPr>
              <a:t>: s = 3</a:t>
            </a:r>
            <a:endParaRPr lang="en-US" sz="1600"/>
          </a:p>
        </p:txBody>
      </p:sp>
      <p:graphicFrame>
        <p:nvGraphicFramePr>
          <p:cNvPr id="62465" name="Object 1"/>
          <p:cNvGraphicFramePr>
            <a:graphicFrameLocks noChangeAspect="1"/>
          </p:cNvGraphicFramePr>
          <p:nvPr/>
        </p:nvGraphicFramePr>
        <p:xfrm>
          <a:off x="6781800" y="4800600"/>
          <a:ext cx="1600200" cy="1514475"/>
        </p:xfrm>
        <a:graphic>
          <a:graphicData uri="http://schemas.openxmlformats.org/presentationml/2006/ole">
            <mc:AlternateContent xmlns:mc="http://schemas.openxmlformats.org/markup-compatibility/2006">
              <mc:Choice xmlns:v="urn:schemas-microsoft-com:vml" Requires="v">
                <p:oleObj spid="_x0000_s28076" name="Equation" r:id="rId7" imgW="939800" imgH="889000" progId="Equation.3">
                  <p:embed/>
                </p:oleObj>
              </mc:Choice>
              <mc:Fallback>
                <p:oleObj name="Equation" r:id="rId7" imgW="939800" imgH="889000" progId="Equation.3">
                  <p:embed/>
                  <p:pic>
                    <p:nvPicPr>
                      <p:cNvPr id="0" name="Picture 2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4800600"/>
                        <a:ext cx="1600200" cy="1514475"/>
                      </a:xfrm>
                      <a:prstGeom prst="rect">
                        <a:avLst/>
                      </a:prstGeom>
                      <a:solidFill>
                        <a:srgbClr val="FFFF99"/>
                      </a:solidFill>
                    </p:spPr>
                  </p:pic>
                </p:oleObj>
              </mc:Fallback>
            </mc:AlternateContent>
          </a:graphicData>
        </a:graphic>
      </p:graphicFrame>
      <p:sp>
        <p:nvSpPr>
          <p:cNvPr id="25634" name="WordArt 34"/>
          <p:cNvSpPr>
            <a:spLocks noChangeArrowheads="1" noChangeShapeType="1" noTextEdit="1"/>
          </p:cNvSpPr>
          <p:nvPr/>
        </p:nvSpPr>
        <p:spPr bwMode="auto">
          <a:xfrm>
            <a:off x="5562600" y="4800600"/>
            <a:ext cx="733425" cy="874713"/>
          </a:xfrm>
          <a:prstGeom prst="rect">
            <a:avLst/>
          </a:prstGeom>
        </p:spPr>
        <p:txBody>
          <a:bodyPr wrap="none" fromWordArt="1">
            <a:prstTxWarp prst="textCascadeUp">
              <a:avLst>
                <a:gd name="adj" fmla="val 44444"/>
              </a:avLst>
            </a:prstTxWarp>
            <a:scene3d>
              <a:camera prst="legacyPerspectiveFront">
                <a:rot lat="2051998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So...</a:t>
            </a:r>
          </a:p>
        </p:txBody>
      </p:sp>
      <p:sp>
        <p:nvSpPr>
          <p:cNvPr id="27676" name="Text Box 35"/>
          <p:cNvSpPr txBox="1">
            <a:spLocks noChangeArrowheads="1"/>
          </p:cNvSpPr>
          <p:nvPr/>
        </p:nvSpPr>
        <p:spPr bwMode="auto">
          <a:xfrm>
            <a:off x="4953000" y="5943600"/>
            <a:ext cx="1600200" cy="703263"/>
          </a:xfrm>
          <a:prstGeom prst="rect">
            <a:avLst/>
          </a:prstGeom>
          <a:solidFill>
            <a:srgbClr val="99FF99"/>
          </a:solidFill>
          <a:ln w="9525">
            <a:noFill/>
            <a:miter lim="800000"/>
            <a:headEnd/>
            <a:tailEnd/>
          </a:ln>
        </p:spPr>
        <p:txBody>
          <a:bodyPr>
            <a:spAutoFit/>
          </a:bodyPr>
          <a:lstStyle/>
          <a:p>
            <a:pPr>
              <a:spcBef>
                <a:spcPct val="50000"/>
              </a:spcBef>
            </a:pPr>
            <a:r>
              <a:rPr lang="en-US" sz="1600"/>
              <a:t>L: lower value</a:t>
            </a:r>
          </a:p>
          <a:p>
            <a:pPr>
              <a:spcBef>
                <a:spcPct val="50000"/>
              </a:spcBef>
            </a:pPr>
            <a:r>
              <a:rPr lang="en-US" sz="1600"/>
              <a:t>U: Upper value</a:t>
            </a:r>
            <a:endParaRPr lang="en-US" sz="2000"/>
          </a:p>
        </p:txBody>
      </p:sp>
      <p:sp>
        <p:nvSpPr>
          <p:cNvPr id="27677" name="Text Box 36"/>
          <p:cNvSpPr txBox="1">
            <a:spLocks noChangeArrowheads="1"/>
          </p:cNvSpPr>
          <p:nvPr/>
        </p:nvSpPr>
        <p:spPr bwMode="auto">
          <a:xfrm>
            <a:off x="1524000" y="533400"/>
            <a:ext cx="3886200" cy="366713"/>
          </a:xfrm>
          <a:prstGeom prst="rect">
            <a:avLst/>
          </a:prstGeom>
          <a:solidFill>
            <a:schemeClr val="bg1"/>
          </a:solidFill>
          <a:ln w="9525">
            <a:noFill/>
            <a:miter lim="800000"/>
            <a:headEnd/>
            <a:tailEnd/>
          </a:ln>
        </p:spPr>
        <p:txBody>
          <a:bodyPr>
            <a:spAutoFit/>
          </a:bodyPr>
          <a:lstStyle/>
          <a:p>
            <a:pPr>
              <a:spcBef>
                <a:spcPct val="50000"/>
              </a:spcBef>
            </a:pPr>
            <a:r>
              <a:rPr lang="en-US" sz="1800" dirty="0"/>
              <a:t> is the value of </a:t>
            </a:r>
            <a:r>
              <a:rPr lang="en-US" sz="1800" i="1" dirty="0"/>
              <a:t>-z</a:t>
            </a:r>
            <a:r>
              <a:rPr lang="en-US" sz="1800" dirty="0"/>
              <a:t> at which </a:t>
            </a:r>
            <a:r>
              <a:rPr lang="en-US" sz="1800" dirty="0">
                <a:latin typeface="Symbol" pitchFamily="18" charset="2"/>
              </a:rPr>
              <a:t>f</a:t>
            </a:r>
            <a:r>
              <a:rPr lang="en-US" sz="1800" dirty="0"/>
              <a:t>(-z) = </a:t>
            </a:r>
            <a:r>
              <a:rPr lang="en-US" sz="1800" dirty="0">
                <a:latin typeface="Symbol" pitchFamily="18" charset="2"/>
              </a:rPr>
              <a:t>a/2</a:t>
            </a:r>
            <a:endParaRPr lang="en-US" sz="1800" dirty="0"/>
          </a:p>
        </p:txBody>
      </p:sp>
      <p:sp>
        <p:nvSpPr>
          <p:cNvPr id="27678" name="Text Box 37"/>
          <p:cNvSpPr txBox="1">
            <a:spLocks noChangeArrowheads="1"/>
          </p:cNvSpPr>
          <p:nvPr/>
        </p:nvSpPr>
        <p:spPr bwMode="auto">
          <a:xfrm>
            <a:off x="1524000" y="990600"/>
            <a:ext cx="3886200" cy="366713"/>
          </a:xfrm>
          <a:prstGeom prst="rect">
            <a:avLst/>
          </a:prstGeom>
          <a:solidFill>
            <a:schemeClr val="bg1"/>
          </a:solidFill>
          <a:ln w="9525">
            <a:noFill/>
            <a:miter lim="800000"/>
            <a:headEnd/>
            <a:tailEnd/>
          </a:ln>
        </p:spPr>
        <p:txBody>
          <a:bodyPr>
            <a:spAutoFit/>
          </a:bodyPr>
          <a:lstStyle/>
          <a:p>
            <a:pPr>
              <a:spcBef>
                <a:spcPct val="50000"/>
              </a:spcBef>
            </a:pPr>
            <a:r>
              <a:rPr lang="en-US" sz="1800" dirty="0"/>
              <a:t> is the value of </a:t>
            </a:r>
            <a:r>
              <a:rPr lang="en-US" sz="1800" i="1" dirty="0"/>
              <a:t>z</a:t>
            </a:r>
            <a:r>
              <a:rPr lang="en-US" sz="1800" dirty="0"/>
              <a:t> at which </a:t>
            </a:r>
            <a:r>
              <a:rPr lang="en-US" sz="1800" dirty="0">
                <a:latin typeface="Symbol" pitchFamily="18" charset="2"/>
              </a:rPr>
              <a:t>f</a:t>
            </a:r>
            <a:r>
              <a:rPr lang="en-US" sz="1800" dirty="0"/>
              <a:t>(z) = 1- </a:t>
            </a:r>
            <a:r>
              <a:rPr lang="en-US" sz="1800" dirty="0">
                <a:latin typeface="Symbol" pitchFamily="18" charset="2"/>
              </a:rPr>
              <a:t>a/2</a:t>
            </a:r>
            <a:endParaRPr lang="en-US" sz="1800" dirty="0"/>
          </a:p>
        </p:txBody>
      </p:sp>
      <p:graphicFrame>
        <p:nvGraphicFramePr>
          <p:cNvPr id="27652" name="Object 2"/>
          <p:cNvGraphicFramePr>
            <a:graphicFrameLocks noChangeAspect="1"/>
          </p:cNvGraphicFramePr>
          <p:nvPr/>
        </p:nvGraphicFramePr>
        <p:xfrm>
          <a:off x="1066800" y="457200"/>
          <a:ext cx="474663" cy="533400"/>
        </p:xfrm>
        <a:graphic>
          <a:graphicData uri="http://schemas.openxmlformats.org/presentationml/2006/ole">
            <mc:AlternateContent xmlns:mc="http://schemas.openxmlformats.org/markup-compatibility/2006">
              <mc:Choice xmlns:v="urn:schemas-microsoft-com:vml" Requires="v">
                <p:oleObj spid="_x0000_s28077" name="Equation" r:id="rId9" imgW="304668" imgH="342751" progId="Equation.3">
                  <p:embed/>
                </p:oleObj>
              </mc:Choice>
              <mc:Fallback>
                <p:oleObj name="Equation" r:id="rId9" imgW="304668" imgH="342751" progId="Equation.3">
                  <p:embed/>
                  <p:pic>
                    <p:nvPicPr>
                      <p:cNvPr id="0" name="Picture 2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57200"/>
                        <a:ext cx="474663" cy="533400"/>
                      </a:xfrm>
                      <a:prstGeom prst="rect">
                        <a:avLst/>
                      </a:prstGeom>
                      <a:solidFill>
                        <a:schemeClr val="bg1"/>
                      </a:solidFill>
                    </p:spPr>
                  </p:pic>
                </p:oleObj>
              </mc:Fallback>
            </mc:AlternateContent>
          </a:graphicData>
        </a:graphic>
      </p:graphicFrame>
      <p:graphicFrame>
        <p:nvGraphicFramePr>
          <p:cNvPr id="27653" name="Object 3"/>
          <p:cNvGraphicFramePr>
            <a:graphicFrameLocks noChangeAspect="1"/>
          </p:cNvGraphicFramePr>
          <p:nvPr/>
        </p:nvGraphicFramePr>
        <p:xfrm>
          <a:off x="1219200" y="990600"/>
          <a:ext cx="296863" cy="533400"/>
        </p:xfrm>
        <a:graphic>
          <a:graphicData uri="http://schemas.openxmlformats.org/presentationml/2006/ole">
            <mc:AlternateContent xmlns:mc="http://schemas.openxmlformats.org/markup-compatibility/2006">
              <mc:Choice xmlns:v="urn:schemas-microsoft-com:vml" Requires="v">
                <p:oleObj spid="_x0000_s28078" name="Equation" r:id="rId11" imgW="190417" imgH="342751" progId="Equation.3">
                  <p:embed/>
                </p:oleObj>
              </mc:Choice>
              <mc:Fallback>
                <p:oleObj name="Equation" r:id="rId11" imgW="190417" imgH="342751" progId="Equation.3">
                  <p:embed/>
                  <p:pic>
                    <p:nvPicPr>
                      <p:cNvPr id="0" name="Picture 2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990600"/>
                        <a:ext cx="296863" cy="533400"/>
                      </a:xfrm>
                      <a:prstGeom prst="rect">
                        <a:avLst/>
                      </a:prstGeom>
                      <a:solidFill>
                        <a:schemeClr val="bg1"/>
                      </a:solidFill>
                    </p:spPr>
                  </p:pic>
                </p:oleObj>
              </mc:Fallback>
            </mc:AlternateContent>
          </a:graphicData>
        </a:graphic>
      </p:graphicFrame>
      <p:sp>
        <p:nvSpPr>
          <p:cNvPr id="25640" name="Text Box 40"/>
          <p:cNvSpPr txBox="1">
            <a:spLocks noChangeArrowheads="1"/>
          </p:cNvSpPr>
          <p:nvPr/>
        </p:nvSpPr>
        <p:spPr bwMode="auto">
          <a:xfrm>
            <a:off x="990600" y="1524000"/>
            <a:ext cx="4359275" cy="366713"/>
          </a:xfrm>
          <a:prstGeom prst="rect">
            <a:avLst/>
          </a:prstGeom>
          <a:solidFill>
            <a:schemeClr val="bg1"/>
          </a:solidFill>
          <a:ln w="9525">
            <a:noFill/>
            <a:miter lim="800000"/>
            <a:headEnd/>
            <a:tailEnd/>
          </a:ln>
        </p:spPr>
        <p:txBody>
          <a:bodyPr>
            <a:spAutoFit/>
          </a:bodyPr>
          <a:lstStyle/>
          <a:p>
            <a:r>
              <a:rPr lang="en-US" sz="1800"/>
              <a:t>For </a:t>
            </a:r>
            <a:r>
              <a:rPr lang="en-US" sz="1800">
                <a:latin typeface="Symbol" pitchFamily="18" charset="2"/>
              </a:rPr>
              <a:t>a</a:t>
            </a:r>
            <a:r>
              <a:rPr lang="en-US" sz="1800"/>
              <a:t> = .05, -z</a:t>
            </a:r>
            <a:r>
              <a:rPr lang="en-US" sz="1800" baseline="-25000"/>
              <a:t>.025</a:t>
            </a:r>
            <a:r>
              <a:rPr lang="en-US" sz="1800"/>
              <a:t> = -1.96</a:t>
            </a:r>
            <a:r>
              <a:rPr lang="en-US" sz="1800" baseline="30000"/>
              <a:t> </a:t>
            </a:r>
            <a:r>
              <a:rPr lang="en-US" sz="1800"/>
              <a:t>and z</a:t>
            </a:r>
            <a:r>
              <a:rPr lang="en-US" sz="1800" baseline="-25000"/>
              <a:t>.025</a:t>
            </a:r>
            <a:r>
              <a:rPr lang="en-US" sz="1800"/>
              <a:t> = 1.96</a:t>
            </a:r>
          </a:p>
        </p:txBody>
      </p:sp>
      <p:graphicFrame>
        <p:nvGraphicFramePr>
          <p:cNvPr id="27654" name="Object 4"/>
          <p:cNvGraphicFramePr>
            <a:graphicFrameLocks noChangeAspect="1"/>
          </p:cNvGraphicFramePr>
          <p:nvPr/>
        </p:nvGraphicFramePr>
        <p:xfrm>
          <a:off x="228600" y="2057400"/>
          <a:ext cx="2438400" cy="1316038"/>
        </p:xfrm>
        <a:graphic>
          <a:graphicData uri="http://schemas.openxmlformats.org/presentationml/2006/ole">
            <mc:AlternateContent xmlns:mc="http://schemas.openxmlformats.org/markup-compatibility/2006">
              <mc:Choice xmlns:v="urn:schemas-microsoft-com:vml" Requires="v">
                <p:oleObj spid="_x0000_s28079" name="Equation" r:id="rId13" imgW="2070100" imgH="1117600" progId="Equation.3">
                  <p:embed/>
                </p:oleObj>
              </mc:Choice>
              <mc:Fallback>
                <p:oleObj name="Equation" r:id="rId13" imgW="2070100" imgH="1117600" progId="Equation.3">
                  <p:embed/>
                  <p:pic>
                    <p:nvPicPr>
                      <p:cNvPr id="0" name="Picture 2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 y="2057400"/>
                        <a:ext cx="2438400" cy="1316038"/>
                      </a:xfrm>
                      <a:prstGeom prst="rect">
                        <a:avLst/>
                      </a:prstGeom>
                      <a:solidFill>
                        <a:srgbClr val="CCECFF"/>
                      </a:solidFill>
                      <a:ln w="9525">
                        <a:solidFill>
                          <a:schemeClr val="tx1"/>
                        </a:solidFill>
                        <a:miter lim="800000"/>
                        <a:headEnd/>
                        <a:tailEnd/>
                      </a:ln>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40"/>
                                        </p:tgtEl>
                                        <p:attrNameLst>
                                          <p:attrName>style.visibility</p:attrName>
                                        </p:attrNameLst>
                                      </p:cBhvr>
                                      <p:to>
                                        <p:strVal val="visible"/>
                                      </p:to>
                                    </p:set>
                                    <p:anim calcmode="lin" valueType="num">
                                      <p:cBhvr additive="base">
                                        <p:cTn id="7" dur="500" fill="hold"/>
                                        <p:tgtEl>
                                          <p:spTgt spid="25640"/>
                                        </p:tgtEl>
                                        <p:attrNameLst>
                                          <p:attrName>ppt_x</p:attrName>
                                        </p:attrNameLst>
                                      </p:cBhvr>
                                      <p:tavLst>
                                        <p:tav tm="0">
                                          <p:val>
                                            <p:strVal val="0-#ppt_w/2"/>
                                          </p:val>
                                        </p:tav>
                                        <p:tav tm="100000">
                                          <p:val>
                                            <p:strVal val="#ppt_x"/>
                                          </p:val>
                                        </p:tav>
                                      </p:tavLst>
                                    </p:anim>
                                    <p:anim calcmode="lin" valueType="num">
                                      <p:cBhvr additive="base">
                                        <p:cTn id="8" dur="500" fill="hold"/>
                                        <p:tgtEl>
                                          <p:spTgt spid="256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34"/>
                                        </p:tgtEl>
                                        <p:attrNameLst>
                                          <p:attrName>style.visibility</p:attrName>
                                        </p:attrNameLst>
                                      </p:cBhvr>
                                      <p:to>
                                        <p:strVal val="visible"/>
                                      </p:to>
                                    </p:set>
                                    <p:anim calcmode="lin" valueType="num">
                                      <p:cBhvr additive="base">
                                        <p:cTn id="13" dur="500" fill="hold"/>
                                        <p:tgtEl>
                                          <p:spTgt spid="25634"/>
                                        </p:tgtEl>
                                        <p:attrNameLst>
                                          <p:attrName>ppt_x</p:attrName>
                                        </p:attrNameLst>
                                      </p:cBhvr>
                                      <p:tavLst>
                                        <p:tav tm="0">
                                          <p:val>
                                            <p:strVal val="0-#ppt_w/2"/>
                                          </p:val>
                                        </p:tav>
                                        <p:tav tm="100000">
                                          <p:val>
                                            <p:strVal val="#ppt_x"/>
                                          </p:val>
                                        </p:tav>
                                      </p:tavLst>
                                    </p:anim>
                                    <p:anim calcmode="lin" valueType="num">
                                      <p:cBhvr additive="base">
                                        <p:cTn id="14" dur="500" fill="hold"/>
                                        <p:tgtEl>
                                          <p:spTgt spid="256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465"/>
                                        </p:tgtEl>
                                        <p:attrNameLst>
                                          <p:attrName>style.visibility</p:attrName>
                                        </p:attrNameLst>
                                      </p:cBhvr>
                                      <p:to>
                                        <p:strVal val="visible"/>
                                      </p:to>
                                    </p:set>
                                    <p:anim calcmode="lin" valueType="num">
                                      <p:cBhvr additive="base">
                                        <p:cTn id="19" dur="500" fill="hold"/>
                                        <p:tgtEl>
                                          <p:spTgt spid="62465"/>
                                        </p:tgtEl>
                                        <p:attrNameLst>
                                          <p:attrName>ppt_x</p:attrName>
                                        </p:attrNameLst>
                                      </p:cBhvr>
                                      <p:tavLst>
                                        <p:tav tm="0">
                                          <p:val>
                                            <p:strVal val="0-#ppt_w/2"/>
                                          </p:val>
                                        </p:tav>
                                        <p:tav tm="100000">
                                          <p:val>
                                            <p:strVal val="#ppt_x"/>
                                          </p:val>
                                        </p:tav>
                                      </p:tavLst>
                                    </p:anim>
                                    <p:anim calcmode="lin" valueType="num">
                                      <p:cBhvr additive="base">
                                        <p:cTn id="20" dur="500" fill="hold"/>
                                        <p:tgtEl>
                                          <p:spTgt spid="624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4" grpId="0" animBg="1"/>
      <p:bldP spid="2564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12"/>
          </p:nvPr>
        </p:nvSpPr>
        <p:spPr>
          <a:noFill/>
        </p:spPr>
        <p:txBody>
          <a:bodyPr/>
          <a:lstStyle/>
          <a:p>
            <a:fld id="{B6B0472B-AF72-4941-B09E-4AD90D419E3C}" type="slidenum">
              <a:rPr lang="en-US" smtClean="0"/>
              <a:pPr/>
              <a:t>19</a:t>
            </a:fld>
            <a:endParaRPr lang="en-US" smtClean="0"/>
          </a:p>
        </p:txBody>
      </p:sp>
      <p:sp>
        <p:nvSpPr>
          <p:cNvPr id="82960" name="Rectangle 36"/>
          <p:cNvSpPr>
            <a:spLocks noGrp="1" noChangeArrowheads="1"/>
          </p:cNvSpPr>
          <p:nvPr>
            <p:ph type="title"/>
          </p:nvPr>
        </p:nvSpPr>
        <p:spPr>
          <a:xfrm>
            <a:off x="685800" y="381000"/>
            <a:ext cx="7772400" cy="1143000"/>
          </a:xfrm>
        </p:spPr>
        <p:txBody>
          <a:bodyPr/>
          <a:lstStyle/>
          <a:p>
            <a:r>
              <a:rPr lang="en-US" sz="4000" dirty="0" smtClean="0"/>
              <a:t>One-Sided Confidence Interval on the Population Mean </a:t>
            </a:r>
            <a:r>
              <a:rPr lang="en-US" sz="4000" dirty="0" smtClean="0">
                <a:latin typeface="Symbol" pitchFamily="18" charset="2"/>
              </a:rPr>
              <a:t>m</a:t>
            </a:r>
            <a:r>
              <a:rPr lang="en-US" sz="4000" dirty="0" smtClean="0"/>
              <a:t>, </a:t>
            </a:r>
            <a:r>
              <a:rPr lang="en-US" sz="4000" dirty="0" smtClean="0">
                <a:latin typeface="Symbol" pitchFamily="18" charset="2"/>
              </a:rPr>
              <a:t>s</a:t>
            </a:r>
            <a:r>
              <a:rPr lang="en-US" sz="4000" dirty="0" smtClean="0"/>
              <a:t>  known</a:t>
            </a:r>
          </a:p>
        </p:txBody>
      </p:sp>
      <p:sp>
        <p:nvSpPr>
          <p:cNvPr id="82961" name="Rectangle 37"/>
          <p:cNvSpPr>
            <a:spLocks noGrp="1" noChangeArrowheads="1"/>
          </p:cNvSpPr>
          <p:nvPr>
            <p:ph type="body" idx="1"/>
          </p:nvPr>
        </p:nvSpPr>
        <p:spPr>
          <a:xfrm>
            <a:off x="762000" y="1752600"/>
            <a:ext cx="7315200" cy="2514600"/>
          </a:xfrm>
        </p:spPr>
        <p:txBody>
          <a:bodyPr/>
          <a:lstStyle/>
          <a:p>
            <a:r>
              <a:rPr lang="en-US" sz="2400" dirty="0" smtClean="0"/>
              <a:t>Lower Confidence Interval</a:t>
            </a:r>
          </a:p>
          <a:p>
            <a:pPr lvl="1"/>
            <a:r>
              <a:rPr lang="en-US" sz="2000" dirty="0" smtClean="0"/>
              <a:t>Determine L such that P(L </a:t>
            </a:r>
            <a:r>
              <a:rPr lang="en-US" sz="2000" u="sng" dirty="0" smtClean="0"/>
              <a:t>&lt;</a:t>
            </a:r>
            <a:r>
              <a:rPr lang="en-US" sz="2000" dirty="0" smtClean="0"/>
              <a:t> </a:t>
            </a:r>
            <a:r>
              <a:rPr lang="en-US" sz="2000" dirty="0" smtClean="0">
                <a:latin typeface="Symbol" pitchFamily="18" charset="2"/>
              </a:rPr>
              <a:t>m</a:t>
            </a:r>
            <a:r>
              <a:rPr lang="en-US" sz="2000" dirty="0" smtClean="0"/>
              <a:t> ) = 1 - </a:t>
            </a:r>
            <a:r>
              <a:rPr lang="en-US" sz="2000" dirty="0" smtClean="0">
                <a:latin typeface="Symbol" pitchFamily="18" charset="2"/>
              </a:rPr>
              <a:t>a </a:t>
            </a:r>
            <a:r>
              <a:rPr lang="en-US" sz="2000" dirty="0" smtClean="0"/>
              <a:t> </a:t>
            </a:r>
          </a:p>
          <a:p>
            <a:r>
              <a:rPr lang="en-US" sz="2000" dirty="0" smtClean="0"/>
              <a:t> </a:t>
            </a:r>
          </a:p>
          <a:p>
            <a:endParaRPr lang="en-US" sz="2000" dirty="0" smtClean="0"/>
          </a:p>
          <a:p>
            <a:r>
              <a:rPr lang="en-US" sz="2400" dirty="0" smtClean="0"/>
              <a:t>Upper Confidence Interval</a:t>
            </a:r>
          </a:p>
          <a:p>
            <a:pPr lvl="1"/>
            <a:r>
              <a:rPr lang="en-US" sz="2000" dirty="0" smtClean="0"/>
              <a:t>Determine U such that P(</a:t>
            </a:r>
            <a:r>
              <a:rPr lang="en-US" sz="2000" dirty="0" smtClean="0">
                <a:latin typeface="Symbol" pitchFamily="18" charset="2"/>
              </a:rPr>
              <a:t>m</a:t>
            </a:r>
            <a:r>
              <a:rPr lang="en-US" sz="2000" dirty="0" smtClean="0"/>
              <a:t> </a:t>
            </a:r>
            <a:r>
              <a:rPr lang="en-US" sz="2000" u="sng" dirty="0" smtClean="0"/>
              <a:t>&lt;</a:t>
            </a:r>
            <a:r>
              <a:rPr lang="en-US" sz="2000" dirty="0" smtClean="0"/>
              <a:t> U) = 1 - </a:t>
            </a:r>
            <a:r>
              <a:rPr lang="en-US" sz="2000" dirty="0" smtClean="0">
                <a:latin typeface="Symbol" pitchFamily="18" charset="2"/>
              </a:rPr>
              <a:t>a </a:t>
            </a:r>
            <a:r>
              <a:rPr lang="en-US" sz="2000" dirty="0" smtClean="0"/>
              <a:t>  </a:t>
            </a:r>
          </a:p>
          <a:p>
            <a:pPr lvl="1"/>
            <a:endParaRPr lang="en-US" sz="2000" dirty="0" smtClean="0"/>
          </a:p>
        </p:txBody>
      </p:sp>
      <p:graphicFrame>
        <p:nvGraphicFramePr>
          <p:cNvPr id="230401" name="Object 1"/>
          <p:cNvGraphicFramePr>
            <a:graphicFrameLocks noChangeAspect="1"/>
          </p:cNvGraphicFramePr>
          <p:nvPr/>
        </p:nvGraphicFramePr>
        <p:xfrm>
          <a:off x="5943600" y="1981200"/>
          <a:ext cx="1524000" cy="711200"/>
        </p:xfrm>
        <a:graphic>
          <a:graphicData uri="http://schemas.openxmlformats.org/presentationml/2006/ole">
            <mc:AlternateContent xmlns:mc="http://schemas.openxmlformats.org/markup-compatibility/2006">
              <mc:Choice xmlns:v="urn:schemas-microsoft-com:vml" Requires="v">
                <p:oleObj spid="_x0000_s230567" name="Equation" r:id="rId4" imgW="901309" imgH="418918" progId="Equation.3">
                  <p:embed/>
                </p:oleObj>
              </mc:Choice>
              <mc:Fallback>
                <p:oleObj name="Equation" r:id="rId4" imgW="901309" imgH="418918" progId="Equation.3">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981200"/>
                        <a:ext cx="1524000" cy="711200"/>
                      </a:xfrm>
                      <a:prstGeom prst="rect">
                        <a:avLst/>
                      </a:prstGeom>
                      <a:solidFill>
                        <a:srgbClr val="C0C0C0"/>
                      </a:solidFill>
                    </p:spPr>
                  </p:pic>
                </p:oleObj>
              </mc:Fallback>
            </mc:AlternateContent>
          </a:graphicData>
        </a:graphic>
      </p:graphicFrame>
      <p:graphicFrame>
        <p:nvGraphicFramePr>
          <p:cNvPr id="230402" name="Object 2"/>
          <p:cNvGraphicFramePr>
            <a:graphicFrameLocks noChangeAspect="1"/>
          </p:cNvGraphicFramePr>
          <p:nvPr/>
        </p:nvGraphicFramePr>
        <p:xfrm>
          <a:off x="6075363" y="3429000"/>
          <a:ext cx="1566862" cy="711200"/>
        </p:xfrm>
        <a:graphic>
          <a:graphicData uri="http://schemas.openxmlformats.org/presentationml/2006/ole">
            <mc:AlternateContent xmlns:mc="http://schemas.openxmlformats.org/markup-compatibility/2006">
              <mc:Choice xmlns:v="urn:schemas-microsoft-com:vml" Requires="v">
                <p:oleObj spid="_x0000_s230568" name="Equation" r:id="rId6" imgW="927100" imgH="419100" progId="Equation.3">
                  <p:embed/>
                </p:oleObj>
              </mc:Choice>
              <mc:Fallback>
                <p:oleObj name="Equation" r:id="rId6" imgW="927100" imgH="419100" progId="Equation.3">
                  <p:embed/>
                  <p:pic>
                    <p:nvPicPr>
                      <p:cNvPr id="0" name="Picture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363" y="3429000"/>
                        <a:ext cx="1566862" cy="711200"/>
                      </a:xfrm>
                      <a:prstGeom prst="rect">
                        <a:avLst/>
                      </a:prstGeom>
                      <a:solidFill>
                        <a:schemeClr val="folHlink"/>
                      </a:solidFill>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0401"/>
                                        </p:tgtEl>
                                        <p:attrNameLst>
                                          <p:attrName>style.visibility</p:attrName>
                                        </p:attrNameLst>
                                      </p:cBhvr>
                                      <p:to>
                                        <p:strVal val="visible"/>
                                      </p:to>
                                    </p:set>
                                    <p:anim calcmode="lin" valueType="num">
                                      <p:cBhvr additive="base">
                                        <p:cTn id="7" dur="500" fill="hold"/>
                                        <p:tgtEl>
                                          <p:spTgt spid="230401"/>
                                        </p:tgtEl>
                                        <p:attrNameLst>
                                          <p:attrName>ppt_x</p:attrName>
                                        </p:attrNameLst>
                                      </p:cBhvr>
                                      <p:tavLst>
                                        <p:tav tm="0">
                                          <p:val>
                                            <p:strVal val="0-#ppt_w/2"/>
                                          </p:val>
                                        </p:tav>
                                        <p:tav tm="100000">
                                          <p:val>
                                            <p:strVal val="#ppt_x"/>
                                          </p:val>
                                        </p:tav>
                                      </p:tavLst>
                                    </p:anim>
                                    <p:anim calcmode="lin" valueType="num">
                                      <p:cBhvr additive="base">
                                        <p:cTn id="8"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0402"/>
                                        </p:tgtEl>
                                        <p:attrNameLst>
                                          <p:attrName>style.visibility</p:attrName>
                                        </p:attrNameLst>
                                      </p:cBhvr>
                                      <p:to>
                                        <p:strVal val="visible"/>
                                      </p:to>
                                    </p:set>
                                    <p:anim calcmode="lin" valueType="num">
                                      <p:cBhvr additive="base">
                                        <p:cTn id="13" dur="500" fill="hold"/>
                                        <p:tgtEl>
                                          <p:spTgt spid="230402"/>
                                        </p:tgtEl>
                                        <p:attrNameLst>
                                          <p:attrName>ppt_x</p:attrName>
                                        </p:attrNameLst>
                                      </p:cBhvr>
                                      <p:tavLst>
                                        <p:tav tm="0">
                                          <p:val>
                                            <p:strVal val="0-#ppt_w/2"/>
                                          </p:val>
                                        </p:tav>
                                        <p:tav tm="100000">
                                          <p:val>
                                            <p:strVal val="#ppt_x"/>
                                          </p:val>
                                        </p:tav>
                                      </p:tavLst>
                                    </p:anim>
                                    <p:anim calcmode="lin" valueType="num">
                                      <p:cBhvr additive="base">
                                        <p:cTn id="14" dur="500" fill="hold"/>
                                        <p:tgtEl>
                                          <p:spTgt spid="2304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sldNum" sz="quarter" idx="12"/>
          </p:nvPr>
        </p:nvSpPr>
        <p:spPr>
          <a:noFill/>
        </p:spPr>
        <p:txBody>
          <a:bodyPr/>
          <a:lstStyle/>
          <a:p>
            <a:fld id="{C5709E82-8C1E-4495-B0F6-4F6132433C7A}" type="slidenum">
              <a:rPr lang="en-US" smtClean="0"/>
              <a:pPr/>
              <a:t>2</a:t>
            </a:fld>
            <a:endParaRPr lang="en-US" smtClean="0"/>
          </a:p>
        </p:txBody>
      </p:sp>
      <p:sp>
        <p:nvSpPr>
          <p:cNvPr id="75779" name="Rectangle 2"/>
          <p:cNvSpPr>
            <a:spLocks noGrp="1" noChangeArrowheads="1"/>
          </p:cNvSpPr>
          <p:nvPr>
            <p:ph type="title"/>
          </p:nvPr>
        </p:nvSpPr>
        <p:spPr/>
        <p:txBody>
          <a:bodyPr/>
          <a:lstStyle/>
          <a:p>
            <a:r>
              <a:rPr lang="en-US" smtClean="0"/>
              <a:t>Statistical Inference</a:t>
            </a:r>
          </a:p>
        </p:txBody>
      </p:sp>
      <p:sp>
        <p:nvSpPr>
          <p:cNvPr id="75780" name="Rectangle 3"/>
          <p:cNvSpPr>
            <a:spLocks noGrp="1" noChangeArrowheads="1"/>
          </p:cNvSpPr>
          <p:nvPr>
            <p:ph type="body" idx="1"/>
          </p:nvPr>
        </p:nvSpPr>
        <p:spPr/>
        <p:txBody>
          <a:bodyPr/>
          <a:lstStyle/>
          <a:p>
            <a:r>
              <a:rPr lang="en-US" i="1" dirty="0" smtClean="0">
                <a:solidFill>
                  <a:schemeClr val="accent2"/>
                </a:solidFill>
              </a:rPr>
              <a:t>Statistical Inference</a:t>
            </a:r>
            <a:r>
              <a:rPr lang="en-US" dirty="0" smtClean="0"/>
              <a:t> helps us determine information (like mean, variance) about a </a:t>
            </a:r>
            <a:r>
              <a:rPr lang="en-US" b="1" dirty="0" smtClean="0"/>
              <a:t>population</a:t>
            </a:r>
            <a:r>
              <a:rPr lang="en-US" dirty="0" smtClean="0"/>
              <a:t> based upon data taken from a </a:t>
            </a:r>
            <a:r>
              <a:rPr lang="en-US" b="1" dirty="0" smtClean="0"/>
              <a:t>sample</a:t>
            </a:r>
            <a:r>
              <a:rPr lang="en-US" dirty="0" smtClean="0"/>
              <a:t> of size </a:t>
            </a:r>
            <a:r>
              <a:rPr lang="en-US" b="1" dirty="0" smtClean="0"/>
              <a:t>n</a:t>
            </a:r>
            <a:r>
              <a:rPr lang="en-US" dirty="0" smtClean="0"/>
              <a:t> of that population</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6"/>
          <p:cNvSpPr>
            <a:spLocks noGrp="1" noChangeArrowheads="1"/>
          </p:cNvSpPr>
          <p:nvPr>
            <p:ph type="sldNum" sz="quarter" idx="12"/>
          </p:nvPr>
        </p:nvSpPr>
        <p:spPr>
          <a:noFill/>
        </p:spPr>
        <p:txBody>
          <a:bodyPr/>
          <a:lstStyle/>
          <a:p>
            <a:fld id="{33502110-7B31-4F51-881B-D6CA03454FBF}" type="slidenum">
              <a:rPr lang="en-US" smtClean="0"/>
              <a:pPr/>
              <a:t>20</a:t>
            </a:fld>
            <a:endParaRPr lang="en-US" smtClean="0"/>
          </a:p>
        </p:txBody>
      </p:sp>
      <p:pic>
        <p:nvPicPr>
          <p:cNvPr id="30726" name="Picture 2"/>
          <p:cNvPicPr>
            <a:picLocks noChangeAspect="1" noChangeArrowheads="1"/>
          </p:cNvPicPr>
          <p:nvPr/>
        </p:nvPicPr>
        <p:blipFill>
          <a:blip r:embed="rId4" cstate="print"/>
          <a:srcRect/>
          <a:stretch>
            <a:fillRect/>
          </a:stretch>
        </p:blipFill>
        <p:spPr bwMode="auto">
          <a:xfrm>
            <a:off x="304800" y="3429000"/>
            <a:ext cx="4495800" cy="2538413"/>
          </a:xfrm>
          <a:prstGeom prst="rect">
            <a:avLst/>
          </a:prstGeom>
          <a:noFill/>
          <a:ln w="9525">
            <a:noFill/>
            <a:miter lim="800000"/>
            <a:headEnd/>
            <a:tailEnd/>
          </a:ln>
        </p:spPr>
      </p:pic>
      <p:sp>
        <p:nvSpPr>
          <p:cNvPr id="30727" name="Line 3"/>
          <p:cNvSpPr>
            <a:spLocks noChangeShapeType="1"/>
          </p:cNvSpPr>
          <p:nvPr/>
        </p:nvSpPr>
        <p:spPr bwMode="auto">
          <a:xfrm>
            <a:off x="1676400" y="5181600"/>
            <a:ext cx="0" cy="457200"/>
          </a:xfrm>
          <a:prstGeom prst="line">
            <a:avLst/>
          </a:prstGeom>
          <a:noFill/>
          <a:ln w="9525">
            <a:solidFill>
              <a:schemeClr val="tx1"/>
            </a:solidFill>
            <a:round/>
            <a:headEnd/>
            <a:tailEnd/>
          </a:ln>
        </p:spPr>
        <p:txBody>
          <a:bodyPr wrap="none" anchor="ctr"/>
          <a:lstStyle/>
          <a:p>
            <a:endParaRPr lang="en-US"/>
          </a:p>
        </p:txBody>
      </p:sp>
      <p:sp>
        <p:nvSpPr>
          <p:cNvPr id="30728" name="Text Box 5"/>
          <p:cNvSpPr txBox="1">
            <a:spLocks noChangeArrowheads="1"/>
          </p:cNvSpPr>
          <p:nvPr/>
        </p:nvSpPr>
        <p:spPr bwMode="auto">
          <a:xfrm>
            <a:off x="2286000" y="5715000"/>
            <a:ext cx="457200" cy="457200"/>
          </a:xfrm>
          <a:prstGeom prst="rect">
            <a:avLst/>
          </a:prstGeom>
          <a:noFill/>
          <a:ln w="9525">
            <a:noFill/>
            <a:miter lim="800000"/>
            <a:headEnd/>
            <a:tailEnd/>
          </a:ln>
        </p:spPr>
        <p:txBody>
          <a:bodyPr>
            <a:spAutoFit/>
          </a:bodyPr>
          <a:lstStyle/>
          <a:p>
            <a:pPr>
              <a:spcBef>
                <a:spcPct val="50000"/>
              </a:spcBef>
            </a:pPr>
            <a:r>
              <a:rPr lang="en-US">
                <a:latin typeface="Symbol" pitchFamily="18" charset="2"/>
              </a:rPr>
              <a:t> </a:t>
            </a:r>
            <a:r>
              <a:rPr lang="en-US" sz="1800">
                <a:latin typeface="Symbol" pitchFamily="18" charset="2"/>
              </a:rPr>
              <a:t>m </a:t>
            </a:r>
            <a:endParaRPr lang="en-US">
              <a:latin typeface="Symbol" pitchFamily="18" charset="2"/>
            </a:endParaRPr>
          </a:p>
        </p:txBody>
      </p:sp>
      <p:sp>
        <p:nvSpPr>
          <p:cNvPr id="30729" name="Text Box 6"/>
          <p:cNvSpPr txBox="1">
            <a:spLocks noChangeArrowheads="1"/>
          </p:cNvSpPr>
          <p:nvPr/>
        </p:nvSpPr>
        <p:spPr bwMode="auto">
          <a:xfrm>
            <a:off x="3048000" y="3352800"/>
            <a:ext cx="457200" cy="336550"/>
          </a:xfrm>
          <a:prstGeom prst="rect">
            <a:avLst/>
          </a:prstGeom>
          <a:noFill/>
          <a:ln w="9525">
            <a:noFill/>
            <a:miter lim="800000"/>
            <a:headEnd/>
            <a:tailEnd/>
          </a:ln>
        </p:spPr>
        <p:txBody>
          <a:bodyPr>
            <a:spAutoFit/>
          </a:bodyPr>
          <a:lstStyle/>
          <a:p>
            <a:pPr>
              <a:spcBef>
                <a:spcPct val="50000"/>
              </a:spcBef>
            </a:pPr>
            <a:r>
              <a:rPr lang="en-US" sz="1600"/>
              <a:t>.95</a:t>
            </a:r>
          </a:p>
        </p:txBody>
      </p:sp>
      <p:sp>
        <p:nvSpPr>
          <p:cNvPr id="30730" name="Text Box 8"/>
          <p:cNvSpPr txBox="1">
            <a:spLocks noChangeArrowheads="1"/>
          </p:cNvSpPr>
          <p:nvPr/>
        </p:nvSpPr>
        <p:spPr bwMode="auto">
          <a:xfrm>
            <a:off x="685800" y="4953000"/>
            <a:ext cx="685800" cy="336550"/>
          </a:xfrm>
          <a:prstGeom prst="rect">
            <a:avLst/>
          </a:prstGeom>
          <a:noFill/>
          <a:ln w="9525">
            <a:noFill/>
            <a:miter lim="800000"/>
            <a:headEnd/>
            <a:tailEnd/>
          </a:ln>
        </p:spPr>
        <p:txBody>
          <a:bodyPr>
            <a:spAutoFit/>
          </a:bodyPr>
          <a:lstStyle/>
          <a:p>
            <a:pPr>
              <a:spcBef>
                <a:spcPct val="50000"/>
              </a:spcBef>
            </a:pPr>
            <a:r>
              <a:rPr lang="en-US" sz="1600"/>
              <a:t>.05</a:t>
            </a:r>
          </a:p>
        </p:txBody>
      </p:sp>
      <p:sp>
        <p:nvSpPr>
          <p:cNvPr id="30731" name="Line 9"/>
          <p:cNvSpPr>
            <a:spLocks noChangeShapeType="1"/>
          </p:cNvSpPr>
          <p:nvPr/>
        </p:nvSpPr>
        <p:spPr bwMode="auto">
          <a:xfrm>
            <a:off x="1066800" y="5257800"/>
            <a:ext cx="457200" cy="228600"/>
          </a:xfrm>
          <a:prstGeom prst="line">
            <a:avLst/>
          </a:prstGeom>
          <a:noFill/>
          <a:ln w="9525">
            <a:solidFill>
              <a:schemeClr val="tx1"/>
            </a:solidFill>
            <a:round/>
            <a:headEnd/>
            <a:tailEnd type="triangle" w="med" len="med"/>
          </a:ln>
        </p:spPr>
        <p:txBody>
          <a:bodyPr wrap="none" anchor="ctr"/>
          <a:lstStyle/>
          <a:p>
            <a:endParaRPr lang="en-US"/>
          </a:p>
        </p:txBody>
      </p:sp>
      <p:sp>
        <p:nvSpPr>
          <p:cNvPr id="30732" name="Line 11"/>
          <p:cNvSpPr>
            <a:spLocks noChangeShapeType="1"/>
          </p:cNvSpPr>
          <p:nvPr/>
        </p:nvSpPr>
        <p:spPr bwMode="auto">
          <a:xfrm flipH="1">
            <a:off x="2743200" y="3657600"/>
            <a:ext cx="381000" cy="685800"/>
          </a:xfrm>
          <a:prstGeom prst="line">
            <a:avLst/>
          </a:prstGeom>
          <a:noFill/>
          <a:ln w="9525">
            <a:solidFill>
              <a:schemeClr val="tx1"/>
            </a:solidFill>
            <a:round/>
            <a:headEnd/>
            <a:tailEnd type="triangle" w="med" len="med"/>
          </a:ln>
        </p:spPr>
        <p:txBody>
          <a:bodyPr wrap="none" anchor="ctr"/>
          <a:lstStyle/>
          <a:p>
            <a:endParaRPr lang="en-US"/>
          </a:p>
        </p:txBody>
      </p:sp>
      <p:sp>
        <p:nvSpPr>
          <p:cNvPr id="30733" name="Text Box 12"/>
          <p:cNvSpPr txBox="1">
            <a:spLocks noChangeArrowheads="1"/>
          </p:cNvSpPr>
          <p:nvPr/>
        </p:nvSpPr>
        <p:spPr bwMode="auto">
          <a:xfrm>
            <a:off x="1524000" y="5715000"/>
            <a:ext cx="457200" cy="457200"/>
          </a:xfrm>
          <a:prstGeom prst="rect">
            <a:avLst/>
          </a:prstGeom>
          <a:noFill/>
          <a:ln w="9525">
            <a:noFill/>
            <a:miter lim="800000"/>
            <a:headEnd/>
            <a:tailEnd/>
          </a:ln>
        </p:spPr>
        <p:txBody>
          <a:bodyPr>
            <a:spAutoFit/>
          </a:bodyPr>
          <a:lstStyle/>
          <a:p>
            <a:pPr>
              <a:spcBef>
                <a:spcPct val="50000"/>
              </a:spcBef>
            </a:pPr>
            <a:r>
              <a:rPr lang="en-US"/>
              <a:t>L </a:t>
            </a:r>
          </a:p>
        </p:txBody>
      </p:sp>
      <p:sp>
        <p:nvSpPr>
          <p:cNvPr id="30734" name="WordArt 14"/>
          <p:cNvSpPr>
            <a:spLocks noChangeArrowheads="1" noChangeShapeType="1" noTextEdit="1"/>
          </p:cNvSpPr>
          <p:nvPr/>
        </p:nvSpPr>
        <p:spPr bwMode="auto">
          <a:xfrm>
            <a:off x="228600" y="457200"/>
            <a:ext cx="5124450" cy="428625"/>
          </a:xfrm>
          <a:prstGeom prst="rect">
            <a:avLst/>
          </a:prstGeom>
        </p:spPr>
        <p:txBody>
          <a:bodyPr wrap="none" fromWordArt="1">
            <a:prstTxWarp prst="textPlain">
              <a:avLst>
                <a:gd name="adj" fmla="val 50000"/>
              </a:avLst>
            </a:prstTxWarp>
          </a:bodyPr>
          <a:lstStyle/>
          <a:p>
            <a:pPr algn="ctr"/>
            <a:r>
              <a:rPr lang="en-US"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How </a:t>
            </a:r>
            <a:r>
              <a:rPr lang="en-US" kern="10" dirty="0" smtClean="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did we </a:t>
            </a:r>
            <a:r>
              <a:rPr lang="en-US"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determine L?</a:t>
            </a:r>
          </a:p>
        </p:txBody>
      </p:sp>
      <p:graphicFrame>
        <p:nvGraphicFramePr>
          <p:cNvPr id="30722" name="Object 15"/>
          <p:cNvGraphicFramePr>
            <a:graphicFrameLocks noChangeAspect="1"/>
          </p:cNvGraphicFramePr>
          <p:nvPr/>
        </p:nvGraphicFramePr>
        <p:xfrm>
          <a:off x="6324600" y="457200"/>
          <a:ext cx="2376488" cy="3657600"/>
        </p:xfrm>
        <a:graphic>
          <a:graphicData uri="http://schemas.openxmlformats.org/presentationml/2006/ole">
            <mc:AlternateContent xmlns:mc="http://schemas.openxmlformats.org/markup-compatibility/2006">
              <mc:Choice xmlns:v="urn:schemas-microsoft-com:vml" Requires="v">
                <p:oleObj spid="_x0000_s30977" name="Equation" r:id="rId5" imgW="1600200" imgH="2463800" progId="Equation.3">
                  <p:embed/>
                </p:oleObj>
              </mc:Choice>
              <mc:Fallback>
                <p:oleObj name="Equation" r:id="rId5" imgW="1600200" imgH="2463800" progId="Equation.3">
                  <p:embed/>
                  <p:pic>
                    <p:nvPicPr>
                      <p:cNvPr id="0" name="Picture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57200"/>
                        <a:ext cx="2376488" cy="3657600"/>
                      </a:xfrm>
                      <a:prstGeom prst="rect">
                        <a:avLst/>
                      </a:prstGeom>
                      <a:solidFill>
                        <a:schemeClr val="folHlink"/>
                      </a:solidFill>
                    </p:spPr>
                  </p:pic>
                </p:oleObj>
              </mc:Fallback>
            </mc:AlternateContent>
          </a:graphicData>
        </a:graphic>
      </p:graphicFrame>
      <p:graphicFrame>
        <p:nvGraphicFramePr>
          <p:cNvPr id="44054" name="Object 22"/>
          <p:cNvGraphicFramePr>
            <a:graphicFrameLocks noChangeAspect="1"/>
          </p:cNvGraphicFramePr>
          <p:nvPr/>
        </p:nvGraphicFramePr>
        <p:xfrm>
          <a:off x="6629400" y="4800600"/>
          <a:ext cx="1535113" cy="712788"/>
        </p:xfrm>
        <a:graphic>
          <a:graphicData uri="http://schemas.openxmlformats.org/presentationml/2006/ole">
            <mc:AlternateContent xmlns:mc="http://schemas.openxmlformats.org/markup-compatibility/2006">
              <mc:Choice xmlns:v="urn:schemas-microsoft-com:vml" Requires="v">
                <p:oleObj spid="_x0000_s30978" name="Equation" r:id="rId7" imgW="901309" imgH="418918" progId="Equation.3">
                  <p:embed/>
                </p:oleObj>
              </mc:Choice>
              <mc:Fallback>
                <p:oleObj name="Equation" r:id="rId7" imgW="901309" imgH="418918" progId="Equation.3">
                  <p:embed/>
                  <p:pic>
                    <p:nvPicPr>
                      <p:cNvPr id="0" name="Picture 1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4800600"/>
                        <a:ext cx="1535113" cy="712788"/>
                      </a:xfrm>
                      <a:prstGeom prst="rect">
                        <a:avLst/>
                      </a:prstGeom>
                      <a:solidFill>
                        <a:srgbClr val="FFFF99"/>
                      </a:solidFill>
                    </p:spPr>
                  </p:pic>
                </p:oleObj>
              </mc:Fallback>
            </mc:AlternateContent>
          </a:graphicData>
        </a:graphic>
      </p:graphicFrame>
      <p:sp>
        <p:nvSpPr>
          <p:cNvPr id="44055" name="WordArt 23"/>
          <p:cNvSpPr>
            <a:spLocks noChangeArrowheads="1" noChangeShapeType="1" noTextEdit="1"/>
          </p:cNvSpPr>
          <p:nvPr/>
        </p:nvSpPr>
        <p:spPr bwMode="auto">
          <a:xfrm>
            <a:off x="5562600" y="4800600"/>
            <a:ext cx="733425" cy="874713"/>
          </a:xfrm>
          <a:prstGeom prst="rect">
            <a:avLst/>
          </a:prstGeom>
        </p:spPr>
        <p:txBody>
          <a:bodyPr wrap="none" fromWordArt="1">
            <a:prstTxWarp prst="textCascadeUp">
              <a:avLst>
                <a:gd name="adj" fmla="val 44444"/>
              </a:avLst>
            </a:prstTxWarp>
            <a:scene3d>
              <a:camera prst="legacyPerspectiveFront">
                <a:rot lat="2051998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So...</a:t>
            </a:r>
          </a:p>
        </p:txBody>
      </p:sp>
      <p:sp>
        <p:nvSpPr>
          <p:cNvPr id="44061" name="Text Box 29"/>
          <p:cNvSpPr txBox="1">
            <a:spLocks noChangeArrowheads="1"/>
          </p:cNvSpPr>
          <p:nvPr/>
        </p:nvSpPr>
        <p:spPr bwMode="auto">
          <a:xfrm>
            <a:off x="990600" y="1524000"/>
            <a:ext cx="4359275" cy="366713"/>
          </a:xfrm>
          <a:prstGeom prst="rect">
            <a:avLst/>
          </a:prstGeom>
          <a:solidFill>
            <a:schemeClr val="bg1"/>
          </a:solidFill>
          <a:ln w="9525">
            <a:noFill/>
            <a:miter lim="800000"/>
            <a:headEnd/>
            <a:tailEnd/>
          </a:ln>
        </p:spPr>
        <p:txBody>
          <a:bodyPr>
            <a:spAutoFit/>
          </a:bodyPr>
          <a:lstStyle/>
          <a:p>
            <a:r>
              <a:rPr lang="en-US" sz="1800"/>
              <a:t>For </a:t>
            </a:r>
            <a:r>
              <a:rPr lang="en-US" sz="1800">
                <a:latin typeface="Symbol" pitchFamily="18" charset="2"/>
              </a:rPr>
              <a:t>a</a:t>
            </a:r>
            <a:r>
              <a:rPr lang="en-US" sz="1800"/>
              <a:t> = .05,  z</a:t>
            </a:r>
            <a:r>
              <a:rPr lang="en-US" sz="1800" baseline="-25000"/>
              <a:t>.05</a:t>
            </a:r>
            <a:r>
              <a:rPr lang="en-US" sz="1800"/>
              <a:t> = 1.645</a:t>
            </a:r>
          </a:p>
        </p:txBody>
      </p:sp>
      <p:graphicFrame>
        <p:nvGraphicFramePr>
          <p:cNvPr id="30724" name="Object 30"/>
          <p:cNvGraphicFramePr>
            <a:graphicFrameLocks noChangeAspect="1"/>
          </p:cNvGraphicFramePr>
          <p:nvPr/>
        </p:nvGraphicFramePr>
        <p:xfrm>
          <a:off x="228600" y="2057400"/>
          <a:ext cx="2438400" cy="1316038"/>
        </p:xfrm>
        <a:graphic>
          <a:graphicData uri="http://schemas.openxmlformats.org/presentationml/2006/ole">
            <mc:AlternateContent xmlns:mc="http://schemas.openxmlformats.org/markup-compatibility/2006">
              <mc:Choice xmlns:v="urn:schemas-microsoft-com:vml" Requires="v">
                <p:oleObj spid="_x0000_s30979" name="Equation" r:id="rId9" imgW="2070100" imgH="1117600" progId="Equation.3">
                  <p:embed/>
                </p:oleObj>
              </mc:Choice>
              <mc:Fallback>
                <p:oleObj name="Equation" r:id="rId9" imgW="2070100" imgH="1117600" progId="Equation.3">
                  <p:embed/>
                  <p:pic>
                    <p:nvPicPr>
                      <p:cNvPr id="0" name="Picture 1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2057400"/>
                        <a:ext cx="2438400" cy="1316038"/>
                      </a:xfrm>
                      <a:prstGeom prst="rect">
                        <a:avLst/>
                      </a:prstGeom>
                      <a:solidFill>
                        <a:srgbClr val="CCECFF"/>
                      </a:solidFill>
                      <a:ln w="9525">
                        <a:solidFill>
                          <a:schemeClr val="tx1"/>
                        </a:solidFill>
                        <a:miter lim="800000"/>
                        <a:headEnd/>
                        <a:tailEnd/>
                      </a:ln>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61"/>
                                        </p:tgtEl>
                                        <p:attrNameLst>
                                          <p:attrName>style.visibility</p:attrName>
                                        </p:attrNameLst>
                                      </p:cBhvr>
                                      <p:to>
                                        <p:strVal val="visible"/>
                                      </p:to>
                                    </p:set>
                                    <p:anim calcmode="lin" valueType="num">
                                      <p:cBhvr additive="base">
                                        <p:cTn id="7" dur="500" fill="hold"/>
                                        <p:tgtEl>
                                          <p:spTgt spid="44061"/>
                                        </p:tgtEl>
                                        <p:attrNameLst>
                                          <p:attrName>ppt_x</p:attrName>
                                        </p:attrNameLst>
                                      </p:cBhvr>
                                      <p:tavLst>
                                        <p:tav tm="0">
                                          <p:val>
                                            <p:strVal val="0-#ppt_w/2"/>
                                          </p:val>
                                        </p:tav>
                                        <p:tav tm="100000">
                                          <p:val>
                                            <p:strVal val="#ppt_x"/>
                                          </p:val>
                                        </p:tav>
                                      </p:tavLst>
                                    </p:anim>
                                    <p:anim calcmode="lin" valueType="num">
                                      <p:cBhvr additive="base">
                                        <p:cTn id="8" dur="500" fill="hold"/>
                                        <p:tgtEl>
                                          <p:spTgt spid="440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55"/>
                                        </p:tgtEl>
                                        <p:attrNameLst>
                                          <p:attrName>style.visibility</p:attrName>
                                        </p:attrNameLst>
                                      </p:cBhvr>
                                      <p:to>
                                        <p:strVal val="visible"/>
                                      </p:to>
                                    </p:set>
                                    <p:anim calcmode="lin" valueType="num">
                                      <p:cBhvr additive="base">
                                        <p:cTn id="13" dur="500" fill="hold"/>
                                        <p:tgtEl>
                                          <p:spTgt spid="44055"/>
                                        </p:tgtEl>
                                        <p:attrNameLst>
                                          <p:attrName>ppt_x</p:attrName>
                                        </p:attrNameLst>
                                      </p:cBhvr>
                                      <p:tavLst>
                                        <p:tav tm="0">
                                          <p:val>
                                            <p:strVal val="0-#ppt_w/2"/>
                                          </p:val>
                                        </p:tav>
                                        <p:tav tm="100000">
                                          <p:val>
                                            <p:strVal val="#ppt_x"/>
                                          </p:val>
                                        </p:tav>
                                      </p:tavLst>
                                    </p:anim>
                                    <p:anim calcmode="lin" valueType="num">
                                      <p:cBhvr additive="base">
                                        <p:cTn id="14" dur="500" fill="hold"/>
                                        <p:tgtEl>
                                          <p:spTgt spid="440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054"/>
                                        </p:tgtEl>
                                        <p:attrNameLst>
                                          <p:attrName>style.visibility</p:attrName>
                                        </p:attrNameLst>
                                      </p:cBhvr>
                                      <p:to>
                                        <p:strVal val="visible"/>
                                      </p:to>
                                    </p:set>
                                    <p:anim calcmode="lin" valueType="num">
                                      <p:cBhvr additive="base">
                                        <p:cTn id="19" dur="500" fill="hold"/>
                                        <p:tgtEl>
                                          <p:spTgt spid="44054"/>
                                        </p:tgtEl>
                                        <p:attrNameLst>
                                          <p:attrName>ppt_x</p:attrName>
                                        </p:attrNameLst>
                                      </p:cBhvr>
                                      <p:tavLst>
                                        <p:tav tm="0">
                                          <p:val>
                                            <p:strVal val="0-#ppt_w/2"/>
                                          </p:val>
                                        </p:tav>
                                        <p:tav tm="100000">
                                          <p:val>
                                            <p:strVal val="#ppt_x"/>
                                          </p:val>
                                        </p:tav>
                                      </p:tavLst>
                                    </p:anim>
                                    <p:anim calcmode="lin" valueType="num">
                                      <p:cBhvr additive="base">
                                        <p:cTn id="20" dur="500" fill="hold"/>
                                        <p:tgtEl>
                                          <p:spTgt spid="440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5" grpId="0" animBg="1"/>
      <p:bldP spid="4406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6"/>
          <p:cNvSpPr>
            <a:spLocks noGrp="1" noChangeArrowheads="1"/>
          </p:cNvSpPr>
          <p:nvPr>
            <p:ph type="sldNum" sz="quarter" idx="12"/>
          </p:nvPr>
        </p:nvSpPr>
        <p:spPr>
          <a:noFill/>
        </p:spPr>
        <p:txBody>
          <a:bodyPr/>
          <a:lstStyle/>
          <a:p>
            <a:fld id="{A61F7D98-D5D2-4EE1-BE91-37DD759B746E}" type="slidenum">
              <a:rPr lang="en-US" smtClean="0"/>
              <a:pPr/>
              <a:t>21</a:t>
            </a:fld>
            <a:endParaRPr lang="en-US" smtClean="0"/>
          </a:p>
        </p:txBody>
      </p:sp>
      <p:pic>
        <p:nvPicPr>
          <p:cNvPr id="31750" name="Picture 2"/>
          <p:cNvPicPr>
            <a:picLocks noChangeAspect="1" noChangeArrowheads="1"/>
          </p:cNvPicPr>
          <p:nvPr/>
        </p:nvPicPr>
        <p:blipFill>
          <a:blip r:embed="rId4" cstate="print"/>
          <a:srcRect/>
          <a:stretch>
            <a:fillRect/>
          </a:stretch>
        </p:blipFill>
        <p:spPr bwMode="auto">
          <a:xfrm>
            <a:off x="533400" y="3352800"/>
            <a:ext cx="4495800" cy="2538413"/>
          </a:xfrm>
          <a:prstGeom prst="rect">
            <a:avLst/>
          </a:prstGeom>
          <a:noFill/>
          <a:ln w="9525">
            <a:noFill/>
            <a:miter lim="800000"/>
            <a:headEnd/>
            <a:tailEnd/>
          </a:ln>
        </p:spPr>
      </p:pic>
      <p:sp>
        <p:nvSpPr>
          <p:cNvPr id="31751" name="Line 3"/>
          <p:cNvSpPr>
            <a:spLocks noChangeShapeType="1"/>
          </p:cNvSpPr>
          <p:nvPr/>
        </p:nvSpPr>
        <p:spPr bwMode="auto">
          <a:xfrm>
            <a:off x="3581400" y="5181600"/>
            <a:ext cx="0" cy="457200"/>
          </a:xfrm>
          <a:prstGeom prst="line">
            <a:avLst/>
          </a:prstGeom>
          <a:noFill/>
          <a:ln w="9525">
            <a:solidFill>
              <a:schemeClr val="tx1"/>
            </a:solidFill>
            <a:round/>
            <a:headEnd/>
            <a:tailEnd/>
          </a:ln>
        </p:spPr>
        <p:txBody>
          <a:bodyPr wrap="none" anchor="ctr"/>
          <a:lstStyle/>
          <a:p>
            <a:endParaRPr lang="en-US"/>
          </a:p>
        </p:txBody>
      </p:sp>
      <p:sp>
        <p:nvSpPr>
          <p:cNvPr id="31752" name="Text Box 4"/>
          <p:cNvSpPr txBox="1">
            <a:spLocks noChangeArrowheads="1"/>
          </p:cNvSpPr>
          <p:nvPr/>
        </p:nvSpPr>
        <p:spPr bwMode="auto">
          <a:xfrm>
            <a:off x="2286000" y="5715000"/>
            <a:ext cx="457200" cy="457200"/>
          </a:xfrm>
          <a:prstGeom prst="rect">
            <a:avLst/>
          </a:prstGeom>
          <a:noFill/>
          <a:ln w="9525">
            <a:noFill/>
            <a:miter lim="800000"/>
            <a:headEnd/>
            <a:tailEnd/>
          </a:ln>
        </p:spPr>
        <p:txBody>
          <a:bodyPr>
            <a:spAutoFit/>
          </a:bodyPr>
          <a:lstStyle/>
          <a:p>
            <a:pPr>
              <a:spcBef>
                <a:spcPct val="50000"/>
              </a:spcBef>
            </a:pPr>
            <a:r>
              <a:rPr lang="en-US">
                <a:latin typeface="Symbol" pitchFamily="18" charset="2"/>
              </a:rPr>
              <a:t> </a:t>
            </a:r>
            <a:r>
              <a:rPr lang="en-US" sz="1800">
                <a:latin typeface="Symbol" pitchFamily="18" charset="2"/>
              </a:rPr>
              <a:t>m </a:t>
            </a:r>
            <a:endParaRPr lang="en-US">
              <a:latin typeface="Symbol" pitchFamily="18" charset="2"/>
            </a:endParaRPr>
          </a:p>
        </p:txBody>
      </p:sp>
      <p:sp>
        <p:nvSpPr>
          <p:cNvPr id="31753" name="Text Box 5"/>
          <p:cNvSpPr txBox="1">
            <a:spLocks noChangeArrowheads="1"/>
          </p:cNvSpPr>
          <p:nvPr/>
        </p:nvSpPr>
        <p:spPr bwMode="auto">
          <a:xfrm>
            <a:off x="3048000" y="3352800"/>
            <a:ext cx="457200" cy="336550"/>
          </a:xfrm>
          <a:prstGeom prst="rect">
            <a:avLst/>
          </a:prstGeom>
          <a:noFill/>
          <a:ln w="9525">
            <a:noFill/>
            <a:miter lim="800000"/>
            <a:headEnd/>
            <a:tailEnd/>
          </a:ln>
        </p:spPr>
        <p:txBody>
          <a:bodyPr>
            <a:spAutoFit/>
          </a:bodyPr>
          <a:lstStyle/>
          <a:p>
            <a:pPr>
              <a:spcBef>
                <a:spcPct val="50000"/>
              </a:spcBef>
            </a:pPr>
            <a:r>
              <a:rPr lang="en-US" sz="1600"/>
              <a:t>.95</a:t>
            </a:r>
          </a:p>
        </p:txBody>
      </p:sp>
      <p:sp>
        <p:nvSpPr>
          <p:cNvPr id="31754" name="Text Box 6"/>
          <p:cNvSpPr txBox="1">
            <a:spLocks noChangeArrowheads="1"/>
          </p:cNvSpPr>
          <p:nvPr/>
        </p:nvSpPr>
        <p:spPr bwMode="auto">
          <a:xfrm>
            <a:off x="3886200" y="4572000"/>
            <a:ext cx="685800" cy="336550"/>
          </a:xfrm>
          <a:prstGeom prst="rect">
            <a:avLst/>
          </a:prstGeom>
          <a:noFill/>
          <a:ln w="9525">
            <a:noFill/>
            <a:miter lim="800000"/>
            <a:headEnd/>
            <a:tailEnd/>
          </a:ln>
        </p:spPr>
        <p:txBody>
          <a:bodyPr>
            <a:spAutoFit/>
          </a:bodyPr>
          <a:lstStyle/>
          <a:p>
            <a:pPr>
              <a:spcBef>
                <a:spcPct val="50000"/>
              </a:spcBef>
            </a:pPr>
            <a:r>
              <a:rPr lang="en-US" sz="1600"/>
              <a:t>.05</a:t>
            </a:r>
          </a:p>
        </p:txBody>
      </p:sp>
      <p:sp>
        <p:nvSpPr>
          <p:cNvPr id="31755" name="Line 8"/>
          <p:cNvSpPr>
            <a:spLocks noChangeShapeType="1"/>
          </p:cNvSpPr>
          <p:nvPr/>
        </p:nvSpPr>
        <p:spPr bwMode="auto">
          <a:xfrm flipH="1">
            <a:off x="2743200" y="3657600"/>
            <a:ext cx="381000" cy="685800"/>
          </a:xfrm>
          <a:prstGeom prst="line">
            <a:avLst/>
          </a:prstGeom>
          <a:noFill/>
          <a:ln w="9525">
            <a:solidFill>
              <a:schemeClr val="tx1"/>
            </a:solidFill>
            <a:round/>
            <a:headEnd/>
            <a:tailEnd type="triangle" w="med" len="med"/>
          </a:ln>
        </p:spPr>
        <p:txBody>
          <a:bodyPr wrap="none" anchor="ctr"/>
          <a:lstStyle/>
          <a:p>
            <a:endParaRPr lang="en-US"/>
          </a:p>
        </p:txBody>
      </p:sp>
      <p:sp>
        <p:nvSpPr>
          <p:cNvPr id="31756" name="Text Box 9"/>
          <p:cNvSpPr txBox="1">
            <a:spLocks noChangeArrowheads="1"/>
          </p:cNvSpPr>
          <p:nvPr/>
        </p:nvSpPr>
        <p:spPr bwMode="auto">
          <a:xfrm>
            <a:off x="3429000" y="5715000"/>
            <a:ext cx="457200" cy="457200"/>
          </a:xfrm>
          <a:prstGeom prst="rect">
            <a:avLst/>
          </a:prstGeom>
          <a:noFill/>
          <a:ln w="9525">
            <a:noFill/>
            <a:miter lim="800000"/>
            <a:headEnd/>
            <a:tailEnd/>
          </a:ln>
        </p:spPr>
        <p:txBody>
          <a:bodyPr>
            <a:spAutoFit/>
          </a:bodyPr>
          <a:lstStyle/>
          <a:p>
            <a:pPr>
              <a:spcBef>
                <a:spcPct val="50000"/>
              </a:spcBef>
            </a:pPr>
            <a:r>
              <a:rPr lang="en-US"/>
              <a:t>U </a:t>
            </a:r>
          </a:p>
        </p:txBody>
      </p:sp>
      <p:sp>
        <p:nvSpPr>
          <p:cNvPr id="31757" name="WordArt 10"/>
          <p:cNvSpPr>
            <a:spLocks noChangeArrowheads="1" noChangeShapeType="1" noTextEdit="1"/>
          </p:cNvSpPr>
          <p:nvPr/>
        </p:nvSpPr>
        <p:spPr bwMode="auto">
          <a:xfrm>
            <a:off x="228600" y="457200"/>
            <a:ext cx="5124450" cy="428625"/>
          </a:xfrm>
          <a:prstGeom prst="rect">
            <a:avLst/>
          </a:prstGeom>
        </p:spPr>
        <p:txBody>
          <a:bodyPr wrap="none" fromWordArt="1">
            <a:prstTxWarp prst="textPlain">
              <a:avLst>
                <a:gd name="adj" fmla="val 50000"/>
              </a:avLst>
            </a:prstTxWarp>
          </a:bodyPr>
          <a:lstStyle/>
          <a:p>
            <a:pPr algn="ctr"/>
            <a:r>
              <a:rPr lang="en-US"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How </a:t>
            </a:r>
            <a:r>
              <a:rPr lang="en-US" kern="10" dirty="0" smtClean="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did </a:t>
            </a:r>
            <a:r>
              <a:rPr lang="en-US"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we determine U?</a:t>
            </a:r>
          </a:p>
        </p:txBody>
      </p:sp>
      <p:graphicFrame>
        <p:nvGraphicFramePr>
          <p:cNvPr id="31746" name="Object 0"/>
          <p:cNvGraphicFramePr>
            <a:graphicFrameLocks noChangeAspect="1"/>
          </p:cNvGraphicFramePr>
          <p:nvPr/>
        </p:nvGraphicFramePr>
        <p:xfrm>
          <a:off x="6257925" y="457200"/>
          <a:ext cx="2509838" cy="3657600"/>
        </p:xfrm>
        <a:graphic>
          <a:graphicData uri="http://schemas.openxmlformats.org/presentationml/2006/ole">
            <mc:AlternateContent xmlns:mc="http://schemas.openxmlformats.org/markup-compatibility/2006">
              <mc:Choice xmlns:v="urn:schemas-microsoft-com:vml" Requires="v">
                <p:oleObj spid="_x0000_s32001" name="Equation" r:id="rId5" imgW="1689100" imgH="2463800" progId="Equation.3">
                  <p:embed/>
                </p:oleObj>
              </mc:Choice>
              <mc:Fallback>
                <p:oleObj name="Equation" r:id="rId5" imgW="1689100" imgH="2463800" progId="Equation.3">
                  <p:embed/>
                  <p:pic>
                    <p:nvPicPr>
                      <p:cNvPr id="0" name="Picture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7925" y="457200"/>
                        <a:ext cx="2509838" cy="3657600"/>
                      </a:xfrm>
                      <a:prstGeom prst="rect">
                        <a:avLst/>
                      </a:prstGeom>
                      <a:solidFill>
                        <a:schemeClr val="folHlink"/>
                      </a:solidFill>
                    </p:spPr>
                  </p:pic>
                </p:oleObj>
              </mc:Fallback>
            </mc:AlternateContent>
          </a:graphicData>
        </a:graphic>
      </p:graphicFrame>
      <p:graphicFrame>
        <p:nvGraphicFramePr>
          <p:cNvPr id="63489" name="Object 1"/>
          <p:cNvGraphicFramePr>
            <a:graphicFrameLocks noChangeAspect="1"/>
          </p:cNvGraphicFramePr>
          <p:nvPr/>
        </p:nvGraphicFramePr>
        <p:xfrm>
          <a:off x="6608763" y="4800600"/>
          <a:ext cx="1577975" cy="712788"/>
        </p:xfrm>
        <a:graphic>
          <a:graphicData uri="http://schemas.openxmlformats.org/presentationml/2006/ole">
            <mc:AlternateContent xmlns:mc="http://schemas.openxmlformats.org/markup-compatibility/2006">
              <mc:Choice xmlns:v="urn:schemas-microsoft-com:vml" Requires="v">
                <p:oleObj spid="_x0000_s32002" name="Equation" r:id="rId7" imgW="927100" imgH="419100" progId="Equation.3">
                  <p:embed/>
                </p:oleObj>
              </mc:Choice>
              <mc:Fallback>
                <p:oleObj name="Equation" r:id="rId7" imgW="927100" imgH="419100" progId="Equation.3">
                  <p:embed/>
                  <p:pic>
                    <p:nvPicPr>
                      <p:cNvPr id="0" name="Picture 1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8763" y="4800600"/>
                        <a:ext cx="1577975" cy="712788"/>
                      </a:xfrm>
                      <a:prstGeom prst="rect">
                        <a:avLst/>
                      </a:prstGeom>
                      <a:solidFill>
                        <a:srgbClr val="FFFF99"/>
                      </a:solidFill>
                    </p:spPr>
                  </p:pic>
                </p:oleObj>
              </mc:Fallback>
            </mc:AlternateContent>
          </a:graphicData>
        </a:graphic>
      </p:graphicFrame>
      <p:sp>
        <p:nvSpPr>
          <p:cNvPr id="31758" name="WordArt 13"/>
          <p:cNvSpPr>
            <a:spLocks noChangeArrowheads="1" noChangeShapeType="1" noTextEdit="1"/>
          </p:cNvSpPr>
          <p:nvPr/>
        </p:nvSpPr>
        <p:spPr bwMode="auto">
          <a:xfrm>
            <a:off x="5562600" y="4800600"/>
            <a:ext cx="733425" cy="874713"/>
          </a:xfrm>
          <a:prstGeom prst="rect">
            <a:avLst/>
          </a:prstGeom>
        </p:spPr>
        <p:txBody>
          <a:bodyPr wrap="none" fromWordArt="1">
            <a:prstTxWarp prst="textCascadeUp">
              <a:avLst>
                <a:gd name="adj" fmla="val 44444"/>
              </a:avLst>
            </a:prstTxWarp>
            <a:scene3d>
              <a:camera prst="legacyPerspectiveFront">
                <a:rot lat="2051998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So...</a:t>
            </a:r>
          </a:p>
        </p:txBody>
      </p:sp>
      <p:sp>
        <p:nvSpPr>
          <p:cNvPr id="31759" name="Text Box 14"/>
          <p:cNvSpPr txBox="1">
            <a:spLocks noChangeArrowheads="1"/>
          </p:cNvSpPr>
          <p:nvPr/>
        </p:nvSpPr>
        <p:spPr bwMode="auto">
          <a:xfrm>
            <a:off x="990600" y="1524000"/>
            <a:ext cx="4359275" cy="366713"/>
          </a:xfrm>
          <a:prstGeom prst="rect">
            <a:avLst/>
          </a:prstGeom>
          <a:solidFill>
            <a:schemeClr val="bg1"/>
          </a:solidFill>
          <a:ln w="9525">
            <a:noFill/>
            <a:miter lim="800000"/>
            <a:headEnd/>
            <a:tailEnd/>
          </a:ln>
        </p:spPr>
        <p:txBody>
          <a:bodyPr>
            <a:spAutoFit/>
          </a:bodyPr>
          <a:lstStyle/>
          <a:p>
            <a:r>
              <a:rPr lang="en-US" sz="1800"/>
              <a:t>For </a:t>
            </a:r>
            <a:r>
              <a:rPr lang="en-US" sz="1800">
                <a:latin typeface="Symbol" pitchFamily="18" charset="2"/>
              </a:rPr>
              <a:t>a</a:t>
            </a:r>
            <a:r>
              <a:rPr lang="en-US" sz="1800"/>
              <a:t> = .05,  z</a:t>
            </a:r>
            <a:r>
              <a:rPr lang="en-US" sz="1800" baseline="-25000"/>
              <a:t>.05</a:t>
            </a:r>
            <a:r>
              <a:rPr lang="en-US" sz="1800"/>
              <a:t> = 1.645</a:t>
            </a:r>
          </a:p>
        </p:txBody>
      </p:sp>
      <p:graphicFrame>
        <p:nvGraphicFramePr>
          <p:cNvPr id="31748" name="Object 2"/>
          <p:cNvGraphicFramePr>
            <a:graphicFrameLocks noChangeAspect="1"/>
          </p:cNvGraphicFramePr>
          <p:nvPr/>
        </p:nvGraphicFramePr>
        <p:xfrm>
          <a:off x="228600" y="2057400"/>
          <a:ext cx="2438400" cy="1316038"/>
        </p:xfrm>
        <a:graphic>
          <a:graphicData uri="http://schemas.openxmlformats.org/presentationml/2006/ole">
            <mc:AlternateContent xmlns:mc="http://schemas.openxmlformats.org/markup-compatibility/2006">
              <mc:Choice xmlns:v="urn:schemas-microsoft-com:vml" Requires="v">
                <p:oleObj spid="_x0000_s32003" name="Equation" r:id="rId9" imgW="2070100" imgH="1117600" progId="Equation.3">
                  <p:embed/>
                </p:oleObj>
              </mc:Choice>
              <mc:Fallback>
                <p:oleObj name="Equation" r:id="rId9" imgW="2070100" imgH="1117600" progId="Equation.3">
                  <p:embed/>
                  <p:pic>
                    <p:nvPicPr>
                      <p:cNvPr id="0" name="Picture 1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2057400"/>
                        <a:ext cx="2438400" cy="1316038"/>
                      </a:xfrm>
                      <a:prstGeom prst="rect">
                        <a:avLst/>
                      </a:prstGeom>
                      <a:solidFill>
                        <a:srgbClr val="CCECFF"/>
                      </a:solidFill>
                      <a:ln w="9525">
                        <a:solidFill>
                          <a:schemeClr val="tx1"/>
                        </a:solidFill>
                        <a:miter lim="800000"/>
                        <a:headEnd/>
                        <a:tailEnd/>
                      </a:ln>
                    </p:spPr>
                  </p:pic>
                </p:oleObj>
              </mc:Fallback>
            </mc:AlternateContent>
          </a:graphicData>
        </a:graphic>
      </p:graphicFrame>
      <p:sp>
        <p:nvSpPr>
          <p:cNvPr id="31760" name="Line 16"/>
          <p:cNvSpPr>
            <a:spLocks noChangeShapeType="1"/>
          </p:cNvSpPr>
          <p:nvPr/>
        </p:nvSpPr>
        <p:spPr bwMode="auto">
          <a:xfrm flipH="1">
            <a:off x="3657600" y="4876800"/>
            <a:ext cx="381000" cy="609600"/>
          </a:xfrm>
          <a:prstGeom prst="line">
            <a:avLst/>
          </a:prstGeom>
          <a:noFill/>
          <a:ln w="9525">
            <a:solidFill>
              <a:schemeClr val="tx1"/>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7B9486C-EC34-426C-8D45-0ECC0985939C}" type="slidenum">
              <a:rPr lang="en-US" sz="1400"/>
              <a:pPr algn="r"/>
              <a:t>22</a:t>
            </a:fld>
            <a:endParaRPr lang="en-US" sz="1400"/>
          </a:p>
        </p:txBody>
      </p:sp>
      <p:sp>
        <p:nvSpPr>
          <p:cNvPr id="87043" name="Rectangle 2"/>
          <p:cNvSpPr>
            <a:spLocks noGrp="1" noChangeArrowheads="1"/>
          </p:cNvSpPr>
          <p:nvPr>
            <p:ph type="ctrTitle"/>
          </p:nvPr>
        </p:nvSpPr>
        <p:spPr>
          <a:xfrm>
            <a:off x="685800" y="2286000"/>
            <a:ext cx="7772400" cy="1447800"/>
          </a:xfrm>
        </p:spPr>
        <p:txBody>
          <a:bodyPr/>
          <a:lstStyle/>
          <a:p>
            <a:r>
              <a:rPr lang="en-US" dirty="0" smtClean="0"/>
              <a:t>Determining the p-value for a hypothesis test</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91F7A1B-5B34-4BB7-B9BE-22C55110B886}" type="slidenum">
              <a:rPr lang="en-US" sz="1400"/>
              <a:pPr algn="r"/>
              <a:t>23</a:t>
            </a:fld>
            <a:endParaRPr lang="en-US" sz="1400"/>
          </a:p>
        </p:txBody>
      </p:sp>
      <p:sp>
        <p:nvSpPr>
          <p:cNvPr id="35845" name="Rectangle 3"/>
          <p:cNvSpPr>
            <a:spLocks noGrp="1" noChangeArrowheads="1"/>
          </p:cNvSpPr>
          <p:nvPr>
            <p:ph type="subTitle" idx="1"/>
          </p:nvPr>
        </p:nvSpPr>
        <p:spPr>
          <a:xfrm>
            <a:off x="533400" y="4114800"/>
            <a:ext cx="8305800" cy="1447800"/>
          </a:xfrm>
        </p:spPr>
        <p:txBody>
          <a:bodyPr/>
          <a:lstStyle/>
          <a:p>
            <a:r>
              <a:rPr lang="en-US" dirty="0" smtClean="0"/>
              <a:t>Definition: The </a:t>
            </a:r>
            <a:r>
              <a:rPr lang="en-US" i="1" dirty="0" smtClean="0">
                <a:solidFill>
                  <a:schemeClr val="accent2"/>
                </a:solidFill>
              </a:rPr>
              <a:t>p value</a:t>
            </a:r>
            <a:r>
              <a:rPr lang="en-US" dirty="0" smtClean="0"/>
              <a:t> is the value of </a:t>
            </a:r>
            <a:r>
              <a:rPr lang="en-US" dirty="0" smtClean="0">
                <a:latin typeface="Symbol" pitchFamily="18" charset="2"/>
              </a:rPr>
              <a:t>a</a:t>
            </a:r>
            <a:r>
              <a:rPr lang="en-US" dirty="0" smtClean="0"/>
              <a:t> that puts you on the borderline between REJECTING H</a:t>
            </a:r>
            <a:r>
              <a:rPr lang="en-US" baseline="-25000" dirty="0" smtClean="0"/>
              <a:t>0</a:t>
            </a:r>
            <a:r>
              <a:rPr lang="en-US" dirty="0" smtClean="0"/>
              <a:t>  and FAILING TO REJECT  H</a:t>
            </a:r>
            <a:r>
              <a:rPr lang="en-US" baseline="-25000" dirty="0" smtClean="0"/>
              <a:t>0</a:t>
            </a:r>
            <a:endParaRPr lang="en-US" dirty="0" smtClean="0"/>
          </a:p>
        </p:txBody>
      </p:sp>
      <p:sp>
        <p:nvSpPr>
          <p:cNvPr id="35846" name="WordArt 4"/>
          <p:cNvSpPr>
            <a:spLocks noChangeArrowheads="1" noChangeShapeType="1" noTextEdit="1"/>
          </p:cNvSpPr>
          <p:nvPr/>
        </p:nvSpPr>
        <p:spPr bwMode="auto">
          <a:xfrm>
            <a:off x="228600" y="381000"/>
            <a:ext cx="2676525" cy="874713"/>
          </a:xfrm>
          <a:prstGeom prst="rect">
            <a:avLst/>
          </a:prstGeom>
        </p:spPr>
        <p:txBody>
          <a:bodyPr wrap="none" fromWordArt="1">
            <a:prstTxWarp prst="textCascadeUp">
              <a:avLst>
                <a:gd name="adj" fmla="val 44444"/>
              </a:avLst>
            </a:prstTxWarp>
            <a:scene3d>
              <a:camera prst="legacyPerspectiveFront">
                <a:rot lat="20519982" lon="1080000" rev="0"/>
              </a:camera>
              <a:lightRig rig="legacyHarsh2" dir="b"/>
            </a:scene3d>
            <a:sp3d extrusionH="430200" prstMaterial="legacyMatte">
              <a:extrusionClr>
                <a:srgbClr val="FF6600"/>
              </a:extrusionClr>
            </a:sp3d>
          </a:bodyPr>
          <a:lstStyle/>
          <a:p>
            <a:pPr algn="ctr"/>
            <a:r>
              <a:rPr lang="en-US" sz="3600" kern="10" dirty="0" smtClean="0">
                <a:ln w="9525">
                  <a:round/>
                  <a:headEnd/>
                  <a:tailEnd/>
                </a:ln>
                <a:gradFill rotWithShape="1">
                  <a:gsLst>
                    <a:gs pos="0">
                      <a:srgbClr val="FFE701"/>
                    </a:gs>
                    <a:gs pos="100000">
                      <a:srgbClr val="FE3E02"/>
                    </a:gs>
                  </a:gsLst>
                  <a:lin ang="5400000" scaled="1"/>
                </a:gradFill>
                <a:latin typeface="Impact"/>
              </a:rPr>
              <a:t>The </a:t>
            </a:r>
            <a:r>
              <a:rPr lang="en-US" sz="3600" kern="10" dirty="0">
                <a:ln w="9525">
                  <a:round/>
                  <a:headEnd/>
                  <a:tailEnd/>
                </a:ln>
                <a:gradFill rotWithShape="1">
                  <a:gsLst>
                    <a:gs pos="0">
                      <a:srgbClr val="FFE701"/>
                    </a:gs>
                    <a:gs pos="100000">
                      <a:srgbClr val="FE3E02"/>
                    </a:gs>
                  </a:gsLst>
                  <a:lin ang="5400000" scaled="1"/>
                </a:gradFill>
                <a:latin typeface="Impact"/>
              </a:rPr>
              <a:t>p- value is an </a:t>
            </a:r>
          </a:p>
        </p:txBody>
      </p:sp>
      <p:graphicFrame>
        <p:nvGraphicFramePr>
          <p:cNvPr id="94213" name="Object 2"/>
          <p:cNvGraphicFramePr>
            <a:graphicFrameLocks noChangeAspect="1"/>
          </p:cNvGraphicFramePr>
          <p:nvPr/>
        </p:nvGraphicFramePr>
        <p:xfrm>
          <a:off x="3276600" y="304800"/>
          <a:ext cx="838200" cy="776288"/>
        </p:xfrm>
        <a:graphic>
          <a:graphicData uri="http://schemas.openxmlformats.org/presentationml/2006/ole">
            <mc:AlternateContent xmlns:mc="http://schemas.openxmlformats.org/markup-compatibility/2006">
              <mc:Choice xmlns:v="urn:schemas-microsoft-com:vml" Requires="v">
                <p:oleObj spid="_x0000_s35927" name="Equation" r:id="rId4" imgW="152334" imgH="139639" progId="Equation.3">
                  <p:embed/>
                </p:oleObj>
              </mc:Choice>
              <mc:Fallback>
                <p:oleObj name="Equation" r:id="rId4" imgW="152334" imgH="139639" progId="Equation.3">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04800"/>
                        <a:ext cx="838200" cy="776288"/>
                      </a:xfrm>
                      <a:prstGeom prst="rect">
                        <a:avLst/>
                      </a:prstGeom>
                      <a:solidFill>
                        <a:schemeClr val="bg1"/>
                      </a:solidFill>
                    </p:spPr>
                  </p:pic>
                </p:oleObj>
              </mc:Fallback>
            </mc:AlternateContent>
          </a:graphicData>
        </a:graphic>
      </p:graphicFrame>
      <p:sp>
        <p:nvSpPr>
          <p:cNvPr id="35847" name="WordArt 6"/>
          <p:cNvSpPr>
            <a:spLocks noChangeArrowheads="1" noChangeShapeType="1" noTextEdit="1"/>
          </p:cNvSpPr>
          <p:nvPr/>
        </p:nvSpPr>
        <p:spPr bwMode="auto">
          <a:xfrm>
            <a:off x="4191000" y="685800"/>
            <a:ext cx="4572000" cy="533400"/>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that you do not choose</a:t>
            </a:r>
          </a:p>
        </p:txBody>
      </p:sp>
      <p:sp>
        <p:nvSpPr>
          <p:cNvPr id="9" name="Title 8"/>
          <p:cNvSpPr>
            <a:spLocks noGrp="1"/>
          </p:cNvSpPr>
          <p:nvPr>
            <p:ph type="ctrTitle"/>
          </p:nvPr>
        </p:nvSpPr>
        <p:spPr/>
        <p:txBody>
          <a:bodyPr/>
          <a:lstStyle/>
          <a:p>
            <a:r>
              <a:rPr lang="en-US" i="1" dirty="0" smtClean="0"/>
              <a:t>p-value</a:t>
            </a:r>
            <a:endParaRPr lang="en-US" i="1" dirty="0"/>
          </a:p>
        </p:txBody>
      </p:sp>
    </p:spTree>
    <p:custDataLst>
      <p:tags r:id="rId2"/>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43000"/>
          </a:xfrm>
        </p:spPr>
        <p:txBody>
          <a:bodyPr/>
          <a:lstStyle/>
          <a:p>
            <a:r>
              <a:rPr lang="en-US" dirty="0"/>
              <a:t> </a:t>
            </a:r>
            <a:r>
              <a:rPr lang="en-US" dirty="0" smtClean="0"/>
              <a:t>Cases 1 and 2:</a:t>
            </a:r>
            <a:br>
              <a:rPr lang="en-US" dirty="0" smtClean="0"/>
            </a:br>
            <a:r>
              <a:rPr lang="en-US" dirty="0" smtClean="0"/>
              <a:t>Computing the p-value </a:t>
            </a:r>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24</a:t>
            </a:fld>
            <a:endParaRPr lang="en-US"/>
          </a:p>
        </p:txBody>
      </p:sp>
      <p:sp>
        <p:nvSpPr>
          <p:cNvPr id="4" name="TextBox 3"/>
          <p:cNvSpPr txBox="1"/>
          <p:nvPr/>
        </p:nvSpPr>
        <p:spPr>
          <a:xfrm>
            <a:off x="304800" y="1371600"/>
            <a:ext cx="6172200" cy="5262979"/>
          </a:xfrm>
          <a:prstGeom prst="rect">
            <a:avLst/>
          </a:prstGeom>
          <a:noFill/>
        </p:spPr>
        <p:txBody>
          <a:bodyPr wrap="square" rtlCol="0">
            <a:spAutoFit/>
          </a:bodyPr>
          <a:lstStyle/>
          <a:p>
            <a:pPr marL="342900" indent="-342900">
              <a:buFont typeface="+mj-lt"/>
              <a:buAutoNum type="arabicPeriod"/>
            </a:pPr>
            <a:r>
              <a:rPr lang="en-US" sz="1600" dirty="0" smtClean="0"/>
              <a:t>Draw the </a:t>
            </a:r>
            <a:r>
              <a:rPr lang="en-US" sz="1600" dirty="0" err="1" smtClean="0"/>
              <a:t>pdf</a:t>
            </a:r>
            <a:r>
              <a:rPr lang="en-US" sz="1600" dirty="0" smtClean="0"/>
              <a:t> of the random variable (sample mean showing the numerical values of </a:t>
            </a:r>
            <a:r>
              <a:rPr lang="en-US" sz="1600" dirty="0" smtClean="0">
                <a:latin typeface="Symbol" pitchFamily="18" charset="2"/>
              </a:rPr>
              <a:t>m</a:t>
            </a:r>
            <a:r>
              <a:rPr lang="en-US" sz="1600" baseline="-25000" dirty="0" smtClean="0"/>
              <a:t>0</a:t>
            </a:r>
            <a:r>
              <a:rPr lang="en-US" sz="1600" dirty="0" smtClean="0"/>
              <a:t> and </a:t>
            </a:r>
            <a:r>
              <a:rPr lang="en-US" sz="1600" dirty="0" smtClean="0">
                <a:latin typeface="+mn-lt"/>
              </a:rPr>
              <a:t>the std. dev. of the sample mean,      (Case 1) or sample std. dev., s (Case 2). </a:t>
            </a:r>
          </a:p>
          <a:p>
            <a:pPr marL="342900" indent="-342900">
              <a:buFont typeface="+mj-lt"/>
              <a:buAutoNum type="arabicPeriod"/>
            </a:pPr>
            <a:r>
              <a:rPr lang="en-US" sz="1600" dirty="0" smtClean="0"/>
              <a:t>Clearly state the null and alternative hypotheses, H</a:t>
            </a:r>
            <a:r>
              <a:rPr lang="en-US" sz="1600" baseline="-25000" dirty="0" smtClean="0"/>
              <a:t>0</a:t>
            </a:r>
            <a:r>
              <a:rPr lang="en-US" sz="1600" dirty="0" smtClean="0"/>
              <a:t> and H</a:t>
            </a:r>
            <a:r>
              <a:rPr lang="en-US" sz="1600" baseline="-25000" dirty="0" smtClean="0"/>
              <a:t>1</a:t>
            </a:r>
            <a:r>
              <a:rPr lang="en-US" sz="1600" dirty="0" smtClean="0"/>
              <a:t>.</a:t>
            </a:r>
          </a:p>
          <a:p>
            <a:pPr marL="342900" indent="-342900">
              <a:buFont typeface="+mj-lt"/>
              <a:buAutoNum type="arabicPeriod"/>
            </a:pPr>
            <a:r>
              <a:rPr lang="en-US" sz="1600" dirty="0" smtClean="0"/>
              <a:t>Determine the numerical value of the test statistic, z</a:t>
            </a:r>
            <a:r>
              <a:rPr lang="en-US" sz="1600" baseline="-25000" dirty="0" smtClean="0"/>
              <a:t>0</a:t>
            </a:r>
            <a:r>
              <a:rPr lang="en-US" sz="1600" dirty="0" smtClean="0"/>
              <a:t> (Case 1) or t</a:t>
            </a:r>
            <a:r>
              <a:rPr lang="en-US" sz="1600" baseline="-25000" dirty="0" smtClean="0"/>
              <a:t>0</a:t>
            </a:r>
            <a:r>
              <a:rPr lang="en-US" sz="1600" dirty="0" smtClean="0"/>
              <a:t> (Case 2).</a:t>
            </a:r>
          </a:p>
          <a:p>
            <a:pPr marL="342900" indent="-342900">
              <a:buFont typeface="+mj-lt"/>
              <a:buAutoNum type="arabicPeriod"/>
            </a:pPr>
            <a:r>
              <a:rPr lang="en-US" sz="1600" dirty="0" smtClean="0"/>
              <a:t>Draw the </a:t>
            </a:r>
            <a:r>
              <a:rPr lang="en-US" sz="1600" dirty="0" err="1" smtClean="0"/>
              <a:t>pdf</a:t>
            </a:r>
            <a:r>
              <a:rPr lang="en-US" sz="1600" dirty="0" smtClean="0"/>
              <a:t> of Z (Case 1) or T (Case 2).</a:t>
            </a:r>
          </a:p>
          <a:p>
            <a:endParaRPr lang="en-US" sz="1600" dirty="0" smtClean="0"/>
          </a:p>
          <a:p>
            <a:r>
              <a:rPr lang="en-US" sz="1600" dirty="0" smtClean="0">
                <a:solidFill>
                  <a:schemeClr val="accent2"/>
                </a:solidFill>
              </a:rPr>
              <a:t>If you have a </a:t>
            </a:r>
            <a:r>
              <a:rPr lang="en-US" sz="1600" u="sng" dirty="0" smtClean="0">
                <a:solidFill>
                  <a:schemeClr val="accent2"/>
                </a:solidFill>
              </a:rPr>
              <a:t>two-sided </a:t>
            </a:r>
            <a:r>
              <a:rPr lang="en-US" sz="1600" dirty="0" smtClean="0">
                <a:solidFill>
                  <a:schemeClr val="accent2"/>
                </a:solidFill>
              </a:rPr>
              <a:t>hypothesis test and the </a:t>
            </a:r>
            <a:r>
              <a:rPr lang="en-US" sz="1600" u="sng" dirty="0" smtClean="0">
                <a:solidFill>
                  <a:schemeClr val="accent2"/>
                </a:solidFill>
              </a:rPr>
              <a:t>test statistic is &lt; 0</a:t>
            </a:r>
            <a:r>
              <a:rPr lang="en-US" sz="1600" dirty="0" smtClean="0">
                <a:solidFill>
                  <a:schemeClr val="accent2"/>
                </a:solidFill>
              </a:rPr>
              <a:t>, the p-value is 2x (area </a:t>
            </a:r>
            <a:r>
              <a:rPr lang="en-US" sz="1600" u="sng" dirty="0" smtClean="0">
                <a:solidFill>
                  <a:schemeClr val="accent2"/>
                </a:solidFill>
              </a:rPr>
              <a:t>below</a:t>
            </a:r>
            <a:r>
              <a:rPr lang="en-US" sz="1600" dirty="0" smtClean="0">
                <a:solidFill>
                  <a:schemeClr val="accent2"/>
                </a:solidFill>
              </a:rPr>
              <a:t> the test statistic)</a:t>
            </a:r>
          </a:p>
          <a:p>
            <a:endParaRPr lang="en-US" sz="1600" dirty="0" smtClean="0">
              <a:solidFill>
                <a:schemeClr val="accent2"/>
              </a:solidFill>
            </a:endParaRPr>
          </a:p>
          <a:p>
            <a:r>
              <a:rPr lang="en-US" sz="1600" dirty="0" smtClean="0">
                <a:solidFill>
                  <a:schemeClr val="accent2"/>
                </a:solidFill>
              </a:rPr>
              <a:t>If you have a </a:t>
            </a:r>
            <a:r>
              <a:rPr lang="en-US" sz="1600" u="sng" dirty="0" smtClean="0">
                <a:solidFill>
                  <a:schemeClr val="accent2"/>
                </a:solidFill>
              </a:rPr>
              <a:t>two-sided</a:t>
            </a:r>
            <a:r>
              <a:rPr lang="en-US" sz="1600" dirty="0" smtClean="0">
                <a:solidFill>
                  <a:schemeClr val="accent2"/>
                </a:solidFill>
              </a:rPr>
              <a:t> hypothesis test and the </a:t>
            </a:r>
            <a:r>
              <a:rPr lang="en-US" sz="1600" u="sng" dirty="0" smtClean="0">
                <a:solidFill>
                  <a:schemeClr val="accent2"/>
                </a:solidFill>
              </a:rPr>
              <a:t>test statistic is &gt; 0</a:t>
            </a:r>
            <a:r>
              <a:rPr lang="en-US" sz="1600" dirty="0" smtClean="0">
                <a:solidFill>
                  <a:schemeClr val="accent2"/>
                </a:solidFill>
              </a:rPr>
              <a:t>, the p-value is 2x (area </a:t>
            </a:r>
            <a:r>
              <a:rPr lang="en-US" sz="1600" u="sng" dirty="0" smtClean="0">
                <a:solidFill>
                  <a:schemeClr val="accent2"/>
                </a:solidFill>
              </a:rPr>
              <a:t>above</a:t>
            </a:r>
            <a:r>
              <a:rPr lang="en-US" sz="1600" dirty="0" smtClean="0">
                <a:solidFill>
                  <a:schemeClr val="accent2"/>
                </a:solidFill>
              </a:rPr>
              <a:t> the test statistic).</a:t>
            </a:r>
          </a:p>
          <a:p>
            <a:endParaRPr lang="en-US" sz="1600" dirty="0" smtClean="0"/>
          </a:p>
          <a:p>
            <a:endParaRPr lang="en-US" sz="1600" dirty="0" smtClean="0"/>
          </a:p>
          <a:p>
            <a:r>
              <a:rPr lang="en-US" sz="1600" dirty="0" smtClean="0">
                <a:solidFill>
                  <a:srgbClr val="008000"/>
                </a:solidFill>
              </a:rPr>
              <a:t>If you have a </a:t>
            </a:r>
            <a:r>
              <a:rPr lang="en-US" sz="1600" u="sng" dirty="0" smtClean="0">
                <a:solidFill>
                  <a:srgbClr val="008000"/>
                </a:solidFill>
              </a:rPr>
              <a:t>one-sided</a:t>
            </a:r>
            <a:r>
              <a:rPr lang="en-US" sz="1600" dirty="0" smtClean="0">
                <a:solidFill>
                  <a:srgbClr val="008000"/>
                </a:solidFill>
              </a:rPr>
              <a:t> upper hypothesis test, the p-value is the area </a:t>
            </a:r>
            <a:r>
              <a:rPr lang="en-US" sz="1600" u="sng" dirty="0" smtClean="0">
                <a:solidFill>
                  <a:srgbClr val="008000"/>
                </a:solidFill>
              </a:rPr>
              <a:t>above</a:t>
            </a:r>
            <a:r>
              <a:rPr lang="en-US" sz="1600" dirty="0" smtClean="0">
                <a:solidFill>
                  <a:srgbClr val="008000"/>
                </a:solidFill>
              </a:rPr>
              <a:t> the test statistic.  The test statistic could be &lt; 0 or &gt; 0).</a:t>
            </a:r>
          </a:p>
          <a:p>
            <a:endParaRPr lang="en-US" sz="1600" dirty="0" smtClean="0"/>
          </a:p>
          <a:p>
            <a:endParaRPr lang="en-US" sz="1600" dirty="0"/>
          </a:p>
          <a:p>
            <a:r>
              <a:rPr lang="en-US" sz="1600" dirty="0" smtClean="0">
                <a:solidFill>
                  <a:srgbClr val="CC0000"/>
                </a:solidFill>
              </a:rPr>
              <a:t>If you have a </a:t>
            </a:r>
            <a:r>
              <a:rPr lang="en-US" sz="1600" u="sng" dirty="0" smtClean="0">
                <a:solidFill>
                  <a:srgbClr val="CC0000"/>
                </a:solidFill>
              </a:rPr>
              <a:t>one-sided</a:t>
            </a:r>
            <a:r>
              <a:rPr lang="en-US" sz="1600" dirty="0" smtClean="0">
                <a:solidFill>
                  <a:srgbClr val="CC0000"/>
                </a:solidFill>
              </a:rPr>
              <a:t> lower hypothesis test, the p-value is the area </a:t>
            </a:r>
            <a:r>
              <a:rPr lang="en-US" sz="1600" u="sng" dirty="0" smtClean="0">
                <a:solidFill>
                  <a:srgbClr val="CC0000"/>
                </a:solidFill>
              </a:rPr>
              <a:t>below</a:t>
            </a:r>
            <a:r>
              <a:rPr lang="en-US" sz="1600" dirty="0" smtClean="0">
                <a:solidFill>
                  <a:srgbClr val="CC0000"/>
                </a:solidFill>
              </a:rPr>
              <a:t> the test statistic.  The test statistic could be &lt; 0 or &gt; 0).</a:t>
            </a:r>
            <a:endParaRPr lang="en-US" sz="1600" dirty="0">
              <a:solidFill>
                <a:srgbClr val="CC0000"/>
              </a:solidFill>
            </a:endParaRPr>
          </a:p>
        </p:txBody>
      </p:sp>
      <p:sp>
        <p:nvSpPr>
          <p:cNvPr id="5" name="Rectangle 3"/>
          <p:cNvSpPr txBox="1">
            <a:spLocks noChangeArrowheads="1"/>
          </p:cNvSpPr>
          <p:nvPr/>
        </p:nvSpPr>
        <p:spPr>
          <a:xfrm>
            <a:off x="6629400" y="2590799"/>
            <a:ext cx="1447800" cy="104295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chemeClr val="accent2"/>
                </a:solidFill>
              </a:rPr>
              <a:t>Two-sided</a:t>
            </a:r>
          </a:p>
          <a:p>
            <a:pPr>
              <a:buFontTx/>
              <a:buNone/>
            </a:pPr>
            <a:r>
              <a:rPr lang="en-US" sz="1800" kern="0" dirty="0" smtClean="0">
                <a:solidFill>
                  <a:schemeClr val="accent2"/>
                </a:solidFill>
              </a:rPr>
              <a:t>H</a:t>
            </a:r>
            <a:r>
              <a:rPr lang="en-US" sz="1800" kern="0" baseline="-25000" dirty="0" smtClean="0">
                <a:solidFill>
                  <a:schemeClr val="accent2"/>
                </a:solidFill>
              </a:rPr>
              <a:t>0</a:t>
            </a:r>
            <a:r>
              <a:rPr lang="en-US" sz="1800" kern="0" dirty="0" smtClean="0">
                <a:solidFill>
                  <a:schemeClr val="accent2"/>
                </a:solidFill>
              </a:rPr>
              <a:t>: </a:t>
            </a:r>
            <a:r>
              <a:rPr lang="en-US" sz="1800" kern="0" dirty="0" smtClean="0">
                <a:solidFill>
                  <a:schemeClr val="accent2"/>
                </a:solidFill>
                <a:latin typeface="Symbol" pitchFamily="18" charset="2"/>
              </a:rPr>
              <a:t>m</a:t>
            </a:r>
            <a:r>
              <a:rPr lang="en-US" sz="1800" kern="0" dirty="0" smtClean="0">
                <a:solidFill>
                  <a:schemeClr val="accent2"/>
                </a:solidFill>
              </a:rPr>
              <a:t> = </a:t>
            </a:r>
            <a:r>
              <a:rPr lang="en-US" sz="1800" kern="0" dirty="0" smtClean="0">
                <a:solidFill>
                  <a:schemeClr val="accent2"/>
                </a:solidFill>
                <a:latin typeface="Symbol" pitchFamily="18" charset="2"/>
              </a:rPr>
              <a:t>m</a:t>
            </a:r>
            <a:r>
              <a:rPr lang="en-US" sz="1800" kern="0" baseline="-25000" dirty="0" smtClean="0">
                <a:solidFill>
                  <a:schemeClr val="accent2"/>
                </a:solidFill>
                <a:latin typeface="Symbol" pitchFamily="18" charset="2"/>
              </a:rPr>
              <a:t>0</a:t>
            </a:r>
            <a:endParaRPr lang="en-US" sz="1800" kern="0" dirty="0" smtClean="0">
              <a:solidFill>
                <a:schemeClr val="accent2"/>
              </a:solidFill>
              <a:latin typeface="Symbol" pitchFamily="18" charset="2"/>
            </a:endParaRPr>
          </a:p>
          <a:p>
            <a:pPr>
              <a:buFontTx/>
              <a:buNone/>
            </a:pPr>
            <a:r>
              <a:rPr lang="en-US" sz="1800" kern="0" dirty="0" smtClean="0">
                <a:solidFill>
                  <a:schemeClr val="accent2"/>
                </a:solidFill>
              </a:rPr>
              <a:t>H</a:t>
            </a:r>
            <a:r>
              <a:rPr lang="en-US" sz="1800" kern="0" baseline="-25000" dirty="0" smtClean="0">
                <a:solidFill>
                  <a:schemeClr val="accent2"/>
                </a:solidFill>
              </a:rPr>
              <a:t>1</a:t>
            </a:r>
            <a:r>
              <a:rPr lang="en-US" sz="1800" kern="0" dirty="0" smtClean="0">
                <a:solidFill>
                  <a:schemeClr val="accent2"/>
                </a:solidFill>
              </a:rPr>
              <a:t>: </a:t>
            </a:r>
            <a:r>
              <a:rPr lang="en-US" sz="1800" kern="0" dirty="0" smtClean="0">
                <a:solidFill>
                  <a:schemeClr val="accent2"/>
                </a:solidFill>
                <a:latin typeface="Symbol" pitchFamily="18" charset="2"/>
              </a:rPr>
              <a:t>m</a:t>
            </a:r>
            <a:r>
              <a:rPr lang="en-US" sz="1800" kern="0" dirty="0" smtClean="0">
                <a:solidFill>
                  <a:schemeClr val="accent2"/>
                </a:solidFill>
              </a:rPr>
              <a:t> </a:t>
            </a:r>
            <a:r>
              <a:rPr lang="en-US" sz="1800" kern="0" dirty="0">
                <a:solidFill>
                  <a:schemeClr val="accent2"/>
                </a:solidFill>
                <a:sym typeface="Symbol" pitchFamily="18" charset="2"/>
              </a:rPr>
              <a:t>≠</a:t>
            </a:r>
            <a:r>
              <a:rPr lang="en-US" sz="1800" kern="0" dirty="0" smtClean="0">
                <a:solidFill>
                  <a:schemeClr val="accent2"/>
                </a:solidFill>
                <a:sym typeface="Symbol" pitchFamily="18" charset="2"/>
              </a:rPr>
              <a:t> </a:t>
            </a:r>
            <a:r>
              <a:rPr lang="en-US" sz="1800" kern="0" dirty="0" smtClean="0">
                <a:solidFill>
                  <a:schemeClr val="accent2"/>
                </a:solidFill>
                <a:latin typeface="Symbol" pitchFamily="18" charset="2"/>
                <a:sym typeface="Symbol" pitchFamily="18" charset="2"/>
              </a:rPr>
              <a:t>m</a:t>
            </a:r>
            <a:r>
              <a:rPr lang="en-US" sz="1800" kern="0" baseline="-25000" dirty="0" smtClean="0">
                <a:solidFill>
                  <a:schemeClr val="accent2"/>
                </a:solidFill>
                <a:latin typeface="Symbol" pitchFamily="18" charset="2"/>
                <a:sym typeface="Symbol" pitchFamily="18" charset="2"/>
              </a:rPr>
              <a:t>0</a:t>
            </a:r>
            <a:endParaRPr lang="en-US" sz="1800" kern="0" dirty="0" smtClean="0">
              <a:solidFill>
                <a:schemeClr val="accent2"/>
              </a:solidFill>
              <a:latin typeface="Symbol" pitchFamily="18" charset="2"/>
            </a:endParaRPr>
          </a:p>
        </p:txBody>
      </p:sp>
      <p:sp>
        <p:nvSpPr>
          <p:cNvPr id="6" name="Rectangle 3"/>
          <p:cNvSpPr txBox="1">
            <a:spLocks noChangeArrowheads="1"/>
          </p:cNvSpPr>
          <p:nvPr/>
        </p:nvSpPr>
        <p:spPr>
          <a:xfrm>
            <a:off x="6477000" y="4114800"/>
            <a:ext cx="2057400" cy="990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rgbClr val="008000"/>
                </a:solidFill>
              </a:rPr>
              <a:t>One-sided upper</a:t>
            </a:r>
          </a:p>
          <a:p>
            <a:pPr>
              <a:buFontTx/>
              <a:buNone/>
            </a:pPr>
            <a:r>
              <a:rPr lang="en-US" sz="1800" kern="0" dirty="0" smtClean="0">
                <a:solidFill>
                  <a:srgbClr val="008000"/>
                </a:solidFill>
              </a:rPr>
              <a:t>H</a:t>
            </a:r>
            <a:r>
              <a:rPr lang="en-US" sz="1800" kern="0" baseline="-25000" dirty="0" smtClean="0">
                <a:solidFill>
                  <a:srgbClr val="008000"/>
                </a:solidFill>
              </a:rPr>
              <a:t>0</a:t>
            </a:r>
            <a:r>
              <a:rPr lang="en-US" sz="1800" kern="0" dirty="0" smtClean="0">
                <a:solidFill>
                  <a:srgbClr val="008000"/>
                </a:solidFill>
              </a:rPr>
              <a:t>: </a:t>
            </a:r>
            <a:r>
              <a:rPr lang="en-US" sz="1800" kern="0" dirty="0" smtClean="0">
                <a:solidFill>
                  <a:srgbClr val="008000"/>
                </a:solidFill>
                <a:latin typeface="Symbol" pitchFamily="18" charset="2"/>
              </a:rPr>
              <a:t>m</a:t>
            </a:r>
            <a:r>
              <a:rPr lang="en-US" sz="1800" kern="0" dirty="0" smtClean="0">
                <a:solidFill>
                  <a:srgbClr val="008000"/>
                </a:solidFill>
              </a:rPr>
              <a:t> = </a:t>
            </a:r>
            <a:r>
              <a:rPr lang="en-US" sz="1800" kern="0" dirty="0" smtClean="0">
                <a:solidFill>
                  <a:srgbClr val="008000"/>
                </a:solidFill>
                <a:latin typeface="Symbol" pitchFamily="18" charset="2"/>
              </a:rPr>
              <a:t>m</a:t>
            </a:r>
            <a:r>
              <a:rPr lang="en-US" sz="1800" kern="0" baseline="-25000" dirty="0" smtClean="0">
                <a:solidFill>
                  <a:srgbClr val="008000"/>
                </a:solidFill>
                <a:latin typeface="Symbol" pitchFamily="18" charset="2"/>
              </a:rPr>
              <a:t>0</a:t>
            </a:r>
            <a:endParaRPr lang="en-US" sz="1800" kern="0" dirty="0" smtClean="0">
              <a:solidFill>
                <a:srgbClr val="008000"/>
              </a:solidFill>
              <a:latin typeface="Symbol" pitchFamily="18" charset="2"/>
            </a:endParaRPr>
          </a:p>
          <a:p>
            <a:pPr>
              <a:buFontTx/>
              <a:buNone/>
            </a:pPr>
            <a:r>
              <a:rPr lang="en-US" sz="1800" kern="0" dirty="0" smtClean="0">
                <a:solidFill>
                  <a:srgbClr val="008000"/>
                </a:solidFill>
              </a:rPr>
              <a:t>H</a:t>
            </a:r>
            <a:r>
              <a:rPr lang="en-US" sz="1800" kern="0" baseline="-25000" dirty="0" smtClean="0">
                <a:solidFill>
                  <a:srgbClr val="008000"/>
                </a:solidFill>
              </a:rPr>
              <a:t>1</a:t>
            </a:r>
            <a:r>
              <a:rPr lang="en-US" sz="1800" kern="0" dirty="0" smtClean="0">
                <a:solidFill>
                  <a:srgbClr val="008000"/>
                </a:solidFill>
              </a:rPr>
              <a:t>: </a:t>
            </a:r>
            <a:r>
              <a:rPr lang="en-US" sz="1800" kern="0" dirty="0" smtClean="0">
                <a:solidFill>
                  <a:srgbClr val="008000"/>
                </a:solidFill>
                <a:latin typeface="Symbol" pitchFamily="18" charset="2"/>
              </a:rPr>
              <a:t>m</a:t>
            </a:r>
            <a:r>
              <a:rPr lang="en-US" sz="1800" kern="0" dirty="0" smtClean="0">
                <a:solidFill>
                  <a:srgbClr val="008000"/>
                </a:solidFill>
              </a:rPr>
              <a:t> </a:t>
            </a:r>
            <a:r>
              <a:rPr lang="en-US" sz="1800" kern="0" dirty="0" smtClean="0">
                <a:solidFill>
                  <a:srgbClr val="008000"/>
                </a:solidFill>
                <a:sym typeface="Symbol" pitchFamily="18" charset="2"/>
              </a:rPr>
              <a:t>&gt; </a:t>
            </a:r>
            <a:r>
              <a:rPr lang="en-US" sz="1800" kern="0" dirty="0" smtClean="0">
                <a:solidFill>
                  <a:srgbClr val="008000"/>
                </a:solidFill>
                <a:latin typeface="Symbol" pitchFamily="18" charset="2"/>
                <a:sym typeface="Symbol" pitchFamily="18" charset="2"/>
              </a:rPr>
              <a:t>m</a:t>
            </a:r>
            <a:r>
              <a:rPr lang="en-US" sz="1800" kern="0" baseline="-25000" dirty="0" smtClean="0">
                <a:solidFill>
                  <a:srgbClr val="008000"/>
                </a:solidFill>
                <a:latin typeface="Symbol" pitchFamily="18" charset="2"/>
                <a:sym typeface="Symbol" pitchFamily="18" charset="2"/>
              </a:rPr>
              <a:t>0</a:t>
            </a:r>
            <a:endParaRPr lang="en-US" sz="1800" kern="0" dirty="0" smtClean="0">
              <a:solidFill>
                <a:srgbClr val="008000"/>
              </a:solidFill>
              <a:latin typeface="Symbol" pitchFamily="18" charset="2"/>
            </a:endParaRPr>
          </a:p>
        </p:txBody>
      </p:sp>
      <p:sp>
        <p:nvSpPr>
          <p:cNvPr id="7" name="Rectangle 3"/>
          <p:cNvSpPr txBox="1">
            <a:spLocks noChangeArrowheads="1"/>
          </p:cNvSpPr>
          <p:nvPr/>
        </p:nvSpPr>
        <p:spPr>
          <a:xfrm>
            <a:off x="6477000" y="5350929"/>
            <a:ext cx="2307167" cy="838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rgbClr val="CC0000"/>
                </a:solidFill>
              </a:rPr>
              <a:t>One-sided lower</a:t>
            </a:r>
          </a:p>
          <a:p>
            <a:pPr>
              <a:buFontTx/>
              <a:buNone/>
            </a:pPr>
            <a:r>
              <a:rPr lang="en-US" sz="1800" kern="0" dirty="0" smtClean="0">
                <a:solidFill>
                  <a:srgbClr val="CC0000"/>
                </a:solidFill>
              </a:rPr>
              <a:t>H</a:t>
            </a:r>
            <a:r>
              <a:rPr lang="en-US" sz="1800" kern="0" baseline="-25000" dirty="0" smtClean="0">
                <a:solidFill>
                  <a:srgbClr val="CC0000"/>
                </a:solidFill>
              </a:rPr>
              <a:t>0</a:t>
            </a:r>
            <a:r>
              <a:rPr lang="en-US" sz="1800" kern="0" dirty="0" smtClean="0">
                <a:solidFill>
                  <a:srgbClr val="CC0000"/>
                </a:solidFill>
              </a:rPr>
              <a:t>: </a:t>
            </a:r>
            <a:r>
              <a:rPr lang="en-US" sz="1800" kern="0" dirty="0" smtClean="0">
                <a:solidFill>
                  <a:srgbClr val="CC0000"/>
                </a:solidFill>
                <a:latin typeface="Symbol" pitchFamily="18" charset="2"/>
              </a:rPr>
              <a:t>m</a:t>
            </a:r>
            <a:r>
              <a:rPr lang="en-US" sz="1800" kern="0" dirty="0" smtClean="0">
                <a:solidFill>
                  <a:srgbClr val="CC0000"/>
                </a:solidFill>
              </a:rPr>
              <a:t> = </a:t>
            </a:r>
            <a:r>
              <a:rPr lang="en-US" sz="1800" kern="0" dirty="0" smtClean="0">
                <a:solidFill>
                  <a:srgbClr val="CC0000"/>
                </a:solidFill>
                <a:latin typeface="Symbol" pitchFamily="18" charset="2"/>
              </a:rPr>
              <a:t>m</a:t>
            </a:r>
            <a:r>
              <a:rPr lang="en-US" sz="1800" kern="0" baseline="-25000" dirty="0" smtClean="0">
                <a:solidFill>
                  <a:srgbClr val="CC0000"/>
                </a:solidFill>
                <a:latin typeface="Symbol" pitchFamily="18" charset="2"/>
              </a:rPr>
              <a:t>0</a:t>
            </a:r>
            <a:endParaRPr lang="en-US" sz="1800" kern="0" dirty="0" smtClean="0">
              <a:solidFill>
                <a:srgbClr val="CC0000"/>
              </a:solidFill>
              <a:latin typeface="Symbol" pitchFamily="18" charset="2"/>
            </a:endParaRPr>
          </a:p>
          <a:p>
            <a:pPr>
              <a:buFontTx/>
              <a:buNone/>
            </a:pPr>
            <a:r>
              <a:rPr lang="en-US" sz="1800" kern="0" dirty="0" smtClean="0">
                <a:solidFill>
                  <a:srgbClr val="CC0000"/>
                </a:solidFill>
              </a:rPr>
              <a:t>H</a:t>
            </a:r>
            <a:r>
              <a:rPr lang="en-US" sz="1800" kern="0" baseline="-25000" dirty="0" smtClean="0">
                <a:solidFill>
                  <a:srgbClr val="CC0000"/>
                </a:solidFill>
              </a:rPr>
              <a:t>1</a:t>
            </a:r>
            <a:r>
              <a:rPr lang="en-US" sz="1800" kern="0" dirty="0" smtClean="0">
                <a:solidFill>
                  <a:srgbClr val="CC0000"/>
                </a:solidFill>
              </a:rPr>
              <a:t>: </a:t>
            </a:r>
            <a:r>
              <a:rPr lang="en-US" sz="1800" kern="0" dirty="0" smtClean="0">
                <a:solidFill>
                  <a:srgbClr val="CC0000"/>
                </a:solidFill>
                <a:latin typeface="Symbol" pitchFamily="18" charset="2"/>
              </a:rPr>
              <a:t>m</a:t>
            </a:r>
            <a:r>
              <a:rPr lang="en-US" sz="1800" kern="0" dirty="0" smtClean="0">
                <a:solidFill>
                  <a:srgbClr val="CC0000"/>
                </a:solidFill>
              </a:rPr>
              <a:t> </a:t>
            </a:r>
            <a:r>
              <a:rPr lang="en-US" sz="1800" kern="0" dirty="0">
                <a:solidFill>
                  <a:srgbClr val="CC0000"/>
                </a:solidFill>
                <a:sym typeface="Symbol" pitchFamily="18" charset="2"/>
              </a:rPr>
              <a:t>&lt;</a:t>
            </a:r>
            <a:r>
              <a:rPr lang="en-US" sz="1800" kern="0" dirty="0" smtClean="0">
                <a:solidFill>
                  <a:srgbClr val="CC0000"/>
                </a:solidFill>
                <a:sym typeface="Symbol" pitchFamily="18" charset="2"/>
              </a:rPr>
              <a:t> </a:t>
            </a:r>
            <a:r>
              <a:rPr lang="en-US" sz="1800" kern="0" dirty="0" smtClean="0">
                <a:solidFill>
                  <a:srgbClr val="CC0000"/>
                </a:solidFill>
                <a:latin typeface="Symbol" pitchFamily="18" charset="2"/>
                <a:sym typeface="Symbol" pitchFamily="18" charset="2"/>
              </a:rPr>
              <a:t>m</a:t>
            </a:r>
            <a:r>
              <a:rPr lang="en-US" sz="1800" kern="0" baseline="-25000" dirty="0" smtClean="0">
                <a:solidFill>
                  <a:srgbClr val="CC0000"/>
                </a:solidFill>
                <a:latin typeface="Symbol" pitchFamily="18" charset="2"/>
                <a:sym typeface="Symbol" pitchFamily="18" charset="2"/>
              </a:rPr>
              <a:t>0</a:t>
            </a:r>
            <a:endParaRPr lang="en-US" sz="1800" kern="0" dirty="0" smtClean="0">
              <a:solidFill>
                <a:srgbClr val="CC0000"/>
              </a:solidFill>
              <a:latin typeface="Symbol" pitchFamily="18" charset="2"/>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636382322"/>
              </p:ext>
            </p:extLst>
          </p:nvPr>
        </p:nvGraphicFramePr>
        <p:xfrm>
          <a:off x="5715000" y="1676400"/>
          <a:ext cx="266700" cy="419100"/>
        </p:xfrm>
        <a:graphic>
          <a:graphicData uri="http://schemas.openxmlformats.org/presentationml/2006/ole">
            <mc:AlternateContent xmlns:mc="http://schemas.openxmlformats.org/markup-compatibility/2006">
              <mc:Choice xmlns:v="urn:schemas-microsoft-com:vml" Requires="v">
                <p:oleObj spid="_x0000_s298015" name="Equation" r:id="rId3" imgW="266400" imgH="419040" progId="Equation.3">
                  <p:embed/>
                </p:oleObj>
              </mc:Choice>
              <mc:Fallback>
                <p:oleObj name="Equation" r:id="rId3" imgW="266400" imgH="419040" progId="Equation.3">
                  <p:embed/>
                  <p:pic>
                    <p:nvPicPr>
                      <p:cNvPr id="0" name=""/>
                      <p:cNvPicPr/>
                      <p:nvPr/>
                    </p:nvPicPr>
                    <p:blipFill>
                      <a:blip r:embed="rId4"/>
                      <a:stretch>
                        <a:fillRect/>
                      </a:stretch>
                    </p:blipFill>
                    <p:spPr>
                      <a:xfrm>
                        <a:off x="5715000" y="1676400"/>
                        <a:ext cx="266700" cy="419100"/>
                      </a:xfrm>
                      <a:prstGeom prst="rect">
                        <a:avLst/>
                      </a:prstGeom>
                    </p:spPr>
                  </p:pic>
                </p:oleObj>
              </mc:Fallback>
            </mc:AlternateContent>
          </a:graphicData>
        </a:graphic>
      </p:graphicFrame>
    </p:spTree>
    <p:extLst>
      <p:ext uri="{BB962C8B-B14F-4D97-AF65-F5344CB8AC3E}">
        <p14:creationId xmlns:p14="http://schemas.microsoft.com/office/powerpoint/2010/main" val="2425927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p-value Facts</a:t>
            </a:r>
            <a:endParaRPr lang="en-US" dirty="0"/>
          </a:p>
        </p:txBody>
      </p:sp>
      <p:sp>
        <p:nvSpPr>
          <p:cNvPr id="3" name="Content Placeholder 2"/>
          <p:cNvSpPr>
            <a:spLocks noGrp="1"/>
          </p:cNvSpPr>
          <p:nvPr>
            <p:ph idx="1"/>
          </p:nvPr>
        </p:nvSpPr>
        <p:spPr>
          <a:xfrm>
            <a:off x="228600" y="990600"/>
            <a:ext cx="8686800" cy="4114800"/>
          </a:xfrm>
        </p:spPr>
        <p:txBody>
          <a:bodyPr/>
          <a:lstStyle/>
          <a:p>
            <a:r>
              <a:rPr lang="en-US" dirty="0" smtClean="0"/>
              <a:t>There is one </a:t>
            </a:r>
            <a:r>
              <a:rPr lang="en-US" i="1" dirty="0" smtClean="0"/>
              <a:t>p-value</a:t>
            </a:r>
            <a:r>
              <a:rPr lang="en-US" dirty="0" smtClean="0"/>
              <a:t> for every hypothesis test</a:t>
            </a:r>
          </a:p>
          <a:p>
            <a:r>
              <a:rPr lang="en-US" dirty="0" smtClean="0"/>
              <a:t>The </a:t>
            </a:r>
            <a:r>
              <a:rPr lang="en-US" i="1" dirty="0" smtClean="0"/>
              <a:t>p-value</a:t>
            </a:r>
            <a:r>
              <a:rPr lang="en-US" dirty="0" smtClean="0"/>
              <a:t> is </a:t>
            </a:r>
            <a:r>
              <a:rPr lang="en-US" b="1" dirty="0" smtClean="0"/>
              <a:t>solely</a:t>
            </a:r>
            <a:r>
              <a:rPr lang="en-US" dirty="0" smtClean="0"/>
              <a:t> dependent upon the value of the test statistic, z</a:t>
            </a:r>
            <a:r>
              <a:rPr lang="en-US" baseline="-25000" dirty="0" smtClean="0"/>
              <a:t>0</a:t>
            </a:r>
            <a:r>
              <a:rPr lang="en-US" dirty="0" smtClean="0"/>
              <a:t> (or t</a:t>
            </a:r>
            <a:r>
              <a:rPr lang="en-US" baseline="-25000" dirty="0" smtClean="0"/>
              <a:t>0</a:t>
            </a:r>
            <a:r>
              <a:rPr lang="en-US" dirty="0" smtClean="0"/>
              <a:t> , or </a:t>
            </a:r>
            <a:r>
              <a:rPr lang="en-US" dirty="0" smtClean="0">
                <a:latin typeface="Symbol" pitchFamily="18" charset="2"/>
              </a:rPr>
              <a:t>c</a:t>
            </a:r>
            <a:r>
              <a:rPr lang="en-US" baseline="30000" dirty="0" smtClean="0"/>
              <a:t>2</a:t>
            </a:r>
            <a:r>
              <a:rPr lang="en-US" baseline="-25000" dirty="0" smtClean="0"/>
              <a:t>0</a:t>
            </a:r>
            <a:r>
              <a:rPr lang="en-US" dirty="0" smtClean="0"/>
              <a:t> )</a:t>
            </a:r>
          </a:p>
          <a:p>
            <a:r>
              <a:rPr lang="en-US" sz="1600" dirty="0" smtClean="0">
                <a:solidFill>
                  <a:srgbClr val="FF0000"/>
                </a:solidFill>
              </a:rPr>
              <a:t>If the </a:t>
            </a:r>
            <a:r>
              <a:rPr lang="en-US" sz="1600" i="1" dirty="0" smtClean="0">
                <a:solidFill>
                  <a:srgbClr val="FF0000"/>
                </a:solidFill>
              </a:rPr>
              <a:t>p-value</a:t>
            </a:r>
            <a:r>
              <a:rPr lang="en-US" sz="1600" dirty="0" smtClean="0">
                <a:solidFill>
                  <a:srgbClr val="FF0000"/>
                </a:solidFill>
              </a:rPr>
              <a:t> is smaller than your chosen </a:t>
            </a:r>
            <a:r>
              <a:rPr lang="en-US" sz="1600" dirty="0" smtClean="0">
                <a:solidFill>
                  <a:srgbClr val="FF0000"/>
                </a:solidFill>
                <a:latin typeface="Symbol" pitchFamily="18" charset="2"/>
              </a:rPr>
              <a:t>a</a:t>
            </a:r>
            <a:r>
              <a:rPr lang="en-US" sz="1600" dirty="0" smtClean="0">
                <a:solidFill>
                  <a:srgbClr val="FF0000"/>
                </a:solidFill>
              </a:rPr>
              <a:t>,  (or just really, really small, like &lt; .01), </a:t>
            </a:r>
            <a:r>
              <a:rPr lang="en-US" b="1" dirty="0" smtClean="0">
                <a:solidFill>
                  <a:srgbClr val="FF0000"/>
                </a:solidFill>
              </a:rPr>
              <a:t>REJECT H</a:t>
            </a:r>
            <a:r>
              <a:rPr lang="en-US" b="1" baseline="-25000" dirty="0" smtClean="0">
                <a:solidFill>
                  <a:srgbClr val="FF0000"/>
                </a:solidFill>
              </a:rPr>
              <a:t>0</a:t>
            </a:r>
            <a:r>
              <a:rPr lang="en-US" b="1" dirty="0" smtClean="0">
                <a:solidFill>
                  <a:srgbClr val="FF0000"/>
                </a:solidFill>
              </a:rPr>
              <a:t> </a:t>
            </a:r>
          </a:p>
          <a:p>
            <a:r>
              <a:rPr lang="en-US" sz="4000" dirty="0" smtClean="0">
                <a:solidFill>
                  <a:schemeClr val="accent6"/>
                </a:solidFill>
              </a:rPr>
              <a:t>If the </a:t>
            </a:r>
            <a:r>
              <a:rPr lang="en-US" sz="4000" i="1" dirty="0" smtClean="0">
                <a:solidFill>
                  <a:schemeClr val="accent6"/>
                </a:solidFill>
              </a:rPr>
              <a:t>p-value</a:t>
            </a:r>
            <a:r>
              <a:rPr lang="en-US" sz="4000" dirty="0" smtClean="0">
                <a:solidFill>
                  <a:schemeClr val="accent6"/>
                </a:solidFill>
              </a:rPr>
              <a:t> is larger than your chosen </a:t>
            </a:r>
            <a:r>
              <a:rPr lang="en-US" sz="4000" dirty="0" smtClean="0">
                <a:solidFill>
                  <a:schemeClr val="accent6"/>
                </a:solidFill>
                <a:latin typeface="Symbol" pitchFamily="18" charset="2"/>
              </a:rPr>
              <a:t>a</a:t>
            </a:r>
            <a:r>
              <a:rPr lang="en-US" sz="4000" dirty="0" smtClean="0">
                <a:solidFill>
                  <a:schemeClr val="accent6"/>
                </a:solidFill>
              </a:rPr>
              <a:t> (or just really big, like &gt; .10), </a:t>
            </a:r>
            <a:r>
              <a:rPr lang="en-US" sz="4000" b="1" dirty="0" smtClean="0">
                <a:solidFill>
                  <a:schemeClr val="accent6"/>
                </a:solidFill>
              </a:rPr>
              <a:t>FAIL TO REJECT H</a:t>
            </a:r>
            <a:r>
              <a:rPr lang="en-US" sz="4000" b="1" baseline="-25000" dirty="0" smtClean="0">
                <a:solidFill>
                  <a:schemeClr val="accent6"/>
                </a:solidFill>
              </a:rPr>
              <a:t>0</a:t>
            </a:r>
            <a:r>
              <a:rPr lang="en-US" sz="4000" b="1" dirty="0" smtClean="0">
                <a:solidFill>
                  <a:schemeClr val="accent6"/>
                </a:solidFill>
              </a:rPr>
              <a:t>   </a:t>
            </a:r>
            <a:endParaRPr lang="en-US" sz="4000" b="1" dirty="0">
              <a:solidFill>
                <a:schemeClr val="accent6"/>
              </a:solidFill>
            </a:endParaRPr>
          </a:p>
        </p:txBody>
      </p:sp>
      <p:sp>
        <p:nvSpPr>
          <p:cNvPr id="4" name="Slide Number Placeholder 3"/>
          <p:cNvSpPr>
            <a:spLocks noGrp="1"/>
          </p:cNvSpPr>
          <p:nvPr>
            <p:ph type="sldNum" sz="quarter" idx="12"/>
          </p:nvPr>
        </p:nvSpPr>
        <p:spPr/>
        <p:txBody>
          <a:bodyPr/>
          <a:lstStyle/>
          <a:p>
            <a:pPr>
              <a:defRPr/>
            </a:pPr>
            <a:fld id="{5C9024B4-9D5D-4093-A124-20F689F7BAED}" type="slidenum">
              <a:rPr lang="en-US" smtClean="0"/>
              <a:pPr>
                <a:defRPr/>
              </a:pPr>
              <a:t>25</a:t>
            </a:fld>
            <a:endParaRPr lang="en-US" dirty="0"/>
          </a:p>
        </p:txBody>
      </p:sp>
      <p:sp>
        <p:nvSpPr>
          <p:cNvPr id="5" name="TextBox 4"/>
          <p:cNvSpPr txBox="1"/>
          <p:nvPr/>
        </p:nvSpPr>
        <p:spPr>
          <a:xfrm>
            <a:off x="838200" y="5486400"/>
            <a:ext cx="7315200" cy="830997"/>
          </a:xfrm>
          <a:prstGeom prst="rect">
            <a:avLst/>
          </a:prstGeom>
          <a:solidFill>
            <a:srgbClr val="FFFF99"/>
          </a:solidFill>
        </p:spPr>
        <p:txBody>
          <a:bodyPr wrap="square" rtlCol="0">
            <a:spAutoFit/>
          </a:bodyPr>
          <a:lstStyle/>
          <a:p>
            <a:r>
              <a:rPr lang="en-US" dirty="0" smtClean="0"/>
              <a:t>*If the .01 &lt; p-value &lt; .10, then you must choose an </a:t>
            </a:r>
            <a:r>
              <a:rPr lang="en-US" dirty="0" smtClean="0">
                <a:latin typeface="Symbol" panose="05050102010706020507" pitchFamily="18" charset="2"/>
              </a:rPr>
              <a:t>a</a:t>
            </a:r>
            <a:r>
              <a:rPr lang="en-US" dirty="0" smtClean="0"/>
              <a:t>.  If this situation is on an exam, I will have to give you an </a:t>
            </a:r>
            <a:r>
              <a:rPr lang="en-US" dirty="0" smtClean="0">
                <a:latin typeface="Symbol" panose="05050102010706020507" pitchFamily="18" charset="2"/>
              </a:rPr>
              <a:t>a</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sldNum" sz="quarter" idx="12"/>
          </p:nvPr>
        </p:nvSpPr>
        <p:spPr>
          <a:noFill/>
        </p:spPr>
        <p:txBody>
          <a:bodyPr/>
          <a:lstStyle/>
          <a:p>
            <a:fld id="{A0BD2693-6A09-4630-BB79-92FEF19EC98F}" type="slidenum">
              <a:rPr lang="en-US" smtClean="0"/>
              <a:pPr/>
              <a:t>26</a:t>
            </a:fld>
            <a:endParaRPr lang="en-US" smtClean="0"/>
          </a:p>
        </p:txBody>
      </p:sp>
      <p:sp>
        <p:nvSpPr>
          <p:cNvPr id="89091"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E4AD555-B89E-48F5-A11B-139EEB0BE943}" type="slidenum">
              <a:rPr lang="en-US" sz="1400"/>
              <a:pPr algn="r"/>
              <a:t>26</a:t>
            </a:fld>
            <a:endParaRPr lang="en-US" sz="1400"/>
          </a:p>
        </p:txBody>
      </p:sp>
      <p:sp>
        <p:nvSpPr>
          <p:cNvPr id="89092" name="WordArt 2"/>
          <p:cNvSpPr>
            <a:spLocks noChangeArrowheads="1" noChangeShapeType="1" noTextEdit="1"/>
          </p:cNvSpPr>
          <p:nvPr/>
        </p:nvSpPr>
        <p:spPr bwMode="auto">
          <a:xfrm>
            <a:off x="914400" y="838200"/>
            <a:ext cx="5715000" cy="1524000"/>
          </a:xfrm>
          <a:prstGeom prst="rect">
            <a:avLst/>
          </a:prstGeom>
        </p:spPr>
        <p:txBody>
          <a:bodyPr wrap="none" fromWordArt="1">
            <a:prstTxWarp prst="textCascadeUp">
              <a:avLst>
                <a:gd name="adj" fmla="val 44444"/>
              </a:avLst>
            </a:prstTxWarp>
            <a:scene3d>
              <a:camera prst="legacyPerspectiveFront">
                <a:rot lat="2051998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The higher the p- value...</a:t>
            </a:r>
          </a:p>
        </p:txBody>
      </p:sp>
      <p:sp>
        <p:nvSpPr>
          <p:cNvPr id="89093" name="WordArt 3"/>
          <p:cNvSpPr>
            <a:spLocks noChangeArrowheads="1" noChangeShapeType="1" noTextEdit="1"/>
          </p:cNvSpPr>
          <p:nvPr/>
        </p:nvSpPr>
        <p:spPr bwMode="auto">
          <a:xfrm>
            <a:off x="2362200" y="5181600"/>
            <a:ext cx="6429375" cy="647700"/>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the stronger the evidence for </a:t>
            </a:r>
            <a:r>
              <a:rPr lang="en-US" sz="3600" kern="10" dirty="0" smtClean="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H1</a:t>
            </a:r>
            <a:endParaRPr 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endParaRPr>
          </a:p>
        </p:txBody>
      </p:sp>
      <p:sp>
        <p:nvSpPr>
          <p:cNvPr id="89094" name="WordArt 2"/>
          <p:cNvSpPr>
            <a:spLocks noChangeArrowheads="1" noChangeShapeType="1" noTextEdit="1"/>
          </p:cNvSpPr>
          <p:nvPr/>
        </p:nvSpPr>
        <p:spPr bwMode="auto">
          <a:xfrm>
            <a:off x="457200" y="3505200"/>
            <a:ext cx="5715000" cy="1524000"/>
          </a:xfrm>
          <a:prstGeom prst="rect">
            <a:avLst/>
          </a:prstGeom>
        </p:spPr>
        <p:txBody>
          <a:bodyPr wrap="none" fromWordArt="1">
            <a:prstTxWarp prst="textCascadeUp">
              <a:avLst>
                <a:gd name="adj" fmla="val 44444"/>
              </a:avLst>
            </a:prstTxWarp>
            <a:scene3d>
              <a:camera prst="legacyPerspectiveFront">
                <a:rot lat="2051998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The smaller the p- value...</a:t>
            </a:r>
          </a:p>
        </p:txBody>
      </p:sp>
      <p:sp>
        <p:nvSpPr>
          <p:cNvPr id="89095" name="WordArt 3"/>
          <p:cNvSpPr>
            <a:spLocks noChangeArrowheads="1" noChangeShapeType="1" noTextEdit="1"/>
          </p:cNvSpPr>
          <p:nvPr/>
        </p:nvSpPr>
        <p:spPr bwMode="auto">
          <a:xfrm>
            <a:off x="2057400" y="2362200"/>
            <a:ext cx="6429375" cy="647700"/>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the stronger the evidence for </a:t>
            </a:r>
            <a:r>
              <a:rPr lang="en-US" sz="3600" kern="10" dirty="0" smtClean="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Ho</a:t>
            </a:r>
            <a:endParaRPr 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a:t>
            </a:r>
            <a:r>
              <a:rPr lang="en-US" smtClean="0"/>
              <a:t>Testing Algorithm</a:t>
            </a:r>
            <a:endParaRPr lang="en-US"/>
          </a:p>
        </p:txBody>
      </p:sp>
      <p:sp>
        <p:nvSpPr>
          <p:cNvPr id="4" name="Slide Number Placeholder 3"/>
          <p:cNvSpPr>
            <a:spLocks noGrp="1"/>
          </p:cNvSpPr>
          <p:nvPr>
            <p:ph type="sldNum" sz="quarter" idx="12"/>
          </p:nvPr>
        </p:nvSpPr>
        <p:spPr/>
        <p:txBody>
          <a:bodyPr/>
          <a:lstStyle/>
          <a:p>
            <a:pPr>
              <a:defRPr/>
            </a:pPr>
            <a:fld id="{5C9024B4-9D5D-4093-A124-20F689F7BAED}" type="slidenum">
              <a:rPr lang="en-US" smtClean="0"/>
              <a:pPr>
                <a:defRPr/>
              </a:pPr>
              <a:t>27</a:t>
            </a:fld>
            <a:endParaRPr lang="en-US"/>
          </a:p>
        </p:txBody>
      </p:sp>
      <p:sp>
        <p:nvSpPr>
          <p:cNvPr id="239617" name="Rectangle 1"/>
          <p:cNvSpPr>
            <a:spLocks noChangeArrowheads="1"/>
          </p:cNvSpPr>
          <p:nvPr/>
        </p:nvSpPr>
        <p:spPr bwMode="auto">
          <a:xfrm>
            <a:off x="228600" y="1113356"/>
            <a:ext cx="8382000" cy="455509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000000"/>
                </a:solidFill>
                <a:effectLst/>
                <a:latin typeface="Verdana" pitchFamily="34" charset="0"/>
                <a:ea typeface="Calibri" pitchFamily="34" charset="0"/>
                <a:cs typeface="Times New Roman" pitchFamily="18" charset="0"/>
              </a:rPr>
              <a:t>Step 1:</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Determine the population parameter that is going to appear in the null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alternative hypotheses (e.g., </a:t>
            </a:r>
            <a:r>
              <a:rPr kumimoji="0" lang="en-US" sz="1400" b="0" i="0" u="none" strike="noStrike" cap="none" normalizeH="0" baseline="0" dirty="0" smtClean="0">
                <a:ln>
                  <a:noFill/>
                </a:ln>
                <a:solidFill>
                  <a:srgbClr val="000000"/>
                </a:solidFill>
                <a:effectLst/>
                <a:latin typeface="Symbol" pitchFamily="18" charset="2"/>
                <a:ea typeface="Calibri" pitchFamily="34" charset="0"/>
                <a:cs typeface="Times New Roman" pitchFamily="18" charset="0"/>
              </a:rPr>
              <a:t>m, s</a:t>
            </a:r>
            <a:r>
              <a:rPr kumimoji="0" lang="en-US" sz="1400" b="0" i="0" u="none" strike="noStrike" cap="none" normalizeH="0" baseline="30000" dirty="0" smtClean="0">
                <a:ln>
                  <a:noFill/>
                </a:ln>
                <a:solidFill>
                  <a:srgbClr val="000000"/>
                </a:solidFill>
                <a:effectLst/>
                <a:latin typeface="Symbol" pitchFamily="18" charset="2"/>
                <a:ea typeface="Calibri" pitchFamily="34" charset="0"/>
                <a:cs typeface="Times New Roman" pitchFamily="18" charset="0"/>
              </a:rPr>
              <a:t>2</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 </a:t>
            </a:r>
            <a:r>
              <a:rPr kumimoji="0" lang="en-US" sz="1400" b="0" i="1"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p</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000000"/>
                </a:solidFill>
                <a:effectLst/>
                <a:latin typeface="Verdana" pitchFamily="34" charset="0"/>
                <a:ea typeface="Calibri" pitchFamily="34" charset="0"/>
                <a:cs typeface="Times New Roman" pitchFamily="18" charset="0"/>
              </a:rPr>
              <a:t>Step 2:</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Determine the given numerical values in the problem (e.g., </a:t>
            </a:r>
            <a:r>
              <a:rPr kumimoji="0" lang="en-US" sz="1400" b="0" i="0" u="none" strike="noStrike" cap="none" normalizeH="0" baseline="0" dirty="0" smtClean="0">
                <a:ln>
                  <a:noFill/>
                </a:ln>
                <a:solidFill>
                  <a:srgbClr val="000000"/>
                </a:solidFill>
                <a:effectLst/>
                <a:latin typeface="Symbol" pitchFamily="18" charset="2"/>
                <a:ea typeface="Calibri" pitchFamily="34" charset="0"/>
                <a:cs typeface="Times New Roman" pitchFamily="18" charset="0"/>
              </a:rPr>
              <a:t>a</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n, x bar, , </a:t>
            </a:r>
            <a:r>
              <a:rPr kumimoji="0" lang="en-US" sz="1400" b="0" i="0" u="none" strike="noStrike" cap="none" normalizeH="0" baseline="0" dirty="0" smtClean="0">
                <a:ln>
                  <a:noFill/>
                </a:ln>
                <a:solidFill>
                  <a:srgbClr val="000000"/>
                </a:solidFill>
                <a:effectLst/>
                <a:latin typeface="Symbol" pitchFamily="18" charset="2"/>
                <a:ea typeface="Calibri" pitchFamily="34" charset="0"/>
                <a:cs typeface="Times New Roman" pitchFamily="18" charset="0"/>
              </a:rPr>
              <a:t>s</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2</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 s</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2</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000000"/>
                </a:solidFill>
                <a:effectLst/>
                <a:latin typeface="Verdana" pitchFamily="34" charset="0"/>
                <a:ea typeface="Calibri" pitchFamily="34" charset="0"/>
                <a:cs typeface="Times New Roman" pitchFamily="18" charset="0"/>
              </a:rPr>
              <a:t>Step 3:</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Determine the null and alternative hypotheses.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000000"/>
                </a:solidFill>
                <a:effectLst/>
                <a:latin typeface="Verdana" pitchFamily="34" charset="0"/>
                <a:ea typeface="Calibri" pitchFamily="34" charset="0"/>
                <a:cs typeface="Times New Roman" pitchFamily="18" charset="0"/>
              </a:rPr>
              <a:t>Step 4: </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Compute the test statistic (e.g., z</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0</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t</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0</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a:t>
            </a:r>
            <a:r>
              <a:rPr kumimoji="0" lang="en-US" sz="1400" b="0" i="0" u="none" strike="noStrike" cap="none" normalizeH="0" baseline="0" dirty="0" smtClean="0">
                <a:ln>
                  <a:noFill/>
                </a:ln>
                <a:solidFill>
                  <a:srgbClr val="000000"/>
                </a:solidFill>
                <a:effectLst/>
                <a:latin typeface="Symbol" pitchFamily="18" charset="2"/>
                <a:ea typeface="Calibri" pitchFamily="34" charset="0"/>
                <a:cs typeface="Times New Roman" pitchFamily="18" charset="0"/>
              </a:rPr>
              <a:t>c</a:t>
            </a:r>
            <a:r>
              <a:rPr kumimoji="0" lang="en-US" sz="1400" b="0" i="0" u="none" strike="noStrike" cap="none" normalizeH="0" baseline="30000" dirty="0" smtClean="0">
                <a:ln>
                  <a:noFill/>
                </a:ln>
                <a:solidFill>
                  <a:srgbClr val="000000"/>
                </a:solidFill>
                <a:effectLst/>
                <a:latin typeface="Symbol" pitchFamily="18" charset="2"/>
                <a:ea typeface="Calibri" pitchFamily="34" charset="0"/>
                <a:cs typeface="Times New Roman" pitchFamily="18" charset="0"/>
              </a:rPr>
              <a:t>2</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0</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000000"/>
                </a:solidFill>
                <a:effectLst/>
                <a:latin typeface="Verdana" pitchFamily="34" charset="0"/>
                <a:ea typeface="Calibri" pitchFamily="34" charset="0"/>
                <a:cs typeface="Times New Roman" pitchFamily="18" charset="0"/>
              </a:rPr>
              <a:t>Step 5:</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Compare test statistic to threshold values: if H</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1</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is &lt; or H</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1</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is &gt; use threshold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values </a:t>
            </a:r>
            <a:r>
              <a:rPr kumimoji="0" lang="en-US" sz="1400" b="0" i="0" u="none" strike="noStrike" cap="none" normalizeH="0" baseline="0" dirty="0" err="1" smtClean="0">
                <a:ln>
                  <a:noFill/>
                </a:ln>
                <a:solidFill>
                  <a:srgbClr val="000000"/>
                </a:solidFill>
                <a:effectLst/>
                <a:latin typeface="Verdana" pitchFamily="34" charset="0"/>
                <a:ea typeface="Calibri" pitchFamily="34" charset="0"/>
                <a:cs typeface="Times New Roman" pitchFamily="18" charset="0"/>
              </a:rPr>
              <a:t>z</a:t>
            </a:r>
            <a:r>
              <a:rPr kumimoji="0" lang="en-US" sz="1400" b="0" i="0" u="none" strike="noStrike" cap="none" normalizeH="0" baseline="-30000" dirty="0" err="1" smtClean="0">
                <a:ln>
                  <a:noFill/>
                </a:ln>
                <a:solidFill>
                  <a:srgbClr val="000000"/>
                </a:solidFill>
                <a:effectLst/>
                <a:latin typeface="Symbol" pitchFamily="18" charset="2"/>
                <a:ea typeface="Calibri" pitchFamily="34" charset="0"/>
                <a:cs typeface="Times New Roman" pitchFamily="18" charset="0"/>
              </a:rPr>
              <a:t>a</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a:t>
            </a:r>
            <a:r>
              <a:rPr kumimoji="0" lang="en-US" sz="1400" b="0" i="0" u="none" strike="noStrike" cap="none" normalizeH="0" baseline="0" dirty="0" err="1" smtClean="0">
                <a:ln>
                  <a:noFill/>
                </a:ln>
                <a:solidFill>
                  <a:srgbClr val="000000"/>
                </a:solidFill>
                <a:effectLst/>
                <a:latin typeface="Verdana" pitchFamily="34" charset="0"/>
                <a:ea typeface="Calibri" pitchFamily="34" charset="0"/>
                <a:cs typeface="Times New Roman" pitchFamily="18" charset="0"/>
              </a:rPr>
              <a:t>t</a:t>
            </a:r>
            <a:r>
              <a:rPr kumimoji="0" lang="en-US" sz="1400" b="0" i="0" u="none" strike="noStrike" cap="none" normalizeH="0" baseline="-30000" dirty="0" err="1" smtClean="0">
                <a:ln>
                  <a:noFill/>
                </a:ln>
                <a:solidFill>
                  <a:srgbClr val="000000"/>
                </a:solidFill>
                <a:effectLst/>
                <a:latin typeface="Symbol" pitchFamily="18" charset="2"/>
                <a:ea typeface="Calibri" pitchFamily="34" charset="0"/>
                <a:cs typeface="Times New Roman" pitchFamily="18" charset="0"/>
              </a:rPr>
              <a:t>a</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a:t>
            </a:r>
            <a:r>
              <a:rPr kumimoji="0" lang="en-US" sz="1400" b="0" i="0" u="none" strike="noStrike" cap="none" normalizeH="0" baseline="0" dirty="0" smtClean="0">
                <a:ln>
                  <a:noFill/>
                </a:ln>
                <a:solidFill>
                  <a:srgbClr val="000000"/>
                </a:solidFill>
                <a:effectLst/>
                <a:latin typeface="Symbol" pitchFamily="18" charset="2"/>
                <a:ea typeface="Calibri" pitchFamily="34" charset="0"/>
                <a:cs typeface="Times New Roman" pitchFamily="18" charset="0"/>
              </a:rPr>
              <a:t>c</a:t>
            </a:r>
            <a:r>
              <a:rPr kumimoji="0" lang="en-US" sz="1400" b="0" i="0" u="none" strike="noStrike" cap="none" normalizeH="0" baseline="-30000" dirty="0" smtClean="0">
                <a:ln>
                  <a:noFill/>
                </a:ln>
                <a:solidFill>
                  <a:srgbClr val="000000"/>
                </a:solidFill>
                <a:effectLst/>
                <a:latin typeface="Symbol" pitchFamily="18" charset="2"/>
                <a:ea typeface="Calibri" pitchFamily="34" charset="0"/>
                <a:cs typeface="Times New Roman" pitchFamily="18" charset="0"/>
              </a:rPr>
              <a:t>a</a:t>
            </a:r>
            <a:r>
              <a:rPr kumimoji="0" lang="en-US" sz="1400" b="0" i="0" u="none" strike="noStrike" cap="none" normalizeH="0" baseline="30000" dirty="0" smtClean="0">
                <a:ln>
                  <a:noFill/>
                </a:ln>
                <a:solidFill>
                  <a:srgbClr val="000000"/>
                </a:solidFill>
                <a:effectLst/>
                <a:latin typeface="Symbol" pitchFamily="18" charset="2"/>
                <a:ea typeface="Calibri" pitchFamily="34" charset="0"/>
                <a:cs typeface="Times New Roman" pitchFamily="18" charset="0"/>
              </a:rPr>
              <a:t>2</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  If H</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1</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is ≠, it is a two-sided test, use threshold values </a:t>
            </a:r>
            <a:r>
              <a:rPr kumimoji="0" lang="en-US" sz="1400" b="0" i="0" u="none" strike="noStrike" cap="none" normalizeH="0" baseline="0" dirty="0" err="1" smtClean="0">
                <a:ln>
                  <a:noFill/>
                </a:ln>
                <a:solidFill>
                  <a:srgbClr val="000000"/>
                </a:solidFill>
                <a:effectLst/>
                <a:latin typeface="Verdana" pitchFamily="34" charset="0"/>
                <a:ea typeface="Calibri" pitchFamily="34" charset="0"/>
                <a:cs typeface="Times New Roman" pitchFamily="18" charset="0"/>
              </a:rPr>
              <a:t>z</a:t>
            </a:r>
            <a:r>
              <a:rPr kumimoji="0" lang="en-US" sz="1400" b="0" i="0" u="none" strike="noStrike" cap="none" normalizeH="0" baseline="-30000" dirty="0" err="1" smtClean="0">
                <a:ln>
                  <a:noFill/>
                </a:ln>
                <a:solidFill>
                  <a:srgbClr val="000000"/>
                </a:solidFill>
                <a:effectLst/>
                <a:latin typeface="Symbol" pitchFamily="18" charset="2"/>
                <a:ea typeface="Calibri" pitchFamily="34" charset="0"/>
                <a:cs typeface="Times New Roman" pitchFamily="18" charset="0"/>
              </a:rPr>
              <a:t>a</a:t>
            </a:r>
            <a:r>
              <a:rPr kumimoji="0" lang="en-US" sz="1400" b="0" i="0" u="none" strike="noStrike" cap="none" normalizeH="0" baseline="-30000" dirty="0" smtClean="0">
                <a:ln>
                  <a:noFill/>
                </a:ln>
                <a:solidFill>
                  <a:srgbClr val="000000"/>
                </a:solidFill>
                <a:effectLst/>
                <a:latin typeface="Symbol" pitchFamily="18" charset="2"/>
                <a:ea typeface="Calibri" pitchFamily="34" charset="0"/>
                <a:cs typeface="Times New Roman" pitchFamily="18" charset="0"/>
              </a:rPr>
              <a:t>/2</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a:t>
            </a:r>
            <a:r>
              <a:rPr kumimoji="0" lang="en-US" sz="1400" b="0" i="0" u="none" strike="noStrike" cap="none" normalizeH="0" baseline="0" dirty="0" err="1" smtClean="0">
                <a:ln>
                  <a:noFill/>
                </a:ln>
                <a:solidFill>
                  <a:srgbClr val="000000"/>
                </a:solidFill>
                <a:effectLst/>
                <a:latin typeface="Verdana" pitchFamily="34" charset="0"/>
                <a:ea typeface="Calibri" pitchFamily="34" charset="0"/>
                <a:cs typeface="Times New Roman" pitchFamily="18" charset="0"/>
              </a:rPr>
              <a:t>t</a:t>
            </a:r>
            <a:r>
              <a:rPr kumimoji="0" lang="en-US" sz="1400" b="0" i="0" u="none" strike="noStrike" cap="none" normalizeH="0" baseline="-30000" dirty="0" err="1" smtClean="0">
                <a:ln>
                  <a:noFill/>
                </a:ln>
                <a:solidFill>
                  <a:srgbClr val="000000"/>
                </a:solidFill>
                <a:effectLst/>
                <a:latin typeface="Symbol" pitchFamily="18" charset="2"/>
                <a:ea typeface="Calibri" pitchFamily="34" charset="0"/>
                <a:cs typeface="Times New Roman" pitchFamily="18" charset="0"/>
              </a:rPr>
              <a:t>a</a:t>
            </a:r>
            <a:r>
              <a:rPr kumimoji="0" lang="en-US" sz="1400" b="0" i="0" u="none" strike="noStrike" cap="none" normalizeH="0" baseline="-30000" dirty="0" smtClean="0">
                <a:ln>
                  <a:noFill/>
                </a:ln>
                <a:solidFill>
                  <a:srgbClr val="000000"/>
                </a:solidFill>
                <a:effectLst/>
                <a:latin typeface="Symbol" pitchFamily="18" charset="2"/>
                <a:ea typeface="Calibri" pitchFamily="34" charset="0"/>
                <a:cs typeface="Times New Roman" pitchFamily="18" charset="0"/>
              </a:rPr>
              <a:t>/2</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a:t>
            </a:r>
            <a:r>
              <a:rPr kumimoji="0" lang="en-US" sz="1400" b="0" i="0" u="none" strike="noStrike" cap="none" normalizeH="0" baseline="0" dirty="0" smtClean="0">
                <a:ln>
                  <a:noFill/>
                </a:ln>
                <a:solidFill>
                  <a:srgbClr val="000000"/>
                </a:solidFill>
                <a:effectLst/>
                <a:latin typeface="Symbol" pitchFamily="18" charset="2"/>
                <a:ea typeface="Calibri" pitchFamily="34" charset="0"/>
                <a:cs typeface="Times New Roman" pitchFamily="18" charset="0"/>
              </a:rPr>
              <a:t>c</a:t>
            </a:r>
            <a:r>
              <a:rPr kumimoji="0" lang="en-US" sz="1400" b="0" i="0" u="none" strike="noStrike" cap="none" normalizeH="0" baseline="-30000" dirty="0" smtClean="0">
                <a:ln>
                  <a:noFill/>
                </a:ln>
                <a:solidFill>
                  <a:srgbClr val="000000"/>
                </a:solidFill>
                <a:effectLst/>
                <a:latin typeface="Symbol" pitchFamily="18" charset="2"/>
                <a:ea typeface="Calibri" pitchFamily="34" charset="0"/>
                <a:cs typeface="Times New Roman" pitchFamily="18" charset="0"/>
              </a:rPr>
              <a:t>a/2</a:t>
            </a:r>
            <a:r>
              <a:rPr kumimoji="0" lang="en-US" sz="1400" b="0" i="0" u="none" strike="noStrike" cap="none" normalizeH="0" baseline="30000" dirty="0" smtClean="0">
                <a:ln>
                  <a:noFill/>
                </a:ln>
                <a:solidFill>
                  <a:srgbClr val="000000"/>
                </a:solidFill>
                <a:effectLst/>
                <a:latin typeface="Symbol" pitchFamily="18" charset="2"/>
                <a:ea typeface="Calibri" pitchFamily="34" charset="0"/>
                <a:cs typeface="Times New Roman" pitchFamily="18" charset="0"/>
              </a:rPr>
              <a:t>2</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000000"/>
                </a:solidFill>
                <a:effectLst/>
                <a:latin typeface="Verdana" pitchFamily="34" charset="0"/>
                <a:ea typeface="Calibri" pitchFamily="34" charset="0"/>
                <a:cs typeface="Times New Roman" pitchFamily="18" charset="0"/>
              </a:rPr>
              <a:t>Step 6: </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Draw </a:t>
            </a:r>
            <a:r>
              <a:rPr kumimoji="0" lang="en-US" sz="14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a picture</a:t>
            </a:r>
            <a:r>
              <a:rPr kumimoji="0" lang="en-US" sz="1400" b="0" i="0" u="none" strike="noStrike" cap="none" normalizeH="0" smtClean="0">
                <a:ln>
                  <a:noFill/>
                </a:ln>
                <a:solidFill>
                  <a:srgbClr val="000000"/>
                </a:solidFill>
                <a:effectLst/>
                <a:latin typeface="Verdana" pitchFamily="34" charset="0"/>
                <a:ea typeface="Calibri" pitchFamily="34" charset="0"/>
                <a:cs typeface="Times New Roman" pitchFamily="18" charset="0"/>
              </a:rPr>
              <a:t> </a:t>
            </a:r>
            <a:r>
              <a:rPr kumimoji="0" lang="en-US" sz="1400" b="0" i="0" u="none" strike="noStrike" cap="none" normalizeH="0" dirty="0" smtClean="0">
                <a:ln>
                  <a:noFill/>
                </a:ln>
                <a:solidFill>
                  <a:srgbClr val="000000"/>
                </a:solidFill>
                <a:effectLst/>
                <a:latin typeface="Verdana" pitchFamily="34" charset="0"/>
                <a:ea typeface="Calibri" pitchFamily="34" charset="0"/>
                <a:cs typeface="Times New Roman" pitchFamily="18" charset="0"/>
              </a:rPr>
              <a:t>and then draw a </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conclusion: Reject H</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0</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or Fail to Reject H</a:t>
            </a:r>
            <a:r>
              <a:rPr kumimoji="0" lang="en-US" sz="1400" b="0" i="0" u="none" strike="noStrike" cap="none" normalizeH="0" baseline="-30000" dirty="0" smtClean="0">
                <a:ln>
                  <a:noFill/>
                </a:ln>
                <a:solidFill>
                  <a:srgbClr val="000000"/>
                </a:solidFill>
                <a:effectLst/>
                <a:latin typeface="Verdana" pitchFamily="34" charset="0"/>
                <a:ea typeface="Calibri" pitchFamily="34" charset="0"/>
                <a:cs typeface="Times New Roman" pitchFamily="18" charset="0"/>
              </a:rPr>
              <a:t>0</a:t>
            </a:r>
            <a:r>
              <a:rPr kumimoji="0" lang="en-US" sz="14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smtClean="0">
              <a:solidFill>
                <a:srgbClr val="000000"/>
              </a:solidFill>
              <a:latin typeface="Verdana"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Alternative to Steps 4, 5 and 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Compute p-value for the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If p-value &gt; </a:t>
            </a:r>
            <a:r>
              <a:rPr kumimoji="0" lang="en-US" sz="1600" b="0" i="1" u="none" strike="noStrike" cap="none" normalizeH="0" baseline="0" dirty="0" smtClean="0">
                <a:ln>
                  <a:noFill/>
                </a:ln>
                <a:solidFill>
                  <a:schemeClr val="tx1"/>
                </a:solidFill>
                <a:effectLst/>
                <a:latin typeface="Symbol" pitchFamily="18" charset="2"/>
                <a:ea typeface="Calibri" pitchFamily="34" charset="0"/>
                <a:cs typeface="Times New Roman" pitchFamily="18" charset="0"/>
              </a:rPr>
              <a:t>a</a:t>
            </a:r>
            <a:r>
              <a:rPr kumimoji="0" lang="en-US" sz="1600" b="0" i="1"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 Fail to Reject H</a:t>
            </a:r>
            <a:r>
              <a:rPr kumimoji="0" lang="en-US" sz="1600" b="0" i="1" u="none" strike="noStrike" cap="none" normalizeH="0" baseline="-30000" dirty="0" smtClean="0">
                <a:ln>
                  <a:noFill/>
                </a:ln>
                <a:solidFill>
                  <a:schemeClr val="tx1"/>
                </a:solidFill>
                <a:effectLst/>
                <a:latin typeface="Verdana" pitchFamily="34" charset="0"/>
                <a:ea typeface="Calibri" pitchFamily="34" charset="0"/>
                <a:cs typeface="Times New Roman" pitchFamily="18" charset="0"/>
              </a:rPr>
              <a:t>0</a:t>
            </a:r>
            <a:r>
              <a:rPr kumimoji="0" lang="en-US" sz="1600" b="0" i="1"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If p-value &lt; </a:t>
            </a:r>
            <a:r>
              <a:rPr kumimoji="0" lang="en-US" sz="1600" b="0" i="1" u="none" strike="noStrike" cap="none" normalizeH="0" baseline="0" dirty="0" smtClean="0">
                <a:ln>
                  <a:noFill/>
                </a:ln>
                <a:solidFill>
                  <a:schemeClr val="tx1"/>
                </a:solidFill>
                <a:effectLst/>
                <a:latin typeface="Symbol" pitchFamily="18" charset="2"/>
                <a:ea typeface="Calibri" pitchFamily="34" charset="0"/>
                <a:cs typeface="Times New Roman" pitchFamily="18" charset="0"/>
              </a:rPr>
              <a:t>a</a:t>
            </a:r>
            <a:r>
              <a:rPr kumimoji="0" lang="en-US" sz="1600" b="0" i="1"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 Reject H</a:t>
            </a:r>
            <a:r>
              <a:rPr kumimoji="0" lang="en-US" sz="1600" b="0" i="1" u="none" strike="noStrike" cap="none" normalizeH="0" baseline="-30000" dirty="0" smtClean="0">
                <a:ln>
                  <a:noFill/>
                </a:ln>
                <a:solidFill>
                  <a:schemeClr val="tx1"/>
                </a:solidFill>
                <a:effectLst/>
                <a:latin typeface="Verdana" pitchFamily="34" charset="0"/>
                <a:ea typeface="Calibri" pitchFamily="34" charset="0"/>
                <a:cs typeface="Times New Roman" pitchFamily="18" charset="0"/>
              </a:rPr>
              <a:t>0</a:t>
            </a:r>
            <a:r>
              <a:rPr kumimoji="0" lang="en-US" sz="1600" b="0" i="1"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 .</a:t>
            </a:r>
            <a:endParaRPr kumimoji="0" lang="en-US" sz="1600" b="0" i="1"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dirty="0" smtClean="0"/>
              <a:t>P(Type II Error)=</a:t>
            </a:r>
            <a:r>
              <a:rPr lang="en-US" dirty="0" smtClean="0">
                <a:latin typeface="Symbol" pitchFamily="18" charset="2"/>
              </a:rPr>
              <a:t>b</a:t>
            </a:r>
            <a:endParaRPr lang="en-US" dirty="0"/>
          </a:p>
        </p:txBody>
      </p:sp>
      <p:sp>
        <p:nvSpPr>
          <p:cNvPr id="3" name="Subtitle 2"/>
          <p:cNvSpPr>
            <a:spLocks noGrp="1"/>
          </p:cNvSpPr>
          <p:nvPr>
            <p:ph type="subTitle" idx="1"/>
          </p:nvPr>
        </p:nvSpPr>
        <p:spPr>
          <a:xfrm>
            <a:off x="609600" y="3429000"/>
            <a:ext cx="8077200" cy="914400"/>
          </a:xfrm>
        </p:spPr>
        <p:txBody>
          <a:bodyPr/>
          <a:lstStyle/>
          <a:p>
            <a:r>
              <a:rPr lang="en-US" dirty="0" smtClean="0"/>
              <a:t> </a:t>
            </a:r>
            <a:r>
              <a:rPr lang="en-US" dirty="0" smtClean="0">
                <a:latin typeface="Symbol" pitchFamily="18" charset="2"/>
              </a:rPr>
              <a:t>b</a:t>
            </a:r>
            <a:r>
              <a:rPr lang="en-US" dirty="0" smtClean="0"/>
              <a:t>  = P(fail to reject H</a:t>
            </a:r>
            <a:r>
              <a:rPr lang="en-US" baseline="-25000" dirty="0" smtClean="0"/>
              <a:t>0</a:t>
            </a:r>
            <a:r>
              <a:rPr lang="en-US" dirty="0" smtClean="0"/>
              <a:t> when it is FALSE)</a:t>
            </a:r>
          </a:p>
          <a:p>
            <a:r>
              <a:rPr lang="en-US" dirty="0" smtClean="0"/>
              <a:t>Power = 1 - </a:t>
            </a:r>
            <a:r>
              <a:rPr lang="en-US" dirty="0" smtClean="0">
                <a:latin typeface="Symbol" pitchFamily="18" charset="2"/>
              </a:rPr>
              <a:t>b</a:t>
            </a:r>
          </a:p>
          <a:p>
            <a:endParaRPr lang="en-US" dirty="0" smtClean="0"/>
          </a:p>
          <a:p>
            <a:r>
              <a:rPr lang="en-US" dirty="0" smtClean="0"/>
              <a:t>Can only be computed if a (possible) true mean value is provided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Type II Error Probability: Industrial Engineering Application:</a:t>
            </a:r>
            <a:br>
              <a:rPr lang="en-US" sz="2000" dirty="0" smtClean="0"/>
            </a:br>
            <a:r>
              <a:rPr lang="en-US" sz="2000" dirty="0" smtClean="0"/>
              <a:t>Flow Meter Quality Control Problem</a:t>
            </a:r>
            <a:endParaRPr lang="en-US" sz="2000" dirty="0"/>
          </a:p>
        </p:txBody>
      </p:sp>
      <p:sp>
        <p:nvSpPr>
          <p:cNvPr id="3" name="Content Placeholder 2"/>
          <p:cNvSpPr>
            <a:spLocks noGrp="1"/>
          </p:cNvSpPr>
          <p:nvPr>
            <p:ph idx="1"/>
          </p:nvPr>
        </p:nvSpPr>
        <p:spPr>
          <a:xfrm>
            <a:off x="228600" y="1447800"/>
            <a:ext cx="4572000" cy="4724400"/>
          </a:xfrm>
        </p:spPr>
        <p:txBody>
          <a:bodyPr>
            <a:normAutofit/>
          </a:bodyPr>
          <a:lstStyle/>
          <a:p>
            <a:r>
              <a:rPr lang="en-US" sz="1400" dirty="0"/>
              <a:t>An inspector of flow metering devices used to administer fluid intravenously will perform a hypothesis test to determine whether the mean flow rate is different from the flow rate setting of 200 milliliters per hour. Based on prior information the standard deviation of the flow rate is assumed to be known and equal to 12 milliliters per hour. </a:t>
            </a:r>
            <a:r>
              <a:rPr lang="en-US" sz="1400" dirty="0" smtClean="0"/>
              <a:t>A sample </a:t>
            </a:r>
            <a:r>
              <a:rPr lang="en-US" sz="1400" dirty="0"/>
              <a:t>size </a:t>
            </a:r>
            <a:r>
              <a:rPr lang="en-US" sz="1400" i="1" dirty="0"/>
              <a:t>n</a:t>
            </a:r>
            <a:r>
              <a:rPr lang="en-US" sz="1400" dirty="0"/>
              <a:t> = </a:t>
            </a:r>
            <a:r>
              <a:rPr lang="en-US" sz="1400" dirty="0" smtClean="0"/>
              <a:t>100 yields a mean of 203 milliliters per hour.  Use</a:t>
            </a:r>
            <a:r>
              <a:rPr lang="en-US" sz="1400" dirty="0"/>
              <a:t> α = </a:t>
            </a:r>
            <a:r>
              <a:rPr lang="en-US" sz="1400" dirty="0" smtClean="0"/>
              <a:t>0.05</a:t>
            </a:r>
            <a:r>
              <a:rPr lang="en-US" sz="1400" dirty="0"/>
              <a:t> </a:t>
            </a:r>
            <a:r>
              <a:rPr lang="en-US" sz="1400" dirty="0" smtClean="0"/>
              <a:t>to answer the following questions:</a:t>
            </a:r>
          </a:p>
          <a:p>
            <a:endParaRPr lang="en-US" sz="1400" dirty="0"/>
          </a:p>
          <a:p>
            <a:pPr lvl="0">
              <a:defRPr/>
            </a:pPr>
            <a:r>
              <a:rPr lang="en-US" sz="1400" dirty="0"/>
              <a:t>1. What is the numerical value of the test statistic for a hypothesis test that the  mean flow rate is not equal to 200 milliliters per hour?  </a:t>
            </a:r>
          </a:p>
          <a:p>
            <a:pPr lvl="0">
              <a:defRPr/>
            </a:pPr>
            <a:endParaRPr lang="en-US" sz="1400" dirty="0"/>
          </a:p>
          <a:p>
            <a:pPr lvl="0">
              <a:defRPr/>
            </a:pPr>
            <a:r>
              <a:rPr lang="en-US" sz="1400" dirty="0"/>
              <a:t>2. What is your conclusion?  Use the p-value approach.</a:t>
            </a:r>
          </a:p>
          <a:p>
            <a:pPr lvl="0">
              <a:defRPr/>
            </a:pPr>
            <a:endParaRPr lang="en-US" sz="1400" dirty="0"/>
          </a:p>
          <a:p>
            <a:pPr lvl="0">
              <a:defRPr/>
            </a:pPr>
            <a:r>
              <a:rPr lang="en-US" sz="1400" dirty="0"/>
              <a:t>3. What is the Type II error if the true population mean is 205  milliliters per hour?</a:t>
            </a:r>
          </a:p>
          <a:p>
            <a:endParaRPr lang="en-US" sz="1400" dirty="0" smtClean="0"/>
          </a:p>
          <a:p>
            <a:endParaRPr lang="en-US" sz="1400" dirty="0"/>
          </a:p>
          <a:p>
            <a:endParaRPr lang="en-US" sz="1400" dirty="0" smtClean="0"/>
          </a:p>
          <a:p>
            <a:endParaRPr lang="en-US" sz="1400" dirty="0"/>
          </a:p>
          <a:p>
            <a:endParaRPr lang="en-US" sz="1400" dirty="0" smtClean="0"/>
          </a:p>
        </p:txBody>
      </p:sp>
      <p:pic>
        <p:nvPicPr>
          <p:cNvPr id="2050" name="Picture 2" descr="http://www.p-wholesale.com/upimg/10/450a2/infusion-pump-sp-800-704.jpg"/>
          <p:cNvPicPr>
            <a:picLocks noChangeAspect="1" noChangeArrowheads="1"/>
          </p:cNvPicPr>
          <p:nvPr/>
        </p:nvPicPr>
        <p:blipFill>
          <a:blip r:embed="rId3" cstate="print"/>
          <a:srcRect/>
          <a:stretch>
            <a:fillRect/>
          </a:stretch>
        </p:blipFill>
        <p:spPr bwMode="auto">
          <a:xfrm>
            <a:off x="5410200" y="1524000"/>
            <a:ext cx="3208325" cy="2895600"/>
          </a:xfrm>
          <a:prstGeom prst="rect">
            <a:avLst/>
          </a:prstGeom>
          <a:noFill/>
        </p:spPr>
      </p:pic>
      <p:sp>
        <p:nvSpPr>
          <p:cNvPr id="4" name="Slide Number Placeholder 3"/>
          <p:cNvSpPr>
            <a:spLocks noGrp="1"/>
          </p:cNvSpPr>
          <p:nvPr>
            <p:ph type="sldNum" sz="quarter" idx="12"/>
          </p:nvPr>
        </p:nvSpPr>
        <p:spPr/>
        <p:txBody>
          <a:bodyPr/>
          <a:lstStyle/>
          <a:p>
            <a:pPr>
              <a:defRPr/>
            </a:pPr>
            <a:fld id="{5C9024B4-9D5D-4093-A124-20F689F7BAED}"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6"/>
          <p:cNvSpPr>
            <a:spLocks noGrp="1" noChangeArrowheads="1"/>
          </p:cNvSpPr>
          <p:nvPr>
            <p:ph type="sldNum" sz="quarter" idx="12"/>
          </p:nvPr>
        </p:nvSpPr>
        <p:spPr>
          <a:noFill/>
        </p:spPr>
        <p:txBody>
          <a:bodyPr/>
          <a:lstStyle/>
          <a:p>
            <a:fld id="{99141399-F868-44F3-AAB4-7D7772123EED}" type="slidenum">
              <a:rPr lang="en-US" smtClean="0"/>
              <a:pPr/>
              <a:t>3</a:t>
            </a:fld>
            <a:endParaRPr lang="en-US" smtClean="0"/>
          </a:p>
        </p:txBody>
      </p:sp>
      <p:sp>
        <p:nvSpPr>
          <p:cNvPr id="2056" name="Rectangle 2"/>
          <p:cNvSpPr>
            <a:spLocks noGrp="1" noChangeArrowheads="1"/>
          </p:cNvSpPr>
          <p:nvPr>
            <p:ph type="title"/>
          </p:nvPr>
        </p:nvSpPr>
        <p:spPr>
          <a:xfrm>
            <a:off x="685800" y="152400"/>
            <a:ext cx="7772400" cy="1143000"/>
          </a:xfrm>
        </p:spPr>
        <p:txBody>
          <a:bodyPr/>
          <a:lstStyle/>
          <a:p>
            <a:r>
              <a:rPr lang="en-US" smtClean="0"/>
              <a:t>Parameter Estimation</a:t>
            </a:r>
          </a:p>
        </p:txBody>
      </p:sp>
      <p:sp>
        <p:nvSpPr>
          <p:cNvPr id="2057" name="Rectangle 3"/>
          <p:cNvSpPr>
            <a:spLocks noGrp="1" noChangeArrowheads="1"/>
          </p:cNvSpPr>
          <p:nvPr>
            <p:ph type="body" idx="1"/>
          </p:nvPr>
        </p:nvSpPr>
        <p:spPr>
          <a:xfrm>
            <a:off x="304800" y="1219200"/>
            <a:ext cx="8610600" cy="4038600"/>
          </a:xfrm>
        </p:spPr>
        <p:txBody>
          <a:bodyPr/>
          <a:lstStyle/>
          <a:p>
            <a:r>
              <a:rPr lang="en-US" sz="2400" dirty="0" smtClean="0">
                <a:solidFill>
                  <a:schemeClr val="accent2"/>
                </a:solidFill>
              </a:rPr>
              <a:t>The population mean </a:t>
            </a:r>
            <a:r>
              <a:rPr lang="en-US" sz="2400" dirty="0" smtClean="0">
                <a:solidFill>
                  <a:schemeClr val="accent2"/>
                </a:solidFill>
                <a:latin typeface="Symbol" pitchFamily="18" charset="2"/>
              </a:rPr>
              <a:t>m</a:t>
            </a:r>
            <a:r>
              <a:rPr lang="en-US" sz="2400" dirty="0" smtClean="0">
                <a:solidFill>
                  <a:schemeClr val="accent2"/>
                </a:solidFill>
              </a:rPr>
              <a:t> is estimated by the point estimate </a:t>
            </a:r>
          </a:p>
          <a:p>
            <a:endParaRPr lang="en-US" sz="2400" dirty="0" smtClean="0"/>
          </a:p>
          <a:p>
            <a:r>
              <a:rPr lang="en-US" sz="2400" dirty="0" smtClean="0">
                <a:solidFill>
                  <a:srgbClr val="993300"/>
                </a:solidFill>
              </a:rPr>
              <a:t>The population variance </a:t>
            </a:r>
            <a:r>
              <a:rPr lang="en-US" sz="2400" dirty="0" smtClean="0">
                <a:solidFill>
                  <a:srgbClr val="993300"/>
                </a:solidFill>
                <a:latin typeface="Symbol" pitchFamily="18" charset="2"/>
              </a:rPr>
              <a:t>s</a:t>
            </a:r>
            <a:r>
              <a:rPr lang="en-US" sz="2400" baseline="30000" dirty="0" smtClean="0">
                <a:solidFill>
                  <a:srgbClr val="993300"/>
                </a:solidFill>
                <a:latin typeface="Symbol" pitchFamily="18" charset="2"/>
              </a:rPr>
              <a:t>2</a:t>
            </a:r>
            <a:r>
              <a:rPr lang="en-US" sz="2400" dirty="0" smtClean="0">
                <a:solidFill>
                  <a:srgbClr val="993300"/>
                </a:solidFill>
                <a:latin typeface="Symbol" pitchFamily="18" charset="2"/>
              </a:rPr>
              <a:t> </a:t>
            </a:r>
            <a:r>
              <a:rPr lang="en-US" sz="2400" dirty="0" smtClean="0">
                <a:solidFill>
                  <a:srgbClr val="993300"/>
                </a:solidFill>
              </a:rPr>
              <a:t>is estimated by the point estimate </a:t>
            </a:r>
          </a:p>
          <a:p>
            <a:endParaRPr lang="en-US" sz="2400" dirty="0" smtClean="0">
              <a:solidFill>
                <a:srgbClr val="008000"/>
              </a:solidFill>
            </a:endParaRPr>
          </a:p>
          <a:p>
            <a:r>
              <a:rPr lang="en-US" sz="2400" dirty="0" smtClean="0">
                <a:solidFill>
                  <a:srgbClr val="008000"/>
                </a:solidFill>
              </a:rPr>
              <a:t>The proportion of items belonging to a category of interest in a population p is estimated by the point estimate</a:t>
            </a:r>
          </a:p>
          <a:p>
            <a:endParaRPr lang="en-US" sz="2400" dirty="0" smtClean="0">
              <a:solidFill>
                <a:srgbClr val="993366"/>
              </a:solidFill>
            </a:endParaRPr>
          </a:p>
          <a:p>
            <a:r>
              <a:rPr lang="en-US" sz="2400" dirty="0" smtClean="0">
                <a:solidFill>
                  <a:srgbClr val="993366"/>
                </a:solidFill>
              </a:rPr>
              <a:t>The difference between the means of two different populations  </a:t>
            </a:r>
            <a:r>
              <a:rPr lang="en-US" sz="2400" dirty="0" smtClean="0">
                <a:solidFill>
                  <a:srgbClr val="993366"/>
                </a:solidFill>
                <a:latin typeface="Symbol" pitchFamily="18" charset="2"/>
              </a:rPr>
              <a:t>m</a:t>
            </a:r>
            <a:r>
              <a:rPr lang="en-US" sz="2400" baseline="-25000" dirty="0" smtClean="0">
                <a:solidFill>
                  <a:srgbClr val="993366"/>
                </a:solidFill>
                <a:latin typeface="Symbol" pitchFamily="18" charset="2"/>
              </a:rPr>
              <a:t>1</a:t>
            </a:r>
            <a:r>
              <a:rPr lang="en-US" sz="2400" dirty="0" smtClean="0">
                <a:solidFill>
                  <a:srgbClr val="993366"/>
                </a:solidFill>
                <a:latin typeface="Symbol" pitchFamily="18" charset="2"/>
              </a:rPr>
              <a:t> - </a:t>
            </a:r>
            <a:r>
              <a:rPr lang="en-US" sz="2400" dirty="0" smtClean="0">
                <a:solidFill>
                  <a:srgbClr val="993366"/>
                </a:solidFill>
              </a:rPr>
              <a:t> </a:t>
            </a:r>
            <a:r>
              <a:rPr lang="en-US" sz="2400" dirty="0" smtClean="0">
                <a:solidFill>
                  <a:srgbClr val="993366"/>
                </a:solidFill>
                <a:latin typeface="Symbol" pitchFamily="18" charset="2"/>
              </a:rPr>
              <a:t>m</a:t>
            </a:r>
            <a:r>
              <a:rPr lang="en-US" sz="2400" baseline="-25000" dirty="0" smtClean="0">
                <a:solidFill>
                  <a:srgbClr val="993366"/>
                </a:solidFill>
                <a:latin typeface="Symbol" pitchFamily="18" charset="2"/>
              </a:rPr>
              <a:t>2</a:t>
            </a:r>
            <a:r>
              <a:rPr lang="en-US" sz="2400" dirty="0" smtClean="0">
                <a:solidFill>
                  <a:srgbClr val="993366"/>
                </a:solidFill>
                <a:latin typeface="Symbol" pitchFamily="18" charset="2"/>
              </a:rPr>
              <a:t> </a:t>
            </a:r>
            <a:r>
              <a:rPr lang="en-US" sz="2400" dirty="0" smtClean="0">
                <a:solidFill>
                  <a:srgbClr val="993366"/>
                </a:solidFill>
              </a:rPr>
              <a:t> is estimated by the point estimate</a:t>
            </a:r>
          </a:p>
          <a:p>
            <a:endParaRPr lang="en-US" sz="2400" dirty="0" smtClean="0"/>
          </a:p>
          <a:p>
            <a:r>
              <a:rPr lang="en-US" sz="2400" dirty="0" smtClean="0"/>
              <a:t>The difference between the proportions  two different populations </a:t>
            </a:r>
            <a:r>
              <a:rPr lang="en-US" sz="2400" dirty="0" smtClean="0">
                <a:latin typeface="Symbol" pitchFamily="18" charset="2"/>
              </a:rPr>
              <a:t>m</a:t>
            </a:r>
            <a:r>
              <a:rPr lang="en-US" sz="2400" baseline="-25000" dirty="0" smtClean="0">
                <a:latin typeface="Symbol" pitchFamily="18" charset="2"/>
              </a:rPr>
              <a:t>1</a:t>
            </a:r>
            <a:r>
              <a:rPr lang="en-US" sz="2400" dirty="0" smtClean="0">
                <a:latin typeface="Symbol" pitchFamily="18" charset="2"/>
              </a:rPr>
              <a:t> - </a:t>
            </a:r>
            <a:r>
              <a:rPr lang="en-US" sz="2400" dirty="0" smtClean="0"/>
              <a:t> </a:t>
            </a:r>
            <a:r>
              <a:rPr lang="en-US" sz="2400" dirty="0" smtClean="0">
                <a:latin typeface="Symbol" pitchFamily="18" charset="2"/>
              </a:rPr>
              <a:t>m</a:t>
            </a:r>
            <a:r>
              <a:rPr lang="en-US" sz="2400" baseline="-25000" dirty="0" smtClean="0">
                <a:latin typeface="Symbol" pitchFamily="18" charset="2"/>
              </a:rPr>
              <a:t>2</a:t>
            </a:r>
            <a:r>
              <a:rPr lang="en-US" sz="2400" dirty="0" smtClean="0">
                <a:latin typeface="Symbol" pitchFamily="18" charset="2"/>
              </a:rPr>
              <a:t> </a:t>
            </a:r>
            <a:r>
              <a:rPr lang="en-US" sz="2400" dirty="0" smtClean="0"/>
              <a:t> is estimated by the point estimate</a:t>
            </a:r>
          </a:p>
        </p:txBody>
      </p:sp>
      <p:graphicFrame>
        <p:nvGraphicFramePr>
          <p:cNvPr id="2050" name="Object 7"/>
          <p:cNvGraphicFramePr>
            <a:graphicFrameLocks noChangeAspect="1"/>
          </p:cNvGraphicFramePr>
          <p:nvPr/>
        </p:nvGraphicFramePr>
        <p:xfrm>
          <a:off x="7848600" y="1447800"/>
          <a:ext cx="914400" cy="646113"/>
        </p:xfrm>
        <a:graphic>
          <a:graphicData uri="http://schemas.openxmlformats.org/presentationml/2006/ole">
            <mc:AlternateContent xmlns:mc="http://schemas.openxmlformats.org/markup-compatibility/2006">
              <mc:Choice xmlns:v="urn:schemas-microsoft-com:vml" Requires="v">
                <p:oleObj spid="_x0000_s2475" name="Equation" r:id="rId4" imgW="609336" imgH="431613" progId="Equation.3">
                  <p:embed/>
                </p:oleObj>
              </mc:Choice>
              <mc:Fallback>
                <p:oleObj name="Equation" r:id="rId4" imgW="609336" imgH="431613" progId="Equation.3">
                  <p:embed/>
                  <p:pic>
                    <p:nvPicPr>
                      <p:cNvPr id="0" name="Picture 2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447800"/>
                        <a:ext cx="9144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8"/>
          <p:cNvGraphicFramePr>
            <a:graphicFrameLocks noChangeAspect="1"/>
          </p:cNvGraphicFramePr>
          <p:nvPr/>
        </p:nvGraphicFramePr>
        <p:xfrm>
          <a:off x="7696200" y="2438400"/>
          <a:ext cx="1041400" cy="762000"/>
        </p:xfrm>
        <a:graphic>
          <a:graphicData uri="http://schemas.openxmlformats.org/presentationml/2006/ole">
            <mc:AlternateContent xmlns:mc="http://schemas.openxmlformats.org/markup-compatibility/2006">
              <mc:Choice xmlns:v="urn:schemas-microsoft-com:vml" Requires="v">
                <p:oleObj spid="_x0000_s2476" name="Equation" r:id="rId6" imgW="1040948" imgH="609336" progId="Equation.3">
                  <p:embed/>
                </p:oleObj>
              </mc:Choice>
              <mc:Fallback>
                <p:oleObj name="Equation" r:id="rId6" imgW="1040948" imgH="609336" progId="Equation.3">
                  <p:embed/>
                  <p:pic>
                    <p:nvPicPr>
                      <p:cNvPr id="0" name="Picture 2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200" y="2438400"/>
                        <a:ext cx="10414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9"/>
          <p:cNvGraphicFramePr>
            <a:graphicFrameLocks noChangeAspect="1"/>
          </p:cNvGraphicFramePr>
          <p:nvPr/>
        </p:nvGraphicFramePr>
        <p:xfrm>
          <a:off x="6553200" y="3581400"/>
          <a:ext cx="688975" cy="590550"/>
        </p:xfrm>
        <a:graphic>
          <a:graphicData uri="http://schemas.openxmlformats.org/presentationml/2006/ole">
            <mc:AlternateContent xmlns:mc="http://schemas.openxmlformats.org/markup-compatibility/2006">
              <mc:Choice xmlns:v="urn:schemas-microsoft-com:vml" Requires="v">
                <p:oleObj spid="_x0000_s2477" name="Equation" r:id="rId8" imgW="457002" imgH="393529" progId="Equation.3">
                  <p:embed/>
                </p:oleObj>
              </mc:Choice>
              <mc:Fallback>
                <p:oleObj name="Equation" r:id="rId8" imgW="457002" imgH="393529" progId="Equation.3">
                  <p:embed/>
                  <p:pic>
                    <p:nvPicPr>
                      <p:cNvPr id="0" name="Picture 2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3581400"/>
                        <a:ext cx="6889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0"/>
          <p:cNvGraphicFramePr>
            <a:graphicFrameLocks noChangeAspect="1"/>
          </p:cNvGraphicFramePr>
          <p:nvPr/>
        </p:nvGraphicFramePr>
        <p:xfrm>
          <a:off x="6096000" y="4876800"/>
          <a:ext cx="2190750" cy="685800"/>
        </p:xfrm>
        <a:graphic>
          <a:graphicData uri="http://schemas.openxmlformats.org/presentationml/2006/ole">
            <mc:AlternateContent xmlns:mc="http://schemas.openxmlformats.org/markup-compatibility/2006">
              <mc:Choice xmlns:v="urn:schemas-microsoft-com:vml" Requires="v">
                <p:oleObj spid="_x0000_s2478" name="Equation" r:id="rId10" imgW="1460500" imgH="457200" progId="Equation.3">
                  <p:embed/>
                </p:oleObj>
              </mc:Choice>
              <mc:Fallback>
                <p:oleObj name="Equation" r:id="rId10" imgW="1460500" imgH="457200" progId="Equation.3">
                  <p:embed/>
                  <p:pic>
                    <p:nvPicPr>
                      <p:cNvPr id="0" name="Picture 2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876800"/>
                        <a:ext cx="21907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11"/>
          <p:cNvGraphicFramePr>
            <a:graphicFrameLocks noChangeAspect="1"/>
          </p:cNvGraphicFramePr>
          <p:nvPr/>
        </p:nvGraphicFramePr>
        <p:xfrm>
          <a:off x="6096000" y="6096000"/>
          <a:ext cx="1524000" cy="560388"/>
        </p:xfrm>
        <a:graphic>
          <a:graphicData uri="http://schemas.openxmlformats.org/presentationml/2006/ole">
            <mc:AlternateContent xmlns:mc="http://schemas.openxmlformats.org/markup-compatibility/2006">
              <mc:Choice xmlns:v="urn:schemas-microsoft-com:vml" Requires="v">
                <p:oleObj spid="_x0000_s2479" name="Equation" r:id="rId12" imgW="1167893" imgH="431613" progId="Equation.3">
                  <p:embed/>
                </p:oleObj>
              </mc:Choice>
              <mc:Fallback>
                <p:oleObj name="Equation" r:id="rId12" imgW="1167893" imgH="431613" progId="Equation.3">
                  <p:embed/>
                  <p:pic>
                    <p:nvPicPr>
                      <p:cNvPr id="0" name="Picture 2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6096000"/>
                        <a:ext cx="15240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6"/>
          <p:cNvSpPr>
            <a:spLocks noGrp="1" noChangeArrowheads="1"/>
          </p:cNvSpPr>
          <p:nvPr>
            <p:ph type="sldNum" sz="quarter" idx="12"/>
          </p:nvPr>
        </p:nvSpPr>
        <p:spPr>
          <a:noFill/>
        </p:spPr>
        <p:txBody>
          <a:bodyPr/>
          <a:lstStyle/>
          <a:p>
            <a:fld id="{9AC41AD3-0471-4227-A66D-DF14F8046823}" type="slidenum">
              <a:rPr lang="en-US" smtClean="0"/>
              <a:pPr/>
              <a:t>30</a:t>
            </a:fld>
            <a:endParaRPr lang="en-US" smtClean="0"/>
          </a:p>
        </p:txBody>
      </p:sp>
      <p:sp>
        <p:nvSpPr>
          <p:cNvPr id="48134"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39A0B2D-76C0-49E0-9A93-6795963773C2}" type="slidenum">
              <a:rPr lang="en-US" sz="1400"/>
              <a:pPr algn="r"/>
              <a:t>30</a:t>
            </a:fld>
            <a:endParaRPr lang="en-US" sz="1400"/>
          </a:p>
        </p:txBody>
      </p:sp>
      <p:sp>
        <p:nvSpPr>
          <p:cNvPr id="48135" name="Rectangle 2"/>
          <p:cNvSpPr>
            <a:spLocks noGrp="1" noChangeArrowheads="1"/>
          </p:cNvSpPr>
          <p:nvPr>
            <p:ph type="title"/>
          </p:nvPr>
        </p:nvSpPr>
        <p:spPr/>
        <p:txBody>
          <a:bodyPr/>
          <a:lstStyle/>
          <a:p>
            <a:r>
              <a:rPr lang="en-US" smtClean="0"/>
              <a:t>A Little Review</a:t>
            </a:r>
          </a:p>
        </p:txBody>
      </p:sp>
      <p:sp>
        <p:nvSpPr>
          <p:cNvPr id="43015" name="Rectangle 3"/>
          <p:cNvSpPr>
            <a:spLocks noGrp="1" noChangeArrowheads="1"/>
          </p:cNvSpPr>
          <p:nvPr>
            <p:ph type="body" idx="1"/>
          </p:nvPr>
        </p:nvSpPr>
        <p:spPr/>
        <p:txBody>
          <a:bodyPr/>
          <a:lstStyle/>
          <a:p>
            <a:pPr>
              <a:lnSpc>
                <a:spcPct val="90000"/>
              </a:lnSpc>
              <a:defRPr/>
            </a:pPr>
            <a:r>
              <a:rPr lang="en-US" sz="2800" dirty="0" smtClean="0"/>
              <a:t>A </a:t>
            </a:r>
            <a:r>
              <a:rPr lang="en-US" sz="2800" dirty="0" smtClean="0">
                <a:solidFill>
                  <a:schemeClr val="accent6">
                    <a:lumMod val="75000"/>
                  </a:schemeClr>
                </a:solidFill>
              </a:rPr>
              <a:t>random variable </a:t>
            </a:r>
            <a:r>
              <a:rPr lang="en-US" sz="2800" dirty="0" smtClean="0"/>
              <a:t>is a variable that can assume different values or a range of values with a probability (e.g., a man’s height, X)</a:t>
            </a:r>
          </a:p>
          <a:p>
            <a:pPr>
              <a:lnSpc>
                <a:spcPct val="90000"/>
              </a:lnSpc>
              <a:defRPr/>
            </a:pPr>
            <a:r>
              <a:rPr lang="en-US" sz="2800" dirty="0" smtClean="0"/>
              <a:t>A function of a random variable(s) is also a random variable.  Examples</a:t>
            </a:r>
          </a:p>
          <a:p>
            <a:pPr lvl="1">
              <a:lnSpc>
                <a:spcPct val="90000"/>
              </a:lnSpc>
              <a:defRPr/>
            </a:pPr>
            <a:r>
              <a:rPr lang="en-US" sz="2400" dirty="0" smtClean="0">
                <a:solidFill>
                  <a:schemeClr val="accent6">
                    <a:lumMod val="75000"/>
                  </a:schemeClr>
                </a:solidFill>
              </a:rPr>
              <a:t>Z made from men’s heights</a:t>
            </a:r>
          </a:p>
          <a:p>
            <a:pPr lvl="1">
              <a:lnSpc>
                <a:spcPct val="90000"/>
              </a:lnSpc>
              <a:defRPr/>
            </a:pPr>
            <a:endParaRPr lang="en-US" sz="2400" dirty="0" smtClean="0">
              <a:solidFill>
                <a:srgbClr val="CCFF99"/>
              </a:solidFill>
            </a:endParaRPr>
          </a:p>
          <a:p>
            <a:pPr lvl="1">
              <a:lnSpc>
                <a:spcPct val="90000"/>
              </a:lnSpc>
              <a:defRPr/>
            </a:pPr>
            <a:r>
              <a:rPr lang="en-US" sz="2400" dirty="0" smtClean="0">
                <a:solidFill>
                  <a:srgbClr val="FF0000"/>
                </a:solidFill>
              </a:rPr>
              <a:t>The sample mean of men’s heights</a:t>
            </a:r>
          </a:p>
          <a:p>
            <a:pPr lvl="1">
              <a:lnSpc>
                <a:spcPct val="90000"/>
              </a:lnSpc>
              <a:defRPr/>
            </a:pPr>
            <a:endParaRPr lang="en-US" sz="2400" dirty="0" smtClean="0">
              <a:solidFill>
                <a:srgbClr val="FFCCFF"/>
              </a:solidFill>
            </a:endParaRPr>
          </a:p>
          <a:p>
            <a:pPr lvl="1">
              <a:lnSpc>
                <a:spcPct val="90000"/>
              </a:lnSpc>
              <a:defRPr/>
            </a:pPr>
            <a:r>
              <a:rPr lang="en-US" sz="2400" dirty="0" smtClean="0">
                <a:solidFill>
                  <a:schemeClr val="accent6">
                    <a:lumMod val="75000"/>
                  </a:schemeClr>
                </a:solidFill>
              </a:rPr>
              <a:t>Z made from the sample mean of men’s heights)</a:t>
            </a:r>
          </a:p>
          <a:p>
            <a:pPr>
              <a:lnSpc>
                <a:spcPct val="90000"/>
              </a:lnSpc>
              <a:defRPr/>
            </a:pPr>
            <a:endParaRPr lang="en-US" sz="2800" dirty="0" smtClean="0">
              <a:solidFill>
                <a:schemeClr val="folHlink"/>
              </a:solidFill>
            </a:endParaRPr>
          </a:p>
        </p:txBody>
      </p:sp>
      <p:graphicFrame>
        <p:nvGraphicFramePr>
          <p:cNvPr id="48130" name="Object 2"/>
          <p:cNvGraphicFramePr>
            <a:graphicFrameLocks noChangeAspect="1"/>
          </p:cNvGraphicFramePr>
          <p:nvPr/>
        </p:nvGraphicFramePr>
        <p:xfrm>
          <a:off x="6096000" y="4191000"/>
          <a:ext cx="1219200" cy="619125"/>
        </p:xfrm>
        <a:graphic>
          <a:graphicData uri="http://schemas.openxmlformats.org/presentationml/2006/ole">
            <mc:AlternateContent xmlns:mc="http://schemas.openxmlformats.org/markup-compatibility/2006">
              <mc:Choice xmlns:v="urn:schemas-microsoft-com:vml" Requires="v">
                <p:oleObj spid="_x0000_s48385" name="Equation" r:id="rId4" imgW="850531" imgH="431613" progId="Equation.3">
                  <p:embed/>
                </p:oleObj>
              </mc:Choice>
              <mc:Fallback>
                <p:oleObj name="Equation" r:id="rId4" imgW="850531" imgH="431613" progId="Equation.3">
                  <p:embed/>
                  <p:pic>
                    <p:nvPicPr>
                      <p:cNvPr id="0" name="Picture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191000"/>
                        <a:ext cx="1219200" cy="619125"/>
                      </a:xfrm>
                      <a:prstGeom prst="rect">
                        <a:avLst/>
                      </a:prstGeom>
                      <a:solidFill>
                        <a:srgbClr val="FFCCFF"/>
                      </a:solidFill>
                    </p:spPr>
                  </p:pic>
                </p:oleObj>
              </mc:Fallback>
            </mc:AlternateContent>
          </a:graphicData>
        </a:graphic>
      </p:graphicFrame>
      <p:graphicFrame>
        <p:nvGraphicFramePr>
          <p:cNvPr id="48131" name="Object 3"/>
          <p:cNvGraphicFramePr>
            <a:graphicFrameLocks noChangeAspect="1"/>
          </p:cNvGraphicFramePr>
          <p:nvPr/>
        </p:nvGraphicFramePr>
        <p:xfrm>
          <a:off x="5257800" y="3505200"/>
          <a:ext cx="990600" cy="558800"/>
        </p:xfrm>
        <a:graphic>
          <a:graphicData uri="http://schemas.openxmlformats.org/presentationml/2006/ole">
            <mc:AlternateContent xmlns:mc="http://schemas.openxmlformats.org/markup-compatibility/2006">
              <mc:Choice xmlns:v="urn:schemas-microsoft-com:vml" Requires="v">
                <p:oleObj spid="_x0000_s48386" name="Equation" r:id="rId6" imgW="698197" imgH="393529" progId="Equation.3">
                  <p:embed/>
                </p:oleObj>
              </mc:Choice>
              <mc:Fallback>
                <p:oleObj name="Equation" r:id="rId6" imgW="698197" imgH="393529" progId="Equation.3">
                  <p:embed/>
                  <p:pic>
                    <p:nvPicPr>
                      <p:cNvPr id="0" name="Picture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505200"/>
                        <a:ext cx="990600" cy="558800"/>
                      </a:xfrm>
                      <a:prstGeom prst="rect">
                        <a:avLst/>
                      </a:prstGeom>
                      <a:solidFill>
                        <a:srgbClr val="CCFF99"/>
                      </a:solidFill>
                    </p:spPr>
                  </p:pic>
                </p:oleObj>
              </mc:Fallback>
            </mc:AlternateContent>
          </a:graphicData>
        </a:graphic>
      </p:graphicFrame>
      <p:graphicFrame>
        <p:nvGraphicFramePr>
          <p:cNvPr id="48132" name="Object 4"/>
          <p:cNvGraphicFramePr>
            <a:graphicFrameLocks noChangeAspect="1"/>
          </p:cNvGraphicFramePr>
          <p:nvPr/>
        </p:nvGraphicFramePr>
        <p:xfrm>
          <a:off x="6096000" y="5638800"/>
          <a:ext cx="1106488" cy="658813"/>
        </p:xfrm>
        <a:graphic>
          <a:graphicData uri="http://schemas.openxmlformats.org/presentationml/2006/ole">
            <mc:AlternateContent xmlns:mc="http://schemas.openxmlformats.org/markup-compatibility/2006">
              <mc:Choice xmlns:v="urn:schemas-microsoft-com:vml" Requires="v">
                <p:oleObj spid="_x0000_s48387" name="Equation" r:id="rId8" imgW="723586" imgH="431613" progId="Equation.3">
                  <p:embed/>
                </p:oleObj>
              </mc:Choice>
              <mc:Fallback>
                <p:oleObj name="Equation" r:id="rId8" imgW="723586" imgH="431613" progId="Equation.3">
                  <p:embed/>
                  <p:pic>
                    <p:nvPicPr>
                      <p:cNvPr id="0" name="Picture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5638800"/>
                        <a:ext cx="1106488" cy="658813"/>
                      </a:xfrm>
                      <a:prstGeom prst="rect">
                        <a:avLst/>
                      </a:prstGeom>
                      <a:solidFill>
                        <a:srgbClr val="FFFF00"/>
                      </a:solidFill>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6"/>
          <p:cNvSpPr>
            <a:spLocks noGrp="1" noChangeArrowheads="1"/>
          </p:cNvSpPr>
          <p:nvPr>
            <p:ph type="sldNum" sz="quarter" idx="12"/>
          </p:nvPr>
        </p:nvSpPr>
        <p:spPr>
          <a:noFill/>
        </p:spPr>
        <p:txBody>
          <a:bodyPr/>
          <a:lstStyle/>
          <a:p>
            <a:fld id="{BBED3A2F-078A-4B4D-9319-9A85C7C4C632}" type="slidenum">
              <a:rPr lang="en-US" smtClean="0"/>
              <a:pPr/>
              <a:t>31</a:t>
            </a:fld>
            <a:endParaRPr lang="en-US" smtClean="0"/>
          </a:p>
        </p:txBody>
      </p:sp>
      <p:sp>
        <p:nvSpPr>
          <p:cNvPr id="4915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E8CD9F0-B264-43AF-B0B6-AF30EEC7C3DA}" type="slidenum">
              <a:rPr lang="en-US" sz="1400"/>
              <a:pPr algn="r"/>
              <a:t>31</a:t>
            </a:fld>
            <a:endParaRPr lang="en-US" sz="1400"/>
          </a:p>
        </p:txBody>
      </p:sp>
      <p:sp>
        <p:nvSpPr>
          <p:cNvPr id="49158" name="Rectangle 1026"/>
          <p:cNvSpPr>
            <a:spLocks noGrp="1" noChangeArrowheads="1"/>
          </p:cNvSpPr>
          <p:nvPr>
            <p:ph type="title"/>
          </p:nvPr>
        </p:nvSpPr>
        <p:spPr/>
        <p:txBody>
          <a:bodyPr/>
          <a:lstStyle/>
          <a:p>
            <a:r>
              <a:rPr lang="en-US" smtClean="0">
                <a:latin typeface="Symbol" pitchFamily="18" charset="2"/>
              </a:rPr>
              <a:t>s</a:t>
            </a:r>
            <a:r>
              <a:rPr lang="en-US" baseline="30000" smtClean="0">
                <a:latin typeface="Symbol" pitchFamily="18" charset="2"/>
              </a:rPr>
              <a:t>2</a:t>
            </a:r>
            <a:r>
              <a:rPr lang="en-US" smtClean="0">
                <a:latin typeface="Symbol" pitchFamily="18" charset="2"/>
              </a:rPr>
              <a:t>, s,</a:t>
            </a:r>
            <a:r>
              <a:rPr lang="en-US" smtClean="0"/>
              <a:t> S</a:t>
            </a:r>
            <a:r>
              <a:rPr lang="en-US" baseline="30000" smtClean="0"/>
              <a:t>2</a:t>
            </a:r>
            <a:r>
              <a:rPr lang="en-US" smtClean="0"/>
              <a:t> and S</a:t>
            </a:r>
          </a:p>
        </p:txBody>
      </p:sp>
      <p:sp>
        <p:nvSpPr>
          <p:cNvPr id="44038" name="Rectangle 1027"/>
          <p:cNvSpPr>
            <a:spLocks noGrp="1" noChangeArrowheads="1"/>
          </p:cNvSpPr>
          <p:nvPr>
            <p:ph type="body" idx="1"/>
          </p:nvPr>
        </p:nvSpPr>
        <p:spPr>
          <a:xfrm>
            <a:off x="685800" y="2133600"/>
            <a:ext cx="8229600" cy="4114800"/>
          </a:xfrm>
        </p:spPr>
        <p:txBody>
          <a:bodyPr/>
          <a:lstStyle/>
          <a:p>
            <a:pPr>
              <a:defRPr/>
            </a:pPr>
            <a:r>
              <a:rPr lang="en-US" dirty="0" smtClean="0"/>
              <a:t>S</a:t>
            </a:r>
            <a:r>
              <a:rPr lang="en-US" baseline="30000" dirty="0" smtClean="0"/>
              <a:t>2</a:t>
            </a:r>
            <a:r>
              <a:rPr lang="en-US" dirty="0" smtClean="0"/>
              <a:t> is the estimate of </a:t>
            </a:r>
            <a:r>
              <a:rPr lang="en-US" dirty="0" smtClean="0">
                <a:latin typeface="Symbol" pitchFamily="18" charset="2"/>
              </a:rPr>
              <a:t>s</a:t>
            </a:r>
            <a:r>
              <a:rPr lang="en-US" baseline="30000" dirty="0" smtClean="0">
                <a:latin typeface="Symbol" pitchFamily="18" charset="2"/>
              </a:rPr>
              <a:t>2</a:t>
            </a:r>
            <a:r>
              <a:rPr lang="en-US" dirty="0" smtClean="0">
                <a:latin typeface="Symbol" pitchFamily="18" charset="2"/>
              </a:rPr>
              <a:t>,  </a:t>
            </a:r>
            <a:r>
              <a:rPr lang="en-US" dirty="0" smtClean="0"/>
              <a:t>S is the estimate of </a:t>
            </a:r>
            <a:r>
              <a:rPr lang="en-US" dirty="0" smtClean="0">
                <a:latin typeface="Symbol" pitchFamily="18" charset="2"/>
              </a:rPr>
              <a:t> s </a:t>
            </a:r>
            <a:r>
              <a:rPr lang="en-US" dirty="0" smtClean="0"/>
              <a:t> </a:t>
            </a:r>
          </a:p>
          <a:p>
            <a:pPr>
              <a:defRPr/>
            </a:pPr>
            <a:r>
              <a:rPr lang="en-US" dirty="0" smtClean="0"/>
              <a:t>S</a:t>
            </a:r>
            <a:r>
              <a:rPr lang="en-US" baseline="30000" dirty="0" smtClean="0"/>
              <a:t>2</a:t>
            </a:r>
            <a:r>
              <a:rPr lang="en-US" dirty="0" smtClean="0"/>
              <a:t> may be loosely thought of as the </a:t>
            </a:r>
            <a:r>
              <a:rPr lang="en-US" i="1" dirty="0" smtClean="0"/>
              <a:t>average squared distance from the sample average</a:t>
            </a:r>
          </a:p>
          <a:p>
            <a:pPr>
              <a:defRPr/>
            </a:pPr>
            <a:r>
              <a:rPr lang="en-US" dirty="0" smtClean="0">
                <a:solidFill>
                  <a:schemeClr val="accent6">
                    <a:lumMod val="75000"/>
                  </a:schemeClr>
                </a:solidFill>
              </a:rPr>
              <a:t>S</a:t>
            </a:r>
            <a:r>
              <a:rPr lang="en-US" baseline="30000" dirty="0" smtClean="0">
                <a:solidFill>
                  <a:schemeClr val="accent6">
                    <a:lumMod val="75000"/>
                  </a:schemeClr>
                </a:solidFill>
              </a:rPr>
              <a:t>2</a:t>
            </a:r>
            <a:r>
              <a:rPr lang="en-US" dirty="0" smtClean="0">
                <a:solidFill>
                  <a:schemeClr val="accent6">
                    <a:lumMod val="75000"/>
                  </a:schemeClr>
                </a:solidFill>
              </a:rPr>
              <a:t> and S are estimators of  </a:t>
            </a:r>
            <a:r>
              <a:rPr lang="en-US" dirty="0" smtClean="0">
                <a:solidFill>
                  <a:schemeClr val="accent6">
                    <a:lumMod val="75000"/>
                  </a:schemeClr>
                </a:solidFill>
                <a:latin typeface="Symbol" pitchFamily="18" charset="2"/>
              </a:rPr>
              <a:t>s</a:t>
            </a:r>
            <a:r>
              <a:rPr lang="en-US" baseline="30000" dirty="0" smtClean="0">
                <a:solidFill>
                  <a:schemeClr val="accent6">
                    <a:lumMod val="75000"/>
                  </a:schemeClr>
                </a:solidFill>
                <a:latin typeface="Symbol" pitchFamily="18" charset="2"/>
              </a:rPr>
              <a:t>2</a:t>
            </a:r>
            <a:r>
              <a:rPr lang="en-US" dirty="0" smtClean="0">
                <a:solidFill>
                  <a:schemeClr val="accent6">
                    <a:lumMod val="75000"/>
                  </a:schemeClr>
                </a:solidFill>
                <a:latin typeface="Symbol" pitchFamily="18" charset="2"/>
              </a:rPr>
              <a:t> </a:t>
            </a:r>
            <a:r>
              <a:rPr lang="en-US" dirty="0" smtClean="0">
                <a:solidFill>
                  <a:schemeClr val="accent6">
                    <a:lumMod val="75000"/>
                  </a:schemeClr>
                </a:solidFill>
              </a:rPr>
              <a:t> and </a:t>
            </a:r>
            <a:r>
              <a:rPr lang="en-US" dirty="0" smtClean="0">
                <a:solidFill>
                  <a:schemeClr val="accent6">
                    <a:lumMod val="75000"/>
                  </a:schemeClr>
                </a:solidFill>
                <a:latin typeface="Symbol" pitchFamily="18" charset="2"/>
              </a:rPr>
              <a:t>s,</a:t>
            </a:r>
            <a:r>
              <a:rPr lang="en-US" dirty="0" smtClean="0">
                <a:solidFill>
                  <a:schemeClr val="accent6">
                    <a:lumMod val="75000"/>
                  </a:schemeClr>
                </a:solidFill>
              </a:rPr>
              <a:t> respectively. </a:t>
            </a:r>
          </a:p>
          <a:p>
            <a:pPr>
              <a:defRPr/>
            </a:pPr>
            <a:r>
              <a:rPr lang="en-US" dirty="0" smtClean="0">
                <a:solidFill>
                  <a:schemeClr val="accent6">
                    <a:lumMod val="75000"/>
                  </a:schemeClr>
                </a:solidFill>
              </a:rPr>
              <a:t> S</a:t>
            </a:r>
            <a:r>
              <a:rPr lang="en-US" baseline="30000" dirty="0" smtClean="0">
                <a:solidFill>
                  <a:schemeClr val="accent6">
                    <a:lumMod val="75000"/>
                  </a:schemeClr>
                </a:solidFill>
              </a:rPr>
              <a:t>2</a:t>
            </a:r>
            <a:r>
              <a:rPr lang="en-US" dirty="0" smtClean="0">
                <a:solidFill>
                  <a:schemeClr val="accent6">
                    <a:lumMod val="75000"/>
                  </a:schemeClr>
                </a:solidFill>
              </a:rPr>
              <a:t> and S are random variables.  Why?</a:t>
            </a:r>
          </a:p>
        </p:txBody>
      </p:sp>
      <p:graphicFrame>
        <p:nvGraphicFramePr>
          <p:cNvPr id="49154" name="Object 2"/>
          <p:cNvGraphicFramePr>
            <a:graphicFrameLocks noChangeAspect="1"/>
          </p:cNvGraphicFramePr>
          <p:nvPr/>
        </p:nvGraphicFramePr>
        <p:xfrm>
          <a:off x="5486400" y="5562600"/>
          <a:ext cx="1236663" cy="908050"/>
        </p:xfrm>
        <a:graphic>
          <a:graphicData uri="http://schemas.openxmlformats.org/presentationml/2006/ole">
            <mc:AlternateContent xmlns:mc="http://schemas.openxmlformats.org/markup-compatibility/2006">
              <mc:Choice xmlns:v="urn:schemas-microsoft-com:vml" Requires="v">
                <p:oleObj spid="_x0000_s49324" name="Equation" r:id="rId4" imgW="1143000" imgH="838200" progId="Equation.3">
                  <p:embed/>
                </p:oleObj>
              </mc:Choice>
              <mc:Fallback>
                <p:oleObj name="Equation" r:id="rId4" imgW="1143000" imgH="838200" progId="Equation.3">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5562600"/>
                        <a:ext cx="1236663" cy="9080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9155" name="Object 3"/>
          <p:cNvGraphicFramePr>
            <a:graphicFrameLocks noChangeAspect="1"/>
          </p:cNvGraphicFramePr>
          <p:nvPr/>
        </p:nvGraphicFramePr>
        <p:xfrm>
          <a:off x="2057400" y="5638800"/>
          <a:ext cx="1295400" cy="963613"/>
        </p:xfrm>
        <a:graphic>
          <a:graphicData uri="http://schemas.openxmlformats.org/presentationml/2006/ole">
            <mc:AlternateContent xmlns:mc="http://schemas.openxmlformats.org/markup-compatibility/2006">
              <mc:Choice xmlns:v="urn:schemas-microsoft-com:vml" Requires="v">
                <p:oleObj spid="_x0000_s49325" name="Equation" r:id="rId6" imgW="1193800" imgH="889000" progId="Equation.3">
                  <p:embed/>
                </p:oleObj>
              </mc:Choice>
              <mc:Fallback>
                <p:oleObj name="Equation" r:id="rId6" imgW="1193800" imgH="889000" progId="Equation.3">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5638800"/>
                        <a:ext cx="1295400" cy="963613"/>
                      </a:xfrm>
                      <a:prstGeom prst="rect">
                        <a:avLst/>
                      </a:prstGeom>
                      <a:solidFill>
                        <a:schemeClr val="bg1"/>
                      </a:solidFill>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5"/>
          <p:cNvSpPr txBox="1">
            <a:spLocks noGrp="1" noChangeArrowheads="1"/>
          </p:cNvSpPr>
          <p:nvPr/>
        </p:nvSpPr>
        <p:spPr bwMode="auto">
          <a:xfrm>
            <a:off x="6553200" y="6248400"/>
            <a:ext cx="1905000" cy="457200"/>
          </a:xfrm>
          <a:prstGeom prst="rect">
            <a:avLst/>
          </a:prstGeom>
          <a:noFill/>
          <a:ln w="9525">
            <a:noFill/>
            <a:miter lim="800000"/>
            <a:headEnd/>
            <a:tailEnd/>
          </a:ln>
        </p:spPr>
        <p:txBody>
          <a:bodyPr/>
          <a:lstStyle/>
          <a:p>
            <a:pPr algn="r"/>
            <a:fld id="{A5FFC7F3-B29C-47C8-920F-5F2276FB6EDE}" type="slidenum">
              <a:rPr lang="en-US" sz="1400"/>
              <a:pPr algn="r"/>
              <a:t>32</a:t>
            </a:fld>
            <a:endParaRPr lang="en-US" sz="1400"/>
          </a:p>
        </p:txBody>
      </p:sp>
      <p:sp>
        <p:nvSpPr>
          <p:cNvPr id="93187" name="Rectangle 2050"/>
          <p:cNvSpPr>
            <a:spLocks noGrp="1" noChangeArrowheads="1"/>
          </p:cNvSpPr>
          <p:nvPr>
            <p:ph type="ctrTitle"/>
          </p:nvPr>
        </p:nvSpPr>
        <p:spPr>
          <a:xfrm>
            <a:off x="762000" y="2133600"/>
            <a:ext cx="7772400" cy="1470025"/>
          </a:xfrm>
        </p:spPr>
        <p:txBody>
          <a:bodyPr/>
          <a:lstStyle/>
          <a:p>
            <a:r>
              <a:rPr lang="en-US" dirty="0" smtClean="0"/>
              <a:t/>
            </a:r>
            <a:br>
              <a:rPr lang="en-US" dirty="0" smtClean="0"/>
            </a:br>
            <a:endParaRPr lang="en-US" dirty="0" smtClean="0"/>
          </a:p>
        </p:txBody>
      </p:sp>
      <p:sp>
        <p:nvSpPr>
          <p:cNvPr id="93188" name="Rectangle 2051"/>
          <p:cNvSpPr>
            <a:spLocks noGrp="1" noChangeArrowheads="1"/>
          </p:cNvSpPr>
          <p:nvPr>
            <p:ph type="subTitle" idx="1"/>
          </p:nvPr>
        </p:nvSpPr>
        <p:spPr>
          <a:xfrm>
            <a:off x="1524000" y="1981200"/>
            <a:ext cx="6400800" cy="1752600"/>
          </a:xfrm>
        </p:spPr>
        <p:txBody>
          <a:bodyPr/>
          <a:lstStyle/>
          <a:p>
            <a:r>
              <a:rPr lang="en-US" sz="4400" dirty="0" smtClean="0"/>
              <a:t>Case II: Hypothesis tests and confidence intervals on the mean, </a:t>
            </a:r>
            <a:r>
              <a:rPr lang="en-US" sz="4400" dirty="0" smtClean="0">
                <a:latin typeface="Symbol" pitchFamily="18" charset="2"/>
              </a:rPr>
              <a:t>m</a:t>
            </a:r>
            <a:r>
              <a:rPr lang="en-US" sz="4400" dirty="0" smtClean="0"/>
              <a:t>, variance unknown  </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5"/>
          <p:cNvSpPr txBox="1">
            <a:spLocks noGrp="1" noChangeArrowheads="1"/>
          </p:cNvSpPr>
          <p:nvPr/>
        </p:nvSpPr>
        <p:spPr bwMode="auto">
          <a:xfrm>
            <a:off x="6553200" y="6248400"/>
            <a:ext cx="1905000" cy="457200"/>
          </a:xfrm>
          <a:prstGeom prst="rect">
            <a:avLst/>
          </a:prstGeom>
          <a:noFill/>
          <a:ln w="9525">
            <a:noFill/>
            <a:miter lim="800000"/>
            <a:headEnd/>
            <a:tailEnd/>
          </a:ln>
        </p:spPr>
        <p:txBody>
          <a:bodyPr/>
          <a:lstStyle/>
          <a:p>
            <a:pPr algn="r"/>
            <a:fld id="{157E03A5-4385-4025-A574-666D50327910}" type="slidenum">
              <a:rPr lang="en-US" sz="1400"/>
              <a:pPr algn="r"/>
              <a:t>33</a:t>
            </a:fld>
            <a:endParaRPr lang="en-US" sz="1400"/>
          </a:p>
        </p:txBody>
      </p:sp>
      <p:sp>
        <p:nvSpPr>
          <p:cNvPr id="94211" name="Rectangle 2"/>
          <p:cNvSpPr>
            <a:spLocks noGrp="1" noChangeArrowheads="1"/>
          </p:cNvSpPr>
          <p:nvPr>
            <p:ph type="ctrTitle"/>
          </p:nvPr>
        </p:nvSpPr>
        <p:spPr/>
        <p:txBody>
          <a:bodyPr/>
          <a:lstStyle/>
          <a:p>
            <a:r>
              <a:rPr lang="en-US" smtClean="0"/>
              <a:t>The Student’s T-Distribution</a:t>
            </a:r>
          </a:p>
        </p:txBody>
      </p:sp>
      <p:sp>
        <p:nvSpPr>
          <p:cNvPr id="94212" name="Rectangle 3"/>
          <p:cNvSpPr>
            <a:spLocks noGrp="1" noChangeArrowheads="1"/>
          </p:cNvSpPr>
          <p:nvPr>
            <p:ph type="subTitle" idx="1"/>
          </p:nvPr>
        </p:nvSpPr>
        <p:spPr/>
        <p:txBody>
          <a:bodyPr/>
          <a:lstStyle/>
          <a:p>
            <a:r>
              <a:rPr lang="en-US" smtClean="0"/>
              <a:t>History</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sldNum" sz="quarter" idx="12"/>
          </p:nvPr>
        </p:nvSpPr>
        <p:spPr>
          <a:noFill/>
        </p:spPr>
        <p:txBody>
          <a:bodyPr/>
          <a:lstStyle/>
          <a:p>
            <a:fld id="{610B0A3D-6B4B-46F5-A552-504829BAA043}" type="slidenum">
              <a:rPr lang="en-US" smtClean="0"/>
              <a:pPr/>
              <a:t>34</a:t>
            </a:fld>
            <a:endParaRPr lang="en-US" smtClean="0"/>
          </a:p>
        </p:txBody>
      </p:sp>
      <p:sp>
        <p:nvSpPr>
          <p:cNvPr id="9523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866753F-BF4C-4F3C-AA88-D92576491959}" type="slidenum">
              <a:rPr lang="en-US" sz="1400"/>
              <a:pPr algn="r"/>
              <a:t>34</a:t>
            </a:fld>
            <a:endParaRPr lang="en-US" sz="1400"/>
          </a:p>
        </p:txBody>
      </p:sp>
      <p:sp>
        <p:nvSpPr>
          <p:cNvPr id="95236" name="Rectangle 2"/>
          <p:cNvSpPr>
            <a:spLocks noGrp="1" noChangeArrowheads="1"/>
          </p:cNvSpPr>
          <p:nvPr>
            <p:ph type="title"/>
          </p:nvPr>
        </p:nvSpPr>
        <p:spPr/>
        <p:txBody>
          <a:bodyPr/>
          <a:lstStyle/>
          <a:p>
            <a:r>
              <a:rPr lang="en-US" smtClean="0"/>
              <a:t>History</a:t>
            </a:r>
          </a:p>
        </p:txBody>
      </p:sp>
      <p:sp>
        <p:nvSpPr>
          <p:cNvPr id="95237" name="Rectangle 3"/>
          <p:cNvSpPr>
            <a:spLocks noGrp="1" noChangeArrowheads="1"/>
          </p:cNvSpPr>
          <p:nvPr>
            <p:ph type="body" idx="1"/>
          </p:nvPr>
        </p:nvSpPr>
        <p:spPr>
          <a:xfrm>
            <a:off x="838200" y="1371600"/>
            <a:ext cx="7772400" cy="4114800"/>
          </a:xfrm>
        </p:spPr>
        <p:txBody>
          <a:bodyPr/>
          <a:lstStyle/>
          <a:p>
            <a:r>
              <a:rPr lang="en-US" dirty="0" smtClean="0"/>
              <a:t>William Sealy </a:t>
            </a:r>
            <a:r>
              <a:rPr lang="en-US" dirty="0" err="1" smtClean="0"/>
              <a:t>Gosset</a:t>
            </a:r>
            <a:r>
              <a:rPr lang="en-US" dirty="0" smtClean="0"/>
              <a:t> was a chemist and statistician who worked in Dublin at the Guinness brewery in the early 1900’s.</a:t>
            </a:r>
          </a:p>
        </p:txBody>
      </p:sp>
      <p:pic>
        <p:nvPicPr>
          <p:cNvPr id="95238" name="Picture 4"/>
          <p:cNvPicPr>
            <a:picLocks noChangeAspect="1" noChangeArrowheads="1"/>
          </p:cNvPicPr>
          <p:nvPr/>
        </p:nvPicPr>
        <p:blipFill>
          <a:blip r:embed="rId3" cstate="print"/>
          <a:srcRect/>
          <a:stretch>
            <a:fillRect/>
          </a:stretch>
        </p:blipFill>
        <p:spPr bwMode="auto">
          <a:xfrm>
            <a:off x="5867400" y="3276600"/>
            <a:ext cx="1870075" cy="2286000"/>
          </a:xfrm>
          <a:prstGeom prst="rect">
            <a:avLst/>
          </a:prstGeom>
          <a:noFill/>
          <a:ln w="9525">
            <a:noFill/>
            <a:miter lim="800000"/>
            <a:headEnd/>
            <a:tailEnd/>
          </a:ln>
        </p:spPr>
      </p:pic>
      <p:pic>
        <p:nvPicPr>
          <p:cNvPr id="95239" name="Picture 5"/>
          <p:cNvPicPr>
            <a:picLocks noChangeAspect="1" noChangeArrowheads="1"/>
          </p:cNvPicPr>
          <p:nvPr/>
        </p:nvPicPr>
        <p:blipFill>
          <a:blip r:embed="rId4" cstate="print"/>
          <a:srcRect/>
          <a:stretch>
            <a:fillRect/>
          </a:stretch>
        </p:blipFill>
        <p:spPr bwMode="auto">
          <a:xfrm>
            <a:off x="1143000" y="3048000"/>
            <a:ext cx="1990725" cy="288607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5237">
                                            <p:txEl>
                                              <p:pRg st="0" end="0"/>
                                            </p:txEl>
                                          </p:spTgt>
                                        </p:tgtEl>
                                        <p:attrNameLst>
                                          <p:attrName>style.visibility</p:attrName>
                                        </p:attrNameLst>
                                      </p:cBhvr>
                                      <p:to>
                                        <p:strVal val="visible"/>
                                      </p:to>
                                    </p:set>
                                    <p:animEffect transition="in" filter="fade">
                                      <p:cBhvr>
                                        <p:cTn id="11" dur="500"/>
                                        <p:tgtEl>
                                          <p:spTgt spid="9523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5238"/>
                                        </p:tgtEl>
                                        <p:attrNameLst>
                                          <p:attrName>style.visibility</p:attrName>
                                        </p:attrNameLst>
                                      </p:cBhvr>
                                      <p:to>
                                        <p:strVal val="visible"/>
                                      </p:to>
                                    </p:set>
                                    <p:animEffect transition="in" filter="fade">
                                      <p:cBhvr>
                                        <p:cTn id="16"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sldNum" sz="quarter" idx="12"/>
          </p:nvPr>
        </p:nvSpPr>
        <p:spPr>
          <a:noFill/>
        </p:spPr>
        <p:txBody>
          <a:bodyPr/>
          <a:lstStyle/>
          <a:p>
            <a:fld id="{7733E442-E383-4B91-8657-82866F666371}" type="slidenum">
              <a:rPr lang="en-US" smtClean="0"/>
              <a:pPr/>
              <a:t>35</a:t>
            </a:fld>
            <a:endParaRPr lang="en-US" smtClean="0"/>
          </a:p>
        </p:txBody>
      </p:sp>
      <p:sp>
        <p:nvSpPr>
          <p:cNvPr id="9625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21AB8F3-94FD-44E3-8D30-2D5D717903E3}" type="slidenum">
              <a:rPr lang="en-US" sz="1400"/>
              <a:pPr algn="r"/>
              <a:t>35</a:t>
            </a:fld>
            <a:endParaRPr lang="en-US" sz="1400"/>
          </a:p>
        </p:txBody>
      </p:sp>
      <p:sp>
        <p:nvSpPr>
          <p:cNvPr id="96260" name="Rectangle 2"/>
          <p:cNvSpPr>
            <a:spLocks noGrp="1" noChangeArrowheads="1"/>
          </p:cNvSpPr>
          <p:nvPr>
            <p:ph type="body" idx="1"/>
          </p:nvPr>
        </p:nvSpPr>
        <p:spPr>
          <a:xfrm>
            <a:off x="609600" y="685800"/>
            <a:ext cx="7772400" cy="4114800"/>
          </a:xfrm>
        </p:spPr>
        <p:txBody>
          <a:bodyPr/>
          <a:lstStyle/>
          <a:p>
            <a:r>
              <a:rPr lang="en-US" smtClean="0"/>
              <a:t>He wrote a technical paper for submission to the journal, Biometrika.  </a:t>
            </a:r>
          </a:p>
          <a:p>
            <a:pPr lvl="1"/>
            <a:r>
              <a:rPr lang="en-US" i="1" smtClean="0">
                <a:solidFill>
                  <a:srgbClr val="993366"/>
                </a:solidFill>
              </a:rPr>
              <a:t>The paper was about the distribution of values from small samples of data taken from the brewery.</a:t>
            </a:r>
          </a:p>
          <a:p>
            <a:r>
              <a:rPr lang="en-US" smtClean="0"/>
              <a:t>Guinness had already had their trade secrets compromised earlier when another employee wrote a paper.</a:t>
            </a:r>
          </a:p>
          <a:p>
            <a:r>
              <a:rPr lang="en-US" smtClean="0"/>
              <a:t>Guinness would not let Sealy publish the paper under his own name, so he chose the pseudonym, </a:t>
            </a:r>
            <a:r>
              <a:rPr lang="en-US" i="1" smtClean="0">
                <a:solidFill>
                  <a:srgbClr val="993366"/>
                </a:solidFill>
              </a:rPr>
              <a:t>Student.</a:t>
            </a:r>
            <a:endParaRPr lang="en-US" smtClean="0">
              <a:solidFill>
                <a:srgbClr val="993366"/>
              </a:solidFill>
            </a:endParaRPr>
          </a:p>
          <a:p>
            <a:endParaRPr lang="en-US" smtClean="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6"/>
          <p:cNvSpPr>
            <a:spLocks noGrp="1" noChangeArrowheads="1"/>
          </p:cNvSpPr>
          <p:nvPr>
            <p:ph type="sldNum" sz="quarter" idx="12"/>
          </p:nvPr>
        </p:nvSpPr>
        <p:spPr>
          <a:noFill/>
        </p:spPr>
        <p:txBody>
          <a:bodyPr/>
          <a:lstStyle/>
          <a:p>
            <a:fld id="{C94B3C58-832A-4C61-819C-B5D19CC4E305}" type="slidenum">
              <a:rPr lang="en-US" smtClean="0"/>
              <a:pPr/>
              <a:t>36</a:t>
            </a:fld>
            <a:endParaRPr lang="en-US" smtClean="0"/>
          </a:p>
        </p:txBody>
      </p:sp>
      <p:sp>
        <p:nvSpPr>
          <p:cNvPr id="5120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7B48C76-58A3-48CF-998B-57C15A1210F3}" type="slidenum">
              <a:rPr lang="en-US" sz="1400"/>
              <a:pPr algn="r"/>
              <a:t>36</a:t>
            </a:fld>
            <a:endParaRPr lang="en-US" sz="1400"/>
          </a:p>
        </p:txBody>
      </p:sp>
      <p:sp>
        <p:nvSpPr>
          <p:cNvPr id="51206" name="Rectangle 2"/>
          <p:cNvSpPr>
            <a:spLocks noGrp="1" noChangeArrowheads="1"/>
          </p:cNvSpPr>
          <p:nvPr>
            <p:ph type="title"/>
          </p:nvPr>
        </p:nvSpPr>
        <p:spPr>
          <a:xfrm>
            <a:off x="685800" y="228600"/>
            <a:ext cx="7772400" cy="1143000"/>
          </a:xfrm>
        </p:spPr>
        <p:txBody>
          <a:bodyPr/>
          <a:lstStyle/>
          <a:p>
            <a:r>
              <a:rPr lang="en-US" dirty="0" smtClean="0"/>
              <a:t>The Student’s T Distribution</a:t>
            </a:r>
          </a:p>
        </p:txBody>
      </p:sp>
      <p:sp>
        <p:nvSpPr>
          <p:cNvPr id="51207" name="Rectangle 3"/>
          <p:cNvSpPr>
            <a:spLocks noGrp="1" noChangeArrowheads="1"/>
          </p:cNvSpPr>
          <p:nvPr>
            <p:ph type="body" idx="1"/>
          </p:nvPr>
        </p:nvSpPr>
        <p:spPr>
          <a:xfrm>
            <a:off x="685800" y="1295400"/>
            <a:ext cx="8153400" cy="3962400"/>
          </a:xfrm>
        </p:spPr>
        <p:txBody>
          <a:bodyPr/>
          <a:lstStyle/>
          <a:p>
            <a:r>
              <a:rPr lang="en-US" sz="2400" smtClean="0"/>
              <a:t>T is a random variable that we will use to analyze the population mean, </a:t>
            </a:r>
            <a:r>
              <a:rPr lang="en-US" sz="2400" smtClean="0">
                <a:latin typeface="Symbol" pitchFamily="18" charset="2"/>
              </a:rPr>
              <a:t>m</a:t>
            </a:r>
            <a:r>
              <a:rPr lang="en-US" sz="2400" smtClean="0"/>
              <a:t>, when the variance (and hence, standard deviation) are unknown.</a:t>
            </a:r>
          </a:p>
          <a:p>
            <a:pPr lvl="1"/>
            <a:r>
              <a:rPr lang="en-US" sz="2000" smtClean="0"/>
              <a:t>S is the sample standard deviation</a:t>
            </a:r>
          </a:p>
          <a:p>
            <a:pPr lvl="1"/>
            <a:r>
              <a:rPr lang="en-US" sz="2000" smtClean="0"/>
              <a:t>n is the number of items in the sample</a:t>
            </a:r>
          </a:p>
          <a:p>
            <a:r>
              <a:rPr lang="en-US" sz="2400" smtClean="0"/>
              <a:t>T is said to have a </a:t>
            </a:r>
            <a:r>
              <a:rPr lang="en-US" sz="2400" i="1" smtClean="0"/>
              <a:t>t-distribution</a:t>
            </a:r>
            <a:r>
              <a:rPr lang="en-US" sz="2400" smtClean="0"/>
              <a:t> (i.e., pdf)with </a:t>
            </a:r>
            <a:r>
              <a:rPr lang="en-US" sz="2400" smtClean="0">
                <a:latin typeface="Symbol" pitchFamily="18" charset="2"/>
              </a:rPr>
              <a:t>n=</a:t>
            </a:r>
            <a:r>
              <a:rPr lang="en-US" sz="2400" smtClean="0"/>
              <a:t> n-1 degrees of freedom</a:t>
            </a:r>
          </a:p>
          <a:p>
            <a:pPr lvl="1"/>
            <a:r>
              <a:rPr lang="en-US" sz="2000" smtClean="0"/>
              <a:t>Sometimes it is called the </a:t>
            </a:r>
            <a:r>
              <a:rPr lang="en-US" sz="2000" i="1" smtClean="0"/>
              <a:t>Student’s t-distribution</a:t>
            </a:r>
            <a:endParaRPr lang="en-US" smtClean="0"/>
          </a:p>
        </p:txBody>
      </p:sp>
      <p:graphicFrame>
        <p:nvGraphicFramePr>
          <p:cNvPr id="51202" name="Object 2"/>
          <p:cNvGraphicFramePr>
            <a:graphicFrameLocks noChangeAspect="1"/>
          </p:cNvGraphicFramePr>
          <p:nvPr/>
        </p:nvGraphicFramePr>
        <p:xfrm>
          <a:off x="3429000" y="4572000"/>
          <a:ext cx="1905000" cy="1724025"/>
        </p:xfrm>
        <a:graphic>
          <a:graphicData uri="http://schemas.openxmlformats.org/presentationml/2006/ole">
            <mc:AlternateContent xmlns:mc="http://schemas.openxmlformats.org/markup-compatibility/2006">
              <mc:Choice xmlns:v="urn:schemas-microsoft-com:vml" Requires="v">
                <p:oleObj spid="_x0000_s51372" name="Equation" r:id="rId4" imgW="685800" imgH="622300" progId="Equation.3">
                  <p:embed/>
                </p:oleObj>
              </mc:Choice>
              <mc:Fallback>
                <p:oleObj name="Equation" r:id="rId4" imgW="685800" imgH="622300" progId="Equation.3">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572000"/>
                        <a:ext cx="1905000" cy="17240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51203" name="Object 3"/>
          <p:cNvGraphicFramePr>
            <a:graphicFrameLocks noChangeAspect="1"/>
          </p:cNvGraphicFramePr>
          <p:nvPr/>
        </p:nvGraphicFramePr>
        <p:xfrm>
          <a:off x="6240463" y="4630738"/>
          <a:ext cx="1770062" cy="1279525"/>
        </p:xfrm>
        <a:graphic>
          <a:graphicData uri="http://schemas.openxmlformats.org/presentationml/2006/ole">
            <mc:AlternateContent xmlns:mc="http://schemas.openxmlformats.org/markup-compatibility/2006">
              <mc:Choice xmlns:v="urn:schemas-microsoft-com:vml" Requires="v">
                <p:oleObj spid="_x0000_s51373" name="Equation" r:id="rId6" imgW="1193800" imgH="863600" progId="Equation.3">
                  <p:embed/>
                </p:oleObj>
              </mc:Choice>
              <mc:Fallback>
                <p:oleObj name="Equation" r:id="rId6" imgW="1193800" imgH="863600" progId="Equation.3">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0463" y="4630738"/>
                        <a:ext cx="1770062" cy="12795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2"/>
          <p:cNvSpPr>
            <a:spLocks noGrp="1" noChangeArrowheads="1"/>
          </p:cNvSpPr>
          <p:nvPr>
            <p:ph type="title"/>
          </p:nvPr>
        </p:nvSpPr>
        <p:spPr/>
        <p:txBody>
          <a:bodyPr/>
          <a:lstStyle/>
          <a:p>
            <a:r>
              <a:rPr lang="en-US" dirty="0" smtClean="0"/>
              <a:t>Computing s</a:t>
            </a:r>
          </a:p>
        </p:txBody>
      </p:sp>
      <p:sp>
        <p:nvSpPr>
          <p:cNvPr id="8" name="Content Placeholder 7"/>
          <p:cNvSpPr>
            <a:spLocks noGrp="1"/>
          </p:cNvSpPr>
          <p:nvPr>
            <p:ph idx="1"/>
          </p:nvPr>
        </p:nvSpPr>
        <p:spPr>
          <a:xfrm>
            <a:off x="304800" y="1371600"/>
            <a:ext cx="8458200" cy="4038600"/>
          </a:xfrm>
        </p:spPr>
        <p:txBody>
          <a:bodyPr/>
          <a:lstStyle/>
          <a:p>
            <a:r>
              <a:rPr lang="en-US" sz="2400" dirty="0" smtClean="0"/>
              <a:t>Learn the stat function on your calculator that computes </a:t>
            </a:r>
            <a:r>
              <a:rPr lang="en-US" sz="2400" dirty="0" smtClean="0">
                <a:solidFill>
                  <a:srgbClr val="FF0000"/>
                </a:solidFill>
              </a:rPr>
              <a:t>s</a:t>
            </a:r>
            <a:r>
              <a:rPr lang="en-US" sz="2400" dirty="0" smtClean="0"/>
              <a:t> for a sample size </a:t>
            </a:r>
            <a:r>
              <a:rPr lang="en-US" sz="2400" dirty="0" smtClean="0">
                <a:solidFill>
                  <a:srgbClr val="FF0000"/>
                </a:solidFill>
              </a:rPr>
              <a:t>n</a:t>
            </a:r>
          </a:p>
          <a:p>
            <a:endParaRPr lang="en-US" sz="2400" dirty="0" smtClean="0">
              <a:solidFill>
                <a:srgbClr val="FF0000"/>
              </a:solidFill>
            </a:endParaRPr>
          </a:p>
          <a:p>
            <a:endParaRPr lang="en-US" sz="2400" dirty="0" smtClean="0">
              <a:solidFill>
                <a:srgbClr val="FF0000"/>
              </a:solidFill>
            </a:endParaRPr>
          </a:p>
          <a:p>
            <a:endParaRPr lang="en-US" sz="2400" dirty="0" smtClean="0">
              <a:solidFill>
                <a:srgbClr val="FF0000"/>
              </a:solidFill>
            </a:endParaRPr>
          </a:p>
          <a:p>
            <a:r>
              <a:rPr lang="en-US" sz="2400" dirty="0" smtClean="0"/>
              <a:t>Find s for this </a:t>
            </a:r>
            <a:r>
              <a:rPr lang="en-US" sz="2400" i="1" dirty="0" smtClean="0"/>
              <a:t>sample</a:t>
            </a:r>
            <a:r>
              <a:rPr lang="en-US" sz="2400" dirty="0" smtClean="0"/>
              <a:t> of size n = 6: {1, 2, 3, 4, 5, 6}</a:t>
            </a:r>
          </a:p>
          <a:p>
            <a:r>
              <a:rPr lang="en-US" sz="2400" dirty="0" smtClean="0"/>
              <a:t>TI 83/84: </a:t>
            </a:r>
            <a:r>
              <a:rPr lang="en-US" sz="2000" dirty="0" smtClean="0"/>
              <a:t>STAT →</a:t>
            </a:r>
            <a:r>
              <a:rPr lang="en-US" sz="2000" dirty="0"/>
              <a:t> </a:t>
            </a:r>
            <a:r>
              <a:rPr lang="en-US" sz="2000" dirty="0" smtClean="0"/>
              <a:t>EDIT →</a:t>
            </a:r>
            <a:r>
              <a:rPr lang="en-US" sz="2000" dirty="0"/>
              <a:t> STAT </a:t>
            </a:r>
            <a:r>
              <a:rPr lang="en-US" sz="2000" dirty="0" smtClean="0"/>
              <a:t>→</a:t>
            </a:r>
            <a:r>
              <a:rPr lang="en-US" sz="2000" dirty="0"/>
              <a:t> </a:t>
            </a:r>
            <a:r>
              <a:rPr lang="en-US" sz="2000" dirty="0" smtClean="0"/>
              <a:t>CALC →1-VAR STATS</a:t>
            </a:r>
          </a:p>
          <a:p>
            <a:pPr lvl="1">
              <a:buNone/>
            </a:pPr>
            <a:endParaRPr lang="en-US" dirty="0" smtClean="0"/>
          </a:p>
          <a:p>
            <a:pPr lvl="1"/>
            <a:endParaRPr lang="en-US" dirty="0"/>
          </a:p>
        </p:txBody>
      </p:sp>
      <p:sp>
        <p:nvSpPr>
          <p:cNvPr id="51204" name="Rectangle 6"/>
          <p:cNvSpPr>
            <a:spLocks noGrp="1" noChangeArrowheads="1"/>
          </p:cNvSpPr>
          <p:nvPr>
            <p:ph type="sldNum" sz="quarter" idx="12"/>
          </p:nvPr>
        </p:nvSpPr>
        <p:spPr>
          <a:noFill/>
        </p:spPr>
        <p:txBody>
          <a:bodyPr/>
          <a:lstStyle/>
          <a:p>
            <a:fld id="{C94B3C58-832A-4C61-819C-B5D19CC4E305}" type="slidenum">
              <a:rPr lang="en-US" smtClean="0"/>
              <a:pPr/>
              <a:t>37</a:t>
            </a:fld>
            <a:endParaRPr lang="en-US" smtClean="0"/>
          </a:p>
        </p:txBody>
      </p:sp>
      <p:sp>
        <p:nvSpPr>
          <p:cNvPr id="5120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7B48C76-58A3-48CF-998B-57C15A1210F3}" type="slidenum">
              <a:rPr lang="en-US" sz="1400"/>
              <a:pPr algn="r"/>
              <a:t>37</a:t>
            </a:fld>
            <a:endParaRPr lang="en-US" sz="1400"/>
          </a:p>
        </p:txBody>
      </p:sp>
      <p:graphicFrame>
        <p:nvGraphicFramePr>
          <p:cNvPr id="51203" name="Object 3"/>
          <p:cNvGraphicFramePr>
            <a:graphicFrameLocks noChangeAspect="1"/>
          </p:cNvGraphicFramePr>
          <p:nvPr>
            <p:extLst>
              <p:ext uri="{D42A27DB-BD31-4B8C-83A1-F6EECF244321}">
                <p14:modId xmlns:p14="http://schemas.microsoft.com/office/powerpoint/2010/main" val="2018969462"/>
              </p:ext>
            </p:extLst>
          </p:nvPr>
        </p:nvGraphicFramePr>
        <p:xfrm>
          <a:off x="3429000" y="1828800"/>
          <a:ext cx="1600200" cy="1357313"/>
        </p:xfrm>
        <a:graphic>
          <a:graphicData uri="http://schemas.openxmlformats.org/presentationml/2006/ole">
            <mc:AlternateContent xmlns:mc="http://schemas.openxmlformats.org/markup-compatibility/2006">
              <mc:Choice xmlns:v="urn:schemas-microsoft-com:vml" Requires="v">
                <p:oleObj spid="_x0000_s259160" name="Equation" r:id="rId4" imgW="1079500" imgH="889000" progId="Equation.3">
                  <p:embed/>
                </p:oleObj>
              </mc:Choice>
              <mc:Fallback>
                <p:oleObj name="Equation" r:id="rId4" imgW="1079500" imgH="8890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828800"/>
                        <a:ext cx="1600200" cy="13573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6"/>
          <p:cNvSpPr>
            <a:spLocks noGrp="1" noChangeArrowheads="1"/>
          </p:cNvSpPr>
          <p:nvPr>
            <p:ph type="sldNum" sz="quarter" idx="12"/>
          </p:nvPr>
        </p:nvSpPr>
        <p:spPr>
          <a:noFill/>
        </p:spPr>
        <p:txBody>
          <a:bodyPr/>
          <a:lstStyle/>
          <a:p>
            <a:fld id="{A050FA48-A83F-4F2D-8E0D-67CD8EE98F31}" type="slidenum">
              <a:rPr lang="en-US" smtClean="0"/>
              <a:pPr/>
              <a:t>38</a:t>
            </a:fld>
            <a:endParaRPr lang="en-US" smtClean="0"/>
          </a:p>
        </p:txBody>
      </p:sp>
      <p:sp>
        <p:nvSpPr>
          <p:cNvPr id="532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97A501E-F8AB-4D4E-A653-EC204C751B7E}" type="slidenum">
              <a:rPr lang="en-US" sz="1400"/>
              <a:pPr algn="r"/>
              <a:t>38</a:t>
            </a:fld>
            <a:endParaRPr lang="en-US" sz="1400"/>
          </a:p>
        </p:txBody>
      </p:sp>
      <p:sp>
        <p:nvSpPr>
          <p:cNvPr id="53256" name="Rectangle 2"/>
          <p:cNvSpPr>
            <a:spLocks noGrp="1" noChangeArrowheads="1"/>
          </p:cNvSpPr>
          <p:nvPr>
            <p:ph type="title"/>
          </p:nvPr>
        </p:nvSpPr>
        <p:spPr/>
        <p:txBody>
          <a:bodyPr/>
          <a:lstStyle/>
          <a:p>
            <a:r>
              <a:rPr lang="en-US" i="1" smtClean="0"/>
              <a:t>Student’s</a:t>
            </a:r>
            <a:r>
              <a:rPr lang="en-US" smtClean="0"/>
              <a:t> T-Distribution</a:t>
            </a:r>
          </a:p>
        </p:txBody>
      </p:sp>
      <p:sp>
        <p:nvSpPr>
          <p:cNvPr id="53257" name="Text Box 8"/>
          <p:cNvSpPr txBox="1">
            <a:spLocks noChangeArrowheads="1"/>
          </p:cNvSpPr>
          <p:nvPr/>
        </p:nvSpPr>
        <p:spPr bwMode="auto">
          <a:xfrm>
            <a:off x="685800" y="1905000"/>
            <a:ext cx="4405313" cy="457200"/>
          </a:xfrm>
          <a:prstGeom prst="rect">
            <a:avLst/>
          </a:prstGeom>
          <a:noFill/>
          <a:ln w="9525">
            <a:noFill/>
            <a:miter lim="800000"/>
            <a:headEnd/>
            <a:tailEnd/>
          </a:ln>
        </p:spPr>
        <p:txBody>
          <a:bodyPr wrap="none">
            <a:spAutoFit/>
          </a:bodyPr>
          <a:lstStyle/>
          <a:p>
            <a:r>
              <a:rPr lang="en-US"/>
              <a:t>Probability Density Function (pdf)</a:t>
            </a:r>
          </a:p>
        </p:txBody>
      </p:sp>
      <p:sp>
        <p:nvSpPr>
          <p:cNvPr id="53258" name="Text Box 9"/>
          <p:cNvSpPr txBox="1">
            <a:spLocks noChangeArrowheads="1"/>
          </p:cNvSpPr>
          <p:nvPr/>
        </p:nvSpPr>
        <p:spPr bwMode="auto">
          <a:xfrm>
            <a:off x="685800" y="3657600"/>
            <a:ext cx="4659313" cy="457200"/>
          </a:xfrm>
          <a:prstGeom prst="rect">
            <a:avLst/>
          </a:prstGeom>
          <a:noFill/>
          <a:ln w="9525">
            <a:noFill/>
            <a:miter lim="800000"/>
            <a:headEnd/>
            <a:tailEnd/>
          </a:ln>
        </p:spPr>
        <p:txBody>
          <a:bodyPr wrap="none">
            <a:spAutoFit/>
          </a:bodyPr>
          <a:lstStyle/>
          <a:p>
            <a:r>
              <a:rPr lang="en-US"/>
              <a:t>Cumulative Density Function (CDF)</a:t>
            </a:r>
          </a:p>
        </p:txBody>
      </p:sp>
      <p:graphicFrame>
        <p:nvGraphicFramePr>
          <p:cNvPr id="53250" name="Object 2"/>
          <p:cNvGraphicFramePr>
            <a:graphicFrameLocks noChangeAspect="1"/>
          </p:cNvGraphicFramePr>
          <p:nvPr/>
        </p:nvGraphicFramePr>
        <p:xfrm>
          <a:off x="7561263" y="4495800"/>
          <a:ext cx="1030287" cy="233363"/>
        </p:xfrm>
        <a:graphic>
          <a:graphicData uri="http://schemas.openxmlformats.org/presentationml/2006/ole">
            <mc:AlternateContent xmlns:mc="http://schemas.openxmlformats.org/markup-compatibility/2006">
              <mc:Choice xmlns:v="urn:schemas-microsoft-com:vml" Requires="v">
                <p:oleObj spid="_x0000_s53590" name="Equation" r:id="rId4" imgW="723586" imgH="165028" progId="Equation.3">
                  <p:embed/>
                </p:oleObj>
              </mc:Choice>
              <mc:Fallback>
                <p:oleObj name="Equation" r:id="rId4" imgW="723586" imgH="165028" progId="Equation.3">
                  <p:embed/>
                  <p:pic>
                    <p:nvPicPr>
                      <p:cNvPr id="0" name="Picture 1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1263" y="4495800"/>
                        <a:ext cx="1030287" cy="2333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3259" name="WordArt 11"/>
          <p:cNvSpPr>
            <a:spLocks noChangeArrowheads="1" noChangeShapeType="1" noTextEdit="1"/>
          </p:cNvSpPr>
          <p:nvPr/>
        </p:nvSpPr>
        <p:spPr bwMode="auto">
          <a:xfrm>
            <a:off x="152400" y="2590800"/>
            <a:ext cx="3048000" cy="685800"/>
          </a:xfrm>
          <a:prstGeom prst="rect">
            <a:avLst/>
          </a:prstGeom>
        </p:spPr>
        <p:txBody>
          <a:bodyPr wrap="none" fromWordArt="1">
            <a:prstTxWarp prst="textCascadeUp">
              <a:avLst>
                <a:gd name="adj" fmla="val 44444"/>
              </a:avLst>
            </a:prstTxWarp>
            <a:scene3d>
              <a:camera prst="legacyPerspectiveFront">
                <a:rot lat="2051998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This is the t-distribution's pdf</a:t>
            </a:r>
          </a:p>
        </p:txBody>
      </p:sp>
      <p:sp>
        <p:nvSpPr>
          <p:cNvPr id="53260" name="WordArt 12"/>
          <p:cNvSpPr>
            <a:spLocks noChangeArrowheads="1" noChangeShapeType="1" noTextEdit="1"/>
          </p:cNvSpPr>
          <p:nvPr/>
        </p:nvSpPr>
        <p:spPr bwMode="auto">
          <a:xfrm>
            <a:off x="228600" y="5029200"/>
            <a:ext cx="3048000" cy="685800"/>
          </a:xfrm>
          <a:prstGeom prst="rect">
            <a:avLst/>
          </a:prstGeom>
        </p:spPr>
        <p:txBody>
          <a:bodyPr wrap="none" fromWordArt="1">
            <a:prstTxWarp prst="textCascadeUp">
              <a:avLst>
                <a:gd name="adj" fmla="val 44444"/>
              </a:avLst>
            </a:prstTxWarp>
            <a:scene3d>
              <a:camera prst="legacyPerspectiveFront">
                <a:rot lat="2051998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This is the t-distribution's CDF</a:t>
            </a:r>
          </a:p>
        </p:txBody>
      </p:sp>
      <p:sp>
        <p:nvSpPr>
          <p:cNvPr id="53261" name="WordArt 13"/>
          <p:cNvSpPr>
            <a:spLocks noChangeArrowheads="1" noChangeShapeType="1" noTextEdit="1"/>
          </p:cNvSpPr>
          <p:nvPr/>
        </p:nvSpPr>
        <p:spPr bwMode="auto">
          <a:xfrm>
            <a:off x="5334000" y="1676400"/>
            <a:ext cx="3581400" cy="304800"/>
          </a:xfrm>
          <a:prstGeom prst="rect">
            <a:avLst/>
          </a:prstGeom>
        </p:spPr>
        <p:txBody>
          <a:bodyPr wrap="none" fromWordArt="1">
            <a:prstTxWarp prst="textPlain">
              <a:avLst>
                <a:gd name="adj" fmla="val 50000"/>
              </a:avLst>
            </a:prstTxWarp>
          </a:bodyPr>
          <a:lstStyle/>
          <a:p>
            <a:pPr algn="ctr"/>
            <a:r>
              <a:rPr lang="en-US" sz="28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This is the Gamma function</a:t>
            </a:r>
          </a:p>
        </p:txBody>
      </p:sp>
      <p:sp>
        <p:nvSpPr>
          <p:cNvPr id="53262" name="Line 14"/>
          <p:cNvSpPr>
            <a:spLocks noChangeShapeType="1"/>
          </p:cNvSpPr>
          <p:nvPr/>
        </p:nvSpPr>
        <p:spPr bwMode="auto">
          <a:xfrm flipH="1">
            <a:off x="5029200" y="1981200"/>
            <a:ext cx="762000" cy="533400"/>
          </a:xfrm>
          <a:prstGeom prst="line">
            <a:avLst/>
          </a:prstGeom>
          <a:noFill/>
          <a:ln w="9525">
            <a:solidFill>
              <a:srgbClr val="66FFFF"/>
            </a:solidFill>
            <a:round/>
            <a:headEnd/>
            <a:tailEnd type="triangle" w="med" len="med"/>
          </a:ln>
        </p:spPr>
        <p:txBody>
          <a:bodyPr wrap="none" anchor="ctr"/>
          <a:lstStyle/>
          <a:p>
            <a:endParaRPr lang="en-US"/>
          </a:p>
        </p:txBody>
      </p:sp>
      <p:sp>
        <p:nvSpPr>
          <p:cNvPr id="53263" name="Text Box 15"/>
          <p:cNvSpPr txBox="1">
            <a:spLocks noChangeArrowheads="1"/>
          </p:cNvSpPr>
          <p:nvPr/>
        </p:nvSpPr>
        <p:spPr bwMode="auto">
          <a:xfrm>
            <a:off x="1752600" y="6035675"/>
            <a:ext cx="5827713" cy="830263"/>
          </a:xfrm>
          <a:prstGeom prst="rect">
            <a:avLst/>
          </a:prstGeom>
          <a:noFill/>
          <a:ln w="9525">
            <a:noFill/>
            <a:miter lim="800000"/>
            <a:headEnd/>
            <a:tailEnd/>
          </a:ln>
        </p:spPr>
        <p:txBody>
          <a:bodyPr wrap="none">
            <a:spAutoFit/>
          </a:bodyPr>
          <a:lstStyle/>
          <a:p>
            <a:r>
              <a:rPr lang="en-US">
                <a:solidFill>
                  <a:srgbClr val="FFCC99"/>
                </a:solidFill>
              </a:rPr>
              <a:t>*</a:t>
            </a:r>
            <a:r>
              <a:rPr lang="en-US">
                <a:solidFill>
                  <a:srgbClr val="993366"/>
                </a:solidFill>
              </a:rPr>
              <a:t>Good news!  You can forget these equations.</a:t>
            </a:r>
          </a:p>
          <a:p>
            <a:r>
              <a:rPr lang="en-US">
                <a:solidFill>
                  <a:srgbClr val="993366"/>
                </a:solidFill>
              </a:rPr>
              <a:t>Somebody made a table for you.</a:t>
            </a:r>
          </a:p>
        </p:txBody>
      </p:sp>
      <p:graphicFrame>
        <p:nvGraphicFramePr>
          <p:cNvPr id="53251" name="Object 3"/>
          <p:cNvGraphicFramePr>
            <a:graphicFrameLocks noChangeAspect="1"/>
          </p:cNvGraphicFramePr>
          <p:nvPr/>
        </p:nvGraphicFramePr>
        <p:xfrm>
          <a:off x="3352800" y="2514600"/>
          <a:ext cx="3352800" cy="744538"/>
        </p:xfrm>
        <a:graphic>
          <a:graphicData uri="http://schemas.openxmlformats.org/presentationml/2006/ole">
            <mc:AlternateContent xmlns:mc="http://schemas.openxmlformats.org/markup-compatibility/2006">
              <mc:Choice xmlns:v="urn:schemas-microsoft-com:vml" Requires="v">
                <p:oleObj spid="_x0000_s53591" name="Equation" r:id="rId6" imgW="2057400" imgH="457200" progId="Equation.3">
                  <p:embed/>
                </p:oleObj>
              </mc:Choice>
              <mc:Fallback>
                <p:oleObj name="Equation" r:id="rId6" imgW="2057400" imgH="457200" progId="Equation.3">
                  <p:embed/>
                  <p:pic>
                    <p:nvPicPr>
                      <p:cNvPr id="0" name="Picture 1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514600"/>
                        <a:ext cx="3352800" cy="7445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53252" name="Object 4"/>
          <p:cNvGraphicFramePr>
            <a:graphicFrameLocks noChangeAspect="1"/>
          </p:cNvGraphicFramePr>
          <p:nvPr/>
        </p:nvGraphicFramePr>
        <p:xfrm>
          <a:off x="6858000" y="2590800"/>
          <a:ext cx="1600200" cy="361950"/>
        </p:xfrm>
        <a:graphic>
          <a:graphicData uri="http://schemas.openxmlformats.org/presentationml/2006/ole">
            <mc:AlternateContent xmlns:mc="http://schemas.openxmlformats.org/markup-compatibility/2006">
              <mc:Choice xmlns:v="urn:schemas-microsoft-com:vml" Requires="v">
                <p:oleObj spid="_x0000_s53592" name="Equation" r:id="rId8" imgW="723586" imgH="165028" progId="Equation.3">
                  <p:embed/>
                </p:oleObj>
              </mc:Choice>
              <mc:Fallback>
                <p:oleObj name="Equation" r:id="rId8" imgW="723586" imgH="165028" progId="Equation.3">
                  <p:embed/>
                  <p:pic>
                    <p:nvPicPr>
                      <p:cNvPr id="0" name="Picture 1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2590800"/>
                        <a:ext cx="1600200" cy="3619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53253" name="Object 5"/>
          <p:cNvGraphicFramePr>
            <a:graphicFrameLocks noChangeAspect="1"/>
          </p:cNvGraphicFramePr>
          <p:nvPr/>
        </p:nvGraphicFramePr>
        <p:xfrm>
          <a:off x="3600450" y="4173538"/>
          <a:ext cx="3619500" cy="730250"/>
        </p:xfrm>
        <a:graphic>
          <a:graphicData uri="http://schemas.openxmlformats.org/presentationml/2006/ole">
            <mc:AlternateContent xmlns:mc="http://schemas.openxmlformats.org/markup-compatibility/2006">
              <mc:Choice xmlns:v="urn:schemas-microsoft-com:vml" Requires="v">
                <p:oleObj spid="_x0000_s53593" name="Equation" r:id="rId10" imgW="2451100" imgH="495300" progId="Equation.3">
                  <p:embed/>
                </p:oleObj>
              </mc:Choice>
              <mc:Fallback>
                <p:oleObj name="Equation" r:id="rId10" imgW="2451100" imgH="495300" progId="Equation.3">
                  <p:embed/>
                  <p:pic>
                    <p:nvPicPr>
                      <p:cNvPr id="0" name="Picture 1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0450" y="4173538"/>
                        <a:ext cx="3619500" cy="7302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6"/>
          <p:cNvSpPr>
            <a:spLocks noGrp="1" noChangeArrowheads="1"/>
          </p:cNvSpPr>
          <p:nvPr>
            <p:ph type="sldNum" sz="quarter" idx="12"/>
          </p:nvPr>
        </p:nvSpPr>
        <p:spPr>
          <a:noFill/>
        </p:spPr>
        <p:txBody>
          <a:bodyPr/>
          <a:lstStyle/>
          <a:p>
            <a:fld id="{6DDB26EF-957C-4B60-BE4B-DED1B4CB0E2A}" type="slidenum">
              <a:rPr lang="en-US" smtClean="0"/>
              <a:pPr/>
              <a:t>39</a:t>
            </a:fld>
            <a:endParaRPr lang="en-US" smtClean="0"/>
          </a:p>
        </p:txBody>
      </p:sp>
      <p:sp>
        <p:nvSpPr>
          <p:cNvPr id="5427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1431AFB9-638F-47FF-BBA4-6CBF34D81B6F}" type="slidenum">
              <a:rPr lang="en-US" sz="1400"/>
              <a:pPr algn="r"/>
              <a:t>39</a:t>
            </a:fld>
            <a:endParaRPr lang="en-US" sz="1400"/>
          </a:p>
        </p:txBody>
      </p:sp>
      <p:sp>
        <p:nvSpPr>
          <p:cNvPr id="54278" name="Rectangle 2"/>
          <p:cNvSpPr>
            <a:spLocks noGrp="1" noChangeArrowheads="1"/>
          </p:cNvSpPr>
          <p:nvPr>
            <p:ph type="title"/>
          </p:nvPr>
        </p:nvSpPr>
        <p:spPr>
          <a:xfrm>
            <a:off x="685800" y="304800"/>
            <a:ext cx="7772400" cy="1143000"/>
          </a:xfrm>
        </p:spPr>
        <p:txBody>
          <a:bodyPr/>
          <a:lstStyle/>
          <a:p>
            <a:r>
              <a:rPr lang="en-US" smtClean="0"/>
              <a:t>Plot of the t-distribution</a:t>
            </a:r>
          </a:p>
        </p:txBody>
      </p:sp>
      <p:pic>
        <p:nvPicPr>
          <p:cNvPr id="54279" name="Picture 4"/>
          <p:cNvPicPr>
            <a:picLocks noChangeAspect="1" noChangeArrowheads="1"/>
          </p:cNvPicPr>
          <p:nvPr/>
        </p:nvPicPr>
        <p:blipFill>
          <a:blip r:embed="rId4" cstate="print"/>
          <a:srcRect/>
          <a:stretch>
            <a:fillRect/>
          </a:stretch>
        </p:blipFill>
        <p:spPr bwMode="auto">
          <a:xfrm>
            <a:off x="1447800" y="2286000"/>
            <a:ext cx="5719763" cy="3554413"/>
          </a:xfrm>
          <a:prstGeom prst="rect">
            <a:avLst/>
          </a:prstGeom>
          <a:noFill/>
          <a:ln w="9525">
            <a:noFill/>
            <a:miter lim="800000"/>
            <a:headEnd/>
            <a:tailEnd/>
          </a:ln>
        </p:spPr>
      </p:pic>
      <p:sp>
        <p:nvSpPr>
          <p:cNvPr id="54280" name="Text Box 5"/>
          <p:cNvSpPr txBox="1">
            <a:spLocks noChangeArrowheads="1"/>
          </p:cNvSpPr>
          <p:nvPr/>
        </p:nvSpPr>
        <p:spPr bwMode="auto">
          <a:xfrm>
            <a:off x="7620000" y="3124200"/>
            <a:ext cx="1295400" cy="1465263"/>
          </a:xfrm>
          <a:prstGeom prst="rect">
            <a:avLst/>
          </a:prstGeom>
          <a:noFill/>
          <a:ln w="9525">
            <a:noFill/>
            <a:miter lim="800000"/>
            <a:headEnd/>
            <a:tailEnd/>
          </a:ln>
        </p:spPr>
        <p:txBody>
          <a:bodyPr>
            <a:spAutoFit/>
          </a:bodyPr>
          <a:lstStyle/>
          <a:p>
            <a:r>
              <a:rPr lang="en-US" sz="1800"/>
              <a:t>Different values of </a:t>
            </a:r>
          </a:p>
          <a:p>
            <a:r>
              <a:rPr lang="en-US" sz="1800">
                <a:latin typeface="Symbol" pitchFamily="18" charset="2"/>
              </a:rPr>
              <a:t>n = </a:t>
            </a:r>
            <a:r>
              <a:rPr lang="en-US" sz="1800"/>
              <a:t>n</a:t>
            </a:r>
            <a:r>
              <a:rPr lang="en-US" sz="1800">
                <a:latin typeface="Symbol" pitchFamily="18" charset="2"/>
              </a:rPr>
              <a:t>-1, </a:t>
            </a:r>
            <a:r>
              <a:rPr lang="en-US" sz="1800"/>
              <a:t>the degrees of freedom.</a:t>
            </a:r>
            <a:endParaRPr lang="en-US"/>
          </a:p>
        </p:txBody>
      </p:sp>
      <p:sp>
        <p:nvSpPr>
          <p:cNvPr id="54281" name="Text Box 8"/>
          <p:cNvSpPr txBox="1">
            <a:spLocks noChangeArrowheads="1"/>
          </p:cNvSpPr>
          <p:nvPr/>
        </p:nvSpPr>
        <p:spPr bwMode="auto">
          <a:xfrm>
            <a:off x="533400" y="3733800"/>
            <a:ext cx="914400" cy="457200"/>
          </a:xfrm>
          <a:prstGeom prst="rect">
            <a:avLst/>
          </a:prstGeom>
          <a:noFill/>
          <a:ln w="9525">
            <a:noFill/>
            <a:miter lim="800000"/>
            <a:headEnd/>
            <a:tailEnd/>
          </a:ln>
        </p:spPr>
        <p:txBody>
          <a:bodyPr>
            <a:spAutoFit/>
          </a:bodyPr>
          <a:lstStyle/>
          <a:p>
            <a:pPr>
              <a:spcBef>
                <a:spcPct val="50000"/>
              </a:spcBef>
            </a:pPr>
            <a:r>
              <a:rPr lang="en-US"/>
              <a:t> </a:t>
            </a:r>
            <a:r>
              <a:rPr lang="en-US" i="1"/>
              <a:t>f(t)</a:t>
            </a:r>
            <a:endParaRPr lang="en-US"/>
          </a:p>
        </p:txBody>
      </p:sp>
      <p:sp>
        <p:nvSpPr>
          <p:cNvPr id="54282" name="Rectangle 9"/>
          <p:cNvSpPr>
            <a:spLocks noChangeArrowheads="1"/>
          </p:cNvSpPr>
          <p:nvPr/>
        </p:nvSpPr>
        <p:spPr bwMode="auto">
          <a:xfrm>
            <a:off x="1676400" y="3657600"/>
            <a:ext cx="76200" cy="1143000"/>
          </a:xfrm>
          <a:prstGeom prst="rect">
            <a:avLst/>
          </a:prstGeom>
          <a:solidFill>
            <a:schemeClr val="bg1"/>
          </a:solidFill>
          <a:ln w="9525">
            <a:noFill/>
            <a:miter lim="800000"/>
            <a:headEnd/>
            <a:tailEnd/>
          </a:ln>
        </p:spPr>
        <p:txBody>
          <a:bodyPr wrap="none" anchor="ctr"/>
          <a:lstStyle/>
          <a:p>
            <a:endParaRPr lang="en-US"/>
          </a:p>
        </p:txBody>
      </p:sp>
      <p:sp>
        <p:nvSpPr>
          <p:cNvPr id="54283" name="AutoShape 11"/>
          <p:cNvSpPr>
            <a:spLocks noChangeArrowheads="1"/>
          </p:cNvSpPr>
          <p:nvPr/>
        </p:nvSpPr>
        <p:spPr bwMode="auto">
          <a:xfrm>
            <a:off x="6934200" y="3200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54274" name="Object 2"/>
          <p:cNvGraphicFramePr>
            <a:graphicFrameLocks noChangeAspect="1"/>
          </p:cNvGraphicFramePr>
          <p:nvPr/>
        </p:nvGraphicFramePr>
        <p:xfrm>
          <a:off x="2819400" y="1371600"/>
          <a:ext cx="3352800" cy="744538"/>
        </p:xfrm>
        <a:graphic>
          <a:graphicData uri="http://schemas.openxmlformats.org/presentationml/2006/ole">
            <mc:AlternateContent xmlns:mc="http://schemas.openxmlformats.org/markup-compatibility/2006">
              <mc:Choice xmlns:v="urn:schemas-microsoft-com:vml" Requires="v">
                <p:oleObj spid="_x0000_s54444" name="Equation" r:id="rId5" imgW="2057400" imgH="457200" progId="Equation.3">
                  <p:embed/>
                </p:oleObj>
              </mc:Choice>
              <mc:Fallback>
                <p:oleObj name="Equation" r:id="rId5" imgW="2057400" imgH="457200" progId="Equation.3">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371600"/>
                        <a:ext cx="3352800" cy="7445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54275" name="Object 3"/>
          <p:cNvGraphicFramePr>
            <a:graphicFrameLocks noChangeAspect="1"/>
          </p:cNvGraphicFramePr>
          <p:nvPr/>
        </p:nvGraphicFramePr>
        <p:xfrm>
          <a:off x="6324600" y="1524000"/>
          <a:ext cx="1600200" cy="361950"/>
        </p:xfrm>
        <a:graphic>
          <a:graphicData uri="http://schemas.openxmlformats.org/presentationml/2006/ole">
            <mc:AlternateContent xmlns:mc="http://schemas.openxmlformats.org/markup-compatibility/2006">
              <mc:Choice xmlns:v="urn:schemas-microsoft-com:vml" Requires="v">
                <p:oleObj spid="_x0000_s54445" name="Equation" r:id="rId7" imgW="723586" imgH="165028" progId="Equation.3">
                  <p:embed/>
                </p:oleObj>
              </mc:Choice>
              <mc:Fallback>
                <p:oleObj name="Equation" r:id="rId7" imgW="723586" imgH="165028" progId="Equation.3">
                  <p:embed/>
                  <p:pic>
                    <p:nvPicPr>
                      <p:cNvPr id="0" name="Picture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1524000"/>
                        <a:ext cx="1600200" cy="3619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4284" name="Rectangle 14"/>
          <p:cNvSpPr>
            <a:spLocks noChangeArrowheads="1"/>
          </p:cNvSpPr>
          <p:nvPr/>
        </p:nvSpPr>
        <p:spPr bwMode="auto">
          <a:xfrm>
            <a:off x="3962400" y="5638800"/>
            <a:ext cx="152400" cy="1524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54285" name="Text Box 15"/>
          <p:cNvSpPr txBox="1">
            <a:spLocks noChangeArrowheads="1"/>
          </p:cNvSpPr>
          <p:nvPr/>
        </p:nvSpPr>
        <p:spPr bwMode="auto">
          <a:xfrm>
            <a:off x="3794125" y="5984875"/>
            <a:ext cx="268288" cy="457200"/>
          </a:xfrm>
          <a:prstGeom prst="rect">
            <a:avLst/>
          </a:prstGeom>
          <a:noFill/>
          <a:ln w="9525">
            <a:noFill/>
            <a:miter lim="800000"/>
            <a:headEnd/>
            <a:tailEnd/>
          </a:ln>
        </p:spPr>
        <p:txBody>
          <a:bodyPr wrap="none">
            <a:spAutoFit/>
          </a:bodyPr>
          <a:lstStyle/>
          <a:p>
            <a:r>
              <a:rPr lang="en-US" i="1"/>
              <a:t>t</a:t>
            </a:r>
          </a:p>
        </p:txBody>
      </p: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685800" y="2286000"/>
            <a:ext cx="7772400" cy="1143000"/>
          </a:xfrm>
        </p:spPr>
        <p:txBody>
          <a:bodyPr/>
          <a:lstStyle/>
          <a:p>
            <a:r>
              <a:rPr lang="en-US" smtClean="0"/>
              <a:t>Hypothesis Testing</a:t>
            </a:r>
          </a:p>
        </p:txBody>
      </p:sp>
      <p:sp>
        <p:nvSpPr>
          <p:cNvPr id="78851" name="Rectangle 3"/>
          <p:cNvSpPr>
            <a:spLocks noGrp="1" noChangeArrowheads="1"/>
          </p:cNvSpPr>
          <p:nvPr>
            <p:ph type="subTitle" idx="1"/>
          </p:nvPr>
        </p:nvSpPr>
        <p:spPr/>
        <p:txBody>
          <a:bodyPr/>
          <a:lstStyle/>
          <a:p>
            <a:r>
              <a:rPr lang="en-US" smtClean="0"/>
              <a:t>The method of determining if a statement about a population parameter is (likely) true or not</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6"/>
          <p:cNvSpPr>
            <a:spLocks noGrp="1" noChangeArrowheads="1"/>
          </p:cNvSpPr>
          <p:nvPr>
            <p:ph type="sldNum" sz="quarter" idx="12"/>
          </p:nvPr>
        </p:nvSpPr>
        <p:spPr>
          <a:noFill/>
        </p:spPr>
        <p:txBody>
          <a:bodyPr/>
          <a:lstStyle/>
          <a:p>
            <a:fld id="{15F2CBCE-97E6-4A9D-9042-A5E0FA8E6134}" type="slidenum">
              <a:rPr lang="en-US" smtClean="0"/>
              <a:pPr/>
              <a:t>40</a:t>
            </a:fld>
            <a:endParaRPr lang="en-US" smtClean="0"/>
          </a:p>
        </p:txBody>
      </p:sp>
      <p:sp>
        <p:nvSpPr>
          <p:cNvPr id="55302"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14802FFF-080C-4034-B91C-818B1CFE6ED8}" type="slidenum">
              <a:rPr lang="en-US" sz="1400"/>
              <a:pPr algn="r"/>
              <a:t>40</a:t>
            </a:fld>
            <a:endParaRPr lang="en-US" sz="1400"/>
          </a:p>
        </p:txBody>
      </p:sp>
      <p:sp>
        <p:nvSpPr>
          <p:cNvPr id="55303" name="Rectangle 2"/>
          <p:cNvSpPr>
            <a:spLocks noGrp="1" noChangeArrowheads="1"/>
          </p:cNvSpPr>
          <p:nvPr>
            <p:ph type="title"/>
          </p:nvPr>
        </p:nvSpPr>
        <p:spPr>
          <a:xfrm>
            <a:off x="685800" y="228600"/>
            <a:ext cx="7772400" cy="1143000"/>
          </a:xfrm>
        </p:spPr>
        <p:txBody>
          <a:bodyPr/>
          <a:lstStyle/>
          <a:p>
            <a:r>
              <a:rPr lang="en-US" smtClean="0"/>
              <a:t>Anyway, back to T</a:t>
            </a:r>
          </a:p>
        </p:txBody>
      </p:sp>
      <p:sp>
        <p:nvSpPr>
          <p:cNvPr id="55304" name="Rectangle 3"/>
          <p:cNvSpPr>
            <a:spLocks noGrp="1" noChangeArrowheads="1"/>
          </p:cNvSpPr>
          <p:nvPr>
            <p:ph type="body" idx="1"/>
          </p:nvPr>
        </p:nvSpPr>
        <p:spPr>
          <a:xfrm>
            <a:off x="685800" y="1295400"/>
            <a:ext cx="8153400" cy="3962400"/>
          </a:xfrm>
        </p:spPr>
        <p:txBody>
          <a:bodyPr/>
          <a:lstStyle/>
          <a:p>
            <a:r>
              <a:rPr lang="en-US" sz="2400" smtClean="0"/>
              <a:t>T is used to analyze the population mean, </a:t>
            </a:r>
            <a:r>
              <a:rPr lang="en-US" sz="2400" smtClean="0">
                <a:latin typeface="Symbol" pitchFamily="18" charset="2"/>
              </a:rPr>
              <a:t>m</a:t>
            </a:r>
            <a:r>
              <a:rPr lang="en-US" sz="2400" smtClean="0"/>
              <a:t>, when the variance (and hence, standard deviation) are </a:t>
            </a:r>
            <a:r>
              <a:rPr lang="en-US" sz="2400" b="1" smtClean="0"/>
              <a:t>unknown</a:t>
            </a:r>
            <a:r>
              <a:rPr lang="en-US" sz="2400" smtClean="0">
                <a:solidFill>
                  <a:srgbClr val="66FFFF"/>
                </a:solidFill>
              </a:rPr>
              <a:t>.</a:t>
            </a:r>
          </a:p>
          <a:p>
            <a:pPr lvl="1"/>
            <a:r>
              <a:rPr lang="en-US" sz="2000" smtClean="0"/>
              <a:t>S is the sample standard deviation</a:t>
            </a:r>
          </a:p>
          <a:p>
            <a:pPr lvl="1"/>
            <a:r>
              <a:rPr lang="en-US" sz="2000" smtClean="0"/>
              <a:t>     is the sample mean</a:t>
            </a:r>
          </a:p>
          <a:p>
            <a:pPr lvl="1"/>
            <a:r>
              <a:rPr lang="en-US" sz="2000" smtClean="0"/>
              <a:t>n is the number of items in the sample</a:t>
            </a:r>
          </a:p>
          <a:p>
            <a:r>
              <a:rPr lang="en-US" sz="2400" smtClean="0"/>
              <a:t>T is said to have a </a:t>
            </a:r>
            <a:r>
              <a:rPr lang="en-US" sz="2400" i="1" smtClean="0"/>
              <a:t>t-distribution</a:t>
            </a:r>
            <a:r>
              <a:rPr lang="en-US" sz="2400" smtClean="0"/>
              <a:t> (i.e., pdf)with </a:t>
            </a:r>
            <a:r>
              <a:rPr lang="en-US" sz="2400" smtClean="0">
                <a:latin typeface="Symbol" pitchFamily="18" charset="2"/>
              </a:rPr>
              <a:t>n=</a:t>
            </a:r>
            <a:r>
              <a:rPr lang="en-US" sz="2400" smtClean="0"/>
              <a:t> n-1 degrees of freedom</a:t>
            </a:r>
          </a:p>
          <a:p>
            <a:pPr lvl="1"/>
            <a:endParaRPr lang="en-US" smtClean="0"/>
          </a:p>
        </p:txBody>
      </p:sp>
      <p:graphicFrame>
        <p:nvGraphicFramePr>
          <p:cNvPr id="55298" name="Object 2"/>
          <p:cNvGraphicFramePr>
            <a:graphicFrameLocks noChangeAspect="1"/>
          </p:cNvGraphicFramePr>
          <p:nvPr/>
        </p:nvGraphicFramePr>
        <p:xfrm>
          <a:off x="1524000" y="3962400"/>
          <a:ext cx="1905000" cy="1724025"/>
        </p:xfrm>
        <a:graphic>
          <a:graphicData uri="http://schemas.openxmlformats.org/presentationml/2006/ole">
            <mc:AlternateContent xmlns:mc="http://schemas.openxmlformats.org/markup-compatibility/2006">
              <mc:Choice xmlns:v="urn:schemas-microsoft-com:vml" Requires="v">
                <p:oleObj spid="_x0000_s55553" name="Equation" r:id="rId4" imgW="685800" imgH="622300" progId="Equation.3">
                  <p:embed/>
                </p:oleObj>
              </mc:Choice>
              <mc:Fallback>
                <p:oleObj name="Equation" r:id="rId4" imgW="685800" imgH="622300" progId="Equation.3">
                  <p:embed/>
                  <p:pic>
                    <p:nvPicPr>
                      <p:cNvPr id="0" name="Picture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962400"/>
                        <a:ext cx="1905000" cy="17240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55299" name="Object 3"/>
          <p:cNvGraphicFramePr>
            <a:graphicFrameLocks noChangeAspect="1"/>
          </p:cNvGraphicFramePr>
          <p:nvPr/>
        </p:nvGraphicFramePr>
        <p:xfrm>
          <a:off x="3840163" y="4191000"/>
          <a:ext cx="1693862" cy="1231900"/>
        </p:xfrm>
        <a:graphic>
          <a:graphicData uri="http://schemas.openxmlformats.org/presentationml/2006/ole">
            <mc:AlternateContent xmlns:mc="http://schemas.openxmlformats.org/markup-compatibility/2006">
              <mc:Choice xmlns:v="urn:schemas-microsoft-com:vml" Requires="v">
                <p:oleObj spid="_x0000_s55554" name="Equation" r:id="rId6" imgW="1143000" imgH="838200" progId="Equation.3">
                  <p:embed/>
                </p:oleObj>
              </mc:Choice>
              <mc:Fallback>
                <p:oleObj name="Equation" r:id="rId6" imgW="1143000" imgH="838200" progId="Equation.3">
                  <p:embed/>
                  <p:pic>
                    <p:nvPicPr>
                      <p:cNvPr id="0" name="Picture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163" y="4191000"/>
                        <a:ext cx="1693862" cy="12319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5305" name="WordArt 6"/>
          <p:cNvSpPr>
            <a:spLocks noChangeArrowheads="1" noChangeShapeType="1" noTextEdit="1"/>
          </p:cNvSpPr>
          <p:nvPr/>
        </p:nvSpPr>
        <p:spPr bwMode="auto">
          <a:xfrm>
            <a:off x="6019800" y="4191000"/>
            <a:ext cx="2438400" cy="1371600"/>
          </a:xfrm>
          <a:prstGeom prst="rect">
            <a:avLst/>
          </a:prstGeom>
        </p:spPr>
        <p:txBody>
          <a:bodyPr wrap="none" fromWordArt="1">
            <a:prstTxWarp prst="textDoubleWave1">
              <a:avLst>
                <a:gd name="adj1" fmla="val 6500"/>
                <a:gd name="adj2" fmla="val 0"/>
              </a:avLst>
            </a:prstTxWarp>
          </a:bodyPr>
          <a:lstStyle/>
          <a:p>
            <a:pPr algn="ctr"/>
            <a:r>
              <a:rPr lang="en-US" sz="2800" kern="10" spc="-280" dirty="0">
                <a:ln w="12700">
                  <a:solidFill>
                    <a:srgbClr val="000099"/>
                  </a:solidFill>
                  <a:round/>
                  <a:headEnd/>
                  <a:tailEnd/>
                </a:ln>
                <a:solidFill>
                  <a:srgbClr val="33CCFF"/>
                </a:solidFill>
                <a:effectLst>
                  <a:outerShdw dist="125724" dir="18900000" algn="ctr" rotWithShape="0">
                    <a:srgbClr val="000099"/>
                  </a:outerShdw>
                </a:effectLst>
                <a:latin typeface="Impact"/>
              </a:rPr>
              <a:t>What are</a:t>
            </a:r>
          </a:p>
          <a:p>
            <a:pPr algn="ctr"/>
            <a:r>
              <a:rPr lang="en-US" sz="2800" kern="10" spc="-280" dirty="0">
                <a:ln w="12700">
                  <a:solidFill>
                    <a:srgbClr val="000099"/>
                  </a:solidFill>
                  <a:round/>
                  <a:headEnd/>
                  <a:tailEnd/>
                </a:ln>
                <a:solidFill>
                  <a:srgbClr val="33CCFF"/>
                </a:solidFill>
                <a:effectLst>
                  <a:outerShdw dist="125724" dir="18900000" algn="ctr" rotWithShape="0">
                    <a:srgbClr val="000099"/>
                  </a:outerShdw>
                </a:effectLst>
                <a:latin typeface="Impact"/>
              </a:rPr>
              <a:t>"Degrees of Freedom"?</a:t>
            </a:r>
          </a:p>
        </p:txBody>
      </p:sp>
      <p:graphicFrame>
        <p:nvGraphicFramePr>
          <p:cNvPr id="55300" name="Object 4"/>
          <p:cNvGraphicFramePr>
            <a:graphicFrameLocks noChangeAspect="1"/>
          </p:cNvGraphicFramePr>
          <p:nvPr/>
        </p:nvGraphicFramePr>
        <p:xfrm>
          <a:off x="1447800" y="2514600"/>
          <a:ext cx="282575" cy="304800"/>
        </p:xfrm>
        <a:graphic>
          <a:graphicData uri="http://schemas.openxmlformats.org/presentationml/2006/ole">
            <mc:AlternateContent xmlns:mc="http://schemas.openxmlformats.org/markup-compatibility/2006">
              <mc:Choice xmlns:v="urn:schemas-microsoft-com:vml" Requires="v">
                <p:oleObj spid="_x0000_s55555" name="Equation" r:id="rId8" imgW="177646" imgH="190335" progId="Equation.3">
                  <p:embed/>
                </p:oleObj>
              </mc:Choice>
              <mc:Fallback>
                <p:oleObj name="Equation" r:id="rId8" imgW="177646" imgH="190335" progId="Equation.3">
                  <p:embed/>
                  <p:pic>
                    <p:nvPicPr>
                      <p:cNvPr id="0" name="Picture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2514600"/>
                        <a:ext cx="282575"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5306" name="Text Box 8"/>
          <p:cNvSpPr txBox="1">
            <a:spLocks noChangeArrowheads="1"/>
          </p:cNvSpPr>
          <p:nvPr/>
        </p:nvSpPr>
        <p:spPr bwMode="auto">
          <a:xfrm>
            <a:off x="2895600" y="5867400"/>
            <a:ext cx="1735138" cy="457200"/>
          </a:xfrm>
          <a:prstGeom prst="rect">
            <a:avLst/>
          </a:prstGeom>
          <a:solidFill>
            <a:schemeClr val="tx1"/>
          </a:solidFill>
          <a:ln w="9525">
            <a:noFill/>
            <a:miter lim="800000"/>
            <a:headEnd/>
            <a:tailEnd/>
          </a:ln>
        </p:spPr>
        <p:txBody>
          <a:bodyPr wrap="none">
            <a:spAutoFit/>
          </a:bodyPr>
          <a:lstStyle/>
          <a:p>
            <a:r>
              <a:rPr lang="en-US">
                <a:solidFill>
                  <a:schemeClr val="bg1"/>
                </a:solidFill>
              </a:rPr>
              <a:t>E(T) = </a:t>
            </a:r>
            <a:r>
              <a:rPr lang="en-US">
                <a:solidFill>
                  <a:schemeClr val="bg1"/>
                </a:solidFill>
                <a:latin typeface="Symbol" pitchFamily="18" charset="2"/>
              </a:rPr>
              <a:t>m</a:t>
            </a:r>
            <a:r>
              <a:rPr lang="en-US">
                <a:solidFill>
                  <a:schemeClr val="bg1"/>
                </a:solidFill>
              </a:rPr>
              <a:t> = 0</a:t>
            </a:r>
          </a:p>
        </p:txBody>
      </p:sp>
    </p:spTree>
    <p:custDataLst>
      <p:tags r:id="rId2"/>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sldNum" sz="quarter" idx="12"/>
          </p:nvPr>
        </p:nvSpPr>
        <p:spPr>
          <a:noFill/>
        </p:spPr>
        <p:txBody>
          <a:bodyPr/>
          <a:lstStyle/>
          <a:p>
            <a:fld id="{10AF34FD-47BF-4360-AB1B-20A556923C1F}" type="slidenum">
              <a:rPr lang="en-US" smtClean="0"/>
              <a:pPr/>
              <a:t>41</a:t>
            </a:fld>
            <a:endParaRPr lang="en-US" smtClean="0"/>
          </a:p>
        </p:txBody>
      </p:sp>
      <p:sp>
        <p:nvSpPr>
          <p:cNvPr id="9728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0705413-EAE2-45D6-BB7C-8A678EDD264A}" type="slidenum">
              <a:rPr lang="en-US" sz="1400"/>
              <a:pPr algn="r"/>
              <a:t>41</a:t>
            </a:fld>
            <a:endParaRPr lang="en-US" sz="1400"/>
          </a:p>
        </p:txBody>
      </p:sp>
      <p:sp>
        <p:nvSpPr>
          <p:cNvPr id="97284" name="Rectangle 5"/>
          <p:cNvSpPr>
            <a:spLocks noGrp="1" noChangeArrowheads="1"/>
          </p:cNvSpPr>
          <p:nvPr>
            <p:ph type="title"/>
          </p:nvPr>
        </p:nvSpPr>
        <p:spPr/>
        <p:txBody>
          <a:bodyPr/>
          <a:lstStyle/>
          <a:p>
            <a:r>
              <a:rPr lang="en-US" sz="4000" dirty="0" smtClean="0"/>
              <a:t>Explanation of </a:t>
            </a:r>
            <a:r>
              <a:rPr lang="en-US" sz="4000" dirty="0" smtClean="0">
                <a:latin typeface="Symbol" pitchFamily="18" charset="2"/>
              </a:rPr>
              <a:t>n</a:t>
            </a:r>
            <a:r>
              <a:rPr lang="en-US" sz="4000" dirty="0" smtClean="0"/>
              <a:t>: Degrees of Freedom (also called </a:t>
            </a:r>
            <a:r>
              <a:rPr lang="en-US" sz="4000" dirty="0" err="1" smtClean="0">
                <a:solidFill>
                  <a:srgbClr val="FF0000"/>
                </a:solidFill>
              </a:rPr>
              <a:t>df</a:t>
            </a:r>
            <a:r>
              <a:rPr lang="en-US" sz="4000" dirty="0" smtClean="0"/>
              <a:t>)</a:t>
            </a:r>
          </a:p>
        </p:txBody>
      </p:sp>
      <p:sp>
        <p:nvSpPr>
          <p:cNvPr id="97285" name="Rectangle 6"/>
          <p:cNvSpPr>
            <a:spLocks noGrp="1" noChangeArrowheads="1"/>
          </p:cNvSpPr>
          <p:nvPr>
            <p:ph type="body" idx="1"/>
          </p:nvPr>
        </p:nvSpPr>
        <p:spPr>
          <a:xfrm>
            <a:off x="228600" y="1219200"/>
            <a:ext cx="8686800" cy="4114800"/>
          </a:xfrm>
        </p:spPr>
        <p:txBody>
          <a:bodyPr/>
          <a:lstStyle/>
          <a:p>
            <a:pPr marL="0" indent="0">
              <a:buNone/>
            </a:pPr>
            <a:r>
              <a:rPr lang="en-US" sz="1600" dirty="0" smtClean="0"/>
              <a:t>Example: Sample size n = 3 is taken and values x</a:t>
            </a:r>
            <a:r>
              <a:rPr lang="en-US" sz="1600" baseline="-25000" dirty="0" smtClean="0"/>
              <a:t>1</a:t>
            </a:r>
            <a:r>
              <a:rPr lang="en-US" sz="1600" dirty="0" smtClean="0"/>
              <a:t> = 2.1, x</a:t>
            </a:r>
            <a:r>
              <a:rPr lang="en-US" sz="1600" baseline="-25000" dirty="0" smtClean="0"/>
              <a:t>2</a:t>
            </a:r>
            <a:r>
              <a:rPr lang="en-US" sz="1600" dirty="0" smtClean="0"/>
              <a:t> = 3.0, and x</a:t>
            </a:r>
            <a:r>
              <a:rPr lang="en-US" sz="1600" baseline="-25000" dirty="0" smtClean="0"/>
              <a:t>3</a:t>
            </a:r>
            <a:r>
              <a:rPr lang="en-US" sz="1600" dirty="0" smtClean="0"/>
              <a:t> = 4.2 are obtained.  Sample mean is x = (x</a:t>
            </a:r>
            <a:r>
              <a:rPr lang="en-US" sz="1600" baseline="-25000" dirty="0" smtClean="0"/>
              <a:t>1</a:t>
            </a:r>
            <a:r>
              <a:rPr lang="en-US" sz="1600" dirty="0" smtClean="0"/>
              <a:t> + x</a:t>
            </a:r>
            <a:r>
              <a:rPr lang="en-US" sz="1600" baseline="-25000" dirty="0" smtClean="0"/>
              <a:t>2</a:t>
            </a:r>
            <a:r>
              <a:rPr lang="en-US" sz="1600" dirty="0" smtClean="0"/>
              <a:t> + x</a:t>
            </a:r>
            <a:r>
              <a:rPr lang="en-US" sz="1600" baseline="-25000" dirty="0" smtClean="0"/>
              <a:t>3</a:t>
            </a:r>
            <a:r>
              <a:rPr lang="en-US" sz="1600" dirty="0" smtClean="0"/>
              <a:t> )/n = (2.1 + 3.0 + 4.2)/3 = 3.1</a:t>
            </a:r>
          </a:p>
          <a:p>
            <a:pPr marL="0" indent="0">
              <a:buNone/>
            </a:pPr>
            <a:endParaRPr lang="en-US" sz="1600" dirty="0" smtClean="0"/>
          </a:p>
          <a:p>
            <a:pPr marL="0" indent="0">
              <a:buNone/>
            </a:pPr>
            <a:r>
              <a:rPr lang="en-US" sz="1600" dirty="0" smtClean="0"/>
              <a:t>The sum of the deviations of each x</a:t>
            </a:r>
            <a:r>
              <a:rPr lang="en-US" sz="1600" baseline="-25000" dirty="0" smtClean="0"/>
              <a:t>i</a:t>
            </a:r>
            <a:r>
              <a:rPr lang="en-US" sz="1600" dirty="0" smtClean="0"/>
              <a:t>  from the sample mean must equal 0.  Proof:</a:t>
            </a:r>
          </a:p>
          <a:p>
            <a:pPr marL="914400" lvl="2" indent="0">
              <a:buNone/>
            </a:pPr>
            <a:endParaRPr lang="en-US" sz="1600" dirty="0" smtClean="0"/>
          </a:p>
          <a:p>
            <a:pPr lvl="2"/>
            <a:endParaRPr lang="en-US" sz="1600"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914048392"/>
              </p:ext>
            </p:extLst>
          </p:nvPr>
        </p:nvGraphicFramePr>
        <p:xfrm>
          <a:off x="1767974" y="2438400"/>
          <a:ext cx="6718300" cy="838200"/>
        </p:xfrm>
        <a:graphic>
          <a:graphicData uri="http://schemas.openxmlformats.org/presentationml/2006/ole">
            <mc:AlternateContent xmlns:mc="http://schemas.openxmlformats.org/markup-compatibility/2006">
              <mc:Choice xmlns:v="urn:schemas-microsoft-com:vml" Requires="v">
                <p:oleObj spid="_x0000_s296017" name="Equation" r:id="rId4" imgW="6717960" imgH="838080" progId="Equation.3">
                  <p:embed/>
                </p:oleObj>
              </mc:Choice>
              <mc:Fallback>
                <p:oleObj name="Equation" r:id="rId4" imgW="6717960" imgH="838080" progId="Equation.3">
                  <p:embed/>
                  <p:pic>
                    <p:nvPicPr>
                      <p:cNvPr id="0" name=""/>
                      <p:cNvPicPr/>
                      <p:nvPr/>
                    </p:nvPicPr>
                    <p:blipFill>
                      <a:blip r:embed="rId5"/>
                      <a:stretch>
                        <a:fillRect/>
                      </a:stretch>
                    </p:blipFill>
                    <p:spPr>
                      <a:xfrm>
                        <a:off x="1767974" y="2438400"/>
                        <a:ext cx="6718300" cy="838200"/>
                      </a:xfrm>
                      <a:prstGeom prst="rect">
                        <a:avLst/>
                      </a:prstGeom>
                    </p:spPr>
                  </p:pic>
                </p:oleObj>
              </mc:Fallback>
            </mc:AlternateContent>
          </a:graphicData>
        </a:graphic>
      </p:graphicFrame>
      <p:sp>
        <p:nvSpPr>
          <p:cNvPr id="3" name="TextBox 2"/>
          <p:cNvSpPr txBox="1"/>
          <p:nvPr/>
        </p:nvSpPr>
        <p:spPr>
          <a:xfrm>
            <a:off x="304800" y="3352800"/>
            <a:ext cx="8153400" cy="584775"/>
          </a:xfrm>
          <a:prstGeom prst="rect">
            <a:avLst/>
          </a:prstGeom>
          <a:noFill/>
        </p:spPr>
        <p:txBody>
          <a:bodyPr wrap="square" rtlCol="0">
            <a:spAutoFit/>
          </a:bodyPr>
          <a:lstStyle/>
          <a:p>
            <a:r>
              <a:rPr lang="en-US" sz="1600" dirty="0"/>
              <a:t>W</a:t>
            </a:r>
            <a:r>
              <a:rPr lang="en-US" sz="1600" dirty="0" smtClean="0"/>
              <a:t>e know the numeric value of the sample mean.  We need only know 2 = 3-1 = n – 1 (</a:t>
            </a:r>
            <a:r>
              <a:rPr lang="en-US" sz="1600" dirty="0" err="1" smtClean="0"/>
              <a:t>df</a:t>
            </a:r>
            <a:r>
              <a:rPr lang="en-US" sz="1600" dirty="0" smtClean="0"/>
              <a:t>) values of x in order to determine the numeric value of s, the sample standard deviation:</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834067112"/>
              </p:ext>
            </p:extLst>
          </p:nvPr>
        </p:nvGraphicFramePr>
        <p:xfrm>
          <a:off x="304800" y="4038600"/>
          <a:ext cx="3048000" cy="1463040"/>
        </p:xfrm>
        <a:graphic>
          <a:graphicData uri="http://schemas.openxmlformats.org/drawingml/2006/table">
            <a:tbl>
              <a:tblPr firstRow="1" bandRow="1">
                <a:tableStyleId>{5C22544A-7EE6-4342-B048-85BDC9FD1C3A}</a:tableStyleId>
              </a:tblPr>
              <a:tblGrid>
                <a:gridCol w="1524000"/>
                <a:gridCol w="1524000"/>
              </a:tblGrid>
              <a:tr h="336550">
                <a:tc>
                  <a:txBody>
                    <a:bodyPr/>
                    <a:lstStyle/>
                    <a:p>
                      <a:pPr algn="ctr"/>
                      <a:r>
                        <a:rPr lang="en-US" dirty="0" smtClean="0"/>
                        <a:t>x</a:t>
                      </a:r>
                      <a:r>
                        <a:rPr lang="en-US" baseline="-25000" dirty="0" smtClean="0"/>
                        <a:t>i</a:t>
                      </a:r>
                      <a:endParaRPr lang="en-US" dirty="0"/>
                    </a:p>
                  </a:txBody>
                  <a:tcPr/>
                </a:tc>
                <a:tc>
                  <a:txBody>
                    <a:bodyPr/>
                    <a:lstStyle/>
                    <a:p>
                      <a:pPr algn="ctr"/>
                      <a:r>
                        <a:rPr lang="en-US" dirty="0" smtClean="0"/>
                        <a:t> x</a:t>
                      </a:r>
                      <a:r>
                        <a:rPr lang="en-US" baseline="-25000" dirty="0" smtClean="0"/>
                        <a:t>i </a:t>
                      </a:r>
                      <a:r>
                        <a:rPr lang="en-US" baseline="0" dirty="0" smtClean="0"/>
                        <a:t>  - </a:t>
                      </a:r>
                      <a:r>
                        <a:rPr lang="en-US" baseline="0" dirty="0" err="1" smtClean="0"/>
                        <a:t>xbar</a:t>
                      </a:r>
                      <a:endParaRPr lang="en-US" dirty="0"/>
                    </a:p>
                  </a:txBody>
                  <a:tcPr/>
                </a:tc>
              </a:tr>
              <a:tr h="336550">
                <a:tc>
                  <a:txBody>
                    <a:bodyPr/>
                    <a:lstStyle/>
                    <a:p>
                      <a:pPr algn="ctr"/>
                      <a:r>
                        <a:rPr lang="en-US" dirty="0" smtClean="0"/>
                        <a:t>2.1</a:t>
                      </a:r>
                      <a:endParaRPr lang="en-US" dirty="0"/>
                    </a:p>
                  </a:txBody>
                  <a:tcPr/>
                </a:tc>
                <a:tc>
                  <a:txBody>
                    <a:bodyPr/>
                    <a:lstStyle/>
                    <a:p>
                      <a:pPr algn="ctr"/>
                      <a:r>
                        <a:rPr lang="en-US" dirty="0" smtClean="0"/>
                        <a:t>2.1 - 3.1 = -1</a:t>
                      </a:r>
                      <a:endParaRPr lang="en-US" dirty="0"/>
                    </a:p>
                  </a:txBody>
                  <a:tcPr/>
                </a:tc>
              </a:tr>
              <a:tr h="336550">
                <a:tc>
                  <a:txBody>
                    <a:bodyPr/>
                    <a:lstStyle/>
                    <a:p>
                      <a:pPr algn="ctr"/>
                      <a:r>
                        <a:rPr lang="en-US" dirty="0" smtClean="0"/>
                        <a:t>??</a:t>
                      </a:r>
                      <a:endParaRPr lang="en-US" dirty="0"/>
                    </a:p>
                  </a:txBody>
                  <a:tcPr/>
                </a:tc>
                <a:tc>
                  <a:txBody>
                    <a:bodyPr/>
                    <a:lstStyle/>
                    <a:p>
                      <a:pPr algn="ctr"/>
                      <a:r>
                        <a:rPr lang="en-US" dirty="0" smtClean="0"/>
                        <a:t>?? – 3.1 = </a:t>
                      </a:r>
                      <a:endParaRPr lang="en-US" dirty="0"/>
                    </a:p>
                  </a:txBody>
                  <a:tcPr/>
                </a:tc>
              </a:tr>
              <a:tr h="336550">
                <a:tc>
                  <a:txBody>
                    <a:bodyPr/>
                    <a:lstStyle/>
                    <a:p>
                      <a:pPr algn="ctr"/>
                      <a:r>
                        <a:rPr lang="en-US" dirty="0" smtClean="0"/>
                        <a:t>4.2</a:t>
                      </a:r>
                      <a:endParaRPr lang="en-US" dirty="0"/>
                    </a:p>
                  </a:txBody>
                  <a:tcPr/>
                </a:tc>
                <a:tc>
                  <a:txBody>
                    <a:bodyPr/>
                    <a:lstStyle/>
                    <a:p>
                      <a:pPr algn="ctr"/>
                      <a:r>
                        <a:rPr lang="en-US" dirty="0" smtClean="0"/>
                        <a:t>4.2 - 3.1=1.1</a:t>
                      </a:r>
                      <a:endParaRPr lang="en-US" dirty="0"/>
                    </a:p>
                  </a:txBody>
                  <a:tcPr/>
                </a:tc>
              </a:tr>
            </a:tbl>
          </a:graphicData>
        </a:graphic>
      </p:graphicFrame>
      <p:cxnSp>
        <p:nvCxnSpPr>
          <p:cNvPr id="6" name="Straight Arrow Connector 5"/>
          <p:cNvCxnSpPr/>
          <p:nvPr/>
        </p:nvCxnSpPr>
        <p:spPr bwMode="auto">
          <a:xfrm flipH="1">
            <a:off x="3429000" y="4953000"/>
            <a:ext cx="457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3886200" y="4191000"/>
            <a:ext cx="1905000" cy="2031325"/>
          </a:xfrm>
          <a:prstGeom prst="rect">
            <a:avLst/>
          </a:prstGeom>
          <a:noFill/>
          <a:ln>
            <a:solidFill>
              <a:schemeClr val="tx1"/>
            </a:solidFill>
          </a:ln>
        </p:spPr>
        <p:txBody>
          <a:bodyPr wrap="square" rtlCol="0">
            <a:spAutoFit/>
          </a:bodyPr>
          <a:lstStyle/>
          <a:p>
            <a:r>
              <a:rPr lang="en-US" sz="1400" dirty="0" smtClean="0"/>
              <a:t>We don’t need to know what x</a:t>
            </a:r>
            <a:r>
              <a:rPr lang="en-US" sz="1400" baseline="-25000" dirty="0" smtClean="0"/>
              <a:t>i</a:t>
            </a:r>
            <a:r>
              <a:rPr lang="en-US" sz="1400" dirty="0" smtClean="0"/>
              <a:t> is to know that this value here has to be - .1. We have 3-1 degrees of freedom here, meaning, 2 values are “Free” to be can be any value at all, but the third value is not. </a:t>
            </a:r>
            <a:endParaRPr lang="en-US" sz="1400" dirty="0"/>
          </a:p>
        </p:txBody>
      </p:sp>
      <p:graphicFrame>
        <p:nvGraphicFramePr>
          <p:cNvPr id="9" name="Object 8"/>
          <p:cNvGraphicFramePr>
            <a:graphicFrameLocks noChangeAspect="1"/>
          </p:cNvGraphicFramePr>
          <p:nvPr>
            <p:extLst>
              <p:ext uri="{D42A27DB-BD31-4B8C-83A1-F6EECF244321}">
                <p14:modId xmlns:p14="http://schemas.microsoft.com/office/powerpoint/2010/main" val="4030768486"/>
              </p:ext>
            </p:extLst>
          </p:nvPr>
        </p:nvGraphicFramePr>
        <p:xfrm>
          <a:off x="6705600" y="3645187"/>
          <a:ext cx="1079500" cy="660400"/>
        </p:xfrm>
        <a:graphic>
          <a:graphicData uri="http://schemas.openxmlformats.org/presentationml/2006/ole">
            <mc:AlternateContent xmlns:mc="http://schemas.openxmlformats.org/markup-compatibility/2006">
              <mc:Choice xmlns:v="urn:schemas-microsoft-com:vml" Requires="v">
                <p:oleObj spid="_x0000_s296018" name="Equation" r:id="rId6" imgW="1079280" imgH="660240" progId="Equation.3">
                  <p:embed/>
                </p:oleObj>
              </mc:Choice>
              <mc:Fallback>
                <p:oleObj name="Equation" r:id="rId6" imgW="1079280" imgH="660240" progId="Equation.3">
                  <p:embed/>
                  <p:pic>
                    <p:nvPicPr>
                      <p:cNvPr id="0" name=""/>
                      <p:cNvPicPr/>
                      <p:nvPr/>
                    </p:nvPicPr>
                    <p:blipFill>
                      <a:blip r:embed="rId7"/>
                      <a:stretch>
                        <a:fillRect/>
                      </a:stretch>
                    </p:blipFill>
                    <p:spPr>
                      <a:xfrm>
                        <a:off x="6705600" y="3645187"/>
                        <a:ext cx="1079500" cy="660400"/>
                      </a:xfrm>
                      <a:prstGeom prst="rect">
                        <a:avLst/>
                      </a:prstGeom>
                    </p:spPr>
                  </p:pic>
                </p:oleObj>
              </mc:Fallback>
            </mc:AlternateContent>
          </a:graphicData>
        </a:graphic>
      </p:graphicFrame>
      <p:sp>
        <p:nvSpPr>
          <p:cNvPr id="10" name="TextBox 9"/>
          <p:cNvSpPr txBox="1"/>
          <p:nvPr/>
        </p:nvSpPr>
        <p:spPr>
          <a:xfrm>
            <a:off x="6328611" y="4953000"/>
            <a:ext cx="2133600" cy="830997"/>
          </a:xfrm>
          <a:prstGeom prst="rect">
            <a:avLst/>
          </a:prstGeom>
          <a:noFill/>
        </p:spPr>
        <p:txBody>
          <a:bodyPr wrap="square" rtlCol="0">
            <a:spAutoFit/>
          </a:bodyPr>
          <a:lstStyle/>
          <a:p>
            <a:r>
              <a:rPr lang="en-US" sz="1600" dirty="0" smtClean="0"/>
              <a:t>The T statistic uses s.  Therefore, T has n-1 degrees of freedom.</a:t>
            </a:r>
            <a:endParaRPr lang="en-US" sz="1600" dirty="0"/>
          </a:p>
        </p:txBody>
      </p:sp>
    </p:spTree>
    <p:custDataLst>
      <p:tags r:id="rId2"/>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0" y="0"/>
            <a:ext cx="2438400" cy="3505200"/>
          </a:xfrm>
        </p:spPr>
        <p:txBody>
          <a:bodyPr/>
          <a:lstStyle/>
          <a:p>
            <a:pPr algn="l"/>
            <a:r>
              <a:rPr lang="en-US" sz="2000" smtClean="0"/>
              <a:t>The T-Table</a:t>
            </a:r>
            <a:br>
              <a:rPr lang="en-US" sz="2000" smtClean="0"/>
            </a:br>
            <a:r>
              <a:rPr lang="en-US" sz="2000" smtClean="0"/>
              <a:t>Appendix A </a:t>
            </a:r>
            <a:br>
              <a:rPr lang="en-US" sz="2000" smtClean="0"/>
            </a:br>
            <a:r>
              <a:rPr lang="en-US" sz="2000" smtClean="0"/>
              <a:t>Table II in text</a:t>
            </a:r>
          </a:p>
        </p:txBody>
      </p:sp>
      <p:sp>
        <p:nvSpPr>
          <p:cNvPr id="98307" name="Slide Number Placeholder 2"/>
          <p:cNvSpPr>
            <a:spLocks noGrp="1"/>
          </p:cNvSpPr>
          <p:nvPr>
            <p:ph type="sldNum" sz="quarter" idx="12"/>
          </p:nvPr>
        </p:nvSpPr>
        <p:spPr>
          <a:noFill/>
        </p:spPr>
        <p:txBody>
          <a:bodyPr/>
          <a:lstStyle/>
          <a:p>
            <a:fld id="{E52CA6A9-AC61-4C50-A90D-9AFCD843EB22}" type="slidenum">
              <a:rPr lang="en-US" smtClean="0"/>
              <a:pPr/>
              <a:t>42</a:t>
            </a:fld>
            <a:endParaRPr lang="en-US" smtClean="0"/>
          </a:p>
        </p:txBody>
      </p:sp>
      <p:pic>
        <p:nvPicPr>
          <p:cNvPr id="98308" name="Picture 2"/>
          <p:cNvPicPr>
            <a:picLocks noChangeAspect="1" noChangeArrowheads="1"/>
          </p:cNvPicPr>
          <p:nvPr/>
        </p:nvPicPr>
        <p:blipFill>
          <a:blip r:embed="rId3" cstate="print"/>
          <a:srcRect/>
          <a:stretch>
            <a:fillRect/>
          </a:stretch>
        </p:blipFill>
        <p:spPr bwMode="auto">
          <a:xfrm>
            <a:off x="1828800" y="0"/>
            <a:ext cx="6196013" cy="68580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Practice</a:t>
            </a:r>
            <a:endParaRPr lang="en-US" dirty="0"/>
          </a:p>
        </p:txBody>
      </p:sp>
      <p:sp>
        <p:nvSpPr>
          <p:cNvPr id="3" name="Content Placeholder 2"/>
          <p:cNvSpPr>
            <a:spLocks noGrp="1"/>
          </p:cNvSpPr>
          <p:nvPr>
            <p:ph idx="1"/>
          </p:nvPr>
        </p:nvSpPr>
        <p:spPr>
          <a:xfrm>
            <a:off x="685800" y="1524000"/>
            <a:ext cx="7772400" cy="4114800"/>
          </a:xfrm>
        </p:spPr>
        <p:txBody>
          <a:bodyPr/>
          <a:lstStyle/>
          <a:p>
            <a:pPr marL="457200" indent="-457200">
              <a:buFont typeface="+mj-lt"/>
              <a:buAutoNum type="arabicPeriod"/>
            </a:pPr>
            <a:r>
              <a:rPr lang="en-US" sz="1600" dirty="0" smtClean="0"/>
              <a:t>What is the probability that a T random variable with 12 degrees of freedom is bigger than 2.179?</a:t>
            </a:r>
          </a:p>
          <a:p>
            <a:pPr marL="457200" indent="-457200">
              <a:buFont typeface="+mj-lt"/>
              <a:buAutoNum type="arabicPeriod"/>
            </a:pPr>
            <a:endParaRPr lang="en-US" sz="1600" dirty="0" smtClean="0"/>
          </a:p>
          <a:p>
            <a:pPr marL="457200" indent="-457200">
              <a:buFont typeface="+mj-lt"/>
              <a:buAutoNum type="arabicPeriod"/>
            </a:pPr>
            <a:endParaRPr lang="en-US" sz="1600" dirty="0" smtClean="0"/>
          </a:p>
          <a:p>
            <a:pPr marL="457200" indent="-457200">
              <a:buFont typeface="+mj-lt"/>
              <a:buAutoNum type="arabicPeriod"/>
            </a:pPr>
            <a:r>
              <a:rPr lang="en-US" sz="1600" dirty="0" smtClean="0"/>
              <a:t>What is the probability that a T random variable with 8 degrees of freedom is less than .706?</a:t>
            </a:r>
          </a:p>
          <a:p>
            <a:pPr marL="457200" indent="-457200">
              <a:buFont typeface="+mj-lt"/>
              <a:buAutoNum type="arabicPeriod"/>
            </a:pPr>
            <a:endParaRPr lang="en-US" sz="1600" dirty="0" smtClean="0"/>
          </a:p>
          <a:p>
            <a:pPr marL="457200" indent="-457200">
              <a:buFont typeface="+mj-lt"/>
              <a:buAutoNum type="arabicPeriod"/>
            </a:pPr>
            <a:endParaRPr lang="en-US" sz="1600" dirty="0" smtClean="0"/>
          </a:p>
          <a:p>
            <a:pPr marL="457200" indent="-457200">
              <a:buFont typeface="+mj-lt"/>
              <a:buAutoNum type="arabicPeriod"/>
            </a:pPr>
            <a:r>
              <a:rPr lang="en-US" sz="1600" dirty="0" smtClean="0"/>
              <a:t>What is the probability that a T random variable with 4 degrees of freedom lies between -2.776 and 2.776? </a:t>
            </a:r>
          </a:p>
          <a:p>
            <a:pPr marL="457200" indent="-457200">
              <a:buFont typeface="+mj-lt"/>
              <a:buAutoNum type="arabicPeriod"/>
            </a:pPr>
            <a:endParaRPr lang="en-US" sz="1600" dirty="0" smtClean="0"/>
          </a:p>
          <a:p>
            <a:pPr marL="457200" indent="-457200">
              <a:buFont typeface="+mj-lt"/>
              <a:buAutoNum type="arabicPeriod"/>
            </a:pPr>
            <a:endParaRPr lang="en-US" sz="1600" dirty="0" smtClean="0"/>
          </a:p>
          <a:p>
            <a:pPr marL="457200" indent="-457200">
              <a:buFont typeface="+mj-lt"/>
              <a:buAutoNum type="arabicPeriod"/>
            </a:pPr>
            <a:r>
              <a:rPr lang="en-US" sz="1600" dirty="0" smtClean="0"/>
              <a:t>Solve for A:  P(Z &gt; A) = .05</a:t>
            </a:r>
          </a:p>
          <a:p>
            <a:pPr marL="457200" indent="-457200">
              <a:buFont typeface="+mj-lt"/>
              <a:buAutoNum type="arabicPeriod"/>
            </a:pPr>
            <a:endParaRPr lang="en-US" sz="1600" dirty="0" smtClean="0"/>
          </a:p>
          <a:p>
            <a:pPr marL="457200" indent="-457200">
              <a:buFont typeface="+mj-lt"/>
              <a:buAutoNum type="arabicPeriod"/>
            </a:pPr>
            <a:endParaRPr lang="en-US" sz="1600" dirty="0" smtClean="0"/>
          </a:p>
          <a:p>
            <a:pPr marL="457200" indent="-457200">
              <a:buFont typeface="+mj-lt"/>
              <a:buAutoNum type="arabicPeriod"/>
            </a:pPr>
            <a:r>
              <a:rPr lang="en-US" sz="1600" dirty="0" smtClean="0"/>
              <a:t>Solve for B if T has 120 degrees of freedom:  P(T &gt; B) = .05</a:t>
            </a:r>
          </a:p>
          <a:p>
            <a:endParaRPr lang="en-US" dirty="0"/>
          </a:p>
        </p:txBody>
      </p:sp>
      <p:sp>
        <p:nvSpPr>
          <p:cNvPr id="4" name="Slide Number Placeholder 3"/>
          <p:cNvSpPr>
            <a:spLocks noGrp="1"/>
          </p:cNvSpPr>
          <p:nvPr>
            <p:ph type="sldNum" sz="quarter" idx="12"/>
          </p:nvPr>
        </p:nvSpPr>
        <p:spPr/>
        <p:txBody>
          <a:bodyPr/>
          <a:lstStyle/>
          <a:p>
            <a:pPr>
              <a:defRPr/>
            </a:pPr>
            <a:fld id="{5C9024B4-9D5D-4093-A124-20F689F7BAED}" type="slidenum">
              <a:rPr lang="en-US" smtClean="0"/>
              <a:pPr>
                <a:defRPr/>
              </a:pPr>
              <a:t>43</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blinds(horizontal)">
                                      <p:cBhvr>
                                        <p:cTn id="2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sldNum" sz="quarter" idx="12"/>
          </p:nvPr>
        </p:nvSpPr>
        <p:spPr>
          <a:noFill/>
        </p:spPr>
        <p:txBody>
          <a:bodyPr/>
          <a:lstStyle/>
          <a:p>
            <a:fld id="{0A7F6457-47FE-48B0-A85B-ED05DB15184E}" type="slidenum">
              <a:rPr lang="en-US" smtClean="0"/>
              <a:pPr/>
              <a:t>44</a:t>
            </a:fld>
            <a:endParaRPr lang="en-US" smtClean="0"/>
          </a:p>
        </p:txBody>
      </p:sp>
      <p:sp>
        <p:nvSpPr>
          <p:cNvPr id="9933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F94D590-0BF7-4DE5-B72F-C46D40BE72DD}" type="slidenum">
              <a:rPr lang="en-US" sz="1400"/>
              <a:pPr algn="r"/>
              <a:t>44</a:t>
            </a:fld>
            <a:endParaRPr lang="en-US" sz="1400"/>
          </a:p>
        </p:txBody>
      </p:sp>
      <p:sp>
        <p:nvSpPr>
          <p:cNvPr id="99332" name="Rectangle 2"/>
          <p:cNvSpPr>
            <a:spLocks noGrp="1" noChangeArrowheads="1"/>
          </p:cNvSpPr>
          <p:nvPr>
            <p:ph type="title"/>
          </p:nvPr>
        </p:nvSpPr>
        <p:spPr>
          <a:xfrm>
            <a:off x="457200" y="304800"/>
            <a:ext cx="7772400" cy="1143000"/>
          </a:xfrm>
        </p:spPr>
        <p:txBody>
          <a:bodyPr/>
          <a:lstStyle/>
          <a:p>
            <a:pPr algn="l"/>
            <a:r>
              <a:rPr lang="en-US" sz="2800" b="1" dirty="0" err="1" smtClean="0"/>
              <a:t>Twizzlers</a:t>
            </a:r>
            <a:r>
              <a:rPr lang="en-US" sz="2800" b="1" dirty="0" smtClean="0"/>
              <a:t> Weight  </a:t>
            </a:r>
            <a:br>
              <a:rPr lang="en-US" sz="2800" b="1" dirty="0" smtClean="0"/>
            </a:br>
            <a:r>
              <a:rPr lang="en-US" sz="2800" b="1" dirty="0" smtClean="0"/>
              <a:t>Variance Unknown   </a:t>
            </a:r>
            <a:r>
              <a:rPr lang="en-US" sz="2800" b="1" dirty="0" smtClean="0">
                <a:latin typeface="Symbol" pitchFamily="18" charset="2"/>
              </a:rPr>
              <a:t>m</a:t>
            </a:r>
            <a:r>
              <a:rPr lang="en-US" sz="2800" b="1" dirty="0" smtClean="0"/>
              <a:t> = 12 grams</a:t>
            </a:r>
            <a:br>
              <a:rPr lang="en-US" sz="2800" b="1" dirty="0" smtClean="0"/>
            </a:br>
            <a:r>
              <a:rPr lang="en-US" sz="2800" b="1" dirty="0" smtClean="0"/>
              <a:t>n = 4</a:t>
            </a:r>
            <a:r>
              <a:rPr lang="en-US" sz="2800" dirty="0" smtClean="0"/>
              <a:t/>
            </a:r>
            <a:br>
              <a:rPr lang="en-US" sz="2800" dirty="0" smtClean="0"/>
            </a:br>
            <a:endParaRPr lang="en-US" sz="2800" dirty="0" smtClean="0"/>
          </a:p>
        </p:txBody>
      </p:sp>
      <p:sp>
        <p:nvSpPr>
          <p:cNvPr id="8" name="Left Arrow 7"/>
          <p:cNvSpPr/>
          <p:nvPr/>
        </p:nvSpPr>
        <p:spPr bwMode="auto">
          <a:xfrm>
            <a:off x="6477000" y="2362200"/>
            <a:ext cx="609600" cy="1524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Left Arrow 8"/>
          <p:cNvSpPr/>
          <p:nvPr/>
        </p:nvSpPr>
        <p:spPr bwMode="auto">
          <a:xfrm>
            <a:off x="6477000" y="2743200"/>
            <a:ext cx="609600" cy="1524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Left Arrow 9"/>
          <p:cNvSpPr/>
          <p:nvPr/>
        </p:nvSpPr>
        <p:spPr bwMode="auto">
          <a:xfrm>
            <a:off x="6553200" y="2971800"/>
            <a:ext cx="609600" cy="1524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Left Arrow 10"/>
          <p:cNvSpPr/>
          <p:nvPr/>
        </p:nvSpPr>
        <p:spPr bwMode="auto">
          <a:xfrm>
            <a:off x="6553200" y="3352800"/>
            <a:ext cx="609600" cy="1524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Left Arrow 11"/>
          <p:cNvSpPr/>
          <p:nvPr/>
        </p:nvSpPr>
        <p:spPr bwMode="auto">
          <a:xfrm>
            <a:off x="6477000" y="4267200"/>
            <a:ext cx="609600" cy="1524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TextBox 12"/>
          <p:cNvSpPr txBox="1"/>
          <p:nvPr/>
        </p:nvSpPr>
        <p:spPr>
          <a:xfrm>
            <a:off x="762000" y="5791200"/>
            <a:ext cx="8153400" cy="830997"/>
          </a:xfrm>
          <a:prstGeom prst="rect">
            <a:avLst/>
          </a:prstGeom>
          <a:noFill/>
        </p:spPr>
        <p:txBody>
          <a:bodyPr wrap="square" rtlCol="0">
            <a:spAutoFit/>
          </a:bodyPr>
          <a:lstStyle/>
          <a:p>
            <a:r>
              <a:rPr lang="en-US" dirty="0" smtClean="0">
                <a:solidFill>
                  <a:srgbClr val="FF0000"/>
                </a:solidFill>
              </a:rPr>
              <a:t>The sample variance, S</a:t>
            </a:r>
            <a:r>
              <a:rPr lang="en-US" baseline="30000" dirty="0" smtClean="0">
                <a:solidFill>
                  <a:srgbClr val="FF0000"/>
                </a:solidFill>
              </a:rPr>
              <a:t>2</a:t>
            </a:r>
            <a:r>
              <a:rPr lang="en-US" dirty="0" smtClean="0">
                <a:solidFill>
                  <a:srgbClr val="FF0000"/>
                </a:solidFill>
              </a:rPr>
              <a:t> ,  sample std. dev., S,   </a:t>
            </a:r>
          </a:p>
          <a:p>
            <a:r>
              <a:rPr lang="en-US" dirty="0" smtClean="0">
                <a:solidFill>
                  <a:srgbClr val="FF0000"/>
                </a:solidFill>
              </a:rPr>
              <a:t>are random variables and so is T.</a:t>
            </a:r>
            <a:endParaRPr lang="en-US" dirty="0">
              <a:solidFill>
                <a:srgbClr val="FF0000"/>
              </a:solidFill>
            </a:endParaRPr>
          </a:p>
        </p:txBody>
      </p:sp>
      <p:graphicFrame>
        <p:nvGraphicFramePr>
          <p:cNvPr id="14" name="Table 13"/>
          <p:cNvGraphicFramePr>
            <a:graphicFrameLocks noGrp="1"/>
          </p:cNvGraphicFramePr>
          <p:nvPr/>
        </p:nvGraphicFramePr>
        <p:xfrm>
          <a:off x="533400" y="1600200"/>
          <a:ext cx="7315199" cy="3525985"/>
        </p:xfrm>
        <a:graphic>
          <a:graphicData uri="http://schemas.openxmlformats.org/drawingml/2006/table">
            <a:tbl>
              <a:tblPr/>
              <a:tblGrid>
                <a:gridCol w="666996"/>
                <a:gridCol w="492996"/>
                <a:gridCol w="492996"/>
                <a:gridCol w="467622"/>
                <a:gridCol w="521996"/>
                <a:gridCol w="859119"/>
                <a:gridCol w="840995"/>
                <a:gridCol w="884494"/>
                <a:gridCol w="695995"/>
                <a:gridCol w="695995"/>
                <a:gridCol w="695995"/>
              </a:tblGrid>
              <a:tr h="637308">
                <a:tc>
                  <a:txBody>
                    <a:bodyPr/>
                    <a:lstStyle/>
                    <a:p>
                      <a:pPr algn="ctr" fontAlgn="b"/>
                      <a:r>
                        <a:rPr lang="en-US" sz="1600" b="1" i="0" u="none" strike="noStrike" dirty="0">
                          <a:solidFill>
                            <a:srgbClr val="000000"/>
                          </a:solidFill>
                          <a:latin typeface="Calibri"/>
                        </a:rPr>
                        <a:t>Sample index</a:t>
                      </a:r>
                    </a:p>
                  </a:txBody>
                  <a:tcPr marL="9071" marR="9071" marT="9071" marB="0" anchor="b">
                    <a:lnL>
                      <a:noFill/>
                    </a:lnL>
                    <a:lnR>
                      <a:noFill/>
                    </a:lnR>
                    <a:lnT>
                      <a:noFill/>
                    </a:lnT>
                    <a:lnB>
                      <a:noFill/>
                    </a:lnB>
                  </a:tcPr>
                </a:tc>
                <a:tc>
                  <a:txBody>
                    <a:bodyPr/>
                    <a:lstStyle/>
                    <a:p>
                      <a:pPr algn="ctr" fontAlgn="b"/>
                      <a:r>
                        <a:rPr lang="en-US" sz="1600" b="1" i="0" u="none" strike="noStrike" dirty="0">
                          <a:solidFill>
                            <a:srgbClr val="000000"/>
                          </a:solidFill>
                          <a:latin typeface="Calibri"/>
                        </a:rPr>
                        <a:t>x1</a:t>
                      </a:r>
                    </a:p>
                  </a:txBody>
                  <a:tcPr marL="9071" marR="9071" marT="907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x2</a:t>
                      </a:r>
                    </a:p>
                  </a:txBody>
                  <a:tcPr marL="9071" marR="9071" marT="907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x3</a:t>
                      </a:r>
                    </a:p>
                  </a:txBody>
                  <a:tcPr marL="9071" marR="9071" marT="907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x4</a:t>
                      </a:r>
                    </a:p>
                  </a:txBody>
                  <a:tcPr marL="9071" marR="9071" marT="907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Sample Mean</a:t>
                      </a:r>
                    </a:p>
                  </a:txBody>
                  <a:tcPr marL="9071" marR="9071" marT="907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Sample Variance</a:t>
                      </a:r>
                    </a:p>
                  </a:txBody>
                  <a:tcPr marL="9071" marR="9071" marT="907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Sample Std. Dev.</a:t>
                      </a:r>
                    </a:p>
                  </a:txBody>
                  <a:tcPr marL="9071" marR="9071" marT="907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t</a:t>
                      </a:r>
                    </a:p>
                  </a:txBody>
                  <a:tcPr marL="9071" marR="9071" marT="907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latin typeface="Calibri"/>
                      </a:endParaRPr>
                    </a:p>
                  </a:txBody>
                  <a:tcPr marL="9071" marR="9071" marT="9071" marB="0" anchor="b">
                    <a:lnL>
                      <a:noFill/>
                    </a:lnL>
                    <a:lnR>
                      <a:noFill/>
                    </a:lnR>
                    <a:lnT>
                      <a:noFill/>
                    </a:lnT>
                    <a:lnB>
                      <a:noFill/>
                    </a:lnB>
                  </a:tcPr>
                </a:tc>
                <a:tc>
                  <a:txBody>
                    <a:bodyPr/>
                    <a:lstStyle/>
                    <a:p>
                      <a:pPr algn="l" fontAlgn="b"/>
                      <a:endParaRPr lang="en-US" sz="1600" b="0" i="0" u="none" strike="noStrike" dirty="0">
                        <a:solidFill>
                          <a:srgbClr val="000000"/>
                        </a:solidFill>
                        <a:latin typeface="Calibri"/>
                      </a:endParaRPr>
                    </a:p>
                  </a:txBody>
                  <a:tcPr marL="9071" marR="9071" marT="9071" marB="0" anchor="b">
                    <a:lnL>
                      <a:noFill/>
                    </a:lnL>
                    <a:lnR>
                      <a:noFill/>
                    </a:lnR>
                    <a:lnT>
                      <a:noFill/>
                    </a:lnT>
                    <a:lnB>
                      <a:noFill/>
                    </a:lnB>
                  </a:tcPr>
                </a:tc>
              </a:tr>
              <a:tr h="318655">
                <a:tc>
                  <a:txBody>
                    <a:bodyPr/>
                    <a:lstStyle/>
                    <a:p>
                      <a:pPr algn="ctr" fontAlgn="b"/>
                      <a:r>
                        <a:rPr lang="en-US" sz="1600" b="0" i="0" u="none" strike="noStrike">
                          <a:solidFill>
                            <a:srgbClr val="000000"/>
                          </a:solidFill>
                          <a:latin typeface="Calibri"/>
                        </a:rPr>
                        <a:t>1</a:t>
                      </a:r>
                    </a:p>
                  </a:txBody>
                  <a:tcPr marL="9071" marR="9071" marT="90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latin typeface="Calibri"/>
                        </a:rPr>
                        <a:t>11.1</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12.6</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11.8</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12.2</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11.925</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0.409</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0.640</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-0.234</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latin typeface="Calibri"/>
                      </a:endParaRPr>
                    </a:p>
                  </a:txBody>
                  <a:tcPr marL="9071" marR="9071" marT="907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dirty="0">
                          <a:solidFill>
                            <a:srgbClr val="000000"/>
                          </a:solidFill>
                          <a:latin typeface="Calibri"/>
                        </a:rPr>
                        <a:t>t1</a:t>
                      </a:r>
                    </a:p>
                  </a:txBody>
                  <a:tcPr marL="9071" marR="9071" marT="9071" marB="0" anchor="b">
                    <a:lnL>
                      <a:noFill/>
                    </a:lnL>
                    <a:lnR>
                      <a:noFill/>
                    </a:lnR>
                    <a:lnT>
                      <a:noFill/>
                    </a:lnT>
                    <a:lnB>
                      <a:noFill/>
                    </a:lnB>
                  </a:tcPr>
                </a:tc>
              </a:tr>
              <a:tr h="339437">
                <a:tc>
                  <a:txBody>
                    <a:bodyPr/>
                    <a:lstStyle/>
                    <a:p>
                      <a:pPr algn="ctr" fontAlgn="b"/>
                      <a:r>
                        <a:rPr lang="en-US" sz="1600" b="0" i="0" u="none" strike="noStrike">
                          <a:solidFill>
                            <a:srgbClr val="000000"/>
                          </a:solidFill>
                          <a:latin typeface="Calibri"/>
                        </a:rPr>
                        <a:t>2</a:t>
                      </a:r>
                    </a:p>
                  </a:txBody>
                  <a:tcPr marL="9071" marR="9071" marT="90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latin typeface="Calibri"/>
                        </a:rPr>
                        <a:t>12.2</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12.1</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11.9</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12.3</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12.125</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0.029</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0.171</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1.464</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071" marR="9071" marT="907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dirty="0">
                          <a:solidFill>
                            <a:srgbClr val="000000"/>
                          </a:solidFill>
                          <a:latin typeface="Calibri"/>
                        </a:rPr>
                        <a:t>t2</a:t>
                      </a:r>
                    </a:p>
                  </a:txBody>
                  <a:tcPr marL="9071" marR="9071" marT="9071" marB="0" anchor="b">
                    <a:lnL>
                      <a:noFill/>
                    </a:lnL>
                    <a:lnR>
                      <a:noFill/>
                    </a:lnR>
                    <a:lnT>
                      <a:noFill/>
                    </a:lnT>
                    <a:lnB>
                      <a:noFill/>
                    </a:lnB>
                  </a:tcPr>
                </a:tc>
              </a:tr>
              <a:tr h="318655">
                <a:tc>
                  <a:txBody>
                    <a:bodyPr/>
                    <a:lstStyle/>
                    <a:p>
                      <a:pPr algn="ctr" fontAlgn="b"/>
                      <a:r>
                        <a:rPr lang="en-US" sz="1600" b="0" i="0" u="none" strike="noStrike">
                          <a:solidFill>
                            <a:srgbClr val="000000"/>
                          </a:solidFill>
                          <a:latin typeface="Calibri"/>
                        </a:rPr>
                        <a:t>3</a:t>
                      </a:r>
                    </a:p>
                  </a:txBody>
                  <a:tcPr marL="9071" marR="9071" marT="90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latin typeface="Calibri"/>
                        </a:rPr>
                        <a:t>12.9</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11.4</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12.3</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12.1</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12.175</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0.383</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0.618</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0.566</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071" marR="9071" marT="907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dirty="0">
                          <a:solidFill>
                            <a:srgbClr val="000000"/>
                          </a:solidFill>
                          <a:latin typeface="Calibri"/>
                        </a:rPr>
                        <a:t>t3</a:t>
                      </a:r>
                    </a:p>
                  </a:txBody>
                  <a:tcPr marL="9071" marR="9071" marT="9071" marB="0" anchor="b">
                    <a:lnL>
                      <a:noFill/>
                    </a:lnL>
                    <a:lnR>
                      <a:noFill/>
                    </a:lnR>
                    <a:lnT>
                      <a:noFill/>
                    </a:lnT>
                    <a:lnB>
                      <a:noFill/>
                    </a:lnB>
                  </a:tcPr>
                </a:tc>
              </a:tr>
              <a:tr h="318655">
                <a:tc>
                  <a:txBody>
                    <a:bodyPr/>
                    <a:lstStyle/>
                    <a:p>
                      <a:pPr algn="ctr" fontAlgn="b"/>
                      <a:r>
                        <a:rPr lang="en-US" sz="1600" b="0" i="0" u="none" strike="noStrike">
                          <a:solidFill>
                            <a:srgbClr val="000000"/>
                          </a:solidFill>
                          <a:latin typeface="Calibri"/>
                        </a:rPr>
                        <a:t>4</a:t>
                      </a:r>
                    </a:p>
                  </a:txBody>
                  <a:tcPr marL="9071" marR="9071" marT="90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latin typeface="Calibri"/>
                        </a:rPr>
                        <a:t>11.5</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11.4</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12.2</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11.8</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11.725</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0.129</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0.359</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-1.530</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071" marR="9071" marT="907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dirty="0">
                          <a:solidFill>
                            <a:srgbClr val="000000"/>
                          </a:solidFill>
                          <a:latin typeface="Calibri"/>
                        </a:rPr>
                        <a:t>t4</a:t>
                      </a:r>
                    </a:p>
                  </a:txBody>
                  <a:tcPr marL="9071" marR="9071" marT="9071" marB="0" anchor="b">
                    <a:lnL>
                      <a:noFill/>
                    </a:lnL>
                    <a:lnR>
                      <a:noFill/>
                    </a:lnR>
                    <a:lnT>
                      <a:noFill/>
                    </a:lnT>
                    <a:lnB>
                      <a:noFill/>
                    </a:lnB>
                  </a:tcPr>
                </a:tc>
              </a:tr>
              <a:tr h="318655">
                <a:tc>
                  <a:txBody>
                    <a:bodyPr/>
                    <a:lstStyle/>
                    <a:p>
                      <a:pPr algn="ctr" fontAlgn="b"/>
                      <a:r>
                        <a:rPr lang="en-US" sz="1600" b="0" i="0" u="none" strike="noStrike">
                          <a:solidFill>
                            <a:srgbClr val="000000"/>
                          </a:solidFill>
                          <a:latin typeface="Calibri"/>
                        </a:rPr>
                        <a:t>.</a:t>
                      </a:r>
                    </a:p>
                  </a:txBody>
                  <a:tcPr marL="9071" marR="9071" marT="90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071" marR="9071" marT="907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dirty="0">
                        <a:solidFill>
                          <a:srgbClr val="000000"/>
                        </a:solidFill>
                        <a:latin typeface="Calibri"/>
                      </a:endParaRPr>
                    </a:p>
                  </a:txBody>
                  <a:tcPr marL="9071" marR="9071" marT="9071" marB="0" anchor="b">
                    <a:lnL>
                      <a:noFill/>
                    </a:lnL>
                    <a:lnR>
                      <a:noFill/>
                    </a:lnR>
                    <a:lnT>
                      <a:noFill/>
                    </a:lnT>
                    <a:lnB>
                      <a:noFill/>
                    </a:lnB>
                  </a:tcPr>
                </a:tc>
              </a:tr>
              <a:tr h="318655">
                <a:tc>
                  <a:txBody>
                    <a:bodyPr/>
                    <a:lstStyle/>
                    <a:p>
                      <a:pPr algn="ctr" fontAlgn="b"/>
                      <a:r>
                        <a:rPr lang="en-US" sz="1600" b="0" i="0" u="none" strike="noStrike">
                          <a:solidFill>
                            <a:srgbClr val="000000"/>
                          </a:solidFill>
                          <a:latin typeface="Calibri"/>
                        </a:rPr>
                        <a:t>.</a:t>
                      </a:r>
                    </a:p>
                  </a:txBody>
                  <a:tcPr marL="9071" marR="9071" marT="90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071" marR="9071" marT="907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dirty="0">
                        <a:solidFill>
                          <a:srgbClr val="000000"/>
                        </a:solidFill>
                        <a:latin typeface="Calibri"/>
                      </a:endParaRPr>
                    </a:p>
                  </a:txBody>
                  <a:tcPr marL="9071" marR="9071" marT="9071" marB="0" anchor="b">
                    <a:lnL>
                      <a:noFill/>
                    </a:lnL>
                    <a:lnR>
                      <a:noFill/>
                    </a:lnR>
                    <a:lnT>
                      <a:noFill/>
                    </a:lnT>
                    <a:lnB>
                      <a:noFill/>
                    </a:lnB>
                  </a:tcPr>
                </a:tc>
              </a:tr>
              <a:tr h="318655">
                <a:tc>
                  <a:txBody>
                    <a:bodyPr/>
                    <a:lstStyle/>
                    <a:p>
                      <a:pPr algn="ctr" fontAlgn="b"/>
                      <a:r>
                        <a:rPr lang="en-US" sz="1600" b="0" i="0" u="none" strike="noStrike">
                          <a:solidFill>
                            <a:srgbClr val="000000"/>
                          </a:solidFill>
                          <a:latin typeface="Calibri"/>
                        </a:rPr>
                        <a:t>198</a:t>
                      </a:r>
                    </a:p>
                  </a:txBody>
                  <a:tcPr marL="9071" marR="9071" marT="90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latin typeface="Calibri"/>
                        </a:rPr>
                        <a:t>12.4</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11.2</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11.7</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12.1</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11.85</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0.270</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0.520</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-0.577</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071" marR="9071" marT="907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600" b="0" i="0" u="none" strike="noStrike" dirty="0">
                          <a:solidFill>
                            <a:srgbClr val="000000"/>
                          </a:solidFill>
                          <a:latin typeface="Calibri"/>
                        </a:rPr>
                        <a:t>t198</a:t>
                      </a:r>
                    </a:p>
                  </a:txBody>
                  <a:tcPr marL="9071" marR="9071" marT="9071" marB="0" anchor="b">
                    <a:lnL>
                      <a:noFill/>
                    </a:lnL>
                    <a:lnR>
                      <a:noFill/>
                    </a:lnR>
                    <a:lnT>
                      <a:noFill/>
                    </a:lnT>
                    <a:lnB>
                      <a:noFill/>
                    </a:lnB>
                  </a:tcPr>
                </a:tc>
              </a:tr>
              <a:tr h="318655">
                <a:tc>
                  <a:txBody>
                    <a:bodyPr/>
                    <a:lstStyle/>
                    <a:p>
                      <a:pPr algn="ctr" fontAlgn="b"/>
                      <a:r>
                        <a:rPr lang="en-US" sz="1600" b="0" i="0" u="none" strike="noStrike">
                          <a:solidFill>
                            <a:srgbClr val="000000"/>
                          </a:solidFill>
                          <a:latin typeface="Calibri"/>
                        </a:rPr>
                        <a:t>.</a:t>
                      </a:r>
                    </a:p>
                  </a:txBody>
                  <a:tcPr marL="9071" marR="9071" marT="90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071" marR="9071" marT="907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dirty="0">
                        <a:solidFill>
                          <a:srgbClr val="000000"/>
                        </a:solidFill>
                        <a:latin typeface="Calibri"/>
                      </a:endParaRPr>
                    </a:p>
                  </a:txBody>
                  <a:tcPr marL="9071" marR="9071" marT="9071" marB="0" anchor="b">
                    <a:lnL>
                      <a:noFill/>
                    </a:lnL>
                    <a:lnR>
                      <a:noFill/>
                    </a:lnR>
                    <a:lnT>
                      <a:noFill/>
                    </a:lnT>
                    <a:lnB>
                      <a:noFill/>
                    </a:lnB>
                  </a:tcPr>
                </a:tc>
              </a:tr>
              <a:tr h="318655">
                <a:tc>
                  <a:txBody>
                    <a:bodyPr/>
                    <a:lstStyle/>
                    <a:p>
                      <a:pPr algn="ctr" fontAlgn="b"/>
                      <a:r>
                        <a:rPr lang="en-US" sz="1600" b="0" i="0" u="none" strike="noStrike">
                          <a:solidFill>
                            <a:srgbClr val="000000"/>
                          </a:solidFill>
                          <a:latin typeface="Calibri"/>
                        </a:rPr>
                        <a:t>.</a:t>
                      </a:r>
                    </a:p>
                  </a:txBody>
                  <a:tcPr marL="9071" marR="9071" marT="90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a:t>
                      </a:r>
                    </a:p>
                  </a:txBody>
                  <a:tcPr marL="9071" marR="9071" marT="9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latin typeface="Calibri"/>
                      </a:endParaRPr>
                    </a:p>
                  </a:txBody>
                  <a:tcPr marL="9071" marR="9071" marT="907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dirty="0">
                        <a:solidFill>
                          <a:srgbClr val="000000"/>
                        </a:solidFill>
                        <a:latin typeface="Calibri"/>
                      </a:endParaRPr>
                    </a:p>
                  </a:txBody>
                  <a:tcPr marL="9071" marR="9071" marT="9071" marB="0" anchor="b">
                    <a:lnL>
                      <a:noFill/>
                    </a:lnL>
                    <a:lnR>
                      <a:noFill/>
                    </a:lnR>
                    <a:lnT>
                      <a:noFill/>
                    </a:lnT>
                    <a:lnB>
                      <a:noFill/>
                    </a:lnB>
                  </a:tcPr>
                </a:tc>
              </a:tr>
            </a:tbl>
          </a:graphicData>
        </a:graphic>
      </p:graphicFrame>
      <p:graphicFrame>
        <p:nvGraphicFramePr>
          <p:cNvPr id="99334" name="Object 2"/>
          <p:cNvGraphicFramePr>
            <a:graphicFrameLocks noChangeAspect="1"/>
          </p:cNvGraphicFramePr>
          <p:nvPr/>
        </p:nvGraphicFramePr>
        <p:xfrm>
          <a:off x="7467600" y="304800"/>
          <a:ext cx="1347182" cy="1219200"/>
        </p:xfrm>
        <a:graphic>
          <a:graphicData uri="http://schemas.openxmlformats.org/presentationml/2006/ole">
            <mc:AlternateContent xmlns:mc="http://schemas.openxmlformats.org/markup-compatibility/2006">
              <mc:Choice xmlns:v="urn:schemas-microsoft-com:vml" Requires="v">
                <p:oleObj spid="_x0000_s99504" name="Equation" r:id="rId4" imgW="685800" imgH="622300" progId="Equation.3">
                  <p:embed/>
                </p:oleObj>
              </mc:Choice>
              <mc:Fallback>
                <p:oleObj name="Equation" r:id="rId4" imgW="685800" imgH="622300" progId="Equation.3">
                  <p:embed/>
                  <p:pic>
                    <p:nvPicPr>
                      <p:cNvPr id="0" name="Picture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304800"/>
                        <a:ext cx="1347182" cy="1219200"/>
                      </a:xfrm>
                      <a:prstGeom prst="rect">
                        <a:avLst/>
                      </a:prstGeom>
                      <a:solidFill>
                        <a:srgbClr val="CCFFFF"/>
                      </a:solidFill>
                    </p:spPr>
                  </p:pic>
                </p:oleObj>
              </mc:Fallback>
            </mc:AlternateContent>
          </a:graphicData>
        </a:graphic>
      </p:graphicFrame>
      <p:graphicFrame>
        <p:nvGraphicFramePr>
          <p:cNvPr id="99335" name="Object 2"/>
          <p:cNvGraphicFramePr>
            <a:graphicFrameLocks noChangeAspect="1"/>
          </p:cNvGraphicFramePr>
          <p:nvPr/>
        </p:nvGraphicFramePr>
        <p:xfrm>
          <a:off x="6629400" y="4648200"/>
          <a:ext cx="2325688" cy="1225745"/>
        </p:xfrm>
        <a:graphic>
          <a:graphicData uri="http://schemas.openxmlformats.org/presentationml/2006/ole">
            <mc:AlternateContent xmlns:mc="http://schemas.openxmlformats.org/markup-compatibility/2006">
              <mc:Choice xmlns:v="urn:schemas-microsoft-com:vml" Requires="v">
                <p:oleObj spid="_x0000_s99505" name="Equation" r:id="rId6" imgW="1193800" imgH="660400" progId="Equation.3">
                  <p:embed/>
                </p:oleObj>
              </mc:Choice>
              <mc:Fallback>
                <p:oleObj name="Equation" r:id="rId6" imgW="1193800" imgH="660400" progId="Equation.3">
                  <p:embed/>
                  <p:pic>
                    <p:nvPicPr>
                      <p:cNvPr id="0" name="Picture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648200"/>
                        <a:ext cx="2325688" cy="1225745"/>
                      </a:xfrm>
                      <a:prstGeom prst="rect">
                        <a:avLst/>
                      </a:prstGeom>
                      <a:solidFill>
                        <a:srgbClr val="FFFF99"/>
                      </a:solidFill>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5"/>
          <p:cNvSpPr txBox="1">
            <a:spLocks noGrp="1" noChangeArrowheads="1"/>
          </p:cNvSpPr>
          <p:nvPr/>
        </p:nvSpPr>
        <p:spPr bwMode="auto">
          <a:xfrm>
            <a:off x="6553200" y="6248400"/>
            <a:ext cx="1905000" cy="457200"/>
          </a:xfrm>
          <a:prstGeom prst="rect">
            <a:avLst/>
          </a:prstGeom>
          <a:noFill/>
          <a:ln w="9525">
            <a:noFill/>
            <a:miter lim="800000"/>
            <a:headEnd/>
            <a:tailEnd/>
          </a:ln>
        </p:spPr>
        <p:txBody>
          <a:bodyPr/>
          <a:lstStyle/>
          <a:p>
            <a:pPr algn="r"/>
            <a:fld id="{F1D1FDB1-9936-48FA-A408-E5AA87AD1E95}" type="slidenum">
              <a:rPr lang="en-US" sz="1400"/>
              <a:pPr algn="r"/>
              <a:t>45</a:t>
            </a:fld>
            <a:endParaRPr lang="en-US" sz="1400"/>
          </a:p>
        </p:txBody>
      </p:sp>
      <p:sp>
        <p:nvSpPr>
          <p:cNvPr id="100355" name="Rectangle 2"/>
          <p:cNvSpPr>
            <a:spLocks noGrp="1" noChangeArrowheads="1"/>
          </p:cNvSpPr>
          <p:nvPr>
            <p:ph type="ctrTitle"/>
          </p:nvPr>
        </p:nvSpPr>
        <p:spPr/>
        <p:txBody>
          <a:bodyPr/>
          <a:lstStyle/>
          <a:p>
            <a:r>
              <a:rPr lang="en-US" smtClean="0"/>
              <a:t>Hypothesis Tests And Confidence Intervals on </a:t>
            </a:r>
            <a:r>
              <a:rPr lang="en-US" smtClean="0">
                <a:latin typeface="Symbol" pitchFamily="18" charset="2"/>
              </a:rPr>
              <a:t>m,</a:t>
            </a:r>
            <a:br>
              <a:rPr lang="en-US" smtClean="0">
                <a:latin typeface="Symbol" pitchFamily="18" charset="2"/>
              </a:rPr>
            </a:br>
            <a:r>
              <a:rPr lang="en-US" smtClean="0"/>
              <a:t>Variance Unknown</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Definitions of </a:t>
            </a:r>
            <a:br>
              <a:rPr lang="en-US" sz="3600" dirty="0" smtClean="0"/>
            </a:br>
            <a:endParaRPr lang="en-US" sz="3600" dirty="0"/>
          </a:p>
        </p:txBody>
      </p:sp>
      <p:sp>
        <p:nvSpPr>
          <p:cNvPr id="5" name="Content Placeholder 4"/>
          <p:cNvSpPr>
            <a:spLocks noGrp="1"/>
          </p:cNvSpPr>
          <p:nvPr>
            <p:ph idx="1"/>
          </p:nvPr>
        </p:nvSpPr>
        <p:spPr>
          <a:xfrm>
            <a:off x="1752600" y="2286000"/>
            <a:ext cx="5334000" cy="2667000"/>
          </a:xfrm>
        </p:spPr>
        <p:txBody>
          <a:bodyPr/>
          <a:lstStyle/>
          <a:p>
            <a:pPr marL="0" indent="0">
              <a:buNone/>
            </a:pPr>
            <a:r>
              <a:rPr lang="en-US" sz="1400" b="1" dirty="0" smtClean="0"/>
              <a:t>-t</a:t>
            </a:r>
            <a:r>
              <a:rPr lang="en-US" sz="1400" b="1" baseline="-25000" dirty="0" smtClean="0">
                <a:latin typeface="Symbol" pitchFamily="18" charset="2"/>
              </a:rPr>
              <a:t>a,</a:t>
            </a:r>
            <a:r>
              <a:rPr lang="en-US" sz="1400" b="1" baseline="-25000" dirty="0" smtClean="0">
                <a:latin typeface="+mj-lt"/>
              </a:rPr>
              <a:t>n-1</a:t>
            </a:r>
            <a:r>
              <a:rPr lang="en-US" sz="1400" b="1" dirty="0" smtClean="0"/>
              <a:t>  </a:t>
            </a:r>
            <a:r>
              <a:rPr lang="en-US" sz="1400" dirty="0" smtClean="0"/>
              <a:t>is the numerical value of t</a:t>
            </a:r>
            <a:r>
              <a:rPr lang="en-US" sz="1400" baseline="-25000" dirty="0" smtClean="0"/>
              <a:t>n-1</a:t>
            </a:r>
            <a:r>
              <a:rPr lang="en-US" sz="1400" dirty="0" smtClean="0"/>
              <a:t> such that the area </a:t>
            </a:r>
            <a:r>
              <a:rPr lang="en-US" sz="1400" u="sng" dirty="0" smtClean="0"/>
              <a:t>below</a:t>
            </a:r>
            <a:r>
              <a:rPr lang="en-US" sz="1400" dirty="0" smtClean="0"/>
              <a:t> it is </a:t>
            </a:r>
            <a:r>
              <a:rPr lang="en-US" sz="1400" dirty="0" smtClean="0">
                <a:latin typeface="Symbol" pitchFamily="18" charset="2"/>
              </a:rPr>
              <a:t>a  </a:t>
            </a:r>
          </a:p>
          <a:p>
            <a:pPr marL="0" indent="0">
              <a:buNone/>
            </a:pPr>
            <a:r>
              <a:rPr lang="en-US" sz="1400" b="1" dirty="0" smtClean="0"/>
              <a:t> </a:t>
            </a:r>
          </a:p>
          <a:p>
            <a:pPr marL="0" indent="0">
              <a:buNone/>
            </a:pPr>
            <a:r>
              <a:rPr lang="en-US" sz="1400" b="1" dirty="0"/>
              <a:t>t</a:t>
            </a:r>
            <a:r>
              <a:rPr lang="en-US" sz="1400" b="1" baseline="-25000" dirty="0" smtClean="0">
                <a:latin typeface="Symbol" pitchFamily="18" charset="2"/>
              </a:rPr>
              <a:t>a, </a:t>
            </a:r>
            <a:r>
              <a:rPr lang="en-US" sz="1400" b="1" baseline="-25000" dirty="0" smtClean="0">
                <a:latin typeface="+mj-lt"/>
              </a:rPr>
              <a:t>n-1</a:t>
            </a:r>
            <a:r>
              <a:rPr lang="en-US" sz="1400" dirty="0" smtClean="0"/>
              <a:t>  </a:t>
            </a:r>
            <a:r>
              <a:rPr lang="en-US" sz="1400" dirty="0"/>
              <a:t>is the numerical value of </a:t>
            </a:r>
            <a:r>
              <a:rPr lang="en-US" sz="1400" dirty="0" smtClean="0"/>
              <a:t>t</a:t>
            </a:r>
            <a:r>
              <a:rPr lang="en-US" sz="1400" baseline="-25000" dirty="0" smtClean="0"/>
              <a:t>n-1</a:t>
            </a:r>
            <a:r>
              <a:rPr lang="en-US" sz="1400" dirty="0" smtClean="0"/>
              <a:t> </a:t>
            </a:r>
            <a:r>
              <a:rPr lang="en-US" sz="1400" dirty="0"/>
              <a:t>such that the </a:t>
            </a:r>
            <a:r>
              <a:rPr lang="en-US" sz="1400" dirty="0" smtClean="0"/>
              <a:t>area </a:t>
            </a:r>
            <a:r>
              <a:rPr lang="en-US" sz="1400" u="sng" dirty="0" smtClean="0"/>
              <a:t>above</a:t>
            </a:r>
            <a:r>
              <a:rPr lang="en-US" sz="1400" dirty="0" smtClean="0"/>
              <a:t> </a:t>
            </a:r>
            <a:r>
              <a:rPr lang="en-US" sz="1400" dirty="0"/>
              <a:t>it is </a:t>
            </a:r>
            <a:r>
              <a:rPr lang="en-US" sz="1400" dirty="0" smtClean="0">
                <a:latin typeface="Symbol" pitchFamily="18" charset="2"/>
              </a:rPr>
              <a:t>a</a:t>
            </a:r>
          </a:p>
          <a:p>
            <a:pPr marL="0" indent="0">
              <a:buNone/>
            </a:pPr>
            <a:endParaRPr lang="en-US" sz="1400" b="1" dirty="0" smtClean="0"/>
          </a:p>
          <a:p>
            <a:pPr marL="0" indent="0">
              <a:buNone/>
            </a:pPr>
            <a:r>
              <a:rPr lang="en-US" sz="1400" b="1" dirty="0" smtClean="0"/>
              <a:t>-t</a:t>
            </a:r>
            <a:r>
              <a:rPr lang="en-US" sz="1400" b="1" baseline="-25000" dirty="0" smtClean="0">
                <a:latin typeface="Symbol" pitchFamily="18" charset="2"/>
              </a:rPr>
              <a:t>a/2, </a:t>
            </a:r>
            <a:r>
              <a:rPr lang="en-US" sz="1400" b="1" baseline="-25000" dirty="0" smtClean="0">
                <a:latin typeface="+mj-lt"/>
              </a:rPr>
              <a:t>n-1</a:t>
            </a:r>
            <a:r>
              <a:rPr lang="en-US" sz="1400" dirty="0" smtClean="0"/>
              <a:t>  </a:t>
            </a:r>
            <a:r>
              <a:rPr lang="en-US" sz="1400" dirty="0"/>
              <a:t>is the numerical value of </a:t>
            </a:r>
            <a:r>
              <a:rPr lang="en-US" sz="1400" dirty="0" smtClean="0"/>
              <a:t>t</a:t>
            </a:r>
            <a:r>
              <a:rPr lang="en-US" sz="1400" baseline="-25000" dirty="0" smtClean="0"/>
              <a:t>n-1</a:t>
            </a:r>
            <a:r>
              <a:rPr lang="en-US" sz="1400" dirty="0" smtClean="0"/>
              <a:t> </a:t>
            </a:r>
            <a:r>
              <a:rPr lang="en-US" sz="1400" dirty="0"/>
              <a:t>such that the area </a:t>
            </a:r>
            <a:r>
              <a:rPr lang="en-US" sz="1400" u="sng" dirty="0" smtClean="0"/>
              <a:t>below</a:t>
            </a:r>
            <a:r>
              <a:rPr lang="en-US" sz="1400" dirty="0" smtClean="0"/>
              <a:t> </a:t>
            </a:r>
            <a:r>
              <a:rPr lang="en-US" sz="1400" dirty="0"/>
              <a:t>it is </a:t>
            </a:r>
            <a:r>
              <a:rPr lang="en-US" sz="1400" dirty="0" smtClean="0">
                <a:latin typeface="Symbol" pitchFamily="18" charset="2"/>
              </a:rPr>
              <a:t>a/2</a:t>
            </a:r>
          </a:p>
          <a:p>
            <a:pPr marL="0" indent="0">
              <a:buNone/>
            </a:pPr>
            <a:endParaRPr lang="en-US" sz="1400" b="1" dirty="0" smtClean="0"/>
          </a:p>
          <a:p>
            <a:pPr marL="0" indent="0">
              <a:buNone/>
            </a:pPr>
            <a:r>
              <a:rPr lang="en-US" sz="1400" b="1" dirty="0" smtClean="0"/>
              <a:t> t</a:t>
            </a:r>
            <a:r>
              <a:rPr lang="en-US" sz="1400" b="1" baseline="-25000" dirty="0" smtClean="0">
                <a:latin typeface="Symbol" pitchFamily="18" charset="2"/>
              </a:rPr>
              <a:t>a/2,</a:t>
            </a:r>
            <a:r>
              <a:rPr lang="en-US" sz="1400" b="1" baseline="-25000" dirty="0" smtClean="0">
                <a:latin typeface="+mj-lt"/>
              </a:rPr>
              <a:t>n-1</a:t>
            </a:r>
            <a:r>
              <a:rPr lang="en-US" sz="1400" dirty="0" smtClean="0"/>
              <a:t>  </a:t>
            </a:r>
            <a:r>
              <a:rPr lang="en-US" sz="1400" dirty="0"/>
              <a:t>is the numerical value </a:t>
            </a:r>
            <a:r>
              <a:rPr lang="en-US" sz="1400"/>
              <a:t>of </a:t>
            </a:r>
            <a:r>
              <a:rPr lang="en-US" sz="1400" smtClean="0"/>
              <a:t>t</a:t>
            </a:r>
            <a:r>
              <a:rPr lang="en-US" sz="1400" baseline="-25000" smtClean="0"/>
              <a:t>n-1</a:t>
            </a:r>
            <a:r>
              <a:rPr lang="en-US" sz="1400" smtClean="0"/>
              <a:t> </a:t>
            </a:r>
            <a:r>
              <a:rPr lang="en-US" sz="1400" dirty="0"/>
              <a:t>such that the area </a:t>
            </a:r>
            <a:r>
              <a:rPr lang="en-US" sz="1400" u="sng" dirty="0"/>
              <a:t>above</a:t>
            </a:r>
            <a:r>
              <a:rPr lang="en-US" sz="1400" dirty="0"/>
              <a:t> it is </a:t>
            </a:r>
            <a:r>
              <a:rPr lang="en-US" sz="1400" dirty="0" smtClean="0">
                <a:latin typeface="Symbol" pitchFamily="18" charset="2"/>
              </a:rPr>
              <a:t>a/2</a:t>
            </a:r>
            <a:endParaRPr lang="en-US" sz="1400" dirty="0">
              <a:latin typeface="Symbol" pitchFamily="18" charset="2"/>
            </a:endParaRPr>
          </a:p>
          <a:p>
            <a:endParaRPr lang="en-US" dirty="0" smtClean="0">
              <a:latin typeface="+mj-lt"/>
            </a:endParaRPr>
          </a:p>
          <a:p>
            <a:endParaRPr lang="en-US" baseline="-25000" dirty="0">
              <a:latin typeface="+mj-lt"/>
            </a:endParaRPr>
          </a:p>
          <a:p>
            <a:pPr marL="0" indent="0">
              <a:buNone/>
            </a:pPr>
            <a:endParaRPr lang="en-US" baseline="-25000" dirty="0" smtClean="0">
              <a:latin typeface="+mj-lt"/>
            </a:endParaRPr>
          </a:p>
          <a:p>
            <a:pPr marL="0" indent="0">
              <a:buNone/>
            </a:pPr>
            <a:endParaRPr lang="en-US" dirty="0" smtClean="0">
              <a:latin typeface="Symbol" pitchFamily="18" charset="2"/>
            </a:endParaRPr>
          </a:p>
          <a:p>
            <a:endParaRPr lang="en-US" dirty="0">
              <a:latin typeface="Symbol" pitchFamily="18" charset="2"/>
            </a:endParaRPr>
          </a:p>
          <a:p>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46</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82968164"/>
              </p:ext>
            </p:extLst>
          </p:nvPr>
        </p:nvGraphicFramePr>
        <p:xfrm>
          <a:off x="781050" y="609600"/>
          <a:ext cx="7854950" cy="838200"/>
        </p:xfrm>
        <a:graphic>
          <a:graphicData uri="http://schemas.openxmlformats.org/presentationml/2006/ole">
            <mc:AlternateContent xmlns:mc="http://schemas.openxmlformats.org/markup-compatibility/2006">
              <mc:Choice xmlns:v="urn:schemas-microsoft-com:vml" Requires="v">
                <p:oleObj spid="_x0000_s300062" name="Equation" r:id="rId3" imgW="3213000" imgH="342720" progId="Equation.3">
                  <p:embed/>
                </p:oleObj>
              </mc:Choice>
              <mc:Fallback>
                <p:oleObj name="Equation" r:id="rId3" imgW="3213000" imgH="342720" progId="Equation.3">
                  <p:embed/>
                  <p:pic>
                    <p:nvPicPr>
                      <p:cNvPr id="0" name=""/>
                      <p:cNvPicPr>
                        <a:picLocks noChangeAspect="1" noChangeArrowheads="1"/>
                      </p:cNvPicPr>
                      <p:nvPr/>
                    </p:nvPicPr>
                    <p:blipFill>
                      <a:blip r:embed="rId4"/>
                      <a:srcRect/>
                      <a:stretch>
                        <a:fillRect/>
                      </a:stretch>
                    </p:blipFill>
                    <p:spPr bwMode="auto">
                      <a:xfrm>
                        <a:off x="781050" y="609600"/>
                        <a:ext cx="7854950" cy="838200"/>
                      </a:xfrm>
                      <a:prstGeom prst="rect">
                        <a:avLst/>
                      </a:prstGeom>
                      <a:solidFill>
                        <a:srgbClr val="CCFFCC"/>
                      </a:solidFill>
                    </p:spPr>
                  </p:pic>
                </p:oleObj>
              </mc:Fallback>
            </mc:AlternateContent>
          </a:graphicData>
        </a:graphic>
      </p:graphicFrame>
    </p:spTree>
    <p:extLst>
      <p:ext uri="{BB962C8B-B14F-4D97-AF65-F5344CB8AC3E}">
        <p14:creationId xmlns:p14="http://schemas.microsoft.com/office/powerpoint/2010/main" val="28035990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229927417"/>
              </p:ext>
            </p:extLst>
          </p:nvPr>
        </p:nvGraphicFramePr>
        <p:xfrm>
          <a:off x="381000" y="5666839"/>
          <a:ext cx="1228725" cy="938213"/>
        </p:xfrm>
        <a:graphic>
          <a:graphicData uri="http://schemas.openxmlformats.org/presentationml/2006/ole">
            <mc:AlternateContent xmlns:mc="http://schemas.openxmlformats.org/markup-compatibility/2006">
              <mc:Choice xmlns:v="urn:schemas-microsoft-com:vml" Requires="v">
                <p:oleObj spid="_x0000_s191746" name="Equation" r:id="rId3" imgW="698197" imgH="533169" progId="Equation.3">
                  <p:embed/>
                </p:oleObj>
              </mc:Choice>
              <mc:Fallback>
                <p:oleObj name="Equation" r:id="rId3" imgW="698197" imgH="533169" progId="Equation.3">
                  <p:embed/>
                  <p:pic>
                    <p:nvPicPr>
                      <p:cNvPr id="0" name="Picture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666839"/>
                        <a:ext cx="1228725" cy="938213"/>
                      </a:xfrm>
                      <a:prstGeom prst="rect">
                        <a:avLst/>
                      </a:prstGeom>
                      <a:solidFill>
                        <a:schemeClr val="hlink"/>
                      </a:solidFill>
                    </p:spPr>
                  </p:pic>
                </p:oleObj>
              </mc:Fallback>
            </mc:AlternateContent>
          </a:graphicData>
        </a:graphic>
      </p:graphicFrame>
      <p:graphicFrame>
        <p:nvGraphicFramePr>
          <p:cNvPr id="1027" name="Object 3"/>
          <p:cNvGraphicFramePr>
            <a:graphicFrameLocks noChangeAspect="1"/>
          </p:cNvGraphicFramePr>
          <p:nvPr/>
        </p:nvGraphicFramePr>
        <p:xfrm>
          <a:off x="977900" y="1511300"/>
          <a:ext cx="7185025" cy="1447800"/>
        </p:xfrm>
        <a:graphic>
          <a:graphicData uri="http://schemas.openxmlformats.org/presentationml/2006/ole">
            <mc:AlternateContent xmlns:mc="http://schemas.openxmlformats.org/markup-compatibility/2006">
              <mc:Choice xmlns:v="urn:schemas-microsoft-com:vml" Requires="v">
                <p:oleObj spid="_x0000_s191747" name="Equation" r:id="rId5" imgW="3403600" imgH="685800" progId="Equation.3">
                  <p:embed/>
                </p:oleObj>
              </mc:Choice>
              <mc:Fallback>
                <p:oleObj name="Equation" r:id="rId5" imgW="3403600" imgH="685800" progId="Equation.3">
                  <p:embed/>
                  <p:pic>
                    <p:nvPicPr>
                      <p:cNvPr id="0" name="Picture 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1511300"/>
                        <a:ext cx="7185025" cy="1447800"/>
                      </a:xfrm>
                      <a:prstGeom prst="rect">
                        <a:avLst/>
                      </a:prstGeom>
                      <a:solidFill>
                        <a:schemeClr val="hlink"/>
                      </a:solidFill>
                    </p:spPr>
                  </p:pic>
                </p:oleObj>
              </mc:Fallback>
            </mc:AlternateContent>
          </a:graphicData>
        </a:graphic>
      </p:graphicFrame>
      <p:sp>
        <p:nvSpPr>
          <p:cNvPr id="5" name="TextBox 4"/>
          <p:cNvSpPr txBox="1"/>
          <p:nvPr/>
        </p:nvSpPr>
        <p:spPr>
          <a:xfrm>
            <a:off x="381000" y="4343400"/>
            <a:ext cx="8763000" cy="1200329"/>
          </a:xfrm>
          <a:prstGeom prst="rect">
            <a:avLst/>
          </a:prstGeom>
          <a:noFill/>
        </p:spPr>
        <p:txBody>
          <a:bodyPr wrap="square" rtlCol="0">
            <a:spAutoFit/>
          </a:bodyPr>
          <a:lstStyle/>
          <a:p>
            <a:r>
              <a:rPr lang="en-US" sz="2000" dirty="0" smtClean="0"/>
              <a:t>Reject H</a:t>
            </a:r>
            <a:r>
              <a:rPr lang="en-US" sz="2000" baseline="-25000" dirty="0" smtClean="0"/>
              <a:t>0</a:t>
            </a:r>
            <a:r>
              <a:rPr lang="en-US" sz="2000" dirty="0" smtClean="0"/>
              <a:t>  if t</a:t>
            </a:r>
            <a:r>
              <a:rPr lang="en-US" sz="2000" baseline="-25000" dirty="0" smtClean="0"/>
              <a:t>0</a:t>
            </a:r>
            <a:r>
              <a:rPr lang="en-US" sz="2000" dirty="0" smtClean="0"/>
              <a:t>  &gt; t</a:t>
            </a:r>
            <a:r>
              <a:rPr lang="en-US" sz="2000" baseline="-25000" dirty="0" smtClean="0">
                <a:latin typeface="Symbol" pitchFamily="18" charset="2"/>
              </a:rPr>
              <a:t>a/2, </a:t>
            </a:r>
            <a:r>
              <a:rPr lang="en-US" sz="2000" baseline="-25000" dirty="0" smtClean="0">
                <a:latin typeface="+mj-lt"/>
              </a:rPr>
              <a:t>n-</a:t>
            </a:r>
            <a:r>
              <a:rPr lang="en-US" sz="2000" baseline="-25000" dirty="0" smtClean="0">
                <a:latin typeface="Symbol" pitchFamily="18" charset="2"/>
              </a:rPr>
              <a:t>1</a:t>
            </a:r>
            <a:r>
              <a:rPr lang="en-US" sz="2000" dirty="0" smtClean="0"/>
              <a:t>       Reject H</a:t>
            </a:r>
            <a:r>
              <a:rPr lang="en-US" sz="2000" baseline="-25000" dirty="0" smtClean="0"/>
              <a:t>0</a:t>
            </a:r>
            <a:r>
              <a:rPr lang="en-US" sz="2000" dirty="0" smtClean="0"/>
              <a:t>   if  t</a:t>
            </a:r>
            <a:r>
              <a:rPr lang="en-US" sz="2000" baseline="-25000" dirty="0" smtClean="0"/>
              <a:t>0</a:t>
            </a:r>
            <a:r>
              <a:rPr lang="en-US" sz="2000" dirty="0" smtClean="0"/>
              <a:t>   &gt;  t</a:t>
            </a:r>
            <a:r>
              <a:rPr lang="en-US" sz="2000" baseline="-25000" dirty="0" smtClean="0">
                <a:latin typeface="Symbol" pitchFamily="18" charset="2"/>
              </a:rPr>
              <a:t>a, </a:t>
            </a:r>
            <a:r>
              <a:rPr lang="en-US" sz="2000" baseline="-25000" dirty="0" smtClean="0">
                <a:latin typeface="+mj-lt"/>
              </a:rPr>
              <a:t>n-1</a:t>
            </a:r>
            <a:r>
              <a:rPr lang="en-US" sz="2000" dirty="0" smtClean="0"/>
              <a:t>        Reject H</a:t>
            </a:r>
            <a:r>
              <a:rPr lang="en-US" sz="2000" baseline="-25000" dirty="0" smtClean="0"/>
              <a:t>0</a:t>
            </a:r>
            <a:r>
              <a:rPr lang="en-US" sz="2000" dirty="0" smtClean="0"/>
              <a:t> if t</a:t>
            </a:r>
            <a:r>
              <a:rPr lang="en-US" sz="2000" baseline="-25000" dirty="0" smtClean="0"/>
              <a:t>0</a:t>
            </a:r>
            <a:r>
              <a:rPr lang="en-US" sz="2000" dirty="0" smtClean="0"/>
              <a:t> &lt;  - t</a:t>
            </a:r>
            <a:r>
              <a:rPr lang="en-US" sz="2000" baseline="-25000" dirty="0" smtClean="0">
                <a:latin typeface="Symbol" pitchFamily="18" charset="2"/>
              </a:rPr>
              <a:t>a, </a:t>
            </a:r>
            <a:r>
              <a:rPr lang="en-US" sz="2000" baseline="-25000" dirty="0" smtClean="0">
                <a:latin typeface="+mj-lt"/>
              </a:rPr>
              <a:t>n-1</a:t>
            </a:r>
            <a:r>
              <a:rPr lang="en-US" sz="2000" dirty="0" smtClean="0"/>
              <a:t> </a:t>
            </a:r>
          </a:p>
          <a:p>
            <a:r>
              <a:rPr lang="en-US" sz="2000" dirty="0" smtClean="0"/>
              <a:t>             or if  t</a:t>
            </a:r>
            <a:r>
              <a:rPr lang="en-US" sz="2000" baseline="-25000" dirty="0" smtClean="0"/>
              <a:t>0</a:t>
            </a:r>
            <a:r>
              <a:rPr lang="en-US" sz="2000" dirty="0" smtClean="0"/>
              <a:t> &lt; - </a:t>
            </a:r>
            <a:r>
              <a:rPr lang="en-US" sz="2000" dirty="0"/>
              <a:t>t</a:t>
            </a:r>
            <a:r>
              <a:rPr lang="en-US" sz="2000" baseline="-25000" dirty="0">
                <a:latin typeface="Symbol" pitchFamily="18" charset="2"/>
              </a:rPr>
              <a:t>a/2, </a:t>
            </a:r>
            <a:r>
              <a:rPr lang="en-US" sz="2000" baseline="-25000" dirty="0"/>
              <a:t>n-</a:t>
            </a:r>
            <a:r>
              <a:rPr lang="en-US" sz="2000" baseline="-25000" dirty="0">
                <a:latin typeface="Symbol" pitchFamily="18" charset="2"/>
              </a:rPr>
              <a:t>1</a:t>
            </a:r>
            <a:endParaRPr lang="en-US" sz="2000" dirty="0" smtClean="0"/>
          </a:p>
          <a:p>
            <a:endParaRPr lang="en-US" sz="1600" dirty="0" smtClean="0"/>
          </a:p>
          <a:p>
            <a:r>
              <a:rPr lang="en-US" sz="1600" dirty="0" smtClean="0"/>
              <a:t>** Using table, range on the P-value can found.  Using calculator, exact P-value can be found. ***</a:t>
            </a:r>
          </a:p>
        </p:txBody>
      </p:sp>
      <p:graphicFrame>
        <p:nvGraphicFramePr>
          <p:cNvPr id="2052" name="Object 4"/>
          <p:cNvGraphicFramePr>
            <a:graphicFrameLocks noChangeAspect="1"/>
          </p:cNvGraphicFramePr>
          <p:nvPr/>
        </p:nvGraphicFramePr>
        <p:xfrm>
          <a:off x="228600" y="3048000"/>
          <a:ext cx="8793163" cy="1311275"/>
        </p:xfrm>
        <a:graphic>
          <a:graphicData uri="http://schemas.openxmlformats.org/presentationml/2006/ole">
            <mc:AlternateContent xmlns:mc="http://schemas.openxmlformats.org/markup-compatibility/2006">
              <mc:Choice xmlns:v="urn:schemas-microsoft-com:vml" Requires="v">
                <p:oleObj spid="_x0000_s191748" name="Equation" r:id="rId7" imgW="5969000" imgH="889000" progId="Equation.3">
                  <p:embed/>
                </p:oleObj>
              </mc:Choice>
              <mc:Fallback>
                <p:oleObj name="Equation" r:id="rId7" imgW="5969000" imgH="889000" progId="Equation.3">
                  <p:embed/>
                  <p:pic>
                    <p:nvPicPr>
                      <p:cNvPr id="0" name="Picture 1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048000"/>
                        <a:ext cx="8793163" cy="1311275"/>
                      </a:xfrm>
                      <a:prstGeom prst="rect">
                        <a:avLst/>
                      </a:prstGeom>
                      <a:solidFill>
                        <a:schemeClr val="bg1"/>
                      </a:solidFill>
                    </p:spPr>
                  </p:pic>
                </p:oleObj>
              </mc:Fallback>
            </mc:AlternateContent>
          </a:graphicData>
        </a:graphic>
      </p:graphicFrame>
      <p:sp>
        <p:nvSpPr>
          <p:cNvPr id="8" name="Title 1"/>
          <p:cNvSpPr txBox="1">
            <a:spLocks/>
          </p:cNvSpPr>
          <p:nvPr/>
        </p:nvSpPr>
        <p:spPr>
          <a:xfrm>
            <a:off x="609600" y="2286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Case 2: Test of Hypothesis on </a:t>
            </a:r>
            <a:r>
              <a:rPr kumimoji="0" lang="en-US" sz="4400" b="0" i="0" u="none" strike="noStrike" kern="1200" cap="none" spc="0" normalizeH="0" baseline="0" noProof="0" dirty="0" smtClean="0">
                <a:ln>
                  <a:noFill/>
                </a:ln>
                <a:solidFill>
                  <a:schemeClr val="tx1"/>
                </a:solidFill>
                <a:effectLst/>
                <a:uLnTx/>
                <a:uFillTx/>
                <a:latin typeface="Symbol" pitchFamily="18" charset="2"/>
                <a:ea typeface="+mj-ea"/>
                <a:cs typeface="+mj-cs"/>
              </a:rPr>
              <a:t>m</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smtClean="0">
                <a:ln>
                  <a:noFill/>
                </a:ln>
                <a:solidFill>
                  <a:schemeClr val="tx1"/>
                </a:solidFill>
                <a:effectLst/>
                <a:uLnTx/>
                <a:uFillTx/>
                <a:latin typeface="Symbol" pitchFamily="18" charset="2"/>
                <a:ea typeface="+mj-ea"/>
                <a:cs typeface="+mj-cs"/>
              </a:rPr>
              <a:t>s </a:t>
            </a:r>
            <a:r>
              <a:rPr lang="en-US" sz="4400" dirty="0" err="1" smtClean="0">
                <a:latin typeface="+mj-lt"/>
                <a:ea typeface="+mj-ea"/>
                <a:cs typeface="+mj-cs"/>
              </a:rPr>
              <a:t>Unk</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nown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pPr>
              <a:defRPr/>
            </a:pPr>
            <a:fld id="{1E15E125-4393-414F-89EB-A81A401B5988}" type="slidenum">
              <a:rPr lang="en-US" smtClean="0"/>
              <a:pPr>
                <a:defRPr/>
              </a:pPr>
              <a:t>47</a:t>
            </a:fld>
            <a:endParaRPr lang="en-US" dirty="0"/>
          </a:p>
        </p:txBody>
      </p:sp>
      <p:sp>
        <p:nvSpPr>
          <p:cNvPr id="9" name="TextBox 8"/>
          <p:cNvSpPr txBox="1"/>
          <p:nvPr/>
        </p:nvSpPr>
        <p:spPr>
          <a:xfrm>
            <a:off x="1828800" y="5662794"/>
            <a:ext cx="2362200" cy="338554"/>
          </a:xfrm>
          <a:prstGeom prst="rect">
            <a:avLst/>
          </a:prstGeom>
          <a:solidFill>
            <a:schemeClr val="accent2">
              <a:lumMod val="20000"/>
              <a:lumOff val="80000"/>
            </a:schemeClr>
          </a:solidFill>
        </p:spPr>
        <p:txBody>
          <a:bodyPr wrap="square" rtlCol="0">
            <a:spAutoFit/>
          </a:bodyPr>
          <a:lstStyle/>
          <a:p>
            <a:r>
              <a:rPr lang="en-US" sz="1600" dirty="0" smtClean="0"/>
              <a:t>Reject H</a:t>
            </a:r>
            <a:r>
              <a:rPr lang="en-US" sz="1600" baseline="-25000" dirty="0" smtClean="0"/>
              <a:t>0</a:t>
            </a:r>
            <a:r>
              <a:rPr lang="en-US" sz="1600" dirty="0" smtClean="0"/>
              <a:t> if p-value is &lt; </a:t>
            </a:r>
            <a:r>
              <a:rPr lang="en-US" sz="1600" dirty="0" smtClean="0">
                <a:latin typeface="Symbol" pitchFamily="18" charset="2"/>
              </a:rPr>
              <a:t>a</a:t>
            </a:r>
            <a:endParaRPr lang="en-US" sz="1600" dirty="0">
              <a:latin typeface="Symbol" pitchFamily="18" charset="2"/>
            </a:endParaRPr>
          </a:p>
        </p:txBody>
      </p:sp>
      <p:sp>
        <p:nvSpPr>
          <p:cNvPr id="10" name="TextBox 9"/>
          <p:cNvSpPr txBox="1"/>
          <p:nvPr/>
        </p:nvSpPr>
        <p:spPr>
          <a:xfrm>
            <a:off x="4876800" y="5708960"/>
            <a:ext cx="2514600" cy="584775"/>
          </a:xfrm>
          <a:prstGeom prst="rect">
            <a:avLst/>
          </a:prstGeom>
          <a:solidFill>
            <a:srgbClr val="FFFF99"/>
          </a:solidFill>
        </p:spPr>
        <p:txBody>
          <a:bodyPr wrap="square" rtlCol="0">
            <a:spAutoFit/>
          </a:bodyPr>
          <a:lstStyle/>
          <a:p>
            <a:r>
              <a:rPr lang="en-US" sz="1600" dirty="0" smtClean="0"/>
              <a:t>TI-83/84:</a:t>
            </a:r>
          </a:p>
          <a:p>
            <a:r>
              <a:rPr lang="en-US" sz="1600" dirty="0" smtClean="0"/>
              <a:t>STAT→TESTS→2: </a:t>
            </a:r>
            <a:r>
              <a:rPr lang="en-US" sz="1600" dirty="0"/>
              <a:t>T</a:t>
            </a:r>
            <a:r>
              <a:rPr lang="en-US" sz="1600" dirty="0" smtClean="0"/>
              <a:t>-Test</a:t>
            </a:r>
            <a:endParaRPr lang="en-US" sz="1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12"/>
          </p:nvPr>
        </p:nvSpPr>
        <p:spPr>
          <a:noFill/>
        </p:spPr>
        <p:txBody>
          <a:bodyPr/>
          <a:lstStyle/>
          <a:p>
            <a:fld id="{B6B0472B-AF72-4941-B09E-4AD90D419E3C}" type="slidenum">
              <a:rPr lang="en-US" smtClean="0"/>
              <a:pPr/>
              <a:t>48</a:t>
            </a:fld>
            <a:endParaRPr lang="en-US" smtClean="0"/>
          </a:p>
        </p:txBody>
      </p:sp>
      <p:sp>
        <p:nvSpPr>
          <p:cNvPr id="82960" name="Rectangle 36"/>
          <p:cNvSpPr>
            <a:spLocks noGrp="1" noChangeArrowheads="1"/>
          </p:cNvSpPr>
          <p:nvPr>
            <p:ph type="title"/>
          </p:nvPr>
        </p:nvSpPr>
        <p:spPr>
          <a:xfrm>
            <a:off x="685800" y="381000"/>
            <a:ext cx="7772400" cy="1143000"/>
          </a:xfrm>
        </p:spPr>
        <p:txBody>
          <a:bodyPr/>
          <a:lstStyle/>
          <a:p>
            <a:r>
              <a:rPr lang="en-US" sz="4000" dirty="0" smtClean="0"/>
              <a:t>Two-Sided Confidence Interval on the Population Mean, </a:t>
            </a:r>
            <a:r>
              <a:rPr lang="en-US" sz="4000" dirty="0" smtClean="0">
                <a:latin typeface="Symbol" pitchFamily="18" charset="2"/>
              </a:rPr>
              <a:t>m, s</a:t>
            </a:r>
            <a:r>
              <a:rPr lang="en-US" sz="4000" dirty="0" smtClean="0"/>
              <a:t> Unknown</a:t>
            </a:r>
          </a:p>
        </p:txBody>
      </p:sp>
      <p:sp>
        <p:nvSpPr>
          <p:cNvPr id="82961" name="Rectangle 37"/>
          <p:cNvSpPr>
            <a:spLocks noGrp="1" noChangeArrowheads="1"/>
          </p:cNvSpPr>
          <p:nvPr>
            <p:ph type="body" idx="1"/>
          </p:nvPr>
        </p:nvSpPr>
        <p:spPr>
          <a:xfrm>
            <a:off x="762000" y="1752600"/>
            <a:ext cx="7315200" cy="2514600"/>
          </a:xfrm>
        </p:spPr>
        <p:txBody>
          <a:bodyPr/>
          <a:lstStyle/>
          <a:p>
            <a:r>
              <a:rPr lang="en-US" sz="2400" dirty="0" smtClean="0"/>
              <a:t>For </a:t>
            </a:r>
            <a:r>
              <a:rPr lang="en-US" sz="2400" dirty="0" smtClean="0">
                <a:latin typeface="Symbol" pitchFamily="18" charset="2"/>
              </a:rPr>
              <a:t>a</a:t>
            </a:r>
            <a:r>
              <a:rPr lang="en-US" sz="2400" dirty="0" smtClean="0"/>
              <a:t>, determine the numerical values of L and U, symmetric about </a:t>
            </a:r>
            <a:r>
              <a:rPr lang="en-US" sz="2400" dirty="0" smtClean="0">
                <a:latin typeface="Symbol" pitchFamily="18" charset="2"/>
              </a:rPr>
              <a:t>m</a:t>
            </a:r>
            <a:r>
              <a:rPr lang="en-US" sz="2400" dirty="0" smtClean="0"/>
              <a:t>, such that P(L </a:t>
            </a:r>
            <a:r>
              <a:rPr lang="en-US" sz="2400" u="sng" dirty="0" smtClean="0"/>
              <a:t>&lt;</a:t>
            </a:r>
            <a:r>
              <a:rPr lang="en-US" sz="2400" dirty="0" smtClean="0"/>
              <a:t> </a:t>
            </a:r>
            <a:r>
              <a:rPr lang="en-US" sz="2400" dirty="0" smtClean="0">
                <a:latin typeface="Symbol" pitchFamily="18" charset="2"/>
              </a:rPr>
              <a:t>m</a:t>
            </a:r>
            <a:r>
              <a:rPr lang="en-US" sz="2400" dirty="0" smtClean="0"/>
              <a:t> </a:t>
            </a:r>
            <a:r>
              <a:rPr lang="en-US" sz="2400" u="sng" dirty="0" smtClean="0"/>
              <a:t>&lt;</a:t>
            </a:r>
            <a:r>
              <a:rPr lang="en-US" sz="2400" dirty="0" smtClean="0"/>
              <a:t> U) = 1 - </a:t>
            </a:r>
            <a:r>
              <a:rPr lang="en-US" sz="2400" dirty="0" smtClean="0">
                <a:latin typeface="Symbol" pitchFamily="18" charset="2"/>
              </a:rPr>
              <a:t>a </a:t>
            </a:r>
            <a:r>
              <a:rPr lang="en-US" sz="2400" dirty="0" smtClean="0"/>
              <a:t>  </a:t>
            </a:r>
          </a:p>
        </p:txBody>
      </p:sp>
      <p:graphicFrame>
        <p:nvGraphicFramePr>
          <p:cNvPr id="228353" name="Object 1"/>
          <p:cNvGraphicFramePr>
            <a:graphicFrameLocks noChangeAspect="1"/>
          </p:cNvGraphicFramePr>
          <p:nvPr>
            <p:extLst>
              <p:ext uri="{D42A27DB-BD31-4B8C-83A1-F6EECF244321}">
                <p14:modId xmlns:p14="http://schemas.microsoft.com/office/powerpoint/2010/main" val="4237145258"/>
              </p:ext>
            </p:extLst>
          </p:nvPr>
        </p:nvGraphicFramePr>
        <p:xfrm>
          <a:off x="609600" y="2819400"/>
          <a:ext cx="2743200" cy="2283028"/>
        </p:xfrm>
        <a:graphic>
          <a:graphicData uri="http://schemas.openxmlformats.org/presentationml/2006/ole">
            <mc:AlternateContent xmlns:mc="http://schemas.openxmlformats.org/markup-compatibility/2006">
              <mc:Choice xmlns:v="urn:schemas-microsoft-com:vml" Requires="v">
                <p:oleObj spid="_x0000_s276566" name="Equation" r:id="rId4" imgW="1066800" imgH="889000" progId="Equation.3">
                  <p:embed/>
                </p:oleObj>
              </mc:Choice>
              <mc:Fallback>
                <p:oleObj name="Equation" r:id="rId4" imgW="1066800" imgH="889000" progId="Equation.3">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2743200" cy="2283028"/>
                      </a:xfrm>
                      <a:prstGeom prst="rect">
                        <a:avLst/>
                      </a:prstGeom>
                      <a:solidFill>
                        <a:schemeClr val="hlink"/>
                      </a:solidFill>
                    </p:spPr>
                  </p:pic>
                </p:oleObj>
              </mc:Fallback>
            </mc:AlternateContent>
          </a:graphicData>
        </a:graphic>
      </p:graphicFrame>
      <p:sp>
        <p:nvSpPr>
          <p:cNvPr id="6" name="TextBox 5"/>
          <p:cNvSpPr txBox="1"/>
          <p:nvPr/>
        </p:nvSpPr>
        <p:spPr>
          <a:xfrm>
            <a:off x="3733800" y="2967789"/>
            <a:ext cx="4724400" cy="1200329"/>
          </a:xfrm>
          <a:prstGeom prst="rect">
            <a:avLst/>
          </a:prstGeom>
          <a:noFill/>
        </p:spPr>
        <p:txBody>
          <a:bodyPr wrap="square" rtlCol="0">
            <a:spAutoFit/>
          </a:bodyPr>
          <a:lstStyle/>
          <a:p>
            <a:r>
              <a:rPr lang="en-US" dirty="0" smtClean="0"/>
              <a:t>TI-83/84:</a:t>
            </a:r>
          </a:p>
          <a:p>
            <a:r>
              <a:rPr lang="en-US" dirty="0" smtClean="0"/>
              <a:t>STAT →TESTS →8: </a:t>
            </a:r>
            <a:r>
              <a:rPr lang="en-US" dirty="0" err="1" smtClean="0"/>
              <a:t>TInterval</a:t>
            </a:r>
            <a:endParaRPr lang="en-US" dirty="0"/>
          </a:p>
          <a:p>
            <a:endParaRPr 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8353"/>
                                        </p:tgtEl>
                                        <p:attrNameLst>
                                          <p:attrName>style.visibility</p:attrName>
                                        </p:attrNameLst>
                                      </p:cBhvr>
                                      <p:to>
                                        <p:strVal val="visible"/>
                                      </p:to>
                                    </p:set>
                                    <p:anim calcmode="lin" valueType="num">
                                      <p:cBhvr additive="base">
                                        <p:cTn id="7" dur="500" fill="hold"/>
                                        <p:tgtEl>
                                          <p:spTgt spid="228353"/>
                                        </p:tgtEl>
                                        <p:attrNameLst>
                                          <p:attrName>ppt_x</p:attrName>
                                        </p:attrNameLst>
                                      </p:cBhvr>
                                      <p:tavLst>
                                        <p:tav tm="0">
                                          <p:val>
                                            <p:strVal val="0-#ppt_w/2"/>
                                          </p:val>
                                        </p:tav>
                                        <p:tav tm="100000">
                                          <p:val>
                                            <p:strVal val="#ppt_x"/>
                                          </p:val>
                                        </p:tav>
                                      </p:tavLst>
                                    </p:anim>
                                    <p:anim calcmode="lin" valueType="num">
                                      <p:cBhvr additive="base">
                                        <p:cTn id="8" dur="500" fill="hold"/>
                                        <p:tgtEl>
                                          <p:spTgt spid="2283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12"/>
          </p:nvPr>
        </p:nvSpPr>
        <p:spPr>
          <a:noFill/>
        </p:spPr>
        <p:txBody>
          <a:bodyPr/>
          <a:lstStyle/>
          <a:p>
            <a:fld id="{B6B0472B-AF72-4941-B09E-4AD90D419E3C}" type="slidenum">
              <a:rPr lang="en-US" smtClean="0"/>
              <a:pPr/>
              <a:t>49</a:t>
            </a:fld>
            <a:endParaRPr lang="en-US" smtClean="0"/>
          </a:p>
        </p:txBody>
      </p:sp>
      <p:sp>
        <p:nvSpPr>
          <p:cNvPr id="82960" name="Rectangle 36"/>
          <p:cNvSpPr>
            <a:spLocks noGrp="1" noChangeArrowheads="1"/>
          </p:cNvSpPr>
          <p:nvPr>
            <p:ph type="title"/>
          </p:nvPr>
        </p:nvSpPr>
        <p:spPr>
          <a:xfrm>
            <a:off x="685800" y="381000"/>
            <a:ext cx="7772400" cy="1143000"/>
          </a:xfrm>
        </p:spPr>
        <p:txBody>
          <a:bodyPr/>
          <a:lstStyle/>
          <a:p>
            <a:r>
              <a:rPr lang="en-US" sz="4000" dirty="0" smtClean="0"/>
              <a:t>One-Sided Confidence Interval on the Population Mean </a:t>
            </a:r>
            <a:r>
              <a:rPr lang="en-US" sz="4000" dirty="0" smtClean="0">
                <a:latin typeface="Symbol" pitchFamily="18" charset="2"/>
              </a:rPr>
              <a:t>m, s  </a:t>
            </a:r>
            <a:r>
              <a:rPr lang="en-US" sz="4000" dirty="0" smtClean="0"/>
              <a:t>Unknown</a:t>
            </a:r>
          </a:p>
        </p:txBody>
      </p:sp>
      <p:sp>
        <p:nvSpPr>
          <p:cNvPr id="82961" name="Rectangle 37"/>
          <p:cNvSpPr>
            <a:spLocks noGrp="1" noChangeArrowheads="1"/>
          </p:cNvSpPr>
          <p:nvPr>
            <p:ph type="body" idx="1"/>
          </p:nvPr>
        </p:nvSpPr>
        <p:spPr>
          <a:xfrm>
            <a:off x="762000" y="1752600"/>
            <a:ext cx="7315200" cy="2514600"/>
          </a:xfrm>
        </p:spPr>
        <p:txBody>
          <a:bodyPr/>
          <a:lstStyle/>
          <a:p>
            <a:r>
              <a:rPr lang="en-US" sz="2400" dirty="0" smtClean="0"/>
              <a:t>Lower Confidence Interval</a:t>
            </a:r>
          </a:p>
          <a:p>
            <a:pPr lvl="1"/>
            <a:r>
              <a:rPr lang="en-US" sz="2000" dirty="0" smtClean="0"/>
              <a:t>Determine L such that P(L </a:t>
            </a:r>
            <a:r>
              <a:rPr lang="en-US" sz="2000" u="sng" dirty="0" smtClean="0"/>
              <a:t>&lt;</a:t>
            </a:r>
            <a:r>
              <a:rPr lang="en-US" sz="2000" dirty="0" smtClean="0"/>
              <a:t> </a:t>
            </a:r>
            <a:r>
              <a:rPr lang="en-US" sz="2000" dirty="0" smtClean="0">
                <a:latin typeface="Symbol" pitchFamily="18" charset="2"/>
              </a:rPr>
              <a:t>m</a:t>
            </a:r>
            <a:r>
              <a:rPr lang="en-US" sz="2000" dirty="0" smtClean="0"/>
              <a:t> ) = 1 - </a:t>
            </a:r>
            <a:r>
              <a:rPr lang="en-US" sz="2000" dirty="0" smtClean="0">
                <a:latin typeface="Symbol" pitchFamily="18" charset="2"/>
              </a:rPr>
              <a:t>a </a:t>
            </a:r>
            <a:r>
              <a:rPr lang="en-US" sz="2000" dirty="0" smtClean="0"/>
              <a:t> </a:t>
            </a:r>
          </a:p>
          <a:p>
            <a:r>
              <a:rPr lang="en-US" sz="2000" dirty="0" smtClean="0"/>
              <a:t> </a:t>
            </a:r>
          </a:p>
          <a:p>
            <a:endParaRPr lang="en-US" sz="2000" dirty="0" smtClean="0"/>
          </a:p>
          <a:p>
            <a:r>
              <a:rPr lang="en-US" sz="2400" dirty="0" smtClean="0"/>
              <a:t>Upper Confidence Interval</a:t>
            </a:r>
          </a:p>
          <a:p>
            <a:pPr lvl="1"/>
            <a:r>
              <a:rPr lang="en-US" sz="2000" dirty="0" smtClean="0"/>
              <a:t>Determine U such that P(</a:t>
            </a:r>
            <a:r>
              <a:rPr lang="en-US" sz="2000" dirty="0" smtClean="0">
                <a:latin typeface="Symbol" pitchFamily="18" charset="2"/>
              </a:rPr>
              <a:t>m</a:t>
            </a:r>
            <a:r>
              <a:rPr lang="en-US" sz="2000" dirty="0" smtClean="0"/>
              <a:t> </a:t>
            </a:r>
            <a:r>
              <a:rPr lang="en-US" sz="2000" u="sng" dirty="0" smtClean="0"/>
              <a:t>&lt;</a:t>
            </a:r>
            <a:r>
              <a:rPr lang="en-US" sz="2000" dirty="0" smtClean="0"/>
              <a:t> U) = 1 - </a:t>
            </a:r>
            <a:r>
              <a:rPr lang="en-US" sz="2000" dirty="0" smtClean="0">
                <a:latin typeface="Symbol" pitchFamily="18" charset="2"/>
              </a:rPr>
              <a:t>a </a:t>
            </a:r>
            <a:r>
              <a:rPr lang="en-US" sz="2000" dirty="0" smtClean="0"/>
              <a:t>  </a:t>
            </a:r>
          </a:p>
          <a:p>
            <a:pPr lvl="1"/>
            <a:endParaRPr lang="en-US" sz="2000" dirty="0" smtClean="0"/>
          </a:p>
        </p:txBody>
      </p:sp>
      <p:graphicFrame>
        <p:nvGraphicFramePr>
          <p:cNvPr id="230401" name="Object 1"/>
          <p:cNvGraphicFramePr>
            <a:graphicFrameLocks noChangeAspect="1"/>
          </p:cNvGraphicFramePr>
          <p:nvPr/>
        </p:nvGraphicFramePr>
        <p:xfrm>
          <a:off x="5837238" y="1981200"/>
          <a:ext cx="1736725" cy="711200"/>
        </p:xfrm>
        <a:graphic>
          <a:graphicData uri="http://schemas.openxmlformats.org/presentationml/2006/ole">
            <mc:AlternateContent xmlns:mc="http://schemas.openxmlformats.org/markup-compatibility/2006">
              <mc:Choice xmlns:v="urn:schemas-microsoft-com:vml" Requires="v">
                <p:oleObj spid="_x0000_s277672" name="Equation" r:id="rId4" imgW="1028700" imgH="419100" progId="Equation.3">
                  <p:embed/>
                </p:oleObj>
              </mc:Choice>
              <mc:Fallback>
                <p:oleObj name="Equation" r:id="rId4" imgW="1028700" imgH="419100" progId="Equation.3">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7238" y="1981200"/>
                        <a:ext cx="1736725" cy="711200"/>
                      </a:xfrm>
                      <a:prstGeom prst="rect">
                        <a:avLst/>
                      </a:prstGeom>
                      <a:solidFill>
                        <a:schemeClr val="hlink"/>
                      </a:solidFill>
                    </p:spPr>
                  </p:pic>
                </p:oleObj>
              </mc:Fallback>
            </mc:AlternateContent>
          </a:graphicData>
        </a:graphic>
      </p:graphicFrame>
      <p:graphicFrame>
        <p:nvGraphicFramePr>
          <p:cNvPr id="230402" name="Object 2"/>
          <p:cNvGraphicFramePr>
            <a:graphicFrameLocks noChangeAspect="1"/>
          </p:cNvGraphicFramePr>
          <p:nvPr/>
        </p:nvGraphicFramePr>
        <p:xfrm>
          <a:off x="5967413" y="3429000"/>
          <a:ext cx="1781175" cy="711200"/>
        </p:xfrm>
        <a:graphic>
          <a:graphicData uri="http://schemas.openxmlformats.org/presentationml/2006/ole">
            <mc:AlternateContent xmlns:mc="http://schemas.openxmlformats.org/markup-compatibility/2006">
              <mc:Choice xmlns:v="urn:schemas-microsoft-com:vml" Requires="v">
                <p:oleObj spid="_x0000_s277673" name="Equation" r:id="rId6" imgW="1054100" imgH="419100" progId="Equation.3">
                  <p:embed/>
                </p:oleObj>
              </mc:Choice>
              <mc:Fallback>
                <p:oleObj name="Equation" r:id="rId6" imgW="1054100" imgH="419100" progId="Equation.3">
                  <p:embed/>
                  <p:pic>
                    <p:nvPicPr>
                      <p:cNvPr id="0" name="Picture 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7413" y="3429000"/>
                        <a:ext cx="1781175" cy="711200"/>
                      </a:xfrm>
                      <a:prstGeom prst="rect">
                        <a:avLst/>
                      </a:prstGeom>
                      <a:solidFill>
                        <a:schemeClr val="hlink"/>
                      </a:solidFill>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0401"/>
                                        </p:tgtEl>
                                        <p:attrNameLst>
                                          <p:attrName>style.visibility</p:attrName>
                                        </p:attrNameLst>
                                      </p:cBhvr>
                                      <p:to>
                                        <p:strVal val="visible"/>
                                      </p:to>
                                    </p:set>
                                    <p:anim calcmode="lin" valueType="num">
                                      <p:cBhvr additive="base">
                                        <p:cTn id="7" dur="500" fill="hold"/>
                                        <p:tgtEl>
                                          <p:spTgt spid="230401"/>
                                        </p:tgtEl>
                                        <p:attrNameLst>
                                          <p:attrName>ppt_x</p:attrName>
                                        </p:attrNameLst>
                                      </p:cBhvr>
                                      <p:tavLst>
                                        <p:tav tm="0">
                                          <p:val>
                                            <p:strVal val="0-#ppt_w/2"/>
                                          </p:val>
                                        </p:tav>
                                        <p:tav tm="100000">
                                          <p:val>
                                            <p:strVal val="#ppt_x"/>
                                          </p:val>
                                        </p:tav>
                                      </p:tavLst>
                                    </p:anim>
                                    <p:anim calcmode="lin" valueType="num">
                                      <p:cBhvr additive="base">
                                        <p:cTn id="8"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0402"/>
                                        </p:tgtEl>
                                        <p:attrNameLst>
                                          <p:attrName>style.visibility</p:attrName>
                                        </p:attrNameLst>
                                      </p:cBhvr>
                                      <p:to>
                                        <p:strVal val="visible"/>
                                      </p:to>
                                    </p:set>
                                    <p:anim calcmode="lin" valueType="num">
                                      <p:cBhvr additive="base">
                                        <p:cTn id="13" dur="500" fill="hold"/>
                                        <p:tgtEl>
                                          <p:spTgt spid="230402"/>
                                        </p:tgtEl>
                                        <p:attrNameLst>
                                          <p:attrName>ppt_x</p:attrName>
                                        </p:attrNameLst>
                                      </p:cBhvr>
                                      <p:tavLst>
                                        <p:tav tm="0">
                                          <p:val>
                                            <p:strVal val="0-#ppt_w/2"/>
                                          </p:val>
                                        </p:tav>
                                        <p:tav tm="100000">
                                          <p:val>
                                            <p:strVal val="#ppt_x"/>
                                          </p:val>
                                        </p:tav>
                                      </p:tavLst>
                                    </p:anim>
                                    <p:anim calcmode="lin" valueType="num">
                                      <p:cBhvr additive="base">
                                        <p:cTn id="14" dur="500" fill="hold"/>
                                        <p:tgtEl>
                                          <p:spTgt spid="2304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685800" y="2286000"/>
            <a:ext cx="7772400" cy="1143000"/>
          </a:xfrm>
        </p:spPr>
        <p:txBody>
          <a:bodyPr/>
          <a:lstStyle/>
          <a:p>
            <a:r>
              <a:rPr lang="en-US" dirty="0" smtClean="0"/>
              <a:t>Case I: Hypothesis Testing on the mean (</a:t>
            </a:r>
            <a:r>
              <a:rPr lang="en-US" dirty="0" smtClean="0">
                <a:latin typeface="Symbol" pitchFamily="18" charset="2"/>
              </a:rPr>
              <a:t>m</a:t>
            </a:r>
            <a:r>
              <a:rPr lang="en-US" dirty="0" smtClean="0"/>
              <a:t>) of a population, variance (</a:t>
            </a:r>
            <a:r>
              <a:rPr lang="en-US" dirty="0" smtClean="0">
                <a:latin typeface="Symbol" pitchFamily="18" charset="2"/>
              </a:rPr>
              <a:t>s</a:t>
            </a:r>
            <a:r>
              <a:rPr lang="en-US" baseline="30000" dirty="0" smtClean="0">
                <a:latin typeface="Symbol" pitchFamily="18" charset="2"/>
              </a:rPr>
              <a:t>2</a:t>
            </a:r>
            <a:r>
              <a:rPr lang="en-US" dirty="0" smtClean="0"/>
              <a:t> ) known</a:t>
            </a:r>
          </a:p>
        </p:txBody>
      </p:sp>
      <p:sp>
        <p:nvSpPr>
          <p:cNvPr id="2" name="Subtitle 1"/>
          <p:cNvSpPr>
            <a:spLocks noGrp="1"/>
          </p:cNvSpPr>
          <p:nvPr>
            <p:ph type="subTitle" idx="1"/>
          </p:nvPr>
        </p:nvSpPr>
        <p:spPr/>
        <p:txBody>
          <a:bodyPr/>
          <a:lstStyle/>
          <a:p>
            <a:endParaRPr lang="en-US" dirty="0"/>
          </a:p>
        </p:txBody>
      </p:sp>
    </p:spTree>
    <p:custDataLst>
      <p:tags r:id="rId1"/>
    </p:custDataLst>
    <p:extLst>
      <p:ext uri="{BB962C8B-B14F-4D97-AF65-F5344CB8AC3E}">
        <p14:creationId xmlns:p14="http://schemas.microsoft.com/office/powerpoint/2010/main" val="11876279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43000"/>
          </a:xfrm>
        </p:spPr>
        <p:txBody>
          <a:bodyPr/>
          <a:lstStyle/>
          <a:p>
            <a:r>
              <a:rPr lang="en-US" dirty="0"/>
              <a:t> </a:t>
            </a:r>
            <a:r>
              <a:rPr lang="en-US" dirty="0" smtClean="0"/>
              <a:t>Case 2:Computing the p-value </a:t>
            </a:r>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50</a:t>
            </a:fld>
            <a:endParaRPr lang="en-US"/>
          </a:p>
        </p:txBody>
      </p:sp>
      <p:sp>
        <p:nvSpPr>
          <p:cNvPr id="4" name="TextBox 3"/>
          <p:cNvSpPr txBox="1"/>
          <p:nvPr/>
        </p:nvSpPr>
        <p:spPr>
          <a:xfrm>
            <a:off x="347133" y="1371600"/>
            <a:ext cx="5901267" cy="4770537"/>
          </a:xfrm>
          <a:prstGeom prst="rect">
            <a:avLst/>
          </a:prstGeom>
          <a:noFill/>
        </p:spPr>
        <p:txBody>
          <a:bodyPr wrap="square" rtlCol="0">
            <a:spAutoFit/>
          </a:bodyPr>
          <a:lstStyle/>
          <a:p>
            <a:pPr marL="342900" indent="-342900">
              <a:buFont typeface="+mj-lt"/>
              <a:buAutoNum type="arabicPeriod"/>
            </a:pPr>
            <a:r>
              <a:rPr lang="en-US" sz="1600" dirty="0" smtClean="0"/>
              <a:t>Draw the </a:t>
            </a:r>
            <a:r>
              <a:rPr lang="en-US" sz="1600" dirty="0" err="1" smtClean="0"/>
              <a:t>pdf</a:t>
            </a:r>
            <a:r>
              <a:rPr lang="en-US" sz="1600" dirty="0" smtClean="0"/>
              <a:t> of the sample mean showing the numerical values of </a:t>
            </a:r>
            <a:r>
              <a:rPr lang="en-US" sz="1600" dirty="0" smtClean="0">
                <a:latin typeface="Symbol" pitchFamily="18" charset="2"/>
              </a:rPr>
              <a:t>m</a:t>
            </a:r>
            <a:r>
              <a:rPr lang="en-US" sz="1600" baseline="-25000" dirty="0" smtClean="0"/>
              <a:t>0</a:t>
            </a:r>
            <a:r>
              <a:rPr lang="en-US" sz="1600" dirty="0" smtClean="0"/>
              <a:t> and </a:t>
            </a:r>
            <a:r>
              <a:rPr lang="en-US" sz="1600" dirty="0" smtClean="0">
                <a:latin typeface="+mn-lt"/>
              </a:rPr>
              <a:t>the std. dev. of the sample mean, </a:t>
            </a:r>
          </a:p>
          <a:p>
            <a:pPr marL="342900" indent="-342900">
              <a:buFont typeface="+mj-lt"/>
              <a:buAutoNum type="arabicPeriod"/>
            </a:pPr>
            <a:r>
              <a:rPr lang="en-US" sz="1600" dirty="0" smtClean="0"/>
              <a:t>Clearly state the null and alternative hypotheses, H</a:t>
            </a:r>
            <a:r>
              <a:rPr lang="en-US" sz="1600" baseline="-25000" dirty="0" smtClean="0"/>
              <a:t>0</a:t>
            </a:r>
            <a:r>
              <a:rPr lang="en-US" sz="1600" dirty="0" smtClean="0"/>
              <a:t> and H</a:t>
            </a:r>
            <a:r>
              <a:rPr lang="en-US" sz="1600" baseline="-25000" dirty="0" smtClean="0"/>
              <a:t>1</a:t>
            </a:r>
            <a:r>
              <a:rPr lang="en-US" sz="1600" dirty="0" smtClean="0"/>
              <a:t>.</a:t>
            </a:r>
          </a:p>
          <a:p>
            <a:pPr marL="342900" indent="-342900">
              <a:buFont typeface="+mj-lt"/>
              <a:buAutoNum type="arabicPeriod"/>
            </a:pPr>
            <a:r>
              <a:rPr lang="en-US" sz="1600" dirty="0" smtClean="0"/>
              <a:t>Determine the numerical value of the test statistic, t</a:t>
            </a:r>
            <a:r>
              <a:rPr lang="en-US" sz="1600" baseline="-25000" dirty="0" smtClean="0"/>
              <a:t>0</a:t>
            </a:r>
            <a:r>
              <a:rPr lang="en-US" sz="1600" dirty="0" smtClean="0"/>
              <a:t> .</a:t>
            </a:r>
          </a:p>
          <a:p>
            <a:pPr marL="342900" indent="-342900">
              <a:buFont typeface="+mj-lt"/>
              <a:buAutoNum type="arabicPeriod"/>
            </a:pPr>
            <a:r>
              <a:rPr lang="en-US" sz="1600" dirty="0" smtClean="0"/>
              <a:t>Draw the </a:t>
            </a:r>
            <a:r>
              <a:rPr lang="en-US" sz="1600" dirty="0" err="1" smtClean="0"/>
              <a:t>pdf</a:t>
            </a:r>
            <a:r>
              <a:rPr lang="en-US" sz="1600" dirty="0" smtClean="0"/>
              <a:t> of T (recall that the mean is = 0)</a:t>
            </a:r>
          </a:p>
          <a:p>
            <a:endParaRPr lang="en-US" sz="1600" dirty="0" smtClean="0"/>
          </a:p>
          <a:p>
            <a:r>
              <a:rPr lang="en-US" sz="1600" dirty="0" smtClean="0">
                <a:solidFill>
                  <a:schemeClr val="accent2"/>
                </a:solidFill>
              </a:rPr>
              <a:t>If you have a </a:t>
            </a:r>
            <a:r>
              <a:rPr lang="en-US" sz="1600" u="sng" dirty="0" smtClean="0">
                <a:solidFill>
                  <a:schemeClr val="accent2"/>
                </a:solidFill>
              </a:rPr>
              <a:t>two-sided </a:t>
            </a:r>
            <a:r>
              <a:rPr lang="en-US" sz="1600" dirty="0" smtClean="0">
                <a:solidFill>
                  <a:schemeClr val="accent2"/>
                </a:solidFill>
              </a:rPr>
              <a:t>hypothesis test and the </a:t>
            </a:r>
            <a:r>
              <a:rPr lang="en-US" sz="1600" u="sng" dirty="0" smtClean="0">
                <a:solidFill>
                  <a:schemeClr val="accent2"/>
                </a:solidFill>
              </a:rPr>
              <a:t>test statistic is &lt; 0</a:t>
            </a:r>
            <a:r>
              <a:rPr lang="en-US" sz="1600" dirty="0" smtClean="0">
                <a:solidFill>
                  <a:schemeClr val="accent2"/>
                </a:solidFill>
              </a:rPr>
              <a:t>, the p-value is 2x (area </a:t>
            </a:r>
            <a:r>
              <a:rPr lang="en-US" sz="1600" u="sng" dirty="0" smtClean="0">
                <a:solidFill>
                  <a:schemeClr val="accent2"/>
                </a:solidFill>
              </a:rPr>
              <a:t>below</a:t>
            </a:r>
            <a:r>
              <a:rPr lang="en-US" sz="1600" dirty="0" smtClean="0">
                <a:solidFill>
                  <a:schemeClr val="accent2"/>
                </a:solidFill>
              </a:rPr>
              <a:t> the test statistic)</a:t>
            </a:r>
          </a:p>
          <a:p>
            <a:endParaRPr lang="en-US" sz="1600" dirty="0" smtClean="0">
              <a:solidFill>
                <a:schemeClr val="accent2"/>
              </a:solidFill>
            </a:endParaRPr>
          </a:p>
          <a:p>
            <a:r>
              <a:rPr lang="en-US" sz="1600" dirty="0" smtClean="0">
                <a:solidFill>
                  <a:schemeClr val="accent2"/>
                </a:solidFill>
              </a:rPr>
              <a:t>If you have a </a:t>
            </a:r>
            <a:r>
              <a:rPr lang="en-US" sz="1600" u="sng" dirty="0" smtClean="0">
                <a:solidFill>
                  <a:schemeClr val="accent2"/>
                </a:solidFill>
              </a:rPr>
              <a:t>two-sided</a:t>
            </a:r>
            <a:r>
              <a:rPr lang="en-US" sz="1600" dirty="0" smtClean="0">
                <a:solidFill>
                  <a:schemeClr val="accent2"/>
                </a:solidFill>
              </a:rPr>
              <a:t> hypothesis test and the </a:t>
            </a:r>
            <a:r>
              <a:rPr lang="en-US" sz="1600" u="sng" dirty="0" smtClean="0">
                <a:solidFill>
                  <a:schemeClr val="accent2"/>
                </a:solidFill>
              </a:rPr>
              <a:t>test statistic is &gt; 0</a:t>
            </a:r>
            <a:r>
              <a:rPr lang="en-US" sz="1600" dirty="0" smtClean="0">
                <a:solidFill>
                  <a:schemeClr val="accent2"/>
                </a:solidFill>
              </a:rPr>
              <a:t>, the p-value is 2x (area </a:t>
            </a:r>
            <a:r>
              <a:rPr lang="en-US" sz="1600" u="sng" dirty="0" smtClean="0">
                <a:solidFill>
                  <a:schemeClr val="accent2"/>
                </a:solidFill>
              </a:rPr>
              <a:t>above</a:t>
            </a:r>
            <a:r>
              <a:rPr lang="en-US" sz="1600" dirty="0" smtClean="0">
                <a:solidFill>
                  <a:schemeClr val="accent2"/>
                </a:solidFill>
              </a:rPr>
              <a:t> the test statistic).</a:t>
            </a:r>
          </a:p>
          <a:p>
            <a:endParaRPr lang="en-US" sz="1600" dirty="0" smtClean="0"/>
          </a:p>
          <a:p>
            <a:endParaRPr lang="en-US" sz="1600" dirty="0" smtClean="0"/>
          </a:p>
          <a:p>
            <a:r>
              <a:rPr lang="en-US" sz="1600" dirty="0" smtClean="0">
                <a:solidFill>
                  <a:srgbClr val="008000"/>
                </a:solidFill>
              </a:rPr>
              <a:t>If you have a </a:t>
            </a:r>
            <a:r>
              <a:rPr lang="en-US" sz="1600" u="sng" dirty="0" smtClean="0">
                <a:solidFill>
                  <a:srgbClr val="008000"/>
                </a:solidFill>
              </a:rPr>
              <a:t>one-sided</a:t>
            </a:r>
            <a:r>
              <a:rPr lang="en-US" sz="1600" dirty="0" smtClean="0">
                <a:solidFill>
                  <a:srgbClr val="008000"/>
                </a:solidFill>
              </a:rPr>
              <a:t> upper hypothesis test, the p-value is the area </a:t>
            </a:r>
            <a:r>
              <a:rPr lang="en-US" sz="1600" u="sng" dirty="0" smtClean="0">
                <a:solidFill>
                  <a:srgbClr val="008000"/>
                </a:solidFill>
              </a:rPr>
              <a:t>above</a:t>
            </a:r>
            <a:r>
              <a:rPr lang="en-US" sz="1600" dirty="0" smtClean="0">
                <a:solidFill>
                  <a:srgbClr val="008000"/>
                </a:solidFill>
              </a:rPr>
              <a:t> the test statistic.  The test statistic could be &lt; 0 or &gt; 0).</a:t>
            </a:r>
          </a:p>
          <a:p>
            <a:endParaRPr lang="en-US" sz="1600" dirty="0" smtClean="0"/>
          </a:p>
          <a:p>
            <a:endParaRPr lang="en-US" sz="1600" dirty="0"/>
          </a:p>
          <a:p>
            <a:r>
              <a:rPr lang="en-US" sz="1600" dirty="0" smtClean="0">
                <a:solidFill>
                  <a:srgbClr val="CC0000"/>
                </a:solidFill>
              </a:rPr>
              <a:t>If you have a </a:t>
            </a:r>
            <a:r>
              <a:rPr lang="en-US" sz="1600" u="sng" dirty="0" smtClean="0">
                <a:solidFill>
                  <a:srgbClr val="CC0000"/>
                </a:solidFill>
              </a:rPr>
              <a:t>one-sided</a:t>
            </a:r>
            <a:r>
              <a:rPr lang="en-US" sz="1600" dirty="0" smtClean="0">
                <a:solidFill>
                  <a:srgbClr val="CC0000"/>
                </a:solidFill>
              </a:rPr>
              <a:t> lower hypothesis test, the p-value is the area </a:t>
            </a:r>
            <a:r>
              <a:rPr lang="en-US" sz="1600" u="sng" dirty="0" smtClean="0">
                <a:solidFill>
                  <a:srgbClr val="CC0000"/>
                </a:solidFill>
              </a:rPr>
              <a:t>below</a:t>
            </a:r>
            <a:r>
              <a:rPr lang="en-US" sz="1600" dirty="0" smtClean="0">
                <a:solidFill>
                  <a:srgbClr val="CC0000"/>
                </a:solidFill>
              </a:rPr>
              <a:t> the test statistic.  The test statistic could be &lt; 0 or &gt; 0).</a:t>
            </a:r>
            <a:endParaRPr lang="en-US" sz="1600" dirty="0">
              <a:solidFill>
                <a:srgbClr val="CC0000"/>
              </a:solidFill>
            </a:endParaRPr>
          </a:p>
        </p:txBody>
      </p:sp>
      <p:sp>
        <p:nvSpPr>
          <p:cNvPr id="5" name="Rectangle 3"/>
          <p:cNvSpPr txBox="1">
            <a:spLocks noChangeArrowheads="1"/>
          </p:cNvSpPr>
          <p:nvPr/>
        </p:nvSpPr>
        <p:spPr>
          <a:xfrm>
            <a:off x="6629400" y="2590799"/>
            <a:ext cx="1447800" cy="104295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chemeClr val="accent2"/>
                </a:solidFill>
              </a:rPr>
              <a:t>Two-sided</a:t>
            </a:r>
          </a:p>
          <a:p>
            <a:pPr>
              <a:buFontTx/>
              <a:buNone/>
            </a:pPr>
            <a:r>
              <a:rPr lang="en-US" sz="1800" kern="0" dirty="0" smtClean="0">
                <a:solidFill>
                  <a:schemeClr val="accent2"/>
                </a:solidFill>
              </a:rPr>
              <a:t>H</a:t>
            </a:r>
            <a:r>
              <a:rPr lang="en-US" sz="1800" kern="0" baseline="-25000" dirty="0" smtClean="0">
                <a:solidFill>
                  <a:schemeClr val="accent2"/>
                </a:solidFill>
              </a:rPr>
              <a:t>0</a:t>
            </a:r>
            <a:r>
              <a:rPr lang="en-US" sz="1800" kern="0" dirty="0" smtClean="0">
                <a:solidFill>
                  <a:schemeClr val="accent2"/>
                </a:solidFill>
              </a:rPr>
              <a:t>: </a:t>
            </a:r>
            <a:r>
              <a:rPr lang="en-US" sz="1800" kern="0" dirty="0" smtClean="0">
                <a:solidFill>
                  <a:schemeClr val="accent2"/>
                </a:solidFill>
                <a:latin typeface="Symbol" pitchFamily="18" charset="2"/>
              </a:rPr>
              <a:t>m</a:t>
            </a:r>
            <a:r>
              <a:rPr lang="en-US" sz="1800" kern="0" dirty="0" smtClean="0">
                <a:solidFill>
                  <a:schemeClr val="accent2"/>
                </a:solidFill>
              </a:rPr>
              <a:t> = </a:t>
            </a:r>
            <a:r>
              <a:rPr lang="en-US" sz="1800" kern="0" dirty="0" smtClean="0">
                <a:solidFill>
                  <a:schemeClr val="accent2"/>
                </a:solidFill>
                <a:latin typeface="Symbol" pitchFamily="18" charset="2"/>
              </a:rPr>
              <a:t>m</a:t>
            </a:r>
            <a:r>
              <a:rPr lang="en-US" sz="1800" kern="0" baseline="-25000" dirty="0" smtClean="0">
                <a:solidFill>
                  <a:schemeClr val="accent2"/>
                </a:solidFill>
                <a:latin typeface="Symbol" pitchFamily="18" charset="2"/>
              </a:rPr>
              <a:t>0</a:t>
            </a:r>
            <a:endParaRPr lang="en-US" sz="1800" kern="0" dirty="0" smtClean="0">
              <a:solidFill>
                <a:schemeClr val="accent2"/>
              </a:solidFill>
              <a:latin typeface="Symbol" pitchFamily="18" charset="2"/>
            </a:endParaRPr>
          </a:p>
          <a:p>
            <a:pPr>
              <a:buFontTx/>
              <a:buNone/>
            </a:pPr>
            <a:r>
              <a:rPr lang="en-US" sz="1800" kern="0" dirty="0" smtClean="0">
                <a:solidFill>
                  <a:schemeClr val="accent2"/>
                </a:solidFill>
              </a:rPr>
              <a:t>H</a:t>
            </a:r>
            <a:r>
              <a:rPr lang="en-US" sz="1800" kern="0" baseline="-25000" dirty="0" smtClean="0">
                <a:solidFill>
                  <a:schemeClr val="accent2"/>
                </a:solidFill>
              </a:rPr>
              <a:t>1</a:t>
            </a:r>
            <a:r>
              <a:rPr lang="en-US" sz="1800" kern="0" dirty="0" smtClean="0">
                <a:solidFill>
                  <a:schemeClr val="accent2"/>
                </a:solidFill>
              </a:rPr>
              <a:t>: </a:t>
            </a:r>
            <a:r>
              <a:rPr lang="en-US" sz="1800" kern="0" dirty="0" smtClean="0">
                <a:solidFill>
                  <a:schemeClr val="accent2"/>
                </a:solidFill>
                <a:latin typeface="Symbol" pitchFamily="18" charset="2"/>
              </a:rPr>
              <a:t>m</a:t>
            </a:r>
            <a:r>
              <a:rPr lang="en-US" sz="1800" kern="0" dirty="0" smtClean="0">
                <a:solidFill>
                  <a:schemeClr val="accent2"/>
                </a:solidFill>
              </a:rPr>
              <a:t> </a:t>
            </a:r>
            <a:r>
              <a:rPr lang="en-US" sz="1800" kern="0" dirty="0">
                <a:solidFill>
                  <a:schemeClr val="accent2"/>
                </a:solidFill>
                <a:sym typeface="Symbol" pitchFamily="18" charset="2"/>
              </a:rPr>
              <a:t>≠</a:t>
            </a:r>
            <a:r>
              <a:rPr lang="en-US" sz="1800" kern="0" dirty="0" smtClean="0">
                <a:solidFill>
                  <a:schemeClr val="accent2"/>
                </a:solidFill>
                <a:sym typeface="Symbol" pitchFamily="18" charset="2"/>
              </a:rPr>
              <a:t> </a:t>
            </a:r>
            <a:r>
              <a:rPr lang="en-US" sz="1800" kern="0" dirty="0" smtClean="0">
                <a:solidFill>
                  <a:schemeClr val="accent2"/>
                </a:solidFill>
                <a:latin typeface="Symbol" pitchFamily="18" charset="2"/>
                <a:sym typeface="Symbol" pitchFamily="18" charset="2"/>
              </a:rPr>
              <a:t>m</a:t>
            </a:r>
            <a:r>
              <a:rPr lang="en-US" sz="1800" kern="0" baseline="-25000" dirty="0" smtClean="0">
                <a:solidFill>
                  <a:schemeClr val="accent2"/>
                </a:solidFill>
                <a:latin typeface="Symbol" pitchFamily="18" charset="2"/>
                <a:sym typeface="Symbol" pitchFamily="18" charset="2"/>
              </a:rPr>
              <a:t>0</a:t>
            </a:r>
            <a:endParaRPr lang="en-US" sz="1800" kern="0" dirty="0" smtClean="0">
              <a:solidFill>
                <a:schemeClr val="accent2"/>
              </a:solidFill>
              <a:latin typeface="Symbol" pitchFamily="18" charset="2"/>
            </a:endParaRPr>
          </a:p>
        </p:txBody>
      </p:sp>
      <p:sp>
        <p:nvSpPr>
          <p:cNvPr id="6" name="Rectangle 3"/>
          <p:cNvSpPr txBox="1">
            <a:spLocks noChangeArrowheads="1"/>
          </p:cNvSpPr>
          <p:nvPr/>
        </p:nvSpPr>
        <p:spPr>
          <a:xfrm>
            <a:off x="6477000" y="4114800"/>
            <a:ext cx="2057400" cy="990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rgbClr val="008000"/>
                </a:solidFill>
              </a:rPr>
              <a:t>One-sided upper</a:t>
            </a:r>
          </a:p>
          <a:p>
            <a:pPr>
              <a:buFontTx/>
              <a:buNone/>
            </a:pPr>
            <a:r>
              <a:rPr lang="en-US" sz="1800" kern="0" dirty="0" smtClean="0">
                <a:solidFill>
                  <a:srgbClr val="008000"/>
                </a:solidFill>
              </a:rPr>
              <a:t>H</a:t>
            </a:r>
            <a:r>
              <a:rPr lang="en-US" sz="1800" kern="0" baseline="-25000" dirty="0" smtClean="0">
                <a:solidFill>
                  <a:srgbClr val="008000"/>
                </a:solidFill>
              </a:rPr>
              <a:t>0</a:t>
            </a:r>
            <a:r>
              <a:rPr lang="en-US" sz="1800" kern="0" dirty="0" smtClean="0">
                <a:solidFill>
                  <a:srgbClr val="008000"/>
                </a:solidFill>
              </a:rPr>
              <a:t>: </a:t>
            </a:r>
            <a:r>
              <a:rPr lang="en-US" sz="1800" kern="0" dirty="0" smtClean="0">
                <a:solidFill>
                  <a:srgbClr val="008000"/>
                </a:solidFill>
                <a:latin typeface="Symbol" pitchFamily="18" charset="2"/>
              </a:rPr>
              <a:t>m</a:t>
            </a:r>
            <a:r>
              <a:rPr lang="en-US" sz="1800" kern="0" dirty="0" smtClean="0">
                <a:solidFill>
                  <a:srgbClr val="008000"/>
                </a:solidFill>
              </a:rPr>
              <a:t> = </a:t>
            </a:r>
            <a:r>
              <a:rPr lang="en-US" sz="1800" kern="0" dirty="0" smtClean="0">
                <a:solidFill>
                  <a:srgbClr val="008000"/>
                </a:solidFill>
                <a:latin typeface="Symbol" pitchFamily="18" charset="2"/>
              </a:rPr>
              <a:t>m</a:t>
            </a:r>
            <a:r>
              <a:rPr lang="en-US" sz="1800" kern="0" baseline="-25000" dirty="0" smtClean="0">
                <a:solidFill>
                  <a:srgbClr val="008000"/>
                </a:solidFill>
                <a:latin typeface="Symbol" pitchFamily="18" charset="2"/>
              </a:rPr>
              <a:t>0</a:t>
            </a:r>
            <a:endParaRPr lang="en-US" sz="1800" kern="0" dirty="0" smtClean="0">
              <a:solidFill>
                <a:srgbClr val="008000"/>
              </a:solidFill>
              <a:latin typeface="Symbol" pitchFamily="18" charset="2"/>
            </a:endParaRPr>
          </a:p>
          <a:p>
            <a:pPr>
              <a:buFontTx/>
              <a:buNone/>
            </a:pPr>
            <a:r>
              <a:rPr lang="en-US" sz="1800" kern="0" dirty="0" smtClean="0">
                <a:solidFill>
                  <a:srgbClr val="008000"/>
                </a:solidFill>
              </a:rPr>
              <a:t>H</a:t>
            </a:r>
            <a:r>
              <a:rPr lang="en-US" sz="1800" kern="0" baseline="-25000" dirty="0" smtClean="0">
                <a:solidFill>
                  <a:srgbClr val="008000"/>
                </a:solidFill>
              </a:rPr>
              <a:t>1</a:t>
            </a:r>
            <a:r>
              <a:rPr lang="en-US" sz="1800" kern="0" dirty="0" smtClean="0">
                <a:solidFill>
                  <a:srgbClr val="008000"/>
                </a:solidFill>
              </a:rPr>
              <a:t>: </a:t>
            </a:r>
            <a:r>
              <a:rPr lang="en-US" sz="1800" kern="0" dirty="0" smtClean="0">
                <a:solidFill>
                  <a:srgbClr val="008000"/>
                </a:solidFill>
                <a:latin typeface="Symbol" pitchFamily="18" charset="2"/>
              </a:rPr>
              <a:t>m</a:t>
            </a:r>
            <a:r>
              <a:rPr lang="en-US" sz="1800" kern="0" dirty="0" smtClean="0">
                <a:solidFill>
                  <a:srgbClr val="008000"/>
                </a:solidFill>
              </a:rPr>
              <a:t> </a:t>
            </a:r>
            <a:r>
              <a:rPr lang="en-US" sz="1800" kern="0" dirty="0" smtClean="0">
                <a:solidFill>
                  <a:srgbClr val="008000"/>
                </a:solidFill>
                <a:sym typeface="Symbol" pitchFamily="18" charset="2"/>
              </a:rPr>
              <a:t>&gt; </a:t>
            </a:r>
            <a:r>
              <a:rPr lang="en-US" sz="1800" kern="0" dirty="0" smtClean="0">
                <a:solidFill>
                  <a:srgbClr val="008000"/>
                </a:solidFill>
                <a:latin typeface="Symbol" pitchFamily="18" charset="2"/>
                <a:sym typeface="Symbol" pitchFamily="18" charset="2"/>
              </a:rPr>
              <a:t>m</a:t>
            </a:r>
            <a:r>
              <a:rPr lang="en-US" sz="1800" kern="0" baseline="-25000" dirty="0" smtClean="0">
                <a:solidFill>
                  <a:srgbClr val="008000"/>
                </a:solidFill>
                <a:latin typeface="Symbol" pitchFamily="18" charset="2"/>
                <a:sym typeface="Symbol" pitchFamily="18" charset="2"/>
              </a:rPr>
              <a:t>0</a:t>
            </a:r>
            <a:endParaRPr lang="en-US" sz="1800" kern="0" dirty="0" smtClean="0">
              <a:solidFill>
                <a:srgbClr val="008000"/>
              </a:solidFill>
              <a:latin typeface="Symbol" pitchFamily="18" charset="2"/>
            </a:endParaRPr>
          </a:p>
        </p:txBody>
      </p:sp>
      <p:sp>
        <p:nvSpPr>
          <p:cNvPr id="7" name="Rectangle 3"/>
          <p:cNvSpPr txBox="1">
            <a:spLocks noChangeArrowheads="1"/>
          </p:cNvSpPr>
          <p:nvPr/>
        </p:nvSpPr>
        <p:spPr>
          <a:xfrm>
            <a:off x="6379632" y="5359398"/>
            <a:ext cx="2307167" cy="838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rgbClr val="CC0000"/>
                </a:solidFill>
              </a:rPr>
              <a:t>One-sided lower</a:t>
            </a:r>
          </a:p>
          <a:p>
            <a:pPr>
              <a:buFontTx/>
              <a:buNone/>
            </a:pPr>
            <a:r>
              <a:rPr lang="en-US" sz="1800" kern="0" dirty="0" smtClean="0">
                <a:solidFill>
                  <a:srgbClr val="CC0000"/>
                </a:solidFill>
              </a:rPr>
              <a:t>H</a:t>
            </a:r>
            <a:r>
              <a:rPr lang="en-US" sz="1800" kern="0" baseline="-25000" dirty="0" smtClean="0">
                <a:solidFill>
                  <a:srgbClr val="CC0000"/>
                </a:solidFill>
              </a:rPr>
              <a:t>0</a:t>
            </a:r>
            <a:r>
              <a:rPr lang="en-US" sz="1800" kern="0" dirty="0" smtClean="0">
                <a:solidFill>
                  <a:srgbClr val="CC0000"/>
                </a:solidFill>
              </a:rPr>
              <a:t>: </a:t>
            </a:r>
            <a:r>
              <a:rPr lang="en-US" sz="1800" kern="0" dirty="0" smtClean="0">
                <a:solidFill>
                  <a:srgbClr val="CC0000"/>
                </a:solidFill>
                <a:latin typeface="Symbol" pitchFamily="18" charset="2"/>
              </a:rPr>
              <a:t>m</a:t>
            </a:r>
            <a:r>
              <a:rPr lang="en-US" sz="1800" kern="0" dirty="0" smtClean="0">
                <a:solidFill>
                  <a:srgbClr val="CC0000"/>
                </a:solidFill>
              </a:rPr>
              <a:t> = </a:t>
            </a:r>
            <a:r>
              <a:rPr lang="en-US" sz="1800" kern="0" dirty="0" smtClean="0">
                <a:solidFill>
                  <a:srgbClr val="CC0000"/>
                </a:solidFill>
                <a:latin typeface="Symbol" pitchFamily="18" charset="2"/>
              </a:rPr>
              <a:t>m</a:t>
            </a:r>
            <a:r>
              <a:rPr lang="en-US" sz="1800" kern="0" baseline="-25000" dirty="0" smtClean="0">
                <a:solidFill>
                  <a:srgbClr val="CC0000"/>
                </a:solidFill>
                <a:latin typeface="Symbol" pitchFamily="18" charset="2"/>
              </a:rPr>
              <a:t>0</a:t>
            </a:r>
            <a:endParaRPr lang="en-US" sz="1800" kern="0" dirty="0" smtClean="0">
              <a:solidFill>
                <a:srgbClr val="CC0000"/>
              </a:solidFill>
              <a:latin typeface="Symbol" pitchFamily="18" charset="2"/>
            </a:endParaRPr>
          </a:p>
          <a:p>
            <a:pPr>
              <a:buFontTx/>
              <a:buNone/>
            </a:pPr>
            <a:r>
              <a:rPr lang="en-US" sz="1800" kern="0" dirty="0" smtClean="0">
                <a:solidFill>
                  <a:srgbClr val="CC0000"/>
                </a:solidFill>
              </a:rPr>
              <a:t>H</a:t>
            </a:r>
            <a:r>
              <a:rPr lang="en-US" sz="1800" kern="0" baseline="-25000" dirty="0" smtClean="0">
                <a:solidFill>
                  <a:srgbClr val="CC0000"/>
                </a:solidFill>
              </a:rPr>
              <a:t>1</a:t>
            </a:r>
            <a:r>
              <a:rPr lang="en-US" sz="1800" kern="0" dirty="0" smtClean="0">
                <a:solidFill>
                  <a:srgbClr val="CC0000"/>
                </a:solidFill>
              </a:rPr>
              <a:t>: </a:t>
            </a:r>
            <a:r>
              <a:rPr lang="en-US" sz="1800" kern="0" dirty="0" smtClean="0">
                <a:solidFill>
                  <a:srgbClr val="CC0000"/>
                </a:solidFill>
                <a:latin typeface="Symbol" pitchFamily="18" charset="2"/>
              </a:rPr>
              <a:t>m</a:t>
            </a:r>
            <a:r>
              <a:rPr lang="en-US" sz="1800" kern="0" dirty="0" smtClean="0">
                <a:solidFill>
                  <a:srgbClr val="CC0000"/>
                </a:solidFill>
              </a:rPr>
              <a:t> </a:t>
            </a:r>
            <a:r>
              <a:rPr lang="en-US" sz="1800" kern="0" dirty="0">
                <a:solidFill>
                  <a:srgbClr val="CC0000"/>
                </a:solidFill>
                <a:sym typeface="Symbol" pitchFamily="18" charset="2"/>
              </a:rPr>
              <a:t>&lt;</a:t>
            </a:r>
            <a:r>
              <a:rPr lang="en-US" sz="1800" kern="0" dirty="0" smtClean="0">
                <a:solidFill>
                  <a:srgbClr val="CC0000"/>
                </a:solidFill>
                <a:sym typeface="Symbol" pitchFamily="18" charset="2"/>
              </a:rPr>
              <a:t> </a:t>
            </a:r>
            <a:r>
              <a:rPr lang="en-US" sz="1800" kern="0" dirty="0" smtClean="0">
                <a:solidFill>
                  <a:srgbClr val="CC0000"/>
                </a:solidFill>
                <a:latin typeface="Symbol" pitchFamily="18" charset="2"/>
                <a:sym typeface="Symbol" pitchFamily="18" charset="2"/>
              </a:rPr>
              <a:t>m</a:t>
            </a:r>
            <a:r>
              <a:rPr lang="en-US" sz="1800" kern="0" baseline="-25000" dirty="0" smtClean="0">
                <a:solidFill>
                  <a:srgbClr val="CC0000"/>
                </a:solidFill>
                <a:latin typeface="Symbol" pitchFamily="18" charset="2"/>
                <a:sym typeface="Symbol" pitchFamily="18" charset="2"/>
              </a:rPr>
              <a:t>0</a:t>
            </a:r>
            <a:endParaRPr lang="en-US" sz="1800" kern="0" dirty="0" smtClean="0">
              <a:solidFill>
                <a:srgbClr val="CC0000"/>
              </a:solidFill>
              <a:latin typeface="Symbol" pitchFamily="18" charset="2"/>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715765817"/>
              </p:ext>
            </p:extLst>
          </p:nvPr>
        </p:nvGraphicFramePr>
        <p:xfrm>
          <a:off x="4343400" y="1676400"/>
          <a:ext cx="228600" cy="228600"/>
        </p:xfrm>
        <a:graphic>
          <a:graphicData uri="http://schemas.openxmlformats.org/presentationml/2006/ole">
            <mc:AlternateContent xmlns:mc="http://schemas.openxmlformats.org/markup-compatibility/2006">
              <mc:Choice xmlns:v="urn:schemas-microsoft-com:vml" Requires="v">
                <p:oleObj spid="_x0000_s301080" name="Equation" r:id="rId3" imgW="228600" imgH="228600" progId="Equation.3">
                  <p:embed/>
                </p:oleObj>
              </mc:Choice>
              <mc:Fallback>
                <p:oleObj name="Equation" r:id="rId3" imgW="228600" imgH="228600" progId="Equation.3">
                  <p:embed/>
                  <p:pic>
                    <p:nvPicPr>
                      <p:cNvPr id="0" name=""/>
                      <p:cNvPicPr/>
                      <p:nvPr/>
                    </p:nvPicPr>
                    <p:blipFill>
                      <a:blip r:embed="rId4"/>
                      <a:stretch>
                        <a:fillRect/>
                      </a:stretch>
                    </p:blipFill>
                    <p:spPr>
                      <a:xfrm>
                        <a:off x="4343400" y="1676400"/>
                        <a:ext cx="228600" cy="228600"/>
                      </a:xfrm>
                      <a:prstGeom prst="rect">
                        <a:avLst/>
                      </a:prstGeom>
                    </p:spPr>
                  </p:pic>
                </p:oleObj>
              </mc:Fallback>
            </mc:AlternateContent>
          </a:graphicData>
        </a:graphic>
      </p:graphicFrame>
    </p:spTree>
    <p:extLst>
      <p:ext uri="{BB962C8B-B14F-4D97-AF65-F5344CB8AC3E}">
        <p14:creationId xmlns:p14="http://schemas.microsoft.com/office/powerpoint/2010/main" val="4226311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sldNum" sz="quarter" idx="12"/>
          </p:nvPr>
        </p:nvSpPr>
        <p:spPr>
          <a:noFill/>
        </p:spPr>
        <p:txBody>
          <a:bodyPr/>
          <a:lstStyle/>
          <a:p>
            <a:fld id="{08A732EF-7C8C-4BC9-920F-C1AD3D973DF7}" type="slidenum">
              <a:rPr lang="en-US" smtClean="0"/>
              <a:pPr/>
              <a:t>51</a:t>
            </a:fld>
            <a:endParaRPr lang="en-US" smtClean="0"/>
          </a:p>
        </p:txBody>
      </p:sp>
      <p:sp>
        <p:nvSpPr>
          <p:cNvPr id="10240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D31033D-8B5C-4FC2-827D-9EFBF504C590}" type="slidenum">
              <a:rPr lang="en-US" sz="1400"/>
              <a:pPr algn="r"/>
              <a:t>51</a:t>
            </a:fld>
            <a:endParaRPr lang="en-US" sz="1400"/>
          </a:p>
        </p:txBody>
      </p:sp>
      <p:sp>
        <p:nvSpPr>
          <p:cNvPr id="102404" name="Rectangle 2"/>
          <p:cNvSpPr>
            <a:spLocks noGrp="1" noChangeArrowheads="1"/>
          </p:cNvSpPr>
          <p:nvPr>
            <p:ph type="title"/>
          </p:nvPr>
        </p:nvSpPr>
        <p:spPr/>
        <p:txBody>
          <a:bodyPr/>
          <a:lstStyle/>
          <a:p>
            <a:r>
              <a:rPr lang="en-US" smtClean="0"/>
              <a:t>P-Value</a:t>
            </a:r>
          </a:p>
        </p:txBody>
      </p:sp>
      <p:sp>
        <p:nvSpPr>
          <p:cNvPr id="102405" name="Rectangle 3"/>
          <p:cNvSpPr>
            <a:spLocks noGrp="1" noChangeArrowheads="1"/>
          </p:cNvSpPr>
          <p:nvPr>
            <p:ph type="body" idx="1"/>
          </p:nvPr>
        </p:nvSpPr>
        <p:spPr>
          <a:noFill/>
        </p:spPr>
        <p:txBody>
          <a:bodyPr/>
          <a:lstStyle/>
          <a:p>
            <a:r>
              <a:rPr lang="en-US" sz="2400" dirty="0" smtClean="0"/>
              <a:t>Recall that the p-value is the smallest </a:t>
            </a:r>
            <a:r>
              <a:rPr lang="en-US" sz="2400" dirty="0" smtClean="0">
                <a:latin typeface="Symbol" pitchFamily="18" charset="2"/>
              </a:rPr>
              <a:t>a</a:t>
            </a:r>
            <a:r>
              <a:rPr lang="en-US" sz="2400" dirty="0" smtClean="0"/>
              <a:t> such that H</a:t>
            </a:r>
            <a:r>
              <a:rPr lang="en-US" sz="2400" baseline="-25000" dirty="0" smtClean="0"/>
              <a:t>0</a:t>
            </a:r>
            <a:r>
              <a:rPr lang="en-US" sz="2400" dirty="0" smtClean="0"/>
              <a:t> is rejected</a:t>
            </a:r>
          </a:p>
          <a:p>
            <a:r>
              <a:rPr lang="en-US" sz="2400" dirty="0" smtClean="0"/>
              <a:t>Tricky to compute exactly with T</a:t>
            </a:r>
          </a:p>
          <a:p>
            <a:r>
              <a:rPr lang="en-US" sz="2400" dirty="0" smtClean="0"/>
              <a:t>There are only ten (10) probability values computed in the t-table (Table II)</a:t>
            </a:r>
          </a:p>
          <a:p>
            <a:pPr lvl="1"/>
            <a:r>
              <a:rPr lang="en-US" sz="2400" dirty="0" smtClean="0">
                <a:solidFill>
                  <a:schemeClr val="accent2"/>
                </a:solidFill>
              </a:rPr>
              <a:t>.40, .25, .10, .05, .025, .01, .005, .0025, .001, .0005</a:t>
            </a:r>
          </a:p>
          <a:p>
            <a:pPr lvl="1"/>
            <a:r>
              <a:rPr lang="en-US" sz="2400" dirty="0" smtClean="0">
                <a:solidFill>
                  <a:schemeClr val="accent2"/>
                </a:solidFill>
              </a:rPr>
              <a:t>* There are 600 probabilities in the Z-table (Table I)</a:t>
            </a:r>
          </a:p>
          <a:p>
            <a:r>
              <a:rPr lang="en-US" sz="2400" dirty="0" smtClean="0"/>
              <a:t>By hand, we can get a bound on the p-value using Table II</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1"/>
          <p:cNvSpPr txBox="1">
            <a:spLocks noGrp="1" noChangeArrowheads="1"/>
          </p:cNvSpPr>
          <p:nvPr/>
        </p:nvSpPr>
        <p:spPr bwMode="auto">
          <a:xfrm>
            <a:off x="6553200" y="6248400"/>
            <a:ext cx="1905000" cy="457200"/>
          </a:xfrm>
          <a:prstGeom prst="rect">
            <a:avLst/>
          </a:prstGeom>
          <a:noFill/>
          <a:ln w="9525">
            <a:noFill/>
            <a:miter lim="800000"/>
            <a:headEnd/>
            <a:tailEnd/>
          </a:ln>
        </p:spPr>
        <p:txBody>
          <a:bodyPr/>
          <a:lstStyle/>
          <a:p>
            <a:pPr algn="r"/>
            <a:fld id="{D4AF01D0-32BC-4336-BAD3-B1F7639AF370}" type="slidenum">
              <a:rPr lang="en-US" sz="1400"/>
              <a:pPr algn="r"/>
              <a:t>52</a:t>
            </a:fld>
            <a:endParaRPr lang="en-US" sz="1400"/>
          </a:p>
        </p:txBody>
      </p:sp>
      <p:sp>
        <p:nvSpPr>
          <p:cNvPr id="105476" name="Rectangle 3" descr="Rectangle: Click to edit Master text styles&#10;Second level&#10;Third level&#10;Fourth level&#10;Fifth level"/>
          <p:cNvSpPr>
            <a:spLocks noGrp="1" noChangeArrowheads="1"/>
          </p:cNvSpPr>
          <p:nvPr>
            <p:ph type="subTitle" idx="1"/>
          </p:nvPr>
        </p:nvSpPr>
        <p:spPr>
          <a:xfrm>
            <a:off x="1447800" y="1676400"/>
            <a:ext cx="6400800" cy="1752600"/>
          </a:xfrm>
        </p:spPr>
        <p:txBody>
          <a:bodyPr/>
          <a:lstStyle/>
          <a:p>
            <a:r>
              <a:rPr lang="en-US" sz="4000" dirty="0" smtClean="0"/>
              <a:t>Case III: Hypothesis tests and confidence intervals on the population variance, </a:t>
            </a:r>
            <a:r>
              <a:rPr lang="en-US" sz="4000" dirty="0" smtClean="0">
                <a:latin typeface="Symbol" pitchFamily="18" charset="2"/>
              </a:rPr>
              <a:t>s</a:t>
            </a:r>
            <a:r>
              <a:rPr lang="en-US" sz="4000" baseline="30000" dirty="0" smtClean="0">
                <a:latin typeface="Symbol" pitchFamily="18" charset="2"/>
              </a:rPr>
              <a:t>2</a:t>
            </a:r>
            <a:endParaRPr lang="en-US" sz="4000" dirty="0" smtClean="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6"/>
          <p:cNvSpPr>
            <a:spLocks noGrp="1" noChangeArrowheads="1"/>
          </p:cNvSpPr>
          <p:nvPr>
            <p:ph type="sldNum" sz="quarter" idx="12"/>
          </p:nvPr>
        </p:nvSpPr>
        <p:spPr>
          <a:noFill/>
        </p:spPr>
        <p:txBody>
          <a:bodyPr/>
          <a:lstStyle/>
          <a:p>
            <a:fld id="{CECF5FFA-62EE-44BB-9A93-DF0688E15285}" type="slidenum">
              <a:rPr lang="en-US" smtClean="0"/>
              <a:pPr/>
              <a:t>53</a:t>
            </a:fld>
            <a:endParaRPr lang="en-US" smtClean="0"/>
          </a:p>
        </p:txBody>
      </p:sp>
      <p:sp>
        <p:nvSpPr>
          <p:cNvPr id="6451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37B8726-ED10-4893-8F92-19C6F92F4A95}" type="slidenum">
              <a:rPr lang="en-US" sz="1400"/>
              <a:pPr algn="r"/>
              <a:t>53</a:t>
            </a:fld>
            <a:endParaRPr lang="en-US" sz="1400"/>
          </a:p>
        </p:txBody>
      </p:sp>
      <p:sp>
        <p:nvSpPr>
          <p:cNvPr id="64518" name="Rectangle 2"/>
          <p:cNvSpPr>
            <a:spLocks noGrp="1" noChangeArrowheads="1"/>
          </p:cNvSpPr>
          <p:nvPr>
            <p:ph type="title"/>
          </p:nvPr>
        </p:nvSpPr>
        <p:spPr/>
        <p:txBody>
          <a:bodyPr/>
          <a:lstStyle/>
          <a:p>
            <a:r>
              <a:rPr lang="en-US" smtClean="0">
                <a:latin typeface="Symbol" pitchFamily="18" charset="2"/>
              </a:rPr>
              <a:t>c</a:t>
            </a:r>
            <a:r>
              <a:rPr lang="en-US" baseline="30000" smtClean="0"/>
              <a:t>2</a:t>
            </a:r>
            <a:r>
              <a:rPr lang="en-US" smtClean="0"/>
              <a:t> Statistic</a:t>
            </a:r>
            <a:endParaRPr lang="en-US" smtClean="0">
              <a:latin typeface="Symbol" pitchFamily="18" charset="2"/>
            </a:endParaRPr>
          </a:p>
        </p:txBody>
      </p:sp>
      <p:sp>
        <p:nvSpPr>
          <p:cNvPr id="65543" name="Rectangle 3" descr="Rectangle: Click to edit Master text styles&#10;Second level&#10;Third level&#10;Fourth level&#10;Fifth level"/>
          <p:cNvSpPr>
            <a:spLocks noGrp="1" noChangeArrowheads="1"/>
          </p:cNvSpPr>
          <p:nvPr>
            <p:ph type="body" idx="1"/>
          </p:nvPr>
        </p:nvSpPr>
        <p:spPr/>
        <p:txBody>
          <a:bodyPr/>
          <a:lstStyle/>
          <a:p>
            <a:pPr>
              <a:defRPr/>
            </a:pPr>
            <a:endParaRPr lang="en-US" sz="2800" dirty="0" smtClean="0">
              <a:latin typeface="Symbol" pitchFamily="18" charset="2"/>
            </a:endParaRPr>
          </a:p>
          <a:p>
            <a:pPr>
              <a:defRPr/>
            </a:pPr>
            <a:r>
              <a:rPr lang="en-US" sz="2800" dirty="0" smtClean="0">
                <a:latin typeface="+mj-lt"/>
              </a:rPr>
              <a:t> </a:t>
            </a:r>
            <a:r>
              <a:rPr lang="en-US" sz="2800" dirty="0" smtClean="0">
                <a:latin typeface="Symbol" pitchFamily="18" charset="2"/>
              </a:rPr>
              <a:t>c</a:t>
            </a:r>
            <a:r>
              <a:rPr lang="en-US" sz="2800" baseline="30000" dirty="0" smtClean="0"/>
              <a:t>2</a:t>
            </a:r>
            <a:r>
              <a:rPr lang="en-US" sz="2800" dirty="0" smtClean="0"/>
              <a:t> is a statistic we will use to do hypothesis tests and confidence intervals on the population variance, </a:t>
            </a:r>
            <a:r>
              <a:rPr lang="en-US" sz="2800" dirty="0" smtClean="0">
                <a:latin typeface="Symbol" pitchFamily="18" charset="2"/>
              </a:rPr>
              <a:t>s</a:t>
            </a:r>
            <a:r>
              <a:rPr lang="en-US" sz="2800" baseline="30000" dirty="0" smtClean="0">
                <a:latin typeface="Symbol" pitchFamily="18" charset="2"/>
              </a:rPr>
              <a:t>2 </a:t>
            </a:r>
            <a:r>
              <a:rPr lang="en-US" sz="2800" dirty="0" smtClean="0"/>
              <a:t> </a:t>
            </a:r>
          </a:p>
          <a:p>
            <a:pPr>
              <a:defRPr/>
            </a:pPr>
            <a:r>
              <a:rPr lang="en-US" sz="2800" i="1" dirty="0" smtClean="0"/>
              <a:t>S</a:t>
            </a:r>
            <a:r>
              <a:rPr lang="en-US" sz="2800" i="1" baseline="30000" dirty="0" smtClean="0"/>
              <a:t>2 </a:t>
            </a:r>
            <a:r>
              <a:rPr lang="en-US" sz="2800" dirty="0" smtClean="0"/>
              <a:t>is the sample variance</a:t>
            </a:r>
          </a:p>
          <a:p>
            <a:pPr>
              <a:defRPr/>
            </a:pPr>
            <a:r>
              <a:rPr lang="en-US" sz="2800" i="1" dirty="0" smtClean="0"/>
              <a:t>n</a:t>
            </a:r>
            <a:r>
              <a:rPr lang="en-US" sz="2800" dirty="0" smtClean="0"/>
              <a:t> is the number in the sample</a:t>
            </a:r>
            <a:endParaRPr lang="en-US" sz="2800" baseline="30000" dirty="0" smtClean="0"/>
          </a:p>
        </p:txBody>
      </p:sp>
      <p:graphicFrame>
        <p:nvGraphicFramePr>
          <p:cNvPr id="64514" name="Object 2"/>
          <p:cNvGraphicFramePr>
            <a:graphicFrameLocks noChangeAspect="1"/>
          </p:cNvGraphicFramePr>
          <p:nvPr/>
        </p:nvGraphicFramePr>
        <p:xfrm>
          <a:off x="1371600" y="5029200"/>
          <a:ext cx="2162175" cy="990600"/>
        </p:xfrm>
        <a:graphic>
          <a:graphicData uri="http://schemas.openxmlformats.org/presentationml/2006/ole">
            <mc:AlternateContent xmlns:mc="http://schemas.openxmlformats.org/markup-compatibility/2006">
              <mc:Choice xmlns:v="urn:schemas-microsoft-com:vml" Requires="v">
                <p:oleObj spid="_x0000_s64684" name="Equation" r:id="rId4" imgW="914400" imgH="419100" progId="Equation.3">
                  <p:embed/>
                </p:oleObj>
              </mc:Choice>
              <mc:Fallback>
                <p:oleObj name="Equation" r:id="rId4" imgW="914400" imgH="419100" progId="Equation.3">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029200"/>
                        <a:ext cx="21621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0" name="Text Box 5"/>
          <p:cNvSpPr txBox="1">
            <a:spLocks noChangeArrowheads="1"/>
          </p:cNvSpPr>
          <p:nvPr/>
        </p:nvSpPr>
        <p:spPr bwMode="auto">
          <a:xfrm>
            <a:off x="3886200" y="5105400"/>
            <a:ext cx="3359150" cy="822325"/>
          </a:xfrm>
          <a:prstGeom prst="rect">
            <a:avLst/>
          </a:prstGeom>
          <a:noFill/>
          <a:ln w="9525">
            <a:noFill/>
            <a:miter lim="800000"/>
            <a:headEnd/>
            <a:tailEnd/>
          </a:ln>
        </p:spPr>
        <p:txBody>
          <a:bodyPr wrap="none">
            <a:spAutoFit/>
          </a:bodyPr>
          <a:lstStyle/>
          <a:p>
            <a:r>
              <a:rPr lang="en-US">
                <a:solidFill>
                  <a:srgbClr val="010000"/>
                </a:solidFill>
              </a:rPr>
              <a:t>is distributed </a:t>
            </a:r>
            <a:r>
              <a:rPr lang="en-US">
                <a:solidFill>
                  <a:srgbClr val="010000"/>
                </a:solidFill>
                <a:latin typeface="Symbol" pitchFamily="18" charset="2"/>
              </a:rPr>
              <a:t>c</a:t>
            </a:r>
            <a:r>
              <a:rPr lang="en-US" baseline="30000">
                <a:solidFill>
                  <a:srgbClr val="010000"/>
                </a:solidFill>
              </a:rPr>
              <a:t>2</a:t>
            </a:r>
            <a:r>
              <a:rPr lang="en-US">
                <a:solidFill>
                  <a:srgbClr val="010000"/>
                </a:solidFill>
              </a:rPr>
              <a:t> with </a:t>
            </a:r>
          </a:p>
          <a:p>
            <a:r>
              <a:rPr lang="en-US">
                <a:solidFill>
                  <a:srgbClr val="010000"/>
                </a:solidFill>
              </a:rPr>
              <a:t>n-1 degrees of freedom</a:t>
            </a:r>
          </a:p>
        </p:txBody>
      </p:sp>
      <p:graphicFrame>
        <p:nvGraphicFramePr>
          <p:cNvPr id="64515" name="Object 3"/>
          <p:cNvGraphicFramePr>
            <a:graphicFrameLocks noChangeAspect="1"/>
          </p:cNvGraphicFramePr>
          <p:nvPr/>
        </p:nvGraphicFramePr>
        <p:xfrm>
          <a:off x="6019800" y="3810000"/>
          <a:ext cx="2286000" cy="1219200"/>
        </p:xfrm>
        <a:graphic>
          <a:graphicData uri="http://schemas.openxmlformats.org/presentationml/2006/ole">
            <mc:AlternateContent xmlns:mc="http://schemas.openxmlformats.org/markup-compatibility/2006">
              <mc:Choice xmlns:v="urn:schemas-microsoft-com:vml" Requires="v">
                <p:oleObj spid="_x0000_s64685" name="Equation" r:id="rId6" imgW="1143000" imgH="609600" progId="Equation.3">
                  <p:embed/>
                </p:oleObj>
              </mc:Choice>
              <mc:Fallback>
                <p:oleObj name="Equation" r:id="rId6" imgW="1143000" imgH="609600" progId="Equation.3">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3810000"/>
                        <a:ext cx="22860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6"/>
          <p:cNvSpPr>
            <a:spLocks noGrp="1" noChangeArrowheads="1"/>
          </p:cNvSpPr>
          <p:nvPr>
            <p:ph type="sldNum" sz="quarter" idx="12"/>
          </p:nvPr>
        </p:nvSpPr>
        <p:spPr>
          <a:noFill/>
        </p:spPr>
        <p:txBody>
          <a:bodyPr/>
          <a:lstStyle/>
          <a:p>
            <a:fld id="{CF633FE4-0E02-442C-933F-73928CF9E083}" type="slidenum">
              <a:rPr lang="en-US" smtClean="0"/>
              <a:pPr/>
              <a:t>54</a:t>
            </a:fld>
            <a:endParaRPr lang="en-US" smtClean="0"/>
          </a:p>
        </p:txBody>
      </p:sp>
      <p:sp>
        <p:nvSpPr>
          <p:cNvPr id="6554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97B42A6-CE48-4734-8FF3-7CD928C10A8D}" type="slidenum">
              <a:rPr lang="en-US" sz="1400"/>
              <a:pPr algn="r"/>
              <a:t>54</a:t>
            </a:fld>
            <a:endParaRPr lang="en-US" sz="1400"/>
          </a:p>
        </p:txBody>
      </p:sp>
      <p:sp>
        <p:nvSpPr>
          <p:cNvPr id="65541" name="Rectangle 2"/>
          <p:cNvSpPr>
            <a:spLocks noGrp="1" noChangeArrowheads="1"/>
          </p:cNvSpPr>
          <p:nvPr>
            <p:ph type="title"/>
          </p:nvPr>
        </p:nvSpPr>
        <p:spPr/>
        <p:txBody>
          <a:bodyPr/>
          <a:lstStyle/>
          <a:p>
            <a:r>
              <a:rPr lang="en-US" smtClean="0">
                <a:latin typeface="Symbol" pitchFamily="18" charset="2"/>
              </a:rPr>
              <a:t>c</a:t>
            </a:r>
            <a:r>
              <a:rPr lang="en-US" baseline="30000" smtClean="0"/>
              <a:t>2</a:t>
            </a:r>
            <a:r>
              <a:rPr lang="en-US" smtClean="0"/>
              <a:t> pdf</a:t>
            </a:r>
          </a:p>
        </p:txBody>
      </p:sp>
      <p:pic>
        <p:nvPicPr>
          <p:cNvPr id="65542" name="Picture 4" descr="http://www.andrews.edu/~calkins/math/webtexts/chisqldf.jpg"/>
          <p:cNvPicPr>
            <a:picLocks noChangeAspect="1" noChangeArrowheads="1"/>
          </p:cNvPicPr>
          <p:nvPr/>
        </p:nvPicPr>
        <p:blipFill>
          <a:blip r:embed="rId4" cstate="print"/>
          <a:srcRect/>
          <a:stretch>
            <a:fillRect/>
          </a:stretch>
        </p:blipFill>
        <p:spPr bwMode="auto">
          <a:xfrm>
            <a:off x="1371600" y="1676400"/>
            <a:ext cx="5715000" cy="4572000"/>
          </a:xfrm>
          <a:prstGeom prst="rect">
            <a:avLst/>
          </a:prstGeom>
          <a:noFill/>
          <a:ln w="9525">
            <a:noFill/>
            <a:miter lim="800000"/>
            <a:headEnd/>
            <a:tailEnd/>
          </a:ln>
        </p:spPr>
      </p:pic>
      <p:graphicFrame>
        <p:nvGraphicFramePr>
          <p:cNvPr id="65538" name="Object 2"/>
          <p:cNvGraphicFramePr>
            <a:graphicFrameLocks noChangeAspect="1"/>
          </p:cNvGraphicFramePr>
          <p:nvPr/>
        </p:nvGraphicFramePr>
        <p:xfrm>
          <a:off x="5029200" y="1828800"/>
          <a:ext cx="3831412" cy="990600"/>
        </p:xfrm>
        <a:graphic>
          <a:graphicData uri="http://schemas.openxmlformats.org/presentationml/2006/ole">
            <mc:AlternateContent xmlns:mc="http://schemas.openxmlformats.org/markup-compatibility/2006">
              <mc:Choice xmlns:v="urn:schemas-microsoft-com:vml" Requires="v">
                <p:oleObj spid="_x0000_s65623" name="Equation" r:id="rId5" imgW="2654300" imgH="685800" progId="Equation.3">
                  <p:embed/>
                </p:oleObj>
              </mc:Choice>
              <mc:Fallback>
                <p:oleObj name="Equation" r:id="rId5" imgW="2654300" imgH="685800"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828800"/>
                        <a:ext cx="3831412"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3" name="Rectangle 6"/>
          <p:cNvSpPr>
            <a:spLocks noChangeArrowheads="1"/>
          </p:cNvSpPr>
          <p:nvPr/>
        </p:nvSpPr>
        <p:spPr bwMode="auto">
          <a:xfrm>
            <a:off x="1447800" y="2819400"/>
            <a:ext cx="228600" cy="1447800"/>
          </a:xfrm>
          <a:prstGeom prst="rect">
            <a:avLst/>
          </a:prstGeom>
          <a:solidFill>
            <a:schemeClr val="bg1"/>
          </a:solidFill>
          <a:ln w="9525">
            <a:noFill/>
            <a:miter lim="800000"/>
            <a:headEnd/>
            <a:tailEnd/>
          </a:ln>
        </p:spPr>
        <p:txBody>
          <a:bodyPr wrap="none" anchor="ctr"/>
          <a:lstStyle/>
          <a:p>
            <a:endParaRPr lang="en-US"/>
          </a:p>
        </p:txBody>
      </p:sp>
      <p:sp>
        <p:nvSpPr>
          <p:cNvPr id="65544" name="Text Box 7"/>
          <p:cNvSpPr txBox="1">
            <a:spLocks noChangeArrowheads="1"/>
          </p:cNvSpPr>
          <p:nvPr/>
        </p:nvSpPr>
        <p:spPr bwMode="auto">
          <a:xfrm>
            <a:off x="914400" y="3505200"/>
            <a:ext cx="838200" cy="457200"/>
          </a:xfrm>
          <a:prstGeom prst="rect">
            <a:avLst/>
          </a:prstGeom>
          <a:noFill/>
          <a:ln w="9525">
            <a:noFill/>
            <a:miter lim="800000"/>
            <a:headEnd/>
            <a:tailEnd/>
          </a:ln>
        </p:spPr>
        <p:txBody>
          <a:bodyPr>
            <a:spAutoFit/>
          </a:bodyPr>
          <a:lstStyle/>
          <a:p>
            <a:r>
              <a:rPr lang="en-US" i="1">
                <a:solidFill>
                  <a:srgbClr val="010000"/>
                </a:solidFill>
              </a:rPr>
              <a:t>f(x)</a:t>
            </a:r>
          </a:p>
        </p:txBody>
      </p:sp>
      <p:sp>
        <p:nvSpPr>
          <p:cNvPr id="65545" name="Text Box 8"/>
          <p:cNvSpPr txBox="1">
            <a:spLocks noChangeArrowheads="1"/>
          </p:cNvSpPr>
          <p:nvPr/>
        </p:nvSpPr>
        <p:spPr bwMode="auto">
          <a:xfrm>
            <a:off x="7010400" y="2971800"/>
            <a:ext cx="1168400" cy="457200"/>
          </a:xfrm>
          <a:prstGeom prst="rect">
            <a:avLst/>
          </a:prstGeom>
          <a:noFill/>
          <a:ln w="9525">
            <a:noFill/>
            <a:miter lim="800000"/>
            <a:headEnd/>
            <a:tailEnd/>
          </a:ln>
        </p:spPr>
        <p:txBody>
          <a:bodyPr wrap="none">
            <a:spAutoFit/>
          </a:bodyPr>
          <a:lstStyle/>
          <a:p>
            <a:r>
              <a:rPr lang="en-US"/>
              <a:t>df = n-1</a:t>
            </a:r>
          </a:p>
        </p:txBody>
      </p:sp>
    </p:spTree>
    <p:custDataLst>
      <p:tags r:id="rId2"/>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B9354B4-F549-41B2-BB74-FD5A5932EA84}" type="slidenum">
              <a:rPr lang="en-US" smtClean="0"/>
              <a:pPr>
                <a:defRPr/>
              </a:pPr>
              <a:t>55</a:t>
            </a:fld>
            <a:endParaRPr lang="en-US"/>
          </a:p>
        </p:txBody>
      </p:sp>
      <p:pic>
        <p:nvPicPr>
          <p:cNvPr id="140290" name="Picture 2"/>
          <p:cNvPicPr>
            <a:picLocks noChangeAspect="1" noChangeArrowheads="1"/>
          </p:cNvPicPr>
          <p:nvPr/>
        </p:nvPicPr>
        <p:blipFill>
          <a:blip r:embed="rId3" cstate="print"/>
          <a:srcRect/>
          <a:stretch>
            <a:fillRect/>
          </a:stretch>
        </p:blipFill>
        <p:spPr bwMode="auto">
          <a:xfrm>
            <a:off x="2819399" y="0"/>
            <a:ext cx="5616733" cy="6858000"/>
          </a:xfrm>
          <a:prstGeom prst="rect">
            <a:avLst/>
          </a:prstGeom>
          <a:noFill/>
          <a:ln w="9525">
            <a:noFill/>
            <a:miter lim="800000"/>
            <a:headEnd/>
            <a:tailEnd/>
          </a:ln>
        </p:spPr>
      </p:pic>
      <p:sp>
        <p:nvSpPr>
          <p:cNvPr id="4" name="TextBox 3"/>
          <p:cNvSpPr txBox="1"/>
          <p:nvPr/>
        </p:nvSpPr>
        <p:spPr>
          <a:xfrm>
            <a:off x="381000" y="457200"/>
            <a:ext cx="1828800" cy="830997"/>
          </a:xfrm>
          <a:prstGeom prst="rect">
            <a:avLst/>
          </a:prstGeom>
          <a:noFill/>
        </p:spPr>
        <p:txBody>
          <a:bodyPr wrap="square" rtlCol="0">
            <a:spAutoFit/>
          </a:bodyPr>
          <a:lstStyle/>
          <a:p>
            <a:r>
              <a:rPr lang="en-US" dirty="0" smtClean="0"/>
              <a:t>Table III in Appendix A</a:t>
            </a:r>
            <a:endParaRPr lang="en-US" dirty="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a:t>
            </a:r>
            <a:r>
              <a:rPr lang="en-US" i="1" dirty="0" smtClean="0">
                <a:latin typeface="Symbol" pitchFamily="18" charset="2"/>
              </a:rPr>
              <a:t>c</a:t>
            </a:r>
            <a:r>
              <a:rPr lang="en-US" baseline="30000" dirty="0" smtClean="0"/>
              <a:t>2</a:t>
            </a:r>
            <a:r>
              <a:rPr lang="en-US" dirty="0" smtClean="0"/>
              <a:t>  Table Practice</a:t>
            </a:r>
            <a:endParaRPr lang="en-US" dirty="0"/>
          </a:p>
        </p:txBody>
      </p:sp>
      <p:sp>
        <p:nvSpPr>
          <p:cNvPr id="3" name="Content Placeholder 2"/>
          <p:cNvSpPr>
            <a:spLocks noGrp="1"/>
          </p:cNvSpPr>
          <p:nvPr>
            <p:ph idx="1"/>
          </p:nvPr>
        </p:nvSpPr>
        <p:spPr>
          <a:xfrm>
            <a:off x="685800" y="1676400"/>
            <a:ext cx="7772400" cy="4114800"/>
          </a:xfrm>
        </p:spPr>
        <p:txBody>
          <a:bodyPr/>
          <a:lstStyle/>
          <a:p>
            <a:r>
              <a:rPr lang="en-US" sz="2000" dirty="0" smtClean="0"/>
              <a:t>What is the probability that a </a:t>
            </a:r>
            <a:r>
              <a:rPr lang="en-US" sz="2000" dirty="0" smtClean="0">
                <a:latin typeface="Symbol" pitchFamily="18" charset="2"/>
              </a:rPr>
              <a:t>c</a:t>
            </a:r>
            <a:r>
              <a:rPr lang="en-US" sz="2000" baseline="30000" dirty="0" smtClean="0"/>
              <a:t>2</a:t>
            </a:r>
            <a:r>
              <a:rPr lang="en-US" sz="2000" dirty="0" smtClean="0"/>
              <a:t>  random variable with 9 degrees of freedom is bigger than 3.33?</a:t>
            </a:r>
          </a:p>
          <a:p>
            <a:endParaRPr lang="en-US" sz="2000" dirty="0" smtClean="0"/>
          </a:p>
          <a:p>
            <a:r>
              <a:rPr lang="en-US" sz="2000" dirty="0" smtClean="0"/>
              <a:t>What is the probability that a </a:t>
            </a:r>
            <a:r>
              <a:rPr lang="en-US" sz="2000" dirty="0" smtClean="0">
                <a:latin typeface="Symbol" pitchFamily="18" charset="2"/>
              </a:rPr>
              <a:t>c</a:t>
            </a:r>
            <a:r>
              <a:rPr lang="en-US" sz="2000" baseline="30000" dirty="0" smtClean="0"/>
              <a:t>2</a:t>
            </a:r>
            <a:r>
              <a:rPr lang="en-US" sz="2000" dirty="0" smtClean="0"/>
              <a:t>  random variable with 21 degrees of freedom is less13.24?</a:t>
            </a:r>
          </a:p>
          <a:p>
            <a:endParaRPr lang="en-US" sz="2000" dirty="0" smtClean="0"/>
          </a:p>
          <a:p>
            <a:r>
              <a:rPr lang="en-US" sz="2000" dirty="0" smtClean="0"/>
              <a:t>What is the probability that a </a:t>
            </a:r>
            <a:r>
              <a:rPr lang="en-US" sz="2000" dirty="0" smtClean="0">
                <a:latin typeface="Symbol" pitchFamily="18" charset="2"/>
              </a:rPr>
              <a:t>c</a:t>
            </a:r>
            <a:r>
              <a:rPr lang="en-US" sz="2000" baseline="30000" dirty="0" smtClean="0"/>
              <a:t>2</a:t>
            </a:r>
            <a:r>
              <a:rPr lang="en-US" sz="2000" dirty="0" smtClean="0"/>
              <a:t>  random variable with 5 degrees of freedom lies between .41 and 16.75?</a:t>
            </a:r>
          </a:p>
          <a:p>
            <a:endParaRPr lang="en-US" sz="2000" dirty="0" smtClean="0"/>
          </a:p>
          <a:p>
            <a:r>
              <a:rPr lang="en-US" sz="2000" dirty="0" smtClean="0"/>
              <a:t>For a </a:t>
            </a:r>
            <a:r>
              <a:rPr lang="en-US" sz="2000" dirty="0" smtClean="0">
                <a:latin typeface="Symbol" pitchFamily="18" charset="2"/>
              </a:rPr>
              <a:t>c</a:t>
            </a:r>
            <a:r>
              <a:rPr lang="en-US" sz="2000" baseline="30000" dirty="0" smtClean="0"/>
              <a:t>2</a:t>
            </a:r>
            <a:r>
              <a:rPr lang="en-US" sz="2000" dirty="0" smtClean="0"/>
              <a:t>   random variable with 14 degrees of freedom, find A such that</a:t>
            </a:r>
          </a:p>
          <a:p>
            <a:pPr lvl="1"/>
            <a:r>
              <a:rPr lang="en-US" sz="2000" dirty="0" smtClean="0"/>
              <a:t> P(A &lt; </a:t>
            </a:r>
            <a:r>
              <a:rPr lang="en-US" sz="2000" dirty="0" smtClean="0">
                <a:latin typeface="Symbol" pitchFamily="18" charset="2"/>
              </a:rPr>
              <a:t>c</a:t>
            </a:r>
            <a:r>
              <a:rPr lang="en-US" sz="2000" baseline="30000" dirty="0" smtClean="0"/>
              <a:t>2</a:t>
            </a:r>
            <a:r>
              <a:rPr lang="en-US" sz="2000" dirty="0" smtClean="0"/>
              <a:t>  &lt; 26.12) = .95</a:t>
            </a:r>
          </a:p>
          <a:p>
            <a:endParaRPr lang="en-US" dirty="0"/>
          </a:p>
        </p:txBody>
      </p:sp>
      <p:sp>
        <p:nvSpPr>
          <p:cNvPr id="4" name="Slide Number Placeholder 3"/>
          <p:cNvSpPr>
            <a:spLocks noGrp="1"/>
          </p:cNvSpPr>
          <p:nvPr>
            <p:ph type="sldNum" sz="quarter" idx="12"/>
          </p:nvPr>
        </p:nvSpPr>
        <p:spPr/>
        <p:txBody>
          <a:bodyPr/>
          <a:lstStyle/>
          <a:p>
            <a:pPr>
              <a:defRPr/>
            </a:pPr>
            <a:fld id="{5C9024B4-9D5D-4093-A124-20F689F7BAED}" type="slidenum">
              <a:rPr lang="en-US" smtClean="0"/>
              <a:pPr>
                <a:defRPr/>
              </a:pPr>
              <a:t>56</a:t>
            </a:fld>
            <a:endParaRPr lang="en-US" dirty="0"/>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Definitions of </a:t>
            </a:r>
            <a:br>
              <a:rPr lang="en-US" sz="3600" dirty="0" smtClean="0"/>
            </a:br>
            <a:endParaRPr lang="en-US" sz="3600" dirty="0"/>
          </a:p>
        </p:txBody>
      </p:sp>
      <p:sp>
        <p:nvSpPr>
          <p:cNvPr id="5" name="Content Placeholder 4"/>
          <p:cNvSpPr>
            <a:spLocks noGrp="1"/>
          </p:cNvSpPr>
          <p:nvPr>
            <p:ph idx="1"/>
          </p:nvPr>
        </p:nvSpPr>
        <p:spPr>
          <a:xfrm>
            <a:off x="1752600" y="1905000"/>
            <a:ext cx="6324600" cy="4114800"/>
          </a:xfrm>
        </p:spPr>
        <p:txBody>
          <a:bodyPr/>
          <a:lstStyle/>
          <a:p>
            <a:pPr marL="0" indent="0">
              <a:buNone/>
            </a:pPr>
            <a:r>
              <a:rPr lang="en-US" sz="1400" b="1" dirty="0" smtClean="0"/>
              <a:t>             </a:t>
            </a:r>
            <a:r>
              <a:rPr lang="en-US" sz="1400" dirty="0" smtClean="0"/>
              <a:t>is the numerical value of                such that the area </a:t>
            </a:r>
            <a:r>
              <a:rPr lang="en-US" sz="1400" u="sng" dirty="0" smtClean="0"/>
              <a:t>above</a:t>
            </a:r>
            <a:r>
              <a:rPr lang="en-US" sz="1400" dirty="0" smtClean="0"/>
              <a:t> it is </a:t>
            </a:r>
            <a:r>
              <a:rPr lang="en-US" sz="1400" dirty="0" smtClean="0">
                <a:latin typeface="Symbol" pitchFamily="18" charset="2"/>
              </a:rPr>
              <a:t>a</a:t>
            </a:r>
          </a:p>
          <a:p>
            <a:pPr marL="0" indent="0">
              <a:buNone/>
            </a:pPr>
            <a:r>
              <a:rPr lang="en-US" sz="1400" dirty="0" smtClean="0">
                <a:latin typeface="Symbol" pitchFamily="18" charset="2"/>
              </a:rPr>
              <a:t>  </a:t>
            </a:r>
          </a:p>
          <a:p>
            <a:pPr marL="0" indent="0">
              <a:buNone/>
            </a:pPr>
            <a:endParaRPr lang="en-US" sz="1400" dirty="0" smtClean="0">
              <a:latin typeface="Symbol" pitchFamily="18" charset="2"/>
            </a:endParaRPr>
          </a:p>
          <a:p>
            <a:pPr marL="0" indent="0">
              <a:buNone/>
            </a:pPr>
            <a:r>
              <a:rPr lang="en-US" sz="1400" b="1" dirty="0" smtClean="0"/>
              <a:t> </a:t>
            </a:r>
            <a:r>
              <a:rPr lang="en-US" sz="1400" dirty="0" smtClean="0"/>
              <a:t>            is </a:t>
            </a:r>
            <a:r>
              <a:rPr lang="en-US" sz="1400" dirty="0"/>
              <a:t>the numerical value of </a:t>
            </a:r>
            <a:r>
              <a:rPr lang="en-US" sz="1400" dirty="0" smtClean="0"/>
              <a:t>               such </a:t>
            </a:r>
            <a:r>
              <a:rPr lang="en-US" sz="1400" dirty="0"/>
              <a:t>that the </a:t>
            </a:r>
            <a:r>
              <a:rPr lang="en-US" sz="1400" dirty="0" smtClean="0"/>
              <a:t>area </a:t>
            </a:r>
            <a:r>
              <a:rPr lang="en-US" sz="1400" u="sng" dirty="0" smtClean="0"/>
              <a:t>above</a:t>
            </a:r>
            <a:r>
              <a:rPr lang="en-US" sz="1400" dirty="0" smtClean="0"/>
              <a:t> </a:t>
            </a:r>
            <a:r>
              <a:rPr lang="en-US" sz="1400" dirty="0"/>
              <a:t>it is </a:t>
            </a:r>
            <a:r>
              <a:rPr lang="en-US" sz="1400" dirty="0" smtClean="0"/>
              <a:t>1- </a:t>
            </a:r>
            <a:r>
              <a:rPr lang="en-US" sz="1400" dirty="0" smtClean="0">
                <a:latin typeface="Symbol" pitchFamily="18" charset="2"/>
              </a:rPr>
              <a:t>a</a:t>
            </a:r>
          </a:p>
          <a:p>
            <a:pPr marL="0" indent="0">
              <a:buNone/>
            </a:pPr>
            <a:endParaRPr lang="en-US" sz="1400" dirty="0" smtClean="0">
              <a:latin typeface="Symbol" pitchFamily="18" charset="2"/>
            </a:endParaRPr>
          </a:p>
          <a:p>
            <a:pPr marL="0" indent="0">
              <a:buNone/>
            </a:pPr>
            <a:endParaRPr lang="en-US" sz="1400" dirty="0" smtClean="0">
              <a:latin typeface="Symbol" pitchFamily="18" charset="2"/>
            </a:endParaRPr>
          </a:p>
          <a:p>
            <a:pPr marL="0" indent="0">
              <a:buNone/>
            </a:pPr>
            <a:r>
              <a:rPr lang="en-US" sz="1400" dirty="0" smtClean="0"/>
              <a:t>             is </a:t>
            </a:r>
            <a:r>
              <a:rPr lang="en-US" sz="1400" dirty="0"/>
              <a:t>the numerical value of </a:t>
            </a:r>
            <a:r>
              <a:rPr lang="en-US" sz="1400" dirty="0" smtClean="0"/>
              <a:t>               such </a:t>
            </a:r>
            <a:r>
              <a:rPr lang="en-US" sz="1400" dirty="0"/>
              <a:t>that the area </a:t>
            </a:r>
            <a:r>
              <a:rPr lang="en-US" sz="1400" u="sng" dirty="0" smtClean="0"/>
              <a:t>above</a:t>
            </a:r>
            <a:r>
              <a:rPr lang="en-US" sz="1400" dirty="0" smtClean="0"/>
              <a:t> </a:t>
            </a:r>
            <a:r>
              <a:rPr lang="en-US" sz="1400" dirty="0"/>
              <a:t>it is </a:t>
            </a:r>
            <a:r>
              <a:rPr lang="en-US" sz="1400" dirty="0" smtClean="0">
                <a:latin typeface="Symbol" pitchFamily="18" charset="2"/>
              </a:rPr>
              <a:t>a/2</a:t>
            </a:r>
          </a:p>
          <a:p>
            <a:pPr marL="0" indent="0">
              <a:buNone/>
            </a:pPr>
            <a:endParaRPr lang="en-US" sz="1400" dirty="0" smtClean="0">
              <a:latin typeface="Symbol" pitchFamily="18" charset="2"/>
            </a:endParaRPr>
          </a:p>
          <a:p>
            <a:pPr marL="0" indent="0">
              <a:buNone/>
            </a:pPr>
            <a:endParaRPr lang="en-US" sz="1400" dirty="0" smtClean="0">
              <a:latin typeface="Symbol" pitchFamily="18" charset="2"/>
            </a:endParaRPr>
          </a:p>
          <a:p>
            <a:pPr marL="0" indent="0">
              <a:buNone/>
            </a:pPr>
            <a:r>
              <a:rPr lang="en-US" sz="1400" b="1" dirty="0" smtClean="0"/>
              <a:t> </a:t>
            </a:r>
            <a:r>
              <a:rPr lang="en-US" sz="1400" dirty="0" smtClean="0"/>
              <a:t>            is </a:t>
            </a:r>
            <a:r>
              <a:rPr lang="en-US" sz="1400" dirty="0"/>
              <a:t>the numerical value of </a:t>
            </a:r>
            <a:r>
              <a:rPr lang="en-US" sz="1400" dirty="0" smtClean="0"/>
              <a:t>               such </a:t>
            </a:r>
            <a:r>
              <a:rPr lang="en-US" sz="1400" dirty="0"/>
              <a:t>that the area </a:t>
            </a:r>
            <a:r>
              <a:rPr lang="en-US" sz="1400" u="sng" dirty="0"/>
              <a:t>above</a:t>
            </a:r>
            <a:r>
              <a:rPr lang="en-US" sz="1400" dirty="0"/>
              <a:t> it is </a:t>
            </a:r>
            <a:r>
              <a:rPr lang="en-US" sz="1400" dirty="0" smtClean="0"/>
              <a:t>1 - </a:t>
            </a:r>
            <a:r>
              <a:rPr lang="en-US" sz="1400" dirty="0" smtClean="0">
                <a:latin typeface="Symbol" pitchFamily="18" charset="2"/>
              </a:rPr>
              <a:t>a/2</a:t>
            </a:r>
            <a:endParaRPr lang="en-US" sz="1400" dirty="0">
              <a:latin typeface="Symbol" pitchFamily="18" charset="2"/>
            </a:endParaRPr>
          </a:p>
          <a:p>
            <a:endParaRPr lang="en-US" dirty="0" smtClean="0">
              <a:latin typeface="+mj-lt"/>
            </a:endParaRPr>
          </a:p>
          <a:p>
            <a:endParaRPr lang="en-US" baseline="-25000" dirty="0">
              <a:latin typeface="+mj-lt"/>
            </a:endParaRPr>
          </a:p>
          <a:p>
            <a:pPr marL="0" indent="0">
              <a:buNone/>
            </a:pPr>
            <a:endParaRPr lang="en-US" baseline="-25000" dirty="0" smtClean="0">
              <a:latin typeface="+mj-lt"/>
            </a:endParaRPr>
          </a:p>
          <a:p>
            <a:pPr marL="0" indent="0">
              <a:buNone/>
            </a:pPr>
            <a:endParaRPr lang="en-US" dirty="0" smtClean="0">
              <a:latin typeface="Symbol" pitchFamily="18" charset="2"/>
            </a:endParaRPr>
          </a:p>
          <a:p>
            <a:endParaRPr lang="en-US" dirty="0">
              <a:latin typeface="Symbol" pitchFamily="18" charset="2"/>
            </a:endParaRPr>
          </a:p>
          <a:p>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57</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93459555"/>
              </p:ext>
            </p:extLst>
          </p:nvPr>
        </p:nvGraphicFramePr>
        <p:xfrm>
          <a:off x="392113" y="547688"/>
          <a:ext cx="8632825" cy="962025"/>
        </p:xfrm>
        <a:graphic>
          <a:graphicData uri="http://schemas.openxmlformats.org/presentationml/2006/ole">
            <mc:AlternateContent xmlns:mc="http://schemas.openxmlformats.org/markup-compatibility/2006">
              <mc:Choice xmlns:v="urn:schemas-microsoft-com:vml" Requires="v">
                <p:oleObj spid="_x0000_s299280" name="Equation" r:id="rId3" imgW="3530520" imgH="393480" progId="Equation.3">
                  <p:embed/>
                </p:oleObj>
              </mc:Choice>
              <mc:Fallback>
                <p:oleObj name="Equation" r:id="rId3" imgW="3530520" imgH="393480" progId="Equation.3">
                  <p:embed/>
                  <p:pic>
                    <p:nvPicPr>
                      <p:cNvPr id="0" name=""/>
                      <p:cNvPicPr>
                        <a:picLocks noChangeAspect="1" noChangeArrowheads="1"/>
                      </p:cNvPicPr>
                      <p:nvPr/>
                    </p:nvPicPr>
                    <p:blipFill>
                      <a:blip r:embed="rId4"/>
                      <a:srcRect/>
                      <a:stretch>
                        <a:fillRect/>
                      </a:stretch>
                    </p:blipFill>
                    <p:spPr bwMode="auto">
                      <a:xfrm>
                        <a:off x="392113" y="547688"/>
                        <a:ext cx="8632825" cy="962025"/>
                      </a:xfrm>
                      <a:prstGeom prst="rect">
                        <a:avLst/>
                      </a:prstGeom>
                      <a:solidFill>
                        <a:srgbClr val="CCFFCC"/>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61894637"/>
              </p:ext>
            </p:extLst>
          </p:nvPr>
        </p:nvGraphicFramePr>
        <p:xfrm>
          <a:off x="1676400" y="1828800"/>
          <a:ext cx="703263" cy="482600"/>
        </p:xfrm>
        <a:graphic>
          <a:graphicData uri="http://schemas.openxmlformats.org/presentationml/2006/ole">
            <mc:AlternateContent xmlns:mc="http://schemas.openxmlformats.org/markup-compatibility/2006">
              <mc:Choice xmlns:v="urn:schemas-microsoft-com:vml" Requires="v">
                <p:oleObj spid="_x0000_s299281" name="Equation" r:id="rId5" imgW="368280" imgH="253800" progId="Equation.3">
                  <p:embed/>
                </p:oleObj>
              </mc:Choice>
              <mc:Fallback>
                <p:oleObj name="Equation" r:id="rId5" imgW="368280" imgH="253800" progId="Equation.3">
                  <p:embed/>
                  <p:pic>
                    <p:nvPicPr>
                      <p:cNvPr id="0" name="Object 5"/>
                      <p:cNvPicPr>
                        <a:picLocks noChangeAspect="1" noChangeArrowheads="1"/>
                      </p:cNvPicPr>
                      <p:nvPr/>
                    </p:nvPicPr>
                    <p:blipFill>
                      <a:blip r:embed="rId6"/>
                      <a:srcRect/>
                      <a:stretch>
                        <a:fillRect/>
                      </a:stretch>
                    </p:blipFill>
                    <p:spPr bwMode="auto">
                      <a:xfrm>
                        <a:off x="1676400" y="1828800"/>
                        <a:ext cx="703263" cy="48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85060424"/>
              </p:ext>
            </p:extLst>
          </p:nvPr>
        </p:nvGraphicFramePr>
        <p:xfrm>
          <a:off x="4267200" y="3352800"/>
          <a:ext cx="533400" cy="458788"/>
        </p:xfrm>
        <a:graphic>
          <a:graphicData uri="http://schemas.openxmlformats.org/presentationml/2006/ole">
            <mc:AlternateContent xmlns:mc="http://schemas.openxmlformats.org/markup-compatibility/2006">
              <mc:Choice xmlns:v="urn:schemas-microsoft-com:vml" Requires="v">
                <p:oleObj spid="_x0000_s299282" name="Equation" r:id="rId7" imgW="279360" imgH="241200" progId="Equation.3">
                  <p:embed/>
                </p:oleObj>
              </mc:Choice>
              <mc:Fallback>
                <p:oleObj name="Equation" r:id="rId7" imgW="279360" imgH="241200" progId="Equation.3">
                  <p:embed/>
                  <p:pic>
                    <p:nvPicPr>
                      <p:cNvPr id="0" name="Object 8"/>
                      <p:cNvPicPr>
                        <a:picLocks noChangeAspect="1" noChangeArrowheads="1"/>
                      </p:cNvPicPr>
                      <p:nvPr/>
                    </p:nvPicPr>
                    <p:blipFill>
                      <a:blip r:embed="rId8"/>
                      <a:srcRect/>
                      <a:stretch>
                        <a:fillRect/>
                      </a:stretch>
                    </p:blipFill>
                    <p:spPr bwMode="auto">
                      <a:xfrm>
                        <a:off x="4267200" y="3352800"/>
                        <a:ext cx="533400" cy="458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92310521"/>
              </p:ext>
            </p:extLst>
          </p:nvPr>
        </p:nvGraphicFramePr>
        <p:xfrm>
          <a:off x="4343400" y="1828800"/>
          <a:ext cx="533400" cy="458788"/>
        </p:xfrm>
        <a:graphic>
          <a:graphicData uri="http://schemas.openxmlformats.org/presentationml/2006/ole">
            <mc:AlternateContent xmlns:mc="http://schemas.openxmlformats.org/markup-compatibility/2006">
              <mc:Choice xmlns:v="urn:schemas-microsoft-com:vml" Requires="v">
                <p:oleObj spid="_x0000_s299283" name="Equation" r:id="rId9" imgW="279360" imgH="241200" progId="Equation.3">
                  <p:embed/>
                </p:oleObj>
              </mc:Choice>
              <mc:Fallback>
                <p:oleObj name="Equation" r:id="rId9" imgW="279360" imgH="241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1828800"/>
                        <a:ext cx="533400" cy="458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8127629"/>
              </p:ext>
            </p:extLst>
          </p:nvPr>
        </p:nvGraphicFramePr>
        <p:xfrm>
          <a:off x="1447800" y="2590800"/>
          <a:ext cx="871537" cy="482600"/>
        </p:xfrm>
        <a:graphic>
          <a:graphicData uri="http://schemas.openxmlformats.org/presentationml/2006/ole">
            <mc:AlternateContent xmlns:mc="http://schemas.openxmlformats.org/markup-compatibility/2006">
              <mc:Choice xmlns:v="urn:schemas-microsoft-com:vml" Requires="v">
                <p:oleObj spid="_x0000_s299284" name="Equation" r:id="rId11" imgW="457200" imgH="253800" progId="Equation.3">
                  <p:embed/>
                </p:oleObj>
              </mc:Choice>
              <mc:Fallback>
                <p:oleObj name="Equation" r:id="rId11" imgW="457200" imgH="253800" progId="Equation.3">
                  <p:embed/>
                  <p:pic>
                    <p:nvPicPr>
                      <p:cNvPr id="0" name="Object 8"/>
                      <p:cNvPicPr>
                        <a:picLocks noChangeAspect="1" noChangeArrowheads="1"/>
                      </p:cNvPicPr>
                      <p:nvPr/>
                    </p:nvPicPr>
                    <p:blipFill>
                      <a:blip r:embed="rId12"/>
                      <a:srcRect/>
                      <a:stretch>
                        <a:fillRect/>
                      </a:stretch>
                    </p:blipFill>
                    <p:spPr bwMode="auto">
                      <a:xfrm>
                        <a:off x="1447800" y="2590800"/>
                        <a:ext cx="871537" cy="48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65561621"/>
              </p:ext>
            </p:extLst>
          </p:nvPr>
        </p:nvGraphicFramePr>
        <p:xfrm>
          <a:off x="4267200" y="2514600"/>
          <a:ext cx="533400" cy="458788"/>
        </p:xfrm>
        <a:graphic>
          <a:graphicData uri="http://schemas.openxmlformats.org/presentationml/2006/ole">
            <mc:AlternateContent xmlns:mc="http://schemas.openxmlformats.org/markup-compatibility/2006">
              <mc:Choice xmlns:v="urn:schemas-microsoft-com:vml" Requires="v">
                <p:oleObj spid="_x0000_s299285" name="Equation" r:id="rId13" imgW="279279" imgH="241195" progId="Equation.3">
                  <p:embed/>
                </p:oleObj>
              </mc:Choice>
              <mc:Fallback>
                <p:oleObj name="Equation" r:id="rId13" imgW="279279" imgH="24119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2514600"/>
                        <a:ext cx="533400" cy="458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769907697"/>
              </p:ext>
            </p:extLst>
          </p:nvPr>
        </p:nvGraphicFramePr>
        <p:xfrm>
          <a:off x="1371600" y="4038600"/>
          <a:ext cx="895350" cy="674688"/>
        </p:xfrm>
        <a:graphic>
          <a:graphicData uri="http://schemas.openxmlformats.org/presentationml/2006/ole">
            <mc:AlternateContent xmlns:mc="http://schemas.openxmlformats.org/markup-compatibility/2006">
              <mc:Choice xmlns:v="urn:schemas-microsoft-com:vml" Requires="v">
                <p:oleObj spid="_x0000_s299286" name="Equation" r:id="rId14" imgW="469800" imgH="355320" progId="Equation.3">
                  <p:embed/>
                </p:oleObj>
              </mc:Choice>
              <mc:Fallback>
                <p:oleObj name="Equation" r:id="rId14" imgW="469800" imgH="355320" progId="Equation.3">
                  <p:embed/>
                  <p:pic>
                    <p:nvPicPr>
                      <p:cNvPr id="0" name="Object 11"/>
                      <p:cNvPicPr>
                        <a:picLocks noChangeAspect="1" noChangeArrowheads="1"/>
                      </p:cNvPicPr>
                      <p:nvPr/>
                    </p:nvPicPr>
                    <p:blipFill>
                      <a:blip r:embed="rId15"/>
                      <a:srcRect/>
                      <a:stretch>
                        <a:fillRect/>
                      </a:stretch>
                    </p:blipFill>
                    <p:spPr bwMode="auto">
                      <a:xfrm>
                        <a:off x="1371600" y="4038600"/>
                        <a:ext cx="895350" cy="674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822955294"/>
              </p:ext>
            </p:extLst>
          </p:nvPr>
        </p:nvGraphicFramePr>
        <p:xfrm>
          <a:off x="4267200" y="4191000"/>
          <a:ext cx="533400" cy="458788"/>
        </p:xfrm>
        <a:graphic>
          <a:graphicData uri="http://schemas.openxmlformats.org/presentationml/2006/ole">
            <mc:AlternateContent xmlns:mc="http://schemas.openxmlformats.org/markup-compatibility/2006">
              <mc:Choice xmlns:v="urn:schemas-microsoft-com:vml" Requires="v">
                <p:oleObj spid="_x0000_s299287" name="Equation" r:id="rId16" imgW="279360" imgH="241200" progId="Equation.3">
                  <p:embed/>
                </p:oleObj>
              </mc:Choice>
              <mc:Fallback>
                <p:oleObj name="Equation" r:id="rId16" imgW="279360" imgH="2412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7200" y="4191000"/>
                        <a:ext cx="533400" cy="458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694978078"/>
              </p:ext>
            </p:extLst>
          </p:nvPr>
        </p:nvGraphicFramePr>
        <p:xfrm>
          <a:off x="1531938" y="3200400"/>
          <a:ext cx="727075" cy="674688"/>
        </p:xfrm>
        <a:graphic>
          <a:graphicData uri="http://schemas.openxmlformats.org/presentationml/2006/ole">
            <mc:AlternateContent xmlns:mc="http://schemas.openxmlformats.org/markup-compatibility/2006">
              <mc:Choice xmlns:v="urn:schemas-microsoft-com:vml" Requires="v">
                <p:oleObj spid="_x0000_s299288" name="Equation" r:id="rId18" imgW="380880" imgH="355320" progId="Equation.3">
                  <p:embed/>
                </p:oleObj>
              </mc:Choice>
              <mc:Fallback>
                <p:oleObj name="Equation" r:id="rId18" imgW="380880" imgH="355320" progId="Equation.3">
                  <p:embed/>
                  <p:pic>
                    <p:nvPicPr>
                      <p:cNvPr id="0" name="Object 13"/>
                      <p:cNvPicPr>
                        <a:picLocks noChangeAspect="1" noChangeArrowheads="1"/>
                      </p:cNvPicPr>
                      <p:nvPr/>
                    </p:nvPicPr>
                    <p:blipFill>
                      <a:blip r:embed="rId19"/>
                      <a:srcRect/>
                      <a:stretch>
                        <a:fillRect/>
                      </a:stretch>
                    </p:blipFill>
                    <p:spPr bwMode="auto">
                      <a:xfrm>
                        <a:off x="1531938" y="3200400"/>
                        <a:ext cx="727075" cy="674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59950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7" name="Object 3"/>
          <p:cNvGraphicFramePr>
            <a:graphicFrameLocks noChangeAspect="1"/>
          </p:cNvGraphicFramePr>
          <p:nvPr/>
        </p:nvGraphicFramePr>
        <p:xfrm>
          <a:off x="962025" y="1346200"/>
          <a:ext cx="7620000" cy="1422400"/>
        </p:xfrm>
        <a:graphic>
          <a:graphicData uri="http://schemas.openxmlformats.org/presentationml/2006/ole">
            <mc:AlternateContent xmlns:mc="http://schemas.openxmlformats.org/markup-compatibility/2006">
              <mc:Choice xmlns:v="urn:schemas-microsoft-com:vml" Requires="v">
                <p:oleObj spid="_x0000_s192774" name="Equation" r:id="rId3" imgW="3810000" imgH="711200" progId="Equation.3">
                  <p:embed/>
                </p:oleObj>
              </mc:Choice>
              <mc:Fallback>
                <p:oleObj name="Equation" r:id="rId3" imgW="3810000" imgH="711200" progId="Equation.3">
                  <p:embed/>
                  <p:pic>
                    <p:nvPicPr>
                      <p:cNvPr id="0" name="Picture 1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1346200"/>
                        <a:ext cx="7620000" cy="1422400"/>
                      </a:xfrm>
                      <a:prstGeom prst="rect">
                        <a:avLst/>
                      </a:prstGeom>
                      <a:solidFill>
                        <a:srgbClr val="CCFFCC"/>
                      </a:solidFill>
                    </p:spPr>
                  </p:pic>
                </p:oleObj>
              </mc:Fallback>
            </mc:AlternateContent>
          </a:graphicData>
        </a:graphic>
      </p:graphicFrame>
      <p:graphicFrame>
        <p:nvGraphicFramePr>
          <p:cNvPr id="2052" name="Object 4"/>
          <p:cNvGraphicFramePr>
            <a:graphicFrameLocks noChangeAspect="1"/>
          </p:cNvGraphicFramePr>
          <p:nvPr>
            <p:extLst>
              <p:ext uri="{D42A27DB-BD31-4B8C-83A1-F6EECF244321}">
                <p14:modId xmlns:p14="http://schemas.microsoft.com/office/powerpoint/2010/main" val="774872214"/>
              </p:ext>
            </p:extLst>
          </p:nvPr>
        </p:nvGraphicFramePr>
        <p:xfrm>
          <a:off x="1079500" y="2819400"/>
          <a:ext cx="7672388" cy="1135063"/>
        </p:xfrm>
        <a:graphic>
          <a:graphicData uri="http://schemas.openxmlformats.org/presentationml/2006/ole">
            <mc:AlternateContent xmlns:mc="http://schemas.openxmlformats.org/markup-compatibility/2006">
              <mc:Choice xmlns:v="urn:schemas-microsoft-com:vml" Requires="v">
                <p:oleObj spid="_x0000_s192775" name="Equation" r:id="rId5" imgW="4991040" imgH="736560" progId="Equation.3">
                  <p:embed/>
                </p:oleObj>
              </mc:Choice>
              <mc:Fallback>
                <p:oleObj name="Equation" r:id="rId5" imgW="4991040" imgH="736560" progId="Equation.3">
                  <p:embed/>
                  <p:pic>
                    <p:nvPicPr>
                      <p:cNvPr id="0" name="Picture 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0" y="2819400"/>
                        <a:ext cx="7672388" cy="1135063"/>
                      </a:xfrm>
                      <a:prstGeom prst="rect">
                        <a:avLst/>
                      </a:prstGeom>
                      <a:solidFill>
                        <a:schemeClr val="bg1"/>
                      </a:solidFill>
                    </p:spPr>
                  </p:pic>
                </p:oleObj>
              </mc:Fallback>
            </mc:AlternateContent>
          </a:graphicData>
        </a:graphic>
      </p:graphicFrame>
      <p:sp>
        <p:nvSpPr>
          <p:cNvPr id="8" name="Title 1"/>
          <p:cNvSpPr txBox="1">
            <a:spLocks/>
          </p:cNvSpPr>
          <p:nvPr/>
        </p:nvSpPr>
        <p:spPr>
          <a:xfrm>
            <a:off x="0" y="228600"/>
            <a:ext cx="88392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Case 3: Test of Hypothesis on </a:t>
            </a:r>
            <a:r>
              <a:rPr kumimoji="0" lang="en-US" sz="4400" b="0" i="0" u="none" strike="noStrike" kern="1200" cap="none" spc="0" normalizeH="0" baseline="0" noProof="0" dirty="0" smtClean="0">
                <a:ln>
                  <a:noFill/>
                </a:ln>
                <a:solidFill>
                  <a:schemeClr val="tx1"/>
                </a:solidFill>
                <a:effectLst/>
                <a:uLnTx/>
                <a:uFillTx/>
                <a:latin typeface="Symbol" pitchFamily="18" charset="2"/>
                <a:ea typeface="+mj-ea"/>
                <a:cs typeface="+mj-cs"/>
              </a:rPr>
              <a:t>s</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or </a:t>
            </a:r>
            <a:r>
              <a:rPr kumimoji="0" lang="en-US" sz="4400" b="0" i="0" u="none" strike="noStrike" kern="1200" cap="none" spc="0" normalizeH="0" baseline="0" noProof="0" dirty="0" smtClean="0">
                <a:ln>
                  <a:noFill/>
                </a:ln>
                <a:solidFill>
                  <a:schemeClr val="tx1"/>
                </a:solidFill>
                <a:effectLst/>
                <a:uLnTx/>
                <a:uFillTx/>
                <a:latin typeface="Symbol" pitchFamily="18" charset="2"/>
                <a:ea typeface="+mj-ea"/>
                <a:cs typeface="+mj-cs"/>
              </a:rPr>
              <a:t>s</a:t>
            </a:r>
            <a:r>
              <a:rPr kumimoji="0" lang="en-US" sz="4400" b="0" i="0" u="none" strike="noStrike" kern="1200" cap="none" spc="0" normalizeH="0" baseline="30000" noProof="0" dirty="0" smtClean="0">
                <a:ln>
                  <a:noFill/>
                </a:ln>
                <a:solidFill>
                  <a:schemeClr val="tx1"/>
                </a:solidFill>
                <a:effectLst/>
                <a:uLnTx/>
                <a:uFillTx/>
                <a:latin typeface="Symbol" pitchFamily="18" charset="2"/>
                <a:ea typeface="+mj-ea"/>
                <a:cs typeface="+mj-cs"/>
              </a:rPr>
              <a:t>2</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pPr>
              <a:defRPr/>
            </a:pPr>
            <a:fld id="{1E15E125-4393-414F-89EB-A81A401B5988}" type="slidenum">
              <a:rPr lang="en-US" smtClean="0"/>
              <a:pPr>
                <a:defRPr/>
              </a:pPr>
              <a:t>58</a:t>
            </a:fld>
            <a:endParaRPr lang="en-US"/>
          </a:p>
        </p:txBody>
      </p:sp>
      <p:sp>
        <p:nvSpPr>
          <p:cNvPr id="9" name="TextBox 8"/>
          <p:cNvSpPr txBox="1"/>
          <p:nvPr/>
        </p:nvSpPr>
        <p:spPr>
          <a:xfrm>
            <a:off x="304800" y="6150114"/>
            <a:ext cx="8763000" cy="307777"/>
          </a:xfrm>
          <a:prstGeom prst="rect">
            <a:avLst/>
          </a:prstGeom>
          <a:noFill/>
        </p:spPr>
        <p:txBody>
          <a:bodyPr wrap="square" rtlCol="0">
            <a:spAutoFit/>
          </a:bodyPr>
          <a:lstStyle/>
          <a:p>
            <a:r>
              <a:rPr lang="en-US" sz="1400" dirty="0" smtClean="0"/>
              <a:t>** Using table, range on the p-value can found.  Using calculator, exact P-value can be found. ***</a:t>
            </a:r>
          </a:p>
        </p:txBody>
      </p:sp>
      <p:graphicFrame>
        <p:nvGraphicFramePr>
          <p:cNvPr id="192518" name="Object 6"/>
          <p:cNvGraphicFramePr>
            <a:graphicFrameLocks noChangeAspect="1"/>
          </p:cNvGraphicFramePr>
          <p:nvPr>
            <p:extLst>
              <p:ext uri="{D42A27DB-BD31-4B8C-83A1-F6EECF244321}">
                <p14:modId xmlns:p14="http://schemas.microsoft.com/office/powerpoint/2010/main" val="2296725479"/>
              </p:ext>
            </p:extLst>
          </p:nvPr>
        </p:nvGraphicFramePr>
        <p:xfrm>
          <a:off x="609600" y="4009811"/>
          <a:ext cx="1563688" cy="803275"/>
        </p:xfrm>
        <a:graphic>
          <a:graphicData uri="http://schemas.openxmlformats.org/presentationml/2006/ole">
            <mc:AlternateContent xmlns:mc="http://schemas.openxmlformats.org/markup-compatibility/2006">
              <mc:Choice xmlns:v="urn:schemas-microsoft-com:vml" Requires="v">
                <p:oleObj spid="_x0000_s192776" name="Equation" r:id="rId7" imgW="889000" imgH="457200" progId="Equation.3">
                  <p:embed/>
                </p:oleObj>
              </mc:Choice>
              <mc:Fallback>
                <p:oleObj name="Equation" r:id="rId7" imgW="889000" imgH="457200" progId="Equation.3">
                  <p:embed/>
                  <p:pic>
                    <p:nvPicPr>
                      <p:cNvPr id="0" name="Picture 1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009811"/>
                        <a:ext cx="1563688" cy="803275"/>
                      </a:xfrm>
                      <a:prstGeom prst="rect">
                        <a:avLst/>
                      </a:prstGeom>
                      <a:solidFill>
                        <a:srgbClr val="CCFFCC"/>
                      </a:solidFill>
                    </p:spPr>
                  </p:pic>
                </p:oleObj>
              </mc:Fallback>
            </mc:AlternateContent>
          </a:graphicData>
        </a:graphic>
      </p:graphicFrame>
      <p:sp>
        <p:nvSpPr>
          <p:cNvPr id="10" name="TextBox 9"/>
          <p:cNvSpPr txBox="1"/>
          <p:nvPr/>
        </p:nvSpPr>
        <p:spPr>
          <a:xfrm>
            <a:off x="2438400" y="4004846"/>
            <a:ext cx="2438400" cy="338554"/>
          </a:xfrm>
          <a:prstGeom prst="rect">
            <a:avLst/>
          </a:prstGeom>
          <a:solidFill>
            <a:srgbClr val="CCFFCC"/>
          </a:solidFill>
        </p:spPr>
        <p:txBody>
          <a:bodyPr wrap="square" rtlCol="0">
            <a:spAutoFit/>
          </a:bodyPr>
          <a:lstStyle/>
          <a:p>
            <a:r>
              <a:rPr lang="en-US" sz="1600" dirty="0" smtClean="0"/>
              <a:t>Reject H</a:t>
            </a:r>
            <a:r>
              <a:rPr lang="en-US" sz="1600" baseline="-25000" dirty="0" smtClean="0"/>
              <a:t>0</a:t>
            </a:r>
            <a:r>
              <a:rPr lang="en-US" sz="1600" dirty="0" smtClean="0"/>
              <a:t> if p-value is &lt; </a:t>
            </a:r>
            <a:r>
              <a:rPr lang="en-US" sz="1600" dirty="0" smtClean="0">
                <a:latin typeface="Symbol" pitchFamily="18" charset="2"/>
              </a:rPr>
              <a:t>a</a:t>
            </a:r>
            <a:endParaRPr lang="en-US" sz="1600" dirty="0">
              <a:latin typeface="Symbol" pitchFamily="18" charset="2"/>
            </a:endParaRPr>
          </a:p>
        </p:txBody>
      </p:sp>
      <p:sp>
        <p:nvSpPr>
          <p:cNvPr id="11" name="TextBox 10"/>
          <p:cNvSpPr txBox="1"/>
          <p:nvPr/>
        </p:nvSpPr>
        <p:spPr>
          <a:xfrm>
            <a:off x="5105400" y="3810000"/>
            <a:ext cx="3352800" cy="1815882"/>
          </a:xfrm>
          <a:prstGeom prst="rect">
            <a:avLst/>
          </a:prstGeom>
          <a:solidFill>
            <a:srgbClr val="FFFF99"/>
          </a:solidFill>
        </p:spPr>
        <p:txBody>
          <a:bodyPr wrap="square" rtlCol="0">
            <a:spAutoFit/>
          </a:bodyPr>
          <a:lstStyle/>
          <a:p>
            <a:r>
              <a:rPr lang="en-US" sz="1600" dirty="0" smtClean="0"/>
              <a:t>There is no stats function for this test on the TI-83/84.</a:t>
            </a:r>
          </a:p>
          <a:p>
            <a:endParaRPr lang="en-US" sz="1600" dirty="0" smtClean="0"/>
          </a:p>
          <a:p>
            <a:r>
              <a:rPr lang="en-US" sz="1600" dirty="0" smtClean="0"/>
              <a:t>Really. </a:t>
            </a:r>
          </a:p>
          <a:p>
            <a:endParaRPr lang="en-US" sz="1600" dirty="0"/>
          </a:p>
          <a:p>
            <a:r>
              <a:rPr lang="en-US" sz="1600" dirty="0" smtClean="0"/>
              <a:t>The thing called “Chi Square Test” on the TI-83/84 is NOT this.</a:t>
            </a:r>
            <a:endParaRPr lang="en-US" sz="16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12"/>
          </p:nvPr>
        </p:nvSpPr>
        <p:spPr>
          <a:noFill/>
        </p:spPr>
        <p:txBody>
          <a:bodyPr/>
          <a:lstStyle/>
          <a:p>
            <a:fld id="{B6B0472B-AF72-4941-B09E-4AD90D419E3C}" type="slidenum">
              <a:rPr lang="en-US" smtClean="0"/>
              <a:pPr/>
              <a:t>59</a:t>
            </a:fld>
            <a:endParaRPr lang="en-US" smtClean="0"/>
          </a:p>
        </p:txBody>
      </p:sp>
      <p:sp>
        <p:nvSpPr>
          <p:cNvPr id="82960" name="Rectangle 36"/>
          <p:cNvSpPr>
            <a:spLocks noGrp="1" noChangeArrowheads="1"/>
          </p:cNvSpPr>
          <p:nvPr>
            <p:ph type="title"/>
          </p:nvPr>
        </p:nvSpPr>
        <p:spPr>
          <a:xfrm>
            <a:off x="685800" y="381000"/>
            <a:ext cx="7772400" cy="1143000"/>
          </a:xfrm>
        </p:spPr>
        <p:txBody>
          <a:bodyPr/>
          <a:lstStyle/>
          <a:p>
            <a:r>
              <a:rPr lang="en-US" sz="4000" dirty="0" smtClean="0"/>
              <a:t>Two-Sided Confidence Interval on the Population Variance </a:t>
            </a:r>
            <a:r>
              <a:rPr lang="en-US" sz="4000" dirty="0" smtClean="0">
                <a:latin typeface="Symbol" pitchFamily="18" charset="2"/>
              </a:rPr>
              <a:t>s</a:t>
            </a:r>
            <a:r>
              <a:rPr lang="en-US" sz="4000" baseline="30000" dirty="0" smtClean="0">
                <a:latin typeface="Symbol" pitchFamily="18" charset="2"/>
              </a:rPr>
              <a:t>2</a:t>
            </a:r>
            <a:r>
              <a:rPr lang="en-US" sz="4000" dirty="0" smtClean="0"/>
              <a:t> </a:t>
            </a:r>
          </a:p>
        </p:txBody>
      </p:sp>
      <p:sp>
        <p:nvSpPr>
          <p:cNvPr id="82961" name="Rectangle 37"/>
          <p:cNvSpPr>
            <a:spLocks noGrp="1" noChangeArrowheads="1"/>
          </p:cNvSpPr>
          <p:nvPr>
            <p:ph type="body" idx="1"/>
          </p:nvPr>
        </p:nvSpPr>
        <p:spPr>
          <a:xfrm>
            <a:off x="762000" y="1752600"/>
            <a:ext cx="7315200" cy="2514600"/>
          </a:xfrm>
        </p:spPr>
        <p:txBody>
          <a:bodyPr/>
          <a:lstStyle/>
          <a:p>
            <a:r>
              <a:rPr lang="en-US" sz="2400" dirty="0" smtClean="0"/>
              <a:t>For </a:t>
            </a:r>
            <a:r>
              <a:rPr lang="en-US" sz="2400" dirty="0" smtClean="0">
                <a:latin typeface="Symbol" pitchFamily="18" charset="2"/>
              </a:rPr>
              <a:t>a</a:t>
            </a:r>
            <a:r>
              <a:rPr lang="en-US" sz="2400" dirty="0" smtClean="0"/>
              <a:t>, determine the numerical values of L and U, symmetric about </a:t>
            </a:r>
            <a:r>
              <a:rPr lang="en-US" sz="2400" dirty="0" smtClean="0">
                <a:latin typeface="Symbol" pitchFamily="18" charset="2"/>
              </a:rPr>
              <a:t>s</a:t>
            </a:r>
            <a:r>
              <a:rPr lang="en-US" sz="2400" baseline="30000" dirty="0" smtClean="0">
                <a:latin typeface="Symbol" pitchFamily="18" charset="2"/>
              </a:rPr>
              <a:t>2</a:t>
            </a:r>
            <a:r>
              <a:rPr lang="en-US" sz="2400" dirty="0" smtClean="0">
                <a:latin typeface="Symbol" pitchFamily="18" charset="2"/>
              </a:rPr>
              <a:t> </a:t>
            </a:r>
            <a:r>
              <a:rPr lang="en-US" sz="2400" dirty="0" smtClean="0"/>
              <a:t>, such that P(L </a:t>
            </a:r>
            <a:r>
              <a:rPr lang="en-US" sz="2400" u="sng" dirty="0" smtClean="0"/>
              <a:t>&lt;</a:t>
            </a:r>
            <a:r>
              <a:rPr lang="en-US" sz="2400" dirty="0" smtClean="0"/>
              <a:t> </a:t>
            </a:r>
            <a:r>
              <a:rPr lang="en-US" sz="2400" dirty="0" smtClean="0">
                <a:latin typeface="Symbol" pitchFamily="18" charset="2"/>
              </a:rPr>
              <a:t>s</a:t>
            </a:r>
            <a:r>
              <a:rPr lang="en-US" sz="2400" baseline="30000" dirty="0" smtClean="0">
                <a:latin typeface="Symbol" pitchFamily="18" charset="2"/>
              </a:rPr>
              <a:t>2</a:t>
            </a:r>
            <a:r>
              <a:rPr lang="en-US" sz="2400" dirty="0" smtClean="0">
                <a:latin typeface="Symbol" pitchFamily="18" charset="2"/>
              </a:rPr>
              <a:t> </a:t>
            </a:r>
            <a:r>
              <a:rPr lang="en-US" sz="2400" dirty="0" smtClean="0"/>
              <a:t> </a:t>
            </a:r>
            <a:r>
              <a:rPr lang="en-US" sz="2400" u="sng" dirty="0" smtClean="0"/>
              <a:t>&lt;</a:t>
            </a:r>
            <a:r>
              <a:rPr lang="en-US" sz="2400" dirty="0" smtClean="0"/>
              <a:t> U) = 1 - </a:t>
            </a:r>
            <a:r>
              <a:rPr lang="en-US" sz="2400" dirty="0" smtClean="0">
                <a:latin typeface="Symbol" pitchFamily="18" charset="2"/>
              </a:rPr>
              <a:t>a </a:t>
            </a:r>
            <a:r>
              <a:rPr lang="en-US" sz="2400" dirty="0" smtClean="0"/>
              <a:t>  </a:t>
            </a:r>
          </a:p>
        </p:txBody>
      </p:sp>
      <p:graphicFrame>
        <p:nvGraphicFramePr>
          <p:cNvPr id="278531" name="Object 3"/>
          <p:cNvGraphicFramePr>
            <a:graphicFrameLocks noChangeAspect="1"/>
          </p:cNvGraphicFramePr>
          <p:nvPr>
            <p:extLst>
              <p:ext uri="{D42A27DB-BD31-4B8C-83A1-F6EECF244321}">
                <p14:modId xmlns:p14="http://schemas.microsoft.com/office/powerpoint/2010/main" val="3847941972"/>
              </p:ext>
            </p:extLst>
          </p:nvPr>
        </p:nvGraphicFramePr>
        <p:xfrm>
          <a:off x="990600" y="2819400"/>
          <a:ext cx="2058987" cy="2895600"/>
        </p:xfrm>
        <a:graphic>
          <a:graphicData uri="http://schemas.openxmlformats.org/presentationml/2006/ole">
            <mc:AlternateContent xmlns:mc="http://schemas.openxmlformats.org/markup-compatibility/2006">
              <mc:Choice xmlns:v="urn:schemas-microsoft-com:vml" Requires="v">
                <p:oleObj spid="_x0000_s278617" name="Equation" r:id="rId4" imgW="825500" imgH="1168400" progId="Equation.3">
                  <p:embed/>
                </p:oleObj>
              </mc:Choice>
              <mc:Fallback>
                <p:oleObj name="Equation" r:id="rId4" imgW="825500" imgH="11684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19400"/>
                        <a:ext cx="2058987" cy="2895600"/>
                      </a:xfrm>
                      <a:prstGeom prst="rect">
                        <a:avLst/>
                      </a:prstGeom>
                      <a:solidFill>
                        <a:srgbClr val="CCFFCC"/>
                      </a:solidFill>
                    </p:spPr>
                  </p:pic>
                </p:oleObj>
              </mc:Fallback>
            </mc:AlternateContent>
          </a:graphicData>
        </a:graphic>
      </p:graphicFrame>
      <p:sp>
        <p:nvSpPr>
          <p:cNvPr id="2" name="TextBox 1"/>
          <p:cNvSpPr txBox="1"/>
          <p:nvPr/>
        </p:nvSpPr>
        <p:spPr>
          <a:xfrm>
            <a:off x="4114800" y="3200400"/>
            <a:ext cx="2895600" cy="1569660"/>
          </a:xfrm>
          <a:prstGeom prst="rect">
            <a:avLst/>
          </a:prstGeom>
          <a:noFill/>
        </p:spPr>
        <p:txBody>
          <a:bodyPr wrap="square" rtlCol="0">
            <a:spAutoFit/>
          </a:bodyPr>
          <a:lstStyle/>
          <a:p>
            <a:r>
              <a:rPr lang="en-US" dirty="0" smtClean="0"/>
              <a:t>There is not a stats function for these computations on the TI-83/84.  </a:t>
            </a:r>
            <a:endParaRPr lang="en-US" dirty="0"/>
          </a:p>
        </p:txBody>
      </p:sp>
      <p:pic>
        <p:nvPicPr>
          <p:cNvPr id="278567" name="Picture 39" descr="http://3.bp.blogspot.com/-Sih6A_AJ65o/TiW4NV-KQBI/AAAAAAAAAIw/aRQnepWNNgo/s1600/sad_f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94684" y="44196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13" y="277474"/>
            <a:ext cx="8564587" cy="987501"/>
          </a:xfrm>
        </p:spPr>
        <p:txBody>
          <a:bodyPr/>
          <a:lstStyle/>
          <a:p>
            <a:r>
              <a:rPr lang="en-US" sz="3600" dirty="0" smtClean="0"/>
              <a:t>Null and Alternative Hypotheses: H</a:t>
            </a:r>
            <a:r>
              <a:rPr lang="en-US" sz="3600" baseline="-25000" dirty="0" smtClean="0"/>
              <a:t>0</a:t>
            </a:r>
            <a:r>
              <a:rPr lang="en-US" sz="3600" dirty="0" smtClean="0"/>
              <a:t>  and H</a:t>
            </a:r>
            <a:r>
              <a:rPr lang="en-US" sz="3600" baseline="-25000" dirty="0" smtClean="0"/>
              <a:t>1</a:t>
            </a:r>
            <a:r>
              <a:rPr lang="en-US" sz="3600" dirty="0" smtClean="0"/>
              <a:t> </a:t>
            </a:r>
            <a:endParaRPr lang="en-US" sz="3600"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6</a:t>
            </a:fld>
            <a:endParaRPr lang="en-US"/>
          </a:p>
        </p:txBody>
      </p:sp>
      <p:sp>
        <p:nvSpPr>
          <p:cNvPr id="5" name="TextBox 4"/>
          <p:cNvSpPr txBox="1"/>
          <p:nvPr/>
        </p:nvSpPr>
        <p:spPr>
          <a:xfrm>
            <a:off x="685800" y="1264975"/>
            <a:ext cx="8077200" cy="4503797"/>
          </a:xfrm>
          <a:prstGeom prst="rect">
            <a:avLst/>
          </a:prstGeom>
          <a:noFill/>
        </p:spPr>
        <p:txBody>
          <a:bodyPr wrap="square" rtlCol="0">
            <a:spAutoFit/>
          </a:bodyPr>
          <a:lstStyle/>
          <a:p>
            <a:r>
              <a:rPr lang="en-US" dirty="0" smtClean="0"/>
              <a:t> </a:t>
            </a:r>
            <a:r>
              <a:rPr lang="en-US" sz="2000" dirty="0" smtClean="0"/>
              <a:t>Null Hypothesis (H</a:t>
            </a:r>
            <a:r>
              <a:rPr lang="en-US" sz="2000" baseline="-25000" dirty="0" smtClean="0"/>
              <a:t>0</a:t>
            </a:r>
            <a:r>
              <a:rPr lang="en-US" sz="2000" dirty="0" smtClean="0"/>
              <a:t>): </a:t>
            </a:r>
            <a:r>
              <a:rPr lang="en-US" sz="2000" i="1" dirty="0" smtClean="0"/>
              <a:t>The sample is from a population with mean equal to a specific numerical value, </a:t>
            </a:r>
            <a:r>
              <a:rPr lang="en-US" sz="2000" dirty="0" smtClean="0">
                <a:latin typeface="Symbol" pitchFamily="18" charset="2"/>
              </a:rPr>
              <a:t>m</a:t>
            </a:r>
            <a:r>
              <a:rPr lang="en-US" sz="2000" baseline="-25000" dirty="0" smtClean="0">
                <a:latin typeface="Symbol" pitchFamily="18" charset="2"/>
              </a:rPr>
              <a:t>0</a:t>
            </a:r>
            <a:endParaRPr lang="en-US" sz="2000" i="1" dirty="0" smtClean="0"/>
          </a:p>
          <a:p>
            <a:endParaRPr lang="en-US" sz="2000" dirty="0" smtClean="0"/>
          </a:p>
          <a:p>
            <a:r>
              <a:rPr lang="en-US" sz="2000" dirty="0" smtClean="0"/>
              <a:t>Alternative Hypothesis (H</a:t>
            </a:r>
            <a:r>
              <a:rPr lang="en-US" sz="2000" baseline="-25000" dirty="0" smtClean="0"/>
              <a:t>1</a:t>
            </a:r>
            <a:r>
              <a:rPr lang="en-US" sz="2000" dirty="0" smtClean="0"/>
              <a:t>): </a:t>
            </a:r>
            <a:r>
              <a:rPr lang="en-US" sz="2000" i="1" dirty="0" smtClean="0"/>
              <a:t>The sample is from a population with mean NOT equal to that specific numerical value, </a:t>
            </a:r>
            <a:r>
              <a:rPr lang="en-US" sz="2000" dirty="0" smtClean="0">
                <a:latin typeface="Symbol" pitchFamily="18" charset="2"/>
              </a:rPr>
              <a:t>m</a:t>
            </a:r>
            <a:r>
              <a:rPr lang="en-US" sz="2000" baseline="-25000" dirty="0" smtClean="0">
                <a:latin typeface="Symbol" pitchFamily="18" charset="2"/>
              </a:rPr>
              <a:t>0</a:t>
            </a:r>
          </a:p>
          <a:p>
            <a:endParaRPr lang="en-US" sz="2000" baseline="-25000" dirty="0">
              <a:latin typeface="Symbol" pitchFamily="18" charset="2"/>
            </a:endParaRPr>
          </a:p>
          <a:p>
            <a:endParaRPr lang="en-US" sz="2000" baseline="-25000" dirty="0" smtClean="0">
              <a:latin typeface="Symbol" pitchFamily="18" charset="2"/>
            </a:endParaRPr>
          </a:p>
          <a:p>
            <a:endParaRPr lang="en-US" sz="2000" i="1" dirty="0"/>
          </a:p>
          <a:p>
            <a:endParaRPr lang="en-US" sz="2000" i="1" dirty="0" smtClean="0"/>
          </a:p>
          <a:p>
            <a:endParaRPr lang="en-US" sz="2000" i="1" dirty="0" smtClean="0"/>
          </a:p>
          <a:p>
            <a:r>
              <a:rPr lang="en-US" dirty="0" smtClean="0">
                <a:solidFill>
                  <a:schemeClr val="accent6"/>
                </a:solidFill>
              </a:rPr>
              <a:t>H</a:t>
            </a:r>
            <a:r>
              <a:rPr lang="en-US" baseline="-25000" dirty="0" smtClean="0">
                <a:solidFill>
                  <a:schemeClr val="accent6"/>
                </a:solidFill>
              </a:rPr>
              <a:t>0</a:t>
            </a:r>
            <a:r>
              <a:rPr lang="en-US" dirty="0" smtClean="0">
                <a:solidFill>
                  <a:schemeClr val="accent6"/>
                </a:solidFill>
              </a:rPr>
              <a:t>: </a:t>
            </a:r>
            <a:r>
              <a:rPr lang="en-US" dirty="0" smtClean="0">
                <a:solidFill>
                  <a:schemeClr val="accent6"/>
                </a:solidFill>
                <a:latin typeface="Symbol" pitchFamily="18" charset="2"/>
              </a:rPr>
              <a:t>m = m</a:t>
            </a:r>
            <a:r>
              <a:rPr lang="en-US" baseline="-25000" dirty="0" smtClean="0">
                <a:solidFill>
                  <a:schemeClr val="accent6"/>
                </a:solidFill>
                <a:latin typeface="Symbol" pitchFamily="18" charset="2"/>
              </a:rPr>
              <a:t>0                                    </a:t>
            </a:r>
            <a:r>
              <a:rPr lang="en-US" dirty="0" smtClean="0">
                <a:solidFill>
                  <a:srgbClr val="008000"/>
                </a:solidFill>
              </a:rPr>
              <a:t>H</a:t>
            </a:r>
            <a:r>
              <a:rPr lang="en-US" baseline="-25000" dirty="0" smtClean="0">
                <a:solidFill>
                  <a:srgbClr val="008000"/>
                </a:solidFill>
              </a:rPr>
              <a:t>0</a:t>
            </a:r>
            <a:r>
              <a:rPr lang="en-US" dirty="0">
                <a:solidFill>
                  <a:srgbClr val="008000"/>
                </a:solidFill>
              </a:rPr>
              <a:t>: </a:t>
            </a:r>
            <a:r>
              <a:rPr lang="en-US" dirty="0">
                <a:solidFill>
                  <a:srgbClr val="008000"/>
                </a:solidFill>
                <a:latin typeface="Symbol" pitchFamily="18" charset="2"/>
              </a:rPr>
              <a:t>m = m</a:t>
            </a:r>
            <a:r>
              <a:rPr lang="en-US" baseline="-25000" dirty="0">
                <a:solidFill>
                  <a:srgbClr val="008000"/>
                </a:solidFill>
                <a:latin typeface="Symbol" pitchFamily="18" charset="2"/>
              </a:rPr>
              <a:t>0  </a:t>
            </a:r>
            <a:r>
              <a:rPr lang="en-US" baseline="-25000" dirty="0" smtClean="0">
                <a:solidFill>
                  <a:srgbClr val="008000"/>
                </a:solidFill>
                <a:latin typeface="Symbol" pitchFamily="18" charset="2"/>
              </a:rPr>
              <a:t>                                  </a:t>
            </a:r>
            <a:r>
              <a:rPr lang="en-US" dirty="0" smtClean="0">
                <a:solidFill>
                  <a:srgbClr val="663300"/>
                </a:solidFill>
              </a:rPr>
              <a:t>H</a:t>
            </a:r>
            <a:r>
              <a:rPr lang="en-US" baseline="-25000" dirty="0" smtClean="0">
                <a:solidFill>
                  <a:srgbClr val="663300"/>
                </a:solidFill>
              </a:rPr>
              <a:t>0</a:t>
            </a:r>
            <a:r>
              <a:rPr lang="en-US" dirty="0">
                <a:solidFill>
                  <a:srgbClr val="663300"/>
                </a:solidFill>
              </a:rPr>
              <a:t>: </a:t>
            </a:r>
            <a:r>
              <a:rPr lang="en-US" dirty="0">
                <a:solidFill>
                  <a:srgbClr val="663300"/>
                </a:solidFill>
                <a:latin typeface="Symbol" pitchFamily="18" charset="2"/>
              </a:rPr>
              <a:t>m = m</a:t>
            </a:r>
            <a:r>
              <a:rPr lang="en-US" baseline="-25000" dirty="0">
                <a:solidFill>
                  <a:srgbClr val="663300"/>
                </a:solidFill>
                <a:latin typeface="Symbol" pitchFamily="18" charset="2"/>
              </a:rPr>
              <a:t>0  </a:t>
            </a:r>
          </a:p>
          <a:p>
            <a:r>
              <a:rPr lang="en-US" dirty="0" smtClean="0">
                <a:solidFill>
                  <a:schemeClr val="accent6"/>
                </a:solidFill>
                <a:latin typeface="Symbol" pitchFamily="18" charset="2"/>
              </a:rPr>
              <a:t>H</a:t>
            </a:r>
            <a:r>
              <a:rPr lang="en-US" baseline="-25000" dirty="0" smtClean="0">
                <a:solidFill>
                  <a:schemeClr val="accent6"/>
                </a:solidFill>
                <a:latin typeface="Symbol" pitchFamily="18" charset="2"/>
              </a:rPr>
              <a:t>1</a:t>
            </a:r>
            <a:r>
              <a:rPr lang="en-US" dirty="0" smtClean="0">
                <a:solidFill>
                  <a:schemeClr val="accent6"/>
                </a:solidFill>
                <a:latin typeface="Symbol" pitchFamily="18" charset="2"/>
              </a:rPr>
              <a:t>: m </a:t>
            </a:r>
            <a:r>
              <a:rPr lang="en-US" dirty="0" smtClean="0">
                <a:solidFill>
                  <a:schemeClr val="accent6"/>
                </a:solidFill>
                <a:latin typeface="Times New Roman"/>
                <a:cs typeface="Times New Roman"/>
              </a:rPr>
              <a:t>≠</a:t>
            </a:r>
            <a:r>
              <a:rPr lang="en-US" dirty="0" smtClean="0">
                <a:solidFill>
                  <a:schemeClr val="accent6"/>
                </a:solidFill>
                <a:latin typeface="Symbol" pitchFamily="18" charset="2"/>
              </a:rPr>
              <a:t> m</a:t>
            </a:r>
            <a:r>
              <a:rPr lang="en-US" baseline="-25000" dirty="0" smtClean="0">
                <a:solidFill>
                  <a:schemeClr val="accent6"/>
                </a:solidFill>
                <a:latin typeface="Symbol" pitchFamily="18" charset="2"/>
              </a:rPr>
              <a:t>0                                    </a:t>
            </a:r>
            <a:r>
              <a:rPr lang="en-US" dirty="0" smtClean="0">
                <a:solidFill>
                  <a:srgbClr val="008000"/>
                </a:solidFill>
                <a:latin typeface="Symbol" pitchFamily="18" charset="2"/>
              </a:rPr>
              <a:t>H</a:t>
            </a:r>
            <a:r>
              <a:rPr lang="en-US" baseline="-25000" dirty="0" smtClean="0">
                <a:solidFill>
                  <a:srgbClr val="008000"/>
                </a:solidFill>
                <a:latin typeface="Symbol" pitchFamily="18" charset="2"/>
              </a:rPr>
              <a:t>1</a:t>
            </a:r>
            <a:r>
              <a:rPr lang="en-US" dirty="0">
                <a:solidFill>
                  <a:srgbClr val="008000"/>
                </a:solidFill>
                <a:latin typeface="Symbol" pitchFamily="18" charset="2"/>
              </a:rPr>
              <a:t>: m </a:t>
            </a:r>
            <a:r>
              <a:rPr lang="en-US" dirty="0" smtClean="0">
                <a:solidFill>
                  <a:srgbClr val="008000"/>
                </a:solidFill>
                <a:latin typeface="Times New Roman"/>
                <a:cs typeface="Times New Roman"/>
              </a:rPr>
              <a:t>&lt;</a:t>
            </a:r>
            <a:r>
              <a:rPr lang="en-US" dirty="0" smtClean="0">
                <a:solidFill>
                  <a:srgbClr val="008000"/>
                </a:solidFill>
                <a:latin typeface="Symbol" pitchFamily="18" charset="2"/>
              </a:rPr>
              <a:t> </a:t>
            </a:r>
            <a:r>
              <a:rPr lang="en-US" dirty="0">
                <a:solidFill>
                  <a:srgbClr val="008000"/>
                </a:solidFill>
                <a:latin typeface="Symbol" pitchFamily="18" charset="2"/>
              </a:rPr>
              <a:t>m</a:t>
            </a:r>
            <a:r>
              <a:rPr lang="en-US" baseline="-25000" dirty="0">
                <a:solidFill>
                  <a:srgbClr val="008000"/>
                </a:solidFill>
                <a:latin typeface="Symbol" pitchFamily="18" charset="2"/>
              </a:rPr>
              <a:t>0 </a:t>
            </a:r>
            <a:r>
              <a:rPr lang="en-US" baseline="-25000" dirty="0" smtClean="0">
                <a:solidFill>
                  <a:srgbClr val="008000"/>
                </a:solidFill>
                <a:latin typeface="Symbol" pitchFamily="18" charset="2"/>
              </a:rPr>
              <a:t>                                   </a:t>
            </a:r>
            <a:r>
              <a:rPr lang="en-US" dirty="0" smtClean="0">
                <a:solidFill>
                  <a:srgbClr val="663300"/>
                </a:solidFill>
                <a:latin typeface="Symbol" pitchFamily="18" charset="2"/>
              </a:rPr>
              <a:t>H</a:t>
            </a:r>
            <a:r>
              <a:rPr lang="en-US" baseline="-25000" dirty="0" smtClean="0">
                <a:solidFill>
                  <a:srgbClr val="663300"/>
                </a:solidFill>
                <a:latin typeface="Symbol" pitchFamily="18" charset="2"/>
              </a:rPr>
              <a:t>1</a:t>
            </a:r>
            <a:r>
              <a:rPr lang="en-US" dirty="0">
                <a:solidFill>
                  <a:srgbClr val="663300"/>
                </a:solidFill>
                <a:latin typeface="Symbol" pitchFamily="18" charset="2"/>
              </a:rPr>
              <a:t>: m </a:t>
            </a:r>
            <a:r>
              <a:rPr lang="en-US" dirty="0" smtClean="0">
                <a:solidFill>
                  <a:srgbClr val="663300"/>
                </a:solidFill>
                <a:latin typeface="Times New Roman"/>
                <a:cs typeface="Times New Roman"/>
              </a:rPr>
              <a:t>&gt;</a:t>
            </a:r>
            <a:r>
              <a:rPr lang="en-US" dirty="0" smtClean="0">
                <a:solidFill>
                  <a:srgbClr val="663300"/>
                </a:solidFill>
                <a:latin typeface="Symbol" pitchFamily="18" charset="2"/>
              </a:rPr>
              <a:t> </a:t>
            </a:r>
            <a:r>
              <a:rPr lang="en-US" dirty="0">
                <a:solidFill>
                  <a:srgbClr val="663300"/>
                </a:solidFill>
                <a:latin typeface="Symbol" pitchFamily="18" charset="2"/>
              </a:rPr>
              <a:t>m</a:t>
            </a:r>
            <a:r>
              <a:rPr lang="en-US" baseline="-25000" dirty="0">
                <a:solidFill>
                  <a:srgbClr val="663300"/>
                </a:solidFill>
                <a:latin typeface="Symbol" pitchFamily="18" charset="2"/>
              </a:rPr>
              <a:t>0 </a:t>
            </a:r>
            <a:endParaRPr lang="en-US" dirty="0">
              <a:solidFill>
                <a:srgbClr val="663300"/>
              </a:solidFill>
              <a:latin typeface="Symbol" pitchFamily="18" charset="2"/>
            </a:endParaRPr>
          </a:p>
          <a:p>
            <a:endParaRPr lang="en-US" dirty="0">
              <a:latin typeface="Symbol" pitchFamily="18" charset="2"/>
            </a:endParaRPr>
          </a:p>
          <a:p>
            <a:endParaRPr lang="en-US" dirty="0">
              <a:latin typeface="Symbol" pitchFamily="18" charset="2"/>
            </a:endParaRPr>
          </a:p>
        </p:txBody>
      </p:sp>
      <p:sp>
        <p:nvSpPr>
          <p:cNvPr id="7" name="TextBox 6"/>
          <p:cNvSpPr txBox="1"/>
          <p:nvPr/>
        </p:nvSpPr>
        <p:spPr>
          <a:xfrm>
            <a:off x="198413" y="6073756"/>
            <a:ext cx="8434000" cy="646331"/>
          </a:xfrm>
          <a:prstGeom prst="rect">
            <a:avLst/>
          </a:prstGeom>
          <a:solidFill>
            <a:schemeClr val="bg1"/>
          </a:solidFill>
        </p:spPr>
        <p:txBody>
          <a:bodyPr wrap="square" rtlCol="0">
            <a:spAutoFit/>
          </a:bodyPr>
          <a:lstStyle/>
          <a:p>
            <a:r>
              <a:rPr lang="en-US" sz="1800" dirty="0" smtClean="0"/>
              <a:t>We will conclude that there is evidence that H</a:t>
            </a:r>
            <a:r>
              <a:rPr lang="en-US" sz="1800" baseline="-25000" dirty="0" smtClean="0"/>
              <a:t>0</a:t>
            </a:r>
            <a:r>
              <a:rPr lang="en-US" sz="1800" dirty="0" smtClean="0"/>
              <a:t> is (likely) TRUE…FAIL TO REJECT H</a:t>
            </a:r>
            <a:r>
              <a:rPr lang="en-US" sz="1800" baseline="-25000" dirty="0" smtClean="0"/>
              <a:t>0</a:t>
            </a:r>
            <a:r>
              <a:rPr lang="en-US" sz="1800" dirty="0" smtClean="0"/>
              <a:t>  or that there is evidence that H</a:t>
            </a:r>
            <a:r>
              <a:rPr lang="en-US" sz="1800" baseline="-25000" dirty="0" smtClean="0"/>
              <a:t>0</a:t>
            </a:r>
            <a:r>
              <a:rPr lang="en-US" sz="1800" dirty="0" smtClean="0"/>
              <a:t> is (likely) FALSE...........................................REJECT H</a:t>
            </a:r>
            <a:r>
              <a:rPr lang="en-US" sz="1800" baseline="-25000" dirty="0" smtClean="0"/>
              <a:t>0</a:t>
            </a:r>
            <a:endParaRPr lang="en-US" sz="1800" dirty="0"/>
          </a:p>
        </p:txBody>
      </p:sp>
      <p:sp>
        <p:nvSpPr>
          <p:cNvPr id="13" name="Rectangle 12"/>
          <p:cNvSpPr/>
          <p:nvPr/>
        </p:nvSpPr>
        <p:spPr bwMode="auto">
          <a:xfrm>
            <a:off x="198413" y="3122089"/>
            <a:ext cx="8793187" cy="43590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1" dirty="0">
                <a:solidFill>
                  <a:srgbClr val="FF0000"/>
                </a:solidFill>
                <a:latin typeface="Symbol" pitchFamily="18" charset="2"/>
              </a:rPr>
              <a:t>m</a:t>
            </a:r>
            <a:r>
              <a:rPr lang="en-US" sz="2000" b="1" baseline="-25000" dirty="0">
                <a:solidFill>
                  <a:srgbClr val="FF0000"/>
                </a:solidFill>
              </a:rPr>
              <a:t>0</a:t>
            </a:r>
            <a:r>
              <a:rPr lang="en-US" sz="2000" b="1" dirty="0">
                <a:solidFill>
                  <a:srgbClr val="FF0000"/>
                </a:solidFill>
              </a:rPr>
              <a:t> is ALWAYS a </a:t>
            </a:r>
            <a:r>
              <a:rPr lang="en-US" sz="2000" b="1" dirty="0" smtClean="0">
                <a:solidFill>
                  <a:srgbClr val="FF0000"/>
                </a:solidFill>
              </a:rPr>
              <a:t>numerical value, and always appears on the RHS of H</a:t>
            </a:r>
            <a:r>
              <a:rPr lang="en-US" sz="2000" b="1" baseline="-25000" dirty="0" smtClean="0">
                <a:solidFill>
                  <a:srgbClr val="FF0000"/>
                </a:solidFill>
              </a:rPr>
              <a:t>0</a:t>
            </a:r>
            <a:r>
              <a:rPr lang="en-US" sz="2000" b="1" dirty="0" smtClean="0">
                <a:solidFill>
                  <a:srgbClr val="FF0000"/>
                </a:solidFill>
              </a:rPr>
              <a:t> and H</a:t>
            </a:r>
            <a:r>
              <a:rPr lang="en-US" sz="2000" b="1" baseline="-25000" dirty="0" smtClean="0">
                <a:solidFill>
                  <a:srgbClr val="FF0000"/>
                </a:solidFill>
              </a:rPr>
              <a:t>1</a:t>
            </a:r>
            <a:endParaRPr lang="en-US" sz="2000" b="1" dirty="0">
              <a:solidFill>
                <a:srgbClr val="FF0000"/>
              </a:solidFill>
            </a:endParaRPr>
          </a:p>
        </p:txBody>
      </p:sp>
      <p:sp>
        <p:nvSpPr>
          <p:cNvPr id="4" name="TextBox 3"/>
          <p:cNvSpPr txBox="1"/>
          <p:nvPr/>
        </p:nvSpPr>
        <p:spPr>
          <a:xfrm>
            <a:off x="594066" y="4930175"/>
            <a:ext cx="1961271" cy="707886"/>
          </a:xfrm>
          <a:prstGeom prst="rect">
            <a:avLst/>
          </a:prstGeom>
          <a:noFill/>
        </p:spPr>
        <p:txBody>
          <a:bodyPr wrap="square" rtlCol="0">
            <a:spAutoFit/>
          </a:bodyPr>
          <a:lstStyle/>
          <a:p>
            <a:r>
              <a:rPr lang="en-US" sz="2000" dirty="0" smtClean="0">
                <a:solidFill>
                  <a:schemeClr val="accent6"/>
                </a:solidFill>
              </a:rPr>
              <a:t>This is a </a:t>
            </a:r>
            <a:r>
              <a:rPr lang="en-US" sz="2000" b="1" i="1" dirty="0" smtClean="0">
                <a:solidFill>
                  <a:schemeClr val="accent6"/>
                </a:solidFill>
              </a:rPr>
              <a:t>2-sided test on the mean</a:t>
            </a:r>
            <a:endParaRPr lang="en-US" sz="2000" b="1" i="1" dirty="0">
              <a:solidFill>
                <a:schemeClr val="accent6"/>
              </a:solidFill>
            </a:endParaRPr>
          </a:p>
        </p:txBody>
      </p:sp>
      <p:sp>
        <p:nvSpPr>
          <p:cNvPr id="12" name="TextBox 11"/>
          <p:cNvSpPr txBox="1"/>
          <p:nvPr/>
        </p:nvSpPr>
        <p:spPr>
          <a:xfrm>
            <a:off x="3620819" y="4972124"/>
            <a:ext cx="1961271" cy="1015663"/>
          </a:xfrm>
          <a:prstGeom prst="rect">
            <a:avLst/>
          </a:prstGeom>
          <a:noFill/>
        </p:spPr>
        <p:txBody>
          <a:bodyPr wrap="square" rtlCol="0">
            <a:spAutoFit/>
          </a:bodyPr>
          <a:lstStyle/>
          <a:p>
            <a:r>
              <a:rPr lang="en-US" sz="2000" dirty="0" smtClean="0">
                <a:solidFill>
                  <a:srgbClr val="008000"/>
                </a:solidFill>
              </a:rPr>
              <a:t>This is a </a:t>
            </a:r>
            <a:r>
              <a:rPr lang="en-US" sz="2000" b="1" i="1" dirty="0">
                <a:solidFill>
                  <a:srgbClr val="008000"/>
                </a:solidFill>
              </a:rPr>
              <a:t>1</a:t>
            </a:r>
            <a:r>
              <a:rPr lang="en-US" sz="2000" b="1" i="1" dirty="0" smtClean="0">
                <a:solidFill>
                  <a:srgbClr val="008000"/>
                </a:solidFill>
              </a:rPr>
              <a:t>-sided LOWER test on the mean</a:t>
            </a:r>
            <a:endParaRPr lang="en-US" sz="2000" b="1" i="1" dirty="0">
              <a:solidFill>
                <a:srgbClr val="008000"/>
              </a:solidFill>
            </a:endParaRPr>
          </a:p>
        </p:txBody>
      </p:sp>
      <p:sp>
        <p:nvSpPr>
          <p:cNvPr id="16" name="TextBox 15"/>
          <p:cNvSpPr txBox="1"/>
          <p:nvPr/>
        </p:nvSpPr>
        <p:spPr>
          <a:xfrm>
            <a:off x="6671142" y="4992923"/>
            <a:ext cx="1961271" cy="1015663"/>
          </a:xfrm>
          <a:prstGeom prst="rect">
            <a:avLst/>
          </a:prstGeom>
          <a:noFill/>
        </p:spPr>
        <p:txBody>
          <a:bodyPr wrap="square" rtlCol="0">
            <a:spAutoFit/>
          </a:bodyPr>
          <a:lstStyle/>
          <a:p>
            <a:r>
              <a:rPr lang="en-US" sz="2000" dirty="0" smtClean="0">
                <a:solidFill>
                  <a:srgbClr val="663300"/>
                </a:solidFill>
              </a:rPr>
              <a:t>This is a </a:t>
            </a:r>
            <a:r>
              <a:rPr lang="en-US" sz="2000" b="1" i="1" dirty="0">
                <a:solidFill>
                  <a:srgbClr val="663300"/>
                </a:solidFill>
              </a:rPr>
              <a:t>1</a:t>
            </a:r>
            <a:r>
              <a:rPr lang="en-US" sz="2000" b="1" i="1" dirty="0" smtClean="0">
                <a:solidFill>
                  <a:srgbClr val="663300"/>
                </a:solidFill>
              </a:rPr>
              <a:t>-sided UPPER test on the mean</a:t>
            </a:r>
            <a:endParaRPr lang="en-US" sz="2000" b="1" i="1" dirty="0">
              <a:solidFill>
                <a:srgbClr val="663300"/>
              </a:solidFill>
            </a:endParaRPr>
          </a:p>
        </p:txBody>
      </p:sp>
      <p:sp>
        <p:nvSpPr>
          <p:cNvPr id="19" name="Rectangle 18"/>
          <p:cNvSpPr/>
          <p:nvPr/>
        </p:nvSpPr>
        <p:spPr bwMode="auto">
          <a:xfrm>
            <a:off x="2622891" y="3662176"/>
            <a:ext cx="3715629" cy="3759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1" dirty="0">
                <a:solidFill>
                  <a:srgbClr val="FF0000"/>
                </a:solidFill>
                <a:latin typeface="+mn-lt"/>
              </a:rPr>
              <a:t>H</a:t>
            </a:r>
            <a:r>
              <a:rPr lang="en-US" sz="2000" b="1" baseline="-25000" dirty="0" smtClean="0">
                <a:solidFill>
                  <a:srgbClr val="FF0000"/>
                </a:solidFill>
              </a:rPr>
              <a:t>0</a:t>
            </a:r>
            <a:r>
              <a:rPr lang="en-US" sz="2000" b="1" dirty="0" smtClean="0">
                <a:solidFill>
                  <a:srgbClr val="FF0000"/>
                </a:solidFill>
              </a:rPr>
              <a:t> </a:t>
            </a:r>
            <a:r>
              <a:rPr lang="en-US" sz="2000" b="1" dirty="0">
                <a:solidFill>
                  <a:srgbClr val="FF0000"/>
                </a:solidFill>
              </a:rPr>
              <a:t>is ALWAYS </a:t>
            </a:r>
            <a:r>
              <a:rPr lang="en-US" sz="2000" b="1" dirty="0" smtClean="0">
                <a:solidFill>
                  <a:srgbClr val="FF0000"/>
                </a:solidFill>
              </a:rPr>
              <a:t>an EQUALITY</a:t>
            </a:r>
            <a:r>
              <a:rPr lang="en-US" sz="2000" dirty="0" smtClean="0"/>
              <a:t>.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12" grpId="0"/>
      <p:bldP spid="16" grpId="0"/>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12"/>
          </p:nvPr>
        </p:nvSpPr>
        <p:spPr>
          <a:noFill/>
        </p:spPr>
        <p:txBody>
          <a:bodyPr/>
          <a:lstStyle/>
          <a:p>
            <a:fld id="{B6B0472B-AF72-4941-B09E-4AD90D419E3C}" type="slidenum">
              <a:rPr lang="en-US" smtClean="0"/>
              <a:pPr/>
              <a:t>60</a:t>
            </a:fld>
            <a:endParaRPr lang="en-US" smtClean="0"/>
          </a:p>
        </p:txBody>
      </p:sp>
      <p:sp>
        <p:nvSpPr>
          <p:cNvPr id="82960" name="Rectangle 36"/>
          <p:cNvSpPr>
            <a:spLocks noGrp="1" noChangeArrowheads="1"/>
          </p:cNvSpPr>
          <p:nvPr>
            <p:ph type="title"/>
          </p:nvPr>
        </p:nvSpPr>
        <p:spPr>
          <a:xfrm>
            <a:off x="685800" y="381000"/>
            <a:ext cx="7772400" cy="1143000"/>
          </a:xfrm>
        </p:spPr>
        <p:txBody>
          <a:bodyPr/>
          <a:lstStyle/>
          <a:p>
            <a:r>
              <a:rPr lang="en-US" sz="4000" dirty="0" smtClean="0"/>
              <a:t>One-Sided Confidence Interval on the Population Variance </a:t>
            </a:r>
            <a:r>
              <a:rPr lang="en-US" sz="4000" dirty="0" smtClean="0">
                <a:latin typeface="Symbol" pitchFamily="18" charset="2"/>
              </a:rPr>
              <a:t>s</a:t>
            </a:r>
            <a:r>
              <a:rPr lang="en-US" sz="4000" baseline="30000" dirty="0" smtClean="0">
                <a:latin typeface="Symbol" pitchFamily="18" charset="2"/>
              </a:rPr>
              <a:t>2</a:t>
            </a:r>
            <a:r>
              <a:rPr lang="en-US" sz="4000" dirty="0" smtClean="0"/>
              <a:t> </a:t>
            </a:r>
          </a:p>
        </p:txBody>
      </p:sp>
      <p:sp>
        <p:nvSpPr>
          <p:cNvPr id="82961" name="Rectangle 37"/>
          <p:cNvSpPr>
            <a:spLocks noGrp="1" noChangeArrowheads="1"/>
          </p:cNvSpPr>
          <p:nvPr>
            <p:ph type="body" idx="1"/>
          </p:nvPr>
        </p:nvSpPr>
        <p:spPr>
          <a:xfrm>
            <a:off x="762000" y="1752600"/>
            <a:ext cx="8153400" cy="2514600"/>
          </a:xfrm>
        </p:spPr>
        <p:txBody>
          <a:bodyPr/>
          <a:lstStyle/>
          <a:p>
            <a:r>
              <a:rPr lang="en-US" sz="2400" dirty="0" smtClean="0"/>
              <a:t>Lower Confidence Interval</a:t>
            </a:r>
          </a:p>
          <a:p>
            <a:pPr lvl="1"/>
            <a:r>
              <a:rPr lang="en-US" sz="2000" dirty="0" smtClean="0"/>
              <a:t>determine the numerical value of L such that P(L </a:t>
            </a:r>
            <a:r>
              <a:rPr lang="en-US" sz="2000" u="sng" dirty="0" smtClean="0"/>
              <a:t>&lt;</a:t>
            </a:r>
            <a:r>
              <a:rPr lang="en-US" sz="2000" dirty="0" smtClean="0"/>
              <a:t> </a:t>
            </a:r>
            <a:r>
              <a:rPr lang="en-US" sz="2000" dirty="0" smtClean="0">
                <a:latin typeface="Symbol" pitchFamily="18" charset="2"/>
              </a:rPr>
              <a:t>s</a:t>
            </a:r>
            <a:r>
              <a:rPr lang="en-US" sz="2000" baseline="30000" dirty="0" smtClean="0">
                <a:latin typeface="Symbol" pitchFamily="18" charset="2"/>
              </a:rPr>
              <a:t>2</a:t>
            </a:r>
            <a:r>
              <a:rPr lang="en-US" sz="2000" dirty="0" smtClean="0">
                <a:latin typeface="Symbol" pitchFamily="18" charset="2"/>
              </a:rPr>
              <a:t> )</a:t>
            </a:r>
            <a:r>
              <a:rPr lang="en-US" sz="2000" dirty="0" smtClean="0"/>
              <a:t> = 1 - </a:t>
            </a:r>
            <a:r>
              <a:rPr lang="en-US" sz="2000" dirty="0" smtClean="0">
                <a:latin typeface="Symbol" pitchFamily="18" charset="2"/>
              </a:rPr>
              <a:t>a </a:t>
            </a:r>
            <a:r>
              <a:rPr lang="en-US" sz="2000" dirty="0" smtClean="0"/>
              <a:t>  </a:t>
            </a:r>
          </a:p>
          <a:p>
            <a:endParaRPr lang="en-US" sz="2400" dirty="0" smtClean="0"/>
          </a:p>
          <a:p>
            <a:endParaRPr lang="en-US" sz="2400" dirty="0" smtClean="0"/>
          </a:p>
          <a:p>
            <a:endParaRPr lang="en-US" sz="2400" dirty="0" smtClean="0"/>
          </a:p>
          <a:p>
            <a:endParaRPr lang="en-US" sz="2400" dirty="0" smtClean="0"/>
          </a:p>
          <a:p>
            <a:r>
              <a:rPr lang="en-US" sz="2400" dirty="0" smtClean="0"/>
              <a:t>Upper Confidence Interval</a:t>
            </a:r>
          </a:p>
          <a:p>
            <a:pPr lvl="1"/>
            <a:r>
              <a:rPr lang="en-US" sz="2000" dirty="0" smtClean="0"/>
              <a:t>For </a:t>
            </a:r>
            <a:r>
              <a:rPr lang="en-US" sz="2000" dirty="0" smtClean="0">
                <a:latin typeface="Symbol" pitchFamily="18" charset="2"/>
              </a:rPr>
              <a:t>a</a:t>
            </a:r>
            <a:r>
              <a:rPr lang="en-US" sz="2000" dirty="0" smtClean="0"/>
              <a:t>, determine the numerical value of U such that P( </a:t>
            </a:r>
            <a:r>
              <a:rPr lang="en-US" sz="2000" dirty="0" smtClean="0">
                <a:latin typeface="Symbol" pitchFamily="18" charset="2"/>
              </a:rPr>
              <a:t>s</a:t>
            </a:r>
            <a:r>
              <a:rPr lang="en-US" sz="2000" baseline="30000" dirty="0" smtClean="0">
                <a:latin typeface="Symbol" pitchFamily="18" charset="2"/>
              </a:rPr>
              <a:t>2</a:t>
            </a:r>
            <a:r>
              <a:rPr lang="en-US" sz="2000" dirty="0" smtClean="0">
                <a:latin typeface="Symbol" pitchFamily="18" charset="2"/>
              </a:rPr>
              <a:t> </a:t>
            </a:r>
            <a:r>
              <a:rPr lang="en-US" sz="2000" u="sng" dirty="0" smtClean="0">
                <a:latin typeface="Symbol" pitchFamily="18" charset="2"/>
              </a:rPr>
              <a:t>&lt;</a:t>
            </a:r>
            <a:r>
              <a:rPr lang="en-US" sz="2000" dirty="0" smtClean="0">
                <a:latin typeface="Symbol" pitchFamily="18" charset="2"/>
              </a:rPr>
              <a:t> </a:t>
            </a:r>
            <a:r>
              <a:rPr lang="en-US" sz="2000" dirty="0" smtClean="0">
                <a:latin typeface="+mj-lt"/>
              </a:rPr>
              <a:t>U</a:t>
            </a:r>
            <a:r>
              <a:rPr lang="en-US" sz="2000" dirty="0" smtClean="0">
                <a:latin typeface="Symbol" pitchFamily="18" charset="2"/>
              </a:rPr>
              <a:t>)</a:t>
            </a:r>
            <a:r>
              <a:rPr lang="en-US" sz="2000" dirty="0" smtClean="0"/>
              <a:t> = 1 - </a:t>
            </a:r>
            <a:r>
              <a:rPr lang="en-US" sz="2000" dirty="0" smtClean="0">
                <a:latin typeface="Symbol" pitchFamily="18" charset="2"/>
              </a:rPr>
              <a:t>a </a:t>
            </a:r>
            <a:r>
              <a:rPr lang="en-US" sz="2000" dirty="0" smtClean="0"/>
              <a:t>  </a:t>
            </a:r>
          </a:p>
          <a:p>
            <a:endParaRPr lang="en-US" sz="2400" dirty="0" smtClean="0"/>
          </a:p>
        </p:txBody>
      </p:sp>
      <p:graphicFrame>
        <p:nvGraphicFramePr>
          <p:cNvPr id="278531" name="Object 3"/>
          <p:cNvGraphicFramePr>
            <a:graphicFrameLocks noChangeAspect="1"/>
          </p:cNvGraphicFramePr>
          <p:nvPr/>
        </p:nvGraphicFramePr>
        <p:xfrm>
          <a:off x="3978275" y="2803525"/>
          <a:ext cx="1993900" cy="1163638"/>
        </p:xfrm>
        <a:graphic>
          <a:graphicData uri="http://schemas.openxmlformats.org/presentationml/2006/ole">
            <mc:AlternateContent xmlns:mc="http://schemas.openxmlformats.org/markup-compatibility/2006">
              <mc:Choice xmlns:v="urn:schemas-microsoft-com:vml" Requires="v">
                <p:oleObj spid="_x0000_s280744" name="Equation" r:id="rId4" imgW="799753" imgH="469696" progId="Equation.3">
                  <p:embed/>
                </p:oleObj>
              </mc:Choice>
              <mc:Fallback>
                <p:oleObj name="Equation" r:id="rId4" imgW="799753" imgH="469696" progId="Equation.3">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75" y="2803525"/>
                        <a:ext cx="1993900" cy="1163638"/>
                      </a:xfrm>
                      <a:prstGeom prst="rect">
                        <a:avLst/>
                      </a:prstGeom>
                      <a:solidFill>
                        <a:srgbClr val="CCFFCC"/>
                      </a:solidFill>
                    </p:spPr>
                  </p:pic>
                </p:oleObj>
              </mc:Fallback>
            </mc:AlternateContent>
          </a:graphicData>
        </a:graphic>
      </p:graphicFrame>
      <p:graphicFrame>
        <p:nvGraphicFramePr>
          <p:cNvPr id="280579" name="Object 3"/>
          <p:cNvGraphicFramePr>
            <a:graphicFrameLocks noChangeAspect="1"/>
          </p:cNvGraphicFramePr>
          <p:nvPr/>
        </p:nvGraphicFramePr>
        <p:xfrm>
          <a:off x="4149725" y="5241925"/>
          <a:ext cx="2057400" cy="1163638"/>
        </p:xfrm>
        <a:graphic>
          <a:graphicData uri="http://schemas.openxmlformats.org/presentationml/2006/ole">
            <mc:AlternateContent xmlns:mc="http://schemas.openxmlformats.org/markup-compatibility/2006">
              <mc:Choice xmlns:v="urn:schemas-microsoft-com:vml" Requires="v">
                <p:oleObj spid="_x0000_s280745" name="Equation" r:id="rId6" imgW="825500" imgH="469900" progId="Equation.3">
                  <p:embed/>
                </p:oleObj>
              </mc:Choice>
              <mc:Fallback>
                <p:oleObj name="Equation" r:id="rId6" imgW="825500" imgH="469900" progId="Equation.3">
                  <p:embed/>
                  <p:pic>
                    <p:nvPicPr>
                      <p:cNvPr id="0" name="Picture 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9725" y="5241925"/>
                        <a:ext cx="2057400" cy="1163638"/>
                      </a:xfrm>
                      <a:prstGeom prst="rect">
                        <a:avLst/>
                      </a:prstGeom>
                      <a:solidFill>
                        <a:srgbClr val="CCFFCC"/>
                      </a:solidFill>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43000"/>
          </a:xfrm>
        </p:spPr>
        <p:txBody>
          <a:bodyPr/>
          <a:lstStyle/>
          <a:p>
            <a:r>
              <a:rPr lang="en-US" dirty="0"/>
              <a:t> </a:t>
            </a:r>
            <a:r>
              <a:rPr lang="en-US" dirty="0" smtClean="0"/>
              <a:t>Case 3: Computing the p-value </a:t>
            </a:r>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61</a:t>
            </a:fld>
            <a:endParaRPr lang="en-US"/>
          </a:p>
        </p:txBody>
      </p:sp>
      <p:sp>
        <p:nvSpPr>
          <p:cNvPr id="4" name="TextBox 3"/>
          <p:cNvSpPr txBox="1"/>
          <p:nvPr/>
        </p:nvSpPr>
        <p:spPr>
          <a:xfrm>
            <a:off x="347133" y="1371600"/>
            <a:ext cx="6032499" cy="4770537"/>
          </a:xfrm>
          <a:prstGeom prst="rect">
            <a:avLst/>
          </a:prstGeom>
          <a:noFill/>
        </p:spPr>
        <p:txBody>
          <a:bodyPr wrap="square" rtlCol="0">
            <a:spAutoFit/>
          </a:bodyPr>
          <a:lstStyle/>
          <a:p>
            <a:pPr marL="342900" indent="-342900">
              <a:buFont typeface="+mj-lt"/>
              <a:buAutoNum type="arabicPeriod"/>
            </a:pPr>
            <a:r>
              <a:rPr lang="en-US" sz="1600" dirty="0" smtClean="0"/>
              <a:t>Clearly state the null and alternative hypotheses, H</a:t>
            </a:r>
            <a:r>
              <a:rPr lang="en-US" sz="1600" baseline="-25000" dirty="0" smtClean="0"/>
              <a:t>0</a:t>
            </a:r>
            <a:r>
              <a:rPr lang="en-US" sz="1600" dirty="0" smtClean="0"/>
              <a:t> and H</a:t>
            </a:r>
            <a:r>
              <a:rPr lang="en-US" sz="1600" baseline="-25000" dirty="0" smtClean="0"/>
              <a:t>1</a:t>
            </a:r>
            <a:r>
              <a:rPr lang="en-US" sz="1600" dirty="0" smtClean="0"/>
              <a:t>.</a:t>
            </a:r>
          </a:p>
          <a:p>
            <a:pPr marL="342900" indent="-342900">
              <a:buFont typeface="+mj-lt"/>
              <a:buAutoNum type="arabicPeriod"/>
            </a:pPr>
            <a:r>
              <a:rPr lang="en-US" sz="1600" dirty="0" smtClean="0"/>
              <a:t>Determine the numerical value of the test statistic, </a:t>
            </a:r>
            <a:r>
              <a:rPr lang="en-US" sz="1600" dirty="0" smtClean="0">
                <a:latin typeface="Symbol" pitchFamily="18" charset="2"/>
              </a:rPr>
              <a:t>c</a:t>
            </a:r>
            <a:r>
              <a:rPr lang="en-US" sz="1600" baseline="-25000" dirty="0" smtClean="0"/>
              <a:t>0</a:t>
            </a:r>
            <a:r>
              <a:rPr lang="en-US" sz="1600" baseline="30000" dirty="0" smtClean="0"/>
              <a:t>2</a:t>
            </a:r>
            <a:endParaRPr lang="en-US" sz="1600" baseline="-25000" dirty="0" smtClean="0"/>
          </a:p>
          <a:p>
            <a:r>
              <a:rPr lang="en-US" sz="1600" dirty="0" smtClean="0"/>
              <a:t>3.    Plot the </a:t>
            </a:r>
            <a:r>
              <a:rPr lang="en-US" sz="1600" dirty="0" err="1" smtClean="0"/>
              <a:t>pdf</a:t>
            </a:r>
            <a:r>
              <a:rPr lang="en-US" sz="1600" dirty="0" smtClean="0"/>
              <a:t> of </a:t>
            </a:r>
            <a:r>
              <a:rPr lang="en-US" sz="1600" dirty="0" smtClean="0">
                <a:latin typeface="Symbol" pitchFamily="18" charset="2"/>
              </a:rPr>
              <a:t>c</a:t>
            </a:r>
            <a:r>
              <a:rPr lang="en-US" sz="1600" baseline="30000" dirty="0" smtClean="0"/>
              <a:t>2 </a:t>
            </a:r>
            <a:r>
              <a:rPr lang="en-US" sz="1600" baseline="30000" dirty="0"/>
              <a:t> </a:t>
            </a:r>
            <a:r>
              <a:rPr lang="en-US" sz="1600" dirty="0" smtClean="0"/>
              <a:t>  (Recall that the lowest value is 0)</a:t>
            </a:r>
            <a:endParaRPr lang="en-US" sz="1600" baseline="-25000" dirty="0"/>
          </a:p>
          <a:p>
            <a:endParaRPr lang="en-US" sz="1600" dirty="0" smtClean="0"/>
          </a:p>
          <a:p>
            <a:r>
              <a:rPr lang="en-US" sz="1600" dirty="0" smtClean="0">
                <a:solidFill>
                  <a:schemeClr val="accent2"/>
                </a:solidFill>
              </a:rPr>
              <a:t>If you have a </a:t>
            </a:r>
            <a:r>
              <a:rPr lang="en-US" sz="1600" u="sng" dirty="0" smtClean="0">
                <a:solidFill>
                  <a:schemeClr val="accent2"/>
                </a:solidFill>
              </a:rPr>
              <a:t>two-sided </a:t>
            </a:r>
            <a:r>
              <a:rPr lang="en-US" sz="1600" dirty="0" smtClean="0">
                <a:solidFill>
                  <a:schemeClr val="accent2"/>
                </a:solidFill>
              </a:rPr>
              <a:t>hypothesis test and the </a:t>
            </a:r>
            <a:r>
              <a:rPr lang="en-US" sz="1600" u="sng" dirty="0" smtClean="0">
                <a:solidFill>
                  <a:schemeClr val="accent2"/>
                </a:solidFill>
              </a:rPr>
              <a:t>test statistic is “closer to zero than to the right tail of the </a:t>
            </a:r>
            <a:r>
              <a:rPr lang="en-US" sz="1600" u="sng" dirty="0" err="1" smtClean="0">
                <a:solidFill>
                  <a:schemeClr val="accent2"/>
                </a:solidFill>
              </a:rPr>
              <a:t>pdf</a:t>
            </a:r>
            <a:r>
              <a:rPr lang="en-US" sz="1600" u="sng" dirty="0" smtClean="0">
                <a:solidFill>
                  <a:schemeClr val="accent2"/>
                </a:solidFill>
              </a:rPr>
              <a:t>” </a:t>
            </a:r>
            <a:r>
              <a:rPr lang="en-US" sz="1600" dirty="0" smtClean="0">
                <a:solidFill>
                  <a:schemeClr val="accent2"/>
                </a:solidFill>
              </a:rPr>
              <a:t>  the p-value is 2x (area </a:t>
            </a:r>
            <a:r>
              <a:rPr lang="en-US" sz="1600" u="sng" dirty="0" smtClean="0">
                <a:solidFill>
                  <a:schemeClr val="accent2"/>
                </a:solidFill>
              </a:rPr>
              <a:t>below</a:t>
            </a:r>
            <a:r>
              <a:rPr lang="en-US" sz="1600" dirty="0" smtClean="0">
                <a:solidFill>
                  <a:schemeClr val="accent2"/>
                </a:solidFill>
              </a:rPr>
              <a:t> the test statistic)</a:t>
            </a:r>
          </a:p>
          <a:p>
            <a:endParaRPr lang="en-US" sz="1600" dirty="0" smtClean="0">
              <a:solidFill>
                <a:schemeClr val="accent2"/>
              </a:solidFill>
            </a:endParaRPr>
          </a:p>
          <a:p>
            <a:r>
              <a:rPr lang="en-US" sz="1600" dirty="0" smtClean="0">
                <a:solidFill>
                  <a:schemeClr val="accent2"/>
                </a:solidFill>
              </a:rPr>
              <a:t>If you have a </a:t>
            </a:r>
            <a:r>
              <a:rPr lang="en-US" sz="1600" u="sng" dirty="0" smtClean="0">
                <a:solidFill>
                  <a:schemeClr val="accent2"/>
                </a:solidFill>
              </a:rPr>
              <a:t>two-sided</a:t>
            </a:r>
            <a:r>
              <a:rPr lang="en-US" sz="1600" dirty="0" smtClean="0">
                <a:solidFill>
                  <a:schemeClr val="accent2"/>
                </a:solidFill>
              </a:rPr>
              <a:t> hypothesis test and the </a:t>
            </a:r>
            <a:r>
              <a:rPr lang="en-US" sz="1600" u="sng" dirty="0" smtClean="0">
                <a:solidFill>
                  <a:schemeClr val="accent2"/>
                </a:solidFill>
              </a:rPr>
              <a:t>test statistic is “closer to the right tail of the </a:t>
            </a:r>
            <a:r>
              <a:rPr lang="en-US" sz="1600" u="sng" dirty="0" err="1" smtClean="0">
                <a:solidFill>
                  <a:schemeClr val="accent2"/>
                </a:solidFill>
              </a:rPr>
              <a:t>pdf</a:t>
            </a:r>
            <a:r>
              <a:rPr lang="en-US" sz="1600" u="sng" dirty="0" smtClean="0">
                <a:solidFill>
                  <a:schemeClr val="accent2"/>
                </a:solidFill>
              </a:rPr>
              <a:t>” </a:t>
            </a:r>
            <a:r>
              <a:rPr lang="en-US" sz="1600" dirty="0" smtClean="0">
                <a:solidFill>
                  <a:schemeClr val="accent2"/>
                </a:solidFill>
              </a:rPr>
              <a:t> the p-value is 2x (area </a:t>
            </a:r>
            <a:r>
              <a:rPr lang="en-US" sz="1600" u="sng" dirty="0" smtClean="0">
                <a:solidFill>
                  <a:schemeClr val="accent2"/>
                </a:solidFill>
              </a:rPr>
              <a:t>above</a:t>
            </a:r>
            <a:r>
              <a:rPr lang="en-US" sz="1600" dirty="0" smtClean="0">
                <a:solidFill>
                  <a:schemeClr val="accent2"/>
                </a:solidFill>
              </a:rPr>
              <a:t> the test statistic).</a:t>
            </a:r>
          </a:p>
          <a:p>
            <a:endParaRPr lang="en-US" sz="1600" dirty="0" smtClean="0"/>
          </a:p>
          <a:p>
            <a:endParaRPr lang="en-US" sz="1600" dirty="0" smtClean="0"/>
          </a:p>
          <a:p>
            <a:r>
              <a:rPr lang="en-US" sz="1600" dirty="0" smtClean="0">
                <a:solidFill>
                  <a:srgbClr val="008000"/>
                </a:solidFill>
              </a:rPr>
              <a:t>If you have a </a:t>
            </a:r>
            <a:r>
              <a:rPr lang="en-US" sz="1600" u="sng" dirty="0" smtClean="0">
                <a:solidFill>
                  <a:srgbClr val="008000"/>
                </a:solidFill>
              </a:rPr>
              <a:t>one-sided</a:t>
            </a:r>
            <a:r>
              <a:rPr lang="en-US" sz="1600" dirty="0" smtClean="0">
                <a:solidFill>
                  <a:srgbClr val="008000"/>
                </a:solidFill>
              </a:rPr>
              <a:t> upper hypothesis test, the p-value is the area </a:t>
            </a:r>
            <a:r>
              <a:rPr lang="en-US" sz="1600" u="sng" dirty="0" smtClean="0">
                <a:solidFill>
                  <a:srgbClr val="008000"/>
                </a:solidFill>
              </a:rPr>
              <a:t>above</a:t>
            </a:r>
            <a:r>
              <a:rPr lang="en-US" sz="1600" dirty="0" smtClean="0">
                <a:solidFill>
                  <a:srgbClr val="008000"/>
                </a:solidFill>
              </a:rPr>
              <a:t> the test statistic.  </a:t>
            </a:r>
          </a:p>
          <a:p>
            <a:endParaRPr lang="en-US" sz="1600" dirty="0" smtClean="0"/>
          </a:p>
          <a:p>
            <a:endParaRPr lang="en-US" sz="1600" dirty="0"/>
          </a:p>
          <a:p>
            <a:r>
              <a:rPr lang="en-US" sz="1600" dirty="0" smtClean="0">
                <a:solidFill>
                  <a:srgbClr val="CC0000"/>
                </a:solidFill>
              </a:rPr>
              <a:t>If you have a </a:t>
            </a:r>
            <a:r>
              <a:rPr lang="en-US" sz="1600" u="sng" dirty="0" smtClean="0">
                <a:solidFill>
                  <a:srgbClr val="CC0000"/>
                </a:solidFill>
              </a:rPr>
              <a:t>one-sided</a:t>
            </a:r>
            <a:r>
              <a:rPr lang="en-US" sz="1600" dirty="0" smtClean="0">
                <a:solidFill>
                  <a:srgbClr val="CC0000"/>
                </a:solidFill>
              </a:rPr>
              <a:t> lower hypothesis test, the p-value is the area </a:t>
            </a:r>
            <a:r>
              <a:rPr lang="en-US" sz="1600" u="sng" dirty="0" smtClean="0">
                <a:solidFill>
                  <a:srgbClr val="CC0000"/>
                </a:solidFill>
              </a:rPr>
              <a:t>below</a:t>
            </a:r>
            <a:r>
              <a:rPr lang="en-US" sz="1600" dirty="0" smtClean="0">
                <a:solidFill>
                  <a:srgbClr val="CC0000"/>
                </a:solidFill>
              </a:rPr>
              <a:t> the test statistic.  </a:t>
            </a:r>
            <a:endParaRPr lang="en-US" sz="1600" dirty="0">
              <a:solidFill>
                <a:srgbClr val="CC0000"/>
              </a:solidFill>
            </a:endParaRPr>
          </a:p>
        </p:txBody>
      </p:sp>
      <p:sp>
        <p:nvSpPr>
          <p:cNvPr id="5" name="Rectangle 3"/>
          <p:cNvSpPr txBox="1">
            <a:spLocks noChangeArrowheads="1"/>
          </p:cNvSpPr>
          <p:nvPr/>
        </p:nvSpPr>
        <p:spPr>
          <a:xfrm>
            <a:off x="6477000" y="2362200"/>
            <a:ext cx="1447800" cy="104295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chemeClr val="accent2"/>
                </a:solidFill>
              </a:rPr>
              <a:t>Two-sided</a:t>
            </a:r>
          </a:p>
        </p:txBody>
      </p:sp>
      <p:sp>
        <p:nvSpPr>
          <p:cNvPr id="6" name="Rectangle 3"/>
          <p:cNvSpPr txBox="1">
            <a:spLocks noChangeArrowheads="1"/>
          </p:cNvSpPr>
          <p:nvPr/>
        </p:nvSpPr>
        <p:spPr>
          <a:xfrm>
            <a:off x="6477000" y="4114800"/>
            <a:ext cx="2057400" cy="990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rgbClr val="008000"/>
                </a:solidFill>
              </a:rPr>
              <a:t>One-sided upper</a:t>
            </a:r>
          </a:p>
        </p:txBody>
      </p:sp>
      <p:sp>
        <p:nvSpPr>
          <p:cNvPr id="7" name="Rectangle 3"/>
          <p:cNvSpPr txBox="1">
            <a:spLocks noChangeArrowheads="1"/>
          </p:cNvSpPr>
          <p:nvPr/>
        </p:nvSpPr>
        <p:spPr>
          <a:xfrm>
            <a:off x="6379632" y="5359398"/>
            <a:ext cx="2307167" cy="838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rgbClr val="CC0000"/>
                </a:solidFill>
              </a:rPr>
              <a:t>One-sided lower</a:t>
            </a:r>
          </a:p>
        </p:txBody>
      </p:sp>
      <p:graphicFrame>
        <p:nvGraphicFramePr>
          <p:cNvPr id="9" name="Object 8"/>
          <p:cNvGraphicFramePr>
            <a:graphicFrameLocks noChangeAspect="1"/>
          </p:cNvGraphicFramePr>
          <p:nvPr>
            <p:extLst>
              <p:ext uri="{D42A27DB-BD31-4B8C-83A1-F6EECF244321}">
                <p14:modId xmlns:p14="http://schemas.microsoft.com/office/powerpoint/2010/main" val="3228626724"/>
              </p:ext>
            </p:extLst>
          </p:nvPr>
        </p:nvGraphicFramePr>
        <p:xfrm>
          <a:off x="6493933" y="2819400"/>
          <a:ext cx="1172635" cy="707304"/>
        </p:xfrm>
        <a:graphic>
          <a:graphicData uri="http://schemas.openxmlformats.org/presentationml/2006/ole">
            <mc:AlternateContent xmlns:mc="http://schemas.openxmlformats.org/markup-compatibility/2006">
              <mc:Choice xmlns:v="urn:schemas-microsoft-com:vml" Requires="v">
                <p:oleObj spid="_x0000_s302153" name="Equation" r:id="rId3" imgW="799920" imgH="482400" progId="Equation.3">
                  <p:embed/>
                </p:oleObj>
              </mc:Choice>
              <mc:Fallback>
                <p:oleObj name="Equation" r:id="rId3" imgW="799920" imgH="482400" progId="Equation.3">
                  <p:embed/>
                  <p:pic>
                    <p:nvPicPr>
                      <p:cNvPr id="0" name=""/>
                      <p:cNvPicPr/>
                      <p:nvPr/>
                    </p:nvPicPr>
                    <p:blipFill>
                      <a:blip r:embed="rId4"/>
                      <a:stretch>
                        <a:fillRect/>
                      </a:stretch>
                    </p:blipFill>
                    <p:spPr>
                      <a:xfrm>
                        <a:off x="6493933" y="2819400"/>
                        <a:ext cx="1172635" cy="707304"/>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98036351"/>
              </p:ext>
            </p:extLst>
          </p:nvPr>
        </p:nvGraphicFramePr>
        <p:xfrm>
          <a:off x="6804819" y="4495800"/>
          <a:ext cx="1173162" cy="706438"/>
        </p:xfrm>
        <a:graphic>
          <a:graphicData uri="http://schemas.openxmlformats.org/presentationml/2006/ole">
            <mc:AlternateContent xmlns:mc="http://schemas.openxmlformats.org/markup-compatibility/2006">
              <mc:Choice xmlns:v="urn:schemas-microsoft-com:vml" Requires="v">
                <p:oleObj spid="_x0000_s302154" name="Equation" r:id="rId5" imgW="799920" imgH="482400" progId="Equation.3">
                  <p:embed/>
                </p:oleObj>
              </mc:Choice>
              <mc:Fallback>
                <p:oleObj name="Equation" r:id="rId5" imgW="799920" imgH="482400" progId="Equation.3">
                  <p:embed/>
                  <p:pic>
                    <p:nvPicPr>
                      <p:cNvPr id="0" name="Object 8"/>
                      <p:cNvPicPr>
                        <a:picLocks noChangeAspect="1" noChangeArrowheads="1"/>
                      </p:cNvPicPr>
                      <p:nvPr/>
                    </p:nvPicPr>
                    <p:blipFill>
                      <a:blip r:embed="rId6"/>
                      <a:srcRect/>
                      <a:stretch>
                        <a:fillRect/>
                      </a:stretch>
                    </p:blipFill>
                    <p:spPr bwMode="auto">
                      <a:xfrm>
                        <a:off x="6804819" y="4495800"/>
                        <a:ext cx="117316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36048037"/>
              </p:ext>
            </p:extLst>
          </p:nvPr>
        </p:nvGraphicFramePr>
        <p:xfrm>
          <a:off x="6805612" y="5753096"/>
          <a:ext cx="1171575" cy="706438"/>
        </p:xfrm>
        <a:graphic>
          <a:graphicData uri="http://schemas.openxmlformats.org/presentationml/2006/ole">
            <mc:AlternateContent xmlns:mc="http://schemas.openxmlformats.org/markup-compatibility/2006">
              <mc:Choice xmlns:v="urn:schemas-microsoft-com:vml" Requires="v">
                <p:oleObj spid="_x0000_s302155" name="Equation" r:id="rId7" imgW="799920" imgH="482400" progId="Equation.3">
                  <p:embed/>
                </p:oleObj>
              </mc:Choice>
              <mc:Fallback>
                <p:oleObj name="Equation" r:id="rId7" imgW="799920" imgH="482400" progId="Equation.3">
                  <p:embed/>
                  <p:pic>
                    <p:nvPicPr>
                      <p:cNvPr id="0" name="Object 9"/>
                      <p:cNvPicPr>
                        <a:picLocks noChangeAspect="1" noChangeArrowheads="1"/>
                      </p:cNvPicPr>
                      <p:nvPr/>
                    </p:nvPicPr>
                    <p:blipFill>
                      <a:blip r:embed="rId8"/>
                      <a:srcRect/>
                      <a:stretch>
                        <a:fillRect/>
                      </a:stretch>
                    </p:blipFill>
                    <p:spPr bwMode="auto">
                      <a:xfrm>
                        <a:off x="6805612" y="5753096"/>
                        <a:ext cx="11715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24228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1"/>
          <p:cNvSpPr txBox="1">
            <a:spLocks noGrp="1" noChangeArrowheads="1"/>
          </p:cNvSpPr>
          <p:nvPr/>
        </p:nvSpPr>
        <p:spPr bwMode="auto">
          <a:xfrm>
            <a:off x="6553200" y="6172200"/>
            <a:ext cx="1905000" cy="457200"/>
          </a:xfrm>
          <a:prstGeom prst="rect">
            <a:avLst/>
          </a:prstGeom>
          <a:noFill/>
          <a:ln w="9525">
            <a:noFill/>
            <a:miter lim="800000"/>
            <a:headEnd/>
            <a:tailEnd/>
          </a:ln>
        </p:spPr>
        <p:txBody>
          <a:bodyPr/>
          <a:lstStyle/>
          <a:p>
            <a:pPr algn="r"/>
            <a:fld id="{77026FA2-8863-495A-AEA0-EDEF88514BEE}" type="slidenum">
              <a:rPr lang="en-US" sz="1400"/>
              <a:pPr algn="r"/>
              <a:t>62</a:t>
            </a:fld>
            <a:endParaRPr lang="en-US" sz="1400"/>
          </a:p>
        </p:txBody>
      </p:sp>
      <p:sp>
        <p:nvSpPr>
          <p:cNvPr id="106500" name="Rectangle 3" descr="Rectangle: Click to edit Master text styles&#10;Second level&#10;Third level&#10;Fourth level&#10;Fifth level"/>
          <p:cNvSpPr>
            <a:spLocks noGrp="1" noChangeArrowheads="1"/>
          </p:cNvSpPr>
          <p:nvPr>
            <p:ph type="subTitle" idx="1"/>
          </p:nvPr>
        </p:nvSpPr>
        <p:spPr>
          <a:xfrm>
            <a:off x="1371600" y="2438400"/>
            <a:ext cx="6400800" cy="1752600"/>
          </a:xfrm>
        </p:spPr>
        <p:txBody>
          <a:bodyPr/>
          <a:lstStyle/>
          <a:p>
            <a:r>
              <a:rPr lang="en-US" sz="4000" dirty="0" smtClean="0"/>
              <a:t>Case IV: Hypothesis tests and confidence intervals on the proportion, </a:t>
            </a:r>
            <a:r>
              <a:rPr lang="en-US" sz="4000" i="1" dirty="0" smtClean="0">
                <a:solidFill>
                  <a:srgbClr val="990000"/>
                </a:solidFill>
              </a:rPr>
              <a:t>p</a:t>
            </a:r>
            <a:r>
              <a:rPr lang="en-US" sz="4000" dirty="0" smtClean="0"/>
              <a:t>, of a population</a:t>
            </a: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6"/>
          <p:cNvSpPr>
            <a:spLocks noGrp="1" noChangeArrowheads="1"/>
          </p:cNvSpPr>
          <p:nvPr>
            <p:ph type="sldNum" sz="quarter" idx="12"/>
          </p:nvPr>
        </p:nvSpPr>
        <p:spPr>
          <a:noFill/>
        </p:spPr>
        <p:txBody>
          <a:bodyPr/>
          <a:lstStyle/>
          <a:p>
            <a:fld id="{96A78DE4-0292-4390-9849-9DB26E77187C}" type="slidenum">
              <a:rPr lang="en-US" smtClean="0"/>
              <a:pPr/>
              <a:t>63</a:t>
            </a:fld>
            <a:endParaRPr lang="en-US" smtClean="0"/>
          </a:p>
        </p:txBody>
      </p:sp>
      <p:sp>
        <p:nvSpPr>
          <p:cNvPr id="68612"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7F140FB-0C58-4A53-AA70-61E6803423B2}" type="slidenum">
              <a:rPr lang="en-US" sz="1400"/>
              <a:pPr algn="r"/>
              <a:t>63</a:t>
            </a:fld>
            <a:endParaRPr lang="en-US" sz="1400"/>
          </a:p>
        </p:txBody>
      </p:sp>
      <p:sp>
        <p:nvSpPr>
          <p:cNvPr id="68613" name="Rectangle 2"/>
          <p:cNvSpPr>
            <a:spLocks noGrp="1" noChangeArrowheads="1"/>
          </p:cNvSpPr>
          <p:nvPr>
            <p:ph type="title"/>
          </p:nvPr>
        </p:nvSpPr>
        <p:spPr/>
        <p:txBody>
          <a:bodyPr/>
          <a:lstStyle/>
          <a:p>
            <a:r>
              <a:rPr lang="en-US" smtClean="0"/>
              <a:t>Recall the Binomial pmf</a:t>
            </a:r>
            <a:endParaRPr lang="en-US" smtClean="0">
              <a:latin typeface="Symbol" pitchFamily="18" charset="2"/>
            </a:endParaRPr>
          </a:p>
        </p:txBody>
      </p:sp>
      <p:sp>
        <p:nvSpPr>
          <p:cNvPr id="68614" name="Rectangle 3" descr="Rectangle: Click to edit Master text styles&#10;Second level&#10;Third level&#10;Fourth level&#10;Fifth level"/>
          <p:cNvSpPr>
            <a:spLocks noGrp="1" noChangeArrowheads="1"/>
          </p:cNvSpPr>
          <p:nvPr>
            <p:ph type="body" idx="1"/>
          </p:nvPr>
        </p:nvSpPr>
        <p:spPr>
          <a:xfrm>
            <a:off x="685800" y="3200400"/>
            <a:ext cx="7696200" cy="3124200"/>
          </a:xfrm>
        </p:spPr>
        <p:txBody>
          <a:bodyPr/>
          <a:lstStyle/>
          <a:p>
            <a:r>
              <a:rPr lang="en-US" sz="2800" smtClean="0"/>
              <a:t> n is the number of trials</a:t>
            </a:r>
          </a:p>
          <a:p>
            <a:r>
              <a:rPr lang="en-US" sz="2800" i="1" smtClean="0">
                <a:solidFill>
                  <a:srgbClr val="990000"/>
                </a:solidFill>
              </a:rPr>
              <a:t>p</a:t>
            </a:r>
            <a:r>
              <a:rPr lang="en-US" sz="2800" smtClean="0"/>
              <a:t> is the probability of “success”</a:t>
            </a:r>
          </a:p>
          <a:p>
            <a:pPr lvl="1"/>
            <a:r>
              <a:rPr lang="en-US" sz="2400" smtClean="0"/>
              <a:t>We could also think of </a:t>
            </a:r>
            <a:r>
              <a:rPr lang="en-US" sz="2400" i="1" smtClean="0">
                <a:solidFill>
                  <a:srgbClr val="990000"/>
                </a:solidFill>
              </a:rPr>
              <a:t>p</a:t>
            </a:r>
            <a:r>
              <a:rPr lang="en-US" sz="2400" smtClean="0"/>
              <a:t> as the proportion of items that are “successful”</a:t>
            </a:r>
          </a:p>
          <a:p>
            <a:r>
              <a:rPr lang="en-US" sz="2800" smtClean="0"/>
              <a:t>X is the number of successes in n trials</a:t>
            </a:r>
          </a:p>
          <a:p>
            <a:r>
              <a:rPr lang="en-US" sz="2800" i="1" smtClean="0"/>
              <a:t>E(X) = np      V(X) =np(1-p) </a:t>
            </a:r>
          </a:p>
        </p:txBody>
      </p:sp>
      <p:graphicFrame>
        <p:nvGraphicFramePr>
          <p:cNvPr id="68610" name="Object 2"/>
          <p:cNvGraphicFramePr>
            <a:graphicFrameLocks noChangeAspect="1"/>
          </p:cNvGraphicFramePr>
          <p:nvPr/>
        </p:nvGraphicFramePr>
        <p:xfrm>
          <a:off x="1905000" y="1752600"/>
          <a:ext cx="5715000" cy="1008063"/>
        </p:xfrm>
        <a:graphic>
          <a:graphicData uri="http://schemas.openxmlformats.org/presentationml/2006/ole">
            <mc:AlternateContent xmlns:mc="http://schemas.openxmlformats.org/markup-compatibility/2006">
              <mc:Choice xmlns:v="urn:schemas-microsoft-com:vml" Requires="v">
                <p:oleObj spid="_x0000_s68695" name="Equation" r:id="rId4" imgW="2590800" imgH="457200" progId="Equation.3">
                  <p:embed/>
                </p:oleObj>
              </mc:Choice>
              <mc:Fallback>
                <p:oleObj name="Equation" r:id="rId4" imgW="2590800" imgH="457200" progId="Equation.3">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752600"/>
                        <a:ext cx="571500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6"/>
          <p:cNvSpPr>
            <a:spLocks noGrp="1" noChangeArrowheads="1"/>
          </p:cNvSpPr>
          <p:nvPr>
            <p:ph type="sldNum" sz="quarter" idx="12"/>
          </p:nvPr>
        </p:nvSpPr>
        <p:spPr>
          <a:noFill/>
        </p:spPr>
        <p:txBody>
          <a:bodyPr/>
          <a:lstStyle/>
          <a:p>
            <a:fld id="{21D47A94-47C3-482D-B2F2-17F38868A7F6}" type="slidenum">
              <a:rPr lang="en-US" smtClean="0"/>
              <a:pPr/>
              <a:t>64</a:t>
            </a:fld>
            <a:endParaRPr lang="en-US" smtClean="0"/>
          </a:p>
        </p:txBody>
      </p:sp>
      <p:sp>
        <p:nvSpPr>
          <p:cNvPr id="6963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72F2CC8-A757-4888-BA38-50F2C9875434}" type="slidenum">
              <a:rPr lang="en-US" sz="1400"/>
              <a:pPr algn="r"/>
              <a:t>64</a:t>
            </a:fld>
            <a:endParaRPr lang="en-US" sz="1400"/>
          </a:p>
        </p:txBody>
      </p:sp>
      <p:sp>
        <p:nvSpPr>
          <p:cNvPr id="69640" name="Rectangle 2"/>
          <p:cNvSpPr>
            <a:spLocks noGrp="1" noChangeArrowheads="1"/>
          </p:cNvSpPr>
          <p:nvPr>
            <p:ph type="title"/>
          </p:nvPr>
        </p:nvSpPr>
        <p:spPr/>
        <p:txBody>
          <a:bodyPr/>
          <a:lstStyle/>
          <a:p>
            <a:r>
              <a:rPr lang="en-US" smtClean="0"/>
              <a:t>Z</a:t>
            </a:r>
          </a:p>
        </p:txBody>
      </p:sp>
      <p:sp>
        <p:nvSpPr>
          <p:cNvPr id="69641" name="Rectangle 3" descr="Rectangle: Click to edit Master text styles&#10;Second level&#10;Third level&#10;Fourth level&#10;Fifth level"/>
          <p:cNvSpPr>
            <a:spLocks noGrp="1" noChangeArrowheads="1"/>
          </p:cNvSpPr>
          <p:nvPr>
            <p:ph type="body" idx="1"/>
          </p:nvPr>
        </p:nvSpPr>
        <p:spPr>
          <a:xfrm>
            <a:off x="762000" y="2743200"/>
            <a:ext cx="7772400" cy="4114800"/>
          </a:xfrm>
        </p:spPr>
        <p:txBody>
          <a:bodyPr/>
          <a:lstStyle/>
          <a:p>
            <a:r>
              <a:rPr lang="en-US" sz="2800" smtClean="0"/>
              <a:t>We can create another Z using the information from the Binomial</a:t>
            </a:r>
          </a:p>
        </p:txBody>
      </p:sp>
      <p:graphicFrame>
        <p:nvGraphicFramePr>
          <p:cNvPr id="69634" name="Object 2"/>
          <p:cNvGraphicFramePr>
            <a:graphicFrameLocks noChangeAspect="1"/>
          </p:cNvGraphicFramePr>
          <p:nvPr/>
        </p:nvGraphicFramePr>
        <p:xfrm>
          <a:off x="3581400" y="1600200"/>
          <a:ext cx="1600200" cy="898525"/>
        </p:xfrm>
        <a:graphic>
          <a:graphicData uri="http://schemas.openxmlformats.org/presentationml/2006/ole">
            <mc:AlternateContent xmlns:mc="http://schemas.openxmlformats.org/markup-compatibility/2006">
              <mc:Choice xmlns:v="urn:schemas-microsoft-com:vml" Requires="v">
                <p:oleObj spid="_x0000_s69974" name="Equation" r:id="rId4" imgW="698197" imgH="393529" progId="Equation.3">
                  <p:embed/>
                </p:oleObj>
              </mc:Choice>
              <mc:Fallback>
                <p:oleObj name="Equation" r:id="rId4" imgW="698197" imgH="393529" progId="Equation.3">
                  <p:embed/>
                  <p:pic>
                    <p:nvPicPr>
                      <p:cNvPr id="0" name="Picture 1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600200"/>
                        <a:ext cx="1600200" cy="898525"/>
                      </a:xfrm>
                      <a:prstGeom prst="rect">
                        <a:avLst/>
                      </a:prstGeom>
                      <a:noFill/>
                      <a:ln w="9525">
                        <a:solidFill>
                          <a:srgbClr val="FF99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5" name="Object 3"/>
          <p:cNvGraphicFramePr>
            <a:graphicFrameLocks noChangeAspect="1"/>
          </p:cNvGraphicFramePr>
          <p:nvPr/>
        </p:nvGraphicFramePr>
        <p:xfrm>
          <a:off x="762000" y="3657600"/>
          <a:ext cx="2057400" cy="434975"/>
        </p:xfrm>
        <a:graphic>
          <a:graphicData uri="http://schemas.openxmlformats.org/presentationml/2006/ole">
            <mc:AlternateContent xmlns:mc="http://schemas.openxmlformats.org/markup-compatibility/2006">
              <mc:Choice xmlns:v="urn:schemas-microsoft-com:vml" Requires="v">
                <p:oleObj spid="_x0000_s69975" name="Equation" r:id="rId6" imgW="952087" imgH="203112" progId="Equation.3">
                  <p:embed/>
                </p:oleObj>
              </mc:Choice>
              <mc:Fallback>
                <p:oleObj name="Equation" r:id="rId6" imgW="952087" imgH="203112" progId="Equation.3">
                  <p:embed/>
                  <p:pic>
                    <p:nvPicPr>
                      <p:cNvPr id="0" name="Picture 1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657600"/>
                        <a:ext cx="20574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6" name="Object 4"/>
          <p:cNvGraphicFramePr>
            <a:graphicFrameLocks noChangeAspect="1"/>
          </p:cNvGraphicFramePr>
          <p:nvPr/>
        </p:nvGraphicFramePr>
        <p:xfrm>
          <a:off x="6019800" y="3581400"/>
          <a:ext cx="2667000" cy="962025"/>
        </p:xfrm>
        <a:graphic>
          <a:graphicData uri="http://schemas.openxmlformats.org/presentationml/2006/ole">
            <mc:AlternateContent xmlns:mc="http://schemas.openxmlformats.org/markup-compatibility/2006">
              <mc:Choice xmlns:v="urn:schemas-microsoft-com:vml" Requires="v">
                <p:oleObj spid="_x0000_s69976" name="Equation" r:id="rId8" imgW="1409700" imgH="508000" progId="Equation.3">
                  <p:embed/>
                </p:oleObj>
              </mc:Choice>
              <mc:Fallback>
                <p:oleObj name="Equation" r:id="rId8" imgW="1409700" imgH="508000" progId="Equation.3">
                  <p:embed/>
                  <p:pic>
                    <p:nvPicPr>
                      <p:cNvPr id="0" name="Picture 1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3581400"/>
                        <a:ext cx="26670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2" name="Text Box 7"/>
          <p:cNvSpPr txBox="1">
            <a:spLocks noChangeArrowheads="1"/>
          </p:cNvSpPr>
          <p:nvPr/>
        </p:nvSpPr>
        <p:spPr bwMode="auto">
          <a:xfrm>
            <a:off x="6172200" y="2133600"/>
            <a:ext cx="2752725" cy="466725"/>
          </a:xfrm>
          <a:prstGeom prst="rect">
            <a:avLst/>
          </a:prstGeom>
          <a:noFill/>
          <a:ln w="9525">
            <a:solidFill>
              <a:srgbClr val="FF9933"/>
            </a:solidFill>
            <a:miter lim="800000"/>
            <a:headEnd/>
            <a:tailEnd/>
          </a:ln>
        </p:spPr>
        <p:txBody>
          <a:bodyPr wrap="none">
            <a:spAutoFit/>
          </a:bodyPr>
          <a:lstStyle/>
          <a:p>
            <a:r>
              <a:rPr lang="en-US"/>
              <a:t>Standard Deviation</a:t>
            </a:r>
          </a:p>
        </p:txBody>
      </p:sp>
      <p:sp>
        <p:nvSpPr>
          <p:cNvPr id="69643" name="Line 8"/>
          <p:cNvSpPr>
            <a:spLocks noChangeShapeType="1"/>
          </p:cNvSpPr>
          <p:nvPr/>
        </p:nvSpPr>
        <p:spPr bwMode="auto">
          <a:xfrm flipH="1">
            <a:off x="4876800" y="2362200"/>
            <a:ext cx="762000" cy="0"/>
          </a:xfrm>
          <a:prstGeom prst="line">
            <a:avLst/>
          </a:prstGeom>
          <a:noFill/>
          <a:ln w="9525">
            <a:solidFill>
              <a:srgbClr val="FF9933"/>
            </a:solidFill>
            <a:round/>
            <a:headEnd/>
            <a:tailEnd type="triangle" w="med" len="med"/>
          </a:ln>
        </p:spPr>
        <p:txBody>
          <a:bodyPr wrap="none" anchor="ctr"/>
          <a:lstStyle/>
          <a:p>
            <a:endParaRPr lang="en-US"/>
          </a:p>
        </p:txBody>
      </p:sp>
      <p:graphicFrame>
        <p:nvGraphicFramePr>
          <p:cNvPr id="69637" name="Object 5"/>
          <p:cNvGraphicFramePr>
            <a:graphicFrameLocks noChangeAspect="1"/>
          </p:cNvGraphicFramePr>
          <p:nvPr/>
        </p:nvGraphicFramePr>
        <p:xfrm>
          <a:off x="2743200" y="4572000"/>
          <a:ext cx="3276600" cy="1360488"/>
        </p:xfrm>
        <a:graphic>
          <a:graphicData uri="http://schemas.openxmlformats.org/presentationml/2006/ole">
            <mc:AlternateContent xmlns:mc="http://schemas.openxmlformats.org/markup-compatibility/2006">
              <mc:Choice xmlns:v="urn:schemas-microsoft-com:vml" Requires="v">
                <p:oleObj spid="_x0000_s69977" name="Equation" r:id="rId10" imgW="1066337" imgH="444307" progId="Equation.3">
                  <p:embed/>
                </p:oleObj>
              </mc:Choice>
              <mc:Fallback>
                <p:oleObj name="Equation" r:id="rId10" imgW="1066337" imgH="444307" progId="Equation.3">
                  <p:embed/>
                  <p:pic>
                    <p:nvPicPr>
                      <p:cNvPr id="0" name="Picture 1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4572000"/>
                        <a:ext cx="3276600" cy="1360488"/>
                      </a:xfrm>
                      <a:prstGeom prst="rect">
                        <a:avLst/>
                      </a:prstGeom>
                      <a:solidFill>
                        <a:srgbClr val="FFFFCC"/>
                      </a:solidFill>
                      <a:ln w="9525">
                        <a:solidFill>
                          <a:schemeClr val="tx1"/>
                        </a:solidFill>
                        <a:miter lim="800000"/>
                        <a:headEnd/>
                        <a:tailEnd/>
                      </a:ln>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668391942"/>
              </p:ext>
            </p:extLst>
          </p:nvPr>
        </p:nvGraphicFramePr>
        <p:xfrm>
          <a:off x="152400" y="5486400"/>
          <a:ext cx="1965325" cy="803275"/>
        </p:xfrm>
        <a:graphic>
          <a:graphicData uri="http://schemas.openxmlformats.org/presentationml/2006/ole">
            <mc:AlternateContent xmlns:mc="http://schemas.openxmlformats.org/markup-compatibility/2006">
              <mc:Choice xmlns:v="urn:schemas-microsoft-com:vml" Requires="v">
                <p:oleObj spid="_x0000_s193794" name="Equation" r:id="rId3" imgW="1117600" imgH="457200" progId="Equation.3">
                  <p:embed/>
                </p:oleObj>
              </mc:Choice>
              <mc:Fallback>
                <p:oleObj name="Equation" r:id="rId3" imgW="1117600" imgH="457200" progId="Equation.3">
                  <p:embed/>
                  <p:pic>
                    <p:nvPicPr>
                      <p:cNvPr id="0" name="Picture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486400"/>
                        <a:ext cx="1965325" cy="803275"/>
                      </a:xfrm>
                      <a:prstGeom prst="rect">
                        <a:avLst/>
                      </a:prstGeom>
                      <a:solidFill>
                        <a:srgbClr val="FF99CC"/>
                      </a:solidFill>
                    </p:spPr>
                  </p:pic>
                </p:oleObj>
              </mc:Fallback>
            </mc:AlternateContent>
          </a:graphicData>
        </a:graphic>
      </p:graphicFrame>
      <p:graphicFrame>
        <p:nvGraphicFramePr>
          <p:cNvPr id="1027" name="Object 3"/>
          <p:cNvGraphicFramePr>
            <a:graphicFrameLocks noChangeAspect="1"/>
          </p:cNvGraphicFramePr>
          <p:nvPr/>
        </p:nvGraphicFramePr>
        <p:xfrm>
          <a:off x="977900" y="1511300"/>
          <a:ext cx="7185025" cy="1447800"/>
        </p:xfrm>
        <a:graphic>
          <a:graphicData uri="http://schemas.openxmlformats.org/presentationml/2006/ole">
            <mc:AlternateContent xmlns:mc="http://schemas.openxmlformats.org/markup-compatibility/2006">
              <mc:Choice xmlns:v="urn:schemas-microsoft-com:vml" Requires="v">
                <p:oleObj spid="_x0000_s193795" name="Equation" r:id="rId5" imgW="3403600" imgH="685800" progId="Equation.3">
                  <p:embed/>
                </p:oleObj>
              </mc:Choice>
              <mc:Fallback>
                <p:oleObj name="Equation" r:id="rId5" imgW="3403600" imgH="685800" progId="Equation.3">
                  <p:embed/>
                  <p:pic>
                    <p:nvPicPr>
                      <p:cNvPr id="0" name="Picture 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1511300"/>
                        <a:ext cx="7185025" cy="1447800"/>
                      </a:xfrm>
                      <a:prstGeom prst="rect">
                        <a:avLst/>
                      </a:prstGeom>
                      <a:solidFill>
                        <a:srgbClr val="FF99CC"/>
                      </a:solidFill>
                    </p:spPr>
                  </p:pic>
                </p:oleObj>
              </mc:Fallback>
            </mc:AlternateContent>
          </a:graphicData>
        </a:graphic>
      </p:graphicFrame>
      <p:sp>
        <p:nvSpPr>
          <p:cNvPr id="5" name="TextBox 4"/>
          <p:cNvSpPr txBox="1"/>
          <p:nvPr/>
        </p:nvSpPr>
        <p:spPr>
          <a:xfrm>
            <a:off x="381000" y="4343400"/>
            <a:ext cx="8763000" cy="1015663"/>
          </a:xfrm>
          <a:prstGeom prst="rect">
            <a:avLst/>
          </a:prstGeom>
          <a:noFill/>
        </p:spPr>
        <p:txBody>
          <a:bodyPr wrap="square" rtlCol="0">
            <a:spAutoFit/>
          </a:bodyPr>
          <a:lstStyle/>
          <a:p>
            <a:r>
              <a:rPr lang="en-US" sz="2000" dirty="0" smtClean="0"/>
              <a:t>Reject H</a:t>
            </a:r>
            <a:r>
              <a:rPr lang="en-US" sz="2000" baseline="-25000" dirty="0" smtClean="0"/>
              <a:t>0</a:t>
            </a:r>
            <a:r>
              <a:rPr lang="en-US" sz="2000" dirty="0" smtClean="0"/>
              <a:t>  if z</a:t>
            </a:r>
            <a:r>
              <a:rPr lang="en-US" sz="2000" baseline="-25000" dirty="0" smtClean="0"/>
              <a:t>0</a:t>
            </a:r>
            <a:r>
              <a:rPr lang="en-US" sz="2000" dirty="0" smtClean="0"/>
              <a:t>   &gt; </a:t>
            </a:r>
            <a:r>
              <a:rPr lang="en-US" sz="2000" dirty="0" err="1" smtClean="0"/>
              <a:t>z</a:t>
            </a:r>
            <a:r>
              <a:rPr lang="en-US" sz="2000" baseline="-25000" dirty="0" err="1" smtClean="0">
                <a:latin typeface="Symbol" pitchFamily="18" charset="2"/>
              </a:rPr>
              <a:t>a</a:t>
            </a:r>
            <a:r>
              <a:rPr lang="en-US" sz="2000" baseline="-25000" dirty="0" smtClean="0">
                <a:latin typeface="Symbol" pitchFamily="18" charset="2"/>
              </a:rPr>
              <a:t>/2</a:t>
            </a:r>
            <a:r>
              <a:rPr lang="en-US" sz="2000" dirty="0" smtClean="0"/>
              <a:t>           Reject H</a:t>
            </a:r>
            <a:r>
              <a:rPr lang="en-US" sz="2000" baseline="-25000" dirty="0" smtClean="0"/>
              <a:t>0</a:t>
            </a:r>
            <a:r>
              <a:rPr lang="en-US" sz="2000" dirty="0" smtClean="0"/>
              <a:t>   if  z</a:t>
            </a:r>
            <a:r>
              <a:rPr lang="en-US" sz="2000" baseline="-25000" dirty="0" smtClean="0"/>
              <a:t>0</a:t>
            </a:r>
            <a:r>
              <a:rPr lang="en-US" sz="2000" dirty="0" smtClean="0"/>
              <a:t>   &gt;  </a:t>
            </a:r>
            <a:r>
              <a:rPr lang="en-US" sz="2000" dirty="0" err="1" smtClean="0"/>
              <a:t>z</a:t>
            </a:r>
            <a:r>
              <a:rPr lang="en-US" sz="2000" baseline="-25000" dirty="0" err="1" smtClean="0">
                <a:latin typeface="Symbol" pitchFamily="18" charset="2"/>
              </a:rPr>
              <a:t>a</a:t>
            </a:r>
            <a:r>
              <a:rPr lang="en-US" sz="2000" dirty="0" smtClean="0"/>
              <a:t>           Reject H</a:t>
            </a:r>
            <a:r>
              <a:rPr lang="en-US" sz="2000" baseline="-25000" dirty="0" smtClean="0"/>
              <a:t>0</a:t>
            </a:r>
            <a:r>
              <a:rPr lang="en-US" sz="2000" dirty="0" smtClean="0"/>
              <a:t> if z</a:t>
            </a:r>
            <a:r>
              <a:rPr lang="en-US" sz="2000" baseline="-25000" dirty="0" smtClean="0"/>
              <a:t>0</a:t>
            </a:r>
            <a:r>
              <a:rPr lang="en-US" sz="2000" dirty="0" smtClean="0"/>
              <a:t>  &lt;   - </a:t>
            </a:r>
            <a:r>
              <a:rPr lang="en-US" sz="2000" dirty="0" err="1" smtClean="0"/>
              <a:t>z</a:t>
            </a:r>
            <a:r>
              <a:rPr lang="en-US" sz="2000" baseline="-25000" dirty="0" err="1" smtClean="0">
                <a:latin typeface="Symbol" pitchFamily="18" charset="2"/>
              </a:rPr>
              <a:t>a</a:t>
            </a:r>
            <a:r>
              <a:rPr lang="en-US" sz="2000" dirty="0" smtClean="0"/>
              <a:t> </a:t>
            </a:r>
          </a:p>
          <a:p>
            <a:r>
              <a:rPr lang="en-US" sz="2000" dirty="0" smtClean="0"/>
              <a:t>             or if z</a:t>
            </a:r>
            <a:r>
              <a:rPr lang="en-US" sz="2000" baseline="-25000" dirty="0" smtClean="0"/>
              <a:t>0</a:t>
            </a:r>
            <a:r>
              <a:rPr lang="en-US" sz="2000" dirty="0" smtClean="0"/>
              <a:t>   &lt; - </a:t>
            </a:r>
            <a:r>
              <a:rPr lang="en-US" sz="2000" dirty="0" err="1" smtClean="0"/>
              <a:t>z</a:t>
            </a:r>
            <a:r>
              <a:rPr lang="en-US" sz="2000" baseline="-25000" dirty="0" err="1" smtClean="0">
                <a:latin typeface="Symbol" pitchFamily="18" charset="2"/>
              </a:rPr>
              <a:t>a</a:t>
            </a:r>
            <a:r>
              <a:rPr lang="en-US" sz="2000" baseline="-25000" dirty="0" smtClean="0">
                <a:latin typeface="Symbol" pitchFamily="18" charset="2"/>
              </a:rPr>
              <a:t>/2</a:t>
            </a:r>
            <a:endParaRPr lang="en-US" sz="2000" dirty="0" smtClean="0"/>
          </a:p>
          <a:p>
            <a:r>
              <a:rPr lang="en-US" sz="2000" dirty="0" smtClean="0"/>
              <a:t>p- value = 2[1-</a:t>
            </a:r>
            <a:r>
              <a:rPr lang="en-US" sz="2000" dirty="0" smtClean="0">
                <a:latin typeface="Symbol" pitchFamily="18" charset="2"/>
              </a:rPr>
              <a:t>f</a:t>
            </a:r>
            <a:r>
              <a:rPr lang="en-US" sz="2000" dirty="0" smtClean="0"/>
              <a:t>(|z</a:t>
            </a:r>
            <a:r>
              <a:rPr lang="en-US" sz="2000" baseline="-25000" dirty="0" smtClean="0"/>
              <a:t>0</a:t>
            </a:r>
            <a:r>
              <a:rPr lang="en-US" sz="2000" dirty="0" smtClean="0"/>
              <a:t>|)]              p-value =  1 – </a:t>
            </a:r>
            <a:r>
              <a:rPr lang="en-US" sz="2000" dirty="0" smtClean="0">
                <a:latin typeface="Symbol" pitchFamily="18" charset="2"/>
              </a:rPr>
              <a:t>f</a:t>
            </a:r>
            <a:r>
              <a:rPr lang="en-US" sz="2000" dirty="0" smtClean="0"/>
              <a:t>(z</a:t>
            </a:r>
            <a:r>
              <a:rPr lang="en-US" sz="2000" baseline="-25000" dirty="0" smtClean="0"/>
              <a:t>0</a:t>
            </a:r>
            <a:r>
              <a:rPr lang="en-US" sz="2000" dirty="0" smtClean="0"/>
              <a:t>)                 p-value = </a:t>
            </a:r>
            <a:r>
              <a:rPr lang="en-US" sz="2000" dirty="0" smtClean="0">
                <a:latin typeface="Symbol" pitchFamily="18" charset="2"/>
              </a:rPr>
              <a:t>f</a:t>
            </a:r>
            <a:r>
              <a:rPr lang="en-US" sz="2000" dirty="0" smtClean="0"/>
              <a:t>(z</a:t>
            </a:r>
            <a:r>
              <a:rPr lang="en-US" sz="2000" baseline="-25000" dirty="0" smtClean="0"/>
              <a:t>0</a:t>
            </a:r>
            <a:r>
              <a:rPr lang="en-US" sz="2000" dirty="0" smtClean="0"/>
              <a:t>)  </a:t>
            </a:r>
            <a:endParaRPr lang="en-US" sz="2000" dirty="0"/>
          </a:p>
        </p:txBody>
      </p:sp>
      <p:graphicFrame>
        <p:nvGraphicFramePr>
          <p:cNvPr id="2052" name="Object 4"/>
          <p:cNvGraphicFramePr>
            <a:graphicFrameLocks noChangeAspect="1"/>
          </p:cNvGraphicFramePr>
          <p:nvPr/>
        </p:nvGraphicFramePr>
        <p:xfrm>
          <a:off x="609600" y="3200400"/>
          <a:ext cx="7316788" cy="885706"/>
        </p:xfrm>
        <a:graphic>
          <a:graphicData uri="http://schemas.openxmlformats.org/presentationml/2006/ole">
            <mc:AlternateContent xmlns:mc="http://schemas.openxmlformats.org/markup-compatibility/2006">
              <mc:Choice xmlns:v="urn:schemas-microsoft-com:vml" Requires="v">
                <p:oleObj spid="_x0000_s193796" name="Equation" r:id="rId7" imgW="7353000" imgH="888840" progId="Equation.3">
                  <p:embed/>
                </p:oleObj>
              </mc:Choice>
              <mc:Fallback>
                <p:oleObj name="Equation" r:id="rId7" imgW="7353000" imgH="888840" progId="Equation.3">
                  <p:embed/>
                  <p:pic>
                    <p:nvPicPr>
                      <p:cNvPr id="0" name="Picture 1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3200400"/>
                        <a:ext cx="7316788" cy="885706"/>
                      </a:xfrm>
                      <a:prstGeom prst="rect">
                        <a:avLst/>
                      </a:prstGeom>
                      <a:solidFill>
                        <a:schemeClr val="bg1"/>
                      </a:solidFill>
                    </p:spPr>
                  </p:pic>
                </p:oleObj>
              </mc:Fallback>
            </mc:AlternateContent>
          </a:graphicData>
        </a:graphic>
      </p:graphicFrame>
      <p:sp>
        <p:nvSpPr>
          <p:cNvPr id="8" name="Title 1"/>
          <p:cNvSpPr txBox="1">
            <a:spLocks/>
          </p:cNvSpPr>
          <p:nvPr/>
        </p:nvSpPr>
        <p:spPr>
          <a:xfrm>
            <a:off x="609600" y="2286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Case 4: Test of Hypothesis on p (proportion)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pPr>
              <a:defRPr/>
            </a:pPr>
            <a:fld id="{1E15E125-4393-414F-89EB-A81A401B5988}" type="slidenum">
              <a:rPr lang="en-US" smtClean="0"/>
              <a:pPr>
                <a:defRPr/>
              </a:pPr>
              <a:t>65</a:t>
            </a:fld>
            <a:endParaRPr lang="en-US"/>
          </a:p>
        </p:txBody>
      </p:sp>
      <p:sp>
        <p:nvSpPr>
          <p:cNvPr id="9" name="TextBox 8"/>
          <p:cNvSpPr txBox="1"/>
          <p:nvPr/>
        </p:nvSpPr>
        <p:spPr>
          <a:xfrm>
            <a:off x="2743200" y="5486400"/>
            <a:ext cx="2446421" cy="338554"/>
          </a:xfrm>
          <a:prstGeom prst="rect">
            <a:avLst/>
          </a:prstGeom>
          <a:solidFill>
            <a:srgbClr val="FF99CC"/>
          </a:solidFill>
        </p:spPr>
        <p:txBody>
          <a:bodyPr wrap="square" rtlCol="0">
            <a:spAutoFit/>
          </a:bodyPr>
          <a:lstStyle/>
          <a:p>
            <a:r>
              <a:rPr lang="en-US" sz="1600" dirty="0" smtClean="0"/>
              <a:t>Reject H</a:t>
            </a:r>
            <a:r>
              <a:rPr lang="en-US" sz="1600" baseline="-25000" dirty="0" smtClean="0"/>
              <a:t>0</a:t>
            </a:r>
            <a:r>
              <a:rPr lang="en-US" sz="1600" dirty="0" smtClean="0"/>
              <a:t> if p-value is &lt; </a:t>
            </a:r>
            <a:r>
              <a:rPr lang="en-US" sz="1600" dirty="0" smtClean="0">
                <a:latin typeface="Symbol" pitchFamily="18" charset="2"/>
              </a:rPr>
              <a:t>a</a:t>
            </a:r>
            <a:endParaRPr lang="en-US" sz="1600" dirty="0">
              <a:latin typeface="Symbol" pitchFamily="18" charset="2"/>
            </a:endParaRPr>
          </a:p>
        </p:txBody>
      </p:sp>
      <p:sp>
        <p:nvSpPr>
          <p:cNvPr id="10" name="TextBox 9"/>
          <p:cNvSpPr txBox="1"/>
          <p:nvPr/>
        </p:nvSpPr>
        <p:spPr>
          <a:xfrm>
            <a:off x="5410200" y="5532567"/>
            <a:ext cx="2971800" cy="584775"/>
          </a:xfrm>
          <a:prstGeom prst="rect">
            <a:avLst/>
          </a:prstGeom>
          <a:solidFill>
            <a:srgbClr val="FFFF99"/>
          </a:solidFill>
        </p:spPr>
        <p:txBody>
          <a:bodyPr wrap="square" rtlCol="0">
            <a:spAutoFit/>
          </a:bodyPr>
          <a:lstStyle/>
          <a:p>
            <a:r>
              <a:rPr lang="en-US" sz="1600" dirty="0" smtClean="0"/>
              <a:t>TI-83/84:</a:t>
            </a:r>
          </a:p>
          <a:p>
            <a:r>
              <a:rPr lang="en-US" sz="1600" dirty="0" smtClean="0"/>
              <a:t>STAT→TESTS→5: 1-PropZTest</a:t>
            </a:r>
            <a:endParaRPr lang="en-US" sz="16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6"/>
          <p:cNvSpPr>
            <a:spLocks noGrp="1" noChangeArrowheads="1"/>
          </p:cNvSpPr>
          <p:nvPr>
            <p:ph type="sldNum" sz="quarter" idx="12"/>
          </p:nvPr>
        </p:nvSpPr>
        <p:spPr>
          <a:noFill/>
        </p:spPr>
        <p:txBody>
          <a:bodyPr/>
          <a:lstStyle/>
          <a:p>
            <a:fld id="{AB4F7047-B95C-4D86-93DC-396941CF462E}" type="slidenum">
              <a:rPr lang="en-US" smtClean="0"/>
              <a:pPr/>
              <a:t>66</a:t>
            </a:fld>
            <a:endParaRPr lang="en-US" smtClean="0"/>
          </a:p>
        </p:txBody>
      </p:sp>
      <p:sp>
        <p:nvSpPr>
          <p:cNvPr id="71686"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C5D50EB-85FC-41D9-9ED9-4F449792E74D}" type="slidenum">
              <a:rPr lang="en-US" sz="1400"/>
              <a:pPr algn="r"/>
              <a:t>66</a:t>
            </a:fld>
            <a:endParaRPr lang="en-US" sz="1400"/>
          </a:p>
        </p:txBody>
      </p:sp>
      <p:sp>
        <p:nvSpPr>
          <p:cNvPr id="71687" name="Rectangle 2"/>
          <p:cNvSpPr>
            <a:spLocks noGrp="1" noChangeArrowheads="1"/>
          </p:cNvSpPr>
          <p:nvPr>
            <p:ph type="title"/>
          </p:nvPr>
        </p:nvSpPr>
        <p:spPr/>
        <p:txBody>
          <a:bodyPr/>
          <a:lstStyle/>
          <a:p>
            <a:r>
              <a:rPr lang="en-US" dirty="0" smtClean="0"/>
              <a:t>Two-Sided Confidence Interval on the Proportion </a:t>
            </a:r>
            <a:r>
              <a:rPr lang="en-US" i="1" dirty="0" smtClean="0"/>
              <a:t>p</a:t>
            </a:r>
          </a:p>
        </p:txBody>
      </p:sp>
      <p:sp>
        <p:nvSpPr>
          <p:cNvPr id="71688"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For </a:t>
            </a:r>
            <a:r>
              <a:rPr lang="en-US" sz="2800" dirty="0" smtClean="0">
                <a:latin typeface="Symbol" pitchFamily="18" charset="2"/>
              </a:rPr>
              <a:t>a</a:t>
            </a:r>
            <a:r>
              <a:rPr lang="en-US" sz="2800" dirty="0" smtClean="0"/>
              <a:t>, find L and U such that P(L </a:t>
            </a:r>
            <a:r>
              <a:rPr lang="en-US" sz="2800" u="sng" dirty="0" smtClean="0"/>
              <a:t>&lt;</a:t>
            </a:r>
            <a:r>
              <a:rPr lang="en-US" sz="2800" dirty="0" smtClean="0"/>
              <a:t> </a:t>
            </a:r>
            <a:r>
              <a:rPr lang="en-US" sz="2800" i="1" dirty="0" smtClean="0"/>
              <a:t>p</a:t>
            </a:r>
            <a:r>
              <a:rPr lang="en-US" sz="2800" dirty="0" smtClean="0"/>
              <a:t> </a:t>
            </a:r>
            <a:r>
              <a:rPr lang="en-US" sz="2800" u="sng" dirty="0" smtClean="0"/>
              <a:t>&lt;</a:t>
            </a:r>
            <a:r>
              <a:rPr lang="en-US" sz="2800" dirty="0" smtClean="0"/>
              <a:t> U) = 1 - </a:t>
            </a:r>
            <a:r>
              <a:rPr lang="en-US" sz="2800" dirty="0" smtClean="0">
                <a:latin typeface="Symbol" pitchFamily="18" charset="2"/>
              </a:rPr>
              <a:t>a</a:t>
            </a:r>
          </a:p>
          <a:p>
            <a:endParaRPr lang="en-US" dirty="0" smtClean="0"/>
          </a:p>
          <a:p>
            <a:endParaRPr lang="en-US" dirty="0" smtClean="0"/>
          </a:p>
        </p:txBody>
      </p:sp>
      <p:graphicFrame>
        <p:nvGraphicFramePr>
          <p:cNvPr id="71682" name="Object 2"/>
          <p:cNvGraphicFramePr>
            <a:graphicFrameLocks noChangeAspect="1"/>
          </p:cNvGraphicFramePr>
          <p:nvPr>
            <p:extLst>
              <p:ext uri="{D42A27DB-BD31-4B8C-83A1-F6EECF244321}">
                <p14:modId xmlns:p14="http://schemas.microsoft.com/office/powerpoint/2010/main" val="1435837953"/>
              </p:ext>
            </p:extLst>
          </p:nvPr>
        </p:nvGraphicFramePr>
        <p:xfrm>
          <a:off x="152400" y="2133600"/>
          <a:ext cx="3443288" cy="2968625"/>
        </p:xfrm>
        <a:graphic>
          <a:graphicData uri="http://schemas.openxmlformats.org/presentationml/2006/ole">
            <mc:AlternateContent xmlns:mc="http://schemas.openxmlformats.org/markup-compatibility/2006">
              <mc:Choice xmlns:v="urn:schemas-microsoft-com:vml" Requires="v">
                <p:oleObj spid="_x0000_s290902" name="Equation" r:id="rId4" imgW="1854000" imgH="1600200" progId="Equation.3">
                  <p:embed/>
                </p:oleObj>
              </mc:Choice>
              <mc:Fallback>
                <p:oleObj name="Equation" r:id="rId4" imgW="1854000" imgH="1600200" progId="Equation.3">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133600"/>
                        <a:ext cx="3443288" cy="2968625"/>
                      </a:xfrm>
                      <a:prstGeom prst="rect">
                        <a:avLst/>
                      </a:prstGeom>
                      <a:solidFill>
                        <a:srgbClr val="FF99CC"/>
                      </a:solidFill>
                    </p:spPr>
                  </p:pic>
                </p:oleObj>
              </mc:Fallback>
            </mc:AlternateContent>
          </a:graphicData>
        </a:graphic>
      </p:graphicFrame>
      <p:sp>
        <p:nvSpPr>
          <p:cNvPr id="7" name="TextBox 6"/>
          <p:cNvSpPr txBox="1"/>
          <p:nvPr/>
        </p:nvSpPr>
        <p:spPr>
          <a:xfrm>
            <a:off x="3733800" y="2967789"/>
            <a:ext cx="4724400" cy="830997"/>
          </a:xfrm>
          <a:prstGeom prst="rect">
            <a:avLst/>
          </a:prstGeom>
          <a:noFill/>
        </p:spPr>
        <p:txBody>
          <a:bodyPr wrap="square" rtlCol="0">
            <a:spAutoFit/>
          </a:bodyPr>
          <a:lstStyle/>
          <a:p>
            <a:r>
              <a:rPr lang="en-US" dirty="0" smtClean="0"/>
              <a:t>TI-83/84:</a:t>
            </a:r>
          </a:p>
          <a:p>
            <a:r>
              <a:rPr lang="en-US" dirty="0" smtClean="0"/>
              <a:t>STAT →TESTS →A: 1-PropZInt</a:t>
            </a:r>
            <a:endParaRPr lang="en-US" dirty="0"/>
          </a:p>
        </p:txBody>
      </p:sp>
    </p:spTree>
    <p:custDataLst>
      <p:tags r:id="rId2"/>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6"/>
          <p:cNvSpPr>
            <a:spLocks noGrp="1" noChangeArrowheads="1"/>
          </p:cNvSpPr>
          <p:nvPr>
            <p:ph type="sldNum" sz="quarter" idx="12"/>
          </p:nvPr>
        </p:nvSpPr>
        <p:spPr>
          <a:noFill/>
        </p:spPr>
        <p:txBody>
          <a:bodyPr/>
          <a:lstStyle/>
          <a:p>
            <a:fld id="{AB4F7047-B95C-4D86-93DC-396941CF462E}" type="slidenum">
              <a:rPr lang="en-US" smtClean="0"/>
              <a:pPr/>
              <a:t>67</a:t>
            </a:fld>
            <a:endParaRPr lang="en-US" smtClean="0"/>
          </a:p>
        </p:txBody>
      </p:sp>
      <p:sp>
        <p:nvSpPr>
          <p:cNvPr id="71686"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C5D50EB-85FC-41D9-9ED9-4F449792E74D}" type="slidenum">
              <a:rPr lang="en-US" sz="1400"/>
              <a:pPr algn="r"/>
              <a:t>67</a:t>
            </a:fld>
            <a:endParaRPr lang="en-US" sz="1400"/>
          </a:p>
        </p:txBody>
      </p:sp>
      <p:sp>
        <p:nvSpPr>
          <p:cNvPr id="71687" name="Rectangle 2"/>
          <p:cNvSpPr>
            <a:spLocks noGrp="1" noChangeArrowheads="1"/>
          </p:cNvSpPr>
          <p:nvPr>
            <p:ph type="title"/>
          </p:nvPr>
        </p:nvSpPr>
        <p:spPr/>
        <p:txBody>
          <a:bodyPr/>
          <a:lstStyle/>
          <a:p>
            <a:r>
              <a:rPr lang="en-US" dirty="0" smtClean="0"/>
              <a:t>One-Sided Confidence Intervals on the Proportion </a:t>
            </a:r>
            <a:r>
              <a:rPr lang="en-US" i="1" dirty="0" smtClean="0"/>
              <a:t>p</a:t>
            </a:r>
          </a:p>
        </p:txBody>
      </p:sp>
      <p:sp>
        <p:nvSpPr>
          <p:cNvPr id="71688" name="Rectangle 3" descr="Rectangle: Click to edit Master text styles&#10;Second level&#10;Third level&#10;Fourth level&#10;Fifth level"/>
          <p:cNvSpPr>
            <a:spLocks noGrp="1" noChangeArrowheads="1"/>
          </p:cNvSpPr>
          <p:nvPr>
            <p:ph type="body" idx="1"/>
          </p:nvPr>
        </p:nvSpPr>
        <p:spPr/>
        <p:txBody>
          <a:bodyPr/>
          <a:lstStyle/>
          <a:p>
            <a:r>
              <a:rPr lang="en-US" dirty="0" smtClean="0"/>
              <a:t>For </a:t>
            </a:r>
            <a:r>
              <a:rPr lang="en-US" dirty="0" smtClean="0">
                <a:latin typeface="Symbol" pitchFamily="18" charset="2"/>
              </a:rPr>
              <a:t>a</a:t>
            </a:r>
            <a:r>
              <a:rPr lang="en-US" dirty="0" smtClean="0"/>
              <a:t>, find L such that P(L </a:t>
            </a:r>
            <a:r>
              <a:rPr lang="en-US" u="sng" dirty="0" smtClean="0"/>
              <a:t>&lt;</a:t>
            </a:r>
            <a:r>
              <a:rPr lang="en-US" dirty="0" smtClean="0"/>
              <a:t> p) = 1- </a:t>
            </a:r>
            <a:r>
              <a:rPr lang="en-US" dirty="0" smtClean="0">
                <a:latin typeface="Symbol" pitchFamily="18" charset="2"/>
              </a:rPr>
              <a:t>a</a:t>
            </a:r>
          </a:p>
          <a:p>
            <a:endParaRPr lang="en-US" dirty="0" smtClean="0"/>
          </a:p>
          <a:p>
            <a:endParaRPr lang="en-US" dirty="0" smtClean="0"/>
          </a:p>
          <a:p>
            <a:endParaRPr lang="en-US" dirty="0" smtClean="0"/>
          </a:p>
          <a:p>
            <a:r>
              <a:rPr lang="en-US" dirty="0" smtClean="0"/>
              <a:t>For </a:t>
            </a:r>
            <a:r>
              <a:rPr lang="en-US" dirty="0" smtClean="0">
                <a:latin typeface="Symbol" pitchFamily="18" charset="2"/>
              </a:rPr>
              <a:t>a</a:t>
            </a:r>
            <a:r>
              <a:rPr lang="en-US" dirty="0" smtClean="0"/>
              <a:t>, find U such that P(</a:t>
            </a:r>
            <a:r>
              <a:rPr lang="en-US" i="1" dirty="0" smtClean="0"/>
              <a:t>p</a:t>
            </a:r>
            <a:r>
              <a:rPr lang="en-US" dirty="0" smtClean="0"/>
              <a:t> </a:t>
            </a:r>
            <a:r>
              <a:rPr lang="en-US" u="sng" dirty="0" smtClean="0"/>
              <a:t>&lt;</a:t>
            </a:r>
            <a:r>
              <a:rPr lang="en-US" dirty="0" smtClean="0"/>
              <a:t> U) = 1- </a:t>
            </a:r>
            <a:r>
              <a:rPr lang="en-US" dirty="0" smtClean="0">
                <a:latin typeface="Symbol" pitchFamily="18" charset="2"/>
              </a:rPr>
              <a:t>a</a:t>
            </a:r>
          </a:p>
          <a:p>
            <a:endParaRPr lang="en-US" dirty="0" smtClean="0"/>
          </a:p>
        </p:txBody>
      </p:sp>
      <p:graphicFrame>
        <p:nvGraphicFramePr>
          <p:cNvPr id="71683" name="Object 3"/>
          <p:cNvGraphicFramePr>
            <a:graphicFrameLocks noChangeAspect="1"/>
          </p:cNvGraphicFramePr>
          <p:nvPr/>
        </p:nvGraphicFramePr>
        <p:xfrm>
          <a:off x="3200400" y="4648200"/>
          <a:ext cx="2454275" cy="825500"/>
        </p:xfrm>
        <a:graphic>
          <a:graphicData uri="http://schemas.openxmlformats.org/presentationml/2006/ole">
            <mc:AlternateContent xmlns:mc="http://schemas.openxmlformats.org/markup-compatibility/2006">
              <mc:Choice xmlns:v="urn:schemas-microsoft-com:vml" Requires="v">
                <p:oleObj spid="_x0000_s292008" name="Equation" r:id="rId4" imgW="1320227" imgH="444307" progId="Equation.3">
                  <p:embed/>
                </p:oleObj>
              </mc:Choice>
              <mc:Fallback>
                <p:oleObj name="Equation" r:id="rId4" imgW="1320227" imgH="444307" progId="Equation.3">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648200"/>
                        <a:ext cx="2454275" cy="825500"/>
                      </a:xfrm>
                      <a:prstGeom prst="rect">
                        <a:avLst/>
                      </a:prstGeom>
                      <a:solidFill>
                        <a:srgbClr val="FF99CC"/>
                      </a:solidFill>
                    </p:spPr>
                  </p:pic>
                </p:oleObj>
              </mc:Fallback>
            </mc:AlternateContent>
          </a:graphicData>
        </a:graphic>
      </p:graphicFrame>
      <p:graphicFrame>
        <p:nvGraphicFramePr>
          <p:cNvPr id="71684" name="Object 4"/>
          <p:cNvGraphicFramePr>
            <a:graphicFrameLocks noChangeAspect="1"/>
          </p:cNvGraphicFramePr>
          <p:nvPr/>
        </p:nvGraphicFramePr>
        <p:xfrm>
          <a:off x="3048000" y="2362200"/>
          <a:ext cx="2406650" cy="827088"/>
        </p:xfrm>
        <a:graphic>
          <a:graphicData uri="http://schemas.openxmlformats.org/presentationml/2006/ole">
            <mc:AlternateContent xmlns:mc="http://schemas.openxmlformats.org/markup-compatibility/2006">
              <mc:Choice xmlns:v="urn:schemas-microsoft-com:vml" Requires="v">
                <p:oleObj spid="_x0000_s292009" name="Equation" r:id="rId6" imgW="1294838" imgH="444307" progId="Equation.3">
                  <p:embed/>
                </p:oleObj>
              </mc:Choice>
              <mc:Fallback>
                <p:oleObj name="Equation" r:id="rId6" imgW="1294838" imgH="444307" progId="Equation.3">
                  <p:embed/>
                  <p:pic>
                    <p:nvPicPr>
                      <p:cNvPr id="0" name="Picture 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362200"/>
                        <a:ext cx="2406650" cy="827088"/>
                      </a:xfrm>
                      <a:prstGeom prst="rect">
                        <a:avLst/>
                      </a:prstGeom>
                      <a:solidFill>
                        <a:srgbClr val="FF99CC"/>
                      </a:solidFill>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43000"/>
          </a:xfrm>
        </p:spPr>
        <p:txBody>
          <a:bodyPr/>
          <a:lstStyle/>
          <a:p>
            <a:r>
              <a:rPr lang="en-US" dirty="0"/>
              <a:t> </a:t>
            </a:r>
            <a:r>
              <a:rPr lang="en-US" dirty="0" smtClean="0"/>
              <a:t>Case 4:Computing the p-value </a:t>
            </a:r>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68</a:t>
            </a:fld>
            <a:endParaRPr lang="en-US"/>
          </a:p>
        </p:txBody>
      </p:sp>
      <p:sp>
        <p:nvSpPr>
          <p:cNvPr id="4" name="TextBox 3"/>
          <p:cNvSpPr txBox="1"/>
          <p:nvPr/>
        </p:nvSpPr>
        <p:spPr>
          <a:xfrm>
            <a:off x="347133" y="1371600"/>
            <a:ext cx="5901267" cy="4278094"/>
          </a:xfrm>
          <a:prstGeom prst="rect">
            <a:avLst/>
          </a:prstGeom>
          <a:noFill/>
        </p:spPr>
        <p:txBody>
          <a:bodyPr wrap="square" rtlCol="0">
            <a:spAutoFit/>
          </a:bodyPr>
          <a:lstStyle/>
          <a:p>
            <a:pPr marL="342900" indent="-342900">
              <a:buFont typeface="+mj-lt"/>
              <a:buAutoNum type="arabicPeriod"/>
            </a:pPr>
            <a:r>
              <a:rPr lang="en-US" sz="1600" dirty="0" smtClean="0"/>
              <a:t>Clearly state the null and alternative hypotheses, H</a:t>
            </a:r>
            <a:r>
              <a:rPr lang="en-US" sz="1600" baseline="-25000" dirty="0" smtClean="0"/>
              <a:t>0</a:t>
            </a:r>
            <a:r>
              <a:rPr lang="en-US" sz="1600" dirty="0" smtClean="0"/>
              <a:t> and H</a:t>
            </a:r>
            <a:r>
              <a:rPr lang="en-US" sz="1600" baseline="-25000" dirty="0" smtClean="0"/>
              <a:t>1</a:t>
            </a:r>
            <a:r>
              <a:rPr lang="en-US" sz="1600" dirty="0" smtClean="0"/>
              <a:t>.</a:t>
            </a:r>
          </a:p>
          <a:p>
            <a:pPr marL="342900" indent="-342900">
              <a:buFont typeface="+mj-lt"/>
              <a:buAutoNum type="arabicPeriod"/>
            </a:pPr>
            <a:r>
              <a:rPr lang="en-US" sz="1600" dirty="0" smtClean="0"/>
              <a:t>Determine the numerical value of the test statistic, z</a:t>
            </a:r>
            <a:r>
              <a:rPr lang="en-US" sz="1600" baseline="-25000" dirty="0" smtClean="0"/>
              <a:t>0</a:t>
            </a:r>
            <a:r>
              <a:rPr lang="en-US" sz="1600" dirty="0" smtClean="0"/>
              <a:t> .</a:t>
            </a:r>
          </a:p>
          <a:p>
            <a:pPr marL="342900" indent="-342900">
              <a:buFont typeface="+mj-lt"/>
              <a:buAutoNum type="arabicPeriod"/>
            </a:pPr>
            <a:r>
              <a:rPr lang="en-US" sz="1600" dirty="0" smtClean="0"/>
              <a:t>Draw the </a:t>
            </a:r>
            <a:r>
              <a:rPr lang="en-US" sz="1600" dirty="0" err="1" smtClean="0"/>
              <a:t>pdf</a:t>
            </a:r>
            <a:r>
              <a:rPr lang="en-US" sz="1600" dirty="0" smtClean="0"/>
              <a:t> of Z, the standard normal random variable</a:t>
            </a:r>
          </a:p>
          <a:p>
            <a:endParaRPr lang="en-US" sz="1600" dirty="0" smtClean="0"/>
          </a:p>
          <a:p>
            <a:r>
              <a:rPr lang="en-US" sz="1600" dirty="0" smtClean="0">
                <a:solidFill>
                  <a:schemeClr val="accent2"/>
                </a:solidFill>
              </a:rPr>
              <a:t>If you have a </a:t>
            </a:r>
            <a:r>
              <a:rPr lang="en-US" sz="1600" u="sng" dirty="0" smtClean="0">
                <a:solidFill>
                  <a:schemeClr val="accent2"/>
                </a:solidFill>
              </a:rPr>
              <a:t>two-sided </a:t>
            </a:r>
            <a:r>
              <a:rPr lang="en-US" sz="1600" dirty="0" smtClean="0">
                <a:solidFill>
                  <a:schemeClr val="accent2"/>
                </a:solidFill>
              </a:rPr>
              <a:t>hypothesis test and the </a:t>
            </a:r>
            <a:r>
              <a:rPr lang="en-US" sz="1600" u="sng" dirty="0" smtClean="0">
                <a:solidFill>
                  <a:schemeClr val="accent2"/>
                </a:solidFill>
              </a:rPr>
              <a:t>test statistic is &lt; 0</a:t>
            </a:r>
            <a:r>
              <a:rPr lang="en-US" sz="1600" dirty="0" smtClean="0">
                <a:solidFill>
                  <a:schemeClr val="accent2"/>
                </a:solidFill>
              </a:rPr>
              <a:t>, the p-value is 2x (area </a:t>
            </a:r>
            <a:r>
              <a:rPr lang="en-US" sz="1600" u="sng" dirty="0" smtClean="0">
                <a:solidFill>
                  <a:schemeClr val="accent2"/>
                </a:solidFill>
              </a:rPr>
              <a:t>below</a:t>
            </a:r>
            <a:r>
              <a:rPr lang="en-US" sz="1600" dirty="0" smtClean="0">
                <a:solidFill>
                  <a:schemeClr val="accent2"/>
                </a:solidFill>
              </a:rPr>
              <a:t> the test statistic)</a:t>
            </a:r>
          </a:p>
          <a:p>
            <a:endParaRPr lang="en-US" sz="1600" dirty="0" smtClean="0">
              <a:solidFill>
                <a:schemeClr val="accent2"/>
              </a:solidFill>
            </a:endParaRPr>
          </a:p>
          <a:p>
            <a:r>
              <a:rPr lang="en-US" sz="1600" dirty="0" smtClean="0">
                <a:solidFill>
                  <a:schemeClr val="accent2"/>
                </a:solidFill>
              </a:rPr>
              <a:t>If you have a </a:t>
            </a:r>
            <a:r>
              <a:rPr lang="en-US" sz="1600" u="sng" dirty="0" smtClean="0">
                <a:solidFill>
                  <a:schemeClr val="accent2"/>
                </a:solidFill>
              </a:rPr>
              <a:t>two-sided</a:t>
            </a:r>
            <a:r>
              <a:rPr lang="en-US" sz="1600" dirty="0" smtClean="0">
                <a:solidFill>
                  <a:schemeClr val="accent2"/>
                </a:solidFill>
              </a:rPr>
              <a:t> hypothesis test and the </a:t>
            </a:r>
            <a:r>
              <a:rPr lang="en-US" sz="1600" u="sng" dirty="0" smtClean="0">
                <a:solidFill>
                  <a:schemeClr val="accent2"/>
                </a:solidFill>
              </a:rPr>
              <a:t>test statistic is &gt; 0</a:t>
            </a:r>
            <a:r>
              <a:rPr lang="en-US" sz="1600" dirty="0" smtClean="0">
                <a:solidFill>
                  <a:schemeClr val="accent2"/>
                </a:solidFill>
              </a:rPr>
              <a:t>, the p-value is 2x (area </a:t>
            </a:r>
            <a:r>
              <a:rPr lang="en-US" sz="1600" u="sng" dirty="0" smtClean="0">
                <a:solidFill>
                  <a:schemeClr val="accent2"/>
                </a:solidFill>
              </a:rPr>
              <a:t>above</a:t>
            </a:r>
            <a:r>
              <a:rPr lang="en-US" sz="1600" dirty="0" smtClean="0">
                <a:solidFill>
                  <a:schemeClr val="accent2"/>
                </a:solidFill>
              </a:rPr>
              <a:t> the test statistic).</a:t>
            </a:r>
          </a:p>
          <a:p>
            <a:endParaRPr lang="en-US" sz="1600" dirty="0" smtClean="0"/>
          </a:p>
          <a:p>
            <a:endParaRPr lang="en-US" sz="1600" dirty="0" smtClean="0"/>
          </a:p>
          <a:p>
            <a:r>
              <a:rPr lang="en-US" sz="1600" dirty="0" smtClean="0">
                <a:solidFill>
                  <a:srgbClr val="008000"/>
                </a:solidFill>
              </a:rPr>
              <a:t>If you have a </a:t>
            </a:r>
            <a:r>
              <a:rPr lang="en-US" sz="1600" u="sng" dirty="0" smtClean="0">
                <a:solidFill>
                  <a:srgbClr val="008000"/>
                </a:solidFill>
              </a:rPr>
              <a:t>one-sided</a:t>
            </a:r>
            <a:r>
              <a:rPr lang="en-US" sz="1600" dirty="0" smtClean="0">
                <a:solidFill>
                  <a:srgbClr val="008000"/>
                </a:solidFill>
              </a:rPr>
              <a:t> upper hypothesis test, the p-value is the area </a:t>
            </a:r>
            <a:r>
              <a:rPr lang="en-US" sz="1600" u="sng" dirty="0" smtClean="0">
                <a:solidFill>
                  <a:srgbClr val="008000"/>
                </a:solidFill>
              </a:rPr>
              <a:t>above</a:t>
            </a:r>
            <a:r>
              <a:rPr lang="en-US" sz="1600" dirty="0" smtClean="0">
                <a:solidFill>
                  <a:srgbClr val="008000"/>
                </a:solidFill>
              </a:rPr>
              <a:t> the test statistic.  The test statistic could be &lt; 0 or &gt; 0).</a:t>
            </a:r>
          </a:p>
          <a:p>
            <a:endParaRPr lang="en-US" sz="1600" dirty="0" smtClean="0"/>
          </a:p>
          <a:p>
            <a:endParaRPr lang="en-US" sz="1600" dirty="0"/>
          </a:p>
          <a:p>
            <a:r>
              <a:rPr lang="en-US" sz="1600" dirty="0" smtClean="0">
                <a:solidFill>
                  <a:srgbClr val="CC0000"/>
                </a:solidFill>
              </a:rPr>
              <a:t>If you have a </a:t>
            </a:r>
            <a:r>
              <a:rPr lang="en-US" sz="1600" u="sng" dirty="0" smtClean="0">
                <a:solidFill>
                  <a:srgbClr val="CC0000"/>
                </a:solidFill>
              </a:rPr>
              <a:t>one-sided</a:t>
            </a:r>
            <a:r>
              <a:rPr lang="en-US" sz="1600" dirty="0" smtClean="0">
                <a:solidFill>
                  <a:srgbClr val="CC0000"/>
                </a:solidFill>
              </a:rPr>
              <a:t> lower hypothesis test, the p-value is the area </a:t>
            </a:r>
            <a:r>
              <a:rPr lang="en-US" sz="1600" u="sng" dirty="0" smtClean="0">
                <a:solidFill>
                  <a:srgbClr val="CC0000"/>
                </a:solidFill>
              </a:rPr>
              <a:t>below</a:t>
            </a:r>
            <a:r>
              <a:rPr lang="en-US" sz="1600" dirty="0" smtClean="0">
                <a:solidFill>
                  <a:srgbClr val="CC0000"/>
                </a:solidFill>
              </a:rPr>
              <a:t> the test statistic.  The test statistic could be &lt; 0 or &gt; 0).</a:t>
            </a:r>
            <a:endParaRPr lang="en-US" sz="1600" dirty="0">
              <a:solidFill>
                <a:srgbClr val="CC0000"/>
              </a:solidFill>
            </a:endParaRPr>
          </a:p>
        </p:txBody>
      </p:sp>
      <p:sp>
        <p:nvSpPr>
          <p:cNvPr id="5" name="Rectangle 3"/>
          <p:cNvSpPr txBox="1">
            <a:spLocks noChangeArrowheads="1"/>
          </p:cNvSpPr>
          <p:nvPr/>
        </p:nvSpPr>
        <p:spPr>
          <a:xfrm>
            <a:off x="6629400" y="2590799"/>
            <a:ext cx="1447800" cy="104295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chemeClr val="accent2"/>
                </a:solidFill>
              </a:rPr>
              <a:t>Two-sided</a:t>
            </a:r>
          </a:p>
          <a:p>
            <a:pPr>
              <a:buFontTx/>
              <a:buNone/>
            </a:pPr>
            <a:r>
              <a:rPr lang="en-US" sz="1800" kern="0" dirty="0" smtClean="0">
                <a:solidFill>
                  <a:schemeClr val="accent2"/>
                </a:solidFill>
              </a:rPr>
              <a:t>H</a:t>
            </a:r>
            <a:r>
              <a:rPr lang="en-US" sz="1800" kern="0" baseline="-25000" dirty="0" smtClean="0">
                <a:solidFill>
                  <a:schemeClr val="accent2"/>
                </a:solidFill>
              </a:rPr>
              <a:t>0</a:t>
            </a:r>
            <a:r>
              <a:rPr lang="en-US" sz="1800" kern="0" dirty="0" smtClean="0">
                <a:solidFill>
                  <a:schemeClr val="accent2"/>
                </a:solidFill>
              </a:rPr>
              <a:t>: </a:t>
            </a:r>
            <a:r>
              <a:rPr lang="en-US" sz="1800" i="1" kern="0" dirty="0">
                <a:solidFill>
                  <a:schemeClr val="accent2"/>
                </a:solidFill>
                <a:latin typeface="+mj-lt"/>
              </a:rPr>
              <a:t>p</a:t>
            </a:r>
            <a:r>
              <a:rPr lang="en-US" sz="1800" i="1" kern="0" dirty="0" smtClean="0">
                <a:solidFill>
                  <a:schemeClr val="accent2"/>
                </a:solidFill>
                <a:latin typeface="+mj-lt"/>
              </a:rPr>
              <a:t> = </a:t>
            </a:r>
            <a:r>
              <a:rPr lang="en-US" sz="1800" i="1" kern="0" dirty="0">
                <a:solidFill>
                  <a:schemeClr val="accent2"/>
                </a:solidFill>
                <a:latin typeface="+mj-lt"/>
              </a:rPr>
              <a:t>p</a:t>
            </a:r>
            <a:r>
              <a:rPr lang="en-US" sz="1800" i="1" kern="0" baseline="-25000" dirty="0" smtClean="0">
                <a:solidFill>
                  <a:schemeClr val="accent2"/>
                </a:solidFill>
                <a:latin typeface="+mj-lt"/>
              </a:rPr>
              <a:t>0</a:t>
            </a:r>
            <a:endParaRPr lang="en-US" sz="1800" i="1" kern="0" dirty="0" smtClean="0">
              <a:solidFill>
                <a:schemeClr val="accent2"/>
              </a:solidFill>
              <a:latin typeface="+mj-lt"/>
            </a:endParaRPr>
          </a:p>
          <a:p>
            <a:pPr>
              <a:buFontTx/>
              <a:buNone/>
            </a:pPr>
            <a:r>
              <a:rPr lang="en-US" sz="1800" kern="0" dirty="0" smtClean="0">
                <a:solidFill>
                  <a:schemeClr val="accent2"/>
                </a:solidFill>
              </a:rPr>
              <a:t>H</a:t>
            </a:r>
            <a:r>
              <a:rPr lang="en-US" sz="1800" kern="0" baseline="-25000" dirty="0" smtClean="0">
                <a:solidFill>
                  <a:schemeClr val="accent2"/>
                </a:solidFill>
              </a:rPr>
              <a:t>1</a:t>
            </a:r>
            <a:r>
              <a:rPr lang="en-US" sz="1800" kern="0" dirty="0" smtClean="0">
                <a:solidFill>
                  <a:schemeClr val="accent2"/>
                </a:solidFill>
              </a:rPr>
              <a:t>: </a:t>
            </a:r>
            <a:r>
              <a:rPr lang="en-US" sz="1800" i="1" kern="0" dirty="0">
                <a:solidFill>
                  <a:schemeClr val="accent2"/>
                </a:solidFill>
                <a:latin typeface="+mj-lt"/>
              </a:rPr>
              <a:t>p</a:t>
            </a:r>
            <a:r>
              <a:rPr lang="en-US" sz="1800" i="1" kern="0" dirty="0" smtClean="0">
                <a:solidFill>
                  <a:schemeClr val="accent2"/>
                </a:solidFill>
                <a:latin typeface="+mj-lt"/>
              </a:rPr>
              <a:t> </a:t>
            </a:r>
            <a:r>
              <a:rPr lang="en-US" sz="1800" i="1" kern="0" dirty="0">
                <a:solidFill>
                  <a:schemeClr val="accent2"/>
                </a:solidFill>
                <a:latin typeface="+mj-lt"/>
                <a:sym typeface="Symbol" pitchFamily="18" charset="2"/>
              </a:rPr>
              <a:t>≠</a:t>
            </a:r>
            <a:r>
              <a:rPr lang="en-US" sz="1800" i="1" kern="0" dirty="0" smtClean="0">
                <a:solidFill>
                  <a:schemeClr val="accent2"/>
                </a:solidFill>
                <a:latin typeface="+mj-lt"/>
                <a:sym typeface="Symbol" pitchFamily="18" charset="2"/>
              </a:rPr>
              <a:t> </a:t>
            </a:r>
            <a:r>
              <a:rPr lang="en-US" sz="1800" i="1" kern="0" dirty="0">
                <a:solidFill>
                  <a:schemeClr val="accent2"/>
                </a:solidFill>
                <a:latin typeface="+mj-lt"/>
                <a:sym typeface="Symbol" pitchFamily="18" charset="2"/>
              </a:rPr>
              <a:t>p</a:t>
            </a:r>
            <a:r>
              <a:rPr lang="en-US" sz="1800" i="1" kern="0" baseline="-25000" dirty="0" smtClean="0">
                <a:solidFill>
                  <a:schemeClr val="accent2"/>
                </a:solidFill>
                <a:latin typeface="+mj-lt"/>
                <a:sym typeface="Symbol" pitchFamily="18" charset="2"/>
              </a:rPr>
              <a:t>0</a:t>
            </a:r>
            <a:endParaRPr lang="en-US" sz="1800" i="1" kern="0" dirty="0" smtClean="0">
              <a:solidFill>
                <a:schemeClr val="accent2"/>
              </a:solidFill>
              <a:latin typeface="+mj-lt"/>
            </a:endParaRPr>
          </a:p>
        </p:txBody>
      </p:sp>
      <p:sp>
        <p:nvSpPr>
          <p:cNvPr id="6" name="Rectangle 3"/>
          <p:cNvSpPr txBox="1">
            <a:spLocks noChangeArrowheads="1"/>
          </p:cNvSpPr>
          <p:nvPr/>
        </p:nvSpPr>
        <p:spPr>
          <a:xfrm>
            <a:off x="6477000" y="4114800"/>
            <a:ext cx="2057400" cy="990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rgbClr val="008000"/>
                </a:solidFill>
              </a:rPr>
              <a:t>One-sided upper</a:t>
            </a:r>
          </a:p>
          <a:p>
            <a:pPr>
              <a:buFontTx/>
              <a:buNone/>
            </a:pPr>
            <a:r>
              <a:rPr lang="en-US" sz="1800" kern="0" dirty="0" smtClean="0">
                <a:solidFill>
                  <a:srgbClr val="008000"/>
                </a:solidFill>
              </a:rPr>
              <a:t>H</a:t>
            </a:r>
            <a:r>
              <a:rPr lang="en-US" sz="1800" kern="0" baseline="-25000" dirty="0" smtClean="0">
                <a:solidFill>
                  <a:srgbClr val="008000"/>
                </a:solidFill>
              </a:rPr>
              <a:t>0</a:t>
            </a:r>
            <a:r>
              <a:rPr lang="en-US" sz="1800" kern="0" dirty="0" smtClean="0">
                <a:solidFill>
                  <a:srgbClr val="008000"/>
                </a:solidFill>
              </a:rPr>
              <a:t>: </a:t>
            </a:r>
            <a:r>
              <a:rPr lang="en-US" sz="1800" i="1" kern="0" dirty="0">
                <a:solidFill>
                  <a:srgbClr val="008000"/>
                </a:solidFill>
                <a:latin typeface="+mj-lt"/>
              </a:rPr>
              <a:t>p</a:t>
            </a:r>
            <a:r>
              <a:rPr lang="en-US" sz="1800" i="1" kern="0" dirty="0" smtClean="0">
                <a:solidFill>
                  <a:srgbClr val="008000"/>
                </a:solidFill>
                <a:latin typeface="+mj-lt"/>
              </a:rPr>
              <a:t> = p</a:t>
            </a:r>
            <a:r>
              <a:rPr lang="en-US" sz="1800" i="1" kern="0" baseline="-25000" dirty="0" smtClean="0">
                <a:solidFill>
                  <a:srgbClr val="008000"/>
                </a:solidFill>
                <a:latin typeface="+mj-lt"/>
              </a:rPr>
              <a:t>0</a:t>
            </a:r>
            <a:endParaRPr lang="en-US" sz="1800" i="1" kern="0" dirty="0" smtClean="0">
              <a:solidFill>
                <a:srgbClr val="008000"/>
              </a:solidFill>
              <a:latin typeface="+mj-lt"/>
            </a:endParaRPr>
          </a:p>
          <a:p>
            <a:pPr>
              <a:buFontTx/>
              <a:buNone/>
            </a:pPr>
            <a:r>
              <a:rPr lang="en-US" sz="1800" kern="0" dirty="0" smtClean="0">
                <a:solidFill>
                  <a:srgbClr val="008000"/>
                </a:solidFill>
              </a:rPr>
              <a:t>H</a:t>
            </a:r>
            <a:r>
              <a:rPr lang="en-US" sz="1800" kern="0" baseline="-25000" dirty="0" smtClean="0">
                <a:solidFill>
                  <a:srgbClr val="008000"/>
                </a:solidFill>
              </a:rPr>
              <a:t>1</a:t>
            </a:r>
            <a:r>
              <a:rPr lang="en-US" sz="1800" kern="0" dirty="0" smtClean="0">
                <a:solidFill>
                  <a:srgbClr val="008000"/>
                </a:solidFill>
              </a:rPr>
              <a:t>: </a:t>
            </a:r>
            <a:r>
              <a:rPr lang="en-US" sz="1800" i="1" kern="0" dirty="0">
                <a:solidFill>
                  <a:srgbClr val="008000"/>
                </a:solidFill>
                <a:latin typeface="+mj-lt"/>
              </a:rPr>
              <a:t>p</a:t>
            </a:r>
            <a:r>
              <a:rPr lang="en-US" sz="1800" i="1" kern="0" dirty="0" smtClean="0">
                <a:solidFill>
                  <a:srgbClr val="008000"/>
                </a:solidFill>
                <a:latin typeface="+mj-lt"/>
              </a:rPr>
              <a:t> </a:t>
            </a:r>
            <a:r>
              <a:rPr lang="en-US" sz="1800" i="1" kern="0" dirty="0" smtClean="0">
                <a:solidFill>
                  <a:srgbClr val="008000"/>
                </a:solidFill>
                <a:latin typeface="+mj-lt"/>
                <a:sym typeface="Symbol" pitchFamily="18" charset="2"/>
              </a:rPr>
              <a:t>&gt; p</a:t>
            </a:r>
            <a:r>
              <a:rPr lang="en-US" sz="1800" i="1" kern="0" baseline="-25000" dirty="0" smtClean="0">
                <a:solidFill>
                  <a:srgbClr val="008000"/>
                </a:solidFill>
                <a:latin typeface="+mj-lt"/>
                <a:sym typeface="Symbol" pitchFamily="18" charset="2"/>
              </a:rPr>
              <a:t>0</a:t>
            </a:r>
            <a:endParaRPr lang="en-US" sz="1800" i="1" kern="0" dirty="0" smtClean="0">
              <a:solidFill>
                <a:srgbClr val="008000"/>
              </a:solidFill>
              <a:latin typeface="+mj-lt"/>
            </a:endParaRPr>
          </a:p>
        </p:txBody>
      </p:sp>
      <p:sp>
        <p:nvSpPr>
          <p:cNvPr id="7" name="Rectangle 3"/>
          <p:cNvSpPr txBox="1">
            <a:spLocks noChangeArrowheads="1"/>
          </p:cNvSpPr>
          <p:nvPr/>
        </p:nvSpPr>
        <p:spPr>
          <a:xfrm>
            <a:off x="6379632" y="5359398"/>
            <a:ext cx="2307167" cy="838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kern="0" dirty="0" smtClean="0">
                <a:solidFill>
                  <a:srgbClr val="CC0000"/>
                </a:solidFill>
              </a:rPr>
              <a:t>One-sided lower</a:t>
            </a:r>
          </a:p>
          <a:p>
            <a:pPr>
              <a:buFontTx/>
              <a:buNone/>
            </a:pPr>
            <a:r>
              <a:rPr lang="en-US" sz="1800" kern="0" dirty="0" smtClean="0">
                <a:solidFill>
                  <a:srgbClr val="CC0000"/>
                </a:solidFill>
              </a:rPr>
              <a:t>H</a:t>
            </a:r>
            <a:r>
              <a:rPr lang="en-US" sz="1800" kern="0" baseline="-25000" dirty="0" smtClean="0">
                <a:solidFill>
                  <a:srgbClr val="CC0000"/>
                </a:solidFill>
              </a:rPr>
              <a:t>0</a:t>
            </a:r>
            <a:r>
              <a:rPr lang="en-US" sz="1800" kern="0" dirty="0" smtClean="0">
                <a:solidFill>
                  <a:srgbClr val="CC0000"/>
                </a:solidFill>
              </a:rPr>
              <a:t>: </a:t>
            </a:r>
            <a:r>
              <a:rPr lang="en-US" sz="1800" i="1" kern="0" dirty="0">
                <a:solidFill>
                  <a:srgbClr val="CC0000"/>
                </a:solidFill>
                <a:latin typeface="+mj-lt"/>
              </a:rPr>
              <a:t>p</a:t>
            </a:r>
            <a:r>
              <a:rPr lang="en-US" sz="1800" i="1" kern="0" dirty="0" smtClean="0">
                <a:solidFill>
                  <a:srgbClr val="CC0000"/>
                </a:solidFill>
                <a:latin typeface="+mj-lt"/>
              </a:rPr>
              <a:t> = p</a:t>
            </a:r>
            <a:r>
              <a:rPr lang="en-US" sz="1800" i="1" kern="0" baseline="-25000" dirty="0" smtClean="0">
                <a:solidFill>
                  <a:srgbClr val="CC0000"/>
                </a:solidFill>
                <a:latin typeface="+mj-lt"/>
              </a:rPr>
              <a:t>0</a:t>
            </a:r>
            <a:endParaRPr lang="en-US" sz="1800" i="1" kern="0" dirty="0" smtClean="0">
              <a:solidFill>
                <a:srgbClr val="CC0000"/>
              </a:solidFill>
              <a:latin typeface="+mj-lt"/>
            </a:endParaRPr>
          </a:p>
          <a:p>
            <a:pPr>
              <a:buFontTx/>
              <a:buNone/>
            </a:pPr>
            <a:r>
              <a:rPr lang="en-US" sz="1800" kern="0" dirty="0" smtClean="0">
                <a:solidFill>
                  <a:srgbClr val="CC0000"/>
                </a:solidFill>
              </a:rPr>
              <a:t>H</a:t>
            </a:r>
            <a:r>
              <a:rPr lang="en-US" sz="1800" kern="0" baseline="-25000" dirty="0" smtClean="0">
                <a:solidFill>
                  <a:srgbClr val="CC0000"/>
                </a:solidFill>
              </a:rPr>
              <a:t>1</a:t>
            </a:r>
            <a:r>
              <a:rPr lang="en-US" sz="1800" kern="0" dirty="0" smtClean="0">
                <a:solidFill>
                  <a:srgbClr val="CC0000"/>
                </a:solidFill>
              </a:rPr>
              <a:t>: </a:t>
            </a:r>
            <a:r>
              <a:rPr lang="en-US" sz="1800" i="1" kern="0" dirty="0">
                <a:solidFill>
                  <a:srgbClr val="CC0000"/>
                </a:solidFill>
                <a:latin typeface="+mj-lt"/>
              </a:rPr>
              <a:t>p</a:t>
            </a:r>
            <a:r>
              <a:rPr lang="en-US" sz="1800" i="1" kern="0" dirty="0" smtClean="0">
                <a:solidFill>
                  <a:srgbClr val="CC0000"/>
                </a:solidFill>
                <a:latin typeface="+mj-lt"/>
              </a:rPr>
              <a:t> </a:t>
            </a:r>
            <a:r>
              <a:rPr lang="en-US" sz="1800" i="1" kern="0" dirty="0">
                <a:solidFill>
                  <a:srgbClr val="CC0000"/>
                </a:solidFill>
                <a:latin typeface="+mj-lt"/>
                <a:sym typeface="Symbol" pitchFamily="18" charset="2"/>
              </a:rPr>
              <a:t>&lt;</a:t>
            </a:r>
            <a:r>
              <a:rPr lang="en-US" sz="1800" i="1" kern="0" dirty="0" smtClean="0">
                <a:solidFill>
                  <a:srgbClr val="CC0000"/>
                </a:solidFill>
                <a:latin typeface="+mj-lt"/>
                <a:sym typeface="Symbol" pitchFamily="18" charset="2"/>
              </a:rPr>
              <a:t> p</a:t>
            </a:r>
            <a:r>
              <a:rPr lang="en-US" sz="1800" i="1" kern="0" baseline="-25000" dirty="0" smtClean="0">
                <a:solidFill>
                  <a:srgbClr val="CC0000"/>
                </a:solidFill>
                <a:latin typeface="+mj-lt"/>
                <a:sym typeface="Symbol" pitchFamily="18" charset="2"/>
              </a:rPr>
              <a:t>0</a:t>
            </a:r>
            <a:endParaRPr lang="en-US" sz="1800" i="1" kern="0" dirty="0" smtClean="0">
              <a:solidFill>
                <a:srgbClr val="CC0000"/>
              </a:solidFill>
              <a:latin typeface="+mj-lt"/>
            </a:endParaRPr>
          </a:p>
        </p:txBody>
      </p:sp>
    </p:spTree>
    <p:extLst>
      <p:ext uri="{BB962C8B-B14F-4D97-AF65-F5344CB8AC3E}">
        <p14:creationId xmlns:p14="http://schemas.microsoft.com/office/powerpoint/2010/main" val="33744112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P-value Facts Summary</a:t>
            </a:r>
            <a:endParaRPr lang="en-US" dirty="0"/>
          </a:p>
        </p:txBody>
      </p:sp>
      <p:sp>
        <p:nvSpPr>
          <p:cNvPr id="4" name="Content Placeholder 3"/>
          <p:cNvSpPr>
            <a:spLocks noGrp="1"/>
          </p:cNvSpPr>
          <p:nvPr>
            <p:ph sz="half" idx="1"/>
          </p:nvPr>
        </p:nvSpPr>
        <p:spPr>
          <a:xfrm>
            <a:off x="685800" y="1981200"/>
            <a:ext cx="3886200" cy="1219200"/>
          </a:xfrm>
        </p:spPr>
        <p:txBody>
          <a:bodyPr/>
          <a:lstStyle/>
          <a:p>
            <a:r>
              <a:rPr lang="en-US" sz="2000" dirty="0" smtClean="0">
                <a:solidFill>
                  <a:srgbClr val="008000"/>
                </a:solidFill>
              </a:rPr>
              <a:t>If p-value &gt; </a:t>
            </a:r>
            <a:r>
              <a:rPr lang="en-US" sz="2000" dirty="0" smtClean="0">
                <a:solidFill>
                  <a:srgbClr val="008000"/>
                </a:solidFill>
                <a:latin typeface="Symbol" pitchFamily="18" charset="2"/>
              </a:rPr>
              <a:t>a</a:t>
            </a:r>
            <a:r>
              <a:rPr lang="en-US" sz="2000" dirty="0" smtClean="0">
                <a:solidFill>
                  <a:srgbClr val="008000"/>
                </a:solidFill>
              </a:rPr>
              <a:t>, fail to reject H</a:t>
            </a:r>
            <a:r>
              <a:rPr lang="en-US" sz="2000" baseline="-25000" dirty="0" smtClean="0">
                <a:solidFill>
                  <a:srgbClr val="008000"/>
                </a:solidFill>
              </a:rPr>
              <a:t>0</a:t>
            </a:r>
            <a:r>
              <a:rPr lang="en-US" sz="2000" dirty="0" smtClean="0">
                <a:solidFill>
                  <a:srgbClr val="008000"/>
                </a:solidFill>
              </a:rPr>
              <a:t>  </a:t>
            </a:r>
          </a:p>
          <a:p>
            <a:r>
              <a:rPr lang="en-US" sz="2000" dirty="0" smtClean="0">
                <a:solidFill>
                  <a:srgbClr val="008000"/>
                </a:solidFill>
              </a:rPr>
              <a:t>If no </a:t>
            </a:r>
            <a:r>
              <a:rPr lang="en-US" sz="2000" dirty="0" smtClean="0">
                <a:solidFill>
                  <a:srgbClr val="008000"/>
                </a:solidFill>
                <a:latin typeface="Symbol" pitchFamily="18" charset="2"/>
              </a:rPr>
              <a:t>a</a:t>
            </a:r>
            <a:r>
              <a:rPr lang="en-US" sz="2000" dirty="0" smtClean="0">
                <a:solidFill>
                  <a:srgbClr val="008000"/>
                </a:solidFill>
              </a:rPr>
              <a:t> is provided and p-value &gt; .10, fail to reject H</a:t>
            </a:r>
            <a:r>
              <a:rPr lang="en-US" sz="2000" baseline="-25000" dirty="0" smtClean="0">
                <a:solidFill>
                  <a:srgbClr val="008000"/>
                </a:solidFill>
              </a:rPr>
              <a:t>0</a:t>
            </a:r>
            <a:r>
              <a:rPr lang="en-US" sz="2000" dirty="0" smtClean="0">
                <a:solidFill>
                  <a:srgbClr val="008000"/>
                </a:solidFill>
              </a:rPr>
              <a:t>  </a:t>
            </a:r>
          </a:p>
          <a:p>
            <a:endParaRPr lang="en-US" dirty="0"/>
          </a:p>
        </p:txBody>
      </p:sp>
      <p:sp>
        <p:nvSpPr>
          <p:cNvPr id="5" name="Content Placeholder 4"/>
          <p:cNvSpPr>
            <a:spLocks noGrp="1"/>
          </p:cNvSpPr>
          <p:nvPr>
            <p:ph sz="half" idx="2"/>
          </p:nvPr>
        </p:nvSpPr>
        <p:spPr>
          <a:xfrm>
            <a:off x="4648200" y="1981200"/>
            <a:ext cx="3810000" cy="1295400"/>
          </a:xfrm>
        </p:spPr>
        <p:txBody>
          <a:bodyPr/>
          <a:lstStyle/>
          <a:p>
            <a:r>
              <a:rPr lang="en-US" sz="2000" dirty="0">
                <a:solidFill>
                  <a:srgbClr val="FF0000"/>
                </a:solidFill>
              </a:rPr>
              <a:t>If p-value </a:t>
            </a:r>
            <a:r>
              <a:rPr lang="en-US" sz="2000" dirty="0" smtClean="0">
                <a:solidFill>
                  <a:srgbClr val="FF0000"/>
                </a:solidFill>
              </a:rPr>
              <a:t>&lt; </a:t>
            </a:r>
            <a:r>
              <a:rPr lang="en-US" sz="2000" dirty="0">
                <a:solidFill>
                  <a:srgbClr val="FF0000"/>
                </a:solidFill>
                <a:latin typeface="Symbol" pitchFamily="18" charset="2"/>
              </a:rPr>
              <a:t>a</a:t>
            </a:r>
            <a:r>
              <a:rPr lang="en-US" sz="2000" dirty="0">
                <a:solidFill>
                  <a:srgbClr val="FF0000"/>
                </a:solidFill>
              </a:rPr>
              <a:t>, </a:t>
            </a:r>
            <a:r>
              <a:rPr lang="en-US" sz="2000" dirty="0" smtClean="0">
                <a:solidFill>
                  <a:srgbClr val="FF0000"/>
                </a:solidFill>
              </a:rPr>
              <a:t>reject </a:t>
            </a:r>
            <a:r>
              <a:rPr lang="en-US" sz="2000" dirty="0">
                <a:solidFill>
                  <a:srgbClr val="FF0000"/>
                </a:solidFill>
              </a:rPr>
              <a:t>H</a:t>
            </a:r>
            <a:r>
              <a:rPr lang="en-US" sz="2000" baseline="-25000" dirty="0">
                <a:solidFill>
                  <a:srgbClr val="FF0000"/>
                </a:solidFill>
              </a:rPr>
              <a:t>0</a:t>
            </a:r>
            <a:r>
              <a:rPr lang="en-US" sz="2000" dirty="0">
                <a:solidFill>
                  <a:srgbClr val="FF0000"/>
                </a:solidFill>
              </a:rPr>
              <a:t>  </a:t>
            </a:r>
          </a:p>
          <a:p>
            <a:r>
              <a:rPr lang="en-US" sz="2000" dirty="0">
                <a:solidFill>
                  <a:srgbClr val="FF0000"/>
                </a:solidFill>
              </a:rPr>
              <a:t>If no </a:t>
            </a:r>
            <a:r>
              <a:rPr lang="en-US" sz="2000" dirty="0">
                <a:solidFill>
                  <a:srgbClr val="FF0000"/>
                </a:solidFill>
                <a:latin typeface="Symbol" pitchFamily="18" charset="2"/>
              </a:rPr>
              <a:t>a</a:t>
            </a:r>
            <a:r>
              <a:rPr lang="en-US" sz="2000" dirty="0">
                <a:solidFill>
                  <a:srgbClr val="FF0000"/>
                </a:solidFill>
              </a:rPr>
              <a:t> is provided and p-value </a:t>
            </a:r>
            <a:r>
              <a:rPr lang="en-US" sz="2000" dirty="0" smtClean="0">
                <a:solidFill>
                  <a:srgbClr val="FF0000"/>
                </a:solidFill>
              </a:rPr>
              <a:t>&lt; .01, reject </a:t>
            </a:r>
            <a:r>
              <a:rPr lang="en-US" sz="2000" dirty="0">
                <a:solidFill>
                  <a:srgbClr val="FF0000"/>
                </a:solidFill>
              </a:rPr>
              <a:t>H</a:t>
            </a:r>
            <a:r>
              <a:rPr lang="en-US" sz="2000" baseline="-25000" dirty="0">
                <a:solidFill>
                  <a:srgbClr val="FF0000"/>
                </a:solidFill>
              </a:rPr>
              <a:t>0</a:t>
            </a:r>
            <a:r>
              <a:rPr lang="en-US" sz="2000" dirty="0">
                <a:solidFill>
                  <a:srgbClr val="FF0000"/>
                </a:solidFill>
              </a:rPr>
              <a:t>  </a:t>
            </a:r>
          </a:p>
          <a:p>
            <a:endParaRPr lang="en-US"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69</a:t>
            </a:fld>
            <a:endParaRPr lang="en-US"/>
          </a:p>
        </p:txBody>
      </p:sp>
      <p:sp>
        <p:nvSpPr>
          <p:cNvPr id="6" name="TextBox 5"/>
          <p:cNvSpPr txBox="1"/>
          <p:nvPr/>
        </p:nvSpPr>
        <p:spPr>
          <a:xfrm>
            <a:off x="228600" y="3200400"/>
            <a:ext cx="8610600" cy="3570208"/>
          </a:xfrm>
          <a:prstGeom prst="rect">
            <a:avLst/>
          </a:prstGeom>
          <a:noFill/>
        </p:spPr>
        <p:txBody>
          <a:bodyPr wrap="square" rtlCol="0">
            <a:spAutoFit/>
          </a:bodyPr>
          <a:lstStyle/>
          <a:p>
            <a:r>
              <a:rPr lang="en-US" sz="1800" dirty="0" smtClean="0"/>
              <a:t>If H</a:t>
            </a:r>
            <a:r>
              <a:rPr lang="en-US" sz="1800" baseline="-25000" dirty="0" smtClean="0"/>
              <a:t>1</a:t>
            </a:r>
            <a:r>
              <a:rPr lang="en-US" sz="1800" dirty="0" smtClean="0"/>
              <a:t> is the &gt; form, the p-value is the area under the </a:t>
            </a:r>
            <a:r>
              <a:rPr lang="en-US" sz="1800" dirty="0" err="1" smtClean="0"/>
              <a:t>pdf</a:t>
            </a:r>
            <a:r>
              <a:rPr lang="en-US" sz="1800" dirty="0" smtClean="0"/>
              <a:t> ABOVE the test statistic.</a:t>
            </a:r>
          </a:p>
          <a:p>
            <a:endParaRPr lang="en-US" sz="1800" dirty="0" smtClean="0"/>
          </a:p>
          <a:p>
            <a:r>
              <a:rPr lang="en-US" sz="1800" dirty="0" smtClean="0"/>
              <a:t>If </a:t>
            </a:r>
            <a:r>
              <a:rPr lang="en-US" sz="1800" dirty="0"/>
              <a:t>H</a:t>
            </a:r>
            <a:r>
              <a:rPr lang="en-US" sz="1800" baseline="-25000" dirty="0"/>
              <a:t>1</a:t>
            </a:r>
            <a:r>
              <a:rPr lang="en-US" sz="1800" dirty="0"/>
              <a:t> is the </a:t>
            </a:r>
            <a:r>
              <a:rPr lang="en-US" sz="1800" dirty="0" smtClean="0"/>
              <a:t>&lt; </a:t>
            </a:r>
            <a:r>
              <a:rPr lang="en-US" sz="1800" dirty="0"/>
              <a:t>form, the p-value is the area under the </a:t>
            </a:r>
            <a:r>
              <a:rPr lang="en-US" sz="1800" dirty="0" err="1"/>
              <a:t>pdf</a:t>
            </a:r>
            <a:r>
              <a:rPr lang="en-US" sz="1800" dirty="0"/>
              <a:t> </a:t>
            </a:r>
            <a:r>
              <a:rPr lang="en-US" sz="1800" dirty="0" smtClean="0"/>
              <a:t>BELOW the </a:t>
            </a:r>
            <a:r>
              <a:rPr lang="en-US" sz="1800" dirty="0"/>
              <a:t>test statistic.</a:t>
            </a:r>
            <a:r>
              <a:rPr lang="en-US" sz="1800" baseline="-25000" dirty="0"/>
              <a:t>  </a:t>
            </a:r>
            <a:endParaRPr lang="en-US" sz="1800" baseline="-25000" dirty="0" smtClean="0"/>
          </a:p>
          <a:p>
            <a:r>
              <a:rPr lang="en-US" sz="1800" baseline="-25000" dirty="0" smtClean="0"/>
              <a:t> </a:t>
            </a:r>
            <a:endParaRPr lang="en-US" sz="1800" dirty="0"/>
          </a:p>
          <a:p>
            <a:r>
              <a:rPr lang="en-US" sz="1800" dirty="0"/>
              <a:t>If H</a:t>
            </a:r>
            <a:r>
              <a:rPr lang="en-US" sz="1800" baseline="-25000" dirty="0"/>
              <a:t>1</a:t>
            </a:r>
            <a:r>
              <a:rPr lang="en-US" sz="1800" dirty="0"/>
              <a:t> is the </a:t>
            </a:r>
            <a:r>
              <a:rPr lang="en-US" sz="1800" dirty="0" smtClean="0"/>
              <a:t>≠ </a:t>
            </a:r>
            <a:r>
              <a:rPr lang="en-US" sz="1800" dirty="0"/>
              <a:t>form, the p-value is </a:t>
            </a:r>
            <a:endParaRPr lang="en-US" sz="1800" dirty="0" smtClean="0"/>
          </a:p>
          <a:p>
            <a:r>
              <a:rPr lang="en-US" sz="1800" dirty="0"/>
              <a:t>	</a:t>
            </a:r>
            <a:r>
              <a:rPr lang="en-US" sz="1800" dirty="0" smtClean="0"/>
              <a:t>2X the </a:t>
            </a:r>
            <a:r>
              <a:rPr lang="en-US" sz="1800" dirty="0"/>
              <a:t>area under the </a:t>
            </a:r>
            <a:r>
              <a:rPr lang="en-US" sz="1800" dirty="0" err="1" smtClean="0"/>
              <a:t>pdf</a:t>
            </a:r>
            <a:r>
              <a:rPr lang="en-US" sz="1800" dirty="0" smtClean="0"/>
              <a:t> ABOVE </a:t>
            </a:r>
            <a:r>
              <a:rPr lang="en-US" sz="1800" dirty="0"/>
              <a:t>the test </a:t>
            </a:r>
            <a:r>
              <a:rPr lang="en-US" sz="1800" dirty="0" smtClean="0"/>
              <a:t>statistic if the test statistic is &gt; 0 or </a:t>
            </a:r>
          </a:p>
          <a:p>
            <a:r>
              <a:rPr lang="en-US" sz="1800" dirty="0"/>
              <a:t>	</a:t>
            </a:r>
            <a:r>
              <a:rPr lang="en-US" sz="1800" dirty="0" smtClean="0"/>
              <a:t>2X the area under the </a:t>
            </a:r>
            <a:r>
              <a:rPr lang="en-US" sz="1800" dirty="0" err="1" smtClean="0"/>
              <a:t>pdf</a:t>
            </a:r>
            <a:r>
              <a:rPr lang="en-US" sz="1800" dirty="0" smtClean="0"/>
              <a:t> BELOW the test statistic if the test statistic is &lt; 0.</a:t>
            </a:r>
            <a:r>
              <a:rPr lang="en-US" sz="1800" baseline="-25000" dirty="0" smtClean="0"/>
              <a:t>    </a:t>
            </a:r>
            <a:endParaRPr lang="en-US" sz="1800" dirty="0"/>
          </a:p>
          <a:p>
            <a:endParaRPr lang="en-US" sz="2000" dirty="0"/>
          </a:p>
          <a:p>
            <a:endParaRPr lang="en-US" sz="2000" dirty="0" smtClean="0"/>
          </a:p>
          <a:p>
            <a:endParaRPr lang="en-US" sz="2000" dirty="0"/>
          </a:p>
          <a:p>
            <a:endParaRPr lang="en-US" sz="2000" dirty="0" smtClean="0"/>
          </a:p>
          <a:p>
            <a:r>
              <a:rPr lang="en-US" sz="2000" dirty="0" smtClean="0"/>
              <a:t>.</a:t>
            </a:r>
            <a:r>
              <a:rPr lang="en-US" sz="2000" baseline="-25000" dirty="0" smtClean="0"/>
              <a:t>    </a:t>
            </a:r>
            <a:endParaRPr lang="en-US" sz="2000" dirty="0"/>
          </a:p>
        </p:txBody>
      </p:sp>
    </p:spTree>
    <p:extLst>
      <p:ext uri="{BB962C8B-B14F-4D97-AF65-F5344CB8AC3E}">
        <p14:creationId xmlns:p14="http://schemas.microsoft.com/office/powerpoint/2010/main" val="4215529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In-Class Demonstration of Hypothesis Testing</a:t>
            </a:r>
            <a:br>
              <a:rPr lang="en-US" sz="2000" dirty="0" smtClean="0"/>
            </a:br>
            <a:r>
              <a:rPr lang="en-US" sz="2000" dirty="0" smtClean="0"/>
              <a:t>Case I from Text: Hypothesis Test on the Mean, Std. Dev. Known</a:t>
            </a:r>
            <a:endParaRPr lang="en-US" sz="2000" dirty="0"/>
          </a:p>
        </p:txBody>
      </p:sp>
      <p:sp>
        <p:nvSpPr>
          <p:cNvPr id="4" name="Content Placeholder 3"/>
          <p:cNvSpPr>
            <a:spLocks noGrp="1"/>
          </p:cNvSpPr>
          <p:nvPr>
            <p:ph idx="1"/>
          </p:nvPr>
        </p:nvSpPr>
        <p:spPr>
          <a:xfrm>
            <a:off x="469232" y="2667000"/>
            <a:ext cx="8522368" cy="3810000"/>
          </a:xfrm>
        </p:spPr>
        <p:txBody>
          <a:bodyPr/>
          <a:lstStyle/>
          <a:p>
            <a:pPr>
              <a:buFont typeface="+mj-lt"/>
              <a:buAutoNum type="arabicPeriod"/>
            </a:pPr>
            <a:r>
              <a:rPr lang="en-US" sz="1400" dirty="0" smtClean="0"/>
              <a:t>Find a </a:t>
            </a:r>
            <a:r>
              <a:rPr lang="en-US" sz="1400" dirty="0" smtClean="0">
                <a:solidFill>
                  <a:srgbClr val="0070C0"/>
                </a:solidFill>
              </a:rPr>
              <a:t>sample of n = 4 </a:t>
            </a:r>
            <a:r>
              <a:rPr lang="en-US" sz="1400" dirty="0" smtClean="0"/>
              <a:t>people and pretend they’re all men, even if they’re not.  Make a new friend and introduce yourself.</a:t>
            </a:r>
          </a:p>
          <a:p>
            <a:pPr>
              <a:buFont typeface="+mj-lt"/>
              <a:buAutoNum type="arabicPeriod"/>
            </a:pPr>
            <a:r>
              <a:rPr lang="en-US" sz="1400" dirty="0" smtClean="0"/>
              <a:t>Record each person’s height, </a:t>
            </a:r>
            <a:r>
              <a:rPr lang="en-US" sz="1400" dirty="0" smtClean="0">
                <a:solidFill>
                  <a:srgbClr val="0070C0"/>
                </a:solidFill>
              </a:rPr>
              <a:t>x</a:t>
            </a:r>
            <a:r>
              <a:rPr lang="en-US" sz="1400" baseline="-25000" dirty="0" smtClean="0">
                <a:solidFill>
                  <a:srgbClr val="FF0000"/>
                </a:solidFill>
              </a:rPr>
              <a:t>i</a:t>
            </a:r>
            <a:r>
              <a:rPr lang="en-US" sz="1400" dirty="0" smtClean="0"/>
              <a:t>, in inches.</a:t>
            </a:r>
          </a:p>
          <a:p>
            <a:pPr>
              <a:buFont typeface="+mj-lt"/>
              <a:buAutoNum type="arabicPeriod"/>
            </a:pPr>
            <a:r>
              <a:rPr lang="en-US" sz="1400" dirty="0" smtClean="0"/>
              <a:t>Compute the sample mean point estimate of your </a:t>
            </a:r>
            <a:r>
              <a:rPr lang="en-US" sz="1400" dirty="0" smtClean="0">
                <a:solidFill>
                  <a:srgbClr val="0070C0"/>
                </a:solidFill>
              </a:rPr>
              <a:t>n = 4 </a:t>
            </a:r>
            <a:r>
              <a:rPr lang="en-US" sz="1400" dirty="0" smtClean="0"/>
              <a:t>people to three decimal places: : </a:t>
            </a:r>
          </a:p>
          <a:p>
            <a:pPr marL="0" indent="0">
              <a:buNone/>
            </a:pPr>
            <a:endParaRPr lang="en-US" sz="1400" dirty="0" smtClean="0"/>
          </a:p>
          <a:p>
            <a:pPr>
              <a:buFont typeface="+mj-lt"/>
              <a:buAutoNum type="arabicPeriod" startAt="4"/>
            </a:pPr>
            <a:r>
              <a:rPr lang="en-US" sz="1400" dirty="0" smtClean="0"/>
              <a:t>Compute the numerical value of a standard normal test statistic, </a:t>
            </a:r>
            <a:r>
              <a:rPr lang="en-US" sz="1400" dirty="0" smtClean="0">
                <a:solidFill>
                  <a:srgbClr val="0070C0"/>
                </a:solidFill>
              </a:rPr>
              <a:t>z</a:t>
            </a:r>
            <a:r>
              <a:rPr lang="en-US" sz="1400" baseline="-25000" dirty="0" smtClean="0">
                <a:solidFill>
                  <a:srgbClr val="0070C0"/>
                </a:solidFill>
              </a:rPr>
              <a:t>0</a:t>
            </a:r>
            <a:r>
              <a:rPr lang="en-US" sz="1400" dirty="0" smtClean="0"/>
              <a:t> , using your sample mean point estimate,       (from 3 above),  </a:t>
            </a:r>
            <a:r>
              <a:rPr lang="en-US" sz="1400" dirty="0" smtClean="0">
                <a:solidFill>
                  <a:srgbClr val="0070C0"/>
                </a:solidFill>
                <a:latin typeface="Symbol" pitchFamily="18" charset="2"/>
              </a:rPr>
              <a:t>s </a:t>
            </a:r>
            <a:r>
              <a:rPr lang="en-US" sz="1400" dirty="0" smtClean="0">
                <a:solidFill>
                  <a:srgbClr val="0070C0"/>
                </a:solidFill>
              </a:rPr>
              <a:t>= 3 inches</a:t>
            </a:r>
            <a:r>
              <a:rPr lang="en-US" sz="1400" dirty="0" smtClean="0"/>
              <a:t>, and n = 4:</a:t>
            </a:r>
          </a:p>
          <a:p>
            <a:pPr>
              <a:buFont typeface="+mj-lt"/>
              <a:buAutoNum type="arabicPeriod" startAt="4"/>
            </a:pPr>
            <a:endParaRPr lang="en-US" sz="1400" dirty="0" smtClean="0"/>
          </a:p>
          <a:p>
            <a:pPr>
              <a:buFont typeface="+mj-lt"/>
              <a:buAutoNum type="arabicPeriod" startAt="4"/>
            </a:pPr>
            <a:endParaRPr lang="en-US" sz="1400" dirty="0"/>
          </a:p>
          <a:p>
            <a:pPr>
              <a:buFont typeface="+mj-lt"/>
              <a:buAutoNum type="arabicPeriod" startAt="4"/>
            </a:pPr>
            <a:r>
              <a:rPr lang="en-US" sz="1400" dirty="0" smtClean="0">
                <a:solidFill>
                  <a:srgbClr val="008000"/>
                </a:solidFill>
              </a:rPr>
              <a:t>If  -1.96 &lt;  z</a:t>
            </a:r>
            <a:r>
              <a:rPr lang="en-US" sz="1400" baseline="-25000" dirty="0" smtClean="0">
                <a:solidFill>
                  <a:srgbClr val="008000"/>
                </a:solidFill>
              </a:rPr>
              <a:t>0</a:t>
            </a:r>
            <a:r>
              <a:rPr lang="en-US" sz="1400" dirty="0" smtClean="0">
                <a:solidFill>
                  <a:srgbClr val="008000"/>
                </a:solidFill>
              </a:rPr>
              <a:t> &lt; 1.96, you will conclude that the mean of this population is equal to 70 inches.  That is, you will FAIL TO REJECT THE NULL HYPOTHESIS, H</a:t>
            </a:r>
            <a:r>
              <a:rPr lang="en-US" sz="1400" baseline="-25000" dirty="0" smtClean="0">
                <a:solidFill>
                  <a:srgbClr val="008000"/>
                </a:solidFill>
              </a:rPr>
              <a:t>0</a:t>
            </a:r>
            <a:r>
              <a:rPr lang="en-US" sz="1400" dirty="0" smtClean="0">
                <a:solidFill>
                  <a:srgbClr val="008000"/>
                </a:solidFill>
              </a:rPr>
              <a:t>:  </a:t>
            </a:r>
            <a:r>
              <a:rPr lang="en-US" sz="1400" dirty="0" smtClean="0">
                <a:solidFill>
                  <a:srgbClr val="008000"/>
                </a:solidFill>
                <a:latin typeface="Symbol" pitchFamily="18" charset="2"/>
              </a:rPr>
              <a:t>m</a:t>
            </a:r>
            <a:r>
              <a:rPr lang="en-US" sz="1400" dirty="0" smtClean="0">
                <a:solidFill>
                  <a:srgbClr val="008000"/>
                </a:solidFill>
              </a:rPr>
              <a:t> = 70 inches. </a:t>
            </a:r>
          </a:p>
          <a:p>
            <a:pPr>
              <a:buFont typeface="+mj-lt"/>
              <a:buAutoNum type="arabicPeriod" startAt="4"/>
            </a:pPr>
            <a:r>
              <a:rPr lang="en-US" sz="1400" dirty="0" smtClean="0">
                <a:solidFill>
                  <a:srgbClr val="FF0000"/>
                </a:solidFill>
              </a:rPr>
              <a:t>If  z &lt; -1.96 or z</a:t>
            </a:r>
            <a:r>
              <a:rPr lang="en-US" sz="1400" baseline="-25000" dirty="0" smtClean="0">
                <a:solidFill>
                  <a:srgbClr val="FF0000"/>
                </a:solidFill>
              </a:rPr>
              <a:t>0</a:t>
            </a:r>
            <a:r>
              <a:rPr lang="en-US" sz="1400" dirty="0" smtClean="0">
                <a:solidFill>
                  <a:srgbClr val="FF0000"/>
                </a:solidFill>
              </a:rPr>
              <a:t> &gt; 1.96, you will conclude that the population mean of men’s heights is NOT equal to 70 inches.</a:t>
            </a:r>
            <a:r>
              <a:rPr lang="en-US" sz="1400" dirty="0">
                <a:solidFill>
                  <a:srgbClr val="FF0000"/>
                </a:solidFill>
              </a:rPr>
              <a:t> That is, you will </a:t>
            </a:r>
            <a:r>
              <a:rPr lang="en-US" sz="1400" dirty="0" smtClean="0">
                <a:solidFill>
                  <a:srgbClr val="FF0000"/>
                </a:solidFill>
              </a:rPr>
              <a:t>REJECT </a:t>
            </a:r>
            <a:r>
              <a:rPr lang="en-US" sz="1400" dirty="0">
                <a:solidFill>
                  <a:srgbClr val="FF0000"/>
                </a:solidFill>
              </a:rPr>
              <a:t>THE NULL HYPOTHESIS, </a:t>
            </a:r>
            <a:r>
              <a:rPr lang="en-US" sz="1400" dirty="0" smtClean="0">
                <a:solidFill>
                  <a:srgbClr val="FF0000"/>
                </a:solidFill>
              </a:rPr>
              <a:t>H</a:t>
            </a:r>
            <a:r>
              <a:rPr lang="en-US" sz="1400" baseline="-25000" dirty="0" smtClean="0">
                <a:solidFill>
                  <a:srgbClr val="FF0000"/>
                </a:solidFill>
              </a:rPr>
              <a:t>0</a:t>
            </a:r>
            <a:r>
              <a:rPr lang="en-US" sz="1400" dirty="0" smtClean="0">
                <a:solidFill>
                  <a:srgbClr val="FF0000"/>
                </a:solidFill>
              </a:rPr>
              <a:t>: </a:t>
            </a:r>
            <a:r>
              <a:rPr lang="en-US" sz="1400" dirty="0" smtClean="0">
                <a:solidFill>
                  <a:srgbClr val="FF0000"/>
                </a:solidFill>
                <a:latin typeface="Symbol" pitchFamily="18" charset="2"/>
              </a:rPr>
              <a:t>m</a:t>
            </a:r>
            <a:r>
              <a:rPr lang="en-US" sz="1400" dirty="0" smtClean="0">
                <a:solidFill>
                  <a:srgbClr val="FF0000"/>
                </a:solidFill>
              </a:rPr>
              <a:t> </a:t>
            </a:r>
            <a:r>
              <a:rPr lang="en-US" sz="1400" dirty="0">
                <a:solidFill>
                  <a:srgbClr val="FF0000"/>
                </a:solidFill>
              </a:rPr>
              <a:t>=70 </a:t>
            </a:r>
            <a:r>
              <a:rPr lang="en-US" sz="1400" dirty="0" smtClean="0">
                <a:solidFill>
                  <a:srgbClr val="FF0000"/>
                </a:solidFill>
              </a:rPr>
              <a:t>inches in favor of the alternative hypothesis, H</a:t>
            </a:r>
            <a:r>
              <a:rPr lang="en-US" sz="1400" baseline="-25000" dirty="0" smtClean="0">
                <a:solidFill>
                  <a:srgbClr val="FF0000"/>
                </a:solidFill>
              </a:rPr>
              <a:t>1</a:t>
            </a:r>
            <a:r>
              <a:rPr lang="en-US" sz="1400" dirty="0" smtClean="0">
                <a:solidFill>
                  <a:srgbClr val="FF0000"/>
                </a:solidFill>
              </a:rPr>
              <a:t>: </a:t>
            </a:r>
            <a:r>
              <a:rPr lang="en-US" sz="1400" dirty="0" smtClean="0">
                <a:solidFill>
                  <a:srgbClr val="FF0000"/>
                </a:solidFill>
                <a:latin typeface="Symbol" pitchFamily="18" charset="2"/>
              </a:rPr>
              <a:t>m</a:t>
            </a:r>
            <a:r>
              <a:rPr lang="en-US" sz="1400" dirty="0" smtClean="0">
                <a:solidFill>
                  <a:srgbClr val="FF0000"/>
                </a:solidFill>
              </a:rPr>
              <a:t> ≠ 70 inches. </a:t>
            </a:r>
            <a:endParaRPr lang="en-US" sz="1400" dirty="0">
              <a:solidFill>
                <a:srgbClr val="FF0000"/>
              </a:solidFill>
            </a:endParaRPr>
          </a:p>
          <a:p>
            <a:pPr>
              <a:buFont typeface="+mj-lt"/>
              <a:buAutoNum type="arabicPeriod" startAt="4"/>
            </a:pPr>
            <a:endParaRPr lang="en-US" sz="1600" dirty="0"/>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7</a:t>
            </a:fld>
            <a:endParaRPr lang="en-US"/>
          </a:p>
        </p:txBody>
      </p:sp>
      <p:sp>
        <p:nvSpPr>
          <p:cNvPr id="5" name="TextBox 4"/>
          <p:cNvSpPr txBox="1"/>
          <p:nvPr/>
        </p:nvSpPr>
        <p:spPr>
          <a:xfrm>
            <a:off x="304800" y="1066800"/>
            <a:ext cx="8686800" cy="1169551"/>
          </a:xfrm>
          <a:prstGeom prst="rect">
            <a:avLst/>
          </a:prstGeom>
          <a:noFill/>
        </p:spPr>
        <p:txBody>
          <a:bodyPr wrap="square" rtlCol="0">
            <a:spAutoFit/>
          </a:bodyPr>
          <a:lstStyle/>
          <a:p>
            <a:r>
              <a:rPr lang="en-US" sz="1400" b="1" i="1" dirty="0"/>
              <a:t>You are asked to determine if the population mean height of </a:t>
            </a:r>
            <a:r>
              <a:rPr lang="en-US" sz="1400" b="1" i="1" dirty="0" smtClean="0"/>
              <a:t>men, </a:t>
            </a:r>
            <a:r>
              <a:rPr lang="en-US" sz="1400" b="1" i="1" dirty="0" smtClean="0">
                <a:latin typeface="Symbol" pitchFamily="18" charset="2"/>
              </a:rPr>
              <a:t>m</a:t>
            </a:r>
            <a:r>
              <a:rPr lang="en-US" sz="1400" b="1" i="1" dirty="0" smtClean="0"/>
              <a:t>,  </a:t>
            </a:r>
            <a:r>
              <a:rPr lang="en-US" sz="1400" b="1" i="1" dirty="0"/>
              <a:t>is </a:t>
            </a:r>
            <a:r>
              <a:rPr lang="en-US" sz="1400" b="1" i="1" dirty="0" smtClean="0"/>
              <a:t>equal to </a:t>
            </a:r>
            <a:r>
              <a:rPr lang="en-US" sz="1400" b="1" i="1" dirty="0" smtClean="0">
                <a:latin typeface="Symbol" pitchFamily="18" charset="2"/>
              </a:rPr>
              <a:t>m</a:t>
            </a:r>
            <a:r>
              <a:rPr lang="en-US" sz="1400" b="1" i="1" baseline="-25000" dirty="0" smtClean="0"/>
              <a:t>0</a:t>
            </a:r>
            <a:r>
              <a:rPr lang="en-US" sz="1400" b="1" i="1" dirty="0" smtClean="0"/>
              <a:t> =70 </a:t>
            </a:r>
            <a:r>
              <a:rPr lang="en-US" sz="1400" b="1" i="1" dirty="0"/>
              <a:t>inches </a:t>
            </a:r>
            <a:r>
              <a:rPr lang="en-US" sz="1400" b="1" i="1" dirty="0" smtClean="0"/>
              <a:t>(or not) </a:t>
            </a:r>
            <a:r>
              <a:rPr lang="en-US" sz="1400" b="1" i="1" dirty="0"/>
              <a:t>by using a sample </a:t>
            </a:r>
            <a:r>
              <a:rPr lang="en-US" sz="1400" b="1" i="1" dirty="0" smtClean="0"/>
              <a:t>size of n = 4 people </a:t>
            </a:r>
            <a:r>
              <a:rPr lang="en-US" sz="1400" b="1" i="1" dirty="0"/>
              <a:t>in IEE 380 </a:t>
            </a:r>
            <a:r>
              <a:rPr lang="en-US" sz="1400" b="1" i="1" dirty="0" smtClean="0"/>
              <a:t>.  An </a:t>
            </a:r>
            <a:r>
              <a:rPr lang="en-US" sz="1400" b="1" i="1" dirty="0"/>
              <a:t>authority who knows a lot (God, your teacher, historical </a:t>
            </a:r>
            <a:r>
              <a:rPr lang="en-US" sz="1400" b="1" i="1" dirty="0" smtClean="0"/>
              <a:t>data, or psychic) </a:t>
            </a:r>
            <a:r>
              <a:rPr lang="en-US" sz="1400" b="1" i="1" dirty="0"/>
              <a:t>tells you that a man’s height, </a:t>
            </a:r>
            <a:r>
              <a:rPr lang="en-US" sz="1400" b="1" i="1" dirty="0">
                <a:solidFill>
                  <a:srgbClr val="0070C0"/>
                </a:solidFill>
              </a:rPr>
              <a:t>X, is normally distributed </a:t>
            </a:r>
            <a:r>
              <a:rPr lang="en-US" sz="1400" b="1" i="1" dirty="0"/>
              <a:t>with a population mean, </a:t>
            </a:r>
            <a:r>
              <a:rPr lang="en-US" sz="1400" b="1" i="1" dirty="0">
                <a:solidFill>
                  <a:srgbClr val="0070C0"/>
                </a:solidFill>
                <a:latin typeface="Symbol" pitchFamily="18" charset="2"/>
              </a:rPr>
              <a:t>m</a:t>
            </a:r>
            <a:r>
              <a:rPr lang="en-US" sz="1400" b="1" i="1" dirty="0">
                <a:solidFill>
                  <a:srgbClr val="0070C0"/>
                </a:solidFill>
              </a:rPr>
              <a:t>, that is </a:t>
            </a:r>
            <a:r>
              <a:rPr lang="en-US" sz="1400" b="1" i="1" u="sng" dirty="0">
                <a:solidFill>
                  <a:srgbClr val="0070C0"/>
                </a:solidFill>
              </a:rPr>
              <a:t>unknown</a:t>
            </a:r>
            <a:r>
              <a:rPr lang="en-US" sz="1400" b="1" i="1" dirty="0">
                <a:solidFill>
                  <a:srgbClr val="0070C0"/>
                </a:solidFill>
              </a:rPr>
              <a:t> </a:t>
            </a:r>
            <a:r>
              <a:rPr lang="en-US" sz="1400" b="1" i="1" dirty="0"/>
              <a:t>and a </a:t>
            </a:r>
            <a:r>
              <a:rPr lang="en-US" sz="1400" b="1" i="1" dirty="0">
                <a:solidFill>
                  <a:srgbClr val="0070C0"/>
                </a:solidFill>
              </a:rPr>
              <a:t>population standard deviation, </a:t>
            </a:r>
            <a:r>
              <a:rPr lang="en-US" sz="1400" b="1" i="1" dirty="0">
                <a:solidFill>
                  <a:srgbClr val="0070C0"/>
                </a:solidFill>
                <a:latin typeface="Symbol" pitchFamily="18" charset="2"/>
              </a:rPr>
              <a:t>s</a:t>
            </a:r>
            <a:r>
              <a:rPr lang="en-US" sz="1400" b="1" i="1" dirty="0">
                <a:solidFill>
                  <a:srgbClr val="0070C0"/>
                </a:solidFill>
              </a:rPr>
              <a:t>, that is </a:t>
            </a:r>
            <a:r>
              <a:rPr lang="en-US" sz="1400" b="1" i="1" u="sng" dirty="0">
                <a:solidFill>
                  <a:srgbClr val="0070C0"/>
                </a:solidFill>
              </a:rPr>
              <a:t>known</a:t>
            </a:r>
            <a:r>
              <a:rPr lang="en-US" sz="1400" b="1" i="1" dirty="0">
                <a:solidFill>
                  <a:srgbClr val="0070C0"/>
                </a:solidFill>
              </a:rPr>
              <a:t> </a:t>
            </a:r>
            <a:r>
              <a:rPr lang="en-US" sz="1400" b="1" i="1" dirty="0"/>
              <a:t>to be 3 inches</a:t>
            </a:r>
            <a:r>
              <a:rPr lang="en-US" sz="1400" b="1" i="1" dirty="0" smtClean="0"/>
              <a:t>: </a:t>
            </a:r>
            <a:endParaRPr lang="en-US" sz="1400" b="1" i="1" dirty="0"/>
          </a:p>
          <a:p>
            <a:endParaRPr lang="en-US" sz="1400" b="1" i="1" dirty="0"/>
          </a:p>
        </p:txBody>
      </p:sp>
      <p:graphicFrame>
        <p:nvGraphicFramePr>
          <p:cNvPr id="6" name="Object 5"/>
          <p:cNvGraphicFramePr>
            <a:graphicFrameLocks noChangeAspect="1"/>
          </p:cNvGraphicFramePr>
          <p:nvPr>
            <p:extLst>
              <p:ext uri="{D42A27DB-BD31-4B8C-83A1-F6EECF244321}">
                <p14:modId xmlns:p14="http://schemas.microsoft.com/office/powerpoint/2010/main" val="11269376"/>
              </p:ext>
            </p:extLst>
          </p:nvPr>
        </p:nvGraphicFramePr>
        <p:xfrm>
          <a:off x="2514600" y="2205374"/>
          <a:ext cx="1816100" cy="228600"/>
        </p:xfrm>
        <a:graphic>
          <a:graphicData uri="http://schemas.openxmlformats.org/presentationml/2006/ole">
            <mc:AlternateContent xmlns:mc="http://schemas.openxmlformats.org/markup-compatibility/2006">
              <mc:Choice xmlns:v="urn:schemas-microsoft-com:vml" Requires="v">
                <p:oleObj spid="_x0000_s293230" name="Equation" r:id="rId3" imgW="1815840" imgH="228600" progId="Equation.3">
                  <p:embed/>
                </p:oleObj>
              </mc:Choice>
              <mc:Fallback>
                <p:oleObj name="Equation" r:id="rId3" imgW="1815840" imgH="228600" progId="Equation.3">
                  <p:embed/>
                  <p:pic>
                    <p:nvPicPr>
                      <p:cNvPr id="0" name="Picture 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205374"/>
                        <a:ext cx="18161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73111603"/>
              </p:ext>
            </p:extLst>
          </p:nvPr>
        </p:nvGraphicFramePr>
        <p:xfrm>
          <a:off x="8610600" y="3733800"/>
          <a:ext cx="257908" cy="304800"/>
        </p:xfrm>
        <a:graphic>
          <a:graphicData uri="http://schemas.openxmlformats.org/presentationml/2006/ole">
            <mc:AlternateContent xmlns:mc="http://schemas.openxmlformats.org/markup-compatibility/2006">
              <mc:Choice xmlns:v="urn:schemas-microsoft-com:vml" Requires="v">
                <p:oleObj spid="_x0000_s293231" name="Equation" r:id="rId5" imgW="139680" imgH="164880" progId="Equation.3">
                  <p:embed/>
                </p:oleObj>
              </mc:Choice>
              <mc:Fallback>
                <p:oleObj name="Equation" r:id="rId5" imgW="139680" imgH="164880" progId="Equation.3">
                  <p:embed/>
                  <p:pic>
                    <p:nvPicPr>
                      <p:cNvPr id="0" name="Picture 1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0600" y="3733800"/>
                        <a:ext cx="25790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26572800"/>
              </p:ext>
            </p:extLst>
          </p:nvPr>
        </p:nvGraphicFramePr>
        <p:xfrm>
          <a:off x="7230533" y="3048000"/>
          <a:ext cx="1727200" cy="609600"/>
        </p:xfrm>
        <a:graphic>
          <a:graphicData uri="http://schemas.openxmlformats.org/presentationml/2006/ole">
            <mc:AlternateContent xmlns:mc="http://schemas.openxmlformats.org/markup-compatibility/2006">
              <mc:Choice xmlns:v="urn:schemas-microsoft-com:vml" Requires="v">
                <p:oleObj spid="_x0000_s293232" name="Equation" r:id="rId7" imgW="1726920" imgH="609480" progId="Equation.3">
                  <p:embed/>
                </p:oleObj>
              </mc:Choice>
              <mc:Fallback>
                <p:oleObj name="Equation" r:id="rId7" imgW="1726920" imgH="609480" progId="Equation.3">
                  <p:embed/>
                  <p:pic>
                    <p:nvPicPr>
                      <p:cNvPr id="0" name="Picture 1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0533" y="3048000"/>
                        <a:ext cx="1727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01908027"/>
              </p:ext>
            </p:extLst>
          </p:nvPr>
        </p:nvGraphicFramePr>
        <p:xfrm>
          <a:off x="4006850" y="4343400"/>
          <a:ext cx="1282700" cy="533400"/>
        </p:xfrm>
        <a:graphic>
          <a:graphicData uri="http://schemas.openxmlformats.org/presentationml/2006/ole">
            <mc:AlternateContent xmlns:mc="http://schemas.openxmlformats.org/markup-compatibility/2006">
              <mc:Choice xmlns:v="urn:schemas-microsoft-com:vml" Requires="v">
                <p:oleObj spid="_x0000_s293233" name="Equation" r:id="rId9" imgW="1282680" imgH="533160" progId="Equation.3">
                  <p:embed/>
                </p:oleObj>
              </mc:Choice>
              <mc:Fallback>
                <p:oleObj name="Equation" r:id="rId9" imgW="1282680" imgH="533160" progId="Equation.3">
                  <p:embed/>
                  <p:pic>
                    <p:nvPicPr>
                      <p:cNvPr id="0" name="Picture 1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6850" y="4343400"/>
                        <a:ext cx="12827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4800600" y="2057400"/>
            <a:ext cx="1600200" cy="523220"/>
          </a:xfrm>
          <a:prstGeom prst="rect">
            <a:avLst/>
          </a:prstGeom>
          <a:solidFill>
            <a:schemeClr val="bg1">
              <a:lumMod val="85000"/>
            </a:schemeClr>
          </a:solidFill>
        </p:spPr>
        <p:txBody>
          <a:bodyPr wrap="square" rtlCol="0">
            <a:spAutoFit/>
          </a:bodyPr>
          <a:lstStyle/>
          <a:p>
            <a:r>
              <a:rPr lang="en-US" sz="1400" dirty="0" smtClean="0"/>
              <a:t>H</a:t>
            </a:r>
            <a:r>
              <a:rPr lang="en-US" sz="1400" baseline="-25000" dirty="0" smtClean="0"/>
              <a:t>0</a:t>
            </a:r>
            <a:r>
              <a:rPr lang="en-US" sz="1400" dirty="0" smtClean="0"/>
              <a:t> : </a:t>
            </a:r>
            <a:r>
              <a:rPr lang="en-US" sz="1400" dirty="0" smtClean="0">
                <a:latin typeface="Symbol" pitchFamily="18" charset="2"/>
              </a:rPr>
              <a:t>m</a:t>
            </a:r>
            <a:r>
              <a:rPr lang="en-US" sz="1400" dirty="0" smtClean="0"/>
              <a:t> = 70 inches</a:t>
            </a:r>
          </a:p>
          <a:p>
            <a:r>
              <a:rPr lang="en-US" sz="1400" dirty="0" smtClean="0"/>
              <a:t>H</a:t>
            </a:r>
            <a:r>
              <a:rPr lang="en-US" sz="1400" baseline="-25000" dirty="0" smtClean="0"/>
              <a:t>1</a:t>
            </a:r>
            <a:r>
              <a:rPr lang="en-US" sz="1400" dirty="0" smtClean="0"/>
              <a:t> : </a:t>
            </a:r>
            <a:r>
              <a:rPr lang="en-US" sz="1400" dirty="0">
                <a:latin typeface="Symbol" pitchFamily="18" charset="2"/>
              </a:rPr>
              <a:t>m</a:t>
            </a:r>
            <a:r>
              <a:rPr lang="en-US" sz="1400" dirty="0"/>
              <a:t> </a:t>
            </a:r>
            <a:r>
              <a:rPr lang="en-US" sz="1400" dirty="0" smtClean="0"/>
              <a:t>≠ </a:t>
            </a:r>
            <a:r>
              <a:rPr lang="en-US" sz="1400" dirty="0"/>
              <a:t>70 </a:t>
            </a:r>
            <a:r>
              <a:rPr lang="en-US" sz="1400" dirty="0" smtClean="0"/>
              <a:t>inches</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1301704891"/>
              </p:ext>
            </p:extLst>
          </p:nvPr>
        </p:nvGraphicFramePr>
        <p:xfrm>
          <a:off x="1905000" y="6096000"/>
          <a:ext cx="4584700" cy="457200"/>
        </p:xfrm>
        <a:graphic>
          <a:graphicData uri="http://schemas.openxmlformats.org/presentationml/2006/ole">
            <mc:AlternateContent xmlns:mc="http://schemas.openxmlformats.org/markup-compatibility/2006">
              <mc:Choice xmlns:v="urn:schemas-microsoft-com:vml" Requires="v">
                <p:oleObj spid="_x0000_s293234" name="Equation" r:id="rId11" imgW="4584600" imgH="457200" progId="Equation.3">
                  <p:embed/>
                </p:oleObj>
              </mc:Choice>
              <mc:Fallback>
                <p:oleObj name="Equation" r:id="rId11" imgW="4584600" imgH="457200" progId="Equation.3">
                  <p:embed/>
                  <p:pic>
                    <p:nvPicPr>
                      <p:cNvPr id="0" name="Picture 1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6096000"/>
                        <a:ext cx="4584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4512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2400"/>
            <a:ext cx="7772400" cy="1143000"/>
          </a:xfrm>
        </p:spPr>
        <p:txBody>
          <a:bodyPr/>
          <a:lstStyle/>
          <a:p>
            <a:r>
              <a:rPr lang="en-US" dirty="0" smtClean="0"/>
              <a:t>Chapter 4 Summary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89429456"/>
              </p:ext>
            </p:extLst>
          </p:nvPr>
        </p:nvGraphicFramePr>
        <p:xfrm>
          <a:off x="1219200" y="1371600"/>
          <a:ext cx="7467600" cy="4114800"/>
        </p:xfrm>
        <a:graphic>
          <a:graphicData uri="http://schemas.openxmlformats.org/drawingml/2006/table">
            <a:tbl>
              <a:tblPr firstRow="1" bandRow="1">
                <a:tableStyleId>{5C22544A-7EE6-4342-B048-85BDC9FD1C3A}</a:tableStyleId>
              </a:tblPr>
              <a:tblGrid>
                <a:gridCol w="1402080"/>
                <a:gridCol w="1402080"/>
                <a:gridCol w="1402080"/>
                <a:gridCol w="1402080"/>
                <a:gridCol w="1859280"/>
              </a:tblGrid>
              <a:tr h="347663">
                <a:tc>
                  <a:txBody>
                    <a:bodyPr/>
                    <a:lstStyle/>
                    <a:p>
                      <a:endParaRPr lang="en-US" dirty="0"/>
                    </a:p>
                  </a:txBody>
                  <a:tcPr>
                    <a:solidFill>
                      <a:schemeClr val="bg1"/>
                    </a:solidFill>
                  </a:tcPr>
                </a:tc>
                <a:tc>
                  <a:txBody>
                    <a:bodyPr/>
                    <a:lstStyle/>
                    <a:p>
                      <a:r>
                        <a:rPr lang="en-US" dirty="0" smtClean="0"/>
                        <a:t>Case 1</a:t>
                      </a:r>
                      <a:endParaRPr lang="en-US" dirty="0"/>
                    </a:p>
                  </a:txBody>
                  <a:tcPr/>
                </a:tc>
                <a:tc>
                  <a:txBody>
                    <a:bodyPr/>
                    <a:lstStyle/>
                    <a:p>
                      <a:r>
                        <a:rPr lang="en-US" dirty="0" smtClean="0"/>
                        <a:t>Case 2</a:t>
                      </a:r>
                      <a:endParaRPr lang="en-US" dirty="0"/>
                    </a:p>
                  </a:txBody>
                  <a:tcPr/>
                </a:tc>
                <a:tc>
                  <a:txBody>
                    <a:bodyPr/>
                    <a:lstStyle/>
                    <a:p>
                      <a:r>
                        <a:rPr lang="en-US" dirty="0" smtClean="0"/>
                        <a:t>Case 3</a:t>
                      </a:r>
                      <a:endParaRPr lang="en-US" dirty="0"/>
                    </a:p>
                  </a:txBody>
                  <a:tcPr/>
                </a:tc>
                <a:tc>
                  <a:txBody>
                    <a:bodyPr/>
                    <a:lstStyle/>
                    <a:p>
                      <a:r>
                        <a:rPr lang="en-US" dirty="0" smtClean="0"/>
                        <a:t>Case 4</a:t>
                      </a:r>
                      <a:endParaRPr lang="en-US" dirty="0"/>
                    </a:p>
                  </a:txBody>
                  <a:tcPr/>
                </a:tc>
              </a:tr>
              <a:tr h="347663">
                <a:tc>
                  <a:txBody>
                    <a:bodyPr/>
                    <a:lstStyle/>
                    <a:p>
                      <a:r>
                        <a:rPr lang="en-US" dirty="0" smtClean="0"/>
                        <a:t>Null Hypothesis</a:t>
                      </a:r>
                      <a:endParaRPr lang="en-US" dirty="0"/>
                    </a:p>
                  </a:txBody>
                  <a:tcPr/>
                </a:tc>
                <a:tc>
                  <a:txBody>
                    <a:bodyPr/>
                    <a:lstStyle/>
                    <a:p>
                      <a:pPr marL="0" marR="0" lvl="7" indent="0" algn="l" defTabSz="914400" rtl="0" eaLnBrk="1" fontAlgn="auto" latinLnBrk="0" hangingPunct="1">
                        <a:lnSpc>
                          <a:spcPct val="100000"/>
                        </a:lnSpc>
                        <a:spcBef>
                          <a:spcPts val="0"/>
                        </a:spcBef>
                        <a:spcAft>
                          <a:spcPts val="0"/>
                        </a:spcAft>
                        <a:buClrTx/>
                        <a:buSzTx/>
                        <a:buFontTx/>
                        <a:buNone/>
                        <a:tabLst/>
                        <a:defRPr/>
                      </a:pPr>
                      <a:r>
                        <a:rPr lang="en-US" dirty="0" smtClean="0"/>
                        <a:t>H</a:t>
                      </a:r>
                      <a:r>
                        <a:rPr lang="en-US" baseline="-25000" dirty="0" smtClean="0"/>
                        <a:t>0</a:t>
                      </a:r>
                      <a:r>
                        <a:rPr lang="en-US" dirty="0" smtClean="0"/>
                        <a:t> : </a:t>
                      </a:r>
                      <a:r>
                        <a:rPr lang="en-US" dirty="0" smtClean="0">
                          <a:latin typeface="Symbol" pitchFamily="18" charset="2"/>
                        </a:rPr>
                        <a:t>m = m</a:t>
                      </a:r>
                      <a:r>
                        <a:rPr lang="en-US" baseline="-25000" dirty="0" smtClean="0">
                          <a:latin typeface="Symbol" pitchFamily="18" charset="2"/>
                        </a:rPr>
                        <a:t>0</a:t>
                      </a:r>
                    </a:p>
                    <a:p>
                      <a:endParaRPr lang="en-US" dirty="0"/>
                    </a:p>
                  </a:txBody>
                  <a:tcPr/>
                </a:tc>
                <a:tc>
                  <a:txBody>
                    <a:bodyPr/>
                    <a:lstStyle/>
                    <a:p>
                      <a:pPr marL="0" marR="0" lvl="7" indent="0" algn="l" defTabSz="914400" rtl="0" eaLnBrk="1" fontAlgn="auto" latinLnBrk="0" hangingPunct="1">
                        <a:lnSpc>
                          <a:spcPct val="100000"/>
                        </a:lnSpc>
                        <a:spcBef>
                          <a:spcPts val="0"/>
                        </a:spcBef>
                        <a:spcAft>
                          <a:spcPts val="0"/>
                        </a:spcAft>
                        <a:buClrTx/>
                        <a:buSzTx/>
                        <a:buFontTx/>
                        <a:buNone/>
                        <a:tabLst/>
                        <a:defRPr/>
                      </a:pPr>
                      <a:r>
                        <a:rPr lang="en-US" dirty="0" smtClean="0"/>
                        <a:t>H</a:t>
                      </a:r>
                      <a:r>
                        <a:rPr lang="en-US" baseline="-25000" dirty="0" smtClean="0"/>
                        <a:t>0</a:t>
                      </a:r>
                      <a:r>
                        <a:rPr lang="en-US" dirty="0" smtClean="0"/>
                        <a:t> : </a:t>
                      </a:r>
                      <a:r>
                        <a:rPr lang="en-US" dirty="0" smtClean="0">
                          <a:latin typeface="Symbol" pitchFamily="18" charset="2"/>
                        </a:rPr>
                        <a:t>m = m</a:t>
                      </a:r>
                      <a:r>
                        <a:rPr lang="en-US" baseline="-25000" dirty="0" smtClean="0">
                          <a:latin typeface="Symbol" pitchFamily="18" charset="2"/>
                        </a:rPr>
                        <a:t>0</a:t>
                      </a:r>
                    </a:p>
                    <a:p>
                      <a:endParaRPr lang="en-US" dirty="0"/>
                    </a:p>
                  </a:txBody>
                  <a:tcPr/>
                </a:tc>
                <a:tc>
                  <a:txBody>
                    <a:bodyPr/>
                    <a:lstStyle/>
                    <a:p>
                      <a:pPr marL="0" marR="0" lvl="7" indent="0" algn="l" defTabSz="914400" rtl="0" eaLnBrk="1" fontAlgn="auto" latinLnBrk="0" hangingPunct="1">
                        <a:lnSpc>
                          <a:spcPct val="100000"/>
                        </a:lnSpc>
                        <a:spcBef>
                          <a:spcPts val="0"/>
                        </a:spcBef>
                        <a:spcAft>
                          <a:spcPts val="0"/>
                        </a:spcAft>
                        <a:buClrTx/>
                        <a:buSzTx/>
                        <a:buFontTx/>
                        <a:buNone/>
                        <a:tabLst/>
                        <a:defRPr/>
                      </a:pPr>
                      <a:r>
                        <a:rPr lang="en-US" dirty="0" smtClean="0"/>
                        <a:t>H</a:t>
                      </a:r>
                      <a:r>
                        <a:rPr lang="en-US" baseline="-25000" dirty="0" smtClean="0"/>
                        <a:t>0</a:t>
                      </a:r>
                      <a:r>
                        <a:rPr lang="en-US" dirty="0" smtClean="0"/>
                        <a:t> : </a:t>
                      </a:r>
                      <a:r>
                        <a:rPr lang="en-US" dirty="0" smtClean="0">
                          <a:latin typeface="Symbol" pitchFamily="18" charset="2"/>
                        </a:rPr>
                        <a:t>s</a:t>
                      </a:r>
                      <a:r>
                        <a:rPr lang="en-US" baseline="30000" dirty="0" smtClean="0">
                          <a:latin typeface="Symbol" pitchFamily="18" charset="2"/>
                        </a:rPr>
                        <a:t>2</a:t>
                      </a:r>
                      <a:r>
                        <a:rPr lang="en-US" dirty="0" smtClean="0">
                          <a:latin typeface="Symbol" pitchFamily="18" charset="2"/>
                        </a:rPr>
                        <a:t> = s</a:t>
                      </a:r>
                      <a:r>
                        <a:rPr lang="en-US" baseline="30000" dirty="0" smtClean="0">
                          <a:latin typeface="Symbol" pitchFamily="18" charset="2"/>
                        </a:rPr>
                        <a:t>2</a:t>
                      </a:r>
                      <a:r>
                        <a:rPr lang="en-US" dirty="0" smtClean="0">
                          <a:latin typeface="Symbol" pitchFamily="18" charset="2"/>
                        </a:rPr>
                        <a:t> </a:t>
                      </a:r>
                      <a:r>
                        <a:rPr lang="en-US" baseline="-25000" dirty="0" smtClean="0">
                          <a:latin typeface="Symbol" pitchFamily="18" charset="2"/>
                        </a:rPr>
                        <a:t>0</a:t>
                      </a:r>
                    </a:p>
                    <a:p>
                      <a:endParaRPr lang="en-US" dirty="0"/>
                    </a:p>
                  </a:txBody>
                  <a:tcPr/>
                </a:tc>
                <a:tc>
                  <a:txBody>
                    <a:bodyPr/>
                    <a:lstStyle/>
                    <a:p>
                      <a:r>
                        <a:rPr lang="en-US" dirty="0" smtClean="0"/>
                        <a:t> </a:t>
                      </a:r>
                      <a:r>
                        <a:rPr lang="en-US" i="1" dirty="0" smtClean="0">
                          <a:latin typeface="Times New Roman" pitchFamily="18" charset="0"/>
                          <a:cs typeface="Times New Roman" pitchFamily="18" charset="0"/>
                        </a:rPr>
                        <a:t>p = p</a:t>
                      </a:r>
                      <a:r>
                        <a:rPr lang="en-US" i="1" baseline="-25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  </a:t>
                      </a:r>
                      <a:endParaRPr lang="en-US" i="1" dirty="0">
                        <a:latin typeface="Times New Roman" pitchFamily="18" charset="0"/>
                        <a:cs typeface="Times New Roman" pitchFamily="18" charset="0"/>
                      </a:endParaRPr>
                    </a:p>
                  </a:txBody>
                  <a:tcPr/>
                </a:tc>
              </a:tr>
              <a:tr h="600075">
                <a:tc>
                  <a:txBody>
                    <a:bodyPr/>
                    <a:lstStyle/>
                    <a:p>
                      <a:r>
                        <a:rPr lang="en-US" dirty="0" smtClean="0"/>
                        <a:t>Test statistic</a:t>
                      </a:r>
                    </a:p>
                    <a:p>
                      <a:endParaRPr lang="en-US" dirty="0" smtClean="0"/>
                    </a:p>
                    <a:p>
                      <a:endParaRPr lang="en-US" dirty="0" smtClean="0"/>
                    </a:p>
                    <a:p>
                      <a:endParaRPr lang="en-US" dirty="0" smtClean="0"/>
                    </a:p>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600075">
                <a:tc>
                  <a:txBody>
                    <a:bodyPr/>
                    <a:lstStyle/>
                    <a:p>
                      <a:r>
                        <a:rPr lang="en-US" dirty="0" smtClean="0"/>
                        <a:t>2-Sided Confidence Interval</a:t>
                      </a:r>
                    </a:p>
                    <a:p>
                      <a:endParaRPr lang="en-US" dirty="0" smtClean="0"/>
                    </a:p>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27557743"/>
              </p:ext>
            </p:extLst>
          </p:nvPr>
        </p:nvGraphicFramePr>
        <p:xfrm>
          <a:off x="2743200" y="2819400"/>
          <a:ext cx="1066800" cy="771525"/>
        </p:xfrm>
        <a:graphic>
          <a:graphicData uri="http://schemas.openxmlformats.org/presentationml/2006/ole">
            <mc:AlternateContent xmlns:mc="http://schemas.openxmlformats.org/markup-compatibility/2006">
              <mc:Choice xmlns:v="urn:schemas-microsoft-com:vml" Requires="v">
                <p:oleObj spid="_x0000_s303234" name="Equation" r:id="rId3" imgW="736280" imgH="533169" progId="Equation.3">
                  <p:embed/>
                </p:oleObj>
              </mc:Choice>
              <mc:Fallback>
                <p:oleObj name="Equation" r:id="rId3" imgW="736280" imgH="53316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819400"/>
                        <a:ext cx="1066800" cy="771525"/>
                      </a:xfrm>
                      <a:prstGeom prst="rect">
                        <a:avLst/>
                      </a:prstGeom>
                      <a:solidFill>
                        <a:schemeClr val="bg1">
                          <a:lumMod val="85000"/>
                        </a:schemeClr>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34627908"/>
              </p:ext>
            </p:extLst>
          </p:nvPr>
        </p:nvGraphicFramePr>
        <p:xfrm>
          <a:off x="4114800" y="2743200"/>
          <a:ext cx="1228725" cy="938213"/>
        </p:xfrm>
        <a:graphic>
          <a:graphicData uri="http://schemas.openxmlformats.org/presentationml/2006/ole">
            <mc:AlternateContent xmlns:mc="http://schemas.openxmlformats.org/markup-compatibility/2006">
              <mc:Choice xmlns:v="urn:schemas-microsoft-com:vml" Requires="v">
                <p:oleObj spid="_x0000_s303235" name="Equation" r:id="rId5" imgW="698197" imgH="533169" progId="Equation.3">
                  <p:embed/>
                </p:oleObj>
              </mc:Choice>
              <mc:Fallback>
                <p:oleObj name="Equation" r:id="rId5" imgW="698197"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743200"/>
                        <a:ext cx="1228725" cy="938213"/>
                      </a:xfrm>
                      <a:prstGeom prst="rect">
                        <a:avLst/>
                      </a:prstGeom>
                      <a:solidFill>
                        <a:schemeClr val="bg1">
                          <a:lumMod val="85000"/>
                        </a:schemeClr>
                      </a:solid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13641201"/>
              </p:ext>
            </p:extLst>
          </p:nvPr>
        </p:nvGraphicFramePr>
        <p:xfrm>
          <a:off x="5486400" y="2590800"/>
          <a:ext cx="1186672" cy="609600"/>
        </p:xfrm>
        <a:graphic>
          <a:graphicData uri="http://schemas.openxmlformats.org/presentationml/2006/ole">
            <mc:AlternateContent xmlns:mc="http://schemas.openxmlformats.org/markup-compatibility/2006">
              <mc:Choice xmlns:v="urn:schemas-microsoft-com:vml" Requires="v">
                <p:oleObj spid="_x0000_s303236" name="Equation" r:id="rId7" imgW="889000" imgH="457200" progId="Equation.3">
                  <p:embed/>
                </p:oleObj>
              </mc:Choice>
              <mc:Fallback>
                <p:oleObj name="Equation" r:id="rId7" imgW="8890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2590800"/>
                        <a:ext cx="1186672" cy="609600"/>
                      </a:xfrm>
                      <a:prstGeom prst="rect">
                        <a:avLst/>
                      </a:prstGeom>
                      <a:solidFill>
                        <a:schemeClr val="bg1">
                          <a:lumMod val="85000"/>
                        </a:schemeClr>
                      </a:solid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58270891"/>
              </p:ext>
            </p:extLst>
          </p:nvPr>
        </p:nvGraphicFramePr>
        <p:xfrm>
          <a:off x="6934200" y="2743200"/>
          <a:ext cx="1491472" cy="609600"/>
        </p:xfrm>
        <a:graphic>
          <a:graphicData uri="http://schemas.openxmlformats.org/presentationml/2006/ole">
            <mc:AlternateContent xmlns:mc="http://schemas.openxmlformats.org/markup-compatibility/2006">
              <mc:Choice xmlns:v="urn:schemas-microsoft-com:vml" Requires="v">
                <p:oleObj spid="_x0000_s303237" name="Equation" r:id="rId9" imgW="1117600" imgH="457200" progId="Equation.3">
                  <p:embed/>
                </p:oleObj>
              </mc:Choice>
              <mc:Fallback>
                <p:oleObj name="Equation" r:id="rId9" imgW="11176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2743200"/>
                        <a:ext cx="1491472" cy="609600"/>
                      </a:xfrm>
                      <a:prstGeom prst="rect">
                        <a:avLst/>
                      </a:prstGeom>
                      <a:solidFill>
                        <a:schemeClr val="bg1">
                          <a:lumMod val="85000"/>
                        </a:schemeClr>
                      </a:solid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831816038"/>
              </p:ext>
            </p:extLst>
          </p:nvPr>
        </p:nvGraphicFramePr>
        <p:xfrm>
          <a:off x="7010400" y="4267200"/>
          <a:ext cx="1357312" cy="947704"/>
        </p:xfrm>
        <a:graphic>
          <a:graphicData uri="http://schemas.openxmlformats.org/presentationml/2006/ole">
            <mc:AlternateContent xmlns:mc="http://schemas.openxmlformats.org/markup-compatibility/2006">
              <mc:Choice xmlns:v="urn:schemas-microsoft-com:vml" Requires="v">
                <p:oleObj spid="_x0000_s303238" name="Equation" r:id="rId11" imgW="1346040" imgH="939600" progId="Equation.3">
                  <p:embed/>
                </p:oleObj>
              </mc:Choice>
              <mc:Fallback>
                <p:oleObj name="Equation" r:id="rId11" imgW="1346040" imgH="939600" progId="Equation.3">
                  <p:embed/>
                  <p:pic>
                    <p:nvPicPr>
                      <p:cNvPr id="0" name=""/>
                      <p:cNvPicPr>
                        <a:picLocks noChangeAspect="1" noChangeArrowheads="1"/>
                      </p:cNvPicPr>
                      <p:nvPr/>
                    </p:nvPicPr>
                    <p:blipFill>
                      <a:blip r:embed="rId12"/>
                      <a:srcRect/>
                      <a:stretch>
                        <a:fillRect/>
                      </a:stretch>
                    </p:blipFill>
                    <p:spPr bwMode="auto">
                      <a:xfrm>
                        <a:off x="7010400" y="4267200"/>
                        <a:ext cx="1357312" cy="947704"/>
                      </a:xfrm>
                      <a:prstGeom prst="rect">
                        <a:avLst/>
                      </a:prstGeom>
                      <a:solidFill>
                        <a:schemeClr val="accent2">
                          <a:lumMod val="20000"/>
                          <a:lumOff val="80000"/>
                        </a:schemeClr>
                      </a:solid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75567800"/>
              </p:ext>
            </p:extLst>
          </p:nvPr>
        </p:nvGraphicFramePr>
        <p:xfrm>
          <a:off x="5638800" y="4114800"/>
          <a:ext cx="866942" cy="1219200"/>
        </p:xfrm>
        <a:graphic>
          <a:graphicData uri="http://schemas.openxmlformats.org/presentationml/2006/ole">
            <mc:AlternateContent xmlns:mc="http://schemas.openxmlformats.org/markup-compatibility/2006">
              <mc:Choice xmlns:v="urn:schemas-microsoft-com:vml" Requires="v">
                <p:oleObj spid="_x0000_s303239" name="Equation" r:id="rId13" imgW="825500" imgH="1168400" progId="Equation.3">
                  <p:embed/>
                </p:oleObj>
              </mc:Choice>
              <mc:Fallback>
                <p:oleObj name="Equation" r:id="rId13" imgW="825500" imgH="1168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4114800"/>
                        <a:ext cx="866942" cy="1219200"/>
                      </a:xfrm>
                      <a:prstGeom prst="rect">
                        <a:avLst/>
                      </a:prstGeom>
                      <a:solidFill>
                        <a:schemeClr val="accent2">
                          <a:lumMod val="20000"/>
                          <a:lumOff val="80000"/>
                        </a:schemeClr>
                      </a:solid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47585735"/>
              </p:ext>
            </p:extLst>
          </p:nvPr>
        </p:nvGraphicFramePr>
        <p:xfrm>
          <a:off x="4038600" y="4038600"/>
          <a:ext cx="1190373" cy="990600"/>
        </p:xfrm>
        <a:graphic>
          <a:graphicData uri="http://schemas.openxmlformats.org/presentationml/2006/ole">
            <mc:AlternateContent xmlns:mc="http://schemas.openxmlformats.org/markup-compatibility/2006">
              <mc:Choice xmlns:v="urn:schemas-microsoft-com:vml" Requires="v">
                <p:oleObj spid="_x0000_s303240" name="Equation" r:id="rId15" imgW="1066800" imgH="889000" progId="Equation.3">
                  <p:embed/>
                </p:oleObj>
              </mc:Choice>
              <mc:Fallback>
                <p:oleObj name="Equation" r:id="rId15" imgW="1066800" imgH="8890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4038600"/>
                        <a:ext cx="1190373" cy="990600"/>
                      </a:xfrm>
                      <a:prstGeom prst="rect">
                        <a:avLst/>
                      </a:prstGeom>
                      <a:solidFill>
                        <a:schemeClr val="accent2">
                          <a:lumMod val="20000"/>
                          <a:lumOff val="80000"/>
                        </a:schemeClr>
                      </a:solid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346659684"/>
              </p:ext>
            </p:extLst>
          </p:nvPr>
        </p:nvGraphicFramePr>
        <p:xfrm>
          <a:off x="2743200" y="4114800"/>
          <a:ext cx="1210469" cy="1143000"/>
        </p:xfrm>
        <a:graphic>
          <a:graphicData uri="http://schemas.openxmlformats.org/presentationml/2006/ole">
            <mc:AlternateContent xmlns:mc="http://schemas.openxmlformats.org/markup-compatibility/2006">
              <mc:Choice xmlns:v="urn:schemas-microsoft-com:vml" Requires="v">
                <p:oleObj spid="_x0000_s303241" name="Equation" r:id="rId17" imgW="939800" imgH="889000" progId="Equation.3">
                  <p:embed/>
                </p:oleObj>
              </mc:Choice>
              <mc:Fallback>
                <p:oleObj name="Equation" r:id="rId17" imgW="939800" imgH="8890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3200" y="4114800"/>
                        <a:ext cx="1210469" cy="1143000"/>
                      </a:xfrm>
                      <a:prstGeom prst="rect">
                        <a:avLst/>
                      </a:prstGeom>
                      <a:solidFill>
                        <a:schemeClr val="accent2">
                          <a:lumMod val="20000"/>
                          <a:lumOff val="80000"/>
                        </a:schemeClr>
                      </a:solidFill>
                      <a:ln>
                        <a:noFill/>
                      </a:ln>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1E15E125-4393-414F-89EB-A81A401B5988}" type="slidenum">
              <a:rPr lang="en-US" smtClean="0"/>
              <a:pPr>
                <a:defRPr/>
              </a:pPr>
              <a:t>70</a:t>
            </a:fld>
            <a:endParaRPr lang="en-US"/>
          </a:p>
        </p:txBody>
      </p:sp>
    </p:spTree>
    <p:extLst>
      <p:ext uri="{BB962C8B-B14F-4D97-AF65-F5344CB8AC3E}">
        <p14:creationId xmlns:p14="http://schemas.microsoft.com/office/powerpoint/2010/main" val="28941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this exercise, note that…</a:t>
            </a:r>
            <a:endParaRPr lang="en-US" dirty="0"/>
          </a:p>
        </p:txBody>
      </p:sp>
      <p:sp>
        <p:nvSpPr>
          <p:cNvPr id="3" name="Content Placeholder 2"/>
          <p:cNvSpPr>
            <a:spLocks noGrp="1"/>
          </p:cNvSpPr>
          <p:nvPr>
            <p:ph idx="1"/>
          </p:nvPr>
        </p:nvSpPr>
        <p:spPr/>
        <p:txBody>
          <a:bodyPr/>
          <a:lstStyle/>
          <a:p>
            <a:r>
              <a:rPr lang="en-US" dirty="0" smtClean="0">
                <a:solidFill>
                  <a:srgbClr val="008000"/>
                </a:solidFill>
              </a:rPr>
              <a:t>…some of you had a point estimate,      ,that led you to conclude that </a:t>
            </a:r>
            <a:r>
              <a:rPr lang="en-US" b="1" dirty="0" smtClean="0">
                <a:solidFill>
                  <a:srgbClr val="008000"/>
                </a:solidFill>
                <a:latin typeface="Symbol" pitchFamily="18" charset="2"/>
              </a:rPr>
              <a:t>m</a:t>
            </a:r>
            <a:r>
              <a:rPr lang="en-US" b="1" dirty="0" smtClean="0">
                <a:solidFill>
                  <a:srgbClr val="008000"/>
                </a:solidFill>
              </a:rPr>
              <a:t> = 70 </a:t>
            </a:r>
            <a:r>
              <a:rPr lang="en-US" dirty="0" smtClean="0">
                <a:solidFill>
                  <a:srgbClr val="008000"/>
                </a:solidFill>
              </a:rPr>
              <a:t>inches.</a:t>
            </a:r>
          </a:p>
          <a:p>
            <a:pPr lvl="1"/>
            <a:r>
              <a:rPr lang="en-US" dirty="0" smtClean="0"/>
              <a:t>You </a:t>
            </a:r>
            <a:r>
              <a:rPr lang="en-US" i="1" u="sng" dirty="0" smtClean="0">
                <a:solidFill>
                  <a:srgbClr val="008000"/>
                </a:solidFill>
              </a:rPr>
              <a:t>failed to reject </a:t>
            </a:r>
            <a:r>
              <a:rPr lang="en-US" dirty="0" smtClean="0"/>
              <a:t>H</a:t>
            </a:r>
            <a:r>
              <a:rPr lang="en-US" baseline="-25000" dirty="0" smtClean="0"/>
              <a:t>0</a:t>
            </a:r>
            <a:r>
              <a:rPr lang="en-US" dirty="0" smtClean="0"/>
              <a:t> : </a:t>
            </a:r>
            <a:r>
              <a:rPr lang="en-US" dirty="0" smtClean="0">
                <a:latin typeface="Symbol" pitchFamily="18" charset="2"/>
              </a:rPr>
              <a:t>m</a:t>
            </a:r>
            <a:r>
              <a:rPr lang="en-US" dirty="0" smtClean="0"/>
              <a:t> = 70 </a:t>
            </a:r>
          </a:p>
          <a:p>
            <a:pPr lvl="1"/>
            <a:endParaRPr lang="en-US" dirty="0" smtClean="0"/>
          </a:p>
          <a:p>
            <a:r>
              <a:rPr lang="en-US" dirty="0">
                <a:solidFill>
                  <a:srgbClr val="FF0000"/>
                </a:solidFill>
              </a:rPr>
              <a:t>…some of you had a point estimate,      ,that led you to conclude that </a:t>
            </a:r>
            <a:r>
              <a:rPr lang="en-US" b="1" dirty="0">
                <a:solidFill>
                  <a:srgbClr val="FF0000"/>
                </a:solidFill>
                <a:latin typeface="Symbol" pitchFamily="18" charset="2"/>
              </a:rPr>
              <a:t>m</a:t>
            </a:r>
            <a:r>
              <a:rPr lang="en-US" b="1" dirty="0">
                <a:solidFill>
                  <a:srgbClr val="FF0000"/>
                </a:solidFill>
              </a:rPr>
              <a:t> </a:t>
            </a:r>
            <a:r>
              <a:rPr lang="en-US" b="1" dirty="0" smtClean="0">
                <a:solidFill>
                  <a:srgbClr val="FF0000"/>
                </a:solidFill>
              </a:rPr>
              <a:t>≠ </a:t>
            </a:r>
            <a:r>
              <a:rPr lang="en-US" b="1" dirty="0">
                <a:solidFill>
                  <a:srgbClr val="FF0000"/>
                </a:solidFill>
              </a:rPr>
              <a:t>70 </a:t>
            </a:r>
            <a:r>
              <a:rPr lang="en-US" dirty="0">
                <a:solidFill>
                  <a:srgbClr val="FF0000"/>
                </a:solidFill>
              </a:rPr>
              <a:t>inches</a:t>
            </a:r>
            <a:r>
              <a:rPr lang="en-US" dirty="0" smtClean="0">
                <a:solidFill>
                  <a:srgbClr val="FF0000"/>
                </a:solidFill>
              </a:rPr>
              <a:t>.</a:t>
            </a:r>
          </a:p>
          <a:p>
            <a:pPr lvl="1"/>
            <a:r>
              <a:rPr lang="en-US" dirty="0"/>
              <a:t>You </a:t>
            </a:r>
            <a:r>
              <a:rPr lang="en-US" i="1" u="sng" dirty="0" smtClean="0">
                <a:solidFill>
                  <a:srgbClr val="FF0000"/>
                </a:solidFill>
              </a:rPr>
              <a:t>rejected</a:t>
            </a:r>
            <a:r>
              <a:rPr lang="en-US" dirty="0" smtClean="0"/>
              <a:t> H</a:t>
            </a:r>
            <a:r>
              <a:rPr lang="en-US" baseline="-25000" dirty="0" smtClean="0"/>
              <a:t>0</a:t>
            </a:r>
            <a:r>
              <a:rPr lang="en-US" dirty="0" smtClean="0"/>
              <a:t> </a:t>
            </a:r>
            <a:r>
              <a:rPr lang="en-US" dirty="0"/>
              <a:t>: </a:t>
            </a:r>
            <a:r>
              <a:rPr lang="en-US" dirty="0" smtClean="0">
                <a:latin typeface="Symbol" pitchFamily="18" charset="2"/>
              </a:rPr>
              <a:t>m</a:t>
            </a:r>
            <a:r>
              <a:rPr lang="en-US" dirty="0" smtClean="0"/>
              <a:t> = 70</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5C9024B4-9D5D-4093-A124-20F689F7BAED}" type="slidenum">
              <a:rPr lang="en-US" smtClean="0"/>
              <a:pPr>
                <a:defRPr/>
              </a:pPr>
              <a:t>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967375891"/>
              </p:ext>
            </p:extLst>
          </p:nvPr>
        </p:nvGraphicFramePr>
        <p:xfrm>
          <a:off x="7086600" y="1371600"/>
          <a:ext cx="456712" cy="539750"/>
        </p:xfrm>
        <a:graphic>
          <a:graphicData uri="http://schemas.openxmlformats.org/presentationml/2006/ole">
            <mc:AlternateContent xmlns:mc="http://schemas.openxmlformats.org/markup-compatibility/2006">
              <mc:Choice xmlns:v="urn:schemas-microsoft-com:vml" Requires="v">
                <p:oleObj spid="_x0000_s297040" name="Equation" r:id="rId3" imgW="139680" imgH="164880" progId="Equation.3">
                  <p:embed/>
                </p:oleObj>
              </mc:Choice>
              <mc:Fallback>
                <p:oleObj name="Equation" r:id="rId3" imgW="139680" imgH="164880" progId="Equation.3">
                  <p:embed/>
                  <p:pic>
                    <p:nvPicPr>
                      <p:cNvPr id="0" name=""/>
                      <p:cNvPicPr/>
                      <p:nvPr/>
                    </p:nvPicPr>
                    <p:blipFill>
                      <a:blip r:embed="rId4"/>
                      <a:stretch>
                        <a:fillRect/>
                      </a:stretch>
                    </p:blipFill>
                    <p:spPr>
                      <a:xfrm>
                        <a:off x="7086600" y="1371600"/>
                        <a:ext cx="456712" cy="5397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22795260"/>
              </p:ext>
            </p:extLst>
          </p:nvPr>
        </p:nvGraphicFramePr>
        <p:xfrm>
          <a:off x="7086600" y="3505200"/>
          <a:ext cx="457200" cy="539750"/>
        </p:xfrm>
        <a:graphic>
          <a:graphicData uri="http://schemas.openxmlformats.org/presentationml/2006/ole">
            <mc:AlternateContent xmlns:mc="http://schemas.openxmlformats.org/markup-compatibility/2006">
              <mc:Choice xmlns:v="urn:schemas-microsoft-com:vml" Requires="v">
                <p:oleObj spid="_x0000_s297041" name="Equation" r:id="rId5" imgW="139680" imgH="164880" progId="Equation.3">
                  <p:embed/>
                </p:oleObj>
              </mc:Choice>
              <mc:Fallback>
                <p:oleObj name="Equation" r:id="rId5" imgW="139680" imgH="1648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3505200"/>
                        <a:ext cx="45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2819400" y="3048000"/>
            <a:ext cx="3200400" cy="461665"/>
          </a:xfrm>
          <a:prstGeom prst="rect">
            <a:avLst/>
          </a:prstGeom>
          <a:solidFill>
            <a:srgbClr val="FFFF00"/>
          </a:solidFill>
        </p:spPr>
        <p:txBody>
          <a:bodyPr wrap="square" rtlCol="0">
            <a:spAutoFit/>
          </a:bodyPr>
          <a:lstStyle/>
          <a:p>
            <a:r>
              <a:rPr lang="en-US" dirty="0" smtClean="0"/>
              <a:t>Is </a:t>
            </a:r>
            <a:r>
              <a:rPr lang="en-US" dirty="0">
                <a:latin typeface="Symbol" pitchFamily="18" charset="2"/>
              </a:rPr>
              <a:t>m</a:t>
            </a:r>
            <a:r>
              <a:rPr lang="en-US" dirty="0" smtClean="0"/>
              <a:t> = 70 inches or not?</a:t>
            </a:r>
            <a:endParaRPr lang="en-US" dirty="0"/>
          </a:p>
        </p:txBody>
      </p:sp>
      <p:sp>
        <p:nvSpPr>
          <p:cNvPr id="8" name="TextBox 7"/>
          <p:cNvSpPr txBox="1"/>
          <p:nvPr/>
        </p:nvSpPr>
        <p:spPr>
          <a:xfrm>
            <a:off x="685800" y="5334000"/>
            <a:ext cx="8077200" cy="830997"/>
          </a:xfrm>
          <a:prstGeom prst="rect">
            <a:avLst/>
          </a:prstGeom>
          <a:solidFill>
            <a:srgbClr val="CCECFF"/>
          </a:solidFill>
        </p:spPr>
        <p:txBody>
          <a:bodyPr wrap="square" rtlCol="0">
            <a:spAutoFit/>
          </a:bodyPr>
          <a:lstStyle/>
          <a:p>
            <a:r>
              <a:rPr lang="en-US" dirty="0" smtClean="0"/>
              <a:t>We cannot know the TRUE numerical value of m with 100% certainty unless we have ALL of the population values. </a:t>
            </a:r>
            <a:endParaRPr lang="en-US" dirty="0"/>
          </a:p>
        </p:txBody>
      </p:sp>
    </p:spTree>
    <p:extLst>
      <p:ext uri="{BB962C8B-B14F-4D97-AF65-F5344CB8AC3E}">
        <p14:creationId xmlns:p14="http://schemas.microsoft.com/office/powerpoint/2010/main" val="3784867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in Hypothesis Testing</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1E15E125-4393-414F-89EB-A81A401B5988}" type="slidenum">
              <a:rPr lang="en-US" smtClean="0"/>
              <a:pPr>
                <a:defRPr/>
              </a:pPr>
              <a:t>9</a:t>
            </a:fld>
            <a:endParaRPr lang="en-US"/>
          </a:p>
        </p:txBody>
      </p:sp>
    </p:spTree>
    <p:extLst>
      <p:ext uri="{BB962C8B-B14F-4D97-AF65-F5344CB8AC3E}">
        <p14:creationId xmlns:p14="http://schemas.microsoft.com/office/powerpoint/2010/main" val="20418281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4144960"/>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8.xml><?xml version="1.0" encoding="utf-8"?>
<p:tagLst xmlns:a="http://schemas.openxmlformats.org/drawingml/2006/main" xmlns:r="http://schemas.openxmlformats.org/officeDocument/2006/relationships" xmlns:p="http://schemas.openxmlformats.org/presentationml/2006/main">
  <p:tag name="DELIMITERS" val="3.1"/>
</p:tagLst>
</file>

<file path=ppt/tags/tag39.xml><?xml version="1.0" encoding="utf-8"?>
<p:tagLst xmlns:a="http://schemas.openxmlformats.org/drawingml/2006/main" xmlns:r="http://schemas.openxmlformats.org/officeDocument/2006/relationships" xmlns:p="http://schemas.openxmlformats.org/presentationml/2006/main">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6805</TotalTime>
  <Words>4932</Words>
  <Application>Microsoft Office PowerPoint</Application>
  <PresentationFormat>On-screen Show (4:3)</PresentationFormat>
  <Paragraphs>735</Paragraphs>
  <Slides>70</Slides>
  <Notes>2</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0" baseType="lpstr">
      <vt:lpstr>Arial</vt:lpstr>
      <vt:lpstr>Arial Black</vt:lpstr>
      <vt:lpstr>Calibri</vt:lpstr>
      <vt:lpstr>Impact</vt:lpstr>
      <vt:lpstr>Symbol</vt:lpstr>
      <vt:lpstr>Tahoma</vt:lpstr>
      <vt:lpstr>Times New Roman</vt:lpstr>
      <vt:lpstr>Verdana</vt:lpstr>
      <vt:lpstr>Office Theme</vt:lpstr>
      <vt:lpstr>Equation</vt:lpstr>
      <vt:lpstr>Decision Making for a Single Sample</vt:lpstr>
      <vt:lpstr>Statistical Inference</vt:lpstr>
      <vt:lpstr>Parameter Estimation</vt:lpstr>
      <vt:lpstr>Hypothesis Testing</vt:lpstr>
      <vt:lpstr>Case I: Hypothesis Testing on the mean (m) of a population, variance (s2 ) known</vt:lpstr>
      <vt:lpstr>Null and Alternative Hypotheses: H0  and H1 </vt:lpstr>
      <vt:lpstr>In-Class Demonstration of Hypothesis Testing Case I from Text: Hypothesis Test on the Mean, Std. Dev. Known</vt:lpstr>
      <vt:lpstr>From this exercise, note that…</vt:lpstr>
      <vt:lpstr>Errors in Hypothesis Testing</vt:lpstr>
      <vt:lpstr>James Bain</vt:lpstr>
      <vt:lpstr>Christian Harvey</vt:lpstr>
      <vt:lpstr>P(Type I Error): a             P(Type II Error): b</vt:lpstr>
      <vt:lpstr>P(Type I Error) = a</vt:lpstr>
      <vt:lpstr>Problem</vt:lpstr>
      <vt:lpstr>Definitions of  </vt:lpstr>
      <vt:lpstr>PowerPoint Presentation</vt:lpstr>
      <vt:lpstr>Two-Sided Confidence Interval on the Population Mean, m, s known</vt:lpstr>
      <vt:lpstr>PowerPoint Presentation</vt:lpstr>
      <vt:lpstr>One-Sided Confidence Interval on the Population Mean m, s  known</vt:lpstr>
      <vt:lpstr>PowerPoint Presentation</vt:lpstr>
      <vt:lpstr>PowerPoint Presentation</vt:lpstr>
      <vt:lpstr>Determining the p-value for a hypothesis test</vt:lpstr>
      <vt:lpstr>p-value</vt:lpstr>
      <vt:lpstr> Cases 1 and 2: Computing the p-value </vt:lpstr>
      <vt:lpstr>p-value Facts</vt:lpstr>
      <vt:lpstr>PowerPoint Presentation</vt:lpstr>
      <vt:lpstr>Hypothesis Testing Algorithm</vt:lpstr>
      <vt:lpstr>P(Type II Error)=b</vt:lpstr>
      <vt:lpstr>Type II Error Probability: Industrial Engineering Application: Flow Meter Quality Control Problem</vt:lpstr>
      <vt:lpstr>A Little Review</vt:lpstr>
      <vt:lpstr>s2, s, S2 and S</vt:lpstr>
      <vt:lpstr> </vt:lpstr>
      <vt:lpstr>The Student’s T-Distribution</vt:lpstr>
      <vt:lpstr>History</vt:lpstr>
      <vt:lpstr>PowerPoint Presentation</vt:lpstr>
      <vt:lpstr>The Student’s T Distribution</vt:lpstr>
      <vt:lpstr>Computing s</vt:lpstr>
      <vt:lpstr>Student’s T-Distribution</vt:lpstr>
      <vt:lpstr>Plot of the t-distribution</vt:lpstr>
      <vt:lpstr>Anyway, back to T</vt:lpstr>
      <vt:lpstr>Explanation of n: Degrees of Freedom (also called df)</vt:lpstr>
      <vt:lpstr>The T-Table Appendix A  Table II in text</vt:lpstr>
      <vt:lpstr>Practice</vt:lpstr>
      <vt:lpstr>Twizzlers Weight   Variance Unknown   m = 12 grams n = 4 </vt:lpstr>
      <vt:lpstr>Hypothesis Tests And Confidence Intervals on m, Variance Unknown</vt:lpstr>
      <vt:lpstr>Definitions of  </vt:lpstr>
      <vt:lpstr>PowerPoint Presentation</vt:lpstr>
      <vt:lpstr>Two-Sided Confidence Interval on the Population Mean, m, s Unknown</vt:lpstr>
      <vt:lpstr>One-Sided Confidence Interval on the Population Mean m, s  Unknown</vt:lpstr>
      <vt:lpstr> Case 2:Computing the p-value </vt:lpstr>
      <vt:lpstr>P-Value</vt:lpstr>
      <vt:lpstr>PowerPoint Presentation</vt:lpstr>
      <vt:lpstr>c2 Statistic</vt:lpstr>
      <vt:lpstr>c2 pdf</vt:lpstr>
      <vt:lpstr>PowerPoint Presentation</vt:lpstr>
      <vt:lpstr>Chi-Square c2  Table Practice</vt:lpstr>
      <vt:lpstr>Definitions of  </vt:lpstr>
      <vt:lpstr>PowerPoint Presentation</vt:lpstr>
      <vt:lpstr>Two-Sided Confidence Interval on the Population Variance s2 </vt:lpstr>
      <vt:lpstr>One-Sided Confidence Interval on the Population Variance s2 </vt:lpstr>
      <vt:lpstr> Case 3: Computing the p-value </vt:lpstr>
      <vt:lpstr>PowerPoint Presentation</vt:lpstr>
      <vt:lpstr>Recall the Binomial pmf</vt:lpstr>
      <vt:lpstr>Z</vt:lpstr>
      <vt:lpstr>PowerPoint Presentation</vt:lpstr>
      <vt:lpstr>Two-Sided Confidence Interval on the Proportion p</vt:lpstr>
      <vt:lpstr>One-Sided Confidence Intervals on the Proportion p</vt:lpstr>
      <vt:lpstr> Case 4:Computing the p-value </vt:lpstr>
      <vt:lpstr>P-value Facts Summary</vt:lpstr>
      <vt:lpstr>Chapter 4 Summary</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Samples, Statistics and the Central Limit Theorem</dc:title>
  <dc:creator>Linda</dc:creator>
  <cp:lastModifiedBy>Linda Chattin</cp:lastModifiedBy>
  <cp:revision>258</cp:revision>
  <cp:lastPrinted>2014-09-25T21:29:31Z</cp:lastPrinted>
  <dcterms:created xsi:type="dcterms:W3CDTF">2006-05-19T15:06:06Z</dcterms:created>
  <dcterms:modified xsi:type="dcterms:W3CDTF">2015-08-26T01:13:56Z</dcterms:modified>
</cp:coreProperties>
</file>