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8"/>
  </p:notesMasterIdLst>
  <p:sldIdLst>
    <p:sldId id="256" r:id="rId2"/>
    <p:sldId id="321" r:id="rId3"/>
    <p:sldId id="322" r:id="rId4"/>
    <p:sldId id="501" r:id="rId5"/>
    <p:sldId id="327" r:id="rId6"/>
    <p:sldId id="464" r:id="rId7"/>
    <p:sldId id="303" r:id="rId8"/>
    <p:sldId id="304" r:id="rId9"/>
    <p:sldId id="513" r:id="rId10"/>
    <p:sldId id="484" r:id="rId11"/>
    <p:sldId id="486" r:id="rId12"/>
    <p:sldId id="487" r:id="rId13"/>
    <p:sldId id="488" r:id="rId14"/>
    <p:sldId id="500" r:id="rId15"/>
    <p:sldId id="489" r:id="rId16"/>
    <p:sldId id="493" r:id="rId17"/>
    <p:sldId id="496" r:id="rId18"/>
    <p:sldId id="497" r:id="rId19"/>
    <p:sldId id="518" r:id="rId20"/>
    <p:sldId id="503" r:id="rId21"/>
    <p:sldId id="505" r:id="rId22"/>
    <p:sldId id="506" r:id="rId23"/>
    <p:sldId id="510" r:id="rId24"/>
    <p:sldId id="512" r:id="rId25"/>
    <p:sldId id="504" r:id="rId26"/>
    <p:sldId id="369" r:id="rId27"/>
    <p:sldId id="465" r:id="rId28"/>
    <p:sldId id="373" r:id="rId29"/>
    <p:sldId id="374" r:id="rId30"/>
    <p:sldId id="514" r:id="rId31"/>
    <p:sldId id="515" r:id="rId32"/>
    <p:sldId id="520" r:id="rId33"/>
    <p:sldId id="519" r:id="rId34"/>
    <p:sldId id="483" r:id="rId35"/>
    <p:sldId id="378" r:id="rId36"/>
    <p:sldId id="455" r:id="rId37"/>
    <p:sldId id="380" r:id="rId38"/>
    <p:sldId id="381" r:id="rId39"/>
    <p:sldId id="382" r:id="rId40"/>
    <p:sldId id="466" r:id="rId41"/>
    <p:sldId id="386" r:id="rId42"/>
    <p:sldId id="387" r:id="rId43"/>
    <p:sldId id="516" r:id="rId44"/>
    <p:sldId id="402" r:id="rId45"/>
    <p:sldId id="403" r:id="rId46"/>
    <p:sldId id="405" r:id="rId47"/>
    <p:sldId id="467" r:id="rId48"/>
    <p:sldId id="409" r:id="rId49"/>
    <p:sldId id="410" r:id="rId50"/>
    <p:sldId id="517" r:id="rId51"/>
    <p:sldId id="423" r:id="rId52"/>
    <p:sldId id="463" r:id="rId53"/>
    <p:sldId id="425" r:id="rId54"/>
    <p:sldId id="426" r:id="rId55"/>
    <p:sldId id="428" r:id="rId56"/>
    <p:sldId id="429" r:id="rId57"/>
    <p:sldId id="430" r:id="rId58"/>
    <p:sldId id="431" r:id="rId59"/>
    <p:sldId id="432" r:id="rId60"/>
    <p:sldId id="433" r:id="rId61"/>
    <p:sldId id="434" r:id="rId62"/>
    <p:sldId id="435" r:id="rId63"/>
    <p:sldId id="437" r:id="rId64"/>
    <p:sldId id="438" r:id="rId65"/>
    <p:sldId id="439" r:id="rId66"/>
    <p:sldId id="440" r:id="rId67"/>
    <p:sldId id="441" r:id="rId68"/>
    <p:sldId id="442" r:id="rId69"/>
    <p:sldId id="444" r:id="rId70"/>
    <p:sldId id="445" r:id="rId71"/>
    <p:sldId id="446" r:id="rId72"/>
    <p:sldId id="447" r:id="rId73"/>
    <p:sldId id="448" r:id="rId74"/>
    <p:sldId id="449" r:id="rId75"/>
    <p:sldId id="450" r:id="rId76"/>
    <p:sldId id="521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993366"/>
    <a:srgbClr val="CC3399"/>
    <a:srgbClr val="777777"/>
    <a:srgbClr val="CC0000"/>
    <a:srgbClr val="CCEC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6" autoAdjust="0"/>
    <p:restoredTop sz="94495" autoAdjust="0"/>
  </p:normalViewPr>
  <p:slideViewPr>
    <p:cSldViewPr>
      <p:cViewPr varScale="1">
        <p:scale>
          <a:sx n="106" d="100"/>
          <a:sy n="106" d="100"/>
        </p:scale>
        <p:origin x="14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3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.wmf"/><Relationship Id="rId4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52.wmf"/><Relationship Id="rId1" Type="http://schemas.openxmlformats.org/officeDocument/2006/relationships/image" Target="../media/image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86.wmf"/><Relationship Id="rId3" Type="http://schemas.openxmlformats.org/officeDocument/2006/relationships/image" Target="../media/image5.wmf"/><Relationship Id="rId7" Type="http://schemas.openxmlformats.org/officeDocument/2006/relationships/image" Target="../media/image82.wmf"/><Relationship Id="rId12" Type="http://schemas.openxmlformats.org/officeDocument/2006/relationships/image" Target="../media/image85.wmf"/><Relationship Id="rId2" Type="http://schemas.openxmlformats.org/officeDocument/2006/relationships/image" Target="../media/image21.wmf"/><Relationship Id="rId1" Type="http://schemas.openxmlformats.org/officeDocument/2006/relationships/image" Target="../media/image79.wmf"/><Relationship Id="rId6" Type="http://schemas.openxmlformats.org/officeDocument/2006/relationships/image" Target="../media/image34.wmf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0" Type="http://schemas.openxmlformats.org/officeDocument/2006/relationships/image" Target="../media/image53.wmf"/><Relationship Id="rId4" Type="http://schemas.openxmlformats.org/officeDocument/2006/relationships/image" Target="../media/image80.wmf"/><Relationship Id="rId9" Type="http://schemas.openxmlformats.org/officeDocument/2006/relationships/image" Target="../media/image8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280BC6-7DA5-41C7-817B-883E561361FF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17E684C-7C65-4B46-922E-F71172660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52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7E684C-7C65-4B46-922E-F711726606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5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3EEE1-C3CC-4CA9-A9E5-B8905CE08B4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E0F84-4726-4001-9D98-CE576A8EF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97708-1AD1-4BF0-9E42-51C7F95F8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9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610E6-FCBE-452B-9DED-993DD6EC5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8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2B392-CABB-4A0D-94CE-FFD295F69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6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1BE9D-A28F-43EC-BC3B-49B665ED5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6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7DAFF-C4CD-4F2F-A614-FF4846CD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8B040-7BA5-4D1F-BD7A-FA9FFA390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4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D90A5-E747-4233-B0C1-8ABCB7AAC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BC517-B00A-4C7A-9593-E9407B22C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D6C4D-A4D0-4F07-A14A-09ABA8BC3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4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807D9-DA5C-4F5B-B508-CFAB722FF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3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CE484-C637-4600-A0B8-C9BC6EF2A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3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3D6DA16-0EAA-4785-969B-FF776D0CA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8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.wmf"/><Relationship Id="rId9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0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7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8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3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3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65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66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70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1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7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74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78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84.bin"/><Relationship Id="rId26" Type="http://schemas.openxmlformats.org/officeDocument/2006/relationships/oleObject" Target="../embeddings/oleObject88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83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82.wmf"/><Relationship Id="rId25" Type="http://schemas.openxmlformats.org/officeDocument/2006/relationships/image" Target="../media/image8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5.bin"/><Relationship Id="rId29" Type="http://schemas.openxmlformats.org/officeDocument/2006/relationships/image" Target="../media/image86.wmf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0.wmf"/><Relationship Id="rId24" Type="http://schemas.openxmlformats.org/officeDocument/2006/relationships/oleObject" Target="../embeddings/oleObject87.bin"/><Relationship Id="rId5" Type="http://schemas.openxmlformats.org/officeDocument/2006/relationships/image" Target="../media/image79.wmf"/><Relationship Id="rId15" Type="http://schemas.openxmlformats.org/officeDocument/2006/relationships/image" Target="../media/image34.wmf"/><Relationship Id="rId23" Type="http://schemas.openxmlformats.org/officeDocument/2006/relationships/image" Target="../media/image53.wmf"/><Relationship Id="rId28" Type="http://schemas.openxmlformats.org/officeDocument/2006/relationships/oleObject" Target="../embeddings/oleObject89.bin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82.bin"/><Relationship Id="rId22" Type="http://schemas.openxmlformats.org/officeDocument/2006/relationships/oleObject" Target="../embeddings/oleObject86.bin"/><Relationship Id="rId27" Type="http://schemas.openxmlformats.org/officeDocument/2006/relationships/image" Target="../media/image8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r>
              <a:rPr lang="en-US" smtClean="0"/>
              <a:t>Decision Making for Two Samples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95400"/>
            <a:ext cx="7772400" cy="1447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Case 5. Hypothesis Tests on the Ratio of Two Variances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1143000" y="3200400"/>
            <a:ext cx="762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Note that I am teaching this case out of order from the 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Notation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u="sng" smtClean="0"/>
              <a:t>Chapter 3:</a:t>
            </a:r>
            <a:endParaRPr lang="en-US" smtClean="0"/>
          </a:p>
          <a:p>
            <a:pPr lvl="1" eaLnBrk="1" hangingPunct="1"/>
            <a:r>
              <a:rPr lang="en-US" sz="2400" smtClean="0"/>
              <a:t>F(x) denotes the cumulative distribution function (CDF) of both discrete and continuous random variables.</a:t>
            </a:r>
          </a:p>
          <a:p>
            <a:pPr eaLnBrk="1" hangingPunct="1"/>
            <a:r>
              <a:rPr lang="en-US" u="sng" smtClean="0"/>
              <a:t>Chapter 5:</a:t>
            </a:r>
            <a:endParaRPr lang="en-US" smtClean="0"/>
          </a:p>
          <a:p>
            <a:pPr lvl="1" eaLnBrk="1" hangingPunct="1"/>
            <a:r>
              <a:rPr lang="en-US" sz="2400" smtClean="0"/>
              <a:t>The letter F is now used as a RANDOM VARIABLE. </a:t>
            </a:r>
          </a:p>
          <a:p>
            <a:pPr lvl="1" eaLnBrk="1" hangingPunct="1"/>
            <a:r>
              <a:rPr lang="en-US" sz="2400" smtClean="0"/>
              <a:t>The letter f is now used as a specific value of F</a:t>
            </a:r>
          </a:p>
          <a:p>
            <a:pPr lvl="2" eaLnBrk="1" hangingPunct="1"/>
            <a:r>
              <a:rPr lang="en-US" smtClean="0"/>
              <a:t>Analogy: X and x.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fld id="{16704A2E-70AD-4174-A09B-83873862E39B}" type="slidenum">
              <a:rPr lang="en-US" sz="1400" smtClean="0"/>
              <a:pPr algn="ctr"/>
              <a:t>11</a:t>
            </a:fld>
            <a:endParaRPr lang="en-US" sz="1400" smtClean="0"/>
          </a:p>
        </p:txBody>
      </p:sp>
      <p:sp>
        <p:nvSpPr>
          <p:cNvPr id="12293" name="WordArt 4"/>
          <p:cNvSpPr>
            <a:spLocks noChangeArrowheads="1" noChangeShapeType="1" noTextEdit="1"/>
          </p:cNvSpPr>
          <p:nvPr/>
        </p:nvSpPr>
        <p:spPr bwMode="auto">
          <a:xfrm>
            <a:off x="4191000" y="228600"/>
            <a:ext cx="2971800" cy="838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F(x) not equal to F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4648200" y="1752600"/>
            <a:ext cx="1376363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Chapter 3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7467600" y="1066800"/>
            <a:ext cx="1376363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Chapter 5</a:t>
            </a:r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 flipH="1" flipV="1">
            <a:off x="4648200" y="1143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 flipH="1" flipV="1">
            <a:off x="7162800" y="457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 Probability Distribution Function (pdf)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8178800" cy="4171950"/>
          </a:xfrm>
        </p:spPr>
        <p:txBody>
          <a:bodyPr/>
          <a:lstStyle/>
          <a:p>
            <a:pPr eaLnBrk="1" hangingPunct="1"/>
            <a:r>
              <a:rPr lang="en-US" smtClean="0"/>
              <a:t>W and Y are independent random variables that are each distributed </a:t>
            </a:r>
            <a:r>
              <a:rPr lang="en-US" smtClean="0">
                <a:latin typeface="Symbol" pitchFamily="18" charset="2"/>
              </a:rPr>
              <a:t>c</a:t>
            </a:r>
            <a:r>
              <a:rPr lang="en-US" baseline="30000" smtClean="0">
                <a:latin typeface="Symbol" pitchFamily="18" charset="2"/>
              </a:rPr>
              <a:t>2</a:t>
            </a:r>
            <a:r>
              <a:rPr lang="en-US" smtClean="0">
                <a:latin typeface="Symbol" pitchFamily="18" charset="2"/>
              </a:rPr>
              <a:t> </a:t>
            </a:r>
            <a:r>
              <a:rPr lang="en-US" smtClean="0"/>
              <a:t>with u and v degrees of freedom, respectively.</a:t>
            </a:r>
          </a:p>
          <a:p>
            <a:pPr eaLnBrk="1" hangingPunct="1"/>
            <a:r>
              <a:rPr lang="en-US" smtClean="0"/>
              <a:t>The statistic            ~ </a:t>
            </a:r>
            <a:r>
              <a:rPr lang="en-US" i="1" smtClean="0"/>
              <a:t>F</a:t>
            </a:r>
            <a:r>
              <a:rPr lang="en-US" i="1" baseline="-25000" smtClean="0"/>
              <a:t>u,v</a:t>
            </a:r>
            <a:r>
              <a:rPr lang="en-US" smtClean="0"/>
              <a:t> with pdf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fld id="{4B4ACCB1-8D19-428F-8613-762FFB4A49BA}" type="slidenum">
              <a:rPr lang="en-US" sz="1400" smtClean="0"/>
              <a:pPr algn="ctr"/>
              <a:t>12</a:t>
            </a:fld>
            <a:endParaRPr lang="en-US" sz="1400" smtClean="0"/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5006975" y="4800600"/>
          <a:ext cx="37004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3" imgW="1435100" imgH="203200" progId="Equation.3">
                  <p:embed/>
                </p:oleObj>
              </mc:Choice>
              <mc:Fallback>
                <p:oleObj name="Equation" r:id="rId3" imgW="1435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4800600"/>
                        <a:ext cx="37004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5"/>
          <p:cNvGraphicFramePr>
            <a:graphicFrameLocks noChangeAspect="1"/>
          </p:cNvGraphicFramePr>
          <p:nvPr/>
        </p:nvGraphicFramePr>
        <p:xfrm>
          <a:off x="3352800" y="3276600"/>
          <a:ext cx="9144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5" imgW="647419" imgH="393529" progId="Equation.3">
                  <p:embed/>
                </p:oleObj>
              </mc:Choice>
              <mc:Fallback>
                <p:oleObj name="Equation" r:id="rId5" imgW="647419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76600"/>
                        <a:ext cx="9144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86200"/>
            <a:ext cx="42672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2590800" y="4267200"/>
            <a:ext cx="8382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0" y="4267200"/>
            <a:ext cx="541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>
                <a:solidFill>
                  <a:srgbClr val="CC0000"/>
                </a:solidFill>
              </a:rPr>
              <a:t>F</a:t>
            </a:r>
            <a:r>
              <a:rPr lang="en-US" sz="1600" baseline="-25000">
                <a:solidFill>
                  <a:srgbClr val="CC0000"/>
                </a:solidFill>
              </a:rPr>
              <a:t>2,10</a:t>
            </a:r>
            <a:endParaRPr lang="en-US"/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0" y="4876800"/>
            <a:ext cx="541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</a:rPr>
              <a:t>F</a:t>
            </a:r>
            <a:r>
              <a:rPr lang="en-US" sz="1600" baseline="-25000">
                <a:solidFill>
                  <a:srgbClr val="0000FF"/>
                </a:solidFill>
              </a:rPr>
              <a:t>3,10</a:t>
            </a:r>
            <a:endParaRPr lang="en-US"/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1752600" y="4876800"/>
            <a:ext cx="611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>
                <a:solidFill>
                  <a:srgbClr val="FF33CC"/>
                </a:solidFill>
              </a:rPr>
              <a:t>F</a:t>
            </a:r>
            <a:r>
              <a:rPr lang="en-US" sz="1600" baseline="-25000">
                <a:solidFill>
                  <a:srgbClr val="FF33CC"/>
                </a:solidFill>
              </a:rPr>
              <a:t>12,10</a:t>
            </a:r>
            <a:endParaRPr lang="en-US"/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1752600" y="4343400"/>
            <a:ext cx="681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>
                <a:solidFill>
                  <a:srgbClr val="66FF66"/>
                </a:solidFill>
              </a:rPr>
              <a:t>F</a:t>
            </a:r>
            <a:r>
              <a:rPr lang="en-US" sz="1600" baseline="-25000">
                <a:solidFill>
                  <a:srgbClr val="66FF66"/>
                </a:solidFill>
              </a:rPr>
              <a:t>200,10</a:t>
            </a:r>
            <a:endParaRPr lang="en-US" sz="1600"/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0" y="3505200"/>
            <a:ext cx="682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/>
              <a:t> f(x)</a:t>
            </a:r>
          </a:p>
        </p:txBody>
      </p: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4648200" y="6172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i="1"/>
              <a:t>x</a:t>
            </a:r>
            <a:endParaRPr lang="en-US"/>
          </a:p>
        </p:txBody>
      </p:sp>
      <p:sp>
        <p:nvSpPr>
          <p:cNvPr id="13327" name="Text Box 14"/>
          <p:cNvSpPr txBox="1">
            <a:spLocks noChangeArrowheads="1"/>
          </p:cNvSpPr>
          <p:nvPr/>
        </p:nvSpPr>
        <p:spPr bwMode="auto">
          <a:xfrm>
            <a:off x="6858000" y="6248400"/>
            <a:ext cx="213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Eq.’s 5-18 and 5-19 page 225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Important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The critical values of f that correspond to </a:t>
            </a:r>
            <a:r>
              <a:rPr lang="en-US" smtClean="0">
                <a:latin typeface="Symbol" pitchFamily="18" charset="2"/>
              </a:rPr>
              <a:t>a (</a:t>
            </a:r>
            <a:r>
              <a:rPr lang="en-US" smtClean="0"/>
              <a:t>one-sided tests) or </a:t>
            </a:r>
            <a:r>
              <a:rPr lang="en-US" smtClean="0">
                <a:latin typeface="Symbol" pitchFamily="18" charset="2"/>
              </a:rPr>
              <a:t>a/2 (</a:t>
            </a:r>
            <a:r>
              <a:rPr lang="en-US" smtClean="0"/>
              <a:t>two-sided test) have a special relationship: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fld id="{72C25CF2-D10D-4E3F-8686-BFCD9416CD85}" type="slidenum">
              <a:rPr lang="en-US" sz="1400" smtClean="0"/>
              <a:pPr algn="ctr"/>
              <a:t>13</a:t>
            </a:fld>
            <a:endParaRPr lang="en-US" sz="1400" smtClean="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81400"/>
            <a:ext cx="3810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5562600" y="487680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Symbol" pitchFamily="18" charset="2"/>
              </a:rPr>
              <a:t> a</a:t>
            </a:r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3124200" y="3733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1905000" y="365760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Symbol" pitchFamily="18" charset="2"/>
              </a:rPr>
              <a:t> a</a:t>
            </a:r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>
            <a:off x="2667000" y="40386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5029200" y="5486400"/>
          <a:ext cx="7493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4" imgW="583947" imgH="241195" progId="Equation.3">
                  <p:embed/>
                </p:oleObj>
              </mc:Choice>
              <mc:Fallback>
                <p:oleObj name="Equation" r:id="rId4" imgW="583947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486400"/>
                        <a:ext cx="749300" cy="307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2743200" y="5486400"/>
          <a:ext cx="8636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6" imgW="672808" imgH="241195" progId="Equation.3">
                  <p:embed/>
                </p:oleObj>
              </mc:Choice>
              <mc:Fallback>
                <p:oleObj name="Equation" r:id="rId6" imgW="672808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486400"/>
                        <a:ext cx="8636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5486400" y="2819400"/>
          <a:ext cx="30480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8" imgW="1409700" imgH="457200" progId="Equation.3">
                  <p:embed/>
                </p:oleObj>
              </mc:Choice>
              <mc:Fallback>
                <p:oleObj name="Equation" r:id="rId8" imgW="14097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3048000" cy="9890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WordArt 13"/>
          <p:cNvSpPr>
            <a:spLocks noChangeArrowheads="1" noChangeShapeType="1" noTextEdit="1"/>
          </p:cNvSpPr>
          <p:nvPr/>
        </p:nvSpPr>
        <p:spPr bwMode="auto">
          <a:xfrm>
            <a:off x="5029200" y="3962400"/>
            <a:ext cx="2514600" cy="533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Notice: order of n's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Practice with the F table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>
          <a:xfrm>
            <a:off x="304800" y="1752600"/>
            <a:ext cx="8458200" cy="4114800"/>
          </a:xfrm>
        </p:spPr>
        <p:txBody>
          <a:bodyPr/>
          <a:lstStyle/>
          <a:p>
            <a:r>
              <a:rPr lang="en-US" smtClean="0"/>
              <a:t>X is ~ F with 2 and 4 degrees of freedom</a:t>
            </a:r>
          </a:p>
          <a:p>
            <a:r>
              <a:rPr lang="en-US" smtClean="0"/>
              <a:t>Find A such that</a:t>
            </a:r>
          </a:p>
          <a:p>
            <a:pPr lvl="1"/>
            <a:r>
              <a:rPr lang="en-US" smtClean="0"/>
              <a:t>P(X &gt; A) = .01</a:t>
            </a:r>
          </a:p>
          <a:p>
            <a:pPr lvl="1"/>
            <a:r>
              <a:rPr lang="en-US" smtClean="0"/>
              <a:t>P( X &gt; A) = .05</a:t>
            </a:r>
          </a:p>
          <a:p>
            <a:pPr lvl="1"/>
            <a:r>
              <a:rPr lang="en-US" smtClean="0"/>
              <a:t>P(X &gt; A) = .95</a:t>
            </a:r>
          </a:p>
          <a:p>
            <a:pPr lvl="1"/>
            <a:r>
              <a:rPr lang="en-US" smtClean="0"/>
              <a:t>P(X &lt; A) = .025</a:t>
            </a:r>
          </a:p>
          <a:p>
            <a:pPr lvl="1"/>
            <a:endParaRPr lang="en-US" smtClean="0"/>
          </a:p>
        </p:txBody>
      </p:sp>
      <p:sp>
        <p:nvSpPr>
          <p:cNvPr id="1536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E5722E-E3E5-42C5-895E-B9F30C101C43}" type="slidenum">
              <a:rPr lang="en-US" sz="1400" smtClean="0"/>
              <a:pPr/>
              <a:t>14</a:t>
            </a:fld>
            <a:endParaRPr lang="en-US" sz="1400" smtClean="0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609600" y="5410200"/>
            <a:ext cx="6248400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TI-83,84: 2</a:t>
            </a:r>
            <a:r>
              <a:rPr lang="en-US" baseline="30000"/>
              <a:t>nd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DIST  Fcdf(start, end, u, v) 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Test Procedure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z="2200" smtClean="0"/>
              <a:t>A hypothesis testing procedure for the equality of two variances is based on the following result.</a:t>
            </a:r>
          </a:p>
          <a:p>
            <a:pPr eaLnBrk="1" hangingPunct="1"/>
            <a:r>
              <a:rPr lang="en-US" smtClean="0"/>
              <a:t>The statistic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</a:t>
            </a:r>
            <a:r>
              <a:rPr lang="en-US" smtClean="0">
                <a:latin typeface="Symbol" pitchFamily="18" charset="2"/>
              </a:rPr>
              <a:t>s</a:t>
            </a:r>
            <a:r>
              <a:rPr lang="en-US" baseline="30000" smtClean="0">
                <a:latin typeface="Symbol" pitchFamily="18" charset="2"/>
              </a:rPr>
              <a:t>2</a:t>
            </a:r>
            <a:r>
              <a:rPr lang="en-US" baseline="-25000" smtClean="0">
                <a:latin typeface="Symbol" pitchFamily="18" charset="2"/>
              </a:rPr>
              <a:t>1</a:t>
            </a:r>
            <a:r>
              <a:rPr lang="en-US" smtClean="0">
                <a:latin typeface="Symbol" pitchFamily="18" charset="2"/>
              </a:rPr>
              <a:t> = s</a:t>
            </a:r>
            <a:r>
              <a:rPr lang="en-US" baseline="30000" smtClean="0">
                <a:latin typeface="Symbol" pitchFamily="18" charset="2"/>
              </a:rPr>
              <a:t>2</a:t>
            </a:r>
            <a:r>
              <a:rPr lang="en-US" baseline="-25000" smtClean="0">
                <a:latin typeface="Symbol" pitchFamily="18" charset="2"/>
              </a:rPr>
              <a:t>2</a:t>
            </a:r>
            <a:r>
              <a:rPr lang="en-US" smtClean="0">
                <a:latin typeface="Symbol" pitchFamily="18" charset="2"/>
              </a:rPr>
              <a:t>, </a:t>
            </a:r>
            <a:r>
              <a:rPr lang="en-US" smtClean="0"/>
              <a:t>then </a:t>
            </a:r>
            <a:endParaRPr lang="en-US" baseline="-25000" smtClean="0">
              <a:latin typeface="Symbol" pitchFamily="18" charset="2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fld id="{D6C1D8D3-EFBE-4141-9CB3-49D0789E8CBD}" type="slidenum">
              <a:rPr lang="en-US" sz="1400" smtClean="0"/>
              <a:pPr algn="ctr"/>
              <a:t>15</a:t>
            </a:fld>
            <a:endParaRPr lang="en-US" sz="1400" smtClean="0"/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3810000" y="2667000"/>
          <a:ext cx="309721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Equation" r:id="rId5" imgW="1371600" imgH="457200" progId="Equation.3">
                  <p:embed/>
                </p:oleObj>
              </mc:Choice>
              <mc:Fallback>
                <p:oleObj name="Equation" r:id="rId5" imgW="13716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3097213" cy="10318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9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1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0"/>
          <p:cNvGraphicFramePr>
            <a:graphicFrameLocks noChangeAspect="1"/>
          </p:cNvGraphicFramePr>
          <p:nvPr/>
        </p:nvGraphicFramePr>
        <p:xfrm>
          <a:off x="4191000" y="4419600"/>
          <a:ext cx="24955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name="Equation" r:id="rId8" imgW="1104900" imgH="457200" progId="Equation.3">
                  <p:embed/>
                </p:oleObj>
              </mc:Choice>
              <mc:Fallback>
                <p:oleObj name="Equation" r:id="rId8" imgW="11049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419600"/>
                        <a:ext cx="2495550" cy="1031875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82613" y="4859338"/>
          <a:ext cx="8699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Equation" r:id="rId3" imgW="495085" imgH="457002" progId="Equation.3">
                  <p:embed/>
                </p:oleObj>
              </mc:Choice>
              <mc:Fallback>
                <p:oleObj name="Equation" r:id="rId3" imgW="495085" imgH="45700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4859338"/>
                        <a:ext cx="869950" cy="8064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790575" y="1484313"/>
          <a:ext cx="7561263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Equation" r:id="rId5" imgW="3581400" imgH="711200" progId="Equation.3">
                  <p:embed/>
                </p:oleObj>
              </mc:Choice>
              <mc:Fallback>
                <p:oleObj name="Equation" r:id="rId5" imgW="35814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1484313"/>
                        <a:ext cx="7561263" cy="15017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anchor="ctr">
            <a:normAutofit fontScale="60000" lnSpcReduction="2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Case 5: Test of Hypothesis on Equality of Two Variances</a:t>
            </a:r>
          </a:p>
        </p:txBody>
      </p:sp>
      <p:sp>
        <p:nvSpPr>
          <p:cNvPr id="1741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8A2CAE-5574-4722-A224-D2331A79DFE5}" type="slidenum">
              <a:rPr lang="en-US" sz="1400" smtClean="0"/>
              <a:pPr/>
              <a:t>16</a:t>
            </a:fld>
            <a:endParaRPr lang="en-US" sz="1400" smtClean="0"/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762000" y="3048000"/>
          <a:ext cx="2198688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Equation" r:id="rId7" imgW="1041400" imgH="927100" progId="Equation.3">
                  <p:embed/>
                </p:oleObj>
              </mc:Choice>
              <mc:Fallback>
                <p:oleObj name="Equation" r:id="rId7" imgW="1041400" imgH="927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48000"/>
                        <a:ext cx="2198688" cy="19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5"/>
          <p:cNvGraphicFramePr>
            <a:graphicFrameLocks noChangeAspect="1"/>
          </p:cNvGraphicFramePr>
          <p:nvPr/>
        </p:nvGraphicFramePr>
        <p:xfrm>
          <a:off x="3733800" y="3048000"/>
          <a:ext cx="19304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Equation" r:id="rId9" imgW="914400" imgH="482600" progId="Equation.3">
                  <p:embed/>
                </p:oleObj>
              </mc:Choice>
              <mc:Fallback>
                <p:oleObj name="Equation" r:id="rId9" imgW="9144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48000"/>
                        <a:ext cx="19304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6"/>
          <p:cNvGraphicFramePr>
            <a:graphicFrameLocks noChangeAspect="1"/>
          </p:cNvGraphicFramePr>
          <p:nvPr/>
        </p:nvGraphicFramePr>
        <p:xfrm>
          <a:off x="6477000" y="3048000"/>
          <a:ext cx="19843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" name="Equation" r:id="rId11" imgW="939392" imgH="482391" progId="Equation.3">
                  <p:embed/>
                </p:oleObj>
              </mc:Choice>
              <mc:Fallback>
                <p:oleObj name="Equation" r:id="rId11" imgW="939392" imgH="4823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048000"/>
                        <a:ext cx="19843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5935663"/>
            <a:ext cx="2743200" cy="369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/>
              <a:t>Reject H</a:t>
            </a:r>
            <a:r>
              <a:rPr lang="en-US" sz="1800" baseline="-25000" dirty="0"/>
              <a:t>0</a:t>
            </a:r>
            <a:r>
              <a:rPr lang="en-US" sz="1800" dirty="0"/>
              <a:t>  if p-value  is &lt; </a:t>
            </a:r>
            <a:r>
              <a:rPr lang="en-US" sz="1800" dirty="0">
                <a:latin typeface="Symbol" pitchFamily="18" charset="2"/>
              </a:rPr>
              <a:t>a</a:t>
            </a:r>
          </a:p>
        </p:txBody>
      </p:sp>
      <p:sp>
        <p:nvSpPr>
          <p:cNvPr id="17418" name="TextBox 9"/>
          <p:cNvSpPr txBox="1">
            <a:spLocks noChangeArrowheads="1"/>
          </p:cNvSpPr>
          <p:nvPr/>
        </p:nvSpPr>
        <p:spPr bwMode="auto">
          <a:xfrm>
            <a:off x="3505200" y="4735513"/>
            <a:ext cx="4953000" cy="1200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TI-84:  </a:t>
            </a:r>
          </a:p>
          <a:p>
            <a:r>
              <a:rPr lang="en-US"/>
              <a:t>STAT→TESTS→E: 2-SampFTest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85200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 Two-Sided Confidence Interval on Equality of Population Variances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A (1-</a:t>
            </a:r>
            <a:r>
              <a:rPr lang="en-US" smtClean="0">
                <a:latin typeface="Symbol" pitchFamily="18" charset="2"/>
              </a:rPr>
              <a:t>a)%</a:t>
            </a:r>
            <a:r>
              <a:rPr lang="en-US" smtClean="0"/>
              <a:t> confidence interval on the true difference between means is given by L and U: 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fld id="{B0FA155A-0F28-4BF5-AA73-FBCDC4AEB443}" type="slidenum">
              <a:rPr lang="en-US" sz="1400" smtClean="0"/>
              <a:pPr algn="ctr"/>
              <a:t>17</a:t>
            </a:fld>
            <a:endParaRPr lang="en-US" sz="1400" smtClean="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657600" y="2895600"/>
            <a:ext cx="1905000" cy="854075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L: lower value</a:t>
            </a:r>
          </a:p>
          <a:p>
            <a:pPr>
              <a:spcBef>
                <a:spcPct val="50000"/>
              </a:spcBef>
            </a:pPr>
            <a:r>
              <a:rPr lang="en-US" sz="2000"/>
              <a:t>U: Upper value</a:t>
            </a:r>
          </a:p>
        </p:txBody>
      </p:sp>
      <p:graphicFrame>
        <p:nvGraphicFramePr>
          <p:cNvPr id="18438" name="Object 7"/>
          <p:cNvGraphicFramePr>
            <a:graphicFrameLocks noChangeAspect="1"/>
          </p:cNvGraphicFramePr>
          <p:nvPr/>
        </p:nvGraphicFramePr>
        <p:xfrm>
          <a:off x="685800" y="3276600"/>
          <a:ext cx="24526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3" imgW="1435100" imgH="1651000" progId="Equation.3">
                  <p:embed/>
                </p:oleObj>
              </mc:Choice>
              <mc:Fallback>
                <p:oleObj name="Equation" r:id="rId3" imgW="1435100" imgH="165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76600"/>
                        <a:ext cx="2452688" cy="28194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3886200" y="4267200"/>
            <a:ext cx="4953000" cy="8302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No stats function for L and U in the TI-83/84 series.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85200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One-Sided Confidence Interval on Equality of Population Variances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A (1-</a:t>
            </a:r>
            <a:r>
              <a:rPr lang="en-US" smtClean="0">
                <a:latin typeface="Symbol" pitchFamily="18" charset="2"/>
              </a:rPr>
              <a:t>a)%</a:t>
            </a:r>
            <a:r>
              <a:rPr lang="en-US" smtClean="0"/>
              <a:t> confidence interval on the true difference between means is given by L and U: 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fld id="{DB91EF50-A52C-4E47-A113-7BB64B6AB921}" type="slidenum">
              <a:rPr lang="en-US" sz="1400" smtClean="0"/>
              <a:pPr algn="ctr"/>
              <a:t>18</a:t>
            </a:fld>
            <a:endParaRPr lang="en-US" sz="1400" smtClean="0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6934200" y="3657600"/>
            <a:ext cx="1905000" cy="854075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L: lower value</a:t>
            </a:r>
          </a:p>
          <a:p>
            <a:pPr>
              <a:spcBef>
                <a:spcPct val="50000"/>
              </a:spcBef>
            </a:pPr>
            <a:r>
              <a:rPr lang="en-US" sz="2000"/>
              <a:t>U: Upper value</a:t>
            </a:r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3200400" y="2819400"/>
          <a:ext cx="1893888" cy="33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3" imgW="1193800" imgH="2133600" progId="Equation.3">
                  <p:embed/>
                </p:oleObj>
              </mc:Choice>
              <mc:Fallback>
                <p:oleObj name="Equation" r:id="rId3" imgW="1193800" imgH="213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19400"/>
                        <a:ext cx="1893888" cy="338296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Case 5: Computing the p-value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5E125-4393-414F-89EB-A81A401B598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7133" y="1371600"/>
            <a:ext cx="603249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Clearly state the null and alternative hypotheses, H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and H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Determine the numerical value of the test statistic, </a:t>
            </a:r>
            <a:r>
              <a:rPr lang="en-US" sz="1600" i="1" dirty="0" smtClean="0"/>
              <a:t>f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</a:t>
            </a:r>
            <a:endParaRPr lang="en-US" sz="1600" baseline="-25000" dirty="0" smtClean="0"/>
          </a:p>
          <a:p>
            <a:r>
              <a:rPr lang="en-US" sz="1600" dirty="0" smtClean="0"/>
              <a:t>3.    Plot the </a:t>
            </a:r>
            <a:r>
              <a:rPr lang="en-US" sz="1600" dirty="0" err="1" smtClean="0"/>
              <a:t>pdf</a:t>
            </a:r>
            <a:r>
              <a:rPr lang="en-US" sz="1600" dirty="0" smtClean="0"/>
              <a:t> of  F </a:t>
            </a:r>
            <a:r>
              <a:rPr lang="en-US" sz="1600" baseline="30000" dirty="0" smtClean="0"/>
              <a:t>  </a:t>
            </a:r>
            <a:r>
              <a:rPr lang="en-US" sz="1600" dirty="0" smtClean="0"/>
              <a:t> (Recall that the lowest value is 0)</a:t>
            </a:r>
            <a:endParaRPr lang="en-US" sz="1600" baseline="-25000" dirty="0"/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chemeClr val="accent2"/>
                </a:solidFill>
              </a:rPr>
              <a:t>If you have a </a:t>
            </a:r>
            <a:r>
              <a:rPr lang="en-US" sz="1600" u="sng" dirty="0" smtClean="0">
                <a:solidFill>
                  <a:schemeClr val="accent2"/>
                </a:solidFill>
              </a:rPr>
              <a:t>two-sided </a:t>
            </a:r>
            <a:r>
              <a:rPr lang="en-US" sz="1600" dirty="0" smtClean="0">
                <a:solidFill>
                  <a:schemeClr val="accent2"/>
                </a:solidFill>
              </a:rPr>
              <a:t>hypothesis test and the </a:t>
            </a:r>
            <a:r>
              <a:rPr lang="en-US" sz="1600" u="sng" dirty="0" smtClean="0">
                <a:solidFill>
                  <a:schemeClr val="accent2"/>
                </a:solidFill>
              </a:rPr>
              <a:t>test statistic is “closer to zero than to the right tail of the </a:t>
            </a:r>
            <a:r>
              <a:rPr lang="en-US" sz="1600" u="sng" dirty="0" err="1" smtClean="0">
                <a:solidFill>
                  <a:schemeClr val="accent2"/>
                </a:solidFill>
              </a:rPr>
              <a:t>pdf</a:t>
            </a:r>
            <a:r>
              <a:rPr lang="en-US" sz="1600" u="sng" dirty="0" smtClean="0">
                <a:solidFill>
                  <a:schemeClr val="accent2"/>
                </a:solidFill>
              </a:rPr>
              <a:t>” </a:t>
            </a:r>
            <a:r>
              <a:rPr lang="en-US" sz="1600" dirty="0" smtClean="0">
                <a:solidFill>
                  <a:schemeClr val="accent2"/>
                </a:solidFill>
              </a:rPr>
              <a:t>  the p-value is 2x (area </a:t>
            </a:r>
            <a:r>
              <a:rPr lang="en-US" sz="1600" u="sng" dirty="0" smtClean="0">
                <a:solidFill>
                  <a:schemeClr val="accent2"/>
                </a:solidFill>
              </a:rPr>
              <a:t>below</a:t>
            </a:r>
            <a:r>
              <a:rPr lang="en-US" sz="1600" dirty="0" smtClean="0">
                <a:solidFill>
                  <a:schemeClr val="accent2"/>
                </a:solidFill>
              </a:rPr>
              <a:t> the test statistic)</a:t>
            </a:r>
          </a:p>
          <a:p>
            <a:endParaRPr lang="en-US" sz="1600" dirty="0" smtClean="0">
              <a:solidFill>
                <a:schemeClr val="accent2"/>
              </a:solidFill>
            </a:endParaRPr>
          </a:p>
          <a:p>
            <a:r>
              <a:rPr lang="en-US" sz="1600" dirty="0" smtClean="0">
                <a:solidFill>
                  <a:schemeClr val="accent2"/>
                </a:solidFill>
              </a:rPr>
              <a:t>If you have a </a:t>
            </a:r>
            <a:r>
              <a:rPr lang="en-US" sz="1600" u="sng" dirty="0" smtClean="0">
                <a:solidFill>
                  <a:schemeClr val="accent2"/>
                </a:solidFill>
              </a:rPr>
              <a:t>two-sided</a:t>
            </a:r>
            <a:r>
              <a:rPr lang="en-US" sz="1600" dirty="0" smtClean="0">
                <a:solidFill>
                  <a:schemeClr val="accent2"/>
                </a:solidFill>
              </a:rPr>
              <a:t> hypothesis test and the </a:t>
            </a:r>
            <a:r>
              <a:rPr lang="en-US" sz="1600" u="sng" dirty="0" smtClean="0">
                <a:solidFill>
                  <a:schemeClr val="accent2"/>
                </a:solidFill>
              </a:rPr>
              <a:t>test statistic is “closer to the right tail of the </a:t>
            </a:r>
            <a:r>
              <a:rPr lang="en-US" sz="1600" u="sng" dirty="0" err="1" smtClean="0">
                <a:solidFill>
                  <a:schemeClr val="accent2"/>
                </a:solidFill>
              </a:rPr>
              <a:t>pdf</a:t>
            </a:r>
            <a:r>
              <a:rPr lang="en-US" sz="1600" u="sng" dirty="0" smtClean="0">
                <a:solidFill>
                  <a:schemeClr val="accent2"/>
                </a:solidFill>
              </a:rPr>
              <a:t>” </a:t>
            </a:r>
            <a:r>
              <a:rPr lang="en-US" sz="1600" dirty="0" smtClean="0">
                <a:solidFill>
                  <a:schemeClr val="accent2"/>
                </a:solidFill>
              </a:rPr>
              <a:t> the p-value is 2x (area </a:t>
            </a:r>
            <a:r>
              <a:rPr lang="en-US" sz="1600" u="sng" dirty="0" smtClean="0">
                <a:solidFill>
                  <a:schemeClr val="accent2"/>
                </a:solidFill>
              </a:rPr>
              <a:t>above</a:t>
            </a:r>
            <a:r>
              <a:rPr lang="en-US" sz="1600" dirty="0" smtClean="0">
                <a:solidFill>
                  <a:schemeClr val="accent2"/>
                </a:solidFill>
              </a:rPr>
              <a:t> the test statistic).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8000"/>
                </a:solidFill>
              </a:rPr>
              <a:t>If you have a </a:t>
            </a:r>
            <a:r>
              <a:rPr lang="en-US" sz="1600" u="sng" dirty="0" smtClean="0">
                <a:solidFill>
                  <a:srgbClr val="008000"/>
                </a:solidFill>
              </a:rPr>
              <a:t>one-sided</a:t>
            </a:r>
            <a:r>
              <a:rPr lang="en-US" sz="1600" dirty="0" smtClean="0">
                <a:solidFill>
                  <a:srgbClr val="008000"/>
                </a:solidFill>
              </a:rPr>
              <a:t> upper hypothesis test, the p-value is the area </a:t>
            </a:r>
            <a:r>
              <a:rPr lang="en-US" sz="1600" u="sng" dirty="0" smtClean="0">
                <a:solidFill>
                  <a:srgbClr val="008000"/>
                </a:solidFill>
              </a:rPr>
              <a:t>above</a:t>
            </a:r>
            <a:r>
              <a:rPr lang="en-US" sz="1600" dirty="0" smtClean="0">
                <a:solidFill>
                  <a:srgbClr val="008000"/>
                </a:solidFill>
              </a:rPr>
              <a:t> the test statistic.  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>
                <a:solidFill>
                  <a:srgbClr val="CC0000"/>
                </a:solidFill>
              </a:rPr>
              <a:t>If you have a </a:t>
            </a:r>
            <a:r>
              <a:rPr lang="en-US" sz="1600" u="sng" dirty="0" smtClean="0">
                <a:solidFill>
                  <a:srgbClr val="CC0000"/>
                </a:solidFill>
              </a:rPr>
              <a:t>one-sided</a:t>
            </a:r>
            <a:r>
              <a:rPr lang="en-US" sz="1600" dirty="0" smtClean="0">
                <a:solidFill>
                  <a:srgbClr val="CC0000"/>
                </a:solidFill>
              </a:rPr>
              <a:t> lower hypothesis test, the p-value is the area </a:t>
            </a:r>
            <a:r>
              <a:rPr lang="en-US" sz="1600" u="sng" dirty="0" smtClean="0">
                <a:solidFill>
                  <a:srgbClr val="CC0000"/>
                </a:solidFill>
              </a:rPr>
              <a:t>below</a:t>
            </a:r>
            <a:r>
              <a:rPr lang="en-US" sz="1600" dirty="0" smtClean="0">
                <a:solidFill>
                  <a:srgbClr val="CC0000"/>
                </a:solidFill>
              </a:rPr>
              <a:t> the test statistic.  </a:t>
            </a:r>
            <a:endParaRPr lang="en-US" sz="1600" dirty="0">
              <a:solidFill>
                <a:srgbClr val="CC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477000" y="2362200"/>
            <a:ext cx="1447800" cy="104295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1800" kern="0" dirty="0" smtClean="0">
                <a:solidFill>
                  <a:schemeClr val="accent2"/>
                </a:solidFill>
              </a:rPr>
              <a:t>Two-sided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77000" y="4114800"/>
            <a:ext cx="2057400" cy="990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1800" kern="0" dirty="0" smtClean="0">
                <a:solidFill>
                  <a:srgbClr val="008000"/>
                </a:solidFill>
              </a:rPr>
              <a:t>One-sided upper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379632" y="5359398"/>
            <a:ext cx="2307167" cy="83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1800" kern="0" dirty="0" smtClean="0">
                <a:solidFill>
                  <a:srgbClr val="CC0000"/>
                </a:solidFill>
              </a:rPr>
              <a:t>One-sided lower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083501"/>
              </p:ext>
            </p:extLst>
          </p:nvPr>
        </p:nvGraphicFramePr>
        <p:xfrm>
          <a:off x="6493933" y="2819400"/>
          <a:ext cx="1172635" cy="707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4" name="Equation" r:id="rId3" imgW="799920" imgH="482400" progId="Equation.3">
                  <p:embed/>
                </p:oleObj>
              </mc:Choice>
              <mc:Fallback>
                <p:oleObj name="Equation" r:id="rId3" imgW="7999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3933" y="2819400"/>
                        <a:ext cx="1172635" cy="707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396657"/>
              </p:ext>
            </p:extLst>
          </p:nvPr>
        </p:nvGraphicFramePr>
        <p:xfrm>
          <a:off x="6677326" y="4495800"/>
          <a:ext cx="11715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5" name="Equation" r:id="rId5" imgW="799920" imgH="482400" progId="Equation.3">
                  <p:embed/>
                </p:oleObj>
              </mc:Choice>
              <mc:Fallback>
                <p:oleObj name="Equation" r:id="rId5" imgW="79992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326" y="4495800"/>
                        <a:ext cx="11715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499256"/>
              </p:ext>
            </p:extLst>
          </p:nvPr>
        </p:nvGraphicFramePr>
        <p:xfrm>
          <a:off x="6753225" y="5756727"/>
          <a:ext cx="11715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6" name="Equation" r:id="rId7" imgW="799920" imgH="482400" progId="Equation.3">
                  <p:embed/>
                </p:oleObj>
              </mc:Choice>
              <mc:Fallback>
                <p:oleObj name="Equation" r:id="rId7" imgW="79992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5" y="5756727"/>
                        <a:ext cx="11715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88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True Story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In the 1980’s, the Hughes Aircraft Co. (HAC) bought cryogenic coolers for their Bradley Fighting Vehicle night vision assemblies from two different vendors:</a:t>
            </a:r>
          </a:p>
          <a:p>
            <a:pPr lvl="1"/>
            <a:r>
              <a:rPr lang="en-US" sz="2000" smtClean="0">
                <a:solidFill>
                  <a:schemeClr val="accent2"/>
                </a:solidFill>
              </a:rPr>
              <a:t>Hughes Aircraft Co. (HAC) Santa Barbara (in-house)</a:t>
            </a:r>
          </a:p>
          <a:p>
            <a:pPr lvl="1"/>
            <a:r>
              <a:rPr lang="en-US" sz="2000" smtClean="0">
                <a:solidFill>
                  <a:schemeClr val="accent2"/>
                </a:solidFill>
              </a:rPr>
              <a:t>BAC  (out-of-house)</a:t>
            </a:r>
          </a:p>
          <a:p>
            <a:r>
              <a:rPr lang="en-US" sz="2000" smtClean="0"/>
              <a:t>After installation into the Bradley Fighting Vehicles, the HAC coolers seemed to be  failing sooner than the BAC coolers</a:t>
            </a:r>
          </a:p>
          <a:p>
            <a:r>
              <a:rPr lang="en-US" sz="2000" smtClean="0"/>
              <a:t>How could the engineers determine if there was a significant difference between the mean lives of the HAC coolers and the BAC coolers?</a:t>
            </a:r>
          </a:p>
        </p:txBody>
      </p:sp>
      <p:sp>
        <p:nvSpPr>
          <p:cNvPr id="73732" name="WordArt 4"/>
          <p:cNvSpPr>
            <a:spLocks noChangeArrowheads="1" noChangeShapeType="1" noTextEdit="1"/>
          </p:cNvSpPr>
          <p:nvPr/>
        </p:nvSpPr>
        <p:spPr bwMode="auto">
          <a:xfrm>
            <a:off x="1828800" y="5410200"/>
            <a:ext cx="6076950" cy="87471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Use IEE 380 Chapter 5 methods! </a:t>
            </a:r>
          </a:p>
        </p:txBody>
      </p:sp>
      <p:sp>
        <p:nvSpPr>
          <p:cNvPr id="30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EC687E-90A3-4C7A-B4E7-6920151F460B}" type="slidenum">
              <a:rPr lang="en-US" sz="1400" smtClean="0"/>
              <a:pPr/>
              <a:t>2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95600"/>
            <a:ext cx="7772400" cy="1447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Case 2. Hypothesis tests on the difference between two means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variances unknown but assumed to be </a:t>
            </a:r>
            <a:r>
              <a:rPr lang="en-US" b="1" i="1" dirty="0" smtClean="0">
                <a:solidFill>
                  <a:srgbClr val="008000"/>
                </a:solidFill>
              </a:rPr>
              <a:t>equal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b="1" i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24000" y="42672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Case 5 two-sided test on the data FIRST.</a:t>
            </a:r>
          </a:p>
          <a:p>
            <a:endParaRPr lang="en-US" dirty="0" smtClean="0"/>
          </a:p>
          <a:p>
            <a:r>
              <a:rPr lang="en-US" dirty="0" smtClean="0"/>
              <a:t>If you Fail to Reject H</a:t>
            </a:r>
            <a:r>
              <a:rPr lang="en-US" baseline="-25000" dirty="0" smtClean="0"/>
              <a:t>0</a:t>
            </a:r>
            <a:r>
              <a:rPr lang="en-US" dirty="0" smtClean="0"/>
              <a:t> from Case 5, then you do a Case 2.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US" sz="2400" smtClean="0"/>
              <a:t>The statistic</a:t>
            </a:r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where </a:t>
            </a:r>
            <a:r>
              <a:rPr lang="en-US" sz="2400" i="1" smtClean="0"/>
              <a:t>S</a:t>
            </a:r>
            <a:r>
              <a:rPr lang="en-US" sz="2400" i="1" baseline="-25000" smtClean="0"/>
              <a:t>1</a:t>
            </a:r>
            <a:r>
              <a:rPr lang="en-US" sz="2400" i="1" baseline="30000" smtClean="0"/>
              <a:t>2</a:t>
            </a:r>
            <a:r>
              <a:rPr lang="en-US" sz="2400" smtClean="0"/>
              <a:t> and </a:t>
            </a:r>
            <a:r>
              <a:rPr lang="en-US" sz="2400" i="1" smtClean="0"/>
              <a:t>S</a:t>
            </a:r>
            <a:r>
              <a:rPr lang="en-US" sz="2400" i="1" baseline="-25000" smtClean="0"/>
              <a:t>1</a:t>
            </a:r>
            <a:r>
              <a:rPr lang="en-US" sz="2400" i="1" baseline="30000" smtClean="0"/>
              <a:t>2</a:t>
            </a:r>
            <a:r>
              <a:rPr lang="en-US" sz="2400" smtClean="0"/>
              <a:t> are the sample variances of samples 1 and 2, respectively</a:t>
            </a:r>
          </a:p>
          <a:p>
            <a:r>
              <a:rPr lang="en-US" sz="2400" i="1" smtClean="0"/>
              <a:t>n</a:t>
            </a:r>
            <a:r>
              <a:rPr lang="en-US" sz="2400" i="1" baseline="-25000" smtClean="0"/>
              <a:t>1</a:t>
            </a:r>
            <a:r>
              <a:rPr lang="en-US" sz="2400" smtClean="0"/>
              <a:t> and </a:t>
            </a:r>
            <a:r>
              <a:rPr lang="en-US" sz="2400" i="1" smtClean="0"/>
              <a:t>n</a:t>
            </a:r>
            <a:r>
              <a:rPr lang="en-US" sz="2400" i="1" baseline="-25000" smtClean="0"/>
              <a:t>2</a:t>
            </a:r>
            <a:r>
              <a:rPr lang="en-US" sz="2400" smtClean="0"/>
              <a:t> are the sample sizes of samples 1 and 2, respectively.</a:t>
            </a:r>
          </a:p>
          <a:p>
            <a:r>
              <a:rPr lang="en-US" sz="2400" smtClean="0"/>
              <a:t>  S</a:t>
            </a:r>
            <a:r>
              <a:rPr lang="en-US" sz="2400" baseline="-25000" smtClean="0"/>
              <a:t>p</a:t>
            </a:r>
            <a:r>
              <a:rPr lang="en-US" sz="2400" smtClean="0"/>
              <a:t> is the pooled sample standard deviation, given by</a:t>
            </a:r>
            <a:endParaRPr lang="en-US" sz="2800" smtClean="0"/>
          </a:p>
        </p:txBody>
      </p:sp>
      <p:graphicFrame>
        <p:nvGraphicFramePr>
          <p:cNvPr id="21507" name="Object 0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1"/>
          <p:cNvGraphicFramePr>
            <a:graphicFrameLocks noChangeAspect="1"/>
          </p:cNvGraphicFramePr>
          <p:nvPr/>
        </p:nvGraphicFramePr>
        <p:xfrm>
          <a:off x="3048000" y="1308100"/>
          <a:ext cx="41910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Equation" r:id="rId5" imgW="2095500" imgH="673100" progId="Equation.3">
                  <p:embed/>
                </p:oleObj>
              </mc:Choice>
              <mc:Fallback>
                <p:oleObj name="Equation" r:id="rId5" imgW="2095500" imgH="673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308100"/>
                        <a:ext cx="4191000" cy="134461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2"/>
          <p:cNvGraphicFramePr>
            <a:graphicFrameLocks noChangeAspect="1"/>
          </p:cNvGraphicFramePr>
          <p:nvPr/>
        </p:nvGraphicFramePr>
        <p:xfrm>
          <a:off x="2971800" y="5181600"/>
          <a:ext cx="31194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7" imgW="1688367" imgH="495085" progId="Equation.3">
                  <p:embed/>
                </p:oleObj>
              </mc:Choice>
              <mc:Fallback>
                <p:oleObj name="Equation" r:id="rId7" imgW="1688367" imgH="49508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81600"/>
                        <a:ext cx="3119438" cy="9144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3C4A38-A555-4E27-8043-A55593E02AD2}" type="slidenum">
              <a:rPr lang="en-US" sz="1400" smtClean="0"/>
              <a:pPr/>
              <a:t>21</a:t>
            </a:fld>
            <a:endParaRPr lang="en-US" sz="14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80963" y="1511300"/>
          <a:ext cx="89820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quation" r:id="rId3" imgW="4254500" imgH="685800" progId="Equation.3">
                  <p:embed/>
                </p:oleObj>
              </mc:Choice>
              <mc:Fallback>
                <p:oleObj name="Equation" r:id="rId3" imgW="425450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" y="1511300"/>
                        <a:ext cx="8982075" cy="14478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0" y="3200400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Reject H</a:t>
            </a:r>
            <a:r>
              <a:rPr lang="en-US" sz="2000" baseline="-25000" dirty="0"/>
              <a:t>0</a:t>
            </a:r>
            <a:r>
              <a:rPr lang="en-US" sz="2000" dirty="0"/>
              <a:t>  if |t</a:t>
            </a:r>
            <a:r>
              <a:rPr lang="en-US" sz="2000" baseline="-25000" dirty="0"/>
              <a:t>0</a:t>
            </a:r>
            <a:r>
              <a:rPr lang="en-US" sz="2000" dirty="0"/>
              <a:t> |  &gt; </a:t>
            </a:r>
            <a:r>
              <a:rPr lang="en-US" sz="2000" dirty="0" err="1"/>
              <a:t>t</a:t>
            </a:r>
            <a:r>
              <a:rPr lang="en-US" sz="2000" baseline="-25000" dirty="0" err="1">
                <a:latin typeface="Symbol" pitchFamily="18" charset="2"/>
              </a:rPr>
              <a:t>a</a:t>
            </a:r>
            <a:r>
              <a:rPr lang="en-US" sz="2000" baseline="-25000" dirty="0">
                <a:latin typeface="Symbol" pitchFamily="18" charset="2"/>
              </a:rPr>
              <a:t>/2, </a:t>
            </a:r>
            <a:r>
              <a:rPr lang="en-US" sz="2000" baseline="-25000" dirty="0">
                <a:latin typeface="+mj-lt"/>
              </a:rPr>
              <a:t>n1+n2-2</a:t>
            </a:r>
            <a:r>
              <a:rPr lang="en-US" sz="2000" dirty="0"/>
              <a:t>      Reject H</a:t>
            </a:r>
            <a:r>
              <a:rPr lang="en-US" sz="2000" baseline="-25000" dirty="0"/>
              <a:t>0</a:t>
            </a:r>
            <a:r>
              <a:rPr lang="en-US" sz="2000" dirty="0"/>
              <a:t> if  t</a:t>
            </a:r>
            <a:r>
              <a:rPr lang="en-US" sz="2000" baseline="-25000" dirty="0"/>
              <a:t>0</a:t>
            </a:r>
            <a:r>
              <a:rPr lang="en-US" sz="2000" dirty="0"/>
              <a:t> &gt; </a:t>
            </a:r>
            <a:r>
              <a:rPr lang="en-US" sz="2000" dirty="0">
                <a:latin typeface="+mj-lt"/>
              </a:rPr>
              <a:t>t</a:t>
            </a:r>
            <a:r>
              <a:rPr lang="en-US" sz="2000" baseline="-25000" dirty="0">
                <a:latin typeface="Symbol" pitchFamily="18" charset="2"/>
              </a:rPr>
              <a:t>a</a:t>
            </a:r>
            <a:r>
              <a:rPr lang="en-US" sz="2000" baseline="-25000" dirty="0">
                <a:latin typeface="+mj-lt"/>
              </a:rPr>
              <a:t>,n1+n2-2</a:t>
            </a:r>
            <a:r>
              <a:rPr lang="en-US" sz="2000" dirty="0"/>
              <a:t>      Reject H</a:t>
            </a:r>
            <a:r>
              <a:rPr lang="en-US" sz="2000" baseline="-25000" dirty="0"/>
              <a:t>0</a:t>
            </a:r>
            <a:r>
              <a:rPr lang="en-US" sz="2000" dirty="0"/>
              <a:t> if t</a:t>
            </a:r>
            <a:r>
              <a:rPr lang="en-US" sz="2000" baseline="-25000" dirty="0"/>
              <a:t>0</a:t>
            </a:r>
            <a:r>
              <a:rPr lang="en-US" sz="2000" dirty="0"/>
              <a:t> &lt; - t</a:t>
            </a:r>
            <a:r>
              <a:rPr lang="en-US" sz="2000" baseline="-25000" dirty="0">
                <a:latin typeface="Symbol" pitchFamily="18" charset="2"/>
              </a:rPr>
              <a:t>a,</a:t>
            </a:r>
            <a:r>
              <a:rPr lang="en-US" sz="2000" baseline="-25000" dirty="0">
                <a:latin typeface="+mj-lt"/>
              </a:rPr>
              <a:t>n1+n2-2</a:t>
            </a:r>
            <a:r>
              <a:rPr lang="en-US" sz="2000" dirty="0"/>
              <a:t> 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anchor="ctr">
            <a:normAutofit fontScale="52500" lnSpcReduction="2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Case 2: Test of Hypothesis on Difference Between Two Means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>
                <a:latin typeface="Symbol" pitchFamily="18" charset="2"/>
                <a:ea typeface="+mj-ea"/>
                <a:cs typeface="+mj-cs"/>
              </a:rPr>
              <a:t> </a:t>
            </a:r>
            <a:r>
              <a:rPr lang="en-US" sz="4400" dirty="0">
                <a:latin typeface="+mj-lt"/>
                <a:ea typeface="+mj-ea"/>
                <a:cs typeface="+mj-cs"/>
              </a:rPr>
              <a:t>Variances Unknown and Equal </a:t>
            </a:r>
          </a:p>
        </p:txBody>
      </p:sp>
      <p:sp>
        <p:nvSpPr>
          <p:cNvPr id="2253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4E4F2B-9436-410D-8440-1B5CC162CB6E}" type="slidenum">
              <a:rPr lang="en-US" sz="1400" smtClean="0"/>
              <a:pPr/>
              <a:t>22</a:t>
            </a:fld>
            <a:endParaRPr lang="en-US" sz="1400" smtClean="0"/>
          </a:p>
        </p:txBody>
      </p:sp>
      <p:graphicFrame>
        <p:nvGraphicFramePr>
          <p:cNvPr id="22534" name="Object 1"/>
          <p:cNvGraphicFramePr>
            <a:graphicFrameLocks noChangeAspect="1"/>
          </p:cNvGraphicFramePr>
          <p:nvPr/>
        </p:nvGraphicFramePr>
        <p:xfrm>
          <a:off x="228600" y="3762375"/>
          <a:ext cx="20574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5" imgW="1104900" imgH="660400" progId="Equation.3">
                  <p:embed/>
                </p:oleObj>
              </mc:Choice>
              <mc:Fallback>
                <p:oleObj name="Equation" r:id="rId5" imgW="1104900" imgH="660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762375"/>
                        <a:ext cx="2057400" cy="12287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2"/>
          <p:cNvGraphicFramePr>
            <a:graphicFrameLocks noChangeAspect="1"/>
          </p:cNvGraphicFramePr>
          <p:nvPr/>
        </p:nvGraphicFramePr>
        <p:xfrm>
          <a:off x="5867400" y="3876675"/>
          <a:ext cx="25558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7" imgW="1688367" imgH="495085" progId="Equation.3">
                  <p:embed/>
                </p:oleObj>
              </mc:Choice>
              <mc:Fallback>
                <p:oleObj name="Equation" r:id="rId7" imgW="1688367" imgH="49508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876675"/>
                        <a:ext cx="2555875" cy="7493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90800" y="4038600"/>
            <a:ext cx="2514600" cy="3381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Reject H</a:t>
            </a:r>
            <a:r>
              <a:rPr lang="en-US" sz="1600" baseline="-25000" dirty="0"/>
              <a:t>0</a:t>
            </a:r>
            <a:r>
              <a:rPr lang="en-US" sz="1600" dirty="0"/>
              <a:t>  if p-value  is &lt; </a:t>
            </a:r>
            <a:r>
              <a:rPr lang="en-US" sz="1600" dirty="0">
                <a:latin typeface="Symbol" pitchFamily="18" charset="2"/>
              </a:rPr>
              <a:t>a</a:t>
            </a:r>
          </a:p>
        </p:txBody>
      </p:sp>
      <p:sp>
        <p:nvSpPr>
          <p:cNvPr id="22537" name="TextBox 9"/>
          <p:cNvSpPr txBox="1">
            <a:spLocks noChangeArrowheads="1"/>
          </p:cNvSpPr>
          <p:nvPr/>
        </p:nvSpPr>
        <p:spPr bwMode="auto">
          <a:xfrm>
            <a:off x="2819400" y="4884738"/>
            <a:ext cx="4953000" cy="1200329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TI-83/84: </a:t>
            </a:r>
          </a:p>
          <a:p>
            <a:r>
              <a:rPr lang="en-US" dirty="0"/>
              <a:t>STAT→TESTS→4: </a:t>
            </a:r>
            <a:r>
              <a:rPr lang="en-US" dirty="0" smtClean="0"/>
              <a:t>2-SampTTest</a:t>
            </a:r>
          </a:p>
          <a:p>
            <a:r>
              <a:rPr lang="en-US" dirty="0" smtClean="0"/>
              <a:t>Pooled? Yes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Two-Sided Confidence Intervals on Population Mean, Variances Unknown and Equal</a:t>
            </a:r>
            <a:endParaRPr 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3886200"/>
          </a:xfrm>
        </p:spPr>
        <p:txBody>
          <a:bodyPr/>
          <a:lstStyle/>
          <a:p>
            <a:r>
              <a:rPr lang="en-US" smtClean="0"/>
              <a:t>A (1-</a:t>
            </a:r>
            <a:r>
              <a:rPr lang="en-US" smtClean="0">
                <a:latin typeface="Symbol" pitchFamily="18" charset="2"/>
              </a:rPr>
              <a:t>a)%</a:t>
            </a:r>
            <a:r>
              <a:rPr lang="en-US" smtClean="0"/>
              <a:t> confidence interval on the true difference between means is given by L and U: 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934200" y="3230563"/>
            <a:ext cx="1905000" cy="854075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L: lower value</a:t>
            </a:r>
          </a:p>
          <a:p>
            <a:pPr>
              <a:spcBef>
                <a:spcPct val="50000"/>
              </a:spcBef>
            </a:pPr>
            <a:r>
              <a:rPr lang="en-US" sz="2000"/>
              <a:t>U: Upper value</a:t>
            </a:r>
          </a:p>
        </p:txBody>
      </p:sp>
      <p:graphicFrame>
        <p:nvGraphicFramePr>
          <p:cNvPr id="23557" name="Object 0"/>
          <p:cNvGraphicFramePr>
            <a:graphicFrameLocks noChangeAspect="1"/>
          </p:cNvGraphicFramePr>
          <p:nvPr/>
        </p:nvGraphicFramePr>
        <p:xfrm>
          <a:off x="3429000" y="3273425"/>
          <a:ext cx="274320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3" imgW="2019300" imgH="1193800" progId="Equation.3">
                  <p:embed/>
                </p:oleObj>
              </mc:Choice>
              <mc:Fallback>
                <p:oleObj name="Equation" r:id="rId3" imgW="2019300" imgH="11938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73425"/>
                        <a:ext cx="2743200" cy="16224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3CD594-8138-49C6-99C7-601CC4003CE5}" type="slidenum">
              <a:rPr lang="en-US" sz="1400" smtClean="0"/>
              <a:pPr/>
              <a:t>23</a:t>
            </a:fld>
            <a:endParaRPr lang="en-US" sz="1400" smtClean="0"/>
          </a:p>
        </p:txBody>
      </p:sp>
      <p:sp>
        <p:nvSpPr>
          <p:cNvPr id="23559" name="TextBox 6"/>
          <p:cNvSpPr txBox="1">
            <a:spLocks noChangeArrowheads="1"/>
          </p:cNvSpPr>
          <p:nvPr/>
        </p:nvSpPr>
        <p:spPr bwMode="auto">
          <a:xfrm>
            <a:off x="457200" y="3352800"/>
            <a:ext cx="2514600" cy="2678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Note: There is no </a:t>
            </a:r>
            <a:r>
              <a:rPr lang="en-US">
                <a:latin typeface="Symbol" pitchFamily="18" charset="2"/>
              </a:rPr>
              <a:t>D</a:t>
            </a:r>
            <a:r>
              <a:rPr lang="en-US" baseline="-25000">
                <a:latin typeface="Symbol" pitchFamily="18" charset="2"/>
              </a:rPr>
              <a:t>0</a:t>
            </a:r>
            <a:r>
              <a:rPr lang="en-US"/>
              <a:t>  in this equation, because we would only be interested in the difference between the means for a CI</a:t>
            </a:r>
          </a:p>
        </p:txBody>
      </p:sp>
      <p:sp>
        <p:nvSpPr>
          <p:cNvPr id="23560" name="TextBox 7"/>
          <p:cNvSpPr txBox="1">
            <a:spLocks noChangeArrowheads="1"/>
          </p:cNvSpPr>
          <p:nvPr/>
        </p:nvSpPr>
        <p:spPr bwMode="auto">
          <a:xfrm>
            <a:off x="3505200" y="5199063"/>
            <a:ext cx="4953000" cy="8318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TI-83/84: </a:t>
            </a:r>
          </a:p>
          <a:p>
            <a:r>
              <a:rPr lang="en-US"/>
              <a:t>STAT→TESTS→0: 2-SampTInt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One-Sided Confidence Intervals on Population Mean, Variances Unknown and Equal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3886200"/>
          </a:xfrm>
        </p:spPr>
        <p:txBody>
          <a:bodyPr/>
          <a:lstStyle/>
          <a:p>
            <a:r>
              <a:rPr lang="en-US" smtClean="0"/>
              <a:t>A (1-</a:t>
            </a:r>
            <a:r>
              <a:rPr lang="en-US" smtClean="0">
                <a:latin typeface="Symbol" pitchFamily="18" charset="2"/>
              </a:rPr>
              <a:t>a)%</a:t>
            </a:r>
            <a:r>
              <a:rPr lang="en-US" smtClean="0"/>
              <a:t> confidence interval on the true difference between means is given by L and U: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934200" y="3657600"/>
            <a:ext cx="1905000" cy="854075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L: lower value</a:t>
            </a:r>
          </a:p>
          <a:p>
            <a:pPr>
              <a:spcBef>
                <a:spcPct val="50000"/>
              </a:spcBef>
            </a:pPr>
            <a:r>
              <a:rPr lang="en-US" sz="2000"/>
              <a:t>U: Upper value</a:t>
            </a:r>
          </a:p>
        </p:txBody>
      </p:sp>
      <p:graphicFrame>
        <p:nvGraphicFramePr>
          <p:cNvPr id="24581" name="Object 0"/>
          <p:cNvGraphicFramePr>
            <a:graphicFrameLocks noChangeAspect="1"/>
          </p:cNvGraphicFramePr>
          <p:nvPr/>
        </p:nvGraphicFramePr>
        <p:xfrm>
          <a:off x="3200400" y="3200400"/>
          <a:ext cx="3611563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3" imgW="2006600" imgH="1651000" progId="Equation.3">
                  <p:embed/>
                </p:oleObj>
              </mc:Choice>
              <mc:Fallback>
                <p:oleObj name="Equation" r:id="rId3" imgW="2006600" imgH="16510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00400"/>
                        <a:ext cx="3611563" cy="297497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937F1F-BE5E-4568-89A1-223796711882}" type="slidenum">
              <a:rPr lang="en-US" sz="1400" smtClean="0"/>
              <a:pPr/>
              <a:t>24</a:t>
            </a:fld>
            <a:endParaRPr lang="en-US" sz="1400" smtClean="0"/>
          </a:p>
        </p:txBody>
      </p:sp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457200" y="3352800"/>
            <a:ext cx="2514600" cy="2678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Note: There is no </a:t>
            </a:r>
            <a:r>
              <a:rPr lang="en-US">
                <a:latin typeface="Symbol" pitchFamily="18" charset="2"/>
              </a:rPr>
              <a:t>D</a:t>
            </a:r>
            <a:r>
              <a:rPr lang="en-US" baseline="-25000">
                <a:latin typeface="Symbol" pitchFamily="18" charset="2"/>
              </a:rPr>
              <a:t>0</a:t>
            </a:r>
            <a:r>
              <a:rPr lang="en-US"/>
              <a:t>  in this equation, because we would only be interested in the difference between the means for a CI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905000"/>
            <a:ext cx="7772400" cy="1447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Case 3. Hypothesis tests on the difference between two means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variances unknown but assumed to be </a:t>
            </a:r>
            <a:r>
              <a:rPr lang="en-US" b="1" i="1" dirty="0" smtClean="0">
                <a:solidFill>
                  <a:srgbClr val="FF0000"/>
                </a:solidFill>
              </a:rPr>
              <a:t>unequal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sz="7300" b="1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76400" y="4038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Case 5 two-sided test on the data FIRST.</a:t>
            </a:r>
          </a:p>
          <a:p>
            <a:endParaRPr lang="en-US" dirty="0" smtClean="0"/>
          </a:p>
          <a:p>
            <a:r>
              <a:rPr lang="en-US" dirty="0" smtClean="0"/>
              <a:t>If you Reject H</a:t>
            </a:r>
            <a:r>
              <a:rPr lang="en-US" baseline="-25000" dirty="0" smtClean="0"/>
              <a:t>0</a:t>
            </a:r>
            <a:r>
              <a:rPr lang="en-US" dirty="0" smtClean="0"/>
              <a:t> from Case 5, then you do a Case 3.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The statistic</a:t>
            </a:r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where </a:t>
            </a:r>
            <a:r>
              <a:rPr lang="en-US" sz="2400" i="1" smtClean="0"/>
              <a:t>S</a:t>
            </a:r>
            <a:r>
              <a:rPr lang="en-US" sz="2400" i="1" baseline="-25000" smtClean="0"/>
              <a:t>1</a:t>
            </a:r>
            <a:r>
              <a:rPr lang="en-US" sz="2400" i="1" baseline="30000" smtClean="0"/>
              <a:t>2</a:t>
            </a:r>
            <a:r>
              <a:rPr lang="en-US" sz="2400" smtClean="0"/>
              <a:t> and </a:t>
            </a:r>
            <a:r>
              <a:rPr lang="en-US" sz="2400" i="1" smtClean="0"/>
              <a:t>S</a:t>
            </a:r>
            <a:r>
              <a:rPr lang="en-US" sz="2400" i="1" baseline="-25000" smtClean="0"/>
              <a:t>1</a:t>
            </a:r>
            <a:r>
              <a:rPr lang="en-US" sz="2400" i="1" baseline="30000" smtClean="0"/>
              <a:t>2</a:t>
            </a:r>
            <a:r>
              <a:rPr lang="en-US" sz="2400" smtClean="0"/>
              <a:t> are the sample variances of samples 1 and 2, respectively</a:t>
            </a:r>
          </a:p>
          <a:p>
            <a:r>
              <a:rPr lang="en-US" sz="2400" i="1" smtClean="0"/>
              <a:t>n</a:t>
            </a:r>
            <a:r>
              <a:rPr lang="en-US" sz="2400" i="1" baseline="-25000" smtClean="0"/>
              <a:t>1</a:t>
            </a:r>
            <a:r>
              <a:rPr lang="en-US" sz="2400" smtClean="0"/>
              <a:t> and </a:t>
            </a:r>
            <a:r>
              <a:rPr lang="en-US" sz="2400" i="1" smtClean="0"/>
              <a:t>n</a:t>
            </a:r>
            <a:r>
              <a:rPr lang="en-US" sz="2400" i="1" baseline="-25000" smtClean="0"/>
              <a:t>2</a:t>
            </a:r>
            <a:r>
              <a:rPr lang="en-US" sz="2400" smtClean="0"/>
              <a:t> are the sample sizes of samples 1 and 2, respectively.</a:t>
            </a:r>
          </a:p>
          <a:p>
            <a:r>
              <a:rPr lang="en-US" sz="2400" smtClean="0"/>
              <a:t>      is the degrees of freedom, rounded DOWN to the nearest integer</a:t>
            </a:r>
            <a:endParaRPr lang="en-US" sz="2800" smtClean="0"/>
          </a:p>
        </p:txBody>
      </p:sp>
      <p:graphicFrame>
        <p:nvGraphicFramePr>
          <p:cNvPr id="26627" name="Object 0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8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1"/>
          <p:cNvGraphicFramePr>
            <a:graphicFrameLocks noChangeAspect="1"/>
          </p:cNvGraphicFramePr>
          <p:nvPr/>
        </p:nvGraphicFramePr>
        <p:xfrm>
          <a:off x="3048000" y="1600200"/>
          <a:ext cx="41021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9" name="Equation" r:id="rId5" imgW="1816100" imgH="698500" progId="Equation.3">
                  <p:embed/>
                </p:oleObj>
              </mc:Choice>
              <mc:Fallback>
                <p:oleObj name="Equation" r:id="rId5" imgW="1816100" imgH="698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600200"/>
                        <a:ext cx="4102100" cy="157797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2"/>
          <p:cNvGraphicFramePr>
            <a:graphicFrameLocks noChangeAspect="1"/>
          </p:cNvGraphicFramePr>
          <p:nvPr/>
        </p:nvGraphicFramePr>
        <p:xfrm>
          <a:off x="4038600" y="5486400"/>
          <a:ext cx="20002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0" name="Equation" r:id="rId7" imgW="1536700" imgH="901700" progId="Equation.3">
                  <p:embed/>
                </p:oleObj>
              </mc:Choice>
              <mc:Fallback>
                <p:oleObj name="Equation" r:id="rId7" imgW="1536700" imgH="901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486400"/>
                        <a:ext cx="2000250" cy="1173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3"/>
          <p:cNvGraphicFramePr>
            <a:graphicFrameLocks noChangeAspect="1"/>
          </p:cNvGraphicFramePr>
          <p:nvPr/>
        </p:nvGraphicFramePr>
        <p:xfrm>
          <a:off x="1066800" y="4953000"/>
          <a:ext cx="341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1" name="Equation" r:id="rId9" imgW="126835" imgH="139518" progId="Equation.3">
                  <p:embed/>
                </p:oleObj>
              </mc:Choice>
              <mc:Fallback>
                <p:oleObj name="Equation" r:id="rId9" imgW="126835" imgH="1395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3000"/>
                        <a:ext cx="3413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34536E-9E37-446A-95D8-8DCD6D848AFD}" type="slidenum">
              <a:rPr lang="en-US" sz="1400" smtClean="0"/>
              <a:pPr/>
              <a:t>26</a:t>
            </a:fld>
            <a:endParaRPr lang="en-US" sz="14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322263" y="1511300"/>
          <a:ext cx="84978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name="Equation" r:id="rId3" imgW="4025900" imgH="685800" progId="Equation.3">
                  <p:embed/>
                </p:oleObj>
              </mc:Choice>
              <mc:Fallback>
                <p:oleObj name="Equation" r:id="rId3" imgW="402590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1511300"/>
                        <a:ext cx="8497887" cy="14478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457200" y="3200400"/>
            <a:ext cx="876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 if |t</a:t>
            </a:r>
            <a:r>
              <a:rPr lang="en-US" sz="2000" baseline="-25000"/>
              <a:t>0</a:t>
            </a:r>
            <a:r>
              <a:rPr lang="en-US" sz="2000"/>
              <a:t> |  &gt; t</a:t>
            </a:r>
            <a:r>
              <a:rPr lang="en-US" sz="2000" baseline="-25000">
                <a:latin typeface="Symbol" pitchFamily="18" charset="2"/>
              </a:rPr>
              <a:t>a/2,n</a:t>
            </a:r>
            <a:r>
              <a:rPr lang="en-US" sz="2000"/>
              <a:t>        Reject H</a:t>
            </a:r>
            <a:r>
              <a:rPr lang="en-US" sz="2000" baseline="-25000"/>
              <a:t>0</a:t>
            </a:r>
            <a:r>
              <a:rPr lang="en-US" sz="2000"/>
              <a:t>   if  t</a:t>
            </a:r>
            <a:r>
              <a:rPr lang="en-US" sz="2000" baseline="-25000"/>
              <a:t>0</a:t>
            </a:r>
            <a:r>
              <a:rPr lang="en-US" sz="2000"/>
              <a:t>   &gt;  t</a:t>
            </a:r>
            <a:r>
              <a:rPr lang="en-US" sz="2000" baseline="-25000">
                <a:latin typeface="Symbol" pitchFamily="18" charset="2"/>
              </a:rPr>
              <a:t>a,n</a:t>
            </a:r>
            <a:r>
              <a:rPr lang="en-US" sz="2000"/>
              <a:t>        Reject H</a:t>
            </a:r>
            <a:r>
              <a:rPr lang="en-US" sz="2000" baseline="-25000"/>
              <a:t>0</a:t>
            </a:r>
            <a:r>
              <a:rPr lang="en-US" sz="2000"/>
              <a:t> if t</a:t>
            </a:r>
            <a:r>
              <a:rPr lang="en-US" sz="2000" baseline="-25000"/>
              <a:t>0</a:t>
            </a:r>
            <a:r>
              <a:rPr lang="en-US" sz="2000"/>
              <a:t>  &lt;  - t</a:t>
            </a:r>
            <a:r>
              <a:rPr lang="en-US" sz="2000" baseline="-25000">
                <a:latin typeface="Symbol" pitchFamily="18" charset="2"/>
              </a:rPr>
              <a:t>a,n</a:t>
            </a:r>
            <a:r>
              <a:rPr lang="en-US" sz="2000"/>
              <a:t> </a:t>
            </a:r>
          </a:p>
          <a:p>
            <a:endParaRPr lang="en-US" sz="200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anchor="ctr">
            <a:normAutofit fontScale="60000" lnSpcReduction="2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Case 3: Test of Hypothesis on difference between two means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 Variances Unknown and Unequal </a:t>
            </a:r>
          </a:p>
        </p:txBody>
      </p:sp>
      <p:sp>
        <p:nvSpPr>
          <p:cNvPr id="2765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07030A-90F9-44A6-9A03-EAE09A37E406}" type="slidenum">
              <a:rPr lang="en-US" sz="1400" smtClean="0"/>
              <a:pPr/>
              <a:t>27</a:t>
            </a:fld>
            <a:endParaRPr lang="en-US" sz="1400" smtClean="0"/>
          </a:p>
        </p:txBody>
      </p:sp>
      <p:graphicFrame>
        <p:nvGraphicFramePr>
          <p:cNvPr id="27654" name="Object 1"/>
          <p:cNvGraphicFramePr>
            <a:graphicFrameLocks noChangeAspect="1"/>
          </p:cNvGraphicFramePr>
          <p:nvPr/>
        </p:nvGraphicFramePr>
        <p:xfrm>
          <a:off x="304800" y="3908425"/>
          <a:ext cx="19050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Equation" r:id="rId5" imgW="1104900" imgH="685800" progId="Equation.3">
                  <p:embed/>
                </p:oleObj>
              </mc:Choice>
              <mc:Fallback>
                <p:oleObj name="Equation" r:id="rId5" imgW="1104900" imgH="685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908425"/>
                        <a:ext cx="1905000" cy="11826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2"/>
          <p:cNvGraphicFramePr>
            <a:graphicFrameLocks noChangeAspect="1"/>
          </p:cNvGraphicFramePr>
          <p:nvPr/>
        </p:nvGraphicFramePr>
        <p:xfrm>
          <a:off x="6324600" y="3733800"/>
          <a:ext cx="2325688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7" imgW="1536700" imgH="901700" progId="Equation.3">
                  <p:embed/>
                </p:oleObj>
              </mc:Choice>
              <mc:Fallback>
                <p:oleObj name="Equation" r:id="rId7" imgW="1536700" imgH="901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733800"/>
                        <a:ext cx="2325688" cy="13636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4600" y="3898900"/>
            <a:ext cx="2590800" cy="3397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Reject H</a:t>
            </a:r>
            <a:r>
              <a:rPr lang="en-US" sz="1600" baseline="-25000" dirty="0"/>
              <a:t>0</a:t>
            </a:r>
            <a:r>
              <a:rPr lang="en-US" sz="1600" dirty="0"/>
              <a:t>  if p-value  is &lt; </a:t>
            </a:r>
            <a:r>
              <a:rPr lang="en-US" sz="1600" dirty="0">
                <a:latin typeface="Symbol" pitchFamily="18" charset="2"/>
              </a:rPr>
              <a:t>a</a:t>
            </a:r>
          </a:p>
        </p:txBody>
      </p:sp>
      <p:sp>
        <p:nvSpPr>
          <p:cNvPr id="27657" name="TextBox 9"/>
          <p:cNvSpPr txBox="1">
            <a:spLocks noChangeArrowheads="1"/>
          </p:cNvSpPr>
          <p:nvPr/>
        </p:nvSpPr>
        <p:spPr bwMode="auto">
          <a:xfrm>
            <a:off x="2362200" y="5410200"/>
            <a:ext cx="4953000" cy="1200329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TI-83/84: </a:t>
            </a:r>
          </a:p>
          <a:p>
            <a:r>
              <a:rPr lang="en-US" dirty="0"/>
              <a:t>STAT→TESTS→4: </a:t>
            </a:r>
            <a:r>
              <a:rPr lang="en-US" dirty="0" smtClean="0"/>
              <a:t>2-SampTTest</a:t>
            </a:r>
          </a:p>
          <a:p>
            <a:r>
              <a:rPr lang="en-US" dirty="0" smtClean="0"/>
              <a:t>Pooled? No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Two-Sided Confidence Interval on Population Mean, </a:t>
            </a:r>
            <a:r>
              <a:rPr lang="en-US" sz="2800" smtClean="0">
                <a:latin typeface="Symbol" pitchFamily="18" charset="2"/>
              </a:rPr>
              <a:t>m, </a:t>
            </a:r>
            <a:r>
              <a:rPr lang="en-US" sz="2800" smtClean="0"/>
              <a:t>Variances UNKNOWN and UNEQUAL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r>
              <a:rPr lang="en-US" smtClean="0"/>
              <a:t>A (1-</a:t>
            </a:r>
            <a:r>
              <a:rPr lang="en-US" smtClean="0">
                <a:latin typeface="Symbol" pitchFamily="18" charset="2"/>
              </a:rPr>
              <a:t>a)%</a:t>
            </a:r>
            <a:r>
              <a:rPr lang="en-US" smtClean="0"/>
              <a:t> confidence interval on the true difference between means is given by L and U: 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934200" y="3124200"/>
            <a:ext cx="1905000" cy="854075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L: lower value</a:t>
            </a:r>
          </a:p>
          <a:p>
            <a:pPr>
              <a:spcBef>
                <a:spcPct val="50000"/>
              </a:spcBef>
            </a:pPr>
            <a:r>
              <a:rPr lang="en-US" sz="2000"/>
              <a:t>U: Upper value</a:t>
            </a:r>
          </a:p>
        </p:txBody>
      </p:sp>
      <p:graphicFrame>
        <p:nvGraphicFramePr>
          <p:cNvPr id="28677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498754"/>
              </p:ext>
            </p:extLst>
          </p:nvPr>
        </p:nvGraphicFramePr>
        <p:xfrm>
          <a:off x="3381375" y="3159125"/>
          <a:ext cx="2457450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3" imgW="1638000" imgH="1231560" progId="Equation.3">
                  <p:embed/>
                </p:oleObj>
              </mc:Choice>
              <mc:Fallback>
                <p:oleObj name="Equation" r:id="rId3" imgW="1638000" imgH="12315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3159125"/>
                        <a:ext cx="2457450" cy="18510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499335-63D7-4DB2-B98B-FC87BAC43FCE}" type="slidenum">
              <a:rPr lang="en-US" sz="1400" smtClean="0"/>
              <a:pPr/>
              <a:t>28</a:t>
            </a:fld>
            <a:endParaRPr lang="en-US" sz="1400" smtClean="0"/>
          </a:p>
        </p:txBody>
      </p:sp>
      <p:sp>
        <p:nvSpPr>
          <p:cNvPr id="28679" name="TextBox 6"/>
          <p:cNvSpPr txBox="1">
            <a:spLocks noChangeArrowheads="1"/>
          </p:cNvSpPr>
          <p:nvPr/>
        </p:nvSpPr>
        <p:spPr bwMode="auto">
          <a:xfrm>
            <a:off x="381000" y="3657600"/>
            <a:ext cx="2514600" cy="2678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Note: There is no </a:t>
            </a:r>
            <a:r>
              <a:rPr lang="en-US">
                <a:latin typeface="Symbol" pitchFamily="18" charset="2"/>
              </a:rPr>
              <a:t>D</a:t>
            </a:r>
            <a:r>
              <a:rPr lang="en-US" baseline="-25000">
                <a:latin typeface="Symbol" pitchFamily="18" charset="2"/>
              </a:rPr>
              <a:t>0</a:t>
            </a:r>
            <a:r>
              <a:rPr lang="en-US"/>
              <a:t>  in this equation, because we would only be interested in the difference between the means for a CI</a:t>
            </a:r>
          </a:p>
        </p:txBody>
      </p:sp>
      <p:sp>
        <p:nvSpPr>
          <p:cNvPr id="28680" name="TextBox 7"/>
          <p:cNvSpPr txBox="1">
            <a:spLocks noChangeArrowheads="1"/>
          </p:cNvSpPr>
          <p:nvPr/>
        </p:nvSpPr>
        <p:spPr bwMode="auto">
          <a:xfrm>
            <a:off x="3429000" y="5181600"/>
            <a:ext cx="4953000" cy="8302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TI-83/84: </a:t>
            </a:r>
          </a:p>
          <a:p>
            <a:r>
              <a:rPr lang="en-US"/>
              <a:t>STAT→TESTS→0: 2-SampTInt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1143000"/>
          </a:xfrm>
        </p:spPr>
        <p:txBody>
          <a:bodyPr/>
          <a:lstStyle/>
          <a:p>
            <a:r>
              <a:rPr lang="en-US" sz="2800" smtClean="0"/>
              <a:t>One-Sided Confidence Intervals on Population Mean, </a:t>
            </a:r>
            <a:r>
              <a:rPr lang="en-US" sz="2800" smtClean="0">
                <a:latin typeface="Symbol" pitchFamily="18" charset="2"/>
              </a:rPr>
              <a:t>m, </a:t>
            </a:r>
            <a:r>
              <a:rPr lang="en-US" sz="2800" smtClean="0"/>
              <a:t>Variances UNKNOWN and UNEQUAL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A (1-</a:t>
            </a:r>
            <a:r>
              <a:rPr lang="en-US" sz="2800" smtClean="0">
                <a:latin typeface="Symbol" pitchFamily="18" charset="2"/>
              </a:rPr>
              <a:t>a)%</a:t>
            </a:r>
            <a:r>
              <a:rPr lang="en-US" sz="2800" smtClean="0"/>
              <a:t> confidence interval on the true difference between means is given by L and U:</a:t>
            </a:r>
            <a:r>
              <a:rPr lang="en-US" smtClean="0"/>
              <a:t> 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934200" y="3657600"/>
            <a:ext cx="1905000" cy="854075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L: lower value</a:t>
            </a:r>
          </a:p>
          <a:p>
            <a:pPr>
              <a:spcBef>
                <a:spcPct val="50000"/>
              </a:spcBef>
            </a:pPr>
            <a:r>
              <a:rPr lang="en-US" sz="2000"/>
              <a:t>U: Upper value</a:t>
            </a:r>
          </a:p>
        </p:txBody>
      </p:sp>
      <p:graphicFrame>
        <p:nvGraphicFramePr>
          <p:cNvPr id="29701" name="Object 0"/>
          <p:cNvGraphicFramePr>
            <a:graphicFrameLocks noChangeAspect="1"/>
          </p:cNvGraphicFramePr>
          <p:nvPr/>
        </p:nvGraphicFramePr>
        <p:xfrm>
          <a:off x="3581400" y="3048000"/>
          <a:ext cx="3224213" cy="330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3" imgW="1663700" imgH="1701800" progId="Equation.3">
                  <p:embed/>
                </p:oleObj>
              </mc:Choice>
              <mc:Fallback>
                <p:oleObj name="Equation" r:id="rId3" imgW="1663700" imgH="17018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048000"/>
                        <a:ext cx="3224213" cy="330041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2625E8-1D2A-4F18-8EEB-E39069C9F43E}" type="slidenum">
              <a:rPr lang="en-US" sz="1400" smtClean="0"/>
              <a:pPr/>
              <a:t>29</a:t>
            </a:fld>
            <a:endParaRPr lang="en-US" sz="1400" smtClean="0"/>
          </a:p>
        </p:txBody>
      </p:sp>
      <p:sp>
        <p:nvSpPr>
          <p:cNvPr id="29703" name="TextBox 6"/>
          <p:cNvSpPr txBox="1">
            <a:spLocks noChangeArrowheads="1"/>
          </p:cNvSpPr>
          <p:nvPr/>
        </p:nvSpPr>
        <p:spPr bwMode="auto">
          <a:xfrm>
            <a:off x="457200" y="3352800"/>
            <a:ext cx="2514600" cy="2678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Note: There is no </a:t>
            </a:r>
            <a:r>
              <a:rPr lang="en-US">
                <a:latin typeface="Symbol" pitchFamily="18" charset="2"/>
              </a:rPr>
              <a:t>D</a:t>
            </a:r>
            <a:r>
              <a:rPr lang="en-US" baseline="-25000">
                <a:latin typeface="Symbol" pitchFamily="18" charset="2"/>
              </a:rPr>
              <a:t>0</a:t>
            </a:r>
            <a:r>
              <a:rPr lang="en-US"/>
              <a:t>  in this equation, because we would only be interested in the difference between the means for a CI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28575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7162800" y="6172200"/>
            <a:ext cx="174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600">
                <a:solidFill>
                  <a:srgbClr val="008000"/>
                </a:solidFill>
              </a:rPr>
              <a:t>www.rdysales.com</a:t>
            </a:r>
            <a:endParaRPr lang="en-US">
              <a:solidFill>
                <a:srgbClr val="008000"/>
              </a:solidFill>
            </a:endParaRPr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"/>
            <a:ext cx="33242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6781800" y="5867400"/>
            <a:ext cx="2139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www.us-army-info.com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1295400" y="464820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Cooler</a:t>
            </a: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4648200" y="4419600"/>
            <a:ext cx="3278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Bradley Fighting Vehicle</a:t>
            </a:r>
          </a:p>
        </p:txBody>
      </p:sp>
      <p:sp>
        <p:nvSpPr>
          <p:cNvPr id="410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83BDA9-23D9-41A5-9551-EDF58AE8053D}" type="slidenum">
              <a:rPr lang="en-US" sz="1400" smtClean="0"/>
              <a:pPr/>
              <a:t>3</a:t>
            </a:fld>
            <a:endParaRPr lang="en-US" sz="140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2 and Case 3:</a:t>
            </a:r>
            <a:br>
              <a:rPr lang="en-US" smtClean="0"/>
            </a:br>
            <a:r>
              <a:rPr lang="en-US" sz="4000" smtClean="0"/>
              <a:t>Accommodating </a:t>
            </a:r>
            <a:r>
              <a:rPr lang="en-US" sz="4000" smtClean="0">
                <a:latin typeface="Symbol" pitchFamily="18" charset="2"/>
              </a:rPr>
              <a:t>D</a:t>
            </a:r>
            <a:r>
              <a:rPr lang="en-US" sz="4000" baseline="-25000" smtClean="0">
                <a:latin typeface="Symbol" pitchFamily="18" charset="2"/>
              </a:rPr>
              <a:t>0</a:t>
            </a:r>
            <a:r>
              <a:rPr lang="en-US" sz="4000" smtClean="0"/>
              <a:t>  with TI-83, 84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802186-0672-411A-940F-14094FBFEDB9}" type="slidenum">
              <a:rPr lang="en-US" sz="1400" smtClean="0"/>
              <a:pPr/>
              <a:t>30</a:t>
            </a:fld>
            <a:endParaRPr lang="en-US" sz="1400" smtClean="0"/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609600" y="2209800"/>
          <a:ext cx="28606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Equation" r:id="rId3" imgW="1384300" imgH="1143000" progId="Equation.3">
                  <p:embed/>
                </p:oleObj>
              </mc:Choice>
              <mc:Fallback>
                <p:oleObj name="Equation" r:id="rId3" imgW="1384300" imgH="1143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286067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3657600" y="2286000"/>
            <a:ext cx="5105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When you enter Stats data into the 2-SampTTest option, add </a:t>
            </a:r>
            <a:r>
              <a:rPr lang="en-US">
                <a:solidFill>
                  <a:srgbClr val="008000"/>
                </a:solidFill>
                <a:latin typeface="Symbol" pitchFamily="18" charset="2"/>
              </a:rPr>
              <a:t>D</a:t>
            </a:r>
            <a:r>
              <a:rPr lang="en-US" baseline="-25000">
                <a:solidFill>
                  <a:srgbClr val="008000"/>
                </a:solidFill>
                <a:latin typeface="Symbol" pitchFamily="18" charset="2"/>
              </a:rPr>
              <a:t>0</a:t>
            </a:r>
            <a:r>
              <a:rPr lang="en-US">
                <a:solidFill>
                  <a:srgbClr val="008000"/>
                </a:solidFill>
              </a:rPr>
              <a:t>  to the value you input for </a:t>
            </a:r>
          </a:p>
        </p:txBody>
      </p:sp>
      <p:graphicFrame>
        <p:nvGraphicFramePr>
          <p:cNvPr id="30726" name="Object 3"/>
          <p:cNvGraphicFramePr>
            <a:graphicFrameLocks noChangeAspect="1"/>
          </p:cNvGraphicFramePr>
          <p:nvPr/>
        </p:nvGraphicFramePr>
        <p:xfrm>
          <a:off x="5486400" y="3124200"/>
          <a:ext cx="2889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Equation" r:id="rId5" imgW="164885" imgH="215619" progId="Equation.3">
                  <p:embed/>
                </p:oleObj>
              </mc:Choice>
              <mc:Fallback>
                <p:oleObj name="Equation" r:id="rId5" imgW="164885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24200"/>
                        <a:ext cx="2889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Cases 1, 2 and 3:</a:t>
            </a:r>
            <a:br>
              <a:rPr lang="en-US" dirty="0" smtClean="0"/>
            </a:br>
            <a:r>
              <a:rPr lang="en-US" dirty="0" smtClean="0"/>
              <a:t>Computing the p-value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5E125-4393-414F-89EB-A81A401B598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133" y="1371600"/>
            <a:ext cx="59012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Determine the numerical value of the test statistic, z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for Case 1 and  t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 for Cases 2 and 3.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For Case 1, draw the </a:t>
            </a:r>
            <a:r>
              <a:rPr lang="en-US" sz="1600" dirty="0" err="1" smtClean="0"/>
              <a:t>pdf</a:t>
            </a:r>
            <a:r>
              <a:rPr lang="en-US" sz="1600" dirty="0" smtClean="0"/>
              <a:t> of Z, the standard normal random variable. For Cases 2 and 3, draw the </a:t>
            </a:r>
            <a:r>
              <a:rPr lang="en-US" sz="1600" dirty="0" err="1" smtClean="0"/>
              <a:t>pdf</a:t>
            </a:r>
            <a:r>
              <a:rPr lang="en-US" sz="1600" dirty="0" smtClean="0"/>
              <a:t> of the T distribution.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chemeClr val="accent2"/>
                </a:solidFill>
              </a:rPr>
              <a:t>If you have a </a:t>
            </a:r>
            <a:r>
              <a:rPr lang="en-US" sz="1600" u="sng" dirty="0" smtClean="0">
                <a:solidFill>
                  <a:schemeClr val="accent2"/>
                </a:solidFill>
              </a:rPr>
              <a:t>two-sided </a:t>
            </a:r>
            <a:r>
              <a:rPr lang="en-US" sz="1600" dirty="0" smtClean="0">
                <a:solidFill>
                  <a:schemeClr val="accent2"/>
                </a:solidFill>
              </a:rPr>
              <a:t>hypothesis test and the </a:t>
            </a:r>
            <a:r>
              <a:rPr lang="en-US" sz="1600" u="sng" dirty="0" smtClean="0">
                <a:solidFill>
                  <a:schemeClr val="accent2"/>
                </a:solidFill>
              </a:rPr>
              <a:t>test statistic is &lt; 0</a:t>
            </a:r>
            <a:r>
              <a:rPr lang="en-US" sz="1600" dirty="0" smtClean="0">
                <a:solidFill>
                  <a:schemeClr val="accent2"/>
                </a:solidFill>
              </a:rPr>
              <a:t>, the p-value is 2x (area </a:t>
            </a:r>
            <a:r>
              <a:rPr lang="en-US" sz="1600" u="sng" dirty="0" smtClean="0">
                <a:solidFill>
                  <a:schemeClr val="accent2"/>
                </a:solidFill>
              </a:rPr>
              <a:t>below</a:t>
            </a:r>
            <a:r>
              <a:rPr lang="en-US" sz="1600" dirty="0" smtClean="0">
                <a:solidFill>
                  <a:schemeClr val="accent2"/>
                </a:solidFill>
              </a:rPr>
              <a:t> the test statistic)</a:t>
            </a:r>
          </a:p>
          <a:p>
            <a:endParaRPr lang="en-US" sz="1600" dirty="0" smtClean="0">
              <a:solidFill>
                <a:schemeClr val="accent2"/>
              </a:solidFill>
            </a:endParaRPr>
          </a:p>
          <a:p>
            <a:r>
              <a:rPr lang="en-US" sz="1600" dirty="0" smtClean="0">
                <a:solidFill>
                  <a:schemeClr val="accent2"/>
                </a:solidFill>
              </a:rPr>
              <a:t>If you have a </a:t>
            </a:r>
            <a:r>
              <a:rPr lang="en-US" sz="1600" u="sng" dirty="0" smtClean="0">
                <a:solidFill>
                  <a:schemeClr val="accent2"/>
                </a:solidFill>
              </a:rPr>
              <a:t>two-sided</a:t>
            </a:r>
            <a:r>
              <a:rPr lang="en-US" sz="1600" dirty="0" smtClean="0">
                <a:solidFill>
                  <a:schemeClr val="accent2"/>
                </a:solidFill>
              </a:rPr>
              <a:t> hypothesis test and the </a:t>
            </a:r>
            <a:r>
              <a:rPr lang="en-US" sz="1600" u="sng" dirty="0" smtClean="0">
                <a:solidFill>
                  <a:schemeClr val="accent2"/>
                </a:solidFill>
              </a:rPr>
              <a:t>test statistic is &gt; 0</a:t>
            </a:r>
            <a:r>
              <a:rPr lang="en-US" sz="1600" dirty="0" smtClean="0">
                <a:solidFill>
                  <a:schemeClr val="accent2"/>
                </a:solidFill>
              </a:rPr>
              <a:t>, the p-value is 2x (area </a:t>
            </a:r>
            <a:r>
              <a:rPr lang="en-US" sz="1600" u="sng" dirty="0" smtClean="0">
                <a:solidFill>
                  <a:schemeClr val="accent2"/>
                </a:solidFill>
              </a:rPr>
              <a:t>above</a:t>
            </a:r>
            <a:r>
              <a:rPr lang="en-US" sz="1600" dirty="0" smtClean="0">
                <a:solidFill>
                  <a:schemeClr val="accent2"/>
                </a:solidFill>
              </a:rPr>
              <a:t> the test statistic).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8000"/>
                </a:solidFill>
              </a:rPr>
              <a:t>If you have a </a:t>
            </a:r>
            <a:r>
              <a:rPr lang="en-US" sz="1600" u="sng" dirty="0" smtClean="0">
                <a:solidFill>
                  <a:srgbClr val="008000"/>
                </a:solidFill>
              </a:rPr>
              <a:t>one-sided</a:t>
            </a:r>
            <a:r>
              <a:rPr lang="en-US" sz="1600" dirty="0" smtClean="0">
                <a:solidFill>
                  <a:srgbClr val="008000"/>
                </a:solidFill>
              </a:rPr>
              <a:t> upper hypothesis test, the p-value is the area </a:t>
            </a:r>
            <a:r>
              <a:rPr lang="en-US" sz="1600" u="sng" dirty="0" smtClean="0">
                <a:solidFill>
                  <a:srgbClr val="008000"/>
                </a:solidFill>
              </a:rPr>
              <a:t>above</a:t>
            </a:r>
            <a:r>
              <a:rPr lang="en-US" sz="1600" dirty="0" smtClean="0">
                <a:solidFill>
                  <a:srgbClr val="008000"/>
                </a:solidFill>
              </a:rPr>
              <a:t> the test statistic.  The test statistic could be &lt; 0 or &gt; 0).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>
                <a:solidFill>
                  <a:srgbClr val="CC0000"/>
                </a:solidFill>
              </a:rPr>
              <a:t>If you have a </a:t>
            </a:r>
            <a:r>
              <a:rPr lang="en-US" sz="1600" u="sng" dirty="0" smtClean="0">
                <a:solidFill>
                  <a:srgbClr val="CC0000"/>
                </a:solidFill>
              </a:rPr>
              <a:t>one-sided</a:t>
            </a:r>
            <a:r>
              <a:rPr lang="en-US" sz="1600" dirty="0" smtClean="0">
                <a:solidFill>
                  <a:srgbClr val="CC0000"/>
                </a:solidFill>
              </a:rPr>
              <a:t> lower hypothesis test, the p-value is the area </a:t>
            </a:r>
            <a:r>
              <a:rPr lang="en-US" sz="1600" u="sng" dirty="0" smtClean="0">
                <a:solidFill>
                  <a:srgbClr val="CC0000"/>
                </a:solidFill>
              </a:rPr>
              <a:t>below</a:t>
            </a:r>
            <a:r>
              <a:rPr lang="en-US" sz="1600" dirty="0" smtClean="0">
                <a:solidFill>
                  <a:srgbClr val="CC0000"/>
                </a:solidFill>
              </a:rPr>
              <a:t> the test statistic.  The test statistic could be &lt; 0 or &gt; 0).</a:t>
            </a:r>
            <a:endParaRPr lang="en-US" sz="1600" dirty="0">
              <a:solidFill>
                <a:srgbClr val="CC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629400" y="2590799"/>
            <a:ext cx="1905000" cy="104295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1800" kern="0" dirty="0" smtClean="0">
                <a:solidFill>
                  <a:schemeClr val="accent2"/>
                </a:solidFill>
              </a:rPr>
              <a:t>Two-sided</a:t>
            </a:r>
          </a:p>
          <a:p>
            <a:pPr>
              <a:buFontTx/>
              <a:buNone/>
            </a:pPr>
            <a:r>
              <a:rPr lang="en-US" sz="1800" kern="0" dirty="0" smtClean="0">
                <a:solidFill>
                  <a:schemeClr val="accent2"/>
                </a:solidFill>
              </a:rPr>
              <a:t>H</a:t>
            </a:r>
            <a:r>
              <a:rPr lang="en-US" sz="1800" kern="0" baseline="-25000" dirty="0" smtClean="0">
                <a:solidFill>
                  <a:schemeClr val="accent2"/>
                </a:solidFill>
              </a:rPr>
              <a:t>0</a:t>
            </a:r>
            <a:r>
              <a:rPr lang="en-US" sz="1800" kern="0" dirty="0" smtClean="0">
                <a:solidFill>
                  <a:schemeClr val="accent2"/>
                </a:solidFill>
              </a:rPr>
              <a:t>: </a:t>
            </a:r>
            <a:r>
              <a:rPr lang="en-US" sz="1800" kern="0" dirty="0" smtClean="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1800" kern="0" baseline="-25000" dirty="0" smtClean="0">
                <a:solidFill>
                  <a:schemeClr val="accent2"/>
                </a:solidFill>
                <a:latin typeface="Symbol" pitchFamily="18" charset="2"/>
              </a:rPr>
              <a:t>1</a:t>
            </a:r>
            <a:r>
              <a:rPr lang="en-US" sz="1800" kern="0" dirty="0" smtClean="0">
                <a:solidFill>
                  <a:schemeClr val="accent2"/>
                </a:solidFill>
                <a:latin typeface="Symbol" pitchFamily="18" charset="2"/>
              </a:rPr>
              <a:t> </a:t>
            </a:r>
            <a:r>
              <a:rPr lang="en-US" sz="1800" kern="0" dirty="0" smtClean="0">
                <a:solidFill>
                  <a:schemeClr val="accent2"/>
                </a:solidFill>
                <a:latin typeface="+mj-lt"/>
              </a:rPr>
              <a:t>–</a:t>
            </a:r>
            <a:r>
              <a:rPr lang="en-US" sz="1800" kern="0" dirty="0" smtClean="0">
                <a:solidFill>
                  <a:schemeClr val="accent2"/>
                </a:solidFill>
                <a:latin typeface="Symbol" pitchFamily="18" charset="2"/>
              </a:rPr>
              <a:t> m</a:t>
            </a:r>
            <a:r>
              <a:rPr lang="en-US" sz="1800" kern="0" baseline="-25000" dirty="0" smtClean="0">
                <a:solidFill>
                  <a:schemeClr val="accent2"/>
                </a:solidFill>
                <a:latin typeface="Symbol" pitchFamily="18" charset="2"/>
              </a:rPr>
              <a:t>2</a:t>
            </a:r>
            <a:r>
              <a:rPr lang="en-US" sz="1800" kern="0" dirty="0" smtClean="0">
                <a:solidFill>
                  <a:schemeClr val="accent2"/>
                </a:solidFill>
                <a:latin typeface="Symbol" pitchFamily="18" charset="2"/>
              </a:rPr>
              <a:t> </a:t>
            </a:r>
            <a:r>
              <a:rPr lang="en-US" sz="1800" kern="0" dirty="0" smtClean="0">
                <a:solidFill>
                  <a:schemeClr val="accent2"/>
                </a:solidFill>
              </a:rPr>
              <a:t>= </a:t>
            </a:r>
            <a:r>
              <a:rPr lang="en-US" sz="1800" kern="0" dirty="0" smtClean="0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US" sz="1800" kern="0" baseline="-25000" dirty="0" smtClean="0">
                <a:solidFill>
                  <a:schemeClr val="accent2"/>
                </a:solidFill>
                <a:latin typeface="Symbol" pitchFamily="18" charset="2"/>
              </a:rPr>
              <a:t>0</a:t>
            </a:r>
            <a:endParaRPr lang="en-US" sz="1800" kern="0" dirty="0" smtClean="0">
              <a:solidFill>
                <a:schemeClr val="accent2"/>
              </a:solidFill>
              <a:latin typeface="Symbol" pitchFamily="18" charset="2"/>
            </a:endParaRPr>
          </a:p>
          <a:p>
            <a:pPr>
              <a:buFontTx/>
              <a:buNone/>
            </a:pPr>
            <a:r>
              <a:rPr lang="en-US" sz="1800" kern="0" dirty="0" smtClean="0">
                <a:solidFill>
                  <a:schemeClr val="accent2"/>
                </a:solidFill>
              </a:rPr>
              <a:t>H</a:t>
            </a:r>
            <a:r>
              <a:rPr lang="en-US" sz="1800" kern="0" baseline="-25000" dirty="0" smtClean="0">
                <a:solidFill>
                  <a:schemeClr val="accent2"/>
                </a:solidFill>
              </a:rPr>
              <a:t>1</a:t>
            </a:r>
            <a:r>
              <a:rPr lang="en-US" sz="1800" kern="0" dirty="0" smtClean="0">
                <a:solidFill>
                  <a:schemeClr val="accent2"/>
                </a:solidFill>
              </a:rPr>
              <a:t>: </a:t>
            </a:r>
            <a:r>
              <a:rPr lang="en-US" sz="1800" kern="0" dirty="0" smtClean="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1800" kern="0" baseline="-25000" dirty="0" smtClean="0">
                <a:solidFill>
                  <a:schemeClr val="accent2"/>
                </a:solidFill>
                <a:latin typeface="Symbol" pitchFamily="18" charset="2"/>
              </a:rPr>
              <a:t>1</a:t>
            </a:r>
            <a:r>
              <a:rPr lang="en-US" sz="1800" kern="0" dirty="0" smtClean="0">
                <a:solidFill>
                  <a:schemeClr val="accent2"/>
                </a:solidFill>
              </a:rPr>
              <a:t> – </a:t>
            </a:r>
            <a:r>
              <a:rPr lang="en-US" sz="1800" kern="0" dirty="0" smtClean="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1800" kern="0" baseline="-25000" dirty="0" smtClean="0">
                <a:solidFill>
                  <a:schemeClr val="accent2"/>
                </a:solidFill>
                <a:latin typeface="Symbol" pitchFamily="18" charset="2"/>
              </a:rPr>
              <a:t>2</a:t>
            </a:r>
            <a:r>
              <a:rPr lang="en-US" sz="1800" kern="0" dirty="0" smtClean="0">
                <a:solidFill>
                  <a:schemeClr val="accent2"/>
                </a:solidFill>
              </a:rPr>
              <a:t> </a:t>
            </a:r>
            <a:r>
              <a:rPr lang="en-US" sz="1800" kern="0" dirty="0" smtClean="0">
                <a:solidFill>
                  <a:schemeClr val="accent2"/>
                </a:solidFill>
                <a:sym typeface="Symbol" pitchFamily="18" charset="2"/>
              </a:rPr>
              <a:t>≠ </a:t>
            </a:r>
            <a:r>
              <a:rPr lang="en-US" sz="1800" kern="0" dirty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sz="1800" kern="0" baseline="-25000" dirty="0" smtClean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sz="1800" kern="0" dirty="0" smtClean="0">
              <a:solidFill>
                <a:schemeClr val="accent2"/>
              </a:solidFill>
              <a:latin typeface="Symbol" pitchFamily="18" charset="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77000" y="4114800"/>
            <a:ext cx="2057400" cy="990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1800" kern="0" dirty="0" smtClean="0">
                <a:solidFill>
                  <a:srgbClr val="008000"/>
                </a:solidFill>
              </a:rPr>
              <a:t>One-sided upper</a:t>
            </a:r>
          </a:p>
          <a:p>
            <a:pPr>
              <a:buFontTx/>
              <a:buNone/>
            </a:pPr>
            <a:r>
              <a:rPr lang="en-US" sz="1800" kern="0" dirty="0" smtClean="0">
                <a:solidFill>
                  <a:srgbClr val="008000"/>
                </a:solidFill>
              </a:rPr>
              <a:t>H</a:t>
            </a:r>
            <a:r>
              <a:rPr lang="en-US" sz="1800" kern="0" baseline="-25000" dirty="0" smtClean="0">
                <a:solidFill>
                  <a:srgbClr val="008000"/>
                </a:solidFill>
              </a:rPr>
              <a:t>0</a:t>
            </a:r>
            <a:r>
              <a:rPr lang="en-US" sz="1800" kern="0" dirty="0" smtClean="0">
                <a:solidFill>
                  <a:srgbClr val="008000"/>
                </a:solidFill>
              </a:rPr>
              <a:t>: </a:t>
            </a:r>
            <a:r>
              <a:rPr lang="en-US" sz="1800" kern="0" dirty="0" smtClean="0">
                <a:solidFill>
                  <a:srgbClr val="008000"/>
                </a:solidFill>
                <a:latin typeface="Symbol" pitchFamily="18" charset="2"/>
              </a:rPr>
              <a:t>m</a:t>
            </a:r>
            <a:r>
              <a:rPr lang="en-US" sz="1800" kern="0" baseline="-25000" dirty="0" smtClean="0">
                <a:solidFill>
                  <a:srgbClr val="008000"/>
                </a:solidFill>
                <a:latin typeface="Symbol" pitchFamily="18" charset="2"/>
              </a:rPr>
              <a:t>1</a:t>
            </a:r>
            <a:r>
              <a:rPr lang="en-US" sz="1800" kern="0" dirty="0" smtClean="0">
                <a:solidFill>
                  <a:srgbClr val="008000"/>
                </a:solidFill>
              </a:rPr>
              <a:t> – </a:t>
            </a:r>
            <a:r>
              <a:rPr lang="en-US" sz="1800" kern="0" dirty="0" smtClean="0">
                <a:solidFill>
                  <a:srgbClr val="008000"/>
                </a:solidFill>
                <a:latin typeface="Symbol" pitchFamily="18" charset="2"/>
              </a:rPr>
              <a:t>m</a:t>
            </a:r>
            <a:r>
              <a:rPr lang="en-US" sz="1800" kern="0" baseline="-25000" dirty="0" smtClean="0">
                <a:solidFill>
                  <a:srgbClr val="008000"/>
                </a:solidFill>
              </a:rPr>
              <a:t>2</a:t>
            </a:r>
            <a:r>
              <a:rPr lang="en-US" sz="1800" kern="0" dirty="0" smtClean="0">
                <a:solidFill>
                  <a:srgbClr val="008000"/>
                </a:solidFill>
              </a:rPr>
              <a:t> = </a:t>
            </a:r>
            <a:r>
              <a:rPr lang="en-US" sz="1800" kern="0" dirty="0">
                <a:solidFill>
                  <a:srgbClr val="008000"/>
                </a:solidFill>
                <a:latin typeface="Symbol" pitchFamily="18" charset="2"/>
              </a:rPr>
              <a:t>D</a:t>
            </a:r>
            <a:r>
              <a:rPr lang="en-US" sz="1800" kern="0" baseline="-25000" dirty="0" smtClean="0">
                <a:solidFill>
                  <a:srgbClr val="008000"/>
                </a:solidFill>
                <a:latin typeface="Symbol" pitchFamily="18" charset="2"/>
              </a:rPr>
              <a:t>0</a:t>
            </a:r>
            <a:endParaRPr lang="en-US" sz="1800" kern="0" dirty="0" smtClean="0">
              <a:solidFill>
                <a:srgbClr val="008000"/>
              </a:solidFill>
              <a:latin typeface="Symbol" pitchFamily="18" charset="2"/>
            </a:endParaRPr>
          </a:p>
          <a:p>
            <a:pPr>
              <a:buFontTx/>
              <a:buNone/>
            </a:pPr>
            <a:r>
              <a:rPr lang="en-US" sz="1800" kern="0" dirty="0" smtClean="0">
                <a:solidFill>
                  <a:srgbClr val="008000"/>
                </a:solidFill>
              </a:rPr>
              <a:t>H</a:t>
            </a:r>
            <a:r>
              <a:rPr lang="en-US" sz="1800" kern="0" baseline="-25000" dirty="0" smtClean="0">
                <a:solidFill>
                  <a:srgbClr val="008000"/>
                </a:solidFill>
              </a:rPr>
              <a:t>1</a:t>
            </a:r>
            <a:r>
              <a:rPr lang="en-US" sz="1800" kern="0" dirty="0" smtClean="0">
                <a:solidFill>
                  <a:srgbClr val="008000"/>
                </a:solidFill>
              </a:rPr>
              <a:t>: </a:t>
            </a:r>
            <a:r>
              <a:rPr lang="en-US" sz="1800" kern="0" dirty="0" smtClean="0">
                <a:solidFill>
                  <a:srgbClr val="008000"/>
                </a:solidFill>
                <a:latin typeface="Symbol" pitchFamily="18" charset="2"/>
              </a:rPr>
              <a:t>m</a:t>
            </a:r>
            <a:r>
              <a:rPr lang="en-US" sz="1800" kern="0" baseline="-25000" dirty="0" smtClean="0">
                <a:solidFill>
                  <a:srgbClr val="008000"/>
                </a:solidFill>
                <a:latin typeface="Symbol" pitchFamily="18" charset="2"/>
              </a:rPr>
              <a:t>1</a:t>
            </a:r>
            <a:r>
              <a:rPr lang="en-US" sz="1800" kern="0" dirty="0" smtClean="0">
                <a:solidFill>
                  <a:srgbClr val="008000"/>
                </a:solidFill>
              </a:rPr>
              <a:t> – </a:t>
            </a:r>
            <a:r>
              <a:rPr lang="en-US" sz="1800" kern="0" dirty="0" smtClean="0">
                <a:solidFill>
                  <a:srgbClr val="008000"/>
                </a:solidFill>
                <a:latin typeface="Symbol" pitchFamily="18" charset="2"/>
              </a:rPr>
              <a:t>m</a:t>
            </a:r>
            <a:r>
              <a:rPr lang="en-US" sz="1800" kern="0" baseline="-25000" dirty="0" smtClean="0">
                <a:solidFill>
                  <a:srgbClr val="008000"/>
                </a:solidFill>
              </a:rPr>
              <a:t>2</a:t>
            </a:r>
            <a:r>
              <a:rPr lang="en-US" sz="1800" kern="0" dirty="0" smtClean="0">
                <a:solidFill>
                  <a:srgbClr val="008000"/>
                </a:solidFill>
              </a:rPr>
              <a:t> </a:t>
            </a:r>
            <a:r>
              <a:rPr lang="en-US" sz="1800" kern="0" dirty="0" smtClean="0">
                <a:solidFill>
                  <a:srgbClr val="008000"/>
                </a:solidFill>
                <a:sym typeface="Symbol" pitchFamily="18" charset="2"/>
              </a:rPr>
              <a:t>&gt; </a:t>
            </a:r>
            <a:r>
              <a:rPr lang="en-US" sz="1800" kern="0" dirty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sz="1800" kern="0" baseline="-25000" dirty="0" smtClean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sz="1800" kern="0" dirty="0" smtClean="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379632" y="5359398"/>
            <a:ext cx="2307167" cy="83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1800" kern="0" dirty="0" smtClean="0">
                <a:solidFill>
                  <a:srgbClr val="CC0000"/>
                </a:solidFill>
              </a:rPr>
              <a:t>One-sided lower</a:t>
            </a:r>
          </a:p>
          <a:p>
            <a:pPr>
              <a:buFontTx/>
              <a:buNone/>
            </a:pPr>
            <a:r>
              <a:rPr lang="en-US" sz="1800" kern="0" dirty="0" smtClean="0">
                <a:solidFill>
                  <a:srgbClr val="CC0000"/>
                </a:solidFill>
              </a:rPr>
              <a:t>H</a:t>
            </a:r>
            <a:r>
              <a:rPr lang="en-US" sz="1800" kern="0" baseline="-25000" dirty="0" smtClean="0">
                <a:solidFill>
                  <a:srgbClr val="CC0000"/>
                </a:solidFill>
              </a:rPr>
              <a:t>0</a:t>
            </a:r>
            <a:r>
              <a:rPr lang="en-US" sz="1800" kern="0" dirty="0" smtClean="0">
                <a:solidFill>
                  <a:srgbClr val="CC0000"/>
                </a:solidFill>
              </a:rPr>
              <a:t>: </a:t>
            </a:r>
            <a:r>
              <a:rPr lang="en-US" sz="1800" kern="0" dirty="0" smtClean="0">
                <a:solidFill>
                  <a:srgbClr val="CC0000"/>
                </a:solidFill>
                <a:latin typeface="Symbol" pitchFamily="18" charset="2"/>
              </a:rPr>
              <a:t>m</a:t>
            </a:r>
            <a:r>
              <a:rPr lang="en-US" sz="1800" kern="0" baseline="-25000" dirty="0" smtClean="0">
                <a:solidFill>
                  <a:srgbClr val="CC0000"/>
                </a:solidFill>
                <a:latin typeface="Symbol" pitchFamily="18" charset="2"/>
              </a:rPr>
              <a:t>1</a:t>
            </a:r>
            <a:r>
              <a:rPr lang="en-US" sz="1800" kern="0" dirty="0" smtClean="0">
                <a:solidFill>
                  <a:srgbClr val="CC0000"/>
                </a:solidFill>
              </a:rPr>
              <a:t> – </a:t>
            </a:r>
            <a:r>
              <a:rPr lang="en-US" sz="1800" kern="0" dirty="0" smtClean="0">
                <a:solidFill>
                  <a:srgbClr val="CC0000"/>
                </a:solidFill>
                <a:latin typeface="Symbol" pitchFamily="18" charset="2"/>
              </a:rPr>
              <a:t>m</a:t>
            </a:r>
            <a:r>
              <a:rPr lang="en-US" sz="1800" kern="0" baseline="-25000" dirty="0" smtClean="0">
                <a:solidFill>
                  <a:srgbClr val="CC0000"/>
                </a:solidFill>
              </a:rPr>
              <a:t>2</a:t>
            </a:r>
            <a:r>
              <a:rPr lang="en-US" sz="1800" kern="0" dirty="0" smtClean="0">
                <a:solidFill>
                  <a:srgbClr val="CC0000"/>
                </a:solidFill>
              </a:rPr>
              <a:t>  = </a:t>
            </a:r>
            <a:r>
              <a:rPr lang="en-US" sz="1800" kern="0" dirty="0">
                <a:solidFill>
                  <a:srgbClr val="CC0000"/>
                </a:solidFill>
                <a:latin typeface="Symbol" pitchFamily="18" charset="2"/>
              </a:rPr>
              <a:t>D</a:t>
            </a:r>
            <a:r>
              <a:rPr lang="en-US" sz="1800" kern="0" baseline="-25000" dirty="0" smtClean="0">
                <a:solidFill>
                  <a:srgbClr val="CC0000"/>
                </a:solidFill>
                <a:latin typeface="Symbol" pitchFamily="18" charset="2"/>
              </a:rPr>
              <a:t>0</a:t>
            </a:r>
            <a:endParaRPr lang="en-US" sz="1800" kern="0" dirty="0" smtClean="0">
              <a:solidFill>
                <a:srgbClr val="CC0000"/>
              </a:solidFill>
              <a:latin typeface="Symbol" pitchFamily="18" charset="2"/>
            </a:endParaRPr>
          </a:p>
          <a:p>
            <a:pPr>
              <a:buFontTx/>
              <a:buNone/>
            </a:pPr>
            <a:r>
              <a:rPr lang="en-US" sz="1800" kern="0" dirty="0" smtClean="0">
                <a:solidFill>
                  <a:srgbClr val="CC0000"/>
                </a:solidFill>
              </a:rPr>
              <a:t>H</a:t>
            </a:r>
            <a:r>
              <a:rPr lang="en-US" sz="1800" kern="0" baseline="-25000" dirty="0" smtClean="0">
                <a:solidFill>
                  <a:srgbClr val="CC0000"/>
                </a:solidFill>
              </a:rPr>
              <a:t>1</a:t>
            </a:r>
            <a:r>
              <a:rPr lang="en-US" sz="1800" kern="0" dirty="0" smtClean="0">
                <a:solidFill>
                  <a:srgbClr val="CC0000"/>
                </a:solidFill>
              </a:rPr>
              <a:t>: </a:t>
            </a:r>
            <a:r>
              <a:rPr lang="en-US" sz="1800" kern="0" dirty="0" smtClean="0">
                <a:solidFill>
                  <a:srgbClr val="CC0000"/>
                </a:solidFill>
                <a:latin typeface="Symbol" pitchFamily="18" charset="2"/>
              </a:rPr>
              <a:t>m</a:t>
            </a:r>
            <a:r>
              <a:rPr lang="en-US" sz="1800" kern="0" baseline="-25000" dirty="0" smtClean="0">
                <a:solidFill>
                  <a:srgbClr val="CC0000"/>
                </a:solidFill>
                <a:latin typeface="Symbol" pitchFamily="18" charset="2"/>
              </a:rPr>
              <a:t>1</a:t>
            </a:r>
            <a:r>
              <a:rPr lang="en-US" sz="1800" kern="0" dirty="0" smtClean="0">
                <a:solidFill>
                  <a:srgbClr val="CC0000"/>
                </a:solidFill>
              </a:rPr>
              <a:t> – </a:t>
            </a:r>
            <a:r>
              <a:rPr lang="en-US" sz="1800" kern="0" dirty="0" smtClean="0">
                <a:solidFill>
                  <a:srgbClr val="CC0000"/>
                </a:solidFill>
                <a:latin typeface="Symbol" pitchFamily="18" charset="2"/>
              </a:rPr>
              <a:t>m</a:t>
            </a:r>
            <a:r>
              <a:rPr lang="en-US" sz="1800" kern="0" baseline="-25000" dirty="0" smtClean="0">
                <a:solidFill>
                  <a:srgbClr val="CC0000"/>
                </a:solidFill>
              </a:rPr>
              <a:t>2</a:t>
            </a:r>
            <a:r>
              <a:rPr lang="en-US" sz="1800" kern="0" dirty="0" smtClean="0">
                <a:solidFill>
                  <a:srgbClr val="CC0000"/>
                </a:solidFill>
              </a:rPr>
              <a:t> </a:t>
            </a:r>
            <a:r>
              <a:rPr lang="en-US" sz="1800" kern="0" dirty="0" smtClean="0">
                <a:solidFill>
                  <a:srgbClr val="CC0000"/>
                </a:solidFill>
                <a:sym typeface="Symbol" pitchFamily="18" charset="2"/>
              </a:rPr>
              <a:t>&lt; </a:t>
            </a:r>
            <a:r>
              <a:rPr lang="en-US" sz="1800" kern="0" dirty="0">
                <a:solidFill>
                  <a:srgbClr val="CC0000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sz="1800" kern="0" baseline="-25000" dirty="0" smtClean="0">
                <a:solidFill>
                  <a:srgbClr val="CC0000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sz="1800" kern="0" dirty="0" smtClean="0">
              <a:solidFill>
                <a:srgbClr val="CC0000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661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Ch. 5 : Cases 1, 2 and 3 Comparison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BC517-B00A-4C7A-9593-E9407B22CAF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370843"/>
              </p:ext>
            </p:extLst>
          </p:nvPr>
        </p:nvGraphicFramePr>
        <p:xfrm>
          <a:off x="380999" y="1524000"/>
          <a:ext cx="8229603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409"/>
                <a:gridCol w="1785668"/>
                <a:gridCol w="1902126"/>
                <a:gridCol w="2057400"/>
              </a:tblGrid>
              <a:tr h="3530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Case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Case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30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</a:t>
                      </a:r>
                      <a:r>
                        <a:rPr lang="en-US" sz="1600" baseline="-25000" dirty="0" smtClean="0"/>
                        <a:t>0</a:t>
                      </a:r>
                      <a:r>
                        <a:rPr lang="en-US" sz="1600" dirty="0" smtClean="0"/>
                        <a:t> :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 –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2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 = D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0</a:t>
                      </a:r>
                      <a:endParaRPr lang="en-US" sz="1600" dirty="0">
                        <a:latin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</a:t>
                      </a:r>
                      <a:r>
                        <a:rPr lang="en-US" sz="1600" baseline="-25000" dirty="0" smtClean="0"/>
                        <a:t>0</a:t>
                      </a:r>
                      <a:r>
                        <a:rPr lang="en-US" sz="1600" dirty="0" smtClean="0"/>
                        <a:t> :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 –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2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 = D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0</a:t>
                      </a:r>
                      <a:endParaRPr lang="en-US" sz="1600" dirty="0" smtClean="0">
                        <a:latin typeface="Symbol" pitchFamily="18" charset="2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</a:t>
                      </a:r>
                      <a:r>
                        <a:rPr lang="en-US" sz="1600" baseline="-25000" dirty="0" smtClean="0"/>
                        <a:t>0</a:t>
                      </a:r>
                      <a:r>
                        <a:rPr lang="en-US" sz="1600" dirty="0" smtClean="0"/>
                        <a:t> :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 –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2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 = D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0</a:t>
                      </a:r>
                      <a:endParaRPr lang="en-US" sz="1600" dirty="0" smtClean="0">
                        <a:latin typeface="Symbol" pitchFamily="18" charset="2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530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Alternative (2-sided)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</a:t>
                      </a:r>
                      <a:r>
                        <a:rPr lang="en-US" sz="1600" baseline="-25000" dirty="0" smtClean="0"/>
                        <a:t>0</a:t>
                      </a:r>
                      <a:r>
                        <a:rPr lang="en-US" sz="1600" dirty="0" smtClean="0"/>
                        <a:t> :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 –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2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≠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 D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0</a:t>
                      </a:r>
                      <a:endParaRPr lang="en-US" sz="1600" dirty="0" smtClean="0">
                        <a:latin typeface="Symbol" pitchFamily="18" charset="2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</a:t>
                      </a:r>
                      <a:r>
                        <a:rPr lang="en-US" sz="1600" baseline="-25000" dirty="0" smtClean="0"/>
                        <a:t>0</a:t>
                      </a:r>
                      <a:r>
                        <a:rPr lang="en-US" sz="1600" dirty="0" smtClean="0"/>
                        <a:t> :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 –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2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≠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 D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0</a:t>
                      </a:r>
                      <a:endParaRPr lang="en-US" sz="1600" dirty="0" smtClean="0">
                        <a:latin typeface="Symbol" pitchFamily="18" charset="2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</a:t>
                      </a:r>
                      <a:r>
                        <a:rPr lang="en-US" sz="1600" baseline="-25000" dirty="0" smtClean="0"/>
                        <a:t>0</a:t>
                      </a:r>
                      <a:r>
                        <a:rPr lang="en-US" sz="1600" dirty="0" smtClean="0"/>
                        <a:t> :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 –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2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 </a:t>
                      </a:r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≠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 D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0</a:t>
                      </a:r>
                      <a:endParaRPr lang="en-US" sz="1600" dirty="0" smtClean="0">
                        <a:latin typeface="Symbol" pitchFamily="18" charset="2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530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Alternative (1-sided</a:t>
                      </a:r>
                      <a:r>
                        <a:rPr lang="en-US" sz="1600" baseline="0" dirty="0" smtClean="0"/>
                        <a:t> upper)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</a:t>
                      </a:r>
                      <a:r>
                        <a:rPr lang="en-US" sz="1600" baseline="-25000" dirty="0" smtClean="0"/>
                        <a:t>0</a:t>
                      </a:r>
                      <a:r>
                        <a:rPr lang="en-US" sz="1600" dirty="0" smtClean="0"/>
                        <a:t> :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 –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2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 &gt; D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0</a:t>
                      </a:r>
                      <a:endParaRPr lang="en-US" sz="1600" dirty="0" smtClean="0">
                        <a:latin typeface="Symbol" pitchFamily="18" charset="2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</a:t>
                      </a:r>
                      <a:r>
                        <a:rPr lang="en-US" sz="1600" baseline="-25000" dirty="0" smtClean="0"/>
                        <a:t>0</a:t>
                      </a:r>
                      <a:r>
                        <a:rPr lang="en-US" sz="1600" dirty="0" smtClean="0"/>
                        <a:t> :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 –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2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 &gt; D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0</a:t>
                      </a:r>
                      <a:endParaRPr lang="en-US" sz="1600" dirty="0" smtClean="0">
                        <a:latin typeface="Symbol" pitchFamily="18" charset="2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</a:t>
                      </a:r>
                      <a:r>
                        <a:rPr lang="en-US" sz="1600" baseline="-25000" dirty="0" smtClean="0"/>
                        <a:t>0</a:t>
                      </a:r>
                      <a:r>
                        <a:rPr lang="en-US" sz="1600" dirty="0" smtClean="0"/>
                        <a:t> :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 –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2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 &gt; D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0</a:t>
                      </a:r>
                      <a:endParaRPr lang="en-US" sz="1600" dirty="0" smtClean="0">
                        <a:latin typeface="Symbol" pitchFamily="18" charset="2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530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Alternative (1-sided lower)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</a:t>
                      </a:r>
                      <a:r>
                        <a:rPr lang="en-US" sz="1600" baseline="-25000" dirty="0" smtClean="0"/>
                        <a:t>0</a:t>
                      </a:r>
                      <a:r>
                        <a:rPr lang="en-US" sz="1600" dirty="0" smtClean="0"/>
                        <a:t> :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 –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2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 &lt; D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0</a:t>
                      </a:r>
                      <a:endParaRPr lang="en-US" sz="1600" dirty="0" smtClean="0">
                        <a:latin typeface="Symbol" pitchFamily="18" charset="2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</a:t>
                      </a:r>
                      <a:r>
                        <a:rPr lang="en-US" sz="1600" baseline="-25000" dirty="0" smtClean="0"/>
                        <a:t>0</a:t>
                      </a:r>
                      <a:r>
                        <a:rPr lang="en-US" sz="1600" dirty="0" smtClean="0"/>
                        <a:t> :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 –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2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 &lt; D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0</a:t>
                      </a:r>
                      <a:endParaRPr lang="en-US" sz="1600" dirty="0" smtClean="0">
                        <a:latin typeface="Symbol" pitchFamily="18" charset="2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</a:t>
                      </a:r>
                      <a:r>
                        <a:rPr lang="en-US" sz="1600" baseline="-25000" dirty="0" smtClean="0"/>
                        <a:t>0</a:t>
                      </a:r>
                      <a:r>
                        <a:rPr lang="en-US" sz="1600" dirty="0" smtClean="0"/>
                        <a:t> :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 –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2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 &lt; D</a:t>
                      </a:r>
                      <a:r>
                        <a:rPr lang="en-US" sz="1600" baseline="-25000" dirty="0" smtClean="0">
                          <a:latin typeface="Symbol" pitchFamily="18" charset="2"/>
                        </a:rPr>
                        <a:t>0</a:t>
                      </a:r>
                      <a:endParaRPr lang="en-US" sz="1600" dirty="0" smtClean="0">
                        <a:latin typeface="Symbol" pitchFamily="18" charset="2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53060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Symbol" pitchFamily="18" charset="2"/>
                        </a:rPr>
                        <a:t> s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  and </a:t>
                      </a:r>
                      <a:r>
                        <a:rPr lang="en-US" sz="1600" dirty="0" smtClean="0">
                          <a:latin typeface="Symbol" pitchFamily="18" charset="2"/>
                        </a:rPr>
                        <a:t>s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 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Known.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Do Case 5 first.  </a:t>
                      </a:r>
                      <a:r>
                        <a:rPr lang="en-US" sz="1600" dirty="0" smtClean="0"/>
                        <a:t>Unknown, assumed</a:t>
                      </a:r>
                      <a:r>
                        <a:rPr lang="en-US" sz="1600" baseline="0" dirty="0" smtClean="0"/>
                        <a:t> EQUAL, estimated by s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 and s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baseline="0" dirty="0" smtClean="0"/>
                        <a:t> .</a:t>
                      </a:r>
                    </a:p>
                    <a:p>
                      <a:r>
                        <a:rPr lang="en-US" sz="1600" baseline="0" dirty="0" smtClean="0"/>
                        <a:t>Pooled? 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Do Case 5 first</a:t>
                      </a:r>
                      <a:r>
                        <a:rPr lang="en-US" sz="1600" dirty="0" smtClean="0"/>
                        <a:t>. Unknown, assumed</a:t>
                      </a:r>
                      <a:r>
                        <a:rPr lang="en-US" sz="1600" baseline="0" dirty="0" smtClean="0"/>
                        <a:t> UNEQUAL, estimated by s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 and s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baseline="0" dirty="0" smtClean="0"/>
                        <a:t> 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Pooled? No</a:t>
                      </a:r>
                      <a:endParaRPr lang="en-US" sz="1600" dirty="0"/>
                    </a:p>
                  </a:txBody>
                  <a:tcPr/>
                </a:tc>
              </a:tr>
              <a:tr h="3530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 Statistic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t</a:t>
                      </a:r>
                      <a:r>
                        <a:rPr lang="en-US" sz="1600" baseline="-25000" dirty="0" smtClean="0"/>
                        <a:t>0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</a:t>
                      </a:r>
                      <a:r>
                        <a:rPr lang="en-US" sz="1600" baseline="-250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530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Degrees of freedom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 applicable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  + n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   - 2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Symbol" pitchFamily="18" charset="2"/>
                        </a:rPr>
                        <a:t>n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771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685800"/>
            <a:ext cx="8305800" cy="1066800"/>
          </a:xfrm>
          <a:noFill/>
        </p:spPr>
        <p:txBody>
          <a:bodyPr/>
          <a:lstStyle/>
          <a:p>
            <a:r>
              <a:rPr lang="en-US" sz="3200" smtClean="0"/>
              <a:t>Case 4. Test of Hypothesis on </a:t>
            </a:r>
            <a:r>
              <a:rPr lang="en-US" sz="3200" smtClean="0">
                <a:solidFill>
                  <a:srgbClr val="993366"/>
                </a:solidFill>
              </a:rPr>
              <a:t>Mean Difference of Two Treatments (one population)</a:t>
            </a:r>
            <a:br>
              <a:rPr lang="en-US" sz="3200" smtClean="0">
                <a:solidFill>
                  <a:srgbClr val="993366"/>
                </a:solidFill>
              </a:rPr>
            </a:br>
            <a:r>
              <a:rPr lang="en-US" sz="3200" smtClean="0"/>
              <a:t> Variance Unknown</a:t>
            </a:r>
          </a:p>
        </p:txBody>
      </p:sp>
    </p:spTree>
    <p:extLst>
      <p:ext uri="{BB962C8B-B14F-4D97-AF65-F5344CB8AC3E}">
        <p14:creationId xmlns:p14="http://schemas.microsoft.com/office/powerpoint/2010/main" val="22089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685800"/>
            <a:ext cx="8305800" cy="1066800"/>
          </a:xfrm>
          <a:noFill/>
        </p:spPr>
        <p:txBody>
          <a:bodyPr/>
          <a:lstStyle/>
          <a:p>
            <a:r>
              <a:rPr lang="en-US" sz="3200" smtClean="0"/>
              <a:t>Case 4. Test of Hypothesis on </a:t>
            </a:r>
            <a:r>
              <a:rPr lang="en-US" sz="3200" smtClean="0">
                <a:solidFill>
                  <a:srgbClr val="993366"/>
                </a:solidFill>
              </a:rPr>
              <a:t>Mean Difference of Two Treatments (one population)</a:t>
            </a:r>
            <a:br>
              <a:rPr lang="en-US" sz="3200" smtClean="0">
                <a:solidFill>
                  <a:srgbClr val="993366"/>
                </a:solidFill>
              </a:rPr>
            </a:br>
            <a:r>
              <a:rPr lang="en-US" sz="3200" smtClean="0"/>
              <a:t> Variance Unknown</a:t>
            </a:r>
          </a:p>
        </p:txBody>
      </p:sp>
      <p:pic>
        <p:nvPicPr>
          <p:cNvPr id="31747" name="Picture 4" descr="http://library.thinkquest.org/05aug/01854/Images/mazes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55514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mtClean="0"/>
              <a:t>What if we want to do a hypothesis test on the differences between pairs of data whose variance of the difference is unknown?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smtClean="0"/>
              <a:t>Paired T-Test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Situation 1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want to test the hypothesis that the heart rate of a male is higher by at least 20 beats per minute after going down and up one flight of stairs three (3) times</a:t>
            </a:r>
          </a:p>
          <a:p>
            <a:r>
              <a:rPr lang="en-US" smtClean="0"/>
              <a:t>What sort of experiment would you set up?</a:t>
            </a:r>
          </a:p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77F2DD-9243-450B-87A4-4E9C37981B39}" type="slidenum">
              <a:rPr lang="en-US" sz="1400" smtClean="0"/>
              <a:pPr/>
              <a:t>36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Situation 2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From the Journal of the American Medical Association (JAMA):</a:t>
            </a:r>
          </a:p>
          <a:p>
            <a:pPr lvl="1"/>
            <a:r>
              <a:rPr lang="en-US" smtClean="0"/>
              <a:t>Ten adult males ages 45 - 55 are recruited to study a new cholesterol medication.</a:t>
            </a:r>
          </a:p>
          <a:p>
            <a:pPr lvl="1"/>
            <a:r>
              <a:rPr lang="en-US" smtClean="0"/>
              <a:t>Analysts wish to determine if the medication decreases the total cholesterol levels in this population.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22FBC6-EC4E-4E87-A685-8B293E0D7A6D}" type="slidenum">
              <a:rPr lang="en-US" sz="1400" smtClean="0"/>
              <a:pPr/>
              <a:t>37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</a:t>
            </a:r>
          </a:p>
        </p:txBody>
      </p:sp>
      <p:graphicFrame>
        <p:nvGraphicFramePr>
          <p:cNvPr id="35843" name="Object 0"/>
          <p:cNvGraphicFramePr>
            <a:graphicFrameLocks noChangeAspect="1"/>
          </p:cNvGraphicFramePr>
          <p:nvPr/>
        </p:nvGraphicFramePr>
        <p:xfrm>
          <a:off x="6858000" y="4191000"/>
          <a:ext cx="341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5" name="Equation" r:id="rId3" imgW="152268" imgH="203024" progId="Equation.3">
                  <p:embed/>
                </p:oleObj>
              </mc:Choice>
              <mc:Fallback>
                <p:oleObj name="Equation" r:id="rId3" imgW="152268" imgH="203024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191000"/>
                        <a:ext cx="3413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1"/>
          <p:cNvGraphicFramePr>
            <a:graphicFrameLocks noChangeAspect="1"/>
          </p:cNvGraphicFramePr>
          <p:nvPr/>
        </p:nvGraphicFramePr>
        <p:xfrm>
          <a:off x="6705600" y="5638800"/>
          <a:ext cx="434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6" name="Equation" r:id="rId5" imgW="165028" imgH="228501" progId="Equation.3">
                  <p:embed/>
                </p:oleObj>
              </mc:Choice>
              <mc:Fallback>
                <p:oleObj name="Equation" r:id="rId5" imgW="165028" imgH="22850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638800"/>
                        <a:ext cx="4349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8"/>
          <p:cNvSpPr txBox="1">
            <a:spLocks noChangeArrowheads="1"/>
          </p:cNvSpPr>
          <p:nvPr/>
        </p:nvSpPr>
        <p:spPr bwMode="auto">
          <a:xfrm>
            <a:off x="381000" y="3200400"/>
            <a:ext cx="19875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  is a random</a:t>
            </a:r>
          </a:p>
          <a:p>
            <a:r>
              <a:rPr lang="en-US"/>
              <a:t>variable </a:t>
            </a:r>
          </a:p>
        </p:txBody>
      </p:sp>
      <p:sp>
        <p:nvSpPr>
          <p:cNvPr id="35846" name="Text Box 9"/>
          <p:cNvSpPr txBox="1">
            <a:spLocks noChangeArrowheads="1"/>
          </p:cNvSpPr>
          <p:nvPr/>
        </p:nvSpPr>
        <p:spPr bwMode="auto">
          <a:xfrm>
            <a:off x="381000" y="381000"/>
            <a:ext cx="157162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X</a:t>
            </a:r>
            <a:r>
              <a:rPr lang="en-US" baseline="-25000"/>
              <a:t>1</a:t>
            </a:r>
            <a:r>
              <a:rPr lang="en-US"/>
              <a:t> and X</a:t>
            </a:r>
            <a:r>
              <a:rPr lang="en-US" baseline="-25000"/>
              <a:t>2</a:t>
            </a:r>
          </a:p>
          <a:p>
            <a:r>
              <a:rPr lang="en-US"/>
              <a:t>are random</a:t>
            </a:r>
          </a:p>
          <a:p>
            <a:r>
              <a:rPr lang="en-US"/>
              <a:t>variables </a:t>
            </a:r>
          </a:p>
        </p:txBody>
      </p:sp>
      <p:sp>
        <p:nvSpPr>
          <p:cNvPr id="35847" name="Text Box 10"/>
          <p:cNvSpPr txBox="1">
            <a:spLocks noChangeArrowheads="1"/>
          </p:cNvSpPr>
          <p:nvPr/>
        </p:nvSpPr>
        <p:spPr bwMode="auto">
          <a:xfrm>
            <a:off x="457200" y="4419600"/>
            <a:ext cx="157162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</a:t>
            </a:r>
            <a:r>
              <a:rPr lang="en-US" baseline="30000"/>
              <a:t>2</a:t>
            </a:r>
            <a:r>
              <a:rPr lang="en-US" baseline="-25000"/>
              <a:t>D</a:t>
            </a:r>
            <a:r>
              <a:rPr lang="en-US"/>
              <a:t> and S</a:t>
            </a:r>
            <a:r>
              <a:rPr lang="en-US" baseline="-25000"/>
              <a:t>D</a:t>
            </a:r>
          </a:p>
          <a:p>
            <a:r>
              <a:rPr lang="en-US"/>
              <a:t>are random</a:t>
            </a:r>
          </a:p>
          <a:p>
            <a:r>
              <a:rPr lang="en-US"/>
              <a:t>variables </a:t>
            </a:r>
          </a:p>
        </p:txBody>
      </p:sp>
      <p:sp>
        <p:nvSpPr>
          <p:cNvPr id="35848" name="Text Box 11"/>
          <p:cNvSpPr txBox="1">
            <a:spLocks noChangeArrowheads="1"/>
          </p:cNvSpPr>
          <p:nvPr/>
        </p:nvSpPr>
        <p:spPr bwMode="auto">
          <a:xfrm>
            <a:off x="6781800" y="2133600"/>
            <a:ext cx="88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 n=10</a:t>
            </a:r>
          </a:p>
        </p:txBody>
      </p:sp>
      <p:graphicFrame>
        <p:nvGraphicFramePr>
          <p:cNvPr id="35849" name="Object 2"/>
          <p:cNvGraphicFramePr>
            <a:graphicFrameLocks noChangeAspect="1"/>
          </p:cNvGraphicFramePr>
          <p:nvPr/>
        </p:nvGraphicFramePr>
        <p:xfrm>
          <a:off x="2590800" y="1981200"/>
          <a:ext cx="3667125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7" name="Worksheet" r:id="rId7" imgW="3667237" imgH="2924149" progId="Excel.Sheet.8">
                  <p:embed/>
                </p:oleObj>
              </mc:Choice>
              <mc:Fallback>
                <p:oleObj name="Worksheet" r:id="rId7" imgW="3667237" imgH="2924149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81200"/>
                        <a:ext cx="3667125" cy="292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3"/>
          <p:cNvGraphicFramePr>
            <a:graphicFrameLocks noChangeAspect="1"/>
          </p:cNvGraphicFramePr>
          <p:nvPr/>
        </p:nvGraphicFramePr>
        <p:xfrm>
          <a:off x="2819400" y="5867400"/>
          <a:ext cx="44196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8" name="Equation" r:id="rId9" imgW="1714500" imgH="228600" progId="Equation.3">
                  <p:embed/>
                </p:oleObj>
              </mc:Choice>
              <mc:Fallback>
                <p:oleObj name="Equation" r:id="rId9" imgW="17145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867400"/>
                        <a:ext cx="4419600" cy="58896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7"/>
          <p:cNvSpPr txBox="1">
            <a:spLocks noChangeArrowheads="1"/>
          </p:cNvSpPr>
          <p:nvPr/>
        </p:nvSpPr>
        <p:spPr bwMode="auto">
          <a:xfrm>
            <a:off x="381000" y="1828800"/>
            <a:ext cx="1690688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 = X</a:t>
            </a:r>
            <a:r>
              <a:rPr lang="en-US" baseline="-25000"/>
              <a:t>1</a:t>
            </a:r>
            <a:r>
              <a:rPr lang="en-US"/>
              <a:t> - X</a:t>
            </a:r>
            <a:r>
              <a:rPr lang="en-US" baseline="-25000"/>
              <a:t>2</a:t>
            </a:r>
          </a:p>
          <a:p>
            <a:r>
              <a:rPr lang="en-US"/>
              <a:t> is a random</a:t>
            </a:r>
          </a:p>
          <a:p>
            <a:r>
              <a:rPr lang="en-US"/>
              <a:t>variable </a:t>
            </a:r>
          </a:p>
        </p:txBody>
      </p:sp>
      <p:sp>
        <p:nvSpPr>
          <p:cNvPr id="35852" name="Line 18"/>
          <p:cNvSpPr>
            <a:spLocks noChangeShapeType="1"/>
          </p:cNvSpPr>
          <p:nvPr/>
        </p:nvSpPr>
        <p:spPr bwMode="auto">
          <a:xfrm>
            <a:off x="4572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5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781800" y="4572000"/>
          <a:ext cx="4397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9" name="Equation" r:id="rId11" imgW="165028" imgH="228501" progId="Equation.3">
                  <p:embed/>
                </p:oleObj>
              </mc:Choice>
              <mc:Fallback>
                <p:oleObj name="Equation" r:id="rId11" imgW="165028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572000"/>
                        <a:ext cx="4397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Line 23"/>
          <p:cNvSpPr>
            <a:spLocks noChangeShapeType="1"/>
          </p:cNvSpPr>
          <p:nvPr/>
        </p:nvSpPr>
        <p:spPr bwMode="auto">
          <a:xfrm flipH="1">
            <a:off x="5029200" y="44196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24"/>
          <p:cNvSpPr>
            <a:spLocks noChangeShapeType="1"/>
          </p:cNvSpPr>
          <p:nvPr/>
        </p:nvSpPr>
        <p:spPr bwMode="auto">
          <a:xfrm flipH="1" flipV="1">
            <a:off x="5029200" y="48006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F69DD8-15F2-4247-9D83-5040B1A561E5}" type="slidenum">
              <a:rPr lang="en-US" sz="1400" smtClean="0"/>
              <a:pPr/>
              <a:t>38</a:t>
            </a:fld>
            <a:endParaRPr lang="en-US" sz="1400" smtClean="0"/>
          </a:p>
        </p:txBody>
      </p:sp>
      <p:sp>
        <p:nvSpPr>
          <p:cNvPr id="35857" name="Text Box 9"/>
          <p:cNvSpPr txBox="1">
            <a:spLocks noChangeArrowheads="1"/>
          </p:cNvSpPr>
          <p:nvPr/>
        </p:nvSpPr>
        <p:spPr bwMode="auto">
          <a:xfrm>
            <a:off x="6553200" y="2590800"/>
            <a:ext cx="484188" cy="116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d</a:t>
            </a:r>
            <a:r>
              <a:rPr lang="en-US" sz="1400" baseline="-25000"/>
              <a:t>1</a:t>
            </a:r>
            <a:endParaRPr lang="en-US" sz="1400"/>
          </a:p>
          <a:p>
            <a:endParaRPr lang="en-US" sz="1400"/>
          </a:p>
          <a:p>
            <a:r>
              <a:rPr lang="en-US" sz="1400"/>
              <a:t>d</a:t>
            </a:r>
            <a:r>
              <a:rPr lang="en-US" sz="1400" baseline="-25000"/>
              <a:t>2</a:t>
            </a:r>
          </a:p>
          <a:p>
            <a:endParaRPr lang="en-US" sz="1400"/>
          </a:p>
          <a:p>
            <a:r>
              <a:rPr lang="en-US" sz="1400"/>
              <a:t> etc.</a:t>
            </a:r>
          </a:p>
        </p:txBody>
      </p:sp>
      <p:cxnSp>
        <p:nvCxnSpPr>
          <p:cNvPr id="35858" name="Straight Arrow Connector 18"/>
          <p:cNvCxnSpPr>
            <a:cxnSpLocks noChangeShapeType="1"/>
          </p:cNvCxnSpPr>
          <p:nvPr/>
        </p:nvCxnSpPr>
        <p:spPr bwMode="auto">
          <a:xfrm rot="10800000" flipV="1">
            <a:off x="4953000" y="2743200"/>
            <a:ext cx="16002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Straight Arrow Connector 20"/>
          <p:cNvCxnSpPr>
            <a:cxnSpLocks noChangeShapeType="1"/>
            <a:stCxn id="35857" idx="1"/>
          </p:cNvCxnSpPr>
          <p:nvPr/>
        </p:nvCxnSpPr>
        <p:spPr bwMode="auto">
          <a:xfrm rot="10800000">
            <a:off x="4953000" y="3048000"/>
            <a:ext cx="1600200" cy="127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The statistic</a:t>
            </a:r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where </a:t>
            </a:r>
            <a:r>
              <a:rPr lang="en-US" sz="2400" i="1" smtClean="0"/>
              <a:t>S</a:t>
            </a:r>
            <a:r>
              <a:rPr lang="en-US" sz="2400" i="1" baseline="-25000" smtClean="0"/>
              <a:t>D</a:t>
            </a:r>
            <a:r>
              <a:rPr lang="en-US" sz="2400" smtClean="0"/>
              <a:t> is the sample standard deviation of the difference in paired observations</a:t>
            </a:r>
          </a:p>
          <a:p>
            <a:r>
              <a:rPr lang="en-US" sz="2400" i="1" smtClean="0"/>
              <a:t>n</a:t>
            </a:r>
            <a:r>
              <a:rPr lang="en-US" sz="2400" smtClean="0"/>
              <a:t> is the sample size.</a:t>
            </a:r>
          </a:p>
          <a:p>
            <a:r>
              <a:rPr lang="en-US" sz="2400" smtClean="0"/>
              <a:t> </a:t>
            </a:r>
            <a:r>
              <a:rPr lang="en-US" sz="2400" i="1" smtClean="0"/>
              <a:t>n-1</a:t>
            </a:r>
            <a:r>
              <a:rPr lang="en-US" sz="2400" smtClean="0"/>
              <a:t> is the degrees of freedom</a:t>
            </a:r>
            <a:endParaRPr lang="en-US" sz="2800" smtClean="0"/>
          </a:p>
        </p:txBody>
      </p:sp>
      <p:graphicFrame>
        <p:nvGraphicFramePr>
          <p:cNvPr id="36868" name="Object 0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9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1"/>
          <p:cNvGraphicFramePr>
            <a:graphicFrameLocks noChangeAspect="1"/>
          </p:cNvGraphicFramePr>
          <p:nvPr/>
        </p:nvGraphicFramePr>
        <p:xfrm>
          <a:off x="3338513" y="1738313"/>
          <a:ext cx="2552700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0" name="Equation" r:id="rId5" imgW="1129810" imgH="622030" progId="Equation.3">
                  <p:embed/>
                </p:oleObj>
              </mc:Choice>
              <mc:Fallback>
                <p:oleObj name="Equation" r:id="rId5" imgW="1129810" imgH="62203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1738313"/>
                        <a:ext cx="2552700" cy="140493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2"/>
          <p:cNvGraphicFramePr>
            <a:graphicFrameLocks noChangeAspect="1"/>
          </p:cNvGraphicFramePr>
          <p:nvPr/>
        </p:nvGraphicFramePr>
        <p:xfrm>
          <a:off x="2743200" y="5334000"/>
          <a:ext cx="44196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1" name="Equation" r:id="rId7" imgW="1714500" imgH="228600" progId="Equation.3">
                  <p:embed/>
                </p:oleObj>
              </mc:Choice>
              <mc:Fallback>
                <p:oleObj name="Equation" r:id="rId7" imgW="17145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334000"/>
                        <a:ext cx="4419600" cy="58896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D7E903-88CE-4A8C-B0D5-FE01BDB64C30}" type="slidenum">
              <a:rPr lang="en-US" sz="1400" smtClean="0"/>
              <a:pPr/>
              <a:t>39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95400"/>
            <a:ext cx="7772400" cy="1447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Case 1. Hypothesis tests on the difference between two means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Variances Known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457200" y="3748088"/>
          <a:ext cx="12731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7" name="Equation" r:id="rId3" imgW="723586" imgH="596641" progId="Equation.3">
                  <p:embed/>
                </p:oleObj>
              </mc:Choice>
              <mc:Fallback>
                <p:oleObj name="Equation" r:id="rId3" imgW="723586" imgH="59664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48088"/>
                        <a:ext cx="1273175" cy="10493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261659"/>
              </p:ext>
            </p:extLst>
          </p:nvPr>
        </p:nvGraphicFramePr>
        <p:xfrm>
          <a:off x="1130300" y="1752600"/>
          <a:ext cx="7126288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8" name="Equation" r:id="rId5" imgW="3568680" imgH="685800" progId="Equation.3">
                  <p:embed/>
                </p:oleObj>
              </mc:Choice>
              <mc:Fallback>
                <p:oleObj name="Equation" r:id="rId5" imgW="356868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1752600"/>
                        <a:ext cx="7126288" cy="137001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57200" y="3200400"/>
            <a:ext cx="876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Reject H</a:t>
            </a:r>
            <a:r>
              <a:rPr lang="en-US" sz="2000" baseline="-25000" dirty="0"/>
              <a:t>0</a:t>
            </a:r>
            <a:r>
              <a:rPr lang="en-US" sz="2000" dirty="0"/>
              <a:t>  if |t</a:t>
            </a:r>
            <a:r>
              <a:rPr lang="en-US" sz="2000" baseline="-25000" dirty="0"/>
              <a:t>0</a:t>
            </a:r>
            <a:r>
              <a:rPr lang="en-US" sz="2000" dirty="0"/>
              <a:t> | &gt; </a:t>
            </a:r>
            <a:r>
              <a:rPr lang="en-US" sz="2000" dirty="0" err="1"/>
              <a:t>t</a:t>
            </a:r>
            <a:r>
              <a:rPr lang="en-US" sz="2000" baseline="-25000" dirty="0" err="1">
                <a:latin typeface="Symbol" pitchFamily="18" charset="2"/>
              </a:rPr>
              <a:t>a</a:t>
            </a:r>
            <a:r>
              <a:rPr lang="en-US" sz="2000" baseline="-25000" dirty="0">
                <a:latin typeface="Symbol" pitchFamily="18" charset="2"/>
              </a:rPr>
              <a:t>/2,</a:t>
            </a:r>
            <a:r>
              <a:rPr lang="en-US" sz="2000" baseline="-25000" dirty="0">
                <a:latin typeface="+mj-lt"/>
              </a:rPr>
              <a:t>n-1</a:t>
            </a:r>
            <a:r>
              <a:rPr lang="en-US" sz="2000" dirty="0"/>
              <a:t>        Reject H</a:t>
            </a:r>
            <a:r>
              <a:rPr lang="en-US" sz="2000" baseline="-25000" dirty="0"/>
              <a:t>0</a:t>
            </a:r>
            <a:r>
              <a:rPr lang="en-US" sz="2000" dirty="0"/>
              <a:t>   if  t</a:t>
            </a:r>
            <a:r>
              <a:rPr lang="en-US" sz="2000" baseline="-25000" dirty="0"/>
              <a:t>0</a:t>
            </a:r>
            <a:r>
              <a:rPr lang="en-US" sz="2000" dirty="0"/>
              <a:t> &gt;  </a:t>
            </a:r>
            <a:r>
              <a:rPr lang="en-US" sz="2000" dirty="0" err="1"/>
              <a:t>t</a:t>
            </a:r>
            <a:r>
              <a:rPr lang="en-US" sz="2000" baseline="-25000" dirty="0" err="1">
                <a:latin typeface="Symbol" pitchFamily="18" charset="2"/>
              </a:rPr>
              <a:t>a</a:t>
            </a:r>
            <a:r>
              <a:rPr lang="en-US" sz="2000" baseline="-25000" dirty="0">
                <a:latin typeface="Symbol" pitchFamily="18" charset="2"/>
              </a:rPr>
              <a:t>, </a:t>
            </a:r>
            <a:r>
              <a:rPr lang="en-US" sz="2000" baseline="-25000" dirty="0">
                <a:latin typeface="+mj-lt"/>
              </a:rPr>
              <a:t>n-1</a:t>
            </a:r>
            <a:r>
              <a:rPr lang="en-US" sz="2000" dirty="0"/>
              <a:t>      Reject H</a:t>
            </a:r>
            <a:r>
              <a:rPr lang="en-US" sz="2000" baseline="-25000" dirty="0"/>
              <a:t>0</a:t>
            </a:r>
            <a:r>
              <a:rPr lang="en-US" sz="2000" dirty="0"/>
              <a:t> if t</a:t>
            </a:r>
            <a:r>
              <a:rPr lang="en-US" sz="2000" baseline="-25000" dirty="0"/>
              <a:t>0</a:t>
            </a:r>
            <a:r>
              <a:rPr lang="en-US" sz="2000" dirty="0"/>
              <a:t> &lt;  - t</a:t>
            </a:r>
            <a:r>
              <a:rPr lang="en-US" sz="2000" baseline="-25000" dirty="0">
                <a:latin typeface="Symbol" pitchFamily="18" charset="2"/>
              </a:rPr>
              <a:t>a,</a:t>
            </a:r>
            <a:r>
              <a:rPr lang="en-US" sz="2000" baseline="-25000" dirty="0">
                <a:latin typeface="+mj-lt"/>
              </a:rPr>
              <a:t>n-1</a:t>
            </a:r>
            <a:r>
              <a:rPr lang="en-US" sz="2000" dirty="0"/>
              <a:t> 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228600"/>
            <a:ext cx="8686800" cy="1066800"/>
          </a:xfrm>
          <a:prstGeom prst="rect">
            <a:avLst/>
          </a:prstGeom>
        </p:spPr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1200" dirty="0">
                <a:latin typeface="+mj-lt"/>
                <a:ea typeface="+mj-ea"/>
                <a:cs typeface="+mj-cs"/>
              </a:rPr>
              <a:t>Case 4: Test of Hypothesis on </a:t>
            </a:r>
            <a:r>
              <a:rPr lang="en-US" sz="11200" dirty="0">
                <a:solidFill>
                  <a:srgbClr val="993366"/>
                </a:solidFill>
                <a:latin typeface="+mj-lt"/>
                <a:ea typeface="+mj-ea"/>
                <a:cs typeface="+mj-cs"/>
              </a:rPr>
              <a:t>Mean Difference of Two Treatments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1200" dirty="0">
                <a:solidFill>
                  <a:srgbClr val="993366"/>
                </a:solidFill>
                <a:latin typeface="+mj-lt"/>
                <a:ea typeface="+mj-ea"/>
                <a:cs typeface="+mj-cs"/>
              </a:rPr>
              <a:t>(one population)</a:t>
            </a:r>
            <a:br>
              <a:rPr lang="en-US" sz="11200" dirty="0">
                <a:solidFill>
                  <a:srgbClr val="993366"/>
                </a:solidFill>
                <a:latin typeface="+mj-lt"/>
                <a:ea typeface="+mj-ea"/>
                <a:cs typeface="+mj-cs"/>
              </a:rPr>
            </a:br>
            <a:r>
              <a:rPr lang="en-US" sz="11200" dirty="0">
                <a:latin typeface="+mj-lt"/>
                <a:ea typeface="+mj-ea"/>
                <a:cs typeface="+mj-cs"/>
              </a:rPr>
              <a:t> Variance Unknown</a:t>
            </a:r>
          </a:p>
        </p:txBody>
      </p:sp>
      <p:sp>
        <p:nvSpPr>
          <p:cNvPr id="378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08FD3D-FC6F-4071-8A49-E05FE005AE50}" type="slidenum">
              <a:rPr lang="en-US" sz="1400" smtClean="0"/>
              <a:pPr/>
              <a:t>40</a:t>
            </a:fld>
            <a:endParaRPr lang="en-US" sz="1400" smtClean="0"/>
          </a:p>
        </p:txBody>
      </p:sp>
      <p:sp>
        <p:nvSpPr>
          <p:cNvPr id="7" name="TextBox 6"/>
          <p:cNvSpPr txBox="1"/>
          <p:nvPr/>
        </p:nvSpPr>
        <p:spPr>
          <a:xfrm>
            <a:off x="1905000" y="3708400"/>
            <a:ext cx="3048000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Reject H</a:t>
            </a:r>
            <a:r>
              <a:rPr lang="en-US" sz="2000" baseline="-25000" dirty="0"/>
              <a:t>0</a:t>
            </a:r>
            <a:r>
              <a:rPr lang="en-US" sz="2000" dirty="0"/>
              <a:t>  if p-value  is &lt; </a:t>
            </a:r>
            <a:r>
              <a:rPr lang="en-US" sz="2000" dirty="0">
                <a:latin typeface="Symbol" pitchFamily="18" charset="2"/>
              </a:rPr>
              <a:t>a</a:t>
            </a:r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331788" y="4953000"/>
          <a:ext cx="1447800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9" name="Equation" r:id="rId7" imgW="1168400" imgH="1295400" progId="Equation.3">
                  <p:embed/>
                </p:oleObj>
              </mc:Choice>
              <mc:Fallback>
                <p:oleObj name="Equation" r:id="rId7" imgW="1168400" imgH="1295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4953000"/>
                        <a:ext cx="1447800" cy="16049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Box 8"/>
          <p:cNvSpPr txBox="1">
            <a:spLocks noChangeArrowheads="1"/>
          </p:cNvSpPr>
          <p:nvPr/>
        </p:nvSpPr>
        <p:spPr bwMode="auto">
          <a:xfrm>
            <a:off x="1981200" y="4191000"/>
            <a:ext cx="3124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>
                <a:solidFill>
                  <a:srgbClr val="008000"/>
                </a:solidFill>
              </a:rPr>
              <a:t>Note that this is exactly Case 2 from Ch. 4, a test of hypothesis on a mean.</a:t>
            </a:r>
          </a:p>
        </p:txBody>
      </p:sp>
      <p:sp>
        <p:nvSpPr>
          <p:cNvPr id="37898" name="TextBox 1"/>
          <p:cNvSpPr txBox="1">
            <a:spLocks noChangeArrowheads="1"/>
          </p:cNvSpPr>
          <p:nvPr/>
        </p:nvSpPr>
        <p:spPr bwMode="auto">
          <a:xfrm>
            <a:off x="5181600" y="4800600"/>
            <a:ext cx="3657600" cy="8302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TI-83/84:</a:t>
            </a:r>
          </a:p>
          <a:p>
            <a:r>
              <a:rPr lang="en-US"/>
              <a:t>STAT→TESTS →2: T-Test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 Two-Sided Confidence Interval on Mean Difference (one population)</a:t>
            </a:r>
            <a:br>
              <a:rPr lang="en-US" sz="2800" smtClean="0"/>
            </a:br>
            <a:r>
              <a:rPr lang="en-US" sz="2800" smtClean="0"/>
              <a:t>Variance Unknown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r>
              <a:rPr lang="en-US" smtClean="0"/>
              <a:t>A (1-</a:t>
            </a:r>
            <a:r>
              <a:rPr lang="en-US" smtClean="0">
                <a:latin typeface="Symbol" pitchFamily="18" charset="2"/>
              </a:rPr>
              <a:t>a)%</a:t>
            </a:r>
            <a:r>
              <a:rPr lang="en-US" smtClean="0"/>
              <a:t> confidence interval on the true difference is given by L and U: 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400800" y="2803525"/>
            <a:ext cx="1905000" cy="854075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L: lower value</a:t>
            </a:r>
          </a:p>
          <a:p>
            <a:pPr>
              <a:spcBef>
                <a:spcPct val="50000"/>
              </a:spcBef>
            </a:pPr>
            <a:r>
              <a:rPr lang="en-US" sz="2000"/>
              <a:t>U: Upper value</a:t>
            </a:r>
          </a:p>
        </p:txBody>
      </p:sp>
      <p:graphicFrame>
        <p:nvGraphicFramePr>
          <p:cNvPr id="38917" name="Object 0"/>
          <p:cNvGraphicFramePr>
            <a:graphicFrameLocks noChangeAspect="1"/>
          </p:cNvGraphicFramePr>
          <p:nvPr/>
        </p:nvGraphicFramePr>
        <p:xfrm>
          <a:off x="609600" y="3051175"/>
          <a:ext cx="2532063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Equation" r:id="rId3" imgW="1371600" imgH="1117600" progId="Equation.3">
                  <p:embed/>
                </p:oleObj>
              </mc:Choice>
              <mc:Fallback>
                <p:oleObj name="Equation" r:id="rId3" imgW="1371600" imgH="1117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51175"/>
                        <a:ext cx="2532063" cy="20669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897809-E02E-4003-A563-48D4F453B850}" type="slidenum">
              <a:rPr lang="en-US" sz="1400" smtClean="0"/>
              <a:pPr/>
              <a:t>41</a:t>
            </a:fld>
            <a:endParaRPr lang="en-US" sz="1400" smtClean="0"/>
          </a:p>
        </p:txBody>
      </p:sp>
      <p:sp>
        <p:nvSpPr>
          <p:cNvPr id="38919" name="TextBox 6"/>
          <p:cNvSpPr txBox="1">
            <a:spLocks noChangeArrowheads="1"/>
          </p:cNvSpPr>
          <p:nvPr/>
        </p:nvSpPr>
        <p:spPr bwMode="auto">
          <a:xfrm>
            <a:off x="4038600" y="4038600"/>
            <a:ext cx="4267200" cy="8302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TI-83/84:</a:t>
            </a:r>
          </a:p>
          <a:p>
            <a:r>
              <a:rPr lang="en-US"/>
              <a:t>STAT→TESTS →8: TInterval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A (1-</a:t>
            </a:r>
            <a:r>
              <a:rPr lang="en-US" sz="2800" smtClean="0">
                <a:latin typeface="Symbol" pitchFamily="18" charset="2"/>
              </a:rPr>
              <a:t>a)%</a:t>
            </a:r>
            <a:r>
              <a:rPr lang="en-US" sz="2800" smtClean="0"/>
              <a:t> confidence interval on the true difference is given by L and U:</a:t>
            </a:r>
            <a:r>
              <a:rPr lang="en-US" smtClean="0"/>
              <a:t> 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6934200" y="3657600"/>
            <a:ext cx="1905000" cy="854075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L: lower value</a:t>
            </a:r>
          </a:p>
          <a:p>
            <a:pPr>
              <a:spcBef>
                <a:spcPct val="50000"/>
              </a:spcBef>
            </a:pPr>
            <a:r>
              <a:rPr lang="en-US" sz="2000"/>
              <a:t>U: Upper value</a:t>
            </a:r>
          </a:p>
        </p:txBody>
      </p:sp>
      <p:graphicFrame>
        <p:nvGraphicFramePr>
          <p:cNvPr id="39940" name="Object 0"/>
          <p:cNvGraphicFramePr>
            <a:graphicFrameLocks noChangeAspect="1"/>
          </p:cNvGraphicFramePr>
          <p:nvPr/>
        </p:nvGraphicFramePr>
        <p:xfrm>
          <a:off x="2998788" y="3048000"/>
          <a:ext cx="2197100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Equation" r:id="rId3" imgW="1130300" imgH="1549400" progId="Equation.3">
                  <p:embed/>
                </p:oleObj>
              </mc:Choice>
              <mc:Fallback>
                <p:oleObj name="Equation" r:id="rId3" imgW="1130300" imgH="1549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3048000"/>
                        <a:ext cx="2197100" cy="301625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C95CB9-E718-4D0B-B0A2-6994A813F6D6}" type="slidenum">
              <a:rPr lang="en-US" sz="1400" smtClean="0"/>
              <a:pPr/>
              <a:t>42</a:t>
            </a:fld>
            <a:endParaRPr lang="en-US" sz="140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09600" y="533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Two-Sided Confidence Interval on Mean Difference (one population)</a:t>
            </a:r>
            <a:br>
              <a:rPr lang="en-US" sz="2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Variance Unknown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Cases 4:</a:t>
            </a:r>
            <a:br>
              <a:rPr lang="en-US" dirty="0" smtClean="0"/>
            </a:br>
            <a:r>
              <a:rPr lang="en-US" dirty="0" smtClean="0"/>
              <a:t>Computing the p-value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5E125-4393-414F-89EB-A81A401B5988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133" y="1371600"/>
            <a:ext cx="59012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Determine the numerical value of the test statistic,  t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Draw the </a:t>
            </a:r>
            <a:r>
              <a:rPr lang="en-US" sz="1600" dirty="0" err="1" smtClean="0"/>
              <a:t>pdf</a:t>
            </a:r>
            <a:r>
              <a:rPr lang="en-US" sz="1600" dirty="0" smtClean="0"/>
              <a:t> of the T distribution.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chemeClr val="accent2"/>
                </a:solidFill>
              </a:rPr>
              <a:t>If you have a </a:t>
            </a:r>
            <a:r>
              <a:rPr lang="en-US" sz="1600" u="sng" dirty="0" smtClean="0">
                <a:solidFill>
                  <a:schemeClr val="accent2"/>
                </a:solidFill>
              </a:rPr>
              <a:t>two-sided </a:t>
            </a:r>
            <a:r>
              <a:rPr lang="en-US" sz="1600" dirty="0" smtClean="0">
                <a:solidFill>
                  <a:schemeClr val="accent2"/>
                </a:solidFill>
              </a:rPr>
              <a:t>hypothesis test and the </a:t>
            </a:r>
            <a:r>
              <a:rPr lang="en-US" sz="1600" u="sng" dirty="0" smtClean="0">
                <a:solidFill>
                  <a:schemeClr val="accent2"/>
                </a:solidFill>
              </a:rPr>
              <a:t>test statistic is &lt; 0</a:t>
            </a:r>
            <a:r>
              <a:rPr lang="en-US" sz="1600" dirty="0" smtClean="0">
                <a:solidFill>
                  <a:schemeClr val="accent2"/>
                </a:solidFill>
              </a:rPr>
              <a:t>, the p-value is 2x (area </a:t>
            </a:r>
            <a:r>
              <a:rPr lang="en-US" sz="1600" u="sng" dirty="0" smtClean="0">
                <a:solidFill>
                  <a:schemeClr val="accent2"/>
                </a:solidFill>
              </a:rPr>
              <a:t>below</a:t>
            </a:r>
            <a:r>
              <a:rPr lang="en-US" sz="1600" dirty="0" smtClean="0">
                <a:solidFill>
                  <a:schemeClr val="accent2"/>
                </a:solidFill>
              </a:rPr>
              <a:t> the test statistic)</a:t>
            </a:r>
          </a:p>
          <a:p>
            <a:endParaRPr lang="en-US" sz="1600" dirty="0" smtClean="0">
              <a:solidFill>
                <a:schemeClr val="accent2"/>
              </a:solidFill>
            </a:endParaRPr>
          </a:p>
          <a:p>
            <a:r>
              <a:rPr lang="en-US" sz="1600" dirty="0" smtClean="0">
                <a:solidFill>
                  <a:schemeClr val="accent2"/>
                </a:solidFill>
              </a:rPr>
              <a:t>If you have a </a:t>
            </a:r>
            <a:r>
              <a:rPr lang="en-US" sz="1600" u="sng" dirty="0" smtClean="0">
                <a:solidFill>
                  <a:schemeClr val="accent2"/>
                </a:solidFill>
              </a:rPr>
              <a:t>two-sided</a:t>
            </a:r>
            <a:r>
              <a:rPr lang="en-US" sz="1600" dirty="0" smtClean="0">
                <a:solidFill>
                  <a:schemeClr val="accent2"/>
                </a:solidFill>
              </a:rPr>
              <a:t> hypothesis test and the </a:t>
            </a:r>
            <a:r>
              <a:rPr lang="en-US" sz="1600" u="sng" dirty="0" smtClean="0">
                <a:solidFill>
                  <a:schemeClr val="accent2"/>
                </a:solidFill>
              </a:rPr>
              <a:t>test statistic is &gt; 0</a:t>
            </a:r>
            <a:r>
              <a:rPr lang="en-US" sz="1600" dirty="0" smtClean="0">
                <a:solidFill>
                  <a:schemeClr val="accent2"/>
                </a:solidFill>
              </a:rPr>
              <a:t>, the p-value is 2x (area </a:t>
            </a:r>
            <a:r>
              <a:rPr lang="en-US" sz="1600" u="sng" dirty="0" smtClean="0">
                <a:solidFill>
                  <a:schemeClr val="accent2"/>
                </a:solidFill>
              </a:rPr>
              <a:t>above</a:t>
            </a:r>
            <a:r>
              <a:rPr lang="en-US" sz="1600" dirty="0" smtClean="0">
                <a:solidFill>
                  <a:schemeClr val="accent2"/>
                </a:solidFill>
              </a:rPr>
              <a:t> the test statistic).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8000"/>
                </a:solidFill>
              </a:rPr>
              <a:t>If you have a </a:t>
            </a:r>
            <a:r>
              <a:rPr lang="en-US" sz="1600" u="sng" dirty="0" smtClean="0">
                <a:solidFill>
                  <a:srgbClr val="008000"/>
                </a:solidFill>
              </a:rPr>
              <a:t>one-sided</a:t>
            </a:r>
            <a:r>
              <a:rPr lang="en-US" sz="1600" dirty="0" smtClean="0">
                <a:solidFill>
                  <a:srgbClr val="008000"/>
                </a:solidFill>
              </a:rPr>
              <a:t> upper hypothesis test, the p-value is the area </a:t>
            </a:r>
            <a:r>
              <a:rPr lang="en-US" sz="1600" u="sng" dirty="0" smtClean="0">
                <a:solidFill>
                  <a:srgbClr val="008000"/>
                </a:solidFill>
              </a:rPr>
              <a:t>above</a:t>
            </a:r>
            <a:r>
              <a:rPr lang="en-US" sz="1600" dirty="0" smtClean="0">
                <a:solidFill>
                  <a:srgbClr val="008000"/>
                </a:solidFill>
              </a:rPr>
              <a:t> the test statistic.  The test statistic could be &lt; 0 or &gt; 0).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>
                <a:solidFill>
                  <a:srgbClr val="CC0000"/>
                </a:solidFill>
              </a:rPr>
              <a:t>If you have a </a:t>
            </a:r>
            <a:r>
              <a:rPr lang="en-US" sz="1600" u="sng" dirty="0" smtClean="0">
                <a:solidFill>
                  <a:srgbClr val="CC0000"/>
                </a:solidFill>
              </a:rPr>
              <a:t>one-sided</a:t>
            </a:r>
            <a:r>
              <a:rPr lang="en-US" sz="1600" dirty="0" smtClean="0">
                <a:solidFill>
                  <a:srgbClr val="CC0000"/>
                </a:solidFill>
              </a:rPr>
              <a:t> lower hypothesis test, the p-value is the area </a:t>
            </a:r>
            <a:r>
              <a:rPr lang="en-US" sz="1600" u="sng" dirty="0" smtClean="0">
                <a:solidFill>
                  <a:srgbClr val="CC0000"/>
                </a:solidFill>
              </a:rPr>
              <a:t>below</a:t>
            </a:r>
            <a:r>
              <a:rPr lang="en-US" sz="1600" dirty="0" smtClean="0">
                <a:solidFill>
                  <a:srgbClr val="CC0000"/>
                </a:solidFill>
              </a:rPr>
              <a:t> the test statistic.  The test statistic could be &lt; 0 or &gt; 0).</a:t>
            </a:r>
            <a:endParaRPr lang="en-US" sz="1600" dirty="0">
              <a:solidFill>
                <a:srgbClr val="CC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629400" y="2590799"/>
            <a:ext cx="1905000" cy="104295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1800" kern="0" dirty="0" smtClean="0">
                <a:solidFill>
                  <a:schemeClr val="accent2"/>
                </a:solidFill>
              </a:rPr>
              <a:t>Two-sided</a:t>
            </a:r>
          </a:p>
          <a:p>
            <a:pPr>
              <a:buFontTx/>
              <a:buNone/>
            </a:pPr>
            <a:r>
              <a:rPr lang="en-US" sz="1800" kern="0" dirty="0" smtClean="0">
                <a:solidFill>
                  <a:schemeClr val="accent2"/>
                </a:solidFill>
              </a:rPr>
              <a:t>H</a:t>
            </a:r>
            <a:r>
              <a:rPr lang="en-US" sz="1800" kern="0" baseline="-25000" dirty="0" smtClean="0">
                <a:solidFill>
                  <a:schemeClr val="accent2"/>
                </a:solidFill>
              </a:rPr>
              <a:t>0</a:t>
            </a:r>
            <a:r>
              <a:rPr lang="en-US" sz="1800" kern="0" dirty="0" smtClean="0">
                <a:solidFill>
                  <a:schemeClr val="accent2"/>
                </a:solidFill>
              </a:rPr>
              <a:t>: </a:t>
            </a:r>
            <a:r>
              <a:rPr lang="en-US" sz="1800" kern="0" dirty="0" smtClean="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1800" kern="0" baseline="-25000" dirty="0">
                <a:solidFill>
                  <a:schemeClr val="accent2"/>
                </a:solidFill>
                <a:latin typeface="+mj-lt"/>
              </a:rPr>
              <a:t>d</a:t>
            </a:r>
            <a:r>
              <a:rPr lang="en-US" sz="1800" kern="0" dirty="0" smtClean="0">
                <a:solidFill>
                  <a:schemeClr val="accent2"/>
                </a:solidFill>
                <a:latin typeface="Symbol" pitchFamily="18" charset="2"/>
              </a:rPr>
              <a:t>  </a:t>
            </a:r>
            <a:r>
              <a:rPr lang="en-US" sz="1800" kern="0" dirty="0" smtClean="0">
                <a:solidFill>
                  <a:schemeClr val="accent2"/>
                </a:solidFill>
              </a:rPr>
              <a:t>= </a:t>
            </a:r>
            <a:r>
              <a:rPr lang="en-US" sz="1800" kern="0" dirty="0" smtClean="0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US" sz="1800" kern="0" baseline="-25000" dirty="0" smtClean="0">
                <a:solidFill>
                  <a:schemeClr val="accent2"/>
                </a:solidFill>
                <a:latin typeface="Symbol" pitchFamily="18" charset="2"/>
              </a:rPr>
              <a:t>0</a:t>
            </a:r>
            <a:endParaRPr lang="en-US" sz="1800" kern="0" dirty="0" smtClean="0">
              <a:solidFill>
                <a:schemeClr val="accent2"/>
              </a:solidFill>
              <a:latin typeface="Symbol" pitchFamily="18" charset="2"/>
            </a:endParaRPr>
          </a:p>
          <a:p>
            <a:pPr>
              <a:buFontTx/>
              <a:buNone/>
            </a:pPr>
            <a:r>
              <a:rPr lang="en-US" sz="1800" kern="0" dirty="0" smtClean="0">
                <a:solidFill>
                  <a:schemeClr val="accent2"/>
                </a:solidFill>
              </a:rPr>
              <a:t>H</a:t>
            </a:r>
            <a:r>
              <a:rPr lang="en-US" sz="1800" kern="0" baseline="-25000" dirty="0" smtClean="0">
                <a:solidFill>
                  <a:schemeClr val="accent2"/>
                </a:solidFill>
              </a:rPr>
              <a:t>1</a:t>
            </a:r>
            <a:r>
              <a:rPr lang="en-US" sz="1800" kern="0" dirty="0" smtClean="0">
                <a:solidFill>
                  <a:schemeClr val="accent2"/>
                </a:solidFill>
              </a:rPr>
              <a:t>: </a:t>
            </a:r>
            <a:r>
              <a:rPr lang="en-US" sz="1800" kern="0" dirty="0" smtClean="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1800" kern="0" baseline="-25000" dirty="0" smtClean="0">
                <a:solidFill>
                  <a:schemeClr val="accent2"/>
                </a:solidFill>
                <a:latin typeface="+mj-lt"/>
              </a:rPr>
              <a:t>d</a:t>
            </a:r>
            <a:r>
              <a:rPr lang="en-US" sz="1800" kern="0" dirty="0" smtClean="0">
                <a:solidFill>
                  <a:schemeClr val="accent2"/>
                </a:solidFill>
              </a:rPr>
              <a:t> </a:t>
            </a:r>
            <a:r>
              <a:rPr lang="en-US" sz="1800" kern="0" dirty="0" smtClean="0">
                <a:solidFill>
                  <a:schemeClr val="accent2"/>
                </a:solidFill>
                <a:sym typeface="Symbol" pitchFamily="18" charset="2"/>
              </a:rPr>
              <a:t>≠ </a:t>
            </a:r>
            <a:r>
              <a:rPr lang="en-US" sz="1800" kern="0" dirty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sz="1800" kern="0" baseline="-25000" dirty="0" smtClean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sz="1800" kern="0" dirty="0" smtClean="0">
              <a:solidFill>
                <a:schemeClr val="accent2"/>
              </a:solidFill>
              <a:latin typeface="Symbol" pitchFamily="18" charset="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77000" y="4114800"/>
            <a:ext cx="2057400" cy="990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1800" kern="0" dirty="0" smtClean="0">
                <a:solidFill>
                  <a:srgbClr val="008000"/>
                </a:solidFill>
              </a:rPr>
              <a:t>One-sided upper</a:t>
            </a:r>
          </a:p>
          <a:p>
            <a:pPr>
              <a:buFontTx/>
              <a:buNone/>
            </a:pPr>
            <a:r>
              <a:rPr lang="en-US" sz="1800" kern="0" dirty="0">
                <a:solidFill>
                  <a:srgbClr val="008000"/>
                </a:solidFill>
              </a:rPr>
              <a:t>H</a:t>
            </a:r>
            <a:r>
              <a:rPr lang="en-US" sz="1800" kern="0" baseline="-25000" dirty="0">
                <a:solidFill>
                  <a:srgbClr val="008000"/>
                </a:solidFill>
              </a:rPr>
              <a:t>0</a:t>
            </a:r>
            <a:r>
              <a:rPr lang="en-US" sz="1800" kern="0" dirty="0">
                <a:solidFill>
                  <a:srgbClr val="008000"/>
                </a:solidFill>
              </a:rPr>
              <a:t>: </a:t>
            </a:r>
            <a:r>
              <a:rPr lang="en-US" sz="1800" kern="0" dirty="0">
                <a:solidFill>
                  <a:srgbClr val="008000"/>
                </a:solidFill>
                <a:latin typeface="Symbol" pitchFamily="18" charset="2"/>
              </a:rPr>
              <a:t>m</a:t>
            </a:r>
            <a:r>
              <a:rPr lang="en-US" sz="1800" kern="0" baseline="-25000" dirty="0">
                <a:solidFill>
                  <a:srgbClr val="008000"/>
                </a:solidFill>
              </a:rPr>
              <a:t>d</a:t>
            </a:r>
            <a:r>
              <a:rPr lang="en-US" sz="1800" kern="0" dirty="0">
                <a:solidFill>
                  <a:srgbClr val="008000"/>
                </a:solidFill>
                <a:latin typeface="Symbol" pitchFamily="18" charset="2"/>
              </a:rPr>
              <a:t>  </a:t>
            </a:r>
            <a:r>
              <a:rPr lang="en-US" sz="1800" kern="0" dirty="0">
                <a:solidFill>
                  <a:srgbClr val="008000"/>
                </a:solidFill>
              </a:rPr>
              <a:t>= </a:t>
            </a:r>
            <a:r>
              <a:rPr lang="en-US" sz="1800" kern="0" dirty="0">
                <a:solidFill>
                  <a:srgbClr val="008000"/>
                </a:solidFill>
                <a:latin typeface="Symbol" pitchFamily="18" charset="2"/>
              </a:rPr>
              <a:t>D</a:t>
            </a:r>
            <a:r>
              <a:rPr lang="en-US" sz="1800" kern="0" baseline="-25000" dirty="0">
                <a:solidFill>
                  <a:srgbClr val="008000"/>
                </a:solidFill>
                <a:latin typeface="Symbol" pitchFamily="18" charset="2"/>
              </a:rPr>
              <a:t>0</a:t>
            </a:r>
            <a:endParaRPr lang="en-US" sz="1800" kern="0" dirty="0">
              <a:solidFill>
                <a:srgbClr val="008000"/>
              </a:solidFill>
              <a:latin typeface="Symbol" pitchFamily="18" charset="2"/>
            </a:endParaRPr>
          </a:p>
          <a:p>
            <a:pPr>
              <a:buFontTx/>
              <a:buNone/>
            </a:pPr>
            <a:r>
              <a:rPr lang="en-US" sz="1800" kern="0" dirty="0">
                <a:solidFill>
                  <a:srgbClr val="008000"/>
                </a:solidFill>
              </a:rPr>
              <a:t>H</a:t>
            </a:r>
            <a:r>
              <a:rPr lang="en-US" sz="1800" kern="0" baseline="-25000" dirty="0">
                <a:solidFill>
                  <a:srgbClr val="008000"/>
                </a:solidFill>
              </a:rPr>
              <a:t>1</a:t>
            </a:r>
            <a:r>
              <a:rPr lang="en-US" sz="1800" kern="0" dirty="0">
                <a:solidFill>
                  <a:srgbClr val="008000"/>
                </a:solidFill>
              </a:rPr>
              <a:t>: </a:t>
            </a:r>
            <a:r>
              <a:rPr lang="en-US" sz="1800" kern="0" dirty="0">
                <a:solidFill>
                  <a:srgbClr val="008000"/>
                </a:solidFill>
                <a:latin typeface="Symbol" pitchFamily="18" charset="2"/>
              </a:rPr>
              <a:t>m</a:t>
            </a:r>
            <a:r>
              <a:rPr lang="en-US" sz="1800" kern="0" baseline="-25000" dirty="0">
                <a:solidFill>
                  <a:srgbClr val="008000"/>
                </a:solidFill>
              </a:rPr>
              <a:t>d</a:t>
            </a:r>
            <a:r>
              <a:rPr lang="en-US" sz="1800" kern="0" dirty="0">
                <a:solidFill>
                  <a:srgbClr val="008000"/>
                </a:solidFill>
              </a:rPr>
              <a:t> </a:t>
            </a:r>
            <a:r>
              <a:rPr lang="en-US" sz="1800" kern="0" dirty="0" smtClean="0">
                <a:solidFill>
                  <a:srgbClr val="008000"/>
                </a:solidFill>
                <a:sym typeface="Symbol" pitchFamily="18" charset="2"/>
              </a:rPr>
              <a:t>&gt; </a:t>
            </a:r>
            <a:r>
              <a:rPr lang="en-US" sz="1800" kern="0" dirty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sz="1800" kern="0" baseline="-25000" dirty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sz="1800" kern="0" dirty="0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379632" y="5359398"/>
            <a:ext cx="2307167" cy="111760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1800" kern="0" dirty="0" smtClean="0">
                <a:solidFill>
                  <a:srgbClr val="CC0000"/>
                </a:solidFill>
              </a:rPr>
              <a:t>One-sided lower</a:t>
            </a:r>
          </a:p>
          <a:p>
            <a:pPr>
              <a:buFontTx/>
              <a:buNone/>
            </a:pPr>
            <a:r>
              <a:rPr lang="en-US" sz="1800" kern="0" dirty="0">
                <a:solidFill>
                  <a:srgbClr val="FF0000"/>
                </a:solidFill>
              </a:rPr>
              <a:t>H</a:t>
            </a:r>
            <a:r>
              <a:rPr lang="en-US" sz="1800" kern="0" baseline="-25000" dirty="0">
                <a:solidFill>
                  <a:srgbClr val="FF0000"/>
                </a:solidFill>
              </a:rPr>
              <a:t>0</a:t>
            </a:r>
            <a:r>
              <a:rPr lang="en-US" sz="1800" kern="0" dirty="0">
                <a:solidFill>
                  <a:srgbClr val="FF0000"/>
                </a:solidFill>
              </a:rPr>
              <a:t>: </a:t>
            </a:r>
            <a:r>
              <a:rPr lang="en-US" sz="1800" kern="0" dirty="0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en-US" sz="1800" kern="0" baseline="-25000" dirty="0">
                <a:solidFill>
                  <a:srgbClr val="FF0000"/>
                </a:solidFill>
              </a:rPr>
              <a:t>d</a:t>
            </a:r>
            <a:r>
              <a:rPr lang="en-US" sz="1800" kern="0" dirty="0">
                <a:solidFill>
                  <a:srgbClr val="FF0000"/>
                </a:solidFill>
                <a:latin typeface="Symbol" pitchFamily="18" charset="2"/>
              </a:rPr>
              <a:t>  </a:t>
            </a:r>
            <a:r>
              <a:rPr lang="en-US" sz="1800" kern="0" dirty="0">
                <a:solidFill>
                  <a:srgbClr val="FF0000"/>
                </a:solidFill>
              </a:rPr>
              <a:t>= </a:t>
            </a:r>
            <a:r>
              <a:rPr lang="en-US" sz="1800" kern="0" dirty="0">
                <a:solidFill>
                  <a:srgbClr val="FF0000"/>
                </a:solidFill>
                <a:latin typeface="Symbol" pitchFamily="18" charset="2"/>
              </a:rPr>
              <a:t>D</a:t>
            </a:r>
            <a:r>
              <a:rPr lang="en-US" sz="1800" kern="0" baseline="-25000" dirty="0">
                <a:solidFill>
                  <a:srgbClr val="FF0000"/>
                </a:solidFill>
                <a:latin typeface="Symbol" pitchFamily="18" charset="2"/>
              </a:rPr>
              <a:t>0</a:t>
            </a:r>
            <a:endParaRPr lang="en-US" sz="1800" kern="0" dirty="0">
              <a:solidFill>
                <a:srgbClr val="FF0000"/>
              </a:solidFill>
              <a:latin typeface="Symbol" pitchFamily="18" charset="2"/>
            </a:endParaRPr>
          </a:p>
          <a:p>
            <a:pPr>
              <a:buFontTx/>
              <a:buNone/>
            </a:pPr>
            <a:r>
              <a:rPr lang="en-US" sz="1800" kern="0" dirty="0">
                <a:solidFill>
                  <a:srgbClr val="FF0000"/>
                </a:solidFill>
              </a:rPr>
              <a:t>H</a:t>
            </a:r>
            <a:r>
              <a:rPr lang="en-US" sz="1800" kern="0" baseline="-25000" dirty="0">
                <a:solidFill>
                  <a:srgbClr val="FF0000"/>
                </a:solidFill>
              </a:rPr>
              <a:t>1</a:t>
            </a:r>
            <a:r>
              <a:rPr lang="en-US" sz="1800" kern="0" dirty="0">
                <a:solidFill>
                  <a:srgbClr val="FF0000"/>
                </a:solidFill>
              </a:rPr>
              <a:t>: </a:t>
            </a:r>
            <a:r>
              <a:rPr lang="en-US" sz="1800" kern="0" dirty="0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en-US" sz="1800" kern="0" baseline="-25000" dirty="0">
                <a:solidFill>
                  <a:srgbClr val="FF0000"/>
                </a:solidFill>
              </a:rPr>
              <a:t>d</a:t>
            </a:r>
            <a:r>
              <a:rPr lang="en-US" sz="1800" kern="0" dirty="0">
                <a:solidFill>
                  <a:srgbClr val="FF0000"/>
                </a:solidFill>
              </a:rPr>
              <a:t> </a:t>
            </a:r>
            <a:r>
              <a:rPr lang="en-US" sz="1800" kern="0" dirty="0" smtClean="0">
                <a:solidFill>
                  <a:srgbClr val="FF0000"/>
                </a:solidFill>
                <a:sym typeface="Symbol" pitchFamily="18" charset="2"/>
              </a:rPr>
              <a:t>&lt; </a:t>
            </a:r>
            <a:r>
              <a:rPr lang="en-US" sz="1800" kern="0" dirty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sz="1800" kern="0" baseline="-25000" dirty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sz="1800" kern="0" dirty="0">
              <a:solidFill>
                <a:srgbClr val="FF0000"/>
              </a:solidFill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5059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95400"/>
            <a:ext cx="7772400" cy="1447800"/>
          </a:xfrm>
        </p:spPr>
        <p:txBody>
          <a:bodyPr/>
          <a:lstStyle/>
          <a:p>
            <a:r>
              <a:rPr lang="en-US" smtClean="0"/>
              <a:t>Case 6. Hypothesis Tests on the Equality of Two Proportions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07E87F-98E2-48F6-ABC2-DEE675ADD2AF}" type="slidenum">
              <a:rPr lang="en-US" sz="1400" smtClean="0"/>
              <a:pPr/>
              <a:t>45</a:t>
            </a:fld>
            <a:endParaRPr lang="en-US" sz="14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114800"/>
          </a:xfrm>
        </p:spPr>
        <p:txBody>
          <a:bodyPr/>
          <a:lstStyle/>
          <a:p>
            <a:r>
              <a:rPr lang="en-US" smtClean="0"/>
              <a:t> </a:t>
            </a:r>
            <a:r>
              <a:rPr lang="en-US" sz="2400" smtClean="0"/>
              <a:t>n</a:t>
            </a:r>
            <a:r>
              <a:rPr lang="en-US" sz="2400" baseline="-25000" smtClean="0"/>
              <a:t>1</a:t>
            </a:r>
            <a:r>
              <a:rPr lang="en-US" sz="2400" smtClean="0"/>
              <a:t> and n</a:t>
            </a:r>
            <a:r>
              <a:rPr lang="en-US" sz="2400" baseline="-25000" smtClean="0"/>
              <a:t>2</a:t>
            </a:r>
            <a:r>
              <a:rPr lang="en-US" sz="2400" smtClean="0"/>
              <a:t> are sample sizes from two different populations.</a:t>
            </a:r>
          </a:p>
          <a:p>
            <a:r>
              <a:rPr lang="en-US" sz="2400" smtClean="0"/>
              <a:t>x</a:t>
            </a:r>
            <a:r>
              <a:rPr lang="en-US" sz="2400" baseline="-25000" smtClean="0"/>
              <a:t>1</a:t>
            </a:r>
            <a:r>
              <a:rPr lang="en-US" sz="2400" smtClean="0"/>
              <a:t> and x</a:t>
            </a:r>
            <a:r>
              <a:rPr lang="en-US" sz="2400" baseline="-25000" smtClean="0"/>
              <a:t>2</a:t>
            </a:r>
            <a:r>
              <a:rPr lang="en-US" sz="2400" smtClean="0"/>
              <a:t> are the number of observations from n</a:t>
            </a:r>
            <a:r>
              <a:rPr lang="en-US" sz="2400" baseline="-25000" smtClean="0"/>
              <a:t>1</a:t>
            </a:r>
            <a:r>
              <a:rPr lang="en-US" sz="2400" smtClean="0"/>
              <a:t> and n</a:t>
            </a:r>
            <a:r>
              <a:rPr lang="en-US" sz="2400" baseline="-25000" smtClean="0"/>
              <a:t>2 </a:t>
            </a:r>
            <a:r>
              <a:rPr lang="en-US" sz="2400" smtClean="0"/>
              <a:t> belonging to a class of interest. (x</a:t>
            </a:r>
            <a:r>
              <a:rPr lang="en-US" sz="2400" baseline="-25000" smtClean="0"/>
              <a:t>1</a:t>
            </a:r>
            <a:r>
              <a:rPr lang="en-US" sz="2400" smtClean="0"/>
              <a:t> and x</a:t>
            </a:r>
            <a:r>
              <a:rPr lang="en-US" sz="2400" baseline="-25000" smtClean="0"/>
              <a:t>2</a:t>
            </a:r>
            <a:r>
              <a:rPr lang="en-US" sz="2400" smtClean="0"/>
              <a:t>, in this application, are not random variables, but integers.) </a:t>
            </a:r>
          </a:p>
          <a:p>
            <a:r>
              <a:rPr lang="en-US" sz="2400" smtClean="0"/>
              <a:t> </a:t>
            </a:r>
            <a:r>
              <a:rPr lang="en-US" sz="2400" i="1" smtClean="0"/>
              <a:t>p</a:t>
            </a:r>
            <a:r>
              <a:rPr lang="en-US" sz="2400" i="1" baseline="-25000" smtClean="0"/>
              <a:t>1</a:t>
            </a:r>
            <a:r>
              <a:rPr lang="en-US" sz="2400" smtClean="0"/>
              <a:t> and </a:t>
            </a:r>
            <a:r>
              <a:rPr lang="en-US" sz="2400" i="1" smtClean="0"/>
              <a:t>p</a:t>
            </a:r>
            <a:r>
              <a:rPr lang="en-US" sz="2400" i="1" baseline="-25000" smtClean="0"/>
              <a:t>2</a:t>
            </a:r>
            <a:r>
              <a:rPr lang="en-US" sz="2400" smtClean="0"/>
              <a:t> are the population proportions (0 </a:t>
            </a:r>
            <a:r>
              <a:rPr lang="en-US" sz="2400" u="sng" smtClean="0"/>
              <a:t>&lt;</a:t>
            </a:r>
            <a:r>
              <a:rPr lang="en-US" sz="2400" smtClean="0"/>
              <a:t> </a:t>
            </a:r>
            <a:r>
              <a:rPr lang="en-US" sz="2400" i="1" smtClean="0"/>
              <a:t>p</a:t>
            </a:r>
            <a:r>
              <a:rPr lang="en-US" sz="2400" i="1" baseline="-25000" smtClean="0"/>
              <a:t>1</a:t>
            </a:r>
            <a:r>
              <a:rPr lang="en-US" sz="2400" i="1" smtClean="0"/>
              <a:t>,p</a:t>
            </a:r>
            <a:r>
              <a:rPr lang="en-US" sz="2400" i="1" baseline="-25000" smtClean="0"/>
              <a:t>2</a:t>
            </a:r>
            <a:r>
              <a:rPr lang="en-US" sz="2400" smtClean="0"/>
              <a:t> </a:t>
            </a:r>
            <a:r>
              <a:rPr lang="en-US" sz="2400" u="sng" smtClean="0"/>
              <a:t>&lt;</a:t>
            </a:r>
            <a:r>
              <a:rPr lang="en-US" sz="2400" smtClean="0"/>
              <a:t> 1) belonging to the class of interest.</a:t>
            </a:r>
          </a:p>
          <a:p>
            <a:r>
              <a:rPr lang="en-US" sz="2400" smtClean="0"/>
              <a:t>                       are the sample population proportions.</a:t>
            </a:r>
          </a:p>
          <a:p>
            <a:r>
              <a:rPr lang="en-US" sz="2400" i="1" smtClean="0"/>
              <a:t>p</a:t>
            </a:r>
            <a:r>
              <a:rPr lang="en-US" sz="2400" smtClean="0"/>
              <a:t> is the common proportion of observations belonging to the class of interest.</a:t>
            </a:r>
          </a:p>
          <a:p>
            <a:r>
              <a:rPr lang="en-US" sz="2400" smtClean="0"/>
              <a:t>     . </a:t>
            </a:r>
          </a:p>
        </p:txBody>
      </p:sp>
      <p:graphicFrame>
        <p:nvGraphicFramePr>
          <p:cNvPr id="41989" name="Object 2"/>
          <p:cNvGraphicFramePr>
            <a:graphicFrameLocks noChangeAspect="1"/>
          </p:cNvGraphicFramePr>
          <p:nvPr/>
        </p:nvGraphicFramePr>
        <p:xfrm>
          <a:off x="868363" y="4114800"/>
          <a:ext cx="14636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" name="Equation" r:id="rId3" imgW="1231366" imgH="431613" progId="Equation.3">
                  <p:embed/>
                </p:oleObj>
              </mc:Choice>
              <mc:Fallback>
                <p:oleObj name="Equation" r:id="rId3" imgW="1231366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4114800"/>
                        <a:ext cx="14636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4"/>
          <p:cNvGraphicFramePr>
            <a:graphicFrameLocks noChangeAspect="1"/>
          </p:cNvGraphicFramePr>
          <p:nvPr/>
        </p:nvGraphicFramePr>
        <p:xfrm>
          <a:off x="915988" y="5334000"/>
          <a:ext cx="2967037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0" name="Equation" r:id="rId5" imgW="1930400" imgH="431800" progId="Equation.3">
                  <p:embed/>
                </p:oleObj>
              </mc:Choice>
              <mc:Fallback>
                <p:oleObj name="Equation" r:id="rId5" imgW="1930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5334000"/>
                        <a:ext cx="2967037" cy="661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80C2CA-C305-441B-AAFE-ECDBBA1D9A8C}" type="slidenum">
              <a:rPr lang="en-US" sz="1400" smtClean="0"/>
              <a:pPr/>
              <a:t>46</a:t>
            </a:fld>
            <a:endParaRPr lang="en-US" sz="140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statistic</a:t>
            </a:r>
          </a:p>
        </p:txBody>
      </p:sp>
      <p:graphicFrame>
        <p:nvGraphicFramePr>
          <p:cNvPr id="43013" name="Object 2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3"/>
          <p:cNvGraphicFramePr>
            <a:graphicFrameLocks noChangeAspect="1"/>
          </p:cNvGraphicFramePr>
          <p:nvPr/>
        </p:nvGraphicFramePr>
        <p:xfrm>
          <a:off x="3790950" y="1847850"/>
          <a:ext cx="4645025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name="Equation" r:id="rId5" imgW="2057400" imgH="749300" progId="Equation.3">
                  <p:embed/>
                </p:oleObj>
              </mc:Choice>
              <mc:Fallback>
                <p:oleObj name="Equation" r:id="rId5" imgW="2057400" imgH="749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1847850"/>
                        <a:ext cx="4645025" cy="16906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WordArt 6"/>
          <p:cNvSpPr>
            <a:spLocks noChangeArrowheads="1" noChangeShapeType="1" noTextEdit="1"/>
          </p:cNvSpPr>
          <p:nvPr/>
        </p:nvSpPr>
        <p:spPr bwMode="auto">
          <a:xfrm>
            <a:off x="1676400" y="4114800"/>
            <a:ext cx="65151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This Z is standard normal.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304800" y="4349750"/>
          <a:ext cx="3505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0" name="Equation" r:id="rId3" imgW="2654300" imgH="711200" progId="Equation.3">
                  <p:embed/>
                </p:oleObj>
              </mc:Choice>
              <mc:Fallback>
                <p:oleObj name="Equation" r:id="rId3" imgW="26543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349750"/>
                        <a:ext cx="3505200" cy="939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241300" y="1511300"/>
          <a:ext cx="865981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1" name="Equation" r:id="rId5" imgW="4102100" imgH="685800" progId="Equation.3">
                  <p:embed/>
                </p:oleObj>
              </mc:Choice>
              <mc:Fallback>
                <p:oleObj name="Equation" r:id="rId5" imgW="410210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1511300"/>
                        <a:ext cx="8659813" cy="14478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Box 4"/>
          <p:cNvSpPr txBox="1">
            <a:spLocks noChangeArrowheads="1"/>
          </p:cNvSpPr>
          <p:nvPr/>
        </p:nvSpPr>
        <p:spPr bwMode="auto">
          <a:xfrm>
            <a:off x="457200" y="3200400"/>
            <a:ext cx="8763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 if |z</a:t>
            </a:r>
            <a:r>
              <a:rPr lang="en-US" sz="2000" baseline="-25000"/>
              <a:t>0</a:t>
            </a:r>
            <a:r>
              <a:rPr lang="en-US" sz="2000"/>
              <a:t> |  &gt; z</a:t>
            </a:r>
            <a:r>
              <a:rPr lang="en-US" sz="2000" baseline="-25000">
                <a:latin typeface="Symbol" pitchFamily="18" charset="2"/>
              </a:rPr>
              <a:t>a/2</a:t>
            </a:r>
            <a:r>
              <a:rPr lang="en-US" sz="2000"/>
              <a:t>           Reject H</a:t>
            </a:r>
            <a:r>
              <a:rPr lang="en-US" sz="2000" baseline="-25000"/>
              <a:t>0</a:t>
            </a:r>
            <a:r>
              <a:rPr lang="en-US" sz="2000"/>
              <a:t>   if  z</a:t>
            </a:r>
            <a:r>
              <a:rPr lang="en-US" sz="2000" baseline="-25000"/>
              <a:t>0</a:t>
            </a:r>
            <a:r>
              <a:rPr lang="en-US" sz="2000"/>
              <a:t>   &gt;  z</a:t>
            </a:r>
            <a:r>
              <a:rPr lang="en-US" sz="2000" baseline="-25000">
                <a:latin typeface="Symbol" pitchFamily="18" charset="2"/>
              </a:rPr>
              <a:t>a</a:t>
            </a:r>
            <a:r>
              <a:rPr lang="en-US" sz="2000"/>
              <a:t>           Reject H</a:t>
            </a:r>
            <a:r>
              <a:rPr lang="en-US" sz="2000" baseline="-25000"/>
              <a:t>0</a:t>
            </a:r>
            <a:r>
              <a:rPr lang="en-US" sz="2000"/>
              <a:t> if z</a:t>
            </a:r>
            <a:r>
              <a:rPr lang="en-US" sz="2000" baseline="-25000"/>
              <a:t>0</a:t>
            </a:r>
            <a:r>
              <a:rPr lang="en-US" sz="2000"/>
              <a:t>  &lt;   - z</a:t>
            </a:r>
            <a:r>
              <a:rPr lang="en-US" sz="2000" baseline="-25000">
                <a:latin typeface="Symbol" pitchFamily="18" charset="2"/>
              </a:rPr>
              <a:t>a</a:t>
            </a:r>
            <a:r>
              <a:rPr lang="en-US" sz="2000"/>
              <a:t> </a:t>
            </a:r>
          </a:p>
          <a:p>
            <a:endParaRPr lang="en-US" sz="2000"/>
          </a:p>
          <a:p>
            <a:r>
              <a:rPr lang="en-US" sz="2000"/>
              <a:t>P-value = 2[1-</a:t>
            </a:r>
            <a:r>
              <a:rPr lang="en-US" sz="2000">
                <a:latin typeface="Symbol" pitchFamily="18" charset="2"/>
              </a:rPr>
              <a:t>f</a:t>
            </a:r>
            <a:r>
              <a:rPr lang="en-US" sz="2000"/>
              <a:t>(|z</a:t>
            </a:r>
            <a:r>
              <a:rPr lang="en-US" sz="2000" baseline="-25000"/>
              <a:t>0</a:t>
            </a:r>
            <a:r>
              <a:rPr lang="en-US" sz="2000"/>
              <a:t>|)]              P-value =  1 – </a:t>
            </a:r>
            <a:r>
              <a:rPr lang="en-US" sz="2000">
                <a:latin typeface="Symbol" pitchFamily="18" charset="2"/>
              </a:rPr>
              <a:t>f</a:t>
            </a:r>
            <a:r>
              <a:rPr lang="en-US" sz="2000"/>
              <a:t>(z</a:t>
            </a:r>
            <a:r>
              <a:rPr lang="en-US" sz="2000" baseline="-25000"/>
              <a:t>0</a:t>
            </a:r>
            <a:r>
              <a:rPr lang="en-US" sz="2000"/>
              <a:t>)                 P-value = </a:t>
            </a:r>
            <a:r>
              <a:rPr lang="en-US" sz="2000">
                <a:latin typeface="Symbol" pitchFamily="18" charset="2"/>
              </a:rPr>
              <a:t>f</a:t>
            </a:r>
            <a:r>
              <a:rPr lang="en-US" sz="2000"/>
              <a:t>(z</a:t>
            </a:r>
            <a:r>
              <a:rPr lang="en-US" sz="2000" baseline="-25000"/>
              <a:t>0</a:t>
            </a:r>
            <a:r>
              <a:rPr lang="en-US" sz="2000"/>
              <a:t>) 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anchor="ctr">
            <a:normAutofit fontScale="60000" lnSpcReduction="2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Case 6: Test of Hypothesis on the Equality of Two Proportions</a:t>
            </a:r>
          </a:p>
        </p:txBody>
      </p:sp>
      <p:sp>
        <p:nvSpPr>
          <p:cNvPr id="440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80EE99-BCB8-42F9-BB90-871AB8249310}" type="slidenum">
              <a:rPr lang="en-US" sz="1400" smtClean="0"/>
              <a:pPr/>
              <a:t>47</a:t>
            </a:fld>
            <a:endParaRPr lang="en-US" sz="1400" smtClean="0"/>
          </a:p>
        </p:txBody>
      </p:sp>
      <p:sp>
        <p:nvSpPr>
          <p:cNvPr id="7" name="TextBox 6"/>
          <p:cNvSpPr txBox="1"/>
          <p:nvPr/>
        </p:nvSpPr>
        <p:spPr>
          <a:xfrm>
            <a:off x="452438" y="5486400"/>
            <a:ext cx="3048000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Reject H</a:t>
            </a:r>
            <a:r>
              <a:rPr lang="en-US" sz="2000" baseline="-25000" dirty="0"/>
              <a:t>0</a:t>
            </a:r>
            <a:r>
              <a:rPr lang="en-US" sz="2000" dirty="0"/>
              <a:t>  if p-value  is &lt; </a:t>
            </a:r>
            <a:r>
              <a:rPr lang="en-US" sz="2000" dirty="0">
                <a:latin typeface="Symbol" pitchFamily="18" charset="2"/>
              </a:rPr>
              <a:t>a</a:t>
            </a:r>
          </a:p>
        </p:txBody>
      </p:sp>
      <p:sp>
        <p:nvSpPr>
          <p:cNvPr id="44040" name="TextBox 8"/>
          <p:cNvSpPr txBox="1">
            <a:spLocks noChangeArrowheads="1"/>
          </p:cNvSpPr>
          <p:nvPr/>
        </p:nvSpPr>
        <p:spPr bwMode="auto">
          <a:xfrm>
            <a:off x="4191000" y="4659313"/>
            <a:ext cx="4572000" cy="8318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TI-83/84:</a:t>
            </a:r>
          </a:p>
          <a:p>
            <a:r>
              <a:rPr lang="en-US"/>
              <a:t>STAT→TESTS →6: 2-PropZTest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F15E55-377F-496E-B79D-448E9AFE95FA}" type="slidenum">
              <a:rPr lang="en-US" sz="1400" smtClean="0"/>
              <a:pPr/>
              <a:t>48</a:t>
            </a:fld>
            <a:endParaRPr lang="en-US" sz="140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737600" cy="1143000"/>
          </a:xfrm>
        </p:spPr>
        <p:txBody>
          <a:bodyPr/>
          <a:lstStyle/>
          <a:p>
            <a:r>
              <a:rPr lang="en-US" sz="3200" smtClean="0"/>
              <a:t>Two-Sided Confidence Interval on the Difference of Population Proportions</a:t>
            </a:r>
            <a:endParaRPr lang="en-US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(1-</a:t>
            </a:r>
            <a:r>
              <a:rPr lang="en-US" smtClean="0">
                <a:latin typeface="Symbol" pitchFamily="18" charset="2"/>
              </a:rPr>
              <a:t>a)%</a:t>
            </a:r>
            <a:r>
              <a:rPr lang="en-US" smtClean="0"/>
              <a:t> confidence interval on the true difference between proportions is given by L and U: 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6934200" y="3124200"/>
            <a:ext cx="1905000" cy="854075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L: lower value</a:t>
            </a:r>
          </a:p>
          <a:p>
            <a:pPr>
              <a:spcBef>
                <a:spcPct val="50000"/>
              </a:spcBef>
            </a:pPr>
            <a:r>
              <a:rPr lang="en-US" sz="2000"/>
              <a:t>U: Upper value</a:t>
            </a:r>
          </a:p>
        </p:txBody>
      </p:sp>
      <p:graphicFrame>
        <p:nvGraphicFramePr>
          <p:cNvPr id="450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401820"/>
              </p:ext>
            </p:extLst>
          </p:nvPr>
        </p:nvGraphicFramePr>
        <p:xfrm>
          <a:off x="533400" y="3581400"/>
          <a:ext cx="35179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Equation" r:id="rId3" imgW="2501640" imgH="1193760" progId="Equation.3">
                  <p:embed/>
                </p:oleObj>
              </mc:Choice>
              <mc:Fallback>
                <p:oleObj name="Equation" r:id="rId3" imgW="2501640" imgH="1193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3517900" cy="16764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Box 6"/>
          <p:cNvSpPr txBox="1">
            <a:spLocks noChangeArrowheads="1"/>
          </p:cNvSpPr>
          <p:nvPr/>
        </p:nvSpPr>
        <p:spPr bwMode="auto">
          <a:xfrm>
            <a:off x="4191000" y="4659313"/>
            <a:ext cx="4572000" cy="8318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TI-83/84:</a:t>
            </a:r>
          </a:p>
          <a:p>
            <a:r>
              <a:rPr lang="en-US"/>
              <a:t>STAT→TESTS →B: 2-PropZInt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B3F221-0BD6-4E95-BF8B-0951BD4CF09E}" type="slidenum">
              <a:rPr lang="en-US" sz="1400" smtClean="0"/>
              <a:pPr/>
              <a:t>49</a:t>
            </a:fld>
            <a:endParaRPr lang="en-US" sz="140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(1-</a:t>
            </a:r>
            <a:r>
              <a:rPr lang="en-US" smtClean="0">
                <a:latin typeface="Symbol" pitchFamily="18" charset="2"/>
              </a:rPr>
              <a:t>a)%</a:t>
            </a:r>
            <a:r>
              <a:rPr lang="en-US" smtClean="0"/>
              <a:t> confidence interval on the true difference between proportions is given by L and U: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934200" y="3657600"/>
            <a:ext cx="1905000" cy="854075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L: lower value</a:t>
            </a:r>
          </a:p>
          <a:p>
            <a:pPr>
              <a:spcBef>
                <a:spcPct val="50000"/>
              </a:spcBef>
            </a:pPr>
            <a:r>
              <a:rPr lang="en-US" sz="2000"/>
              <a:t>U: Upper value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86800" cy="1143000"/>
          </a:xfrm>
          <a:noFill/>
        </p:spPr>
        <p:txBody>
          <a:bodyPr/>
          <a:lstStyle/>
          <a:p>
            <a:r>
              <a:rPr lang="en-US" sz="3200" smtClean="0"/>
              <a:t>One-Sided Confidence Interval on the Difference of Population Proportions</a:t>
            </a:r>
            <a:endParaRPr lang="en-US" smtClean="0"/>
          </a:p>
        </p:txBody>
      </p:sp>
      <p:graphicFrame>
        <p:nvGraphicFramePr>
          <p:cNvPr id="460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211664"/>
              </p:ext>
            </p:extLst>
          </p:nvPr>
        </p:nvGraphicFramePr>
        <p:xfrm>
          <a:off x="1981200" y="3657600"/>
          <a:ext cx="3875088" cy="258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Equation" r:id="rId3" imgW="2489040" imgH="1663560" progId="Equation.3">
                  <p:embed/>
                </p:oleObj>
              </mc:Choice>
              <mc:Fallback>
                <p:oleObj name="Equation" r:id="rId3" imgW="2489040" imgH="1663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657600"/>
                        <a:ext cx="3875088" cy="25860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statistic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733800" y="1905000"/>
          <a:ext cx="4703763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5" imgW="2082800" imgH="698500" progId="Equation.3">
                  <p:embed/>
                </p:oleObj>
              </mc:Choice>
              <mc:Fallback>
                <p:oleObj name="Equation" r:id="rId5" imgW="2082800" imgH="698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05000"/>
                        <a:ext cx="4703763" cy="157638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WordArt 6"/>
          <p:cNvSpPr>
            <a:spLocks noChangeArrowheads="1" noChangeShapeType="1" noTextEdit="1"/>
          </p:cNvSpPr>
          <p:nvPr/>
        </p:nvSpPr>
        <p:spPr bwMode="auto">
          <a:xfrm>
            <a:off x="1676400" y="4114800"/>
            <a:ext cx="65151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This Z is standard normal.</a:t>
            </a:r>
          </a:p>
        </p:txBody>
      </p:sp>
      <p:sp>
        <p:nvSpPr>
          <p:cNvPr id="615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27D14C-1BD0-40B4-965D-E4156DB5D18E}" type="slidenum">
              <a:rPr lang="en-US" sz="1400" smtClean="0"/>
              <a:pPr/>
              <a:t>5</a:t>
            </a:fld>
            <a:endParaRPr lang="en-US" sz="140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Case 6:Computing the p-value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5E125-4393-414F-89EB-A81A401B598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7133" y="1371600"/>
            <a:ext cx="590126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Clearly state the null and alternative hypotheses, H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and H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Determine the numerical value of the test statistic, z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Draw the </a:t>
            </a:r>
            <a:r>
              <a:rPr lang="en-US" sz="1600" dirty="0" err="1" smtClean="0"/>
              <a:t>pdf</a:t>
            </a:r>
            <a:r>
              <a:rPr lang="en-US" sz="1600" dirty="0" smtClean="0"/>
              <a:t> of Z, the standard normal random variable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chemeClr val="accent2"/>
                </a:solidFill>
              </a:rPr>
              <a:t>If you have a </a:t>
            </a:r>
            <a:r>
              <a:rPr lang="en-US" sz="1600" u="sng" dirty="0" smtClean="0">
                <a:solidFill>
                  <a:schemeClr val="accent2"/>
                </a:solidFill>
              </a:rPr>
              <a:t>two-sided </a:t>
            </a:r>
            <a:r>
              <a:rPr lang="en-US" sz="1600" dirty="0" smtClean="0">
                <a:solidFill>
                  <a:schemeClr val="accent2"/>
                </a:solidFill>
              </a:rPr>
              <a:t>hypothesis test and the </a:t>
            </a:r>
            <a:r>
              <a:rPr lang="en-US" sz="1600" u="sng" dirty="0" smtClean="0">
                <a:solidFill>
                  <a:schemeClr val="accent2"/>
                </a:solidFill>
              </a:rPr>
              <a:t>test statistic is &lt; 0</a:t>
            </a:r>
            <a:r>
              <a:rPr lang="en-US" sz="1600" dirty="0" smtClean="0">
                <a:solidFill>
                  <a:schemeClr val="accent2"/>
                </a:solidFill>
              </a:rPr>
              <a:t>, the p-value is 2x (area </a:t>
            </a:r>
            <a:r>
              <a:rPr lang="en-US" sz="1600" u="sng" dirty="0" smtClean="0">
                <a:solidFill>
                  <a:schemeClr val="accent2"/>
                </a:solidFill>
              </a:rPr>
              <a:t>below</a:t>
            </a:r>
            <a:r>
              <a:rPr lang="en-US" sz="1600" dirty="0" smtClean="0">
                <a:solidFill>
                  <a:schemeClr val="accent2"/>
                </a:solidFill>
              </a:rPr>
              <a:t> the test statistic)</a:t>
            </a:r>
          </a:p>
          <a:p>
            <a:endParaRPr lang="en-US" sz="1600" dirty="0" smtClean="0">
              <a:solidFill>
                <a:schemeClr val="accent2"/>
              </a:solidFill>
            </a:endParaRPr>
          </a:p>
          <a:p>
            <a:r>
              <a:rPr lang="en-US" sz="1600" dirty="0" smtClean="0">
                <a:solidFill>
                  <a:schemeClr val="accent2"/>
                </a:solidFill>
              </a:rPr>
              <a:t>If you have a </a:t>
            </a:r>
            <a:r>
              <a:rPr lang="en-US" sz="1600" u="sng" dirty="0" smtClean="0">
                <a:solidFill>
                  <a:schemeClr val="accent2"/>
                </a:solidFill>
              </a:rPr>
              <a:t>two-sided</a:t>
            </a:r>
            <a:r>
              <a:rPr lang="en-US" sz="1600" dirty="0" smtClean="0">
                <a:solidFill>
                  <a:schemeClr val="accent2"/>
                </a:solidFill>
              </a:rPr>
              <a:t> hypothesis test and the </a:t>
            </a:r>
            <a:r>
              <a:rPr lang="en-US" sz="1600" u="sng" dirty="0" smtClean="0">
                <a:solidFill>
                  <a:schemeClr val="accent2"/>
                </a:solidFill>
              </a:rPr>
              <a:t>test statistic is &gt; 0</a:t>
            </a:r>
            <a:r>
              <a:rPr lang="en-US" sz="1600" dirty="0" smtClean="0">
                <a:solidFill>
                  <a:schemeClr val="accent2"/>
                </a:solidFill>
              </a:rPr>
              <a:t>, the p-value is 2x (area </a:t>
            </a:r>
            <a:r>
              <a:rPr lang="en-US" sz="1600" u="sng" dirty="0" smtClean="0">
                <a:solidFill>
                  <a:schemeClr val="accent2"/>
                </a:solidFill>
              </a:rPr>
              <a:t>above</a:t>
            </a:r>
            <a:r>
              <a:rPr lang="en-US" sz="1600" dirty="0" smtClean="0">
                <a:solidFill>
                  <a:schemeClr val="accent2"/>
                </a:solidFill>
              </a:rPr>
              <a:t> the test statistic).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8000"/>
                </a:solidFill>
              </a:rPr>
              <a:t>If you have a </a:t>
            </a:r>
            <a:r>
              <a:rPr lang="en-US" sz="1600" u="sng" dirty="0" smtClean="0">
                <a:solidFill>
                  <a:srgbClr val="008000"/>
                </a:solidFill>
              </a:rPr>
              <a:t>one-sided</a:t>
            </a:r>
            <a:r>
              <a:rPr lang="en-US" sz="1600" dirty="0" smtClean="0">
                <a:solidFill>
                  <a:srgbClr val="008000"/>
                </a:solidFill>
              </a:rPr>
              <a:t> upper hypothesis test, the p-value is the area </a:t>
            </a:r>
            <a:r>
              <a:rPr lang="en-US" sz="1600" u="sng" dirty="0" smtClean="0">
                <a:solidFill>
                  <a:srgbClr val="008000"/>
                </a:solidFill>
              </a:rPr>
              <a:t>above</a:t>
            </a:r>
            <a:r>
              <a:rPr lang="en-US" sz="1600" dirty="0" smtClean="0">
                <a:solidFill>
                  <a:srgbClr val="008000"/>
                </a:solidFill>
              </a:rPr>
              <a:t> the test statistic.  The test statistic could be &lt; 0 or &gt; 0).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>
                <a:solidFill>
                  <a:srgbClr val="CC0000"/>
                </a:solidFill>
              </a:rPr>
              <a:t>If you have a </a:t>
            </a:r>
            <a:r>
              <a:rPr lang="en-US" sz="1600" u="sng" dirty="0" smtClean="0">
                <a:solidFill>
                  <a:srgbClr val="CC0000"/>
                </a:solidFill>
              </a:rPr>
              <a:t>one-sided</a:t>
            </a:r>
            <a:r>
              <a:rPr lang="en-US" sz="1600" dirty="0" smtClean="0">
                <a:solidFill>
                  <a:srgbClr val="CC0000"/>
                </a:solidFill>
              </a:rPr>
              <a:t> lower hypothesis test, the p-value is the area </a:t>
            </a:r>
            <a:r>
              <a:rPr lang="en-US" sz="1600" u="sng" dirty="0" smtClean="0">
                <a:solidFill>
                  <a:srgbClr val="CC0000"/>
                </a:solidFill>
              </a:rPr>
              <a:t>below</a:t>
            </a:r>
            <a:r>
              <a:rPr lang="en-US" sz="1600" dirty="0" smtClean="0">
                <a:solidFill>
                  <a:srgbClr val="CC0000"/>
                </a:solidFill>
              </a:rPr>
              <a:t> the test statistic.  The test statistic could be &lt; 0 or &gt; 0).</a:t>
            </a:r>
            <a:endParaRPr lang="en-US" sz="1600" dirty="0">
              <a:solidFill>
                <a:srgbClr val="CC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629399" y="2590800"/>
            <a:ext cx="1905001" cy="9198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1800" kern="0" dirty="0" smtClean="0">
                <a:solidFill>
                  <a:schemeClr val="accent2"/>
                </a:solidFill>
              </a:rPr>
              <a:t>Two-sided</a:t>
            </a:r>
          </a:p>
          <a:p>
            <a:pPr>
              <a:buFontTx/>
              <a:buNone/>
            </a:pPr>
            <a:r>
              <a:rPr lang="en-US" sz="1800" kern="0" dirty="0" smtClean="0">
                <a:solidFill>
                  <a:schemeClr val="accent2"/>
                </a:solidFill>
              </a:rPr>
              <a:t>H</a:t>
            </a:r>
            <a:r>
              <a:rPr lang="en-US" sz="1800" kern="0" baseline="-25000" dirty="0" smtClean="0">
                <a:solidFill>
                  <a:schemeClr val="accent2"/>
                </a:solidFill>
              </a:rPr>
              <a:t>0</a:t>
            </a:r>
            <a:r>
              <a:rPr lang="en-US" sz="1800" kern="0" dirty="0" smtClean="0">
                <a:solidFill>
                  <a:schemeClr val="accent2"/>
                </a:solidFill>
              </a:rPr>
              <a:t>: </a:t>
            </a:r>
            <a:r>
              <a:rPr lang="en-US" sz="1800" i="1" kern="0" dirty="0" smtClean="0">
                <a:solidFill>
                  <a:schemeClr val="accent2"/>
                </a:solidFill>
                <a:latin typeface="+mj-lt"/>
              </a:rPr>
              <a:t>p</a:t>
            </a:r>
            <a:r>
              <a:rPr lang="en-US" sz="1800" i="1" kern="0" baseline="-250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1800" i="1" kern="0" dirty="0" smtClean="0">
                <a:solidFill>
                  <a:schemeClr val="accent2"/>
                </a:solidFill>
                <a:latin typeface="+mj-lt"/>
              </a:rPr>
              <a:t> – p</a:t>
            </a:r>
            <a:r>
              <a:rPr lang="en-US" sz="1800" i="1" kern="0" baseline="-25000" dirty="0" smtClean="0">
                <a:solidFill>
                  <a:schemeClr val="accent2"/>
                </a:solidFill>
                <a:latin typeface="+mj-lt"/>
              </a:rPr>
              <a:t>2</a:t>
            </a:r>
            <a:r>
              <a:rPr lang="en-US" sz="1800" i="1" kern="0" dirty="0" smtClean="0">
                <a:solidFill>
                  <a:schemeClr val="accent2"/>
                </a:solidFill>
                <a:latin typeface="+mj-lt"/>
              </a:rPr>
              <a:t> = </a:t>
            </a:r>
            <a:r>
              <a:rPr lang="en-US" sz="1800" i="1" kern="0" dirty="0" smtClean="0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US" sz="1800" i="1" kern="0" baseline="-25000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en-US" sz="1800" i="1" kern="0" dirty="0" smtClean="0">
              <a:solidFill>
                <a:schemeClr val="accent2"/>
              </a:solidFill>
              <a:latin typeface="+mj-lt"/>
            </a:endParaRPr>
          </a:p>
          <a:p>
            <a:pPr>
              <a:buFontTx/>
              <a:buNone/>
            </a:pPr>
            <a:r>
              <a:rPr lang="en-US" sz="1800" kern="0" dirty="0" smtClean="0">
                <a:solidFill>
                  <a:schemeClr val="accent2"/>
                </a:solidFill>
              </a:rPr>
              <a:t>H</a:t>
            </a:r>
            <a:r>
              <a:rPr lang="en-US" sz="1800" kern="0" baseline="-25000" dirty="0" smtClean="0">
                <a:solidFill>
                  <a:schemeClr val="accent2"/>
                </a:solidFill>
              </a:rPr>
              <a:t>1</a:t>
            </a:r>
            <a:r>
              <a:rPr lang="en-US" sz="1800" kern="0" dirty="0" smtClean="0">
                <a:solidFill>
                  <a:schemeClr val="accent2"/>
                </a:solidFill>
              </a:rPr>
              <a:t>: </a:t>
            </a:r>
            <a:r>
              <a:rPr lang="en-US" sz="1800" i="1" kern="0" dirty="0" smtClean="0">
                <a:solidFill>
                  <a:schemeClr val="accent2"/>
                </a:solidFill>
                <a:latin typeface="+mj-lt"/>
              </a:rPr>
              <a:t>p</a:t>
            </a:r>
            <a:r>
              <a:rPr lang="en-US" sz="1800" i="1" kern="0" baseline="-25000" dirty="0" smtClean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1800" i="1" kern="0" dirty="0" smtClean="0">
                <a:solidFill>
                  <a:schemeClr val="accent2"/>
                </a:solidFill>
                <a:latin typeface="+mj-lt"/>
              </a:rPr>
              <a:t>  - p</a:t>
            </a:r>
            <a:r>
              <a:rPr lang="en-US" sz="1800" i="1" kern="0" baseline="-25000" dirty="0" smtClean="0">
                <a:solidFill>
                  <a:schemeClr val="accent2"/>
                </a:solidFill>
                <a:latin typeface="+mj-lt"/>
              </a:rPr>
              <a:t>2</a:t>
            </a:r>
            <a:r>
              <a:rPr lang="en-US" sz="1800" i="1" kern="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1800" i="1" kern="0" dirty="0" smtClean="0">
                <a:solidFill>
                  <a:schemeClr val="accent2"/>
                </a:solidFill>
                <a:latin typeface="+mj-lt"/>
                <a:sym typeface="Symbol" pitchFamily="18" charset="2"/>
              </a:rPr>
              <a:t>≠ </a:t>
            </a:r>
            <a:r>
              <a:rPr lang="en-US" sz="1800" i="1" kern="0" dirty="0" smtClean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sz="1800" i="1" kern="0" baseline="-25000" dirty="0" smtClean="0">
                <a:solidFill>
                  <a:schemeClr val="accent2"/>
                </a:solidFill>
                <a:latin typeface="+mj-lt"/>
                <a:sym typeface="Symbol" pitchFamily="18" charset="2"/>
              </a:rPr>
              <a:t>0</a:t>
            </a:r>
            <a:endParaRPr lang="en-US" sz="1800" i="1" kern="0" dirty="0" smtClean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77000" y="4114800"/>
            <a:ext cx="2057400" cy="990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1800" kern="0" dirty="0" smtClean="0">
                <a:solidFill>
                  <a:srgbClr val="008000"/>
                </a:solidFill>
              </a:rPr>
              <a:t>One-sided upper</a:t>
            </a:r>
          </a:p>
          <a:p>
            <a:pPr>
              <a:buFontTx/>
              <a:buNone/>
            </a:pPr>
            <a:r>
              <a:rPr lang="en-US" sz="1800" kern="0" dirty="0">
                <a:solidFill>
                  <a:srgbClr val="008000"/>
                </a:solidFill>
              </a:rPr>
              <a:t>H</a:t>
            </a:r>
            <a:r>
              <a:rPr lang="en-US" sz="1800" kern="0" baseline="-25000" dirty="0">
                <a:solidFill>
                  <a:srgbClr val="008000"/>
                </a:solidFill>
              </a:rPr>
              <a:t>0</a:t>
            </a:r>
            <a:r>
              <a:rPr lang="en-US" sz="1800" kern="0" dirty="0">
                <a:solidFill>
                  <a:srgbClr val="008000"/>
                </a:solidFill>
              </a:rPr>
              <a:t>: </a:t>
            </a:r>
            <a:r>
              <a:rPr lang="en-US" sz="1800" i="1" kern="0" dirty="0">
                <a:solidFill>
                  <a:srgbClr val="008000"/>
                </a:solidFill>
              </a:rPr>
              <a:t>p</a:t>
            </a:r>
            <a:r>
              <a:rPr lang="en-US" sz="1800" i="1" kern="0" baseline="-25000" dirty="0">
                <a:solidFill>
                  <a:srgbClr val="008000"/>
                </a:solidFill>
              </a:rPr>
              <a:t>1</a:t>
            </a:r>
            <a:r>
              <a:rPr lang="en-US" sz="1800" i="1" kern="0" dirty="0">
                <a:solidFill>
                  <a:srgbClr val="008000"/>
                </a:solidFill>
              </a:rPr>
              <a:t> – p</a:t>
            </a:r>
            <a:r>
              <a:rPr lang="en-US" sz="1800" i="1" kern="0" baseline="-25000" dirty="0">
                <a:solidFill>
                  <a:srgbClr val="008000"/>
                </a:solidFill>
              </a:rPr>
              <a:t>2</a:t>
            </a:r>
            <a:r>
              <a:rPr lang="en-US" sz="1800" i="1" kern="0" dirty="0">
                <a:solidFill>
                  <a:srgbClr val="008000"/>
                </a:solidFill>
              </a:rPr>
              <a:t> = </a:t>
            </a:r>
            <a:r>
              <a:rPr lang="en-US" sz="1800" i="1" kern="0" dirty="0">
                <a:solidFill>
                  <a:srgbClr val="008000"/>
                </a:solidFill>
                <a:latin typeface="Symbol" pitchFamily="18" charset="2"/>
              </a:rPr>
              <a:t>D</a:t>
            </a:r>
            <a:r>
              <a:rPr lang="en-US" sz="1800" i="1" kern="0" baseline="-25000" dirty="0">
                <a:solidFill>
                  <a:srgbClr val="008000"/>
                </a:solidFill>
              </a:rPr>
              <a:t>0</a:t>
            </a:r>
            <a:endParaRPr lang="en-US" sz="1800" i="1" kern="0" dirty="0">
              <a:solidFill>
                <a:srgbClr val="008000"/>
              </a:solidFill>
            </a:endParaRPr>
          </a:p>
          <a:p>
            <a:pPr>
              <a:buFontTx/>
              <a:buNone/>
            </a:pPr>
            <a:r>
              <a:rPr lang="en-US" sz="1800" kern="0" dirty="0">
                <a:solidFill>
                  <a:srgbClr val="008000"/>
                </a:solidFill>
              </a:rPr>
              <a:t>H</a:t>
            </a:r>
            <a:r>
              <a:rPr lang="en-US" sz="1800" kern="0" baseline="-25000" dirty="0">
                <a:solidFill>
                  <a:srgbClr val="008000"/>
                </a:solidFill>
              </a:rPr>
              <a:t>1</a:t>
            </a:r>
            <a:r>
              <a:rPr lang="en-US" sz="1800" kern="0" dirty="0">
                <a:solidFill>
                  <a:srgbClr val="008000"/>
                </a:solidFill>
              </a:rPr>
              <a:t>: </a:t>
            </a:r>
            <a:r>
              <a:rPr lang="en-US" sz="1800" i="1" kern="0" dirty="0">
                <a:solidFill>
                  <a:srgbClr val="008000"/>
                </a:solidFill>
              </a:rPr>
              <a:t>p</a:t>
            </a:r>
            <a:r>
              <a:rPr lang="en-US" sz="1800" i="1" kern="0" baseline="-25000" dirty="0">
                <a:solidFill>
                  <a:srgbClr val="008000"/>
                </a:solidFill>
              </a:rPr>
              <a:t>1</a:t>
            </a:r>
            <a:r>
              <a:rPr lang="en-US" sz="1800" i="1" kern="0" dirty="0">
                <a:solidFill>
                  <a:srgbClr val="008000"/>
                </a:solidFill>
              </a:rPr>
              <a:t>  - p</a:t>
            </a:r>
            <a:r>
              <a:rPr lang="en-US" sz="1800" i="1" kern="0" baseline="-25000" dirty="0">
                <a:solidFill>
                  <a:srgbClr val="008000"/>
                </a:solidFill>
              </a:rPr>
              <a:t>2</a:t>
            </a:r>
            <a:r>
              <a:rPr lang="en-US" sz="1800" i="1" kern="0" dirty="0">
                <a:solidFill>
                  <a:srgbClr val="008000"/>
                </a:solidFill>
              </a:rPr>
              <a:t> </a:t>
            </a:r>
            <a:r>
              <a:rPr lang="en-US" sz="1800" i="1" kern="0" dirty="0">
                <a:solidFill>
                  <a:srgbClr val="008000"/>
                </a:solidFill>
                <a:sym typeface="Symbol" pitchFamily="18" charset="2"/>
              </a:rPr>
              <a:t>&gt;</a:t>
            </a:r>
            <a:r>
              <a:rPr lang="en-US" sz="1800" i="1" kern="0" dirty="0" smtClean="0">
                <a:solidFill>
                  <a:srgbClr val="008000"/>
                </a:solidFill>
                <a:sym typeface="Symbol" pitchFamily="18" charset="2"/>
              </a:rPr>
              <a:t> </a:t>
            </a:r>
            <a:r>
              <a:rPr lang="en-US" sz="1800" i="1" kern="0" dirty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sz="1800" i="1" kern="0" baseline="-25000" dirty="0">
                <a:solidFill>
                  <a:srgbClr val="008000"/>
                </a:solidFill>
                <a:sym typeface="Symbol" pitchFamily="18" charset="2"/>
              </a:rPr>
              <a:t>0</a:t>
            </a:r>
            <a:endParaRPr lang="en-US" sz="1800" i="1" kern="0" dirty="0">
              <a:solidFill>
                <a:srgbClr val="008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379633" y="5359398"/>
            <a:ext cx="2154768" cy="119380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1800" kern="0" dirty="0" smtClean="0">
                <a:solidFill>
                  <a:srgbClr val="CC0000"/>
                </a:solidFill>
              </a:rPr>
              <a:t>One-sided lower</a:t>
            </a:r>
          </a:p>
          <a:p>
            <a:pPr>
              <a:buFontTx/>
              <a:buNone/>
            </a:pPr>
            <a:r>
              <a:rPr lang="en-US" sz="1800" kern="0" dirty="0">
                <a:solidFill>
                  <a:srgbClr val="FF0000"/>
                </a:solidFill>
              </a:rPr>
              <a:t>H</a:t>
            </a:r>
            <a:r>
              <a:rPr lang="en-US" sz="1800" kern="0" baseline="-25000" dirty="0">
                <a:solidFill>
                  <a:srgbClr val="FF0000"/>
                </a:solidFill>
              </a:rPr>
              <a:t>0</a:t>
            </a:r>
            <a:r>
              <a:rPr lang="en-US" sz="1800" kern="0" dirty="0">
                <a:solidFill>
                  <a:srgbClr val="FF0000"/>
                </a:solidFill>
              </a:rPr>
              <a:t>: </a:t>
            </a:r>
            <a:r>
              <a:rPr lang="en-US" sz="1800" i="1" kern="0" dirty="0">
                <a:solidFill>
                  <a:srgbClr val="FF0000"/>
                </a:solidFill>
              </a:rPr>
              <a:t>p</a:t>
            </a:r>
            <a:r>
              <a:rPr lang="en-US" sz="1800" i="1" kern="0" baseline="-25000" dirty="0">
                <a:solidFill>
                  <a:srgbClr val="FF0000"/>
                </a:solidFill>
              </a:rPr>
              <a:t>1</a:t>
            </a:r>
            <a:r>
              <a:rPr lang="en-US" sz="1800" i="1" kern="0" dirty="0">
                <a:solidFill>
                  <a:srgbClr val="FF0000"/>
                </a:solidFill>
              </a:rPr>
              <a:t> – p</a:t>
            </a:r>
            <a:r>
              <a:rPr lang="en-US" sz="1800" i="1" kern="0" baseline="-25000" dirty="0">
                <a:solidFill>
                  <a:srgbClr val="FF0000"/>
                </a:solidFill>
              </a:rPr>
              <a:t>2</a:t>
            </a:r>
            <a:r>
              <a:rPr lang="en-US" sz="1800" i="1" kern="0" dirty="0">
                <a:solidFill>
                  <a:srgbClr val="FF0000"/>
                </a:solidFill>
              </a:rPr>
              <a:t> = </a:t>
            </a:r>
            <a:r>
              <a:rPr lang="en-US" sz="1800" i="1" kern="0" dirty="0">
                <a:solidFill>
                  <a:srgbClr val="FF0000"/>
                </a:solidFill>
                <a:latin typeface="Symbol" pitchFamily="18" charset="2"/>
              </a:rPr>
              <a:t>D</a:t>
            </a:r>
            <a:r>
              <a:rPr lang="en-US" sz="1800" i="1" kern="0" baseline="-25000" dirty="0">
                <a:solidFill>
                  <a:srgbClr val="FF0000"/>
                </a:solidFill>
              </a:rPr>
              <a:t>0</a:t>
            </a:r>
            <a:endParaRPr lang="en-US" sz="1800" i="1" kern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800" kern="0" dirty="0">
                <a:solidFill>
                  <a:srgbClr val="FF0000"/>
                </a:solidFill>
              </a:rPr>
              <a:t>H</a:t>
            </a:r>
            <a:r>
              <a:rPr lang="en-US" sz="1800" kern="0" baseline="-25000" dirty="0">
                <a:solidFill>
                  <a:srgbClr val="FF0000"/>
                </a:solidFill>
              </a:rPr>
              <a:t>1</a:t>
            </a:r>
            <a:r>
              <a:rPr lang="en-US" sz="1800" kern="0" dirty="0">
                <a:solidFill>
                  <a:srgbClr val="FF0000"/>
                </a:solidFill>
              </a:rPr>
              <a:t>: </a:t>
            </a:r>
            <a:r>
              <a:rPr lang="en-US" sz="1800" i="1" kern="0" dirty="0">
                <a:solidFill>
                  <a:srgbClr val="FF0000"/>
                </a:solidFill>
              </a:rPr>
              <a:t>p</a:t>
            </a:r>
            <a:r>
              <a:rPr lang="en-US" sz="1800" i="1" kern="0" baseline="-25000" dirty="0">
                <a:solidFill>
                  <a:srgbClr val="FF0000"/>
                </a:solidFill>
              </a:rPr>
              <a:t>1</a:t>
            </a:r>
            <a:r>
              <a:rPr lang="en-US" sz="1800" i="1" kern="0" dirty="0">
                <a:solidFill>
                  <a:srgbClr val="FF0000"/>
                </a:solidFill>
              </a:rPr>
              <a:t>  - p</a:t>
            </a:r>
            <a:r>
              <a:rPr lang="en-US" sz="1800" i="1" kern="0" baseline="-25000" dirty="0">
                <a:solidFill>
                  <a:srgbClr val="FF0000"/>
                </a:solidFill>
              </a:rPr>
              <a:t>2</a:t>
            </a:r>
            <a:r>
              <a:rPr lang="en-US" sz="1800" i="1" kern="0" dirty="0">
                <a:solidFill>
                  <a:srgbClr val="FF0000"/>
                </a:solidFill>
              </a:rPr>
              <a:t> </a:t>
            </a:r>
            <a:r>
              <a:rPr lang="en-US" sz="1800" i="1" kern="0" dirty="0" smtClean="0">
                <a:solidFill>
                  <a:srgbClr val="FF0000"/>
                </a:solidFill>
              </a:rPr>
              <a:t>&lt;</a:t>
            </a:r>
            <a:r>
              <a:rPr lang="en-US" sz="1800" i="1" kern="0" dirty="0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sz="1800" i="1" kern="0" baseline="-25000" dirty="0" smtClean="0">
                <a:solidFill>
                  <a:srgbClr val="FF0000"/>
                </a:solidFill>
                <a:sym typeface="Symbol" pitchFamily="18" charset="2"/>
              </a:rPr>
              <a:t>0</a:t>
            </a:r>
            <a:endParaRPr lang="en-US" sz="1800" i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802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Analysis of Variance (ANOVA):</a:t>
            </a:r>
            <a:br>
              <a:rPr lang="en-US" smtClean="0"/>
            </a:br>
            <a:r>
              <a:rPr lang="en-US" smtClean="0"/>
              <a:t>Hypothesis Tests for More Than Two Populations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P-value reminders and something new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smtClean="0"/>
              <a:t>If p-value…</a:t>
            </a:r>
          </a:p>
          <a:p>
            <a:pPr lvl="1"/>
            <a:r>
              <a:rPr lang="en-US" smtClean="0"/>
              <a:t>… is very, very small (&lt;&lt; .01), we REJECT H</a:t>
            </a:r>
            <a:r>
              <a:rPr lang="en-US" baseline="-25000" smtClean="0"/>
              <a:t>0</a:t>
            </a:r>
            <a:r>
              <a:rPr lang="en-US" smtClean="0"/>
              <a:t> in favor of H</a:t>
            </a:r>
            <a:r>
              <a:rPr lang="en-US" baseline="-25000" smtClean="0"/>
              <a:t>0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…is </a:t>
            </a:r>
            <a:r>
              <a:rPr lang="en-US" smtClean="0">
                <a:latin typeface="Symbol" pitchFamily="18" charset="2"/>
              </a:rPr>
              <a:t>&lt; a</a:t>
            </a:r>
            <a:r>
              <a:rPr lang="en-US" smtClean="0"/>
              <a:t>, we REJECT H</a:t>
            </a:r>
            <a:r>
              <a:rPr lang="en-US" baseline="-25000" smtClean="0"/>
              <a:t>0</a:t>
            </a:r>
            <a:r>
              <a:rPr lang="en-US" smtClean="0"/>
              <a:t>    </a:t>
            </a:r>
          </a:p>
          <a:p>
            <a:pPr lvl="1"/>
            <a:endParaRPr lang="en-US" smtClean="0"/>
          </a:p>
          <a:p>
            <a:r>
              <a:rPr lang="en-US" smtClean="0"/>
              <a:t>If p-value…</a:t>
            </a:r>
          </a:p>
          <a:p>
            <a:pPr lvl="1"/>
            <a:r>
              <a:rPr lang="en-US" smtClean="0"/>
              <a:t>…is very big (&gt; .20), we FAIL TO REJECT H</a:t>
            </a:r>
            <a:r>
              <a:rPr lang="en-US" baseline="-25000" smtClean="0"/>
              <a:t>0</a:t>
            </a:r>
            <a:endParaRPr lang="en-US" smtClean="0"/>
          </a:p>
          <a:p>
            <a:pPr lvl="1"/>
            <a:r>
              <a:rPr lang="en-US" smtClean="0"/>
              <a:t>…is &gt; </a:t>
            </a:r>
            <a:r>
              <a:rPr lang="en-US" smtClean="0">
                <a:latin typeface="Symbol" pitchFamily="18" charset="2"/>
              </a:rPr>
              <a:t>a</a:t>
            </a:r>
            <a:r>
              <a:rPr lang="en-US" smtClean="0"/>
              <a:t>, we FAIL TO REJECT H</a:t>
            </a:r>
            <a:r>
              <a:rPr lang="en-US" baseline="-25000" smtClean="0"/>
              <a:t>0</a:t>
            </a: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DCA6EF-8740-4C99-A489-C45C5C4FEEA6}" type="slidenum">
              <a:rPr lang="en-US" sz="1400" smtClean="0"/>
              <a:pPr/>
              <a:t>52</a:t>
            </a:fld>
            <a:endParaRPr lang="en-US" sz="140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Completely Randomized Experiment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ANOVA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ANOVA Notation:</a:t>
            </a:r>
            <a:br>
              <a:rPr lang="en-US" sz="3600" smtClean="0"/>
            </a:br>
            <a:r>
              <a:rPr lang="en-US" sz="3600" smtClean="0"/>
              <a:t>Completely Randomized Experiment</a:t>
            </a:r>
            <a:endParaRPr lang="en-US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05800" cy="4114800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Treatments:</a:t>
            </a:r>
            <a:r>
              <a:rPr lang="en-US" sz="2000" dirty="0" smtClean="0"/>
              <a:t> The aspects about which you are trying to determine a difference or not.</a:t>
            </a:r>
          </a:p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Symbol" pitchFamily="18" charset="2"/>
              </a:rPr>
              <a:t>t</a:t>
            </a:r>
            <a:r>
              <a:rPr lang="en-US" sz="20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latin typeface="Symbol" pitchFamily="18" charset="2"/>
              </a:rPr>
              <a:t>  </a:t>
            </a:r>
            <a:r>
              <a:rPr lang="en-US" sz="2000" dirty="0" smtClean="0"/>
              <a:t>is the </a:t>
            </a:r>
            <a:r>
              <a:rPr lang="en-US" sz="2000" dirty="0" err="1" smtClean="0"/>
              <a:t>i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treatment effect, typically measured as deviations from an overall process mean</a:t>
            </a:r>
          </a:p>
          <a:p>
            <a:pPr>
              <a:defRPr/>
            </a:pPr>
            <a:r>
              <a:rPr lang="en-US" sz="2000" dirty="0" smtClean="0">
                <a:solidFill>
                  <a:srgbClr val="FF66FF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rgbClr val="FF66FF"/>
                </a:solidFill>
              </a:rPr>
              <a:t> </a:t>
            </a:r>
            <a:r>
              <a:rPr lang="en-US" sz="2000" dirty="0" smtClean="0"/>
              <a:t>is the number of observations in a treatment.  </a:t>
            </a:r>
          </a:p>
          <a:p>
            <a:pPr lvl="1">
              <a:defRPr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When n is not the same for each treatment, we say the design is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unbalanced.</a:t>
            </a:r>
          </a:p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a</a:t>
            </a:r>
            <a:r>
              <a:rPr lang="en-US" sz="2000" dirty="0" smtClean="0"/>
              <a:t> is the number of treatments</a:t>
            </a:r>
            <a:endParaRPr lang="en-US" sz="2000" dirty="0" smtClean="0">
              <a:solidFill>
                <a:srgbClr val="FF66FF"/>
              </a:solidFill>
            </a:endParaRP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280D83-0ACE-4804-ABEF-A405E552669C}" type="slidenum">
              <a:rPr lang="en-US" sz="1400" smtClean="0"/>
              <a:pPr/>
              <a:t>54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Assumptions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Each observation is obtained randomly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5AD258E-EE1C-465D-B91C-265624E362E9}" type="slidenum">
              <a:rPr lang="en-US" sz="1400" smtClean="0"/>
              <a:pPr/>
              <a:t>55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3"/>
          <p:cNvGraphicFramePr>
            <a:graphicFrameLocks noChangeAspect="1"/>
          </p:cNvGraphicFramePr>
          <p:nvPr/>
        </p:nvGraphicFramePr>
        <p:xfrm>
          <a:off x="2108200" y="1752600"/>
          <a:ext cx="492918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name="Equation" r:id="rId3" imgW="1752600" imgH="457200" progId="Equation.3">
                  <p:embed/>
                </p:oleObj>
              </mc:Choice>
              <mc:Fallback>
                <p:oleObj name="Equation" r:id="rId3" imgW="1752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1752600"/>
                        <a:ext cx="4929188" cy="12858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Hypothesis Test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7772400" cy="4114800"/>
          </a:xfrm>
        </p:spPr>
        <p:txBody>
          <a:bodyPr/>
          <a:lstStyle/>
          <a:p>
            <a:r>
              <a:rPr lang="en-US" sz="2000" smtClean="0"/>
              <a:t>H</a:t>
            </a:r>
            <a:r>
              <a:rPr lang="en-US" sz="2000" baseline="-25000" smtClean="0"/>
              <a:t>0</a:t>
            </a:r>
            <a:r>
              <a:rPr lang="en-US" sz="2000" smtClean="0"/>
              <a:t> in English….</a:t>
            </a:r>
          </a:p>
          <a:p>
            <a:pPr lvl="1"/>
            <a:r>
              <a:rPr lang="en-US" sz="2000" i="1" smtClean="0"/>
              <a:t>There is no difference between the treatments with respect to measured observations</a:t>
            </a:r>
            <a:endParaRPr lang="en-US" sz="2000" smtClean="0"/>
          </a:p>
          <a:p>
            <a:r>
              <a:rPr lang="en-US" sz="2000" smtClean="0"/>
              <a:t>H</a:t>
            </a:r>
            <a:r>
              <a:rPr lang="en-US" sz="2000" baseline="-25000" smtClean="0"/>
              <a:t>1</a:t>
            </a:r>
            <a:r>
              <a:rPr lang="en-US" sz="2000" smtClean="0"/>
              <a:t> in English….</a:t>
            </a:r>
          </a:p>
          <a:p>
            <a:pPr lvl="1"/>
            <a:r>
              <a:rPr lang="en-US" sz="2000" i="1" smtClean="0"/>
              <a:t>There is at least one treatment that is yielding statistically different observations</a:t>
            </a:r>
            <a:endParaRPr lang="en-US" sz="2000" smtClean="0"/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C51F3F-6487-4822-A0F1-16296AA5DC28}" type="slidenum">
              <a:rPr lang="en-US" sz="1400" smtClean="0"/>
              <a:pPr/>
              <a:t>56</a:t>
            </a:fld>
            <a:endParaRPr lang="en-US" sz="1400" smtClean="0"/>
          </a:p>
        </p:txBody>
      </p:sp>
      <p:sp>
        <p:nvSpPr>
          <p:cNvPr id="7" name="TextBox 6"/>
          <p:cNvSpPr txBox="1"/>
          <p:nvPr/>
        </p:nvSpPr>
        <p:spPr>
          <a:xfrm>
            <a:off x="2819400" y="3200400"/>
            <a:ext cx="3962400" cy="461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Reject H</a:t>
            </a:r>
            <a:r>
              <a:rPr lang="en-US" baseline="-25000" dirty="0"/>
              <a:t>0</a:t>
            </a:r>
            <a:r>
              <a:rPr lang="en-US" dirty="0"/>
              <a:t>  if p-value  is &lt; </a:t>
            </a:r>
            <a:r>
              <a:rPr lang="en-US" dirty="0">
                <a:latin typeface="Symbol" pitchFamily="18" charset="2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WordArt 2"/>
          <p:cNvSpPr>
            <a:spLocks noChangeArrowheads="1" noChangeShapeType="1" noTextEdit="1"/>
          </p:cNvSpPr>
          <p:nvPr/>
        </p:nvSpPr>
        <p:spPr bwMode="auto">
          <a:xfrm>
            <a:off x="762000" y="762000"/>
            <a:ext cx="7162800" cy="2438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We will use only</a:t>
            </a:r>
          </a:p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 Excel, Minitab</a:t>
            </a:r>
          </a:p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Or Calculator</a:t>
            </a:r>
          </a:p>
        </p:txBody>
      </p:sp>
      <p:sp>
        <p:nvSpPr>
          <p:cNvPr id="53251" name="WordArt 3"/>
          <p:cNvSpPr>
            <a:spLocks noChangeArrowheads="1" noChangeShapeType="1" noTextEdit="1"/>
          </p:cNvSpPr>
          <p:nvPr/>
        </p:nvSpPr>
        <p:spPr bwMode="auto">
          <a:xfrm>
            <a:off x="609600" y="3733800"/>
            <a:ext cx="83724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to do this type of hypothesis test.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26BC94-7B7A-47DA-9834-FF838623913A}" type="slidenum">
              <a:rPr lang="en-US" sz="1400" smtClean="0"/>
              <a:pPr/>
              <a:t>57</a:t>
            </a:fld>
            <a:endParaRPr lang="en-US" sz="1400" smtClean="0"/>
          </a:p>
        </p:txBody>
      </p:sp>
      <p:sp>
        <p:nvSpPr>
          <p:cNvPr id="5" name="TextBox 4"/>
          <p:cNvSpPr txBox="1"/>
          <p:nvPr/>
        </p:nvSpPr>
        <p:spPr>
          <a:xfrm>
            <a:off x="304800" y="4724400"/>
            <a:ext cx="8229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Excel 2013:</a:t>
            </a:r>
          </a:p>
          <a:p>
            <a:endParaRPr lang="en-US" dirty="0" smtClean="0"/>
          </a:p>
          <a:p>
            <a:r>
              <a:rPr lang="en-US" sz="2000" dirty="0" smtClean="0"/>
              <a:t>File -&gt; Options -&gt; Add-Ins -&gt; Excel Add-Ins-&gt; Go -&gt; Analysis </a:t>
            </a:r>
            <a:r>
              <a:rPr lang="en-US" sz="2000" dirty="0" err="1" smtClean="0"/>
              <a:t>ToolPak</a:t>
            </a:r>
            <a:r>
              <a:rPr lang="en-US" sz="2000" dirty="0" smtClean="0"/>
              <a:t> -&gt; OK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Using Excel</a:t>
            </a:r>
          </a:p>
        </p:txBody>
      </p:sp>
      <p:graphicFrame>
        <p:nvGraphicFramePr>
          <p:cNvPr id="54275" name="Object 2"/>
          <p:cNvGraphicFramePr>
            <a:graphicFrameLocks noChangeAspect="1"/>
          </p:cNvGraphicFramePr>
          <p:nvPr/>
        </p:nvGraphicFramePr>
        <p:xfrm>
          <a:off x="2209800" y="2667000"/>
          <a:ext cx="609600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name="Worksheet" r:id="rId3" imgW="4324807" imgH="1467307" progId="Excel.Sheet.8">
                  <p:embed/>
                </p:oleObj>
              </mc:Choice>
              <mc:Fallback>
                <p:oleObj name="Worksheet" r:id="rId3" imgW="4324807" imgH="1467307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67000"/>
                        <a:ext cx="6096000" cy="20669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898525" y="2098675"/>
            <a:ext cx="456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1. Enter the data into an Excel sheet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905000" y="5257800"/>
            <a:ext cx="56054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Note:  This is an </a:t>
            </a:r>
            <a:r>
              <a:rPr lang="en-US" i="1"/>
              <a:t>unbalanced </a:t>
            </a:r>
            <a:r>
              <a:rPr lang="en-US"/>
              <a:t>design because</a:t>
            </a:r>
          </a:p>
          <a:p>
            <a:r>
              <a:rPr lang="en-US"/>
              <a:t> n</a:t>
            </a:r>
            <a:r>
              <a:rPr lang="en-US" baseline="-25000"/>
              <a:t>100</a:t>
            </a:r>
            <a:r>
              <a:rPr lang="en-US"/>
              <a:t> = 7, n</a:t>
            </a:r>
            <a:r>
              <a:rPr lang="en-US" baseline="-25000"/>
              <a:t>125</a:t>
            </a:r>
            <a:r>
              <a:rPr lang="en-US"/>
              <a:t> = 4, n</a:t>
            </a:r>
            <a:r>
              <a:rPr lang="en-US" baseline="-25000"/>
              <a:t>150</a:t>
            </a:r>
            <a:r>
              <a:rPr lang="en-US"/>
              <a:t> = 5 and n</a:t>
            </a:r>
            <a:r>
              <a:rPr lang="en-US" baseline="-25000"/>
              <a:t>175</a:t>
            </a:r>
            <a:r>
              <a:rPr lang="en-US"/>
              <a:t> = 6.</a:t>
            </a:r>
          </a:p>
          <a:p>
            <a:endParaRPr lang="en-US"/>
          </a:p>
          <a:p>
            <a:r>
              <a:rPr lang="en-US"/>
              <a:t>No fear…Excel will take care of you.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28600" y="3124200"/>
            <a:ext cx="1595438" cy="15525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There are</a:t>
            </a:r>
          </a:p>
          <a:p>
            <a:r>
              <a:rPr lang="en-US"/>
              <a:t>22 separate</a:t>
            </a:r>
          </a:p>
          <a:p>
            <a:r>
              <a:rPr lang="en-US"/>
              <a:t>and distinct</a:t>
            </a:r>
          </a:p>
          <a:p>
            <a:r>
              <a:rPr lang="en-US"/>
              <a:t>items</a:t>
            </a:r>
          </a:p>
        </p:txBody>
      </p:sp>
      <p:sp>
        <p:nvSpPr>
          <p:cNvPr id="542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9EE21B-E90D-4E42-ABCA-127925949C0A}" type="slidenum">
              <a:rPr lang="en-US" sz="1400" smtClean="0"/>
              <a:pPr/>
              <a:t>58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772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2. Go to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Tools</a:t>
            </a:r>
            <a:r>
              <a:rPr lang="en-US" dirty="0"/>
              <a:t>, then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Data Analysis</a:t>
            </a:r>
            <a:r>
              <a:rPr lang="en-US" dirty="0"/>
              <a:t>, then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Anova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: Single Factor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24200"/>
            <a:ext cx="44958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4267200" y="1828800"/>
            <a:ext cx="23622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4F478C-F329-4332-9FC8-F3EE23F6EC13}" type="slidenum">
              <a:rPr lang="en-US" sz="1400" smtClean="0"/>
              <a:pPr/>
              <a:t>59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04800" y="4216400"/>
          <a:ext cx="183197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3" imgW="1041400" imgH="685800" progId="Equation.3">
                  <p:embed/>
                </p:oleObj>
              </mc:Choice>
              <mc:Fallback>
                <p:oleObj name="Equation" r:id="rId3" imgW="1041400" imgH="68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216400"/>
                        <a:ext cx="1831975" cy="12049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80963" y="1497013"/>
          <a:ext cx="8982075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5" imgW="4254500" imgH="698500" progId="Equation.3">
                  <p:embed/>
                </p:oleObj>
              </mc:Choice>
              <mc:Fallback>
                <p:oleObj name="Equation" r:id="rId5" imgW="4254500" imgH="698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" y="1497013"/>
                        <a:ext cx="8982075" cy="147478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457200" y="3200400"/>
            <a:ext cx="8763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Reject H</a:t>
            </a:r>
            <a:r>
              <a:rPr lang="en-US" sz="2000" baseline="-25000"/>
              <a:t>0</a:t>
            </a:r>
            <a:r>
              <a:rPr lang="en-US" sz="2000"/>
              <a:t>  if |z</a:t>
            </a:r>
            <a:r>
              <a:rPr lang="en-US" sz="2000" baseline="-25000"/>
              <a:t>0</a:t>
            </a:r>
            <a:r>
              <a:rPr lang="en-US" sz="2000"/>
              <a:t> |  &gt; z</a:t>
            </a:r>
            <a:r>
              <a:rPr lang="en-US" sz="2000" baseline="-25000">
                <a:latin typeface="Symbol" pitchFamily="18" charset="2"/>
              </a:rPr>
              <a:t>a/2</a:t>
            </a:r>
            <a:r>
              <a:rPr lang="en-US" sz="2000"/>
              <a:t>           Reject H</a:t>
            </a:r>
            <a:r>
              <a:rPr lang="en-US" sz="2000" baseline="-25000"/>
              <a:t>0</a:t>
            </a:r>
            <a:r>
              <a:rPr lang="en-US" sz="2000"/>
              <a:t>   if  z</a:t>
            </a:r>
            <a:r>
              <a:rPr lang="en-US" sz="2000" baseline="-25000"/>
              <a:t>0</a:t>
            </a:r>
            <a:r>
              <a:rPr lang="en-US" sz="2000"/>
              <a:t>   &gt;  z</a:t>
            </a:r>
            <a:r>
              <a:rPr lang="en-US" sz="2000" baseline="-25000">
                <a:latin typeface="Symbol" pitchFamily="18" charset="2"/>
              </a:rPr>
              <a:t>a</a:t>
            </a:r>
            <a:r>
              <a:rPr lang="en-US" sz="2000"/>
              <a:t>           Reject H</a:t>
            </a:r>
            <a:r>
              <a:rPr lang="en-US" sz="2000" baseline="-25000"/>
              <a:t>0</a:t>
            </a:r>
            <a:r>
              <a:rPr lang="en-US" sz="2000"/>
              <a:t> if z</a:t>
            </a:r>
            <a:r>
              <a:rPr lang="en-US" sz="2000" baseline="-25000"/>
              <a:t>0</a:t>
            </a:r>
            <a:r>
              <a:rPr lang="en-US" sz="2000"/>
              <a:t>  &lt;   - z</a:t>
            </a:r>
            <a:r>
              <a:rPr lang="en-US" sz="2000" baseline="-25000">
                <a:latin typeface="Symbol" pitchFamily="18" charset="2"/>
              </a:rPr>
              <a:t>a</a:t>
            </a:r>
            <a:r>
              <a:rPr lang="en-US" sz="2000"/>
              <a:t> </a:t>
            </a:r>
          </a:p>
          <a:p>
            <a:endParaRPr lang="en-US" sz="2000"/>
          </a:p>
          <a:p>
            <a:r>
              <a:rPr lang="en-US" sz="2000"/>
              <a:t>P-value = 2[1-</a:t>
            </a:r>
            <a:r>
              <a:rPr lang="en-US" sz="2000">
                <a:latin typeface="Symbol" pitchFamily="18" charset="2"/>
              </a:rPr>
              <a:t>f</a:t>
            </a:r>
            <a:r>
              <a:rPr lang="en-US" sz="2000"/>
              <a:t>(|z</a:t>
            </a:r>
            <a:r>
              <a:rPr lang="en-US" sz="2000" baseline="-25000"/>
              <a:t>0</a:t>
            </a:r>
            <a:r>
              <a:rPr lang="en-US" sz="2000"/>
              <a:t>|)]              P-value =  1 – </a:t>
            </a:r>
            <a:r>
              <a:rPr lang="en-US" sz="2000">
                <a:latin typeface="Symbol" pitchFamily="18" charset="2"/>
              </a:rPr>
              <a:t>f</a:t>
            </a:r>
            <a:r>
              <a:rPr lang="en-US" sz="2000"/>
              <a:t>(z</a:t>
            </a:r>
            <a:r>
              <a:rPr lang="en-US" sz="2000" baseline="-25000"/>
              <a:t>0</a:t>
            </a:r>
            <a:r>
              <a:rPr lang="en-US" sz="2000"/>
              <a:t>)                 P-value = </a:t>
            </a:r>
            <a:r>
              <a:rPr lang="en-US" sz="2000">
                <a:latin typeface="Symbol" pitchFamily="18" charset="2"/>
              </a:rPr>
              <a:t>f</a:t>
            </a:r>
            <a:r>
              <a:rPr lang="en-US" sz="2000"/>
              <a:t>(z</a:t>
            </a:r>
            <a:r>
              <a:rPr lang="en-US" sz="2000" baseline="-25000"/>
              <a:t>0</a:t>
            </a:r>
            <a:r>
              <a:rPr lang="en-US" sz="2000"/>
              <a:t>) 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anchor="ctr">
            <a:normAutofit fontScale="52500" lnSpcReduction="2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Case 1: Test of Hypothesis on Difference Between Two Means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 Variances Known </a:t>
            </a:r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D1D9CF-08D3-4A8E-ADAD-C54883D60998}" type="slidenum">
              <a:rPr lang="en-US" sz="1400" smtClean="0"/>
              <a:pPr/>
              <a:t>6</a:t>
            </a:fld>
            <a:endParaRPr lang="en-US" sz="1400" smtClean="0"/>
          </a:p>
        </p:txBody>
      </p:sp>
      <p:sp>
        <p:nvSpPr>
          <p:cNvPr id="7" name="TextBox 6"/>
          <p:cNvSpPr txBox="1"/>
          <p:nvPr/>
        </p:nvSpPr>
        <p:spPr>
          <a:xfrm>
            <a:off x="2362200" y="4343400"/>
            <a:ext cx="2590800" cy="3381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Reject H</a:t>
            </a:r>
            <a:r>
              <a:rPr lang="en-US" sz="1600" baseline="-25000" dirty="0"/>
              <a:t>0</a:t>
            </a:r>
            <a:r>
              <a:rPr lang="en-US" sz="1600" dirty="0"/>
              <a:t>  if p-value  is &lt; </a:t>
            </a:r>
            <a:r>
              <a:rPr lang="en-US" sz="1600" dirty="0">
                <a:latin typeface="Symbol" pitchFamily="18" charset="2"/>
              </a:rPr>
              <a:t>a</a:t>
            </a:r>
          </a:p>
        </p:txBody>
      </p:sp>
      <p:sp>
        <p:nvSpPr>
          <p:cNvPr id="7176" name="TextBox 1"/>
          <p:cNvSpPr txBox="1">
            <a:spLocks noChangeArrowheads="1"/>
          </p:cNvSpPr>
          <p:nvPr/>
        </p:nvSpPr>
        <p:spPr bwMode="auto">
          <a:xfrm>
            <a:off x="3625850" y="5105400"/>
            <a:ext cx="4953000" cy="1200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TI-83/84: </a:t>
            </a:r>
          </a:p>
          <a:p>
            <a:r>
              <a:rPr lang="en-US"/>
              <a:t>STAT→TESTS→3: 2-SampZTest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7718425" cy="1200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3. Click in 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Input Range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window</a:t>
            </a:r>
          </a:p>
          <a:p>
            <a:pPr>
              <a:defRPr/>
            </a:pPr>
            <a:r>
              <a:rPr lang="en-US" dirty="0"/>
              <a:t>4. Highlight the treatment labels and all the data (in this case,</a:t>
            </a:r>
          </a:p>
          <a:p>
            <a:pPr>
              <a:defRPr/>
            </a:pPr>
            <a:r>
              <a:rPr lang="en-US" dirty="0"/>
              <a:t>cell A2 through cell D9)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24000"/>
            <a:ext cx="60198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12725" y="1565275"/>
            <a:ext cx="3060700" cy="5262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5. Select </a:t>
            </a:r>
            <a:r>
              <a:rPr lang="en-US" i="1" dirty="0"/>
              <a:t>Grouped By</a:t>
            </a: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Columns</a:t>
            </a:r>
          </a:p>
          <a:p>
            <a:pPr>
              <a:defRPr/>
            </a:pPr>
            <a:r>
              <a:rPr lang="en-US" dirty="0"/>
              <a:t>6. Select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Labels as </a:t>
            </a:r>
          </a:p>
          <a:p>
            <a:pPr>
              <a:defRPr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First Row</a:t>
            </a:r>
          </a:p>
          <a:p>
            <a:pPr>
              <a:defRPr/>
            </a:pPr>
            <a:r>
              <a:rPr lang="en-US" dirty="0"/>
              <a:t>7. Select the desired</a:t>
            </a:r>
          </a:p>
          <a:p>
            <a:pPr>
              <a:defRPr/>
            </a:pPr>
            <a:r>
              <a:rPr lang="en-US" dirty="0"/>
              <a:t>Type I error level, </a:t>
            </a:r>
          </a:p>
          <a:p>
            <a:pPr>
              <a:defRPr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Alpha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latin typeface="Symbol" pitchFamily="18" charset="2"/>
              </a:rPr>
              <a:t>a)</a:t>
            </a:r>
          </a:p>
          <a:p>
            <a:pPr>
              <a:defRPr/>
            </a:pPr>
            <a:r>
              <a:rPr lang="en-US" dirty="0"/>
              <a:t>8. Click in the </a:t>
            </a:r>
          </a:p>
          <a:p>
            <a:pPr>
              <a:defRPr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Output Range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defRPr/>
            </a:pPr>
            <a:r>
              <a:rPr lang="en-US" dirty="0"/>
              <a:t>window and select any</a:t>
            </a:r>
          </a:p>
          <a:p>
            <a:pPr>
              <a:defRPr/>
            </a:pPr>
            <a:r>
              <a:rPr lang="en-US" dirty="0"/>
              <a:t>cell in the sheet where</a:t>
            </a:r>
          </a:p>
          <a:p>
            <a:pPr>
              <a:defRPr/>
            </a:pPr>
            <a:r>
              <a:rPr lang="en-US" dirty="0"/>
              <a:t>you want your results</a:t>
            </a:r>
          </a:p>
          <a:p>
            <a:pPr>
              <a:defRPr/>
            </a:pPr>
            <a:r>
              <a:rPr lang="en-US" dirty="0"/>
              <a:t>to show (here cell A11)</a:t>
            </a:r>
          </a:p>
          <a:p>
            <a:pPr>
              <a:defRPr/>
            </a:pPr>
            <a:r>
              <a:rPr lang="en-US" dirty="0"/>
              <a:t>9. Click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Okay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50B7E2-AEA8-4364-98BA-A99ADCDF6F74}" type="slidenum">
              <a:rPr lang="en-US" sz="1400" smtClean="0"/>
              <a:pPr/>
              <a:t>60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you should see</a:t>
            </a:r>
          </a:p>
        </p:txBody>
      </p:sp>
      <p:graphicFrame>
        <p:nvGraphicFramePr>
          <p:cNvPr id="57347" name="Object 2"/>
          <p:cNvGraphicFramePr>
            <a:graphicFrameLocks noChangeAspect="1"/>
          </p:cNvGraphicFramePr>
          <p:nvPr/>
        </p:nvGraphicFramePr>
        <p:xfrm>
          <a:off x="1066800" y="1524000"/>
          <a:ext cx="7315200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6" name="Worksheet" r:id="rId3" imgW="6324905" imgH="4419905" progId="Excel.Sheet.8">
                  <p:embed/>
                </p:oleObj>
              </mc:Choice>
              <mc:Fallback>
                <p:oleObj name="Worksheet" r:id="rId3" imgW="6324905" imgH="4419905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24000"/>
                        <a:ext cx="7315200" cy="51117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Line 5"/>
          <p:cNvSpPr>
            <a:spLocks noChangeShapeType="1"/>
          </p:cNvSpPr>
          <p:nvPr/>
        </p:nvSpPr>
        <p:spPr bwMode="auto">
          <a:xfrm flipV="1">
            <a:off x="6629400" y="5867400"/>
            <a:ext cx="0" cy="2286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6477000" y="1600200"/>
            <a:ext cx="2362200" cy="20478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Excel will use the “average” n if there are not an equal number of observations </a:t>
            </a:r>
          </a:p>
          <a:p>
            <a:r>
              <a:rPr lang="en-US" sz="1600">
                <a:solidFill>
                  <a:schemeClr val="bg1"/>
                </a:solidFill>
              </a:rPr>
              <a:t>per treatment.  In this case, n = (n</a:t>
            </a:r>
            <a:r>
              <a:rPr lang="en-US" sz="1600" baseline="-25000">
                <a:solidFill>
                  <a:schemeClr val="bg1"/>
                </a:solidFill>
              </a:rPr>
              <a:t>100</a:t>
            </a:r>
            <a:r>
              <a:rPr lang="en-US" sz="1600">
                <a:solidFill>
                  <a:schemeClr val="bg1"/>
                </a:solidFill>
              </a:rPr>
              <a:t> + n</a:t>
            </a:r>
            <a:r>
              <a:rPr lang="en-US" sz="1600" baseline="-25000">
                <a:solidFill>
                  <a:schemeClr val="bg1"/>
                </a:solidFill>
              </a:rPr>
              <a:t>125</a:t>
            </a:r>
            <a:r>
              <a:rPr lang="en-US" sz="1600">
                <a:solidFill>
                  <a:schemeClr val="bg1"/>
                </a:solidFill>
              </a:rPr>
              <a:t> + n</a:t>
            </a:r>
            <a:r>
              <a:rPr lang="en-US" sz="1600" baseline="-25000">
                <a:solidFill>
                  <a:schemeClr val="bg1"/>
                </a:solidFill>
              </a:rPr>
              <a:t>150</a:t>
            </a:r>
            <a:r>
              <a:rPr lang="en-US" sz="1600">
                <a:solidFill>
                  <a:schemeClr val="bg1"/>
                </a:solidFill>
              </a:rPr>
              <a:t> + n</a:t>
            </a:r>
            <a:r>
              <a:rPr lang="en-US" sz="1600" baseline="-25000">
                <a:solidFill>
                  <a:schemeClr val="bg1"/>
                </a:solidFill>
              </a:rPr>
              <a:t>175</a:t>
            </a:r>
            <a:r>
              <a:rPr lang="en-US" sz="1600">
                <a:solidFill>
                  <a:schemeClr val="bg1"/>
                </a:solidFill>
              </a:rPr>
              <a:t>)/4 = (7 + 4 + 5 + 6)/4 = 22/4</a:t>
            </a:r>
          </a:p>
        </p:txBody>
      </p:sp>
      <p:sp>
        <p:nvSpPr>
          <p:cNvPr id="57350" name="Line 8"/>
          <p:cNvSpPr>
            <a:spLocks noChangeShapeType="1"/>
          </p:cNvSpPr>
          <p:nvPr/>
        </p:nvSpPr>
        <p:spPr bwMode="auto">
          <a:xfrm flipH="1">
            <a:off x="7924800" y="5181600"/>
            <a:ext cx="228600" cy="3810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1" name="Text Box 10"/>
          <p:cNvSpPr txBox="1">
            <a:spLocks noChangeArrowheads="1"/>
          </p:cNvSpPr>
          <p:nvPr/>
        </p:nvSpPr>
        <p:spPr bwMode="auto">
          <a:xfrm>
            <a:off x="0" y="4572000"/>
            <a:ext cx="2279650" cy="5175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Between Groups: Treatments</a:t>
            </a:r>
          </a:p>
          <a:p>
            <a:r>
              <a:rPr lang="en-US" sz="1400">
                <a:solidFill>
                  <a:schemeClr val="bg1"/>
                </a:solidFill>
              </a:rPr>
              <a:t>Within Groups: Observations</a:t>
            </a:r>
          </a:p>
        </p:txBody>
      </p:sp>
      <p:sp>
        <p:nvSpPr>
          <p:cNvPr id="57352" name="Line 11"/>
          <p:cNvSpPr>
            <a:spLocks noChangeShapeType="1"/>
          </p:cNvSpPr>
          <p:nvPr/>
        </p:nvSpPr>
        <p:spPr bwMode="auto">
          <a:xfrm>
            <a:off x="762000" y="5181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5ABD6D-B2B8-4845-99C0-F8A00EF5EB78}" type="slidenum">
              <a:rPr lang="en-US" sz="1400" smtClean="0"/>
              <a:pPr/>
              <a:t>61</a:t>
            </a:fld>
            <a:endParaRPr lang="en-US" sz="1400" smtClean="0"/>
          </a:p>
        </p:txBody>
      </p:sp>
      <p:sp>
        <p:nvSpPr>
          <p:cNvPr id="57354" name="Line 17"/>
          <p:cNvSpPr>
            <a:spLocks noChangeShapeType="1"/>
          </p:cNvSpPr>
          <p:nvPr/>
        </p:nvSpPr>
        <p:spPr bwMode="auto">
          <a:xfrm flipH="1">
            <a:off x="8001000" y="5181600"/>
            <a:ext cx="152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TextBox 14"/>
          <p:cNvSpPr txBox="1">
            <a:spLocks noChangeArrowheads="1"/>
          </p:cNvSpPr>
          <p:nvPr/>
        </p:nvSpPr>
        <p:spPr bwMode="auto">
          <a:xfrm>
            <a:off x="4953000" y="0"/>
            <a:ext cx="419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The  p-value is .08 &gt; .05, so we FAIL TO REJECT H</a:t>
            </a:r>
            <a:r>
              <a:rPr lang="en-US" baseline="-25000"/>
              <a:t>0</a:t>
            </a:r>
            <a:r>
              <a:rPr lang="en-US"/>
              <a:t> </a:t>
            </a:r>
          </a:p>
        </p:txBody>
      </p:sp>
      <p:cxnSp>
        <p:nvCxnSpPr>
          <p:cNvPr id="57356" name="Straight Arrow Connector 16"/>
          <p:cNvCxnSpPr>
            <a:cxnSpLocks noChangeShapeType="1"/>
          </p:cNvCxnSpPr>
          <p:nvPr/>
        </p:nvCxnSpPr>
        <p:spPr bwMode="auto">
          <a:xfrm rot="16200000" flipH="1">
            <a:off x="4610100" y="2933700"/>
            <a:ext cx="48768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you should conclude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/>
          </a:p>
          <a:p>
            <a:r>
              <a:rPr lang="en-US" smtClean="0"/>
              <a:t>Since p-value is &gt; </a:t>
            </a:r>
            <a:r>
              <a:rPr lang="en-US" smtClean="0">
                <a:latin typeface="Symbol" pitchFamily="18" charset="2"/>
              </a:rPr>
              <a:t>a</a:t>
            </a:r>
            <a:r>
              <a:rPr lang="en-US" smtClean="0"/>
              <a:t>, we fail to reject H</a:t>
            </a:r>
            <a:r>
              <a:rPr lang="en-US" baseline="-25000" smtClean="0"/>
              <a:t>0</a:t>
            </a:r>
            <a:r>
              <a:rPr lang="en-US" smtClean="0"/>
              <a:t> and conclude that temperature has no effect on brick density.. Same thing.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440D1A-D447-46C2-8150-09D504CA1E80}" type="slidenum">
              <a:rPr lang="en-US" sz="1400" smtClean="0"/>
              <a:pPr/>
              <a:t>62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Randomized Complete Block Experiment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ANOVA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1143000"/>
          </a:xfrm>
        </p:spPr>
        <p:txBody>
          <a:bodyPr/>
          <a:lstStyle/>
          <a:p>
            <a:r>
              <a:rPr lang="en-US" sz="3600" smtClean="0"/>
              <a:t>How is this application different from a completely randomized experiment (previous slides)?</a:t>
            </a:r>
            <a:endParaRPr lang="en-US" smtClean="0"/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If subjects that receive a particular treatment are the same, then we have a randomized block design</a:t>
            </a:r>
          </a:p>
          <a:p>
            <a:pPr lvl="1"/>
            <a:r>
              <a:rPr lang="en-US" smtClean="0"/>
              <a:t>analogy is the paired t-test we did with the mazes </a:t>
            </a:r>
          </a:p>
          <a:p>
            <a:r>
              <a:rPr lang="en-US" smtClean="0"/>
              <a:t>Block design removes differences among experimental subjects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566B5A-1C99-42DF-8261-94A435770192}" type="slidenum">
              <a:rPr lang="en-US" sz="1400" smtClean="0"/>
              <a:pPr/>
              <a:t>64</a:t>
            </a:fld>
            <a:endParaRPr lang="en-US" sz="140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difference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038600"/>
          </a:xfrm>
        </p:spPr>
        <p:txBody>
          <a:bodyPr/>
          <a:lstStyle/>
          <a:p>
            <a:r>
              <a:rPr lang="en-US" sz="2800" smtClean="0">
                <a:solidFill>
                  <a:srgbClr val="008000"/>
                </a:solidFill>
              </a:rPr>
              <a:t>Completely Randomized Experiment:</a:t>
            </a:r>
          </a:p>
          <a:p>
            <a:pPr lvl="1"/>
            <a:r>
              <a:rPr lang="en-US" sz="2400" smtClean="0"/>
              <a:t>I have three arthritis medications.  I want to know if there is a significant difference between them.</a:t>
            </a:r>
          </a:p>
          <a:p>
            <a:pPr lvl="1"/>
            <a:r>
              <a:rPr lang="en-US" sz="2400" smtClean="0"/>
              <a:t>I enlist 12 people for my study and randomly assign them one of the three meds.</a:t>
            </a:r>
          </a:p>
          <a:p>
            <a:pPr lvl="1"/>
            <a:r>
              <a:rPr lang="en-US" sz="2400" smtClean="0"/>
              <a:t>They report their pain indices (while on the medication) as scores between 0 (no pain) and 10 (most pain).</a:t>
            </a:r>
          </a:p>
          <a:p>
            <a:pPr lvl="1"/>
            <a:r>
              <a:rPr lang="en-US" sz="2400" smtClean="0"/>
              <a:t>I will name these people Abe, Bob, Cal, Dave, Ed, Fred, Gary, Hal, Jon, Lee, Mike, Ned 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4D4535-2E22-43E9-85DA-7957B5D73825}" type="slidenum">
              <a:rPr lang="en-US" sz="1400" smtClean="0"/>
              <a:pPr/>
              <a:t>65</a:t>
            </a:fld>
            <a:endParaRPr lang="en-US" sz="140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114800"/>
          </a:xfrm>
        </p:spPr>
        <p:txBody>
          <a:bodyPr/>
          <a:lstStyle/>
          <a:p>
            <a:r>
              <a:rPr lang="en-US" sz="2800" smtClean="0">
                <a:solidFill>
                  <a:srgbClr val="993366"/>
                </a:solidFill>
              </a:rPr>
              <a:t>Randomized Block Experiment</a:t>
            </a:r>
            <a:r>
              <a:rPr lang="en-US" sz="2800" smtClean="0">
                <a:solidFill>
                  <a:srgbClr val="99CCFF"/>
                </a:solidFill>
              </a:rPr>
              <a:t>:</a:t>
            </a:r>
          </a:p>
          <a:p>
            <a:pPr lvl="1"/>
            <a:r>
              <a:rPr lang="en-US" sz="2400" smtClean="0"/>
              <a:t>Same study, but I want to eliminate the inherent differences between person 1, person 2, …, person 12.</a:t>
            </a:r>
          </a:p>
          <a:p>
            <a:pPr lvl="1"/>
            <a:r>
              <a:rPr lang="en-US" sz="2400" smtClean="0"/>
              <a:t>For this study, I enlist four men: Rob, Sal, Ted and Vic</a:t>
            </a:r>
          </a:p>
          <a:p>
            <a:pPr lvl="1"/>
            <a:r>
              <a:rPr lang="en-US" sz="2400" smtClean="0"/>
              <a:t>Each man gets to try each medication in sequence and reports his pain index from 0 (no pain) to 10 (high pain) while on each medication </a:t>
            </a:r>
          </a:p>
        </p:txBody>
      </p:sp>
      <p:sp>
        <p:nvSpPr>
          <p:cNvPr id="624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45F290-5DCF-4EBD-A3E5-D875A4B2CAC6}" type="slidenum">
              <a:rPr lang="en-US" sz="1400" smtClean="0"/>
              <a:pPr/>
              <a:t>66</a:t>
            </a:fld>
            <a:endParaRPr lang="en-US" sz="1400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4038600" y="2057400"/>
          <a:ext cx="51054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5" name="Worksheet" r:id="rId3" imgW="3057754" imgH="657454" progId="Excel.Sheet.8">
                  <p:embed/>
                </p:oleObj>
              </mc:Choice>
              <mc:Fallback>
                <p:oleObj name="Worksheet" r:id="rId3" imgW="3057754" imgH="657454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57400"/>
                        <a:ext cx="5105400" cy="10969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Completely Randomized vs. Randomized Block</a:t>
            </a:r>
          </a:p>
        </p:txBody>
      </p:sp>
      <p:sp>
        <p:nvSpPr>
          <p:cNvPr id="634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Tx/>
              <a:buNone/>
            </a:pPr>
            <a:r>
              <a:rPr lang="en-US" smtClean="0"/>
              <a:t> </a:t>
            </a:r>
          </a:p>
        </p:txBody>
      </p:sp>
      <p:graphicFrame>
        <p:nvGraphicFramePr>
          <p:cNvPr id="63493" name="Object 3"/>
          <p:cNvGraphicFramePr>
            <a:graphicFrameLocks noChangeAspect="1"/>
          </p:cNvGraphicFramePr>
          <p:nvPr/>
        </p:nvGraphicFramePr>
        <p:xfrm>
          <a:off x="4419600" y="4495800"/>
          <a:ext cx="47244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6" name="Worksheet" r:id="rId5" imgW="3057754" imgH="657454" progId="Excel.Sheet.8">
                  <p:embed/>
                </p:oleObj>
              </mc:Choice>
              <mc:Fallback>
                <p:oleObj name="Worksheet" r:id="rId5" imgW="3057754" imgH="657454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495800"/>
                        <a:ext cx="4724400" cy="10144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WordArt 7"/>
          <p:cNvSpPr>
            <a:spLocks noChangeArrowheads="1" noChangeShapeType="1" noTextEdit="1"/>
          </p:cNvSpPr>
          <p:nvPr/>
        </p:nvSpPr>
        <p:spPr bwMode="auto">
          <a:xfrm>
            <a:off x="152400" y="2590800"/>
            <a:ext cx="3505200" cy="533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Completely Randomized</a:t>
            </a:r>
          </a:p>
        </p:txBody>
      </p:sp>
      <p:sp>
        <p:nvSpPr>
          <p:cNvPr id="63495" name="WordArt 8"/>
          <p:cNvSpPr>
            <a:spLocks noChangeArrowheads="1" noChangeShapeType="1" noTextEdit="1"/>
          </p:cNvSpPr>
          <p:nvPr/>
        </p:nvSpPr>
        <p:spPr bwMode="auto">
          <a:xfrm>
            <a:off x="762000" y="4800600"/>
            <a:ext cx="3448050" cy="65722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sz="3600" kern="10" spc="-360">
                <a:ln w="12700">
                  <a:solidFill>
                    <a:srgbClr val="000099"/>
                  </a:solidFill>
                  <a:round/>
                  <a:headEnd type="none" w="sm" len="sm"/>
                  <a:tailEnd type="none" w="sm" len="sm"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Randomized Block</a:t>
            </a:r>
          </a:p>
        </p:txBody>
      </p:sp>
      <p:sp>
        <p:nvSpPr>
          <p:cNvPr id="6349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26C148-430F-467A-B86E-82F606933F78}" type="slidenum">
              <a:rPr lang="en-US" sz="1400" smtClean="0"/>
              <a:pPr/>
              <a:t>67</a:t>
            </a:fld>
            <a:endParaRPr lang="en-US" sz="1400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ANOVA Notation:</a:t>
            </a:r>
            <a:br>
              <a:rPr lang="en-US" sz="3600" smtClean="0"/>
            </a:br>
            <a:r>
              <a:rPr lang="en-US" sz="3600" smtClean="0"/>
              <a:t>Randomized Block Experiment</a:t>
            </a:r>
            <a:endParaRPr 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86800" cy="4572000"/>
          </a:xfrm>
          <a:solidFill>
            <a:schemeClr val="bg1"/>
          </a:solidFill>
        </p:spPr>
        <p:txBody>
          <a:bodyPr/>
          <a:lstStyle/>
          <a:p>
            <a:r>
              <a:rPr lang="en-US" sz="2000" smtClean="0">
                <a:solidFill>
                  <a:srgbClr val="FF0000"/>
                </a:solidFill>
              </a:rPr>
              <a:t>Treatments:</a:t>
            </a:r>
            <a:r>
              <a:rPr lang="en-US" sz="2000" smtClean="0"/>
              <a:t> The aspects about which you are trying to determine a difference or not.</a:t>
            </a:r>
          </a:p>
          <a:p>
            <a:r>
              <a:rPr lang="en-US" sz="2000" smtClean="0">
                <a:solidFill>
                  <a:srgbClr val="FF66FF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Symbol" pitchFamily="18" charset="2"/>
              </a:rPr>
              <a:t>t</a:t>
            </a:r>
            <a:r>
              <a:rPr lang="en-US" sz="2000" baseline="-25000" smtClean="0">
                <a:solidFill>
                  <a:srgbClr val="FF0000"/>
                </a:solidFill>
              </a:rPr>
              <a:t>i</a:t>
            </a:r>
            <a:r>
              <a:rPr lang="en-US" sz="2000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sz="2000" smtClean="0">
                <a:latin typeface="Symbol" pitchFamily="18" charset="2"/>
              </a:rPr>
              <a:t> </a:t>
            </a:r>
            <a:r>
              <a:rPr lang="en-US" sz="2000" smtClean="0"/>
              <a:t>is the i</a:t>
            </a:r>
            <a:r>
              <a:rPr lang="en-US" sz="2000" baseline="30000" smtClean="0"/>
              <a:t>th</a:t>
            </a:r>
            <a:r>
              <a:rPr lang="en-US" sz="2000" smtClean="0"/>
              <a:t> treatment effect, typically measured as deviations from an overall process mean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n</a:t>
            </a:r>
            <a:r>
              <a:rPr lang="en-US" sz="2000" smtClean="0">
                <a:solidFill>
                  <a:srgbClr val="FF66FF"/>
                </a:solidFill>
              </a:rPr>
              <a:t> </a:t>
            </a:r>
            <a:r>
              <a:rPr lang="en-US" sz="2000" smtClean="0"/>
              <a:t>is the number of observations in a treatment.  </a:t>
            </a:r>
          </a:p>
          <a:p>
            <a:pPr lvl="1"/>
            <a:r>
              <a:rPr lang="en-US" sz="1800" smtClean="0">
                <a:solidFill>
                  <a:srgbClr val="993366"/>
                </a:solidFill>
              </a:rPr>
              <a:t>When n is not the same for each treatment, we say the design is </a:t>
            </a:r>
            <a:r>
              <a:rPr lang="en-US" sz="1800" i="1" smtClean="0">
                <a:solidFill>
                  <a:srgbClr val="993366"/>
                </a:solidFill>
              </a:rPr>
              <a:t>unbalanced.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a</a:t>
            </a:r>
            <a:r>
              <a:rPr lang="en-US" sz="2000" smtClean="0"/>
              <a:t> is the number of treatments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b</a:t>
            </a:r>
            <a:r>
              <a:rPr lang="en-US" sz="2000" smtClean="0"/>
              <a:t> is the number of blocks</a:t>
            </a:r>
            <a:endParaRPr lang="en-US" sz="2000" smtClean="0">
              <a:solidFill>
                <a:srgbClr val="FF66FF"/>
              </a:solidFill>
            </a:endParaRPr>
          </a:p>
          <a:p>
            <a:endParaRPr lang="en-US" sz="2000" smtClean="0"/>
          </a:p>
          <a:p>
            <a:endParaRPr lang="en-US" sz="180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2DD372-D089-40C3-8BCA-B6A52EB76700}" type="slidenum">
              <a:rPr lang="en-US" sz="1400" smtClean="0"/>
              <a:pPr/>
              <a:t>68</a:t>
            </a:fld>
            <a:endParaRPr lang="en-US" sz="140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3"/>
          <p:cNvGraphicFramePr>
            <a:graphicFrameLocks noChangeAspect="1"/>
          </p:cNvGraphicFramePr>
          <p:nvPr/>
        </p:nvGraphicFramePr>
        <p:xfrm>
          <a:off x="1676400" y="1828800"/>
          <a:ext cx="492918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Equation" r:id="rId3" imgW="1752600" imgH="457200" progId="Equation.3">
                  <p:embed/>
                </p:oleObj>
              </mc:Choice>
              <mc:Fallback>
                <p:oleObj name="Equation" r:id="rId3" imgW="1752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4929188" cy="12858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Hypothesis Test</a:t>
            </a:r>
          </a:p>
        </p:txBody>
      </p:sp>
      <p:sp>
        <p:nvSpPr>
          <p:cNvPr id="655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3200400"/>
            <a:ext cx="7772400" cy="4114800"/>
          </a:xfrm>
        </p:spPr>
        <p:txBody>
          <a:bodyPr/>
          <a:lstStyle/>
          <a:p>
            <a:r>
              <a:rPr lang="en-US" sz="2000" smtClean="0"/>
              <a:t>H</a:t>
            </a:r>
            <a:r>
              <a:rPr lang="en-US" sz="2000" baseline="-25000" smtClean="0"/>
              <a:t>0</a:t>
            </a:r>
            <a:r>
              <a:rPr lang="en-US" sz="2000" smtClean="0"/>
              <a:t> in English….</a:t>
            </a:r>
          </a:p>
          <a:p>
            <a:pPr lvl="1"/>
            <a:r>
              <a:rPr lang="en-US" sz="2000" i="1" smtClean="0"/>
              <a:t>There is no difference between the treatments with respect to measured observations</a:t>
            </a:r>
            <a:endParaRPr lang="en-US" sz="2000" smtClean="0"/>
          </a:p>
          <a:p>
            <a:r>
              <a:rPr lang="en-US" sz="2000" smtClean="0"/>
              <a:t>H</a:t>
            </a:r>
            <a:r>
              <a:rPr lang="en-US" sz="2000" baseline="-25000" smtClean="0"/>
              <a:t>1</a:t>
            </a:r>
            <a:r>
              <a:rPr lang="en-US" sz="2000" smtClean="0"/>
              <a:t> in English….</a:t>
            </a:r>
          </a:p>
          <a:p>
            <a:pPr lvl="1"/>
            <a:r>
              <a:rPr lang="en-US" sz="2000" i="1" smtClean="0"/>
              <a:t>There is at least one treatment that is yield statistically different observations</a:t>
            </a:r>
            <a:endParaRPr lang="en-US" sz="2000" smtClean="0"/>
          </a:p>
        </p:txBody>
      </p:sp>
      <p:sp>
        <p:nvSpPr>
          <p:cNvPr id="655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9C2E01-DB99-4B70-994D-A4217CC2594D}" type="slidenum">
              <a:rPr lang="en-US" sz="1400" smtClean="0"/>
              <a:pPr/>
              <a:t>69</a:t>
            </a:fld>
            <a:endParaRPr lang="en-US" sz="1400" smtClean="0"/>
          </a:p>
        </p:txBody>
      </p:sp>
      <p:sp>
        <p:nvSpPr>
          <p:cNvPr id="7" name="TextBox 6"/>
          <p:cNvSpPr txBox="1"/>
          <p:nvPr/>
        </p:nvSpPr>
        <p:spPr>
          <a:xfrm>
            <a:off x="2514600" y="5486400"/>
            <a:ext cx="3429000" cy="461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Reject H</a:t>
            </a:r>
            <a:r>
              <a:rPr lang="en-US" baseline="-25000" dirty="0"/>
              <a:t>0</a:t>
            </a:r>
            <a:r>
              <a:rPr lang="en-US" dirty="0"/>
              <a:t>  if p-value &lt; </a:t>
            </a:r>
            <a:r>
              <a:rPr lang="en-US" dirty="0">
                <a:latin typeface="Symbol" pitchFamily="18" charset="2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Two-Sided Confidence Interval on Population Mean, </a:t>
            </a:r>
            <a:r>
              <a:rPr lang="en-US" sz="4000" smtClean="0">
                <a:latin typeface="Symbol" pitchFamily="18" charset="2"/>
              </a:rPr>
              <a:t>m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(1-</a:t>
            </a:r>
            <a:r>
              <a:rPr lang="en-US" smtClean="0">
                <a:latin typeface="Symbol" pitchFamily="18" charset="2"/>
              </a:rPr>
              <a:t>a)%</a:t>
            </a:r>
            <a:r>
              <a:rPr lang="en-US" smtClean="0"/>
              <a:t> confidence interval on the true difference between means is given by L and U: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4876800" y="3048000"/>
            <a:ext cx="1905000" cy="854075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L: lower value</a:t>
            </a:r>
          </a:p>
          <a:p>
            <a:pPr>
              <a:spcBef>
                <a:spcPct val="50000"/>
              </a:spcBef>
            </a:pPr>
            <a:r>
              <a:rPr lang="en-US" sz="2000"/>
              <a:t>U: Upper value</a:t>
            </a:r>
          </a:p>
        </p:txBody>
      </p:sp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609600" y="3657600"/>
          <a:ext cx="3044825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3" imgW="1651000" imgH="1231900" progId="Equation.3">
                  <p:embed/>
                </p:oleObj>
              </mc:Choice>
              <mc:Fallback>
                <p:oleObj name="Equation" r:id="rId3" imgW="1651000" imgH="1231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3044825" cy="22685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6D48D7-4D32-40D6-AA2E-20677ADE21A3}" type="slidenum">
              <a:rPr lang="en-US" sz="1400" smtClean="0"/>
              <a:pPr/>
              <a:t>7</a:t>
            </a:fld>
            <a:endParaRPr lang="en-US" sz="1400" smtClean="0"/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3886200" y="4267200"/>
            <a:ext cx="4953000" cy="1200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TI-83/84: </a:t>
            </a:r>
          </a:p>
          <a:p>
            <a:r>
              <a:rPr lang="en-US"/>
              <a:t>STAT→TESTS→9: 2-SampZInt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WordArt 2"/>
          <p:cNvSpPr>
            <a:spLocks noChangeArrowheads="1" noChangeShapeType="1" noTextEdit="1"/>
          </p:cNvSpPr>
          <p:nvPr/>
        </p:nvSpPr>
        <p:spPr bwMode="auto">
          <a:xfrm>
            <a:off x="1143000" y="1524000"/>
            <a:ext cx="6781800" cy="1676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We will use only Excel or</a:t>
            </a:r>
          </a:p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Minitab</a:t>
            </a:r>
          </a:p>
        </p:txBody>
      </p:sp>
      <p:sp>
        <p:nvSpPr>
          <p:cNvPr id="66563" name="WordArt 3"/>
          <p:cNvSpPr>
            <a:spLocks noChangeArrowheads="1" noChangeShapeType="1" noTextEdit="1"/>
          </p:cNvSpPr>
          <p:nvPr/>
        </p:nvSpPr>
        <p:spPr bwMode="auto">
          <a:xfrm>
            <a:off x="609600" y="3733800"/>
            <a:ext cx="83724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to do this type of hypothesis test.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BBB11D-A647-43DD-89D0-1675303E0846}" type="slidenum">
              <a:rPr lang="en-US" sz="1400" smtClean="0"/>
              <a:pPr/>
              <a:t>70</a:t>
            </a:fld>
            <a:endParaRPr lang="en-US" sz="1400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Example using Excel</a:t>
            </a:r>
          </a:p>
        </p:txBody>
      </p:sp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898525" y="2098675"/>
            <a:ext cx="74850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1. Enter the data into an Excel sheet.  Treatments need to be</a:t>
            </a:r>
          </a:p>
          <a:p>
            <a:r>
              <a:rPr lang="en-US"/>
              <a:t>in columns.</a:t>
            </a:r>
          </a:p>
        </p:txBody>
      </p:sp>
      <p:graphicFrame>
        <p:nvGraphicFramePr>
          <p:cNvPr id="67588" name="Object 2"/>
          <p:cNvGraphicFramePr>
            <a:graphicFrameLocks noChangeAspect="1"/>
          </p:cNvGraphicFramePr>
          <p:nvPr/>
        </p:nvGraphicFramePr>
        <p:xfrm>
          <a:off x="1066800" y="3429000"/>
          <a:ext cx="754380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0" name="Worksheet" r:id="rId3" imgW="4181856" imgH="819607" progId="Excel.Sheet.8">
                  <p:embed/>
                </p:oleObj>
              </mc:Choice>
              <mc:Fallback>
                <p:oleObj name="Worksheet" r:id="rId3" imgW="4181856" imgH="819607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29000"/>
                        <a:ext cx="7543800" cy="1476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Text Box 8"/>
          <p:cNvSpPr txBox="1">
            <a:spLocks noChangeArrowheads="1"/>
          </p:cNvSpPr>
          <p:nvPr/>
        </p:nvSpPr>
        <p:spPr bwMode="auto">
          <a:xfrm>
            <a:off x="1965325" y="5749925"/>
            <a:ext cx="575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Note: No </a:t>
            </a:r>
            <a:r>
              <a:rPr lang="en-US">
                <a:latin typeface="Symbol" pitchFamily="18" charset="2"/>
              </a:rPr>
              <a:t>a</a:t>
            </a:r>
            <a:r>
              <a:rPr lang="en-US"/>
              <a:t> is given, so I have chosen </a:t>
            </a:r>
            <a:r>
              <a:rPr lang="en-US">
                <a:latin typeface="Symbol" pitchFamily="18" charset="2"/>
              </a:rPr>
              <a:t>a</a:t>
            </a:r>
            <a:r>
              <a:rPr lang="en-US"/>
              <a:t> = .05</a:t>
            </a:r>
          </a:p>
        </p:txBody>
      </p:sp>
      <p:sp>
        <p:nvSpPr>
          <p:cNvPr id="675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D12946-ADB3-4EE4-B280-9D78E13A29F3}" type="slidenum">
              <a:rPr lang="en-US" sz="1400" smtClean="0"/>
              <a:pPr/>
              <a:t>71</a:t>
            </a:fld>
            <a:endParaRPr lang="en-US" sz="1400" smtClean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629525" cy="830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2. Go to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Tools</a:t>
            </a:r>
            <a:r>
              <a:rPr lang="en-US" dirty="0"/>
              <a:t>, then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Data Analysis</a:t>
            </a:r>
            <a:r>
              <a:rPr lang="en-US" dirty="0"/>
              <a:t>, then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Anova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: Two Factor </a:t>
            </a:r>
          </a:p>
          <a:p>
            <a:pPr>
              <a:defRPr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Without Replication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86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267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86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57550"/>
            <a:ext cx="4800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8613" name="AutoShape 8"/>
          <p:cNvSpPr>
            <a:spLocks noChangeArrowheads="1"/>
          </p:cNvSpPr>
          <p:nvPr/>
        </p:nvSpPr>
        <p:spPr bwMode="auto">
          <a:xfrm>
            <a:off x="3962400" y="1752600"/>
            <a:ext cx="2438400" cy="1066800"/>
          </a:xfrm>
          <a:prstGeom prst="curvedDownArrow">
            <a:avLst>
              <a:gd name="adj1" fmla="val 45714"/>
              <a:gd name="adj2" fmla="val 91429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E57F48-457C-4E4A-9D88-5CF495FFD64D}" type="slidenum">
              <a:rPr lang="en-US" sz="1400" smtClean="0"/>
              <a:pPr/>
              <a:t>72</a:t>
            </a:fld>
            <a:endParaRPr lang="en-US" sz="1400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4684713" cy="1200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3. Click in 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Input Range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window</a:t>
            </a:r>
          </a:p>
          <a:p>
            <a:pPr>
              <a:defRPr/>
            </a:pPr>
            <a:r>
              <a:rPr lang="en-US" dirty="0"/>
              <a:t>4. Highlight everything (in this case,</a:t>
            </a:r>
          </a:p>
          <a:p>
            <a:pPr>
              <a:defRPr/>
            </a:pPr>
            <a:r>
              <a:rPr lang="en-US" dirty="0"/>
              <a:t>cell A1 through cell D5)!</a:t>
            </a:r>
          </a:p>
        </p:txBody>
      </p:sp>
      <p:sp>
        <p:nvSpPr>
          <p:cNvPr id="117763" name="Text Box 4"/>
          <p:cNvSpPr txBox="1">
            <a:spLocks noChangeArrowheads="1"/>
          </p:cNvSpPr>
          <p:nvPr/>
        </p:nvSpPr>
        <p:spPr bwMode="auto">
          <a:xfrm>
            <a:off x="212725" y="1565275"/>
            <a:ext cx="2994025" cy="41544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5. Select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Labels</a:t>
            </a:r>
            <a:r>
              <a:rPr lang="en-US" i="1" dirty="0">
                <a:solidFill>
                  <a:srgbClr val="FF66FF"/>
                </a:solidFill>
              </a:rPr>
              <a:t> </a:t>
            </a:r>
          </a:p>
          <a:p>
            <a:pPr>
              <a:defRPr/>
            </a:pPr>
            <a:r>
              <a:rPr lang="en-US" dirty="0"/>
              <a:t>6. Select the desired</a:t>
            </a:r>
          </a:p>
          <a:p>
            <a:pPr>
              <a:defRPr/>
            </a:pPr>
            <a:r>
              <a:rPr lang="en-US" dirty="0"/>
              <a:t>Type I error level, </a:t>
            </a:r>
          </a:p>
          <a:p>
            <a:pPr>
              <a:defRPr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Alpha</a:t>
            </a:r>
            <a:r>
              <a:rPr lang="en-US" dirty="0"/>
              <a:t> (</a:t>
            </a:r>
            <a:r>
              <a:rPr lang="en-US" dirty="0">
                <a:latin typeface="Symbol" pitchFamily="18" charset="2"/>
              </a:rPr>
              <a:t>a)</a:t>
            </a:r>
          </a:p>
          <a:p>
            <a:pPr>
              <a:defRPr/>
            </a:pPr>
            <a:r>
              <a:rPr lang="en-US" dirty="0"/>
              <a:t>7. Click in the </a:t>
            </a:r>
          </a:p>
          <a:p>
            <a:pPr>
              <a:defRPr/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Output Range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defRPr/>
            </a:pPr>
            <a:r>
              <a:rPr lang="en-US" dirty="0"/>
              <a:t>window and select any</a:t>
            </a:r>
          </a:p>
          <a:p>
            <a:pPr>
              <a:defRPr/>
            </a:pPr>
            <a:r>
              <a:rPr lang="en-US" dirty="0"/>
              <a:t>cell in the sheet where</a:t>
            </a:r>
          </a:p>
          <a:p>
            <a:pPr>
              <a:defRPr/>
            </a:pPr>
            <a:r>
              <a:rPr lang="en-US" dirty="0"/>
              <a:t>you want your results</a:t>
            </a:r>
          </a:p>
          <a:p>
            <a:pPr>
              <a:defRPr/>
            </a:pPr>
            <a:r>
              <a:rPr lang="en-US" dirty="0"/>
              <a:t>to show (here cell A7)</a:t>
            </a:r>
          </a:p>
          <a:p>
            <a:pPr>
              <a:defRPr/>
            </a:pPr>
            <a:r>
              <a:rPr lang="en-US" dirty="0"/>
              <a:t>8. Click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Okay</a:t>
            </a:r>
          </a:p>
        </p:txBody>
      </p:sp>
      <p:pic>
        <p:nvPicPr>
          <p:cNvPr id="696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85900"/>
            <a:ext cx="5791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96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8A70D4-80C1-4780-A8CB-F5460A003B64}" type="slidenum">
              <a:rPr lang="en-US" sz="1400" smtClean="0"/>
              <a:pPr/>
              <a:t>73</a:t>
            </a:fld>
            <a:endParaRPr lang="en-US" sz="140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you should see</a:t>
            </a:r>
          </a:p>
        </p:txBody>
      </p:sp>
      <p:graphicFrame>
        <p:nvGraphicFramePr>
          <p:cNvPr id="70659" name="Object 2"/>
          <p:cNvGraphicFramePr>
            <a:graphicFrameLocks noChangeAspect="1"/>
          </p:cNvGraphicFramePr>
          <p:nvPr/>
        </p:nvGraphicFramePr>
        <p:xfrm>
          <a:off x="762000" y="1828800"/>
          <a:ext cx="7696200" cy="40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3" name="Worksheet" r:id="rId3" imgW="6248705" imgH="3286354" progId="Excel.Sheet.8">
                  <p:embed/>
                </p:oleObj>
              </mc:Choice>
              <mc:Fallback>
                <p:oleObj name="Worksheet" r:id="rId3" imgW="6248705" imgH="3286354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7696200" cy="40465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AutoShape 6"/>
          <p:cNvSpPr>
            <a:spLocks noChangeArrowheads="1"/>
          </p:cNvSpPr>
          <p:nvPr/>
        </p:nvSpPr>
        <p:spPr bwMode="auto">
          <a:xfrm>
            <a:off x="6781800" y="5257800"/>
            <a:ext cx="152400" cy="685800"/>
          </a:xfrm>
          <a:prstGeom prst="upArrow">
            <a:avLst>
              <a:gd name="adj1" fmla="val 50000"/>
              <a:gd name="adj2" fmla="val 1125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CE796A-0856-4506-B1A1-54E8378C922D}" type="slidenum">
              <a:rPr lang="en-US" sz="1400" smtClean="0"/>
              <a:pPr/>
              <a:t>74</a:t>
            </a:fld>
            <a:endParaRPr lang="en-US" sz="1400" smtClean="0"/>
          </a:p>
        </p:txBody>
      </p:sp>
      <p:sp>
        <p:nvSpPr>
          <p:cNvPr id="70662" name="TextBox 8"/>
          <p:cNvSpPr txBox="1">
            <a:spLocks noChangeArrowheads="1"/>
          </p:cNvSpPr>
          <p:nvPr/>
        </p:nvSpPr>
        <p:spPr bwMode="auto">
          <a:xfrm>
            <a:off x="4953000" y="0"/>
            <a:ext cx="419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The  p-value is .125 &gt; .05, so we FAIL TO REJECT H</a:t>
            </a:r>
            <a:r>
              <a:rPr lang="en-US" baseline="-25000"/>
              <a:t>0</a:t>
            </a:r>
            <a:r>
              <a:rPr lang="en-US"/>
              <a:t> </a:t>
            </a:r>
          </a:p>
        </p:txBody>
      </p:sp>
      <p:cxnSp>
        <p:nvCxnSpPr>
          <p:cNvPr id="70663" name="Straight Arrow Connector 10"/>
          <p:cNvCxnSpPr>
            <a:cxnSpLocks noChangeShapeType="1"/>
          </p:cNvCxnSpPr>
          <p:nvPr/>
        </p:nvCxnSpPr>
        <p:spPr bwMode="auto">
          <a:xfrm rot="16200000" flipH="1">
            <a:off x="5257800" y="2819400"/>
            <a:ext cx="41910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you should conclude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Since p-value &gt; </a:t>
            </a:r>
            <a:r>
              <a:rPr lang="en-US" smtClean="0">
                <a:latin typeface="Symbol" pitchFamily="18" charset="2"/>
              </a:rPr>
              <a:t>a,</a:t>
            </a:r>
            <a:r>
              <a:rPr lang="en-US" smtClean="0"/>
              <a:t> we fail to reject H</a:t>
            </a:r>
            <a:r>
              <a:rPr lang="en-US" baseline="-25000" smtClean="0"/>
              <a:t>0</a:t>
            </a:r>
            <a:r>
              <a:rPr lang="en-US" smtClean="0"/>
              <a:t> and conclude that there is no difference in arsenic test procedure</a:t>
            </a:r>
          </a:p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BAC7DD-DB9C-4D98-A803-058CFE5B22BE}" type="slidenum">
              <a:rPr lang="en-US" sz="1400" smtClean="0"/>
              <a:pPr/>
              <a:t>75</a:t>
            </a:fld>
            <a:endParaRPr lang="en-US" sz="1400" smtClean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 Summary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450503"/>
              </p:ext>
            </p:extLst>
          </p:nvPr>
        </p:nvGraphicFramePr>
        <p:xfrm>
          <a:off x="152399" y="1388165"/>
          <a:ext cx="8839200" cy="4001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1"/>
                <a:gridCol w="1331419"/>
                <a:gridCol w="1154111"/>
                <a:gridCol w="1336937"/>
                <a:gridCol w="1526771"/>
                <a:gridCol w="1182575"/>
                <a:gridCol w="1469186"/>
              </a:tblGrid>
              <a:tr h="3645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 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 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 6</a:t>
                      </a:r>
                      <a:endParaRPr lang="en-US" sz="1400" dirty="0"/>
                    </a:p>
                  </a:txBody>
                  <a:tcPr/>
                </a:tc>
              </a:tr>
              <a:tr h="45566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Null Hypothesis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</a:t>
                      </a:r>
                      <a:r>
                        <a:rPr lang="en-US" sz="1200" baseline="-25000" dirty="0" smtClean="0"/>
                        <a:t>0</a:t>
                      </a:r>
                      <a:r>
                        <a:rPr lang="en-US" sz="1200" dirty="0" smtClean="0"/>
                        <a:t> : </a:t>
                      </a:r>
                      <a:r>
                        <a:rPr lang="en-US" sz="12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200" baseline="-25000" dirty="0" smtClean="0">
                          <a:latin typeface="Symbol" pitchFamily="18" charset="2"/>
                        </a:rPr>
                        <a:t>1</a:t>
                      </a:r>
                      <a:r>
                        <a:rPr lang="en-US" sz="1200" dirty="0" smtClean="0">
                          <a:latin typeface="Symbol" pitchFamily="18" charset="2"/>
                        </a:rPr>
                        <a:t>  - m</a:t>
                      </a:r>
                      <a:r>
                        <a:rPr lang="en-US" sz="1200" baseline="-25000" dirty="0" smtClean="0">
                          <a:latin typeface="Symbol" pitchFamily="18" charset="2"/>
                        </a:rPr>
                        <a:t>2</a:t>
                      </a:r>
                      <a:r>
                        <a:rPr lang="en-US" sz="1200" dirty="0" smtClean="0">
                          <a:latin typeface="Symbol" pitchFamily="18" charset="2"/>
                        </a:rPr>
                        <a:t>  = D</a:t>
                      </a:r>
                      <a:r>
                        <a:rPr lang="en-US" sz="1200" baseline="-25000" dirty="0" smtClean="0">
                          <a:latin typeface="Symbol" pitchFamily="18" charset="2"/>
                        </a:rPr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</a:t>
                      </a:r>
                      <a:r>
                        <a:rPr lang="en-US" sz="1200" baseline="-25000" dirty="0" smtClean="0"/>
                        <a:t>0</a:t>
                      </a:r>
                      <a:r>
                        <a:rPr lang="en-US" sz="1200" dirty="0" smtClean="0"/>
                        <a:t> : </a:t>
                      </a:r>
                      <a:r>
                        <a:rPr lang="en-US" sz="12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200" baseline="-25000" dirty="0" smtClean="0">
                          <a:latin typeface="Symbol" pitchFamily="18" charset="2"/>
                        </a:rPr>
                        <a:t>1</a:t>
                      </a:r>
                      <a:r>
                        <a:rPr lang="en-US" sz="1200" dirty="0" smtClean="0">
                          <a:latin typeface="Symbol" pitchFamily="18" charset="2"/>
                        </a:rPr>
                        <a:t>  - m</a:t>
                      </a:r>
                      <a:r>
                        <a:rPr lang="en-US" sz="1200" baseline="-25000" dirty="0" smtClean="0">
                          <a:latin typeface="Symbol" pitchFamily="18" charset="2"/>
                        </a:rPr>
                        <a:t>2</a:t>
                      </a:r>
                      <a:r>
                        <a:rPr lang="en-US" sz="1200" dirty="0" smtClean="0">
                          <a:latin typeface="Symbol" pitchFamily="18" charset="2"/>
                        </a:rPr>
                        <a:t>  = D</a:t>
                      </a:r>
                      <a:r>
                        <a:rPr lang="en-US" sz="1200" baseline="-25000" dirty="0" smtClean="0">
                          <a:latin typeface="Symbol" pitchFamily="18" charset="2"/>
                        </a:rPr>
                        <a:t>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7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H</a:t>
                      </a:r>
                      <a:r>
                        <a:rPr lang="en-US" sz="1200" baseline="-25000" dirty="0" smtClean="0"/>
                        <a:t>0</a:t>
                      </a:r>
                      <a:r>
                        <a:rPr lang="en-US" sz="1200" dirty="0" smtClean="0"/>
                        <a:t> : </a:t>
                      </a:r>
                      <a:r>
                        <a:rPr lang="en-US" sz="1200" dirty="0" smtClean="0">
                          <a:latin typeface="Symbol" pitchFamily="18" charset="2"/>
                        </a:rPr>
                        <a:t>m</a:t>
                      </a:r>
                      <a:r>
                        <a:rPr lang="en-US" sz="1200" baseline="-25000" dirty="0" smtClean="0">
                          <a:latin typeface="Symbol" pitchFamily="18" charset="2"/>
                        </a:rPr>
                        <a:t>1</a:t>
                      </a:r>
                      <a:r>
                        <a:rPr lang="en-US" sz="1200" dirty="0" smtClean="0">
                          <a:latin typeface="Symbol" pitchFamily="18" charset="2"/>
                        </a:rPr>
                        <a:t>  - m</a:t>
                      </a:r>
                      <a:r>
                        <a:rPr lang="en-US" sz="1200" baseline="-25000" dirty="0" smtClean="0">
                          <a:latin typeface="Symbol" pitchFamily="18" charset="2"/>
                        </a:rPr>
                        <a:t>2</a:t>
                      </a:r>
                      <a:r>
                        <a:rPr lang="en-US" sz="1200" dirty="0" smtClean="0">
                          <a:latin typeface="Symbol" pitchFamily="18" charset="2"/>
                        </a:rPr>
                        <a:t>  = D</a:t>
                      </a:r>
                      <a:r>
                        <a:rPr lang="en-US" sz="1200" baseline="-25000" dirty="0" smtClean="0">
                          <a:latin typeface="Symbol" pitchFamily="18" charset="2"/>
                        </a:rPr>
                        <a:t>0</a:t>
                      </a:r>
                    </a:p>
                    <a:p>
                      <a:endParaRPr lang="en-US" sz="12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: </a:t>
                      </a:r>
                      <a:r>
                        <a:rPr lang="en-US" sz="1200" i="1" dirty="0" smtClean="0">
                          <a:latin typeface="Symbol" pitchFamily="18" charset="2"/>
                          <a:cs typeface="Times New Roman" pitchFamily="18" charset="0"/>
                        </a:rPr>
                        <a:t>m</a:t>
                      </a:r>
                      <a:r>
                        <a:rPr lang="en-US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d </a:t>
                      </a:r>
                      <a:r>
                        <a:rPr lang="en-US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1" baseline="0" dirty="0" smtClean="0">
                          <a:latin typeface="Symbol" pitchFamily="18" charset="2"/>
                          <a:cs typeface="Times New Roman" pitchFamily="18" charset="0"/>
                        </a:rPr>
                        <a:t>D</a:t>
                      </a:r>
                      <a:r>
                        <a:rPr lang="en-US" sz="12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2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 : p</a:t>
                      </a:r>
                      <a:r>
                        <a:rPr lang="en-US" sz="12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-  p</a:t>
                      </a:r>
                      <a:r>
                        <a:rPr lang="en-US" sz="12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= </a:t>
                      </a:r>
                      <a:r>
                        <a:rPr lang="en-US" sz="1200" i="1" baseline="0" dirty="0" smtClean="0">
                          <a:latin typeface="Symbol" pitchFamily="18" charset="2"/>
                          <a:cs typeface="Times New Roman" pitchFamily="18" charset="0"/>
                        </a:rPr>
                        <a:t>D</a:t>
                      </a:r>
                      <a:r>
                        <a:rPr lang="en-US" sz="1200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41041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Test statistic</a:t>
                      </a:r>
                    </a:p>
                    <a:p>
                      <a:endParaRPr lang="en-US" sz="1000" dirty="0" smtClean="0"/>
                    </a:p>
                    <a:p>
                      <a:endParaRPr lang="en-US" sz="1000" dirty="0" smtClean="0"/>
                    </a:p>
                    <a:p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1041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2-Sided Confidence Interval</a:t>
                      </a:r>
                    </a:p>
                    <a:p>
                      <a:endParaRPr lang="en-US" sz="1000" dirty="0" smtClean="0"/>
                    </a:p>
                    <a:p>
                      <a:endParaRPr lang="en-US" sz="1000" dirty="0" smtClean="0"/>
                    </a:p>
                    <a:p>
                      <a:endParaRPr lang="en-US" sz="1000" dirty="0" smtClean="0"/>
                    </a:p>
                    <a:p>
                      <a:endParaRPr lang="en-US" sz="1000" dirty="0" smtClean="0"/>
                    </a:p>
                    <a:p>
                      <a:endParaRPr lang="en-US" sz="1000" dirty="0" smtClean="0"/>
                    </a:p>
                    <a:p>
                      <a:endParaRPr lang="en-US" sz="1000" dirty="0" smtClean="0"/>
                    </a:p>
                    <a:p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51212"/>
              </p:ext>
            </p:extLst>
          </p:nvPr>
        </p:nvGraphicFramePr>
        <p:xfrm>
          <a:off x="2552700" y="1720850"/>
          <a:ext cx="723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8" name="Equation" r:id="rId4" imgW="723600" imgH="457200" progId="Equation.3">
                  <p:embed/>
                </p:oleObj>
              </mc:Choice>
              <mc:Fallback>
                <p:oleObj name="Equation" r:id="rId4" imgW="723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2700" y="1720850"/>
                        <a:ext cx="723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126606"/>
              </p:ext>
            </p:extLst>
          </p:nvPr>
        </p:nvGraphicFramePr>
        <p:xfrm>
          <a:off x="2590800" y="2362200"/>
          <a:ext cx="739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9" name="Equation" r:id="rId6" imgW="495085" imgH="457002" progId="Equation.3">
                  <p:embed/>
                </p:oleObj>
              </mc:Choice>
              <mc:Fallback>
                <p:oleObj name="Equation" r:id="rId6" imgW="495085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62200"/>
                        <a:ext cx="739800" cy="6858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11261"/>
              </p:ext>
            </p:extLst>
          </p:nvPr>
        </p:nvGraphicFramePr>
        <p:xfrm>
          <a:off x="1143000" y="2362200"/>
          <a:ext cx="1066799" cy="701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0" name="Equation" r:id="rId8" imgW="1041400" imgH="685800" progId="Equation.3">
                  <p:embed/>
                </p:oleObj>
              </mc:Choice>
              <mc:Fallback>
                <p:oleObj name="Equation" r:id="rId8" imgW="10414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1066799" cy="70164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756426"/>
              </p:ext>
            </p:extLst>
          </p:nvPr>
        </p:nvGraphicFramePr>
        <p:xfrm>
          <a:off x="1262063" y="3659188"/>
          <a:ext cx="854075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1" name="Equation" r:id="rId10" imgW="1231560" imgH="1688760" progId="Equation.3">
                  <p:embed/>
                </p:oleObj>
              </mc:Choice>
              <mc:Fallback>
                <p:oleObj name="Equation" r:id="rId10" imgW="1231560" imgH="1688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3659188"/>
                        <a:ext cx="854075" cy="116998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445896"/>
              </p:ext>
            </p:extLst>
          </p:nvPr>
        </p:nvGraphicFramePr>
        <p:xfrm>
          <a:off x="2438400" y="3657600"/>
          <a:ext cx="984249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2" name="Equation" r:id="rId12" imgW="1180800" imgH="914400" progId="Equation.3">
                  <p:embed/>
                </p:oleObj>
              </mc:Choice>
              <mc:Fallback>
                <p:oleObj name="Equation" r:id="rId12" imgW="1180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657600"/>
                        <a:ext cx="984249" cy="762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608931"/>
              </p:ext>
            </p:extLst>
          </p:nvPr>
        </p:nvGraphicFramePr>
        <p:xfrm>
          <a:off x="3581400" y="2438400"/>
          <a:ext cx="110047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3" name="Equation" r:id="rId14" imgW="1104900" imgH="660400" progId="Equation.3">
                  <p:embed/>
                </p:oleObj>
              </mc:Choice>
              <mc:Fallback>
                <p:oleObj name="Equation" r:id="rId14" imgW="11049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438400"/>
                        <a:ext cx="1100470" cy="6572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440424"/>
              </p:ext>
            </p:extLst>
          </p:nvPr>
        </p:nvGraphicFramePr>
        <p:xfrm>
          <a:off x="3657600" y="3733800"/>
          <a:ext cx="1066800" cy="1263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4" name="Equation" r:id="rId16" imgW="1587240" imgH="1879560" progId="Equation.3">
                  <p:embed/>
                </p:oleObj>
              </mc:Choice>
              <mc:Fallback>
                <p:oleObj name="Equation" r:id="rId16" imgW="1587240" imgH="1879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733800"/>
                        <a:ext cx="1066800" cy="1263926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442863"/>
              </p:ext>
            </p:extLst>
          </p:nvPr>
        </p:nvGraphicFramePr>
        <p:xfrm>
          <a:off x="4876800" y="2362200"/>
          <a:ext cx="1295400" cy="804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5" name="Equation" r:id="rId18" imgW="1104900" imgH="685800" progId="Equation.3">
                  <p:embed/>
                </p:oleObj>
              </mc:Choice>
              <mc:Fallback>
                <p:oleObj name="Equation" r:id="rId18" imgW="11049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362200"/>
                        <a:ext cx="1295400" cy="80422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258316"/>
              </p:ext>
            </p:extLst>
          </p:nvPr>
        </p:nvGraphicFramePr>
        <p:xfrm>
          <a:off x="5029200" y="3657600"/>
          <a:ext cx="1035050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6" name="Equation" r:id="rId20" imgW="1206360" imgH="1930320" progId="Equation.3">
                  <p:embed/>
                </p:oleObj>
              </mc:Choice>
              <mc:Fallback>
                <p:oleObj name="Equation" r:id="rId20" imgW="1206360" imgH="1930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657600"/>
                        <a:ext cx="1035050" cy="165893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666153"/>
              </p:ext>
            </p:extLst>
          </p:nvPr>
        </p:nvGraphicFramePr>
        <p:xfrm>
          <a:off x="6477000" y="2362200"/>
          <a:ext cx="101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7" name="Equation" r:id="rId22" imgW="723586" imgH="596641" progId="Equation.3">
                  <p:embed/>
                </p:oleObj>
              </mc:Choice>
              <mc:Fallback>
                <p:oleObj name="Equation" r:id="rId22" imgW="723586" imgH="5966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362200"/>
                        <a:ext cx="1017000" cy="8382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828341"/>
              </p:ext>
            </p:extLst>
          </p:nvPr>
        </p:nvGraphicFramePr>
        <p:xfrm>
          <a:off x="6400800" y="3810000"/>
          <a:ext cx="923814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8" name="Equation" r:id="rId24" imgW="1079280" imgH="888840" progId="Equation.3">
                  <p:embed/>
                </p:oleObj>
              </mc:Choice>
              <mc:Fallback>
                <p:oleObj name="Equation" r:id="rId24" imgW="10792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10000"/>
                        <a:ext cx="923814" cy="762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640327"/>
              </p:ext>
            </p:extLst>
          </p:nvPr>
        </p:nvGraphicFramePr>
        <p:xfrm>
          <a:off x="7620000" y="2362200"/>
          <a:ext cx="1300162" cy="754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9" name="Equation" r:id="rId26" imgW="1968480" imgH="1143000" progId="Equation.3">
                  <p:embed/>
                </p:oleObj>
              </mc:Choice>
              <mc:Fallback>
                <p:oleObj name="Equation" r:id="rId26" imgW="19684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362200"/>
                        <a:ext cx="1300162" cy="7548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215049"/>
              </p:ext>
            </p:extLst>
          </p:nvPr>
        </p:nvGraphicFramePr>
        <p:xfrm>
          <a:off x="7620000" y="3810000"/>
          <a:ext cx="12271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0" name="Equation" r:id="rId28" imgW="2120760" imgH="1650960" progId="Equation.3">
                  <p:embed/>
                </p:oleObj>
              </mc:Choice>
              <mc:Fallback>
                <p:oleObj name="Equation" r:id="rId28" imgW="212076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810000"/>
                        <a:ext cx="1227138" cy="955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BC517-B00A-4C7A-9593-E9407B22CAFF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1143000"/>
          </a:xfrm>
        </p:spPr>
        <p:txBody>
          <a:bodyPr/>
          <a:lstStyle/>
          <a:p>
            <a:r>
              <a:rPr lang="en-US" sz="4000" smtClean="0"/>
              <a:t>One-Sided Confidence Intervals on Population Mean, </a:t>
            </a:r>
            <a:r>
              <a:rPr lang="en-US" sz="4000" smtClean="0">
                <a:latin typeface="Symbol" pitchFamily="18" charset="2"/>
              </a:rPr>
              <a:t>m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(1-</a:t>
            </a:r>
            <a:r>
              <a:rPr lang="en-US" smtClean="0">
                <a:latin typeface="Symbol" pitchFamily="18" charset="2"/>
              </a:rPr>
              <a:t>a)%</a:t>
            </a:r>
            <a:r>
              <a:rPr lang="en-US" smtClean="0"/>
              <a:t> confidence interval on the true difference between means </a:t>
            </a:r>
            <a:r>
              <a:rPr lang="en-US" smtClean="0">
                <a:latin typeface="Symbol" pitchFamily="18" charset="2"/>
              </a:rPr>
              <a:t>m</a:t>
            </a:r>
            <a:r>
              <a:rPr lang="en-US" smtClean="0"/>
              <a:t> is given by L and U: 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6934200" y="3657600"/>
            <a:ext cx="1905000" cy="854075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L: lower value</a:t>
            </a:r>
          </a:p>
          <a:p>
            <a:pPr>
              <a:spcBef>
                <a:spcPct val="50000"/>
              </a:spcBef>
            </a:pPr>
            <a:r>
              <a:rPr lang="en-US" sz="2000"/>
              <a:t>U: Upper value</a:t>
            </a:r>
          </a:p>
        </p:txBody>
      </p:sp>
      <p:graphicFrame>
        <p:nvGraphicFramePr>
          <p:cNvPr id="9221" name="Object 7"/>
          <p:cNvGraphicFramePr>
            <a:graphicFrameLocks noChangeAspect="1"/>
          </p:cNvGraphicFramePr>
          <p:nvPr/>
        </p:nvGraphicFramePr>
        <p:xfrm>
          <a:off x="3305175" y="3200400"/>
          <a:ext cx="2535238" cy="298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3" imgW="1638300" imgH="1930400" progId="Equation.3">
                  <p:embed/>
                </p:oleObj>
              </mc:Choice>
              <mc:Fallback>
                <p:oleObj name="Equation" r:id="rId3" imgW="1638300" imgH="1930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3200400"/>
                        <a:ext cx="2535238" cy="298291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66C645-7CC0-4653-9E14-2F6764DA745E}" type="slidenum">
              <a:rPr lang="en-US" sz="1400" smtClean="0"/>
              <a:pPr/>
              <a:t>8</a:t>
            </a:fld>
            <a:endParaRPr lang="en-US" sz="1400" smtClean="0"/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381000" y="3581400"/>
            <a:ext cx="2514600" cy="2678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Note: There is no </a:t>
            </a:r>
            <a:r>
              <a:rPr lang="en-US">
                <a:latin typeface="Symbol" pitchFamily="18" charset="2"/>
              </a:rPr>
              <a:t>D</a:t>
            </a:r>
            <a:r>
              <a:rPr lang="en-US" baseline="-25000">
                <a:latin typeface="Symbol" pitchFamily="18" charset="2"/>
              </a:rPr>
              <a:t>0</a:t>
            </a:r>
            <a:r>
              <a:rPr lang="en-US"/>
              <a:t>  in this equation, because we would only be interested in the difference between the means for a CI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Accommodating </a:t>
            </a:r>
            <a:r>
              <a:rPr lang="en-US" smtClean="0">
                <a:latin typeface="Symbol" pitchFamily="18" charset="2"/>
              </a:rPr>
              <a:t>D</a:t>
            </a:r>
            <a:r>
              <a:rPr lang="en-US" baseline="-25000" smtClean="0">
                <a:latin typeface="Symbol" pitchFamily="18" charset="2"/>
              </a:rPr>
              <a:t>0</a:t>
            </a:r>
            <a:r>
              <a:rPr lang="en-US" smtClean="0"/>
              <a:t>  </a:t>
            </a:r>
            <a:br>
              <a:rPr lang="en-US" smtClean="0"/>
            </a:br>
            <a:r>
              <a:rPr lang="en-US" smtClean="0"/>
              <a:t>TI-83, 84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F41D80-6DD4-413E-BA2D-5DCD8EBDD0CD}" type="slidenum">
              <a:rPr lang="en-US" sz="1400" smtClean="0"/>
              <a:pPr/>
              <a:t>9</a:t>
            </a:fld>
            <a:endParaRPr lang="en-US" sz="1400" smtClean="0"/>
          </a:p>
        </p:txBody>
      </p:sp>
      <p:graphicFrame>
        <p:nvGraphicFramePr>
          <p:cNvPr id="10244" name="Object 2"/>
          <p:cNvGraphicFramePr>
            <a:graphicFrameLocks noChangeAspect="1"/>
          </p:cNvGraphicFramePr>
          <p:nvPr/>
        </p:nvGraphicFramePr>
        <p:xfrm>
          <a:off x="609600" y="2209800"/>
          <a:ext cx="28606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3" imgW="1384300" imgH="1143000" progId="Equation.3">
                  <p:embed/>
                </p:oleObj>
              </mc:Choice>
              <mc:Fallback>
                <p:oleObj name="Equation" r:id="rId3" imgW="1384300" imgH="1143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286067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3657600" y="2286000"/>
            <a:ext cx="5105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993366"/>
                </a:solidFill>
              </a:rPr>
              <a:t>When you enter Stats data into the 2-SampZTest option, add </a:t>
            </a:r>
            <a:r>
              <a:rPr lang="en-US">
                <a:solidFill>
                  <a:srgbClr val="993366"/>
                </a:solidFill>
                <a:latin typeface="Symbol" pitchFamily="18" charset="2"/>
              </a:rPr>
              <a:t>D</a:t>
            </a:r>
            <a:r>
              <a:rPr lang="en-US" baseline="-25000">
                <a:solidFill>
                  <a:srgbClr val="993366"/>
                </a:solidFill>
                <a:latin typeface="Symbol" pitchFamily="18" charset="2"/>
              </a:rPr>
              <a:t>0</a:t>
            </a:r>
            <a:r>
              <a:rPr lang="en-US">
                <a:solidFill>
                  <a:srgbClr val="993366"/>
                </a:solidFill>
              </a:rPr>
              <a:t>  to the value you input for </a:t>
            </a:r>
          </a:p>
        </p:txBody>
      </p:sp>
      <p:graphicFrame>
        <p:nvGraphicFramePr>
          <p:cNvPr id="10246" name="Object 3"/>
          <p:cNvGraphicFramePr>
            <a:graphicFrameLocks noChangeAspect="1"/>
          </p:cNvGraphicFramePr>
          <p:nvPr/>
        </p:nvGraphicFramePr>
        <p:xfrm>
          <a:off x="1143000" y="4953000"/>
          <a:ext cx="20320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tion" r:id="rId5" imgW="1155700" imgH="685800" progId="Equation.3">
                  <p:embed/>
                </p:oleObj>
              </mc:Choice>
              <mc:Fallback>
                <p:oleObj name="Equation" r:id="rId5" imgW="115570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032000" cy="12049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47" name="Straight Arrow Connector 9"/>
          <p:cNvCxnSpPr>
            <a:cxnSpLocks noChangeShapeType="1"/>
          </p:cNvCxnSpPr>
          <p:nvPr/>
        </p:nvCxnSpPr>
        <p:spPr bwMode="auto">
          <a:xfrm>
            <a:off x="2362200" y="4495800"/>
            <a:ext cx="1524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248" name="Object 4"/>
          <p:cNvGraphicFramePr>
            <a:graphicFrameLocks noChangeAspect="1"/>
          </p:cNvGraphicFramePr>
          <p:nvPr/>
        </p:nvGraphicFramePr>
        <p:xfrm>
          <a:off x="5486400" y="3124200"/>
          <a:ext cx="2889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7" imgW="164885" imgH="215619" progId="Equation.3">
                  <p:embed/>
                </p:oleObj>
              </mc:Choice>
              <mc:Fallback>
                <p:oleObj name="Equation" r:id="rId7" imgW="164885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24200"/>
                        <a:ext cx="2889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</TotalTime>
  <Words>3947</Words>
  <Application>Microsoft Office PowerPoint</Application>
  <PresentationFormat>On-screen Show (4:3)</PresentationFormat>
  <Paragraphs>577</Paragraphs>
  <Slides>76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Arial Black</vt:lpstr>
      <vt:lpstr>Calibri</vt:lpstr>
      <vt:lpstr>Impact</vt:lpstr>
      <vt:lpstr>Symbol</vt:lpstr>
      <vt:lpstr>Times New Roman</vt:lpstr>
      <vt:lpstr>Office Theme</vt:lpstr>
      <vt:lpstr>Equation</vt:lpstr>
      <vt:lpstr>Worksheet</vt:lpstr>
      <vt:lpstr>Decision Making for Two Samples</vt:lpstr>
      <vt:lpstr>True Story</vt:lpstr>
      <vt:lpstr>PowerPoint Presentation</vt:lpstr>
      <vt:lpstr>Case 1. Hypothesis tests on the difference between two means  Variances Known</vt:lpstr>
      <vt:lpstr>Z</vt:lpstr>
      <vt:lpstr>PowerPoint Presentation</vt:lpstr>
      <vt:lpstr>Two-Sided Confidence Interval on Population Mean, m</vt:lpstr>
      <vt:lpstr>One-Sided Confidence Intervals on Population Mean, m</vt:lpstr>
      <vt:lpstr>Accommodating D0   TI-83, 84</vt:lpstr>
      <vt:lpstr>Case 5. Hypothesis Tests on the Ratio of Two Variances </vt:lpstr>
      <vt:lpstr>Notation</vt:lpstr>
      <vt:lpstr>The F Probability Distribution Function (pdf)</vt:lpstr>
      <vt:lpstr>Important </vt:lpstr>
      <vt:lpstr>Practice with the F table</vt:lpstr>
      <vt:lpstr>The Test Procedure</vt:lpstr>
      <vt:lpstr>PowerPoint Presentation</vt:lpstr>
      <vt:lpstr> Two-Sided Confidence Interval on Equality of Population Variances</vt:lpstr>
      <vt:lpstr>One-Sided Confidence Interval on Equality of Population Variances</vt:lpstr>
      <vt:lpstr> Case 5: Computing the p-value </vt:lpstr>
      <vt:lpstr>Case 2. Hypothesis tests on the difference between two means  variances unknown but assumed to be equal    </vt:lpstr>
      <vt:lpstr>PowerPoint Presentation</vt:lpstr>
      <vt:lpstr>PowerPoint Presentation</vt:lpstr>
      <vt:lpstr>Two-Sided Confidence Intervals on Population Mean, Variances Unknown and Equal</vt:lpstr>
      <vt:lpstr>One-Sided Confidence Intervals on Population Mean, Variances Unknown and Equal</vt:lpstr>
      <vt:lpstr>Case 3. Hypothesis tests on the difference between two means  variances unknown but assumed to be unequal  </vt:lpstr>
      <vt:lpstr>PowerPoint Presentation</vt:lpstr>
      <vt:lpstr>PowerPoint Presentation</vt:lpstr>
      <vt:lpstr>Two-Sided Confidence Interval on Population Mean, m, Variances UNKNOWN and UNEQUAL</vt:lpstr>
      <vt:lpstr>One-Sided Confidence Intervals on Population Mean, m, Variances UNKNOWN and UNEQUAL</vt:lpstr>
      <vt:lpstr>Case 2 and Case 3: Accommodating D0  with TI-83, 84</vt:lpstr>
      <vt:lpstr> Cases 1, 2 and 3: Computing the p-value </vt:lpstr>
      <vt:lpstr>Ch. 5 : Cases 1, 2 and 3 Comparison</vt:lpstr>
      <vt:lpstr>Case 4. Test of Hypothesis on Mean Difference of Two Treatments (one population)  Variance Unknown</vt:lpstr>
      <vt:lpstr>Case 4. Test of Hypothesis on Mean Difference of Two Treatments (one population)  Variance Unknown</vt:lpstr>
      <vt:lpstr>What if we want to do a hypothesis test on the differences between pairs of data whose variance of the difference is unknown?</vt:lpstr>
      <vt:lpstr>Example Situation 1</vt:lpstr>
      <vt:lpstr>Example Situation 2</vt:lpstr>
      <vt:lpstr>Data</vt:lpstr>
      <vt:lpstr>T</vt:lpstr>
      <vt:lpstr>PowerPoint Presentation</vt:lpstr>
      <vt:lpstr> Two-Sided Confidence Interval on Mean Difference (one population) Variance Unknown</vt:lpstr>
      <vt:lpstr>PowerPoint Presentation</vt:lpstr>
      <vt:lpstr> Cases 4: Computing the p-value </vt:lpstr>
      <vt:lpstr>Case 6. Hypothesis Tests on the Equality of Two Proportions </vt:lpstr>
      <vt:lpstr>Notation</vt:lpstr>
      <vt:lpstr>Z</vt:lpstr>
      <vt:lpstr>PowerPoint Presentation</vt:lpstr>
      <vt:lpstr>Two-Sided Confidence Interval on the Difference of Population Proportions</vt:lpstr>
      <vt:lpstr>One-Sided Confidence Interval on the Difference of Population Proportions</vt:lpstr>
      <vt:lpstr> Case 6:Computing the p-value </vt:lpstr>
      <vt:lpstr>Analysis of Variance (ANOVA): Hypothesis Tests for More Than Two Populations</vt:lpstr>
      <vt:lpstr>P-value reminders and something new</vt:lpstr>
      <vt:lpstr>Completely Randomized Experiment</vt:lpstr>
      <vt:lpstr>ANOVA Notation: Completely Randomized Experiment</vt:lpstr>
      <vt:lpstr>Assumptions</vt:lpstr>
      <vt:lpstr>The Hypothesis Test</vt:lpstr>
      <vt:lpstr>PowerPoint Presentation</vt:lpstr>
      <vt:lpstr>Problem Using Excel</vt:lpstr>
      <vt:lpstr>PowerPoint Presentation</vt:lpstr>
      <vt:lpstr>PowerPoint Presentation</vt:lpstr>
      <vt:lpstr>What you should see</vt:lpstr>
      <vt:lpstr>What you should conclude</vt:lpstr>
      <vt:lpstr>Randomized Complete Block Experiment</vt:lpstr>
      <vt:lpstr>How is this application different from a completely randomized experiment (previous slides)?</vt:lpstr>
      <vt:lpstr>Example of difference</vt:lpstr>
      <vt:lpstr>PowerPoint Presentation</vt:lpstr>
      <vt:lpstr>Completely Randomized vs. Randomized Block</vt:lpstr>
      <vt:lpstr>ANOVA Notation: Randomized Block Experiment</vt:lpstr>
      <vt:lpstr>The Hypothesis Test</vt:lpstr>
      <vt:lpstr>PowerPoint Presentation</vt:lpstr>
      <vt:lpstr>Example using Excel</vt:lpstr>
      <vt:lpstr>PowerPoint Presentation</vt:lpstr>
      <vt:lpstr>PowerPoint Presentation</vt:lpstr>
      <vt:lpstr>What you should see</vt:lpstr>
      <vt:lpstr>What you should conclude</vt:lpstr>
      <vt:lpstr>Chapter 5 Summary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Samples, Statistics and the Central Limit Theorem</dc:title>
  <dc:creator>Linda</dc:creator>
  <cp:lastModifiedBy>Linda Chattin</cp:lastModifiedBy>
  <cp:revision>138</cp:revision>
  <cp:lastPrinted>2013-02-28T18:31:49Z</cp:lastPrinted>
  <dcterms:created xsi:type="dcterms:W3CDTF">2006-05-19T15:06:06Z</dcterms:created>
  <dcterms:modified xsi:type="dcterms:W3CDTF">2015-08-26T01:15:09Z</dcterms:modified>
</cp:coreProperties>
</file>