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256" r:id="rId2"/>
    <p:sldId id="284" r:id="rId3"/>
    <p:sldId id="289" r:id="rId4"/>
    <p:sldId id="286" r:id="rId5"/>
    <p:sldId id="288" r:id="rId6"/>
    <p:sldId id="287" r:id="rId7"/>
    <p:sldId id="285" r:id="rId8"/>
    <p:sldId id="283" r:id="rId9"/>
    <p:sldId id="282" r:id="rId10"/>
    <p:sldId id="272" r:id="rId11"/>
    <p:sldId id="273" r:id="rId12"/>
    <p:sldId id="274" r:id="rId13"/>
    <p:sldId id="275" r:id="rId14"/>
    <p:sldId id="276" r:id="rId15"/>
    <p:sldId id="277" r:id="rId16"/>
    <p:sldId id="278" r:id="rId17"/>
    <p:sldId id="279" r:id="rId18"/>
    <p:sldId id="280" r:id="rId19"/>
    <p:sldId id="281" r:id="rId20"/>
    <p:sldId id="290" r:id="rId21"/>
    <p:sldId id="291" r:id="rId22"/>
    <p:sldId id="292" r:id="rId23"/>
    <p:sldId id="293" r:id="rId24"/>
    <p:sldId id="294" r:id="rId25"/>
    <p:sldId id="295" r:id="rId26"/>
    <p:sldId id="296" r:id="rId27"/>
    <p:sldId id="297" r:id="rId28"/>
    <p:sldId id="302" r:id="rId29"/>
    <p:sldId id="299" r:id="rId30"/>
    <p:sldId id="300" r:id="rId31"/>
    <p:sldId id="301" r:id="rId32"/>
    <p:sldId id="30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D65CA9-2595-E440-B89B-A016B2B36B10}">
          <p14:sldIdLst>
            <p14:sldId id="256"/>
            <p14:sldId id="284"/>
            <p14:sldId id="289"/>
            <p14:sldId id="286"/>
            <p14:sldId id="288"/>
            <p14:sldId id="287"/>
            <p14:sldId id="285"/>
            <p14:sldId id="283"/>
            <p14:sldId id="282"/>
            <p14:sldId id="272"/>
            <p14:sldId id="273"/>
            <p14:sldId id="274"/>
            <p14:sldId id="275"/>
            <p14:sldId id="276"/>
            <p14:sldId id="277"/>
            <p14:sldId id="278"/>
            <p14:sldId id="279"/>
            <p14:sldId id="280"/>
            <p14:sldId id="281"/>
            <p14:sldId id="290"/>
            <p14:sldId id="291"/>
            <p14:sldId id="292"/>
            <p14:sldId id="293"/>
            <p14:sldId id="294"/>
            <p14:sldId id="295"/>
            <p14:sldId id="296"/>
            <p14:sldId id="297"/>
            <p14:sldId id="302"/>
            <p14:sldId id="299"/>
            <p14:sldId id="300"/>
            <p14:sldId id="301"/>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6"/>
  </p:normalViewPr>
  <p:slideViewPr>
    <p:cSldViewPr snapToGrid="0" snapToObjects="1">
      <p:cViewPr varScale="1">
        <p:scale>
          <a:sx n="111" d="100"/>
          <a:sy n="111" d="100"/>
        </p:scale>
        <p:origin x="168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951EE-1B8A-B64A-9E07-3EA51C1AD7C7}" type="datetimeFigureOut">
              <a:rPr lang="en-US" smtClean="0"/>
              <a:t>3/13/17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8EB63-E444-334E-BC53-F3B0975F5A22}" type="slidenum">
              <a:rPr lang="en-US" smtClean="0"/>
              <a:t>‹#›</a:t>
            </a:fld>
            <a:endParaRPr lang="en-US"/>
          </a:p>
        </p:txBody>
      </p:sp>
    </p:spTree>
    <p:extLst>
      <p:ext uri="{BB962C8B-B14F-4D97-AF65-F5344CB8AC3E}">
        <p14:creationId xmlns:p14="http://schemas.microsoft.com/office/powerpoint/2010/main" val="8838370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3/13/17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Edqjao4mm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ios/human-interface-guidelines/overview/design-principles/" TargetMode="External"/><Relationship Id="rId3" Type="http://schemas.openxmlformats.org/officeDocument/2006/relationships/hyperlink" Target="https://cours.etsmtl.ca/gpa789/pdf/OfficialGUI.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Evaluating UI Designs</a:t>
            </a:r>
            <a:endParaRPr lang="en-US" dirty="0"/>
          </a:p>
        </p:txBody>
      </p:sp>
      <p:sp>
        <p:nvSpPr>
          <p:cNvPr id="3" name="Subtitle 2"/>
          <p:cNvSpPr>
            <a:spLocks noGrp="1"/>
          </p:cNvSpPr>
          <p:nvPr>
            <p:ph type="subTitle" idx="1"/>
          </p:nvPr>
        </p:nvSpPr>
        <p:spPr/>
        <p:txBody>
          <a:bodyPr/>
          <a:lstStyle/>
          <a:p>
            <a:r>
              <a:rPr lang="en-US" dirty="0" smtClean="0"/>
              <a:t>CSE463</a:t>
            </a:r>
          </a:p>
          <a:p>
            <a:r>
              <a:rPr lang="en-US" dirty="0" smtClean="0"/>
              <a:t>Dr. Atkinson</a:t>
            </a:r>
          </a:p>
          <a:p>
            <a:r>
              <a:rPr lang="en-US" dirty="0" smtClean="0"/>
              <a:t>3.13.17</a:t>
            </a:r>
            <a:endParaRPr lang="en-US" dirty="0"/>
          </a:p>
        </p:txBody>
      </p:sp>
    </p:spTree>
    <p:extLst>
      <p:ext uri="{BB962C8B-B14F-4D97-AF65-F5344CB8AC3E}">
        <p14:creationId xmlns:p14="http://schemas.microsoft.com/office/powerpoint/2010/main" val="403400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Formalized way of imagining people's thoughts and actions when they use an interface for the first time. </a:t>
            </a:r>
          </a:p>
          <a:p>
            <a:r>
              <a:rPr lang="en-US" dirty="0"/>
              <a:t>First select a task that the design is intended to support. </a:t>
            </a:r>
          </a:p>
          <a:p>
            <a:r>
              <a:rPr lang="en-US" dirty="0"/>
              <a:t>Then try to tell a believable story about each action a user has to take to do the task. </a:t>
            </a:r>
          </a:p>
          <a:p>
            <a:r>
              <a:rPr lang="en-US" dirty="0"/>
              <a:t>To make the story believable, you have to motivate each of the user's actions, relying on the user's general knowledge and on the prompts and feedback provided by the interface. If you can't tell a believable story about an action, then you've located a problem with the interface.</a:t>
            </a:r>
          </a:p>
        </p:txBody>
      </p:sp>
      <p:sp>
        <p:nvSpPr>
          <p:cNvPr id="11266" name="Title 1"/>
          <p:cNvSpPr>
            <a:spLocks noGrp="1"/>
          </p:cNvSpPr>
          <p:nvPr>
            <p:ph type="title"/>
          </p:nvPr>
        </p:nvSpPr>
        <p:spPr/>
        <p:txBody>
          <a:bodyPr/>
          <a:lstStyle/>
          <a:p>
            <a:r>
              <a:rPr lang="en-US" dirty="0"/>
              <a:t>Cognitive Walkthrough</a:t>
            </a:r>
          </a:p>
        </p:txBody>
      </p:sp>
    </p:spTree>
    <p:extLst>
      <p:ext uri="{BB962C8B-B14F-4D97-AF65-F5344CB8AC3E}">
        <p14:creationId xmlns:p14="http://schemas.microsoft.com/office/powerpoint/2010/main" val="59083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sz="2800" dirty="0"/>
              <a:t>Question assumptions about what the users will be thinking</a:t>
            </a:r>
          </a:p>
          <a:p>
            <a:r>
              <a:rPr lang="en-US" sz="2800" dirty="0"/>
              <a:t>Identify controls that may be missing or hard to find</a:t>
            </a:r>
          </a:p>
          <a:p>
            <a:r>
              <a:rPr lang="en-US" sz="2800" dirty="0"/>
              <a:t>Note inadequate feedback</a:t>
            </a:r>
          </a:p>
          <a:p>
            <a:r>
              <a:rPr lang="en-US" sz="2800" dirty="0"/>
              <a:t>Suggest difficulties with labels and prompts</a:t>
            </a:r>
          </a:p>
        </p:txBody>
      </p:sp>
      <p:sp>
        <p:nvSpPr>
          <p:cNvPr id="12290" name="Title 1"/>
          <p:cNvSpPr>
            <a:spLocks noGrp="1"/>
          </p:cNvSpPr>
          <p:nvPr>
            <p:ph type="title"/>
          </p:nvPr>
        </p:nvSpPr>
        <p:spPr/>
        <p:txBody>
          <a:bodyPr/>
          <a:lstStyle/>
          <a:p>
            <a:r>
              <a:rPr lang="en-US" dirty="0" smtClean="0"/>
              <a:t>What’s </a:t>
            </a:r>
            <a:r>
              <a:rPr lang="en-US" dirty="0"/>
              <a:t>it G</a:t>
            </a:r>
            <a:r>
              <a:rPr lang="en-US" dirty="0" smtClean="0"/>
              <a:t>ood For</a:t>
            </a:r>
            <a:r>
              <a:rPr lang="en-US" dirty="0"/>
              <a:t>?</a:t>
            </a:r>
          </a:p>
        </p:txBody>
      </p:sp>
    </p:spTree>
    <p:extLst>
      <p:ext uri="{BB962C8B-B14F-4D97-AF65-F5344CB8AC3E}">
        <p14:creationId xmlns:p14="http://schemas.microsoft.com/office/powerpoint/2010/main" val="371744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r>
              <a:rPr lang="en-US" dirty="0"/>
              <a:t>Focus most clearly on problems that users will have when they first use an interface, without training</a:t>
            </a:r>
          </a:p>
          <a:p>
            <a:r>
              <a:rPr lang="en-US" dirty="0"/>
              <a:t>Not a technique for evaluating the system over time (e.g., how quickly a user moves from beginner to intermediate)</a:t>
            </a:r>
          </a:p>
          <a:p>
            <a:r>
              <a:rPr lang="en-US" dirty="0"/>
              <a:t>Most effective if designers can really create a mental picture of the actual environment of use </a:t>
            </a:r>
          </a:p>
        </p:txBody>
      </p:sp>
      <p:sp>
        <p:nvSpPr>
          <p:cNvPr id="15362" name="Title 1"/>
          <p:cNvSpPr>
            <a:spLocks noGrp="1"/>
          </p:cNvSpPr>
          <p:nvPr>
            <p:ph type="title"/>
          </p:nvPr>
        </p:nvSpPr>
        <p:spPr/>
        <p:txBody>
          <a:bodyPr>
            <a:normAutofit/>
          </a:bodyPr>
          <a:lstStyle/>
          <a:p>
            <a:r>
              <a:rPr lang="en-US" dirty="0"/>
              <a:t>Cognitive Walkthrough Purpose</a:t>
            </a:r>
          </a:p>
        </p:txBody>
      </p:sp>
    </p:spTree>
    <p:extLst>
      <p:ext uri="{BB962C8B-B14F-4D97-AF65-F5344CB8AC3E}">
        <p14:creationId xmlns:p14="http://schemas.microsoft.com/office/powerpoint/2010/main" val="235091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3" pitchFamily="18" charset="2"/>
              <a:buNone/>
              <a:defRPr/>
            </a:pPr>
            <a:r>
              <a:rPr lang="en-US" dirty="0" smtClean="0">
                <a:latin typeface="+mj-lt"/>
                <a:ea typeface="+mn-ea"/>
              </a:rPr>
              <a:t>Prior to doing a walkthrough, you need four things: </a:t>
            </a:r>
          </a:p>
          <a:p>
            <a:pPr marL="514350" indent="-514350">
              <a:buFont typeface="+mj-lt"/>
              <a:buAutoNum type="arabicPeriod"/>
              <a:defRPr/>
            </a:pPr>
            <a:r>
              <a:rPr lang="en-US" dirty="0" smtClean="0">
                <a:latin typeface="+mj-lt"/>
                <a:ea typeface="+mn-ea"/>
              </a:rPr>
              <a:t>You need a description of a prototype of the interface. It doesn't have to be complete, but it should be fairly detailed. Things like exactly what words are in a menu can make a big difference.</a:t>
            </a:r>
          </a:p>
          <a:p>
            <a:pPr marL="514350" indent="-514350">
              <a:buFont typeface="+mj-lt"/>
              <a:buAutoNum type="arabicPeriod"/>
              <a:defRPr/>
            </a:pPr>
            <a:r>
              <a:rPr lang="en-US" dirty="0" smtClean="0">
                <a:latin typeface="+mj-lt"/>
                <a:ea typeface="+mn-ea"/>
              </a:rPr>
              <a:t>You need a task description (for a representative task).</a:t>
            </a:r>
          </a:p>
          <a:p>
            <a:pPr marL="514350" indent="-514350">
              <a:buFont typeface="+mj-lt"/>
              <a:buAutoNum type="arabicPeriod"/>
              <a:defRPr/>
            </a:pPr>
            <a:r>
              <a:rPr lang="en-US" dirty="0" smtClean="0">
                <a:latin typeface="+mj-lt"/>
                <a:ea typeface="+mn-ea"/>
              </a:rPr>
              <a:t>You need a complete, written list of the actions needed to complete the task.</a:t>
            </a:r>
          </a:p>
          <a:p>
            <a:pPr marL="514350" indent="-514350">
              <a:buFont typeface="+mj-lt"/>
              <a:buAutoNum type="arabicPeriod"/>
              <a:defRPr/>
            </a:pPr>
            <a:r>
              <a:rPr lang="en-US" dirty="0" smtClean="0">
                <a:latin typeface="+mj-lt"/>
                <a:ea typeface="+mn-ea"/>
              </a:rPr>
              <a:t>You need an idea of who the users will be and what kind of experience they'll bring to the job.</a:t>
            </a:r>
          </a:p>
          <a:p>
            <a:pPr>
              <a:buFont typeface="Wingdings 3" pitchFamily="18" charset="2"/>
              <a:buChar char=""/>
              <a:defRPr/>
            </a:pPr>
            <a:endParaRPr lang="en-US" dirty="0">
              <a:latin typeface="+mj-lt"/>
              <a:ea typeface="+mn-ea"/>
            </a:endParaRPr>
          </a:p>
        </p:txBody>
      </p:sp>
      <p:sp>
        <p:nvSpPr>
          <p:cNvPr id="16386" name="Title 1"/>
          <p:cNvSpPr>
            <a:spLocks noGrp="1"/>
          </p:cNvSpPr>
          <p:nvPr>
            <p:ph type="title"/>
          </p:nvPr>
        </p:nvSpPr>
        <p:spPr/>
        <p:txBody>
          <a:bodyPr/>
          <a:lstStyle/>
          <a:p>
            <a:r>
              <a:rPr lang="en-US" dirty="0"/>
              <a:t>How to </a:t>
            </a:r>
            <a:r>
              <a:rPr lang="en-US" dirty="0" smtClean="0"/>
              <a:t>Do </a:t>
            </a:r>
            <a:r>
              <a:rPr lang="en-US" dirty="0"/>
              <a:t>it</a:t>
            </a:r>
          </a:p>
        </p:txBody>
      </p:sp>
    </p:spTree>
    <p:extLst>
      <p:ext uri="{BB962C8B-B14F-4D97-AF65-F5344CB8AC3E}">
        <p14:creationId xmlns:p14="http://schemas.microsoft.com/office/powerpoint/2010/main" val="183304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lnSpcReduction="10000"/>
          </a:bodyPr>
          <a:lstStyle/>
          <a:p>
            <a:r>
              <a:rPr lang="en-US" dirty="0"/>
              <a:t>Don't merge step 3 into the evaluation process. The walkthrough should look at the exact sequence, to identify problems users might encounter when following it.</a:t>
            </a:r>
          </a:p>
          <a:p>
            <a:r>
              <a:rPr lang="en-US" dirty="0"/>
              <a:t>The walkthrough </a:t>
            </a:r>
            <a:r>
              <a:rPr lang="en-US" dirty="0" smtClean="0"/>
              <a:t>does </a:t>
            </a:r>
            <a:r>
              <a:rPr lang="en-US" dirty="0"/>
              <a:t>not test real users on the system. </a:t>
            </a:r>
            <a:endParaRPr lang="en-US" dirty="0" smtClean="0"/>
          </a:p>
          <a:p>
            <a:r>
              <a:rPr lang="en-US" dirty="0" smtClean="0"/>
              <a:t>With </a:t>
            </a:r>
            <a:r>
              <a:rPr lang="en-US" dirty="0"/>
              <a:t>a walkthrough you can potentially evaluate the interface by imagining the behavior of entire classes of users, not use one unique user.</a:t>
            </a:r>
          </a:p>
          <a:p>
            <a:endParaRPr lang="en-US" dirty="0"/>
          </a:p>
        </p:txBody>
      </p:sp>
      <p:sp>
        <p:nvSpPr>
          <p:cNvPr id="17410" name="Title 1"/>
          <p:cNvSpPr>
            <a:spLocks noGrp="1"/>
          </p:cNvSpPr>
          <p:nvPr>
            <p:ph type="title"/>
          </p:nvPr>
        </p:nvSpPr>
        <p:spPr/>
        <p:txBody>
          <a:bodyPr/>
          <a:lstStyle/>
          <a:p>
            <a:r>
              <a:rPr lang="en-US" dirty="0"/>
              <a:t>Some </a:t>
            </a:r>
            <a:r>
              <a:rPr lang="en-US" dirty="0" smtClean="0"/>
              <a:t>Caveats</a:t>
            </a:r>
            <a:endParaRPr lang="en-US" dirty="0"/>
          </a:p>
        </p:txBody>
      </p:sp>
    </p:spTree>
    <p:extLst>
      <p:ext uri="{BB962C8B-B14F-4D97-AF65-F5344CB8AC3E}">
        <p14:creationId xmlns:p14="http://schemas.microsoft.com/office/powerpoint/2010/main" val="354132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To determine the level of usability for a website, one or more usability experts “walk” through a set of the most typical user tasks supported by the website, one-step-at-a-time. </a:t>
            </a:r>
            <a:endParaRPr lang="en-US" dirty="0" smtClean="0"/>
          </a:p>
          <a:p>
            <a:r>
              <a:rPr lang="en-US" dirty="0" smtClean="0"/>
              <a:t>At </a:t>
            </a:r>
            <a:r>
              <a:rPr lang="en-US" dirty="0"/>
              <a:t>each step in a task procedure, the evaluator(s) asks herself the following four </a:t>
            </a:r>
            <a:r>
              <a:rPr lang="en-US" dirty="0" smtClean="0"/>
              <a:t>questions</a:t>
            </a:r>
            <a:r>
              <a:rPr lang="en-US" dirty="0"/>
              <a:t> </a:t>
            </a:r>
            <a:r>
              <a:rPr lang="en-US" dirty="0" smtClean="0"/>
              <a:t>about </a:t>
            </a:r>
            <a:r>
              <a:rPr lang="en-US" dirty="0"/>
              <a:t>her expectations of users’ behaviors</a:t>
            </a:r>
            <a:r>
              <a:rPr lang="en-US" dirty="0" smtClean="0"/>
              <a:t>:</a:t>
            </a:r>
            <a:endParaRPr lang="en-US" dirty="0"/>
          </a:p>
          <a:p>
            <a:pPr lvl="1"/>
            <a:r>
              <a:rPr lang="en-US" dirty="0"/>
              <a:t>Will the user try to achieve the right effect?</a:t>
            </a:r>
          </a:p>
          <a:p>
            <a:pPr lvl="1"/>
            <a:r>
              <a:rPr lang="en-US" dirty="0"/>
              <a:t>Will the user notice that the correct action is available</a:t>
            </a:r>
            <a:r>
              <a:rPr lang="en-US" dirty="0" smtClean="0"/>
              <a:t>?</a:t>
            </a:r>
            <a:endParaRPr lang="en-US" dirty="0"/>
          </a:p>
          <a:p>
            <a:pPr lvl="1"/>
            <a:r>
              <a:rPr lang="en-US" dirty="0"/>
              <a:t>Will the user associate the correct action with the effect to be achieved?</a:t>
            </a:r>
          </a:p>
          <a:p>
            <a:pPr lvl="1"/>
            <a:r>
              <a:rPr lang="en-US" dirty="0"/>
              <a:t>If the correct action is performed, will the user see that progress is being made toward solution of the task?</a:t>
            </a:r>
          </a:p>
        </p:txBody>
      </p:sp>
      <p:sp>
        <p:nvSpPr>
          <p:cNvPr id="3" name="Title 2"/>
          <p:cNvSpPr>
            <a:spLocks noGrp="1"/>
          </p:cNvSpPr>
          <p:nvPr>
            <p:ph type="title"/>
          </p:nvPr>
        </p:nvSpPr>
        <p:spPr/>
        <p:txBody>
          <a:bodyPr/>
          <a:lstStyle/>
          <a:p>
            <a:r>
              <a:rPr lang="en-US" dirty="0" smtClean="0"/>
              <a:t>Process</a:t>
            </a:r>
            <a:endParaRPr lang="en-US" dirty="0"/>
          </a:p>
        </p:txBody>
      </p:sp>
    </p:spTree>
    <p:extLst>
      <p:ext uri="{BB962C8B-B14F-4D97-AF65-F5344CB8AC3E}">
        <p14:creationId xmlns:p14="http://schemas.microsoft.com/office/powerpoint/2010/main" val="424390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=Edqjao4mmxM</a:t>
            </a:r>
            <a:endParaRPr lang="en-US" dirty="0"/>
          </a:p>
        </p:txBody>
      </p:sp>
      <p:sp>
        <p:nvSpPr>
          <p:cNvPr id="3" name="Title 2"/>
          <p:cNvSpPr>
            <a:spLocks noGrp="1"/>
          </p:cNvSpPr>
          <p:nvPr>
            <p:ph type="title"/>
          </p:nvPr>
        </p:nvSpPr>
        <p:spPr/>
        <p:txBody>
          <a:bodyPr/>
          <a:lstStyle/>
          <a:p>
            <a:r>
              <a:rPr lang="en-US" dirty="0" smtClean="0"/>
              <a:t>Example Walkthrough</a:t>
            </a:r>
            <a:endParaRPr lang="en-US" dirty="0"/>
          </a:p>
        </p:txBody>
      </p:sp>
    </p:spTree>
    <p:extLst>
      <p:ext uri="{BB962C8B-B14F-4D97-AF65-F5344CB8AC3E}">
        <p14:creationId xmlns:p14="http://schemas.microsoft.com/office/powerpoint/2010/main" val="303583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04-06 at 4.22.45 PM.png"/>
          <p:cNvPicPr>
            <a:picLocks noGrp="1" noChangeAspect="1"/>
          </p:cNvPicPr>
          <p:nvPr>
            <p:ph idx="1"/>
          </p:nvPr>
        </p:nvPicPr>
        <p:blipFill>
          <a:blip r:embed="rId2">
            <a:extLst>
              <a:ext uri="{28A0092B-C50C-407E-A947-70E740481C1C}">
                <a14:useLocalDpi xmlns:a14="http://schemas.microsoft.com/office/drawing/2010/main" val="0"/>
              </a:ext>
            </a:extLst>
          </a:blip>
          <a:srcRect l="-5420" r="-5420"/>
          <a:stretch>
            <a:fillRect/>
          </a:stretch>
        </p:blipFill>
        <p:spPr/>
      </p:pic>
      <p:sp>
        <p:nvSpPr>
          <p:cNvPr id="3" name="Title 2"/>
          <p:cNvSpPr>
            <a:spLocks noGrp="1"/>
          </p:cNvSpPr>
          <p:nvPr>
            <p:ph type="title"/>
          </p:nvPr>
        </p:nvSpPr>
        <p:spPr/>
        <p:txBody>
          <a:bodyPr/>
          <a:lstStyle/>
          <a:p>
            <a:r>
              <a:rPr lang="en-US" dirty="0" smtClean="0"/>
              <a:t>Concise Table</a:t>
            </a:r>
            <a:endParaRPr lang="en-US" dirty="0"/>
          </a:p>
        </p:txBody>
      </p:sp>
    </p:spTree>
    <p:extLst>
      <p:ext uri="{BB962C8B-B14F-4D97-AF65-F5344CB8AC3E}">
        <p14:creationId xmlns:p14="http://schemas.microsoft.com/office/powerpoint/2010/main" val="220933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Biggest </a:t>
            </a:r>
            <a:r>
              <a:rPr lang="en-US" dirty="0"/>
              <a:t>complaints about using the CW method is how long it takes to answer each question</a:t>
            </a:r>
          </a:p>
          <a:p>
            <a:r>
              <a:rPr lang="en-US" dirty="0" smtClean="0"/>
              <a:t>Spencer </a:t>
            </a:r>
            <a:r>
              <a:rPr lang="en-US" dirty="0"/>
              <a:t>(2000) proposed a Streamlined Cognitive Walkthrough technique in which you ask only two questions at each user action.</a:t>
            </a:r>
          </a:p>
          <a:p>
            <a:pPr lvl="1"/>
            <a:r>
              <a:rPr lang="en-US" dirty="0"/>
              <a:t>Will the user know what to do at this step?</a:t>
            </a:r>
          </a:p>
          <a:p>
            <a:pPr lvl="1"/>
            <a:r>
              <a:rPr lang="en-US" dirty="0"/>
              <a:t>If the user does the right thing, will they know that they did the right thing, and are making progress towards their goal?</a:t>
            </a:r>
          </a:p>
          <a:p>
            <a:endParaRPr lang="en-US" dirty="0"/>
          </a:p>
        </p:txBody>
      </p:sp>
      <p:sp>
        <p:nvSpPr>
          <p:cNvPr id="3" name="Title 2"/>
          <p:cNvSpPr>
            <a:spLocks noGrp="1"/>
          </p:cNvSpPr>
          <p:nvPr>
            <p:ph type="title"/>
          </p:nvPr>
        </p:nvSpPr>
        <p:spPr/>
        <p:txBody>
          <a:bodyPr/>
          <a:lstStyle/>
          <a:p>
            <a:r>
              <a:rPr lang="en-US" dirty="0" smtClean="0"/>
              <a:t>Streamlined CW</a:t>
            </a:r>
            <a:endParaRPr lang="en-US" dirty="0"/>
          </a:p>
        </p:txBody>
      </p:sp>
    </p:spTree>
    <p:extLst>
      <p:ext uri="{BB962C8B-B14F-4D97-AF65-F5344CB8AC3E}">
        <p14:creationId xmlns:p14="http://schemas.microsoft.com/office/powerpoint/2010/main" val="111628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Double Experts: Having expertise in both Human Computer Action and the specific </a:t>
            </a:r>
            <a:r>
              <a:rPr lang="en-US" dirty="0" smtClean="0"/>
              <a:t>domain</a:t>
            </a:r>
          </a:p>
          <a:p>
            <a:r>
              <a:rPr lang="en-US" dirty="0"/>
              <a:t>Uncover Many Usability Problems</a:t>
            </a:r>
            <a:r>
              <a:rPr lang="en-US" dirty="0" smtClean="0"/>
              <a:t>:</a:t>
            </a:r>
          </a:p>
          <a:p>
            <a:r>
              <a:rPr lang="en-US" dirty="0" smtClean="0"/>
              <a:t>Not user testing</a:t>
            </a:r>
          </a:p>
          <a:p>
            <a:r>
              <a:rPr lang="en-US" dirty="0" smtClean="0"/>
              <a:t>Users’ point of view</a:t>
            </a:r>
          </a:p>
          <a:p>
            <a:r>
              <a:rPr lang="en-US" dirty="0" smtClean="0"/>
              <a:t>Multiple evaluators </a:t>
            </a:r>
            <a:r>
              <a:rPr lang="en-US" dirty="0"/>
              <a:t>are best: Each evaluator </a:t>
            </a:r>
            <a:r>
              <a:rPr lang="en-US" dirty="0" smtClean="0"/>
              <a:t>may only </a:t>
            </a:r>
            <a:r>
              <a:rPr lang="en-US" dirty="0"/>
              <a:t>uncovering some of the usability problems (often around 30% for more obvious issues</a:t>
            </a:r>
            <a:r>
              <a:rPr lang="en-US" dirty="0" smtClean="0"/>
              <a:t>)</a:t>
            </a:r>
          </a:p>
          <a:p>
            <a:r>
              <a:rPr lang="en-US" dirty="0" smtClean="0"/>
              <a:t>Inspections can be more thorough than user testing</a:t>
            </a:r>
          </a:p>
        </p:txBody>
      </p:sp>
      <p:sp>
        <p:nvSpPr>
          <p:cNvPr id="3" name="Title 2"/>
          <p:cNvSpPr>
            <a:spLocks noGrp="1"/>
          </p:cNvSpPr>
          <p:nvPr>
            <p:ph type="title"/>
          </p:nvPr>
        </p:nvSpPr>
        <p:spPr/>
        <p:txBody>
          <a:bodyPr>
            <a:normAutofit fontScale="90000"/>
          </a:bodyPr>
          <a:lstStyle/>
          <a:p>
            <a:r>
              <a:rPr lang="en-US" dirty="0"/>
              <a:t>What </a:t>
            </a:r>
            <a:r>
              <a:rPr lang="en-US" dirty="0" smtClean="0"/>
              <a:t>do Heuristic Evaluations </a:t>
            </a:r>
            <a:r>
              <a:rPr lang="en-US" dirty="0"/>
              <a:t>and CW have in </a:t>
            </a:r>
            <a:r>
              <a:rPr lang="en-US" dirty="0" smtClean="0"/>
              <a:t>Common?</a:t>
            </a:r>
            <a:endParaRPr lang="en-US" dirty="0"/>
          </a:p>
        </p:txBody>
      </p:sp>
    </p:spTree>
    <p:extLst>
      <p:ext uri="{BB962C8B-B14F-4D97-AF65-F5344CB8AC3E}">
        <p14:creationId xmlns:p14="http://schemas.microsoft.com/office/powerpoint/2010/main" val="73531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Assess </a:t>
            </a:r>
            <a:r>
              <a:rPr lang="en-US" dirty="0"/>
              <a:t>effect of interface on user performance and satisfaction</a:t>
            </a:r>
          </a:p>
          <a:p>
            <a:r>
              <a:rPr lang="en-US" dirty="0" smtClean="0"/>
              <a:t>Identify </a:t>
            </a:r>
            <a:r>
              <a:rPr lang="en-US" dirty="0"/>
              <a:t>specific usability problems</a:t>
            </a:r>
          </a:p>
          <a:p>
            <a:r>
              <a:rPr lang="en-US" dirty="0" smtClean="0"/>
              <a:t>Evaluate </a:t>
            </a:r>
            <a:r>
              <a:rPr lang="en-US" dirty="0"/>
              <a:t>users’ access to functionality of system</a:t>
            </a:r>
          </a:p>
          <a:p>
            <a:r>
              <a:rPr lang="en-US" dirty="0" smtClean="0"/>
              <a:t>Compare </a:t>
            </a:r>
            <a:r>
              <a:rPr lang="en-US" dirty="0"/>
              <a:t>alternative systems/designs</a:t>
            </a:r>
          </a:p>
          <a:p>
            <a:endParaRPr lang="en-US" dirty="0"/>
          </a:p>
        </p:txBody>
      </p:sp>
      <p:sp>
        <p:nvSpPr>
          <p:cNvPr id="3" name="Title 2"/>
          <p:cNvSpPr>
            <a:spLocks noGrp="1"/>
          </p:cNvSpPr>
          <p:nvPr>
            <p:ph type="title"/>
          </p:nvPr>
        </p:nvSpPr>
        <p:spPr/>
        <p:txBody>
          <a:bodyPr/>
          <a:lstStyle/>
          <a:p>
            <a:pPr>
              <a:spcBef>
                <a:spcPct val="50000"/>
              </a:spcBef>
            </a:pPr>
            <a:r>
              <a:rPr lang="en-US" altLang="x-none" dirty="0"/>
              <a:t>Evaluating UI Designs</a:t>
            </a:r>
            <a:endParaRPr lang="en-US" altLang="x-none" dirty="0"/>
          </a:p>
        </p:txBody>
      </p:sp>
    </p:spTree>
    <p:extLst>
      <p:ext uri="{BB962C8B-B14F-4D97-AF65-F5344CB8AC3E}">
        <p14:creationId xmlns:p14="http://schemas.microsoft.com/office/powerpoint/2010/main" val="1376862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Guidelines Inspection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30011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altLang="x-none" dirty="0"/>
              <a:t>Written guidelines recommended for larger projects:</a:t>
            </a:r>
          </a:p>
          <a:p>
            <a:pPr lvl="1"/>
            <a:r>
              <a:rPr lang="en-US" altLang="x-none" dirty="0" smtClean="0"/>
              <a:t>Screen </a:t>
            </a:r>
            <a:r>
              <a:rPr lang="en-US" altLang="x-none" dirty="0"/>
              <a:t>layout</a:t>
            </a:r>
          </a:p>
          <a:p>
            <a:pPr lvl="1"/>
            <a:r>
              <a:rPr lang="en-US" altLang="x-none" dirty="0" smtClean="0"/>
              <a:t>Appearance </a:t>
            </a:r>
            <a:r>
              <a:rPr lang="en-US" altLang="x-none" dirty="0"/>
              <a:t>of objects</a:t>
            </a:r>
          </a:p>
          <a:p>
            <a:pPr lvl="1"/>
            <a:r>
              <a:rPr lang="en-US" altLang="x-none" dirty="0" smtClean="0"/>
              <a:t>Terminology</a:t>
            </a:r>
            <a:endParaRPr lang="en-US" altLang="x-none" dirty="0"/>
          </a:p>
          <a:p>
            <a:pPr lvl="1"/>
            <a:r>
              <a:rPr lang="en-US" altLang="x-none" dirty="0" smtClean="0"/>
              <a:t>Wording </a:t>
            </a:r>
            <a:r>
              <a:rPr lang="en-US" altLang="x-none" dirty="0"/>
              <a:t>of prompts and error messages</a:t>
            </a:r>
          </a:p>
          <a:p>
            <a:pPr lvl="1"/>
            <a:r>
              <a:rPr lang="en-US" altLang="x-none" dirty="0" smtClean="0"/>
              <a:t>Menu</a:t>
            </a:r>
            <a:r>
              <a:rPr lang="en-US" altLang="ja-JP" dirty="0" smtClean="0"/>
              <a:t>s</a:t>
            </a:r>
            <a:endParaRPr lang="en-US" altLang="ja-JP" dirty="0"/>
          </a:p>
          <a:p>
            <a:pPr lvl="1"/>
            <a:r>
              <a:rPr lang="en-US" altLang="x-none" dirty="0" smtClean="0"/>
              <a:t>Direct </a:t>
            </a:r>
            <a:r>
              <a:rPr lang="en-US" altLang="x-none" dirty="0"/>
              <a:t>manipulation actions and feedback</a:t>
            </a:r>
          </a:p>
          <a:p>
            <a:pPr lvl="1"/>
            <a:r>
              <a:rPr lang="en-US" altLang="x-none" dirty="0" smtClean="0"/>
              <a:t>On-line </a:t>
            </a:r>
            <a:r>
              <a:rPr lang="en-US" altLang="x-none" dirty="0"/>
              <a:t>help and other </a:t>
            </a:r>
            <a:r>
              <a:rPr lang="en-US" altLang="x-none" dirty="0" smtClean="0"/>
              <a:t>documentation</a:t>
            </a:r>
          </a:p>
          <a:p>
            <a:pPr marL="0" indent="0">
              <a:buNone/>
            </a:pPr>
            <a:endParaRPr lang="en-US" altLang="x-none" dirty="0"/>
          </a:p>
          <a:p>
            <a:r>
              <a:rPr lang="en-US" dirty="0" smtClean="0"/>
              <a:t>A </a:t>
            </a:r>
            <a:r>
              <a:rPr lang="en-US" dirty="0"/>
              <a:t>usability group should have a designated inspector</a:t>
            </a:r>
          </a:p>
        </p:txBody>
      </p:sp>
      <p:sp>
        <p:nvSpPr>
          <p:cNvPr id="4" name="Title 3"/>
          <p:cNvSpPr>
            <a:spLocks noGrp="1"/>
          </p:cNvSpPr>
          <p:nvPr>
            <p:ph type="title"/>
          </p:nvPr>
        </p:nvSpPr>
        <p:spPr/>
        <p:txBody>
          <a:bodyPr/>
          <a:lstStyle/>
          <a:p>
            <a:r>
              <a:rPr lang="en-US" dirty="0" smtClean="0"/>
              <a:t>Supporting Consistency</a:t>
            </a:r>
            <a:endParaRPr lang="en-US" dirty="0"/>
          </a:p>
        </p:txBody>
      </p:sp>
    </p:spTree>
    <p:extLst>
      <p:ext uri="{BB962C8B-B14F-4D97-AF65-F5344CB8AC3E}">
        <p14:creationId xmlns:p14="http://schemas.microsoft.com/office/powerpoint/2010/main" val="18767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iOS Human Interface Guidelines</a:t>
            </a:r>
          </a:p>
          <a:p>
            <a:pPr lvl="1"/>
            <a:r>
              <a:rPr lang="en-US" dirty="0">
                <a:hlinkClick r:id="rId2"/>
              </a:rPr>
              <a:t>https://developer.apple.com/ios/human-interface-guidelines/overview/design-principles</a:t>
            </a:r>
            <a:r>
              <a:rPr lang="en-US" dirty="0" smtClean="0">
                <a:hlinkClick r:id="rId2"/>
              </a:rPr>
              <a:t>/</a:t>
            </a:r>
            <a:r>
              <a:rPr lang="en-US" dirty="0" smtClean="0"/>
              <a:t> </a:t>
            </a:r>
          </a:p>
          <a:p>
            <a:r>
              <a:rPr lang="en-US" dirty="0" smtClean="0"/>
              <a:t>Microsoft Windows User Experience</a:t>
            </a:r>
          </a:p>
          <a:p>
            <a:pPr lvl="1"/>
            <a:r>
              <a:rPr lang="en-US" dirty="0">
                <a:hlinkClick r:id="rId3"/>
              </a:rPr>
              <a:t>https://</a:t>
            </a:r>
            <a:r>
              <a:rPr lang="en-US" dirty="0" smtClean="0">
                <a:hlinkClick r:id="rId3"/>
              </a:rPr>
              <a:t>cours.etsmtl.ca/gpa789/pdf/OfficialGUI.pdf</a:t>
            </a:r>
            <a:r>
              <a:rPr lang="en-US" dirty="0" smtClean="0"/>
              <a:t> </a:t>
            </a:r>
            <a:endParaRPr lang="en-US" dirty="0"/>
          </a:p>
        </p:txBody>
      </p:sp>
      <p:sp>
        <p:nvSpPr>
          <p:cNvPr id="3" name="Title 2"/>
          <p:cNvSpPr>
            <a:spLocks noGrp="1"/>
          </p:cNvSpPr>
          <p:nvPr>
            <p:ph type="title"/>
          </p:nvPr>
        </p:nvSpPr>
        <p:spPr/>
        <p:txBody>
          <a:bodyPr/>
          <a:lstStyle/>
          <a:p>
            <a:r>
              <a:rPr lang="en-US" dirty="0" smtClean="0"/>
              <a:t>Example Guidelines</a:t>
            </a:r>
            <a:endParaRPr lang="en-US" dirty="0"/>
          </a:p>
        </p:txBody>
      </p:sp>
    </p:spTree>
    <p:extLst>
      <p:ext uri="{BB962C8B-B14F-4D97-AF65-F5344CB8AC3E}">
        <p14:creationId xmlns:p14="http://schemas.microsoft.com/office/powerpoint/2010/main" val="21309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0273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x-none" dirty="0"/>
              <a:t>Usability testing in a controlled environment</a:t>
            </a:r>
          </a:p>
          <a:p>
            <a:pPr lvl="1">
              <a:buFontTx/>
              <a:buChar char="•"/>
            </a:pPr>
            <a:r>
              <a:rPr lang="en-US" altLang="x-none" dirty="0"/>
              <a:t>There is a test set of users</a:t>
            </a:r>
          </a:p>
          <a:p>
            <a:pPr lvl="1">
              <a:buFontTx/>
              <a:buChar char="•"/>
            </a:pPr>
            <a:r>
              <a:rPr lang="en-US" altLang="x-none" dirty="0"/>
              <a:t>They perform pre-specified tasks</a:t>
            </a:r>
          </a:p>
          <a:p>
            <a:pPr lvl="1">
              <a:buFontTx/>
              <a:buChar char="•"/>
            </a:pPr>
            <a:r>
              <a:rPr lang="en-US" altLang="x-none" dirty="0"/>
              <a:t>Data is collected (quantitative and qualitative)</a:t>
            </a:r>
          </a:p>
          <a:p>
            <a:pPr lvl="1">
              <a:buFontTx/>
              <a:buChar char="•"/>
            </a:pPr>
            <a:r>
              <a:rPr lang="en-US" altLang="x-none" dirty="0"/>
              <a:t>Take mean and/or median value of measured attributes</a:t>
            </a:r>
          </a:p>
          <a:p>
            <a:pPr lvl="1">
              <a:buFontTx/>
              <a:buChar char="•"/>
            </a:pPr>
            <a:r>
              <a:rPr lang="en-US" altLang="x-none" dirty="0"/>
              <a:t>Compare to goal or another system</a:t>
            </a:r>
          </a:p>
          <a:p>
            <a:endParaRPr lang="en-US" altLang="x-none" dirty="0"/>
          </a:p>
          <a:p>
            <a:r>
              <a:rPr lang="en-US" altLang="x-none" dirty="0"/>
              <a:t>Contrasted with </a:t>
            </a:r>
            <a:r>
              <a:rPr lang="ja-JP" altLang="en-US" dirty="0">
                <a:latin typeface="Arial" charset="0"/>
              </a:rPr>
              <a:t>“</a:t>
            </a:r>
            <a:r>
              <a:rPr lang="en-US" altLang="ja-JP" dirty="0"/>
              <a:t>expert review</a:t>
            </a:r>
            <a:r>
              <a:rPr lang="ja-JP" altLang="en-US" dirty="0">
                <a:latin typeface="Arial" charset="0"/>
              </a:rPr>
              <a:t>”</a:t>
            </a:r>
            <a:r>
              <a:rPr lang="en-US" altLang="ja-JP" dirty="0"/>
              <a:t> and </a:t>
            </a:r>
            <a:r>
              <a:rPr lang="ja-JP" altLang="en-US" dirty="0">
                <a:latin typeface="Arial" charset="0"/>
              </a:rPr>
              <a:t>“</a:t>
            </a:r>
            <a:r>
              <a:rPr lang="en-US" altLang="ja-JP" dirty="0"/>
              <a:t>field study</a:t>
            </a:r>
            <a:r>
              <a:rPr lang="ja-JP" altLang="en-US" dirty="0">
                <a:latin typeface="Arial" charset="0"/>
              </a:rPr>
              <a:t>”</a:t>
            </a:r>
            <a:r>
              <a:rPr lang="en-US" altLang="ja-JP" dirty="0"/>
              <a:t> evaluation methodologies</a:t>
            </a:r>
          </a:p>
          <a:p>
            <a:endParaRPr lang="en-US" altLang="x-none" dirty="0"/>
          </a:p>
          <a:p>
            <a:r>
              <a:rPr lang="en-US" altLang="x-none" dirty="0"/>
              <a:t>Note the growth of usability groups and usability laboratories</a:t>
            </a:r>
          </a:p>
          <a:p>
            <a:endParaRPr lang="en-US" dirty="0"/>
          </a:p>
        </p:txBody>
      </p:sp>
      <p:sp>
        <p:nvSpPr>
          <p:cNvPr id="25601" name="Rectangle 2"/>
          <p:cNvSpPr>
            <a:spLocks noGrp="1" noChangeArrowheads="1"/>
          </p:cNvSpPr>
          <p:nvPr>
            <p:ph type="title"/>
          </p:nvPr>
        </p:nvSpPr>
        <p:spPr/>
        <p:txBody>
          <a:bodyPr>
            <a:normAutofit/>
          </a:bodyPr>
          <a:lstStyle/>
          <a:p>
            <a:pPr eaLnBrk="1" hangingPunct="1"/>
            <a:r>
              <a:rPr lang="en-US" altLang="x-none" sz="3600" dirty="0">
                <a:ea typeface="ＭＳ Ｐゴシック" charset="-128"/>
              </a:rPr>
              <a:t>What is a Usability Experiment?</a:t>
            </a:r>
          </a:p>
        </p:txBody>
      </p:sp>
    </p:spTree>
    <p:extLst>
      <p:ext uri="{BB962C8B-B14F-4D97-AF65-F5344CB8AC3E}">
        <p14:creationId xmlns:p14="http://schemas.microsoft.com/office/powerpoint/2010/main" val="128250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pPr>
              <a:tabLst>
                <a:tab pos="574675" algn="l"/>
                <a:tab pos="1147763" algn="l"/>
              </a:tabLst>
              <a:defRPr/>
            </a:pPr>
            <a:r>
              <a:rPr lang="en-US" dirty="0">
                <a:ea typeface="ＭＳ Ｐゴシック" charset="0"/>
              </a:rPr>
              <a:t>Subjects</a:t>
            </a:r>
          </a:p>
          <a:p>
            <a:pPr>
              <a:tabLst>
                <a:tab pos="574675" algn="l"/>
                <a:tab pos="1147763" algn="l"/>
              </a:tabLst>
              <a:defRPr/>
            </a:pPr>
            <a:r>
              <a:rPr lang="en-US" dirty="0">
                <a:ea typeface="ＭＳ Ｐゴシック" charset="0"/>
              </a:rPr>
              <a:t>	representative</a:t>
            </a:r>
          </a:p>
          <a:p>
            <a:pPr>
              <a:tabLst>
                <a:tab pos="574675" algn="l"/>
                <a:tab pos="1147763" algn="l"/>
              </a:tabLst>
              <a:defRPr/>
            </a:pPr>
            <a:r>
              <a:rPr lang="en-US" dirty="0">
                <a:ea typeface="ＭＳ Ｐゴシック" charset="0"/>
              </a:rPr>
              <a:t>	sufficient sample</a:t>
            </a:r>
          </a:p>
          <a:p>
            <a:pPr>
              <a:tabLst>
                <a:tab pos="574675" algn="l"/>
                <a:tab pos="1147763" algn="l"/>
              </a:tabLst>
              <a:defRPr/>
            </a:pPr>
            <a:endParaRPr lang="en-GB" dirty="0">
              <a:ea typeface="ＭＳ Ｐゴシック" charset="0"/>
            </a:endParaRPr>
          </a:p>
          <a:p>
            <a:pPr>
              <a:tabLst>
                <a:tab pos="574675" algn="l"/>
                <a:tab pos="1147763" algn="l"/>
              </a:tabLst>
              <a:defRPr/>
            </a:pPr>
            <a:r>
              <a:rPr lang="en-US" dirty="0">
                <a:ea typeface="ＭＳ Ｐゴシック" charset="0"/>
              </a:rPr>
              <a:t>Variables</a:t>
            </a:r>
          </a:p>
          <a:p>
            <a:pPr>
              <a:tabLst>
                <a:tab pos="574675" algn="l"/>
                <a:tab pos="1147763" algn="l"/>
              </a:tabLst>
              <a:defRPr/>
            </a:pPr>
            <a:r>
              <a:rPr lang="en-US" dirty="0">
                <a:ea typeface="ＭＳ Ｐゴシック" charset="0"/>
              </a:rPr>
              <a:t>	independent variable (IV)</a:t>
            </a:r>
          </a:p>
          <a:p>
            <a:pPr>
              <a:tabLst>
                <a:tab pos="574675" algn="l"/>
                <a:tab pos="1147763" algn="l"/>
              </a:tabLst>
              <a:defRPr/>
            </a:pPr>
            <a:r>
              <a:rPr lang="en-US" dirty="0">
                <a:ea typeface="ＭＳ Ｐゴシック" charset="0"/>
              </a:rPr>
              <a:t>		characteristic</a:t>
            </a:r>
            <a:r>
              <a:rPr lang="en-GB" dirty="0">
                <a:ea typeface="ＭＳ Ｐゴシック" charset="0"/>
              </a:rPr>
              <a:t> </a:t>
            </a:r>
            <a:r>
              <a:rPr lang="en-US" dirty="0">
                <a:ea typeface="ＭＳ Ｐゴシック" charset="0"/>
              </a:rPr>
              <a:t>changed to produce different conditions.</a:t>
            </a:r>
          </a:p>
          <a:p>
            <a:pPr>
              <a:tabLst>
                <a:tab pos="574675" algn="l"/>
                <a:tab pos="1147763" algn="l"/>
              </a:tabLst>
              <a:defRPr/>
            </a:pPr>
            <a:r>
              <a:rPr lang="en-US" dirty="0">
                <a:ea typeface="ＭＳ Ｐゴシック" charset="0"/>
              </a:rPr>
              <a:t>		e.g. interface style, number of menu items.</a:t>
            </a:r>
          </a:p>
          <a:p>
            <a:pPr>
              <a:tabLst>
                <a:tab pos="574675" algn="l"/>
                <a:tab pos="1147763" algn="l"/>
              </a:tabLst>
              <a:defRPr/>
            </a:pPr>
            <a:endParaRPr lang="en-US" dirty="0">
              <a:ea typeface="ＭＳ Ｐゴシック" charset="0"/>
            </a:endParaRPr>
          </a:p>
          <a:p>
            <a:pPr>
              <a:tabLst>
                <a:tab pos="574675" algn="l"/>
                <a:tab pos="1147763" algn="l"/>
              </a:tabLst>
              <a:defRPr/>
            </a:pPr>
            <a:r>
              <a:rPr lang="en-US" dirty="0">
                <a:ea typeface="ＭＳ Ｐゴシック" charset="0"/>
              </a:rPr>
              <a:t>	dependent variable (DV)</a:t>
            </a:r>
          </a:p>
          <a:p>
            <a:pPr>
              <a:tabLst>
                <a:tab pos="574675" algn="l"/>
                <a:tab pos="1147763" algn="l"/>
              </a:tabLst>
              <a:defRPr/>
            </a:pPr>
            <a:r>
              <a:rPr lang="en-US" dirty="0">
                <a:ea typeface="ＭＳ Ｐゴシック" charset="0"/>
              </a:rPr>
              <a:t>		characteristics</a:t>
            </a:r>
            <a:r>
              <a:rPr lang="en-GB" dirty="0">
                <a:ea typeface="ＭＳ Ｐゴシック" charset="0"/>
              </a:rPr>
              <a:t> </a:t>
            </a:r>
            <a:r>
              <a:rPr lang="en-US" dirty="0">
                <a:ea typeface="ＭＳ Ｐゴシック" charset="0"/>
              </a:rPr>
              <a:t>measured in the experiment</a:t>
            </a:r>
          </a:p>
          <a:p>
            <a:pPr>
              <a:tabLst>
                <a:tab pos="574675" algn="l"/>
                <a:tab pos="1147763" algn="l"/>
              </a:tabLst>
              <a:defRPr/>
            </a:pPr>
            <a:r>
              <a:rPr lang="en-US" dirty="0">
                <a:ea typeface="ＭＳ Ｐゴシック" charset="0"/>
              </a:rPr>
              <a:t>		e.g. time</a:t>
            </a:r>
            <a:r>
              <a:rPr lang="en-GB" dirty="0">
                <a:ea typeface="ＭＳ Ｐゴシック" charset="0"/>
              </a:rPr>
              <a:t> </a:t>
            </a:r>
            <a:r>
              <a:rPr lang="en-US" dirty="0">
                <a:ea typeface="ＭＳ Ｐゴシック" charset="0"/>
              </a:rPr>
              <a:t>to perform task, number of errors.</a:t>
            </a:r>
          </a:p>
          <a:p>
            <a:endParaRPr lang="en-US" dirty="0"/>
          </a:p>
        </p:txBody>
      </p:sp>
      <p:sp>
        <p:nvSpPr>
          <p:cNvPr id="6" name="Title 5"/>
          <p:cNvSpPr>
            <a:spLocks noGrp="1"/>
          </p:cNvSpPr>
          <p:nvPr>
            <p:ph type="title"/>
          </p:nvPr>
        </p:nvSpPr>
        <p:spPr>
          <a:xfrm>
            <a:off x="457200" y="428264"/>
            <a:ext cx="8229600" cy="1162792"/>
          </a:xfrm>
        </p:spPr>
        <p:txBody>
          <a:bodyPr>
            <a:normAutofit/>
          </a:bodyPr>
          <a:lstStyle/>
          <a:p>
            <a:r>
              <a:rPr lang="en-US" dirty="0" smtClean="0"/>
              <a:t>Experimental Factors</a:t>
            </a:r>
            <a:endParaRPr lang="en-US" dirty="0"/>
          </a:p>
        </p:txBody>
      </p:sp>
    </p:spTree>
    <p:extLst>
      <p:ext uri="{BB962C8B-B14F-4D97-AF65-F5344CB8AC3E}">
        <p14:creationId xmlns:p14="http://schemas.microsoft.com/office/powerpoint/2010/main" val="75144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62500" lnSpcReduction="20000"/>
          </a:bodyPr>
          <a:lstStyle/>
          <a:p>
            <a:pPr>
              <a:buFontTx/>
              <a:buChar char="•"/>
              <a:tabLst>
                <a:tab pos="574675" algn="l"/>
                <a:tab pos="1147763" algn="l"/>
              </a:tabLst>
              <a:defRPr/>
            </a:pPr>
            <a:r>
              <a:rPr lang="en-US" dirty="0">
                <a:ea typeface="ＭＳ Ｐゴシック" charset="0"/>
              </a:rPr>
              <a:t>Hypothesis</a:t>
            </a:r>
          </a:p>
          <a:p>
            <a:pPr lvl="1">
              <a:tabLst>
                <a:tab pos="574675" algn="l"/>
                <a:tab pos="1147763" algn="l"/>
              </a:tabLst>
              <a:defRPr/>
            </a:pPr>
            <a:r>
              <a:rPr lang="en-US" dirty="0">
                <a:ea typeface="ＭＳ Ｐゴシック" charset="0"/>
              </a:rPr>
              <a:t>-- prediction of outcome framed in terms of</a:t>
            </a:r>
            <a:r>
              <a:rPr lang="en-GB" dirty="0">
                <a:ea typeface="ＭＳ Ｐゴシック" charset="0"/>
              </a:rPr>
              <a:t> </a:t>
            </a:r>
            <a:r>
              <a:rPr lang="en-US" dirty="0">
                <a:ea typeface="ＭＳ Ｐゴシック" charset="0"/>
              </a:rPr>
              <a:t>IV and DV</a:t>
            </a:r>
          </a:p>
          <a:p>
            <a:pPr lvl="1">
              <a:tabLst>
                <a:tab pos="574675" algn="l"/>
                <a:tab pos="1147763" algn="l"/>
              </a:tabLst>
              <a:defRPr/>
            </a:pPr>
            <a:r>
              <a:rPr lang="en-US" dirty="0">
                <a:ea typeface="ＭＳ Ｐゴシック" charset="0"/>
              </a:rPr>
              <a:t>-- null hypothesis: states no difference</a:t>
            </a:r>
            <a:r>
              <a:rPr lang="en-GB" dirty="0">
                <a:ea typeface="ＭＳ Ｐゴシック" charset="0"/>
              </a:rPr>
              <a:t> </a:t>
            </a:r>
            <a:r>
              <a:rPr lang="en-US" dirty="0">
                <a:ea typeface="ＭＳ Ｐゴシック" charset="0"/>
              </a:rPr>
              <a:t>between conditions </a:t>
            </a:r>
          </a:p>
          <a:p>
            <a:pPr lvl="1">
              <a:tabLst>
                <a:tab pos="574675" algn="l"/>
                <a:tab pos="1147763" algn="l"/>
              </a:tabLst>
              <a:defRPr/>
            </a:pPr>
            <a:r>
              <a:rPr lang="en-US" dirty="0">
                <a:ea typeface="ＭＳ Ｐゴシック" charset="0"/>
              </a:rPr>
              <a:t>      and the aim is to disprove</a:t>
            </a:r>
            <a:r>
              <a:rPr lang="en-GB" dirty="0">
                <a:ea typeface="ＭＳ Ｐゴシック" charset="0"/>
              </a:rPr>
              <a:t> </a:t>
            </a:r>
            <a:r>
              <a:rPr lang="en-US" dirty="0">
                <a:ea typeface="ＭＳ Ｐゴシック" charset="0"/>
              </a:rPr>
              <a:t>this</a:t>
            </a:r>
          </a:p>
          <a:p>
            <a:pPr>
              <a:buFontTx/>
              <a:buChar char="•"/>
              <a:tabLst>
                <a:tab pos="574675" algn="l"/>
                <a:tab pos="1147763" algn="l"/>
              </a:tabLst>
              <a:defRPr/>
            </a:pPr>
            <a:r>
              <a:rPr lang="en-US" dirty="0">
                <a:ea typeface="ＭＳ Ｐゴシック" charset="0"/>
              </a:rPr>
              <a:t>Experimental design</a:t>
            </a:r>
          </a:p>
          <a:p>
            <a:pPr>
              <a:tabLst>
                <a:tab pos="574675" algn="l"/>
                <a:tab pos="1147763" algn="l"/>
              </a:tabLst>
              <a:defRPr/>
            </a:pPr>
            <a:r>
              <a:rPr lang="en-US" dirty="0">
                <a:ea typeface="ＭＳ Ｐゴシック" charset="0"/>
              </a:rPr>
              <a:t>	within groups design ==  each subject</a:t>
            </a:r>
            <a:r>
              <a:rPr lang="en-GB" dirty="0">
                <a:ea typeface="ＭＳ Ｐゴシック" charset="0"/>
              </a:rPr>
              <a:t> </a:t>
            </a:r>
            <a:r>
              <a:rPr lang="en-US" dirty="0">
                <a:ea typeface="ＭＳ Ｐゴシック" charset="0"/>
              </a:rPr>
              <a:t>performs </a:t>
            </a:r>
            <a:br>
              <a:rPr lang="en-US" dirty="0">
                <a:ea typeface="ＭＳ Ｐゴシック" charset="0"/>
              </a:rPr>
            </a:br>
            <a:r>
              <a:rPr lang="en-US" dirty="0">
                <a:ea typeface="ＭＳ Ｐゴシック" charset="0"/>
              </a:rPr>
              <a:t>			experiment under each condition.</a:t>
            </a:r>
          </a:p>
          <a:p>
            <a:pPr>
              <a:tabLst>
                <a:tab pos="574675" algn="l"/>
                <a:tab pos="1147763" algn="l"/>
              </a:tabLst>
              <a:defRPr/>
            </a:pPr>
            <a:r>
              <a:rPr lang="en-US" dirty="0">
                <a:ea typeface="ＭＳ Ｐゴシック" charset="0"/>
              </a:rPr>
              <a:t>	- transfer of learning possible </a:t>
            </a:r>
          </a:p>
          <a:p>
            <a:pPr>
              <a:tabLst>
                <a:tab pos="574675" algn="l"/>
                <a:tab pos="1147763" algn="l"/>
              </a:tabLst>
              <a:defRPr/>
            </a:pPr>
            <a:r>
              <a:rPr lang="en-US" dirty="0">
                <a:ea typeface="ＭＳ Ｐゴシック" charset="0"/>
              </a:rPr>
              <a:t>	+ fewer subjects needed</a:t>
            </a:r>
          </a:p>
          <a:p>
            <a:pPr>
              <a:tabLst>
                <a:tab pos="574675" algn="l"/>
                <a:tab pos="1147763" algn="l"/>
              </a:tabLst>
              <a:defRPr/>
            </a:pPr>
            <a:r>
              <a:rPr lang="en-US" dirty="0">
                <a:ea typeface="ＭＳ Ｐゴシック" charset="0"/>
              </a:rPr>
              <a:t>	+ less likely to suffer from user variation.</a:t>
            </a:r>
          </a:p>
          <a:p>
            <a:pPr>
              <a:tabLst>
                <a:tab pos="574675" algn="l"/>
                <a:tab pos="1147763" algn="l"/>
              </a:tabLst>
              <a:defRPr/>
            </a:pPr>
            <a:r>
              <a:rPr lang="en-US" dirty="0">
                <a:ea typeface="ＭＳ Ｐゴシック" charset="0"/>
              </a:rPr>
              <a:t>	between groups design == each subject</a:t>
            </a:r>
            <a:r>
              <a:rPr lang="en-GB" dirty="0">
                <a:ea typeface="ＭＳ Ｐゴシック" charset="0"/>
              </a:rPr>
              <a:t> </a:t>
            </a:r>
            <a:r>
              <a:rPr lang="en-US" dirty="0">
                <a:ea typeface="ＭＳ Ｐゴシック" charset="0"/>
              </a:rPr>
              <a:t>performs </a:t>
            </a:r>
          </a:p>
          <a:p>
            <a:pPr>
              <a:tabLst>
                <a:tab pos="574675" algn="l"/>
                <a:tab pos="1147763" algn="l"/>
              </a:tabLst>
              <a:defRPr/>
            </a:pPr>
            <a:r>
              <a:rPr lang="en-US" dirty="0">
                <a:ea typeface="ＭＳ Ｐゴシック" charset="0"/>
              </a:rPr>
              <a:t>			under only one condition</a:t>
            </a:r>
          </a:p>
          <a:p>
            <a:pPr>
              <a:tabLst>
                <a:tab pos="574675" algn="l"/>
                <a:tab pos="1147763" algn="l"/>
              </a:tabLst>
              <a:defRPr/>
            </a:pPr>
            <a:r>
              <a:rPr lang="en-US" dirty="0">
                <a:ea typeface="ＭＳ Ｐゴシック" charset="0"/>
              </a:rPr>
              <a:t>	+ no</a:t>
            </a:r>
            <a:r>
              <a:rPr lang="en-GB" dirty="0">
                <a:ea typeface="ＭＳ Ｐゴシック" charset="0"/>
              </a:rPr>
              <a:t> </a:t>
            </a:r>
            <a:r>
              <a:rPr lang="en-US" dirty="0">
                <a:ea typeface="ＭＳ Ｐゴシック" charset="0"/>
              </a:rPr>
              <a:t>transfer of learning </a:t>
            </a:r>
          </a:p>
          <a:p>
            <a:pPr>
              <a:tabLst>
                <a:tab pos="574675" algn="l"/>
                <a:tab pos="1147763" algn="l"/>
              </a:tabLst>
              <a:defRPr/>
            </a:pPr>
            <a:r>
              <a:rPr lang="en-US" dirty="0">
                <a:ea typeface="ＭＳ Ｐゴシック" charset="0"/>
              </a:rPr>
              <a:t>	- more subjects required (therefore more costly)</a:t>
            </a:r>
            <a:endParaRPr lang="en-GB" dirty="0">
              <a:ea typeface="ＭＳ Ｐゴシック" charset="0"/>
            </a:endParaRPr>
          </a:p>
          <a:p>
            <a:pPr>
              <a:tabLst>
                <a:tab pos="574675" algn="l"/>
                <a:tab pos="1147763" algn="l"/>
              </a:tabLst>
              <a:defRPr/>
            </a:pPr>
            <a:r>
              <a:rPr lang="en-GB" dirty="0">
                <a:ea typeface="ＭＳ Ｐゴシック" charset="0"/>
              </a:rPr>
              <a:t>	- user </a:t>
            </a:r>
            <a:r>
              <a:rPr lang="en-US" dirty="0">
                <a:ea typeface="ＭＳ Ｐゴシック" charset="0"/>
              </a:rPr>
              <a:t>variation can bias results.</a:t>
            </a:r>
            <a:endParaRPr lang="en-US" dirty="0">
              <a:ea typeface="ＭＳ Ｐゴシック" charset="0"/>
            </a:endParaRPr>
          </a:p>
        </p:txBody>
      </p:sp>
      <p:sp>
        <p:nvSpPr>
          <p:cNvPr id="6" name="Title 5"/>
          <p:cNvSpPr>
            <a:spLocks noGrp="1"/>
          </p:cNvSpPr>
          <p:nvPr>
            <p:ph type="title"/>
          </p:nvPr>
        </p:nvSpPr>
        <p:spPr>
          <a:xfrm>
            <a:off x="457200" y="370390"/>
            <a:ext cx="8229600" cy="1220666"/>
          </a:xfrm>
        </p:spPr>
        <p:txBody>
          <a:bodyPr/>
          <a:lstStyle/>
          <a:p>
            <a:r>
              <a:rPr lang="en-US" dirty="0" smtClean="0"/>
              <a:t>Experimental Factors (</a:t>
            </a:r>
            <a:r>
              <a:rPr lang="en-US" dirty="0" err="1" smtClean="0"/>
              <a:t>cont</a:t>
            </a:r>
            <a:r>
              <a:rPr lang="en-US" dirty="0" smtClean="0"/>
              <a:t>)</a:t>
            </a:r>
            <a:endParaRPr lang="en-US" dirty="0"/>
          </a:p>
        </p:txBody>
      </p:sp>
    </p:spTree>
    <p:extLst>
      <p:ext uri="{BB962C8B-B14F-4D97-AF65-F5344CB8AC3E}">
        <p14:creationId xmlns:p14="http://schemas.microsoft.com/office/powerpoint/2010/main" val="22001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r>
              <a:rPr lang="en-US" altLang="x-none" dirty="0"/>
              <a:t>paper and pencil -- cheap,  limited to writing speed</a:t>
            </a:r>
          </a:p>
          <a:p>
            <a:r>
              <a:rPr lang="en-US" altLang="x-none" dirty="0"/>
              <a:t>audio – </a:t>
            </a:r>
          </a:p>
          <a:p>
            <a:r>
              <a:rPr lang="en-US" altLang="x-none" dirty="0"/>
              <a:t>good for think aloud,  di</a:t>
            </a:r>
            <a:r>
              <a:rPr lang="en-GB" altLang="x-none" dirty="0" err="1"/>
              <a:t>ff</a:t>
            </a:r>
            <a:r>
              <a:rPr lang="en-US" altLang="x-none" dirty="0"/>
              <a:t>cult to match with other protocols</a:t>
            </a:r>
          </a:p>
          <a:p>
            <a:r>
              <a:rPr lang="en-US" altLang="x-none" dirty="0"/>
              <a:t>video --</a:t>
            </a:r>
          </a:p>
          <a:p>
            <a:r>
              <a:rPr lang="en-US" altLang="x-none" dirty="0"/>
              <a:t>	accurate and realistic,  needs special equipment,  obtrusive</a:t>
            </a:r>
          </a:p>
          <a:p>
            <a:r>
              <a:rPr lang="en-US" altLang="x-none" dirty="0"/>
              <a:t>Log files --</a:t>
            </a:r>
          </a:p>
          <a:p>
            <a:r>
              <a:rPr lang="en-US" altLang="x-none" dirty="0"/>
              <a:t>	automatic and unobtrusive</a:t>
            </a:r>
          </a:p>
          <a:p>
            <a:r>
              <a:rPr lang="en-US" altLang="x-none" dirty="0"/>
              <a:t>	large amounts of data difficult to analyze</a:t>
            </a:r>
          </a:p>
          <a:p>
            <a:r>
              <a:rPr lang="en-US" altLang="x-none" dirty="0"/>
              <a:t>user notebooks --</a:t>
            </a:r>
          </a:p>
          <a:p>
            <a:r>
              <a:rPr lang="en-US" altLang="x-none" dirty="0"/>
              <a:t>	coarse and subjective, useful insights </a:t>
            </a:r>
          </a:p>
          <a:p>
            <a:r>
              <a:rPr lang="en-US" altLang="x-none" dirty="0"/>
              <a:t>	good for longitudinal studies</a:t>
            </a:r>
          </a:p>
          <a:p>
            <a:r>
              <a:rPr lang="en-US" altLang="x-none" dirty="0"/>
              <a:t>Transcription of audio and video di</a:t>
            </a:r>
            <a:r>
              <a:rPr lang="en-GB" altLang="x-none" dirty="0" err="1"/>
              <a:t>ffi</a:t>
            </a:r>
            <a:r>
              <a:rPr lang="en-US" altLang="x-none" dirty="0"/>
              <a:t>cult and</a:t>
            </a:r>
            <a:r>
              <a:rPr lang="en-GB" altLang="x-none" dirty="0"/>
              <a:t> </a:t>
            </a:r>
            <a:r>
              <a:rPr lang="en-US" altLang="x-none" dirty="0"/>
              <a:t>requires skill.</a:t>
            </a:r>
          </a:p>
          <a:p>
            <a:r>
              <a:rPr lang="en-US" altLang="x-none" dirty="0"/>
              <a:t>Some automatic support tools available</a:t>
            </a:r>
          </a:p>
          <a:p>
            <a:endParaRPr lang="en-US" dirty="0"/>
          </a:p>
        </p:txBody>
      </p:sp>
      <p:sp>
        <p:nvSpPr>
          <p:cNvPr id="6" name="Title 5"/>
          <p:cNvSpPr>
            <a:spLocks noGrp="1"/>
          </p:cNvSpPr>
          <p:nvPr>
            <p:ph type="title"/>
          </p:nvPr>
        </p:nvSpPr>
        <p:spPr>
          <a:xfrm>
            <a:off x="457200" y="376998"/>
            <a:ext cx="8229600" cy="1214057"/>
          </a:xfrm>
        </p:spPr>
        <p:txBody>
          <a:bodyPr/>
          <a:lstStyle/>
          <a:p>
            <a:r>
              <a:rPr lang="en-US" dirty="0" smtClean="0"/>
              <a:t>Data Collection Techniques</a:t>
            </a:r>
            <a:endParaRPr lang="en-US" dirty="0"/>
          </a:p>
        </p:txBody>
      </p:sp>
    </p:spTree>
    <p:extLst>
      <p:ext uri="{BB962C8B-B14F-4D97-AF65-F5344CB8AC3E}">
        <p14:creationId xmlns:p14="http://schemas.microsoft.com/office/powerpoint/2010/main" val="196375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x-none" dirty="0"/>
              <a:t>Total task time</a:t>
            </a:r>
          </a:p>
          <a:p>
            <a:r>
              <a:rPr lang="en-US" altLang="x-none" dirty="0"/>
              <a:t>User </a:t>
            </a:r>
            <a:r>
              <a:rPr lang="ja-JP" altLang="en-US" dirty="0">
                <a:latin typeface="Arial" charset="0"/>
              </a:rPr>
              <a:t>“</a:t>
            </a:r>
            <a:r>
              <a:rPr lang="en-US" altLang="ja-JP" dirty="0"/>
              <a:t>think time</a:t>
            </a:r>
            <a:r>
              <a:rPr lang="ja-JP" altLang="en-US" dirty="0">
                <a:latin typeface="Arial" charset="0"/>
              </a:rPr>
              <a:t>”</a:t>
            </a:r>
            <a:r>
              <a:rPr lang="en-US" altLang="ja-JP" dirty="0"/>
              <a:t> </a:t>
            </a:r>
          </a:p>
          <a:p>
            <a:r>
              <a:rPr lang="en-US" altLang="x-none" dirty="0"/>
              <a:t>Time spent not moving toward goal</a:t>
            </a:r>
          </a:p>
          <a:p>
            <a:endParaRPr lang="en-US" altLang="x-none" dirty="0"/>
          </a:p>
          <a:p>
            <a:r>
              <a:rPr lang="en-US" altLang="x-none" dirty="0"/>
              <a:t>Ratio of successful actions/errors</a:t>
            </a:r>
          </a:p>
          <a:p>
            <a:r>
              <a:rPr lang="en-US" altLang="x-none" dirty="0"/>
              <a:t>Commands used/not used</a:t>
            </a:r>
          </a:p>
          <a:p>
            <a:endParaRPr lang="en-US" altLang="x-none" dirty="0"/>
          </a:p>
          <a:p>
            <a:r>
              <a:rPr lang="en-US" altLang="x-none" dirty="0"/>
              <a:t>frequency of user expression of:</a:t>
            </a:r>
          </a:p>
          <a:p>
            <a:r>
              <a:rPr lang="en-US" altLang="x-none" dirty="0"/>
              <a:t>	confusion, frustration, satisfaction</a:t>
            </a:r>
          </a:p>
          <a:p>
            <a:r>
              <a:rPr lang="en-US" altLang="x-none" dirty="0"/>
              <a:t>frequency of reference to manuals/help system</a:t>
            </a:r>
          </a:p>
          <a:p>
            <a:r>
              <a:rPr lang="en-US" altLang="x-none" dirty="0"/>
              <a:t>percent of time such reference provided the needed answer</a:t>
            </a:r>
          </a:p>
          <a:p>
            <a:endParaRPr lang="en-US" dirty="0"/>
          </a:p>
        </p:txBody>
      </p:sp>
      <p:sp>
        <p:nvSpPr>
          <p:cNvPr id="3" name="Title 2"/>
          <p:cNvSpPr>
            <a:spLocks noGrp="1"/>
          </p:cNvSpPr>
          <p:nvPr>
            <p:ph type="title"/>
          </p:nvPr>
        </p:nvSpPr>
        <p:spPr/>
        <p:txBody>
          <a:bodyPr>
            <a:noAutofit/>
          </a:bodyPr>
          <a:lstStyle/>
          <a:p>
            <a:r>
              <a:rPr lang="en-US" altLang="x-none" sz="3600" dirty="0">
                <a:ea typeface="ＭＳ Ｐゴシック" charset="-128"/>
              </a:rPr>
              <a:t>Summative Evaluation</a:t>
            </a:r>
            <a:br>
              <a:rPr lang="en-US" altLang="x-none" sz="3600" dirty="0">
                <a:ea typeface="ＭＳ Ｐゴシック" charset="-128"/>
              </a:rPr>
            </a:br>
            <a:r>
              <a:rPr lang="en-US" altLang="x-none" sz="3200" dirty="0">
                <a:ea typeface="ＭＳ Ｐゴシック" charset="-128"/>
              </a:rPr>
              <a:t>What to measure (and it</a:t>
            </a:r>
            <a:r>
              <a:rPr lang="en-US" altLang="en-US" sz="3200" dirty="0">
                <a:ea typeface="ＭＳ Ｐゴシック" charset="-128"/>
              </a:rPr>
              <a:t>’</a:t>
            </a:r>
            <a:r>
              <a:rPr lang="en-US" altLang="ja-JP" sz="3200" dirty="0">
                <a:ea typeface="ＭＳ Ｐゴシック" charset="-128"/>
              </a:rPr>
              <a:t>s relationship to usability elements)</a:t>
            </a:r>
            <a:endParaRPr lang="en-US" sz="3200" dirty="0"/>
          </a:p>
        </p:txBody>
      </p:sp>
    </p:spTree>
    <p:extLst>
      <p:ext uri="{BB962C8B-B14F-4D97-AF65-F5344CB8AC3E}">
        <p14:creationId xmlns:p14="http://schemas.microsoft.com/office/powerpoint/2010/main" val="214666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altLang="x-none" dirty="0"/>
              <a:t>Measuring learnability</a:t>
            </a:r>
          </a:p>
          <a:p>
            <a:r>
              <a:rPr lang="en-US" altLang="x-none" dirty="0"/>
              <a:t>	Time to complete a set of tasks by novice</a:t>
            </a:r>
          </a:p>
          <a:p>
            <a:r>
              <a:rPr lang="en-US" altLang="x-none" dirty="0"/>
              <a:t>	Learnability/efficiency trade-off</a:t>
            </a:r>
          </a:p>
          <a:p>
            <a:r>
              <a:rPr lang="en-US" altLang="x-none" dirty="0"/>
              <a:t>Measuring efficiency</a:t>
            </a:r>
          </a:p>
          <a:p>
            <a:r>
              <a:rPr lang="en-US" altLang="x-none" dirty="0"/>
              <a:t>	Time to complete a set of tasks by expert</a:t>
            </a:r>
          </a:p>
          <a:p>
            <a:r>
              <a:rPr lang="en-US" altLang="x-none" dirty="0"/>
              <a:t>	How to define and locate </a:t>
            </a:r>
            <a:r>
              <a:rPr lang="ja-JP" altLang="en-US" dirty="0">
                <a:latin typeface="Arial" charset="0"/>
              </a:rPr>
              <a:t>“</a:t>
            </a:r>
            <a:r>
              <a:rPr lang="en-US" altLang="ja-JP" dirty="0"/>
              <a:t>experienced</a:t>
            </a:r>
            <a:r>
              <a:rPr lang="ja-JP" altLang="en-US" dirty="0">
                <a:latin typeface="Arial" charset="0"/>
              </a:rPr>
              <a:t>”</a:t>
            </a:r>
            <a:r>
              <a:rPr lang="en-US" altLang="ja-JP" dirty="0"/>
              <a:t> users</a:t>
            </a:r>
          </a:p>
          <a:p>
            <a:r>
              <a:rPr lang="en-US" altLang="x-none" dirty="0"/>
              <a:t>Measuring memorability</a:t>
            </a:r>
          </a:p>
          <a:p>
            <a:r>
              <a:rPr lang="en-US" altLang="x-none" dirty="0"/>
              <a:t>	The most difficult, since </a:t>
            </a:r>
            <a:r>
              <a:rPr lang="ja-JP" altLang="en-US" dirty="0">
                <a:latin typeface="Arial" charset="0"/>
              </a:rPr>
              <a:t>“</a:t>
            </a:r>
            <a:r>
              <a:rPr lang="en-US" altLang="ja-JP" dirty="0"/>
              <a:t>casual</a:t>
            </a:r>
            <a:r>
              <a:rPr lang="ja-JP" altLang="en-US" dirty="0">
                <a:latin typeface="Arial" charset="0"/>
              </a:rPr>
              <a:t>”</a:t>
            </a:r>
            <a:r>
              <a:rPr lang="en-US" altLang="ja-JP" dirty="0"/>
              <a:t> users are hard</a:t>
            </a:r>
          </a:p>
          <a:p>
            <a:r>
              <a:rPr lang="en-US" altLang="x-none" dirty="0"/>
              <a:t>		to find for experiments</a:t>
            </a:r>
          </a:p>
          <a:p>
            <a:r>
              <a:rPr lang="en-US" altLang="x-none" dirty="0"/>
              <a:t>	Memory quizzes may be misleading</a:t>
            </a:r>
          </a:p>
          <a:p>
            <a:endParaRPr lang="en-US" dirty="0"/>
          </a:p>
        </p:txBody>
      </p:sp>
      <p:sp>
        <p:nvSpPr>
          <p:cNvPr id="30721" name="Rectangle 2"/>
          <p:cNvSpPr>
            <a:spLocks noGrp="1" noChangeArrowheads="1"/>
          </p:cNvSpPr>
          <p:nvPr>
            <p:ph type="title"/>
          </p:nvPr>
        </p:nvSpPr>
        <p:spPr/>
        <p:txBody>
          <a:bodyPr>
            <a:normAutofit/>
          </a:bodyPr>
          <a:lstStyle/>
          <a:p>
            <a:pPr eaLnBrk="1" hangingPunct="1"/>
            <a:r>
              <a:rPr lang="en-US" altLang="x-none" sz="3600" dirty="0">
                <a:ea typeface="ＭＳ Ｐゴシック" charset="-128"/>
              </a:rPr>
              <a:t>Measuring User Performance</a:t>
            </a:r>
          </a:p>
        </p:txBody>
      </p:sp>
    </p:spTree>
    <p:extLst>
      <p:ext uri="{BB962C8B-B14F-4D97-AF65-F5344CB8AC3E}">
        <p14:creationId xmlns:p14="http://schemas.microsoft.com/office/powerpoint/2010/main" val="153307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x-none" dirty="0"/>
              <a:t>Users are active members of the design </a:t>
            </a:r>
            <a:r>
              <a:rPr lang="en-US" altLang="x-none" dirty="0" smtClean="0"/>
              <a:t>team</a:t>
            </a:r>
          </a:p>
          <a:p>
            <a:pPr marL="0" indent="0">
              <a:buNone/>
            </a:pPr>
            <a:endParaRPr lang="en-GB" altLang="x-none" dirty="0"/>
          </a:p>
          <a:p>
            <a:r>
              <a:rPr lang="en-US" altLang="x-none" dirty="0"/>
              <a:t>Characteristics</a:t>
            </a:r>
          </a:p>
          <a:p>
            <a:pPr lvl="1"/>
            <a:r>
              <a:rPr lang="en-US" altLang="x-none" dirty="0" smtClean="0"/>
              <a:t>context </a:t>
            </a:r>
            <a:r>
              <a:rPr lang="en-US" altLang="x-none" dirty="0"/>
              <a:t>and task oriented rather than system oriented</a:t>
            </a:r>
          </a:p>
          <a:p>
            <a:pPr lvl="1"/>
            <a:r>
              <a:rPr lang="en-US" altLang="x-none" dirty="0" smtClean="0"/>
              <a:t>collaborative</a:t>
            </a:r>
            <a:endParaRPr lang="en-US" altLang="x-none" dirty="0"/>
          </a:p>
          <a:p>
            <a:pPr lvl="1"/>
            <a:r>
              <a:rPr lang="en-US" altLang="x-none" dirty="0" smtClean="0"/>
              <a:t>iterative </a:t>
            </a:r>
            <a:r>
              <a:rPr lang="en-US" altLang="x-none" dirty="0"/>
              <a:t>– but tends to occur at earl</a:t>
            </a:r>
          </a:p>
          <a:p>
            <a:r>
              <a:rPr lang="en-US" altLang="x-none" dirty="0"/>
              <a:t>Methods</a:t>
            </a:r>
          </a:p>
          <a:p>
            <a:pPr lvl="1"/>
            <a:r>
              <a:rPr lang="en-US" altLang="x-none" dirty="0" smtClean="0"/>
              <a:t>brain-storming </a:t>
            </a:r>
            <a:r>
              <a:rPr lang="en-US" altLang="x-none" dirty="0"/>
              <a:t>(</a:t>
            </a:r>
            <a:r>
              <a:rPr lang="ja-JP" altLang="en-US" dirty="0">
                <a:latin typeface="Arial" charset="0"/>
              </a:rPr>
              <a:t>“</a:t>
            </a:r>
            <a:r>
              <a:rPr lang="en-US" altLang="ja-JP" dirty="0"/>
              <a:t>focus groups</a:t>
            </a:r>
            <a:r>
              <a:rPr lang="ja-JP" altLang="en-US" dirty="0">
                <a:latin typeface="Arial" charset="0"/>
              </a:rPr>
              <a:t>”</a:t>
            </a:r>
            <a:r>
              <a:rPr lang="en-US" altLang="ja-JP" dirty="0"/>
              <a:t>)</a:t>
            </a:r>
          </a:p>
          <a:p>
            <a:pPr lvl="1"/>
            <a:r>
              <a:rPr lang="en-US" altLang="x-none" dirty="0" smtClean="0"/>
              <a:t>storyboarding</a:t>
            </a:r>
            <a:endParaRPr lang="en-US" altLang="x-none" dirty="0"/>
          </a:p>
          <a:p>
            <a:pPr lvl="1"/>
            <a:r>
              <a:rPr lang="en-US" altLang="x-none" dirty="0" smtClean="0"/>
              <a:t>workshops</a:t>
            </a:r>
            <a:endParaRPr lang="en-US" altLang="x-none" dirty="0"/>
          </a:p>
          <a:p>
            <a:pPr lvl="1"/>
            <a:r>
              <a:rPr lang="en-US" altLang="x-none" dirty="0" smtClean="0"/>
              <a:t>pencil </a:t>
            </a:r>
            <a:r>
              <a:rPr lang="en-US" altLang="x-none" dirty="0"/>
              <a:t>and paper exercises</a:t>
            </a:r>
          </a:p>
          <a:p>
            <a:endParaRPr lang="en-US" dirty="0"/>
          </a:p>
        </p:txBody>
      </p:sp>
      <p:sp>
        <p:nvSpPr>
          <p:cNvPr id="3" name="Title 2"/>
          <p:cNvSpPr>
            <a:spLocks noGrp="1"/>
          </p:cNvSpPr>
          <p:nvPr>
            <p:ph type="title"/>
          </p:nvPr>
        </p:nvSpPr>
        <p:spPr/>
        <p:txBody>
          <a:bodyPr>
            <a:normAutofit fontScale="90000"/>
          </a:bodyPr>
          <a:lstStyle/>
          <a:p>
            <a:r>
              <a:rPr lang="en-US" dirty="0">
                <a:ea typeface="ＭＳ Ｐゴシック" charset="0"/>
              </a:rPr>
              <a:t>Participatory or User-centered </a:t>
            </a:r>
            <a:r>
              <a:rPr lang="en-US" dirty="0" smtClean="0">
                <a:ea typeface="ＭＳ Ｐゴシック" charset="0"/>
              </a:rPr>
              <a:t>Design</a:t>
            </a:r>
            <a:endParaRPr lang="en-US" dirty="0"/>
          </a:p>
        </p:txBody>
      </p:sp>
    </p:spTree>
    <p:extLst>
      <p:ext uri="{BB962C8B-B14F-4D97-AF65-F5344CB8AC3E}">
        <p14:creationId xmlns:p14="http://schemas.microsoft.com/office/powerpoint/2010/main" val="447102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eaLnBrk="0" hangingPunct="0">
              <a:defRPr/>
            </a:pPr>
            <a:r>
              <a:rPr lang="en-US" dirty="0" smtClean="0">
                <a:ea typeface="ＭＳ Ｐゴシック" charset="0"/>
              </a:rPr>
              <a:t>Measuring </a:t>
            </a:r>
            <a:r>
              <a:rPr lang="en-US" dirty="0">
                <a:ea typeface="ＭＳ Ｐゴシック" charset="0"/>
              </a:rPr>
              <a:t>user satisfaction</a:t>
            </a:r>
          </a:p>
          <a:p>
            <a:pPr eaLnBrk="0" hangingPunct="0">
              <a:defRPr/>
            </a:pPr>
            <a:r>
              <a:rPr lang="en-US" dirty="0">
                <a:ea typeface="ＭＳ Ｐゴシック" charset="0"/>
              </a:rPr>
              <a:t>	Likert scale (agree or disagree)</a:t>
            </a:r>
          </a:p>
          <a:p>
            <a:pPr eaLnBrk="0" hangingPunct="0">
              <a:defRPr/>
            </a:pPr>
            <a:r>
              <a:rPr lang="en-US" dirty="0">
                <a:ea typeface="ＭＳ Ｐゴシック" charset="0"/>
              </a:rPr>
              <a:t>	Semantic differential scale</a:t>
            </a:r>
          </a:p>
          <a:p>
            <a:pPr eaLnBrk="0" hangingPunct="0">
              <a:defRPr/>
            </a:pPr>
            <a:r>
              <a:rPr lang="en-US" dirty="0">
                <a:ea typeface="ＭＳ Ｐゴシック" charset="0"/>
              </a:rPr>
              <a:t>	Physiological measure of stress</a:t>
            </a:r>
          </a:p>
          <a:p>
            <a:pPr eaLnBrk="0" hangingPunct="0">
              <a:defRPr/>
            </a:pPr>
            <a:r>
              <a:rPr lang="en-US" dirty="0">
                <a:ea typeface="ＭＳ Ｐゴシック" charset="0"/>
              </a:rPr>
              <a:t>Measuring errors</a:t>
            </a:r>
          </a:p>
          <a:p>
            <a:pPr eaLnBrk="0" hangingPunct="0">
              <a:defRPr/>
            </a:pPr>
            <a:r>
              <a:rPr lang="en-US" dirty="0">
                <a:ea typeface="ＭＳ Ｐゴシック" charset="0"/>
              </a:rPr>
              <a:t>	Classification of minor v. serious	</a:t>
            </a:r>
          </a:p>
          <a:p>
            <a:endParaRPr lang="en-US" dirty="0"/>
          </a:p>
        </p:txBody>
      </p:sp>
      <p:sp>
        <p:nvSpPr>
          <p:cNvPr id="31745" name="Rectangle 2"/>
          <p:cNvSpPr>
            <a:spLocks noGrp="1" noChangeArrowheads="1"/>
          </p:cNvSpPr>
          <p:nvPr>
            <p:ph type="title"/>
          </p:nvPr>
        </p:nvSpPr>
        <p:spPr/>
        <p:txBody>
          <a:bodyPr>
            <a:normAutofit/>
          </a:bodyPr>
          <a:lstStyle/>
          <a:p>
            <a:pPr eaLnBrk="1" hangingPunct="1"/>
            <a:r>
              <a:rPr lang="en-US" altLang="x-none" sz="3600" dirty="0">
                <a:ea typeface="ＭＳ Ｐゴシック" charset="-128"/>
              </a:rPr>
              <a:t>Measuring User Performance (cont.)</a:t>
            </a:r>
          </a:p>
        </p:txBody>
      </p:sp>
    </p:spTree>
    <p:extLst>
      <p:ext uri="{BB962C8B-B14F-4D97-AF65-F5344CB8AC3E}">
        <p14:creationId xmlns:p14="http://schemas.microsoft.com/office/powerpoint/2010/main" val="853232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altLang="x-none" dirty="0"/>
              <a:t>Reliability means repeatability.  Statistical significance is a </a:t>
            </a:r>
            <a:br>
              <a:rPr lang="en-US" altLang="x-none" dirty="0"/>
            </a:br>
            <a:r>
              <a:rPr lang="en-US" altLang="x-none" dirty="0"/>
              <a:t>measure of reliability</a:t>
            </a:r>
          </a:p>
          <a:p>
            <a:endParaRPr lang="en-US" altLang="x-none" dirty="0"/>
          </a:p>
          <a:p>
            <a:r>
              <a:rPr lang="en-US" altLang="x-none" dirty="0"/>
              <a:t>Validity means will the results transfer into a real-life situation.</a:t>
            </a:r>
          </a:p>
          <a:p>
            <a:r>
              <a:rPr lang="en-US" altLang="x-none" dirty="0"/>
              <a:t>It depends on matching the users, task, environment</a:t>
            </a:r>
          </a:p>
          <a:p>
            <a:endParaRPr lang="en-US" altLang="x-none" dirty="0"/>
          </a:p>
          <a:p>
            <a:r>
              <a:rPr lang="en-US" altLang="x-none" dirty="0"/>
              <a:t>Reliability - difficult to achieve because of high variability</a:t>
            </a:r>
          </a:p>
          <a:p>
            <a:r>
              <a:rPr lang="en-US" altLang="x-none" dirty="0"/>
              <a:t>  in individual user performance</a:t>
            </a:r>
          </a:p>
          <a:p>
            <a:endParaRPr lang="en-US" altLang="x-none" dirty="0"/>
          </a:p>
          <a:p>
            <a:r>
              <a:rPr lang="en-US" altLang="x-none" dirty="0"/>
              <a:t>Validity – difficult to achieve because real-world users, </a:t>
            </a:r>
            <a:br>
              <a:rPr lang="en-US" altLang="x-none" dirty="0"/>
            </a:br>
            <a:r>
              <a:rPr lang="en-US" altLang="x-none" dirty="0"/>
              <a:t>   environment and tasks difficult to duplicate in laboratory</a:t>
            </a:r>
          </a:p>
          <a:p>
            <a:endParaRPr lang="en-US" altLang="x-none" dirty="0"/>
          </a:p>
          <a:p>
            <a:r>
              <a:rPr lang="en-US" altLang="x-none" dirty="0"/>
              <a:t>within-groups v. between-groups – impact on reliability &amp; validity</a:t>
            </a:r>
          </a:p>
          <a:p>
            <a:endParaRPr lang="en-US" dirty="0"/>
          </a:p>
        </p:txBody>
      </p:sp>
      <p:sp>
        <p:nvSpPr>
          <p:cNvPr id="32769" name="Rectangle 2"/>
          <p:cNvSpPr>
            <a:spLocks noGrp="1" noChangeArrowheads="1"/>
          </p:cNvSpPr>
          <p:nvPr>
            <p:ph type="title"/>
          </p:nvPr>
        </p:nvSpPr>
        <p:spPr/>
        <p:txBody>
          <a:bodyPr>
            <a:normAutofit/>
          </a:bodyPr>
          <a:lstStyle/>
          <a:p>
            <a:pPr eaLnBrk="1" hangingPunct="1"/>
            <a:r>
              <a:rPr lang="en-US" altLang="x-none" sz="4000" dirty="0">
                <a:ea typeface="ＭＳ Ｐゴシック" charset="-128"/>
              </a:rPr>
              <a:t>Reliability and Validity</a:t>
            </a:r>
          </a:p>
        </p:txBody>
      </p:sp>
    </p:spTree>
    <p:extLst>
      <p:ext uri="{BB962C8B-B14F-4D97-AF65-F5344CB8AC3E}">
        <p14:creationId xmlns:p14="http://schemas.microsoft.com/office/powerpoint/2010/main" val="1522064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x-none" dirty="0"/>
              <a:t>Unclear - the planned method for using the system is </a:t>
            </a:r>
            <a:r>
              <a:rPr lang="en-US" altLang="x-none" dirty="0" smtClean="0"/>
              <a:t>not readily </a:t>
            </a:r>
            <a:r>
              <a:rPr lang="en-US" altLang="x-none" dirty="0"/>
              <a:t>understood or remembered (task, mechanism, visual)</a:t>
            </a:r>
          </a:p>
          <a:p>
            <a:endParaRPr lang="en-US" altLang="x-none" dirty="0"/>
          </a:p>
          <a:p>
            <a:r>
              <a:rPr lang="en-US" altLang="x-none" dirty="0"/>
              <a:t>Error-prone - the design leads users to stray from </a:t>
            </a:r>
            <a:r>
              <a:rPr lang="en-US" altLang="x-none" dirty="0" smtClean="0"/>
              <a:t>the correct </a:t>
            </a:r>
            <a:r>
              <a:rPr lang="en-US" altLang="x-none" dirty="0"/>
              <a:t>operation of the system (task, mechanism, visual)</a:t>
            </a:r>
          </a:p>
          <a:p>
            <a:endParaRPr lang="en-US" altLang="x-none" dirty="0"/>
          </a:p>
          <a:p>
            <a:r>
              <a:rPr lang="en-US" altLang="x-none" dirty="0"/>
              <a:t>Mechanism overhead - the mechanism design creates </a:t>
            </a:r>
            <a:r>
              <a:rPr lang="en-US" altLang="x-none" dirty="0" smtClean="0"/>
              <a:t>awkward work </a:t>
            </a:r>
            <a:r>
              <a:rPr lang="en-US" altLang="x-none" dirty="0"/>
              <a:t>flow patterns that slow down or distract users.</a:t>
            </a:r>
          </a:p>
          <a:p>
            <a:endParaRPr lang="en-US" altLang="x-none" dirty="0"/>
          </a:p>
          <a:p>
            <a:r>
              <a:rPr lang="en-US" altLang="x-none" dirty="0"/>
              <a:t>Environment clash - the design of the system does not fit well </a:t>
            </a:r>
            <a:br>
              <a:rPr lang="en-US" altLang="x-none" dirty="0"/>
            </a:br>
            <a:r>
              <a:rPr lang="en-US" altLang="x-none" dirty="0"/>
              <a:t>with the users</a:t>
            </a:r>
            <a:r>
              <a:rPr lang="ja-JP" altLang="en-US" dirty="0">
                <a:latin typeface="Arial" charset="0"/>
              </a:rPr>
              <a:t>’</a:t>
            </a:r>
            <a:r>
              <a:rPr lang="en-US" altLang="ja-JP" dirty="0"/>
              <a:t> overall work processes (task, mechanism, visual)</a:t>
            </a:r>
          </a:p>
          <a:p>
            <a:r>
              <a:rPr lang="en-US" altLang="x-none" dirty="0"/>
              <a:t>	Ex: incomplete transaction cannot be saved</a:t>
            </a:r>
          </a:p>
          <a:p>
            <a:endParaRPr lang="en-US" dirty="0"/>
          </a:p>
        </p:txBody>
      </p:sp>
      <p:sp>
        <p:nvSpPr>
          <p:cNvPr id="3" name="Title 2"/>
          <p:cNvSpPr>
            <a:spLocks noGrp="1"/>
          </p:cNvSpPr>
          <p:nvPr>
            <p:ph type="title"/>
          </p:nvPr>
        </p:nvSpPr>
        <p:spPr/>
        <p:txBody>
          <a:bodyPr>
            <a:normAutofit fontScale="90000"/>
          </a:bodyPr>
          <a:lstStyle/>
          <a:p>
            <a:r>
              <a:rPr lang="en-US" sz="4800" dirty="0"/>
              <a:t>Formative Evaluation</a:t>
            </a:r>
            <a:br>
              <a:rPr lang="en-US" sz="4800" dirty="0"/>
            </a:br>
            <a:r>
              <a:rPr lang="en-US" dirty="0"/>
              <a:t>What is a Usability Problem?</a:t>
            </a:r>
          </a:p>
        </p:txBody>
      </p:sp>
    </p:spTree>
    <p:extLst>
      <p:ext uri="{BB962C8B-B14F-4D97-AF65-F5344CB8AC3E}">
        <p14:creationId xmlns:p14="http://schemas.microsoft.com/office/powerpoint/2010/main" val="121314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buFont typeface="+mj-lt"/>
              <a:buAutoNum type="arabicPeriod"/>
            </a:pPr>
            <a:r>
              <a:rPr lang="en-US" dirty="0" smtClean="0">
                <a:ea typeface="ＭＳ Ｐゴシック" charset="0"/>
              </a:rPr>
              <a:t>Stage </a:t>
            </a:r>
            <a:r>
              <a:rPr lang="en-US" dirty="0">
                <a:ea typeface="ＭＳ Ｐゴシック" charset="0"/>
              </a:rPr>
              <a:t>of the </a:t>
            </a:r>
            <a:r>
              <a:rPr lang="en-US" dirty="0" smtClean="0">
                <a:ea typeface="ＭＳ Ｐゴシック" charset="0"/>
              </a:rPr>
              <a:t>design</a:t>
            </a:r>
          </a:p>
          <a:p>
            <a:pPr marL="457200" indent="-457200">
              <a:buFont typeface="+mj-lt"/>
              <a:buAutoNum type="arabicPeriod"/>
            </a:pPr>
            <a:r>
              <a:rPr lang="en-US" dirty="0">
                <a:ea typeface="ＭＳ Ｐゴシック" charset="0"/>
              </a:rPr>
              <a:t>UI inspection methods vs. usability testing</a:t>
            </a:r>
          </a:p>
          <a:p>
            <a:endParaRPr lang="en-US" dirty="0">
              <a:ea typeface="ＭＳ Ｐゴシック" charset="0"/>
            </a:endParaRPr>
          </a:p>
          <a:p>
            <a:pPr>
              <a:defRPr/>
            </a:pPr>
            <a:r>
              <a:rPr lang="en-US" dirty="0">
                <a:ea typeface="ＭＳ Ｐゴシック" charset="0"/>
              </a:rPr>
              <a:t>These parameters influence:</a:t>
            </a:r>
          </a:p>
          <a:p>
            <a:pPr lvl="1">
              <a:defRPr/>
            </a:pPr>
            <a:r>
              <a:rPr lang="en-US" dirty="0" smtClean="0">
                <a:ea typeface="ＭＳ Ｐゴシック" charset="0"/>
              </a:rPr>
              <a:t>how </a:t>
            </a:r>
            <a:r>
              <a:rPr lang="en-US" dirty="0">
                <a:ea typeface="ＭＳ Ｐゴシック" charset="0"/>
              </a:rPr>
              <a:t>the design is represented to evaluators</a:t>
            </a:r>
          </a:p>
          <a:p>
            <a:pPr lvl="1">
              <a:defRPr/>
            </a:pPr>
            <a:r>
              <a:rPr lang="en-US" dirty="0" smtClean="0">
                <a:ea typeface="ＭＳ Ｐゴシック" charset="0"/>
              </a:rPr>
              <a:t>documents/deliverables </a:t>
            </a:r>
            <a:r>
              <a:rPr lang="en-US" dirty="0">
                <a:ea typeface="ＭＳ Ｐゴシック" charset="0"/>
              </a:rPr>
              <a:t>required</a:t>
            </a:r>
          </a:p>
          <a:p>
            <a:pPr lvl="1">
              <a:defRPr/>
            </a:pPr>
            <a:r>
              <a:rPr lang="en-US" dirty="0" smtClean="0">
                <a:ea typeface="ＭＳ Ｐゴシック" charset="0"/>
              </a:rPr>
              <a:t>need </a:t>
            </a:r>
            <a:r>
              <a:rPr lang="en-US" dirty="0">
                <a:ea typeface="ＭＳ Ｐゴシック" charset="0"/>
              </a:rPr>
              <a:t>for resources (personnel, equipment, lab)</a:t>
            </a:r>
          </a:p>
          <a:p>
            <a:pPr lvl="1">
              <a:defRPr/>
            </a:pPr>
            <a:r>
              <a:rPr lang="en-US" dirty="0" smtClean="0">
                <a:ea typeface="ＭＳ Ｐゴシック" charset="0"/>
              </a:rPr>
              <a:t>methodology</a:t>
            </a:r>
            <a:endParaRPr lang="en-US" dirty="0">
              <a:ea typeface="ＭＳ Ｐゴシック" charset="0"/>
            </a:endParaRPr>
          </a:p>
          <a:p>
            <a:pPr lvl="2">
              <a:defRPr/>
            </a:pPr>
            <a:r>
              <a:rPr lang="en-US" dirty="0" smtClean="0">
                <a:ea typeface="ＭＳ Ｐゴシック" charset="0"/>
              </a:rPr>
              <a:t>for </a:t>
            </a:r>
            <a:r>
              <a:rPr lang="en-US" dirty="0">
                <a:ea typeface="ＭＳ Ｐゴシック" charset="0"/>
              </a:rPr>
              <a:t>data gathering</a:t>
            </a:r>
          </a:p>
          <a:p>
            <a:pPr lvl="2">
              <a:defRPr/>
            </a:pPr>
            <a:r>
              <a:rPr lang="en-US" dirty="0" smtClean="0">
                <a:ea typeface="ＭＳ Ｐゴシック" charset="0"/>
              </a:rPr>
              <a:t>for </a:t>
            </a:r>
            <a:r>
              <a:rPr lang="en-US" dirty="0">
                <a:ea typeface="ＭＳ Ｐゴシック" charset="0"/>
              </a:rPr>
              <a:t>analysis of results</a:t>
            </a:r>
          </a:p>
          <a:p>
            <a:endParaRPr lang="en-US" dirty="0"/>
          </a:p>
        </p:txBody>
      </p:sp>
      <p:sp>
        <p:nvSpPr>
          <p:cNvPr id="3" name="Title 2"/>
          <p:cNvSpPr>
            <a:spLocks noGrp="1"/>
          </p:cNvSpPr>
          <p:nvPr>
            <p:ph type="title"/>
          </p:nvPr>
        </p:nvSpPr>
        <p:spPr/>
        <p:txBody>
          <a:bodyPr>
            <a:normAutofit fontScale="90000"/>
          </a:bodyPr>
          <a:lstStyle/>
          <a:p>
            <a:r>
              <a:rPr lang="en-US" dirty="0" smtClean="0">
                <a:ea typeface="ＭＳ Ｐゴシック" charset="0"/>
              </a:rPr>
              <a:t>Two Primary Parameters </a:t>
            </a:r>
            <a:r>
              <a:rPr lang="en-US" dirty="0">
                <a:ea typeface="ＭＳ Ｐゴシック" charset="0"/>
              </a:rPr>
              <a:t>of UI </a:t>
            </a:r>
            <a:r>
              <a:rPr lang="en-US" dirty="0" smtClean="0">
                <a:ea typeface="ＭＳ Ｐゴシック" charset="0"/>
              </a:rPr>
              <a:t>Evaluation Activities</a:t>
            </a:r>
            <a:endParaRPr lang="en-US" dirty="0"/>
          </a:p>
        </p:txBody>
      </p:sp>
    </p:spTree>
    <p:extLst>
      <p:ext uri="{BB962C8B-B14F-4D97-AF65-F5344CB8AC3E}">
        <p14:creationId xmlns:p14="http://schemas.microsoft.com/office/powerpoint/2010/main" val="50376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defRPr/>
            </a:pPr>
            <a:r>
              <a:rPr lang="en-US" dirty="0">
                <a:ea typeface="ＭＳ Ｐゴシック" charset="0"/>
              </a:rPr>
              <a:t>Structured Inspection</a:t>
            </a:r>
          </a:p>
          <a:p>
            <a:pPr>
              <a:defRPr/>
            </a:pPr>
            <a:r>
              <a:rPr lang="en-US" dirty="0">
                <a:ea typeface="ＭＳ Ｐゴシック" charset="0"/>
              </a:rPr>
              <a:t>Interviews</a:t>
            </a:r>
          </a:p>
          <a:p>
            <a:pPr>
              <a:defRPr/>
            </a:pPr>
            <a:r>
              <a:rPr lang="en-US" dirty="0">
                <a:ea typeface="ＭＳ Ｐゴシック" charset="0"/>
              </a:rPr>
              <a:t>Focus Groups</a:t>
            </a:r>
          </a:p>
          <a:p>
            <a:pPr>
              <a:defRPr/>
            </a:pPr>
            <a:r>
              <a:rPr lang="en-US" dirty="0">
                <a:ea typeface="ＭＳ Ｐゴシック" charset="0"/>
              </a:rPr>
              <a:t>Questionnaires</a:t>
            </a:r>
          </a:p>
          <a:p>
            <a:pPr>
              <a:defRPr/>
            </a:pPr>
            <a:r>
              <a:rPr lang="en-US" dirty="0">
                <a:ea typeface="ＭＳ Ｐゴシック" charset="0"/>
              </a:rPr>
              <a:t>Field Studies</a:t>
            </a:r>
          </a:p>
          <a:p>
            <a:pPr>
              <a:defRPr/>
            </a:pPr>
            <a:r>
              <a:rPr lang="en-US" dirty="0">
                <a:ea typeface="ＭＳ Ｐゴシック" charset="0"/>
              </a:rPr>
              <a:t>Controlled Experiments</a:t>
            </a:r>
          </a:p>
          <a:p>
            <a:pPr lvl="1">
              <a:defRPr/>
            </a:pPr>
            <a:r>
              <a:rPr lang="en-US" dirty="0" smtClean="0">
                <a:ea typeface="ＭＳ Ｐゴシック" charset="0"/>
              </a:rPr>
              <a:t>quantitative </a:t>
            </a:r>
            <a:r>
              <a:rPr lang="en-US" dirty="0">
                <a:ea typeface="ＭＳ Ｐゴシック" charset="0"/>
              </a:rPr>
              <a:t>metrics</a:t>
            </a:r>
          </a:p>
          <a:p>
            <a:pPr lvl="1">
              <a:defRPr/>
            </a:pPr>
            <a:r>
              <a:rPr lang="en-US" dirty="0" smtClean="0">
                <a:ea typeface="ＭＳ Ｐゴシック" charset="0"/>
              </a:rPr>
              <a:t>thinking </a:t>
            </a:r>
            <a:r>
              <a:rPr lang="en-US" dirty="0">
                <a:ea typeface="ＭＳ Ｐゴシック" charset="0"/>
              </a:rPr>
              <a:t>aloud, cooperative evaluation</a:t>
            </a:r>
          </a:p>
          <a:p>
            <a:endParaRPr lang="en-US" dirty="0"/>
          </a:p>
        </p:txBody>
      </p:sp>
      <p:sp>
        <p:nvSpPr>
          <p:cNvPr id="3" name="Title 2"/>
          <p:cNvSpPr>
            <a:spLocks noGrp="1"/>
          </p:cNvSpPr>
          <p:nvPr>
            <p:ph type="title"/>
          </p:nvPr>
        </p:nvSpPr>
        <p:spPr/>
        <p:txBody>
          <a:bodyPr>
            <a:normAutofit fontScale="90000"/>
          </a:bodyPr>
          <a:lstStyle/>
          <a:p>
            <a:pPr>
              <a:defRPr/>
            </a:pPr>
            <a:r>
              <a:rPr lang="en-US" dirty="0">
                <a:ea typeface="ＭＳ Ｐゴシック" charset="0"/>
              </a:rPr>
              <a:t>Methodologies for Data-gathering</a:t>
            </a:r>
            <a:br>
              <a:rPr lang="en-US" dirty="0">
                <a:ea typeface="ＭＳ Ｐゴシック" charset="0"/>
              </a:rPr>
            </a:br>
            <a:r>
              <a:rPr lang="en-US" dirty="0">
                <a:ea typeface="ＭＳ Ｐゴシック" charset="0"/>
              </a:rPr>
              <a:t>(several may be used together) </a:t>
            </a:r>
            <a:endParaRPr lang="en-US" dirty="0">
              <a:ea typeface="ＭＳ Ｐゴシック" charset="0"/>
            </a:endParaRPr>
          </a:p>
        </p:txBody>
      </p:sp>
    </p:spTree>
    <p:extLst>
      <p:ext uri="{BB962C8B-B14F-4D97-AF65-F5344CB8AC3E}">
        <p14:creationId xmlns:p14="http://schemas.microsoft.com/office/powerpoint/2010/main" val="142964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8918" y="2675467"/>
            <a:ext cx="7408333" cy="3450696"/>
          </a:xfrm>
        </p:spPr>
        <p:txBody>
          <a:bodyPr>
            <a:normAutofit fontScale="92500" lnSpcReduction="10000"/>
          </a:bodyPr>
          <a:lstStyle/>
          <a:p>
            <a:pPr>
              <a:defRPr/>
            </a:pPr>
            <a:r>
              <a:rPr lang="en-US" dirty="0"/>
              <a:t>Stage of the design </a:t>
            </a:r>
            <a:r>
              <a:rPr lang="en-US" dirty="0" smtClean="0"/>
              <a:t>process</a:t>
            </a:r>
            <a:endParaRPr lang="en-US" dirty="0"/>
          </a:p>
          <a:p>
            <a:pPr lvl="1">
              <a:buFontTx/>
              <a:buChar char="•"/>
              <a:defRPr/>
            </a:pPr>
            <a:r>
              <a:rPr lang="en-US" dirty="0"/>
              <a:t>Early Design</a:t>
            </a:r>
          </a:p>
          <a:p>
            <a:pPr lvl="1">
              <a:buFontTx/>
              <a:buChar char="•"/>
              <a:defRPr/>
            </a:pPr>
            <a:r>
              <a:rPr lang="en-US" dirty="0"/>
              <a:t>Intermediate</a:t>
            </a:r>
          </a:p>
          <a:p>
            <a:pPr lvl="1">
              <a:buFontTx/>
              <a:buChar char="•"/>
              <a:defRPr/>
            </a:pPr>
            <a:r>
              <a:rPr lang="en-US" dirty="0"/>
              <a:t>Full Design</a:t>
            </a:r>
          </a:p>
          <a:p>
            <a:pPr lvl="1">
              <a:buFontTx/>
              <a:buChar char="•"/>
              <a:defRPr/>
            </a:pPr>
            <a:r>
              <a:rPr lang="en-US" dirty="0"/>
              <a:t>After </a:t>
            </a:r>
            <a:r>
              <a:rPr lang="en-US" dirty="0" smtClean="0"/>
              <a:t>deployment</a:t>
            </a:r>
          </a:p>
          <a:p>
            <a:endParaRPr lang="en-US" dirty="0"/>
          </a:p>
          <a:p>
            <a:r>
              <a:rPr lang="en-US" dirty="0"/>
              <a:t>Evaluation should be done throughout </a:t>
            </a:r>
            <a:r>
              <a:rPr lang="en-US" dirty="0" smtClean="0"/>
              <a:t>the usability </a:t>
            </a:r>
            <a:r>
              <a:rPr lang="en-US" dirty="0"/>
              <a:t>life cycle – not just at the end </a:t>
            </a:r>
            <a:r>
              <a:rPr lang="en-US" dirty="0" smtClean="0"/>
              <a:t>(i.e., “iterative </a:t>
            </a:r>
            <a:r>
              <a:rPr lang="en-US" dirty="0"/>
              <a:t>design</a:t>
            </a:r>
            <a:r>
              <a:rPr lang="en-US" dirty="0" smtClean="0"/>
              <a:t>”)</a:t>
            </a:r>
            <a:endParaRPr lang="en-US" dirty="0"/>
          </a:p>
          <a:p>
            <a:r>
              <a:rPr lang="en-US" dirty="0"/>
              <a:t>Different evaluation methods appropriate </a:t>
            </a:r>
            <a:r>
              <a:rPr lang="en-US" dirty="0" smtClean="0"/>
              <a:t>at </a:t>
            </a:r>
            <a:r>
              <a:rPr lang="en-US" dirty="0"/>
              <a:t>different stages of the cycle</a:t>
            </a:r>
          </a:p>
          <a:p>
            <a:endParaRPr lang="en-US" dirty="0"/>
          </a:p>
        </p:txBody>
      </p:sp>
      <p:sp>
        <p:nvSpPr>
          <p:cNvPr id="3" name="Title 2"/>
          <p:cNvSpPr>
            <a:spLocks noGrp="1"/>
          </p:cNvSpPr>
          <p:nvPr>
            <p:ph type="title"/>
          </p:nvPr>
        </p:nvSpPr>
        <p:spPr/>
        <p:txBody>
          <a:bodyPr>
            <a:normAutofit fontScale="90000"/>
          </a:bodyPr>
          <a:lstStyle/>
          <a:p>
            <a:r>
              <a:rPr lang="en-US" dirty="0"/>
              <a:t>Evaluating UI Designs: </a:t>
            </a:r>
            <a:r>
              <a:rPr lang="en-US" dirty="0" smtClean="0"/>
              <a:t>Parameter 1</a:t>
            </a:r>
            <a:endParaRPr lang="en-US" dirty="0"/>
          </a:p>
        </p:txBody>
      </p:sp>
    </p:spTree>
    <p:extLst>
      <p:ext uri="{BB962C8B-B14F-4D97-AF65-F5344CB8AC3E}">
        <p14:creationId xmlns:p14="http://schemas.microsoft.com/office/powerpoint/2010/main" val="89006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Evaluating UI Designs: Parameter 2</a:t>
            </a:r>
            <a:endParaRPr lang="en-US" dirty="0"/>
          </a:p>
        </p:txBody>
      </p:sp>
      <p:sp>
        <p:nvSpPr>
          <p:cNvPr id="17" name="Text Box 3"/>
          <p:cNvSpPr txBox="1">
            <a:spLocks noChangeArrowheads="1"/>
          </p:cNvSpPr>
          <p:nvPr/>
        </p:nvSpPr>
        <p:spPr bwMode="auto">
          <a:xfrm>
            <a:off x="1600200" y="3173393"/>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endParaRPr lang="en-US" b="0">
              <a:ea typeface="ＭＳ Ｐゴシック" charset="0"/>
            </a:endParaRPr>
          </a:p>
        </p:txBody>
      </p:sp>
      <p:sp>
        <p:nvSpPr>
          <p:cNvPr id="18" name="Rectangle 6"/>
          <p:cNvSpPr>
            <a:spLocks noChangeArrowheads="1"/>
          </p:cNvSpPr>
          <p:nvPr/>
        </p:nvSpPr>
        <p:spPr bwMode="auto">
          <a:xfrm>
            <a:off x="1447800" y="2944793"/>
            <a:ext cx="2590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Inspection Methods</a:t>
            </a:r>
          </a:p>
        </p:txBody>
      </p:sp>
      <p:sp>
        <p:nvSpPr>
          <p:cNvPr id="19" name="Rectangle 7"/>
          <p:cNvSpPr>
            <a:spLocks noChangeArrowheads="1"/>
          </p:cNvSpPr>
          <p:nvPr/>
        </p:nvSpPr>
        <p:spPr bwMode="auto">
          <a:xfrm>
            <a:off x="5486400" y="2944793"/>
            <a:ext cx="2667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Usability Testing </a:t>
            </a:r>
          </a:p>
        </p:txBody>
      </p:sp>
      <p:sp>
        <p:nvSpPr>
          <p:cNvPr id="20" name="Rectangle 10"/>
          <p:cNvSpPr>
            <a:spLocks noChangeArrowheads="1"/>
          </p:cNvSpPr>
          <p:nvPr/>
        </p:nvSpPr>
        <p:spPr bwMode="auto">
          <a:xfrm>
            <a:off x="609600" y="5154593"/>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Cognitive </a:t>
            </a:r>
          </a:p>
          <a:p>
            <a:pPr algn="ctr">
              <a:defRPr/>
            </a:pPr>
            <a:r>
              <a:rPr lang="en-US" b="0">
                <a:ea typeface="ＭＳ Ｐゴシック" charset="0"/>
              </a:rPr>
              <a:t>Walkthrough</a:t>
            </a:r>
          </a:p>
        </p:txBody>
      </p:sp>
      <p:sp>
        <p:nvSpPr>
          <p:cNvPr id="21" name="Rectangle 11"/>
          <p:cNvSpPr>
            <a:spLocks noChangeArrowheads="1"/>
          </p:cNvSpPr>
          <p:nvPr/>
        </p:nvSpPr>
        <p:spPr bwMode="auto">
          <a:xfrm>
            <a:off x="1752600" y="4011593"/>
            <a:ext cx="2286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Heuristic </a:t>
            </a:r>
          </a:p>
          <a:p>
            <a:pPr algn="ctr">
              <a:defRPr/>
            </a:pPr>
            <a:r>
              <a:rPr lang="en-US" b="0">
                <a:ea typeface="ＭＳ Ｐゴシック" charset="0"/>
              </a:rPr>
              <a:t>Evaluation</a:t>
            </a:r>
          </a:p>
        </p:txBody>
      </p:sp>
      <p:sp>
        <p:nvSpPr>
          <p:cNvPr id="22" name="Rectangle 12"/>
          <p:cNvSpPr>
            <a:spLocks noChangeArrowheads="1"/>
          </p:cNvSpPr>
          <p:nvPr/>
        </p:nvSpPr>
        <p:spPr bwMode="auto">
          <a:xfrm>
            <a:off x="3657600" y="5154593"/>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Guidelines </a:t>
            </a:r>
          </a:p>
          <a:p>
            <a:pPr algn="ctr">
              <a:defRPr/>
            </a:pPr>
            <a:r>
              <a:rPr lang="en-US" b="0">
                <a:ea typeface="ＭＳ Ｐゴシック" charset="0"/>
              </a:rPr>
              <a:t>Review</a:t>
            </a:r>
          </a:p>
        </p:txBody>
      </p:sp>
      <p:sp>
        <p:nvSpPr>
          <p:cNvPr id="23" name="Line 13"/>
          <p:cNvSpPr>
            <a:spLocks noChangeShapeType="1"/>
          </p:cNvSpPr>
          <p:nvPr/>
        </p:nvSpPr>
        <p:spPr bwMode="auto">
          <a:xfrm>
            <a:off x="2819400" y="347819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24" name="Line 14"/>
          <p:cNvSpPr>
            <a:spLocks noChangeShapeType="1"/>
          </p:cNvSpPr>
          <p:nvPr/>
        </p:nvSpPr>
        <p:spPr bwMode="auto">
          <a:xfrm flipH="1">
            <a:off x="1303338" y="3478193"/>
            <a:ext cx="449262"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25" name="Line 15"/>
          <p:cNvSpPr>
            <a:spLocks noChangeShapeType="1"/>
          </p:cNvSpPr>
          <p:nvPr/>
        </p:nvSpPr>
        <p:spPr bwMode="auto">
          <a:xfrm>
            <a:off x="3962400" y="3478193"/>
            <a:ext cx="968375"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26" name="Rectangle 18"/>
          <p:cNvSpPr>
            <a:spLocks noChangeArrowheads="1"/>
          </p:cNvSpPr>
          <p:nvPr/>
        </p:nvSpPr>
        <p:spPr bwMode="auto">
          <a:xfrm>
            <a:off x="6477000" y="5230793"/>
            <a:ext cx="1981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Field Study</a:t>
            </a:r>
          </a:p>
        </p:txBody>
      </p:sp>
      <p:sp>
        <p:nvSpPr>
          <p:cNvPr id="27" name="Rectangle 19"/>
          <p:cNvSpPr>
            <a:spLocks noChangeArrowheads="1"/>
          </p:cNvSpPr>
          <p:nvPr/>
        </p:nvSpPr>
        <p:spPr bwMode="auto">
          <a:xfrm>
            <a:off x="5181600" y="393539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0">
                <a:ea typeface="ＭＳ Ｐゴシック" charset="0"/>
              </a:rPr>
              <a:t>Laboratory</a:t>
            </a:r>
          </a:p>
          <a:p>
            <a:pPr algn="ctr">
              <a:defRPr/>
            </a:pPr>
            <a:r>
              <a:rPr lang="en-US" b="0">
                <a:ea typeface="ＭＳ Ｐゴシック" charset="0"/>
              </a:rPr>
              <a:t>Experiment</a:t>
            </a:r>
          </a:p>
        </p:txBody>
      </p:sp>
      <p:sp>
        <p:nvSpPr>
          <p:cNvPr id="28" name="Line 20"/>
          <p:cNvSpPr>
            <a:spLocks noChangeShapeType="1"/>
          </p:cNvSpPr>
          <p:nvPr/>
        </p:nvSpPr>
        <p:spPr bwMode="auto">
          <a:xfrm>
            <a:off x="6629400" y="3478193"/>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29" name="Line 21"/>
          <p:cNvSpPr>
            <a:spLocks noChangeShapeType="1"/>
          </p:cNvSpPr>
          <p:nvPr/>
        </p:nvSpPr>
        <p:spPr bwMode="auto">
          <a:xfrm>
            <a:off x="7848600" y="3478193"/>
            <a:ext cx="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Tree>
    <p:extLst>
      <p:ext uri="{BB962C8B-B14F-4D97-AF65-F5344CB8AC3E}">
        <p14:creationId xmlns:p14="http://schemas.microsoft.com/office/powerpoint/2010/main" val="155792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Walkthrough</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229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usability </a:t>
            </a:r>
            <a:r>
              <a:rPr lang="en-US" dirty="0"/>
              <a:t>inspection method like heuristic evaluation but the emphasis is on tasks. </a:t>
            </a:r>
            <a:endParaRPr lang="en-US" dirty="0" smtClean="0"/>
          </a:p>
          <a:p>
            <a:r>
              <a:rPr lang="en-US" dirty="0" smtClean="0"/>
              <a:t>The </a:t>
            </a:r>
            <a:r>
              <a:rPr lang="en-US" dirty="0"/>
              <a:t>idea is basically to identify users' goals, how they attempt them in the interface, then meticulously identify problems users would have as they learn to use an interface. </a:t>
            </a:r>
          </a:p>
        </p:txBody>
      </p:sp>
      <p:sp>
        <p:nvSpPr>
          <p:cNvPr id="3" name="Title 2"/>
          <p:cNvSpPr>
            <a:spLocks noGrp="1"/>
          </p:cNvSpPr>
          <p:nvPr>
            <p:ph type="title"/>
          </p:nvPr>
        </p:nvSpPr>
        <p:spPr/>
        <p:txBody>
          <a:bodyPr/>
          <a:lstStyle/>
          <a:p>
            <a:r>
              <a:rPr lang="en-US" dirty="0" smtClean="0"/>
              <a:t>Cognitive Walkthrough (CW)</a:t>
            </a:r>
            <a:endParaRPr lang="en-US" dirty="0"/>
          </a:p>
        </p:txBody>
      </p:sp>
    </p:spTree>
    <p:extLst>
      <p:ext uri="{BB962C8B-B14F-4D97-AF65-F5344CB8AC3E}">
        <p14:creationId xmlns:p14="http://schemas.microsoft.com/office/powerpoint/2010/main" val="2431812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17265</TotalTime>
  <Words>1236</Words>
  <Application>Microsoft Macintosh PowerPoint</Application>
  <PresentationFormat>On-screen Show (4:3)</PresentationFormat>
  <Paragraphs>234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HGP明朝E</vt:lpstr>
      <vt:lpstr>ＭＳ Ｐゴシック</vt:lpstr>
      <vt:lpstr>Wingdings 3</vt:lpstr>
      <vt:lpstr>Arial</vt:lpstr>
      <vt:lpstr>Candara</vt:lpstr>
      <vt:lpstr>Symbol</vt:lpstr>
      <vt:lpstr>Waveform</vt:lpstr>
      <vt:lpstr>Evaluating UI Designs</vt:lpstr>
      <vt:lpstr>Evaluating UI Designs</vt:lpstr>
      <vt:lpstr>Participatory or User-centered Design</vt:lpstr>
      <vt:lpstr>Two Primary Parameters of UI Evaluation Activities</vt:lpstr>
      <vt:lpstr>Methodologies for Data-gathering (several may be used together) </vt:lpstr>
      <vt:lpstr>Evaluating UI Designs: Parameter 1</vt:lpstr>
      <vt:lpstr>Evaluating UI Designs: Parameter 2</vt:lpstr>
      <vt:lpstr>Cognitive Walkthrough</vt:lpstr>
      <vt:lpstr>Cognitive Walkthrough (CW)</vt:lpstr>
      <vt:lpstr>Cognitive Walkthrough</vt:lpstr>
      <vt:lpstr>What’s it Good For?</vt:lpstr>
      <vt:lpstr>Cognitive Walkthrough Purpose</vt:lpstr>
      <vt:lpstr>How to Do it</vt:lpstr>
      <vt:lpstr>Some Caveats</vt:lpstr>
      <vt:lpstr>Process</vt:lpstr>
      <vt:lpstr>Example Walkthrough</vt:lpstr>
      <vt:lpstr>Concise Table</vt:lpstr>
      <vt:lpstr>Streamlined CW</vt:lpstr>
      <vt:lpstr>What do Heuristic Evaluations and CW have in Common?</vt:lpstr>
      <vt:lpstr>Guidelines Inspection</vt:lpstr>
      <vt:lpstr>Supporting Consistency</vt:lpstr>
      <vt:lpstr>Example Guidelines</vt:lpstr>
      <vt:lpstr>Usability Testing</vt:lpstr>
      <vt:lpstr>What is a Usability Experiment?</vt:lpstr>
      <vt:lpstr>Experimental Factors</vt:lpstr>
      <vt:lpstr>Experimental Factors (cont)</vt:lpstr>
      <vt:lpstr>Data Collection Techniques</vt:lpstr>
      <vt:lpstr>Summative Evaluation What to measure (and it’s relationship to usability elements)</vt:lpstr>
      <vt:lpstr>Measuring User Performance</vt:lpstr>
      <vt:lpstr>Measuring User Performance (cont.)</vt:lpstr>
      <vt:lpstr>Reliability and Validity</vt:lpstr>
      <vt:lpstr>Formative Evaluation What is a Usability Problem?</vt:lpstr>
    </vt:vector>
  </TitlesOfParts>
  <Company>ASU</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1.13.16</dc:title>
  <dc:creator>Robert Atkinson</dc:creator>
  <cp:lastModifiedBy>Robert Atkinson</cp:lastModifiedBy>
  <cp:revision>112</cp:revision>
  <dcterms:created xsi:type="dcterms:W3CDTF">2016-01-13T19:21:27Z</dcterms:created>
  <dcterms:modified xsi:type="dcterms:W3CDTF">2017-03-13T23:06:52Z</dcterms:modified>
</cp:coreProperties>
</file>