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sldIdLst>
    <p:sldId id="256" r:id="rId2"/>
    <p:sldId id="293" r:id="rId3"/>
    <p:sldId id="294" r:id="rId4"/>
    <p:sldId id="295" r:id="rId5"/>
    <p:sldId id="296" r:id="rId6"/>
    <p:sldId id="297" r:id="rId7"/>
    <p:sldId id="302" r:id="rId8"/>
    <p:sldId id="299" r:id="rId9"/>
    <p:sldId id="300" r:id="rId10"/>
    <p:sldId id="301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0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65CA9-2595-E440-B89B-A016B2B36B10}">
          <p14:sldIdLst>
            <p14:sldId id="256"/>
            <p14:sldId id="293"/>
            <p14:sldId id="294"/>
            <p14:sldId id="295"/>
            <p14:sldId id="296"/>
            <p14:sldId id="297"/>
            <p14:sldId id="302"/>
            <p14:sldId id="299"/>
            <p14:sldId id="300"/>
            <p14:sldId id="301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951EE-1B8A-B64A-9E07-3EA51C1AD7C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8EB63-E444-334E-BC53-F3B0975F5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3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88370AB-D384-2641-B1E5-392A193B7CE5}" type="slidenum">
              <a:rPr lang="en-US" altLang="x-none" sz="1200" b="0"/>
              <a:pPr/>
              <a:t>21</a:t>
            </a:fld>
            <a:endParaRPr lang="en-US" altLang="x-none" sz="1200" b="0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6287" cy="3440113"/>
          </a:xfrm>
          <a:solidFill>
            <a:srgbClr val="FFFFFF"/>
          </a:solidFill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4351338"/>
            <a:ext cx="4997450" cy="414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6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32C37A-F16E-0742-8656-CBB613126700}" type="slidenum">
              <a:rPr lang="en-US" altLang="x-none" sz="1200" b="0"/>
              <a:pPr/>
              <a:t>22</a:t>
            </a:fld>
            <a:endParaRPr lang="en-US" altLang="x-none" sz="1200" b="0"/>
          </a:p>
        </p:txBody>
      </p:sp>
      <p:sp>
        <p:nvSpPr>
          <p:cNvPr id="28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6287" cy="3440113"/>
          </a:xfrm>
          <a:solidFill>
            <a:srgbClr val="FFFFFF"/>
          </a:solidFill>
          <a:ln/>
        </p:spPr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4351338"/>
            <a:ext cx="4997450" cy="414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27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8D0BCD-8E66-5746-90E1-8B1DF0A9BD9A}" type="slidenum">
              <a:rPr lang="en-US" altLang="x-none" sz="1200" b="0"/>
              <a:pPr/>
              <a:t>41</a:t>
            </a:fld>
            <a:endParaRPr lang="en-US" altLang="x-none" sz="1200" b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6287" cy="344011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51338"/>
            <a:ext cx="4997450" cy="414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46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3C4F7B-03EF-E14B-BA99-C0B7A25CCE2F}" type="slidenum">
              <a:rPr lang="en-US" altLang="x-none" sz="1200" b="0"/>
              <a:pPr/>
              <a:t>42</a:t>
            </a:fld>
            <a:endParaRPr lang="en-US" altLang="x-none" sz="1200" b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6287" cy="344011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51338"/>
            <a:ext cx="4997450" cy="41417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78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nnyjuice.com/" TargetMode="External"/><Relationship Id="rId3" Type="http://schemas.openxmlformats.org/officeDocument/2006/relationships/hyperlink" Target="http://www.kaleidoscopejuic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UI </a:t>
            </a:r>
            <a:r>
              <a:rPr lang="en-US" dirty="0" smtClean="0"/>
              <a:t>Designs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CSE463</a:t>
            </a:r>
          </a:p>
          <a:p>
            <a:r>
              <a:rPr lang="en-US" dirty="0" smtClean="0"/>
              <a:t>Dr. Atkinson</a:t>
            </a:r>
          </a:p>
          <a:p>
            <a:r>
              <a:rPr lang="en-US" dirty="0" smtClean="0"/>
              <a:t>3.20.17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0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x-none" dirty="0"/>
              <a:t>Reliability means repeatability.  Statistical significance is a </a:t>
            </a:r>
            <a:br>
              <a:rPr lang="en-US" altLang="x-none" dirty="0"/>
            </a:br>
            <a:r>
              <a:rPr lang="en-US" altLang="x-none" dirty="0"/>
              <a:t>measure of reliability</a:t>
            </a:r>
          </a:p>
          <a:p>
            <a:endParaRPr lang="en-US" altLang="x-none" dirty="0"/>
          </a:p>
          <a:p>
            <a:r>
              <a:rPr lang="en-US" altLang="x-none" dirty="0"/>
              <a:t>Validity means will the results transfer into a real-life situation.</a:t>
            </a:r>
          </a:p>
          <a:p>
            <a:r>
              <a:rPr lang="en-US" altLang="x-none" dirty="0"/>
              <a:t>It depends on matching the users, task, environment</a:t>
            </a:r>
          </a:p>
          <a:p>
            <a:endParaRPr lang="en-US" altLang="x-none" dirty="0"/>
          </a:p>
          <a:p>
            <a:r>
              <a:rPr lang="en-US" altLang="x-none" dirty="0"/>
              <a:t>Reliability - difficult to achieve because of high variability</a:t>
            </a:r>
          </a:p>
          <a:p>
            <a:r>
              <a:rPr lang="en-US" altLang="x-none" dirty="0"/>
              <a:t>  in individual user performance</a:t>
            </a:r>
          </a:p>
          <a:p>
            <a:endParaRPr lang="en-US" altLang="x-none" dirty="0"/>
          </a:p>
          <a:p>
            <a:r>
              <a:rPr lang="en-US" altLang="x-none" dirty="0"/>
              <a:t>Validity – difficult to achieve because real-world users, </a:t>
            </a:r>
            <a:br>
              <a:rPr lang="en-US" altLang="x-none" dirty="0"/>
            </a:br>
            <a:r>
              <a:rPr lang="en-US" altLang="x-none" dirty="0"/>
              <a:t>   environment and tasks difficult to duplicate in laboratory</a:t>
            </a:r>
          </a:p>
          <a:p>
            <a:endParaRPr lang="en-US" altLang="x-none" dirty="0"/>
          </a:p>
          <a:p>
            <a:r>
              <a:rPr lang="en-US" altLang="x-none" dirty="0"/>
              <a:t>within-groups v. between-groups – impact on reliability &amp; validity</a:t>
            </a:r>
          </a:p>
          <a:p>
            <a:endParaRPr lang="en-US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sz="4000" dirty="0">
                <a:ea typeface="ＭＳ Ｐゴシック" charset="-128"/>
              </a:rPr>
              <a:t>Reliability and Validity</a:t>
            </a:r>
          </a:p>
        </p:txBody>
      </p:sp>
    </p:spTree>
    <p:extLst>
      <p:ext uri="{BB962C8B-B14F-4D97-AF65-F5344CB8AC3E}">
        <p14:creationId xmlns:p14="http://schemas.microsoft.com/office/powerpoint/2010/main" val="152206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x-none" dirty="0"/>
              <a:t>Unclear - the planned method for using the system is </a:t>
            </a:r>
            <a:r>
              <a:rPr lang="en-US" altLang="x-none" dirty="0" smtClean="0"/>
              <a:t>not readily </a:t>
            </a:r>
            <a:r>
              <a:rPr lang="en-US" altLang="x-none" dirty="0"/>
              <a:t>understood or remembered (task, mechanism, visual)</a:t>
            </a:r>
          </a:p>
          <a:p>
            <a:endParaRPr lang="en-US" altLang="x-none" dirty="0"/>
          </a:p>
          <a:p>
            <a:r>
              <a:rPr lang="en-US" altLang="x-none" dirty="0"/>
              <a:t>Error-prone - the design leads users to stray from </a:t>
            </a:r>
            <a:r>
              <a:rPr lang="en-US" altLang="x-none" dirty="0" smtClean="0"/>
              <a:t>the correct </a:t>
            </a:r>
            <a:r>
              <a:rPr lang="en-US" altLang="x-none" dirty="0"/>
              <a:t>operation of the system (task, mechanism, visual)</a:t>
            </a:r>
          </a:p>
          <a:p>
            <a:endParaRPr lang="en-US" altLang="x-none" dirty="0"/>
          </a:p>
          <a:p>
            <a:r>
              <a:rPr lang="en-US" altLang="x-none" dirty="0"/>
              <a:t>Mechanism overhead - the mechanism design creates </a:t>
            </a:r>
            <a:r>
              <a:rPr lang="en-US" altLang="x-none" dirty="0" smtClean="0"/>
              <a:t>awkward work </a:t>
            </a:r>
            <a:r>
              <a:rPr lang="en-US" altLang="x-none" dirty="0"/>
              <a:t>flow patterns that slow down or distract users.</a:t>
            </a:r>
          </a:p>
          <a:p>
            <a:endParaRPr lang="en-US" altLang="x-none" dirty="0"/>
          </a:p>
          <a:p>
            <a:r>
              <a:rPr lang="en-US" altLang="x-none" dirty="0"/>
              <a:t>Environment clash - the design of the system does not fit well </a:t>
            </a:r>
            <a:br>
              <a:rPr lang="en-US" altLang="x-none" dirty="0"/>
            </a:br>
            <a:r>
              <a:rPr lang="en-US" altLang="x-none" dirty="0"/>
              <a:t>with the users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 overall work processes (task, mechanism, visual)</a:t>
            </a:r>
          </a:p>
          <a:p>
            <a:r>
              <a:rPr lang="en-US" altLang="x-none" dirty="0"/>
              <a:t>	Ex: incomplete transaction cannot be saved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Formative Evaluation</a:t>
            </a:r>
            <a:br>
              <a:rPr lang="en-US" sz="4800" dirty="0"/>
            </a:br>
            <a:r>
              <a:rPr lang="en-US" dirty="0"/>
              <a:t>What is a Usability Problem?</a:t>
            </a:r>
          </a:p>
        </p:txBody>
      </p:sp>
    </p:spTree>
    <p:extLst>
      <p:ext uri="{BB962C8B-B14F-4D97-AF65-F5344CB8AC3E}">
        <p14:creationId xmlns:p14="http://schemas.microsoft.com/office/powerpoint/2010/main" val="121314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ea typeface="ＭＳ Ｐゴシック" charset="-128"/>
              </a:rPr>
              <a:t>Thinking aloud method and related alternatives: constructive interaction, coaching method, retrospective walkthrough</a:t>
            </a:r>
          </a:p>
          <a:p>
            <a:endParaRPr lang="en-US" altLang="x-none" sz="2000">
              <a:ea typeface="ＭＳ Ｐゴシック" charset="-128"/>
            </a:endParaRPr>
          </a:p>
          <a:p>
            <a:r>
              <a:rPr lang="en-US" altLang="x-none" sz="2000">
                <a:ea typeface="ＭＳ Ｐゴシック" charset="-128"/>
              </a:rPr>
              <a:t>Output: notes on what users did and expressed: goals, confusions or misunderstandings, errors, reactions expressed</a:t>
            </a:r>
          </a:p>
          <a:p>
            <a:endParaRPr lang="en-US" altLang="x-none" sz="2000">
              <a:ea typeface="ＭＳ Ｐゴシック" charset="-128"/>
            </a:endParaRPr>
          </a:p>
          <a:p>
            <a:r>
              <a:rPr lang="en-US" altLang="x-none" sz="2000">
                <a:ea typeface="ＭＳ Ｐゴシック" charset="-128"/>
              </a:rPr>
              <a:t>Questionnaires</a:t>
            </a:r>
          </a:p>
          <a:p>
            <a:r>
              <a:rPr lang="en-US" altLang="x-none" sz="2000">
                <a:ea typeface="ＭＳ Ｐゴシック" charset="-128"/>
              </a:rPr>
              <a:t>Focus groups, interviews</a:t>
            </a:r>
          </a:p>
          <a:p>
            <a:endParaRPr lang="en-US" altLang="x-none" sz="2000">
              <a:ea typeface="ＭＳ Ｐゴシック" charset="-128"/>
            </a:endParaRP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>
                <a:ea typeface="ＭＳ Ｐゴシック" charset="-128"/>
              </a:rPr>
              <a:t>Qualitative methods for collecting usability problems</a:t>
            </a:r>
          </a:p>
        </p:txBody>
      </p:sp>
    </p:spTree>
    <p:extLst>
      <p:ext uri="{BB962C8B-B14F-4D97-AF65-F5344CB8AC3E}">
        <p14:creationId xmlns:p14="http://schemas.microsoft.com/office/powerpoint/2010/main" val="13992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4675" algn="l"/>
                <a:tab pos="1147763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user observed performing task</a:t>
            </a:r>
          </a:p>
          <a:p>
            <a:pPr>
              <a:tabLst>
                <a:tab pos="574675" algn="l"/>
                <a:tab pos="1147763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user asked to describe what he is doing and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why, what he thinks is happening etc.</a:t>
            </a:r>
            <a:endParaRPr lang="en-GB" altLang="x-none">
              <a:ea typeface="ＭＳ Ｐゴシック" charset="-128"/>
            </a:endParaRPr>
          </a:p>
        </p:txBody>
      </p:sp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Observational Methods - Think Aloud</a:t>
            </a:r>
          </a:p>
        </p:txBody>
      </p:sp>
    </p:spTree>
    <p:extLst>
      <p:ext uri="{BB962C8B-B14F-4D97-AF65-F5344CB8AC3E}">
        <p14:creationId xmlns:p14="http://schemas.microsoft.com/office/powerpoint/2010/main" val="3069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Advantages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simplicity - requires little expertise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can provide useful insight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can show how system is actually use</a:t>
            </a:r>
          </a:p>
          <a:p>
            <a:pPr lvl="1">
              <a:tabLst>
                <a:tab pos="574675" algn="l"/>
                <a:tab pos="1147763" algn="l"/>
              </a:tabLst>
            </a:pPr>
            <a:endParaRPr lang="en-GB" altLang="x-none">
              <a:ea typeface="ＭＳ Ｐゴシック" charset="-128"/>
            </a:endParaRPr>
          </a:p>
          <a:p>
            <a:pPr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Disadvantages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subjective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difficult to conduct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>
                <a:ea typeface="ＭＳ Ｐゴシック" charset="-128"/>
              </a:rPr>
              <a:t>act of describing may alter task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performance</a:t>
            </a:r>
          </a:p>
          <a:p>
            <a:pPr>
              <a:tabLst>
                <a:tab pos="574675" algn="l"/>
                <a:tab pos="1147763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Observational Methods - Think Aloud</a:t>
            </a:r>
          </a:p>
        </p:txBody>
      </p:sp>
    </p:spTree>
    <p:extLst>
      <p:ext uri="{BB962C8B-B14F-4D97-AF65-F5344CB8AC3E}">
        <p14:creationId xmlns:p14="http://schemas.microsoft.com/office/powerpoint/2010/main" val="93735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Post task walkthrough --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user re</a:t>
            </a:r>
            <a:r>
              <a:rPr lang="en-GB" altLang="x-none" sz="2000">
                <a:ea typeface="ＭＳ Ｐゴシック" charset="-128"/>
              </a:rPr>
              <a:t>a</a:t>
            </a:r>
            <a:r>
              <a:rPr lang="en-US" altLang="x-none" sz="2000">
                <a:ea typeface="ＭＳ Ｐゴシック" charset="-128"/>
              </a:rPr>
              <a:t>cts on action after the event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used to fill in intention</a:t>
            </a:r>
            <a:endParaRPr lang="en-GB" altLang="x-none" sz="2000">
              <a:ea typeface="ＭＳ Ｐゴシック" charset="-128"/>
            </a:endParaRPr>
          </a:p>
          <a:p>
            <a:pPr>
              <a:spcBef>
                <a:spcPct val="50000"/>
              </a:spcBef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Advantages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analyst has time to focus on relevant</a:t>
            </a:r>
            <a:r>
              <a:rPr lang="en-GB" altLang="x-none" sz="2000">
                <a:ea typeface="ＭＳ Ｐゴシック" charset="-128"/>
              </a:rPr>
              <a:t> </a:t>
            </a:r>
            <a:r>
              <a:rPr lang="en-US" altLang="x-none" sz="2000">
                <a:ea typeface="ＭＳ Ｐゴシック" charset="-128"/>
              </a:rPr>
              <a:t>incidents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avoid excessive interruption of task</a:t>
            </a:r>
            <a:r>
              <a:rPr lang="en-GB" altLang="x-none" sz="2000">
                <a:ea typeface="ＭＳ Ｐゴシック" charset="-128"/>
              </a:rPr>
              <a:t> </a:t>
            </a:r>
          </a:p>
          <a:p>
            <a:pPr>
              <a:spcBef>
                <a:spcPct val="50000"/>
              </a:spcBef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Disadvantages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lack of freshness</a:t>
            </a:r>
          </a:p>
          <a:p>
            <a:pPr lvl="1">
              <a:tabLst>
                <a:tab pos="574675" algn="l"/>
                <a:tab pos="1147763" algn="l"/>
              </a:tabLst>
            </a:pPr>
            <a:r>
              <a:rPr lang="en-US" altLang="x-none" sz="2000">
                <a:ea typeface="ＭＳ Ｐゴシック" charset="-128"/>
              </a:rPr>
              <a:t>may be post-hoc interpretation of events</a:t>
            </a:r>
          </a:p>
          <a:p>
            <a:pPr>
              <a:tabLst>
                <a:tab pos="574675" algn="l"/>
                <a:tab pos="1147763" algn="l"/>
              </a:tabLst>
            </a:pPr>
            <a:endParaRPr lang="en-US" altLang="x-none" sz="2000">
              <a:ea typeface="ＭＳ Ｐゴシック" charset="-128"/>
            </a:endParaRPr>
          </a:p>
        </p:txBody>
      </p:sp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18153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analyst questions user on one to one basis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usually based on prepared questions</a:t>
            </a:r>
          </a:p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informal, subjective and relatively cheap</a:t>
            </a:r>
          </a:p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Query Techniques - Interviews</a:t>
            </a:r>
          </a:p>
        </p:txBody>
      </p:sp>
    </p:spTree>
    <p:extLst>
      <p:ext uri="{BB962C8B-B14F-4D97-AF65-F5344CB8AC3E}">
        <p14:creationId xmlns:p14="http://schemas.microsoft.com/office/powerpoint/2010/main" val="162485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Advantages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can be varied to suit context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issues can be explored more fully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can elicit user views and identify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unanticipated problems</a:t>
            </a:r>
            <a:endParaRPr lang="en-GB" altLang="x-none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Disadvantages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very subjective</a:t>
            </a:r>
          </a:p>
          <a:p>
            <a:pPr lvl="1">
              <a:tabLst>
                <a:tab pos="574675" algn="l"/>
              </a:tabLst>
            </a:pPr>
            <a:r>
              <a:rPr lang="en-US" altLang="x-none">
                <a:ea typeface="ＭＳ Ｐゴシック" charset="-128"/>
              </a:rPr>
              <a:t>time consuming</a:t>
            </a:r>
          </a:p>
          <a:p>
            <a:pPr>
              <a:tabLst>
                <a:tab pos="574675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Query Techniques - Interviews</a:t>
            </a:r>
          </a:p>
        </p:txBody>
      </p:sp>
    </p:spTree>
    <p:extLst>
      <p:ext uri="{BB962C8B-B14F-4D97-AF65-F5344CB8AC3E}">
        <p14:creationId xmlns:p14="http://schemas.microsoft.com/office/powerpoint/2010/main" val="156784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Set of fixed questions given to users</a:t>
            </a:r>
          </a:p>
          <a:p>
            <a:pPr>
              <a:tabLst>
                <a:tab pos="574675" algn="l"/>
              </a:tabLst>
            </a:pPr>
            <a:endParaRPr lang="en-US" altLang="x-none" sz="2000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Advantages</a:t>
            </a:r>
          </a:p>
          <a:p>
            <a:pPr lvl="1"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quick and reaches large user group</a:t>
            </a:r>
          </a:p>
          <a:p>
            <a:pPr lvl="1"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can be analyzed quantitatively</a:t>
            </a:r>
          </a:p>
          <a:p>
            <a:pPr>
              <a:tabLst>
                <a:tab pos="574675" algn="l"/>
              </a:tabLst>
            </a:pPr>
            <a:endParaRPr lang="en-US" altLang="x-none" sz="2000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Disadvantages</a:t>
            </a:r>
          </a:p>
          <a:p>
            <a:pPr lvl="1"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less flexible</a:t>
            </a:r>
          </a:p>
          <a:p>
            <a:pPr lvl="1">
              <a:tabLst>
                <a:tab pos="574675" algn="l"/>
              </a:tabLst>
            </a:pPr>
            <a:r>
              <a:rPr lang="en-US" altLang="x-none" sz="2000">
                <a:ea typeface="ＭＳ Ｐゴシック" charset="-128"/>
              </a:rPr>
              <a:t>less probing</a:t>
            </a:r>
          </a:p>
          <a:p>
            <a:pPr>
              <a:tabLst>
                <a:tab pos="574675" algn="l"/>
              </a:tabLst>
            </a:pPr>
            <a:endParaRPr lang="en-US" altLang="x-none" sz="2000">
              <a:ea typeface="ＭＳ Ｐゴシック" charset="-128"/>
            </a:endParaRPr>
          </a:p>
          <a:p>
            <a:pPr>
              <a:tabLst>
                <a:tab pos="574675" algn="l"/>
              </a:tabLst>
            </a:pPr>
            <a:endParaRPr lang="en-US" altLang="x-none" sz="2000">
              <a:ea typeface="ＭＳ Ｐゴシック" charset="-128"/>
            </a:endParaRPr>
          </a:p>
        </p:txBody>
      </p:sp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Query Techniques -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116742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Need careful design	</a:t>
            </a:r>
          </a:p>
          <a:p>
            <a:pPr lvl="2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what information is required?</a:t>
            </a:r>
          </a:p>
          <a:p>
            <a:pPr lvl="2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how are answers to be analyzed?</a:t>
            </a:r>
          </a:p>
          <a:p>
            <a:pPr lvl="2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Should be PILOT TESTED for usability!</a:t>
            </a:r>
          </a:p>
          <a:p>
            <a:pPr>
              <a:tabLst>
                <a:tab pos="952500" algn="l"/>
                <a:tab pos="1905000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Questionnaires (cont.)</a:t>
            </a:r>
          </a:p>
        </p:txBody>
      </p:sp>
    </p:spTree>
    <p:extLst>
      <p:ext uri="{BB962C8B-B14F-4D97-AF65-F5344CB8AC3E}">
        <p14:creationId xmlns:p14="http://schemas.microsoft.com/office/powerpoint/2010/main" val="148115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7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52500" algn="l"/>
                <a:tab pos="1905000" algn="l"/>
              </a:tabLst>
            </a:pPr>
            <a:endParaRPr lang="en-US" altLang="x-none">
              <a:ea typeface="ＭＳ Ｐゴシック" charset="-128"/>
            </a:endParaRPr>
          </a:p>
          <a:p>
            <a:pPr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Styles of question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general 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open-ended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scalar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multi-choice</a:t>
            </a:r>
          </a:p>
          <a:p>
            <a:pPr lvl="1">
              <a:tabLst>
                <a:tab pos="952500" algn="l"/>
                <a:tab pos="1905000" algn="l"/>
              </a:tabLst>
            </a:pPr>
            <a:r>
              <a:rPr lang="en-US" altLang="x-none">
                <a:ea typeface="ＭＳ Ｐゴシック" charset="-128"/>
              </a:rPr>
              <a:t>ranked	</a:t>
            </a:r>
          </a:p>
          <a:p>
            <a:pPr>
              <a:tabLst>
                <a:tab pos="952500" algn="l"/>
                <a:tab pos="1905000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Questionnaires (cont.)</a:t>
            </a:r>
          </a:p>
        </p:txBody>
      </p:sp>
    </p:spTree>
    <p:extLst>
      <p:ext uri="{BB962C8B-B14F-4D97-AF65-F5344CB8AC3E}">
        <p14:creationId xmlns:p14="http://schemas.microsoft.com/office/powerpoint/2010/main" val="17840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	Advantages:</a:t>
            </a: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specialist equipment available</a:t>
            </a: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uninterrupted environment</a:t>
            </a:r>
          </a:p>
          <a:p>
            <a:pPr>
              <a:tabLst>
                <a:tab pos="377825" algn="l"/>
                <a:tab pos="952500" algn="l"/>
              </a:tabLst>
            </a:pPr>
            <a:endParaRPr lang="en-GB" altLang="x-none">
              <a:ea typeface="ＭＳ Ｐゴシック" charset="-128"/>
            </a:endParaRPr>
          </a:p>
          <a:p>
            <a:pPr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	Disadvantages:</a:t>
            </a:r>
            <a:endParaRPr lang="en-GB" altLang="x-none">
              <a:ea typeface="ＭＳ Ｐゴシック" charset="-128"/>
            </a:endParaRP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lack of context</a:t>
            </a: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difficult to observe several users cooperating</a:t>
            </a:r>
          </a:p>
          <a:p>
            <a:pPr>
              <a:tabLst>
                <a:tab pos="377825" algn="l"/>
                <a:tab pos="952500" algn="l"/>
              </a:tabLst>
            </a:pPr>
            <a:endParaRPr lang="en-GB" altLang="x-none">
              <a:ea typeface="ＭＳ Ｐゴシック" charset="-128"/>
            </a:endParaRPr>
          </a:p>
        </p:txBody>
      </p:sp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Laboratory studies: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58053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381000" y="13716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52500" algn="l"/>
              </a:tabLs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b="0"/>
          </a:p>
        </p:txBody>
      </p:sp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825" algn="l"/>
                <a:tab pos="952500" algn="l"/>
              </a:tabLst>
            </a:pPr>
            <a:endParaRPr lang="en-GB" altLang="x-none">
              <a:ea typeface="ＭＳ Ｐゴシック" charset="-128"/>
            </a:endParaRPr>
          </a:p>
          <a:p>
            <a:pPr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	Appropriate</a:t>
            </a:r>
            <a:endParaRPr lang="en-GB" altLang="x-none">
              <a:ea typeface="ＭＳ Ｐゴシック" charset="-128"/>
            </a:endParaRPr>
          </a:p>
          <a:p>
            <a:pPr lvl="1">
              <a:tabLst>
                <a:tab pos="377825" algn="l"/>
                <a:tab pos="952500" algn="l"/>
              </a:tabLst>
            </a:pPr>
            <a:r>
              <a:rPr lang="en-US" altLang="x-none">
                <a:ea typeface="ＭＳ Ｐゴシック" charset="-128"/>
              </a:rPr>
              <a:t>if actual system location is dangerous or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impractical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for to allow controlled manipulation of use</a:t>
            </a:r>
            <a:r>
              <a:rPr lang="en-GB" altLang="x-none">
                <a:ea typeface="ＭＳ Ｐゴシック" charset="-128"/>
              </a:rPr>
              <a:t>.</a:t>
            </a:r>
            <a:endParaRPr lang="en-US" altLang="x-none">
              <a:ea typeface="ＭＳ Ｐゴシック" charset="-128"/>
            </a:endParaRPr>
          </a:p>
          <a:p>
            <a:pPr>
              <a:tabLst>
                <a:tab pos="377825" algn="l"/>
                <a:tab pos="952500" algn="l"/>
              </a:tabLst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2765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Laboratory studies: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6582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The planning phase</a:t>
            </a:r>
          </a:p>
          <a:p>
            <a:pPr>
              <a:buFontTx/>
              <a:buAutoNum type="arabicPeriod"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The execution phase</a:t>
            </a:r>
          </a:p>
          <a:p>
            <a:pPr>
              <a:buFontTx/>
              <a:buAutoNum type="arabicPeriod"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Data collection techniques</a:t>
            </a:r>
          </a:p>
          <a:p>
            <a:pPr>
              <a:buFontTx/>
              <a:buAutoNum type="arabicPeriod"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Data analysis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sz="4000">
                <a:ea typeface="ＭＳ Ｐゴシック" charset="-128"/>
              </a:rPr>
              <a:t>Conducting a usability experiment–steps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105124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Who, what, where, when and how much?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Who are test users, and how will they be recruited?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Who are the experimenters?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When, where, and how long will the test take?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What equipment/software is needed?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How much will the experiment cost?</a:t>
            </a:r>
          </a:p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Outline of test protocol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The planning phase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Output: written plan or proposal</a:t>
            </a:r>
          </a:p>
        </p:txBody>
      </p:sp>
    </p:spTree>
    <p:extLst>
      <p:ext uri="{BB962C8B-B14F-4D97-AF65-F5344CB8AC3E}">
        <p14:creationId xmlns:p14="http://schemas.microsoft.com/office/powerpoint/2010/main" val="89280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tasks?</a:t>
            </a:r>
          </a:p>
          <a:p>
            <a:r>
              <a:rPr lang="en-US" altLang="x-none">
                <a:ea typeface="ＭＳ Ｐゴシック" charset="-128"/>
              </a:rPr>
              <a:t>Criteria for completion?</a:t>
            </a:r>
          </a:p>
          <a:p>
            <a:r>
              <a:rPr lang="en-US" altLang="x-none">
                <a:ea typeface="ＭＳ Ｐゴシック" charset="-128"/>
              </a:rPr>
              <a:t>User aids</a:t>
            </a:r>
          </a:p>
          <a:p>
            <a:r>
              <a:rPr lang="en-US" altLang="x-none">
                <a:ea typeface="ＭＳ Ｐゴシック" charset="-128"/>
              </a:rPr>
              <a:t>What will users be asked to do (thinking aloud studies)?</a:t>
            </a:r>
          </a:p>
          <a:p>
            <a:r>
              <a:rPr lang="en-US" altLang="x-none">
                <a:ea typeface="ＭＳ Ｐゴシック" charset="-128"/>
              </a:rPr>
              <a:t>Interaction with experimenter</a:t>
            </a:r>
          </a:p>
          <a:p>
            <a:r>
              <a:rPr lang="en-US" altLang="x-none">
                <a:ea typeface="ＭＳ Ｐゴシック" charset="-128"/>
              </a:rPr>
              <a:t>What data will be collected?</a:t>
            </a:r>
          </a:p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 of Test Protocol</a:t>
            </a:r>
          </a:p>
        </p:txBody>
      </p:sp>
    </p:spTree>
    <p:extLst>
      <p:ext uri="{BB962C8B-B14F-4D97-AF65-F5344CB8AC3E}">
        <p14:creationId xmlns:p14="http://schemas.microsoft.com/office/powerpoint/2010/main" val="83801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Tasks:</a:t>
            </a:r>
          </a:p>
          <a:p>
            <a:pPr lvl="1"/>
            <a:r>
              <a:rPr lang="en-US" altLang="x-none">
                <a:ea typeface="ＭＳ Ｐゴシック" charset="-128"/>
              </a:rPr>
              <a:t>Are representative </a:t>
            </a:r>
          </a:p>
          <a:p>
            <a:pPr lvl="1"/>
            <a:r>
              <a:rPr lang="en-US" altLang="x-none">
                <a:ea typeface="ＭＳ Ｐゴシック" charset="-128"/>
              </a:rPr>
              <a:t>Cover most important parts of UI</a:t>
            </a:r>
          </a:p>
          <a:p>
            <a:pPr lvl="1"/>
            <a:r>
              <a:rPr lang="en-US" altLang="x-none">
                <a:ea typeface="ＭＳ Ｐゴシック" charset="-128"/>
              </a:rPr>
              <a:t>Don</a:t>
            </a:r>
            <a:r>
              <a:rPr lang="ja-JP" altLang="en-US">
                <a:latin typeface="Arial" charset="0"/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t take too long to complete</a:t>
            </a:r>
          </a:p>
          <a:p>
            <a:pPr lvl="1"/>
            <a:r>
              <a:rPr lang="en-US" altLang="x-none">
                <a:ea typeface="ＭＳ Ｐゴシック" charset="-128"/>
              </a:rPr>
              <a:t>Goal or result oriented (possibly with scenario)</a:t>
            </a:r>
          </a:p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Designing Test Tasks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508125" y="1793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b="0"/>
          </a:p>
        </p:txBody>
      </p:sp>
    </p:spTree>
    <p:extLst>
      <p:ext uri="{BB962C8B-B14F-4D97-AF65-F5344CB8AC3E}">
        <p14:creationId xmlns:p14="http://schemas.microsoft.com/office/powerpoint/2010/main" val="1306028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Not frivolous or humorous (unless part of product goal)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First task should build confidence</a:t>
            </a:r>
          </a:p>
          <a:p>
            <a:r>
              <a:rPr lang="en-US" altLang="x-none">
                <a:ea typeface="ＭＳ Ｐゴシック" charset="-128"/>
              </a:rPr>
              <a:t>Last task should create a sense of accomplishment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Designing Test Tasks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08125" y="1793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b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79525" y="17176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b="0"/>
          </a:p>
        </p:txBody>
      </p:sp>
    </p:spTree>
    <p:extLst>
      <p:ext uri="{BB962C8B-B14F-4D97-AF65-F5344CB8AC3E}">
        <p14:creationId xmlns:p14="http://schemas.microsoft.com/office/powerpoint/2010/main" val="989130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>
                <a:ea typeface="ＭＳ Ｐゴシック" charset="-128"/>
              </a:rPr>
              <a:t>All materials to be given to users as part of the test, including detailed description of the tasks.</a:t>
            </a:r>
          </a:p>
          <a:p>
            <a:r>
              <a:rPr lang="en-US" altLang="x-none">
                <a:ea typeface="ＭＳ Ｐゴシック" charset="-128"/>
              </a:rPr>
              <a:t>Deliverables from detailed test protocol</a:t>
            </a:r>
          </a:p>
          <a:p>
            <a:pPr lvl="2"/>
            <a:r>
              <a:rPr lang="en-US" altLang="x-none">
                <a:ea typeface="ＭＳ Ｐゴシック" charset="-128"/>
              </a:rPr>
              <a:t>What test tasks? (written task sheets)</a:t>
            </a:r>
          </a:p>
          <a:p>
            <a:pPr lvl="2"/>
            <a:r>
              <a:rPr lang="en-US" altLang="x-none">
                <a:ea typeface="ＭＳ Ｐゴシック" charset="-128"/>
              </a:rPr>
              <a:t>What user aids? (written manual)</a:t>
            </a:r>
          </a:p>
          <a:p>
            <a:pPr lvl="2"/>
            <a:r>
              <a:rPr lang="en-US" altLang="x-none">
                <a:ea typeface="ＭＳ Ｐゴシック" charset="-128"/>
              </a:rPr>
              <a:t>What data collected? (include questionnaire)</a:t>
            </a:r>
          </a:p>
          <a:p>
            <a:r>
              <a:rPr lang="en-US" altLang="x-none">
                <a:ea typeface="ＭＳ Ｐゴシック" charset="-128"/>
              </a:rPr>
              <a:t>How will results be analyzed/evaluated? (sample tables/charts)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Detailed Test Protocol</a:t>
            </a:r>
          </a:p>
        </p:txBody>
      </p:sp>
    </p:spTree>
    <p:extLst>
      <p:ext uri="{BB962C8B-B14F-4D97-AF65-F5344CB8AC3E}">
        <p14:creationId xmlns:p14="http://schemas.microsoft.com/office/powerpoint/2010/main" val="65183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>
                <a:ea typeface="ＭＳ Ｐゴシック" charset="-128"/>
              </a:rPr>
              <a:t>Prepare environment, materials, software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Introduction should include:</a:t>
            </a:r>
          </a:p>
          <a:p>
            <a:pPr lvl="1"/>
            <a:r>
              <a:rPr lang="en-US" altLang="x-none">
                <a:ea typeface="ＭＳ Ｐゴシック" charset="-128"/>
              </a:rPr>
              <a:t>purpose (evaluating software)</a:t>
            </a:r>
          </a:p>
          <a:p>
            <a:pPr lvl="1"/>
            <a:r>
              <a:rPr lang="en-US" altLang="x-none">
                <a:ea typeface="ＭＳ Ｐゴシック" charset="-128"/>
              </a:rPr>
              <a:t>voluntary and confidential</a:t>
            </a:r>
          </a:p>
          <a:p>
            <a:pPr lvl="1"/>
            <a:r>
              <a:rPr lang="en-US" altLang="x-none">
                <a:ea typeface="ＭＳ Ｐゴシック" charset="-128"/>
              </a:rPr>
              <a:t>explain all procedures</a:t>
            </a:r>
          </a:p>
          <a:p>
            <a:pPr lvl="2"/>
            <a:r>
              <a:rPr lang="en-US" altLang="x-none">
                <a:ea typeface="ＭＳ Ｐゴシック" charset="-128"/>
              </a:rPr>
              <a:t>recording</a:t>
            </a:r>
          </a:p>
          <a:p>
            <a:pPr lvl="2"/>
            <a:r>
              <a:rPr lang="en-US" altLang="x-none">
                <a:ea typeface="ＭＳ Ｐゴシック" charset="-128"/>
              </a:rPr>
              <a:t>question-handling</a:t>
            </a:r>
          </a:p>
          <a:p>
            <a:pPr lvl="1"/>
            <a:r>
              <a:rPr lang="en-US" altLang="x-none">
                <a:ea typeface="ＭＳ Ｐゴシック" charset="-128"/>
              </a:rPr>
              <a:t>invite questions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114657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x-none" dirty="0"/>
              <a:t>Usability testing in a controlled environment</a:t>
            </a:r>
          </a:p>
          <a:p>
            <a:pPr lvl="1">
              <a:buFontTx/>
              <a:buChar char="•"/>
            </a:pPr>
            <a:r>
              <a:rPr lang="en-US" altLang="x-none" dirty="0"/>
              <a:t>There is a test set of users</a:t>
            </a:r>
          </a:p>
          <a:p>
            <a:pPr lvl="1">
              <a:buFontTx/>
              <a:buChar char="•"/>
            </a:pPr>
            <a:r>
              <a:rPr lang="en-US" altLang="x-none" dirty="0"/>
              <a:t>They perform pre-specified tasks</a:t>
            </a:r>
          </a:p>
          <a:p>
            <a:pPr lvl="1">
              <a:buFontTx/>
              <a:buChar char="•"/>
            </a:pPr>
            <a:r>
              <a:rPr lang="en-US" altLang="x-none" dirty="0"/>
              <a:t>Data is collected (quantitative and qualitative)</a:t>
            </a:r>
          </a:p>
          <a:p>
            <a:pPr lvl="1">
              <a:buFontTx/>
              <a:buChar char="•"/>
            </a:pPr>
            <a:r>
              <a:rPr lang="en-US" altLang="x-none" dirty="0"/>
              <a:t>Take mean and/or median value of measured attributes</a:t>
            </a:r>
          </a:p>
          <a:p>
            <a:pPr lvl="1">
              <a:buFontTx/>
              <a:buChar char="•"/>
            </a:pPr>
            <a:r>
              <a:rPr lang="en-US" altLang="x-none" dirty="0"/>
              <a:t>Compare to goal or another system</a:t>
            </a:r>
          </a:p>
          <a:p>
            <a:endParaRPr lang="en-US" altLang="x-none" dirty="0"/>
          </a:p>
          <a:p>
            <a:r>
              <a:rPr lang="en-US" altLang="x-none" dirty="0"/>
              <a:t>Contrasted with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expert review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and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field study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evaluation methodologies</a:t>
            </a:r>
          </a:p>
          <a:p>
            <a:endParaRPr lang="en-US" altLang="x-none" dirty="0"/>
          </a:p>
          <a:p>
            <a:r>
              <a:rPr lang="en-US" altLang="x-none" dirty="0"/>
              <a:t>Note the growth of usability groups and usability laboratories</a:t>
            </a:r>
          </a:p>
          <a:p>
            <a:endParaRPr lang="en-US" dirty="0"/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sz="3600" dirty="0">
                <a:ea typeface="ＭＳ Ｐゴシック" charset="-128"/>
              </a:rPr>
              <a:t>What is a Usability Experiment?</a:t>
            </a:r>
          </a:p>
        </p:txBody>
      </p:sp>
    </p:spTree>
    <p:extLst>
      <p:ext uri="{BB962C8B-B14F-4D97-AF65-F5344CB8AC3E}">
        <p14:creationId xmlns:p14="http://schemas.microsoft.com/office/powerpoint/2010/main" val="128250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During experiment</a:t>
            </a:r>
          </a:p>
          <a:p>
            <a:pPr lvl="1"/>
            <a:r>
              <a:rPr lang="en-US" altLang="x-none">
                <a:ea typeface="ＭＳ Ｐゴシック" charset="-128"/>
              </a:rPr>
              <a:t>give user written task description(s), one at a time</a:t>
            </a:r>
          </a:p>
          <a:p>
            <a:pPr lvl="1"/>
            <a:r>
              <a:rPr lang="en-US" altLang="x-none">
                <a:ea typeface="ＭＳ Ｐゴシック" charset="-128"/>
              </a:rPr>
              <a:t>only one experimenter should talk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De-briefing	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1164521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Execution phase: ethics of human experimentation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ea typeface="ＭＳ Ｐゴシック" charset="-128"/>
              </a:rPr>
              <a:t> Users feel exposed using unfamiliar tools and making errors</a:t>
            </a:r>
          </a:p>
          <a:p>
            <a:endParaRPr lang="en-US" altLang="x-none" sz="2000">
              <a:ea typeface="ＭＳ Ｐゴシック" charset="-128"/>
            </a:endParaRPr>
          </a:p>
          <a:p>
            <a:r>
              <a:rPr lang="en-US" altLang="x-none" sz="2000">
                <a:ea typeface="ＭＳ Ｐゴシック" charset="-128"/>
              </a:rPr>
              <a:t>Guidelines: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Re-assure that individual results not revealed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Re-assure that user can stop any time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Provide comfortable environment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Don</a:t>
            </a:r>
            <a:r>
              <a:rPr lang="en-US" altLang="en-US" sz="2000">
                <a:latin typeface="Arial" charset="0"/>
                <a:ea typeface="ＭＳ Ｐゴシック" charset="-128"/>
              </a:rPr>
              <a:t>’</a:t>
            </a:r>
            <a:r>
              <a:rPr lang="en-US" altLang="ja-JP" sz="2000">
                <a:ea typeface="ＭＳ Ｐゴシック" charset="-128"/>
              </a:rPr>
              <a:t>t laugh or refer to users as subjects or guinea pigs</a:t>
            </a:r>
          </a:p>
          <a:p>
            <a:pPr lvl="1">
              <a:buFontTx/>
              <a:buChar char="•"/>
            </a:pPr>
            <a:r>
              <a:rPr lang="en-US" altLang="x-none" sz="2000">
                <a:ea typeface="ＭＳ Ｐゴシック" charset="-128"/>
              </a:rPr>
              <a:t>Don</a:t>
            </a:r>
            <a:r>
              <a:rPr lang="en-US" altLang="en-US" sz="2000">
                <a:latin typeface="Arial" charset="0"/>
                <a:ea typeface="ＭＳ Ｐゴシック" charset="-128"/>
              </a:rPr>
              <a:t>’</a:t>
            </a:r>
            <a:r>
              <a:rPr lang="en-US" altLang="ja-JP" sz="2000">
                <a:ea typeface="ＭＳ Ｐゴシック" charset="-128"/>
              </a:rPr>
              <a:t>t volunteer help, but don</a:t>
            </a:r>
            <a:r>
              <a:rPr lang="en-US" altLang="en-US" sz="2000">
                <a:ea typeface="ＭＳ Ｐゴシック" charset="-128"/>
              </a:rPr>
              <a:t>’</a:t>
            </a:r>
            <a:r>
              <a:rPr lang="en-US" altLang="ja-JP" sz="2000">
                <a:ea typeface="ＭＳ Ｐゴシック" charset="-128"/>
              </a:rPr>
              <a:t>t allow user to struggle too long</a:t>
            </a:r>
          </a:p>
          <a:p>
            <a:pPr lvl="1">
              <a:buFontTx/>
              <a:buChar char="•"/>
            </a:pPr>
            <a:endParaRPr lang="en-US" altLang="x-none" sz="2000">
              <a:ea typeface="ＭＳ Ｐゴシック" charset="-128"/>
            </a:endParaRPr>
          </a:p>
          <a:p>
            <a:endParaRPr lang="en-US" altLang="x-none" sz="20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18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Execution phase: ethics of human experimentation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x-none">
                <a:ea typeface="ＭＳ Ｐゴシック" charset="-128"/>
              </a:rPr>
              <a:t>In de-briefing</a:t>
            </a:r>
          </a:p>
          <a:p>
            <a:pPr lvl="2">
              <a:buFontTx/>
              <a:buChar char="•"/>
            </a:pPr>
            <a:r>
              <a:rPr lang="en-US" altLang="x-none">
                <a:ea typeface="ＭＳ Ｐゴシック" charset="-128"/>
              </a:rPr>
              <a:t>answer all questions</a:t>
            </a:r>
          </a:p>
          <a:p>
            <a:pPr lvl="2">
              <a:buFontTx/>
              <a:buChar char="•"/>
            </a:pPr>
            <a:r>
              <a:rPr lang="en-US" altLang="x-none">
                <a:ea typeface="ＭＳ Ｐゴシック" charset="-128"/>
              </a:rPr>
              <a:t>reveal any deception</a:t>
            </a:r>
          </a:p>
          <a:p>
            <a:pPr lvl="2">
              <a:buFontTx/>
              <a:buChar char="•"/>
            </a:pPr>
            <a:r>
              <a:rPr lang="en-US" altLang="x-none">
                <a:ea typeface="ＭＳ Ｐゴシック" charset="-128"/>
              </a:rPr>
              <a:t>thanks for helping</a:t>
            </a:r>
          </a:p>
          <a:p>
            <a:pPr lvl="1">
              <a:buFontTx/>
              <a:buChar char="•"/>
            </a:pPr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731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Data collection - usability labs and equipment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Pad and paper the only absolutely necessary data collection tool!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Observation areas (for other experimenters, developers, customer reps, etc.) - should be shown to users</a:t>
            </a:r>
          </a:p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359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Data collection - usability labs and equipment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Video  (may be overrated) - users must sign a release</a:t>
            </a:r>
          </a:p>
          <a:p>
            <a:r>
              <a:rPr lang="en-US" altLang="x-none">
                <a:ea typeface="ＭＳ Ｐゴシック" charset="-128"/>
              </a:rPr>
              <a:t>Video display capture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Portable usability labs</a:t>
            </a:r>
          </a:p>
          <a:p>
            <a:r>
              <a:rPr lang="en-US" altLang="x-none">
                <a:ea typeface="ＭＳ Ｐゴシック" charset="-128"/>
              </a:rPr>
              <a:t>Usability kiosks</a:t>
            </a:r>
          </a:p>
          <a:p>
            <a:endParaRPr lang="en-US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80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>
                <a:ea typeface="ＭＳ Ｐゴシック" charset="-128"/>
              </a:rPr>
              <a:t>Before you start to do any statistics:</a:t>
            </a:r>
          </a:p>
          <a:p>
            <a:pPr lvl="2"/>
            <a:r>
              <a:rPr lang="en-US" altLang="x-none">
                <a:ea typeface="ＭＳ Ｐゴシック" charset="-128"/>
              </a:rPr>
              <a:t>look at data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save original data</a:t>
            </a:r>
            <a:endParaRPr lang="en-GB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Choice of statistical technique depends on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type of data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information required</a:t>
            </a:r>
            <a:endParaRPr lang="en-GB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Type of data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discrete  -  finite number of values</a:t>
            </a:r>
            <a:endParaRPr lang="en-GB" altLang="x-none">
              <a:ea typeface="ＭＳ Ｐゴシック" charset="-128"/>
            </a:endParaRPr>
          </a:p>
          <a:p>
            <a:pPr lvl="2"/>
            <a:r>
              <a:rPr lang="en-US" altLang="x-none">
                <a:ea typeface="ＭＳ Ｐゴシック" charset="-128"/>
              </a:rPr>
              <a:t>continuous  -  any value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419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1789939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mean time to perform a task (or mean no. of errors or other event type).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Measures of variance – standard deviation</a:t>
            </a:r>
          </a:p>
          <a:p>
            <a:r>
              <a:rPr lang="en-US" altLang="x-none">
                <a:ea typeface="ＭＳ Ｐゴシック" charset="-128"/>
              </a:rPr>
              <a:t>(For a normal distribution:</a:t>
            </a:r>
          </a:p>
          <a:p>
            <a:pPr>
              <a:buFont typeface="Symbol" charset="2"/>
              <a:buNone/>
            </a:pPr>
            <a:r>
              <a:rPr lang="en-US" altLang="x-none">
                <a:ea typeface="ＭＳ Ｐゴシック" charset="-128"/>
              </a:rPr>
              <a:t>      1 standard deviation covers ~ 2/3 of the cases)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can statistics tell us?</a:t>
            </a:r>
          </a:p>
        </p:txBody>
      </p:sp>
    </p:spTree>
    <p:extLst>
      <p:ext uri="{BB962C8B-B14F-4D97-AF65-F5344CB8AC3E}">
        <p14:creationId xmlns:p14="http://schemas.microsoft.com/office/powerpoint/2010/main" val="1554551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Confidence intervals (the smaller the better)</a:t>
            </a:r>
          </a:p>
          <a:p>
            <a:pPr lvl="1"/>
            <a:r>
              <a:rPr lang="en-US" altLang="x-none">
                <a:ea typeface="ＭＳ Ｐゴシック" charset="-128"/>
              </a:rPr>
              <a:t>the </a:t>
            </a:r>
            <a:r>
              <a:rPr lang="ja-JP" altLang="en-US">
                <a:latin typeface="Arial" charset="0"/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true mean</a:t>
            </a:r>
            <a:r>
              <a:rPr lang="ja-JP" altLang="en-US">
                <a:latin typeface="Arial" charset="0"/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 is within N of the observed</a:t>
            </a:r>
          </a:p>
          <a:p>
            <a:pPr lvl="1"/>
            <a:r>
              <a:rPr lang="en-US" altLang="x-none">
                <a:ea typeface="ＭＳ Ｐゴシック" charset="-128"/>
              </a:rPr>
              <a:t>mean, with confidence level (probability) .95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Since confidence interval gets smaller as #Users grows:</a:t>
            </a:r>
          </a:p>
          <a:p>
            <a:pPr lvl="1"/>
            <a:r>
              <a:rPr lang="en-US" altLang="x-none">
                <a:ea typeface="ＭＳ Ｐゴシック" charset="-128"/>
              </a:rPr>
              <a:t>how many test users required to get a given</a:t>
            </a:r>
          </a:p>
          <a:p>
            <a:pPr lvl="1"/>
            <a:r>
              <a:rPr lang="en-US" altLang="x-none">
                <a:ea typeface="ＭＳ Ｐゴシック" charset="-128"/>
              </a:rPr>
              <a:t>confidence interval and confidence level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440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can statistics tell us?</a:t>
            </a:r>
          </a:p>
        </p:txBody>
      </p:sp>
    </p:spTree>
    <p:extLst>
      <p:ext uri="{BB962C8B-B14F-4D97-AF65-F5344CB8AC3E}">
        <p14:creationId xmlns:p14="http://schemas.microsoft.com/office/powerpoint/2010/main" val="1064675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charset="0"/>
              <a:buAutoNum type="arabicPeriod"/>
            </a:pPr>
            <a:r>
              <a:rPr lang="en-US" altLang="x-none">
                <a:ea typeface="ＭＳ Ｐゴシック" charset="-128"/>
              </a:rPr>
              <a:t>Direct observation in actual use</a:t>
            </a:r>
          </a:p>
          <a:p>
            <a:pPr lvl="1"/>
            <a:r>
              <a:rPr lang="en-US" altLang="x-none">
                <a:ea typeface="ＭＳ Ｐゴシック" charset="-128"/>
              </a:rPr>
              <a:t>discover new uses</a:t>
            </a:r>
          </a:p>
          <a:p>
            <a:pPr lvl="1"/>
            <a:r>
              <a:rPr lang="en-US" altLang="x-none">
                <a:ea typeface="ＭＳ Ｐゴシック" charset="-128"/>
              </a:rPr>
              <a:t>take notes, don</a:t>
            </a:r>
            <a:r>
              <a:rPr lang="ja-JP" altLang="en-US">
                <a:latin typeface="Arial" charset="0"/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t help, chat later</a:t>
            </a:r>
          </a:p>
          <a:p>
            <a:pPr marL="457200" indent="-457200">
              <a:buFont typeface="Candara" charset="0"/>
              <a:buAutoNum type="arabicPeriod"/>
            </a:pPr>
            <a:r>
              <a:rPr lang="en-US" altLang="x-none">
                <a:ea typeface="ＭＳ Ｐゴシック" charset="-128"/>
              </a:rPr>
              <a:t>Logging actual use</a:t>
            </a:r>
          </a:p>
          <a:p>
            <a:pPr lvl="1"/>
            <a:r>
              <a:rPr lang="en-US" altLang="x-none">
                <a:ea typeface="ＭＳ Ｐゴシック" charset="-128"/>
              </a:rPr>
              <a:t>objective, not intrusive</a:t>
            </a:r>
          </a:p>
          <a:p>
            <a:pPr lvl="1"/>
            <a:r>
              <a:rPr lang="en-US" altLang="x-none">
                <a:ea typeface="ＭＳ Ｐゴシック" charset="-128"/>
              </a:rPr>
              <a:t>great for identifying errors</a:t>
            </a:r>
          </a:p>
          <a:p>
            <a:pPr lvl="1"/>
            <a:r>
              <a:rPr lang="en-US" altLang="x-none">
                <a:ea typeface="ＭＳ Ｐゴシック" charset="-128"/>
              </a:rPr>
              <a:t>which features are/are not used</a:t>
            </a:r>
          </a:p>
          <a:p>
            <a:pPr lvl="1"/>
            <a:r>
              <a:rPr lang="en-US" altLang="x-none">
                <a:ea typeface="ＭＳ Ｐゴシック" charset="-128"/>
              </a:rPr>
              <a:t>privacy concerns</a:t>
            </a:r>
          </a:p>
          <a:p>
            <a:pPr marL="457200" indent="-457200">
              <a:buFont typeface="Candara" charset="0"/>
              <a:buAutoNum type="arabicPeriod"/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450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Testing usability in the field</a:t>
            </a:r>
          </a:p>
        </p:txBody>
      </p:sp>
    </p:spTree>
    <p:extLst>
      <p:ext uri="{BB962C8B-B14F-4D97-AF65-F5344CB8AC3E}">
        <p14:creationId xmlns:p14="http://schemas.microsoft.com/office/powerpoint/2010/main" val="1159381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charset="0"/>
              <a:buAutoNum type="arabicPeriod" startAt="3"/>
            </a:pPr>
            <a:r>
              <a:rPr lang="en-US" altLang="x-none">
                <a:ea typeface="ＭＳ Ｐゴシック" charset="-128"/>
              </a:rPr>
              <a:t>Questionnaires and interviews with real users</a:t>
            </a:r>
          </a:p>
          <a:p>
            <a:pPr lvl="1"/>
            <a:r>
              <a:rPr lang="en-US" altLang="x-none">
                <a:ea typeface="ＭＳ Ｐゴシック" charset="-128"/>
              </a:rPr>
              <a:t>ask users to recall critical incidents</a:t>
            </a:r>
          </a:p>
          <a:p>
            <a:pPr lvl="1"/>
            <a:r>
              <a:rPr lang="en-US" altLang="x-none">
                <a:ea typeface="ＭＳ Ｐゴシック" charset="-128"/>
              </a:rPr>
              <a:t>questionnaires must be short and easy to return</a:t>
            </a:r>
          </a:p>
          <a:p>
            <a:pPr marL="457200" indent="-457200">
              <a:buFont typeface="Candara" charset="0"/>
              <a:buAutoNum type="arabicPeriod" startAt="3"/>
            </a:pPr>
            <a:r>
              <a:rPr lang="en-US" altLang="x-none">
                <a:ea typeface="ＭＳ Ｐゴシック" charset="-128"/>
              </a:rPr>
              <a:t>Focus groups</a:t>
            </a:r>
          </a:p>
          <a:p>
            <a:pPr lvl="1"/>
            <a:r>
              <a:rPr lang="en-US" altLang="x-none">
                <a:ea typeface="ＭＳ Ｐゴシック" charset="-128"/>
              </a:rPr>
              <a:t>6-9 users</a:t>
            </a:r>
          </a:p>
          <a:p>
            <a:pPr lvl="1"/>
            <a:r>
              <a:rPr lang="en-US" altLang="x-none">
                <a:ea typeface="ＭＳ Ｐゴシック" charset="-128"/>
              </a:rPr>
              <a:t>skilled moderator with pre-planned script</a:t>
            </a:r>
          </a:p>
          <a:p>
            <a:pPr lvl="1"/>
            <a:r>
              <a:rPr lang="en-US" altLang="x-none">
                <a:ea typeface="ＭＳ Ｐゴシック" charset="-128"/>
              </a:rPr>
              <a:t>computer conferencing?</a:t>
            </a:r>
          </a:p>
        </p:txBody>
      </p:sp>
      <p:sp>
        <p:nvSpPr>
          <p:cNvPr id="4608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Testing Usability in the Field (cont.)</a:t>
            </a:r>
          </a:p>
        </p:txBody>
      </p:sp>
    </p:spTree>
    <p:extLst>
      <p:ext uri="{BB962C8B-B14F-4D97-AF65-F5344CB8AC3E}">
        <p14:creationId xmlns:p14="http://schemas.microsoft.com/office/powerpoint/2010/main" val="16068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Subjects</a:t>
            </a:r>
          </a:p>
          <a:p>
            <a:pPr lvl="1">
              <a:tabLst>
                <a:tab pos="574675" algn="l"/>
                <a:tab pos="1147763" algn="l"/>
              </a:tabLst>
              <a:defRPr/>
            </a:pPr>
            <a:r>
              <a:rPr lang="en-US" dirty="0" smtClean="0">
                <a:ea typeface="ＭＳ Ｐゴシック" charset="0"/>
              </a:rPr>
              <a:t>representative</a:t>
            </a:r>
            <a:endParaRPr lang="en-US" dirty="0">
              <a:ea typeface="ＭＳ Ｐゴシック" charset="0"/>
            </a:endParaRPr>
          </a:p>
          <a:p>
            <a:pPr lvl="1">
              <a:tabLst>
                <a:tab pos="574675" algn="l"/>
                <a:tab pos="1147763" algn="l"/>
              </a:tabLst>
              <a:defRPr/>
            </a:pPr>
            <a:r>
              <a:rPr lang="en-US" dirty="0" smtClean="0">
                <a:ea typeface="ＭＳ Ｐゴシック" charset="0"/>
              </a:rPr>
              <a:t>sufficient </a:t>
            </a:r>
            <a:r>
              <a:rPr lang="en-US" dirty="0">
                <a:ea typeface="ＭＳ Ｐゴシック" charset="0"/>
              </a:rPr>
              <a:t>sample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endParaRPr lang="en-GB" dirty="0">
              <a:ea typeface="ＭＳ Ｐゴシック" charset="0"/>
            </a:endParaRP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Variables</a:t>
            </a:r>
          </a:p>
          <a:p>
            <a:pPr lvl="1">
              <a:tabLst>
                <a:tab pos="574675" algn="l"/>
                <a:tab pos="1147763" algn="l"/>
              </a:tabLst>
              <a:defRPr/>
            </a:pPr>
            <a:r>
              <a:rPr lang="en-US" dirty="0" smtClean="0">
                <a:ea typeface="ＭＳ Ｐゴシック" charset="0"/>
              </a:rPr>
              <a:t>independent </a:t>
            </a:r>
            <a:r>
              <a:rPr lang="en-US" dirty="0">
                <a:ea typeface="ＭＳ Ｐゴシック" charset="0"/>
              </a:rPr>
              <a:t>variable (IV)</a:t>
            </a:r>
          </a:p>
          <a:p>
            <a:pPr lvl="2">
              <a:tabLst>
                <a:tab pos="574675" algn="l"/>
                <a:tab pos="1147763" algn="l"/>
              </a:tabLst>
              <a:defRPr/>
            </a:pPr>
            <a:r>
              <a:rPr lang="en-US" dirty="0" smtClean="0">
                <a:ea typeface="ＭＳ Ｐゴシック" charset="0"/>
              </a:rPr>
              <a:t>characteristic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changed to produce different conditions.</a:t>
            </a:r>
          </a:p>
          <a:p>
            <a:pPr lvl="2">
              <a:tabLst>
                <a:tab pos="574675" algn="l"/>
                <a:tab pos="1147763" algn="l"/>
              </a:tabLst>
              <a:defRPr/>
            </a:pPr>
            <a:r>
              <a:rPr lang="en-US" dirty="0" smtClean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 interface style, number of menu items.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endParaRPr lang="en-US" dirty="0">
              <a:ea typeface="ＭＳ Ｐゴシック" charset="0"/>
            </a:endParaRPr>
          </a:p>
          <a:p>
            <a:pPr lvl="1">
              <a:tabLst>
                <a:tab pos="574675" algn="l"/>
                <a:tab pos="1147763" algn="l"/>
              </a:tabLst>
              <a:defRPr/>
            </a:pPr>
            <a:r>
              <a:rPr lang="en-US" dirty="0" smtClean="0">
                <a:ea typeface="ＭＳ Ｐゴシック" charset="0"/>
              </a:rPr>
              <a:t>dependent </a:t>
            </a:r>
            <a:r>
              <a:rPr lang="en-US" dirty="0">
                <a:ea typeface="ＭＳ Ｐゴシック" charset="0"/>
              </a:rPr>
              <a:t>variable (DV)</a:t>
            </a:r>
          </a:p>
          <a:p>
            <a:pPr lvl="2">
              <a:tabLst>
                <a:tab pos="574675" algn="l"/>
                <a:tab pos="1147763" algn="l"/>
              </a:tabLst>
              <a:defRPr/>
            </a:pPr>
            <a:r>
              <a:rPr lang="en-US" dirty="0" smtClean="0">
                <a:ea typeface="ＭＳ Ｐゴシック" charset="0"/>
              </a:rPr>
              <a:t>characteristics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measured in the experiment</a:t>
            </a:r>
          </a:p>
          <a:p>
            <a:pPr lvl="2">
              <a:tabLst>
                <a:tab pos="574675" algn="l"/>
                <a:tab pos="1147763" algn="l"/>
              </a:tabLst>
              <a:defRPr/>
            </a:pPr>
            <a:r>
              <a:rPr lang="en-US" dirty="0" smtClean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 time</a:t>
            </a:r>
            <a:r>
              <a:rPr lang="en-GB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to perform task, number of errors.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28264"/>
            <a:ext cx="8229600" cy="1162792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charset="0"/>
              <a:buAutoNum type="arabicPeriod" startAt="3"/>
            </a:pPr>
            <a:r>
              <a:rPr lang="en-US" altLang="x-none">
                <a:ea typeface="ＭＳ Ｐゴシック" charset="-128"/>
              </a:rPr>
              <a:t>On-line direct feedback mechanisms</a:t>
            </a:r>
          </a:p>
          <a:p>
            <a:pPr lvl="1"/>
            <a:r>
              <a:rPr lang="en-US" altLang="x-none">
                <a:ea typeface="ＭＳ Ｐゴシック" charset="-128"/>
              </a:rPr>
              <a:t>initiated by users</a:t>
            </a:r>
          </a:p>
          <a:p>
            <a:pPr lvl="1"/>
            <a:r>
              <a:rPr lang="en-US" altLang="x-none">
                <a:ea typeface="ＭＳ Ｐゴシック" charset="-128"/>
              </a:rPr>
              <a:t>may signal change in user needs</a:t>
            </a:r>
          </a:p>
          <a:p>
            <a:pPr lvl="1"/>
            <a:r>
              <a:rPr lang="en-US" altLang="x-none">
                <a:ea typeface="ＭＳ Ｐゴシック" charset="-128"/>
              </a:rPr>
              <a:t>trust but verify</a:t>
            </a:r>
          </a:p>
          <a:p>
            <a:pPr lvl="1"/>
            <a:endParaRPr lang="en-US" altLang="x-none">
              <a:ea typeface="ＭＳ Ｐゴシック" charset="-128"/>
            </a:endParaRPr>
          </a:p>
          <a:p>
            <a:pPr marL="457200" indent="-457200">
              <a:buFont typeface="Candara" charset="0"/>
              <a:buAutoNum type="arabicPeriod" startAt="3"/>
            </a:pPr>
            <a:r>
              <a:rPr lang="en-US" altLang="x-none">
                <a:ea typeface="ＭＳ Ｐゴシック" charset="-128"/>
              </a:rPr>
              <a:t>Bulletin boards and user groups</a:t>
            </a:r>
          </a:p>
          <a:p>
            <a:pPr marL="457200" indent="-457200">
              <a:buFont typeface="Candara" charset="0"/>
              <a:buAutoNum type="arabicPeriod" startAt="3"/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>
                <a:ea typeface="ＭＳ Ｐゴシック" charset="-128"/>
              </a:rPr>
              <a:t>Testing Usability in the Field (cont.)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b="0"/>
          </a:p>
        </p:txBody>
      </p:sp>
    </p:spTree>
    <p:extLst>
      <p:ext uri="{BB962C8B-B14F-4D97-AF65-F5344CB8AC3E}">
        <p14:creationId xmlns:p14="http://schemas.microsoft.com/office/powerpoint/2010/main" val="1165062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Advantages: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natural environment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context retained (though observation may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alter it)</a:t>
            </a:r>
          </a:p>
          <a:p>
            <a:pPr lvl="3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longitudinal studies possible</a:t>
            </a:r>
            <a:endParaRPr lang="en-GB" altLang="x-none">
              <a:ea typeface="ＭＳ Ｐゴシック" charset="-128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Disadvantages:</a:t>
            </a:r>
            <a:endParaRPr lang="en-GB" altLang="x-none">
              <a:ea typeface="ＭＳ Ｐゴシック" charset="-128"/>
            </a:endParaRPr>
          </a:p>
          <a:p>
            <a:pPr lvl="2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distractions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x-none">
                <a:ea typeface="ＭＳ Ｐゴシック" charset="-128"/>
              </a:rPr>
              <a:t>noise</a:t>
            </a:r>
          </a:p>
        </p:txBody>
      </p:sp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Field Studies: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5784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buFont typeface="Arial" charset="0"/>
              <a:buChar char="•"/>
            </a:pPr>
            <a:r>
              <a:rPr lang="en-US" altLang="x-none">
                <a:ea typeface="ＭＳ Ｐゴシック" charset="-128"/>
              </a:rPr>
              <a:t>Appropriate</a:t>
            </a:r>
          </a:p>
          <a:p>
            <a:pPr lvl="2" eaLnBrk="1" hangingPunct="1">
              <a:spcBef>
                <a:spcPct val="30000"/>
              </a:spcBef>
              <a:buFont typeface="Arial" charset="0"/>
              <a:buChar char="•"/>
            </a:pPr>
            <a:r>
              <a:rPr lang="en-GB" altLang="x-none">
                <a:ea typeface="ＭＳ Ｐゴシック" charset="-128"/>
              </a:rPr>
              <a:t> for </a:t>
            </a:r>
            <a:r>
              <a:rPr lang="en-GB" altLang="en-US">
                <a:ea typeface="ＭＳ Ｐゴシック" charset="-128"/>
              </a:rPr>
              <a:t>“</a:t>
            </a:r>
            <a:r>
              <a:rPr lang="en-GB" altLang="x-none">
                <a:ea typeface="ＭＳ Ｐゴシック" charset="-128"/>
              </a:rPr>
              <a:t>beta testing</a:t>
            </a:r>
            <a:r>
              <a:rPr lang="en-GB" altLang="en-US">
                <a:ea typeface="ＭＳ Ｐゴシック" charset="-128"/>
              </a:rPr>
              <a:t>”</a:t>
            </a:r>
            <a:endParaRPr lang="en-GB" altLang="x-none">
              <a:ea typeface="ＭＳ Ｐゴシック" charset="-128"/>
            </a:endParaRPr>
          </a:p>
          <a:p>
            <a:pPr lvl="2" eaLnBrk="1" hangingPunct="1">
              <a:spcBef>
                <a:spcPct val="30000"/>
              </a:spcBef>
              <a:buFont typeface="Arial" charset="0"/>
              <a:buChar char="•"/>
            </a:pPr>
            <a:r>
              <a:rPr lang="en-US" altLang="x-none">
                <a:ea typeface="ＭＳ Ｐゴシック" charset="-128"/>
              </a:rPr>
              <a:t>where context is crucial</a:t>
            </a:r>
            <a:r>
              <a:rPr lang="en-GB" altLang="x-none"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for longitudinal studies</a:t>
            </a:r>
          </a:p>
        </p:txBody>
      </p:sp>
      <p:sp>
        <p:nvSpPr>
          <p:cNvPr id="501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Field Studies: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059179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Conduct two CWs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Conduct a CW on </a:t>
            </a:r>
            <a:r>
              <a:rPr lang="en-US" dirty="0">
                <a:hlinkClick r:id="rId2"/>
              </a:rPr>
              <a:t>http://www.pennyjuice.com/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Task: Order 2 Green Watermelon and 6 Orange Pineapple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Conduct a CW on </a:t>
            </a:r>
            <a:r>
              <a:rPr lang="en-US" dirty="0">
                <a:hlinkClick r:id="rId3"/>
              </a:rPr>
              <a:t>http://www.kaleidoscopejuice.com/</a:t>
            </a:r>
            <a:endParaRPr lang="en-US" dirty="0"/>
          </a:p>
          <a:p>
            <a:pPr lvl="1"/>
            <a:r>
              <a:rPr lang="en-US" dirty="0"/>
              <a:t>Task: Order 6 Green Dragon for delivery </a:t>
            </a:r>
          </a:p>
          <a:p>
            <a:r>
              <a:rPr lang="en-US" dirty="0"/>
              <a:t>Upload the complete CWs</a:t>
            </a:r>
          </a:p>
          <a:p>
            <a:r>
              <a:rPr lang="en-US" dirty="0"/>
              <a:t>Be sure to include group member </a:t>
            </a:r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Activity:</a:t>
            </a:r>
            <a:br>
              <a:rPr lang="en-US" dirty="0" smtClean="0"/>
            </a:br>
            <a:r>
              <a:rPr lang="en-US" dirty="0" smtClean="0"/>
              <a:t>Cognitive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Char char="•"/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Hypothesis</a:t>
            </a:r>
          </a:p>
          <a:p>
            <a:pPr lvl="1"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-- prediction of outcome framed in terms of</a:t>
            </a:r>
            <a:r>
              <a:rPr lang="en-GB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IV and DV</a:t>
            </a:r>
          </a:p>
          <a:p>
            <a:pPr lvl="1"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-- null hypothesis: states no difference</a:t>
            </a:r>
            <a:r>
              <a:rPr lang="en-GB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between conditions </a:t>
            </a:r>
          </a:p>
          <a:p>
            <a:pPr lvl="1"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      and the aim is to disprove</a:t>
            </a:r>
            <a:r>
              <a:rPr lang="en-GB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this</a:t>
            </a:r>
          </a:p>
          <a:p>
            <a:pPr>
              <a:buFontTx/>
              <a:buChar char="•"/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Experimental design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	within groups design ==  each subject</a:t>
            </a:r>
            <a:r>
              <a:rPr lang="en-GB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performs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			experiment under each condition.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	- transfer of learning possible 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	+ fewer subjects needed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	+ less likely to suffer from user variation.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	between groups design == each subject</a:t>
            </a:r>
            <a:r>
              <a:rPr lang="en-GB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performs 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			under only one condition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	+ no</a:t>
            </a:r>
            <a:r>
              <a:rPr lang="en-GB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transfer of learning </a:t>
            </a: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US" dirty="0">
                <a:ea typeface="ＭＳ Ｐゴシック" charset="0"/>
              </a:rPr>
              <a:t>	- more subjects required (therefore more costly)</a:t>
            </a:r>
            <a:endParaRPr lang="en-GB" dirty="0">
              <a:ea typeface="ＭＳ Ｐゴシック" charset="0"/>
            </a:endParaRPr>
          </a:p>
          <a:p>
            <a:pPr>
              <a:tabLst>
                <a:tab pos="574675" algn="l"/>
                <a:tab pos="1147763" algn="l"/>
              </a:tabLst>
              <a:defRPr/>
            </a:pPr>
            <a:r>
              <a:rPr lang="en-GB" dirty="0">
                <a:ea typeface="ＭＳ Ｐゴシック" charset="0"/>
              </a:rPr>
              <a:t>	- user </a:t>
            </a:r>
            <a:r>
              <a:rPr lang="en-US" dirty="0">
                <a:ea typeface="ＭＳ Ｐゴシック" charset="0"/>
              </a:rPr>
              <a:t>variation can bias results.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70390"/>
            <a:ext cx="8229600" cy="1220666"/>
          </a:xfrm>
        </p:spPr>
        <p:txBody>
          <a:bodyPr/>
          <a:lstStyle/>
          <a:p>
            <a:r>
              <a:rPr lang="en-US" dirty="0" smtClean="0"/>
              <a:t>Experimental Factors </a:t>
            </a:r>
            <a:r>
              <a:rPr lang="en-US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x-none" dirty="0"/>
              <a:t>paper and pencil -- cheap,  limited to writing speed</a:t>
            </a:r>
          </a:p>
          <a:p>
            <a:r>
              <a:rPr lang="en-US" altLang="x-none" dirty="0"/>
              <a:t>audio – </a:t>
            </a:r>
          </a:p>
          <a:p>
            <a:r>
              <a:rPr lang="en-US" altLang="x-none" dirty="0"/>
              <a:t>good for think aloud,  di</a:t>
            </a:r>
            <a:r>
              <a:rPr lang="en-GB" altLang="x-none" dirty="0" err="1"/>
              <a:t>ff</a:t>
            </a:r>
            <a:r>
              <a:rPr lang="en-US" altLang="x-none" dirty="0"/>
              <a:t>cult to match with other protocols</a:t>
            </a:r>
          </a:p>
          <a:p>
            <a:r>
              <a:rPr lang="en-US" altLang="x-none" dirty="0"/>
              <a:t>video --</a:t>
            </a:r>
          </a:p>
          <a:p>
            <a:r>
              <a:rPr lang="en-US" altLang="x-none" dirty="0"/>
              <a:t>	accurate and realistic,  needs special equipment,  obtrusive</a:t>
            </a:r>
          </a:p>
          <a:p>
            <a:r>
              <a:rPr lang="en-US" altLang="x-none" dirty="0"/>
              <a:t>Log files --</a:t>
            </a:r>
          </a:p>
          <a:p>
            <a:r>
              <a:rPr lang="en-US" altLang="x-none" dirty="0"/>
              <a:t>	automatic and unobtrusive</a:t>
            </a:r>
          </a:p>
          <a:p>
            <a:r>
              <a:rPr lang="en-US" altLang="x-none" dirty="0"/>
              <a:t>	large amounts of data difficult to analyze</a:t>
            </a:r>
          </a:p>
          <a:p>
            <a:r>
              <a:rPr lang="en-US" altLang="x-none" dirty="0"/>
              <a:t>user notebooks --</a:t>
            </a:r>
          </a:p>
          <a:p>
            <a:r>
              <a:rPr lang="en-US" altLang="x-none" dirty="0"/>
              <a:t>	coarse and subjective, useful insights </a:t>
            </a:r>
          </a:p>
          <a:p>
            <a:r>
              <a:rPr lang="en-US" altLang="x-none" dirty="0"/>
              <a:t>	good for longitudinal studies</a:t>
            </a:r>
          </a:p>
          <a:p>
            <a:r>
              <a:rPr lang="en-US" altLang="x-none" dirty="0"/>
              <a:t>Transcription of audio and video di</a:t>
            </a:r>
            <a:r>
              <a:rPr lang="en-GB" altLang="x-none" dirty="0" err="1"/>
              <a:t>ffi</a:t>
            </a:r>
            <a:r>
              <a:rPr lang="en-US" altLang="x-none" dirty="0"/>
              <a:t>cult and</a:t>
            </a:r>
            <a:r>
              <a:rPr lang="en-GB" altLang="x-none" dirty="0"/>
              <a:t> </a:t>
            </a:r>
            <a:r>
              <a:rPr lang="en-US" altLang="x-none" dirty="0"/>
              <a:t>requires skill.</a:t>
            </a:r>
          </a:p>
          <a:p>
            <a:r>
              <a:rPr lang="en-US" altLang="x-none" dirty="0"/>
              <a:t>Some automatic support tools available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76998"/>
            <a:ext cx="8229600" cy="1214057"/>
          </a:xfrm>
        </p:spPr>
        <p:txBody>
          <a:bodyPr/>
          <a:lstStyle/>
          <a:p>
            <a:r>
              <a:rPr lang="en-US" dirty="0" smtClean="0"/>
              <a:t>Data Collection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5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x-none" dirty="0"/>
              <a:t>Total task time</a:t>
            </a:r>
          </a:p>
          <a:p>
            <a:r>
              <a:rPr lang="en-US" altLang="x-none" dirty="0"/>
              <a:t>User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think time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</a:t>
            </a:r>
          </a:p>
          <a:p>
            <a:r>
              <a:rPr lang="en-US" altLang="x-none" dirty="0"/>
              <a:t>Time spent not moving toward goal</a:t>
            </a:r>
          </a:p>
          <a:p>
            <a:endParaRPr lang="en-US" altLang="x-none" dirty="0"/>
          </a:p>
          <a:p>
            <a:r>
              <a:rPr lang="en-US" altLang="x-none" dirty="0"/>
              <a:t>Ratio of successful actions/errors</a:t>
            </a:r>
          </a:p>
          <a:p>
            <a:r>
              <a:rPr lang="en-US" altLang="x-none" dirty="0"/>
              <a:t>Commands used/not used</a:t>
            </a:r>
          </a:p>
          <a:p>
            <a:endParaRPr lang="en-US" altLang="x-none" dirty="0"/>
          </a:p>
          <a:p>
            <a:r>
              <a:rPr lang="en-US" altLang="x-none" dirty="0"/>
              <a:t>frequency of user expression of:</a:t>
            </a:r>
          </a:p>
          <a:p>
            <a:r>
              <a:rPr lang="en-US" altLang="x-none" dirty="0"/>
              <a:t>	confusion, frustration, satisfaction</a:t>
            </a:r>
          </a:p>
          <a:p>
            <a:r>
              <a:rPr lang="en-US" altLang="x-none" dirty="0"/>
              <a:t>frequency of reference to manuals/help system</a:t>
            </a:r>
          </a:p>
          <a:p>
            <a:r>
              <a:rPr lang="en-US" altLang="x-none" dirty="0"/>
              <a:t>percent of time such reference provided the needed answer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3600" dirty="0">
                <a:ea typeface="ＭＳ Ｐゴシック" charset="-128"/>
              </a:rPr>
              <a:t>Summative Evaluation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What to measure (and it</a:t>
            </a:r>
            <a:r>
              <a:rPr lang="en-US" altLang="en-US" sz="3200" dirty="0">
                <a:ea typeface="ＭＳ Ｐゴシック" charset="-128"/>
              </a:rPr>
              <a:t>’</a:t>
            </a:r>
            <a:r>
              <a:rPr lang="en-US" altLang="ja-JP" sz="3200" dirty="0">
                <a:ea typeface="ＭＳ Ｐゴシック" charset="-128"/>
              </a:rPr>
              <a:t>s relationship to usability elements)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666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dirty="0"/>
              <a:t>Measuring learnability</a:t>
            </a:r>
          </a:p>
          <a:p>
            <a:r>
              <a:rPr lang="en-US" altLang="x-none" dirty="0"/>
              <a:t>	Time to complete a set of tasks by novice</a:t>
            </a:r>
          </a:p>
          <a:p>
            <a:r>
              <a:rPr lang="en-US" altLang="x-none" dirty="0"/>
              <a:t>	Learnability/efficiency trade-off</a:t>
            </a:r>
          </a:p>
          <a:p>
            <a:r>
              <a:rPr lang="en-US" altLang="x-none" dirty="0"/>
              <a:t>Measuring efficiency</a:t>
            </a:r>
          </a:p>
          <a:p>
            <a:r>
              <a:rPr lang="en-US" altLang="x-none" dirty="0"/>
              <a:t>	Time to complete a set of tasks by expert</a:t>
            </a:r>
          </a:p>
          <a:p>
            <a:r>
              <a:rPr lang="en-US" altLang="x-none" dirty="0"/>
              <a:t>	How to define and locate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experienced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users</a:t>
            </a:r>
          </a:p>
          <a:p>
            <a:r>
              <a:rPr lang="en-US" altLang="x-none" dirty="0"/>
              <a:t>Measuring memorability</a:t>
            </a:r>
          </a:p>
          <a:p>
            <a:r>
              <a:rPr lang="en-US" altLang="x-none" dirty="0"/>
              <a:t>	The most difficult, since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casual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users are hard</a:t>
            </a:r>
          </a:p>
          <a:p>
            <a:r>
              <a:rPr lang="en-US" altLang="x-none" dirty="0"/>
              <a:t>		to find for experiments</a:t>
            </a:r>
          </a:p>
          <a:p>
            <a:r>
              <a:rPr lang="en-US" altLang="x-none" dirty="0"/>
              <a:t>	Memory quizzes may be misleading</a:t>
            </a:r>
          </a:p>
          <a:p>
            <a:endParaRPr lang="en-US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sz="3600" dirty="0">
                <a:ea typeface="ＭＳ Ｐゴシック" charset="-128"/>
              </a:rPr>
              <a:t>Measuring User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53307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defRPr/>
            </a:pPr>
            <a:r>
              <a:rPr lang="en-US" dirty="0" smtClean="0">
                <a:ea typeface="ＭＳ Ｐゴシック" charset="0"/>
              </a:rPr>
              <a:t>Measuring </a:t>
            </a:r>
            <a:r>
              <a:rPr lang="en-US" dirty="0">
                <a:ea typeface="ＭＳ Ｐゴシック" charset="0"/>
              </a:rPr>
              <a:t>user satisfaction</a:t>
            </a:r>
          </a:p>
          <a:p>
            <a:pPr eaLnBrk="0" hangingPunct="0">
              <a:defRPr/>
            </a:pPr>
            <a:r>
              <a:rPr lang="en-US" dirty="0">
                <a:ea typeface="ＭＳ Ｐゴシック" charset="0"/>
              </a:rPr>
              <a:t>	Likert scale (agree or disagree)</a:t>
            </a:r>
          </a:p>
          <a:p>
            <a:pPr eaLnBrk="0" hangingPunct="0">
              <a:defRPr/>
            </a:pPr>
            <a:r>
              <a:rPr lang="en-US" dirty="0">
                <a:ea typeface="ＭＳ Ｐゴシック" charset="0"/>
              </a:rPr>
              <a:t>	Semantic differential scale</a:t>
            </a:r>
          </a:p>
          <a:p>
            <a:pPr eaLnBrk="0" hangingPunct="0">
              <a:defRPr/>
            </a:pPr>
            <a:r>
              <a:rPr lang="en-US" dirty="0">
                <a:ea typeface="ＭＳ Ｐゴシック" charset="0"/>
              </a:rPr>
              <a:t>	Physiological measure of stress</a:t>
            </a:r>
          </a:p>
          <a:p>
            <a:pPr eaLnBrk="0" hangingPunct="0">
              <a:defRPr/>
            </a:pPr>
            <a:r>
              <a:rPr lang="en-US" dirty="0">
                <a:ea typeface="ＭＳ Ｐゴシック" charset="0"/>
              </a:rPr>
              <a:t>Measuring errors</a:t>
            </a:r>
          </a:p>
          <a:p>
            <a:pPr eaLnBrk="0" hangingPunct="0">
              <a:defRPr/>
            </a:pPr>
            <a:r>
              <a:rPr lang="en-US" dirty="0">
                <a:ea typeface="ＭＳ Ｐゴシック" charset="0"/>
              </a:rPr>
              <a:t>	Classification of minor v. serious	</a:t>
            </a:r>
          </a:p>
          <a:p>
            <a:endParaRPr lang="en-US" dirty="0"/>
          </a:p>
        </p:txBody>
      </p:sp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sz="3600" dirty="0">
                <a:ea typeface="ＭＳ Ｐゴシック" charset="-128"/>
              </a:rPr>
              <a:t>Measuring User Performance (cont.)</a:t>
            </a:r>
          </a:p>
        </p:txBody>
      </p:sp>
    </p:spTree>
    <p:extLst>
      <p:ext uri="{BB962C8B-B14F-4D97-AF65-F5344CB8AC3E}">
        <p14:creationId xmlns:p14="http://schemas.microsoft.com/office/powerpoint/2010/main" val="853232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17347</TotalTime>
  <Words>1359</Words>
  <Application>Microsoft Macintosh PowerPoint</Application>
  <PresentationFormat>On-screen Show (4:3)</PresentationFormat>
  <Paragraphs>345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Candara</vt:lpstr>
      <vt:lpstr>HGP明朝E</vt:lpstr>
      <vt:lpstr>ＭＳ Ｐゴシック</vt:lpstr>
      <vt:lpstr>Symbol</vt:lpstr>
      <vt:lpstr>Arial</vt:lpstr>
      <vt:lpstr>Calibri</vt:lpstr>
      <vt:lpstr>Times New Roman</vt:lpstr>
      <vt:lpstr>Waveform</vt:lpstr>
      <vt:lpstr>Evaluating UI Designs (Part 2)</vt:lpstr>
      <vt:lpstr>Usability Testing</vt:lpstr>
      <vt:lpstr>What is a Usability Experiment?</vt:lpstr>
      <vt:lpstr>Experimental Factors</vt:lpstr>
      <vt:lpstr>Experimental Factors (cont.)</vt:lpstr>
      <vt:lpstr>Data Collection Techniques</vt:lpstr>
      <vt:lpstr>Summative Evaluation What to measure (and it’s relationship to usability elements)</vt:lpstr>
      <vt:lpstr>Measuring User Performance</vt:lpstr>
      <vt:lpstr>Measuring User Performance (cont.)</vt:lpstr>
      <vt:lpstr>Reliability and Validity</vt:lpstr>
      <vt:lpstr>Formative Evaluation What is a Usability Problem?</vt:lpstr>
      <vt:lpstr>Qualitative methods for collecting usability problems</vt:lpstr>
      <vt:lpstr>Observational Methods - Think Aloud</vt:lpstr>
      <vt:lpstr>Observational Methods - Think Aloud</vt:lpstr>
      <vt:lpstr>Observational Methods</vt:lpstr>
      <vt:lpstr>Query Techniques - Interviews</vt:lpstr>
      <vt:lpstr>Query Techniques - Interviews</vt:lpstr>
      <vt:lpstr>Query Techniques - Questionnaires</vt:lpstr>
      <vt:lpstr>Questionnaires (cont.)</vt:lpstr>
      <vt:lpstr>Questionnaires (cont.)</vt:lpstr>
      <vt:lpstr>Laboratory studies: Pros and Cons</vt:lpstr>
      <vt:lpstr>Laboratory studies: Pros and Cons</vt:lpstr>
      <vt:lpstr>Conducting a usability experiment–steps and deliverables</vt:lpstr>
      <vt:lpstr>The planning phase Output: written plan or proposal</vt:lpstr>
      <vt:lpstr>Outline of Test Protocol</vt:lpstr>
      <vt:lpstr>Designing Test Tasks</vt:lpstr>
      <vt:lpstr>Designing Test Tasks</vt:lpstr>
      <vt:lpstr>Detailed Test Protocol</vt:lpstr>
      <vt:lpstr>Execution phase</vt:lpstr>
      <vt:lpstr>Execution phase</vt:lpstr>
      <vt:lpstr>Execution phase: ethics of human experimentation</vt:lpstr>
      <vt:lpstr>Execution phase: ethics of human experimentation</vt:lpstr>
      <vt:lpstr>Data collection - usability labs and equipment</vt:lpstr>
      <vt:lpstr>Data collection - usability labs and equipment</vt:lpstr>
      <vt:lpstr>Analysis of data</vt:lpstr>
      <vt:lpstr>What can statistics tell us?</vt:lpstr>
      <vt:lpstr>What can statistics tell us?</vt:lpstr>
      <vt:lpstr>Testing usability in the field</vt:lpstr>
      <vt:lpstr>Testing Usability in the Field (cont.)</vt:lpstr>
      <vt:lpstr>Testing Usability in the Field (cont.)</vt:lpstr>
      <vt:lpstr>Field Studies: Pros and Cons</vt:lpstr>
      <vt:lpstr>Field Studies: Pros and Cons</vt:lpstr>
      <vt:lpstr>Class Activity: Cognitive Walkthrough</vt:lpstr>
    </vt:vector>
  </TitlesOfParts>
  <Company>ASU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1.13.16</dc:title>
  <dc:creator>Robert Atkinson</dc:creator>
  <cp:lastModifiedBy>Robert Atkinson</cp:lastModifiedBy>
  <cp:revision>116</cp:revision>
  <dcterms:created xsi:type="dcterms:W3CDTF">2016-01-13T19:21:27Z</dcterms:created>
  <dcterms:modified xsi:type="dcterms:W3CDTF">2017-03-20T22:55:13Z</dcterms:modified>
</cp:coreProperties>
</file>