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7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37" r:id="rId26"/>
    <p:sldId id="338" r:id="rId27"/>
    <p:sldId id="336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D65CA9-2595-E440-B89B-A016B2B36B10}">
          <p14:sldIdLst>
            <p14:sldId id="256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7"/>
            <p14:sldId id="338"/>
            <p14:sldId id="336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16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951EE-1B8A-B64A-9E07-3EA51C1AD7C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8EB63-E444-334E-BC53-F3B0975F5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3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88370AB-D384-2641-B1E5-392A193B7CE5}" type="slidenum">
              <a:rPr lang="en-US" altLang="x-none" sz="1200" b="0"/>
              <a:pPr/>
              <a:t>11</a:t>
            </a:fld>
            <a:endParaRPr lang="en-US" altLang="x-none" sz="1200" b="0"/>
          </a:p>
        </p:txBody>
      </p:sp>
      <p:sp>
        <p:nvSpPr>
          <p:cNvPr id="2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6287" cy="3440113"/>
          </a:xfrm>
          <a:solidFill>
            <a:srgbClr val="FFFFFF"/>
          </a:solidFill>
          <a:ln/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2338" y="4351338"/>
            <a:ext cx="4997450" cy="41417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367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32C37A-F16E-0742-8656-CBB613126700}" type="slidenum">
              <a:rPr lang="en-US" altLang="x-none" sz="1200" b="0"/>
              <a:pPr/>
              <a:t>12</a:t>
            </a:fld>
            <a:endParaRPr lang="en-US" altLang="x-none" sz="1200" b="0"/>
          </a:p>
        </p:txBody>
      </p:sp>
      <p:sp>
        <p:nvSpPr>
          <p:cNvPr id="28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6287" cy="3440113"/>
          </a:xfrm>
          <a:solidFill>
            <a:srgbClr val="FFFFFF"/>
          </a:solidFill>
          <a:ln/>
        </p:spPr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2338" y="4351338"/>
            <a:ext cx="4997450" cy="41417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27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68D0BCD-8E66-5746-90E1-8B1DF0A9BD9A}" type="slidenum">
              <a:rPr lang="en-US" altLang="x-none" sz="1200" b="0"/>
              <a:pPr/>
              <a:t>34</a:t>
            </a:fld>
            <a:endParaRPr lang="en-US" altLang="x-none" sz="1200" b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6287" cy="344011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51338"/>
            <a:ext cx="4997450" cy="41417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46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3C4F7B-03EF-E14B-BA99-C0B7A25CCE2F}" type="slidenum">
              <a:rPr lang="en-US" altLang="x-none" sz="1200" b="0"/>
              <a:pPr/>
              <a:t>35</a:t>
            </a:fld>
            <a:endParaRPr lang="en-US" altLang="x-none" sz="1200" b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6287" cy="344011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51338"/>
            <a:ext cx="4997450" cy="41417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78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UI Designs (Part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CSE463</a:t>
            </a:r>
          </a:p>
          <a:p>
            <a:r>
              <a:rPr lang="en-US" dirty="0" smtClean="0"/>
              <a:t>Dr. Atkinson</a:t>
            </a:r>
          </a:p>
          <a:p>
            <a:r>
              <a:rPr lang="en-US" smtClean="0"/>
              <a:t>3.22.17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0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52500" algn="l"/>
                <a:tab pos="1905000" algn="l"/>
              </a:tabLst>
            </a:pPr>
            <a:endParaRPr lang="en-US" altLang="x-none">
              <a:ea typeface="ＭＳ Ｐゴシック" charset="-128"/>
            </a:endParaRPr>
          </a:p>
          <a:p>
            <a:pPr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Styles of question</a:t>
            </a:r>
          </a:p>
          <a:p>
            <a:pPr lvl="1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general </a:t>
            </a:r>
          </a:p>
          <a:p>
            <a:pPr lvl="1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open-ended</a:t>
            </a:r>
          </a:p>
          <a:p>
            <a:pPr lvl="1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scalar</a:t>
            </a:r>
          </a:p>
          <a:p>
            <a:pPr lvl="1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multi-choice</a:t>
            </a:r>
          </a:p>
          <a:p>
            <a:pPr lvl="1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ranked	</a:t>
            </a:r>
          </a:p>
          <a:p>
            <a:pPr>
              <a:tabLst>
                <a:tab pos="952500" algn="l"/>
                <a:tab pos="1905000" algn="l"/>
              </a:tabLst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Questionnaires (cont.)</a:t>
            </a:r>
          </a:p>
        </p:txBody>
      </p:sp>
    </p:spTree>
    <p:extLst>
      <p:ext uri="{BB962C8B-B14F-4D97-AF65-F5344CB8AC3E}">
        <p14:creationId xmlns:p14="http://schemas.microsoft.com/office/powerpoint/2010/main" val="17840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	Advantages:</a:t>
            </a:r>
          </a:p>
          <a:p>
            <a:pPr lvl="1"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specialist equipment available</a:t>
            </a:r>
          </a:p>
          <a:p>
            <a:pPr lvl="1"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uninterrupted environment</a:t>
            </a:r>
          </a:p>
          <a:p>
            <a:pPr>
              <a:tabLst>
                <a:tab pos="377825" algn="l"/>
                <a:tab pos="952500" algn="l"/>
              </a:tabLst>
            </a:pPr>
            <a:endParaRPr lang="en-GB" altLang="x-none">
              <a:ea typeface="ＭＳ Ｐゴシック" charset="-128"/>
            </a:endParaRPr>
          </a:p>
          <a:p>
            <a:pPr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	Disadvantages:</a:t>
            </a:r>
            <a:endParaRPr lang="en-GB" altLang="x-none">
              <a:ea typeface="ＭＳ Ｐゴシック" charset="-128"/>
            </a:endParaRPr>
          </a:p>
          <a:p>
            <a:pPr lvl="1"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lack of context</a:t>
            </a:r>
          </a:p>
          <a:p>
            <a:pPr lvl="1"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difficult to observe several users cooperating</a:t>
            </a:r>
          </a:p>
          <a:p>
            <a:pPr>
              <a:tabLst>
                <a:tab pos="377825" algn="l"/>
                <a:tab pos="952500" algn="l"/>
              </a:tabLst>
            </a:pPr>
            <a:endParaRPr lang="en-GB" altLang="x-none">
              <a:ea typeface="ＭＳ Ｐゴシック" charset="-128"/>
            </a:endParaRPr>
          </a:p>
        </p:txBody>
      </p:sp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Laboratory studies: Pros and Cons</a:t>
            </a:r>
          </a:p>
        </p:txBody>
      </p:sp>
    </p:spTree>
    <p:extLst>
      <p:ext uri="{BB962C8B-B14F-4D97-AF65-F5344CB8AC3E}">
        <p14:creationId xmlns:p14="http://schemas.microsoft.com/office/powerpoint/2010/main" val="58053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ChangeArrowheads="1"/>
          </p:cNvSpPr>
          <p:nvPr/>
        </p:nvSpPr>
        <p:spPr bwMode="auto">
          <a:xfrm>
            <a:off x="381000" y="1371600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b="0"/>
          </a:p>
        </p:txBody>
      </p:sp>
      <p:sp>
        <p:nvSpPr>
          <p:cNvPr id="2765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77825" algn="l"/>
                <a:tab pos="952500" algn="l"/>
              </a:tabLst>
            </a:pPr>
            <a:endParaRPr lang="en-GB" altLang="x-none">
              <a:ea typeface="ＭＳ Ｐゴシック" charset="-128"/>
            </a:endParaRPr>
          </a:p>
          <a:p>
            <a:pPr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	Appropriate</a:t>
            </a:r>
            <a:endParaRPr lang="en-GB" altLang="x-none">
              <a:ea typeface="ＭＳ Ｐゴシック" charset="-128"/>
            </a:endParaRPr>
          </a:p>
          <a:p>
            <a:pPr lvl="1"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if actual system location is dangerous or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impractical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for to allow controlled manipulation of use</a:t>
            </a:r>
            <a:r>
              <a:rPr lang="en-GB" altLang="x-none">
                <a:ea typeface="ＭＳ Ｐゴシック" charset="-128"/>
              </a:rPr>
              <a:t>.</a:t>
            </a:r>
            <a:endParaRPr lang="en-US" altLang="x-none">
              <a:ea typeface="ＭＳ Ｐゴシック" charset="-128"/>
            </a:endParaRPr>
          </a:p>
          <a:p>
            <a:pPr>
              <a:tabLst>
                <a:tab pos="377825" algn="l"/>
                <a:tab pos="952500" algn="l"/>
              </a:tabLst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2765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Laboratory studies: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6582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en-US" altLang="x-none">
                <a:ea typeface="ＭＳ Ｐゴシック" charset="-128"/>
              </a:rPr>
              <a:t>The planning phase</a:t>
            </a:r>
          </a:p>
          <a:p>
            <a:pPr>
              <a:buFontTx/>
              <a:buAutoNum type="arabicPeriod"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AutoNum type="arabicPeriod"/>
            </a:pPr>
            <a:r>
              <a:rPr lang="en-US" altLang="x-none">
                <a:ea typeface="ＭＳ Ｐゴシック" charset="-128"/>
              </a:rPr>
              <a:t>The execution phase</a:t>
            </a:r>
          </a:p>
          <a:p>
            <a:pPr>
              <a:buFontTx/>
              <a:buAutoNum type="arabicPeriod"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AutoNum type="arabicPeriod"/>
            </a:pPr>
            <a:r>
              <a:rPr lang="en-US" altLang="x-none">
                <a:ea typeface="ＭＳ Ｐゴシック" charset="-128"/>
              </a:rPr>
              <a:t>Data collection techniques</a:t>
            </a:r>
          </a:p>
          <a:p>
            <a:pPr>
              <a:buFontTx/>
              <a:buAutoNum type="arabicPeriod"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AutoNum type="arabicPeriod"/>
            </a:pPr>
            <a:r>
              <a:rPr lang="en-US" altLang="x-none">
                <a:ea typeface="ＭＳ Ｐゴシック" charset="-128"/>
              </a:rPr>
              <a:t>Data analysis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sz="4000">
                <a:ea typeface="ＭＳ Ｐゴシック" charset="-128"/>
              </a:rPr>
              <a:t>Conducting a usability experiment–steps and deliverables</a:t>
            </a:r>
          </a:p>
        </p:txBody>
      </p:sp>
    </p:spTree>
    <p:extLst>
      <p:ext uri="{BB962C8B-B14F-4D97-AF65-F5344CB8AC3E}">
        <p14:creationId xmlns:p14="http://schemas.microsoft.com/office/powerpoint/2010/main" val="105124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Who, what, where, when and how much?</a:t>
            </a:r>
          </a:p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Who are test users, and how will they be recruited?</a:t>
            </a:r>
          </a:p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Who are the experimenters?</a:t>
            </a:r>
          </a:p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When, where, and how long will the test take?</a:t>
            </a:r>
          </a:p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What equipment/software is needed?</a:t>
            </a:r>
          </a:p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How much will the experiment cost?</a:t>
            </a:r>
          </a:p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Outline of test protocol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The planning phase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Output: written plan or proposal</a:t>
            </a:r>
          </a:p>
        </p:txBody>
      </p:sp>
    </p:spTree>
    <p:extLst>
      <p:ext uri="{BB962C8B-B14F-4D97-AF65-F5344CB8AC3E}">
        <p14:creationId xmlns:p14="http://schemas.microsoft.com/office/powerpoint/2010/main" val="89280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tasks?</a:t>
            </a:r>
          </a:p>
          <a:p>
            <a:r>
              <a:rPr lang="en-US" altLang="x-none">
                <a:ea typeface="ＭＳ Ｐゴシック" charset="-128"/>
              </a:rPr>
              <a:t>Criteria for completion?</a:t>
            </a:r>
          </a:p>
          <a:p>
            <a:r>
              <a:rPr lang="en-US" altLang="x-none">
                <a:ea typeface="ＭＳ Ｐゴシック" charset="-128"/>
              </a:rPr>
              <a:t>User aids</a:t>
            </a:r>
          </a:p>
          <a:p>
            <a:r>
              <a:rPr lang="en-US" altLang="x-none">
                <a:ea typeface="ＭＳ Ｐゴシック" charset="-128"/>
              </a:rPr>
              <a:t>What will users be asked to do (thinking aloud studies)?</a:t>
            </a:r>
          </a:p>
          <a:p>
            <a:r>
              <a:rPr lang="en-US" altLang="x-none">
                <a:ea typeface="ＭＳ Ｐゴシック" charset="-128"/>
              </a:rPr>
              <a:t>Interaction with experimenter</a:t>
            </a:r>
          </a:p>
          <a:p>
            <a:r>
              <a:rPr lang="en-US" altLang="x-none">
                <a:ea typeface="ＭＳ Ｐゴシック" charset="-128"/>
              </a:rPr>
              <a:t>What data will be collected?</a:t>
            </a:r>
          </a:p>
          <a:p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17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 of Test Protocol</a:t>
            </a:r>
          </a:p>
        </p:txBody>
      </p:sp>
    </p:spTree>
    <p:extLst>
      <p:ext uri="{BB962C8B-B14F-4D97-AF65-F5344CB8AC3E}">
        <p14:creationId xmlns:p14="http://schemas.microsoft.com/office/powerpoint/2010/main" val="83801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Tasks:</a:t>
            </a:r>
          </a:p>
          <a:p>
            <a:pPr lvl="1"/>
            <a:r>
              <a:rPr lang="en-US" altLang="x-none">
                <a:ea typeface="ＭＳ Ｐゴシック" charset="-128"/>
              </a:rPr>
              <a:t>Are representative </a:t>
            </a:r>
          </a:p>
          <a:p>
            <a:pPr lvl="1"/>
            <a:r>
              <a:rPr lang="en-US" altLang="x-none">
                <a:ea typeface="ＭＳ Ｐゴシック" charset="-128"/>
              </a:rPr>
              <a:t>Cover most important parts of UI</a:t>
            </a:r>
          </a:p>
          <a:p>
            <a:pPr lvl="1"/>
            <a:r>
              <a:rPr lang="en-US" altLang="x-none">
                <a:ea typeface="ＭＳ Ｐゴシック" charset="-128"/>
              </a:rPr>
              <a:t>Don</a:t>
            </a:r>
            <a:r>
              <a:rPr lang="ja-JP" altLang="en-US">
                <a:latin typeface="Arial" charset="0"/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t take too long to complete</a:t>
            </a:r>
          </a:p>
          <a:p>
            <a:pPr lvl="1"/>
            <a:r>
              <a:rPr lang="en-US" altLang="x-none">
                <a:ea typeface="ＭＳ Ｐゴシック" charset="-128"/>
              </a:rPr>
              <a:t>Goal or result oriented (possibly with scenario)</a:t>
            </a:r>
          </a:p>
          <a:p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27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Designing Test Tasks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508125" y="1793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b="0"/>
          </a:p>
        </p:txBody>
      </p:sp>
    </p:spTree>
    <p:extLst>
      <p:ext uri="{BB962C8B-B14F-4D97-AF65-F5344CB8AC3E}">
        <p14:creationId xmlns:p14="http://schemas.microsoft.com/office/powerpoint/2010/main" val="130602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Not frivolous or humorous (unless part of product goal)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First task should build confidence</a:t>
            </a:r>
          </a:p>
          <a:p>
            <a:r>
              <a:rPr lang="en-US" altLang="x-none">
                <a:ea typeface="ＭＳ Ｐゴシック" charset="-128"/>
              </a:rPr>
              <a:t>Last task should create a sense of accomplishment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Designing Test Tasks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508125" y="1793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b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79525" y="17176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b="0"/>
          </a:p>
        </p:txBody>
      </p:sp>
    </p:spTree>
    <p:extLst>
      <p:ext uri="{BB962C8B-B14F-4D97-AF65-F5344CB8AC3E}">
        <p14:creationId xmlns:p14="http://schemas.microsoft.com/office/powerpoint/2010/main" val="98913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>
                <a:ea typeface="ＭＳ Ｐゴシック" charset="-128"/>
              </a:rPr>
              <a:t>All materials to be given to users as part of the test, including detailed description of the tasks.</a:t>
            </a:r>
          </a:p>
          <a:p>
            <a:r>
              <a:rPr lang="en-US" altLang="x-none">
                <a:ea typeface="ＭＳ Ｐゴシック" charset="-128"/>
              </a:rPr>
              <a:t>Deliverables from detailed test protocol</a:t>
            </a:r>
          </a:p>
          <a:p>
            <a:pPr lvl="2"/>
            <a:r>
              <a:rPr lang="en-US" altLang="x-none">
                <a:ea typeface="ＭＳ Ｐゴシック" charset="-128"/>
              </a:rPr>
              <a:t>What test tasks? (written task sheets)</a:t>
            </a:r>
          </a:p>
          <a:p>
            <a:pPr lvl="2"/>
            <a:r>
              <a:rPr lang="en-US" altLang="x-none">
                <a:ea typeface="ＭＳ Ｐゴシック" charset="-128"/>
              </a:rPr>
              <a:t>What user aids? (written manual)</a:t>
            </a:r>
          </a:p>
          <a:p>
            <a:pPr lvl="2"/>
            <a:r>
              <a:rPr lang="en-US" altLang="x-none">
                <a:ea typeface="ＭＳ Ｐゴシック" charset="-128"/>
              </a:rPr>
              <a:t>What data collected? (include questionnaire)</a:t>
            </a:r>
          </a:p>
          <a:p>
            <a:r>
              <a:rPr lang="en-US" altLang="x-none">
                <a:ea typeface="ＭＳ Ｐゴシック" charset="-128"/>
              </a:rPr>
              <a:t>How will results be analyzed/evaluated? (sample tables/charts)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48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Detailed Test Protocol</a:t>
            </a:r>
          </a:p>
        </p:txBody>
      </p:sp>
    </p:spTree>
    <p:extLst>
      <p:ext uri="{BB962C8B-B14F-4D97-AF65-F5344CB8AC3E}">
        <p14:creationId xmlns:p14="http://schemas.microsoft.com/office/powerpoint/2010/main" val="65183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>
                <a:ea typeface="ＭＳ Ｐゴシック" charset="-128"/>
              </a:rPr>
              <a:t>Prepare environment, materials, software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Introduction should include:</a:t>
            </a:r>
          </a:p>
          <a:p>
            <a:pPr lvl="1"/>
            <a:r>
              <a:rPr lang="en-US" altLang="x-none">
                <a:ea typeface="ＭＳ Ｐゴシック" charset="-128"/>
              </a:rPr>
              <a:t>purpose (evaluating software)</a:t>
            </a:r>
          </a:p>
          <a:p>
            <a:pPr lvl="1"/>
            <a:r>
              <a:rPr lang="en-US" altLang="x-none">
                <a:ea typeface="ＭＳ Ｐゴシック" charset="-128"/>
              </a:rPr>
              <a:t>voluntary and confidential</a:t>
            </a:r>
          </a:p>
          <a:p>
            <a:pPr lvl="1"/>
            <a:r>
              <a:rPr lang="en-US" altLang="x-none">
                <a:ea typeface="ＭＳ Ｐゴシック" charset="-128"/>
              </a:rPr>
              <a:t>explain all procedures</a:t>
            </a:r>
          </a:p>
          <a:p>
            <a:pPr lvl="2"/>
            <a:r>
              <a:rPr lang="en-US" altLang="x-none">
                <a:ea typeface="ＭＳ Ｐゴシック" charset="-128"/>
              </a:rPr>
              <a:t>recording</a:t>
            </a:r>
          </a:p>
          <a:p>
            <a:pPr lvl="2"/>
            <a:r>
              <a:rPr lang="en-US" altLang="x-none">
                <a:ea typeface="ＭＳ Ｐゴシック" charset="-128"/>
              </a:rPr>
              <a:t>question-handling</a:t>
            </a:r>
          </a:p>
          <a:p>
            <a:pPr lvl="1"/>
            <a:r>
              <a:rPr lang="en-US" altLang="x-none">
                <a:ea typeface="ＭＳ Ｐゴシック" charset="-128"/>
              </a:rPr>
              <a:t>invite questions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58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Execution phase</a:t>
            </a:r>
          </a:p>
        </p:txBody>
      </p:sp>
    </p:spTree>
    <p:extLst>
      <p:ext uri="{BB962C8B-B14F-4D97-AF65-F5344CB8AC3E}">
        <p14:creationId xmlns:p14="http://schemas.microsoft.com/office/powerpoint/2010/main" val="114657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000">
                <a:ea typeface="ＭＳ Ｐゴシック" charset="-128"/>
              </a:rPr>
              <a:t>Thinking aloud method and related alternatives: constructive interaction, coaching method, retrospective walkthrough</a:t>
            </a:r>
          </a:p>
          <a:p>
            <a:endParaRPr lang="en-US" altLang="x-none" sz="2000">
              <a:ea typeface="ＭＳ Ｐゴシック" charset="-128"/>
            </a:endParaRPr>
          </a:p>
          <a:p>
            <a:r>
              <a:rPr lang="en-US" altLang="x-none" sz="2000">
                <a:ea typeface="ＭＳ Ｐゴシック" charset="-128"/>
              </a:rPr>
              <a:t>Output: notes on what users did and expressed: goals, confusions or misunderstandings, errors, reactions expressed</a:t>
            </a:r>
          </a:p>
          <a:p>
            <a:endParaRPr lang="en-US" altLang="x-none" sz="2000">
              <a:ea typeface="ＭＳ Ｐゴシック" charset="-128"/>
            </a:endParaRPr>
          </a:p>
          <a:p>
            <a:r>
              <a:rPr lang="en-US" altLang="x-none" sz="2000">
                <a:ea typeface="ＭＳ Ｐゴシック" charset="-128"/>
              </a:rPr>
              <a:t>Questionnaires</a:t>
            </a:r>
          </a:p>
          <a:p>
            <a:r>
              <a:rPr lang="en-US" altLang="x-none" sz="2000">
                <a:ea typeface="ＭＳ Ｐゴシック" charset="-128"/>
              </a:rPr>
              <a:t>Focus groups, interviews</a:t>
            </a:r>
          </a:p>
          <a:p>
            <a:endParaRPr lang="en-US" altLang="x-none" sz="2000">
              <a:ea typeface="ＭＳ Ｐゴシック" charset="-128"/>
            </a:endParaRPr>
          </a:p>
        </p:txBody>
      </p:sp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>
                <a:ea typeface="ＭＳ Ｐゴシック" charset="-128"/>
              </a:rPr>
              <a:t>Qualitative methods for collecting usability problems</a:t>
            </a:r>
          </a:p>
        </p:txBody>
      </p:sp>
    </p:spTree>
    <p:extLst>
      <p:ext uri="{BB962C8B-B14F-4D97-AF65-F5344CB8AC3E}">
        <p14:creationId xmlns:p14="http://schemas.microsoft.com/office/powerpoint/2010/main" val="13992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During experiment</a:t>
            </a:r>
          </a:p>
          <a:p>
            <a:pPr lvl="1"/>
            <a:r>
              <a:rPr lang="en-US" altLang="x-none">
                <a:ea typeface="ＭＳ Ｐゴシック" charset="-128"/>
              </a:rPr>
              <a:t>give user written task description(s), one at a time</a:t>
            </a:r>
          </a:p>
          <a:p>
            <a:pPr lvl="1"/>
            <a:r>
              <a:rPr lang="en-US" altLang="x-none">
                <a:ea typeface="ＭＳ Ｐゴシック" charset="-128"/>
              </a:rPr>
              <a:t>only one experimenter should talk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De-briefing	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Execution phase</a:t>
            </a:r>
          </a:p>
        </p:txBody>
      </p:sp>
    </p:spTree>
    <p:extLst>
      <p:ext uri="{BB962C8B-B14F-4D97-AF65-F5344CB8AC3E}">
        <p14:creationId xmlns:p14="http://schemas.microsoft.com/office/powerpoint/2010/main" val="116452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Execution phase: ethics of human experimentation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000">
                <a:ea typeface="ＭＳ Ｐゴシック" charset="-128"/>
              </a:rPr>
              <a:t> Users feel exposed using unfamiliar tools and making errors</a:t>
            </a:r>
          </a:p>
          <a:p>
            <a:endParaRPr lang="en-US" altLang="x-none" sz="2000">
              <a:ea typeface="ＭＳ Ｐゴシック" charset="-128"/>
            </a:endParaRPr>
          </a:p>
          <a:p>
            <a:r>
              <a:rPr lang="en-US" altLang="x-none" sz="2000">
                <a:ea typeface="ＭＳ Ｐゴシック" charset="-128"/>
              </a:rPr>
              <a:t>Guidelines:</a:t>
            </a:r>
          </a:p>
          <a:p>
            <a:pPr lvl="1">
              <a:buFontTx/>
              <a:buChar char="•"/>
            </a:pPr>
            <a:r>
              <a:rPr lang="en-US" altLang="x-none" sz="2000">
                <a:ea typeface="ＭＳ Ｐゴシック" charset="-128"/>
              </a:rPr>
              <a:t>Re-assure that individual results not revealed</a:t>
            </a:r>
          </a:p>
          <a:p>
            <a:pPr lvl="1">
              <a:buFontTx/>
              <a:buChar char="•"/>
            </a:pPr>
            <a:r>
              <a:rPr lang="en-US" altLang="x-none" sz="2000">
                <a:ea typeface="ＭＳ Ｐゴシック" charset="-128"/>
              </a:rPr>
              <a:t>Re-assure that user can stop any time</a:t>
            </a:r>
          </a:p>
          <a:p>
            <a:pPr lvl="1">
              <a:buFontTx/>
              <a:buChar char="•"/>
            </a:pPr>
            <a:r>
              <a:rPr lang="en-US" altLang="x-none" sz="2000">
                <a:ea typeface="ＭＳ Ｐゴシック" charset="-128"/>
              </a:rPr>
              <a:t>Provide comfortable environment</a:t>
            </a:r>
          </a:p>
          <a:p>
            <a:pPr lvl="1">
              <a:buFontTx/>
              <a:buChar char="•"/>
            </a:pPr>
            <a:r>
              <a:rPr lang="en-US" altLang="x-none" sz="2000">
                <a:ea typeface="ＭＳ Ｐゴシック" charset="-128"/>
              </a:rPr>
              <a:t>Don</a:t>
            </a:r>
            <a:r>
              <a:rPr lang="en-US" altLang="en-US" sz="2000">
                <a:latin typeface="Arial" charset="0"/>
                <a:ea typeface="ＭＳ Ｐゴシック" charset="-128"/>
              </a:rPr>
              <a:t>’</a:t>
            </a:r>
            <a:r>
              <a:rPr lang="en-US" altLang="ja-JP" sz="2000">
                <a:ea typeface="ＭＳ Ｐゴシック" charset="-128"/>
              </a:rPr>
              <a:t>t laugh or refer to users as subjects or guinea pigs</a:t>
            </a:r>
          </a:p>
          <a:p>
            <a:pPr lvl="1">
              <a:buFontTx/>
              <a:buChar char="•"/>
            </a:pPr>
            <a:r>
              <a:rPr lang="en-US" altLang="x-none" sz="2000">
                <a:ea typeface="ＭＳ Ｐゴシック" charset="-128"/>
              </a:rPr>
              <a:t>Don</a:t>
            </a:r>
            <a:r>
              <a:rPr lang="en-US" altLang="en-US" sz="2000">
                <a:latin typeface="Arial" charset="0"/>
                <a:ea typeface="ＭＳ Ｐゴシック" charset="-128"/>
              </a:rPr>
              <a:t>’</a:t>
            </a:r>
            <a:r>
              <a:rPr lang="en-US" altLang="ja-JP" sz="2000">
                <a:ea typeface="ＭＳ Ｐゴシック" charset="-128"/>
              </a:rPr>
              <a:t>t volunteer help, but don</a:t>
            </a:r>
            <a:r>
              <a:rPr lang="en-US" altLang="en-US" sz="2000">
                <a:ea typeface="ＭＳ Ｐゴシック" charset="-128"/>
              </a:rPr>
              <a:t>’</a:t>
            </a:r>
            <a:r>
              <a:rPr lang="en-US" altLang="ja-JP" sz="2000">
                <a:ea typeface="ＭＳ Ｐゴシック" charset="-128"/>
              </a:rPr>
              <a:t>t allow user to struggle too long</a:t>
            </a:r>
          </a:p>
          <a:p>
            <a:pPr lvl="1">
              <a:buFontTx/>
              <a:buChar char="•"/>
            </a:pPr>
            <a:endParaRPr lang="en-US" altLang="x-none" sz="2000">
              <a:ea typeface="ＭＳ Ｐゴシック" charset="-128"/>
            </a:endParaRPr>
          </a:p>
          <a:p>
            <a:endParaRPr lang="en-US" altLang="x-none" sz="20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9182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Execution phase: ethics of human experimentation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In de-briefing</a:t>
            </a:r>
          </a:p>
          <a:p>
            <a:pPr lvl="2">
              <a:buFontTx/>
              <a:buChar char="•"/>
            </a:pPr>
            <a:r>
              <a:rPr lang="en-US" altLang="x-none">
                <a:ea typeface="ＭＳ Ｐゴシック" charset="-128"/>
              </a:rPr>
              <a:t>answer all questions</a:t>
            </a:r>
          </a:p>
          <a:p>
            <a:pPr lvl="2">
              <a:buFontTx/>
              <a:buChar char="•"/>
            </a:pPr>
            <a:r>
              <a:rPr lang="en-US" altLang="x-none">
                <a:ea typeface="ＭＳ Ｐゴシック" charset="-128"/>
              </a:rPr>
              <a:t>reveal any deception</a:t>
            </a:r>
          </a:p>
          <a:p>
            <a:pPr lvl="2">
              <a:buFontTx/>
              <a:buChar char="•"/>
            </a:pPr>
            <a:r>
              <a:rPr lang="en-US" altLang="x-none">
                <a:ea typeface="ＭＳ Ｐゴシック" charset="-128"/>
              </a:rPr>
              <a:t>thanks for helping</a:t>
            </a:r>
          </a:p>
          <a:p>
            <a:pPr lvl="1">
              <a:buFontTx/>
              <a:buChar char="•"/>
            </a:pPr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73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Data collection - usability labs and equipment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Pad and paper the only absolutely necessary data collection tool!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Observation areas (for other experimenters, developers, customer reps, etc.) - should be shown to users</a:t>
            </a:r>
          </a:p>
          <a:p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3591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Data collection - usability labs and equipment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Video  (may be overrated) - users must sign a release</a:t>
            </a:r>
          </a:p>
          <a:p>
            <a:r>
              <a:rPr lang="en-US" altLang="x-none">
                <a:ea typeface="ＭＳ Ｐゴシック" charset="-128"/>
              </a:rPr>
              <a:t>Video display capture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Portable usability labs</a:t>
            </a:r>
          </a:p>
          <a:p>
            <a:r>
              <a:rPr lang="en-US" altLang="x-none">
                <a:ea typeface="ＭＳ Ｐゴシック" charset="-128"/>
              </a:rPr>
              <a:t>Usability kiosks</a:t>
            </a:r>
          </a:p>
          <a:p>
            <a:endParaRPr lang="en-US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80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4" y="1921398"/>
            <a:ext cx="8622907" cy="38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63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2" y="1956122"/>
            <a:ext cx="8763983" cy="39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8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" y="1886673"/>
            <a:ext cx="8841360" cy="39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57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>
                <a:ea typeface="ＭＳ Ｐゴシック" charset="-128"/>
              </a:rPr>
              <a:t>Before you start to do any statistics:</a:t>
            </a:r>
          </a:p>
          <a:p>
            <a:pPr lvl="2"/>
            <a:r>
              <a:rPr lang="en-US" altLang="x-none">
                <a:ea typeface="ＭＳ Ｐゴシック" charset="-128"/>
              </a:rPr>
              <a:t>look at data</a:t>
            </a:r>
            <a:endParaRPr lang="en-GB" altLang="x-none">
              <a:ea typeface="ＭＳ Ｐゴシック" charset="-128"/>
            </a:endParaRPr>
          </a:p>
          <a:p>
            <a:pPr lvl="2"/>
            <a:r>
              <a:rPr lang="en-US" altLang="x-none">
                <a:ea typeface="ＭＳ Ｐゴシック" charset="-128"/>
              </a:rPr>
              <a:t>save original data</a:t>
            </a:r>
            <a:endParaRPr lang="en-GB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Choice of statistical technique depends on</a:t>
            </a:r>
            <a:endParaRPr lang="en-GB" altLang="x-none">
              <a:ea typeface="ＭＳ Ｐゴシック" charset="-128"/>
            </a:endParaRPr>
          </a:p>
          <a:p>
            <a:pPr lvl="2"/>
            <a:r>
              <a:rPr lang="en-US" altLang="x-none">
                <a:ea typeface="ＭＳ Ｐゴシック" charset="-128"/>
              </a:rPr>
              <a:t>type of data</a:t>
            </a:r>
            <a:endParaRPr lang="en-GB" altLang="x-none">
              <a:ea typeface="ＭＳ Ｐゴシック" charset="-128"/>
            </a:endParaRPr>
          </a:p>
          <a:p>
            <a:pPr lvl="2"/>
            <a:r>
              <a:rPr lang="en-US" altLang="x-none">
                <a:ea typeface="ＭＳ Ｐゴシック" charset="-128"/>
              </a:rPr>
              <a:t>information required</a:t>
            </a:r>
            <a:endParaRPr lang="en-GB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Type of data</a:t>
            </a:r>
            <a:endParaRPr lang="en-GB" altLang="x-none">
              <a:ea typeface="ＭＳ Ｐゴシック" charset="-128"/>
            </a:endParaRPr>
          </a:p>
          <a:p>
            <a:pPr lvl="2"/>
            <a:r>
              <a:rPr lang="en-US" altLang="x-none">
                <a:ea typeface="ＭＳ Ｐゴシック" charset="-128"/>
              </a:rPr>
              <a:t>discrete  -  finite number of values</a:t>
            </a:r>
            <a:endParaRPr lang="en-GB" altLang="x-none">
              <a:ea typeface="ＭＳ Ｐゴシック" charset="-128"/>
            </a:endParaRPr>
          </a:p>
          <a:p>
            <a:pPr lvl="2"/>
            <a:r>
              <a:rPr lang="en-US" altLang="x-none">
                <a:ea typeface="ＭＳ Ｐゴシック" charset="-128"/>
              </a:rPr>
              <a:t>continuous  -  any value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419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data</a:t>
            </a:r>
          </a:p>
        </p:txBody>
      </p:sp>
    </p:spTree>
    <p:extLst>
      <p:ext uri="{BB962C8B-B14F-4D97-AF65-F5344CB8AC3E}">
        <p14:creationId xmlns:p14="http://schemas.microsoft.com/office/powerpoint/2010/main" val="1789939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mean time to perform a task (or mean no. of errors or other event type).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Measures of variance – standard deviation</a:t>
            </a:r>
          </a:p>
          <a:p>
            <a:r>
              <a:rPr lang="en-US" altLang="x-none">
                <a:ea typeface="ＭＳ Ｐゴシック" charset="-128"/>
              </a:rPr>
              <a:t>(For a normal distribution:</a:t>
            </a:r>
          </a:p>
          <a:p>
            <a:pPr>
              <a:buFont typeface="Symbol" charset="2"/>
              <a:buNone/>
            </a:pPr>
            <a:r>
              <a:rPr lang="en-US" altLang="x-none">
                <a:ea typeface="ＭＳ Ｐゴシック" charset="-128"/>
              </a:rPr>
              <a:t>      1 standard deviation covers ~ 2/3 of the cases)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430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can statistics tell us?</a:t>
            </a:r>
          </a:p>
        </p:txBody>
      </p:sp>
    </p:spTree>
    <p:extLst>
      <p:ext uri="{BB962C8B-B14F-4D97-AF65-F5344CB8AC3E}">
        <p14:creationId xmlns:p14="http://schemas.microsoft.com/office/powerpoint/2010/main" val="15545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4675" algn="l"/>
                <a:tab pos="1147763" algn="l"/>
              </a:tabLst>
            </a:pPr>
            <a:endParaRPr lang="en-US" altLang="x-none">
              <a:ea typeface="ＭＳ Ｐゴシック" charset="-128"/>
            </a:endParaRPr>
          </a:p>
          <a:p>
            <a:pPr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user observed performing task</a:t>
            </a:r>
          </a:p>
          <a:p>
            <a:pPr>
              <a:tabLst>
                <a:tab pos="574675" algn="l"/>
                <a:tab pos="1147763" algn="l"/>
              </a:tabLst>
            </a:pPr>
            <a:endParaRPr lang="en-US" altLang="x-none">
              <a:ea typeface="ＭＳ Ｐゴシック" charset="-128"/>
            </a:endParaRPr>
          </a:p>
          <a:p>
            <a:pPr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user asked to describe what he is doing and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why, what he thinks is happening etc.</a:t>
            </a:r>
            <a:endParaRPr lang="en-GB" altLang="x-none">
              <a:ea typeface="ＭＳ Ｐゴシック" charset="-128"/>
            </a:endParaRPr>
          </a:p>
        </p:txBody>
      </p:sp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Observational Methods - Think Aloud</a:t>
            </a:r>
          </a:p>
        </p:txBody>
      </p:sp>
    </p:spTree>
    <p:extLst>
      <p:ext uri="{BB962C8B-B14F-4D97-AF65-F5344CB8AC3E}">
        <p14:creationId xmlns:p14="http://schemas.microsoft.com/office/powerpoint/2010/main" val="30696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Confidence intervals (the smaller the better)</a:t>
            </a:r>
          </a:p>
          <a:p>
            <a:pPr lvl="1"/>
            <a:r>
              <a:rPr lang="en-US" altLang="x-none">
                <a:ea typeface="ＭＳ Ｐゴシック" charset="-128"/>
              </a:rPr>
              <a:t>the </a:t>
            </a:r>
            <a:r>
              <a:rPr lang="ja-JP" altLang="en-US">
                <a:latin typeface="Arial" charset="0"/>
                <a:ea typeface="ＭＳ Ｐゴシック" charset="-128"/>
              </a:rPr>
              <a:t>“</a:t>
            </a:r>
            <a:r>
              <a:rPr lang="en-US" altLang="ja-JP">
                <a:ea typeface="ＭＳ Ｐゴシック" charset="-128"/>
              </a:rPr>
              <a:t>true mean</a:t>
            </a:r>
            <a:r>
              <a:rPr lang="ja-JP" altLang="en-US">
                <a:latin typeface="Arial" charset="0"/>
                <a:ea typeface="ＭＳ Ｐゴシック" charset="-128"/>
              </a:rPr>
              <a:t>”</a:t>
            </a:r>
            <a:r>
              <a:rPr lang="en-US" altLang="ja-JP">
                <a:ea typeface="ＭＳ Ｐゴシック" charset="-128"/>
              </a:rPr>
              <a:t> is within N of the observed</a:t>
            </a:r>
          </a:p>
          <a:p>
            <a:pPr lvl="1"/>
            <a:r>
              <a:rPr lang="en-US" altLang="x-none">
                <a:ea typeface="ＭＳ Ｐゴシック" charset="-128"/>
              </a:rPr>
              <a:t>mean, with confidence level (probability) .95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Since confidence interval gets smaller as #Users grows:</a:t>
            </a:r>
          </a:p>
          <a:p>
            <a:pPr lvl="1"/>
            <a:r>
              <a:rPr lang="en-US" altLang="x-none">
                <a:ea typeface="ＭＳ Ｐゴシック" charset="-128"/>
              </a:rPr>
              <a:t>how many test users required to get a given</a:t>
            </a:r>
          </a:p>
          <a:p>
            <a:pPr lvl="1"/>
            <a:r>
              <a:rPr lang="en-US" altLang="x-none">
                <a:ea typeface="ＭＳ Ｐゴシック" charset="-128"/>
              </a:rPr>
              <a:t>confidence interval and confidence level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440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can statistics tell us?</a:t>
            </a:r>
          </a:p>
        </p:txBody>
      </p:sp>
    </p:spTree>
    <p:extLst>
      <p:ext uri="{BB962C8B-B14F-4D97-AF65-F5344CB8AC3E}">
        <p14:creationId xmlns:p14="http://schemas.microsoft.com/office/powerpoint/2010/main" val="1064675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ndara" charset="0"/>
              <a:buAutoNum type="arabicPeriod"/>
            </a:pPr>
            <a:r>
              <a:rPr lang="en-US" altLang="x-none">
                <a:ea typeface="ＭＳ Ｐゴシック" charset="-128"/>
              </a:rPr>
              <a:t>Direct observation in actual use</a:t>
            </a:r>
          </a:p>
          <a:p>
            <a:pPr lvl="1"/>
            <a:r>
              <a:rPr lang="en-US" altLang="x-none">
                <a:ea typeface="ＭＳ Ｐゴシック" charset="-128"/>
              </a:rPr>
              <a:t>discover new uses</a:t>
            </a:r>
          </a:p>
          <a:p>
            <a:pPr lvl="1"/>
            <a:r>
              <a:rPr lang="en-US" altLang="x-none">
                <a:ea typeface="ＭＳ Ｐゴシック" charset="-128"/>
              </a:rPr>
              <a:t>take notes, don</a:t>
            </a:r>
            <a:r>
              <a:rPr lang="ja-JP" altLang="en-US">
                <a:latin typeface="Arial" charset="0"/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t help, chat later</a:t>
            </a:r>
          </a:p>
          <a:p>
            <a:pPr marL="457200" indent="-457200">
              <a:buFont typeface="Candara" charset="0"/>
              <a:buAutoNum type="arabicPeriod"/>
            </a:pPr>
            <a:r>
              <a:rPr lang="en-US" altLang="x-none">
                <a:ea typeface="ＭＳ Ｐゴシック" charset="-128"/>
              </a:rPr>
              <a:t>Logging actual use</a:t>
            </a:r>
          </a:p>
          <a:p>
            <a:pPr lvl="1"/>
            <a:r>
              <a:rPr lang="en-US" altLang="x-none">
                <a:ea typeface="ＭＳ Ｐゴシック" charset="-128"/>
              </a:rPr>
              <a:t>objective, not intrusive</a:t>
            </a:r>
          </a:p>
          <a:p>
            <a:pPr lvl="1"/>
            <a:r>
              <a:rPr lang="en-US" altLang="x-none">
                <a:ea typeface="ＭＳ Ｐゴシック" charset="-128"/>
              </a:rPr>
              <a:t>great for identifying errors</a:t>
            </a:r>
          </a:p>
          <a:p>
            <a:pPr lvl="1"/>
            <a:r>
              <a:rPr lang="en-US" altLang="x-none">
                <a:ea typeface="ＭＳ Ｐゴシック" charset="-128"/>
              </a:rPr>
              <a:t>which features are/are not used</a:t>
            </a:r>
          </a:p>
          <a:p>
            <a:pPr lvl="1"/>
            <a:r>
              <a:rPr lang="en-US" altLang="x-none">
                <a:ea typeface="ＭＳ Ｐゴシック" charset="-128"/>
              </a:rPr>
              <a:t>privacy concerns</a:t>
            </a:r>
          </a:p>
          <a:p>
            <a:pPr marL="457200" indent="-457200">
              <a:buFont typeface="Candara" charset="0"/>
              <a:buAutoNum type="arabicPeriod"/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450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Testing usability in the field</a:t>
            </a:r>
          </a:p>
        </p:txBody>
      </p:sp>
    </p:spTree>
    <p:extLst>
      <p:ext uri="{BB962C8B-B14F-4D97-AF65-F5344CB8AC3E}">
        <p14:creationId xmlns:p14="http://schemas.microsoft.com/office/powerpoint/2010/main" val="115938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ndara" charset="0"/>
              <a:buAutoNum type="arabicPeriod" startAt="3"/>
            </a:pPr>
            <a:r>
              <a:rPr lang="en-US" altLang="x-none">
                <a:ea typeface="ＭＳ Ｐゴシック" charset="-128"/>
              </a:rPr>
              <a:t>Questionnaires and interviews with real users</a:t>
            </a:r>
          </a:p>
          <a:p>
            <a:pPr lvl="1"/>
            <a:r>
              <a:rPr lang="en-US" altLang="x-none">
                <a:ea typeface="ＭＳ Ｐゴシック" charset="-128"/>
              </a:rPr>
              <a:t>ask users to recall critical incidents</a:t>
            </a:r>
          </a:p>
          <a:p>
            <a:pPr lvl="1"/>
            <a:r>
              <a:rPr lang="en-US" altLang="x-none">
                <a:ea typeface="ＭＳ Ｐゴシック" charset="-128"/>
              </a:rPr>
              <a:t>questionnaires must be short and easy to return</a:t>
            </a:r>
          </a:p>
          <a:p>
            <a:pPr marL="457200" indent="-457200">
              <a:buFont typeface="Candara" charset="0"/>
              <a:buAutoNum type="arabicPeriod" startAt="3"/>
            </a:pPr>
            <a:r>
              <a:rPr lang="en-US" altLang="x-none">
                <a:ea typeface="ＭＳ Ｐゴシック" charset="-128"/>
              </a:rPr>
              <a:t>Focus groups</a:t>
            </a:r>
          </a:p>
          <a:p>
            <a:pPr lvl="1"/>
            <a:r>
              <a:rPr lang="en-US" altLang="x-none">
                <a:ea typeface="ＭＳ Ｐゴシック" charset="-128"/>
              </a:rPr>
              <a:t>6-9 users</a:t>
            </a:r>
          </a:p>
          <a:p>
            <a:pPr lvl="1"/>
            <a:r>
              <a:rPr lang="en-US" altLang="x-none">
                <a:ea typeface="ＭＳ Ｐゴシック" charset="-128"/>
              </a:rPr>
              <a:t>skilled moderator with pre-planned script</a:t>
            </a:r>
          </a:p>
          <a:p>
            <a:pPr lvl="1"/>
            <a:r>
              <a:rPr lang="en-US" altLang="x-none">
                <a:ea typeface="ＭＳ Ｐゴシック" charset="-128"/>
              </a:rPr>
              <a:t>computer conferencing?</a:t>
            </a:r>
          </a:p>
        </p:txBody>
      </p:sp>
      <p:sp>
        <p:nvSpPr>
          <p:cNvPr id="4608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Testing Usability in the Field (cont.)</a:t>
            </a:r>
          </a:p>
        </p:txBody>
      </p:sp>
    </p:spTree>
    <p:extLst>
      <p:ext uri="{BB962C8B-B14F-4D97-AF65-F5344CB8AC3E}">
        <p14:creationId xmlns:p14="http://schemas.microsoft.com/office/powerpoint/2010/main" val="1606816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ndara" charset="0"/>
              <a:buAutoNum type="arabicPeriod" startAt="3"/>
            </a:pPr>
            <a:r>
              <a:rPr lang="en-US" altLang="x-none">
                <a:ea typeface="ＭＳ Ｐゴシック" charset="-128"/>
              </a:rPr>
              <a:t>On-line direct feedback mechanisms</a:t>
            </a:r>
          </a:p>
          <a:p>
            <a:pPr lvl="1"/>
            <a:r>
              <a:rPr lang="en-US" altLang="x-none">
                <a:ea typeface="ＭＳ Ｐゴシック" charset="-128"/>
              </a:rPr>
              <a:t>initiated by users</a:t>
            </a:r>
          </a:p>
          <a:p>
            <a:pPr lvl="1"/>
            <a:r>
              <a:rPr lang="en-US" altLang="x-none">
                <a:ea typeface="ＭＳ Ｐゴシック" charset="-128"/>
              </a:rPr>
              <a:t>may signal change in user needs</a:t>
            </a:r>
          </a:p>
          <a:p>
            <a:pPr lvl="1"/>
            <a:r>
              <a:rPr lang="en-US" altLang="x-none">
                <a:ea typeface="ＭＳ Ｐゴシック" charset="-128"/>
              </a:rPr>
              <a:t>trust but verify</a:t>
            </a:r>
          </a:p>
          <a:p>
            <a:pPr lvl="1"/>
            <a:endParaRPr lang="en-US" altLang="x-none">
              <a:ea typeface="ＭＳ Ｐゴシック" charset="-128"/>
            </a:endParaRPr>
          </a:p>
          <a:p>
            <a:pPr marL="457200" indent="-457200">
              <a:buFont typeface="Candara" charset="0"/>
              <a:buAutoNum type="arabicPeriod" startAt="3"/>
            </a:pPr>
            <a:r>
              <a:rPr lang="en-US" altLang="x-none">
                <a:ea typeface="ＭＳ Ｐゴシック" charset="-128"/>
              </a:rPr>
              <a:t>Bulletin boards and user groups</a:t>
            </a:r>
          </a:p>
          <a:p>
            <a:pPr marL="457200" indent="-457200">
              <a:buFont typeface="Candara" charset="0"/>
              <a:buAutoNum type="arabicPeriod" startAt="3"/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Testing Usability in the Field (cont.)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b="0"/>
          </a:p>
        </p:txBody>
      </p:sp>
    </p:spTree>
    <p:extLst>
      <p:ext uri="{BB962C8B-B14F-4D97-AF65-F5344CB8AC3E}">
        <p14:creationId xmlns:p14="http://schemas.microsoft.com/office/powerpoint/2010/main" val="1165062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Advantages: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natural environment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context retained (though observation may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alter it)</a:t>
            </a:r>
          </a:p>
          <a:p>
            <a:pPr lvl="3"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longitudinal studies possible</a:t>
            </a:r>
            <a:endParaRPr lang="en-GB" altLang="x-none">
              <a:ea typeface="ＭＳ Ｐゴシック" charset="-128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Disadvantages:</a:t>
            </a:r>
            <a:endParaRPr lang="en-GB" altLang="x-none">
              <a:ea typeface="ＭＳ Ｐゴシック" charset="-128"/>
            </a:endParaRPr>
          </a:p>
          <a:p>
            <a:pPr lvl="2"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distractions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noise</a:t>
            </a:r>
          </a:p>
        </p:txBody>
      </p:sp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Field Studies: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57846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buFont typeface="Arial" charset="0"/>
              <a:buChar char="•"/>
            </a:pPr>
            <a:r>
              <a:rPr lang="en-US" altLang="x-none">
                <a:ea typeface="ＭＳ Ｐゴシック" charset="-128"/>
              </a:rPr>
              <a:t>Appropriate</a:t>
            </a:r>
          </a:p>
          <a:p>
            <a:pPr lvl="2" eaLnBrk="1" hangingPunct="1">
              <a:spcBef>
                <a:spcPct val="30000"/>
              </a:spcBef>
              <a:buFont typeface="Arial" charset="0"/>
              <a:buChar char="•"/>
            </a:pPr>
            <a:r>
              <a:rPr lang="en-GB" altLang="x-none">
                <a:ea typeface="ＭＳ Ｐゴシック" charset="-128"/>
              </a:rPr>
              <a:t> for </a:t>
            </a:r>
            <a:r>
              <a:rPr lang="en-GB" altLang="en-US">
                <a:ea typeface="ＭＳ Ｐゴシック" charset="-128"/>
              </a:rPr>
              <a:t>“</a:t>
            </a:r>
            <a:r>
              <a:rPr lang="en-GB" altLang="x-none">
                <a:ea typeface="ＭＳ Ｐゴシック" charset="-128"/>
              </a:rPr>
              <a:t>beta testing</a:t>
            </a:r>
            <a:r>
              <a:rPr lang="en-GB" altLang="en-US">
                <a:ea typeface="ＭＳ Ｐゴシック" charset="-128"/>
              </a:rPr>
              <a:t>”</a:t>
            </a:r>
            <a:endParaRPr lang="en-GB" altLang="x-none">
              <a:ea typeface="ＭＳ Ｐゴシック" charset="-128"/>
            </a:endParaRPr>
          </a:p>
          <a:p>
            <a:pPr lvl="2" eaLnBrk="1" hangingPunct="1">
              <a:spcBef>
                <a:spcPct val="30000"/>
              </a:spcBef>
              <a:buFont typeface="Arial" charset="0"/>
              <a:buChar char="•"/>
            </a:pPr>
            <a:r>
              <a:rPr lang="en-US" altLang="x-none">
                <a:ea typeface="ＭＳ Ｐゴシック" charset="-128"/>
              </a:rPr>
              <a:t>where context is crucial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for longitudinal studies</a:t>
            </a:r>
          </a:p>
        </p:txBody>
      </p:sp>
      <p:sp>
        <p:nvSpPr>
          <p:cNvPr id="501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Field Studies: Pros and Cons</a:t>
            </a:r>
          </a:p>
        </p:txBody>
      </p:sp>
    </p:spTree>
    <p:extLst>
      <p:ext uri="{BB962C8B-B14F-4D97-AF65-F5344CB8AC3E}">
        <p14:creationId xmlns:p14="http://schemas.microsoft.com/office/powerpoint/2010/main" val="205917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Advantages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simplicity - requires little expertise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can provide useful insight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can show how system is actually use</a:t>
            </a:r>
          </a:p>
          <a:p>
            <a:pPr lvl="1">
              <a:tabLst>
                <a:tab pos="574675" algn="l"/>
                <a:tab pos="1147763" algn="l"/>
              </a:tabLst>
            </a:pPr>
            <a:endParaRPr lang="en-GB" altLang="x-none">
              <a:ea typeface="ＭＳ Ｐゴシック" charset="-128"/>
            </a:endParaRPr>
          </a:p>
          <a:p>
            <a:pPr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Disadvantages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subjective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difficult to conduct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act of describing may alter task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performance</a:t>
            </a:r>
          </a:p>
          <a:p>
            <a:pPr>
              <a:tabLst>
                <a:tab pos="574675" algn="l"/>
                <a:tab pos="1147763" algn="l"/>
              </a:tabLst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1843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Observational Methods - Think Aloud</a:t>
            </a:r>
          </a:p>
        </p:txBody>
      </p:sp>
    </p:spTree>
    <p:extLst>
      <p:ext uri="{BB962C8B-B14F-4D97-AF65-F5344CB8AC3E}">
        <p14:creationId xmlns:p14="http://schemas.microsoft.com/office/powerpoint/2010/main" val="93735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Post task walkthrough --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user re</a:t>
            </a:r>
            <a:r>
              <a:rPr lang="en-GB" altLang="x-none" sz="2000">
                <a:ea typeface="ＭＳ Ｐゴシック" charset="-128"/>
              </a:rPr>
              <a:t>a</a:t>
            </a:r>
            <a:r>
              <a:rPr lang="en-US" altLang="x-none" sz="2000">
                <a:ea typeface="ＭＳ Ｐゴシック" charset="-128"/>
              </a:rPr>
              <a:t>cts on action after the event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used to fill in intention</a:t>
            </a:r>
            <a:endParaRPr lang="en-GB" altLang="x-none" sz="2000">
              <a:ea typeface="ＭＳ Ｐゴシック" charset="-128"/>
            </a:endParaRPr>
          </a:p>
          <a:p>
            <a:pPr>
              <a:spcBef>
                <a:spcPct val="50000"/>
              </a:spcBef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Advantages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analyst has time to focus on relevant</a:t>
            </a:r>
            <a:r>
              <a:rPr lang="en-GB" altLang="x-none" sz="2000">
                <a:ea typeface="ＭＳ Ｐゴシック" charset="-128"/>
              </a:rPr>
              <a:t> </a:t>
            </a:r>
            <a:r>
              <a:rPr lang="en-US" altLang="x-none" sz="2000">
                <a:ea typeface="ＭＳ Ｐゴシック" charset="-128"/>
              </a:rPr>
              <a:t>incidents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avoid excessive interruption of task</a:t>
            </a:r>
            <a:r>
              <a:rPr lang="en-GB" altLang="x-none" sz="2000">
                <a:ea typeface="ＭＳ Ｐゴシック" charset="-128"/>
              </a:rPr>
              <a:t> </a:t>
            </a:r>
          </a:p>
          <a:p>
            <a:pPr>
              <a:spcBef>
                <a:spcPct val="50000"/>
              </a:spcBef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Disadvantages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lack of freshness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may be post-hoc interpretation of events</a:t>
            </a:r>
          </a:p>
          <a:p>
            <a:pPr>
              <a:tabLst>
                <a:tab pos="574675" algn="l"/>
                <a:tab pos="1147763" algn="l"/>
              </a:tabLst>
            </a:pPr>
            <a:endParaRPr lang="en-US" altLang="x-none" sz="2000">
              <a:ea typeface="ＭＳ Ｐゴシック" charset="-128"/>
            </a:endParaRPr>
          </a:p>
        </p:txBody>
      </p:sp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Observational Methods</a:t>
            </a:r>
          </a:p>
        </p:txBody>
      </p:sp>
    </p:spTree>
    <p:extLst>
      <p:ext uri="{BB962C8B-B14F-4D97-AF65-F5344CB8AC3E}">
        <p14:creationId xmlns:p14="http://schemas.microsoft.com/office/powerpoint/2010/main" val="18153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4675" algn="l"/>
              </a:tabLst>
            </a:pPr>
            <a:endParaRPr lang="en-US" altLang="x-none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analyst questions user on one to one basis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usually based on prepared questions</a:t>
            </a:r>
          </a:p>
          <a:p>
            <a:pPr>
              <a:tabLst>
                <a:tab pos="574675" algn="l"/>
              </a:tabLst>
            </a:pPr>
            <a:endParaRPr lang="en-US" altLang="x-none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informal, subjective and relatively cheap</a:t>
            </a:r>
          </a:p>
          <a:p>
            <a:pPr>
              <a:tabLst>
                <a:tab pos="574675" algn="l"/>
              </a:tabLst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Query Techniques - Interviews</a:t>
            </a:r>
          </a:p>
        </p:txBody>
      </p:sp>
    </p:spTree>
    <p:extLst>
      <p:ext uri="{BB962C8B-B14F-4D97-AF65-F5344CB8AC3E}">
        <p14:creationId xmlns:p14="http://schemas.microsoft.com/office/powerpoint/2010/main" val="162485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Advantages</a:t>
            </a:r>
          </a:p>
          <a:p>
            <a:pPr lvl="1"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can be varied to suit context</a:t>
            </a:r>
          </a:p>
          <a:p>
            <a:pPr lvl="1"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issues can be explored more fully</a:t>
            </a:r>
          </a:p>
          <a:p>
            <a:pPr lvl="1"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can elicit user views and identify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unanticipated problems</a:t>
            </a:r>
            <a:endParaRPr lang="en-GB" altLang="x-none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endParaRPr lang="en-US" altLang="x-none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Disadvantages</a:t>
            </a:r>
          </a:p>
          <a:p>
            <a:pPr lvl="1"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very subjective</a:t>
            </a:r>
          </a:p>
          <a:p>
            <a:pPr lvl="1"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time consuming</a:t>
            </a:r>
          </a:p>
          <a:p>
            <a:pPr>
              <a:tabLst>
                <a:tab pos="574675" algn="l"/>
              </a:tabLst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Query Techniques - Interviews</a:t>
            </a:r>
          </a:p>
        </p:txBody>
      </p:sp>
    </p:spTree>
    <p:extLst>
      <p:ext uri="{BB962C8B-B14F-4D97-AF65-F5344CB8AC3E}">
        <p14:creationId xmlns:p14="http://schemas.microsoft.com/office/powerpoint/2010/main" val="156784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Set of fixed questions given to users</a:t>
            </a:r>
          </a:p>
          <a:p>
            <a:pPr>
              <a:tabLst>
                <a:tab pos="574675" algn="l"/>
              </a:tabLst>
            </a:pPr>
            <a:endParaRPr lang="en-US" altLang="x-none" sz="2000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Advantages</a:t>
            </a:r>
          </a:p>
          <a:p>
            <a:pPr lvl="1"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quick and reaches large user group</a:t>
            </a:r>
          </a:p>
          <a:p>
            <a:pPr lvl="1"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can be analyzed quantitatively</a:t>
            </a:r>
          </a:p>
          <a:p>
            <a:pPr>
              <a:tabLst>
                <a:tab pos="574675" algn="l"/>
              </a:tabLst>
            </a:pPr>
            <a:endParaRPr lang="en-US" altLang="x-none" sz="2000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Disadvantages</a:t>
            </a:r>
          </a:p>
          <a:p>
            <a:pPr lvl="1"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less flexible</a:t>
            </a:r>
          </a:p>
          <a:p>
            <a:pPr lvl="1"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less probing</a:t>
            </a:r>
          </a:p>
          <a:p>
            <a:pPr>
              <a:tabLst>
                <a:tab pos="574675" algn="l"/>
              </a:tabLst>
            </a:pPr>
            <a:endParaRPr lang="en-US" altLang="x-none" sz="2000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endParaRPr lang="en-US" altLang="x-none" sz="2000">
              <a:ea typeface="ＭＳ Ｐゴシック" charset="-128"/>
            </a:endParaRPr>
          </a:p>
        </p:txBody>
      </p:sp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Query Techniques - Questionnaires</a:t>
            </a:r>
          </a:p>
        </p:txBody>
      </p:sp>
    </p:spTree>
    <p:extLst>
      <p:ext uri="{BB962C8B-B14F-4D97-AF65-F5344CB8AC3E}">
        <p14:creationId xmlns:p14="http://schemas.microsoft.com/office/powerpoint/2010/main" val="116742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Need careful design	</a:t>
            </a:r>
          </a:p>
          <a:p>
            <a:pPr lvl="2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what information is required?</a:t>
            </a:r>
          </a:p>
          <a:p>
            <a:pPr lvl="2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how are answers to be analyzed?</a:t>
            </a:r>
          </a:p>
          <a:p>
            <a:pPr lvl="2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Should be PILOT TESTED for usability!</a:t>
            </a:r>
          </a:p>
          <a:p>
            <a:pPr>
              <a:tabLst>
                <a:tab pos="952500" algn="l"/>
                <a:tab pos="1905000" algn="l"/>
              </a:tabLst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Questionnaires (cont.)</a:t>
            </a:r>
          </a:p>
        </p:txBody>
      </p:sp>
    </p:spTree>
    <p:extLst>
      <p:ext uri="{BB962C8B-B14F-4D97-AF65-F5344CB8AC3E}">
        <p14:creationId xmlns:p14="http://schemas.microsoft.com/office/powerpoint/2010/main" val="148115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17349</TotalTime>
  <Words>989</Words>
  <Application>Microsoft Macintosh PowerPoint</Application>
  <PresentationFormat>On-screen Show (4:3)</PresentationFormat>
  <Paragraphs>232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Candara</vt:lpstr>
      <vt:lpstr>ＭＳ Ｐゴシック</vt:lpstr>
      <vt:lpstr>Symbol</vt:lpstr>
      <vt:lpstr>Times New Roman</vt:lpstr>
      <vt:lpstr>Waveform</vt:lpstr>
      <vt:lpstr>Evaluating UI Designs (Part 3)</vt:lpstr>
      <vt:lpstr>Qualitative methods for collecting usability problems</vt:lpstr>
      <vt:lpstr>Observational Methods - Think Aloud</vt:lpstr>
      <vt:lpstr>Observational Methods - Think Aloud</vt:lpstr>
      <vt:lpstr>Observational Methods</vt:lpstr>
      <vt:lpstr>Query Techniques - Interviews</vt:lpstr>
      <vt:lpstr>Query Techniques - Interviews</vt:lpstr>
      <vt:lpstr>Query Techniques - Questionnaires</vt:lpstr>
      <vt:lpstr>Questionnaires (cont.)</vt:lpstr>
      <vt:lpstr>Questionnaires (cont.)</vt:lpstr>
      <vt:lpstr>Laboratory studies: Pros and Cons</vt:lpstr>
      <vt:lpstr>Laboratory studies: Pros and Cons</vt:lpstr>
      <vt:lpstr>Conducting a usability experiment–steps and deliverables</vt:lpstr>
      <vt:lpstr>The planning phase Output: written plan or proposal</vt:lpstr>
      <vt:lpstr>Outline of Test Protocol</vt:lpstr>
      <vt:lpstr>Designing Test Tasks</vt:lpstr>
      <vt:lpstr>Designing Test Tasks</vt:lpstr>
      <vt:lpstr>Detailed Test Protocol</vt:lpstr>
      <vt:lpstr>Execution phase</vt:lpstr>
      <vt:lpstr>Execution phase</vt:lpstr>
      <vt:lpstr>Execution phase: ethics of human experimentation</vt:lpstr>
      <vt:lpstr>Execution phase: ethics of human experimentation</vt:lpstr>
      <vt:lpstr>Data collection - usability labs and equipment</vt:lpstr>
      <vt:lpstr>Data collection - usability labs and equipment</vt:lpstr>
      <vt:lpstr>PowerPoint Presentation</vt:lpstr>
      <vt:lpstr>PowerPoint Presentation</vt:lpstr>
      <vt:lpstr>PowerPoint Presentation</vt:lpstr>
      <vt:lpstr>Analysis of data</vt:lpstr>
      <vt:lpstr>What can statistics tell us?</vt:lpstr>
      <vt:lpstr>What can statistics tell us?</vt:lpstr>
      <vt:lpstr>Testing usability in the field</vt:lpstr>
      <vt:lpstr>Testing Usability in the Field (cont.)</vt:lpstr>
      <vt:lpstr>Testing Usability in the Field (cont.)</vt:lpstr>
      <vt:lpstr>Field Studies: Pros and Cons</vt:lpstr>
      <vt:lpstr>Field Studies: Pros and Cons</vt:lpstr>
    </vt:vector>
  </TitlesOfParts>
  <Company>ASU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1.13.16</dc:title>
  <dc:creator>Robert Atkinson</dc:creator>
  <cp:lastModifiedBy>Robert Atkinson</cp:lastModifiedBy>
  <cp:revision>117</cp:revision>
  <dcterms:created xsi:type="dcterms:W3CDTF">2016-01-13T19:21:27Z</dcterms:created>
  <dcterms:modified xsi:type="dcterms:W3CDTF">2017-03-22T21:12:09Z</dcterms:modified>
</cp:coreProperties>
</file>