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7"/>
  </p:notesMasterIdLst>
  <p:sldIdLst>
    <p:sldId id="256" r:id="rId2"/>
    <p:sldId id="324" r:id="rId3"/>
    <p:sldId id="325" r:id="rId4"/>
    <p:sldId id="360" r:id="rId5"/>
    <p:sldId id="337" r:id="rId6"/>
    <p:sldId id="338" r:id="rId7"/>
    <p:sldId id="336" r:id="rId8"/>
    <p:sldId id="328" r:id="rId9"/>
    <p:sldId id="329" r:id="rId10"/>
    <p:sldId id="330" r:id="rId11"/>
    <p:sldId id="331" r:id="rId12"/>
    <p:sldId id="332" r:id="rId13"/>
    <p:sldId id="333" r:id="rId14"/>
    <p:sldId id="334" r:id="rId15"/>
    <p:sldId id="335" r:id="rId16"/>
    <p:sldId id="340" r:id="rId17"/>
    <p:sldId id="341" r:id="rId18"/>
    <p:sldId id="342" r:id="rId19"/>
    <p:sldId id="343" r:id="rId20"/>
    <p:sldId id="344" r:id="rId21"/>
    <p:sldId id="345" r:id="rId22"/>
    <p:sldId id="346" r:id="rId23"/>
    <p:sldId id="347" r:id="rId24"/>
    <p:sldId id="348" r:id="rId25"/>
    <p:sldId id="349" r:id="rId26"/>
    <p:sldId id="350" r:id="rId27"/>
    <p:sldId id="351" r:id="rId28"/>
    <p:sldId id="352" r:id="rId29"/>
    <p:sldId id="353" r:id="rId30"/>
    <p:sldId id="354" r:id="rId31"/>
    <p:sldId id="355" r:id="rId32"/>
    <p:sldId id="356" r:id="rId33"/>
    <p:sldId id="357" r:id="rId34"/>
    <p:sldId id="358" r:id="rId35"/>
    <p:sldId id="35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3D65CA9-2595-E440-B89B-A016B2B36B10}">
          <p14:sldIdLst>
            <p14:sldId id="256"/>
            <p14:sldId id="324"/>
            <p14:sldId id="325"/>
            <p14:sldId id="360"/>
            <p14:sldId id="337"/>
            <p14:sldId id="338"/>
            <p14:sldId id="336"/>
            <p14:sldId id="328"/>
            <p14:sldId id="329"/>
            <p14:sldId id="330"/>
            <p14:sldId id="331"/>
            <p14:sldId id="332"/>
            <p14:sldId id="333"/>
            <p14:sldId id="334"/>
            <p14:sldId id="335"/>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06"/>
  </p:normalViewPr>
  <p:slideViewPr>
    <p:cSldViewPr snapToGrid="0" snapToObjects="1">
      <p:cViewPr varScale="1">
        <p:scale>
          <a:sx n="111" d="100"/>
          <a:sy n="111" d="100"/>
        </p:scale>
        <p:origin x="1680" y="2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4951EE-1B8A-B64A-9E07-3EA51C1AD7C7}" type="datetimeFigureOut">
              <a:rPr lang="en-US" smtClean="0"/>
              <a:t>3/27/17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B8EB63-E444-334E-BC53-F3B0975F5A22}" type="slidenum">
              <a:rPr lang="en-US" smtClean="0"/>
              <a:t>‹#›</a:t>
            </a:fld>
            <a:endParaRPr lang="en-US"/>
          </a:p>
        </p:txBody>
      </p:sp>
    </p:spTree>
    <p:extLst>
      <p:ext uri="{BB962C8B-B14F-4D97-AF65-F5344CB8AC3E}">
        <p14:creationId xmlns:p14="http://schemas.microsoft.com/office/powerpoint/2010/main" val="88383703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charset="0"/>
                <a:ea typeface="ＭＳ Ｐゴシック" charset="-128"/>
              </a:defRPr>
            </a:lvl1pPr>
            <a:lvl2pPr marL="742950" indent="-285750">
              <a:defRPr sz="2400" b="1">
                <a:solidFill>
                  <a:schemeClr val="tx1"/>
                </a:solidFill>
                <a:latin typeface="Times New Roman" charset="0"/>
                <a:ea typeface="ＭＳ Ｐゴシック" charset="-128"/>
              </a:defRPr>
            </a:lvl2pPr>
            <a:lvl3pPr marL="1143000" indent="-228600">
              <a:defRPr sz="2400" b="1">
                <a:solidFill>
                  <a:schemeClr val="tx1"/>
                </a:solidFill>
                <a:latin typeface="Times New Roman" charset="0"/>
                <a:ea typeface="ＭＳ Ｐゴシック" charset="-128"/>
              </a:defRPr>
            </a:lvl3pPr>
            <a:lvl4pPr marL="1600200" indent="-228600">
              <a:defRPr sz="2400" b="1">
                <a:solidFill>
                  <a:schemeClr val="tx1"/>
                </a:solidFill>
                <a:latin typeface="Times New Roman" charset="0"/>
                <a:ea typeface="ＭＳ Ｐゴシック" charset="-128"/>
              </a:defRPr>
            </a:lvl4pPr>
            <a:lvl5pPr marL="2057400" indent="-22860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fld id="{D68D0BCD-8E66-5746-90E1-8B1DF0A9BD9A}" type="slidenum">
              <a:rPr lang="en-US" altLang="x-none" sz="1200" b="0"/>
              <a:pPr/>
              <a:t>14</a:t>
            </a:fld>
            <a:endParaRPr lang="en-US" altLang="x-none" sz="1200" b="0"/>
          </a:p>
        </p:txBody>
      </p:sp>
      <p:sp>
        <p:nvSpPr>
          <p:cNvPr id="49154" name="Rectangle 2"/>
          <p:cNvSpPr>
            <a:spLocks noGrp="1" noRot="1" noChangeAspect="1" noChangeArrowheads="1" noTextEdit="1"/>
          </p:cNvSpPr>
          <p:nvPr>
            <p:ph type="sldImg"/>
          </p:nvPr>
        </p:nvSpPr>
        <p:spPr>
          <a:xfrm>
            <a:off x="1128713" y="701675"/>
            <a:ext cx="4586287" cy="3440113"/>
          </a:xfrm>
          <a:solidFill>
            <a:srgbClr val="FFFFFF"/>
          </a:solidFill>
          <a:ln/>
        </p:spPr>
      </p:sp>
      <p:sp>
        <p:nvSpPr>
          <p:cNvPr id="49155" name="Rectangle 3"/>
          <p:cNvSpPr>
            <a:spLocks noGrp="1" noChangeArrowheads="1"/>
          </p:cNvSpPr>
          <p:nvPr>
            <p:ph type="body" idx="1"/>
          </p:nvPr>
        </p:nvSpPr>
        <p:spPr>
          <a:xfrm>
            <a:off x="922338" y="4351338"/>
            <a:ext cx="4997450" cy="4141787"/>
          </a:xfrm>
          <a:solidFill>
            <a:srgbClr val="FFFFFF"/>
          </a:solidFill>
          <a:ln>
            <a:solidFill>
              <a:srgbClr val="000000"/>
            </a:solidFill>
            <a:miter lim="800000"/>
            <a:headEnd/>
            <a:tailEnd/>
          </a:ln>
        </p:spPr>
        <p:txBody>
          <a:bodyPr/>
          <a:lstStyle/>
          <a:p>
            <a:pPr eaLnBrk="1" hangingPunct="1"/>
            <a:endParaRPr lang="x-none" altLang="x-none">
              <a:ea typeface="ＭＳ Ｐゴシック" charset="-128"/>
            </a:endParaRPr>
          </a:p>
        </p:txBody>
      </p:sp>
    </p:spTree>
    <p:extLst>
      <p:ext uri="{BB962C8B-B14F-4D97-AF65-F5344CB8AC3E}">
        <p14:creationId xmlns:p14="http://schemas.microsoft.com/office/powerpoint/2010/main" val="597462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charset="0"/>
                <a:ea typeface="ＭＳ Ｐゴシック" charset="-128"/>
              </a:defRPr>
            </a:lvl1pPr>
            <a:lvl2pPr marL="742950" indent="-285750">
              <a:defRPr sz="2400" b="1">
                <a:solidFill>
                  <a:schemeClr val="tx1"/>
                </a:solidFill>
                <a:latin typeface="Times New Roman" charset="0"/>
                <a:ea typeface="ＭＳ Ｐゴシック" charset="-128"/>
              </a:defRPr>
            </a:lvl2pPr>
            <a:lvl3pPr marL="1143000" indent="-228600">
              <a:defRPr sz="2400" b="1">
                <a:solidFill>
                  <a:schemeClr val="tx1"/>
                </a:solidFill>
                <a:latin typeface="Times New Roman" charset="0"/>
                <a:ea typeface="ＭＳ Ｐゴシック" charset="-128"/>
              </a:defRPr>
            </a:lvl3pPr>
            <a:lvl4pPr marL="1600200" indent="-228600">
              <a:defRPr sz="2400" b="1">
                <a:solidFill>
                  <a:schemeClr val="tx1"/>
                </a:solidFill>
                <a:latin typeface="Times New Roman" charset="0"/>
                <a:ea typeface="ＭＳ Ｐゴシック" charset="-128"/>
              </a:defRPr>
            </a:lvl4pPr>
            <a:lvl5pPr marL="2057400" indent="-22860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fld id="{663C4F7B-03EF-E14B-BA99-C0B7A25CCE2F}" type="slidenum">
              <a:rPr lang="en-US" altLang="x-none" sz="1200" b="0"/>
              <a:pPr/>
              <a:t>15</a:t>
            </a:fld>
            <a:endParaRPr lang="en-US" altLang="x-none" sz="1200" b="0"/>
          </a:p>
        </p:txBody>
      </p:sp>
      <p:sp>
        <p:nvSpPr>
          <p:cNvPr id="51202" name="Rectangle 2"/>
          <p:cNvSpPr>
            <a:spLocks noGrp="1" noRot="1" noChangeAspect="1" noChangeArrowheads="1" noTextEdit="1"/>
          </p:cNvSpPr>
          <p:nvPr>
            <p:ph type="sldImg"/>
          </p:nvPr>
        </p:nvSpPr>
        <p:spPr>
          <a:xfrm>
            <a:off x="1128713" y="701675"/>
            <a:ext cx="4586287" cy="3440113"/>
          </a:xfrm>
          <a:solidFill>
            <a:srgbClr val="FFFFFF"/>
          </a:solidFill>
          <a:ln/>
        </p:spPr>
      </p:sp>
      <p:sp>
        <p:nvSpPr>
          <p:cNvPr id="51203" name="Rectangle 3"/>
          <p:cNvSpPr>
            <a:spLocks noGrp="1" noChangeArrowheads="1"/>
          </p:cNvSpPr>
          <p:nvPr>
            <p:ph type="body" idx="1"/>
          </p:nvPr>
        </p:nvSpPr>
        <p:spPr>
          <a:xfrm>
            <a:off x="922338" y="4351338"/>
            <a:ext cx="4997450" cy="4141787"/>
          </a:xfrm>
          <a:solidFill>
            <a:srgbClr val="FFFFFF"/>
          </a:solidFill>
          <a:ln>
            <a:solidFill>
              <a:srgbClr val="000000"/>
            </a:solidFill>
            <a:miter lim="800000"/>
            <a:headEnd/>
            <a:tailEnd/>
          </a:ln>
        </p:spPr>
        <p:txBody>
          <a:bodyPr/>
          <a:lstStyle/>
          <a:p>
            <a:pPr eaLnBrk="1" hangingPunct="1"/>
            <a:endParaRPr lang="x-none" altLang="x-none">
              <a:ea typeface="ＭＳ Ｐゴシック" charset="-128"/>
            </a:endParaRPr>
          </a:p>
        </p:txBody>
      </p:sp>
    </p:spTree>
    <p:extLst>
      <p:ext uri="{BB962C8B-B14F-4D97-AF65-F5344CB8AC3E}">
        <p14:creationId xmlns:p14="http://schemas.microsoft.com/office/powerpoint/2010/main" val="1926784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3/27/17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3/27/17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3/27/17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FD9D02-426E-46C9-9EE9-0DE1EF8B2838}" type="datetime1">
              <a:rPr lang="en-US" smtClean="0"/>
              <a:pPr/>
              <a:t>3/27/17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3/27/17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1FAA6B6-10E5-4810-BC9F-DA72D8452E73}" type="datetime1">
              <a:rPr lang="en-US" smtClean="0"/>
              <a:pPr/>
              <a:t>3/27/17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3/27/17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CDBF60-6CC3-4B74-A60D-3486985E4346}" type="datetime1">
              <a:rPr lang="en-US" smtClean="0"/>
              <a:pPr/>
              <a:t>3/27/17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3/27/17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3/27/17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pPr/>
              <a:t>3/27/17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3/27/17</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Evaluating UI Designs (Part </a:t>
            </a:r>
            <a:r>
              <a:rPr lang="en-US" dirty="0" smtClean="0"/>
              <a:t>4)</a:t>
            </a:r>
            <a:endParaRPr lang="en-US" dirty="0"/>
          </a:p>
        </p:txBody>
      </p:sp>
      <p:sp>
        <p:nvSpPr>
          <p:cNvPr id="3" name="Subtitle 2"/>
          <p:cNvSpPr>
            <a:spLocks noGrp="1"/>
          </p:cNvSpPr>
          <p:nvPr>
            <p:ph type="subTitle" idx="1"/>
          </p:nvPr>
        </p:nvSpPr>
        <p:spPr/>
        <p:txBody>
          <a:bodyPr/>
          <a:lstStyle/>
          <a:p>
            <a:r>
              <a:rPr lang="en-US" dirty="0" smtClean="0"/>
              <a:t>CSE463</a:t>
            </a:r>
          </a:p>
          <a:p>
            <a:r>
              <a:rPr lang="en-US" dirty="0" smtClean="0"/>
              <a:t>Dr. Atkinson</a:t>
            </a:r>
          </a:p>
          <a:p>
            <a:r>
              <a:rPr lang="en-US" dirty="0" smtClean="0"/>
              <a:t>3.27.17</a:t>
            </a:r>
            <a:endParaRPr lang="en-US" dirty="0"/>
          </a:p>
        </p:txBody>
      </p:sp>
    </p:spTree>
    <p:extLst>
      <p:ext uri="{BB962C8B-B14F-4D97-AF65-F5344CB8AC3E}">
        <p14:creationId xmlns:p14="http://schemas.microsoft.com/office/powerpoint/2010/main" val="4034008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Content Placeholder 2"/>
          <p:cNvSpPr>
            <a:spLocks noGrp="1"/>
          </p:cNvSpPr>
          <p:nvPr>
            <p:ph idx="1"/>
          </p:nvPr>
        </p:nvSpPr>
        <p:spPr/>
        <p:txBody>
          <a:bodyPr/>
          <a:lstStyle/>
          <a:p>
            <a:r>
              <a:rPr lang="en-US" altLang="x-none">
                <a:ea typeface="ＭＳ Ｐゴシック" charset="-128"/>
              </a:rPr>
              <a:t>Confidence intervals (the smaller the better)</a:t>
            </a:r>
          </a:p>
          <a:p>
            <a:pPr lvl="1"/>
            <a:r>
              <a:rPr lang="en-US" altLang="x-none">
                <a:ea typeface="ＭＳ Ｐゴシック" charset="-128"/>
              </a:rPr>
              <a:t>the </a:t>
            </a:r>
            <a:r>
              <a:rPr lang="ja-JP" altLang="en-US">
                <a:latin typeface="Arial" charset="0"/>
                <a:ea typeface="ＭＳ Ｐゴシック" charset="-128"/>
              </a:rPr>
              <a:t>“</a:t>
            </a:r>
            <a:r>
              <a:rPr lang="en-US" altLang="ja-JP">
                <a:ea typeface="ＭＳ Ｐゴシック" charset="-128"/>
              </a:rPr>
              <a:t>true mean</a:t>
            </a:r>
            <a:r>
              <a:rPr lang="ja-JP" altLang="en-US">
                <a:latin typeface="Arial" charset="0"/>
                <a:ea typeface="ＭＳ Ｐゴシック" charset="-128"/>
              </a:rPr>
              <a:t>”</a:t>
            </a:r>
            <a:r>
              <a:rPr lang="en-US" altLang="ja-JP">
                <a:ea typeface="ＭＳ Ｐゴシック" charset="-128"/>
              </a:rPr>
              <a:t> is within N of the observed</a:t>
            </a:r>
          </a:p>
          <a:p>
            <a:pPr lvl="1"/>
            <a:r>
              <a:rPr lang="en-US" altLang="x-none">
                <a:ea typeface="ＭＳ Ｐゴシック" charset="-128"/>
              </a:rPr>
              <a:t>mean, with confidence level (probability) .95</a:t>
            </a:r>
          </a:p>
          <a:p>
            <a:endParaRPr lang="en-US" altLang="x-none">
              <a:ea typeface="ＭＳ Ｐゴシック" charset="-128"/>
            </a:endParaRPr>
          </a:p>
          <a:p>
            <a:r>
              <a:rPr lang="en-US" altLang="x-none">
                <a:ea typeface="ＭＳ Ｐゴシック" charset="-128"/>
              </a:rPr>
              <a:t>Since confidence interval gets smaller as #Users grows:</a:t>
            </a:r>
          </a:p>
          <a:p>
            <a:pPr lvl="1"/>
            <a:r>
              <a:rPr lang="en-US" altLang="x-none">
                <a:ea typeface="ＭＳ Ｐゴシック" charset="-128"/>
              </a:rPr>
              <a:t>how many test users required to get a given</a:t>
            </a:r>
          </a:p>
          <a:p>
            <a:pPr lvl="1"/>
            <a:r>
              <a:rPr lang="en-US" altLang="x-none">
                <a:ea typeface="ＭＳ Ｐゴシック" charset="-128"/>
              </a:rPr>
              <a:t>confidence interval and confidence level</a:t>
            </a:r>
          </a:p>
          <a:p>
            <a:endParaRPr lang="en-US" altLang="x-none">
              <a:ea typeface="ＭＳ Ｐゴシック" charset="-128"/>
            </a:endParaRPr>
          </a:p>
        </p:txBody>
      </p:sp>
      <p:sp>
        <p:nvSpPr>
          <p:cNvPr id="44034" name="Title 3"/>
          <p:cNvSpPr>
            <a:spLocks noGrp="1"/>
          </p:cNvSpPr>
          <p:nvPr>
            <p:ph type="title"/>
          </p:nvPr>
        </p:nvSpPr>
        <p:spPr/>
        <p:txBody>
          <a:bodyPr/>
          <a:lstStyle/>
          <a:p>
            <a:r>
              <a:rPr lang="en-US" altLang="x-none">
                <a:ea typeface="ＭＳ Ｐゴシック" charset="-128"/>
              </a:rPr>
              <a:t>What can statistics tell us?</a:t>
            </a:r>
          </a:p>
        </p:txBody>
      </p:sp>
    </p:spTree>
    <p:extLst>
      <p:ext uri="{BB962C8B-B14F-4D97-AF65-F5344CB8AC3E}">
        <p14:creationId xmlns:p14="http://schemas.microsoft.com/office/powerpoint/2010/main" val="1064675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Content Placeholder 3"/>
          <p:cNvSpPr>
            <a:spLocks noGrp="1"/>
          </p:cNvSpPr>
          <p:nvPr>
            <p:ph idx="1"/>
          </p:nvPr>
        </p:nvSpPr>
        <p:spPr/>
        <p:txBody>
          <a:bodyPr/>
          <a:lstStyle/>
          <a:p>
            <a:pPr marL="457200" indent="-457200">
              <a:buFont typeface="Candara" charset="0"/>
              <a:buAutoNum type="arabicPeriod"/>
            </a:pPr>
            <a:r>
              <a:rPr lang="en-US" altLang="x-none">
                <a:ea typeface="ＭＳ Ｐゴシック" charset="-128"/>
              </a:rPr>
              <a:t>Direct observation in actual use</a:t>
            </a:r>
          </a:p>
          <a:p>
            <a:pPr lvl="1"/>
            <a:r>
              <a:rPr lang="en-US" altLang="x-none">
                <a:ea typeface="ＭＳ Ｐゴシック" charset="-128"/>
              </a:rPr>
              <a:t>discover new uses</a:t>
            </a:r>
          </a:p>
          <a:p>
            <a:pPr lvl="1"/>
            <a:r>
              <a:rPr lang="en-US" altLang="x-none">
                <a:ea typeface="ＭＳ Ｐゴシック" charset="-128"/>
              </a:rPr>
              <a:t>take notes, don</a:t>
            </a:r>
            <a:r>
              <a:rPr lang="ja-JP" altLang="en-US">
                <a:latin typeface="Arial" charset="0"/>
                <a:ea typeface="ＭＳ Ｐゴシック" charset="-128"/>
              </a:rPr>
              <a:t>’</a:t>
            </a:r>
            <a:r>
              <a:rPr lang="en-US" altLang="ja-JP">
                <a:ea typeface="ＭＳ Ｐゴシック" charset="-128"/>
              </a:rPr>
              <a:t>t help, chat later</a:t>
            </a:r>
          </a:p>
          <a:p>
            <a:pPr marL="457200" indent="-457200">
              <a:buFont typeface="Candara" charset="0"/>
              <a:buAutoNum type="arabicPeriod"/>
            </a:pPr>
            <a:r>
              <a:rPr lang="en-US" altLang="x-none">
                <a:ea typeface="ＭＳ Ｐゴシック" charset="-128"/>
              </a:rPr>
              <a:t>Logging actual use</a:t>
            </a:r>
          </a:p>
          <a:p>
            <a:pPr lvl="1"/>
            <a:r>
              <a:rPr lang="en-US" altLang="x-none">
                <a:ea typeface="ＭＳ Ｐゴシック" charset="-128"/>
              </a:rPr>
              <a:t>objective, not intrusive</a:t>
            </a:r>
          </a:p>
          <a:p>
            <a:pPr lvl="1"/>
            <a:r>
              <a:rPr lang="en-US" altLang="x-none">
                <a:ea typeface="ＭＳ Ｐゴシック" charset="-128"/>
              </a:rPr>
              <a:t>great for identifying errors</a:t>
            </a:r>
          </a:p>
          <a:p>
            <a:pPr lvl="1"/>
            <a:r>
              <a:rPr lang="en-US" altLang="x-none">
                <a:ea typeface="ＭＳ Ｐゴシック" charset="-128"/>
              </a:rPr>
              <a:t>which features are/are not used</a:t>
            </a:r>
          </a:p>
          <a:p>
            <a:pPr lvl="1"/>
            <a:r>
              <a:rPr lang="en-US" altLang="x-none">
                <a:ea typeface="ＭＳ Ｐゴシック" charset="-128"/>
              </a:rPr>
              <a:t>privacy concerns</a:t>
            </a:r>
          </a:p>
          <a:p>
            <a:pPr marL="457200" indent="-457200">
              <a:buFont typeface="Candara" charset="0"/>
              <a:buAutoNum type="arabicPeriod"/>
            </a:pPr>
            <a:endParaRPr lang="en-US" altLang="x-none">
              <a:ea typeface="ＭＳ Ｐゴシック" charset="-128"/>
            </a:endParaRPr>
          </a:p>
        </p:txBody>
      </p:sp>
      <p:sp>
        <p:nvSpPr>
          <p:cNvPr id="45058" name="Title 2"/>
          <p:cNvSpPr>
            <a:spLocks noGrp="1"/>
          </p:cNvSpPr>
          <p:nvPr>
            <p:ph type="title"/>
          </p:nvPr>
        </p:nvSpPr>
        <p:spPr/>
        <p:txBody>
          <a:bodyPr/>
          <a:lstStyle/>
          <a:p>
            <a:r>
              <a:rPr lang="en-US" altLang="x-none">
                <a:ea typeface="ＭＳ Ｐゴシック" charset="-128"/>
              </a:rPr>
              <a:t>Testing usability in the field</a:t>
            </a:r>
          </a:p>
        </p:txBody>
      </p:sp>
    </p:spTree>
    <p:extLst>
      <p:ext uri="{BB962C8B-B14F-4D97-AF65-F5344CB8AC3E}">
        <p14:creationId xmlns:p14="http://schemas.microsoft.com/office/powerpoint/2010/main" val="1159381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Content Placeholder 3"/>
          <p:cNvSpPr>
            <a:spLocks noGrp="1"/>
          </p:cNvSpPr>
          <p:nvPr>
            <p:ph idx="1"/>
          </p:nvPr>
        </p:nvSpPr>
        <p:spPr/>
        <p:txBody>
          <a:bodyPr/>
          <a:lstStyle/>
          <a:p>
            <a:pPr marL="457200" indent="-457200">
              <a:buFont typeface="Candara" charset="0"/>
              <a:buAutoNum type="arabicPeriod" startAt="3"/>
            </a:pPr>
            <a:r>
              <a:rPr lang="en-US" altLang="x-none">
                <a:ea typeface="ＭＳ Ｐゴシック" charset="-128"/>
              </a:rPr>
              <a:t>Questionnaires and interviews with real users</a:t>
            </a:r>
          </a:p>
          <a:p>
            <a:pPr lvl="1"/>
            <a:r>
              <a:rPr lang="en-US" altLang="x-none">
                <a:ea typeface="ＭＳ Ｐゴシック" charset="-128"/>
              </a:rPr>
              <a:t>ask users to recall critical incidents</a:t>
            </a:r>
          </a:p>
          <a:p>
            <a:pPr lvl="1"/>
            <a:r>
              <a:rPr lang="en-US" altLang="x-none">
                <a:ea typeface="ＭＳ Ｐゴシック" charset="-128"/>
              </a:rPr>
              <a:t>questionnaires must be short and easy to return</a:t>
            </a:r>
          </a:p>
          <a:p>
            <a:pPr marL="457200" indent="-457200">
              <a:buFont typeface="Candara" charset="0"/>
              <a:buAutoNum type="arabicPeriod" startAt="3"/>
            </a:pPr>
            <a:r>
              <a:rPr lang="en-US" altLang="x-none">
                <a:ea typeface="ＭＳ Ｐゴシック" charset="-128"/>
              </a:rPr>
              <a:t>Focus groups</a:t>
            </a:r>
          </a:p>
          <a:p>
            <a:pPr lvl="1"/>
            <a:r>
              <a:rPr lang="en-US" altLang="x-none">
                <a:ea typeface="ＭＳ Ｐゴシック" charset="-128"/>
              </a:rPr>
              <a:t>6-9 users</a:t>
            </a:r>
          </a:p>
          <a:p>
            <a:pPr lvl="1"/>
            <a:r>
              <a:rPr lang="en-US" altLang="x-none">
                <a:ea typeface="ＭＳ Ｐゴシック" charset="-128"/>
              </a:rPr>
              <a:t>skilled moderator with pre-planned script</a:t>
            </a:r>
          </a:p>
          <a:p>
            <a:pPr lvl="1"/>
            <a:r>
              <a:rPr lang="en-US" altLang="x-none">
                <a:ea typeface="ＭＳ Ｐゴシック" charset="-128"/>
              </a:rPr>
              <a:t>computer conferencing?</a:t>
            </a:r>
          </a:p>
        </p:txBody>
      </p:sp>
      <p:sp>
        <p:nvSpPr>
          <p:cNvPr id="46082" name="Title 2"/>
          <p:cNvSpPr>
            <a:spLocks noGrp="1"/>
          </p:cNvSpPr>
          <p:nvPr>
            <p:ph type="title"/>
          </p:nvPr>
        </p:nvSpPr>
        <p:spPr/>
        <p:txBody>
          <a:bodyPr>
            <a:normAutofit fontScale="90000"/>
          </a:bodyPr>
          <a:lstStyle/>
          <a:p>
            <a:r>
              <a:rPr lang="en-US" altLang="x-none">
                <a:ea typeface="ＭＳ Ｐゴシック" charset="-128"/>
              </a:rPr>
              <a:t>Testing Usability in the Field (cont.)</a:t>
            </a:r>
          </a:p>
        </p:txBody>
      </p:sp>
    </p:spTree>
    <p:extLst>
      <p:ext uri="{BB962C8B-B14F-4D97-AF65-F5344CB8AC3E}">
        <p14:creationId xmlns:p14="http://schemas.microsoft.com/office/powerpoint/2010/main" val="1606816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Content Placeholder 3"/>
          <p:cNvSpPr>
            <a:spLocks noGrp="1"/>
          </p:cNvSpPr>
          <p:nvPr>
            <p:ph idx="1"/>
          </p:nvPr>
        </p:nvSpPr>
        <p:spPr/>
        <p:txBody>
          <a:bodyPr/>
          <a:lstStyle/>
          <a:p>
            <a:pPr marL="457200" indent="-457200">
              <a:buFont typeface="Candara" charset="0"/>
              <a:buAutoNum type="arabicPeriod" startAt="3"/>
            </a:pPr>
            <a:r>
              <a:rPr lang="en-US" altLang="x-none">
                <a:ea typeface="ＭＳ Ｐゴシック" charset="-128"/>
              </a:rPr>
              <a:t>On-line direct feedback mechanisms</a:t>
            </a:r>
          </a:p>
          <a:p>
            <a:pPr lvl="1"/>
            <a:r>
              <a:rPr lang="en-US" altLang="x-none">
                <a:ea typeface="ＭＳ Ｐゴシック" charset="-128"/>
              </a:rPr>
              <a:t>initiated by users</a:t>
            </a:r>
          </a:p>
          <a:p>
            <a:pPr lvl="1"/>
            <a:r>
              <a:rPr lang="en-US" altLang="x-none">
                <a:ea typeface="ＭＳ Ｐゴシック" charset="-128"/>
              </a:rPr>
              <a:t>may signal change in user needs</a:t>
            </a:r>
          </a:p>
          <a:p>
            <a:pPr lvl="1"/>
            <a:r>
              <a:rPr lang="en-US" altLang="x-none">
                <a:ea typeface="ＭＳ Ｐゴシック" charset="-128"/>
              </a:rPr>
              <a:t>trust but verify</a:t>
            </a:r>
          </a:p>
          <a:p>
            <a:pPr lvl="1"/>
            <a:endParaRPr lang="en-US" altLang="x-none">
              <a:ea typeface="ＭＳ Ｐゴシック" charset="-128"/>
            </a:endParaRPr>
          </a:p>
          <a:p>
            <a:pPr marL="457200" indent="-457200">
              <a:buFont typeface="Candara" charset="0"/>
              <a:buAutoNum type="arabicPeriod" startAt="3"/>
            </a:pPr>
            <a:r>
              <a:rPr lang="en-US" altLang="x-none">
                <a:ea typeface="ＭＳ Ｐゴシック" charset="-128"/>
              </a:rPr>
              <a:t>Bulletin boards and user groups</a:t>
            </a:r>
          </a:p>
          <a:p>
            <a:pPr marL="457200" indent="-457200">
              <a:buFont typeface="Candara" charset="0"/>
              <a:buAutoNum type="arabicPeriod" startAt="3"/>
            </a:pPr>
            <a:endParaRPr lang="en-US" altLang="x-none">
              <a:ea typeface="ＭＳ Ｐゴシック" charset="-128"/>
            </a:endParaRPr>
          </a:p>
        </p:txBody>
      </p:sp>
      <p:sp>
        <p:nvSpPr>
          <p:cNvPr id="47106" name="Title 2"/>
          <p:cNvSpPr>
            <a:spLocks noGrp="1"/>
          </p:cNvSpPr>
          <p:nvPr>
            <p:ph type="title"/>
          </p:nvPr>
        </p:nvSpPr>
        <p:spPr/>
        <p:txBody>
          <a:bodyPr>
            <a:normAutofit fontScale="90000"/>
          </a:bodyPr>
          <a:lstStyle/>
          <a:p>
            <a:r>
              <a:rPr lang="en-US" altLang="x-none">
                <a:ea typeface="ＭＳ Ｐゴシック" charset="-128"/>
              </a:rPr>
              <a:t>Testing Usability in the Field (cont.)</a:t>
            </a:r>
          </a:p>
        </p:txBody>
      </p:sp>
      <p:sp>
        <p:nvSpPr>
          <p:cNvPr id="47107" name="Text Box 3"/>
          <p:cNvSpPr txBox="1">
            <a:spLocks noChangeArrowheads="1"/>
          </p:cNvSpPr>
          <p:nvPr/>
        </p:nvSpPr>
        <p:spPr bwMode="auto">
          <a:xfrm>
            <a:off x="1066800" y="1295400"/>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charset="0"/>
                <a:ea typeface="ＭＳ Ｐゴシック" charset="-128"/>
              </a:defRPr>
            </a:lvl1pPr>
            <a:lvl2pPr marL="742950" indent="-285750">
              <a:defRPr sz="2400" b="1">
                <a:solidFill>
                  <a:schemeClr val="tx1"/>
                </a:solidFill>
                <a:latin typeface="Times New Roman" charset="0"/>
                <a:ea typeface="ＭＳ Ｐゴシック" charset="-128"/>
              </a:defRPr>
            </a:lvl2pPr>
            <a:lvl3pPr marL="1143000" indent="-228600">
              <a:defRPr sz="2400" b="1">
                <a:solidFill>
                  <a:schemeClr val="tx1"/>
                </a:solidFill>
                <a:latin typeface="Times New Roman" charset="0"/>
                <a:ea typeface="ＭＳ Ｐゴシック" charset="-128"/>
              </a:defRPr>
            </a:lvl3pPr>
            <a:lvl4pPr marL="1600200" indent="-228600">
              <a:defRPr sz="2400" b="1">
                <a:solidFill>
                  <a:schemeClr val="tx1"/>
                </a:solidFill>
                <a:latin typeface="Times New Roman" charset="0"/>
                <a:ea typeface="ＭＳ Ｐゴシック" charset="-128"/>
              </a:defRPr>
            </a:lvl4pPr>
            <a:lvl5pPr marL="2057400" indent="-22860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endParaRPr lang="x-none" altLang="x-none" b="0"/>
          </a:p>
        </p:txBody>
      </p:sp>
    </p:spTree>
    <p:extLst>
      <p:ext uri="{BB962C8B-B14F-4D97-AF65-F5344CB8AC3E}">
        <p14:creationId xmlns:p14="http://schemas.microsoft.com/office/powerpoint/2010/main" val="1165062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4"/>
          <p:cNvSpPr>
            <a:spLocks noGrp="1"/>
          </p:cNvSpPr>
          <p:nvPr>
            <p:ph idx="1"/>
          </p:nvPr>
        </p:nvSpPr>
        <p:spPr/>
        <p:txBody>
          <a:bodyPr/>
          <a:lstStyle/>
          <a:p>
            <a:pPr eaLnBrk="1" hangingPunct="1">
              <a:spcBef>
                <a:spcPct val="30000"/>
              </a:spcBef>
            </a:pPr>
            <a:r>
              <a:rPr lang="en-US" altLang="x-none">
                <a:ea typeface="ＭＳ Ｐゴシック" charset="-128"/>
              </a:rPr>
              <a:t>Advantages:</a:t>
            </a:r>
          </a:p>
          <a:p>
            <a:pPr lvl="2" eaLnBrk="1" hangingPunct="1">
              <a:spcBef>
                <a:spcPct val="30000"/>
              </a:spcBef>
            </a:pPr>
            <a:r>
              <a:rPr lang="en-US" altLang="x-none">
                <a:ea typeface="ＭＳ Ｐゴシック" charset="-128"/>
              </a:rPr>
              <a:t>natural environment</a:t>
            </a:r>
          </a:p>
          <a:p>
            <a:pPr lvl="2" eaLnBrk="1" hangingPunct="1">
              <a:spcBef>
                <a:spcPct val="30000"/>
              </a:spcBef>
            </a:pPr>
            <a:r>
              <a:rPr lang="en-US" altLang="x-none">
                <a:ea typeface="ＭＳ Ｐゴシック" charset="-128"/>
              </a:rPr>
              <a:t>context retained (though observation may</a:t>
            </a:r>
            <a:r>
              <a:rPr lang="en-GB" altLang="x-none">
                <a:ea typeface="ＭＳ Ｐゴシック" charset="-128"/>
              </a:rPr>
              <a:t> </a:t>
            </a:r>
            <a:r>
              <a:rPr lang="en-US" altLang="x-none">
                <a:ea typeface="ＭＳ Ｐゴシック" charset="-128"/>
              </a:rPr>
              <a:t>alter it)</a:t>
            </a:r>
          </a:p>
          <a:p>
            <a:pPr lvl="3" eaLnBrk="1" hangingPunct="1">
              <a:spcBef>
                <a:spcPct val="30000"/>
              </a:spcBef>
            </a:pPr>
            <a:r>
              <a:rPr lang="en-US" altLang="x-none">
                <a:ea typeface="ＭＳ Ｐゴシック" charset="-128"/>
              </a:rPr>
              <a:t>longitudinal studies possible</a:t>
            </a:r>
            <a:endParaRPr lang="en-GB" altLang="x-none">
              <a:ea typeface="ＭＳ Ｐゴシック" charset="-128"/>
            </a:endParaRPr>
          </a:p>
          <a:p>
            <a:pPr eaLnBrk="1" hangingPunct="1">
              <a:spcBef>
                <a:spcPct val="30000"/>
              </a:spcBef>
            </a:pPr>
            <a:r>
              <a:rPr lang="en-US" altLang="x-none">
                <a:ea typeface="ＭＳ Ｐゴシック" charset="-128"/>
              </a:rPr>
              <a:t>Disadvantages:</a:t>
            </a:r>
            <a:endParaRPr lang="en-GB" altLang="x-none">
              <a:ea typeface="ＭＳ Ｐゴシック" charset="-128"/>
            </a:endParaRPr>
          </a:p>
          <a:p>
            <a:pPr lvl="2" eaLnBrk="1" hangingPunct="1">
              <a:spcBef>
                <a:spcPct val="30000"/>
              </a:spcBef>
            </a:pPr>
            <a:r>
              <a:rPr lang="en-US" altLang="x-none">
                <a:ea typeface="ＭＳ Ｐゴシック" charset="-128"/>
              </a:rPr>
              <a:t>distractions</a:t>
            </a:r>
          </a:p>
          <a:p>
            <a:pPr lvl="2" eaLnBrk="1" hangingPunct="1">
              <a:spcBef>
                <a:spcPct val="30000"/>
              </a:spcBef>
            </a:pPr>
            <a:r>
              <a:rPr lang="en-US" altLang="x-none">
                <a:ea typeface="ＭＳ Ｐゴシック" charset="-128"/>
              </a:rPr>
              <a:t>noise</a:t>
            </a:r>
          </a:p>
        </p:txBody>
      </p:sp>
      <p:sp>
        <p:nvSpPr>
          <p:cNvPr id="48130" name="Title 3"/>
          <p:cNvSpPr>
            <a:spLocks noGrp="1"/>
          </p:cNvSpPr>
          <p:nvPr>
            <p:ph type="title"/>
          </p:nvPr>
        </p:nvSpPr>
        <p:spPr/>
        <p:txBody>
          <a:bodyPr/>
          <a:lstStyle/>
          <a:p>
            <a:r>
              <a:rPr lang="en-US" altLang="x-none">
                <a:ea typeface="ＭＳ Ｐゴシック" charset="-128"/>
              </a:rPr>
              <a:t>Field Studies: Pros and Cons</a:t>
            </a:r>
          </a:p>
        </p:txBody>
      </p:sp>
    </p:spTree>
    <p:extLst>
      <p:ext uri="{BB962C8B-B14F-4D97-AF65-F5344CB8AC3E}">
        <p14:creationId xmlns:p14="http://schemas.microsoft.com/office/powerpoint/2010/main" val="457846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Content Placeholder 4"/>
          <p:cNvSpPr>
            <a:spLocks noGrp="1"/>
          </p:cNvSpPr>
          <p:nvPr>
            <p:ph idx="1"/>
          </p:nvPr>
        </p:nvSpPr>
        <p:spPr/>
        <p:txBody>
          <a:bodyPr/>
          <a:lstStyle/>
          <a:p>
            <a:pPr eaLnBrk="1" hangingPunct="1">
              <a:spcBef>
                <a:spcPct val="30000"/>
              </a:spcBef>
              <a:buFont typeface="Arial" charset="0"/>
              <a:buChar char="•"/>
            </a:pPr>
            <a:r>
              <a:rPr lang="en-US" altLang="x-none">
                <a:ea typeface="ＭＳ Ｐゴシック" charset="-128"/>
              </a:rPr>
              <a:t>Appropriate</a:t>
            </a:r>
          </a:p>
          <a:p>
            <a:pPr lvl="2" eaLnBrk="1" hangingPunct="1">
              <a:spcBef>
                <a:spcPct val="30000"/>
              </a:spcBef>
              <a:buFont typeface="Arial" charset="0"/>
              <a:buChar char="•"/>
            </a:pPr>
            <a:r>
              <a:rPr lang="en-GB" altLang="x-none">
                <a:ea typeface="ＭＳ Ｐゴシック" charset="-128"/>
              </a:rPr>
              <a:t> for </a:t>
            </a:r>
            <a:r>
              <a:rPr lang="en-GB" altLang="en-US">
                <a:ea typeface="ＭＳ Ｐゴシック" charset="-128"/>
              </a:rPr>
              <a:t>“</a:t>
            </a:r>
            <a:r>
              <a:rPr lang="en-GB" altLang="x-none">
                <a:ea typeface="ＭＳ Ｐゴシック" charset="-128"/>
              </a:rPr>
              <a:t>beta testing</a:t>
            </a:r>
            <a:r>
              <a:rPr lang="en-GB" altLang="en-US">
                <a:ea typeface="ＭＳ Ｐゴシック" charset="-128"/>
              </a:rPr>
              <a:t>”</a:t>
            </a:r>
            <a:endParaRPr lang="en-GB" altLang="x-none">
              <a:ea typeface="ＭＳ Ｐゴシック" charset="-128"/>
            </a:endParaRPr>
          </a:p>
          <a:p>
            <a:pPr lvl="2" eaLnBrk="1" hangingPunct="1">
              <a:spcBef>
                <a:spcPct val="30000"/>
              </a:spcBef>
              <a:buFont typeface="Arial" charset="0"/>
              <a:buChar char="•"/>
            </a:pPr>
            <a:r>
              <a:rPr lang="en-US" altLang="x-none">
                <a:ea typeface="ＭＳ Ｐゴシック" charset="-128"/>
              </a:rPr>
              <a:t>where context is crucial</a:t>
            </a:r>
            <a:r>
              <a:rPr lang="en-GB" altLang="x-none">
                <a:ea typeface="ＭＳ Ｐゴシック" charset="-128"/>
              </a:rPr>
              <a:t> </a:t>
            </a:r>
            <a:r>
              <a:rPr lang="en-US" altLang="x-none">
                <a:ea typeface="ＭＳ Ｐゴシック" charset="-128"/>
              </a:rPr>
              <a:t>for longitudinal studies</a:t>
            </a:r>
          </a:p>
        </p:txBody>
      </p:sp>
      <p:sp>
        <p:nvSpPr>
          <p:cNvPr id="50178" name="Title 3"/>
          <p:cNvSpPr>
            <a:spLocks noGrp="1"/>
          </p:cNvSpPr>
          <p:nvPr>
            <p:ph type="title"/>
          </p:nvPr>
        </p:nvSpPr>
        <p:spPr/>
        <p:txBody>
          <a:bodyPr/>
          <a:lstStyle/>
          <a:p>
            <a:r>
              <a:rPr lang="en-US" altLang="x-none">
                <a:ea typeface="ＭＳ Ｐゴシック" charset="-128"/>
              </a:rPr>
              <a:t>Field Studies: Pros and Cons</a:t>
            </a:r>
          </a:p>
        </p:txBody>
      </p:sp>
    </p:spTree>
    <p:extLst>
      <p:ext uri="{BB962C8B-B14F-4D97-AF65-F5344CB8AC3E}">
        <p14:creationId xmlns:p14="http://schemas.microsoft.com/office/powerpoint/2010/main" val="2059179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Causality</a:t>
            </a:r>
          </a:p>
          <a:p>
            <a:r>
              <a:rPr lang="en-US" dirty="0" smtClean="0"/>
              <a:t>Variables</a:t>
            </a:r>
          </a:p>
          <a:p>
            <a:r>
              <a:rPr lang="en-US" dirty="0" smtClean="0"/>
              <a:t>Hypothesis</a:t>
            </a:r>
          </a:p>
          <a:p>
            <a:r>
              <a:rPr lang="en-US" dirty="0" smtClean="0"/>
              <a:t>Random assignment</a:t>
            </a:r>
          </a:p>
          <a:p>
            <a:endParaRPr lang="en-US" dirty="0" smtClean="0"/>
          </a:p>
          <a:p>
            <a:endParaRPr lang="en-US" dirty="0"/>
          </a:p>
        </p:txBody>
      </p:sp>
      <p:sp>
        <p:nvSpPr>
          <p:cNvPr id="3" name="Title 2"/>
          <p:cNvSpPr>
            <a:spLocks noGrp="1"/>
          </p:cNvSpPr>
          <p:nvPr>
            <p:ph type="title"/>
          </p:nvPr>
        </p:nvSpPr>
        <p:spPr/>
        <p:txBody>
          <a:bodyPr>
            <a:normAutofit fontScale="90000"/>
          </a:bodyPr>
          <a:lstStyle/>
          <a:p>
            <a:r>
              <a:rPr lang="en-US" dirty="0" smtClean="0"/>
              <a:t>Elements for </a:t>
            </a:r>
            <a:r>
              <a:rPr lang="en-US" dirty="0" smtClean="0"/>
              <a:t>G</a:t>
            </a:r>
            <a:r>
              <a:rPr lang="en-US" dirty="0" smtClean="0"/>
              <a:t>ood </a:t>
            </a:r>
            <a:r>
              <a:rPr lang="en-US" dirty="0"/>
              <a:t>E</a:t>
            </a:r>
            <a:r>
              <a:rPr lang="en-US" dirty="0" smtClean="0"/>
              <a:t>xperimental </a:t>
            </a:r>
            <a:r>
              <a:rPr lang="en-US" dirty="0"/>
              <a:t>R</a:t>
            </a:r>
            <a:r>
              <a:rPr lang="en-US" dirty="0" smtClean="0"/>
              <a:t>esearch</a:t>
            </a:r>
            <a:endParaRPr lang="en-US" dirty="0"/>
          </a:p>
        </p:txBody>
      </p:sp>
    </p:spTree>
    <p:extLst>
      <p:ext uri="{BB962C8B-B14F-4D97-AF65-F5344CB8AC3E}">
        <p14:creationId xmlns:p14="http://schemas.microsoft.com/office/powerpoint/2010/main" val="2048545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7833" y="2162175"/>
            <a:ext cx="7408333" cy="4981575"/>
          </a:xfrm>
        </p:spPr>
        <p:txBody>
          <a:bodyPr>
            <a:noAutofit/>
          </a:bodyPr>
          <a:lstStyle/>
          <a:p>
            <a:r>
              <a:rPr lang="en-US" sz="2200" dirty="0" smtClean="0"/>
              <a:t>internal </a:t>
            </a:r>
            <a:r>
              <a:rPr lang="en-US" sz="2200" dirty="0"/>
              <a:t>validity, or the extent to which the experimental approach allows the researcher to minimize biases or systematic error and demonstrate a strong causal </a:t>
            </a:r>
            <a:r>
              <a:rPr lang="en-US" sz="2200" dirty="0" smtClean="0"/>
              <a:t>connection</a:t>
            </a:r>
          </a:p>
          <a:p>
            <a:r>
              <a:rPr lang="en-US" sz="2200" dirty="0"/>
              <a:t>precise control of the levels of the independent variable along with random assignment to isolate the effect of the independent variable upon a dependent </a:t>
            </a:r>
            <a:r>
              <a:rPr lang="en-US" sz="2200" dirty="0" smtClean="0"/>
              <a:t>variable</a:t>
            </a:r>
          </a:p>
          <a:p>
            <a:r>
              <a:rPr lang="en-US" sz="2200" dirty="0" smtClean="0"/>
              <a:t>build </a:t>
            </a:r>
            <a:r>
              <a:rPr lang="en-US" sz="2200" dirty="0"/>
              <a:t>up models of interactions among variables to better understand the differential influence of a variable across a range of </a:t>
            </a:r>
            <a:r>
              <a:rPr lang="en-US" sz="2200" dirty="0" smtClean="0"/>
              <a:t>others</a:t>
            </a:r>
          </a:p>
          <a:p>
            <a:r>
              <a:rPr lang="en-US" sz="2200" dirty="0"/>
              <a:t>systematic process to test theoretical propositions </a:t>
            </a:r>
            <a:r>
              <a:rPr lang="en-US" sz="2200" dirty="0" smtClean="0"/>
              <a:t>an</a:t>
            </a:r>
          </a:p>
          <a:p>
            <a:r>
              <a:rPr lang="en-US" sz="2200" dirty="0"/>
              <a:t>be replicated and extended </a:t>
            </a:r>
            <a:r>
              <a:rPr lang="en-US" sz="2200" dirty="0" smtClean="0"/>
              <a:t>d </a:t>
            </a:r>
            <a:r>
              <a:rPr lang="en-US" sz="2200" dirty="0"/>
              <a:t>advance theory</a:t>
            </a:r>
          </a:p>
        </p:txBody>
      </p:sp>
      <p:sp>
        <p:nvSpPr>
          <p:cNvPr id="3" name="Title 2"/>
          <p:cNvSpPr>
            <a:spLocks noGrp="1"/>
          </p:cNvSpPr>
          <p:nvPr>
            <p:ph type="title"/>
          </p:nvPr>
        </p:nvSpPr>
        <p:spPr/>
        <p:txBody>
          <a:bodyPr>
            <a:normAutofit fontScale="90000"/>
          </a:bodyPr>
          <a:lstStyle/>
          <a:p>
            <a:r>
              <a:rPr lang="en-US" dirty="0"/>
              <a:t>Advantages of Experimental Research</a:t>
            </a:r>
          </a:p>
        </p:txBody>
      </p:sp>
    </p:spTree>
    <p:extLst>
      <p:ext uri="{BB962C8B-B14F-4D97-AF65-F5344CB8AC3E}">
        <p14:creationId xmlns:p14="http://schemas.microsoft.com/office/powerpoint/2010/main" val="1453986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276475"/>
            <a:ext cx="7408333" cy="3849688"/>
          </a:xfrm>
        </p:spPr>
        <p:txBody>
          <a:bodyPr>
            <a:normAutofit fontScale="92500"/>
          </a:bodyPr>
          <a:lstStyle/>
          <a:p>
            <a:r>
              <a:rPr lang="en-US" dirty="0"/>
              <a:t>difficult to achieve if the outcomes depend on a large number of influential factors or if carefully controlling those factors is </a:t>
            </a:r>
            <a:r>
              <a:rPr lang="en-US" dirty="0" smtClean="0"/>
              <a:t>impractical</a:t>
            </a:r>
          </a:p>
          <a:p>
            <a:r>
              <a:rPr lang="en-US" dirty="0" smtClean="0"/>
              <a:t>risk </a:t>
            </a:r>
            <a:r>
              <a:rPr lang="en-US" dirty="0"/>
              <a:t>of low external </a:t>
            </a:r>
            <a:r>
              <a:rPr lang="en-US" dirty="0" smtClean="0"/>
              <a:t>validity</a:t>
            </a:r>
          </a:p>
          <a:p>
            <a:r>
              <a:rPr lang="en-US" dirty="0" smtClean="0"/>
              <a:t>replication </a:t>
            </a:r>
            <a:r>
              <a:rPr lang="en-US" dirty="0"/>
              <a:t>is often less valued (and thus harder to publish) in HCI than the novelty of </a:t>
            </a:r>
            <a:r>
              <a:rPr lang="en-US" dirty="0" smtClean="0"/>
              <a:t>invention</a:t>
            </a:r>
          </a:p>
          <a:p>
            <a:r>
              <a:rPr lang="en-US" dirty="0"/>
              <a:t>sometimes force-fit into situations where research questions might have been more appropriately addressed using less formal instantiations of the experimental method or by using other methodologies</a:t>
            </a:r>
          </a:p>
        </p:txBody>
      </p:sp>
      <p:sp>
        <p:nvSpPr>
          <p:cNvPr id="3" name="Title 2"/>
          <p:cNvSpPr>
            <a:spLocks noGrp="1"/>
          </p:cNvSpPr>
          <p:nvPr>
            <p:ph type="title"/>
          </p:nvPr>
        </p:nvSpPr>
        <p:spPr>
          <a:xfrm>
            <a:off x="461433" y="643128"/>
            <a:ext cx="8229600" cy="1252728"/>
          </a:xfrm>
        </p:spPr>
        <p:txBody>
          <a:bodyPr>
            <a:normAutofit fontScale="90000"/>
          </a:bodyPr>
          <a:lstStyle/>
          <a:p>
            <a:r>
              <a:rPr lang="en-US" dirty="0"/>
              <a:t>Limitations of Experimental </a:t>
            </a:r>
            <a:r>
              <a:rPr lang="en-US" dirty="0" smtClean="0"/>
              <a:t>Research</a:t>
            </a:r>
            <a:endParaRPr lang="en-US" dirty="0"/>
          </a:p>
        </p:txBody>
      </p:sp>
    </p:spTree>
    <p:extLst>
      <p:ext uri="{BB962C8B-B14F-4D97-AF65-F5344CB8AC3E}">
        <p14:creationId xmlns:p14="http://schemas.microsoft.com/office/powerpoint/2010/main" val="935694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to Do It</a:t>
            </a:r>
            <a:br>
              <a:rPr lang="en-US" dirty="0"/>
            </a:br>
            <a:endParaRPr lang="en-US" dirty="0"/>
          </a:p>
        </p:txBody>
      </p:sp>
    </p:spTree>
    <p:extLst>
      <p:ext uri="{BB962C8B-B14F-4D97-AF65-F5344CB8AC3E}">
        <p14:creationId xmlns:p14="http://schemas.microsoft.com/office/powerpoint/2010/main" val="198193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normAutofit fontScale="90000"/>
          </a:bodyPr>
          <a:lstStyle/>
          <a:p>
            <a:r>
              <a:rPr lang="en-US" altLang="x-none">
                <a:ea typeface="ＭＳ Ｐゴシック" charset="-128"/>
              </a:rPr>
              <a:t>Execution phase: ethics of human experimentation</a:t>
            </a:r>
          </a:p>
        </p:txBody>
      </p:sp>
      <p:sp>
        <p:nvSpPr>
          <p:cNvPr id="37890" name="Content Placeholder 2"/>
          <p:cNvSpPr>
            <a:spLocks noGrp="1"/>
          </p:cNvSpPr>
          <p:nvPr>
            <p:ph idx="1"/>
          </p:nvPr>
        </p:nvSpPr>
        <p:spPr/>
        <p:txBody>
          <a:bodyPr/>
          <a:lstStyle/>
          <a:p>
            <a:r>
              <a:rPr lang="en-US" altLang="x-none" sz="2000">
                <a:ea typeface="ＭＳ Ｐゴシック" charset="-128"/>
              </a:rPr>
              <a:t> Users feel exposed using unfamiliar tools and making errors</a:t>
            </a:r>
          </a:p>
          <a:p>
            <a:endParaRPr lang="en-US" altLang="x-none" sz="2000">
              <a:ea typeface="ＭＳ Ｐゴシック" charset="-128"/>
            </a:endParaRPr>
          </a:p>
          <a:p>
            <a:r>
              <a:rPr lang="en-US" altLang="x-none" sz="2000">
                <a:ea typeface="ＭＳ Ｐゴシック" charset="-128"/>
              </a:rPr>
              <a:t>Guidelines:</a:t>
            </a:r>
          </a:p>
          <a:p>
            <a:pPr lvl="1">
              <a:buFontTx/>
              <a:buChar char="•"/>
            </a:pPr>
            <a:r>
              <a:rPr lang="en-US" altLang="x-none" sz="2000">
                <a:ea typeface="ＭＳ Ｐゴシック" charset="-128"/>
              </a:rPr>
              <a:t>Re-assure that individual results not revealed</a:t>
            </a:r>
          </a:p>
          <a:p>
            <a:pPr lvl="1">
              <a:buFontTx/>
              <a:buChar char="•"/>
            </a:pPr>
            <a:r>
              <a:rPr lang="en-US" altLang="x-none" sz="2000">
                <a:ea typeface="ＭＳ Ｐゴシック" charset="-128"/>
              </a:rPr>
              <a:t>Re-assure that user can stop any time</a:t>
            </a:r>
          </a:p>
          <a:p>
            <a:pPr lvl="1">
              <a:buFontTx/>
              <a:buChar char="•"/>
            </a:pPr>
            <a:r>
              <a:rPr lang="en-US" altLang="x-none" sz="2000">
                <a:ea typeface="ＭＳ Ｐゴシック" charset="-128"/>
              </a:rPr>
              <a:t>Provide comfortable environment</a:t>
            </a:r>
          </a:p>
          <a:p>
            <a:pPr lvl="1">
              <a:buFontTx/>
              <a:buChar char="•"/>
            </a:pPr>
            <a:r>
              <a:rPr lang="en-US" altLang="x-none" sz="2000">
                <a:ea typeface="ＭＳ Ｐゴシック" charset="-128"/>
              </a:rPr>
              <a:t>Don</a:t>
            </a:r>
            <a:r>
              <a:rPr lang="en-US" altLang="en-US" sz="2000">
                <a:latin typeface="Arial" charset="0"/>
                <a:ea typeface="ＭＳ Ｐゴシック" charset="-128"/>
              </a:rPr>
              <a:t>’</a:t>
            </a:r>
            <a:r>
              <a:rPr lang="en-US" altLang="ja-JP" sz="2000">
                <a:ea typeface="ＭＳ Ｐゴシック" charset="-128"/>
              </a:rPr>
              <a:t>t laugh or refer to users as subjects or guinea pigs</a:t>
            </a:r>
          </a:p>
          <a:p>
            <a:pPr lvl="1">
              <a:buFontTx/>
              <a:buChar char="•"/>
            </a:pPr>
            <a:r>
              <a:rPr lang="en-US" altLang="x-none" sz="2000">
                <a:ea typeface="ＭＳ Ｐゴシック" charset="-128"/>
              </a:rPr>
              <a:t>Don</a:t>
            </a:r>
            <a:r>
              <a:rPr lang="en-US" altLang="en-US" sz="2000">
                <a:latin typeface="Arial" charset="0"/>
                <a:ea typeface="ＭＳ Ｐゴシック" charset="-128"/>
              </a:rPr>
              <a:t>’</a:t>
            </a:r>
            <a:r>
              <a:rPr lang="en-US" altLang="ja-JP" sz="2000">
                <a:ea typeface="ＭＳ Ｐゴシック" charset="-128"/>
              </a:rPr>
              <a:t>t volunteer help, but don</a:t>
            </a:r>
            <a:r>
              <a:rPr lang="en-US" altLang="en-US" sz="2000">
                <a:ea typeface="ＭＳ Ｐゴシック" charset="-128"/>
              </a:rPr>
              <a:t>’</a:t>
            </a:r>
            <a:r>
              <a:rPr lang="en-US" altLang="ja-JP" sz="2000">
                <a:ea typeface="ＭＳ Ｐゴシック" charset="-128"/>
              </a:rPr>
              <a:t>t allow user to struggle too long</a:t>
            </a:r>
          </a:p>
          <a:p>
            <a:pPr lvl="1">
              <a:buFontTx/>
              <a:buChar char="•"/>
            </a:pPr>
            <a:endParaRPr lang="en-US" altLang="x-none" sz="2000">
              <a:ea typeface="ＭＳ Ｐゴシック" charset="-128"/>
            </a:endParaRPr>
          </a:p>
          <a:p>
            <a:endParaRPr lang="en-US" altLang="x-none" sz="2000">
              <a:ea typeface="ＭＳ Ｐゴシック" charset="-128"/>
            </a:endParaRPr>
          </a:p>
        </p:txBody>
      </p:sp>
    </p:spTree>
    <p:extLst>
      <p:ext uri="{BB962C8B-B14F-4D97-AF65-F5344CB8AC3E}">
        <p14:creationId xmlns:p14="http://schemas.microsoft.com/office/powerpoint/2010/main" val="2099182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857500"/>
            <a:ext cx="7408333" cy="3268663"/>
          </a:xfrm>
        </p:spPr>
        <p:txBody>
          <a:bodyPr/>
          <a:lstStyle/>
          <a:p>
            <a:r>
              <a:rPr lang="en-US" dirty="0"/>
              <a:t>A hypothesis both defines the variables involved and the relationship between them, and can take many forms: A causes B; A is larger, faster, or more enjoyable than B; etc.</a:t>
            </a:r>
          </a:p>
          <a:p>
            <a:endParaRPr lang="en-US" dirty="0"/>
          </a:p>
        </p:txBody>
      </p:sp>
      <p:sp>
        <p:nvSpPr>
          <p:cNvPr id="3" name="Title 2"/>
          <p:cNvSpPr>
            <a:spLocks noGrp="1"/>
          </p:cNvSpPr>
          <p:nvPr>
            <p:ph type="title"/>
          </p:nvPr>
        </p:nvSpPr>
        <p:spPr>
          <a:xfrm>
            <a:off x="457200" y="738378"/>
            <a:ext cx="8229600" cy="1252728"/>
          </a:xfrm>
        </p:spPr>
        <p:txBody>
          <a:bodyPr>
            <a:normAutofit fontScale="90000"/>
          </a:bodyPr>
          <a:lstStyle/>
          <a:p>
            <a:r>
              <a:rPr lang="en-US" dirty="0"/>
              <a:t>Hypothesis Formulation</a:t>
            </a:r>
            <a:br>
              <a:rPr lang="en-US" dirty="0"/>
            </a:br>
            <a:endParaRPr lang="en-US" dirty="0"/>
          </a:p>
        </p:txBody>
      </p:sp>
    </p:spTree>
    <p:extLst>
      <p:ext uri="{BB962C8B-B14F-4D97-AF65-F5344CB8AC3E}">
        <p14:creationId xmlns:p14="http://schemas.microsoft.com/office/powerpoint/2010/main" val="292160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Precise</a:t>
            </a:r>
          </a:p>
          <a:p>
            <a:r>
              <a:rPr lang="en-US" dirty="0" smtClean="0"/>
              <a:t>Meaningful</a:t>
            </a:r>
          </a:p>
          <a:p>
            <a:r>
              <a:rPr lang="en-US" dirty="0"/>
              <a:t>described </a:t>
            </a:r>
            <a:r>
              <a:rPr lang="en-US" dirty="0" smtClean="0"/>
              <a:t>relationship </a:t>
            </a:r>
            <a:r>
              <a:rPr lang="en-US" dirty="0"/>
              <a:t>needs to be </a:t>
            </a:r>
            <a:r>
              <a:rPr lang="en-US" dirty="0" smtClean="0"/>
              <a:t>testable</a:t>
            </a:r>
          </a:p>
          <a:p>
            <a:r>
              <a:rPr lang="en-US" dirty="0"/>
              <a:t>predicted relationship must be falsifiable</a:t>
            </a:r>
          </a:p>
        </p:txBody>
      </p:sp>
      <p:sp>
        <p:nvSpPr>
          <p:cNvPr id="3" name="Title 2"/>
          <p:cNvSpPr>
            <a:spLocks noGrp="1"/>
          </p:cNvSpPr>
          <p:nvPr>
            <p:ph type="title"/>
          </p:nvPr>
        </p:nvSpPr>
        <p:spPr>
          <a:xfrm>
            <a:off x="457200" y="547878"/>
            <a:ext cx="8229600" cy="1252728"/>
          </a:xfrm>
        </p:spPr>
        <p:txBody>
          <a:bodyPr>
            <a:normAutofit fontScale="90000"/>
          </a:bodyPr>
          <a:lstStyle/>
          <a:p>
            <a:r>
              <a:rPr lang="en-US" dirty="0" smtClean="0"/>
              <a:t>Characteristics for good hypothesis</a:t>
            </a:r>
            <a:r>
              <a:rPr lang="en-US" dirty="0"/>
              <a:t/>
            </a:r>
            <a:br>
              <a:rPr lang="en-US" dirty="0"/>
            </a:br>
            <a:endParaRPr lang="en-US" dirty="0"/>
          </a:p>
        </p:txBody>
      </p:sp>
    </p:spTree>
    <p:extLst>
      <p:ext uri="{BB962C8B-B14F-4D97-AF65-F5344CB8AC3E}">
        <p14:creationId xmlns:p14="http://schemas.microsoft.com/office/powerpoint/2010/main" val="1200276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p:txBody>
          <a:bodyPr>
            <a:normAutofit/>
          </a:bodyPr>
          <a:lstStyle/>
          <a:p>
            <a:r>
              <a:rPr lang="en-US" dirty="0"/>
              <a:t>Evaluating Your Hypothesis</a:t>
            </a:r>
            <a:br>
              <a:rPr lang="en-US" dirty="0"/>
            </a:br>
            <a:endParaRPr lang="en-US" dirty="0"/>
          </a:p>
        </p:txBody>
      </p:sp>
    </p:spTree>
    <p:extLst>
      <p:ext uri="{BB962C8B-B14F-4D97-AF65-F5344CB8AC3E}">
        <p14:creationId xmlns:p14="http://schemas.microsoft.com/office/powerpoint/2010/main" val="1730062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90725"/>
            <a:ext cx="7408333" cy="4135438"/>
          </a:xfrm>
        </p:spPr>
        <p:txBody>
          <a:bodyPr/>
          <a:lstStyle/>
          <a:p>
            <a:r>
              <a:rPr lang="en-US" dirty="0"/>
              <a:t>The first step in null hypothesis significance testing is to formulate the original research hypothesis as a null hypothesis and an alternative hypothesis.</a:t>
            </a:r>
          </a:p>
          <a:p>
            <a:r>
              <a:rPr lang="en-US" dirty="0"/>
              <a:t>The second step is to decide on a significance level.</a:t>
            </a:r>
          </a:p>
          <a:p>
            <a:r>
              <a:rPr lang="en-US" dirty="0"/>
              <a:t>The third step is to collect the data (this is a big step that is addressed later in the chapter) and then apply the appropriate statistical test to obtain a </a:t>
            </a:r>
            <a:r>
              <a:rPr lang="en-US" i="1" dirty="0"/>
              <a:t>p </a:t>
            </a:r>
            <a:r>
              <a:rPr lang="en-US" dirty="0"/>
              <a:t>value.</a:t>
            </a:r>
          </a:p>
          <a:p>
            <a:r>
              <a:rPr lang="en-US" dirty="0"/>
              <a:t>The final step compares the observed </a:t>
            </a:r>
            <a:r>
              <a:rPr lang="en-US" i="1" dirty="0"/>
              <a:t>p </a:t>
            </a:r>
            <a:r>
              <a:rPr lang="en-US" dirty="0"/>
              <a:t>value with the previously stated significance level.</a:t>
            </a:r>
          </a:p>
          <a:p>
            <a:endParaRPr lang="en-US" dirty="0"/>
          </a:p>
        </p:txBody>
      </p:sp>
      <p:sp>
        <p:nvSpPr>
          <p:cNvPr id="4" name="Title 3"/>
          <p:cNvSpPr>
            <a:spLocks noGrp="1"/>
          </p:cNvSpPr>
          <p:nvPr>
            <p:ph type="title"/>
          </p:nvPr>
        </p:nvSpPr>
        <p:spPr/>
        <p:txBody>
          <a:bodyPr>
            <a:normAutofit/>
          </a:bodyPr>
          <a:lstStyle/>
          <a:p>
            <a:r>
              <a:rPr lang="en-US" dirty="0"/>
              <a:t>Hypothesis </a:t>
            </a:r>
            <a:r>
              <a:rPr lang="en-US" dirty="0" smtClean="0"/>
              <a:t>Testing</a:t>
            </a:r>
            <a:endParaRPr lang="en-US" dirty="0"/>
          </a:p>
        </p:txBody>
      </p:sp>
    </p:spTree>
    <p:extLst>
      <p:ext uri="{BB962C8B-B14F-4D97-AF65-F5344CB8AC3E}">
        <p14:creationId xmlns:p14="http://schemas.microsoft.com/office/powerpoint/2010/main" val="235319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885950"/>
            <a:ext cx="7408333" cy="4240213"/>
          </a:xfrm>
        </p:spPr>
        <p:txBody>
          <a:bodyPr/>
          <a:lstStyle/>
          <a:p>
            <a:r>
              <a:rPr lang="en-US" dirty="0"/>
              <a:t>To address some of the challenges of traditional hypothesis testing approaches, contemporary methods rely on </a:t>
            </a:r>
            <a:r>
              <a:rPr lang="en-US" i="1" dirty="0"/>
              <a:t>estimation techniques </a:t>
            </a:r>
            <a:r>
              <a:rPr lang="en-US" dirty="0"/>
              <a:t>that focus on establishing the magnitude of an effect through the application of confidence intervals and effect sizes.</a:t>
            </a:r>
          </a:p>
          <a:p>
            <a:endParaRPr lang="en-US" dirty="0"/>
          </a:p>
        </p:txBody>
      </p:sp>
      <p:sp>
        <p:nvSpPr>
          <p:cNvPr id="3" name="Title 2"/>
          <p:cNvSpPr>
            <a:spLocks noGrp="1"/>
          </p:cNvSpPr>
          <p:nvPr>
            <p:ph type="title"/>
          </p:nvPr>
        </p:nvSpPr>
        <p:spPr/>
        <p:txBody>
          <a:bodyPr>
            <a:normAutofit/>
          </a:bodyPr>
          <a:lstStyle/>
          <a:p>
            <a:r>
              <a:rPr lang="en-US" dirty="0"/>
              <a:t>Estimation </a:t>
            </a:r>
            <a:r>
              <a:rPr lang="en-US" dirty="0" smtClean="0"/>
              <a:t>Techniques</a:t>
            </a:r>
            <a:endParaRPr lang="en-US" dirty="0"/>
          </a:p>
        </p:txBody>
      </p:sp>
    </p:spTree>
    <p:extLst>
      <p:ext uri="{BB962C8B-B14F-4D97-AF65-F5344CB8AC3E}">
        <p14:creationId xmlns:p14="http://schemas.microsoft.com/office/powerpoint/2010/main" val="1495123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Variables</a:t>
            </a:r>
            <a:br>
              <a:rPr lang="en-US" dirty="0"/>
            </a:br>
            <a:endParaRPr lang="en-US" dirty="0"/>
          </a:p>
        </p:txBody>
      </p:sp>
    </p:spTree>
    <p:extLst>
      <p:ext uri="{BB962C8B-B14F-4D97-AF65-F5344CB8AC3E}">
        <p14:creationId xmlns:p14="http://schemas.microsoft.com/office/powerpoint/2010/main" val="826225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811327"/>
            <a:ext cx="7408333" cy="1343025"/>
          </a:xfrm>
        </p:spPr>
        <p:txBody>
          <a:bodyPr/>
          <a:lstStyle/>
          <a:p>
            <a:r>
              <a:rPr lang="en-US" dirty="0"/>
              <a:t>The </a:t>
            </a:r>
            <a:r>
              <a:rPr lang="en-US" i="1" dirty="0"/>
              <a:t>independent variable </a:t>
            </a:r>
            <a:r>
              <a:rPr lang="en-US" dirty="0"/>
              <a:t>(</a:t>
            </a:r>
            <a:r>
              <a:rPr lang="en-US" i="1" dirty="0"/>
              <a:t>IV</a:t>
            </a:r>
            <a:r>
              <a:rPr lang="en-US" dirty="0"/>
              <a:t>) is manipulated by the researcher, and its conditions are the key factor being examined</a:t>
            </a:r>
          </a:p>
        </p:txBody>
      </p:sp>
      <p:sp>
        <p:nvSpPr>
          <p:cNvPr id="3" name="Title 2"/>
          <p:cNvSpPr>
            <a:spLocks noGrp="1"/>
          </p:cNvSpPr>
          <p:nvPr>
            <p:ph type="title"/>
          </p:nvPr>
        </p:nvSpPr>
        <p:spPr>
          <a:xfrm>
            <a:off x="1142470" y="333756"/>
            <a:ext cx="6867525" cy="1045390"/>
          </a:xfrm>
        </p:spPr>
        <p:txBody>
          <a:bodyPr>
            <a:normAutofit/>
          </a:bodyPr>
          <a:lstStyle/>
          <a:p>
            <a:r>
              <a:rPr lang="en-US" sz="3600" dirty="0"/>
              <a:t>Independent </a:t>
            </a:r>
            <a:r>
              <a:rPr lang="en-US" sz="3600" dirty="0" smtClean="0"/>
              <a:t>Variable</a:t>
            </a:r>
            <a:endParaRPr lang="en-US" sz="3600" dirty="0"/>
          </a:p>
        </p:txBody>
      </p:sp>
      <p:sp>
        <p:nvSpPr>
          <p:cNvPr id="6" name="Content Placeholder 1"/>
          <p:cNvSpPr txBox="1">
            <a:spLocks/>
          </p:cNvSpPr>
          <p:nvPr/>
        </p:nvSpPr>
        <p:spPr>
          <a:xfrm>
            <a:off x="872065" y="2972181"/>
            <a:ext cx="7408333" cy="3161919"/>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n-US" dirty="0"/>
              <a:t>establish </a:t>
            </a:r>
            <a:r>
              <a:rPr lang="en-US" i="1" dirty="0"/>
              <a:t>well-controlled variation </a:t>
            </a:r>
            <a:r>
              <a:rPr lang="en-US" dirty="0"/>
              <a:t>in its conditions or </a:t>
            </a:r>
            <a:r>
              <a:rPr lang="en-US" dirty="0" smtClean="0"/>
              <a:t>levels</a:t>
            </a:r>
          </a:p>
          <a:p>
            <a:r>
              <a:rPr lang="en-US" dirty="0"/>
              <a:t>provide a clear </a:t>
            </a:r>
            <a:r>
              <a:rPr lang="en-US" i="1" dirty="0"/>
              <a:t>operational definition </a:t>
            </a:r>
            <a:r>
              <a:rPr lang="en-US" dirty="0"/>
              <a:t>and confirm that your IV has the intended effect on a participant</a:t>
            </a:r>
            <a:r>
              <a:rPr lang="en-US" dirty="0" smtClean="0"/>
              <a:t>.</a:t>
            </a:r>
          </a:p>
          <a:p>
            <a:r>
              <a:rPr lang="en-US" dirty="0"/>
              <a:t>factor to consider is the </a:t>
            </a:r>
            <a:r>
              <a:rPr lang="en-US" i="1" dirty="0"/>
              <a:t>range </a:t>
            </a:r>
            <a:r>
              <a:rPr lang="en-US" dirty="0"/>
              <a:t>of the IV (i.e., the difference between the highest and lowest values of the variable). </a:t>
            </a:r>
          </a:p>
        </p:txBody>
      </p:sp>
    </p:spTree>
    <p:extLst>
      <p:ext uri="{BB962C8B-B14F-4D97-AF65-F5344CB8AC3E}">
        <p14:creationId xmlns:p14="http://schemas.microsoft.com/office/powerpoint/2010/main" val="736027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450084"/>
            <a:ext cx="7408333" cy="1359916"/>
          </a:xfrm>
        </p:spPr>
        <p:txBody>
          <a:bodyPr/>
          <a:lstStyle/>
          <a:p>
            <a:r>
              <a:rPr lang="en-US" dirty="0"/>
              <a:t>The </a:t>
            </a:r>
            <a:r>
              <a:rPr lang="en-US" i="1" dirty="0"/>
              <a:t>dependent variable </a:t>
            </a:r>
            <a:r>
              <a:rPr lang="en-US" dirty="0"/>
              <a:t>(</a:t>
            </a:r>
            <a:r>
              <a:rPr lang="en-US" i="1" dirty="0"/>
              <a:t>DV</a:t>
            </a:r>
            <a:r>
              <a:rPr lang="en-US" dirty="0" smtClean="0"/>
              <a:t>)</a:t>
            </a:r>
            <a:r>
              <a:rPr lang="en-US" dirty="0"/>
              <a:t> </a:t>
            </a:r>
            <a:r>
              <a:rPr lang="en-US" dirty="0" smtClean="0"/>
              <a:t> </a:t>
            </a:r>
            <a:r>
              <a:rPr lang="en-US" dirty="0"/>
              <a:t>is the outcome measure whose value is predicted to vary based upon the levels of the IV.</a:t>
            </a:r>
          </a:p>
          <a:p>
            <a:endParaRPr lang="en-US" dirty="0"/>
          </a:p>
        </p:txBody>
      </p:sp>
      <p:sp>
        <p:nvSpPr>
          <p:cNvPr id="3" name="Title 2"/>
          <p:cNvSpPr>
            <a:spLocks noGrp="1"/>
          </p:cNvSpPr>
          <p:nvPr>
            <p:ph type="title"/>
          </p:nvPr>
        </p:nvSpPr>
        <p:spPr>
          <a:xfrm>
            <a:off x="1109133" y="338328"/>
            <a:ext cx="6934200" cy="1055539"/>
          </a:xfrm>
        </p:spPr>
        <p:txBody>
          <a:bodyPr>
            <a:normAutofit/>
          </a:bodyPr>
          <a:lstStyle/>
          <a:p>
            <a:r>
              <a:rPr lang="en-US" sz="3600" dirty="0"/>
              <a:t>Dependent </a:t>
            </a:r>
            <a:r>
              <a:rPr lang="en-US" sz="3600" dirty="0" smtClean="0"/>
              <a:t>Variable</a:t>
            </a:r>
            <a:endParaRPr lang="en-US" sz="3600" dirty="0"/>
          </a:p>
        </p:txBody>
      </p:sp>
      <p:sp>
        <p:nvSpPr>
          <p:cNvPr id="4" name="Content Placeholder 1"/>
          <p:cNvSpPr txBox="1">
            <a:spLocks/>
          </p:cNvSpPr>
          <p:nvPr/>
        </p:nvSpPr>
        <p:spPr>
          <a:xfrm>
            <a:off x="872066" y="3697859"/>
            <a:ext cx="7408333" cy="2388616"/>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n-US" i="1" dirty="0" smtClean="0"/>
              <a:t>Reliability</a:t>
            </a:r>
          </a:p>
          <a:p>
            <a:r>
              <a:rPr lang="en-US" i="1" dirty="0"/>
              <a:t>Validity </a:t>
            </a:r>
            <a:endParaRPr lang="en-US" i="1" dirty="0" smtClean="0"/>
          </a:p>
          <a:p>
            <a:r>
              <a:rPr lang="en-US" i="1" dirty="0"/>
              <a:t>R</a:t>
            </a:r>
            <a:r>
              <a:rPr lang="en-US" i="1" dirty="0" smtClean="0"/>
              <a:t>ange </a:t>
            </a:r>
          </a:p>
          <a:p>
            <a:r>
              <a:rPr lang="en-US" i="1" dirty="0"/>
              <a:t>P</a:t>
            </a:r>
            <a:r>
              <a:rPr lang="en-US" i="1" dirty="0" smtClean="0"/>
              <a:t>racticality</a:t>
            </a:r>
          </a:p>
          <a:p>
            <a:endParaRPr lang="en-US" dirty="0"/>
          </a:p>
        </p:txBody>
      </p:sp>
    </p:spTree>
    <p:extLst>
      <p:ext uri="{BB962C8B-B14F-4D97-AF65-F5344CB8AC3E}">
        <p14:creationId xmlns:p14="http://schemas.microsoft.com/office/powerpoint/2010/main" val="913629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380192"/>
            <a:ext cx="7408333" cy="2553758"/>
          </a:xfrm>
        </p:spPr>
        <p:txBody>
          <a:bodyPr/>
          <a:lstStyle/>
          <a:p>
            <a:r>
              <a:rPr lang="en-US" dirty="0"/>
              <a:t>A </a:t>
            </a:r>
            <a:r>
              <a:rPr lang="en-US" i="1" dirty="0"/>
              <a:t>control variable </a:t>
            </a:r>
            <a:r>
              <a:rPr lang="en-US" dirty="0"/>
              <a:t>is a potential IV that is held constant. For example, when running reaction time studies, you need to control lighting, temperature, and noise levels and ensure that they are constant across participants.</a:t>
            </a:r>
          </a:p>
          <a:p>
            <a:endParaRPr lang="en-US" dirty="0"/>
          </a:p>
        </p:txBody>
      </p:sp>
      <p:sp>
        <p:nvSpPr>
          <p:cNvPr id="3" name="Title 2"/>
          <p:cNvSpPr>
            <a:spLocks noGrp="1"/>
          </p:cNvSpPr>
          <p:nvPr>
            <p:ph type="title"/>
          </p:nvPr>
        </p:nvSpPr>
        <p:spPr/>
        <p:txBody>
          <a:bodyPr>
            <a:normAutofit/>
          </a:bodyPr>
          <a:lstStyle/>
          <a:p>
            <a:r>
              <a:rPr lang="en-US" sz="3600" dirty="0"/>
              <a:t>Control </a:t>
            </a:r>
            <a:r>
              <a:rPr lang="en-US" sz="3600" dirty="0" smtClean="0"/>
              <a:t>Variable</a:t>
            </a:r>
            <a:endParaRPr lang="en-US" sz="3600" dirty="0"/>
          </a:p>
        </p:txBody>
      </p:sp>
    </p:spTree>
    <p:extLst>
      <p:ext uri="{BB962C8B-B14F-4D97-AF65-F5344CB8AC3E}">
        <p14:creationId xmlns:p14="http://schemas.microsoft.com/office/powerpoint/2010/main" val="864006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7833" y="2218267"/>
            <a:ext cx="7408333" cy="3450696"/>
          </a:xfrm>
        </p:spPr>
        <p:txBody>
          <a:bodyPr/>
          <a:lstStyle/>
          <a:p>
            <a:r>
              <a:rPr lang="en-US" i="1" dirty="0"/>
              <a:t>Covariates </a:t>
            </a:r>
            <a:r>
              <a:rPr lang="en-US" dirty="0"/>
              <a:t>(or, somewhat confusingly, “control variables” in the regression sense) are additional variables that may influence the value of the dependent variable but that are not controlled by the researcher and therefore are allowed to naturally vary.</a:t>
            </a:r>
          </a:p>
          <a:p>
            <a:endParaRPr lang="en-US" dirty="0"/>
          </a:p>
        </p:txBody>
      </p:sp>
      <p:sp>
        <p:nvSpPr>
          <p:cNvPr id="3" name="Title 2"/>
          <p:cNvSpPr>
            <a:spLocks noGrp="1"/>
          </p:cNvSpPr>
          <p:nvPr>
            <p:ph type="title"/>
          </p:nvPr>
        </p:nvSpPr>
        <p:spPr/>
        <p:txBody>
          <a:bodyPr>
            <a:normAutofit/>
          </a:bodyPr>
          <a:lstStyle/>
          <a:p>
            <a:r>
              <a:rPr lang="en-US" sz="3600" dirty="0" smtClean="0"/>
              <a:t>Covariate</a:t>
            </a:r>
            <a:endParaRPr lang="en-US" sz="3600" dirty="0"/>
          </a:p>
        </p:txBody>
      </p:sp>
    </p:spTree>
    <p:extLst>
      <p:ext uri="{BB962C8B-B14F-4D97-AF65-F5344CB8AC3E}">
        <p14:creationId xmlns:p14="http://schemas.microsoft.com/office/powerpoint/2010/main" val="66068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normAutofit fontScale="90000"/>
          </a:bodyPr>
          <a:lstStyle/>
          <a:p>
            <a:r>
              <a:rPr lang="en-US" altLang="x-none">
                <a:ea typeface="ＭＳ Ｐゴシック" charset="-128"/>
              </a:rPr>
              <a:t>Execution phase: ethics of human experimentation</a:t>
            </a:r>
          </a:p>
        </p:txBody>
      </p:sp>
      <p:sp>
        <p:nvSpPr>
          <p:cNvPr id="38914" name="Content Placeholder 2"/>
          <p:cNvSpPr>
            <a:spLocks noGrp="1"/>
          </p:cNvSpPr>
          <p:nvPr>
            <p:ph idx="1"/>
          </p:nvPr>
        </p:nvSpPr>
        <p:spPr/>
        <p:txBody>
          <a:bodyPr/>
          <a:lstStyle/>
          <a:p>
            <a:pPr lvl="1">
              <a:buFontTx/>
              <a:buChar char="•"/>
            </a:pPr>
            <a:r>
              <a:rPr lang="en-US" altLang="x-none">
                <a:ea typeface="ＭＳ Ｐゴシック" charset="-128"/>
              </a:rPr>
              <a:t>In de-briefing</a:t>
            </a:r>
          </a:p>
          <a:p>
            <a:pPr lvl="2">
              <a:buFontTx/>
              <a:buChar char="•"/>
            </a:pPr>
            <a:r>
              <a:rPr lang="en-US" altLang="x-none">
                <a:ea typeface="ＭＳ Ｐゴシック" charset="-128"/>
              </a:rPr>
              <a:t>answer all questions</a:t>
            </a:r>
          </a:p>
          <a:p>
            <a:pPr lvl="2">
              <a:buFontTx/>
              <a:buChar char="•"/>
            </a:pPr>
            <a:r>
              <a:rPr lang="en-US" altLang="x-none">
                <a:ea typeface="ＭＳ Ｐゴシック" charset="-128"/>
              </a:rPr>
              <a:t>reveal any deception</a:t>
            </a:r>
          </a:p>
          <a:p>
            <a:pPr lvl="2">
              <a:buFontTx/>
              <a:buChar char="•"/>
            </a:pPr>
            <a:r>
              <a:rPr lang="en-US" altLang="x-none">
                <a:ea typeface="ＭＳ Ｐゴシック" charset="-128"/>
              </a:rPr>
              <a:t>thanks for helping</a:t>
            </a:r>
          </a:p>
          <a:p>
            <a:pPr lvl="1">
              <a:buFontTx/>
              <a:buChar char="•"/>
            </a:pPr>
            <a:endParaRPr lang="en-US" altLang="x-none">
              <a:ea typeface="ＭＳ Ｐゴシック" charset="-128"/>
            </a:endParaRPr>
          </a:p>
          <a:p>
            <a:endParaRPr lang="en-US" altLang="x-none">
              <a:ea typeface="ＭＳ Ｐゴシック" charset="-128"/>
            </a:endParaRPr>
          </a:p>
        </p:txBody>
      </p:sp>
    </p:spTree>
    <p:extLst>
      <p:ext uri="{BB962C8B-B14F-4D97-AF65-F5344CB8AC3E}">
        <p14:creationId xmlns:p14="http://schemas.microsoft.com/office/powerpoint/2010/main" val="2093731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Research Designs</a:t>
            </a:r>
            <a:br>
              <a:rPr lang="en-US" dirty="0"/>
            </a:br>
            <a:endParaRPr lang="en-US" dirty="0"/>
          </a:p>
        </p:txBody>
      </p:sp>
    </p:spTree>
    <p:extLst>
      <p:ext uri="{BB962C8B-B14F-4D97-AF65-F5344CB8AC3E}">
        <p14:creationId xmlns:p14="http://schemas.microsoft.com/office/powerpoint/2010/main" val="157040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t>Randomized </a:t>
            </a:r>
            <a:r>
              <a:rPr lang="en-US" sz="3600" dirty="0" smtClean="0"/>
              <a:t>Experiments</a:t>
            </a:r>
            <a:endParaRPr lang="en-US" sz="3600" dirty="0"/>
          </a:p>
        </p:txBody>
      </p:sp>
      <p:sp>
        <p:nvSpPr>
          <p:cNvPr id="5" name="Content Placeholder 1"/>
          <p:cNvSpPr>
            <a:spLocks noGrp="1"/>
          </p:cNvSpPr>
          <p:nvPr>
            <p:ph idx="1"/>
          </p:nvPr>
        </p:nvSpPr>
        <p:spPr>
          <a:xfrm>
            <a:off x="953558" y="1808692"/>
            <a:ext cx="7295092" cy="4544483"/>
          </a:xfrm>
        </p:spPr>
        <p:txBody>
          <a:bodyPr>
            <a:normAutofit/>
          </a:bodyPr>
          <a:lstStyle/>
          <a:p>
            <a:r>
              <a:rPr lang="en-US" i="1" dirty="0" smtClean="0"/>
              <a:t>between-subjects design: </a:t>
            </a:r>
            <a:r>
              <a:rPr lang="en-US" dirty="0"/>
              <a:t>is one of the most commonly used experimental designs and is considered by many to be the “gold standard” of randomized experimental research. Participants are randomly assigned to a single condition (also known as a level of the IV</a:t>
            </a:r>
            <a:r>
              <a:rPr lang="en-US" dirty="0" smtClean="0"/>
              <a:t>).</a:t>
            </a:r>
          </a:p>
          <a:p>
            <a:r>
              <a:rPr lang="en-US" i="1" dirty="0" smtClean="0"/>
              <a:t>within-subjects design: </a:t>
            </a:r>
            <a:r>
              <a:rPr lang="en-US" dirty="0"/>
              <a:t>is one in which participants are assigned to all conditions (i.e., all levels of the IV) or have repeated exposure to a single condition (known as a repeated measure design). </a:t>
            </a:r>
          </a:p>
          <a:p>
            <a:endParaRPr lang="en-US" dirty="0"/>
          </a:p>
          <a:p>
            <a:endParaRPr lang="en-US" dirty="0"/>
          </a:p>
        </p:txBody>
      </p:sp>
    </p:spTree>
    <p:extLst>
      <p:ext uri="{BB962C8B-B14F-4D97-AF65-F5344CB8AC3E}">
        <p14:creationId xmlns:p14="http://schemas.microsoft.com/office/powerpoint/2010/main" val="1240460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476250" y="2609850"/>
            <a:ext cx="8119382" cy="2914650"/>
          </a:xfrm>
          <a:prstGeom prst="rect">
            <a:avLst/>
          </a:prstGeom>
        </p:spPr>
      </p:pic>
    </p:spTree>
    <p:extLst>
      <p:ext uri="{BB962C8B-B14F-4D97-AF65-F5344CB8AC3E}">
        <p14:creationId xmlns:p14="http://schemas.microsoft.com/office/powerpoint/2010/main" val="17831945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7833" y="2037292"/>
            <a:ext cx="7408333" cy="3450696"/>
          </a:xfrm>
        </p:spPr>
        <p:txBody>
          <a:bodyPr>
            <a:normAutofit lnSpcReduction="10000"/>
          </a:bodyPr>
          <a:lstStyle/>
          <a:p>
            <a:r>
              <a:rPr lang="en-US" dirty="0"/>
              <a:t>In many studies you will want to observe multiple independent variables at the same time, such as gender, display size and task complexity. </a:t>
            </a:r>
            <a:endParaRPr lang="en-US" dirty="0" smtClean="0"/>
          </a:p>
          <a:p>
            <a:r>
              <a:rPr lang="en-US" dirty="0" smtClean="0"/>
              <a:t>In </a:t>
            </a:r>
            <a:r>
              <a:rPr lang="en-US" dirty="0"/>
              <a:t>such a design each variable is called a </a:t>
            </a:r>
            <a:r>
              <a:rPr lang="en-US" i="1" dirty="0"/>
              <a:t>factor</a:t>
            </a:r>
            <a:r>
              <a:rPr lang="en-US" dirty="0"/>
              <a:t>, and the designs that make use of many factors are </a:t>
            </a:r>
            <a:r>
              <a:rPr lang="en-US" i="1" dirty="0"/>
              <a:t>factorial designs</a:t>
            </a:r>
            <a:r>
              <a:rPr lang="en-US" dirty="0"/>
              <a:t>. </a:t>
            </a:r>
            <a:endParaRPr lang="en-US" dirty="0" smtClean="0"/>
          </a:p>
          <a:p>
            <a:r>
              <a:rPr lang="en-US" dirty="0" smtClean="0"/>
              <a:t>Factorial </a:t>
            </a:r>
            <a:r>
              <a:rPr lang="en-US" dirty="0"/>
              <a:t>designs can be either between subjects, within-subjects, or both in what is known as </a:t>
            </a:r>
            <a:r>
              <a:rPr lang="en-US" i="1" dirty="0"/>
              <a:t>mixed factorial designs.</a:t>
            </a:r>
            <a:r>
              <a:rPr lang="en-US" dirty="0"/>
              <a:t> </a:t>
            </a:r>
          </a:p>
          <a:p>
            <a:endParaRPr lang="en-US" dirty="0"/>
          </a:p>
        </p:txBody>
      </p:sp>
      <p:sp>
        <p:nvSpPr>
          <p:cNvPr id="3" name="Title 2"/>
          <p:cNvSpPr>
            <a:spLocks noGrp="1"/>
          </p:cNvSpPr>
          <p:nvPr>
            <p:ph type="title"/>
          </p:nvPr>
        </p:nvSpPr>
        <p:spPr/>
        <p:txBody>
          <a:bodyPr>
            <a:normAutofit/>
          </a:bodyPr>
          <a:lstStyle/>
          <a:p>
            <a:r>
              <a:rPr lang="en-US" sz="3600" dirty="0"/>
              <a:t>Factorial </a:t>
            </a:r>
            <a:r>
              <a:rPr lang="en-US" sz="3600" dirty="0" smtClean="0"/>
              <a:t>Designs</a:t>
            </a:r>
            <a:endParaRPr lang="en-US" sz="3600" dirty="0"/>
          </a:p>
        </p:txBody>
      </p:sp>
    </p:spTree>
    <p:extLst>
      <p:ext uri="{BB962C8B-B14F-4D97-AF65-F5344CB8AC3E}">
        <p14:creationId xmlns:p14="http://schemas.microsoft.com/office/powerpoint/2010/main" val="20159029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486535" y="851535"/>
            <a:ext cx="5990590" cy="5526516"/>
          </a:xfrm>
          <a:prstGeom prst="rect">
            <a:avLst/>
          </a:prstGeom>
        </p:spPr>
      </p:pic>
    </p:spTree>
    <p:extLst>
      <p:ext uri="{BB962C8B-B14F-4D97-AF65-F5344CB8AC3E}">
        <p14:creationId xmlns:p14="http://schemas.microsoft.com/office/powerpoint/2010/main" val="4307600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162175"/>
            <a:ext cx="7408333" cy="3362325"/>
          </a:xfrm>
        </p:spPr>
        <p:txBody>
          <a:bodyPr/>
          <a:lstStyle/>
          <a:p>
            <a:r>
              <a:rPr lang="en-US" dirty="0"/>
              <a:t>Quasi-experimental designs aim to address the internal validity threats that come about from a lack of randomization. The designs tend to vary along two primary dimensions: those with or without control or comparison groups; and those with or without pre- and post-intervention measures.</a:t>
            </a:r>
          </a:p>
          <a:p>
            <a:endParaRPr lang="en-US" dirty="0"/>
          </a:p>
        </p:txBody>
      </p:sp>
      <p:sp>
        <p:nvSpPr>
          <p:cNvPr id="3" name="Title 2"/>
          <p:cNvSpPr>
            <a:spLocks noGrp="1"/>
          </p:cNvSpPr>
          <p:nvPr>
            <p:ph type="title"/>
          </p:nvPr>
        </p:nvSpPr>
        <p:spPr/>
        <p:txBody>
          <a:bodyPr>
            <a:normAutofit/>
          </a:bodyPr>
          <a:lstStyle/>
          <a:p>
            <a:r>
              <a:rPr lang="en-US" sz="3600" dirty="0"/>
              <a:t>Quasi-Experimental </a:t>
            </a:r>
            <a:r>
              <a:rPr lang="en-US" sz="3600" dirty="0" smtClean="0"/>
              <a:t>Designs</a:t>
            </a:r>
            <a:endParaRPr lang="en-US" sz="3600" dirty="0"/>
          </a:p>
        </p:txBody>
      </p:sp>
    </p:spTree>
    <p:extLst>
      <p:ext uri="{BB962C8B-B14F-4D97-AF65-F5344CB8AC3E}">
        <p14:creationId xmlns:p14="http://schemas.microsoft.com/office/powerpoint/2010/main" val="617156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x-none" dirty="0">
                <a:ea typeface="ＭＳ Ｐゴシック" charset="-128"/>
              </a:rPr>
              <a:t>Data </a:t>
            </a:r>
            <a:r>
              <a:rPr lang="en-US" altLang="x-none" dirty="0" smtClean="0">
                <a:ea typeface="ＭＳ Ｐゴシック" charset="-128"/>
              </a:rPr>
              <a:t>Collection </a:t>
            </a:r>
            <a:r>
              <a:rPr lang="en-US" altLang="x-none" dirty="0">
                <a:ea typeface="ＭＳ Ｐゴシック" charset="-128"/>
              </a:rPr>
              <a:t>- </a:t>
            </a:r>
            <a:r>
              <a:rPr lang="en-US" altLang="x-none" dirty="0" smtClean="0">
                <a:ea typeface="ＭＳ Ｐゴシック" charset="-128"/>
              </a:rPr>
              <a:t>Usability Labs </a:t>
            </a:r>
            <a:r>
              <a:rPr lang="en-US" altLang="x-none" dirty="0">
                <a:ea typeface="ＭＳ Ｐゴシック" charset="-128"/>
              </a:rPr>
              <a:t>and </a:t>
            </a:r>
            <a:r>
              <a:rPr lang="en-US" altLang="x-none" dirty="0" smtClean="0">
                <a:ea typeface="ＭＳ Ｐゴシック" charset="-128"/>
              </a:rPr>
              <a:t>Equipment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9336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1494" y="1921398"/>
            <a:ext cx="8622907" cy="3842383"/>
          </a:xfrm>
          <a:prstGeom prst="rect">
            <a:avLst/>
          </a:prstGeom>
        </p:spPr>
      </p:pic>
    </p:spTree>
    <p:extLst>
      <p:ext uri="{BB962C8B-B14F-4D97-AF65-F5344CB8AC3E}">
        <p14:creationId xmlns:p14="http://schemas.microsoft.com/office/powerpoint/2010/main" val="1350263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8362" y="1956122"/>
            <a:ext cx="8763983" cy="3910864"/>
          </a:xfrm>
          <a:prstGeom prst="rect">
            <a:avLst/>
          </a:prstGeom>
        </p:spPr>
      </p:pic>
    </p:spTree>
    <p:extLst>
      <p:ext uri="{BB962C8B-B14F-4D97-AF65-F5344CB8AC3E}">
        <p14:creationId xmlns:p14="http://schemas.microsoft.com/office/powerpoint/2010/main" val="1421988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7322" y="1886673"/>
            <a:ext cx="8841360" cy="3939726"/>
          </a:xfrm>
          <a:prstGeom prst="rect">
            <a:avLst/>
          </a:prstGeom>
        </p:spPr>
      </p:pic>
    </p:spTree>
    <p:extLst>
      <p:ext uri="{BB962C8B-B14F-4D97-AF65-F5344CB8AC3E}">
        <p14:creationId xmlns:p14="http://schemas.microsoft.com/office/powerpoint/2010/main" val="1714157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Content Placeholder 4"/>
          <p:cNvSpPr>
            <a:spLocks noGrp="1"/>
          </p:cNvSpPr>
          <p:nvPr>
            <p:ph idx="1"/>
          </p:nvPr>
        </p:nvSpPr>
        <p:spPr/>
        <p:txBody>
          <a:bodyPr>
            <a:normAutofit lnSpcReduction="10000"/>
          </a:bodyPr>
          <a:lstStyle/>
          <a:p>
            <a:r>
              <a:rPr lang="en-US" altLang="x-none">
                <a:ea typeface="ＭＳ Ｐゴシック" charset="-128"/>
              </a:rPr>
              <a:t>Before you start to do any statistics:</a:t>
            </a:r>
          </a:p>
          <a:p>
            <a:pPr lvl="2"/>
            <a:r>
              <a:rPr lang="en-US" altLang="x-none">
                <a:ea typeface="ＭＳ Ｐゴシック" charset="-128"/>
              </a:rPr>
              <a:t>look at data</a:t>
            </a:r>
            <a:endParaRPr lang="en-GB" altLang="x-none">
              <a:ea typeface="ＭＳ Ｐゴシック" charset="-128"/>
            </a:endParaRPr>
          </a:p>
          <a:p>
            <a:pPr lvl="2"/>
            <a:r>
              <a:rPr lang="en-US" altLang="x-none">
                <a:ea typeface="ＭＳ Ｐゴシック" charset="-128"/>
              </a:rPr>
              <a:t>save original data</a:t>
            </a:r>
            <a:endParaRPr lang="en-GB" altLang="x-none">
              <a:ea typeface="ＭＳ Ｐゴシック" charset="-128"/>
            </a:endParaRPr>
          </a:p>
          <a:p>
            <a:r>
              <a:rPr lang="en-US" altLang="x-none">
                <a:ea typeface="ＭＳ Ｐゴシック" charset="-128"/>
              </a:rPr>
              <a:t>Choice of statistical technique depends on</a:t>
            </a:r>
            <a:endParaRPr lang="en-GB" altLang="x-none">
              <a:ea typeface="ＭＳ Ｐゴシック" charset="-128"/>
            </a:endParaRPr>
          </a:p>
          <a:p>
            <a:pPr lvl="2"/>
            <a:r>
              <a:rPr lang="en-US" altLang="x-none">
                <a:ea typeface="ＭＳ Ｐゴシック" charset="-128"/>
              </a:rPr>
              <a:t>type of data</a:t>
            </a:r>
            <a:endParaRPr lang="en-GB" altLang="x-none">
              <a:ea typeface="ＭＳ Ｐゴシック" charset="-128"/>
            </a:endParaRPr>
          </a:p>
          <a:p>
            <a:pPr lvl="2"/>
            <a:r>
              <a:rPr lang="en-US" altLang="x-none">
                <a:ea typeface="ＭＳ Ｐゴシック" charset="-128"/>
              </a:rPr>
              <a:t>information required</a:t>
            </a:r>
            <a:endParaRPr lang="en-GB" altLang="x-none">
              <a:ea typeface="ＭＳ Ｐゴシック" charset="-128"/>
            </a:endParaRPr>
          </a:p>
          <a:p>
            <a:r>
              <a:rPr lang="en-US" altLang="x-none">
                <a:ea typeface="ＭＳ Ｐゴシック" charset="-128"/>
              </a:rPr>
              <a:t>Type of data</a:t>
            </a:r>
            <a:endParaRPr lang="en-GB" altLang="x-none">
              <a:ea typeface="ＭＳ Ｐゴシック" charset="-128"/>
            </a:endParaRPr>
          </a:p>
          <a:p>
            <a:pPr lvl="2"/>
            <a:r>
              <a:rPr lang="en-US" altLang="x-none">
                <a:ea typeface="ＭＳ Ｐゴシック" charset="-128"/>
              </a:rPr>
              <a:t>discrete  -  finite number of values</a:t>
            </a:r>
            <a:endParaRPr lang="en-GB" altLang="x-none">
              <a:ea typeface="ＭＳ Ｐゴシック" charset="-128"/>
            </a:endParaRPr>
          </a:p>
          <a:p>
            <a:pPr lvl="2"/>
            <a:r>
              <a:rPr lang="en-US" altLang="x-none">
                <a:ea typeface="ＭＳ Ｐゴシック" charset="-128"/>
              </a:rPr>
              <a:t>continuous  -  any value</a:t>
            </a:r>
          </a:p>
          <a:p>
            <a:endParaRPr lang="en-US" altLang="x-none">
              <a:ea typeface="ＭＳ Ｐゴシック" charset="-128"/>
            </a:endParaRPr>
          </a:p>
        </p:txBody>
      </p:sp>
      <p:sp>
        <p:nvSpPr>
          <p:cNvPr id="41986" name="Title 3"/>
          <p:cNvSpPr>
            <a:spLocks noGrp="1"/>
          </p:cNvSpPr>
          <p:nvPr>
            <p:ph type="title"/>
          </p:nvPr>
        </p:nvSpPr>
        <p:spPr/>
        <p:txBody>
          <a:bodyPr/>
          <a:lstStyle/>
          <a:p>
            <a:r>
              <a:rPr lang="en-US" altLang="x-none">
                <a:ea typeface="ＭＳ Ｐゴシック" charset="-128"/>
              </a:rPr>
              <a:t>Analysis of data</a:t>
            </a:r>
          </a:p>
        </p:txBody>
      </p:sp>
    </p:spTree>
    <p:extLst>
      <p:ext uri="{BB962C8B-B14F-4D97-AF65-F5344CB8AC3E}">
        <p14:creationId xmlns:p14="http://schemas.microsoft.com/office/powerpoint/2010/main" val="1789939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Content Placeholder 2"/>
          <p:cNvSpPr>
            <a:spLocks noGrp="1"/>
          </p:cNvSpPr>
          <p:nvPr>
            <p:ph idx="1"/>
          </p:nvPr>
        </p:nvSpPr>
        <p:spPr/>
        <p:txBody>
          <a:bodyPr/>
          <a:lstStyle/>
          <a:p>
            <a:r>
              <a:rPr lang="en-US" altLang="x-none">
                <a:ea typeface="ＭＳ Ｐゴシック" charset="-128"/>
              </a:rPr>
              <a:t>The mean time to perform a task (or mean no. of errors or other event type).</a:t>
            </a:r>
          </a:p>
          <a:p>
            <a:endParaRPr lang="en-US" altLang="x-none">
              <a:ea typeface="ＭＳ Ｐゴシック" charset="-128"/>
            </a:endParaRPr>
          </a:p>
          <a:p>
            <a:r>
              <a:rPr lang="en-US" altLang="x-none">
                <a:ea typeface="ＭＳ Ｐゴシック" charset="-128"/>
              </a:rPr>
              <a:t>Measures of variance – standard deviation</a:t>
            </a:r>
          </a:p>
          <a:p>
            <a:r>
              <a:rPr lang="en-US" altLang="x-none">
                <a:ea typeface="ＭＳ Ｐゴシック" charset="-128"/>
              </a:rPr>
              <a:t>(For a normal distribution:</a:t>
            </a:r>
          </a:p>
          <a:p>
            <a:pPr>
              <a:buFont typeface="Symbol" charset="2"/>
              <a:buNone/>
            </a:pPr>
            <a:r>
              <a:rPr lang="en-US" altLang="x-none">
                <a:ea typeface="ＭＳ Ｐゴシック" charset="-128"/>
              </a:rPr>
              <a:t>      1 standard deviation covers ~ 2/3 of the cases)</a:t>
            </a:r>
          </a:p>
          <a:p>
            <a:endParaRPr lang="en-US" altLang="x-none">
              <a:ea typeface="ＭＳ Ｐゴシック" charset="-128"/>
            </a:endParaRPr>
          </a:p>
        </p:txBody>
      </p:sp>
      <p:sp>
        <p:nvSpPr>
          <p:cNvPr id="43010" name="Title 3"/>
          <p:cNvSpPr>
            <a:spLocks noGrp="1"/>
          </p:cNvSpPr>
          <p:nvPr>
            <p:ph type="title"/>
          </p:nvPr>
        </p:nvSpPr>
        <p:spPr/>
        <p:txBody>
          <a:bodyPr/>
          <a:lstStyle/>
          <a:p>
            <a:r>
              <a:rPr lang="en-US" altLang="x-none">
                <a:ea typeface="ＭＳ Ｐゴシック" charset="-128"/>
              </a:rPr>
              <a:t>What can statistics tell us?</a:t>
            </a:r>
          </a:p>
        </p:txBody>
      </p:sp>
    </p:spTree>
    <p:extLst>
      <p:ext uri="{BB962C8B-B14F-4D97-AF65-F5344CB8AC3E}">
        <p14:creationId xmlns:p14="http://schemas.microsoft.com/office/powerpoint/2010/main" val="15545517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Waveform.thmx</Template>
  <TotalTime>17362</TotalTime>
  <Words>1169</Words>
  <Application>Microsoft Macintosh PowerPoint</Application>
  <PresentationFormat>On-screen Show (4:3)</PresentationFormat>
  <Paragraphs>139</Paragraphs>
  <Slides>35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Calibri</vt:lpstr>
      <vt:lpstr>Candara</vt:lpstr>
      <vt:lpstr>ＭＳ Ｐゴシック</vt:lpstr>
      <vt:lpstr>Symbol</vt:lpstr>
      <vt:lpstr>Times New Roman</vt:lpstr>
      <vt:lpstr>Arial</vt:lpstr>
      <vt:lpstr>Waveform</vt:lpstr>
      <vt:lpstr>Evaluating UI Designs (Part 4)</vt:lpstr>
      <vt:lpstr>Execution phase: ethics of human experimentation</vt:lpstr>
      <vt:lpstr>Execution phase: ethics of human experimentation</vt:lpstr>
      <vt:lpstr>Data Collection - Usability Labs and Equipment</vt:lpstr>
      <vt:lpstr>PowerPoint Presentation</vt:lpstr>
      <vt:lpstr>PowerPoint Presentation</vt:lpstr>
      <vt:lpstr>PowerPoint Presentation</vt:lpstr>
      <vt:lpstr>Analysis of data</vt:lpstr>
      <vt:lpstr>What can statistics tell us?</vt:lpstr>
      <vt:lpstr>What can statistics tell us?</vt:lpstr>
      <vt:lpstr>Testing usability in the field</vt:lpstr>
      <vt:lpstr>Testing Usability in the Field (cont.)</vt:lpstr>
      <vt:lpstr>Testing Usability in the Field (cont.)</vt:lpstr>
      <vt:lpstr>Field Studies: Pros and Cons</vt:lpstr>
      <vt:lpstr>Field Studies: Pros and Cons</vt:lpstr>
      <vt:lpstr>Elements for Good Experimental Research</vt:lpstr>
      <vt:lpstr>Advantages of Experimental Research</vt:lpstr>
      <vt:lpstr>Limitations of Experimental Research</vt:lpstr>
      <vt:lpstr>How to Do It </vt:lpstr>
      <vt:lpstr>Hypothesis Formulation </vt:lpstr>
      <vt:lpstr>Characteristics for good hypothesis </vt:lpstr>
      <vt:lpstr>Evaluating Your Hypothesis </vt:lpstr>
      <vt:lpstr>Hypothesis Testing</vt:lpstr>
      <vt:lpstr>Estimation Techniques</vt:lpstr>
      <vt:lpstr>Variables </vt:lpstr>
      <vt:lpstr>Independent Variable</vt:lpstr>
      <vt:lpstr>Dependent Variable</vt:lpstr>
      <vt:lpstr>Control Variable</vt:lpstr>
      <vt:lpstr>Covariate</vt:lpstr>
      <vt:lpstr>Research Designs </vt:lpstr>
      <vt:lpstr>Randomized Experiments</vt:lpstr>
      <vt:lpstr>PowerPoint Presentation</vt:lpstr>
      <vt:lpstr>Factorial Designs</vt:lpstr>
      <vt:lpstr>PowerPoint Presentation</vt:lpstr>
      <vt:lpstr>Quasi-Experimental Designs</vt:lpstr>
    </vt:vector>
  </TitlesOfParts>
  <Company>ASU</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1.13.16</dc:title>
  <dc:creator>Robert Atkinson</dc:creator>
  <cp:lastModifiedBy>Robert Atkinson</cp:lastModifiedBy>
  <cp:revision>119</cp:revision>
  <dcterms:created xsi:type="dcterms:W3CDTF">2016-01-13T19:21:27Z</dcterms:created>
  <dcterms:modified xsi:type="dcterms:W3CDTF">2017-03-27T22:56:21Z</dcterms:modified>
</cp:coreProperties>
</file>