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76" r:id="rId2"/>
    <p:sldId id="273" r:id="rId3"/>
    <p:sldId id="274" r:id="rId4"/>
    <p:sldId id="275" r:id="rId5"/>
    <p:sldId id="269" r:id="rId6"/>
    <p:sldId id="272" r:id="rId7"/>
    <p:sldId id="259" r:id="rId8"/>
    <p:sldId id="278" r:id="rId9"/>
    <p:sldId id="261" r:id="rId10"/>
    <p:sldId id="262" r:id="rId11"/>
    <p:sldId id="264" r:id="rId12"/>
    <p:sldId id="277" r:id="rId13"/>
    <p:sldId id="263" r:id="rId14"/>
    <p:sldId id="267" r:id="rId15"/>
    <p:sldId id="268" r:id="rId16"/>
    <p:sldId id="266" r:id="rId17"/>
    <p:sldId id="260" r:id="rId18"/>
    <p:sldId id="279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65CA9-2595-E440-B89B-A016B2B36B10}">
          <p14:sldIdLst>
            <p14:sldId id="276"/>
            <p14:sldId id="273"/>
            <p14:sldId id="274"/>
            <p14:sldId id="275"/>
            <p14:sldId id="269"/>
            <p14:sldId id="272"/>
            <p14:sldId id="259"/>
            <p14:sldId id="278"/>
            <p14:sldId id="261"/>
            <p14:sldId id="262"/>
            <p14:sldId id="264"/>
            <p14:sldId id="277"/>
            <p14:sldId id="263"/>
            <p14:sldId id="267"/>
            <p14:sldId id="268"/>
            <p14:sldId id="266"/>
            <p14:sldId id="260"/>
            <p14:sldId id="279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951EE-1B8A-B64A-9E07-3EA51C1AD7C7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EB63-E444-334E-BC53-F3B0975F5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Design Process &amp; Personas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CSE463</a:t>
            </a:r>
          </a:p>
          <a:p>
            <a:r>
              <a:rPr lang="en-US" dirty="0" smtClean="0"/>
              <a:t>Dr. Atkinson</a:t>
            </a:r>
          </a:p>
          <a:p>
            <a:r>
              <a:rPr lang="en-US" dirty="0" smtClean="0"/>
              <a:t>1.30.17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may develop one or more personas for a project but limit yourself to the main audiences for the site.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any given project, creating only three </a:t>
            </a:r>
            <a:r>
              <a:rPr lang="en-US" dirty="0" smtClean="0"/>
              <a:t>to five personas </a:t>
            </a:r>
            <a:r>
              <a:rPr lang="en-US" dirty="0"/>
              <a:t>is best. </a:t>
            </a:r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/>
              <a:t>that it is better to paint with a broad brush and meet the needs of the larger populations than try to meet the needs of everyone.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personas is not represent all audiences or address all needs of the website but instead to focus on the major needs of the most important user groups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Developing Personas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3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</a:t>
            </a:r>
            <a:r>
              <a:rPr lang="en-US" dirty="0"/>
              <a:t>user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are your users and why are they using the system? What behaviors, assumptions, and expectations color their view of the system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One</a:t>
            </a:r>
            <a:r>
              <a:rPr lang="en-US" dirty="0"/>
              <a:t>-on-one interviews with a wide demographic of the targeted audience(s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Patterns </a:t>
            </a:r>
            <a:r>
              <a:rPr lang="en-US" dirty="0"/>
              <a:t>in the data gathered from the interviews begin to emerge after approximately 30 interviews for a typical project focused on one brand or product.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interviews work best when conducted in-context, such as the respondent's home or place of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Condense </a:t>
            </a:r>
            <a:r>
              <a:rPr lang="en-US" dirty="0"/>
              <a:t>the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themes/characteristics that are specific, relevant, and universal to the system and its users.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for Developing Personas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3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Brainstorm</a:t>
            </a:r>
            <a:endParaRPr lang="en-US" dirty="0"/>
          </a:p>
          <a:p>
            <a:pPr marL="553720" lvl="2"/>
            <a:r>
              <a:rPr lang="en-US" dirty="0"/>
              <a:t>Organize elements into persona groups that represent your target users. Name or classify each group.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Refine</a:t>
            </a:r>
          </a:p>
          <a:p>
            <a:pPr lvl="1"/>
            <a:r>
              <a:rPr lang="en-US" dirty="0" smtClean="0"/>
              <a:t>Combine </a:t>
            </a:r>
            <a:r>
              <a:rPr lang="en-US" dirty="0"/>
              <a:t>and prioritize the rough personas. Separate them into primary, secondary, and, if necessary, complementary categories. You should have roughly 3-5 personas and their identified characteristics.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Make </a:t>
            </a:r>
            <a:r>
              <a:rPr lang="en-US" dirty="0"/>
              <a:t>them </a:t>
            </a:r>
            <a:r>
              <a:rPr lang="en-US" dirty="0" smtClean="0"/>
              <a:t>realistic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the appropriate descriptions of each personas background, motivations, and expectations. Do not include a lot of personal information. Be relevant and serious; humor is not appropriate.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for Developing </a:t>
            </a:r>
            <a:r>
              <a:rPr lang="en-US" dirty="0" smtClean="0"/>
              <a:t>Personas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3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</a:t>
            </a:r>
            <a:r>
              <a:rPr lang="en-US" dirty="0" smtClean="0"/>
              <a:t>purpose/vision </a:t>
            </a:r>
            <a:r>
              <a:rPr lang="en-US" dirty="0"/>
              <a:t>for the s</a:t>
            </a:r>
            <a:r>
              <a:rPr lang="en-US" dirty="0" smtClean="0"/>
              <a:t>ite</a:t>
            </a:r>
          </a:p>
          <a:p>
            <a:pPr lvl="1"/>
            <a:r>
              <a:rPr lang="en-US" dirty="0" smtClean="0"/>
              <a:t>What is the purpose of the site</a:t>
            </a:r>
          </a:p>
          <a:p>
            <a:pPr lvl="1"/>
            <a:r>
              <a:rPr lang="en-US" dirty="0" smtClean="0"/>
              <a:t>What are the goals?</a:t>
            </a:r>
          </a:p>
          <a:p>
            <a:r>
              <a:rPr lang="en-US" dirty="0" smtClean="0"/>
              <a:t>Describe the user</a:t>
            </a:r>
          </a:p>
          <a:p>
            <a:pPr lvl="1"/>
            <a:r>
              <a:rPr lang="en-US" dirty="0"/>
              <a:t>Personal</a:t>
            </a:r>
          </a:p>
          <a:p>
            <a:pPr lvl="2"/>
            <a:r>
              <a:rPr lang="en-US" dirty="0"/>
              <a:t>What is the age of your person?</a:t>
            </a:r>
          </a:p>
          <a:p>
            <a:pPr lvl="2"/>
            <a:r>
              <a:rPr lang="en-US" dirty="0"/>
              <a:t>What is the gender of your person?</a:t>
            </a:r>
          </a:p>
          <a:p>
            <a:pPr lvl="2"/>
            <a:r>
              <a:rPr lang="en-US" dirty="0"/>
              <a:t>What is the highest level of education this person has received?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Ask During Persona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Describe the user</a:t>
            </a:r>
          </a:p>
          <a:p>
            <a:pPr lvl="1"/>
            <a:r>
              <a:rPr lang="en-US" sz="2000" dirty="0" smtClean="0"/>
              <a:t>Professional</a:t>
            </a:r>
            <a:endParaRPr lang="en-US" sz="2000" dirty="0"/>
          </a:p>
          <a:p>
            <a:pPr lvl="2"/>
            <a:r>
              <a:rPr lang="en-US" dirty="0"/>
              <a:t>How much work experience does your person have?</a:t>
            </a:r>
          </a:p>
          <a:p>
            <a:pPr lvl="2"/>
            <a:r>
              <a:rPr lang="en-US" dirty="0"/>
              <a:t>What is your person’s professional background?  </a:t>
            </a:r>
          </a:p>
          <a:p>
            <a:pPr lvl="2"/>
            <a:r>
              <a:rPr lang="en-US" dirty="0"/>
              <a:t>Why will they come to the site? (User needs, interests, </a:t>
            </a:r>
            <a:r>
              <a:rPr lang="en-US" dirty="0" smtClean="0"/>
              <a:t>goals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Where </a:t>
            </a:r>
            <a:r>
              <a:rPr lang="en-US" dirty="0" smtClean="0"/>
              <a:t>else </a:t>
            </a:r>
            <a:r>
              <a:rPr lang="en-US" dirty="0"/>
              <a:t>is this person getting information about your issue or similar programs or services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When and where will users access the site? (User environment and context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Ask During Persona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Describe the user</a:t>
            </a:r>
          </a:p>
          <a:p>
            <a:pPr lvl="1"/>
            <a:r>
              <a:rPr lang="en-US" sz="2000" dirty="0" smtClean="0"/>
              <a:t>Technical (computer proficiency)</a:t>
            </a:r>
            <a:endParaRPr lang="en-US" sz="2000" dirty="0"/>
          </a:p>
          <a:p>
            <a:pPr lvl="2"/>
            <a:r>
              <a:rPr lang="en-US" dirty="0"/>
              <a:t>What technological devices does your person use on a regular basis</a:t>
            </a:r>
            <a:r>
              <a:rPr lang="en-US" dirty="0" smtClean="0"/>
              <a:t>? </a:t>
            </a:r>
            <a:endParaRPr lang="en-US" dirty="0"/>
          </a:p>
          <a:p>
            <a:pPr lvl="2"/>
            <a:r>
              <a:rPr lang="en-US" dirty="0"/>
              <a:t>What software and/or applications does your person use on a regular basis?</a:t>
            </a:r>
          </a:p>
          <a:p>
            <a:pPr lvl="2"/>
            <a:r>
              <a:rPr lang="en-US" dirty="0"/>
              <a:t>Through what technological device does your user primarily access the web for information?</a:t>
            </a:r>
          </a:p>
          <a:p>
            <a:pPr lvl="2"/>
            <a:r>
              <a:rPr lang="en-US" dirty="0"/>
              <a:t>How much time does your person spend browsing the web every day?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Ask During Persona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motivation</a:t>
            </a:r>
          </a:p>
          <a:p>
            <a:pPr lvl="1"/>
            <a:r>
              <a:rPr lang="en-US" dirty="0" smtClean="0"/>
              <a:t>What is your person motivated by?</a:t>
            </a:r>
          </a:p>
          <a:p>
            <a:pPr lvl="1"/>
            <a:r>
              <a:rPr lang="en-US" dirty="0" smtClean="0"/>
              <a:t>What are they looking for?</a:t>
            </a:r>
          </a:p>
          <a:p>
            <a:pPr lvl="1"/>
            <a:r>
              <a:rPr lang="en-US" dirty="0" smtClean="0"/>
              <a:t>What is your person looking to do?</a:t>
            </a:r>
          </a:p>
          <a:p>
            <a:pPr lvl="1"/>
            <a:r>
              <a:rPr lang="en-US" dirty="0" smtClean="0"/>
              <a:t>What are her needs?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Ask During Persona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4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7"/>
            <a:ext cx="5868188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Fictional </a:t>
            </a:r>
            <a:r>
              <a:rPr lang="en-US" dirty="0"/>
              <a:t>name</a:t>
            </a:r>
          </a:p>
          <a:p>
            <a:r>
              <a:rPr lang="en-US" dirty="0"/>
              <a:t>Job titles and major responsibilities</a:t>
            </a:r>
          </a:p>
          <a:p>
            <a:r>
              <a:rPr lang="en-US" dirty="0"/>
              <a:t>Demographics such as age, education, ethnicity, and family status</a:t>
            </a:r>
          </a:p>
          <a:p>
            <a:r>
              <a:rPr lang="en-US" dirty="0"/>
              <a:t>The goals and tasks they are trying to complete using the site</a:t>
            </a:r>
          </a:p>
          <a:p>
            <a:r>
              <a:rPr lang="en-US" dirty="0"/>
              <a:t>Their physical, social, and technological environment</a:t>
            </a:r>
          </a:p>
          <a:p>
            <a:r>
              <a:rPr lang="en-US" dirty="0"/>
              <a:t>A quote that sums up what matters most to the persona as it relates to your site</a:t>
            </a:r>
          </a:p>
          <a:p>
            <a:r>
              <a:rPr lang="en-US" dirty="0"/>
              <a:t>Casual pictures representing that user group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Persona</a:t>
            </a:r>
            <a:endParaRPr lang="en-US" dirty="0"/>
          </a:p>
        </p:txBody>
      </p:sp>
      <p:pic>
        <p:nvPicPr>
          <p:cNvPr id="4" name="Picture 3" descr="Screen Shot 2016-03-28 at 3.2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56" y="2777266"/>
            <a:ext cx="2108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715366"/>
            <a:ext cx="6213475" cy="58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3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smtClean="0"/>
              <a:t>5 </a:t>
            </a:r>
            <a:r>
              <a:rPr lang="en-US" dirty="0" smtClean="0"/>
              <a:t>personas for website or app</a:t>
            </a:r>
          </a:p>
          <a:p>
            <a:pPr lvl="1"/>
            <a:r>
              <a:rPr lang="en-US" dirty="0" smtClean="0"/>
              <a:t>eB</a:t>
            </a:r>
            <a:r>
              <a:rPr lang="en-US" dirty="0" smtClean="0"/>
              <a:t>ay</a:t>
            </a:r>
            <a:endParaRPr lang="en-US" dirty="0" smtClean="0"/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err="1" smtClean="0"/>
              <a:t>Pinterest</a:t>
            </a:r>
            <a:endParaRPr lang="en-US" dirty="0" smtClean="0"/>
          </a:p>
          <a:p>
            <a:pPr lvl="1"/>
            <a:r>
              <a:rPr lang="en-US" dirty="0" err="1"/>
              <a:t>Snapchat</a:t>
            </a:r>
            <a:endParaRPr lang="en-US" dirty="0"/>
          </a:p>
          <a:p>
            <a:pPr lvl="1"/>
            <a:r>
              <a:rPr lang="en-US" dirty="0" err="1" smtClean="0"/>
              <a:t>Instagram</a:t>
            </a:r>
            <a:endParaRPr lang="en-US" dirty="0" smtClean="0"/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err="1"/>
              <a:t>Yik</a:t>
            </a:r>
            <a:r>
              <a:rPr lang="en-US" dirty="0"/>
              <a:t> </a:t>
            </a:r>
            <a:r>
              <a:rPr lang="en-US" dirty="0" smtClean="0"/>
              <a:t>Yak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Group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/>
              <a:t>User interfaces should be designed to match the skills, experience and expectations of its anticipated users.</a:t>
            </a:r>
          </a:p>
          <a:p>
            <a:pPr>
              <a:lnSpc>
                <a:spcPct val="90000"/>
              </a:lnSpc>
            </a:pPr>
            <a:r>
              <a:rPr lang="en-GB"/>
              <a:t>System users often judge a system by its </a:t>
            </a:r>
            <a:br>
              <a:rPr lang="en-GB"/>
            </a:br>
            <a:r>
              <a:rPr lang="en-GB"/>
              <a:t>interface rather than its functionality.</a:t>
            </a:r>
          </a:p>
          <a:p>
            <a:pPr>
              <a:lnSpc>
                <a:spcPct val="90000"/>
              </a:lnSpc>
            </a:pPr>
            <a:r>
              <a:rPr lang="en-GB"/>
              <a:t>A poorly designed interface can cause a user to make catastrophic errors.</a:t>
            </a:r>
          </a:p>
          <a:p>
            <a:pPr>
              <a:lnSpc>
                <a:spcPct val="90000"/>
              </a:lnSpc>
            </a:pPr>
            <a:r>
              <a:rPr lang="en-GB"/>
              <a:t>Poor user interface design is the reason why so many software systems are never used.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The </a:t>
            </a:r>
            <a:r>
              <a:rPr lang="en-GB" dirty="0" smtClean="0"/>
              <a:t>User </a:t>
            </a:r>
            <a:r>
              <a:rPr lang="en-GB" dirty="0"/>
              <a:t>I</a:t>
            </a:r>
            <a:r>
              <a:rPr lang="en-GB" dirty="0" smtClean="0"/>
              <a:t>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96731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UI design is an iterative process involving close liaisons between users and designers.</a:t>
            </a:r>
          </a:p>
          <a:p>
            <a:pPr>
              <a:lnSpc>
                <a:spcPct val="90000"/>
              </a:lnSpc>
            </a:pPr>
            <a:r>
              <a:rPr lang="en-US" dirty="0"/>
              <a:t>The 3 core activities in this process are: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User analysis</a:t>
            </a:r>
            <a:r>
              <a:rPr lang="en-US" dirty="0"/>
              <a:t>. Understand what the users will do with the system;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System prototyping</a:t>
            </a:r>
            <a:r>
              <a:rPr lang="en-US" dirty="0"/>
              <a:t>. Develop a series of prototypes for experiment;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Interface evaluation</a:t>
            </a:r>
            <a:r>
              <a:rPr lang="en-US" dirty="0"/>
              <a:t>. Experiment with these prototypes with users.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Design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Design Process</a:t>
            </a:r>
          </a:p>
        </p:txBody>
      </p:sp>
      <p:pic>
        <p:nvPicPr>
          <p:cNvPr id="1143814" name="Picture 6" descr="16.13 UI-design-proc.eps                                       0007B830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25737"/>
            <a:ext cx="7620000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8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several developers independently propose designs and use the best elements from each design</a:t>
            </a:r>
          </a:p>
          <a:p>
            <a:r>
              <a:rPr lang="en-US" dirty="0" smtClean="0"/>
              <a:t>Attempt to “saturate the design space” before selecting ideal solution</a:t>
            </a:r>
          </a:p>
          <a:p>
            <a:r>
              <a:rPr lang="en-US" dirty="0" smtClean="0"/>
              <a:t>Generally, the more varied and impendent the ideas that are considered, the better the final product will be.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Guidelines: Use Parallel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goals that include success rates and time it takes user to complete  task</a:t>
            </a:r>
          </a:p>
          <a:p>
            <a:r>
              <a:rPr lang="en-US" dirty="0" smtClean="0"/>
              <a:t>Helps guide prototype development and usability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Guideline: Set Usability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reliable and realistic representations of your key audience segments for </a:t>
            </a:r>
            <a:r>
              <a:rPr lang="en-US" dirty="0" smtClean="0"/>
              <a:t>reference (personas)</a:t>
            </a:r>
            <a:endParaRPr lang="en-US" dirty="0" smtClean="0"/>
          </a:p>
          <a:p>
            <a:r>
              <a:rPr lang="en-US" dirty="0" smtClean="0"/>
              <a:t>What is a persona?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persona represents a cluster of users who exhibit similar behavioral patterns in their purchasing decisions, use of technology or products, customer service preferences, lifestyle choices, and the like. </a:t>
            </a:r>
            <a:endParaRPr lang="en-US" dirty="0" smtClean="0"/>
          </a:p>
          <a:p>
            <a:pPr lvl="1"/>
            <a:r>
              <a:rPr lang="en-US" dirty="0" smtClean="0"/>
              <a:t>Behaviors</a:t>
            </a:r>
            <a:r>
              <a:rPr lang="en-US" dirty="0"/>
              <a:t>, attitudes, and motivations are common to a "type" regardless of age, gender, education, and other typical demographics.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fact, personas vastly span </a:t>
            </a:r>
            <a:r>
              <a:rPr lang="en-US" dirty="0" smtClean="0"/>
              <a:t>demographics.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Guideline: Use Personas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be based on qualitative and some quantitative user research and web analytics</a:t>
            </a:r>
          </a:p>
          <a:p>
            <a:r>
              <a:rPr lang="en-US" dirty="0"/>
              <a:t>They should: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a major user group for your website</a:t>
            </a:r>
          </a:p>
          <a:p>
            <a:pPr lvl="1"/>
            <a:r>
              <a:rPr lang="en-US" dirty="0"/>
              <a:t>Express and focus on the major needs and expectations of the most important user groups</a:t>
            </a:r>
          </a:p>
          <a:p>
            <a:pPr lvl="1"/>
            <a:r>
              <a:rPr lang="en-US" dirty="0"/>
              <a:t>Give a clear picture of the user's expectations and how they're likely to use the site</a:t>
            </a:r>
          </a:p>
          <a:p>
            <a:pPr lvl="1"/>
            <a:r>
              <a:rPr lang="en-US" dirty="0"/>
              <a:t>Aid in uncovering universal features and functionality</a:t>
            </a:r>
          </a:p>
          <a:p>
            <a:pPr lvl="1"/>
            <a:r>
              <a:rPr lang="en-US" dirty="0"/>
              <a:t>Describe real people with backgrounds, goals, and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Guideline: Use Personas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Focus decisions </a:t>
            </a:r>
            <a:r>
              <a:rPr lang="en-US" dirty="0"/>
              <a:t>surrounding site components by adding a layer of real-world consideration to the </a:t>
            </a:r>
            <a:r>
              <a:rPr lang="en-US" dirty="0" smtClean="0"/>
              <a:t>conversation</a:t>
            </a:r>
          </a:p>
          <a:p>
            <a:r>
              <a:rPr lang="en-US" dirty="0"/>
              <a:t>O</a:t>
            </a:r>
            <a:r>
              <a:rPr lang="en-US" dirty="0" smtClean="0"/>
              <a:t>ffer </a:t>
            </a:r>
            <a:r>
              <a:rPr lang="en-US" dirty="0"/>
              <a:t>a quick and inexpensive way to test and prioritize those features throughout the development process. </a:t>
            </a:r>
            <a:endParaRPr lang="en-US" dirty="0" smtClean="0"/>
          </a:p>
          <a:p>
            <a:r>
              <a:rPr lang="en-US" dirty="0" smtClean="0"/>
              <a:t>Stakeholders </a:t>
            </a:r>
            <a:r>
              <a:rPr lang="en-US" dirty="0"/>
              <a:t>and leaders evaluate new site feature ideas</a:t>
            </a:r>
          </a:p>
          <a:p>
            <a:r>
              <a:rPr lang="en-US" dirty="0"/>
              <a:t>Information architects develop informed wireframes, interface behaviors, and labeling</a:t>
            </a:r>
          </a:p>
          <a:p>
            <a:r>
              <a:rPr lang="en-US" dirty="0"/>
              <a:t>Designers create the overall look and feel of the website</a:t>
            </a:r>
          </a:p>
          <a:p>
            <a:r>
              <a:rPr lang="en-US" dirty="0"/>
              <a:t>System engineers/developers decide which approaches to take based on user behaviors</a:t>
            </a:r>
          </a:p>
          <a:p>
            <a:r>
              <a:rPr lang="en-US" dirty="0"/>
              <a:t>Copy writers ensure site content is written to the appropriate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Personas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83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10007</TotalTime>
  <Words>1080</Words>
  <Application>Microsoft Macintosh PowerPoint</Application>
  <PresentationFormat>On-screen Show (4:3)</PresentationFormat>
  <Paragraphs>113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UI Design Process &amp; Personas</vt:lpstr>
      <vt:lpstr>The User Interface</vt:lpstr>
      <vt:lpstr>The UI Design Process</vt:lpstr>
      <vt:lpstr>The UI Design Process</vt:lpstr>
      <vt:lpstr>Design Guidelines: Use Parallel Design</vt:lpstr>
      <vt:lpstr>Design Guideline: Set Usability Goals</vt:lpstr>
      <vt:lpstr>Design Guideline: Use Personas</vt:lpstr>
      <vt:lpstr>Design Guideline: Use Personas</vt:lpstr>
      <vt:lpstr>Benefits of Personas</vt:lpstr>
      <vt:lpstr>Best Practices for Developing Personas</vt:lpstr>
      <vt:lpstr>Process for Developing Personas</vt:lpstr>
      <vt:lpstr>Process for Developing Personas (Cont.)</vt:lpstr>
      <vt:lpstr>Questions to Ask During Persona Development</vt:lpstr>
      <vt:lpstr>Questions to Ask During Persona Development</vt:lpstr>
      <vt:lpstr>Questions to Ask During Persona Development</vt:lpstr>
      <vt:lpstr>Questions to Ask During Persona Development</vt:lpstr>
      <vt:lpstr>Elements of a Persona</vt:lpstr>
      <vt:lpstr>PowerPoint Presentation</vt:lpstr>
      <vt:lpstr>Small Group Activity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1.13.16</dc:title>
  <dc:creator>Robert Atkinson</dc:creator>
  <cp:lastModifiedBy>Robert Atkinson</cp:lastModifiedBy>
  <cp:revision>96</cp:revision>
  <dcterms:created xsi:type="dcterms:W3CDTF">2016-01-13T19:21:27Z</dcterms:created>
  <dcterms:modified xsi:type="dcterms:W3CDTF">2017-01-30T22:53:14Z</dcterms:modified>
</cp:coreProperties>
</file>