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552" r:id="rId3"/>
    <p:sldId id="553" r:id="rId4"/>
    <p:sldId id="554" r:id="rId5"/>
    <p:sldId id="555" r:id="rId6"/>
    <p:sldId id="556" r:id="rId7"/>
    <p:sldId id="557" r:id="rId8"/>
    <p:sldId id="558" r:id="rId9"/>
    <p:sldId id="559" r:id="rId10"/>
    <p:sldId id="625" r:id="rId11"/>
    <p:sldId id="571" r:id="rId12"/>
    <p:sldId id="572" r:id="rId13"/>
    <p:sldId id="573" r:id="rId14"/>
    <p:sldId id="574" r:id="rId15"/>
    <p:sldId id="575" r:id="rId16"/>
    <p:sldId id="591" r:id="rId17"/>
    <p:sldId id="593" r:id="rId18"/>
    <p:sldId id="594" r:id="rId19"/>
    <p:sldId id="602" r:id="rId20"/>
    <p:sldId id="627" r:id="rId21"/>
    <p:sldId id="628" r:id="rId22"/>
    <p:sldId id="629" r:id="rId23"/>
    <p:sldId id="626" r:id="rId24"/>
    <p:sldId id="565" r:id="rId25"/>
    <p:sldId id="560" r:id="rId26"/>
    <p:sldId id="561" r:id="rId27"/>
    <p:sldId id="562" r:id="rId28"/>
    <p:sldId id="563" r:id="rId29"/>
    <p:sldId id="564" r:id="rId30"/>
    <p:sldId id="566" r:id="rId31"/>
    <p:sldId id="568" r:id="rId32"/>
    <p:sldId id="57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il-Joon Ahn" initials="G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F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88546"/>
  </p:normalViewPr>
  <p:slideViewPr>
    <p:cSldViewPr snapToGrid="0" snapToObjects="1">
      <p:cViewPr>
        <p:scale>
          <a:sx n="106" d="100"/>
          <a:sy n="106" d="100"/>
        </p:scale>
        <p:origin x="6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295F9-040B-FE4C-9081-445E7462E10C}" type="datetimeFigureOut">
              <a:rPr lang="en-US" smtClean="0"/>
              <a:t>4/6/17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6F451-36AE-7546-9753-A9431D6C1DA0}" type="slidenum">
              <a:rPr lang="en-US" smtClean="0"/>
              <a:t>‹#›</a:t>
            </a:fld>
            <a:endParaRPr lang="en-US"/>
          </a:p>
        </p:txBody>
      </p:sp>
    </p:spTree>
    <p:extLst>
      <p:ext uri="{BB962C8B-B14F-4D97-AF65-F5344CB8AC3E}">
        <p14:creationId xmlns:p14="http://schemas.microsoft.com/office/powerpoint/2010/main" val="108368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56F451-36AE-7546-9753-A9431D6C1DA0}" type="slidenum">
              <a:rPr lang="en-US" smtClean="0"/>
              <a:t>1</a:t>
            </a:fld>
            <a:endParaRPr lang="en-US"/>
          </a:p>
        </p:txBody>
      </p:sp>
    </p:spTree>
    <p:extLst>
      <p:ext uri="{BB962C8B-B14F-4D97-AF65-F5344CB8AC3E}">
        <p14:creationId xmlns:p14="http://schemas.microsoft.com/office/powerpoint/2010/main" val="68977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4">
            <a:lumMod val="20000"/>
            <a:lumOff val="80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043A99F-189C-1942-B0F2-2868974A0822}"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128957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43A99F-189C-1942-B0F2-2868974A0822}"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9186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43A99F-189C-1942-B0F2-2868974A0822}"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2036636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7086600" cy="1447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61988"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8"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399213"/>
            <a:ext cx="1905000" cy="457200"/>
          </a:xfrm>
        </p:spPr>
        <p:txBody>
          <a:bodyPr/>
          <a:lstStyle>
            <a:lvl1pPr>
              <a:defRPr/>
            </a:lvl1pPr>
          </a:lstStyle>
          <a:p>
            <a:endParaRPr lang="en-US" altLang="x-none"/>
          </a:p>
        </p:txBody>
      </p:sp>
      <p:sp>
        <p:nvSpPr>
          <p:cNvPr id="6" name="Footer Placeholder 5"/>
          <p:cNvSpPr>
            <a:spLocks noGrp="1"/>
          </p:cNvSpPr>
          <p:nvPr>
            <p:ph type="ftr" sz="quarter" idx="11"/>
          </p:nvPr>
        </p:nvSpPr>
        <p:spPr>
          <a:xfrm>
            <a:off x="3124200" y="6399213"/>
            <a:ext cx="2895600" cy="457200"/>
          </a:xfrm>
        </p:spPr>
        <p:txBody>
          <a:bodyPr/>
          <a:lstStyle>
            <a:lvl1pPr>
              <a:defRPr/>
            </a:lvl1pPr>
          </a:lstStyle>
          <a:p>
            <a:endParaRPr lang="en-US" altLang="x-none"/>
          </a:p>
        </p:txBody>
      </p:sp>
      <p:sp>
        <p:nvSpPr>
          <p:cNvPr id="7" name="Slide Number Placeholder 6"/>
          <p:cNvSpPr>
            <a:spLocks noGrp="1"/>
          </p:cNvSpPr>
          <p:nvPr>
            <p:ph type="sldNum" sz="quarter" idx="12"/>
          </p:nvPr>
        </p:nvSpPr>
        <p:spPr>
          <a:xfrm>
            <a:off x="6553200" y="6399213"/>
            <a:ext cx="1905000" cy="457200"/>
          </a:xfrm>
        </p:spPr>
        <p:txBody>
          <a:bodyPr/>
          <a:lstStyle>
            <a:lvl1pPr>
              <a:defRPr/>
            </a:lvl1pPr>
          </a:lstStyle>
          <a:p>
            <a:fld id="{39F02FA7-D28B-AD4D-AD95-E21C70EC5D4A}" type="slidenum">
              <a:rPr lang="en-US" altLang="x-none"/>
              <a:pPr/>
              <a:t>‹#›</a:t>
            </a:fld>
            <a:endParaRPr lang="en-US" altLang="x-none"/>
          </a:p>
        </p:txBody>
      </p:sp>
    </p:spTree>
    <p:extLst>
      <p:ext uri="{BB962C8B-B14F-4D97-AF65-F5344CB8AC3E}">
        <p14:creationId xmlns:p14="http://schemas.microsoft.com/office/powerpoint/2010/main" val="129940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43A99F-189C-1942-B0F2-2868974A0822}"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15488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43A99F-189C-1942-B0F2-2868974A0822}" type="datetimeFigureOut">
              <a:rPr lang="en-US"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103354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43A99F-189C-1942-B0F2-2868974A0822}"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188633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43A99F-189C-1942-B0F2-2868974A0822}" type="datetimeFigureOut">
              <a:rPr lang="en-US" smtClean="0"/>
              <a:t>4/6/17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37550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43A99F-189C-1942-B0F2-2868974A0822}" type="datetimeFigureOut">
              <a:rPr lang="en-US" smtClean="0"/>
              <a:t>4/6/17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172764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3A99F-189C-1942-B0F2-2868974A0822}" type="datetimeFigureOut">
              <a:rPr lang="en-US" smtClean="0"/>
              <a:t>4/6/17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42085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3A99F-189C-1942-B0F2-2868974A0822}"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165134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3A99F-189C-1942-B0F2-2868974A0822}" type="datetimeFigureOut">
              <a:rPr lang="en-US"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33EFC-D816-5D42-B64F-FE7CA5B8FD3E}" type="slidenum">
              <a:rPr lang="en-US" smtClean="0"/>
              <a:t>‹#›</a:t>
            </a:fld>
            <a:endParaRPr lang="en-US"/>
          </a:p>
        </p:txBody>
      </p:sp>
    </p:spTree>
    <p:extLst>
      <p:ext uri="{BB962C8B-B14F-4D97-AF65-F5344CB8AC3E}">
        <p14:creationId xmlns:p14="http://schemas.microsoft.com/office/powerpoint/2010/main" val="585255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3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3A99F-189C-1942-B0F2-2868974A0822}" type="datetimeFigureOut">
              <a:rPr lang="en-US" smtClean="0"/>
              <a:t>4/6/17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33EFC-D816-5D42-B64F-FE7CA5B8FD3E}" type="slidenum">
              <a:rPr lang="en-US" smtClean="0"/>
              <a:t>‹#›</a:t>
            </a:fld>
            <a:endParaRPr lang="en-US"/>
          </a:p>
        </p:txBody>
      </p:sp>
    </p:spTree>
    <p:extLst>
      <p:ext uri="{BB962C8B-B14F-4D97-AF65-F5344CB8AC3E}">
        <p14:creationId xmlns:p14="http://schemas.microsoft.com/office/powerpoint/2010/main" val="1869142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0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charset="0"/>
          <a:ea typeface="Gill Sans" charset="0"/>
          <a:cs typeface="Gill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charset="0"/>
          <a:ea typeface="Gill Sans" charset="0"/>
          <a:cs typeface="Gill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charset="0"/>
          <a:ea typeface="Gill Sans" charset="0"/>
          <a:cs typeface="Gill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alpha val="30000"/>
          </a:srgb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606539"/>
            <a:ext cx="3474720" cy="240031"/>
          </a:xfrm>
        </p:spPr>
        <p:txBody>
          <a:bodyPr anchor="ctr">
            <a:normAutofit fontScale="70000" lnSpcReduction="20000"/>
          </a:bodyPr>
          <a:lstStyle/>
          <a:p>
            <a:r>
              <a:rPr lang="en-US" sz="1600" dirty="0" smtClean="0">
                <a:latin typeface="Gill Sans" charset="0"/>
                <a:ea typeface="Gill Sans" charset="0"/>
                <a:cs typeface="Gill Sans" charset="0"/>
              </a:rPr>
              <a:t>Ziming Zhao, CSE 469 Computer and Network Forensics</a:t>
            </a:r>
            <a:endParaRPr lang="en-US" sz="1600" dirty="0">
              <a:latin typeface="Gill Sans" charset="0"/>
              <a:ea typeface="Gill Sans" charset="0"/>
              <a:cs typeface="Gill Sans"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98080" y="6523259"/>
            <a:ext cx="1554480" cy="334741"/>
          </a:xfrm>
          <a:prstGeom prst="rect">
            <a:avLst/>
          </a:prstGeom>
        </p:spPr>
      </p:pic>
      <p:sp>
        <p:nvSpPr>
          <p:cNvPr id="7" name="Subtitle 2"/>
          <p:cNvSpPr txBox="1">
            <a:spLocks/>
          </p:cNvSpPr>
          <p:nvPr/>
        </p:nvSpPr>
        <p:spPr>
          <a:xfrm>
            <a:off x="0" y="1415519"/>
            <a:ext cx="9144000" cy="196595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latin typeface="Gill Sans" charset="0"/>
                <a:ea typeface="Gill Sans" charset="0"/>
                <a:cs typeface="Gill Sans" charset="0"/>
              </a:rPr>
              <a:t>Computer and Network Forensics</a:t>
            </a:r>
            <a:endParaRPr lang="en-US" sz="4000" dirty="0">
              <a:latin typeface="Gill Sans" charset="0"/>
              <a:ea typeface="Gill Sans" charset="0"/>
              <a:cs typeface="Gill Sans" charset="0"/>
            </a:endParaRPr>
          </a:p>
        </p:txBody>
      </p:sp>
      <p:sp>
        <p:nvSpPr>
          <p:cNvPr id="8" name="Subtitle 2"/>
          <p:cNvSpPr txBox="1">
            <a:spLocks/>
          </p:cNvSpPr>
          <p:nvPr/>
        </p:nvSpPr>
        <p:spPr>
          <a:xfrm>
            <a:off x="1089660" y="3226470"/>
            <a:ext cx="6903720" cy="196595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solidFill>
                  <a:schemeClr val="bg2">
                    <a:lumMod val="50000"/>
                  </a:schemeClr>
                </a:solidFill>
                <a:latin typeface="Gill Sans" charset="0"/>
                <a:ea typeface="Gill Sans" charset="0"/>
                <a:cs typeface="Gill Sans" charset="0"/>
              </a:rPr>
              <a:t>CSE 469 - Computer and Network Forensics</a:t>
            </a:r>
          </a:p>
          <a:p>
            <a:r>
              <a:rPr lang="en-US" sz="2000" dirty="0" smtClean="0">
                <a:solidFill>
                  <a:schemeClr val="bg2">
                    <a:lumMod val="50000"/>
                  </a:schemeClr>
                </a:solidFill>
                <a:latin typeface="Gill Sans" charset="0"/>
                <a:ea typeface="Gill Sans" charset="0"/>
                <a:cs typeface="Gill Sans" charset="0"/>
              </a:rPr>
              <a:t>Spring 2017</a:t>
            </a:r>
          </a:p>
          <a:p>
            <a:r>
              <a:rPr lang="en-US" sz="2000" dirty="0" smtClean="0">
                <a:solidFill>
                  <a:schemeClr val="bg2">
                    <a:lumMod val="50000"/>
                  </a:schemeClr>
                </a:solidFill>
                <a:latin typeface="Gill Sans" charset="0"/>
                <a:ea typeface="Gill Sans" charset="0"/>
                <a:cs typeface="Gill Sans" charset="0"/>
              </a:rPr>
              <a:t>F 7:30AM – 10:15AM</a:t>
            </a:r>
          </a:p>
          <a:p>
            <a:r>
              <a:rPr lang="en-US" sz="2000" dirty="0" smtClean="0">
                <a:solidFill>
                  <a:schemeClr val="bg2">
                    <a:lumMod val="50000"/>
                  </a:schemeClr>
                </a:solidFill>
                <a:latin typeface="Gill Sans" charset="0"/>
                <a:ea typeface="Gill Sans" charset="0"/>
                <a:cs typeface="Gill Sans" charset="0"/>
              </a:rPr>
              <a:t>Tempe LSE 150</a:t>
            </a:r>
            <a:endParaRPr lang="en-US" sz="2000" dirty="0">
              <a:solidFill>
                <a:schemeClr val="bg2">
                  <a:lumMod val="50000"/>
                </a:schemeClr>
              </a:solidFill>
              <a:latin typeface="Gill Sans" charset="0"/>
              <a:ea typeface="Gill Sans" charset="0"/>
              <a:cs typeface="Gill Sans" charset="0"/>
            </a:endParaRPr>
          </a:p>
        </p:txBody>
      </p:sp>
    </p:spTree>
    <p:extLst>
      <p:ext uri="{BB962C8B-B14F-4D97-AF65-F5344CB8AC3E}">
        <p14:creationId xmlns:p14="http://schemas.microsoft.com/office/powerpoint/2010/main" val="93042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362200" y="2590800"/>
            <a:ext cx="457200" cy="2667000"/>
          </a:xfrm>
          <a:prstGeom prst="rect">
            <a:avLst/>
          </a:prstGeom>
          <a:solidFill>
            <a:schemeClr val="tx2">
              <a:lumMod val="20000"/>
              <a:lumOff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a:ea typeface="ＭＳ Ｐゴシック" charset="0"/>
              <a:cs typeface="ＭＳ Ｐゴシック" charset="0"/>
            </a:endParaRPr>
          </a:p>
        </p:txBody>
      </p:sp>
      <p:sp>
        <p:nvSpPr>
          <p:cNvPr id="5" name="TextBox 58"/>
          <p:cNvSpPr txBox="1">
            <a:spLocks noChangeArrowheads="1"/>
          </p:cNvSpPr>
          <p:nvPr/>
        </p:nvSpPr>
        <p:spPr bwMode="auto">
          <a:xfrm rot="5400000">
            <a:off x="1447006" y="3810794"/>
            <a:ext cx="2319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sz="1600"/>
              <a:t>Storage Media Analysis</a:t>
            </a:r>
          </a:p>
        </p:txBody>
      </p:sp>
      <p:sp>
        <p:nvSpPr>
          <p:cNvPr id="6" name="Can 59"/>
          <p:cNvSpPr>
            <a:spLocks noChangeArrowheads="1"/>
          </p:cNvSpPr>
          <p:nvPr/>
        </p:nvSpPr>
        <p:spPr bwMode="auto">
          <a:xfrm>
            <a:off x="2895600" y="1371600"/>
            <a:ext cx="2057400" cy="685800"/>
          </a:xfrm>
          <a:prstGeom prst="can">
            <a:avLst>
              <a:gd name="adj" fmla="val 25000"/>
            </a:avLst>
          </a:prstGeom>
          <a:solidFill>
            <a:srgbClr val="FF0000"/>
          </a:solidFill>
          <a:ln w="9525">
            <a:solidFill>
              <a:schemeClr val="tx1"/>
            </a:solidFill>
            <a:round/>
            <a:headEnd/>
            <a:tailEnd/>
          </a:ln>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a:t>   Hard Disk</a:t>
            </a:r>
          </a:p>
        </p:txBody>
      </p:sp>
      <p:cxnSp>
        <p:nvCxnSpPr>
          <p:cNvPr id="7" name="Elbow Connector 71"/>
          <p:cNvCxnSpPr>
            <a:cxnSpLocks noChangeShapeType="1"/>
          </p:cNvCxnSpPr>
          <p:nvPr/>
        </p:nvCxnSpPr>
        <p:spPr bwMode="auto">
          <a:xfrm rot="5400000">
            <a:off x="2990850" y="1657350"/>
            <a:ext cx="533400" cy="1333500"/>
          </a:xfrm>
          <a:prstGeom prst="bentConnector3">
            <a:avLst>
              <a:gd name="adj1" fmla="val 5000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 name="Shape 73"/>
          <p:cNvCxnSpPr>
            <a:cxnSpLocks noChangeShapeType="1"/>
          </p:cNvCxnSpPr>
          <p:nvPr/>
        </p:nvCxnSpPr>
        <p:spPr bwMode="auto">
          <a:xfrm rot="16200000" flipH="1">
            <a:off x="2305050" y="5543550"/>
            <a:ext cx="723900" cy="152400"/>
          </a:xfrm>
          <a:prstGeom prst="bentConnector2">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Hexagon 74"/>
          <p:cNvSpPr>
            <a:spLocks noChangeArrowheads="1"/>
          </p:cNvSpPr>
          <p:nvPr/>
        </p:nvSpPr>
        <p:spPr bwMode="auto">
          <a:xfrm>
            <a:off x="2743200" y="5715000"/>
            <a:ext cx="914400" cy="533400"/>
          </a:xfrm>
          <a:prstGeom prst="hexagon">
            <a:avLst>
              <a:gd name="adj" fmla="val 25000"/>
              <a:gd name="vf" fmla="val 115470"/>
            </a:avLst>
          </a:prstGeom>
          <a:solidFill>
            <a:schemeClr val="accent1"/>
          </a:solidFill>
          <a:ln w="9525">
            <a:solidFill>
              <a:schemeClr val="tx1"/>
            </a:solidFill>
            <a:round/>
            <a:headEnd/>
            <a:tailEnd/>
          </a:ln>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x-none" sz="1100"/>
              <a:t>Sectors of data</a:t>
            </a:r>
          </a:p>
        </p:txBody>
      </p:sp>
      <p:cxnSp>
        <p:nvCxnSpPr>
          <p:cNvPr id="10" name="Shape 77"/>
          <p:cNvCxnSpPr>
            <a:cxnSpLocks noChangeShapeType="1"/>
          </p:cNvCxnSpPr>
          <p:nvPr/>
        </p:nvCxnSpPr>
        <p:spPr bwMode="auto">
          <a:xfrm rot="5400000" flipH="1" flipV="1">
            <a:off x="2565400" y="4559300"/>
            <a:ext cx="1803400" cy="533400"/>
          </a:xfrm>
          <a:prstGeom prst="bentConnector2">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Rectangle 10"/>
          <p:cNvSpPr/>
          <p:nvPr/>
        </p:nvSpPr>
        <p:spPr bwMode="auto">
          <a:xfrm>
            <a:off x="3733800" y="2590800"/>
            <a:ext cx="457200" cy="2667000"/>
          </a:xfrm>
          <a:prstGeom prst="rect">
            <a:avLst/>
          </a:prstGeom>
          <a:solidFill>
            <a:schemeClr val="tx2">
              <a:lumMod val="20000"/>
              <a:lumOff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a:ea typeface="ＭＳ Ｐゴシック" charset="0"/>
              <a:cs typeface="ＭＳ Ｐゴシック" charset="0"/>
            </a:endParaRPr>
          </a:p>
        </p:txBody>
      </p:sp>
      <p:sp>
        <p:nvSpPr>
          <p:cNvPr id="12" name="TextBox 79"/>
          <p:cNvSpPr txBox="1">
            <a:spLocks noChangeArrowheads="1"/>
          </p:cNvSpPr>
          <p:nvPr/>
        </p:nvSpPr>
        <p:spPr bwMode="auto">
          <a:xfrm rot="5400000">
            <a:off x="3135312" y="3819526"/>
            <a:ext cx="168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sz="1600"/>
              <a:t>Volume Analysis</a:t>
            </a:r>
          </a:p>
        </p:txBody>
      </p:sp>
      <p:sp>
        <p:nvSpPr>
          <p:cNvPr id="13" name="Rectangle 12"/>
          <p:cNvSpPr/>
          <p:nvPr/>
        </p:nvSpPr>
        <p:spPr bwMode="auto">
          <a:xfrm>
            <a:off x="5638800" y="2590800"/>
            <a:ext cx="457200" cy="2667000"/>
          </a:xfrm>
          <a:prstGeom prst="rect">
            <a:avLst/>
          </a:prstGeom>
          <a:solidFill>
            <a:schemeClr val="tx2">
              <a:lumMod val="20000"/>
              <a:lumOff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a:ea typeface="ＭＳ Ｐゴシック" charset="0"/>
              <a:cs typeface="ＭＳ Ｐゴシック" charset="0"/>
            </a:endParaRPr>
          </a:p>
        </p:txBody>
      </p:sp>
      <p:sp>
        <p:nvSpPr>
          <p:cNvPr id="14" name="TextBox 81"/>
          <p:cNvSpPr txBox="1">
            <a:spLocks noChangeArrowheads="1"/>
          </p:cNvSpPr>
          <p:nvPr/>
        </p:nvSpPr>
        <p:spPr bwMode="auto">
          <a:xfrm rot="5400000">
            <a:off x="4853781" y="3909219"/>
            <a:ext cx="2058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sz="1600"/>
              <a:t>File System Analysis</a:t>
            </a:r>
          </a:p>
        </p:txBody>
      </p:sp>
      <p:sp>
        <p:nvSpPr>
          <p:cNvPr id="15" name="Hexagon 90"/>
          <p:cNvSpPr>
            <a:spLocks noChangeArrowheads="1"/>
          </p:cNvSpPr>
          <p:nvPr/>
        </p:nvSpPr>
        <p:spPr bwMode="auto">
          <a:xfrm>
            <a:off x="4114800" y="5715000"/>
            <a:ext cx="914400" cy="533400"/>
          </a:xfrm>
          <a:prstGeom prst="hexagon">
            <a:avLst>
              <a:gd name="adj" fmla="val 25000"/>
              <a:gd name="vf" fmla="val 115470"/>
            </a:avLst>
          </a:prstGeom>
          <a:solidFill>
            <a:schemeClr val="accent1"/>
          </a:solidFill>
          <a:ln w="9525">
            <a:solidFill>
              <a:schemeClr val="tx1"/>
            </a:solidFill>
            <a:round/>
            <a:headEnd/>
            <a:tailEnd/>
          </a:ln>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x-none" sz="1100"/>
              <a:t>Volume</a:t>
            </a:r>
          </a:p>
        </p:txBody>
      </p:sp>
      <p:sp>
        <p:nvSpPr>
          <p:cNvPr id="16" name="Hexagon 91"/>
          <p:cNvSpPr>
            <a:spLocks noChangeArrowheads="1"/>
          </p:cNvSpPr>
          <p:nvPr/>
        </p:nvSpPr>
        <p:spPr bwMode="auto">
          <a:xfrm>
            <a:off x="6629400" y="5715000"/>
            <a:ext cx="914400" cy="533400"/>
          </a:xfrm>
          <a:prstGeom prst="hexagon">
            <a:avLst>
              <a:gd name="adj" fmla="val 25000"/>
              <a:gd name="vf" fmla="val 115470"/>
            </a:avLst>
          </a:prstGeom>
          <a:solidFill>
            <a:schemeClr val="accent1"/>
          </a:solidFill>
          <a:ln w="9525">
            <a:solidFill>
              <a:schemeClr val="tx1"/>
            </a:solidFill>
            <a:round/>
            <a:headEnd/>
            <a:tailEnd/>
          </a:ln>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x-none" sz="1100"/>
              <a:t>File</a:t>
            </a:r>
          </a:p>
        </p:txBody>
      </p:sp>
      <p:cxnSp>
        <p:nvCxnSpPr>
          <p:cNvPr id="17" name="Shape 96"/>
          <p:cNvCxnSpPr>
            <a:cxnSpLocks noChangeShapeType="1"/>
          </p:cNvCxnSpPr>
          <p:nvPr/>
        </p:nvCxnSpPr>
        <p:spPr bwMode="auto">
          <a:xfrm rot="5400000" flipH="1" flipV="1">
            <a:off x="4171950" y="4248150"/>
            <a:ext cx="1790700" cy="1143000"/>
          </a:xfrm>
          <a:prstGeom prst="bentConnector2">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hape 98"/>
          <p:cNvCxnSpPr>
            <a:cxnSpLocks noChangeShapeType="1"/>
          </p:cNvCxnSpPr>
          <p:nvPr/>
        </p:nvCxnSpPr>
        <p:spPr bwMode="auto">
          <a:xfrm rot="16200000" flipH="1">
            <a:off x="3676650" y="5543550"/>
            <a:ext cx="723900" cy="152400"/>
          </a:xfrm>
          <a:prstGeom prst="bentConnector2">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hape 100"/>
          <p:cNvCxnSpPr>
            <a:cxnSpLocks noChangeShapeType="1"/>
          </p:cNvCxnSpPr>
          <p:nvPr/>
        </p:nvCxnSpPr>
        <p:spPr bwMode="auto">
          <a:xfrm>
            <a:off x="5867400" y="5257800"/>
            <a:ext cx="762000" cy="723900"/>
          </a:xfrm>
          <a:prstGeom prst="bentConnector3">
            <a:avLst>
              <a:gd name="adj1" fmla="val 15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Rectangle 2"/>
          <p:cNvSpPr>
            <a:spLocks noGrp="1" noChangeArrowheads="1"/>
          </p:cNvSpPr>
          <p:nvPr>
            <p:ph type="title"/>
          </p:nvPr>
        </p:nvSpPr>
        <p:spPr>
          <a:xfrm>
            <a:off x="628650" y="0"/>
            <a:ext cx="7886700" cy="1325563"/>
          </a:xfrm>
        </p:spPr>
        <p:txBody>
          <a:bodyPr/>
          <a:lstStyle/>
          <a:p>
            <a:pPr algn="ctr"/>
            <a:r>
              <a:rPr lang="en-US" altLang="x-none" dirty="0" smtClean="0"/>
              <a:t>Disk Forensics</a:t>
            </a:r>
            <a:endParaRPr lang="en-US" altLang="x-none" dirty="0"/>
          </a:p>
        </p:txBody>
      </p:sp>
    </p:spTree>
    <p:extLst>
      <p:ext uri="{BB962C8B-B14F-4D97-AF65-F5344CB8AC3E}">
        <p14:creationId xmlns:p14="http://schemas.microsoft.com/office/powerpoint/2010/main" val="268413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000">
                <a:solidFill>
                  <a:srgbClr val="FFFFFF"/>
                </a:solidFill>
                <a:latin typeface="Times New Roman" charset="0"/>
              </a:defRPr>
            </a:lvl1pPr>
            <a:lvl2pPr marL="742950" indent="-285750" eaLnBrk="0" hangingPunct="0">
              <a:defRPr sz="2000">
                <a:solidFill>
                  <a:srgbClr val="FFFFFF"/>
                </a:solidFill>
                <a:latin typeface="Times New Roman" charset="0"/>
              </a:defRPr>
            </a:lvl2pPr>
            <a:lvl3pPr marL="1143000" indent="-228600" eaLnBrk="0" hangingPunct="0">
              <a:defRPr sz="2000">
                <a:solidFill>
                  <a:srgbClr val="FFFFFF"/>
                </a:solidFill>
                <a:latin typeface="Times New Roman" charset="0"/>
              </a:defRPr>
            </a:lvl3pPr>
            <a:lvl4pPr marL="1600200" indent="-228600" eaLnBrk="0" hangingPunct="0">
              <a:defRPr sz="2000">
                <a:solidFill>
                  <a:srgbClr val="FFFFFF"/>
                </a:solidFill>
                <a:latin typeface="Times New Roman" charset="0"/>
              </a:defRPr>
            </a:lvl4pPr>
            <a:lvl5pPr marL="2057400" indent="-228600" eaLnBrk="0" hangingPunct="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eaLnBrk="1" hangingPunct="1"/>
            <a:fld id="{FC730870-BFB8-4544-879E-0CCDD0198F63}" type="slidenum">
              <a:rPr lang="en-US" altLang="x-none">
                <a:solidFill>
                  <a:srgbClr val="222222"/>
                </a:solidFill>
                <a:latin typeface="Arial" charset="0"/>
              </a:rPr>
              <a:pPr eaLnBrk="1" hangingPunct="1"/>
              <a:t>11</a:t>
            </a:fld>
            <a:endParaRPr lang="en-US" altLang="x-none">
              <a:solidFill>
                <a:srgbClr val="222222"/>
              </a:solidFill>
              <a:latin typeface="Arial" charset="0"/>
            </a:endParaRPr>
          </a:p>
        </p:txBody>
      </p:sp>
      <p:sp>
        <p:nvSpPr>
          <p:cNvPr id="51204" name="Rectangle 2"/>
          <p:cNvSpPr>
            <a:spLocks noGrp="1" noChangeArrowheads="1"/>
          </p:cNvSpPr>
          <p:nvPr>
            <p:ph type="title"/>
          </p:nvPr>
        </p:nvSpPr>
        <p:spPr/>
        <p:txBody>
          <a:bodyPr/>
          <a:lstStyle/>
          <a:p>
            <a:pPr algn="ctr"/>
            <a:r>
              <a:rPr lang="en-US" altLang="x-none" dirty="0"/>
              <a:t>Understanding </a:t>
            </a:r>
            <a:r>
              <a:rPr lang="en-US" altLang="x-none" dirty="0" smtClean="0"/>
              <a:t>Full Disk </a:t>
            </a:r>
            <a:r>
              <a:rPr lang="en-US" altLang="x-none" dirty="0"/>
              <a:t>Encryption</a:t>
            </a:r>
          </a:p>
        </p:txBody>
      </p:sp>
      <p:sp>
        <p:nvSpPr>
          <p:cNvPr id="51205" name="Rectangle 3"/>
          <p:cNvSpPr>
            <a:spLocks noGrp="1" noChangeArrowheads="1"/>
          </p:cNvSpPr>
          <p:nvPr>
            <p:ph type="body" idx="1"/>
          </p:nvPr>
        </p:nvSpPr>
        <p:spPr/>
        <p:txBody>
          <a:bodyPr/>
          <a:lstStyle/>
          <a:p>
            <a:r>
              <a:rPr lang="en-US" altLang="x-none"/>
              <a:t>In recent years, there has been more concern about loss of</a:t>
            </a:r>
          </a:p>
          <a:p>
            <a:pPr lvl="1"/>
            <a:r>
              <a:rPr lang="en-US" altLang="x-none" b="1"/>
              <a:t>Personal identity information (PII)</a:t>
            </a:r>
            <a:r>
              <a:rPr lang="en-US" altLang="x-none"/>
              <a:t> and trade secrets caused by computer theft</a:t>
            </a:r>
          </a:p>
          <a:p>
            <a:r>
              <a:rPr lang="en-US" altLang="x-none"/>
              <a:t>Of particular concern is the theft of laptop computers and other handheld devices</a:t>
            </a:r>
          </a:p>
          <a:p>
            <a:r>
              <a:rPr lang="en-US" altLang="x-none"/>
              <a:t>To help prevent loss of information, software vendors now provide whole disk encryption</a:t>
            </a:r>
          </a:p>
        </p:txBody>
      </p:sp>
    </p:spTree>
    <p:extLst>
      <p:ext uri="{BB962C8B-B14F-4D97-AF65-F5344CB8AC3E}">
        <p14:creationId xmlns:p14="http://schemas.microsoft.com/office/powerpoint/2010/main" val="161852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000">
                <a:solidFill>
                  <a:srgbClr val="FFFFFF"/>
                </a:solidFill>
                <a:latin typeface="Times New Roman" charset="0"/>
              </a:defRPr>
            </a:lvl1pPr>
            <a:lvl2pPr marL="742950" indent="-285750" eaLnBrk="0" hangingPunct="0">
              <a:defRPr sz="2000">
                <a:solidFill>
                  <a:srgbClr val="FFFFFF"/>
                </a:solidFill>
                <a:latin typeface="Times New Roman" charset="0"/>
              </a:defRPr>
            </a:lvl2pPr>
            <a:lvl3pPr marL="1143000" indent="-228600" eaLnBrk="0" hangingPunct="0">
              <a:defRPr sz="2000">
                <a:solidFill>
                  <a:srgbClr val="FFFFFF"/>
                </a:solidFill>
                <a:latin typeface="Times New Roman" charset="0"/>
              </a:defRPr>
            </a:lvl3pPr>
            <a:lvl4pPr marL="1600200" indent="-228600" eaLnBrk="0" hangingPunct="0">
              <a:defRPr sz="2000">
                <a:solidFill>
                  <a:srgbClr val="FFFFFF"/>
                </a:solidFill>
                <a:latin typeface="Times New Roman" charset="0"/>
              </a:defRPr>
            </a:lvl4pPr>
            <a:lvl5pPr marL="2057400" indent="-228600" eaLnBrk="0" hangingPunct="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eaLnBrk="1" hangingPunct="1"/>
            <a:fld id="{1998E52C-7171-F14E-9600-8EBD1A30982E}" type="slidenum">
              <a:rPr lang="en-US" altLang="x-none">
                <a:solidFill>
                  <a:srgbClr val="222222"/>
                </a:solidFill>
                <a:latin typeface="Arial" charset="0"/>
              </a:rPr>
              <a:pPr eaLnBrk="1" hangingPunct="1"/>
              <a:t>12</a:t>
            </a:fld>
            <a:endParaRPr lang="en-US" altLang="x-none">
              <a:solidFill>
                <a:srgbClr val="222222"/>
              </a:solidFill>
              <a:latin typeface="Arial" charset="0"/>
            </a:endParaRPr>
          </a:p>
        </p:txBody>
      </p:sp>
      <p:sp>
        <p:nvSpPr>
          <p:cNvPr id="52228" name="Rectangle 2"/>
          <p:cNvSpPr>
            <a:spLocks noGrp="1" noChangeArrowheads="1"/>
          </p:cNvSpPr>
          <p:nvPr>
            <p:ph type="title"/>
          </p:nvPr>
        </p:nvSpPr>
        <p:spPr/>
        <p:txBody>
          <a:bodyPr/>
          <a:lstStyle/>
          <a:p>
            <a:pPr algn="ctr"/>
            <a:r>
              <a:rPr lang="en-US" altLang="x-none" dirty="0"/>
              <a:t>Understanding </a:t>
            </a:r>
            <a:r>
              <a:rPr lang="en-US" altLang="x-none" dirty="0" smtClean="0"/>
              <a:t>Full Disk Encryption</a:t>
            </a:r>
            <a:endParaRPr lang="en-US" altLang="x-none" dirty="0"/>
          </a:p>
        </p:txBody>
      </p:sp>
      <p:sp>
        <p:nvSpPr>
          <p:cNvPr id="52229" name="Rectangle 3"/>
          <p:cNvSpPr>
            <a:spLocks noGrp="1" noChangeArrowheads="1"/>
          </p:cNvSpPr>
          <p:nvPr>
            <p:ph type="body" idx="1"/>
          </p:nvPr>
        </p:nvSpPr>
        <p:spPr/>
        <p:txBody>
          <a:bodyPr/>
          <a:lstStyle/>
          <a:p>
            <a:r>
              <a:rPr lang="en-US" altLang="x-none"/>
              <a:t>Current whole disk encryption tools offer the following features:</a:t>
            </a:r>
          </a:p>
          <a:p>
            <a:pPr lvl="1"/>
            <a:r>
              <a:rPr lang="en-US" altLang="x-none"/>
              <a:t>Preboot authentication</a:t>
            </a:r>
          </a:p>
          <a:p>
            <a:pPr lvl="1"/>
            <a:r>
              <a:rPr lang="en-US" altLang="x-none"/>
              <a:t>Full or partial disk encryption with secure hibernation</a:t>
            </a:r>
          </a:p>
          <a:p>
            <a:pPr lvl="1"/>
            <a:r>
              <a:rPr lang="en-US" altLang="x-none"/>
              <a:t>Advanced encryption algorithms</a:t>
            </a:r>
          </a:p>
          <a:p>
            <a:pPr lvl="1"/>
            <a:r>
              <a:rPr lang="en-US" altLang="x-none"/>
              <a:t>Key management function</a:t>
            </a:r>
          </a:p>
          <a:p>
            <a:pPr lvl="1"/>
            <a:r>
              <a:rPr lang="en-US" altLang="x-none"/>
              <a:t>A </a:t>
            </a:r>
            <a:r>
              <a:rPr lang="en-US" altLang="x-none" b="1"/>
              <a:t>Trusted Platform Module (TPM)</a:t>
            </a:r>
            <a:r>
              <a:rPr lang="en-US" altLang="x-none"/>
              <a:t> microchip to generate encryption keys and authenticate logins</a:t>
            </a:r>
          </a:p>
          <a:p>
            <a:pPr lvl="1"/>
            <a:endParaRPr lang="en-US" altLang="x-none"/>
          </a:p>
        </p:txBody>
      </p:sp>
    </p:spTree>
    <p:extLst>
      <p:ext uri="{BB962C8B-B14F-4D97-AF65-F5344CB8AC3E}">
        <p14:creationId xmlns:p14="http://schemas.microsoft.com/office/powerpoint/2010/main" val="31527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000">
                <a:solidFill>
                  <a:srgbClr val="FFFFFF"/>
                </a:solidFill>
                <a:latin typeface="Times New Roman" charset="0"/>
              </a:defRPr>
            </a:lvl1pPr>
            <a:lvl2pPr marL="742950" indent="-285750" eaLnBrk="0" hangingPunct="0">
              <a:defRPr sz="2000">
                <a:solidFill>
                  <a:srgbClr val="FFFFFF"/>
                </a:solidFill>
                <a:latin typeface="Times New Roman" charset="0"/>
              </a:defRPr>
            </a:lvl2pPr>
            <a:lvl3pPr marL="1143000" indent="-228600" eaLnBrk="0" hangingPunct="0">
              <a:defRPr sz="2000">
                <a:solidFill>
                  <a:srgbClr val="FFFFFF"/>
                </a:solidFill>
                <a:latin typeface="Times New Roman" charset="0"/>
              </a:defRPr>
            </a:lvl3pPr>
            <a:lvl4pPr marL="1600200" indent="-228600" eaLnBrk="0" hangingPunct="0">
              <a:defRPr sz="2000">
                <a:solidFill>
                  <a:srgbClr val="FFFFFF"/>
                </a:solidFill>
                <a:latin typeface="Times New Roman" charset="0"/>
              </a:defRPr>
            </a:lvl4pPr>
            <a:lvl5pPr marL="2057400" indent="-228600" eaLnBrk="0" hangingPunct="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eaLnBrk="1" hangingPunct="1"/>
            <a:fld id="{7A907639-DEB7-B949-8CCB-1DD39516B01F}" type="slidenum">
              <a:rPr lang="en-US" altLang="x-none">
                <a:solidFill>
                  <a:srgbClr val="222222"/>
                </a:solidFill>
                <a:latin typeface="Arial" charset="0"/>
              </a:rPr>
              <a:pPr eaLnBrk="1" hangingPunct="1"/>
              <a:t>13</a:t>
            </a:fld>
            <a:endParaRPr lang="en-US" altLang="x-none">
              <a:solidFill>
                <a:srgbClr val="222222"/>
              </a:solidFill>
              <a:latin typeface="Arial" charset="0"/>
            </a:endParaRPr>
          </a:p>
        </p:txBody>
      </p:sp>
      <p:sp>
        <p:nvSpPr>
          <p:cNvPr id="53252" name="Rectangle 2"/>
          <p:cNvSpPr>
            <a:spLocks noGrp="1" noChangeArrowheads="1"/>
          </p:cNvSpPr>
          <p:nvPr>
            <p:ph type="title"/>
          </p:nvPr>
        </p:nvSpPr>
        <p:spPr/>
        <p:txBody>
          <a:bodyPr/>
          <a:lstStyle/>
          <a:p>
            <a:pPr algn="ctr"/>
            <a:r>
              <a:rPr lang="en-US" altLang="x-none" dirty="0"/>
              <a:t>Understanding </a:t>
            </a:r>
            <a:r>
              <a:rPr lang="en-US" altLang="x-none" dirty="0" smtClean="0"/>
              <a:t>Full Disk Encryption</a:t>
            </a:r>
            <a:endParaRPr lang="en-US" altLang="x-none" dirty="0"/>
          </a:p>
        </p:txBody>
      </p:sp>
      <p:sp>
        <p:nvSpPr>
          <p:cNvPr id="53253" name="Rectangle 3"/>
          <p:cNvSpPr>
            <a:spLocks noGrp="1" noChangeArrowheads="1"/>
          </p:cNvSpPr>
          <p:nvPr>
            <p:ph type="body" idx="1"/>
          </p:nvPr>
        </p:nvSpPr>
        <p:spPr/>
        <p:txBody>
          <a:bodyPr/>
          <a:lstStyle/>
          <a:p>
            <a:r>
              <a:rPr lang="en-US" altLang="x-none"/>
              <a:t>Whole disk encryption tools encrypt each sector of a drive separately</a:t>
            </a:r>
          </a:p>
          <a:p>
            <a:r>
              <a:rPr lang="en-US" altLang="x-none"/>
              <a:t>Many of these tools encrypt the drive’s boot sector </a:t>
            </a:r>
          </a:p>
          <a:p>
            <a:pPr lvl="1"/>
            <a:r>
              <a:rPr lang="en-US" altLang="x-none"/>
              <a:t>To prevent any efforts to bypass the secured drive’s partition</a:t>
            </a:r>
          </a:p>
          <a:p>
            <a:r>
              <a:rPr lang="en-US" altLang="x-none"/>
              <a:t>To examine an encrypted drive, decrypt it first</a:t>
            </a:r>
          </a:p>
          <a:p>
            <a:pPr lvl="1"/>
            <a:r>
              <a:rPr lang="en-US" altLang="x-none"/>
              <a:t>Run a vendor-specific program to decrypt the drive</a:t>
            </a:r>
          </a:p>
        </p:txBody>
      </p:sp>
    </p:spTree>
    <p:extLst>
      <p:ext uri="{BB962C8B-B14F-4D97-AF65-F5344CB8AC3E}">
        <p14:creationId xmlns:p14="http://schemas.microsoft.com/office/powerpoint/2010/main" val="99249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000">
                <a:solidFill>
                  <a:srgbClr val="FFFFFF"/>
                </a:solidFill>
                <a:latin typeface="Times New Roman" charset="0"/>
              </a:defRPr>
            </a:lvl1pPr>
            <a:lvl2pPr marL="742950" indent="-285750" eaLnBrk="0" hangingPunct="0">
              <a:defRPr sz="2000">
                <a:solidFill>
                  <a:srgbClr val="FFFFFF"/>
                </a:solidFill>
                <a:latin typeface="Times New Roman" charset="0"/>
              </a:defRPr>
            </a:lvl2pPr>
            <a:lvl3pPr marL="1143000" indent="-228600" eaLnBrk="0" hangingPunct="0">
              <a:defRPr sz="2000">
                <a:solidFill>
                  <a:srgbClr val="FFFFFF"/>
                </a:solidFill>
                <a:latin typeface="Times New Roman" charset="0"/>
              </a:defRPr>
            </a:lvl3pPr>
            <a:lvl4pPr marL="1600200" indent="-228600" eaLnBrk="0" hangingPunct="0">
              <a:defRPr sz="2000">
                <a:solidFill>
                  <a:srgbClr val="FFFFFF"/>
                </a:solidFill>
                <a:latin typeface="Times New Roman" charset="0"/>
              </a:defRPr>
            </a:lvl4pPr>
            <a:lvl5pPr marL="2057400" indent="-228600" eaLnBrk="0" hangingPunct="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eaLnBrk="1" hangingPunct="1"/>
            <a:fld id="{B561AAAD-68F0-6F42-BF63-8DF687825883}" type="slidenum">
              <a:rPr lang="en-US" altLang="x-none">
                <a:solidFill>
                  <a:srgbClr val="222222"/>
                </a:solidFill>
                <a:latin typeface="Arial" charset="0"/>
              </a:rPr>
              <a:pPr eaLnBrk="1" hangingPunct="1"/>
              <a:t>14</a:t>
            </a:fld>
            <a:endParaRPr lang="en-US" altLang="x-none">
              <a:solidFill>
                <a:srgbClr val="222222"/>
              </a:solidFill>
              <a:latin typeface="Arial" charset="0"/>
            </a:endParaRPr>
          </a:p>
        </p:txBody>
      </p:sp>
      <p:sp>
        <p:nvSpPr>
          <p:cNvPr id="54276" name="Rectangle 2"/>
          <p:cNvSpPr>
            <a:spLocks noGrp="1" noChangeArrowheads="1"/>
          </p:cNvSpPr>
          <p:nvPr>
            <p:ph type="title"/>
          </p:nvPr>
        </p:nvSpPr>
        <p:spPr/>
        <p:txBody>
          <a:bodyPr/>
          <a:lstStyle/>
          <a:p>
            <a:pPr algn="ctr"/>
            <a:r>
              <a:rPr lang="en-US" altLang="x-none" dirty="0" smtClean="0"/>
              <a:t>Microsoft </a:t>
            </a:r>
            <a:r>
              <a:rPr lang="en-US" altLang="x-none" dirty="0"/>
              <a:t>BitLocker</a:t>
            </a:r>
          </a:p>
        </p:txBody>
      </p:sp>
      <p:sp>
        <p:nvSpPr>
          <p:cNvPr id="54277" name="Rectangle 3"/>
          <p:cNvSpPr>
            <a:spLocks noGrp="1" noChangeArrowheads="1"/>
          </p:cNvSpPr>
          <p:nvPr>
            <p:ph type="body" idx="1"/>
          </p:nvPr>
        </p:nvSpPr>
        <p:spPr>
          <a:xfrm>
            <a:off x="533400" y="1752600"/>
            <a:ext cx="8077200" cy="4267200"/>
          </a:xfrm>
        </p:spPr>
        <p:txBody>
          <a:bodyPr/>
          <a:lstStyle/>
          <a:p>
            <a:r>
              <a:rPr lang="en-US" altLang="x-none" dirty="0" smtClean="0"/>
              <a:t>Hardware </a:t>
            </a:r>
            <a:r>
              <a:rPr lang="en-US" altLang="x-none" dirty="0"/>
              <a:t>and software requirements</a:t>
            </a:r>
          </a:p>
          <a:p>
            <a:pPr lvl="1"/>
            <a:r>
              <a:rPr lang="en-US" altLang="x-none" dirty="0"/>
              <a:t>A computer capable of running Windows Vista</a:t>
            </a:r>
          </a:p>
          <a:p>
            <a:pPr lvl="1"/>
            <a:r>
              <a:rPr lang="en-US" altLang="x-none" dirty="0"/>
              <a:t>The TPM microchip, version 1.2 or newer</a:t>
            </a:r>
          </a:p>
          <a:p>
            <a:pPr lvl="1"/>
            <a:r>
              <a:rPr lang="en-US" altLang="x-none" dirty="0"/>
              <a:t>A computer BIOS compliant with Trusted Computing Group (TCG)</a:t>
            </a:r>
          </a:p>
          <a:p>
            <a:pPr lvl="1"/>
            <a:r>
              <a:rPr lang="en-US" altLang="x-none" dirty="0"/>
              <a:t>Two NTFS partitions</a:t>
            </a:r>
          </a:p>
          <a:p>
            <a:pPr lvl="1"/>
            <a:r>
              <a:rPr lang="en-US" altLang="x-none" dirty="0"/>
              <a:t>The BIOS configured so that the hard drive boots first before checking other bootable peripherals</a:t>
            </a:r>
          </a:p>
        </p:txBody>
      </p:sp>
    </p:spTree>
    <p:extLst>
      <p:ext uri="{BB962C8B-B14F-4D97-AF65-F5344CB8AC3E}">
        <p14:creationId xmlns:p14="http://schemas.microsoft.com/office/powerpoint/2010/main" val="142640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000">
                <a:solidFill>
                  <a:srgbClr val="FFFFFF"/>
                </a:solidFill>
                <a:latin typeface="Times New Roman" charset="0"/>
              </a:defRPr>
            </a:lvl1pPr>
            <a:lvl2pPr marL="742950" indent="-285750" eaLnBrk="0" hangingPunct="0">
              <a:defRPr sz="2000">
                <a:solidFill>
                  <a:srgbClr val="FFFFFF"/>
                </a:solidFill>
                <a:latin typeface="Times New Roman" charset="0"/>
              </a:defRPr>
            </a:lvl2pPr>
            <a:lvl3pPr marL="1143000" indent="-228600" eaLnBrk="0" hangingPunct="0">
              <a:defRPr sz="2000">
                <a:solidFill>
                  <a:srgbClr val="FFFFFF"/>
                </a:solidFill>
                <a:latin typeface="Times New Roman" charset="0"/>
              </a:defRPr>
            </a:lvl3pPr>
            <a:lvl4pPr marL="1600200" indent="-228600" eaLnBrk="0" hangingPunct="0">
              <a:defRPr sz="2000">
                <a:solidFill>
                  <a:srgbClr val="FFFFFF"/>
                </a:solidFill>
                <a:latin typeface="Times New Roman" charset="0"/>
              </a:defRPr>
            </a:lvl4pPr>
            <a:lvl5pPr marL="2057400" indent="-228600" eaLnBrk="0" hangingPunct="0">
              <a:defRPr sz="2000">
                <a:solidFill>
                  <a:srgbClr val="FFFFFF"/>
                </a:solidFill>
                <a:latin typeface="Times New Roman" charset="0"/>
              </a:defRPr>
            </a:lvl5pPr>
            <a:lvl6pPr marL="2514600" indent="-228600" eaLnBrk="0" fontAlgn="base" hangingPunct="0">
              <a:spcBef>
                <a:spcPct val="0"/>
              </a:spcBef>
              <a:spcAft>
                <a:spcPct val="0"/>
              </a:spcAft>
              <a:defRPr sz="2000">
                <a:solidFill>
                  <a:srgbClr val="FFFFFF"/>
                </a:solidFill>
                <a:latin typeface="Times New Roman" charset="0"/>
              </a:defRPr>
            </a:lvl6pPr>
            <a:lvl7pPr marL="2971800" indent="-228600" eaLnBrk="0" fontAlgn="base" hangingPunct="0">
              <a:spcBef>
                <a:spcPct val="0"/>
              </a:spcBef>
              <a:spcAft>
                <a:spcPct val="0"/>
              </a:spcAft>
              <a:defRPr sz="2000">
                <a:solidFill>
                  <a:srgbClr val="FFFFFF"/>
                </a:solidFill>
                <a:latin typeface="Times New Roman" charset="0"/>
              </a:defRPr>
            </a:lvl7pPr>
            <a:lvl8pPr marL="3429000" indent="-228600" eaLnBrk="0" fontAlgn="base" hangingPunct="0">
              <a:spcBef>
                <a:spcPct val="0"/>
              </a:spcBef>
              <a:spcAft>
                <a:spcPct val="0"/>
              </a:spcAft>
              <a:defRPr sz="2000">
                <a:solidFill>
                  <a:srgbClr val="FFFFFF"/>
                </a:solidFill>
                <a:latin typeface="Times New Roman" charset="0"/>
              </a:defRPr>
            </a:lvl8pPr>
            <a:lvl9pPr marL="3886200" indent="-228600" eaLnBrk="0" fontAlgn="base" hangingPunct="0">
              <a:spcBef>
                <a:spcPct val="0"/>
              </a:spcBef>
              <a:spcAft>
                <a:spcPct val="0"/>
              </a:spcAft>
              <a:defRPr sz="2000">
                <a:solidFill>
                  <a:srgbClr val="FFFFFF"/>
                </a:solidFill>
                <a:latin typeface="Times New Roman" charset="0"/>
              </a:defRPr>
            </a:lvl9pPr>
          </a:lstStyle>
          <a:p>
            <a:pPr eaLnBrk="1" hangingPunct="1"/>
            <a:fld id="{769BF220-CB0C-B441-89AF-B8DFBA900205}" type="slidenum">
              <a:rPr lang="en-US" altLang="x-none">
                <a:solidFill>
                  <a:srgbClr val="222222"/>
                </a:solidFill>
                <a:latin typeface="Arial" charset="0"/>
              </a:rPr>
              <a:pPr eaLnBrk="1" hangingPunct="1"/>
              <a:t>15</a:t>
            </a:fld>
            <a:endParaRPr lang="en-US" altLang="x-none">
              <a:solidFill>
                <a:srgbClr val="222222"/>
              </a:solidFill>
              <a:latin typeface="Arial" charset="0"/>
            </a:endParaRPr>
          </a:p>
        </p:txBody>
      </p:sp>
      <p:sp>
        <p:nvSpPr>
          <p:cNvPr id="55300" name="Rectangle 2"/>
          <p:cNvSpPr>
            <a:spLocks noGrp="1" noChangeArrowheads="1"/>
          </p:cNvSpPr>
          <p:nvPr>
            <p:ph type="title"/>
          </p:nvPr>
        </p:nvSpPr>
        <p:spPr/>
        <p:txBody>
          <a:bodyPr/>
          <a:lstStyle/>
          <a:p>
            <a:pPr algn="ctr"/>
            <a:r>
              <a:rPr lang="en-US" altLang="x-none" dirty="0" smtClean="0"/>
              <a:t>Other Disk </a:t>
            </a:r>
            <a:r>
              <a:rPr lang="en-US" altLang="x-none" dirty="0"/>
              <a:t>Encryption Tools</a:t>
            </a:r>
          </a:p>
        </p:txBody>
      </p:sp>
      <p:sp>
        <p:nvSpPr>
          <p:cNvPr id="55301" name="Rectangle 3"/>
          <p:cNvSpPr>
            <a:spLocks noGrp="1" noChangeArrowheads="1"/>
          </p:cNvSpPr>
          <p:nvPr>
            <p:ph type="body" idx="1"/>
          </p:nvPr>
        </p:nvSpPr>
        <p:spPr>
          <a:xfrm>
            <a:off x="533400" y="1752600"/>
            <a:ext cx="8077200" cy="4267200"/>
          </a:xfrm>
        </p:spPr>
        <p:txBody>
          <a:bodyPr/>
          <a:lstStyle/>
          <a:p>
            <a:r>
              <a:rPr lang="en-US" altLang="x-none"/>
              <a:t>Some available third-party WDE utilities:</a:t>
            </a:r>
          </a:p>
          <a:p>
            <a:pPr lvl="1"/>
            <a:r>
              <a:rPr lang="en-US" altLang="x-none"/>
              <a:t>PGP Whole Disk Encryption</a:t>
            </a:r>
          </a:p>
          <a:p>
            <a:pPr lvl="1"/>
            <a:r>
              <a:rPr lang="en-US" altLang="x-none"/>
              <a:t>Voltage SecureDisk</a:t>
            </a:r>
          </a:p>
          <a:p>
            <a:pPr lvl="1"/>
            <a:r>
              <a:rPr lang="en-US" altLang="x-none"/>
              <a:t>Utimaco SafeGuard Easy</a:t>
            </a:r>
          </a:p>
          <a:p>
            <a:pPr lvl="1"/>
            <a:r>
              <a:rPr lang="en-US" altLang="x-none"/>
              <a:t>Jetico BestCrypt Volume Encryption</a:t>
            </a:r>
          </a:p>
          <a:p>
            <a:pPr lvl="1"/>
            <a:r>
              <a:rPr lang="en-US" altLang="x-none"/>
              <a:t>SoftWinter Sentry 2020 for Windows XP</a:t>
            </a:r>
          </a:p>
          <a:p>
            <a:r>
              <a:rPr lang="en-US" altLang="x-none"/>
              <a:t>Some available open-source encryption tools:</a:t>
            </a:r>
          </a:p>
          <a:p>
            <a:pPr lvl="1"/>
            <a:r>
              <a:rPr lang="en-US" altLang="x-none"/>
              <a:t>TrueCrypt</a:t>
            </a:r>
          </a:p>
          <a:p>
            <a:pPr lvl="1"/>
            <a:r>
              <a:rPr lang="en-US" altLang="x-none"/>
              <a:t>CrossCrypt</a:t>
            </a:r>
          </a:p>
          <a:p>
            <a:pPr lvl="1"/>
            <a:r>
              <a:rPr lang="en-US" altLang="x-none"/>
              <a:t>FreeOTFE</a:t>
            </a:r>
          </a:p>
        </p:txBody>
      </p:sp>
    </p:spTree>
    <p:extLst>
      <p:ext uri="{BB962C8B-B14F-4D97-AF65-F5344CB8AC3E}">
        <p14:creationId xmlns:p14="http://schemas.microsoft.com/office/powerpoint/2010/main" val="114565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altLang="x-none" dirty="0"/>
              <a:t>What is </a:t>
            </a:r>
            <a:r>
              <a:rPr lang="en-US" altLang="x-none" dirty="0" smtClean="0"/>
              <a:t>BitLocker</a:t>
            </a:r>
            <a:endParaRPr lang="en-US" altLang="x-none" dirty="0"/>
          </a:p>
        </p:txBody>
      </p:sp>
      <p:sp>
        <p:nvSpPr>
          <p:cNvPr id="51203" name="Rectangle 3"/>
          <p:cNvSpPr>
            <a:spLocks noGrp="1" noChangeArrowheads="1"/>
          </p:cNvSpPr>
          <p:nvPr>
            <p:ph type="body" idx="1"/>
          </p:nvPr>
        </p:nvSpPr>
        <p:spPr/>
        <p:txBody>
          <a:bodyPr/>
          <a:lstStyle/>
          <a:p>
            <a:r>
              <a:rPr lang="en-US" altLang="x-none" sz="2800"/>
              <a:t>Full Disk encryption (FDE)</a:t>
            </a:r>
          </a:p>
          <a:p>
            <a:r>
              <a:rPr lang="en-US" altLang="x-none" sz="2800"/>
              <a:t>Can be used with/without aTrusted Platform Chip (TPC)</a:t>
            </a:r>
          </a:p>
          <a:p>
            <a:r>
              <a:rPr lang="en-US" altLang="x-none" sz="2800"/>
              <a:t>Included on Windows Vista, both Ultimate and Enterprise versions and on Windows Server 2008</a:t>
            </a:r>
          </a:p>
          <a:p>
            <a:r>
              <a:rPr lang="en-US" altLang="x-none" sz="2800"/>
              <a:t>Has AES encryption with a 128 key in  Cipher Block Chaining (CBC) mode</a:t>
            </a:r>
          </a:p>
          <a:p>
            <a:r>
              <a:rPr lang="en-US" altLang="x-none" sz="2800"/>
              <a:t>Uses an Elephant Diffuser for additional security</a:t>
            </a:r>
          </a:p>
        </p:txBody>
      </p:sp>
    </p:spTree>
    <p:extLst>
      <p:ext uri="{BB962C8B-B14F-4D97-AF65-F5344CB8AC3E}">
        <p14:creationId xmlns:p14="http://schemas.microsoft.com/office/powerpoint/2010/main" val="1249889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ctr"/>
            <a:r>
              <a:rPr lang="en-US" altLang="x-none" dirty="0"/>
              <a:t>3 Modes of BitLocker</a:t>
            </a:r>
          </a:p>
        </p:txBody>
      </p:sp>
      <p:sp>
        <p:nvSpPr>
          <p:cNvPr id="90115" name="Rectangle 3"/>
          <p:cNvSpPr>
            <a:spLocks noGrp="1" noChangeArrowheads="1"/>
          </p:cNvSpPr>
          <p:nvPr>
            <p:ph type="body" idx="1"/>
          </p:nvPr>
        </p:nvSpPr>
        <p:spPr>
          <a:xfrm>
            <a:off x="661988" y="1267322"/>
            <a:ext cx="7772400" cy="4953000"/>
          </a:xfrm>
        </p:spPr>
        <p:txBody>
          <a:bodyPr>
            <a:noAutofit/>
          </a:bodyPr>
          <a:lstStyle/>
          <a:p>
            <a:pPr>
              <a:lnSpc>
                <a:spcPct val="80000"/>
              </a:lnSpc>
            </a:pPr>
            <a:r>
              <a:rPr lang="en-US" altLang="x-none" sz="2000" b="1" u="sng" dirty="0"/>
              <a:t>Transparent operation mode</a:t>
            </a:r>
            <a:r>
              <a:rPr lang="en-US" altLang="x-none" sz="2000" dirty="0"/>
              <a:t>: Requires a Trusted Platform Module (TPM) 1.2 hardware chip with built-in encryption key. The key used for the disk encryption is sealed (encrypted) by the TPM chip and will only be released to the OS loader code if the early boot files appear to be unmodified. </a:t>
            </a:r>
          </a:p>
          <a:p>
            <a:pPr>
              <a:lnSpc>
                <a:spcPct val="80000"/>
              </a:lnSpc>
            </a:pPr>
            <a:r>
              <a:rPr lang="en-US" altLang="x-none" sz="2000" b="1" u="sng" dirty="0"/>
              <a:t>User authentication mode</a:t>
            </a:r>
            <a:r>
              <a:rPr lang="en-US" altLang="x-none" sz="2000" dirty="0"/>
              <a:t>: User provides pre-boot PIN to boot the OS. </a:t>
            </a:r>
          </a:p>
          <a:p>
            <a:pPr>
              <a:lnSpc>
                <a:spcPct val="80000"/>
              </a:lnSpc>
            </a:pPr>
            <a:endParaRPr lang="en-US" altLang="x-none" sz="2000" dirty="0"/>
          </a:p>
          <a:p>
            <a:pPr>
              <a:lnSpc>
                <a:spcPct val="80000"/>
              </a:lnSpc>
            </a:pPr>
            <a:r>
              <a:rPr lang="en-US" altLang="x-none" sz="2000" b="1" u="sng" dirty="0"/>
              <a:t>USB Key</a:t>
            </a:r>
            <a:r>
              <a:rPr lang="en-US" altLang="x-none" sz="2000" dirty="0"/>
              <a:t>: (No TPM needed) Must use jump drive that contains a startup key to be able to boot the OS. (provided that the BIOS can read a jump drive before running the OS) </a:t>
            </a:r>
          </a:p>
          <a:p>
            <a:pPr>
              <a:lnSpc>
                <a:spcPct val="80000"/>
              </a:lnSpc>
            </a:pPr>
            <a:endParaRPr lang="en-US" altLang="x-none" sz="2000" dirty="0"/>
          </a:p>
          <a:p>
            <a:pPr>
              <a:lnSpc>
                <a:spcPct val="80000"/>
              </a:lnSpc>
            </a:pPr>
            <a:r>
              <a:rPr lang="en-US" altLang="x-none" sz="2000" dirty="0" smtClean="0"/>
              <a:t>TPM</a:t>
            </a:r>
            <a:r>
              <a:rPr lang="en-US" altLang="x-none" sz="2000" dirty="0" smtClean="0">
                <a:sym typeface="Wingdings" charset="2"/>
              </a:rPr>
              <a:t> </a:t>
            </a:r>
            <a:endParaRPr lang="en-US" altLang="x-none" sz="2000" dirty="0"/>
          </a:p>
          <a:p>
            <a:pPr>
              <a:lnSpc>
                <a:spcPct val="80000"/>
              </a:lnSpc>
            </a:pPr>
            <a:r>
              <a:rPr lang="en-US" altLang="x-none" sz="2000" dirty="0"/>
              <a:t>TPM + PIN </a:t>
            </a:r>
          </a:p>
          <a:p>
            <a:pPr>
              <a:lnSpc>
                <a:spcPct val="80000"/>
              </a:lnSpc>
            </a:pPr>
            <a:r>
              <a:rPr lang="en-US" altLang="x-none" sz="2000" dirty="0"/>
              <a:t>TPM + PIN + USB Key </a:t>
            </a:r>
          </a:p>
          <a:p>
            <a:pPr>
              <a:lnSpc>
                <a:spcPct val="80000"/>
              </a:lnSpc>
            </a:pPr>
            <a:r>
              <a:rPr lang="en-US" altLang="x-none" sz="2000" dirty="0"/>
              <a:t>TPM + USB Key </a:t>
            </a:r>
          </a:p>
          <a:p>
            <a:pPr>
              <a:lnSpc>
                <a:spcPct val="80000"/>
              </a:lnSpc>
            </a:pPr>
            <a:r>
              <a:rPr lang="en-US" altLang="x-none" sz="2000" dirty="0"/>
              <a:t>USB Key </a:t>
            </a:r>
          </a:p>
          <a:p>
            <a:pPr>
              <a:lnSpc>
                <a:spcPct val="80000"/>
              </a:lnSpc>
            </a:pPr>
            <a:endParaRPr lang="en-US" altLang="x-none" sz="2000" dirty="0"/>
          </a:p>
        </p:txBody>
      </p:sp>
    </p:spTree>
    <p:extLst>
      <p:ext uri="{BB962C8B-B14F-4D97-AF65-F5344CB8AC3E}">
        <p14:creationId xmlns:p14="http://schemas.microsoft.com/office/powerpoint/2010/main" val="39409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86853" y="0"/>
            <a:ext cx="7086600" cy="1447800"/>
          </a:xfrm>
        </p:spPr>
        <p:txBody>
          <a:bodyPr/>
          <a:lstStyle/>
          <a:p>
            <a:pPr algn="ctr"/>
            <a:r>
              <a:rPr lang="en-US" altLang="x-none" dirty="0"/>
              <a:t>Trusted </a:t>
            </a:r>
            <a:r>
              <a:rPr lang="en-US" altLang="x-none"/>
              <a:t>Platform </a:t>
            </a:r>
            <a:r>
              <a:rPr lang="en-US" altLang="x-none" smtClean="0"/>
              <a:t>Module </a:t>
            </a:r>
            <a:r>
              <a:rPr lang="en-US" altLang="x-none" dirty="0" smtClean="0"/>
              <a:t>(TPM)</a:t>
            </a:r>
            <a:endParaRPr lang="en-US" altLang="x-none" dirty="0"/>
          </a:p>
        </p:txBody>
      </p:sp>
      <p:pic>
        <p:nvPicPr>
          <p:cNvPr id="75783" name="Picture 7" descr="tpM1"/>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57664" y="1077320"/>
            <a:ext cx="4616115" cy="3826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Grp="1" noChangeArrowheads="1"/>
          </p:cNvSpPr>
          <p:nvPr>
            <p:ph type="body" idx="1"/>
          </p:nvPr>
        </p:nvSpPr>
        <p:spPr>
          <a:xfrm>
            <a:off x="628650" y="5113427"/>
            <a:ext cx="7886700" cy="1941847"/>
          </a:xfrm>
        </p:spPr>
        <p:txBody>
          <a:bodyPr>
            <a:normAutofit/>
          </a:bodyPr>
          <a:lstStyle/>
          <a:p>
            <a:r>
              <a:rPr lang="en-US" altLang="x-none" sz="2400" dirty="0"/>
              <a:t>The TPC is a hardware chip on the Motherboard. </a:t>
            </a:r>
          </a:p>
          <a:p>
            <a:r>
              <a:rPr lang="en-US" altLang="x-none" sz="2400" dirty="0"/>
              <a:t>Has several Platform Configuration Registers (PCR) whose current value at any given time can only be attained through the same sequence of operations after power-up.</a:t>
            </a:r>
          </a:p>
        </p:txBody>
      </p:sp>
    </p:spTree>
    <p:extLst>
      <p:ext uri="{BB962C8B-B14F-4D97-AF65-F5344CB8AC3E}">
        <p14:creationId xmlns:p14="http://schemas.microsoft.com/office/powerpoint/2010/main" val="787939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en-US" altLang="x-none" dirty="0"/>
              <a:t>How BitLocker Works</a:t>
            </a:r>
          </a:p>
        </p:txBody>
      </p:sp>
      <p:sp>
        <p:nvSpPr>
          <p:cNvPr id="87043" name="Rectangle 3"/>
          <p:cNvSpPr>
            <a:spLocks noGrp="1" noChangeArrowheads="1"/>
          </p:cNvSpPr>
          <p:nvPr>
            <p:ph type="body" idx="1"/>
          </p:nvPr>
        </p:nvSpPr>
        <p:spPr>
          <a:xfrm>
            <a:off x="628650" y="2318921"/>
            <a:ext cx="7886700" cy="2866691"/>
          </a:xfrm>
        </p:spPr>
        <p:txBody>
          <a:bodyPr/>
          <a:lstStyle/>
          <a:p>
            <a:r>
              <a:rPr lang="en-US" altLang="x-none" dirty="0"/>
              <a:t>BitLocker Encryption is done a sector at a time</a:t>
            </a:r>
          </a:p>
          <a:p>
            <a:r>
              <a:rPr lang="en-US" altLang="x-none" dirty="0"/>
              <a:t>Each sector is usually 512 bytes, but could be as much as 8192 bytes </a:t>
            </a:r>
            <a:endParaRPr lang="en-US" altLang="x-none" dirty="0" smtClean="0"/>
          </a:p>
          <a:p>
            <a:r>
              <a:rPr lang="en-US" altLang="x-none" dirty="0" smtClean="0"/>
              <a:t>Each </a:t>
            </a:r>
            <a:r>
              <a:rPr lang="en-US" altLang="x-none" dirty="0"/>
              <a:t>sector is encrypted independently of the other sectors </a:t>
            </a:r>
          </a:p>
          <a:p>
            <a:endParaRPr lang="en-US" altLang="x-none" dirty="0"/>
          </a:p>
        </p:txBody>
      </p:sp>
    </p:spTree>
    <p:extLst>
      <p:ext uri="{BB962C8B-B14F-4D97-AF65-F5344CB8AC3E}">
        <p14:creationId xmlns:p14="http://schemas.microsoft.com/office/powerpoint/2010/main" val="276601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fld id="{F2B5D702-E31A-6840-B365-0721825F737C}" type="slidenum">
              <a:rPr lang="en-US" altLang="en-US" sz="1000"/>
              <a:pPr algn="ctr"/>
              <a:t>2</a:t>
            </a:fld>
            <a:endParaRPr lang="en-US" altLang="en-US" sz="1000"/>
          </a:p>
        </p:txBody>
      </p:sp>
      <p:sp>
        <p:nvSpPr>
          <p:cNvPr id="61442" name="Rectangle 2"/>
          <p:cNvSpPr>
            <a:spLocks noGrp="1" noChangeArrowheads="1"/>
          </p:cNvSpPr>
          <p:nvPr>
            <p:ph type="title"/>
          </p:nvPr>
        </p:nvSpPr>
        <p:spPr/>
        <p:txBody>
          <a:bodyPr/>
          <a:lstStyle/>
          <a:p>
            <a:pPr algn="ctr" eaLnBrk="1" hangingPunct="1"/>
            <a:r>
              <a:rPr lang="en-US" altLang="en-US" dirty="0" smtClean="0">
                <a:solidFill>
                  <a:schemeClr val="bg2">
                    <a:lumMod val="25000"/>
                  </a:schemeClr>
                </a:solidFill>
              </a:rPr>
              <a:t>Midterm #2</a:t>
            </a:r>
            <a:endParaRPr lang="en-US" altLang="en-US" dirty="0">
              <a:solidFill>
                <a:schemeClr val="bg2">
                  <a:lumMod val="2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1621"/>
            <a:ext cx="9144000" cy="971418"/>
          </a:xfrm>
          <a:prstGeom prst="rect">
            <a:avLst/>
          </a:prstGeom>
        </p:spPr>
      </p:pic>
      <p:sp>
        <p:nvSpPr>
          <p:cNvPr id="4" name="TextBox 3"/>
          <p:cNvSpPr txBox="1"/>
          <p:nvPr/>
        </p:nvSpPr>
        <p:spPr>
          <a:xfrm>
            <a:off x="1744577" y="1528005"/>
            <a:ext cx="370614" cy="461665"/>
          </a:xfrm>
          <a:prstGeom prst="rect">
            <a:avLst/>
          </a:prstGeom>
          <a:noFill/>
        </p:spPr>
        <p:txBody>
          <a:bodyPr wrap="none" rtlCol="0">
            <a:spAutoFit/>
          </a:bodyPr>
          <a:lstStyle/>
          <a:p>
            <a:r>
              <a:rPr lang="en-US" sz="2400" b="1" dirty="0" smtClean="0">
                <a:solidFill>
                  <a:srgbClr val="C00000"/>
                </a:solidFill>
              </a:rPr>
              <a:t>A</a:t>
            </a:r>
            <a:endParaRPr lang="en-US" sz="2400" b="1" dirty="0">
              <a:solidFill>
                <a:srgbClr val="C000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87858"/>
            <a:ext cx="9144000" cy="996395"/>
          </a:xfrm>
          <a:prstGeom prst="rect">
            <a:avLst/>
          </a:prstGeom>
        </p:spPr>
      </p:pic>
      <p:sp>
        <p:nvSpPr>
          <p:cNvPr id="9" name="TextBox 8"/>
          <p:cNvSpPr txBox="1"/>
          <p:nvPr/>
        </p:nvSpPr>
        <p:spPr>
          <a:xfrm>
            <a:off x="4223084" y="3031952"/>
            <a:ext cx="378630" cy="461665"/>
          </a:xfrm>
          <a:prstGeom prst="rect">
            <a:avLst/>
          </a:prstGeom>
          <a:noFill/>
        </p:spPr>
        <p:txBody>
          <a:bodyPr wrap="none" rtlCol="0">
            <a:spAutoFit/>
          </a:bodyPr>
          <a:lstStyle/>
          <a:p>
            <a:r>
              <a:rPr lang="en-US" sz="2400" b="1" dirty="0">
                <a:solidFill>
                  <a:srgbClr val="C00000"/>
                </a:solidFill>
              </a:rPr>
              <a:t>D</a:t>
            </a:r>
            <a:endParaRPr lang="en-US" sz="2400" b="1" dirty="0">
              <a:solidFill>
                <a:srgbClr val="C0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09715"/>
            <a:ext cx="9144000" cy="2313676"/>
          </a:xfrm>
          <a:prstGeom prst="rect">
            <a:avLst/>
          </a:prstGeom>
        </p:spPr>
      </p:pic>
      <p:sp>
        <p:nvSpPr>
          <p:cNvPr id="11" name="TextBox 10"/>
          <p:cNvSpPr txBox="1"/>
          <p:nvPr/>
        </p:nvSpPr>
        <p:spPr>
          <a:xfrm>
            <a:off x="3148262" y="4255167"/>
            <a:ext cx="378630" cy="461665"/>
          </a:xfrm>
          <a:prstGeom prst="rect">
            <a:avLst/>
          </a:prstGeom>
          <a:noFill/>
        </p:spPr>
        <p:txBody>
          <a:bodyPr wrap="none" rtlCol="0">
            <a:spAutoFit/>
          </a:bodyPr>
          <a:lstStyle/>
          <a:p>
            <a:r>
              <a:rPr lang="en-US" sz="2400" b="1" dirty="0">
                <a:solidFill>
                  <a:srgbClr val="C00000"/>
                </a:solidFill>
              </a:rPr>
              <a:t>D</a:t>
            </a:r>
            <a:endParaRPr lang="en-US" sz="2400" b="1" dirty="0">
              <a:solidFill>
                <a:srgbClr val="C00000"/>
              </a:solidFill>
            </a:endParaRPr>
          </a:p>
        </p:txBody>
      </p:sp>
      <p:sp>
        <p:nvSpPr>
          <p:cNvPr id="12" name="TextBox 11"/>
          <p:cNvSpPr txBox="1"/>
          <p:nvPr/>
        </p:nvSpPr>
        <p:spPr>
          <a:xfrm>
            <a:off x="4736434" y="5422229"/>
            <a:ext cx="348172" cy="461665"/>
          </a:xfrm>
          <a:prstGeom prst="rect">
            <a:avLst/>
          </a:prstGeom>
          <a:noFill/>
        </p:spPr>
        <p:txBody>
          <a:bodyPr wrap="none" rtlCol="0">
            <a:spAutoFit/>
          </a:bodyPr>
          <a:lstStyle/>
          <a:p>
            <a:r>
              <a:rPr lang="en-US" sz="2400" b="1" dirty="0" smtClean="0">
                <a:solidFill>
                  <a:srgbClr val="C00000"/>
                </a:solidFill>
              </a:rPr>
              <a:t>C</a:t>
            </a:r>
            <a:endParaRPr lang="en-US" sz="2400" b="1" dirty="0">
              <a:solidFill>
                <a:srgbClr val="C00000"/>
              </a:solidFill>
            </a:endParaRPr>
          </a:p>
        </p:txBody>
      </p:sp>
    </p:spTree>
    <p:extLst>
      <p:ext uri="{BB962C8B-B14F-4D97-AF65-F5344CB8AC3E}">
        <p14:creationId xmlns:p14="http://schemas.microsoft.com/office/powerpoint/2010/main" val="160583179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en-US" altLang="x-none" dirty="0" smtClean="0"/>
              <a:t>Memory Forensics</a:t>
            </a:r>
            <a:endParaRPr lang="en-US" altLang="x-none" dirty="0"/>
          </a:p>
        </p:txBody>
      </p:sp>
      <p:sp>
        <p:nvSpPr>
          <p:cNvPr id="87043" name="Rectangle 3"/>
          <p:cNvSpPr>
            <a:spLocks noGrp="1" noChangeArrowheads="1"/>
          </p:cNvSpPr>
          <p:nvPr>
            <p:ph type="body" idx="1"/>
          </p:nvPr>
        </p:nvSpPr>
        <p:spPr>
          <a:xfrm>
            <a:off x="628650" y="2318921"/>
            <a:ext cx="7886700" cy="2866691"/>
          </a:xfrm>
        </p:spPr>
        <p:txBody>
          <a:bodyPr>
            <a:normAutofit/>
          </a:bodyPr>
          <a:lstStyle/>
          <a:p>
            <a:r>
              <a:rPr lang="en-US" altLang="x-none" dirty="0"/>
              <a:t>Memory forensics is forensic analysis of a computer's memory dump. </a:t>
            </a:r>
            <a:endParaRPr lang="en-US" altLang="x-none" dirty="0" smtClean="0"/>
          </a:p>
          <a:p>
            <a:pPr marL="228600" lvl="1">
              <a:spcBef>
                <a:spcPts val="1000"/>
              </a:spcBef>
            </a:pPr>
            <a:r>
              <a:rPr lang="mr-IN" altLang="x-none" sz="2800" dirty="0" smtClean="0"/>
              <a:t>…</a:t>
            </a:r>
            <a:r>
              <a:rPr lang="en-US" altLang="x-none" sz="2800" dirty="0" smtClean="0"/>
              <a:t> investigation </a:t>
            </a:r>
            <a:r>
              <a:rPr lang="en-US" altLang="x-none" sz="2800" dirty="0"/>
              <a:t>of advanced computer attacks which are stealthy enough to avoid leaving data on the computer's hard drive. </a:t>
            </a:r>
            <a:r>
              <a:rPr lang="hr-HR" altLang="x-none" sz="2800" dirty="0" err="1"/>
              <a:t>Malware</a:t>
            </a:r>
            <a:r>
              <a:rPr lang="hr-HR" altLang="x-none" sz="2800" dirty="0"/>
              <a:t> </a:t>
            </a:r>
            <a:r>
              <a:rPr lang="hr-HR" altLang="x-none" sz="2800" dirty="0" err="1" smtClean="0"/>
              <a:t>detection</a:t>
            </a:r>
            <a:r>
              <a:rPr lang="hr-HR" altLang="x-none" sz="2800" dirty="0" smtClean="0"/>
              <a:t>.</a:t>
            </a:r>
            <a:endParaRPr lang="hr-HR" altLang="x-none" sz="2800" dirty="0"/>
          </a:p>
        </p:txBody>
      </p:sp>
    </p:spTree>
    <p:extLst>
      <p:ext uri="{BB962C8B-B14F-4D97-AF65-F5344CB8AC3E}">
        <p14:creationId xmlns:p14="http://schemas.microsoft.com/office/powerpoint/2010/main" val="652901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045554"/>
          </a:xfrm>
        </p:spPr>
        <p:txBody>
          <a:bodyPr/>
          <a:lstStyle/>
          <a:p>
            <a:pPr algn="ctr"/>
            <a:r>
              <a:rPr lang="en-US" dirty="0" smtClean="0"/>
              <a:t>Windows Memory Layout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784" y="1045554"/>
            <a:ext cx="5670432" cy="5812446"/>
          </a:xfrm>
          <a:prstGeom prst="rect">
            <a:avLst/>
          </a:prstGeom>
        </p:spPr>
      </p:pic>
    </p:spTree>
    <p:extLst>
      <p:ext uri="{BB962C8B-B14F-4D97-AF65-F5344CB8AC3E}">
        <p14:creationId xmlns:p14="http://schemas.microsoft.com/office/powerpoint/2010/main" val="1591148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r-HR" altLang="x-none" dirty="0" err="1" smtClean="0"/>
              <a:t>Memory</a:t>
            </a:r>
            <a:r>
              <a:rPr lang="hr-HR" altLang="x-none" dirty="0" smtClean="0"/>
              <a:t> </a:t>
            </a:r>
            <a:r>
              <a:rPr lang="hr-HR" altLang="x-none" dirty="0" err="1" smtClean="0"/>
              <a:t>Acquisition</a:t>
            </a:r>
            <a:endParaRPr lang="en-US" dirty="0"/>
          </a:p>
        </p:txBody>
      </p:sp>
      <p:sp>
        <p:nvSpPr>
          <p:cNvPr id="4" name="Content Placeholder 2"/>
          <p:cNvSpPr>
            <a:spLocks noGrp="1"/>
          </p:cNvSpPr>
          <p:nvPr>
            <p:ph idx="1"/>
          </p:nvPr>
        </p:nvSpPr>
        <p:spPr>
          <a:xfrm>
            <a:off x="529389" y="1937086"/>
            <a:ext cx="8262186" cy="3850105"/>
          </a:xfrm>
        </p:spPr>
        <p:txBody>
          <a:bodyPr>
            <a:normAutofit/>
          </a:bodyPr>
          <a:lstStyle/>
          <a:p>
            <a:r>
              <a:rPr lang="hr-HR" altLang="x-none" dirty="0" err="1" smtClean="0"/>
              <a:t>Acquisition</a:t>
            </a:r>
            <a:r>
              <a:rPr lang="hr-HR" altLang="x-none" dirty="0" smtClean="0"/>
              <a:t> </a:t>
            </a:r>
            <a:r>
              <a:rPr lang="hr-HR" altLang="x-none" dirty="0"/>
              <a:t>(software </a:t>
            </a:r>
            <a:r>
              <a:rPr lang="hr-HR" altLang="x-none" dirty="0" err="1"/>
              <a:t>based</a:t>
            </a:r>
            <a:r>
              <a:rPr lang="hr-HR" altLang="x-none" dirty="0"/>
              <a:t>)</a:t>
            </a:r>
          </a:p>
          <a:p>
            <a:pPr lvl="1"/>
            <a:r>
              <a:rPr lang="hr-HR" altLang="x-none" dirty="0" err="1" smtClean="0"/>
              <a:t>Moonsols</a:t>
            </a:r>
            <a:r>
              <a:rPr lang="hr-HR" altLang="x-none" dirty="0" smtClean="0"/>
              <a:t> </a:t>
            </a:r>
            <a:r>
              <a:rPr lang="hr-HR" altLang="x-none" dirty="0"/>
              <a:t>Windows </a:t>
            </a:r>
            <a:r>
              <a:rPr lang="hr-HR" altLang="x-none" dirty="0" err="1"/>
              <a:t>Memory</a:t>
            </a:r>
            <a:r>
              <a:rPr lang="hr-HR" altLang="x-none" dirty="0"/>
              <a:t> </a:t>
            </a:r>
            <a:r>
              <a:rPr lang="hr-HR" altLang="x-none" dirty="0" err="1"/>
              <a:t>Toolkit</a:t>
            </a:r>
            <a:r>
              <a:rPr lang="hr-HR" altLang="x-none" dirty="0"/>
              <a:t> (</a:t>
            </a:r>
            <a:r>
              <a:rPr lang="hr-HR" altLang="x-none" dirty="0" smtClean="0"/>
              <a:t>Win32dd, Win64dd)</a:t>
            </a:r>
            <a:endParaRPr lang="hr-HR" altLang="x-none" dirty="0"/>
          </a:p>
          <a:p>
            <a:pPr lvl="1"/>
            <a:r>
              <a:rPr lang="hr-HR" altLang="x-none" dirty="0" err="1"/>
              <a:t>Mandiant</a:t>
            </a:r>
            <a:r>
              <a:rPr lang="hr-HR" altLang="x-none" dirty="0"/>
              <a:t> </a:t>
            </a:r>
            <a:r>
              <a:rPr lang="hr-HR" altLang="x-none" dirty="0" err="1"/>
              <a:t>Memoryze</a:t>
            </a:r>
            <a:endParaRPr lang="hr-HR" altLang="x-none" dirty="0"/>
          </a:p>
          <a:p>
            <a:pPr lvl="1"/>
            <a:r>
              <a:rPr lang="hr-HR" altLang="x-none" dirty="0"/>
              <a:t>FTK </a:t>
            </a:r>
            <a:r>
              <a:rPr lang="hr-HR" altLang="x-none" dirty="0" err="1" smtClean="0"/>
              <a:t>Imager</a:t>
            </a:r>
            <a:endParaRPr lang="hr-HR" altLang="x-none" dirty="0" smtClean="0"/>
          </a:p>
          <a:p>
            <a:pPr lvl="1"/>
            <a:endParaRPr lang="en-US" dirty="0" smtClean="0"/>
          </a:p>
          <a:p>
            <a:r>
              <a:rPr lang="en-US" dirty="0" smtClean="0"/>
              <a:t>User </a:t>
            </a:r>
            <a:r>
              <a:rPr lang="en-US" dirty="0"/>
              <a:t>mode and kernel mode (driver) </a:t>
            </a:r>
            <a:r>
              <a:rPr lang="en-US" dirty="0" smtClean="0"/>
              <a:t>component, because physical </a:t>
            </a:r>
            <a:r>
              <a:rPr lang="en-US" dirty="0"/>
              <a:t>memory cannot be read from the user </a:t>
            </a:r>
            <a:r>
              <a:rPr lang="en-US" dirty="0" smtClean="0"/>
              <a:t>mode</a:t>
            </a:r>
            <a:endParaRPr lang="hr-HR" altLang="x-none" dirty="0"/>
          </a:p>
        </p:txBody>
      </p:sp>
    </p:spTree>
    <p:extLst>
      <p:ext uri="{BB962C8B-B14F-4D97-AF65-F5344CB8AC3E}">
        <p14:creationId xmlns:p14="http://schemas.microsoft.com/office/powerpoint/2010/main" val="865617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p:cNvSpPr>
          <p:nvPr>
            <p:ph type="title"/>
          </p:nvPr>
        </p:nvSpPr>
        <p:spPr>
          <a:xfrm>
            <a:off x="481263" y="2753144"/>
            <a:ext cx="8229600" cy="1143000"/>
          </a:xfrm>
        </p:spPr>
        <p:txBody>
          <a:bodyPr/>
          <a:lstStyle/>
          <a:p>
            <a:pPr algn="ctr"/>
            <a:r>
              <a:rPr lang="en-US" altLang="x-none" dirty="0" smtClean="0"/>
              <a:t>In-Class Exercise 9</a:t>
            </a:r>
            <a:endParaRPr lang="en-US" altLang="x-none" dirty="0"/>
          </a:p>
        </p:txBody>
      </p:sp>
    </p:spTree>
    <p:extLst>
      <p:ext uri="{BB962C8B-B14F-4D97-AF65-F5344CB8AC3E}">
        <p14:creationId xmlns:p14="http://schemas.microsoft.com/office/powerpoint/2010/main" val="47035267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p:cNvSpPr>
          <p:nvPr>
            <p:ph type="title"/>
          </p:nvPr>
        </p:nvSpPr>
        <p:spPr>
          <a:xfrm>
            <a:off x="457200" y="274638"/>
            <a:ext cx="8229600" cy="1143000"/>
          </a:xfrm>
        </p:spPr>
        <p:txBody>
          <a:bodyPr/>
          <a:lstStyle/>
          <a:p>
            <a:pPr algn="ctr"/>
            <a:r>
              <a:rPr lang="en-US" altLang="x-none" dirty="0"/>
              <a:t>Building the Memory Image</a:t>
            </a:r>
          </a:p>
        </p:txBody>
      </p:sp>
      <p:sp>
        <p:nvSpPr>
          <p:cNvPr id="5" name="Rectangle 5"/>
          <p:cNvSpPr txBox="1">
            <a:spLocks/>
          </p:cNvSpPr>
          <p:nvPr/>
        </p:nvSpPr>
        <p:spPr>
          <a:xfrm>
            <a:off x="457200" y="2177718"/>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charset="0"/>
                <a:ea typeface="Gill Sans" charset="0"/>
                <a:cs typeface="Gill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charset="0"/>
                <a:ea typeface="Gill Sans" charset="0"/>
                <a:cs typeface="Gill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charset="0"/>
                <a:ea typeface="Gill Sans" charset="0"/>
                <a:cs typeface="Gill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x-none" dirty="0" smtClean="0"/>
              <a:t>Do some typical work on a Windows 7 laptop:</a:t>
            </a:r>
          </a:p>
          <a:p>
            <a:pPr lvl="1"/>
            <a:r>
              <a:rPr lang="en-US" altLang="x-none" dirty="0" smtClean="0"/>
              <a:t>Open web-based email and send a message.</a:t>
            </a:r>
          </a:p>
          <a:p>
            <a:pPr lvl="1"/>
            <a:r>
              <a:rPr lang="en-US" altLang="x-none" dirty="0" smtClean="0"/>
              <a:t>Open Internet Explorer and log into Yahoo email.</a:t>
            </a:r>
          </a:p>
          <a:p>
            <a:pPr lvl="1"/>
            <a:r>
              <a:rPr lang="en-US" altLang="x-none" dirty="0" smtClean="0"/>
              <a:t>Open CMD window and get a directory listing.</a:t>
            </a:r>
          </a:p>
          <a:p>
            <a:pPr lvl="1"/>
            <a:r>
              <a:rPr lang="en-US" altLang="x-none" dirty="0" smtClean="0"/>
              <a:t>Do search for “win7-memory-forensics.”</a:t>
            </a:r>
          </a:p>
          <a:p>
            <a:pPr lvl="1"/>
            <a:r>
              <a:rPr lang="en-US" altLang="x-none" dirty="0" smtClean="0"/>
              <a:t>Look at Task Manager and NETSTAT.</a:t>
            </a:r>
          </a:p>
          <a:p>
            <a:pPr lvl="1"/>
            <a:r>
              <a:rPr lang="en-US" altLang="x-none" dirty="0" smtClean="0"/>
              <a:t>Check Computer </a:t>
            </a:r>
            <a:r>
              <a:rPr lang="en-US" altLang="x-none" dirty="0" smtClean="0">
                <a:sym typeface="Wingdings" charset="2"/>
              </a:rPr>
              <a:t> Properties.</a:t>
            </a:r>
            <a:endParaRPr lang="en-US" altLang="x-none" dirty="0"/>
          </a:p>
        </p:txBody>
      </p:sp>
    </p:spTree>
    <p:extLst>
      <p:ext uri="{BB962C8B-B14F-4D97-AF65-F5344CB8AC3E}">
        <p14:creationId xmlns:p14="http://schemas.microsoft.com/office/powerpoint/2010/main" val="142856384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p:cNvSpPr>
          <p:nvPr>
            <p:ph type="title"/>
          </p:nvPr>
        </p:nvSpPr>
        <p:spPr>
          <a:xfrm>
            <a:off x="457200" y="274638"/>
            <a:ext cx="8229600" cy="1143000"/>
          </a:xfrm>
        </p:spPr>
        <p:txBody>
          <a:bodyPr/>
          <a:lstStyle/>
          <a:p>
            <a:pPr algn="ctr"/>
            <a:r>
              <a:rPr lang="en-US" altLang="x-none" dirty="0"/>
              <a:t>Building the Memory Image</a:t>
            </a:r>
          </a:p>
        </p:txBody>
      </p:sp>
      <p:pic>
        <p:nvPicPr>
          <p:cNvPr id="5" name="Picture 8"/>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295400"/>
            <a:ext cx="7315200" cy="4525963"/>
          </a:xfrm>
        </p:spPr>
      </p:pic>
    </p:spTree>
    <p:extLst>
      <p:ext uri="{BB962C8B-B14F-4D97-AF65-F5344CB8AC3E}">
        <p14:creationId xmlns:p14="http://schemas.microsoft.com/office/powerpoint/2010/main" val="209287488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457200" y="274638"/>
            <a:ext cx="8229600" cy="1143000"/>
          </a:xfrm>
        </p:spPr>
        <p:txBody>
          <a:bodyPr/>
          <a:lstStyle/>
          <a:p>
            <a:pPr algn="ctr"/>
            <a:r>
              <a:rPr lang="en-US" altLang="x-none" dirty="0"/>
              <a:t>Building the Memory Image</a:t>
            </a:r>
          </a:p>
        </p:txBody>
      </p:sp>
      <p:pic>
        <p:nvPicPr>
          <p:cNvPr id="5"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295400"/>
            <a:ext cx="7315200" cy="4525963"/>
          </a:xfrm>
        </p:spPr>
      </p:pic>
    </p:spTree>
    <p:extLst>
      <p:ext uri="{BB962C8B-B14F-4D97-AF65-F5344CB8AC3E}">
        <p14:creationId xmlns:p14="http://schemas.microsoft.com/office/powerpoint/2010/main" val="13135043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457200" y="274638"/>
            <a:ext cx="8229600" cy="1143000"/>
          </a:xfrm>
        </p:spPr>
        <p:txBody>
          <a:bodyPr/>
          <a:lstStyle/>
          <a:p>
            <a:pPr algn="ctr"/>
            <a:r>
              <a:rPr lang="en-US" altLang="x-none" dirty="0"/>
              <a:t>Building the Memory Image</a:t>
            </a:r>
          </a:p>
        </p:txBody>
      </p:sp>
      <p:pic>
        <p:nvPicPr>
          <p:cNvPr id="5"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295400"/>
            <a:ext cx="7315200" cy="4525963"/>
          </a:xfrm>
        </p:spPr>
      </p:pic>
    </p:spTree>
    <p:extLst>
      <p:ext uri="{BB962C8B-B14F-4D97-AF65-F5344CB8AC3E}">
        <p14:creationId xmlns:p14="http://schemas.microsoft.com/office/powerpoint/2010/main" val="208350546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457200" y="274638"/>
            <a:ext cx="8229600" cy="1143000"/>
          </a:xfrm>
        </p:spPr>
        <p:txBody>
          <a:bodyPr/>
          <a:lstStyle/>
          <a:p>
            <a:pPr algn="ctr"/>
            <a:r>
              <a:rPr lang="en-US" altLang="x-none" dirty="0"/>
              <a:t>Building the Memory Image</a:t>
            </a:r>
          </a:p>
        </p:txBody>
      </p:sp>
      <p:pic>
        <p:nvPicPr>
          <p:cNvPr id="5"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295400"/>
            <a:ext cx="7315200" cy="4525963"/>
          </a:xfrm>
        </p:spPr>
      </p:pic>
    </p:spTree>
    <p:extLst>
      <p:ext uri="{BB962C8B-B14F-4D97-AF65-F5344CB8AC3E}">
        <p14:creationId xmlns:p14="http://schemas.microsoft.com/office/powerpoint/2010/main" val="60796865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457200" y="274638"/>
            <a:ext cx="8229600" cy="1143000"/>
          </a:xfrm>
        </p:spPr>
        <p:txBody>
          <a:bodyPr/>
          <a:lstStyle/>
          <a:p>
            <a:pPr algn="ctr"/>
            <a:r>
              <a:rPr lang="en-US" altLang="x-none" dirty="0"/>
              <a:t>Building the Memory Image</a:t>
            </a:r>
          </a:p>
        </p:txBody>
      </p:sp>
      <p:pic>
        <p:nvPicPr>
          <p:cNvPr id="5"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2200" y="1371600"/>
            <a:ext cx="4648200" cy="4525963"/>
          </a:xfrm>
        </p:spPr>
      </p:pic>
    </p:spTree>
    <p:extLst>
      <p:ext uri="{BB962C8B-B14F-4D97-AF65-F5344CB8AC3E}">
        <p14:creationId xmlns:p14="http://schemas.microsoft.com/office/powerpoint/2010/main" val="4020593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fld id="{F2B5D702-E31A-6840-B365-0721825F737C}" type="slidenum">
              <a:rPr lang="en-US" altLang="en-US" sz="1000"/>
              <a:pPr algn="ctr"/>
              <a:t>3</a:t>
            </a:fld>
            <a:endParaRPr lang="en-US" altLang="en-US" sz="1000"/>
          </a:p>
        </p:txBody>
      </p:sp>
      <p:sp>
        <p:nvSpPr>
          <p:cNvPr id="61442" name="Rectangle 2"/>
          <p:cNvSpPr>
            <a:spLocks noGrp="1" noChangeArrowheads="1"/>
          </p:cNvSpPr>
          <p:nvPr>
            <p:ph type="title"/>
          </p:nvPr>
        </p:nvSpPr>
        <p:spPr/>
        <p:txBody>
          <a:bodyPr/>
          <a:lstStyle/>
          <a:p>
            <a:pPr algn="ctr" eaLnBrk="1" hangingPunct="1"/>
            <a:r>
              <a:rPr lang="en-US" altLang="en-US" dirty="0" smtClean="0">
                <a:solidFill>
                  <a:schemeClr val="bg2">
                    <a:lumMod val="25000"/>
                  </a:schemeClr>
                </a:solidFill>
              </a:rPr>
              <a:t>Midterm #2</a:t>
            </a:r>
            <a:endParaRPr lang="en-US" altLang="en-US" dirty="0">
              <a:solidFill>
                <a:schemeClr val="bg2">
                  <a:lumMod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7100"/>
            <a:ext cx="9144000" cy="2455240"/>
          </a:xfrm>
          <a:prstGeom prst="rect">
            <a:avLst/>
          </a:prstGeom>
        </p:spPr>
      </p:pic>
      <p:sp>
        <p:nvSpPr>
          <p:cNvPr id="6" name="Rectangle 5"/>
          <p:cNvSpPr/>
          <p:nvPr/>
        </p:nvSpPr>
        <p:spPr>
          <a:xfrm>
            <a:off x="1455821" y="3376592"/>
            <a:ext cx="1528011" cy="24491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23711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457200" y="274638"/>
            <a:ext cx="8229600" cy="1143000"/>
          </a:xfrm>
        </p:spPr>
        <p:txBody>
          <a:bodyPr/>
          <a:lstStyle/>
          <a:p>
            <a:pPr algn="ctr"/>
            <a:r>
              <a:rPr lang="en-US" altLang="x-none" dirty="0"/>
              <a:t>Acquiring the Memory Image</a:t>
            </a:r>
          </a:p>
        </p:txBody>
      </p:sp>
      <p:pic>
        <p:nvPicPr>
          <p:cNvPr id="5"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219200"/>
            <a:ext cx="7921625" cy="49037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611193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457200" y="274638"/>
            <a:ext cx="8229600" cy="1143000"/>
          </a:xfrm>
        </p:spPr>
        <p:txBody>
          <a:bodyPr/>
          <a:lstStyle/>
          <a:p>
            <a:pPr algn="ctr"/>
            <a:r>
              <a:rPr lang="en-US" altLang="x-none" dirty="0" smtClean="0"/>
              <a:t>Using </a:t>
            </a:r>
            <a:r>
              <a:rPr lang="en-US" altLang="x-none" dirty="0"/>
              <a:t>STRINGS</a:t>
            </a:r>
          </a:p>
        </p:txBody>
      </p:sp>
      <p:sp>
        <p:nvSpPr>
          <p:cNvPr id="5" name="Rectangle 4"/>
          <p:cNvSpPr txBox="1">
            <a:spLocks/>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charset="0"/>
                <a:ea typeface="Gill Sans" charset="0"/>
                <a:cs typeface="Gill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charset="0"/>
                <a:ea typeface="Gill Sans" charset="0"/>
                <a:cs typeface="Gill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charset="0"/>
                <a:ea typeface="Gill Sans" charset="0"/>
                <a:cs typeface="Gill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x-none" dirty="0" smtClean="0"/>
              <a:t>Use the STRINGS program to extract ASCII strings from memory dump file.</a:t>
            </a:r>
          </a:p>
          <a:p>
            <a:endParaRPr lang="en-US" altLang="x-none" dirty="0"/>
          </a:p>
          <a:p>
            <a:r>
              <a:rPr lang="en-US" altLang="x-none" dirty="0"/>
              <a:t>Download </a:t>
            </a:r>
            <a:r>
              <a:rPr lang="en-US" altLang="x-none" dirty="0" smtClean="0"/>
              <a:t>strings from http</a:t>
            </a:r>
            <a:r>
              <a:rPr lang="en-US" altLang="x-none" dirty="0"/>
              <a:t>://</a:t>
            </a:r>
            <a:r>
              <a:rPr lang="en-US" altLang="x-none" dirty="0" err="1"/>
              <a:t>live.sysinternals.com</a:t>
            </a:r>
            <a:r>
              <a:rPr lang="en-US" altLang="x-none" dirty="0"/>
              <a:t>/</a:t>
            </a:r>
            <a:r>
              <a:rPr lang="en-US" altLang="x-none" dirty="0" err="1"/>
              <a:t>strings.exe</a:t>
            </a:r>
            <a:endParaRPr lang="en-US" altLang="x-none" dirty="0" smtClean="0"/>
          </a:p>
        </p:txBody>
      </p:sp>
    </p:spTree>
    <p:extLst>
      <p:ext uri="{BB962C8B-B14F-4D97-AF65-F5344CB8AC3E}">
        <p14:creationId xmlns:p14="http://schemas.microsoft.com/office/powerpoint/2010/main" val="506560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457200" y="274638"/>
            <a:ext cx="8229600" cy="1143000"/>
          </a:xfrm>
        </p:spPr>
        <p:txBody>
          <a:bodyPr/>
          <a:lstStyle/>
          <a:p>
            <a:pPr algn="ctr"/>
            <a:r>
              <a:rPr lang="en-US" altLang="x-none" dirty="0"/>
              <a:t>Analyzing </a:t>
            </a:r>
            <a:r>
              <a:rPr lang="en-US" altLang="x-none" dirty="0" smtClean="0"/>
              <a:t>Memory using FTK</a:t>
            </a:r>
            <a:endParaRPr lang="en-US" altLang="x-none" dirty="0"/>
          </a:p>
        </p:txBody>
      </p:sp>
      <p:pic>
        <p:nvPicPr>
          <p:cNvPr id="6" name="Picture 5"/>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866900" y="1580147"/>
            <a:ext cx="5410200" cy="4648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3388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p:cNvSpPr>
            <a:spLocks noGrp="1"/>
          </p:cNvSpPr>
          <p:nvPr>
            <p:ph type="sldNum" sz="quarter" idx="12"/>
          </p:nvPr>
        </p:nvSpPr>
        <p:spPr>
          <a:xfrm>
            <a:off x="3124200" y="5719006"/>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fld id="{F2B5D702-E31A-6840-B365-0721825F737C}" type="slidenum">
              <a:rPr lang="en-US" altLang="en-US" sz="1000"/>
              <a:pPr algn="ctr"/>
              <a:t>4</a:t>
            </a:fld>
            <a:endParaRPr lang="en-US" altLang="en-US" sz="1000"/>
          </a:p>
        </p:txBody>
      </p:sp>
      <p:sp>
        <p:nvSpPr>
          <p:cNvPr id="61442" name="Rectangle 2"/>
          <p:cNvSpPr>
            <a:spLocks noGrp="1" noChangeArrowheads="1"/>
          </p:cNvSpPr>
          <p:nvPr>
            <p:ph type="title"/>
          </p:nvPr>
        </p:nvSpPr>
        <p:spPr/>
        <p:txBody>
          <a:bodyPr/>
          <a:lstStyle/>
          <a:p>
            <a:pPr algn="ctr" eaLnBrk="1" hangingPunct="1"/>
            <a:r>
              <a:rPr lang="en-US" altLang="en-US" dirty="0" smtClean="0">
                <a:solidFill>
                  <a:schemeClr val="bg2">
                    <a:lumMod val="25000"/>
                  </a:schemeClr>
                </a:solidFill>
              </a:rPr>
              <a:t>Midterm #2</a:t>
            </a:r>
            <a:endParaRPr lang="en-US" altLang="en-US" dirty="0">
              <a:solidFill>
                <a:schemeClr val="bg2">
                  <a:lumMod val="2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5611"/>
            <a:ext cx="4444761" cy="498299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666" y="1345611"/>
            <a:ext cx="4727334" cy="3432174"/>
          </a:xfrm>
          <a:prstGeom prst="rect">
            <a:avLst/>
          </a:prstGeom>
        </p:spPr>
      </p:pic>
    </p:spTree>
    <p:extLst>
      <p:ext uri="{BB962C8B-B14F-4D97-AF65-F5344CB8AC3E}">
        <p14:creationId xmlns:p14="http://schemas.microsoft.com/office/powerpoint/2010/main" val="2479685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eaLnBrk="1" hangingPunct="1"/>
            <a:r>
              <a:rPr lang="en-US" altLang="en-US" dirty="0" smtClean="0">
                <a:solidFill>
                  <a:schemeClr val="bg2">
                    <a:lumMod val="25000"/>
                  </a:schemeClr>
                </a:solidFill>
              </a:rPr>
              <a:t>Midterm #2</a:t>
            </a:r>
            <a:endParaRPr lang="en-US" altLang="en-US" dirty="0">
              <a:solidFill>
                <a:schemeClr val="bg2">
                  <a:lumMod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6961"/>
            <a:ext cx="9144000" cy="17109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66416"/>
            <a:ext cx="9144000" cy="1527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69954"/>
            <a:ext cx="9144000" cy="1845773"/>
          </a:xfrm>
          <a:prstGeom prst="rect">
            <a:avLst/>
          </a:prstGeom>
        </p:spPr>
      </p:pic>
    </p:spTree>
    <p:extLst>
      <p:ext uri="{BB962C8B-B14F-4D97-AF65-F5344CB8AC3E}">
        <p14:creationId xmlns:p14="http://schemas.microsoft.com/office/powerpoint/2010/main" val="1793119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eaLnBrk="1" hangingPunct="1"/>
            <a:r>
              <a:rPr lang="en-US" altLang="en-US" dirty="0" smtClean="0">
                <a:solidFill>
                  <a:schemeClr val="bg2">
                    <a:lumMod val="25000"/>
                  </a:schemeClr>
                </a:solidFill>
              </a:rPr>
              <a:t>Midterm #2</a:t>
            </a:r>
            <a:endParaRPr lang="en-US" altLang="en-US" dirty="0">
              <a:solidFill>
                <a:schemeClr val="bg2">
                  <a:lumMod val="2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3454"/>
            <a:ext cx="9144000" cy="824546"/>
          </a:xfrm>
          <a:prstGeom prst="rect">
            <a:avLst/>
          </a:prstGeom>
        </p:spPr>
      </p:pic>
      <p:sp>
        <p:nvSpPr>
          <p:cNvPr id="7" name="Slide Number Placeholder 4"/>
          <p:cNvSpPr>
            <a:spLocks noGrp="1"/>
          </p:cNvSpPr>
          <p:nvPr>
            <p:ph type="sldNum" sz="quarter" idx="12"/>
          </p:nvPr>
        </p:nvSpPr>
        <p:spPr>
          <a:xfrm>
            <a:off x="3124200" y="529789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fld id="{F2B5D702-E31A-6840-B365-0721825F737C}" type="slidenum">
              <a:rPr lang="en-US" altLang="en-US" sz="1000"/>
              <a:pPr algn="ctr"/>
              <a:t>4</a:t>
            </a:fld>
            <a:endParaRPr lang="en-US" altLang="en-US" sz="100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4503"/>
            <a:ext cx="4444761" cy="49829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666" y="924503"/>
            <a:ext cx="4727334" cy="3432174"/>
          </a:xfrm>
          <a:prstGeom prst="rect">
            <a:avLst/>
          </a:prstGeom>
        </p:spPr>
      </p:pic>
    </p:spTree>
    <p:extLst>
      <p:ext uri="{BB962C8B-B14F-4D97-AF65-F5344CB8AC3E}">
        <p14:creationId xmlns:p14="http://schemas.microsoft.com/office/powerpoint/2010/main" val="3991751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60"/>
            <a:ext cx="4444761" cy="49829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666" y="-13960"/>
            <a:ext cx="4727334" cy="34321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337" y="5029195"/>
            <a:ext cx="7579895" cy="172270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48"/>
            <a:ext cx="9144000" cy="648586"/>
          </a:xfrm>
          <a:prstGeom prst="rect">
            <a:avLst/>
          </a:prstGeom>
          <a:ln w="76200">
            <a:solidFill>
              <a:srgbClr val="C00000"/>
            </a:solidFill>
          </a:ln>
        </p:spPr>
      </p:pic>
    </p:spTree>
    <p:extLst>
      <p:ext uri="{BB962C8B-B14F-4D97-AF65-F5344CB8AC3E}">
        <p14:creationId xmlns:p14="http://schemas.microsoft.com/office/powerpoint/2010/main" val="16393538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60"/>
            <a:ext cx="4444761" cy="49829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666" y="-13960"/>
            <a:ext cx="4727334" cy="34321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8"/>
            <a:ext cx="9144000" cy="648586"/>
          </a:xfrm>
          <a:prstGeom prst="rect">
            <a:avLst/>
          </a:prstGeom>
          <a:ln w="76200">
            <a:solidFill>
              <a:srgbClr val="C00000"/>
            </a:solid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8" y="5663851"/>
            <a:ext cx="9028792" cy="869847"/>
          </a:xfrm>
          <a:prstGeom prst="rect">
            <a:avLst/>
          </a:prstGeom>
        </p:spPr>
      </p:pic>
    </p:spTree>
    <p:extLst>
      <p:ext uri="{BB962C8B-B14F-4D97-AF65-F5344CB8AC3E}">
        <p14:creationId xmlns:p14="http://schemas.microsoft.com/office/powerpoint/2010/main" val="28115161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8822" y="2779295"/>
            <a:ext cx="4419608" cy="769441"/>
          </a:xfrm>
          <a:prstGeom prst="rect">
            <a:avLst/>
          </a:prstGeom>
          <a:noFill/>
        </p:spPr>
        <p:txBody>
          <a:bodyPr wrap="none" rtlCol="0">
            <a:spAutoFit/>
          </a:bodyPr>
          <a:lstStyle/>
          <a:p>
            <a:r>
              <a:rPr lang="en-US" sz="4400" dirty="0" smtClean="0">
                <a:latin typeface="Gill Sans" charset="0"/>
                <a:ea typeface="Gill Sans" charset="0"/>
                <a:cs typeface="Gill Sans" charset="0"/>
              </a:rPr>
              <a:t>Memory Forensics</a:t>
            </a:r>
            <a:endParaRPr lang="en-US" sz="4400" dirty="0">
              <a:latin typeface="Gill Sans" charset="0"/>
              <a:ea typeface="Gill Sans" charset="0"/>
              <a:cs typeface="Gill Sans" charset="0"/>
            </a:endParaRPr>
          </a:p>
        </p:txBody>
      </p:sp>
    </p:spTree>
    <p:extLst>
      <p:ext uri="{BB962C8B-B14F-4D97-AF65-F5344CB8AC3E}">
        <p14:creationId xmlns:p14="http://schemas.microsoft.com/office/powerpoint/2010/main" val="12206781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13568</TotalTime>
  <Words>772</Words>
  <Application>Microsoft Macintosh PowerPoint</Application>
  <PresentationFormat>On-screen Show (4:3)</PresentationFormat>
  <Paragraphs>125</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Gill Sans</vt:lpstr>
      <vt:lpstr>ＭＳ Ｐゴシック</vt:lpstr>
      <vt:lpstr>Wingdings</vt:lpstr>
      <vt:lpstr>Arial</vt:lpstr>
      <vt:lpstr>Office Theme</vt:lpstr>
      <vt:lpstr>PowerPoint Presentation</vt:lpstr>
      <vt:lpstr>Midterm #2</vt:lpstr>
      <vt:lpstr>Midterm #2</vt:lpstr>
      <vt:lpstr>Midterm #2</vt:lpstr>
      <vt:lpstr>Midterm #2</vt:lpstr>
      <vt:lpstr>Midterm #2</vt:lpstr>
      <vt:lpstr>PowerPoint Presentation</vt:lpstr>
      <vt:lpstr>PowerPoint Presentation</vt:lpstr>
      <vt:lpstr>PowerPoint Presentation</vt:lpstr>
      <vt:lpstr>Disk Forensics</vt:lpstr>
      <vt:lpstr>Understanding Full Disk Encryption</vt:lpstr>
      <vt:lpstr>Understanding Full Disk Encryption</vt:lpstr>
      <vt:lpstr>Understanding Full Disk Encryption</vt:lpstr>
      <vt:lpstr>Microsoft BitLocker</vt:lpstr>
      <vt:lpstr>Other Disk Encryption Tools</vt:lpstr>
      <vt:lpstr>What is BitLocker</vt:lpstr>
      <vt:lpstr>3 Modes of BitLocker</vt:lpstr>
      <vt:lpstr>Trusted Platform Module (TPM)</vt:lpstr>
      <vt:lpstr>How BitLocker Works</vt:lpstr>
      <vt:lpstr>Memory Forensics</vt:lpstr>
      <vt:lpstr>Windows Memory Layout</vt:lpstr>
      <vt:lpstr>Memory Acquisition</vt:lpstr>
      <vt:lpstr>In-Class Exercise 9</vt:lpstr>
      <vt:lpstr>Building the Memory Image</vt:lpstr>
      <vt:lpstr>Building the Memory Image</vt:lpstr>
      <vt:lpstr>Building the Memory Image</vt:lpstr>
      <vt:lpstr>Building the Memory Image</vt:lpstr>
      <vt:lpstr>Building the Memory Image</vt:lpstr>
      <vt:lpstr>Building the Memory Image</vt:lpstr>
      <vt:lpstr>Acquiring the Memory Image</vt:lpstr>
      <vt:lpstr>Using STRINGS</vt:lpstr>
      <vt:lpstr>Analyzing Memory using FTK</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Ziming Zhao</cp:lastModifiedBy>
  <cp:revision>471</cp:revision>
  <cp:lastPrinted>2017-03-17T11:47:47Z</cp:lastPrinted>
  <dcterms:created xsi:type="dcterms:W3CDTF">2016-07-31T20:54:08Z</dcterms:created>
  <dcterms:modified xsi:type="dcterms:W3CDTF">2017-04-07T14:29:27Z</dcterms:modified>
</cp:coreProperties>
</file>