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eg" ContentType="image/jpeg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dumb automation for decades</a:t>
            </a:r>
          </a:p>
          <a:p>
            <a:pPr/>
          </a:p>
          <a:p>
            <a:pPr/>
            <a:r>
              <a:t>many low skill -&gt; few high skill </a:t>
            </a:r>
          </a:p>
          <a:p>
            <a:pPr/>
          </a:p>
          <a:p>
            <a:pPr/>
            <a:r>
              <a:t>parallels to old tech advance, just provides new methods of employment </a:t>
            </a:r>
          </a:p>
          <a:p>
            <a:pPr/>
            <a:r>
              <a:t>that said, still causing lots of unemployment (not everyone can be a high skilled worker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2000 to 2010 - 5.6m jobs lost (85% to automation)</a:t>
            </a:r>
          </a:p>
          <a:p>
            <a:pPr/>
          </a:p>
          <a:p>
            <a:pPr/>
            <a:r>
              <a:t>welder $25/hour - &gt; machine $8/hour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assisted legal discovery</a:t>
            </a:r>
          </a:p>
          <a:p>
            <a:pPr/>
          </a:p>
          <a:p>
            <a:pPr/>
            <a:r>
              <a:t>watson &gt; oncologists for cancer diagnosis</a:t>
            </a:r>
          </a:p>
          <a:p>
            <a:pPr/>
          </a:p>
          <a:p>
            <a:pPr/>
            <a:r>
              <a:t>data entry/analysis vulnerable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legal - 1m</a:t>
            </a:r>
          </a:p>
          <a:p>
            <a:pPr/>
            <a:r>
              <a:t>healthcare - 8.3m</a:t>
            </a:r>
          </a:p>
          <a:p>
            <a:pPr/>
            <a:r>
              <a:t>office/admin - 22m</a:t>
            </a:r>
          </a:p>
          <a:p>
            <a:pPr/>
            <a:r>
              <a:t>transportation - 9.7m</a:t>
            </a:r>
          </a:p>
          <a:p>
            <a:pPr/>
            <a:r>
              <a:t>sum of above - 41.1m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should be an easy min of talking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 min talking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t.com/content/dec677c0-b7e6-11e6-ba85-95d1533d9a62" TargetMode="External"/><Relationship Id="rId4" Type="http://schemas.openxmlformats.org/officeDocument/2006/relationships/hyperlink" Target="https://www.technologyreview.com/s/515926/how-technology-is-destroying-jobs/" TargetMode="External"/><Relationship Id="rId5" Type="http://schemas.openxmlformats.org/officeDocument/2006/relationships/hyperlink" Target="http://www.nytimes.com/2011/03/05/science/05legal.html" TargetMode="External"/><Relationship Id="rId6" Type="http://schemas.openxmlformats.org/officeDocument/2006/relationships/hyperlink" Target="http://www.wired.co.uk/article/ibm-watson-medical-doctor" TargetMode="External"/><Relationship Id="rId7" Type="http://schemas.openxmlformats.org/officeDocument/2006/relationships/hyperlink" Target="http://www.mckinsey.com/business-functions/digital-mckinsey/our-insights/where-machines-could-replace-humans-and-where-they-cant-yet" TargetMode="External"/><Relationship Id="rId8" Type="http://schemas.openxmlformats.org/officeDocument/2006/relationships/hyperlink" Target="https://www.bls.gov/emp/ep_table_102.ht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Future of Automation and Artificial Intelligenc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The Future of Automation and Artificial Intelligence </a:t>
            </a:r>
          </a:p>
        </p:txBody>
      </p:sp>
      <p:sp>
        <p:nvSpPr>
          <p:cNvPr id="120" name="Impact on highly skilled professions.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on highly skilled professions.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64" name="https://www.ft.com/content/dec677c0-b7e6-11e6-ba85-95d1533d9a62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3" invalidUrl="" action="" tgtFrame="" tooltip="" history="1" highlightClick="0" endSnd="0"/>
              </a:rPr>
              <a:t>https://www.ft.com/content/dec677c0-b7e6-11e6-ba85-95d1533d9a62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4" invalidUrl="" action="" tgtFrame="" tooltip="" history="1" highlightClick="0" endSnd="0"/>
              </a:rPr>
              <a:t>https://www.technologyreview.com/s/515926/how-technology-is-destroying-jobs/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5" invalidUrl="" action="" tgtFrame="" tooltip="" history="1" highlightClick="0" endSnd="0"/>
              </a:rPr>
              <a:t>http://www.nytimes.com/2011/03/05/science/05legal.html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6" invalidUrl="" action="" tgtFrame="" tooltip="" history="1" highlightClick="0" endSnd="0"/>
              </a:rPr>
              <a:t>http://www.wired.co.uk/article/ibm-watson-medical-doctor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7" invalidUrl="" action="" tgtFrame="" tooltip="" history="1" highlightClick="0" endSnd="0"/>
              </a:rPr>
              <a:t>http://www.mckinsey.com/business-functions/digital-mckinsey/our-insights/where-machines-could-replace-humans-and-where-they-cant-yet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rPr u="sng">
                <a:hlinkClick r:id="rId8" invalidUrl="" action="" tgtFrame="" tooltip="" history="1" highlightClick="0" endSnd="0"/>
              </a:rPr>
              <a:t>https://www.bls.gov/emp/ep_table_102.htm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Questions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car_bots.jpg" descr="car_bots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22079" t="0" r="2207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Backgroun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24" name="“Dumb” automation has been effecting US workers for decades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“Dumb” automation has been effecting US workers for decades.</a:t>
            </a:r>
          </a:p>
          <a:p>
            <a:pPr/>
            <a:r>
              <a:t>This results in replacing many low skill workers with few high skill workers.</a:t>
            </a:r>
          </a:p>
          <a:p>
            <a:pPr/>
            <a:r>
              <a:t>Parallels to every major technical advance in the past. This is neither new nor overly concerning.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destroying.jobs_.chart1x910_0.png" descr="destroying.jobs_.chart1x910_0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179961" y="762000"/>
            <a:ext cx="6410678" cy="8242300"/>
          </a:xfrm>
          <a:prstGeom prst="rect">
            <a:avLst/>
          </a:prstGeom>
        </p:spPr>
      </p:pic>
      <p:sp>
        <p:nvSpPr>
          <p:cNvPr id="129" name="Some numbers."/>
          <p:cNvSpPr/>
          <p:nvPr>
            <p:ph type="title"/>
          </p:nvPr>
        </p:nvSpPr>
        <p:spPr>
          <a:xfrm>
            <a:off x="406947" y="762000"/>
            <a:ext cx="5334001" cy="972890"/>
          </a:xfrm>
          <a:prstGeom prst="rect">
            <a:avLst/>
          </a:prstGeom>
        </p:spPr>
        <p:txBody>
          <a:bodyPr/>
          <a:lstStyle>
            <a:lvl1pPr defTabSz="560831">
              <a:defRPr sz="5760"/>
            </a:lvl1pPr>
          </a:lstStyle>
          <a:p>
            <a:pPr/>
            <a:r>
              <a:t>Some numbers.</a:t>
            </a:r>
          </a:p>
        </p:txBody>
      </p:sp>
      <p:sp>
        <p:nvSpPr>
          <p:cNvPr id="130" name="Between 2000 and 2010, the United States lost approximately 5.6 million manufacturing jobs. 85% of those were to automation.…"/>
          <p:cNvSpPr/>
          <p:nvPr>
            <p:ph type="body" sz="half" idx="1"/>
          </p:nvPr>
        </p:nvSpPr>
        <p:spPr>
          <a:xfrm>
            <a:off x="406947" y="2562520"/>
            <a:ext cx="5334001" cy="6486014"/>
          </a:xfrm>
          <a:prstGeom prst="rect">
            <a:avLst/>
          </a:prstGeom>
        </p:spPr>
        <p:txBody>
          <a:bodyPr/>
          <a:lstStyle/>
          <a:p>
            <a:pPr marL="336884" indent="-336884" algn="l">
              <a:spcBef>
                <a:spcPts val="3900"/>
              </a:spcBef>
              <a:buSzPct val="75000"/>
              <a:buChar char="•"/>
              <a:defRPr sz="2800"/>
            </a:pPr>
            <a:r>
              <a:t>Between 2000 and 2010, the United States lost approximately 5.6 million manufacturing jobs. 85% of those were to automation.</a:t>
            </a:r>
          </a:p>
          <a:p>
            <a:pPr marL="336884" indent="-336884" algn="l">
              <a:spcBef>
                <a:spcPts val="3900"/>
              </a:spcBef>
              <a:buSzPct val="75000"/>
              <a:buChar char="•"/>
              <a:defRPr sz="2800"/>
            </a:pPr>
            <a:r>
              <a:t>A welder being paid $25/hour can be replaced by a machine that costs only $8/hour to operate. </a:t>
            </a:r>
          </a:p>
        </p:txBody>
      </p:sp>
      <p:sp>
        <p:nvSpPr>
          <p:cNvPr id="131" name="https://www.technologyreview.com/s/515926/how-technology-is-destroying-jobs/"/>
          <p:cNvSpPr/>
          <p:nvPr/>
        </p:nvSpPr>
        <p:spPr>
          <a:xfrm>
            <a:off x="7497457" y="9004659"/>
            <a:ext cx="511681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https://www.technologyreview.com/s/515926/how-technology-is-destroying-jobs/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watson.jpg" descr="watson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6210" t="0" r="31637" b="0"/>
          <a:stretch>
            <a:fillRect/>
          </a:stretch>
        </p:blipFill>
        <p:spPr>
          <a:xfrm>
            <a:off x="6718299" y="2590800"/>
            <a:ext cx="5334001" cy="6286500"/>
          </a:xfrm>
          <a:prstGeom prst="rect">
            <a:avLst/>
          </a:prstGeom>
        </p:spPr>
      </p:pic>
      <p:sp>
        <p:nvSpPr>
          <p:cNvPr id="136" name="Near Fut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Near Future</a:t>
            </a:r>
          </a:p>
        </p:txBody>
      </p:sp>
      <p:sp>
        <p:nvSpPr>
          <p:cNvPr id="137" name="Discovery in legal cases is currently being assisted by artificial intelligence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Discovery in legal cases is currently being assisted by artificial intelligence.</a:t>
            </a:r>
          </a:p>
          <a:p>
            <a:pPr/>
            <a:r>
              <a:t>IBM’s Watson is better at diagnosing cancer than human Oncologists.</a:t>
            </a:r>
          </a:p>
          <a:p>
            <a:pPr/>
            <a:r>
              <a:t>Data entry/analysis jobs are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highly</a:t>
            </a:r>
            <a:r>
              <a:t> at risk of automation.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ome more numbers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more numbers.</a:t>
            </a:r>
          </a:p>
        </p:txBody>
      </p:sp>
      <p:sp>
        <p:nvSpPr>
          <p:cNvPr id="142" name="1,076,000 people are employed in the legal profession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519937">
              <a:spcBef>
                <a:spcPts val="3700"/>
              </a:spcBef>
              <a:defRPr sz="3382"/>
            </a:pPr>
            <a:r>
              <a:t>1,076,000 people are employed in the legal profession.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8,318,500 people in healthcare.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22,026,000 people in office and administrative support.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9,732,000 people in Transportation (Human and commercial)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&gt; 41,152,500 people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highly</a:t>
            </a:r>
            <a:r>
              <a:t> at risk of losing their jobs to automation.</a:t>
            </a:r>
          </a:p>
        </p:txBody>
      </p:sp>
      <p:sp>
        <p:nvSpPr>
          <p:cNvPr id="143" name="Soon."/>
          <p:cNvSpPr/>
          <p:nvPr/>
        </p:nvSpPr>
        <p:spPr>
          <a:xfrm>
            <a:off x="4164563" y="8161089"/>
            <a:ext cx="13483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Soon.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  <p:bldP build="whole" bldLvl="1" animBg="1" rev="0" advAuto="0"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deus-ex-machina-movie-193@1x.jpg" descr="deus-ex-machina-movie-193@1x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25569" t="0" r="10793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48" name="What’s to com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to come?</a:t>
            </a:r>
          </a:p>
        </p:txBody>
      </p:sp>
      <p:sp>
        <p:nvSpPr>
          <p:cNvPr id="149" name="The largest obstacle to a general artificial intelligence is the fact that we don’t actually know what “intelligence” is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largest obstacle to a general artificial intelligence is the fact that we don’t actually know what “intelligence” is.</a:t>
            </a:r>
          </a:p>
          <a:p>
            <a:pPr marL="0" indent="0">
              <a:buSzTx/>
              <a:buNone/>
            </a:pPr>
            <a:r>
              <a:t>The second largest is computational power.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moores-law-graph-gif.png" descr="moores-law-graph-gif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3581" t="0" r="0" b="0"/>
          <a:stretch>
            <a:fillRect/>
          </a:stretch>
        </p:blipFill>
        <p:spPr>
          <a:xfrm>
            <a:off x="952500" y="2779174"/>
            <a:ext cx="5310695" cy="6286501"/>
          </a:xfrm>
          <a:prstGeom prst="rect">
            <a:avLst/>
          </a:prstGeom>
        </p:spPr>
      </p:pic>
      <p:sp>
        <p:nvSpPr>
          <p:cNvPr id="154" name="Moore’s La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Moore’s Law</a:t>
            </a:r>
          </a:p>
        </p:txBody>
      </p:sp>
      <p:sp>
        <p:nvSpPr>
          <p:cNvPr id="155" name="Exponential increases in computing power means that the raw power available to an intelligent machine will vastly outmeasure that of a human.…"/>
          <p:cNvSpPr/>
          <p:nvPr>
            <p:ph type="body" sz="half" idx="1"/>
          </p:nvPr>
        </p:nvSpPr>
        <p:spPr>
          <a:xfrm>
            <a:off x="6718300" y="2779174"/>
            <a:ext cx="5334000" cy="6286501"/>
          </a:xfrm>
          <a:prstGeom prst="rect">
            <a:avLst/>
          </a:prstGeom>
        </p:spPr>
        <p:txBody>
          <a:bodyPr/>
          <a:lstStyle/>
          <a:p>
            <a:pPr/>
            <a:r>
              <a:t>Exponential increases in computing power means that the raw power available to an intelligent machine will vastly outmeasure that of a human.</a:t>
            </a:r>
          </a:p>
          <a:p>
            <a:pPr/>
            <a:r>
              <a:t>Eventually, it will vastly outmeasure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t> humans.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“Intelligence”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“Intelligence”</a:t>
            </a:r>
          </a:p>
        </p:txBody>
      </p:sp>
      <p:sp>
        <p:nvSpPr>
          <p:cNvPr id="158" name="Intelligence always seems to be one step away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Intelligence always seems to be one step away.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Before there was an AI that could beat humans in chess, a chess-playing AI was “intelligent”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Before there was an AI that could beat humans in go, a go-playing AI was “intelligent”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There needs to be an established definition of intelligence before we can claim to have an intelligent computer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That said…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…Is not necessary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…Is not necessary.</a:t>
            </a:r>
          </a:p>
        </p:txBody>
      </p:sp>
      <p:sp>
        <p:nvSpPr>
          <p:cNvPr id="161" name="The inflection point for mass automation is not a general artificial intelligence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inflection point for mass automation is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t> a general artificial intelligence.</a:t>
            </a:r>
          </a:p>
          <a:p>
            <a:pPr marL="0" indent="0">
              <a:buSzTx/>
              <a:buNone/>
            </a:pPr>
            <a:r>
              <a:t>It is simply a program that can do 2 things:</a:t>
            </a:r>
          </a:p>
          <a:p>
            <a:pPr marL="0" indent="0">
              <a:buSzTx/>
              <a:buNone/>
            </a:pPr>
            <a:r>
              <a:t>Improve itself</a:t>
            </a:r>
          </a:p>
          <a:p>
            <a:pPr marL="0" indent="0">
              <a:buSzTx/>
              <a:buNone/>
            </a:pPr>
            <a:r>
              <a:t>Create (arbitrary) other programs.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