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6"/>
  </p:notesMasterIdLst>
  <p:sldIdLst>
    <p:sldId id="256" r:id="rId2"/>
    <p:sldId id="259" r:id="rId3"/>
    <p:sldId id="301" r:id="rId4"/>
    <p:sldId id="305" r:id="rId5"/>
    <p:sldId id="261" r:id="rId6"/>
    <p:sldId id="287" r:id="rId7"/>
    <p:sldId id="313" r:id="rId8"/>
    <p:sldId id="311" r:id="rId9"/>
    <p:sldId id="312" r:id="rId10"/>
    <p:sldId id="264" r:id="rId11"/>
    <p:sldId id="263" r:id="rId12"/>
    <p:sldId id="282" r:id="rId13"/>
    <p:sldId id="283" r:id="rId14"/>
    <p:sldId id="265" r:id="rId15"/>
    <p:sldId id="321" r:id="rId16"/>
    <p:sldId id="281" r:id="rId17"/>
    <p:sldId id="267" r:id="rId18"/>
    <p:sldId id="314" r:id="rId19"/>
    <p:sldId id="290" r:id="rId20"/>
    <p:sldId id="270" r:id="rId21"/>
    <p:sldId id="295" r:id="rId22"/>
    <p:sldId id="272" r:id="rId23"/>
    <p:sldId id="273" r:id="rId24"/>
    <p:sldId id="274" r:id="rId25"/>
    <p:sldId id="320" r:id="rId26"/>
    <p:sldId id="315" r:id="rId27"/>
    <p:sldId id="318" r:id="rId28"/>
    <p:sldId id="319" r:id="rId29"/>
    <p:sldId id="276" r:id="rId30"/>
    <p:sldId id="277" r:id="rId31"/>
    <p:sldId id="284" r:id="rId32"/>
    <p:sldId id="285" r:id="rId33"/>
    <p:sldId id="297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80B3E-9F9C-4620-90EB-7C0B28FBCAE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1377E-D5ED-460F-92A7-EAF8244C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0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09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8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28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2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55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8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5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5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25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6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95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8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8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0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2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14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6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29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3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9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8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2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1377E-D5ED-460F-92A7-EAF8244CC5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896F-1C89-4003-9ED4-2B1F78B48586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7B8B-169E-4DC9-B10C-FEBBBB21EC39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5F8-E557-49C7-9174-D3DE5BA6AE42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AE16-B14A-42BA-B9FC-A72AEAD76CA3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9404-625D-457F-AE91-102B1CCDE038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9C4F-E873-4D7B-ADFA-D2E18E239D01}" type="datetime1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ADA4-65D0-46A7-A8A5-F8694FBFD427}" type="datetime1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9F20-613F-4206-A08D-349E14202E90}" type="datetime1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663A-E0DC-408A-B89B-107DD9A7E31E}" type="datetime1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5F406-44A7-4712-B25C-F5AE37E40139}" type="datetime1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1373-2EB4-4984-A3FE-F1D5E2847743}" type="datetime1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4EE8997-0282-4FBD-84CE-354D04F7708E}" type="datetime1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0B823BF-49C6-45EB-A09C-5749A3E7CE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0"/>
          <p:cNvSpPr>
            <a:spLocks noChangeArrowheads="1"/>
          </p:cNvSpPr>
          <p:nvPr/>
        </p:nvSpPr>
        <p:spPr bwMode="auto">
          <a:xfrm>
            <a:off x="2274094" y="4191000"/>
            <a:ext cx="472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744" tIns="48372" rIns="96744" bIns="48372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/>
              <a:t>Midterm Review</a:t>
            </a:r>
            <a:endParaRPr lang="en-US" sz="3800" b="1" dirty="0">
              <a:solidFill>
                <a:schemeClr val="accent2"/>
              </a:solidFill>
            </a:endParaRP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2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132"/>
          <p:cNvSpPr>
            <a:spLocks noChangeArrowheads="1"/>
          </p:cNvSpPr>
          <p:nvPr/>
        </p:nvSpPr>
        <p:spPr bwMode="auto">
          <a:xfrm>
            <a:off x="725488" y="1752600"/>
            <a:ext cx="7821612" cy="11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2800" b="1" i="1" dirty="0">
                <a:solidFill>
                  <a:srgbClr val="002060"/>
                </a:solidFill>
              </a:rPr>
              <a:t>CSE240</a:t>
            </a:r>
          </a:p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002060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002060"/>
                </a:solidFill>
              </a:rPr>
              <a:t> </a:t>
            </a:r>
            <a:r>
              <a:rPr lang="en-GB" altLang="en-US" sz="3000" b="1" i="1" dirty="0">
                <a:solidFill>
                  <a:srgbClr val="002060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002060"/>
                </a:solidFill>
              </a:rPr>
              <a:t> </a:t>
            </a:r>
            <a:endParaRPr lang="en-US" altLang="en-US" sz="2100" b="1" i="1" dirty="0">
              <a:solidFill>
                <a:srgbClr val="002060"/>
              </a:solidFill>
            </a:endParaRPr>
          </a:p>
        </p:txBody>
      </p:sp>
      <p:pic>
        <p:nvPicPr>
          <p:cNvPr id="9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"/>
            <a:ext cx="3276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Pointers in C/C++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What are the 2 pointer operations?  </a:t>
            </a:r>
          </a:p>
          <a:p>
            <a:pPr marL="0" indent="0">
              <a:buNone/>
            </a:pPr>
            <a:endParaRPr lang="en-US" sz="2800" dirty="0" smtClean="0"/>
          </a:p>
          <a:p>
            <a:pPr marL="400050" lvl="1" indent="0">
              <a:buNone/>
            </a:pPr>
            <a:r>
              <a:rPr lang="en-US" sz="2400" dirty="0" smtClean="0"/>
              <a:t>&amp; is a referencing function that returns the address value of the variable it precedes.</a:t>
            </a:r>
            <a:r>
              <a:rPr lang="en-US" sz="2400" dirty="0" smtClean="0">
                <a:sym typeface="Wingdings" pitchFamily="2" charset="2"/>
              </a:rPr>
              <a:t>  Example, &amp;x is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r-value.</a:t>
            </a:r>
            <a:b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</a:br>
            <a:endParaRPr lang="en-US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400050" lvl="1" indent="0">
              <a:buNone/>
            </a:pPr>
            <a:r>
              <a:rPr lang="en-US" sz="2400" dirty="0" smtClean="0">
                <a:sym typeface="Wingdings" pitchFamily="2" charset="2"/>
              </a:rPr>
              <a:t>* represents the name of the address or the name of the address it precedes.  Example, *y is a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l-value</a:t>
            </a:r>
            <a:r>
              <a:rPr lang="en-US" sz="2400" dirty="0" smtClean="0">
                <a:sym typeface="Wingdings" pitchFamily="2" charset="2"/>
              </a:rPr>
              <a:t>.  </a:t>
            </a:r>
          </a:p>
          <a:p>
            <a:pPr marL="400050" lvl="1" indent="0"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</a:p>
          <a:p>
            <a:pPr marL="0" indent="0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Array, string, and pointers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r>
              <a:rPr lang="en-US" sz="2000" dirty="0"/>
              <a:t>In C, a string is an </a:t>
            </a:r>
            <a:r>
              <a:rPr lang="en-US" sz="2000" dirty="0">
                <a:solidFill>
                  <a:srgbClr val="FF0000"/>
                </a:solidFill>
              </a:rPr>
              <a:t>array of characters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	char name[] = “Hello”;     	// What are the elements?</a:t>
            </a:r>
          </a:p>
          <a:p>
            <a:pPr>
              <a:buNone/>
            </a:pPr>
            <a:r>
              <a:rPr lang="en-US" sz="2000" dirty="0"/>
              <a:t>	‘</a:t>
            </a:r>
            <a:r>
              <a:rPr lang="en-US" sz="2000" b="0" dirty="0"/>
              <a:t>H’ ‘e’ ‘l’ ‘l’ ‘o’ ‘\0’   6 elements // The null character indicates end of string.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char name[6] = {‘C’, ‘h’, ‘a’, ‘l’, ‘e’, ‘s’} ; 	// Does this work?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b="0" dirty="0"/>
              <a:t> ‘C’ ‘h’ ‘a’ ‘r’ ‘l’ ‘e’ ‘s’   // Garbage will also be printed until null 		             	             //character is found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char *p = “Charles”;		// Is this possible?</a:t>
            </a:r>
          </a:p>
          <a:p>
            <a:pPr>
              <a:buNone/>
            </a:pPr>
            <a:r>
              <a:rPr lang="en-US" sz="2000" dirty="0"/>
              <a:t>	// How can we print each of the individual chars?</a:t>
            </a:r>
          </a:p>
          <a:p>
            <a:pPr>
              <a:buNone/>
            </a:pPr>
            <a:r>
              <a:rPr lang="en-US" sz="20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POINTERS AND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tabLst>
                <a:tab pos="339725" algn="l"/>
              </a:tabLst>
            </a:pPr>
            <a:r>
              <a:rPr lang="en-US" sz="1800" dirty="0" smtClean="0"/>
              <a:t>Since strings in C are character arrays, pointer can point to the arrays in order to access the elements of the “string”.		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	char  name[] = “hello”;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char *p;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p </a:t>
            </a:r>
            <a:r>
              <a:rPr lang="en-US" sz="1800" dirty="0"/>
              <a:t>= </a:t>
            </a:r>
            <a:r>
              <a:rPr lang="en-US" sz="1800" dirty="0" smtClean="0"/>
              <a:t>name</a:t>
            </a:r>
            <a:r>
              <a:rPr lang="en-US" sz="1800" dirty="0"/>
              <a:t>;			// Is this possible?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Yes, this is equivalent to p = &amp;name[0];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Name </a:t>
            </a:r>
            <a:r>
              <a:rPr lang="en-US" sz="1800" dirty="0"/>
              <a:t>= p;			// Is this possible? 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	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	No, you can’t assign a pointer address to a character array.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18727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752600"/>
            <a:ext cx="2730795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562600" y="17526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19800" y="17526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77000" y="17526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934200" y="17526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91400" y="17526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892" y="18684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8440" y="18776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8717" y="187266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6810" y="18776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1400" y="187901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43400" y="18790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617705" y="2057400"/>
            <a:ext cx="453902" cy="4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9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Traversal through an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452572"/>
          </a:xfrm>
        </p:spPr>
        <p:txBody>
          <a:bodyPr>
            <a:normAutofit/>
          </a:bodyPr>
          <a:lstStyle/>
          <a:p>
            <a:r>
              <a:rPr lang="en-US" b="0" dirty="0"/>
              <a:t>#include &lt;</a:t>
            </a:r>
            <a:r>
              <a:rPr lang="en-US" b="0" dirty="0" err="1"/>
              <a:t>stdio.h</a:t>
            </a:r>
            <a:r>
              <a:rPr lang="en-US" b="0" dirty="0"/>
              <a:t>&gt;</a:t>
            </a:r>
          </a:p>
          <a:p>
            <a:r>
              <a:rPr lang="en-US" b="0" dirty="0"/>
              <a:t>void main() {</a:t>
            </a:r>
          </a:p>
          <a:p>
            <a:r>
              <a:rPr lang="en-US" b="0" dirty="0"/>
              <a:t>	char A[] = "Bill Nye";</a:t>
            </a:r>
          </a:p>
          <a:p>
            <a:r>
              <a:rPr lang="en-US" b="0" dirty="0"/>
              <a:t>	char* printer = A;	// Point to ‘B’ of char array A.</a:t>
            </a:r>
          </a:p>
          <a:p>
            <a:r>
              <a:rPr lang="en-US" b="0" dirty="0"/>
              <a:t>	while (*printer != '\0')	// Until the end of the string denoted by \0</a:t>
            </a:r>
          </a:p>
          <a:p>
            <a:r>
              <a:rPr lang="en-US" b="0" dirty="0"/>
              <a:t>	{</a:t>
            </a:r>
          </a:p>
          <a:p>
            <a:r>
              <a:rPr lang="en-US" b="0" dirty="0"/>
              <a:t>		</a:t>
            </a:r>
            <a:r>
              <a:rPr lang="en-US" b="0" dirty="0" err="1"/>
              <a:t>printf</a:t>
            </a:r>
            <a:r>
              <a:rPr lang="en-US" b="0" dirty="0"/>
              <a:t>("The current character is %c", *printer);  // Dereference and get </a:t>
            </a:r>
            <a:r>
              <a:rPr lang="en-US" b="0" dirty="0" smtClean="0"/>
              <a:t>						      //character</a:t>
            </a:r>
            <a:endParaRPr lang="en-US" b="0" dirty="0"/>
          </a:p>
          <a:p>
            <a:r>
              <a:rPr lang="en-US" b="0" dirty="0"/>
              <a:t>		printer++;		// Increase 1 byte in memory to next char in array.</a:t>
            </a:r>
          </a:p>
          <a:p>
            <a:r>
              <a:rPr lang="en-US" b="0" dirty="0"/>
              <a:t>	}</a:t>
            </a:r>
          </a:p>
          <a:p>
            <a:r>
              <a:rPr lang="en-US" b="0" dirty="0" smtClean="0"/>
              <a:t>}</a:t>
            </a:r>
          </a:p>
          <a:p>
            <a:endParaRPr lang="en-US" b="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This program goes through the array by increasing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address of the pointer by 1 byte until the null character.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8400" y="4191000"/>
            <a:ext cx="10668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248400" y="4572000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19736" y="42026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3800" y="4181288"/>
            <a:ext cx="9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813412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248400" y="4953000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63017" y="458366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66561" y="4589191"/>
            <a:ext cx="9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813413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248400" y="5943600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70043" y="598154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\0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66561" y="5943600"/>
            <a:ext cx="9814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813422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Pointers Example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x1 = 0, y1 = 10, *p1, *p2, **p3;</a:t>
            </a:r>
          </a:p>
          <a:p>
            <a:endParaRPr lang="en-US" dirty="0" smtClean="0"/>
          </a:p>
          <a:p>
            <a:r>
              <a:rPr lang="en-US" dirty="0" smtClean="0"/>
              <a:t>	p1 = &amp;x1;		// What is the value *p1?	</a:t>
            </a:r>
          </a:p>
          <a:p>
            <a:r>
              <a:rPr lang="en-US" dirty="0" smtClean="0"/>
              <a:t>	p2 = &amp;</a:t>
            </a:r>
            <a:r>
              <a:rPr lang="en-US" smtClean="0"/>
              <a:t>y1;</a:t>
            </a:r>
            <a:r>
              <a:rPr lang="en-US" dirty="0" smtClean="0"/>
              <a:t>		// What is the value *p2?</a:t>
            </a:r>
          </a:p>
          <a:p>
            <a:r>
              <a:rPr lang="en-US" dirty="0" smtClean="0"/>
              <a:t>	p3 = &amp;p2;		// What is the value **p3?</a:t>
            </a:r>
          </a:p>
          <a:p>
            <a:endParaRPr lang="en-US" dirty="0" smtClean="0"/>
          </a:p>
          <a:p>
            <a:r>
              <a:rPr lang="en-US" dirty="0" smtClean="0"/>
              <a:t>	**p3 = 20;		// What is the value of y1?</a:t>
            </a:r>
          </a:p>
          <a:p>
            <a:endParaRPr lang="en-US" dirty="0" smtClean="0"/>
          </a:p>
          <a:p>
            <a:r>
              <a:rPr lang="en-US" dirty="0" smtClean="0"/>
              <a:t>	return 0; 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996290" y="692525"/>
            <a:ext cx="12192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996290" y="1748815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09399" y="9211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09399" y="1987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6231" y="9316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7339" y="2008946"/>
            <a:ext cx="4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7339" y="20381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9316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0" y="201420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3325" y="137948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/>
              <a:t>3</a:t>
            </a:r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6538750" y="1116301"/>
            <a:ext cx="457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62380" y="2198867"/>
            <a:ext cx="457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46075" y="1756275"/>
            <a:ext cx="949925" cy="416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457011" y="4830139"/>
          <a:ext cx="6391589" cy="1791462"/>
        </p:xfrm>
        <a:graphic>
          <a:graphicData uri="http://schemas.openxmlformats.org/drawingml/2006/table">
            <a:tbl>
              <a:tblPr firstRow="1" firstCol="1" bandRow="1"/>
              <a:tblGrid>
                <a:gridCol w="810576">
                  <a:extLst>
                    <a:ext uri="{9D8B030D-6E8A-4147-A177-3AD203B41FA5}">
                      <a16:colId xmlns="" xmlns:a16="http://schemas.microsoft.com/office/drawing/2014/main" val="956547304"/>
                    </a:ext>
                  </a:extLst>
                </a:gridCol>
                <a:gridCol w="319236">
                  <a:extLst>
                    <a:ext uri="{9D8B030D-6E8A-4147-A177-3AD203B41FA5}">
                      <a16:colId xmlns="" xmlns:a16="http://schemas.microsoft.com/office/drawing/2014/main" val="2349691056"/>
                    </a:ext>
                  </a:extLst>
                </a:gridCol>
                <a:gridCol w="321261">
                  <a:extLst>
                    <a:ext uri="{9D8B030D-6E8A-4147-A177-3AD203B41FA5}">
                      <a16:colId xmlns="" xmlns:a16="http://schemas.microsoft.com/office/drawing/2014/main" val="3947053404"/>
                    </a:ext>
                  </a:extLst>
                </a:gridCol>
                <a:gridCol w="817325">
                  <a:extLst>
                    <a:ext uri="{9D8B030D-6E8A-4147-A177-3AD203B41FA5}">
                      <a16:colId xmlns="" xmlns:a16="http://schemas.microsoft.com/office/drawing/2014/main" val="2958442964"/>
                    </a:ext>
                  </a:extLst>
                </a:gridCol>
                <a:gridCol w="522388">
                  <a:extLst>
                    <a:ext uri="{9D8B030D-6E8A-4147-A177-3AD203B41FA5}">
                      <a16:colId xmlns="" xmlns:a16="http://schemas.microsoft.com/office/drawing/2014/main" val="1838239408"/>
                    </a:ext>
                  </a:extLst>
                </a:gridCol>
                <a:gridCol w="923248">
                  <a:extLst>
                    <a:ext uri="{9D8B030D-6E8A-4147-A177-3AD203B41FA5}">
                      <a16:colId xmlns="" xmlns:a16="http://schemas.microsoft.com/office/drawing/2014/main" val="4123837086"/>
                    </a:ext>
                  </a:extLst>
                </a:gridCol>
                <a:gridCol w="656059">
                  <a:extLst>
                    <a:ext uri="{9D8B030D-6E8A-4147-A177-3AD203B41FA5}">
                      <a16:colId xmlns="" xmlns:a16="http://schemas.microsoft.com/office/drawing/2014/main" val="3517318171"/>
                    </a:ext>
                  </a:extLst>
                </a:gridCol>
                <a:gridCol w="850397">
                  <a:extLst>
                    <a:ext uri="{9D8B030D-6E8A-4147-A177-3AD203B41FA5}">
                      <a16:colId xmlns="" xmlns:a16="http://schemas.microsoft.com/office/drawing/2014/main" val="2912012835"/>
                    </a:ext>
                  </a:extLst>
                </a:gridCol>
                <a:gridCol w="554615">
                  <a:extLst>
                    <a:ext uri="{9D8B030D-6E8A-4147-A177-3AD203B41FA5}">
                      <a16:colId xmlns="" xmlns:a16="http://schemas.microsoft.com/office/drawing/2014/main" val="2108964302"/>
                    </a:ext>
                  </a:extLst>
                </a:gridCol>
                <a:gridCol w="616484"/>
              </a:tblGrid>
              <a:tr h="241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int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int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int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 pointer (</a:t>
                      </a: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deferenced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int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 pointer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int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 pointer (dereferenced)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int pointer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int pointer (double dereference)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int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 pointer (</a:t>
                      </a:r>
                      <a:r>
                        <a:rPr lang="en-US" sz="900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deref</a:t>
                      </a:r>
                      <a:r>
                        <a:rPr 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)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onsolas"/>
                        </a:rPr>
                        <a:t>int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onsolas"/>
                        </a:rPr>
                        <a:t> pointer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3881878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Variable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*p1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p1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*p2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p2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**pp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*pp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onsolas"/>
                        </a:rPr>
                        <a:t>pp 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0750052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Value at  Q3a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25985896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Value at  Q3b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228046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Value at  Q3c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3314366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Value at  Q3d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onsolas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748282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8382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x = 0, y = </a:t>
            </a:r>
            <a:r>
              <a:rPr lang="en-US" dirty="0" smtClean="0">
                <a:solidFill>
                  <a:srgbClr val="00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r>
              <a:rPr lang="fr-FR" dirty="0" err="1">
                <a:solidFill>
                  <a:srgbClr val="000000"/>
                </a:solidFill>
              </a:rPr>
              <a:t>int</a:t>
            </a:r>
            <a:r>
              <a:rPr lang="fr-FR" dirty="0">
                <a:solidFill>
                  <a:srgbClr val="000000"/>
                </a:solidFill>
              </a:rPr>
              <a:t> *p1=&amp;x, *p2=&amp;y,**pp=&amp;p1</a:t>
            </a:r>
            <a:r>
              <a:rPr lang="fr-FR" dirty="0" smtClean="0">
                <a:solidFill>
                  <a:srgbClr val="000000"/>
                </a:solidFill>
              </a:rPr>
              <a:t>;	// </a:t>
            </a:r>
            <a:r>
              <a:rPr lang="fr-FR" dirty="0" err="1">
                <a:solidFill>
                  <a:srgbClr val="000000"/>
                </a:solidFill>
              </a:rPr>
              <a:t>Qa</a:t>
            </a:r>
            <a:endParaRPr lang="fr-FR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x = 5;</a:t>
            </a:r>
          </a:p>
          <a:p>
            <a:r>
              <a:rPr lang="en-US" dirty="0">
                <a:solidFill>
                  <a:srgbClr val="000000"/>
                </a:solidFill>
              </a:rPr>
              <a:t>y = 3</a:t>
            </a:r>
            <a:r>
              <a:rPr lang="en-US" dirty="0" smtClean="0">
                <a:solidFill>
                  <a:srgbClr val="000000"/>
                </a:solidFill>
              </a:rPr>
              <a:t>;				// </a:t>
            </a:r>
            <a:r>
              <a:rPr lang="en-US" dirty="0" err="1">
                <a:solidFill>
                  <a:srgbClr val="000000"/>
                </a:solidFill>
              </a:rPr>
              <a:t>Qb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pp = &amp;p2;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**pp = 6;			// </a:t>
            </a:r>
            <a:r>
              <a:rPr lang="en-US" dirty="0">
                <a:solidFill>
                  <a:srgbClr val="000000"/>
                </a:solidFill>
              </a:rPr>
              <a:t>Qc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pp = &amp;p1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*p1=*p1+1;</a:t>
            </a:r>
          </a:p>
          <a:p>
            <a:r>
              <a:rPr lang="en-US" dirty="0">
                <a:solidFill>
                  <a:srgbClr val="000000"/>
                </a:solidFill>
              </a:rPr>
              <a:t>p1= p1</a:t>
            </a:r>
            <a:r>
              <a:rPr lang="en-US" dirty="0" smtClean="0">
                <a:solidFill>
                  <a:srgbClr val="000000"/>
                </a:solidFill>
              </a:rPr>
              <a:t>++;			// </a:t>
            </a:r>
            <a:r>
              <a:rPr lang="en-US" dirty="0" err="1">
                <a:solidFill>
                  <a:srgbClr val="000000"/>
                </a:solidFill>
              </a:rPr>
              <a:t>Qd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5647894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</a:rPr>
              <a:t>0       5            0               &amp;x                  5                    &amp;y                    0                &amp;</a:t>
            </a:r>
            <a:r>
              <a:rPr lang="en-US" sz="1100" dirty="0">
                <a:solidFill>
                  <a:srgbClr val="000000"/>
                </a:solidFill>
              </a:rPr>
              <a:t>x</a:t>
            </a:r>
            <a:r>
              <a:rPr lang="en-US" sz="1100" dirty="0" smtClean="0">
                <a:solidFill>
                  <a:srgbClr val="000000"/>
                </a:solidFill>
              </a:rPr>
              <a:t>           &amp;p1        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0" y="5884022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5</a:t>
            </a:r>
            <a:r>
              <a:rPr lang="en-US" sz="1100" dirty="0" smtClean="0">
                <a:solidFill>
                  <a:srgbClr val="000000"/>
                </a:solidFill>
              </a:rPr>
              <a:t>       </a:t>
            </a:r>
            <a:r>
              <a:rPr lang="en-US" sz="1100" dirty="0">
                <a:solidFill>
                  <a:srgbClr val="000000"/>
                </a:solidFill>
              </a:rPr>
              <a:t>3</a:t>
            </a:r>
            <a:r>
              <a:rPr lang="en-US" sz="1100" dirty="0" smtClean="0">
                <a:solidFill>
                  <a:srgbClr val="000000"/>
                </a:solidFill>
              </a:rPr>
              <a:t>            5               &amp;x                  3                    &amp;y                    5                &amp;x           &amp;p1  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6120150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5</a:t>
            </a:r>
            <a:r>
              <a:rPr lang="en-US" sz="1100" dirty="0" smtClean="0">
                <a:solidFill>
                  <a:srgbClr val="000000"/>
                </a:solidFill>
              </a:rPr>
              <a:t>       6            5               &amp;x                  6                    &amp;y                    6                &amp;y           &amp;p2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0" y="6359991"/>
            <a:ext cx="571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6       6      unknown       &amp;x+4              </a:t>
            </a:r>
            <a:r>
              <a:rPr lang="en-US" sz="1100" dirty="0" smtClean="0">
                <a:solidFill>
                  <a:srgbClr val="000000"/>
                </a:solidFill>
              </a:rPr>
              <a:t>6                    &amp;</a:t>
            </a:r>
            <a:r>
              <a:rPr lang="en-US" sz="1100" dirty="0">
                <a:solidFill>
                  <a:srgbClr val="000000"/>
                </a:solidFill>
              </a:rPr>
              <a:t>y       </a:t>
            </a:r>
            <a:r>
              <a:rPr lang="en-US" sz="1100" dirty="0" smtClean="0">
                <a:solidFill>
                  <a:srgbClr val="000000"/>
                </a:solidFill>
              </a:rPr>
              <a:t>       unknown        </a:t>
            </a:r>
            <a:r>
              <a:rPr lang="en-US" sz="1100" dirty="0">
                <a:solidFill>
                  <a:srgbClr val="000000"/>
                </a:solidFill>
              </a:rPr>
              <a:t>&amp;</a:t>
            </a:r>
            <a:r>
              <a:rPr lang="en-US" sz="1100" dirty="0" smtClean="0">
                <a:solidFill>
                  <a:srgbClr val="000000"/>
                </a:solidFill>
              </a:rPr>
              <a:t>x+4        &amp;p1 </a:t>
            </a:r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Pointers with double arrays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9135" y="914400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void main() {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ma[2][4], *p;</a:t>
            </a:r>
          </a:p>
          <a:p>
            <a:r>
              <a:rPr lang="en-US" dirty="0"/>
              <a:t>	p = </a:t>
            </a:r>
            <a:r>
              <a:rPr lang="en-US" dirty="0" smtClean="0"/>
              <a:t>&amp;ma[0][0];</a:t>
            </a:r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	*(p + 5) = 5; 		// Which index in ma is changed?</a:t>
            </a:r>
          </a:p>
          <a:p>
            <a:r>
              <a:rPr lang="en-US" dirty="0"/>
              <a:t>	*(p + 7) = -1;		// Which</a:t>
            </a:r>
            <a:r>
              <a:rPr lang="en-US" dirty="0">
                <a:latin typeface="Franklin Gothic Book" charset="0"/>
              </a:rPr>
              <a:t> index in ma is changed</a:t>
            </a:r>
            <a:r>
              <a:rPr lang="en-US" dirty="0"/>
              <a:t>?</a:t>
            </a:r>
          </a:p>
          <a:p>
            <a:r>
              <a:rPr lang="en-US" dirty="0"/>
              <a:t> 	*(p++) = 20;		// Which</a:t>
            </a:r>
            <a:r>
              <a:rPr lang="en-US" dirty="0">
                <a:latin typeface="Franklin Gothic Book" charset="0"/>
              </a:rPr>
              <a:t> index in ma is changed</a:t>
            </a:r>
            <a:r>
              <a:rPr lang="en-US" dirty="0"/>
              <a:t>?</a:t>
            </a:r>
          </a:p>
          <a:p>
            <a:r>
              <a:rPr lang="en-US" dirty="0"/>
              <a:t>	*(++p) = 10;                           </a:t>
            </a:r>
            <a:r>
              <a:rPr lang="en-US" dirty="0">
                <a:latin typeface="Franklin Gothic Book" charset="0"/>
              </a:rPr>
              <a:t>// Which index in ma is changed?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263641"/>
              </p:ext>
            </p:extLst>
          </p:nvPr>
        </p:nvGraphicFramePr>
        <p:xfrm>
          <a:off x="4114800" y="5410201"/>
          <a:ext cx="4038600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="" xmlns:a16="http://schemas.microsoft.com/office/drawing/2014/main" val="2335540284"/>
                    </a:ext>
                  </a:extLst>
                </a:gridCol>
                <a:gridCol w="1009650">
                  <a:extLst>
                    <a:ext uri="{9D8B030D-6E8A-4147-A177-3AD203B41FA5}">
                      <a16:colId xmlns="" xmlns:a16="http://schemas.microsoft.com/office/drawing/2014/main" val="2885429464"/>
                    </a:ext>
                  </a:extLst>
                </a:gridCol>
                <a:gridCol w="1009650">
                  <a:extLst>
                    <a:ext uri="{9D8B030D-6E8A-4147-A177-3AD203B41FA5}">
                      <a16:colId xmlns="" xmlns:a16="http://schemas.microsoft.com/office/drawing/2014/main" val="1602361190"/>
                    </a:ext>
                  </a:extLst>
                </a:gridCol>
                <a:gridCol w="1009650">
                  <a:extLst>
                    <a:ext uri="{9D8B030D-6E8A-4147-A177-3AD203B41FA5}">
                      <a16:colId xmlns="" xmlns:a16="http://schemas.microsoft.com/office/drawing/2014/main" val="34841225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9592557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430509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83476" y="54218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77526" y="59368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09892" y="59368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-1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54218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0" y="59368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3476" y="504581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77526" y="507146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8508" y="50670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50670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9002" y="5442595"/>
            <a:ext cx="4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Structures and Unions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6695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What is a structure? </a:t>
            </a:r>
          </a:p>
          <a:p>
            <a:pPr marL="346075" indent="-346075" algn="just" defTabSz="966788">
              <a:lnSpc>
                <a:spcPct val="7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000" b="0" dirty="0">
                <a:solidFill>
                  <a:srgbClr val="000000"/>
                </a:solidFill>
              </a:rPr>
              <a:t>	</a:t>
            </a:r>
          </a:p>
          <a:p>
            <a:pPr marL="346075" indent="-346075" algn="just" defTabSz="966788">
              <a:lnSpc>
                <a:spcPct val="7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400" b="0" dirty="0">
                <a:solidFill>
                  <a:srgbClr val="000000"/>
                </a:solidFill>
                <a:cs typeface="Times New Roman" pitchFamily="18" charset="0"/>
              </a:rPr>
              <a:t>	</a:t>
            </a:r>
            <a:r>
              <a:rPr lang="en-US" sz="2400" b="0" dirty="0" err="1">
                <a:solidFill>
                  <a:srgbClr val="000000"/>
                </a:solidFill>
                <a:cs typeface="Times New Roman" pitchFamily="18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cs typeface="Times New Roman" pitchFamily="18" charset="0"/>
              </a:rPr>
              <a:t> contact {	// a node to hold personal details</a:t>
            </a:r>
          </a:p>
          <a:p>
            <a:pPr marL="346075" indent="-346075" algn="just" defTabSz="966788">
              <a:lnSpc>
                <a:spcPct val="7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400" b="0" dirty="0">
                <a:solidFill>
                  <a:srgbClr val="000000"/>
                </a:solidFill>
                <a:cs typeface="Times New Roman" pitchFamily="18" charset="0"/>
              </a:rPr>
              <a:t>		char	name[30];</a:t>
            </a:r>
          </a:p>
          <a:p>
            <a:pPr marL="346075" indent="-346075" algn="just" defTabSz="966788">
              <a:lnSpc>
                <a:spcPct val="7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400" b="0" dirty="0">
                <a:solidFill>
                  <a:srgbClr val="000000"/>
                </a:solidFill>
                <a:cs typeface="Times New Roman" pitchFamily="18" charset="0"/>
              </a:rPr>
              <a:t>		</a:t>
            </a:r>
            <a:r>
              <a:rPr lang="en-US" sz="2400" b="0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cs typeface="Times New Roman" pitchFamily="18" charset="0"/>
              </a:rPr>
              <a:t>	phone;</a:t>
            </a:r>
          </a:p>
          <a:p>
            <a:pPr marL="346075" indent="-346075" algn="just" defTabSz="966788">
              <a:lnSpc>
                <a:spcPct val="7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400" b="0" dirty="0">
                <a:solidFill>
                  <a:srgbClr val="000000"/>
                </a:solidFill>
                <a:cs typeface="Times New Roman" pitchFamily="18" charset="0"/>
              </a:rPr>
              <a:t>		char	email[28];</a:t>
            </a:r>
          </a:p>
          <a:p>
            <a:pPr marL="346075" indent="-346075" algn="just" defTabSz="966788">
              <a:lnSpc>
                <a:spcPct val="7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400" b="0" dirty="0">
                <a:solidFill>
                  <a:srgbClr val="000000"/>
                </a:solidFill>
                <a:cs typeface="Times New Roman" pitchFamily="18" charset="0"/>
              </a:rPr>
              <a:t>	};</a:t>
            </a: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</a:rPr>
              <a:t>Structure size = 1byte per char * 30 char + 2 byte of padding + 4 byte per </a:t>
            </a:r>
            <a:r>
              <a:rPr lang="en-US" sz="2000" b="0" dirty="0" err="1">
                <a:solidFill>
                  <a:srgbClr val="000000"/>
                </a:solidFill>
              </a:rPr>
              <a:t>int</a:t>
            </a:r>
            <a:r>
              <a:rPr lang="en-US" sz="2000" b="0" dirty="0">
                <a:solidFill>
                  <a:srgbClr val="000000"/>
                </a:solidFill>
              </a:rPr>
              <a:t> * 1 </a:t>
            </a:r>
            <a:r>
              <a:rPr lang="en-US" sz="2000" b="0" dirty="0" err="1">
                <a:solidFill>
                  <a:srgbClr val="000000"/>
                </a:solidFill>
              </a:rPr>
              <a:t>int</a:t>
            </a:r>
            <a:r>
              <a:rPr lang="en-US" sz="2000" b="0" dirty="0">
                <a:solidFill>
                  <a:srgbClr val="000000"/>
                </a:solidFill>
              </a:rPr>
              <a:t> + 1 byte per char * 28 char </a:t>
            </a:r>
            <a:r>
              <a:rPr lang="en-US" sz="2000" dirty="0">
                <a:solidFill>
                  <a:srgbClr val="000000"/>
                </a:solidFill>
              </a:rPr>
              <a:t>(Add padding to when a data type is not divisible by 4. EX: 30 + 2 = 32 which is divisible by 4).</a:t>
            </a: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</a:rPr>
              <a:t>Structure size = 64 bytes. </a:t>
            </a:r>
            <a:r>
              <a:rPr lang="en-US" sz="2000" b="0" dirty="0">
                <a:solidFill>
                  <a:srgbClr val="000000"/>
                </a:solidFill>
                <a:latin typeface="Franklin Gothic Book" charset="0"/>
              </a:rPr>
              <a:t>// struct sizes must be divisible by 4 (word aligned</a:t>
            </a:r>
            <a:r>
              <a:rPr lang="en-US" sz="2000" b="0" dirty="0" smtClean="0">
                <a:solidFill>
                  <a:srgbClr val="000000"/>
                </a:solidFill>
                <a:latin typeface="Franklin Gothic Book" charset="0"/>
              </a:rPr>
              <a:t>).</a:t>
            </a:r>
            <a:endParaRPr lang="en-US" sz="2000" b="0" dirty="0">
              <a:solidFill>
                <a:srgbClr val="000000"/>
              </a:solidFill>
              <a:latin typeface="Franklin Gothic Boo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8" y="0"/>
            <a:ext cx="7520940" cy="548640"/>
          </a:xfrm>
        </p:spPr>
        <p:txBody>
          <a:bodyPr/>
          <a:lstStyle/>
          <a:p>
            <a:r>
              <a:rPr lang="en-US" dirty="0"/>
              <a:t>Array of Structs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3428"/>
            <a:ext cx="8416278" cy="5452572"/>
          </a:xfrm>
          <a:noFill/>
          <a:ln>
            <a:noFill/>
          </a:ln>
        </p:spPr>
        <p:txBody>
          <a:bodyPr>
            <a:noAutofit/>
          </a:bodyPr>
          <a:lstStyle/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1800" b="0" dirty="0">
                <a:latin typeface="Arial" pitchFamily="34" charset="0"/>
                <a:cs typeface="Times New Roman" pitchFamily="18" charset="0"/>
              </a:rPr>
              <a:t> contact {	// a node to hold personal details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char	name[30];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1800" b="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1800" b="0" dirty="0">
                <a:latin typeface="Arial" pitchFamily="34" charset="0"/>
                <a:cs typeface="Times New Roman" pitchFamily="18" charset="0"/>
              </a:rPr>
              <a:t>	phone;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char	email[30];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};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1800" b="0" dirty="0">
                <a:latin typeface="Arial" pitchFamily="34" charset="0"/>
                <a:cs typeface="Times New Roman" pitchFamily="18" charset="0"/>
              </a:rPr>
              <a:t> contact </a:t>
            </a:r>
            <a:r>
              <a:rPr lang="en-US" sz="1800" b="0" dirty="0" err="1" smtClean="0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[100];  </a:t>
            </a:r>
            <a:r>
              <a:rPr lang="en-US" sz="1800" b="0" dirty="0">
                <a:latin typeface="Arial" pitchFamily="34" charset="0"/>
                <a:cs typeface="Times New Roman" pitchFamily="18" charset="0"/>
              </a:rPr>
              <a:t>// an array of structures, 100 entries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1800" b="0" dirty="0">
                <a:latin typeface="Arial" pitchFamily="34" charset="0"/>
                <a:cs typeface="Times New Roman" pitchFamily="18" charset="0"/>
              </a:rPr>
              <a:t> tail = 0;  // global </a:t>
            </a: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variable</a:t>
            </a:r>
            <a:endParaRPr lang="en-US" sz="1800" b="0" dirty="0">
              <a:latin typeface="Arial" pitchFamily="34" charset="0"/>
              <a:cs typeface="Times New Roman" pitchFamily="18" charset="0"/>
            </a:endParaRP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1800" b="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1800" b="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insertion()</a:t>
            </a:r>
            <a:r>
              <a:rPr lang="en-US" sz="1800" b="0" dirty="0">
                <a:latin typeface="Arial" pitchFamily="34" charset="0"/>
                <a:cs typeface="Times New Roman" pitchFamily="18" charset="0"/>
              </a:rPr>
              <a:t> {    // insert a new entry at the end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if (tail == max) {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printf("There are no more places to insert.\n");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return -1; }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else {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printf("Enter name, phone, email:\n");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scanf("%s", </a:t>
            </a:r>
            <a:r>
              <a:rPr lang="en-US" sz="1800" b="0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sz="1800" b="0" dirty="0">
                <a:latin typeface="Arial" pitchFamily="34" charset="0"/>
                <a:cs typeface="Times New Roman" pitchFamily="18" charset="0"/>
              </a:rPr>
              <a:t>[tail].name);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scanf("%d", </a:t>
            </a:r>
            <a:r>
              <a:rPr lang="en-US" sz="1800" b="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&amp;</a:t>
            </a:r>
            <a:r>
              <a:rPr lang="en-US" sz="1800" b="0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sz="1800" b="0" dirty="0">
                <a:latin typeface="Arial" pitchFamily="34" charset="0"/>
                <a:cs typeface="Times New Roman" pitchFamily="18" charset="0"/>
              </a:rPr>
              <a:t>[tail].phone);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scanf("%s", </a:t>
            </a:r>
            <a:r>
              <a:rPr lang="en-US" sz="1800" b="0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sz="1800" b="0" dirty="0">
                <a:latin typeface="Arial" pitchFamily="34" charset="0"/>
                <a:cs typeface="Times New Roman" pitchFamily="18" charset="0"/>
              </a:rPr>
              <a:t>[tail].email);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tail++;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printf("The number of entries = %d\n", tail);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>
                <a:latin typeface="Arial" pitchFamily="34" charset="0"/>
                <a:cs typeface="Times New Roman" pitchFamily="18" charset="0"/>
              </a:rPr>
              <a:t>		return 0;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}</a:t>
            </a:r>
            <a:r>
              <a:rPr lang="en-US" sz="1800" b="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}</a:t>
            </a:r>
            <a:endParaRPr lang="en-US" sz="1800" b="0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endParaRPr lang="en-US" sz="1800" b="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960" y="1100628"/>
            <a:ext cx="7520940" cy="4233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57200" algn="l"/>
              </a:tabLst>
            </a:pPr>
            <a:r>
              <a:rPr lang="en-US" b="0" dirty="0" smtClean="0">
                <a:highlight>
                  <a:srgbClr val="FFFFFF"/>
                </a:highlight>
                <a:latin typeface="Calibri" panose="020F0502020204030204" pitchFamily="34" charset="0"/>
              </a:rPr>
              <a:t>C allows you to create your own “type”. (It really just uses numbers).</a:t>
            </a:r>
          </a:p>
          <a:p>
            <a:pPr>
              <a:tabLst>
                <a:tab pos="457200" algn="l"/>
              </a:tabLst>
            </a:pPr>
            <a:r>
              <a:rPr lang="en-US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>
              <a:tabLst>
                <a:tab pos="457200" algn="l"/>
              </a:tabLst>
            </a:pP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Apple=0, Banana, Cantaloupe, Grape, Orange</a:t>
            </a:r>
          </a:p>
          <a:p>
            <a:pPr>
              <a:tabLst>
                <a:tab pos="457200" algn="l"/>
              </a:tabLst>
            </a:pP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fruit;</a:t>
            </a:r>
          </a:p>
          <a:p>
            <a:pPr>
              <a:tabLst>
                <a:tab pos="457200" algn="l"/>
              </a:tabLst>
            </a:pP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fruit 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firstFruit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Apple,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lastFruit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Orange;</a:t>
            </a:r>
          </a:p>
          <a:p>
            <a:pPr>
              <a:tabLst>
                <a:tab pos="457200" algn="l"/>
              </a:tabLst>
            </a:pPr>
            <a:r>
              <a:rPr lang="en-US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firstFruit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lastFruit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457200" algn="l"/>
              </a:tabLst>
            </a:pP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firstFruit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endParaRPr lang="en-US" b="0" dirty="0" smtClean="0"/>
          </a:p>
          <a:p>
            <a:pPr marL="0" indent="0"/>
            <a:r>
              <a:rPr lang="en-US" b="0" dirty="0" smtClean="0"/>
              <a:t>This  basically just goes from 0 to  4. The compiler will swap replace all instances of Apple with zero, Banana with one, …., Orange with four. Enumeration is basically helps the programmer associate words with certain values.</a:t>
            </a:r>
            <a:endParaRPr lang="en-US" b="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B823BF-49C6-45EB-A09C-5749A3E7CE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72200" y="2209798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Name of enumeration</a:t>
            </a:r>
            <a:endParaRPr lang="en-US" sz="1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28800" y="2363688"/>
            <a:ext cx="426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Syntactic Analyses : BNF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&lt;bit&gt;	 	::= 	0 |</a:t>
            </a:r>
            <a:r>
              <a:rPr lang="en-US" b="1" dirty="0" smtClean="0">
                <a:latin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1</a:t>
            </a: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 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&lt;char&gt;	::=	a | b | …| Y | Z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&lt;</a:t>
            </a: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logic&gt; 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	::= 	AND | OR | NOR | XOR | NOT | NAND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&lt;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word</a:t>
            </a: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&gt;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::= 	&lt;bit&gt;| &lt;word&gt;&lt;bit&gt;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&lt;label&gt;	::=	&lt;char&gt;| &lt;label&gt;&lt;char&gt;</a:t>
            </a:r>
          </a:p>
          <a:p>
            <a:pPr marL="0" indent="0" algn="just" defTabSz="966788">
              <a:lnSpc>
                <a:spcPct val="85000"/>
              </a:lnSpc>
              <a:buClr>
                <a:srgbClr val="000000"/>
              </a:buClr>
              <a:buSzPct val="75000"/>
              <a:tabLst>
                <a:tab pos="1995488" algn="l"/>
                <a:tab pos="2684463" algn="l"/>
                <a:tab pos="3598863" algn="l"/>
                <a:tab pos="5803900" algn="l"/>
              </a:tabLst>
            </a:pP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&lt;operation&gt; 	::=          (&lt;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word&gt;&lt;</a:t>
            </a: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logic&gt;&lt;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word&gt;) | (&lt;word&gt;&lt;</a:t>
            </a: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logic&gt;&lt;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operation&gt;) | </a:t>
            </a: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	       	               (&lt;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operation&gt;&lt;logic&gt;&lt;word&gt;) | (&lt;operation&gt;&lt;logic&gt;&lt;operation</a:t>
            </a: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&gt;)</a:t>
            </a:r>
          </a:p>
          <a:p>
            <a:pPr marL="0" indent="0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1995488" algn="l"/>
                <a:tab pos="2684463" algn="l"/>
                <a:tab pos="3598863" algn="l"/>
                <a:tab pos="5803900" algn="l"/>
              </a:tabLst>
            </a:pP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&lt;result&gt; 	::= 	&lt;label&gt; </a:t>
            </a:r>
            <a:r>
              <a:rPr lang="en-US" dirty="0" smtClean="0">
                <a:latin typeface="Calibri" panose="020F0502020204030204" pitchFamily="34" charset="0"/>
                <a:cs typeface="Times New Roman" pitchFamily="18" charset="0"/>
                <a:sym typeface="Wingdings" panose="05000000000000000000" pitchFamily="2" charset="2"/>
              </a:rPr>
              <a:t></a:t>
            </a: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 &lt;operation&gt;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.</a:t>
            </a:r>
            <a:endParaRPr lang="en-US" b="1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pPr marL="484188" indent="-484188" algn="just" defTabSz="966788">
              <a:spcBef>
                <a:spcPts val="0"/>
              </a:spcBef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endParaRPr lang="en-US" sz="18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pPr marL="484188" indent="-484188" algn="just" defTabSz="966788">
              <a:spcBef>
                <a:spcPts val="0"/>
              </a:spcBef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sz="1800" dirty="0" smtClean="0">
                <a:latin typeface="Calibri" panose="020F0502020204030204" pitchFamily="34" charset="0"/>
                <a:cs typeface="Times New Roman" pitchFamily="18" charset="0"/>
              </a:rPr>
              <a:t>What are the terminal symbols? Which are non-terminal symbols?</a:t>
            </a:r>
          </a:p>
          <a:p>
            <a:pPr marL="484188" indent="-484188" defTabSz="966788">
              <a:spcBef>
                <a:spcPts val="0"/>
              </a:spcBef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b="0" dirty="0">
                <a:latin typeface="Calibri" panose="020F0502020204030204" pitchFamily="34" charset="0"/>
                <a:cs typeface="Times New Roman" pitchFamily="18" charset="0"/>
              </a:rPr>
              <a:t>F</a:t>
            </a:r>
            <a:r>
              <a:rPr lang="en-US" b="0" dirty="0" smtClean="0">
                <a:latin typeface="Calibri" panose="020F0502020204030204" pitchFamily="34" charset="0"/>
                <a:cs typeface="Times New Roman" pitchFamily="18" charset="0"/>
              </a:rPr>
              <a:t>irst three lines have terminal symbols. The rest are non-terminal except </a:t>
            </a:r>
            <a:r>
              <a:rPr lang="en-US" dirty="0" smtClean="0">
                <a:latin typeface="Calibri" panose="020F0502020204030204" pitchFamily="34" charset="0"/>
                <a:cs typeface="Times New Roman" pitchFamily="18" charset="0"/>
              </a:rPr>
              <a:t>()</a:t>
            </a:r>
            <a:r>
              <a:rPr lang="en-US" b="0" dirty="0" smtClean="0">
                <a:latin typeface="Calibri" panose="020F0502020204030204" pitchFamily="34" charset="0"/>
                <a:cs typeface="Times New Roman" pitchFamily="18" charset="0"/>
              </a:rPr>
              <a:t>, </a:t>
            </a:r>
            <a:r>
              <a:rPr lang="en-US" b="0" dirty="0" smtClean="0">
                <a:latin typeface="Calibri" panose="020F0502020204030204" pitchFamily="34" charset="0"/>
                <a:cs typeface="Times New Roman" pitchFamily="18" charset="0"/>
                <a:sym typeface="Wingdings" panose="05000000000000000000" pitchFamily="2" charset="2"/>
              </a:rPr>
              <a:t> and</a:t>
            </a:r>
            <a:r>
              <a:rPr lang="en-US" sz="1800" dirty="0">
                <a:latin typeface="Calibri" panose="020F0502020204030204" pitchFamily="34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Times New Roman" pitchFamily="18" charset="0"/>
                <a:sym typeface="Wingdings" panose="05000000000000000000" pitchFamily="2" charset="2"/>
              </a:rPr>
              <a:t>period.</a:t>
            </a:r>
          </a:p>
          <a:p>
            <a:pPr marL="484188" indent="-484188" defTabSz="966788">
              <a:spcBef>
                <a:spcPts val="0"/>
              </a:spcBef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endParaRPr lang="en-US" sz="1800" dirty="0" smtClean="0">
              <a:latin typeface="Calibri" panose="020F0502020204030204" pitchFamily="34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484188" indent="-484188" defTabSz="966788">
              <a:spcBef>
                <a:spcPts val="0"/>
              </a:spcBef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sz="1800" dirty="0" smtClean="0">
                <a:latin typeface="Calibri" panose="020F0502020204030204" pitchFamily="34" charset="0"/>
                <a:cs typeface="Times New Roman" pitchFamily="18" charset="0"/>
                <a:sym typeface="Wingdings" panose="05000000000000000000" pitchFamily="2" charset="2"/>
              </a:rPr>
              <a:t>Which are valid?</a:t>
            </a:r>
          </a:p>
          <a:p>
            <a:pPr marL="484188" indent="-484188" defTabSz="966788">
              <a:spcBef>
                <a:spcPts val="0"/>
              </a:spcBef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sz="1800" dirty="0" err="1" smtClean="0">
                <a:latin typeface="Calibri" panose="020F0502020204030204" pitchFamily="34" charset="0"/>
                <a:cs typeface="Times New Roman" pitchFamily="18" charset="0"/>
                <a:sym typeface="Wingdings" panose="05000000000000000000" pitchFamily="2" charset="2"/>
              </a:rPr>
              <a:t>Aidlw</a:t>
            </a:r>
            <a:r>
              <a:rPr lang="en-US" sz="1800" dirty="0" smtClean="0">
                <a:latin typeface="Calibri" panose="020F0502020204030204" pitchFamily="34" charset="0"/>
                <a:cs typeface="Times New Roman" pitchFamily="18" charset="0"/>
                <a:sym typeface="Wingdings" panose="05000000000000000000" pitchFamily="2" charset="2"/>
              </a:rPr>
              <a:t>  ((01001 AND 0111111) XOR (000000 NOR 01111)). </a:t>
            </a:r>
          </a:p>
          <a:p>
            <a:pPr marL="484188" indent="-484188" defTabSz="966788">
              <a:spcBef>
                <a:spcPts val="0"/>
              </a:spcBef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sz="1800" dirty="0" smtClean="0">
                <a:latin typeface="Calibri" panose="020F0502020204030204" pitchFamily="34" charset="0"/>
                <a:cs typeface="Times New Roman" pitchFamily="18" charset="0"/>
                <a:sym typeface="Wingdings" panose="05000000000000000000" pitchFamily="2" charset="2"/>
              </a:rPr>
              <a:t>Result2 = 1244 NOR 0000.</a:t>
            </a:r>
          </a:p>
          <a:p>
            <a:pPr marL="484188" indent="-484188" defTabSz="966788">
              <a:spcBef>
                <a:spcPts val="0"/>
              </a:spcBef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sz="1800" dirty="0" smtClean="0">
                <a:latin typeface="Calibri" panose="020F0502020204030204" pitchFamily="34" charset="0"/>
                <a:cs typeface="Times New Roman" pitchFamily="18" charset="0"/>
                <a:sym typeface="Wingdings" panose="05000000000000000000" pitchFamily="2" charset="2"/>
              </a:rPr>
              <a:t>hEl0  1 AND 0 OR 0 NOR 1.</a:t>
            </a:r>
          </a:p>
          <a:p>
            <a:pPr marL="484188" indent="-484188" defTabSz="966788">
              <a:spcBef>
                <a:spcPts val="0"/>
              </a:spcBef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r>
              <a:rPr lang="en-US" sz="1800" dirty="0" smtClean="0">
                <a:latin typeface="Calibri" panose="020F0502020204030204" pitchFamily="34" charset="0"/>
                <a:cs typeface="Times New Roman" pitchFamily="18" charset="0"/>
                <a:sym typeface="Wingdings" panose="05000000000000000000" pitchFamily="2" charset="2"/>
              </a:rPr>
              <a:t>H  (1001 XOR ( 00000 NAND 1)).</a:t>
            </a:r>
            <a:endParaRPr lang="en-US" sz="180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155000"/>
              </a:lnSpc>
              <a:buClr>
                <a:srgbClr val="000000"/>
              </a:buClr>
              <a:buSzPct val="75000"/>
              <a:buNone/>
              <a:tabLst>
                <a:tab pos="2001838" algn="l"/>
                <a:tab pos="2660650" algn="l"/>
                <a:tab pos="5321300" algn="l"/>
                <a:tab pos="5803900" algn="l"/>
              </a:tabLst>
            </a:pPr>
            <a:endParaRPr lang="en-US" b="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77000" y="4530765"/>
            <a:ext cx="51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48122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50408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5627" y="5269468"/>
            <a:ext cx="57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Linked List Example (using Pointer)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919172"/>
          </a:xfrm>
        </p:spPr>
        <p:txBody>
          <a:bodyPr>
            <a:noAutofit/>
          </a:bodyPr>
          <a:lstStyle/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1800" b="0" dirty="0" err="1" smtClean="0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 contact { // define a node holding a person's details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	char name[30];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1800" b="0" dirty="0" err="1" smtClean="0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 phone;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	char email[30];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1800" b="0" dirty="0" err="1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 contact *next;</a:t>
            </a: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	// pointer to contact structure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} </a:t>
            </a:r>
            <a:r>
              <a:rPr lang="en-US" sz="1800" b="0" dirty="0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*head = NULL</a:t>
            </a:r>
            <a:r>
              <a:rPr lang="en-US" sz="1800" b="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</a:t>
            </a: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  //head is a global pointer to the first entry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endParaRPr lang="en-US" sz="1800" b="0" dirty="0" smtClean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void branching(char c);	// function forward declaration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1800" b="0" dirty="0" err="1" smtClean="0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 insertion();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1800" b="0" dirty="0" err="1" smtClean="0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 contact *search();</a:t>
            </a:r>
          </a:p>
          <a:p>
            <a:pPr marL="484188" indent="-484188" algn="just" defTabSz="966788">
              <a:lnSpc>
                <a:spcPct val="85000"/>
              </a:lnSpc>
              <a:buClr>
                <a:srgbClr val="000000"/>
              </a:buClr>
              <a:buSzPct val="75000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1800" b="0" dirty="0" smtClean="0">
                <a:latin typeface="Arial" pitchFamily="34" charset="0"/>
                <a:cs typeface="Times New Roman" pitchFamily="18" charset="0"/>
              </a:rPr>
              <a:t>void delete();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972-AA10-4E6E-B9E6-F6BE4965E22D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02646" y="2177601"/>
            <a:ext cx="1374775" cy="844550"/>
            <a:chOff x="1776" y="1930"/>
            <a:chExt cx="384" cy="38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alibri" panose="020F0502020204030204" pitchFamily="34" charset="0"/>
                </a:rPr>
                <a:t>John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alibri" panose="020F0502020204030204" pitchFamily="34" charset="0"/>
                </a:rPr>
                <a:t>1122334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alibri" panose="020F0502020204030204" pitchFamily="34" charset="0"/>
                </a:rPr>
                <a:t>jon@mail.net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alibri" panose="020F0502020204030204" pitchFamily="34" charset="0"/>
                </a:rPr>
                <a:t>next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999696" y="2177601"/>
            <a:ext cx="1376362" cy="844550"/>
            <a:chOff x="1776" y="1930"/>
            <a:chExt cx="384" cy="384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alibri" panose="020F0502020204030204" pitchFamily="34" charset="0"/>
                </a:rPr>
                <a:t>Joe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alibri" panose="020F0502020204030204" pitchFamily="34" charset="0"/>
                </a:rPr>
                <a:t>1122556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alibri" panose="020F0502020204030204" pitchFamily="34" charset="0"/>
                </a:rPr>
                <a:t>joe@mail.net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alibri" panose="020F0502020204030204" pitchFamily="34" charset="0"/>
                </a:rPr>
                <a:t>0</a:t>
              </a:r>
            </a:p>
          </p:txBody>
        </p:sp>
      </p:grpSp>
      <p:sp>
        <p:nvSpPr>
          <p:cNvPr id="15" name="Freeform 15"/>
          <p:cNvSpPr>
            <a:spLocks/>
          </p:cNvSpPr>
          <p:nvPr/>
        </p:nvSpPr>
        <p:spPr bwMode="auto">
          <a:xfrm>
            <a:off x="2366283" y="2282376"/>
            <a:ext cx="633413" cy="633413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77196" y="2282376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67646" y="1918839"/>
            <a:ext cx="550134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400">
                <a:latin typeface="Calibri" panose="020F0502020204030204" pitchFamily="34" charset="0"/>
              </a:rPr>
              <a:t>head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980593" y="1688590"/>
            <a:ext cx="1404792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400" dirty="0">
                <a:latin typeface="Calibri" panose="020F0502020204030204" pitchFamily="34" charset="0"/>
              </a:rPr>
              <a:t>Before insertion:</a:t>
            </a:r>
          </a:p>
        </p:txBody>
      </p:sp>
      <p:grpSp>
        <p:nvGrpSpPr>
          <p:cNvPr id="19" name="Group 59"/>
          <p:cNvGrpSpPr>
            <a:grpSpLocks/>
          </p:cNvGrpSpPr>
          <p:nvPr/>
        </p:nvGrpSpPr>
        <p:grpSpPr bwMode="auto">
          <a:xfrm>
            <a:off x="627971" y="3422202"/>
            <a:ext cx="2173286" cy="1227138"/>
            <a:chOff x="375" y="1344"/>
            <a:chExt cx="1369" cy="773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737" y="1344"/>
              <a:ext cx="866" cy="533"/>
              <a:chOff x="1776" y="1930"/>
              <a:chExt cx="384" cy="384"/>
            </a:xfrm>
          </p:grpSpPr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776" y="1930"/>
                <a:ext cx="384" cy="9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>
                    <a:latin typeface="Calibri" panose="020F0502020204030204" pitchFamily="34" charset="0"/>
                  </a:rPr>
                  <a:t>Tom</a:t>
                </a: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776" y="2026"/>
                <a:ext cx="384" cy="9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>
                    <a:latin typeface="Calibri" panose="020F0502020204030204" pitchFamily="34" charset="0"/>
                  </a:rPr>
                  <a:t>1122667</a:t>
                </a: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76" y="2122"/>
                <a:ext cx="384" cy="9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>
                    <a:latin typeface="Calibri" panose="020F0502020204030204" pitchFamily="34" charset="0"/>
                  </a:rPr>
                  <a:t>tom@mail.net</a:t>
                </a: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776" y="2218"/>
                <a:ext cx="384" cy="9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 eaLnBrk="1" hangingPunct="1">
                  <a:lnSpc>
                    <a:spcPct val="90000"/>
                  </a:lnSpc>
                </a:pPr>
                <a:endParaRPr lang="en-US" sz="140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610" y="1923"/>
              <a:ext cx="113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400" dirty="0">
                  <a:latin typeface="Calibri" panose="020F0502020204030204" pitchFamily="34" charset="0"/>
                </a:rPr>
                <a:t>A new node is created</a:t>
              </a: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469" y="1410"/>
              <a:ext cx="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75" y="1369"/>
              <a:ext cx="17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400">
                  <a:latin typeface="Calibri" panose="020F0502020204030204" pitchFamily="34" charset="0"/>
                </a:rPr>
                <a:t>p</a:t>
              </a:r>
            </a:p>
          </p:txBody>
        </p:sp>
      </p:grpSp>
      <p:grpSp>
        <p:nvGrpSpPr>
          <p:cNvPr id="28" name="Group 62"/>
          <p:cNvGrpSpPr>
            <a:grpSpLocks/>
          </p:cNvGrpSpPr>
          <p:nvPr/>
        </p:nvGrpSpPr>
        <p:grpSpPr bwMode="auto">
          <a:xfrm>
            <a:off x="4426634" y="3966260"/>
            <a:ext cx="895350" cy="1793875"/>
            <a:chOff x="2692" y="2525"/>
            <a:chExt cx="564" cy="1130"/>
          </a:xfrm>
        </p:grpSpPr>
        <p:sp>
          <p:nvSpPr>
            <p:cNvPr id="29" name="Freeform 48"/>
            <p:cNvSpPr>
              <a:spLocks/>
            </p:cNvSpPr>
            <p:nvPr/>
          </p:nvSpPr>
          <p:spPr bwMode="auto">
            <a:xfrm>
              <a:off x="2904" y="2525"/>
              <a:ext cx="352" cy="1130"/>
            </a:xfrm>
            <a:custGeom>
              <a:avLst/>
              <a:gdLst>
                <a:gd name="T0" fmla="*/ 0 w 240"/>
                <a:gd name="T1" fmla="*/ 0 h 768"/>
                <a:gd name="T2" fmla="*/ 324 w 240"/>
                <a:gd name="T3" fmla="*/ 0 h 768"/>
                <a:gd name="T4" fmla="*/ 324 w 240"/>
                <a:gd name="T5" fmla="*/ 4961 h 768"/>
                <a:gd name="T6" fmla="*/ 1628 w 240"/>
                <a:gd name="T7" fmla="*/ 5297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768"/>
                <a:gd name="T14" fmla="*/ 240 w 24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768">
                  <a:moveTo>
                    <a:pt x="0" y="0"/>
                  </a:moveTo>
                  <a:lnTo>
                    <a:pt x="48" y="0"/>
                  </a:lnTo>
                  <a:lnTo>
                    <a:pt x="48" y="720"/>
                  </a:lnTo>
                  <a:lnTo>
                    <a:pt x="240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30" name="Text Box 49"/>
            <p:cNvSpPr txBox="1">
              <a:spLocks noChangeArrowheads="1"/>
            </p:cNvSpPr>
            <p:nvPr/>
          </p:nvSpPr>
          <p:spPr bwMode="auto">
            <a:xfrm>
              <a:off x="2692" y="2912"/>
              <a:ext cx="2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400">
                  <a:latin typeface="Calibri" panose="020F0502020204030204" pitchFamily="34" charset="0"/>
                  <a:sym typeface="Wingdings" pitchFamily="2" charset="2"/>
                </a:rPr>
                <a:t></a:t>
              </a:r>
            </a:p>
          </p:txBody>
        </p:sp>
      </p:grpSp>
      <p:grpSp>
        <p:nvGrpSpPr>
          <p:cNvPr id="31" name="Group 61"/>
          <p:cNvGrpSpPr>
            <a:grpSpLocks/>
          </p:cNvGrpSpPr>
          <p:nvPr/>
        </p:nvGrpSpPr>
        <p:grpSpPr bwMode="auto">
          <a:xfrm>
            <a:off x="5038161" y="4012297"/>
            <a:ext cx="2452688" cy="2466975"/>
            <a:chOff x="3115" y="2525"/>
            <a:chExt cx="1545" cy="1554"/>
          </a:xfrm>
        </p:grpSpPr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3115" y="2525"/>
              <a:ext cx="1343" cy="1554"/>
            </a:xfrm>
            <a:custGeom>
              <a:avLst/>
              <a:gdLst>
                <a:gd name="T0" fmla="*/ 3988 w 912"/>
                <a:gd name="T1" fmla="*/ 7289 h 1056"/>
                <a:gd name="T2" fmla="*/ 6317 w 912"/>
                <a:gd name="T3" fmla="*/ 7289 h 1056"/>
                <a:gd name="T4" fmla="*/ 6317 w 912"/>
                <a:gd name="T5" fmla="*/ 3642 h 1056"/>
                <a:gd name="T6" fmla="*/ 0 w 912"/>
                <a:gd name="T7" fmla="*/ 3642 h 1056"/>
                <a:gd name="T8" fmla="*/ 0 w 912"/>
                <a:gd name="T9" fmla="*/ 993 h 1056"/>
                <a:gd name="T10" fmla="*/ 664 w 912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1056"/>
                <a:gd name="T20" fmla="*/ 912 w 912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1056">
                  <a:moveTo>
                    <a:pt x="576" y="1056"/>
                  </a:moveTo>
                  <a:lnTo>
                    <a:pt x="912" y="1056"/>
                  </a:lnTo>
                  <a:lnTo>
                    <a:pt x="912" y="528"/>
                  </a:lnTo>
                  <a:lnTo>
                    <a:pt x="0" y="528"/>
                  </a:lnTo>
                  <a:lnTo>
                    <a:pt x="0" y="144"/>
                  </a:lnTo>
                  <a:lnTo>
                    <a:pt x="9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sp>
          <p:nvSpPr>
            <p:cNvPr id="33" name="Text Box 50"/>
            <p:cNvSpPr txBox="1">
              <a:spLocks noChangeArrowheads="1"/>
            </p:cNvSpPr>
            <p:nvPr/>
          </p:nvSpPr>
          <p:spPr bwMode="auto">
            <a:xfrm>
              <a:off x="4443" y="3548"/>
              <a:ext cx="2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400">
                  <a:latin typeface="Calibri" panose="020F0502020204030204" pitchFamily="34" charset="0"/>
                  <a:sym typeface="Wingdings" pitchFamily="2" charset="2"/>
                </a:rPr>
                <a:t></a:t>
              </a:r>
            </a:p>
          </p:txBody>
        </p:sp>
      </p:grpSp>
      <p:grpSp>
        <p:nvGrpSpPr>
          <p:cNvPr id="34" name="Group 64"/>
          <p:cNvGrpSpPr>
            <a:grpSpLocks/>
          </p:cNvGrpSpPr>
          <p:nvPr/>
        </p:nvGrpSpPr>
        <p:grpSpPr bwMode="auto">
          <a:xfrm>
            <a:off x="4501902" y="3624947"/>
            <a:ext cx="4308475" cy="2967037"/>
            <a:chOff x="2662" y="2281"/>
            <a:chExt cx="2714" cy="1869"/>
          </a:xfrm>
        </p:grpSpPr>
        <p:sp>
          <p:nvSpPr>
            <p:cNvPr id="35" name="Line 45"/>
            <p:cNvSpPr>
              <a:spLocks noChangeShapeType="1"/>
            </p:cNvSpPr>
            <p:nvPr/>
          </p:nvSpPr>
          <p:spPr bwMode="auto">
            <a:xfrm>
              <a:off x="2891" y="3656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400">
                <a:latin typeface="Calibri" panose="020F0502020204030204" pitchFamily="34" charset="0"/>
              </a:endParaRPr>
            </a:p>
          </p:txBody>
        </p:sp>
        <p:grpSp>
          <p:nvGrpSpPr>
            <p:cNvPr id="36" name="Group 63"/>
            <p:cNvGrpSpPr>
              <a:grpSpLocks/>
            </p:cNvGrpSpPr>
            <p:nvPr/>
          </p:nvGrpSpPr>
          <p:grpSpPr bwMode="auto">
            <a:xfrm>
              <a:off x="2662" y="2281"/>
              <a:ext cx="2714" cy="1869"/>
              <a:chOff x="2662" y="2281"/>
              <a:chExt cx="2714" cy="1869"/>
            </a:xfrm>
          </p:grpSpPr>
          <p:grpSp>
            <p:nvGrpSpPr>
              <p:cNvPr id="37" name="Group 27"/>
              <p:cNvGrpSpPr>
                <a:grpSpLocks/>
              </p:cNvGrpSpPr>
              <p:nvPr/>
            </p:nvGrpSpPr>
            <p:grpSpPr bwMode="auto">
              <a:xfrm>
                <a:off x="3256" y="2455"/>
                <a:ext cx="919" cy="564"/>
                <a:chOff x="1776" y="1930"/>
                <a:chExt cx="384" cy="384"/>
              </a:xfrm>
            </p:grpSpPr>
            <p:sp>
              <p:nvSpPr>
                <p:cNvPr id="54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6" y="1930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alibri" panose="020F0502020204030204" pitchFamily="34" charset="0"/>
                    </a:rPr>
                    <a:t>John</a:t>
                  </a:r>
                </a:p>
              </p:txBody>
            </p:sp>
            <p:sp>
              <p:nvSpPr>
                <p:cNvPr id="55" name="Rectangle 29"/>
                <p:cNvSpPr>
                  <a:spLocks noChangeArrowheads="1"/>
                </p:cNvSpPr>
                <p:nvPr/>
              </p:nvSpPr>
              <p:spPr bwMode="auto">
                <a:xfrm>
                  <a:off x="1776" y="2026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</a:rPr>
                    <a:t>1122334</a:t>
                  </a:r>
                </a:p>
              </p:txBody>
            </p:sp>
            <p:sp>
              <p:nvSpPr>
                <p:cNvPr id="56" name="Rectangle 30"/>
                <p:cNvSpPr>
                  <a:spLocks noChangeArrowheads="1"/>
                </p:cNvSpPr>
                <p:nvPr/>
              </p:nvSpPr>
              <p:spPr bwMode="auto">
                <a:xfrm>
                  <a:off x="1776" y="2122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alibri" panose="020F0502020204030204" pitchFamily="34" charset="0"/>
                    </a:rPr>
                    <a:t>jon@mail.net</a:t>
                  </a:r>
                </a:p>
              </p:txBody>
            </p:sp>
            <p:sp>
              <p:nvSpPr>
                <p:cNvPr id="57" name="Rectangle 31"/>
                <p:cNvSpPr>
                  <a:spLocks noChangeArrowheads="1"/>
                </p:cNvSpPr>
                <p:nvPr/>
              </p:nvSpPr>
              <p:spPr bwMode="auto">
                <a:xfrm>
                  <a:off x="1776" y="2218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alibri" panose="020F0502020204030204" pitchFamily="34" charset="0"/>
                    </a:rPr>
                    <a:t>next</a:t>
                  </a:r>
                </a:p>
              </p:txBody>
            </p:sp>
          </p:grpSp>
          <p:grpSp>
            <p:nvGrpSpPr>
              <p:cNvPr id="38" name="Group 32"/>
              <p:cNvGrpSpPr>
                <a:grpSpLocks/>
              </p:cNvGrpSpPr>
              <p:nvPr/>
            </p:nvGrpSpPr>
            <p:grpSpPr bwMode="auto">
              <a:xfrm>
                <a:off x="4458" y="2455"/>
                <a:ext cx="918" cy="564"/>
                <a:chOff x="1776" y="1930"/>
                <a:chExt cx="384" cy="384"/>
              </a:xfrm>
            </p:grpSpPr>
            <p:sp>
              <p:nvSpPr>
                <p:cNvPr id="50" name="Rectangle 33"/>
                <p:cNvSpPr>
                  <a:spLocks noChangeArrowheads="1"/>
                </p:cNvSpPr>
                <p:nvPr/>
              </p:nvSpPr>
              <p:spPr bwMode="auto">
                <a:xfrm>
                  <a:off x="1776" y="1930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alibri" panose="020F0502020204030204" pitchFamily="34" charset="0"/>
                    </a:rPr>
                    <a:t>Joe</a:t>
                  </a:r>
                </a:p>
              </p:txBody>
            </p:sp>
            <p:sp>
              <p:nvSpPr>
                <p:cNvPr id="51" name="Rectangle 34"/>
                <p:cNvSpPr>
                  <a:spLocks noChangeArrowheads="1"/>
                </p:cNvSpPr>
                <p:nvPr/>
              </p:nvSpPr>
              <p:spPr bwMode="auto">
                <a:xfrm>
                  <a:off x="1776" y="2026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alibri" panose="020F0502020204030204" pitchFamily="34" charset="0"/>
                    </a:rPr>
                    <a:t>1122556</a:t>
                  </a:r>
                </a:p>
              </p:txBody>
            </p:sp>
            <p:sp>
              <p:nvSpPr>
                <p:cNvPr id="52" name="Rectangle 35"/>
                <p:cNvSpPr>
                  <a:spLocks noChangeArrowheads="1"/>
                </p:cNvSpPr>
                <p:nvPr/>
              </p:nvSpPr>
              <p:spPr bwMode="auto">
                <a:xfrm>
                  <a:off x="1776" y="2122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alibri" panose="020F0502020204030204" pitchFamily="34" charset="0"/>
                    </a:rPr>
                    <a:t>joe@mail.net</a:t>
                  </a:r>
                </a:p>
              </p:txBody>
            </p:sp>
            <p:sp>
              <p:nvSpPr>
                <p:cNvPr id="53" name="Rectangle 36"/>
                <p:cNvSpPr>
                  <a:spLocks noChangeArrowheads="1"/>
                </p:cNvSpPr>
                <p:nvPr/>
              </p:nvSpPr>
              <p:spPr bwMode="auto">
                <a:xfrm>
                  <a:off x="1776" y="2218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alibri" panose="020F050202020403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39" name="Freeform 37"/>
              <p:cNvSpPr>
                <a:spLocks/>
              </p:cNvSpPr>
              <p:nvPr/>
            </p:nvSpPr>
            <p:spPr bwMode="auto">
              <a:xfrm>
                <a:off x="4033" y="2525"/>
                <a:ext cx="425" cy="424"/>
              </a:xfrm>
              <a:custGeom>
                <a:avLst/>
                <a:gdLst>
                  <a:gd name="T0" fmla="*/ 0 w 384"/>
                  <a:gd name="T1" fmla="*/ 1992 h 288"/>
                  <a:gd name="T2" fmla="*/ 398 w 384"/>
                  <a:gd name="T3" fmla="*/ 1992 h 288"/>
                  <a:gd name="T4" fmla="*/ 398 w 384"/>
                  <a:gd name="T5" fmla="*/ 0 h 288"/>
                  <a:gd name="T6" fmla="*/ 638 w 384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88"/>
                  <a:gd name="T14" fmla="*/ 384 w 384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3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 sz="1400"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2662" y="2281"/>
                <a:ext cx="34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32" tIns="45716" rIns="91432" bIns="45716">
                <a:spAutoFit/>
              </a:bodyPr>
              <a:lstStyle/>
              <a:p>
                <a:pPr eaLnBrk="1" hangingPunct="1"/>
                <a:r>
                  <a:rPr lang="en-US" sz="1400">
                    <a:latin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3256" y="3585"/>
                <a:ext cx="919" cy="565"/>
                <a:chOff x="1776" y="1930"/>
                <a:chExt cx="384" cy="384"/>
              </a:xfrm>
            </p:grpSpPr>
            <p:sp>
              <p:nvSpPr>
                <p:cNvPr id="46" name="Rectangle 41"/>
                <p:cNvSpPr>
                  <a:spLocks noChangeArrowheads="1"/>
                </p:cNvSpPr>
                <p:nvPr/>
              </p:nvSpPr>
              <p:spPr bwMode="auto">
                <a:xfrm>
                  <a:off x="1776" y="1930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alibri" panose="020F0502020204030204" pitchFamily="34" charset="0"/>
                    </a:rPr>
                    <a:t>Tom</a:t>
                  </a:r>
                </a:p>
              </p:txBody>
            </p:sp>
            <p:sp>
              <p:nvSpPr>
                <p:cNvPr id="47" name="Rectangle 42"/>
                <p:cNvSpPr>
                  <a:spLocks noChangeArrowheads="1"/>
                </p:cNvSpPr>
                <p:nvPr/>
              </p:nvSpPr>
              <p:spPr bwMode="auto">
                <a:xfrm>
                  <a:off x="1776" y="2026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dirty="0">
                      <a:latin typeface="Calibri" panose="020F0502020204030204" pitchFamily="34" charset="0"/>
                    </a:rPr>
                    <a:t>1122667</a:t>
                  </a:r>
                </a:p>
              </p:txBody>
            </p:sp>
            <p:sp>
              <p:nvSpPr>
                <p:cNvPr id="48" name="Rectangle 43"/>
                <p:cNvSpPr>
                  <a:spLocks noChangeArrowheads="1"/>
                </p:cNvSpPr>
                <p:nvPr/>
              </p:nvSpPr>
              <p:spPr bwMode="auto">
                <a:xfrm>
                  <a:off x="1776" y="2122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alibri" panose="020F0502020204030204" pitchFamily="34" charset="0"/>
                    </a:rPr>
                    <a:t>tom@mail.net</a:t>
                  </a:r>
                </a:p>
              </p:txBody>
            </p:sp>
            <p:sp>
              <p:nvSpPr>
                <p:cNvPr id="49" name="Rectangle 44"/>
                <p:cNvSpPr>
                  <a:spLocks noChangeArrowheads="1"/>
                </p:cNvSpPr>
                <p:nvPr/>
              </p:nvSpPr>
              <p:spPr bwMode="auto">
                <a:xfrm>
                  <a:off x="1776" y="2218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endParaRPr lang="en-US" sz="140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42" name="Text Box 46"/>
              <p:cNvSpPr txBox="1">
                <a:spLocks noChangeArrowheads="1"/>
              </p:cNvSpPr>
              <p:nvPr/>
            </p:nvSpPr>
            <p:spPr bwMode="auto">
              <a:xfrm>
                <a:off x="2817" y="3615"/>
                <a:ext cx="17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32" tIns="45716" rIns="91432" bIns="45716">
                <a:spAutoFit/>
              </a:bodyPr>
              <a:lstStyle/>
              <a:p>
                <a:pPr eaLnBrk="1" hangingPunct="1"/>
                <a:r>
                  <a:rPr lang="en-US" sz="1400">
                    <a:latin typeface="Calibri" panose="020F0502020204030204" pitchFamily="34" charset="0"/>
                  </a:rPr>
                  <a:t>p</a:t>
                </a:r>
              </a:p>
            </p:txBody>
          </p:sp>
        </p:grpSp>
      </p:grpSp>
      <p:sp>
        <p:nvSpPr>
          <p:cNvPr id="58" name="Line 60"/>
          <p:cNvSpPr>
            <a:spLocks noChangeShapeType="1"/>
          </p:cNvSpPr>
          <p:nvPr/>
        </p:nvSpPr>
        <p:spPr bwMode="auto">
          <a:xfrm>
            <a:off x="4849247" y="3966259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9" name="Rectangle 66"/>
          <p:cNvSpPr>
            <a:spLocks noChangeArrowheads="1"/>
          </p:cNvSpPr>
          <p:nvPr/>
        </p:nvSpPr>
        <p:spPr bwMode="auto">
          <a:xfrm>
            <a:off x="6036697" y="3356659"/>
            <a:ext cx="1293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dirty="0">
                <a:latin typeface="Calibri" panose="020F0502020204030204" pitchFamily="34" charset="0"/>
              </a:rPr>
              <a:t>After insertion: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>
          <a:xfrm>
            <a:off x="685800" y="676656"/>
            <a:ext cx="7772400" cy="757996"/>
          </a:xfrm>
        </p:spPr>
        <p:txBody>
          <a:bodyPr>
            <a:noAutofit/>
          </a:bodyPr>
          <a:lstStyle/>
          <a:p>
            <a:r>
              <a:rPr lang="en-US" sz="3600" dirty="0" smtClean="0"/>
              <a:t>Linked list of Structures </a:t>
            </a:r>
            <a:br>
              <a:rPr lang="en-US" sz="3600" dirty="0" smtClean="0"/>
            </a:br>
            <a:r>
              <a:rPr lang="en-US" sz="1800" dirty="0" smtClean="0"/>
              <a:t>(Insert at the beginning)</a:t>
            </a:r>
            <a:endParaRPr lang="en-US" sz="1050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565752" y="1643707"/>
            <a:ext cx="6901171" cy="453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Linked List Example 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can we modify the insertion code so that the new node is inserted and maintains </a:t>
            </a:r>
            <a:r>
              <a:rPr lang="en-US" sz="2400" smtClean="0"/>
              <a:t>the sort?</a:t>
            </a:r>
            <a:endParaRPr lang="en-US" sz="24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752600" y="3429000"/>
            <a:ext cx="1662112" cy="1022350"/>
            <a:chOff x="1776" y="1930"/>
            <a:chExt cx="384" cy="384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>
                  <a:latin typeface="Courier New" pitchFamily="49" charset="0"/>
                </a:rPr>
                <a:t>Joe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1122334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joe@mail.net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next</a:t>
              </a:r>
            </a:p>
          </p:txBody>
        </p:sp>
      </p:grp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4310062" y="3429000"/>
            <a:ext cx="1662113" cy="1022350"/>
            <a:chOff x="1776" y="1930"/>
            <a:chExt cx="384" cy="384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>
                  <a:solidFill>
                    <a:srgbClr val="FF0000"/>
                  </a:solidFill>
                  <a:latin typeface="Courier New" pitchFamily="49" charset="0"/>
                </a:rPr>
                <a:t>John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Courier New" pitchFamily="49" charset="0"/>
                </a:rPr>
                <a:t>1122556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solidFill>
                    <a:srgbClr val="FF0000"/>
                  </a:solidFill>
                  <a:latin typeface="Courier New" pitchFamily="49" charset="0"/>
                </a:rPr>
                <a:t>jon@mail.net</a:t>
              </a:r>
              <a:endParaRPr lang="en-US" sz="16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endParaRPr lang="en-US" sz="160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  <p:sp>
        <p:nvSpPr>
          <p:cNvPr id="14" name="Freeform 15"/>
          <p:cNvSpPr>
            <a:spLocks/>
          </p:cNvSpPr>
          <p:nvPr/>
        </p:nvSpPr>
        <p:spPr bwMode="auto">
          <a:xfrm>
            <a:off x="3159125" y="3557588"/>
            <a:ext cx="1150937" cy="766762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41425" y="3557588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15950" y="3397250"/>
            <a:ext cx="674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</a:rPr>
              <a:t>head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752600" y="5473700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Tom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752600" y="5729288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1122667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752600" y="5984875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tom@mail.net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752600" y="6240463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endParaRPr lang="en-US" sz="1600">
              <a:latin typeface="Courier New" pitchFamily="49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241425" y="5602288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060450" y="5505450"/>
            <a:ext cx="30638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</a:rPr>
              <a:t>p</a:t>
            </a:r>
          </a:p>
        </p:txBody>
      </p:sp>
      <p:grpSp>
        <p:nvGrpSpPr>
          <p:cNvPr id="23" name="Group 35"/>
          <p:cNvGrpSpPr>
            <a:grpSpLocks/>
          </p:cNvGrpSpPr>
          <p:nvPr/>
        </p:nvGrpSpPr>
        <p:grpSpPr bwMode="auto">
          <a:xfrm>
            <a:off x="452437" y="2711450"/>
            <a:ext cx="1266825" cy="754063"/>
            <a:chOff x="1776" y="922"/>
            <a:chExt cx="798" cy="475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776" y="922"/>
              <a:ext cx="6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800" dirty="0">
                  <a:sym typeface="Wingdings" pitchFamily="2" charset="2"/>
                </a:rPr>
                <a:t></a:t>
              </a:r>
              <a:r>
                <a:rPr lang="en-US" sz="1800" dirty="0"/>
                <a:t>  </a:t>
              </a:r>
              <a:r>
                <a:rPr lang="en-US" sz="1600" dirty="0">
                  <a:latin typeface="Courier New" pitchFamily="49" charset="0"/>
                </a:rPr>
                <a:t>temp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2252" y="1155"/>
              <a:ext cx="3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903537" y="4706938"/>
            <a:ext cx="227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800">
                <a:sym typeface="Wingdings" pitchFamily="2" charset="2"/>
              </a:rPr>
              <a:t> </a:t>
            </a:r>
            <a:r>
              <a:rPr lang="en-US" sz="1600">
                <a:latin typeface="Courier New" pitchFamily="49" charset="0"/>
              </a:rPr>
              <a:t>temp-&gt;next = p;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867525" y="3429000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Zac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867525" y="3684588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1122889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867525" y="3940175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lee@mail.net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867525" y="4195763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0</a:t>
            </a:r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5716587" y="3557588"/>
            <a:ext cx="1150938" cy="766762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89312" y="5915025"/>
            <a:ext cx="30114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800">
                <a:sym typeface="Wingdings" pitchFamily="2" charset="2"/>
              </a:rPr>
              <a:t></a:t>
            </a:r>
            <a:r>
              <a:rPr lang="en-US" sz="1800"/>
              <a:t> </a:t>
            </a:r>
            <a:r>
              <a:rPr lang="en-US" sz="1600">
                <a:latin typeface="Courier New" pitchFamily="49" charset="0"/>
              </a:rPr>
              <a:t>p-&gt;next = temp-&gt;next;</a:t>
            </a:r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1241425" y="4324350"/>
            <a:ext cx="4986337" cy="1277938"/>
          </a:xfrm>
          <a:custGeom>
            <a:avLst/>
            <a:gdLst>
              <a:gd name="T0" fmla="*/ 2147483647 w 1872"/>
              <a:gd name="T1" fmla="*/ 0 h 480"/>
              <a:gd name="T2" fmla="*/ 2147483647 w 1872"/>
              <a:gd name="T3" fmla="*/ 2147483647 h 480"/>
              <a:gd name="T4" fmla="*/ 2147483647 w 1872"/>
              <a:gd name="T5" fmla="*/ 2147483647 h 480"/>
              <a:gd name="T6" fmla="*/ 0 w 1872"/>
              <a:gd name="T7" fmla="*/ 2147483647 h 480"/>
              <a:gd name="T8" fmla="*/ 2147483647 w 1872"/>
              <a:gd name="T9" fmla="*/ 2147483647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480"/>
              <a:gd name="T17" fmla="*/ 1872 w 1872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480">
                <a:moveTo>
                  <a:pt x="1680" y="0"/>
                </a:moveTo>
                <a:lnTo>
                  <a:pt x="1872" y="48"/>
                </a:lnTo>
                <a:lnTo>
                  <a:pt x="1872" y="288"/>
                </a:lnTo>
                <a:lnTo>
                  <a:pt x="0" y="288"/>
                </a:lnTo>
                <a:lnTo>
                  <a:pt x="192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159125" y="3557588"/>
            <a:ext cx="3708400" cy="2811462"/>
          </a:xfrm>
          <a:custGeom>
            <a:avLst/>
            <a:gdLst>
              <a:gd name="T0" fmla="*/ 0 w 1392"/>
              <a:gd name="T1" fmla="*/ 2147483647 h 1056"/>
              <a:gd name="T2" fmla="*/ 2147483647 w 1392"/>
              <a:gd name="T3" fmla="*/ 2147483647 h 1056"/>
              <a:gd name="T4" fmla="*/ 2147483647 w 1392"/>
              <a:gd name="T5" fmla="*/ 2147483647 h 1056"/>
              <a:gd name="T6" fmla="*/ 2147483647 w 139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1056"/>
              <a:gd name="T14" fmla="*/ 1392 w 139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1056">
                <a:moveTo>
                  <a:pt x="0" y="1056"/>
                </a:moveTo>
                <a:lnTo>
                  <a:pt x="1296" y="1056"/>
                </a:lnTo>
                <a:lnTo>
                  <a:pt x="1296" y="144"/>
                </a:lnTo>
                <a:lnTo>
                  <a:pt x="139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C 0.0599 -0.03333 0.11997 -0.06667 0.16684 -0.06667 C 0.21354 -0.06667 0.24705 -0.03333 0.28073 -1.11111E-6 " pathEditMode="relative" rAng="0" ptsTypes="a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0" y="-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 animBg="1"/>
      <p:bldP spid="31" grpId="1" animBg="1"/>
      <p:bldP spid="31" grpId="2" animBg="1"/>
      <p:bldP spid="32" grpId="0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Linked List Example (Cont’d)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51054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void </a:t>
            </a:r>
            <a:r>
              <a:rPr lang="en-US" sz="1800" b="0" dirty="0" smtClean="0">
                <a:solidFill>
                  <a:srgbClr val="FF0000"/>
                </a:solidFill>
              </a:rPr>
              <a:t>insertion</a:t>
            </a:r>
            <a:r>
              <a:rPr lang="en-US" sz="1800" b="0" dirty="0" smtClean="0"/>
              <a:t>() {    // insert a new entry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	</a:t>
            </a:r>
            <a:r>
              <a:rPr lang="en-US" sz="1800" b="0" dirty="0" err="1" smtClean="0"/>
              <a:t>struct</a:t>
            </a:r>
            <a:r>
              <a:rPr lang="en-US" sz="1800" b="0" dirty="0" smtClean="0"/>
              <a:t> contact *p, *temp;</a:t>
            </a:r>
          </a:p>
          <a:p>
            <a:pPr>
              <a:spcBef>
                <a:spcPts val="0"/>
              </a:spcBef>
              <a:buNone/>
            </a:pPr>
            <a:endParaRPr lang="en-US" sz="1800" b="0" dirty="0" smtClean="0"/>
          </a:p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	p = (</a:t>
            </a:r>
            <a:r>
              <a:rPr lang="en-US" sz="1800" b="0" dirty="0" err="1" smtClean="0"/>
              <a:t>struct</a:t>
            </a:r>
            <a:r>
              <a:rPr lang="en-US" sz="1800" b="0" dirty="0" smtClean="0"/>
              <a:t> contact *) </a:t>
            </a:r>
            <a:r>
              <a:rPr lang="en-US" sz="1800" b="0" dirty="0" err="1" smtClean="0"/>
              <a:t>malloc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sizeof</a:t>
            </a:r>
            <a:r>
              <a:rPr lang="en-US" sz="1800" b="0" dirty="0" smtClean="0"/>
              <a:t>(</a:t>
            </a:r>
            <a:r>
              <a:rPr lang="en-US" sz="1800" b="0" dirty="0" err="1" smtClean="0"/>
              <a:t>struct</a:t>
            </a:r>
            <a:r>
              <a:rPr lang="en-US" sz="1800" b="0" dirty="0" smtClean="0"/>
              <a:t> contact));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	if (p == 0) {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		</a:t>
            </a:r>
            <a:r>
              <a:rPr lang="en-US" sz="1800" b="0" dirty="0" err="1" smtClean="0"/>
              <a:t>printf</a:t>
            </a:r>
            <a:r>
              <a:rPr lang="en-US" sz="1800" b="0" dirty="0" smtClean="0"/>
              <a:t>("out of memory\n");  return;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	}</a:t>
            </a:r>
          </a:p>
          <a:p>
            <a:pPr>
              <a:spcBef>
                <a:spcPts val="0"/>
              </a:spcBef>
              <a:buNone/>
            </a:pPr>
            <a:endParaRPr lang="en-US" sz="1800" b="0" dirty="0" smtClean="0"/>
          </a:p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	</a:t>
            </a:r>
            <a:r>
              <a:rPr lang="en-US" sz="1800" b="0" dirty="0" err="1" smtClean="0"/>
              <a:t>printf</a:t>
            </a:r>
            <a:r>
              <a:rPr lang="en-US" sz="1800" b="0" dirty="0" smtClean="0"/>
              <a:t>("Enter name, phone, email: \n");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	</a:t>
            </a:r>
            <a:r>
              <a:rPr lang="en-US" sz="1800" b="0" dirty="0" err="1" smtClean="0"/>
              <a:t>scanf</a:t>
            </a:r>
            <a:r>
              <a:rPr lang="en-US" sz="1800" b="0" dirty="0" smtClean="0"/>
              <a:t>("%s", p-&gt;name);	// p-&gt;name is array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	</a:t>
            </a:r>
            <a:r>
              <a:rPr lang="en-US" sz="1800" b="0" dirty="0" err="1" smtClean="0"/>
              <a:t>scanf</a:t>
            </a:r>
            <a:r>
              <a:rPr lang="en-US" sz="1800" b="0" dirty="0" smtClean="0"/>
              <a:t>("%d", &amp;p-&gt;phone);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	</a:t>
            </a:r>
            <a:r>
              <a:rPr lang="en-US" sz="1800" b="0" dirty="0" err="1" smtClean="0"/>
              <a:t>scanf</a:t>
            </a:r>
            <a:r>
              <a:rPr lang="en-US" sz="1800" b="0" dirty="0" smtClean="0"/>
              <a:t>("%s", p-&gt;email);</a:t>
            </a:r>
          </a:p>
          <a:p>
            <a:pPr>
              <a:spcBef>
                <a:spcPts val="0"/>
              </a:spcBef>
              <a:buNone/>
            </a:pPr>
            <a:endParaRPr lang="en-US" sz="1800" b="0" dirty="0" smtClean="0"/>
          </a:p>
          <a:p>
            <a:pPr>
              <a:spcBef>
                <a:spcPts val="0"/>
              </a:spcBef>
              <a:buNone/>
            </a:pPr>
            <a:r>
              <a:rPr lang="en-US" sz="1800" b="0" dirty="0"/>
              <a:t>	</a:t>
            </a:r>
            <a:r>
              <a:rPr lang="en-US" sz="1800" b="0" dirty="0" smtClean="0">
                <a:solidFill>
                  <a:srgbClr val="C00000"/>
                </a:solidFill>
              </a:rPr>
              <a:t>temp = head;		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rgbClr val="C00000"/>
                </a:solidFill>
              </a:rPr>
              <a:t>	if ((head == 0)||(</a:t>
            </a:r>
            <a:r>
              <a:rPr lang="en-US" sz="1800" b="0" dirty="0" err="1" smtClean="0">
                <a:solidFill>
                  <a:srgbClr val="C00000"/>
                </a:solidFill>
              </a:rPr>
              <a:t>stricmp</a:t>
            </a:r>
            <a:r>
              <a:rPr lang="en-US" sz="1800" b="0" dirty="0" smtClean="0">
                <a:solidFill>
                  <a:srgbClr val="C00000"/>
                </a:solidFill>
              </a:rPr>
              <a:t>(p-&gt;name, temp-&gt;name) &lt;=0)) {	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rgbClr val="C00000"/>
                </a:solidFill>
              </a:rPr>
              <a:t>		p-&gt;next = head; 	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rgbClr val="C00000"/>
                </a:solidFill>
              </a:rPr>
              <a:t>		head = p; 	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rgbClr val="C00000"/>
                </a:solidFill>
              </a:rPr>
              <a:t>	} </a:t>
            </a:r>
            <a:endParaRPr lang="en-US" sz="1800" b="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Linked List: add to Arbitrary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0" dirty="0" smtClean="0"/>
              <a:t>	else {</a:t>
            </a:r>
          </a:p>
          <a:p>
            <a:pPr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		</a:t>
            </a:r>
            <a:r>
              <a:rPr lang="en-US" sz="1800" b="0" dirty="0" smtClean="0"/>
              <a:t>while (temp-&gt;next != 0) {	</a:t>
            </a:r>
          </a:p>
          <a:p>
            <a:pPr>
              <a:buNone/>
            </a:pPr>
            <a:r>
              <a:rPr lang="en-US" sz="1800" b="0" dirty="0" smtClean="0"/>
              <a:t>		       if (</a:t>
            </a:r>
            <a:r>
              <a:rPr lang="en-US" sz="1800" b="0" dirty="0" err="1" smtClean="0"/>
              <a:t>stricmp</a:t>
            </a:r>
            <a:r>
              <a:rPr lang="en-US" sz="1800" b="0" dirty="0" smtClean="0"/>
              <a:t>(p-&gt;name, temp-&gt;next-&gt;name) &lt;=0) {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1800" b="0" dirty="0">
                <a:solidFill>
                  <a:srgbClr val="FF0000"/>
                </a:solidFill>
              </a:rPr>
              <a:t>	</a:t>
            </a:r>
            <a:r>
              <a:rPr lang="en-US" sz="1800" b="0" dirty="0" smtClean="0">
                <a:solidFill>
                  <a:srgbClr val="FF0000"/>
                </a:solidFill>
              </a:rPr>
              <a:t>		</a:t>
            </a:r>
            <a:r>
              <a:rPr lang="en-US" sz="1800" b="0" dirty="0" smtClean="0"/>
              <a:t>// adds to arbitrary location</a:t>
            </a:r>
          </a:p>
          <a:p>
            <a:pPr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			p-&gt;next = temp-&gt;next; 	</a:t>
            </a:r>
          </a:p>
          <a:p>
            <a:pPr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			temp-&gt;next = p; 	</a:t>
            </a:r>
          </a:p>
          <a:p>
            <a:pPr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			return;</a:t>
            </a:r>
          </a:p>
          <a:p>
            <a:pPr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		</a:t>
            </a:r>
            <a:r>
              <a:rPr lang="en-US" sz="1800" b="0" dirty="0">
                <a:solidFill>
                  <a:srgbClr val="FF0000"/>
                </a:solidFill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</a:rPr>
              <a:t>       </a:t>
            </a:r>
            <a:r>
              <a:rPr lang="en-US" sz="1800" b="0" dirty="0" smtClean="0"/>
              <a:t>} </a:t>
            </a:r>
          </a:p>
          <a:p>
            <a:pPr>
              <a:buNone/>
            </a:pPr>
            <a:r>
              <a:rPr lang="en-US" sz="1800" b="0" dirty="0" smtClean="0"/>
              <a:t>		        else </a:t>
            </a:r>
          </a:p>
          <a:p>
            <a:pPr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			temp = temp-&gt;next; 	</a:t>
            </a:r>
          </a:p>
          <a:p>
            <a:pPr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		</a:t>
            </a:r>
            <a:r>
              <a:rPr lang="en-US" sz="1800" b="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/>
              <a:t>	</a:t>
            </a:r>
            <a:r>
              <a:rPr lang="en-US" sz="1800" b="0" dirty="0" smtClean="0"/>
              <a:t>	// Add to end of linked list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		p-&gt;next = 0; 	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>
                <a:solidFill>
                  <a:srgbClr val="FF0000"/>
                </a:solidFill>
              </a:rPr>
              <a:t>		temp-&gt;next = p; 	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	}  </a:t>
            </a:r>
          </a:p>
          <a:p>
            <a:pPr>
              <a:spcBef>
                <a:spcPts val="0"/>
              </a:spcBef>
              <a:buNone/>
            </a:pPr>
            <a:r>
              <a:rPr lang="en-US" sz="1800" b="0" dirty="0" smtClean="0"/>
              <a:t>}</a:t>
            </a:r>
          </a:p>
          <a:p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Parameter Passing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72400" cy="5029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tabLst>
                <a:tab pos="2232025" algn="l"/>
              </a:tabLst>
            </a:pPr>
            <a:r>
              <a:rPr lang="en-US" sz="2400" dirty="0" smtClean="0"/>
              <a:t>What are different type of parameter passing mechanism?</a:t>
            </a:r>
          </a:p>
          <a:p>
            <a:pPr lvl="1">
              <a:tabLst>
                <a:tab pos="2232025" algn="l"/>
              </a:tabLst>
            </a:pPr>
            <a:r>
              <a:rPr lang="en-US" sz="2000" b="1" dirty="0" smtClean="0"/>
              <a:t>Call-by-value</a:t>
            </a:r>
            <a:r>
              <a:rPr lang="en-US" sz="2000" b="1" dirty="0"/>
              <a:t>: </a:t>
            </a:r>
            <a:r>
              <a:rPr lang="en-US" sz="2000" dirty="0"/>
              <a:t>a formal parameter is a local variable in the </a:t>
            </a:r>
            <a:r>
              <a:rPr lang="en-US" sz="2000" dirty="0" smtClean="0"/>
              <a:t>function. It </a:t>
            </a:r>
            <a:r>
              <a:rPr lang="en-US" sz="2000" dirty="0"/>
              <a:t>is a copy of the actual parameter. </a:t>
            </a:r>
            <a:endParaRPr lang="en-US" sz="2000" dirty="0" smtClean="0"/>
          </a:p>
          <a:p>
            <a:pPr lvl="2">
              <a:tabLst>
                <a:tab pos="2232025" algn="l"/>
              </a:tabLst>
            </a:pPr>
            <a:r>
              <a:rPr lang="en-US" sz="2000" dirty="0" smtClean="0"/>
              <a:t>Good for no side-effects, but is less flexible and powerful.</a:t>
            </a:r>
          </a:p>
          <a:p>
            <a:pPr lvl="4">
              <a:tabLst>
                <a:tab pos="2232025" algn="l"/>
              </a:tabLs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lvl="1">
              <a:tabLst>
                <a:tab pos="2232025" algn="l"/>
              </a:tabLst>
            </a:pPr>
            <a:r>
              <a:rPr lang="en-US" sz="2000" b="1" dirty="0"/>
              <a:t>Call-by-address (pointer): </a:t>
            </a:r>
            <a:r>
              <a:rPr lang="en-US" sz="2000" dirty="0"/>
              <a:t>the formal parameter is a pointer to the actual parameter.  </a:t>
            </a:r>
            <a:endParaRPr lang="en-US" sz="2000" dirty="0" smtClean="0"/>
          </a:p>
          <a:p>
            <a:pPr lvl="4">
              <a:tabLst>
                <a:tab pos="2232025" algn="l"/>
              </a:tabLs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/>
          </a:p>
          <a:p>
            <a:pPr lvl="1">
              <a:tabLst>
                <a:tab pos="688975" algn="l"/>
                <a:tab pos="2232025" algn="l"/>
              </a:tabLst>
            </a:pPr>
            <a:r>
              <a:rPr lang="en-US" sz="2000" b="1" dirty="0" smtClean="0"/>
              <a:t>Call-by-reference </a:t>
            </a:r>
            <a:r>
              <a:rPr lang="en-US" sz="2000" b="1" dirty="0"/>
              <a:t>(alias): </a:t>
            </a:r>
            <a:r>
              <a:rPr lang="en-US" sz="1800" dirty="0" smtClean="0"/>
              <a:t>(C++ only)the </a:t>
            </a:r>
            <a:r>
              <a:rPr lang="en-US" sz="1800" dirty="0"/>
              <a:t>formal parameter is an alias to the actual </a:t>
            </a:r>
            <a:r>
              <a:rPr lang="en-US" sz="1800" dirty="0" smtClean="0"/>
              <a:t>parameter. There </a:t>
            </a:r>
            <a:r>
              <a:rPr lang="en-US" sz="1800" dirty="0"/>
              <a:t>is only one variable with two names.  Changing the formal parameter immediately changes the actual parameter.   The actual parameter must be a variable and cannot be a value. </a:t>
            </a:r>
            <a:endParaRPr lang="en-US" sz="1800" dirty="0" smtClean="0"/>
          </a:p>
          <a:p>
            <a:pPr lvl="4">
              <a:tabLst>
                <a:tab pos="2232025" algn="l"/>
              </a:tabLst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20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pPr lvl="1">
              <a:tabLst>
                <a:tab pos="2232025" algn="l"/>
              </a:tabLst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548640"/>
          </a:xfrm>
        </p:spPr>
        <p:txBody>
          <a:bodyPr/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01040"/>
            <a:ext cx="7520940" cy="3579849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is an invisible array. It takes in input from the user or a file system.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is used, ‘\n’ is left in the buffer.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avoid reading in the \n when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cin.getline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used,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cin.ignore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2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In C,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fflush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) must be used after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is used to get input until a 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95" name="Rectangle 3"/>
          <p:cNvSpPr>
            <a:spLocks noChangeArrowheads="1"/>
          </p:cNvSpPr>
          <p:nvPr/>
        </p:nvSpPr>
        <p:spPr bwMode="auto">
          <a:xfrm>
            <a:off x="2009521" y="2492375"/>
            <a:ext cx="203200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2212721" y="24923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197" name="Rectangle 5"/>
          <p:cNvSpPr>
            <a:spLocks noChangeArrowheads="1"/>
          </p:cNvSpPr>
          <p:nvPr/>
        </p:nvSpPr>
        <p:spPr bwMode="auto">
          <a:xfrm>
            <a:off x="2419096" y="2492375"/>
            <a:ext cx="204788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198" name="Rectangle 6"/>
          <p:cNvSpPr>
            <a:spLocks noChangeArrowheads="1"/>
          </p:cNvSpPr>
          <p:nvPr/>
        </p:nvSpPr>
        <p:spPr bwMode="auto">
          <a:xfrm>
            <a:off x="2623884" y="2492375"/>
            <a:ext cx="204787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199" name="Rectangle 7"/>
          <p:cNvSpPr>
            <a:spLocks noChangeArrowheads="1"/>
          </p:cNvSpPr>
          <p:nvPr/>
        </p:nvSpPr>
        <p:spPr bwMode="auto">
          <a:xfrm>
            <a:off x="2828671" y="24923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00" name="Rectangle 8"/>
          <p:cNvSpPr>
            <a:spLocks noChangeArrowheads="1"/>
          </p:cNvSpPr>
          <p:nvPr/>
        </p:nvSpPr>
        <p:spPr bwMode="auto">
          <a:xfrm>
            <a:off x="3035046" y="2492375"/>
            <a:ext cx="203200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01" name="Rectangle 9"/>
          <p:cNvSpPr>
            <a:spLocks noChangeArrowheads="1"/>
          </p:cNvSpPr>
          <p:nvPr/>
        </p:nvSpPr>
        <p:spPr bwMode="auto">
          <a:xfrm>
            <a:off x="3238246" y="24923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02" name="Rectangle 10"/>
          <p:cNvSpPr>
            <a:spLocks noChangeArrowheads="1"/>
          </p:cNvSpPr>
          <p:nvPr/>
        </p:nvSpPr>
        <p:spPr bwMode="auto">
          <a:xfrm>
            <a:off x="3444621" y="2492375"/>
            <a:ext cx="203200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03" name="Rectangle 11"/>
          <p:cNvSpPr>
            <a:spLocks noChangeArrowheads="1"/>
          </p:cNvSpPr>
          <p:nvPr/>
        </p:nvSpPr>
        <p:spPr bwMode="auto">
          <a:xfrm>
            <a:off x="3647821" y="24923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04" name="Rectangle 12"/>
          <p:cNvSpPr>
            <a:spLocks noChangeArrowheads="1"/>
          </p:cNvSpPr>
          <p:nvPr/>
        </p:nvSpPr>
        <p:spPr bwMode="auto">
          <a:xfrm>
            <a:off x="5067046" y="24923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05" name="Rectangle 13"/>
          <p:cNvSpPr>
            <a:spLocks noChangeArrowheads="1"/>
          </p:cNvSpPr>
          <p:nvPr/>
        </p:nvSpPr>
        <p:spPr bwMode="auto">
          <a:xfrm>
            <a:off x="5273421" y="2492375"/>
            <a:ext cx="204788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06" name="Rectangle 14"/>
          <p:cNvSpPr>
            <a:spLocks noChangeArrowheads="1"/>
          </p:cNvSpPr>
          <p:nvPr/>
        </p:nvSpPr>
        <p:spPr bwMode="auto">
          <a:xfrm>
            <a:off x="5478209" y="2492375"/>
            <a:ext cx="204787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07" name="Rectangle 15"/>
          <p:cNvSpPr>
            <a:spLocks noChangeArrowheads="1"/>
          </p:cNvSpPr>
          <p:nvPr/>
        </p:nvSpPr>
        <p:spPr bwMode="auto">
          <a:xfrm>
            <a:off x="5682996" y="24923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08" name="Rectangle 16"/>
          <p:cNvSpPr>
            <a:spLocks noChangeArrowheads="1"/>
          </p:cNvSpPr>
          <p:nvPr/>
        </p:nvSpPr>
        <p:spPr bwMode="auto">
          <a:xfrm>
            <a:off x="5889371" y="2492375"/>
            <a:ext cx="204788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09" name="Rectangle 17"/>
          <p:cNvSpPr>
            <a:spLocks noChangeArrowheads="1"/>
          </p:cNvSpPr>
          <p:nvPr/>
        </p:nvSpPr>
        <p:spPr bwMode="auto">
          <a:xfrm>
            <a:off x="6094159" y="2492375"/>
            <a:ext cx="204787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10" name="Rectangle 18"/>
          <p:cNvSpPr>
            <a:spLocks noChangeArrowheads="1"/>
          </p:cNvSpPr>
          <p:nvPr/>
        </p:nvSpPr>
        <p:spPr bwMode="auto">
          <a:xfrm>
            <a:off x="6298946" y="2492375"/>
            <a:ext cx="204788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11" name="Rectangle 19"/>
          <p:cNvSpPr>
            <a:spLocks noChangeArrowheads="1"/>
          </p:cNvSpPr>
          <p:nvPr/>
        </p:nvSpPr>
        <p:spPr bwMode="auto">
          <a:xfrm>
            <a:off x="6503734" y="2492375"/>
            <a:ext cx="204787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12" name="Rectangle 20"/>
          <p:cNvSpPr>
            <a:spLocks noChangeArrowheads="1"/>
          </p:cNvSpPr>
          <p:nvPr/>
        </p:nvSpPr>
        <p:spPr bwMode="auto">
          <a:xfrm>
            <a:off x="6708521" y="24923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13" name="Rectangle 21"/>
          <p:cNvSpPr>
            <a:spLocks noChangeArrowheads="1"/>
          </p:cNvSpPr>
          <p:nvPr/>
        </p:nvSpPr>
        <p:spPr bwMode="auto">
          <a:xfrm>
            <a:off x="6914896" y="2492375"/>
            <a:ext cx="204788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14" name="Rectangle 22"/>
          <p:cNvSpPr>
            <a:spLocks noChangeArrowheads="1"/>
          </p:cNvSpPr>
          <p:nvPr/>
        </p:nvSpPr>
        <p:spPr bwMode="auto">
          <a:xfrm>
            <a:off x="7097459" y="2492375"/>
            <a:ext cx="204787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15" name="Rectangle 23"/>
          <p:cNvSpPr>
            <a:spLocks noChangeArrowheads="1"/>
          </p:cNvSpPr>
          <p:nvPr/>
        </p:nvSpPr>
        <p:spPr bwMode="auto">
          <a:xfrm>
            <a:off x="7302246" y="24923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16" name="Rectangle 24"/>
          <p:cNvSpPr>
            <a:spLocks noChangeArrowheads="1"/>
          </p:cNvSpPr>
          <p:nvPr/>
        </p:nvSpPr>
        <p:spPr bwMode="auto">
          <a:xfrm>
            <a:off x="4454271" y="2492375"/>
            <a:ext cx="203200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17" name="Rectangle 25"/>
          <p:cNvSpPr>
            <a:spLocks noChangeArrowheads="1"/>
          </p:cNvSpPr>
          <p:nvPr/>
        </p:nvSpPr>
        <p:spPr bwMode="auto">
          <a:xfrm>
            <a:off x="4657471" y="2492375"/>
            <a:ext cx="206375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18" name="Rectangle 26"/>
          <p:cNvSpPr>
            <a:spLocks noChangeArrowheads="1"/>
          </p:cNvSpPr>
          <p:nvPr/>
        </p:nvSpPr>
        <p:spPr bwMode="auto">
          <a:xfrm>
            <a:off x="4863846" y="2492375"/>
            <a:ext cx="203200" cy="30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1800"/>
          </a:p>
        </p:txBody>
      </p:sp>
      <p:sp>
        <p:nvSpPr>
          <p:cNvPr id="219" name="Text Box 27"/>
          <p:cNvSpPr txBox="1">
            <a:spLocks noChangeArrowheads="1"/>
          </p:cNvSpPr>
          <p:nvPr/>
        </p:nvSpPr>
        <p:spPr bwMode="auto">
          <a:xfrm>
            <a:off x="4778121" y="1981200"/>
            <a:ext cx="305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Input buffer (a queue structure)</a:t>
            </a:r>
          </a:p>
        </p:txBody>
      </p:sp>
      <p:sp>
        <p:nvSpPr>
          <p:cNvPr id="220" name="Text Box 28"/>
          <p:cNvSpPr txBox="1">
            <a:spLocks noChangeArrowheads="1"/>
          </p:cNvSpPr>
          <p:nvPr/>
        </p:nvSpPr>
        <p:spPr bwMode="auto">
          <a:xfrm>
            <a:off x="2063496" y="1981200"/>
            <a:ext cx="1612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dirty="0"/>
              <a:t>Variable: </a:t>
            </a:r>
            <a:r>
              <a:rPr lang="en-US" sz="1800" dirty="0" err="1"/>
              <a:t>strvar</a:t>
            </a:r>
            <a:endParaRPr lang="en-US" sz="1800" dirty="0"/>
          </a:p>
        </p:txBody>
      </p:sp>
      <p:sp>
        <p:nvSpPr>
          <p:cNvPr id="221" name="Line 29"/>
          <p:cNvSpPr>
            <a:spLocks noChangeShapeType="1"/>
          </p:cNvSpPr>
          <p:nvPr/>
        </p:nvSpPr>
        <p:spPr bwMode="auto">
          <a:xfrm flipH="1">
            <a:off x="3920871" y="2595562"/>
            <a:ext cx="51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2" name="Text Box 30"/>
          <p:cNvSpPr txBox="1">
            <a:spLocks noChangeArrowheads="1"/>
          </p:cNvSpPr>
          <p:nvPr/>
        </p:nvSpPr>
        <p:spPr bwMode="auto">
          <a:xfrm>
            <a:off x="3958971" y="1981200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cin</a:t>
            </a:r>
          </a:p>
        </p:txBody>
      </p:sp>
      <p:sp>
        <p:nvSpPr>
          <p:cNvPr id="223" name="Text Box 31"/>
          <p:cNvSpPr txBox="1">
            <a:spLocks noChangeArrowheads="1"/>
          </p:cNvSpPr>
          <p:nvPr/>
        </p:nvSpPr>
        <p:spPr bwMode="auto">
          <a:xfrm>
            <a:off x="758571" y="2351087"/>
            <a:ext cx="127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sz="1800"/>
              <a:t>Initial state:</a:t>
            </a:r>
          </a:p>
        </p:txBody>
      </p:sp>
      <p:sp>
        <p:nvSpPr>
          <p:cNvPr id="224" name="Line 32"/>
          <p:cNvSpPr>
            <a:spLocks noChangeShapeType="1"/>
          </p:cNvSpPr>
          <p:nvPr/>
        </p:nvSpPr>
        <p:spPr bwMode="auto">
          <a:xfrm>
            <a:off x="4454271" y="2286000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" name="Line 33"/>
          <p:cNvSpPr>
            <a:spLocks noChangeShapeType="1"/>
          </p:cNvSpPr>
          <p:nvPr/>
        </p:nvSpPr>
        <p:spPr bwMode="auto">
          <a:xfrm>
            <a:off x="4554284" y="2286000"/>
            <a:ext cx="0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26" name="Group 34"/>
          <p:cNvGrpSpPr>
            <a:grpSpLocks/>
          </p:cNvGrpSpPr>
          <p:nvPr/>
        </p:nvGrpSpPr>
        <p:grpSpPr bwMode="auto">
          <a:xfrm>
            <a:off x="6096" y="2840037"/>
            <a:ext cx="8970963" cy="512763"/>
            <a:chOff x="48" y="1454"/>
            <a:chExt cx="5651" cy="323"/>
          </a:xfrm>
        </p:grpSpPr>
        <p:sp>
          <p:nvSpPr>
            <p:cNvPr id="227" name="Rectangle 35"/>
            <p:cNvSpPr>
              <a:spLocks noChangeArrowheads="1"/>
            </p:cNvSpPr>
            <p:nvPr/>
          </p:nvSpPr>
          <p:spPr bwMode="auto">
            <a:xfrm>
              <a:off x="48" y="1533"/>
              <a:ext cx="1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800"/>
                <a:t>cin &gt;&gt; strvar called:</a:t>
              </a:r>
            </a:p>
          </p:txBody>
        </p:sp>
        <p:sp>
          <p:nvSpPr>
            <p:cNvPr id="228" name="Rectangle 36"/>
            <p:cNvSpPr>
              <a:spLocks noChangeArrowheads="1"/>
            </p:cNvSpPr>
            <p:nvPr/>
          </p:nvSpPr>
          <p:spPr bwMode="auto">
            <a:xfrm>
              <a:off x="1310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29" name="Rectangle 37"/>
            <p:cNvSpPr>
              <a:spLocks noChangeArrowheads="1"/>
            </p:cNvSpPr>
            <p:nvPr/>
          </p:nvSpPr>
          <p:spPr bwMode="auto">
            <a:xfrm>
              <a:off x="1438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30" name="Rectangle 38"/>
            <p:cNvSpPr>
              <a:spLocks noChangeArrowheads="1"/>
            </p:cNvSpPr>
            <p:nvPr/>
          </p:nvSpPr>
          <p:spPr bwMode="auto">
            <a:xfrm>
              <a:off x="1568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31" name="Rectangle 39"/>
            <p:cNvSpPr>
              <a:spLocks noChangeArrowheads="1"/>
            </p:cNvSpPr>
            <p:nvPr/>
          </p:nvSpPr>
          <p:spPr bwMode="auto">
            <a:xfrm>
              <a:off x="1697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32" name="Rectangle 40"/>
            <p:cNvSpPr>
              <a:spLocks noChangeArrowheads="1"/>
            </p:cNvSpPr>
            <p:nvPr/>
          </p:nvSpPr>
          <p:spPr bwMode="auto">
            <a:xfrm>
              <a:off x="1826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33" name="Rectangle 41"/>
            <p:cNvSpPr>
              <a:spLocks noChangeArrowheads="1"/>
            </p:cNvSpPr>
            <p:nvPr/>
          </p:nvSpPr>
          <p:spPr bwMode="auto">
            <a:xfrm>
              <a:off x="1956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34" name="Rectangle 42"/>
            <p:cNvSpPr>
              <a:spLocks noChangeArrowheads="1"/>
            </p:cNvSpPr>
            <p:nvPr/>
          </p:nvSpPr>
          <p:spPr bwMode="auto">
            <a:xfrm>
              <a:off x="208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35" name="Rectangle 43"/>
            <p:cNvSpPr>
              <a:spLocks noChangeArrowheads="1"/>
            </p:cNvSpPr>
            <p:nvPr/>
          </p:nvSpPr>
          <p:spPr bwMode="auto">
            <a:xfrm>
              <a:off x="2214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36" name="Rectangle 44"/>
            <p:cNvSpPr>
              <a:spLocks noChangeArrowheads="1"/>
            </p:cNvSpPr>
            <p:nvPr/>
          </p:nvSpPr>
          <p:spPr bwMode="auto">
            <a:xfrm>
              <a:off x="2342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37" name="Rectangle 45"/>
            <p:cNvSpPr>
              <a:spLocks noChangeArrowheads="1"/>
            </p:cNvSpPr>
            <p:nvPr/>
          </p:nvSpPr>
          <p:spPr bwMode="auto">
            <a:xfrm>
              <a:off x="3236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38" name="Rectangle 46"/>
            <p:cNvSpPr>
              <a:spLocks noChangeArrowheads="1"/>
            </p:cNvSpPr>
            <p:nvPr/>
          </p:nvSpPr>
          <p:spPr bwMode="auto">
            <a:xfrm>
              <a:off x="3366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39" name="Rectangle 47"/>
            <p:cNvSpPr>
              <a:spLocks noChangeArrowheads="1"/>
            </p:cNvSpPr>
            <p:nvPr/>
          </p:nvSpPr>
          <p:spPr bwMode="auto">
            <a:xfrm>
              <a:off x="3495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40" name="Rectangle 48"/>
            <p:cNvSpPr>
              <a:spLocks noChangeArrowheads="1"/>
            </p:cNvSpPr>
            <p:nvPr/>
          </p:nvSpPr>
          <p:spPr bwMode="auto">
            <a:xfrm>
              <a:off x="362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41" name="Rectangle 49"/>
            <p:cNvSpPr>
              <a:spLocks noChangeArrowheads="1"/>
            </p:cNvSpPr>
            <p:nvPr/>
          </p:nvSpPr>
          <p:spPr bwMode="auto">
            <a:xfrm>
              <a:off x="3754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42" name="Rectangle 50"/>
            <p:cNvSpPr>
              <a:spLocks noChangeArrowheads="1"/>
            </p:cNvSpPr>
            <p:nvPr/>
          </p:nvSpPr>
          <p:spPr bwMode="auto">
            <a:xfrm>
              <a:off x="3883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43" name="Rectangle 51"/>
            <p:cNvSpPr>
              <a:spLocks noChangeArrowheads="1"/>
            </p:cNvSpPr>
            <p:nvPr/>
          </p:nvSpPr>
          <p:spPr bwMode="auto">
            <a:xfrm>
              <a:off x="4012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44" name="Rectangle 52"/>
            <p:cNvSpPr>
              <a:spLocks noChangeArrowheads="1"/>
            </p:cNvSpPr>
            <p:nvPr/>
          </p:nvSpPr>
          <p:spPr bwMode="auto">
            <a:xfrm>
              <a:off x="4141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45" name="Rectangle 53"/>
            <p:cNvSpPr>
              <a:spLocks noChangeArrowheads="1"/>
            </p:cNvSpPr>
            <p:nvPr/>
          </p:nvSpPr>
          <p:spPr bwMode="auto">
            <a:xfrm>
              <a:off x="4270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46" name="Rectangle 54"/>
            <p:cNvSpPr>
              <a:spLocks noChangeArrowheads="1"/>
            </p:cNvSpPr>
            <p:nvPr/>
          </p:nvSpPr>
          <p:spPr bwMode="auto">
            <a:xfrm>
              <a:off x="4400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47" name="Rectangle 55"/>
            <p:cNvSpPr>
              <a:spLocks noChangeArrowheads="1"/>
            </p:cNvSpPr>
            <p:nvPr/>
          </p:nvSpPr>
          <p:spPr bwMode="auto">
            <a:xfrm>
              <a:off x="4515" y="1583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48" name="Rectangle 56"/>
            <p:cNvSpPr>
              <a:spLocks noChangeArrowheads="1"/>
            </p:cNvSpPr>
            <p:nvPr/>
          </p:nvSpPr>
          <p:spPr bwMode="auto">
            <a:xfrm>
              <a:off x="4644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49" name="Rectangle 57"/>
            <p:cNvSpPr>
              <a:spLocks noChangeArrowheads="1"/>
            </p:cNvSpPr>
            <p:nvPr/>
          </p:nvSpPr>
          <p:spPr bwMode="auto">
            <a:xfrm>
              <a:off x="2850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250" name="Rectangle 58"/>
            <p:cNvSpPr>
              <a:spLocks noChangeArrowheads="1"/>
            </p:cNvSpPr>
            <p:nvPr/>
          </p:nvSpPr>
          <p:spPr bwMode="auto">
            <a:xfrm>
              <a:off x="2978" y="1583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251" name="Rectangle 59"/>
            <p:cNvSpPr>
              <a:spLocks noChangeArrowheads="1"/>
            </p:cNvSpPr>
            <p:nvPr/>
          </p:nvSpPr>
          <p:spPr bwMode="auto">
            <a:xfrm>
              <a:off x="3108" y="1583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\n</a:t>
              </a:r>
            </a:p>
          </p:txBody>
        </p:sp>
        <p:sp>
          <p:nvSpPr>
            <p:cNvPr id="252" name="Line 60"/>
            <p:cNvSpPr>
              <a:spLocks noChangeShapeType="1"/>
            </p:cNvSpPr>
            <p:nvPr/>
          </p:nvSpPr>
          <p:spPr bwMode="auto">
            <a:xfrm flipH="1">
              <a:off x="4838" y="1674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 Box 61"/>
            <p:cNvSpPr txBox="1">
              <a:spLocks noChangeArrowheads="1"/>
            </p:cNvSpPr>
            <p:nvPr/>
          </p:nvSpPr>
          <p:spPr bwMode="auto">
            <a:xfrm>
              <a:off x="5015" y="1540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Keyboard</a:t>
              </a:r>
            </a:p>
          </p:txBody>
        </p:sp>
        <p:sp>
          <p:nvSpPr>
            <p:cNvPr id="254" name="Line 62"/>
            <p:cNvSpPr>
              <a:spLocks noChangeShapeType="1"/>
            </p:cNvSpPr>
            <p:nvPr/>
          </p:nvSpPr>
          <p:spPr bwMode="auto">
            <a:xfrm flipH="1">
              <a:off x="2514" y="1648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63"/>
            <p:cNvSpPr>
              <a:spLocks noChangeShapeType="1"/>
            </p:cNvSpPr>
            <p:nvPr/>
          </p:nvSpPr>
          <p:spPr bwMode="auto">
            <a:xfrm>
              <a:off x="2850" y="1454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64"/>
            <p:cNvSpPr>
              <a:spLocks noChangeShapeType="1"/>
            </p:cNvSpPr>
            <p:nvPr/>
          </p:nvSpPr>
          <p:spPr bwMode="auto">
            <a:xfrm>
              <a:off x="3301" y="1454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" name="Group 65"/>
          <p:cNvGrpSpPr>
            <a:grpSpLocks/>
          </p:cNvGrpSpPr>
          <p:nvPr/>
        </p:nvGrpSpPr>
        <p:grpSpPr bwMode="auto">
          <a:xfrm>
            <a:off x="107696" y="3455987"/>
            <a:ext cx="7967663" cy="512763"/>
            <a:chOff x="112" y="1842"/>
            <a:chExt cx="5019" cy="323"/>
          </a:xfrm>
        </p:grpSpPr>
        <p:sp>
          <p:nvSpPr>
            <p:cNvPr id="258" name="Rectangle 66"/>
            <p:cNvSpPr>
              <a:spLocks noChangeArrowheads="1"/>
            </p:cNvSpPr>
            <p:nvPr/>
          </p:nvSpPr>
          <p:spPr bwMode="auto">
            <a:xfrm>
              <a:off x="112" y="1921"/>
              <a:ext cx="12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800"/>
                <a:t>cin &gt;&gt; strvar done:</a:t>
              </a:r>
            </a:p>
          </p:txBody>
        </p:sp>
        <p:sp>
          <p:nvSpPr>
            <p:cNvPr id="259" name="Rectangle 67"/>
            <p:cNvSpPr>
              <a:spLocks noChangeArrowheads="1"/>
            </p:cNvSpPr>
            <p:nvPr/>
          </p:nvSpPr>
          <p:spPr bwMode="auto">
            <a:xfrm>
              <a:off x="1310" y="1971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260" name="Rectangle 68"/>
            <p:cNvSpPr>
              <a:spLocks noChangeArrowheads="1"/>
            </p:cNvSpPr>
            <p:nvPr/>
          </p:nvSpPr>
          <p:spPr bwMode="auto">
            <a:xfrm>
              <a:off x="1438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261" name="Rectangle 69"/>
            <p:cNvSpPr>
              <a:spLocks noChangeArrowheads="1"/>
            </p:cNvSpPr>
            <p:nvPr/>
          </p:nvSpPr>
          <p:spPr bwMode="auto">
            <a:xfrm>
              <a:off x="1568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\0</a:t>
              </a:r>
            </a:p>
          </p:txBody>
        </p:sp>
        <p:sp>
          <p:nvSpPr>
            <p:cNvPr id="262" name="Rectangle 70"/>
            <p:cNvSpPr>
              <a:spLocks noChangeArrowheads="1"/>
            </p:cNvSpPr>
            <p:nvPr/>
          </p:nvSpPr>
          <p:spPr bwMode="auto">
            <a:xfrm>
              <a:off x="1697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63" name="Rectangle 71"/>
            <p:cNvSpPr>
              <a:spLocks noChangeArrowheads="1"/>
            </p:cNvSpPr>
            <p:nvPr/>
          </p:nvSpPr>
          <p:spPr bwMode="auto">
            <a:xfrm>
              <a:off x="1826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64" name="Rectangle 72"/>
            <p:cNvSpPr>
              <a:spLocks noChangeArrowheads="1"/>
            </p:cNvSpPr>
            <p:nvPr/>
          </p:nvSpPr>
          <p:spPr bwMode="auto">
            <a:xfrm>
              <a:off x="1956" y="1971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65" name="Rectangle 73"/>
            <p:cNvSpPr>
              <a:spLocks noChangeArrowheads="1"/>
            </p:cNvSpPr>
            <p:nvPr/>
          </p:nvSpPr>
          <p:spPr bwMode="auto">
            <a:xfrm>
              <a:off x="2084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66" name="Rectangle 74"/>
            <p:cNvSpPr>
              <a:spLocks noChangeArrowheads="1"/>
            </p:cNvSpPr>
            <p:nvPr/>
          </p:nvSpPr>
          <p:spPr bwMode="auto">
            <a:xfrm>
              <a:off x="2214" y="1971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67" name="Rectangle 75"/>
            <p:cNvSpPr>
              <a:spLocks noChangeArrowheads="1"/>
            </p:cNvSpPr>
            <p:nvPr/>
          </p:nvSpPr>
          <p:spPr bwMode="auto">
            <a:xfrm>
              <a:off x="2342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68" name="Rectangle 76"/>
            <p:cNvSpPr>
              <a:spLocks noChangeArrowheads="1"/>
            </p:cNvSpPr>
            <p:nvPr/>
          </p:nvSpPr>
          <p:spPr bwMode="auto">
            <a:xfrm>
              <a:off x="3236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69" name="Rectangle 77"/>
            <p:cNvSpPr>
              <a:spLocks noChangeArrowheads="1"/>
            </p:cNvSpPr>
            <p:nvPr/>
          </p:nvSpPr>
          <p:spPr bwMode="auto">
            <a:xfrm>
              <a:off x="3366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70" name="Rectangle 78"/>
            <p:cNvSpPr>
              <a:spLocks noChangeArrowheads="1"/>
            </p:cNvSpPr>
            <p:nvPr/>
          </p:nvSpPr>
          <p:spPr bwMode="auto">
            <a:xfrm>
              <a:off x="3495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71" name="Rectangle 79"/>
            <p:cNvSpPr>
              <a:spLocks noChangeArrowheads="1"/>
            </p:cNvSpPr>
            <p:nvPr/>
          </p:nvSpPr>
          <p:spPr bwMode="auto">
            <a:xfrm>
              <a:off x="3624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72" name="Rectangle 80"/>
            <p:cNvSpPr>
              <a:spLocks noChangeArrowheads="1"/>
            </p:cNvSpPr>
            <p:nvPr/>
          </p:nvSpPr>
          <p:spPr bwMode="auto">
            <a:xfrm>
              <a:off x="3754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73" name="Rectangle 81"/>
            <p:cNvSpPr>
              <a:spLocks noChangeArrowheads="1"/>
            </p:cNvSpPr>
            <p:nvPr/>
          </p:nvSpPr>
          <p:spPr bwMode="auto">
            <a:xfrm>
              <a:off x="3883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74" name="Rectangle 82"/>
            <p:cNvSpPr>
              <a:spLocks noChangeArrowheads="1"/>
            </p:cNvSpPr>
            <p:nvPr/>
          </p:nvSpPr>
          <p:spPr bwMode="auto">
            <a:xfrm>
              <a:off x="4012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75" name="Rectangle 83"/>
            <p:cNvSpPr>
              <a:spLocks noChangeArrowheads="1"/>
            </p:cNvSpPr>
            <p:nvPr/>
          </p:nvSpPr>
          <p:spPr bwMode="auto">
            <a:xfrm>
              <a:off x="4141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76" name="Rectangle 84"/>
            <p:cNvSpPr>
              <a:spLocks noChangeArrowheads="1"/>
            </p:cNvSpPr>
            <p:nvPr/>
          </p:nvSpPr>
          <p:spPr bwMode="auto">
            <a:xfrm>
              <a:off x="4270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77" name="Rectangle 85"/>
            <p:cNvSpPr>
              <a:spLocks noChangeArrowheads="1"/>
            </p:cNvSpPr>
            <p:nvPr/>
          </p:nvSpPr>
          <p:spPr bwMode="auto">
            <a:xfrm>
              <a:off x="4400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78" name="Rectangle 86"/>
            <p:cNvSpPr>
              <a:spLocks noChangeArrowheads="1"/>
            </p:cNvSpPr>
            <p:nvPr/>
          </p:nvSpPr>
          <p:spPr bwMode="auto">
            <a:xfrm>
              <a:off x="4515" y="1971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79" name="Rectangle 87"/>
            <p:cNvSpPr>
              <a:spLocks noChangeArrowheads="1"/>
            </p:cNvSpPr>
            <p:nvPr/>
          </p:nvSpPr>
          <p:spPr bwMode="auto">
            <a:xfrm>
              <a:off x="4644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280" name="Rectangle 88"/>
            <p:cNvSpPr>
              <a:spLocks noChangeArrowheads="1"/>
            </p:cNvSpPr>
            <p:nvPr/>
          </p:nvSpPr>
          <p:spPr bwMode="auto">
            <a:xfrm>
              <a:off x="2850" y="1971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\n</a:t>
              </a:r>
            </a:p>
          </p:txBody>
        </p:sp>
        <p:sp>
          <p:nvSpPr>
            <p:cNvPr id="281" name="Rectangle 89"/>
            <p:cNvSpPr>
              <a:spLocks noChangeArrowheads="1"/>
            </p:cNvSpPr>
            <p:nvPr/>
          </p:nvSpPr>
          <p:spPr bwMode="auto">
            <a:xfrm>
              <a:off x="2978" y="1971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82" name="Rectangle 90"/>
            <p:cNvSpPr>
              <a:spLocks noChangeArrowheads="1"/>
            </p:cNvSpPr>
            <p:nvPr/>
          </p:nvSpPr>
          <p:spPr bwMode="auto">
            <a:xfrm>
              <a:off x="3108" y="1971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83" name="Line 91"/>
            <p:cNvSpPr>
              <a:spLocks noChangeShapeType="1"/>
            </p:cNvSpPr>
            <p:nvPr/>
          </p:nvSpPr>
          <p:spPr bwMode="auto">
            <a:xfrm flipH="1">
              <a:off x="4838" y="2061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Text Box 92"/>
            <p:cNvSpPr txBox="1">
              <a:spLocks noChangeArrowheads="1"/>
            </p:cNvSpPr>
            <p:nvPr/>
          </p:nvSpPr>
          <p:spPr bwMode="auto">
            <a:xfrm>
              <a:off x="5015" y="1928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sz="1800"/>
            </a:p>
          </p:txBody>
        </p:sp>
        <p:sp>
          <p:nvSpPr>
            <p:cNvPr id="285" name="Line 93"/>
            <p:cNvSpPr>
              <a:spLocks noChangeShapeType="1"/>
            </p:cNvSpPr>
            <p:nvPr/>
          </p:nvSpPr>
          <p:spPr bwMode="auto">
            <a:xfrm flipH="1">
              <a:off x="2514" y="2036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94"/>
            <p:cNvSpPr>
              <a:spLocks noChangeShapeType="1"/>
            </p:cNvSpPr>
            <p:nvPr/>
          </p:nvSpPr>
          <p:spPr bwMode="auto">
            <a:xfrm>
              <a:off x="2850" y="1842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95"/>
            <p:cNvSpPr>
              <a:spLocks noChangeShapeType="1"/>
            </p:cNvSpPr>
            <p:nvPr/>
          </p:nvSpPr>
          <p:spPr bwMode="auto">
            <a:xfrm>
              <a:off x="3043" y="1842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8" name="Group 96"/>
          <p:cNvGrpSpPr>
            <a:grpSpLocks/>
          </p:cNvGrpSpPr>
          <p:nvPr/>
        </p:nvGrpSpPr>
        <p:grpSpPr bwMode="auto">
          <a:xfrm>
            <a:off x="218821" y="4910137"/>
            <a:ext cx="8758238" cy="512763"/>
            <a:chOff x="182" y="2230"/>
            <a:chExt cx="5517" cy="323"/>
          </a:xfrm>
        </p:grpSpPr>
        <p:sp>
          <p:nvSpPr>
            <p:cNvPr id="289" name="Rectangle 97"/>
            <p:cNvSpPr>
              <a:spLocks noChangeArrowheads="1"/>
            </p:cNvSpPr>
            <p:nvPr/>
          </p:nvSpPr>
          <p:spPr bwMode="auto">
            <a:xfrm>
              <a:off x="1310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290" name="Rectangle 98"/>
            <p:cNvSpPr>
              <a:spLocks noChangeArrowheads="1"/>
            </p:cNvSpPr>
            <p:nvPr/>
          </p:nvSpPr>
          <p:spPr bwMode="auto">
            <a:xfrm>
              <a:off x="1438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291" name="Rectangle 99"/>
            <p:cNvSpPr>
              <a:spLocks noChangeArrowheads="1"/>
            </p:cNvSpPr>
            <p:nvPr/>
          </p:nvSpPr>
          <p:spPr bwMode="auto">
            <a:xfrm>
              <a:off x="1568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\0</a:t>
              </a:r>
            </a:p>
          </p:txBody>
        </p:sp>
        <p:sp>
          <p:nvSpPr>
            <p:cNvPr id="292" name="Rectangle 100"/>
            <p:cNvSpPr>
              <a:spLocks noChangeArrowheads="1"/>
            </p:cNvSpPr>
            <p:nvPr/>
          </p:nvSpPr>
          <p:spPr bwMode="auto">
            <a:xfrm>
              <a:off x="1697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93" name="Rectangle 101"/>
            <p:cNvSpPr>
              <a:spLocks noChangeArrowheads="1"/>
            </p:cNvSpPr>
            <p:nvPr/>
          </p:nvSpPr>
          <p:spPr bwMode="auto">
            <a:xfrm>
              <a:off x="1826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94" name="Rectangle 102"/>
            <p:cNvSpPr>
              <a:spLocks noChangeArrowheads="1"/>
            </p:cNvSpPr>
            <p:nvPr/>
          </p:nvSpPr>
          <p:spPr bwMode="auto">
            <a:xfrm>
              <a:off x="1956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95" name="Rectangle 103"/>
            <p:cNvSpPr>
              <a:spLocks noChangeArrowheads="1"/>
            </p:cNvSpPr>
            <p:nvPr/>
          </p:nvSpPr>
          <p:spPr bwMode="auto">
            <a:xfrm>
              <a:off x="2084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96" name="Rectangle 104"/>
            <p:cNvSpPr>
              <a:spLocks noChangeArrowheads="1"/>
            </p:cNvSpPr>
            <p:nvPr/>
          </p:nvSpPr>
          <p:spPr bwMode="auto">
            <a:xfrm>
              <a:off x="2214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97" name="Rectangle 105"/>
            <p:cNvSpPr>
              <a:spLocks noChangeArrowheads="1"/>
            </p:cNvSpPr>
            <p:nvPr/>
          </p:nvSpPr>
          <p:spPr bwMode="auto">
            <a:xfrm>
              <a:off x="2342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298" name="Rectangle 106"/>
            <p:cNvSpPr>
              <a:spLocks noChangeArrowheads="1"/>
            </p:cNvSpPr>
            <p:nvPr/>
          </p:nvSpPr>
          <p:spPr bwMode="auto">
            <a:xfrm>
              <a:off x="3236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299" name="Rectangle 107"/>
            <p:cNvSpPr>
              <a:spLocks noChangeArrowheads="1"/>
            </p:cNvSpPr>
            <p:nvPr/>
          </p:nvSpPr>
          <p:spPr bwMode="auto">
            <a:xfrm>
              <a:off x="3366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o</a:t>
              </a:r>
            </a:p>
          </p:txBody>
        </p:sp>
        <p:sp>
          <p:nvSpPr>
            <p:cNvPr id="300" name="Rectangle 108"/>
            <p:cNvSpPr>
              <a:spLocks noChangeArrowheads="1"/>
            </p:cNvSpPr>
            <p:nvPr/>
          </p:nvSpPr>
          <p:spPr bwMode="auto">
            <a:xfrm>
              <a:off x="3495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01" name="Rectangle 109"/>
            <p:cNvSpPr>
              <a:spLocks noChangeArrowheads="1"/>
            </p:cNvSpPr>
            <p:nvPr/>
          </p:nvSpPr>
          <p:spPr bwMode="auto">
            <a:xfrm>
              <a:off x="3624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A</a:t>
              </a:r>
            </a:p>
          </p:txBody>
        </p:sp>
        <p:sp>
          <p:nvSpPr>
            <p:cNvPr id="302" name="Rectangle 110"/>
            <p:cNvSpPr>
              <a:spLocks noChangeArrowheads="1"/>
            </p:cNvSpPr>
            <p:nvPr/>
          </p:nvSpPr>
          <p:spPr bwMode="auto">
            <a:xfrm>
              <a:off x="3754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303" name="Rectangle 111"/>
            <p:cNvSpPr>
              <a:spLocks noChangeArrowheads="1"/>
            </p:cNvSpPr>
            <p:nvPr/>
          </p:nvSpPr>
          <p:spPr bwMode="auto">
            <a:xfrm>
              <a:off x="3883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\n</a:t>
              </a:r>
            </a:p>
          </p:txBody>
        </p:sp>
        <p:sp>
          <p:nvSpPr>
            <p:cNvPr id="304" name="Rectangle 112"/>
            <p:cNvSpPr>
              <a:spLocks noChangeArrowheads="1"/>
            </p:cNvSpPr>
            <p:nvPr/>
          </p:nvSpPr>
          <p:spPr bwMode="auto">
            <a:xfrm>
              <a:off x="4012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05" name="Rectangle 113"/>
            <p:cNvSpPr>
              <a:spLocks noChangeArrowheads="1"/>
            </p:cNvSpPr>
            <p:nvPr/>
          </p:nvSpPr>
          <p:spPr bwMode="auto">
            <a:xfrm>
              <a:off x="4141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06" name="Rectangle 114"/>
            <p:cNvSpPr>
              <a:spLocks noChangeArrowheads="1"/>
            </p:cNvSpPr>
            <p:nvPr/>
          </p:nvSpPr>
          <p:spPr bwMode="auto">
            <a:xfrm>
              <a:off x="4270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07" name="Rectangle 115"/>
            <p:cNvSpPr>
              <a:spLocks noChangeArrowheads="1"/>
            </p:cNvSpPr>
            <p:nvPr/>
          </p:nvSpPr>
          <p:spPr bwMode="auto">
            <a:xfrm>
              <a:off x="4400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08" name="Rectangle 116"/>
            <p:cNvSpPr>
              <a:spLocks noChangeArrowheads="1"/>
            </p:cNvSpPr>
            <p:nvPr/>
          </p:nvSpPr>
          <p:spPr bwMode="auto">
            <a:xfrm>
              <a:off x="4515" y="2359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09" name="Rectangle 117"/>
            <p:cNvSpPr>
              <a:spLocks noChangeArrowheads="1"/>
            </p:cNvSpPr>
            <p:nvPr/>
          </p:nvSpPr>
          <p:spPr bwMode="auto">
            <a:xfrm>
              <a:off x="4644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10" name="Rectangle 118"/>
            <p:cNvSpPr>
              <a:spLocks noChangeArrowheads="1"/>
            </p:cNvSpPr>
            <p:nvPr/>
          </p:nvSpPr>
          <p:spPr bwMode="auto">
            <a:xfrm>
              <a:off x="2850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311" name="Rectangle 119"/>
            <p:cNvSpPr>
              <a:spLocks noChangeArrowheads="1"/>
            </p:cNvSpPr>
            <p:nvPr/>
          </p:nvSpPr>
          <p:spPr bwMode="auto">
            <a:xfrm>
              <a:off x="2978" y="2359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e</a:t>
              </a:r>
            </a:p>
          </p:txBody>
        </p:sp>
        <p:sp>
          <p:nvSpPr>
            <p:cNvPr id="312" name="Rectangle 120"/>
            <p:cNvSpPr>
              <a:spLocks noChangeArrowheads="1"/>
            </p:cNvSpPr>
            <p:nvPr/>
          </p:nvSpPr>
          <p:spPr bwMode="auto">
            <a:xfrm>
              <a:off x="3108" y="2359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313" name="Line 121"/>
            <p:cNvSpPr>
              <a:spLocks noChangeShapeType="1"/>
            </p:cNvSpPr>
            <p:nvPr/>
          </p:nvSpPr>
          <p:spPr bwMode="auto">
            <a:xfrm flipH="1">
              <a:off x="4838" y="2423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Text Box 122"/>
            <p:cNvSpPr txBox="1">
              <a:spLocks noChangeArrowheads="1"/>
            </p:cNvSpPr>
            <p:nvPr/>
          </p:nvSpPr>
          <p:spPr bwMode="auto">
            <a:xfrm>
              <a:off x="5015" y="2290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/>
                <a:t>Keyboard</a:t>
              </a:r>
            </a:p>
          </p:txBody>
        </p:sp>
        <p:sp>
          <p:nvSpPr>
            <p:cNvPr id="315" name="Line 123"/>
            <p:cNvSpPr>
              <a:spLocks noChangeShapeType="1"/>
            </p:cNvSpPr>
            <p:nvPr/>
          </p:nvSpPr>
          <p:spPr bwMode="auto">
            <a:xfrm flipH="1">
              <a:off x="2514" y="2423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124"/>
            <p:cNvSpPr>
              <a:spLocks noChangeShapeType="1"/>
            </p:cNvSpPr>
            <p:nvPr/>
          </p:nvSpPr>
          <p:spPr bwMode="auto">
            <a:xfrm>
              <a:off x="2850" y="2230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125"/>
            <p:cNvSpPr>
              <a:spLocks noChangeShapeType="1"/>
            </p:cNvSpPr>
            <p:nvPr/>
          </p:nvSpPr>
          <p:spPr bwMode="auto">
            <a:xfrm>
              <a:off x="2913" y="2230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126"/>
            <p:cNvSpPr>
              <a:spLocks noChangeArrowheads="1"/>
            </p:cNvSpPr>
            <p:nvPr/>
          </p:nvSpPr>
          <p:spPr bwMode="auto">
            <a:xfrm>
              <a:off x="182" y="2309"/>
              <a:ext cx="11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800"/>
                <a:t>cin.getline called:</a:t>
              </a:r>
            </a:p>
          </p:txBody>
        </p:sp>
      </p:grpSp>
      <p:grpSp>
        <p:nvGrpSpPr>
          <p:cNvPr id="319" name="Group 192"/>
          <p:cNvGrpSpPr>
            <a:grpSpLocks/>
          </p:cNvGrpSpPr>
          <p:nvPr/>
        </p:nvGrpSpPr>
        <p:grpSpPr bwMode="auto">
          <a:xfrm>
            <a:off x="320421" y="5503862"/>
            <a:ext cx="7775575" cy="512763"/>
            <a:chOff x="246" y="3132"/>
            <a:chExt cx="4898" cy="323"/>
          </a:xfrm>
        </p:grpSpPr>
        <p:sp>
          <p:nvSpPr>
            <p:cNvPr id="320" name="Rectangle 128"/>
            <p:cNvSpPr>
              <a:spLocks noChangeArrowheads="1"/>
            </p:cNvSpPr>
            <p:nvPr/>
          </p:nvSpPr>
          <p:spPr bwMode="auto">
            <a:xfrm>
              <a:off x="246" y="3186"/>
              <a:ext cx="10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800"/>
                <a:t>cin.getline done:</a:t>
              </a:r>
            </a:p>
          </p:txBody>
        </p:sp>
        <p:sp>
          <p:nvSpPr>
            <p:cNvPr id="321" name="Rectangle 129"/>
            <p:cNvSpPr>
              <a:spLocks noChangeArrowheads="1"/>
            </p:cNvSpPr>
            <p:nvPr/>
          </p:nvSpPr>
          <p:spPr bwMode="auto">
            <a:xfrm>
              <a:off x="1322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322" name="Rectangle 130"/>
            <p:cNvSpPr>
              <a:spLocks noChangeArrowheads="1"/>
            </p:cNvSpPr>
            <p:nvPr/>
          </p:nvSpPr>
          <p:spPr bwMode="auto">
            <a:xfrm>
              <a:off x="1452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e</a:t>
              </a:r>
            </a:p>
          </p:txBody>
        </p:sp>
        <p:sp>
          <p:nvSpPr>
            <p:cNvPr id="323" name="Rectangle 131"/>
            <p:cNvSpPr>
              <a:spLocks noChangeArrowheads="1"/>
            </p:cNvSpPr>
            <p:nvPr/>
          </p:nvSpPr>
          <p:spPr bwMode="auto">
            <a:xfrm>
              <a:off x="1582" y="3262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324" name="Rectangle 132"/>
            <p:cNvSpPr>
              <a:spLocks noChangeArrowheads="1"/>
            </p:cNvSpPr>
            <p:nvPr/>
          </p:nvSpPr>
          <p:spPr bwMode="auto">
            <a:xfrm>
              <a:off x="1710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325" name="Rectangle 133"/>
            <p:cNvSpPr>
              <a:spLocks noChangeArrowheads="1"/>
            </p:cNvSpPr>
            <p:nvPr/>
          </p:nvSpPr>
          <p:spPr bwMode="auto">
            <a:xfrm>
              <a:off x="1840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o</a:t>
              </a:r>
            </a:p>
          </p:txBody>
        </p:sp>
        <p:sp>
          <p:nvSpPr>
            <p:cNvPr id="326" name="Rectangle 134"/>
            <p:cNvSpPr>
              <a:spLocks noChangeArrowheads="1"/>
            </p:cNvSpPr>
            <p:nvPr/>
          </p:nvSpPr>
          <p:spPr bwMode="auto">
            <a:xfrm>
              <a:off x="1969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27" name="Rectangle 135"/>
            <p:cNvSpPr>
              <a:spLocks noChangeArrowheads="1"/>
            </p:cNvSpPr>
            <p:nvPr/>
          </p:nvSpPr>
          <p:spPr bwMode="auto">
            <a:xfrm>
              <a:off x="2098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A</a:t>
              </a:r>
            </a:p>
          </p:txBody>
        </p:sp>
        <p:sp>
          <p:nvSpPr>
            <p:cNvPr id="328" name="Rectangle 136"/>
            <p:cNvSpPr>
              <a:spLocks noChangeArrowheads="1"/>
            </p:cNvSpPr>
            <p:nvPr/>
          </p:nvSpPr>
          <p:spPr bwMode="auto">
            <a:xfrm>
              <a:off x="2227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</a:t>
              </a:r>
            </a:p>
          </p:txBody>
        </p:sp>
        <p:sp>
          <p:nvSpPr>
            <p:cNvPr id="329" name="Rectangle 137"/>
            <p:cNvSpPr>
              <a:spLocks noChangeArrowheads="1"/>
            </p:cNvSpPr>
            <p:nvPr/>
          </p:nvSpPr>
          <p:spPr bwMode="auto">
            <a:xfrm>
              <a:off x="2356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\0</a:t>
              </a:r>
            </a:p>
          </p:txBody>
        </p:sp>
        <p:sp>
          <p:nvSpPr>
            <p:cNvPr id="330" name="Rectangle 138"/>
            <p:cNvSpPr>
              <a:spLocks noChangeArrowheads="1"/>
            </p:cNvSpPr>
            <p:nvPr/>
          </p:nvSpPr>
          <p:spPr bwMode="auto">
            <a:xfrm>
              <a:off x="3251" y="3262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31" name="Rectangle 139"/>
            <p:cNvSpPr>
              <a:spLocks noChangeArrowheads="1"/>
            </p:cNvSpPr>
            <p:nvPr/>
          </p:nvSpPr>
          <p:spPr bwMode="auto">
            <a:xfrm>
              <a:off x="3379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32" name="Rectangle 140"/>
            <p:cNvSpPr>
              <a:spLocks noChangeArrowheads="1"/>
            </p:cNvSpPr>
            <p:nvPr/>
          </p:nvSpPr>
          <p:spPr bwMode="auto">
            <a:xfrm>
              <a:off x="3509" y="3262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33" name="Rectangle 141"/>
            <p:cNvSpPr>
              <a:spLocks noChangeArrowheads="1"/>
            </p:cNvSpPr>
            <p:nvPr/>
          </p:nvSpPr>
          <p:spPr bwMode="auto">
            <a:xfrm>
              <a:off x="3637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34" name="Rectangle 142"/>
            <p:cNvSpPr>
              <a:spLocks noChangeArrowheads="1"/>
            </p:cNvSpPr>
            <p:nvPr/>
          </p:nvSpPr>
          <p:spPr bwMode="auto">
            <a:xfrm>
              <a:off x="3767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35" name="Rectangle 143"/>
            <p:cNvSpPr>
              <a:spLocks noChangeArrowheads="1"/>
            </p:cNvSpPr>
            <p:nvPr/>
          </p:nvSpPr>
          <p:spPr bwMode="auto">
            <a:xfrm>
              <a:off x="3897" y="3262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36" name="Rectangle 144"/>
            <p:cNvSpPr>
              <a:spLocks noChangeArrowheads="1"/>
            </p:cNvSpPr>
            <p:nvPr/>
          </p:nvSpPr>
          <p:spPr bwMode="auto">
            <a:xfrm>
              <a:off x="4025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37" name="Rectangle 145"/>
            <p:cNvSpPr>
              <a:spLocks noChangeArrowheads="1"/>
            </p:cNvSpPr>
            <p:nvPr/>
          </p:nvSpPr>
          <p:spPr bwMode="auto">
            <a:xfrm>
              <a:off x="4155" y="3262"/>
              <a:ext cx="128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38" name="Rectangle 146"/>
            <p:cNvSpPr>
              <a:spLocks noChangeArrowheads="1"/>
            </p:cNvSpPr>
            <p:nvPr/>
          </p:nvSpPr>
          <p:spPr bwMode="auto">
            <a:xfrm>
              <a:off x="4283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339" name="Rectangle 147"/>
            <p:cNvSpPr>
              <a:spLocks noChangeArrowheads="1"/>
            </p:cNvSpPr>
            <p:nvPr/>
          </p:nvSpPr>
          <p:spPr bwMode="auto">
            <a:xfrm>
              <a:off x="4413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340" name="Rectangle 148"/>
            <p:cNvSpPr>
              <a:spLocks noChangeArrowheads="1"/>
            </p:cNvSpPr>
            <p:nvPr/>
          </p:nvSpPr>
          <p:spPr bwMode="auto">
            <a:xfrm>
              <a:off x="4529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341" name="Rectangle 149"/>
            <p:cNvSpPr>
              <a:spLocks noChangeArrowheads="1"/>
            </p:cNvSpPr>
            <p:nvPr/>
          </p:nvSpPr>
          <p:spPr bwMode="auto">
            <a:xfrm>
              <a:off x="4658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342" name="Rectangle 150"/>
            <p:cNvSpPr>
              <a:spLocks noChangeArrowheads="1"/>
            </p:cNvSpPr>
            <p:nvPr/>
          </p:nvSpPr>
          <p:spPr bwMode="auto">
            <a:xfrm>
              <a:off x="2863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43" name="Rectangle 151"/>
            <p:cNvSpPr>
              <a:spLocks noChangeArrowheads="1"/>
            </p:cNvSpPr>
            <p:nvPr/>
          </p:nvSpPr>
          <p:spPr bwMode="auto">
            <a:xfrm>
              <a:off x="2992" y="3262"/>
              <a:ext cx="129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44" name="Rectangle 152"/>
            <p:cNvSpPr>
              <a:spLocks noChangeArrowheads="1"/>
            </p:cNvSpPr>
            <p:nvPr/>
          </p:nvSpPr>
          <p:spPr bwMode="auto">
            <a:xfrm>
              <a:off x="3121" y="3262"/>
              <a:ext cx="130" cy="1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45" name="Line 153"/>
            <p:cNvSpPr>
              <a:spLocks noChangeShapeType="1"/>
            </p:cNvSpPr>
            <p:nvPr/>
          </p:nvSpPr>
          <p:spPr bwMode="auto">
            <a:xfrm flipH="1">
              <a:off x="4852" y="3351"/>
              <a:ext cx="1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Text Box 154"/>
            <p:cNvSpPr txBox="1">
              <a:spLocks noChangeArrowheads="1"/>
            </p:cNvSpPr>
            <p:nvPr/>
          </p:nvSpPr>
          <p:spPr bwMode="auto">
            <a:xfrm>
              <a:off x="5028" y="3217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sz="1800"/>
            </a:p>
          </p:txBody>
        </p:sp>
        <p:sp>
          <p:nvSpPr>
            <p:cNvPr id="347" name="Line 155"/>
            <p:cNvSpPr>
              <a:spLocks noChangeShapeType="1"/>
            </p:cNvSpPr>
            <p:nvPr/>
          </p:nvSpPr>
          <p:spPr bwMode="auto">
            <a:xfrm flipH="1">
              <a:off x="2527" y="3325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Line 156"/>
            <p:cNvSpPr>
              <a:spLocks noChangeShapeType="1"/>
            </p:cNvSpPr>
            <p:nvPr/>
          </p:nvSpPr>
          <p:spPr bwMode="auto">
            <a:xfrm>
              <a:off x="2863" y="3132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157"/>
            <p:cNvSpPr>
              <a:spLocks noChangeShapeType="1"/>
            </p:cNvSpPr>
            <p:nvPr/>
          </p:nvSpPr>
          <p:spPr bwMode="auto">
            <a:xfrm>
              <a:off x="3024" y="3132"/>
              <a:ext cx="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0" name="Group 158"/>
          <p:cNvGrpSpPr>
            <a:grpSpLocks/>
          </p:cNvGrpSpPr>
          <p:nvPr/>
        </p:nvGrpSpPr>
        <p:grpSpPr bwMode="auto">
          <a:xfrm>
            <a:off x="1211009" y="6161091"/>
            <a:ext cx="1798637" cy="642938"/>
            <a:chOff x="807" y="3018"/>
            <a:chExt cx="1133" cy="405"/>
          </a:xfrm>
        </p:grpSpPr>
        <p:sp>
          <p:nvSpPr>
            <p:cNvPr id="351" name="AutoShape 159"/>
            <p:cNvSpPr>
              <a:spLocks noChangeArrowheads="1"/>
            </p:cNvSpPr>
            <p:nvPr/>
          </p:nvSpPr>
          <p:spPr bwMode="auto">
            <a:xfrm>
              <a:off x="1302" y="3018"/>
              <a:ext cx="169" cy="19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" name="Rectangle 160"/>
            <p:cNvSpPr>
              <a:spLocks noChangeArrowheads="1"/>
            </p:cNvSpPr>
            <p:nvPr/>
          </p:nvSpPr>
          <p:spPr bwMode="auto">
            <a:xfrm>
              <a:off x="807" y="3210"/>
              <a:ext cx="113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latin typeface="+mn-lt"/>
                </a:rPr>
                <a:t>strvar</a:t>
              </a:r>
              <a:r>
                <a:rPr lang="en-US" sz="1600" dirty="0">
                  <a:latin typeface="+mn-lt"/>
                </a:rPr>
                <a:t> = ‘Hello Al’</a:t>
              </a:r>
            </a:p>
          </p:txBody>
        </p:sp>
      </p:grpSp>
      <p:grpSp>
        <p:nvGrpSpPr>
          <p:cNvPr id="353" name="Group 193"/>
          <p:cNvGrpSpPr>
            <a:grpSpLocks/>
          </p:cNvGrpSpPr>
          <p:nvPr/>
        </p:nvGrpSpPr>
        <p:grpSpPr bwMode="auto">
          <a:xfrm>
            <a:off x="244221" y="4113212"/>
            <a:ext cx="7805738" cy="512763"/>
            <a:chOff x="198" y="2256"/>
            <a:chExt cx="4917" cy="323"/>
          </a:xfrm>
        </p:grpSpPr>
        <p:sp>
          <p:nvSpPr>
            <p:cNvPr id="354" name="Rectangle 162"/>
            <p:cNvSpPr>
              <a:spLocks noChangeArrowheads="1"/>
            </p:cNvSpPr>
            <p:nvPr/>
          </p:nvSpPr>
          <p:spPr bwMode="auto">
            <a:xfrm>
              <a:off x="198" y="2335"/>
              <a:ext cx="1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hangingPunct="1"/>
              <a:r>
                <a:rPr lang="en-US" sz="1800">
                  <a:solidFill>
                    <a:srgbClr val="CC3300"/>
                  </a:solidFill>
                </a:rPr>
                <a:t>cin.ignore() done</a:t>
              </a:r>
            </a:p>
          </p:txBody>
        </p:sp>
        <p:sp>
          <p:nvSpPr>
            <p:cNvPr id="355" name="Rectangle 163"/>
            <p:cNvSpPr>
              <a:spLocks noChangeArrowheads="1"/>
            </p:cNvSpPr>
            <p:nvPr/>
          </p:nvSpPr>
          <p:spPr bwMode="auto">
            <a:xfrm>
              <a:off x="1294" y="2385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H</a:t>
              </a:r>
            </a:p>
          </p:txBody>
        </p:sp>
        <p:sp>
          <p:nvSpPr>
            <p:cNvPr id="356" name="Rectangle 164"/>
            <p:cNvSpPr>
              <a:spLocks noChangeArrowheads="1"/>
            </p:cNvSpPr>
            <p:nvPr/>
          </p:nvSpPr>
          <p:spPr bwMode="auto">
            <a:xfrm>
              <a:off x="1422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i</a:t>
              </a:r>
            </a:p>
          </p:txBody>
        </p:sp>
        <p:sp>
          <p:nvSpPr>
            <p:cNvPr id="357" name="Rectangle 165"/>
            <p:cNvSpPr>
              <a:spLocks noChangeArrowheads="1"/>
            </p:cNvSpPr>
            <p:nvPr/>
          </p:nvSpPr>
          <p:spPr bwMode="auto">
            <a:xfrm>
              <a:off x="1552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\0</a:t>
              </a:r>
            </a:p>
          </p:txBody>
        </p:sp>
        <p:sp>
          <p:nvSpPr>
            <p:cNvPr id="358" name="Rectangle 166"/>
            <p:cNvSpPr>
              <a:spLocks noChangeArrowheads="1"/>
            </p:cNvSpPr>
            <p:nvPr/>
          </p:nvSpPr>
          <p:spPr bwMode="auto">
            <a:xfrm>
              <a:off x="1681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59" name="Rectangle 167"/>
            <p:cNvSpPr>
              <a:spLocks noChangeArrowheads="1"/>
            </p:cNvSpPr>
            <p:nvPr/>
          </p:nvSpPr>
          <p:spPr bwMode="auto">
            <a:xfrm>
              <a:off x="1810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60" name="Rectangle 168"/>
            <p:cNvSpPr>
              <a:spLocks noChangeArrowheads="1"/>
            </p:cNvSpPr>
            <p:nvPr/>
          </p:nvSpPr>
          <p:spPr bwMode="auto">
            <a:xfrm>
              <a:off x="1940" y="2385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61" name="Rectangle 169"/>
            <p:cNvSpPr>
              <a:spLocks noChangeArrowheads="1"/>
            </p:cNvSpPr>
            <p:nvPr/>
          </p:nvSpPr>
          <p:spPr bwMode="auto">
            <a:xfrm>
              <a:off x="2068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62" name="Rectangle 170"/>
            <p:cNvSpPr>
              <a:spLocks noChangeArrowheads="1"/>
            </p:cNvSpPr>
            <p:nvPr/>
          </p:nvSpPr>
          <p:spPr bwMode="auto">
            <a:xfrm>
              <a:off x="2198" y="2385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63" name="Rectangle 171"/>
            <p:cNvSpPr>
              <a:spLocks noChangeArrowheads="1"/>
            </p:cNvSpPr>
            <p:nvPr/>
          </p:nvSpPr>
          <p:spPr bwMode="auto">
            <a:xfrm>
              <a:off x="2326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64" name="Rectangle 172"/>
            <p:cNvSpPr>
              <a:spLocks noChangeArrowheads="1"/>
            </p:cNvSpPr>
            <p:nvPr/>
          </p:nvSpPr>
          <p:spPr bwMode="auto">
            <a:xfrm>
              <a:off x="3220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65" name="Rectangle 173"/>
            <p:cNvSpPr>
              <a:spLocks noChangeArrowheads="1"/>
            </p:cNvSpPr>
            <p:nvPr/>
          </p:nvSpPr>
          <p:spPr bwMode="auto">
            <a:xfrm>
              <a:off x="3350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66" name="Rectangle 174"/>
            <p:cNvSpPr>
              <a:spLocks noChangeArrowheads="1"/>
            </p:cNvSpPr>
            <p:nvPr/>
          </p:nvSpPr>
          <p:spPr bwMode="auto">
            <a:xfrm>
              <a:off x="3479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67" name="Rectangle 175"/>
            <p:cNvSpPr>
              <a:spLocks noChangeArrowheads="1"/>
            </p:cNvSpPr>
            <p:nvPr/>
          </p:nvSpPr>
          <p:spPr bwMode="auto">
            <a:xfrm>
              <a:off x="3608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68" name="Rectangle 176"/>
            <p:cNvSpPr>
              <a:spLocks noChangeArrowheads="1"/>
            </p:cNvSpPr>
            <p:nvPr/>
          </p:nvSpPr>
          <p:spPr bwMode="auto">
            <a:xfrm>
              <a:off x="3738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69" name="Rectangle 177"/>
            <p:cNvSpPr>
              <a:spLocks noChangeArrowheads="1"/>
            </p:cNvSpPr>
            <p:nvPr/>
          </p:nvSpPr>
          <p:spPr bwMode="auto">
            <a:xfrm>
              <a:off x="3867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70" name="Rectangle 178"/>
            <p:cNvSpPr>
              <a:spLocks noChangeArrowheads="1"/>
            </p:cNvSpPr>
            <p:nvPr/>
          </p:nvSpPr>
          <p:spPr bwMode="auto">
            <a:xfrm>
              <a:off x="3996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71" name="Rectangle 179"/>
            <p:cNvSpPr>
              <a:spLocks noChangeArrowheads="1"/>
            </p:cNvSpPr>
            <p:nvPr/>
          </p:nvSpPr>
          <p:spPr bwMode="auto">
            <a:xfrm>
              <a:off x="4125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72" name="Rectangle 180"/>
            <p:cNvSpPr>
              <a:spLocks noChangeArrowheads="1"/>
            </p:cNvSpPr>
            <p:nvPr/>
          </p:nvSpPr>
          <p:spPr bwMode="auto">
            <a:xfrm>
              <a:off x="4254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373" name="Rectangle 181"/>
            <p:cNvSpPr>
              <a:spLocks noChangeArrowheads="1"/>
            </p:cNvSpPr>
            <p:nvPr/>
          </p:nvSpPr>
          <p:spPr bwMode="auto">
            <a:xfrm>
              <a:off x="4384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374" name="Rectangle 182"/>
            <p:cNvSpPr>
              <a:spLocks noChangeArrowheads="1"/>
            </p:cNvSpPr>
            <p:nvPr/>
          </p:nvSpPr>
          <p:spPr bwMode="auto">
            <a:xfrm>
              <a:off x="4499" y="2385"/>
              <a:ext cx="129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375" name="Rectangle 183"/>
            <p:cNvSpPr>
              <a:spLocks noChangeArrowheads="1"/>
            </p:cNvSpPr>
            <p:nvPr/>
          </p:nvSpPr>
          <p:spPr bwMode="auto">
            <a:xfrm>
              <a:off x="4628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800"/>
            </a:p>
          </p:txBody>
        </p:sp>
        <p:sp>
          <p:nvSpPr>
            <p:cNvPr id="376" name="Rectangle 184"/>
            <p:cNvSpPr>
              <a:spLocks noChangeArrowheads="1"/>
            </p:cNvSpPr>
            <p:nvPr/>
          </p:nvSpPr>
          <p:spPr bwMode="auto">
            <a:xfrm>
              <a:off x="2834" y="2385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77" name="Rectangle 185"/>
            <p:cNvSpPr>
              <a:spLocks noChangeArrowheads="1"/>
            </p:cNvSpPr>
            <p:nvPr/>
          </p:nvSpPr>
          <p:spPr bwMode="auto">
            <a:xfrm>
              <a:off x="2962" y="2385"/>
              <a:ext cx="130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78" name="Rectangle 186"/>
            <p:cNvSpPr>
              <a:spLocks noChangeArrowheads="1"/>
            </p:cNvSpPr>
            <p:nvPr/>
          </p:nvSpPr>
          <p:spPr bwMode="auto">
            <a:xfrm>
              <a:off x="3092" y="2385"/>
              <a:ext cx="128" cy="1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sz="1600"/>
            </a:p>
          </p:txBody>
        </p:sp>
        <p:sp>
          <p:nvSpPr>
            <p:cNvPr id="379" name="Line 187"/>
            <p:cNvSpPr>
              <a:spLocks noChangeShapeType="1"/>
            </p:cNvSpPr>
            <p:nvPr/>
          </p:nvSpPr>
          <p:spPr bwMode="auto">
            <a:xfrm flipH="1">
              <a:off x="4822" y="2475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Text Box 188"/>
            <p:cNvSpPr txBox="1">
              <a:spLocks noChangeArrowheads="1"/>
            </p:cNvSpPr>
            <p:nvPr/>
          </p:nvSpPr>
          <p:spPr bwMode="auto">
            <a:xfrm>
              <a:off x="4999" y="2342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sz="1800"/>
            </a:p>
          </p:txBody>
        </p:sp>
        <p:sp>
          <p:nvSpPr>
            <p:cNvPr id="381" name="Line 189"/>
            <p:cNvSpPr>
              <a:spLocks noChangeShapeType="1"/>
            </p:cNvSpPr>
            <p:nvPr/>
          </p:nvSpPr>
          <p:spPr bwMode="auto">
            <a:xfrm flipH="1">
              <a:off x="2498" y="2450"/>
              <a:ext cx="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Line 190"/>
            <p:cNvSpPr>
              <a:spLocks noChangeShapeType="1"/>
            </p:cNvSpPr>
            <p:nvPr/>
          </p:nvSpPr>
          <p:spPr bwMode="auto">
            <a:xfrm>
              <a:off x="2834" y="2256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Line 191"/>
            <p:cNvSpPr>
              <a:spLocks noChangeShapeType="1"/>
            </p:cNvSpPr>
            <p:nvPr/>
          </p:nvSpPr>
          <p:spPr bwMode="auto">
            <a:xfrm>
              <a:off x="2928" y="2256"/>
              <a:ext cx="0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4" name="Slide Number Placeholder 7"/>
          <p:cNvSpPr txBox="1">
            <a:spLocks/>
          </p:cNvSpPr>
          <p:nvPr/>
        </p:nvSpPr>
        <p:spPr>
          <a:xfrm>
            <a:off x="8473174" y="6888162"/>
            <a:ext cx="561975" cy="365125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 lnSpcReduction="10000"/>
          </a:bodyPr>
          <a:lstStyle>
            <a:defPPr>
              <a:defRPr lang="en-US"/>
            </a:defPPr>
            <a:lvl1pPr marL="0" algn="ctr" defTabSz="914400" rtl="0" eaLnBrk="1" latinLnBrk="0" hangingPunct="1">
              <a:defRPr sz="16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Operations - Saving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Franklin Gothic Book" charset="0"/>
              </a:rPr>
              <a:t>void save_file() {</a:t>
            </a:r>
          </a:p>
          <a:p>
            <a:r>
              <a:rPr lang="en-US">
                <a:latin typeface="Franklin Gothic Book" charset="0"/>
              </a:rPr>
              <a:t>  File *filename;</a:t>
            </a:r>
          </a:p>
          <a:p>
            <a:r>
              <a:rPr lang="en-US">
                <a:latin typeface="Franklin Gothic Book" charset="0"/>
              </a:rPr>
              <a:t>  struct contact *node;</a:t>
            </a:r>
          </a:p>
          <a:p>
            <a:r>
              <a:rPr lang="en-US">
                <a:latin typeface="Franklin Gothic Book" charset="0"/>
              </a:rPr>
              <a:t>  fileName = fopen(“file_name”, “bw”);</a:t>
            </a:r>
          </a:p>
          <a:p>
            <a:r>
              <a:rPr lang="en-US">
                <a:latin typeface="Franklin Gothic Book" charset="0"/>
              </a:rPr>
              <a:t>  if (fileName != NULL) {</a:t>
            </a:r>
          </a:p>
          <a:p>
            <a:r>
              <a:rPr lang="en-US">
                <a:latin typeface="Franklin Gothic Book" charset="0"/>
              </a:rPr>
              <a:t>    fwrite(node-&gt;name, sizeof(node-&gt;name), 1, fileName);</a:t>
            </a:r>
          </a:p>
          <a:p>
            <a:r>
              <a:rPr lang="en-US">
                <a:latin typeface="Franklin Gothic Book" charset="0"/>
              </a:rPr>
              <a:t>    fwrite(&amp;node-&gt;phone, sizeof(node-&gt;phone), 1, fileName);</a:t>
            </a:r>
          </a:p>
          <a:p>
            <a:r>
              <a:rPr lang="en-US">
                <a:latin typeface="Franklin Gothic Book" charset="0"/>
              </a:rPr>
              <a:t>    fwrite(node-&gt;email, sizeof(node-&gt;email), 1, fileName);</a:t>
            </a:r>
          </a:p>
          <a:p>
            <a:r>
              <a:rPr lang="en-US">
                <a:latin typeface="Franklin Gothic Book" charset="0"/>
              </a:rPr>
              <a:t>  }</a:t>
            </a:r>
          </a:p>
          <a:p>
            <a:r>
              <a:rPr lang="en-US">
                <a:latin typeface="Franklin Gothic Book" charset="0"/>
              </a:rPr>
              <a:t>  else { printf("Failed to open file for writing.\n"); }</a:t>
            </a:r>
          </a:p>
          <a:p>
            <a:r>
              <a:rPr lang="en-US">
                <a:latin typeface="Franklin Gothic Book" charset="0"/>
              </a:rPr>
              <a:t>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30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operations -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Franklin Gothic Book" charset="0"/>
              </a:rPr>
              <a:t>void load_file() {  </a:t>
            </a:r>
          </a:p>
          <a:p>
            <a:r>
              <a:rPr lang="en-US">
                <a:latin typeface="Franklin Gothic Book" charset="0"/>
              </a:rPr>
              <a:t>  File *filename;  </a:t>
            </a:r>
          </a:p>
          <a:p>
            <a:r>
              <a:rPr lang="en-US">
                <a:latin typeface="Franklin Gothic Book" charset="0"/>
              </a:rPr>
              <a:t>  struct contact *node = malloc(sizeof(struct contact));  </a:t>
            </a:r>
          </a:p>
          <a:p>
            <a:r>
              <a:rPr lang="en-US">
                <a:latin typeface="Franklin Gothic Book" charset="0"/>
              </a:rPr>
              <a:t>  fileName = fopen(“file_name”, “br”);  </a:t>
            </a:r>
          </a:p>
          <a:p>
            <a:r>
              <a:rPr lang="en-US">
                <a:latin typeface="Franklin Gothic Book" charset="0"/>
              </a:rPr>
              <a:t>  if (fileName != NULL) {  </a:t>
            </a:r>
          </a:p>
          <a:p>
            <a:r>
              <a:rPr lang="en-US">
                <a:latin typeface="Franklin Gothic Book" charset="0"/>
              </a:rPr>
              <a:t>    fread(node-&gt;name, sizeof(node-&gt;name), 1, fileName);  </a:t>
            </a:r>
          </a:p>
          <a:p>
            <a:r>
              <a:rPr lang="en-US">
                <a:latin typeface="Franklin Gothic Book" charset="0"/>
              </a:rPr>
              <a:t>    fread(&amp;node-&gt;phone, sizeof(node-&gt;phone), 1, fileName);  </a:t>
            </a:r>
          </a:p>
          <a:p>
            <a:r>
              <a:rPr lang="en-US">
                <a:latin typeface="Franklin Gothic Book" charset="0"/>
              </a:rPr>
              <a:t>    fread(node-&gt;email, sizeof(node-&gt;email), 1, fileName);  </a:t>
            </a:r>
          </a:p>
          <a:p>
            <a:r>
              <a:rPr lang="en-US">
                <a:latin typeface="Franklin Gothic Book" charset="0"/>
              </a:rPr>
              <a:t>  }  </a:t>
            </a:r>
          </a:p>
          <a:p>
            <a:r>
              <a:rPr lang="en-US">
                <a:latin typeface="Franklin Gothic Book" charset="0"/>
              </a:rPr>
              <a:t>  else { printf("Failed to open file for reading.\n"); }  </a:t>
            </a:r>
          </a:p>
          <a:p>
            <a:r>
              <a:rPr lang="en-US">
                <a:latin typeface="Franklin Gothic Book" charset="0"/>
              </a:rPr>
              <a:t>} 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40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What are the four-steps abstract approach for solving recursive problems?</a:t>
            </a:r>
          </a:p>
          <a:p>
            <a:pPr>
              <a:buNone/>
            </a:pPr>
            <a:endParaRPr lang="en-US" dirty="0" smtClean="0"/>
          </a:p>
          <a:p>
            <a:pPr marL="914400" indent="-568325" defTabSz="966788">
              <a:lnSpc>
                <a:spcPct val="120000"/>
              </a:lnSpc>
              <a:buFontTx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Formulate the size-</a:t>
            </a:r>
            <a:r>
              <a:rPr lang="en-US" sz="2400" dirty="0" smtClean="0">
                <a:cs typeface="Courier New" pitchFamily="49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problem.</a:t>
            </a:r>
          </a:p>
          <a:p>
            <a:pPr marL="914400" indent="-568325" defTabSz="966788">
              <a:lnSpc>
                <a:spcPct val="120000"/>
              </a:lnSpc>
              <a:buFontTx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Find the stopping condition and the corresponding return value.</a:t>
            </a:r>
          </a:p>
          <a:p>
            <a:pPr marL="914400" indent="-568325" defTabSz="966788">
              <a:lnSpc>
                <a:spcPct val="120000"/>
              </a:lnSpc>
              <a:buFontTx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Formulate the size-m problem and find m. In many cases, m = n - 1;</a:t>
            </a:r>
          </a:p>
          <a:p>
            <a:pPr marL="914400" indent="-568325" defTabSz="966788">
              <a:lnSpc>
                <a:spcPct val="120000"/>
              </a:lnSpc>
              <a:buFontTx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Construct the solution of size-</a:t>
            </a:r>
            <a:r>
              <a:rPr lang="en-US" sz="2400" dirty="0" smtClean="0">
                <a:cs typeface="Courier New" pitchFamily="49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problem from size-m problem.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2400"/>
            <a:ext cx="7520940" cy="548640"/>
          </a:xfrm>
        </p:spPr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bnf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14400"/>
            <a:ext cx="8168640" cy="4766772"/>
          </a:xfrm>
        </p:spPr>
        <p:txBody>
          <a:bodyPr>
            <a:noAutofit/>
          </a:bodyPr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&lt;Phone Number&gt;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::=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(&lt;Area Code&gt;) &lt;Prefix&gt; - &lt;Suffix&gt;   |</a:t>
            </a:r>
          </a:p>
          <a:p>
            <a:pPr marL="0" indent="0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  &lt;Area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Code&gt; - &lt;Prefix&gt; - &lt;Suffix&gt;   |</a:t>
            </a:r>
          </a:p>
          <a:p>
            <a:pPr marL="0" indent="0"/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911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| 511</a:t>
            </a:r>
          </a:p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&lt;Area Code&gt;	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::=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602 | 480 | 623</a:t>
            </a:r>
          </a:p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&lt;digits&gt;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::=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0 | 1 | 2 |… | 9</a:t>
            </a:r>
          </a:p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&lt;start digits&gt; 	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::=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1 | 2 | … | 9</a:t>
            </a:r>
          </a:p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&lt;Prefix&gt; 		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::=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&lt;start digits&gt;&lt;digits&gt;&lt;digits&gt;</a:t>
            </a:r>
          </a:p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&lt;Suffix&gt;		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::=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&lt;start digits&gt;&lt;digits&gt;&lt;digits&gt;&lt;digits&gt;</a:t>
            </a:r>
          </a:p>
          <a:p>
            <a:pPr marL="0" indent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this BNF,</a:t>
            </a:r>
          </a:p>
          <a:p>
            <a:pPr marL="0" indent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numbers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602-123-4567, (480)327-9999, 911</a:t>
            </a:r>
          </a:p>
          <a:p>
            <a:pPr marL="0" indent="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 numbers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923-123-4567, (480)027-0999, (480) – 123 - 4567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49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does the tail-recursive program resemble? </a:t>
            </a:r>
            <a:endParaRPr lang="en-US" sz="2800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5927725"/>
            <a:ext cx="215423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>
            <a:spAutoFit/>
          </a:bodyPr>
          <a:lstStyle/>
          <a:p>
            <a:pPr algn="ctr" defTabSz="966788">
              <a:tabLst>
                <a:tab pos="2538413" algn="l"/>
                <a:tab pos="5561013" algn="l"/>
              </a:tabLst>
            </a:pPr>
            <a:r>
              <a:rPr lang="en-GB" sz="1900" dirty="0">
                <a:cs typeface="Times New Roman" pitchFamily="18" charset="0"/>
              </a:rPr>
              <a:t>while-loop</a:t>
            </a:r>
            <a:endParaRPr lang="en-GB" sz="1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0875" y="5149850"/>
            <a:ext cx="47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20875" y="5149850"/>
            <a:ext cx="47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2851150" y="3657600"/>
            <a:ext cx="1022350" cy="2103438"/>
          </a:xfrm>
          <a:custGeom>
            <a:avLst/>
            <a:gdLst>
              <a:gd name="T0" fmla="*/ 2147483647 w 656"/>
              <a:gd name="T1" fmla="*/ 0 h 1252"/>
              <a:gd name="T2" fmla="*/ 2147483647 w 656"/>
              <a:gd name="T3" fmla="*/ 0 h 1252"/>
              <a:gd name="T4" fmla="*/ 2147483647 w 656"/>
              <a:gd name="T5" fmla="*/ 2147483647 h 1252"/>
              <a:gd name="T6" fmla="*/ 0 w 656"/>
              <a:gd name="T7" fmla="*/ 2147483647 h 1252"/>
              <a:gd name="T8" fmla="*/ 0 w 656"/>
              <a:gd name="T9" fmla="*/ 2147483647 h 1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"/>
              <a:gd name="T16" fmla="*/ 0 h 1252"/>
              <a:gd name="T17" fmla="*/ 656 w 656"/>
              <a:gd name="T18" fmla="*/ 1252 h 1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" h="1252">
                <a:moveTo>
                  <a:pt x="477" y="0"/>
                </a:moveTo>
                <a:lnTo>
                  <a:pt x="656" y="0"/>
                </a:lnTo>
                <a:lnTo>
                  <a:pt x="656" y="1073"/>
                </a:lnTo>
                <a:lnTo>
                  <a:pt x="0" y="1073"/>
                </a:lnTo>
                <a:lnTo>
                  <a:pt x="0" y="1252"/>
                </a:lnTo>
              </a:path>
            </a:pathLst>
          </a:custGeom>
          <a:noFill/>
          <a:ln w="11113" cap="flat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001837" y="3328988"/>
            <a:ext cx="968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300">
                <a:solidFill>
                  <a:srgbClr val="000000"/>
                </a:solidFill>
                <a:latin typeface="Courier New" pitchFamily="49" charset="0"/>
              </a:rPr>
              <a:t>1</a:t>
            </a:r>
            <a:endParaRPr lang="en-US" sz="13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751012" y="3328988"/>
            <a:ext cx="968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300">
                <a:solidFill>
                  <a:srgbClr val="000000"/>
                </a:solidFill>
                <a:latin typeface="Courier New" pitchFamily="49" charset="0"/>
              </a:rPr>
              <a:t>2</a:t>
            </a:r>
            <a:endParaRPr lang="en-US" sz="13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500187" y="3328988"/>
            <a:ext cx="9842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300">
                <a:solidFill>
                  <a:srgbClr val="000000"/>
                </a:solidFill>
                <a:latin typeface="Courier New" pitchFamily="49" charset="0"/>
              </a:rPr>
              <a:t>n</a:t>
            </a:r>
            <a:endParaRPr lang="en-US" sz="1300"/>
          </a:p>
        </p:txBody>
      </p:sp>
      <p:cxnSp>
        <p:nvCxnSpPr>
          <p:cNvPr id="12" name="AutoShape 12"/>
          <p:cNvCxnSpPr>
            <a:cxnSpLocks noChangeShapeType="1"/>
            <a:stCxn id="13" idx="2"/>
            <a:endCxn id="63" idx="0"/>
          </p:cNvCxnSpPr>
          <p:nvPr/>
        </p:nvCxnSpPr>
        <p:spPr bwMode="auto">
          <a:xfrm>
            <a:off x="2851150" y="3819525"/>
            <a:ext cx="0" cy="24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2044700" y="3497263"/>
            <a:ext cx="1612900" cy="32226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744" tIns="48372" rIns="96744" bIns="48372" anchor="ctr"/>
          <a:lstStyle/>
          <a:p>
            <a:pPr algn="ctr" defTabSz="966788"/>
            <a:r>
              <a:rPr lang="en-US" sz="1300">
                <a:latin typeface="Courier New" pitchFamily="49" charset="0"/>
              </a:rPr>
              <a:t>condition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125662" y="4625975"/>
            <a:ext cx="1450975" cy="241300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96744" tIns="48372" rIns="96744" bIns="48372"/>
          <a:lstStyle/>
          <a:p>
            <a:pPr algn="ctr" defTabSz="966788">
              <a:lnSpc>
                <a:spcPct val="80000"/>
              </a:lnSpc>
            </a:pPr>
            <a:r>
              <a:rPr lang="en-US" sz="1300">
                <a:solidFill>
                  <a:srgbClr val="000000"/>
                </a:solidFill>
                <a:latin typeface="Courier New" pitchFamily="49" charset="0"/>
              </a:rPr>
              <a:t>Jump to</a:t>
            </a:r>
          </a:p>
        </p:txBody>
      </p:sp>
      <p:cxnSp>
        <p:nvCxnSpPr>
          <p:cNvPr id="15" name="AutoShape 15"/>
          <p:cNvCxnSpPr>
            <a:cxnSpLocks noChangeShapeType="1"/>
            <a:stCxn id="63" idx="2"/>
            <a:endCxn id="14" idx="0"/>
          </p:cNvCxnSpPr>
          <p:nvPr/>
        </p:nvCxnSpPr>
        <p:spPr bwMode="auto">
          <a:xfrm>
            <a:off x="2851150" y="4383088"/>
            <a:ext cx="0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851150" y="2852738"/>
            <a:ext cx="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1963737" y="3255963"/>
            <a:ext cx="887413" cy="1692275"/>
          </a:xfrm>
          <a:custGeom>
            <a:avLst/>
            <a:gdLst>
              <a:gd name="T0" fmla="*/ 2147483647 w 528"/>
              <a:gd name="T1" fmla="*/ 2147483647 h 1008"/>
              <a:gd name="T2" fmla="*/ 2147483647 w 528"/>
              <a:gd name="T3" fmla="*/ 2147483647 h 1008"/>
              <a:gd name="T4" fmla="*/ 0 w 528"/>
              <a:gd name="T5" fmla="*/ 2147483647 h 1008"/>
              <a:gd name="T6" fmla="*/ 0 w 528"/>
              <a:gd name="T7" fmla="*/ 0 h 1008"/>
              <a:gd name="T8" fmla="*/ 2147483647 w 52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008"/>
              <a:gd name="T17" fmla="*/ 528 w 52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008">
                <a:moveTo>
                  <a:pt x="192" y="960"/>
                </a:moveTo>
                <a:lnTo>
                  <a:pt x="192" y="1008"/>
                </a:lnTo>
                <a:lnTo>
                  <a:pt x="0" y="1008"/>
                </a:lnTo>
                <a:lnTo>
                  <a:pt x="0" y="0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1884362" y="3094038"/>
            <a:ext cx="966788" cy="1935162"/>
          </a:xfrm>
          <a:custGeom>
            <a:avLst/>
            <a:gdLst>
              <a:gd name="T0" fmla="*/ 2147483647 w 576"/>
              <a:gd name="T1" fmla="*/ 2147483647 h 1152"/>
              <a:gd name="T2" fmla="*/ 2147483647 w 576"/>
              <a:gd name="T3" fmla="*/ 2147483647 h 1152"/>
              <a:gd name="T4" fmla="*/ 0 w 576"/>
              <a:gd name="T5" fmla="*/ 2147483647 h 1152"/>
              <a:gd name="T6" fmla="*/ 0 w 576"/>
              <a:gd name="T7" fmla="*/ 0 h 1152"/>
              <a:gd name="T8" fmla="*/ 2147483647 w 576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1152"/>
              <a:gd name="T17" fmla="*/ 576 w 576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1152">
                <a:moveTo>
                  <a:pt x="288" y="1056"/>
                </a:moveTo>
                <a:lnTo>
                  <a:pt x="288" y="1152"/>
                </a:lnTo>
                <a:lnTo>
                  <a:pt x="0" y="1152"/>
                </a:lnTo>
                <a:lnTo>
                  <a:pt x="0" y="0"/>
                </a:lnTo>
                <a:lnTo>
                  <a:pt x="5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641475" y="3013075"/>
            <a:ext cx="1209675" cy="2095500"/>
          </a:xfrm>
          <a:custGeom>
            <a:avLst/>
            <a:gdLst>
              <a:gd name="T0" fmla="*/ 2147483647 w 720"/>
              <a:gd name="T1" fmla="*/ 2147483647 h 1248"/>
              <a:gd name="T2" fmla="*/ 2147483647 w 720"/>
              <a:gd name="T3" fmla="*/ 2147483647 h 1248"/>
              <a:gd name="T4" fmla="*/ 0 w 720"/>
              <a:gd name="T5" fmla="*/ 2147483647 h 1248"/>
              <a:gd name="T6" fmla="*/ 0 w 720"/>
              <a:gd name="T7" fmla="*/ 0 h 1248"/>
              <a:gd name="T8" fmla="*/ 2147483647 w 720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1248"/>
              <a:gd name="T17" fmla="*/ 720 w 720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1248">
                <a:moveTo>
                  <a:pt x="576" y="1104"/>
                </a:moveTo>
                <a:lnTo>
                  <a:pt x="576" y="1248"/>
                </a:lnTo>
                <a:lnTo>
                  <a:pt x="0" y="1248"/>
                </a:lnTo>
                <a:lnTo>
                  <a:pt x="0" y="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060950" y="2667000"/>
            <a:ext cx="2454275" cy="3658250"/>
            <a:chOff x="3614" y="842"/>
            <a:chExt cx="1460" cy="2179"/>
          </a:xfrm>
        </p:grpSpPr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904" y="279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744" tIns="48372" rIns="96744" bIns="48372">
              <a:spAutoFit/>
            </a:bodyPr>
            <a:lstStyle/>
            <a:p>
              <a:pPr algn="ctr" defTabSz="966788">
                <a:tabLst>
                  <a:tab pos="2538413" algn="l"/>
                  <a:tab pos="5561013" algn="l"/>
                </a:tabLst>
              </a:pPr>
              <a:r>
                <a:rPr lang="en-GB" sz="1900" dirty="0">
                  <a:cs typeface="Times New Roman" pitchFamily="18" charset="0"/>
                </a:rPr>
                <a:t>tail-recursion</a:t>
              </a:r>
              <a:r>
                <a:rPr lang="en-GB" sz="1900" dirty="0"/>
                <a:t> 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986" y="1563"/>
              <a:ext cx="944" cy="19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part 1</a:t>
              </a: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4418" y="1322"/>
              <a:ext cx="656" cy="1252"/>
            </a:xfrm>
            <a:custGeom>
              <a:avLst/>
              <a:gdLst>
                <a:gd name="T0" fmla="*/ 477 w 656"/>
                <a:gd name="T1" fmla="*/ 0 h 1252"/>
                <a:gd name="T2" fmla="*/ 656 w 656"/>
                <a:gd name="T3" fmla="*/ 0 h 1252"/>
                <a:gd name="T4" fmla="*/ 656 w 656"/>
                <a:gd name="T5" fmla="*/ 1073 h 1252"/>
                <a:gd name="T6" fmla="*/ 0 w 656"/>
                <a:gd name="T7" fmla="*/ 1073 h 1252"/>
                <a:gd name="T8" fmla="*/ 0 w 656"/>
                <a:gd name="T9" fmla="*/ 1252 h 1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6"/>
                <a:gd name="T16" fmla="*/ 0 h 1252"/>
                <a:gd name="T17" fmla="*/ 656 w 656"/>
                <a:gd name="T18" fmla="*/ 1252 h 1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6" h="1252">
                  <a:moveTo>
                    <a:pt x="477" y="0"/>
                  </a:moveTo>
                  <a:lnTo>
                    <a:pt x="656" y="0"/>
                  </a:lnTo>
                  <a:lnTo>
                    <a:pt x="656" y="1073"/>
                  </a:lnTo>
                  <a:lnTo>
                    <a:pt x="0" y="1073"/>
                  </a:lnTo>
                  <a:lnTo>
                    <a:pt x="0" y="1252"/>
                  </a:lnTo>
                </a:path>
              </a:pathLst>
            </a:custGeom>
            <a:noFill/>
            <a:ln w="11113" cap="flat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912" y="1126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 sz="1300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763" y="1126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 sz="1300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3614" y="1126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 sz="1300"/>
            </a:p>
          </p:txBody>
        </p:sp>
        <p:cxnSp>
          <p:nvCxnSpPr>
            <p:cNvPr id="28" name="AutoShape 28"/>
            <p:cNvCxnSpPr>
              <a:cxnSpLocks noChangeShapeType="1"/>
              <a:stCxn id="35" idx="2"/>
              <a:endCxn id="23" idx="0"/>
            </p:cNvCxnSpPr>
            <p:nvPr/>
          </p:nvCxnSpPr>
          <p:spPr bwMode="auto">
            <a:xfrm>
              <a:off x="4458" y="1418"/>
              <a:ext cx="0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986" y="1898"/>
              <a:ext cx="944" cy="14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recursive call</a:t>
              </a:r>
            </a:p>
          </p:txBody>
        </p:sp>
        <p:cxnSp>
          <p:nvCxnSpPr>
            <p:cNvPr id="30" name="AutoShape 30"/>
            <p:cNvCxnSpPr>
              <a:cxnSpLocks noChangeShapeType="1"/>
              <a:stCxn id="23" idx="2"/>
              <a:endCxn id="29" idx="0"/>
            </p:cNvCxnSpPr>
            <p:nvPr/>
          </p:nvCxnSpPr>
          <p:spPr bwMode="auto">
            <a:xfrm>
              <a:off x="4458" y="1754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418" y="84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890" y="1082"/>
              <a:ext cx="528" cy="1008"/>
            </a:xfrm>
            <a:custGeom>
              <a:avLst/>
              <a:gdLst>
                <a:gd name="T0" fmla="*/ 192 w 528"/>
                <a:gd name="T1" fmla="*/ 960 h 1008"/>
                <a:gd name="T2" fmla="*/ 192 w 528"/>
                <a:gd name="T3" fmla="*/ 1008 h 1008"/>
                <a:gd name="T4" fmla="*/ 0 w 528"/>
                <a:gd name="T5" fmla="*/ 1008 h 1008"/>
                <a:gd name="T6" fmla="*/ 0 w 528"/>
                <a:gd name="T7" fmla="*/ 0 h 1008"/>
                <a:gd name="T8" fmla="*/ 528 w 528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08"/>
                <a:gd name="T17" fmla="*/ 528 w 52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08">
                  <a:moveTo>
                    <a:pt x="192" y="960"/>
                  </a:moveTo>
                  <a:lnTo>
                    <a:pt x="192" y="1008"/>
                  </a:lnTo>
                  <a:lnTo>
                    <a:pt x="0" y="1008"/>
                  </a:ln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3842" y="986"/>
              <a:ext cx="576" cy="1152"/>
            </a:xfrm>
            <a:custGeom>
              <a:avLst/>
              <a:gdLst>
                <a:gd name="T0" fmla="*/ 288 w 576"/>
                <a:gd name="T1" fmla="*/ 1056 h 1152"/>
                <a:gd name="T2" fmla="*/ 288 w 576"/>
                <a:gd name="T3" fmla="*/ 1152 h 1152"/>
                <a:gd name="T4" fmla="*/ 0 w 576"/>
                <a:gd name="T5" fmla="*/ 1152 h 1152"/>
                <a:gd name="T6" fmla="*/ 0 w 576"/>
                <a:gd name="T7" fmla="*/ 0 h 1152"/>
                <a:gd name="T8" fmla="*/ 576 w 576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288" y="1056"/>
                  </a:moveTo>
                  <a:lnTo>
                    <a:pt x="288" y="1152"/>
                  </a:lnTo>
                  <a:lnTo>
                    <a:pt x="0" y="1152"/>
                  </a:lnTo>
                  <a:lnTo>
                    <a:pt x="0" y="0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3698" y="938"/>
              <a:ext cx="720" cy="1248"/>
            </a:xfrm>
            <a:custGeom>
              <a:avLst/>
              <a:gdLst>
                <a:gd name="T0" fmla="*/ 576 w 720"/>
                <a:gd name="T1" fmla="*/ 1104 h 1248"/>
                <a:gd name="T2" fmla="*/ 576 w 720"/>
                <a:gd name="T3" fmla="*/ 1248 h 1248"/>
                <a:gd name="T4" fmla="*/ 0 w 720"/>
                <a:gd name="T5" fmla="*/ 1248 h 1248"/>
                <a:gd name="T6" fmla="*/ 0 w 720"/>
                <a:gd name="T7" fmla="*/ 0 h 1248"/>
                <a:gd name="T8" fmla="*/ 720 w 720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1248"/>
                <a:gd name="T17" fmla="*/ 720 w 720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1248">
                  <a:moveTo>
                    <a:pt x="576" y="1104"/>
                  </a:moveTo>
                  <a:lnTo>
                    <a:pt x="576" y="1248"/>
                  </a:lnTo>
                  <a:lnTo>
                    <a:pt x="0" y="1248"/>
                  </a:lnTo>
                  <a:lnTo>
                    <a:pt x="0" y="0"/>
                  </a:lnTo>
                  <a:lnTo>
                    <a:pt x="72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3938" y="1226"/>
              <a:ext cx="1040" cy="19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744" tIns="48372" rIns="96744" bIns="48372" anchor="ctr"/>
            <a:lstStyle/>
            <a:p>
              <a:pPr algn="ctr" defTabSz="966788"/>
              <a:r>
                <a:rPr lang="en-US" sz="1300">
                  <a:latin typeface="Courier New" pitchFamily="49" charset="0"/>
                </a:rPr>
                <a:t>condition</a:t>
              </a:r>
            </a:p>
          </p:txBody>
        </p:sp>
      </p:grp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2125662" y="4062413"/>
            <a:ext cx="1450975" cy="32067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96744" tIns="48372" rIns="96744" bIns="48372"/>
          <a:lstStyle/>
          <a:p>
            <a:pPr algn="ctr" defTabSz="966788"/>
            <a:r>
              <a:rPr lang="en-US" sz="1300">
                <a:solidFill>
                  <a:srgbClr val="000000"/>
                </a:solidFill>
                <a:latin typeface="Courier New" pitchFamily="49" charset="0"/>
              </a:rPr>
              <a:t>loop-body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Greatest Common Divisor is defined by the</a:t>
            </a:r>
          </a:p>
          <a:p>
            <a:r>
              <a:rPr lang="en-US" sz="2800" dirty="0" err="1" smtClean="0"/>
              <a:t>Dijkstra’s</a:t>
            </a:r>
            <a:r>
              <a:rPr lang="en-US" sz="2800" dirty="0" smtClean="0"/>
              <a:t> algorithm.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Can you write a recursive function for it?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59690"/>
              </p:ext>
            </p:extLst>
          </p:nvPr>
        </p:nvGraphicFramePr>
        <p:xfrm>
          <a:off x="622300" y="2209800"/>
          <a:ext cx="61944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3" name="Equation" r:id="rId4" imgW="3060360" imgH="711000" progId="Equation.3">
                  <p:embed/>
                </p:oleObj>
              </mc:Choice>
              <mc:Fallback>
                <p:oleObj name="Equation" r:id="rId4" imgW="3060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209800"/>
                        <a:ext cx="6194425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3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following function is defined by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Can you write a recursive function for it?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451966"/>
              </p:ext>
            </p:extLst>
          </p:nvPr>
        </p:nvGraphicFramePr>
        <p:xfrm>
          <a:off x="738188" y="2133600"/>
          <a:ext cx="596265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1" name="Equation" r:id="rId4" imgW="2946240" imgH="711000" progId="Equation.3">
                  <p:embed/>
                </p:oleObj>
              </mc:Choice>
              <mc:Fallback>
                <p:oleObj name="Equation" r:id="rId4" imgW="2946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133600"/>
                        <a:ext cx="5962650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1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467258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defTabSz="966788">
              <a:lnSpc>
                <a:spcPct val="120000"/>
              </a:lnSpc>
            </a:pPr>
            <a:r>
              <a:rPr lang="en-US" sz="1600" b="0" dirty="0" smtClean="0">
                <a:latin typeface="Calibri" panose="020F0502020204030204" pitchFamily="34" charset="0"/>
                <a:cs typeface="Times New Roman" pitchFamily="18" charset="0"/>
              </a:rPr>
              <a:t>1.) Formulate </a:t>
            </a:r>
            <a:r>
              <a:rPr lang="en-US" sz="1600" b="0" dirty="0">
                <a:latin typeface="Calibri" panose="020F0502020204030204" pitchFamily="34" charset="0"/>
                <a:cs typeface="Times New Roman" pitchFamily="18" charset="0"/>
              </a:rPr>
              <a:t>the size-</a:t>
            </a:r>
            <a:r>
              <a:rPr lang="en-US" sz="1600" b="0" dirty="0">
                <a:latin typeface="Calibri" panose="020F0502020204030204" pitchFamily="34" charset="0"/>
                <a:cs typeface="Courier New" pitchFamily="49" charset="0"/>
              </a:rPr>
              <a:t>n</a:t>
            </a:r>
            <a:r>
              <a:rPr lang="en-US" sz="1600" b="0" dirty="0">
                <a:latin typeface="Calibri" panose="020F0502020204030204" pitchFamily="34" charset="0"/>
                <a:cs typeface="Times New Roman" pitchFamily="18" charset="0"/>
              </a:rPr>
              <a:t> problem</a:t>
            </a:r>
            <a:r>
              <a:rPr lang="en-US" sz="1600" b="0" dirty="0" smtClean="0">
                <a:latin typeface="Calibri" panose="020F0502020204030204" pitchFamily="34" charset="0"/>
                <a:cs typeface="Times New Roman" pitchFamily="18" charset="0"/>
              </a:rPr>
              <a:t>.  (No return value needed.)</a:t>
            </a:r>
          </a:p>
          <a:p>
            <a:pPr marL="0" indent="0" defTabSz="966788">
              <a:lnSpc>
                <a:spcPct val="120000"/>
              </a:lnSpc>
            </a:pPr>
            <a:r>
              <a:rPr lang="en-US" sz="1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void 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traverse(</a:t>
            </a:r>
            <a:r>
              <a:rPr lang="en-US" sz="1600" b="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struct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sz="1600" b="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treeNote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*top)</a:t>
            </a:r>
            <a:r>
              <a:rPr lang="en-US" sz="1600" b="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sz="1600" b="0" dirty="0" smtClean="0">
                <a:latin typeface="Calibri" panose="020F0502020204030204" pitchFamily="34" charset="0"/>
                <a:cs typeface="Times New Roman" pitchFamily="18" charset="0"/>
              </a:rPr>
            </a:br>
            <a:endParaRPr lang="en-US" sz="1200" b="0" dirty="0"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 defTabSz="966788">
              <a:lnSpc>
                <a:spcPct val="120000"/>
              </a:lnSpc>
            </a:pPr>
            <a:r>
              <a:rPr lang="en-US" sz="1600" b="0" dirty="0" smtClean="0">
                <a:latin typeface="Calibri" panose="020F0502020204030204" pitchFamily="34" charset="0"/>
                <a:cs typeface="Times New Roman" pitchFamily="18" charset="0"/>
              </a:rPr>
              <a:t>2.) Find </a:t>
            </a:r>
            <a:r>
              <a:rPr lang="en-US" sz="1600" b="0" dirty="0">
                <a:latin typeface="Calibri" panose="020F0502020204030204" pitchFamily="34" charset="0"/>
                <a:cs typeface="Times New Roman" pitchFamily="18" charset="0"/>
              </a:rPr>
              <a:t>the stopping condition and the corresponding return </a:t>
            </a:r>
            <a:r>
              <a:rPr lang="en-US" sz="1600" b="0" dirty="0" smtClean="0">
                <a:latin typeface="Calibri" panose="020F0502020204030204" pitchFamily="34" charset="0"/>
                <a:cs typeface="Times New Roman" pitchFamily="18" charset="0"/>
              </a:rPr>
              <a:t>value.</a:t>
            </a:r>
          </a:p>
          <a:p>
            <a:pPr marL="0" indent="0" defTabSz="966788">
              <a:lnSpc>
                <a:spcPct val="120000"/>
              </a:lnSpc>
            </a:pPr>
            <a: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if (p == NULL) and return NULL; </a:t>
            </a:r>
            <a:r>
              <a:rPr lang="en-US" sz="1600" b="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sz="1600" b="0" dirty="0" smtClean="0">
                <a:latin typeface="Calibri" panose="020F0502020204030204" pitchFamily="34" charset="0"/>
                <a:cs typeface="Times New Roman" pitchFamily="18" charset="0"/>
              </a:rPr>
            </a:br>
            <a:endParaRPr lang="en-US" sz="1400" b="0" dirty="0"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 defTabSz="966788">
              <a:lnSpc>
                <a:spcPct val="120000"/>
              </a:lnSpc>
            </a:pPr>
            <a:r>
              <a:rPr lang="en-US" sz="1600" b="0" dirty="0" smtClean="0">
                <a:latin typeface="Calibri" panose="020F0502020204030204" pitchFamily="34" charset="0"/>
                <a:cs typeface="Times New Roman" pitchFamily="18" charset="0"/>
              </a:rPr>
              <a:t>3.) Formulate the size-m problem and find m. In many cases, m = n - 1;</a:t>
            </a:r>
          </a:p>
          <a:p>
            <a:pPr marL="0" indent="0" defTabSz="966788">
              <a:lnSpc>
                <a:spcPct val="120000"/>
              </a:lnSpc>
            </a:pPr>
            <a:r>
              <a:rPr lang="en-US" sz="1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traverse(p-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&gt;left</a:t>
            </a:r>
            <a:r>
              <a:rPr lang="en-US" sz="1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); then </a:t>
            </a:r>
            <a:r>
              <a:rPr lang="en-US" sz="1600" b="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traverse(p-</a:t>
            </a:r>
            <a:r>
              <a:rPr lang="en-US" sz="16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&gt;right);</a:t>
            </a:r>
            <a: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</a:br>
            <a:endParaRPr lang="en-US" sz="1600" b="0" dirty="0" smtClean="0">
              <a:solidFill>
                <a:srgbClr val="FF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 defTabSz="966788">
              <a:lnSpc>
                <a:spcPct val="120000"/>
              </a:lnSpc>
            </a:pPr>
            <a:r>
              <a:rPr lang="en-US" sz="1600" b="0" dirty="0" smtClean="0">
                <a:latin typeface="Calibri" panose="020F0502020204030204" pitchFamily="34" charset="0"/>
                <a:cs typeface="Times New Roman" pitchFamily="18" charset="0"/>
              </a:rPr>
              <a:t>4.) Construct the solution of size-</a:t>
            </a:r>
            <a:r>
              <a:rPr lang="en-US" sz="1600" b="0" dirty="0" smtClean="0">
                <a:latin typeface="Calibri" panose="020F0502020204030204" pitchFamily="34" charset="0"/>
                <a:cs typeface="Courier New" pitchFamily="49" charset="0"/>
              </a:rPr>
              <a:t>n</a:t>
            </a:r>
            <a:r>
              <a:rPr lang="en-US" sz="1600" b="0" dirty="0" smtClean="0">
                <a:latin typeface="Calibri" panose="020F0502020204030204" pitchFamily="34" charset="0"/>
                <a:cs typeface="Times New Roman" pitchFamily="18" charset="0"/>
              </a:rPr>
              <a:t> problem from size-m problem.</a:t>
            </a:r>
          </a:p>
          <a:p>
            <a:pPr marL="0" indent="0" defTabSz="966788">
              <a:lnSpc>
                <a:spcPct val="120000"/>
              </a:lnSpc>
            </a:pPr>
            <a: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traverse(p-</a:t>
            </a:r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&gt;left</a:t>
            </a:r>
            <a: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);</a:t>
            </a:r>
            <a:b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sz="1600" b="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printf</a:t>
            </a:r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("data = %d\n", p-&gt;data</a:t>
            </a:r>
            <a: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);</a:t>
            </a:r>
            <a:b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sz="1600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traverse(p-</a:t>
            </a:r>
            <a:r>
              <a:rPr lang="en-US" sz="1600" b="0" dirty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&gt;right);</a:t>
            </a:r>
          </a:p>
          <a:p>
            <a:pPr marL="0" indent="0"/>
            <a:endParaRPr lang="en-GB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8972-AA10-4E6E-B9E6-F6BE4965E22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41248"/>
          </a:xfrm>
        </p:spPr>
        <p:txBody>
          <a:bodyPr>
            <a:noAutofit/>
          </a:bodyPr>
          <a:lstStyle/>
          <a:p>
            <a:r>
              <a:rPr lang="en-US" dirty="0" smtClean="0"/>
              <a:t>Recursion- Traverse Binary Search Tree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508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Recursion- Search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35083"/>
            <a:ext cx="7520940" cy="57150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defTabSz="966788">
              <a:lnSpc>
                <a:spcPct val="120000"/>
              </a:lnSpc>
            </a:pPr>
            <a:r>
              <a:rPr lang="en-US" b="0" dirty="0">
                <a:latin typeface="Calibri" panose="020F0502020204030204" pitchFamily="34" charset="0"/>
                <a:cs typeface="Times New Roman" pitchFamily="18" charset="0"/>
              </a:rPr>
              <a:t>1.) Formulate the size-</a:t>
            </a:r>
            <a:r>
              <a:rPr lang="en-US" b="0" dirty="0">
                <a:latin typeface="Calibri" panose="020F0502020204030204" pitchFamily="34" charset="0"/>
                <a:cs typeface="Courier New" pitchFamily="49" charset="0"/>
              </a:rPr>
              <a:t>n</a:t>
            </a:r>
            <a:r>
              <a:rPr lang="en-US" b="0" dirty="0">
                <a:latin typeface="Calibri" panose="020F0502020204030204" pitchFamily="34" charset="0"/>
                <a:cs typeface="Times New Roman" pitchFamily="18" charset="0"/>
              </a:rPr>
              <a:t> problem.  (No return value needed.)</a:t>
            </a:r>
          </a:p>
          <a:p>
            <a:pPr marL="0" indent="0" defTabSz="966788">
              <a:lnSpc>
                <a:spcPct val="120000"/>
              </a:lnSpc>
            </a:pPr>
            <a:r>
              <a:rPr lang="en-US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struct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treeNote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* search(</a:t>
            </a:r>
            <a:r>
              <a:rPr lang="en-US" b="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struct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treeNote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*top, </a:t>
            </a:r>
            <a:r>
              <a:rPr lang="en-US" b="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int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key) </a:t>
            </a:r>
            <a:endParaRPr lang="en-US" sz="1200" b="0" dirty="0"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 defTabSz="966788">
              <a:lnSpc>
                <a:spcPct val="120000"/>
              </a:lnSpc>
            </a:pPr>
            <a:r>
              <a:rPr lang="en-US" b="0" dirty="0">
                <a:latin typeface="Calibri" panose="020F0502020204030204" pitchFamily="34" charset="0"/>
                <a:cs typeface="Times New Roman" pitchFamily="18" charset="0"/>
              </a:rPr>
              <a:t>2.) Find the stopping condition and the corresponding return value.</a:t>
            </a:r>
          </a:p>
          <a:p>
            <a:pPr marL="0" indent="0" defTabSz="966788">
              <a:lnSpc>
                <a:spcPct val="120000"/>
              </a:lnSpc>
            </a:pPr>
            <a:r>
              <a:rPr lang="en-US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Stopping Condition:    if 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(key == p-&gt;data)</a:t>
            </a:r>
          </a:p>
          <a:p>
            <a:pPr marL="0" indent="0" defTabSz="966788">
              <a:lnSpc>
                <a:spcPct val="120000"/>
              </a:lnSpc>
            </a:pPr>
            <a:r>
              <a:rPr lang="en-US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Return Value:               </a:t>
            </a:r>
            <a:r>
              <a:rPr lang="en-US" b="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printf</a:t>
            </a:r>
            <a:r>
              <a:rPr lang="en-US" b="0" dirty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("data = %d\n", p-&gt;data</a:t>
            </a:r>
            <a:r>
              <a:rPr lang="en-US" b="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);</a:t>
            </a:r>
            <a:endParaRPr lang="en-US" sz="1400" b="0" dirty="0"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 defTabSz="966788">
              <a:lnSpc>
                <a:spcPct val="120000"/>
              </a:lnSpc>
            </a:pPr>
            <a:r>
              <a:rPr lang="en-US" b="0" dirty="0">
                <a:latin typeface="Calibri" panose="020F0502020204030204" pitchFamily="34" charset="0"/>
                <a:cs typeface="Times New Roman" pitchFamily="18" charset="0"/>
              </a:rPr>
              <a:t>3.) Formulate the size-m problem and find m. </a:t>
            </a:r>
            <a:endParaRPr lang="en-US" b="0" dirty="0" smtClean="0"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 defTabSz="966788">
              <a:lnSpc>
                <a:spcPct val="120000"/>
              </a:lnSpc>
            </a:pP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search(p-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&gt;left, key);     or      search(p-&gt;right, key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);</a:t>
            </a:r>
            <a:endParaRPr lang="en-US" b="0" dirty="0">
              <a:solidFill>
                <a:srgbClr val="FF0000"/>
              </a:solidFill>
              <a:latin typeface="Calibri" panose="020F0502020204030204" pitchFamily="34" charset="0"/>
              <a:cs typeface="Times New Roman" pitchFamily="18" charset="0"/>
            </a:endParaRPr>
          </a:p>
          <a:p>
            <a:pPr marL="0" indent="0" defTabSz="966788">
              <a:lnSpc>
                <a:spcPct val="120000"/>
              </a:lnSpc>
            </a:pPr>
            <a:r>
              <a:rPr lang="en-US" b="0" dirty="0">
                <a:latin typeface="Calibri" panose="020F0502020204030204" pitchFamily="34" charset="0"/>
                <a:cs typeface="Times New Roman" pitchFamily="18" charset="0"/>
              </a:rPr>
              <a:t>4.) Construct the solution of size-</a:t>
            </a:r>
            <a:r>
              <a:rPr lang="en-US" b="0" dirty="0">
                <a:latin typeface="Calibri" panose="020F0502020204030204" pitchFamily="34" charset="0"/>
                <a:cs typeface="Courier New" pitchFamily="49" charset="0"/>
              </a:rPr>
              <a:t>n</a:t>
            </a:r>
            <a:r>
              <a:rPr lang="en-US" b="0" dirty="0">
                <a:latin typeface="Calibri" panose="020F0502020204030204" pitchFamily="34" charset="0"/>
                <a:cs typeface="Times New Roman" pitchFamily="18" charset="0"/>
              </a:rPr>
              <a:t> problem from size-m problem.</a:t>
            </a:r>
          </a:p>
          <a:p>
            <a:r>
              <a:rPr lang="en-US" sz="1300" b="0" dirty="0" err="1"/>
              <a:t>struct</a:t>
            </a:r>
            <a:r>
              <a:rPr lang="en-US" sz="1300" b="0" dirty="0"/>
              <a:t> </a:t>
            </a:r>
            <a:r>
              <a:rPr lang="en-US" sz="1300" b="0" dirty="0" err="1"/>
              <a:t>treeNote</a:t>
            </a:r>
            <a:r>
              <a:rPr lang="en-US" sz="1300" b="0" dirty="0"/>
              <a:t> * search(</a:t>
            </a:r>
            <a:r>
              <a:rPr lang="en-US" sz="1300" b="0" dirty="0" err="1"/>
              <a:t>struct</a:t>
            </a:r>
            <a:r>
              <a:rPr lang="en-US" sz="1300" b="0" dirty="0"/>
              <a:t> </a:t>
            </a:r>
            <a:r>
              <a:rPr lang="en-US" sz="1300" b="0" dirty="0" err="1"/>
              <a:t>treeNote</a:t>
            </a:r>
            <a:r>
              <a:rPr lang="en-US" sz="1300" b="0" dirty="0"/>
              <a:t> *top, </a:t>
            </a:r>
            <a:r>
              <a:rPr lang="en-US" sz="1300" b="0" dirty="0" err="1"/>
              <a:t>int</a:t>
            </a:r>
            <a:r>
              <a:rPr lang="en-US" sz="1300" b="0" dirty="0"/>
              <a:t> key) {</a:t>
            </a:r>
          </a:p>
          <a:p>
            <a:r>
              <a:rPr lang="en-US" sz="1300" b="0" dirty="0" err="1" smtClean="0"/>
              <a:t>struct</a:t>
            </a:r>
            <a:r>
              <a:rPr lang="en-US" sz="1300" b="0" dirty="0" smtClean="0"/>
              <a:t> </a:t>
            </a:r>
            <a:r>
              <a:rPr lang="en-US" sz="1300" b="0" dirty="0" err="1"/>
              <a:t>treeNote</a:t>
            </a:r>
            <a:r>
              <a:rPr lang="en-US" sz="1300" b="0" dirty="0"/>
              <a:t> *p = top;</a:t>
            </a:r>
          </a:p>
          <a:p>
            <a:r>
              <a:rPr lang="en-US" sz="1300" b="0" dirty="0"/>
              <a:t>if (key == p-&gt;data)</a:t>
            </a:r>
          </a:p>
          <a:p>
            <a:r>
              <a:rPr lang="en-US" sz="1300" b="0" dirty="0" err="1"/>
              <a:t>printf</a:t>
            </a:r>
            <a:r>
              <a:rPr lang="en-US" sz="1300" b="0" dirty="0"/>
              <a:t>("data = %d\n", p-&gt;data);</a:t>
            </a:r>
          </a:p>
          <a:p>
            <a:r>
              <a:rPr lang="en-US" sz="1300" b="0" dirty="0"/>
              <a:t>if (key &lt;= p-&gt;data) {</a:t>
            </a:r>
          </a:p>
          <a:p>
            <a:r>
              <a:rPr lang="en-US" sz="1300" b="0" dirty="0"/>
              <a:t>	if (p-&gt;left == NULL) return p;</a:t>
            </a:r>
          </a:p>
          <a:p>
            <a:r>
              <a:rPr lang="en-US" sz="1300" b="0" dirty="0"/>
              <a:t>	else search(p-&gt;left, key);</a:t>
            </a:r>
          </a:p>
          <a:p>
            <a:r>
              <a:rPr lang="en-US" sz="1300" b="0" dirty="0"/>
              <a:t>}</a:t>
            </a:r>
          </a:p>
          <a:p>
            <a:r>
              <a:rPr lang="en-US" sz="1300" b="0" dirty="0"/>
              <a:t>else {</a:t>
            </a:r>
          </a:p>
          <a:p>
            <a:r>
              <a:rPr lang="en-US" sz="1300" b="0" dirty="0"/>
              <a:t>if (p-&gt;right == NULL) return p;</a:t>
            </a:r>
          </a:p>
          <a:p>
            <a:r>
              <a:rPr lang="en-US" sz="1300" b="0" dirty="0"/>
              <a:t>else search(p-&gt;right, key);</a:t>
            </a:r>
          </a:p>
          <a:p>
            <a:r>
              <a:rPr lang="en-US" sz="1300" b="0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940040" cy="3928572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Data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type</a:t>
            </a:r>
            <a:r>
              <a:rPr lang="en-US" sz="2000" dirty="0">
                <a:latin typeface="Calibri" panose="020F0502020204030204" pitchFamily="34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the </a:t>
            </a:r>
            <a:r>
              <a:rPr lang="en-US" sz="2000" b="0" dirty="0">
                <a:latin typeface="Calibri" panose="020F0502020204030204" pitchFamily="34" charset="0"/>
              </a:rPr>
              <a:t>set of primary values allowed and </a:t>
            </a:r>
            <a:r>
              <a:rPr lang="en-US" sz="2000" b="0" dirty="0" smtClean="0">
                <a:latin typeface="Calibri" panose="020F0502020204030204" pitchFamily="34" charset="0"/>
              </a:rPr>
              <a:t>operations on these values. It is used to declare variables. </a:t>
            </a:r>
          </a:p>
          <a:p>
            <a:pPr marL="0" indent="0"/>
            <a:endParaRPr lang="en-US" sz="2000" b="0" dirty="0" smtClean="0">
              <a:latin typeface="Calibri" panose="020F0502020204030204" pitchFamily="34" charset="0"/>
            </a:endParaRPr>
          </a:p>
          <a:p>
            <a:pPr marL="0" indent="0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Type 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checking</a:t>
            </a:r>
            <a:r>
              <a:rPr lang="en-US" sz="2000" b="0" dirty="0" smtClean="0">
                <a:latin typeface="Calibri" panose="020F0502020204030204" pitchFamily="34" charset="0"/>
              </a:rPr>
              <a:t>: the activity </a:t>
            </a:r>
            <a:r>
              <a:rPr lang="en-US" sz="2000" b="0" dirty="0">
                <a:latin typeface="Calibri" panose="020F0502020204030204" pitchFamily="34" charset="0"/>
              </a:rPr>
              <a:t>of ensuring that the types of operands of an operator are legal or equivalent to the legal </a:t>
            </a:r>
            <a:r>
              <a:rPr lang="en-US" sz="2000" b="0" dirty="0" smtClean="0">
                <a:latin typeface="Calibri" panose="020F0502020204030204" pitchFamily="34" charset="0"/>
              </a:rPr>
              <a:t>type.</a:t>
            </a:r>
          </a:p>
          <a:p>
            <a:pPr marL="0" indent="0"/>
            <a:endParaRPr lang="en-US" sz="2000" b="0" dirty="0">
              <a:latin typeface="Calibri" panose="020F0502020204030204" pitchFamily="34" charset="0"/>
            </a:endParaRPr>
          </a:p>
          <a:p>
            <a:pPr marL="0" indent="0"/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Type checking</a:t>
            </a:r>
            <a:r>
              <a:rPr lang="en-US" sz="2000" b="0" dirty="0" smtClean="0">
                <a:latin typeface="Calibri" panose="020F0502020204030204" pitchFamily="34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>
                <a:latin typeface="Calibri" panose="020F0502020204030204" pitchFamily="34" charset="0"/>
              </a:rPr>
              <a:t>Coercion: </a:t>
            </a:r>
            <a:r>
              <a:rPr lang="en-US" sz="2000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Implicit </a:t>
            </a:r>
            <a:r>
              <a:rPr lang="en-US" sz="2000" b="0" dirty="0" smtClean="0">
                <a:latin typeface="Calibri" panose="020F0502020204030204" pitchFamily="34" charset="0"/>
              </a:rPr>
              <a:t>type conversion (compiler automatically converts)</a:t>
            </a:r>
          </a:p>
          <a:p>
            <a:pPr marL="59436" lvl="2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	float x = 10.5 + 1;  // This is a float + an </a:t>
            </a:r>
            <a:r>
              <a:rPr lang="en-US" sz="2000" dirty="0" err="1" smtClean="0">
                <a:latin typeface="Calibri" panose="020F0502020204030204" pitchFamily="34" charset="0"/>
              </a:rPr>
              <a:t>int</a:t>
            </a:r>
            <a:endParaRPr lang="en-US" sz="2000" b="0" dirty="0" smtClean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0" dirty="0" smtClean="0">
                <a:latin typeface="Calibri" panose="020F0502020204030204" pitchFamily="34" charset="0"/>
              </a:rPr>
              <a:t>Casting: </a:t>
            </a:r>
            <a:r>
              <a:rPr lang="en-US" sz="2000" b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Explicit</a:t>
            </a:r>
            <a:r>
              <a:rPr lang="en-US" sz="2000" b="0" dirty="0">
                <a:latin typeface="Calibri" panose="020F0502020204030204" pitchFamily="34" charset="0"/>
              </a:rPr>
              <a:t> </a:t>
            </a:r>
            <a:r>
              <a:rPr lang="en-US" sz="2000" b="0" dirty="0" smtClean="0">
                <a:latin typeface="Calibri" panose="020F0502020204030204" pitchFamily="34" charset="0"/>
              </a:rPr>
              <a:t>type conversion (programmer changes type)</a:t>
            </a:r>
          </a:p>
          <a:p>
            <a:pPr marL="516636" lvl="4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	</a:t>
            </a:r>
            <a:r>
              <a:rPr lang="en-US" sz="2000" dirty="0" err="1" smtClean="0">
                <a:latin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</a:rPr>
              <a:t>i</a:t>
            </a:r>
            <a:r>
              <a:rPr lang="en-US" sz="2000" dirty="0" smtClean="0">
                <a:latin typeface="Calibri" panose="020F0502020204030204" pitchFamily="34" charset="0"/>
              </a:rPr>
              <a:t> =  (</a:t>
            </a:r>
            <a:r>
              <a:rPr lang="en-US" sz="2000" dirty="0" err="1" smtClean="0">
                <a:latin typeface="Calibri" panose="020F0502020204030204" pitchFamily="34" charset="0"/>
              </a:rPr>
              <a:t>int</a:t>
            </a:r>
            <a:r>
              <a:rPr lang="en-US" sz="2000" dirty="0" smtClean="0">
                <a:latin typeface="Calibri" panose="020F0502020204030204" pitchFamily="34" charset="0"/>
              </a:rPr>
              <a:t>) 2.0 + 6; // Converts float 2.0 to </a:t>
            </a:r>
            <a:r>
              <a:rPr lang="en-US" sz="2000" dirty="0" err="1" smtClean="0">
                <a:latin typeface="Calibri" panose="020F0502020204030204" pitchFamily="34" charset="0"/>
              </a:rPr>
              <a:t>int</a:t>
            </a:r>
            <a:r>
              <a:rPr lang="en-US" sz="2000" dirty="0" smtClean="0">
                <a:latin typeface="Calibri" panose="020F0502020204030204" pitchFamily="34" charset="0"/>
              </a:rPr>
              <a:t> 2</a:t>
            </a:r>
            <a:endParaRPr lang="en-US" sz="2000" b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Macro Versus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376372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Compare and contrast macros and functions.</a:t>
            </a:r>
          </a:p>
          <a:p>
            <a:pPr marL="0" indent="0"/>
            <a:r>
              <a:rPr lang="en-US" sz="2600" b="0" u="sng" dirty="0" smtClean="0"/>
              <a:t>Macro: </a:t>
            </a:r>
            <a:r>
              <a:rPr lang="en-US" sz="2600" b="0" dirty="0" smtClean="0"/>
              <a:t>replaces a given item for another in code.</a:t>
            </a:r>
          </a:p>
          <a:p>
            <a:pPr marL="0" indent="0"/>
            <a:r>
              <a:rPr lang="en-US" sz="2300" b="0" dirty="0" smtClean="0"/>
              <a:t>Ex: 	#define PI 3.14</a:t>
            </a:r>
            <a:endParaRPr lang="en-US" sz="4600" b="0" dirty="0" smtClean="0"/>
          </a:p>
          <a:p>
            <a:pPr marL="0" indent="0"/>
            <a:r>
              <a:rPr lang="en-US" sz="2600" b="0" dirty="0" smtClean="0"/>
              <a:t>It can also take parameters and replaces code. (It does not assign values!!!)</a:t>
            </a:r>
          </a:p>
          <a:p>
            <a:pPr marL="0" indent="0"/>
            <a:r>
              <a:rPr lang="en-US" sz="2300" b="0" dirty="0"/>
              <a:t>Ex</a:t>
            </a:r>
            <a:r>
              <a:rPr lang="en-US" sz="2300" b="0" dirty="0" smtClean="0"/>
              <a:t>:	 #</a:t>
            </a:r>
            <a:r>
              <a:rPr lang="en-US" sz="2300" b="0" dirty="0"/>
              <a:t>define  </a:t>
            </a:r>
            <a:r>
              <a:rPr lang="en-US" sz="2300" b="0" dirty="0" smtClean="0"/>
              <a:t>square(x)  x*x</a:t>
            </a:r>
          </a:p>
          <a:p>
            <a:pPr marL="0" indent="0"/>
            <a:r>
              <a:rPr lang="en-US" sz="2600" b="0" u="sng" dirty="0" smtClean="0"/>
              <a:t>Function: </a:t>
            </a:r>
            <a:r>
              <a:rPr lang="en-US" sz="2600" b="0" dirty="0" smtClean="0"/>
              <a:t>Uses a stack frame and memory to execute some</a:t>
            </a:r>
          </a:p>
          <a:p>
            <a:pPr marL="0" indent="0"/>
            <a:r>
              <a:rPr lang="en-US" sz="2600" b="0" dirty="0" smtClean="0"/>
              <a:t>value. It does not replace code.</a:t>
            </a:r>
          </a:p>
          <a:p>
            <a:pPr marL="0" indent="0"/>
            <a:r>
              <a:rPr lang="en-US" sz="2600" b="0" dirty="0" err="1" smtClean="0"/>
              <a:t>int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findMax</a:t>
            </a:r>
            <a:r>
              <a:rPr lang="en-US" sz="2600" b="0" dirty="0" smtClean="0"/>
              <a:t>(</a:t>
            </a:r>
            <a:r>
              <a:rPr lang="en-US" sz="2600" b="0" dirty="0" err="1" smtClean="0"/>
              <a:t>int</a:t>
            </a:r>
            <a:r>
              <a:rPr lang="en-US" sz="2600" b="0" dirty="0" smtClean="0"/>
              <a:t> x)</a:t>
            </a:r>
          </a:p>
          <a:p>
            <a:pPr marL="0" indent="0"/>
            <a:r>
              <a:rPr lang="en-US" sz="2600" b="0" dirty="0" smtClean="0"/>
              <a:t>{</a:t>
            </a:r>
          </a:p>
          <a:p>
            <a:pPr marL="0" indent="0"/>
            <a:r>
              <a:rPr lang="en-US" sz="2600" b="0" dirty="0" smtClean="0"/>
              <a:t>	</a:t>
            </a:r>
            <a:r>
              <a:rPr lang="en-US" sz="2600" b="0" dirty="0" err="1" smtClean="0"/>
              <a:t>printf</a:t>
            </a:r>
            <a:r>
              <a:rPr lang="en-US" sz="2600" b="0" dirty="0" smtClean="0"/>
              <a:t>(“The result is”); </a:t>
            </a:r>
          </a:p>
          <a:p>
            <a:pPr marL="0" indent="0"/>
            <a:r>
              <a:rPr lang="en-US" sz="2600" b="0" dirty="0" smtClean="0"/>
              <a:t>	return x+5-20;</a:t>
            </a:r>
          </a:p>
          <a:p>
            <a:pPr marL="0" indent="0"/>
            <a:r>
              <a:rPr lang="en-US" sz="2600" b="0" dirty="0" smtClean="0"/>
              <a:t>}</a:t>
            </a:r>
            <a:endParaRPr lang="en-US" sz="1800" b="0" dirty="0" smtClean="0"/>
          </a:p>
          <a:p>
            <a:pPr marL="457200" indent="-231775">
              <a:buFont typeface="Arial" panose="020B0604020202020204" pitchFamily="34" charset="0"/>
              <a:buChar char="•"/>
            </a:pPr>
            <a:r>
              <a:rPr lang="en-US" sz="2600" b="0" dirty="0" smtClean="0"/>
              <a:t>How are macros used?  And what are macro side-effects?  </a:t>
            </a:r>
          </a:p>
          <a:p>
            <a:pPr marL="457200" indent="-231775">
              <a:buFont typeface="Arial" panose="020B0604020202020204" pitchFamily="34" charset="0"/>
              <a:buChar char="•"/>
            </a:pPr>
            <a:r>
              <a:rPr lang="en-US" sz="2600" b="0" dirty="0" smtClean="0"/>
              <a:t>Which of the these occurs during the preprocessing phase?</a:t>
            </a:r>
          </a:p>
          <a:p>
            <a:pPr marL="457200" indent="-231775">
              <a:buFont typeface="Arial" panose="020B0604020202020204" pitchFamily="34" charset="0"/>
              <a:buChar char="•"/>
            </a:pPr>
            <a:r>
              <a:rPr lang="en-US" sz="2600" b="0" dirty="0" smtClean="0"/>
              <a:t>In term of execution, which has better performance?  And why?</a:t>
            </a:r>
            <a:endParaRPr lang="en-US" sz="2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Macro Side Effects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077"/>
            <a:ext cx="7520940" cy="5681172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b="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stdio.h</a:t>
            </a:r>
            <a:r>
              <a:rPr lang="en-US" b="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s-ES" b="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TESTER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x,y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)( ( x == y ) ?  x : y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result1, result2, result3, a, b, c, d;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a=2,b=2,c=10,d=11;</a:t>
            </a: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result1 = </a:t>
            </a:r>
            <a:r>
              <a:rPr lang="en-US" b="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TESTER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(a++, b);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result2 = </a:t>
            </a:r>
            <a:r>
              <a:rPr lang="en-US" b="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TESTER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(++c, d);</a:t>
            </a: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"Result 1 is %d.\n"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result1);</a:t>
            </a: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"Result 2 is %d.\n"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result2);</a:t>
            </a: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b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"a: %d, b: %d, c: %d, d: %d\n"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,a,b,c,d);</a:t>
            </a: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 = 0, b=2, c = 0 , d = 11;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result1 = </a:t>
            </a:r>
            <a:r>
              <a:rPr lang="en-US" b="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TESTER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(a++, b);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result2 = </a:t>
            </a:r>
            <a:r>
              <a:rPr lang="en-US" b="0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TESTER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(++c, d);</a:t>
            </a: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"Result 1 is %d.\n"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result1);</a:t>
            </a: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"Result 2 is %d.\n"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result2);</a:t>
            </a: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b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"a: %d, b: %d, c: %d, d: %d\n"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,a,b,c,d);</a:t>
            </a: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3505200"/>
            <a:ext cx="2046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Result 1 is 3.</a:t>
            </a:r>
          </a:p>
          <a:p>
            <a:r>
              <a:rPr lang="en-US" sz="1600" b="1" dirty="0" smtClean="0"/>
              <a:t>Result 2 is 12.</a:t>
            </a:r>
          </a:p>
          <a:p>
            <a:r>
              <a:rPr lang="en-US" sz="1600" b="1" dirty="0" smtClean="0"/>
              <a:t>a: 4, b: 2, c: 12, d: 11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67400" y="5029200"/>
            <a:ext cx="1923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Result 1 is  2.</a:t>
            </a:r>
          </a:p>
          <a:p>
            <a:r>
              <a:rPr lang="en-US" sz="1600" b="1" dirty="0" smtClean="0"/>
              <a:t>Result 2 is 11.</a:t>
            </a:r>
          </a:p>
          <a:p>
            <a:r>
              <a:rPr lang="en-US" sz="1600" b="1" dirty="0" smtClean="0"/>
              <a:t>a: 1, b: 2, c: 1, d: 11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274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variable declaration 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binds a name to a location in memory, and describes the attributes of the value in the location:</a:t>
            </a:r>
          </a:p>
          <a:p>
            <a:pPr marL="460375" indent="-460375" algn="just" defTabSz="966788">
              <a:lnSpc>
                <a:spcPct val="110000"/>
              </a:lnSpc>
              <a:buFontTx/>
              <a:buChar char="•"/>
              <a:tabLst>
                <a:tab pos="846138" algn="l"/>
                <a:tab pos="1155700" algn="l"/>
              </a:tabLs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type</a:t>
            </a:r>
          </a:p>
          <a:p>
            <a:pPr marL="460375" indent="-460375" algn="just" defTabSz="966788">
              <a:lnSpc>
                <a:spcPct val="110000"/>
              </a:lnSpc>
              <a:buFontTx/>
              <a:buChar char="•"/>
              <a:tabLst>
                <a:tab pos="846138" algn="l"/>
                <a:tab pos="1155700" algn="l"/>
              </a:tabLs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scope </a:t>
            </a:r>
          </a:p>
          <a:p>
            <a:pPr marL="460375" indent="-460375" algn="just" defTabSz="966788">
              <a:lnSpc>
                <a:spcPct val="110000"/>
              </a:lnSpc>
              <a:buFontTx/>
              <a:buChar char="•"/>
              <a:tabLst>
                <a:tab pos="846138" algn="l"/>
                <a:tab pos="1155700" algn="l"/>
              </a:tabLs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Times New Roman" pitchFamily="18" charset="0"/>
              </a:rPr>
              <a:t>qualifier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 (modifiability, e.g., </a:t>
            </a:r>
            <a:r>
              <a:rPr lang="en-US" i="1" dirty="0">
                <a:latin typeface="Calibri" panose="020F0502020204030204" pitchFamily="34" charset="0"/>
                <a:cs typeface="Times New Roman" pitchFamily="18" charset="0"/>
              </a:rPr>
              <a:t>constant</a:t>
            </a: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)</a:t>
            </a:r>
          </a:p>
          <a:p>
            <a:pPr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endParaRPr lang="en-US" dirty="0">
              <a:latin typeface="Calibri" panose="020F0502020204030204" pitchFamily="34" charset="0"/>
              <a:cs typeface="Times New Roman" pitchFamily="18" charset="0"/>
            </a:endParaRPr>
          </a:p>
          <a:p>
            <a:pPr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Calibri" panose="020F0502020204030204" pitchFamily="34" charset="0"/>
                <a:cs typeface="Times New Roman" pitchFamily="18" charset="0"/>
              </a:rPr>
              <a:t>Typically, the compiler allocates memory for the variable and binds the name to that location when a variable is declared.</a:t>
            </a:r>
          </a:p>
          <a:p>
            <a:r>
              <a:rPr lang="en-US" b="0" dirty="0" smtClean="0"/>
              <a:t>Ex: </a:t>
            </a:r>
            <a:r>
              <a:rPr lang="en-US" b="0" dirty="0" err="1" smtClean="0"/>
              <a:t>const</a:t>
            </a:r>
            <a:r>
              <a:rPr lang="en-US" b="0" dirty="0" smtClean="0"/>
              <a:t> </a:t>
            </a:r>
            <a:r>
              <a:rPr lang="en-US" b="0" dirty="0" err="1" smtClean="0"/>
              <a:t>int</a:t>
            </a:r>
            <a:r>
              <a:rPr lang="en-US" b="0" dirty="0" smtClean="0"/>
              <a:t> x = 10;   // Assume it is declared above main function</a:t>
            </a:r>
          </a:p>
          <a:p>
            <a:r>
              <a:rPr lang="en-US" b="0" dirty="0" smtClean="0"/>
              <a:t>Type is integer, scope is global (above main), and qualifier is constant.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0047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Constants in C</a:t>
            </a:r>
          </a:p>
          <a:p>
            <a:pPr lvl="1"/>
            <a:r>
              <a:rPr lang="en-US" dirty="0"/>
              <a:t>Macro: Can substitute values for constant definitions at pre-processing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Faster execution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save a memory access</a:t>
            </a:r>
          </a:p>
          <a:p>
            <a:pPr lvl="1"/>
            <a:r>
              <a:rPr lang="en-US" b="1" dirty="0" err="1"/>
              <a:t>Const</a:t>
            </a:r>
            <a:r>
              <a:rPr lang="en-US" dirty="0"/>
              <a:t> qualifier: may be a ‘variable’ that the program cannot modify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Slower, </a:t>
            </a:r>
            <a:r>
              <a:rPr lang="en-US" dirty="0"/>
              <a:t>have to access memory</a:t>
            </a:r>
          </a:p>
          <a:p>
            <a:pPr lvl="1"/>
            <a:endParaRPr lang="en-US" dirty="0"/>
          </a:p>
          <a:p>
            <a:r>
              <a:rPr lang="en-US" dirty="0"/>
              <a:t>Modifying constants</a:t>
            </a:r>
          </a:p>
          <a:p>
            <a:pPr lvl="1"/>
            <a:r>
              <a:rPr lang="en-US" dirty="0"/>
              <a:t>Can be modified through pointers</a:t>
            </a:r>
          </a:p>
          <a:p>
            <a:pPr lvl="2"/>
            <a:r>
              <a:rPr lang="en-US" dirty="0"/>
              <a:t>Use the ampersand (&amp;) function to find its address</a:t>
            </a:r>
          </a:p>
          <a:p>
            <a:pPr lvl="2"/>
            <a:r>
              <a:rPr lang="en-US" dirty="0"/>
              <a:t>Not good programming </a:t>
            </a:r>
            <a:r>
              <a:rPr lang="en-US" dirty="0" smtClean="0"/>
              <a:t>practice!</a:t>
            </a:r>
          </a:p>
          <a:p>
            <a:pPr marL="0" lvl="2" indent="0">
              <a:buNone/>
            </a:pPr>
            <a:r>
              <a:rPr lang="en-US" dirty="0" smtClean="0"/>
              <a:t>Ex: </a:t>
            </a:r>
          </a:p>
          <a:p>
            <a:pPr marL="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 = 10;</a:t>
            </a:r>
          </a:p>
          <a:p>
            <a:pPr marL="0" lvl="2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*change = &amp;x;</a:t>
            </a:r>
          </a:p>
          <a:p>
            <a:pPr marL="0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*change = 5;  // Now, the constant x is  5.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 defTabSz="966788"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846138" algn="l"/>
                <a:tab pos="1155700" algn="l"/>
              </a:tabLst>
            </a:pPr>
            <a:r>
              <a:rPr lang="en-US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Rule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: The scope of a declaration starts from the declaration and extends to the end of the current block.   </a:t>
            </a:r>
          </a:p>
          <a:p>
            <a:pPr marL="285750" indent="-285750" algn="just" defTabSz="966788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846138" algn="l"/>
                <a:tab pos="1155700" algn="l"/>
              </a:tabLst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966788"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846138" algn="l"/>
                <a:tab pos="1155700" algn="l"/>
              </a:tabLst>
            </a:pPr>
            <a:r>
              <a:rPr lang="en-US" sz="15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Declaration-before-use:  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Variables and functions must be declared before they are used.</a:t>
            </a:r>
            <a:r>
              <a:rPr lang="en-US" sz="15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500" b="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3786" lvl="3" indent="-285750"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All local variables must be declared before any actual implementation is used (at the top of each function)</a:t>
            </a:r>
            <a:endParaRPr lang="en-US" sz="15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966788">
              <a:lnSpc>
                <a:spcPct val="11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846138" algn="l"/>
                <a:tab pos="1155700" algn="l"/>
              </a:tabLst>
            </a:pPr>
            <a:r>
              <a:rPr lang="en-US" sz="15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declaration (prototype) </a:t>
            </a:r>
            <a:r>
              <a:rPr lang="en-US" sz="1500" b="0" dirty="0">
                <a:latin typeface="Arial" panose="020B0604020202020204" pitchFamily="34" charset="0"/>
                <a:cs typeface="Arial" panose="020B0604020202020204" pitchFamily="34" charset="0"/>
              </a:rPr>
              <a:t>makes a name known in advance (before it is used). Using forward declaration requires the declaration in 2 parts: forward and genuine declaration.  </a:t>
            </a:r>
            <a:endParaRPr lang="en-US" sz="15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66788">
              <a:lnSpc>
                <a:spcPct val="110000"/>
              </a:lnSpc>
              <a:buClr>
                <a:schemeClr val="accent2"/>
              </a:buClr>
              <a:tabLst>
                <a:tab pos="846138" algn="l"/>
                <a:tab pos="1155700" algn="l"/>
              </a:tabLst>
            </a:pPr>
            <a:r>
              <a:rPr lang="en-US" sz="15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5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sum(</a:t>
            </a:r>
            <a:r>
              <a:rPr lang="en-US" sz="15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5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n-US" sz="15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5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y);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// Includes return type, name, and parameters of function to be defined later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23BF-49C6-45EB-A09C-5749A3E7CE6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2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1598</TotalTime>
  <Words>1935</Words>
  <Application>Microsoft Office PowerPoint</Application>
  <PresentationFormat>On-screen Show (4:3)</PresentationFormat>
  <Paragraphs>658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Franklin Gothic Book</vt:lpstr>
      <vt:lpstr>Franklin Gothic Medium</vt:lpstr>
      <vt:lpstr>Times New Roman</vt:lpstr>
      <vt:lpstr>Tunga</vt:lpstr>
      <vt:lpstr>Wingdings</vt:lpstr>
      <vt:lpstr>Angles</vt:lpstr>
      <vt:lpstr>Equation</vt:lpstr>
      <vt:lpstr>PowerPoint Presentation</vt:lpstr>
      <vt:lpstr>Syntactic Analyses : BNF Example</vt:lpstr>
      <vt:lpstr>Another bnf example</vt:lpstr>
      <vt:lpstr>Data types</vt:lpstr>
      <vt:lpstr>Macro Versus Function</vt:lpstr>
      <vt:lpstr>Macro Side Effects</vt:lpstr>
      <vt:lpstr>Data declaration</vt:lpstr>
      <vt:lpstr>Constants</vt:lpstr>
      <vt:lpstr>Scope rules</vt:lpstr>
      <vt:lpstr>Pointers in C/C++</vt:lpstr>
      <vt:lpstr>Array, string, and pointers</vt:lpstr>
      <vt:lpstr>POINTERS AND strings</vt:lpstr>
      <vt:lpstr>Traversal through an array</vt:lpstr>
      <vt:lpstr>Pointers Example</vt:lpstr>
      <vt:lpstr>Pointer example</vt:lpstr>
      <vt:lpstr>Pointers with double arrays</vt:lpstr>
      <vt:lpstr>Structures and Unions</vt:lpstr>
      <vt:lpstr>Array of Structs Example</vt:lpstr>
      <vt:lpstr>Enumeration</vt:lpstr>
      <vt:lpstr>Linked List Example (using Pointer)</vt:lpstr>
      <vt:lpstr>Linked list of Structures  (Insert at the beginning)</vt:lpstr>
      <vt:lpstr>Linked List Example (Cont’d)</vt:lpstr>
      <vt:lpstr>Linked List Example (Cont’d)</vt:lpstr>
      <vt:lpstr>Linked List: add to Arbitrary Position</vt:lpstr>
      <vt:lpstr>Parameter Passing</vt:lpstr>
      <vt:lpstr>Buffer</vt:lpstr>
      <vt:lpstr>File Operations - Saving</vt:lpstr>
      <vt:lpstr>FILE operations - loading</vt:lpstr>
      <vt:lpstr>Recursion</vt:lpstr>
      <vt:lpstr>Recursion</vt:lpstr>
      <vt:lpstr>Recursion</vt:lpstr>
      <vt:lpstr>Recursion</vt:lpstr>
      <vt:lpstr>Recursion- Traverse Binary Search Tree</vt:lpstr>
      <vt:lpstr>Recursion- Search Binary Search Tree</vt:lpstr>
    </vt:vector>
  </TitlesOfParts>
  <Company>Banner 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Calvin Cheng</dc:creator>
  <cp:lastModifiedBy>Garrett Gutierrez</cp:lastModifiedBy>
  <cp:revision>311</cp:revision>
  <dcterms:created xsi:type="dcterms:W3CDTF">2012-02-22T15:03:06Z</dcterms:created>
  <dcterms:modified xsi:type="dcterms:W3CDTF">2015-02-27T20:21:25Z</dcterms:modified>
</cp:coreProperties>
</file>