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82" r:id="rId2"/>
    <p:sldId id="320" r:id="rId3"/>
    <p:sldId id="342" r:id="rId4"/>
    <p:sldId id="366" r:id="rId5"/>
    <p:sldId id="321" r:id="rId6"/>
    <p:sldId id="341" r:id="rId7"/>
    <p:sldId id="322" r:id="rId8"/>
    <p:sldId id="343" r:id="rId9"/>
    <p:sldId id="385" r:id="rId10"/>
    <p:sldId id="344" r:id="rId11"/>
    <p:sldId id="367" r:id="rId12"/>
    <p:sldId id="394" r:id="rId13"/>
    <p:sldId id="395" r:id="rId14"/>
    <p:sldId id="396" r:id="rId15"/>
    <p:sldId id="397" r:id="rId16"/>
    <p:sldId id="402" r:id="rId17"/>
    <p:sldId id="318" r:id="rId18"/>
    <p:sldId id="345" r:id="rId19"/>
    <p:sldId id="346" r:id="rId20"/>
    <p:sldId id="347" r:id="rId21"/>
    <p:sldId id="368" r:id="rId22"/>
    <p:sldId id="365" r:id="rId23"/>
    <p:sldId id="393" r:id="rId24"/>
    <p:sldId id="403" r:id="rId25"/>
    <p:sldId id="405" r:id="rId26"/>
    <p:sldId id="406" r:id="rId27"/>
    <p:sldId id="407" r:id="rId28"/>
    <p:sldId id="348" r:id="rId29"/>
    <p:sldId id="401" r:id="rId30"/>
    <p:sldId id="349" r:id="rId31"/>
    <p:sldId id="392" r:id="rId32"/>
    <p:sldId id="350" r:id="rId33"/>
    <p:sldId id="351" r:id="rId34"/>
    <p:sldId id="369" r:id="rId35"/>
    <p:sldId id="374" r:id="rId36"/>
    <p:sldId id="352" r:id="rId37"/>
    <p:sldId id="408" r:id="rId38"/>
    <p:sldId id="376" r:id="rId39"/>
    <p:sldId id="353" r:id="rId40"/>
    <p:sldId id="354" r:id="rId41"/>
    <p:sldId id="398" r:id="rId42"/>
    <p:sldId id="399" r:id="rId43"/>
    <p:sldId id="378" r:id="rId44"/>
    <p:sldId id="400" r:id="rId45"/>
    <p:sldId id="409" r:id="rId46"/>
    <p:sldId id="370" r:id="rId47"/>
    <p:sldId id="375" r:id="rId48"/>
    <p:sldId id="371" r:id="rId49"/>
    <p:sldId id="372" r:id="rId50"/>
    <p:sldId id="373" r:id="rId51"/>
    <p:sldId id="387" r:id="rId52"/>
    <p:sldId id="388" r:id="rId53"/>
    <p:sldId id="389" r:id="rId54"/>
    <p:sldId id="391" r:id="rId55"/>
    <p:sldId id="355" r:id="rId56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00FF"/>
    <a:srgbClr val="FDFFDD"/>
    <a:srgbClr val="FFFF00"/>
    <a:srgbClr val="FFCC00"/>
    <a:srgbClr val="33CCFF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0" autoAdjust="0"/>
    <p:restoredTop sz="94604" autoAdjust="0"/>
  </p:normalViewPr>
  <p:slideViewPr>
    <p:cSldViewPr>
      <p:cViewPr varScale="1">
        <p:scale>
          <a:sx n="80" d="100"/>
          <a:sy n="80" d="100"/>
        </p:scale>
        <p:origin x="-96" y="-192"/>
      </p:cViewPr>
      <p:guideLst>
        <p:guide orient="horz" pos="144"/>
        <p:guide pos="5759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778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53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52.xml"/><Relationship Id="rId5" Type="http://schemas.openxmlformats.org/officeDocument/2006/relationships/slide" Target="slides/slide46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F177565F-6246-4E82-B4E4-B01D6570F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1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0813" y="8813800"/>
            <a:ext cx="303053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47" tIns="43973" rIns="87947" bIns="43973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4060EA-DFDE-40A3-A724-7A47C19CBDBE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9212" cy="4173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47" tIns="43973" rIns="87947" bIns="43973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288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294" y="4407496"/>
            <a:ext cx="5594350" cy="4175522"/>
          </a:xfrm>
          <a:prstGeom prst="rect">
            <a:avLst/>
          </a:prstGeom>
        </p:spPr>
        <p:txBody>
          <a:bodyPr lIns="92976" tIns="46488" rIns="92976" bIns="46488">
            <a:normAutofit/>
          </a:bodyPr>
          <a:lstStyle/>
          <a:p>
            <a:r>
              <a:rPr lang="en-US" dirty="0" err="1" smtClean="0"/>
              <a:t>Unoptimized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prgram</a:t>
            </a:r>
            <a:r>
              <a:rPr lang="en-US" baseline="0" dirty="0" smtClean="0"/>
              <a:t> is 8.3 times faster than the interpreted Java code for bubble.</a:t>
            </a:r>
          </a:p>
          <a:p>
            <a:r>
              <a:rPr lang="en-US" baseline="0" dirty="0" smtClean="0"/>
              <a:t>Using JIT makes Java 2.1 times faster than the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 C and within a factor of 1.13 of the highest optimized C code.</a:t>
            </a:r>
          </a:p>
          <a:p>
            <a:r>
              <a:rPr lang="en-US" baseline="0" dirty="0" smtClean="0"/>
              <a:t>Ratio’s aren’t as close for quick, presumably because it is harder to amortize the cost of runtime compilation over the shorter execution time.</a:t>
            </a:r>
          </a:p>
          <a:p>
            <a:r>
              <a:rPr lang="en-US" baseline="0" dirty="0" smtClean="0"/>
              <a:t>The last column demonstrates the impact of a better algorithm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4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4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56813F5-E340-436C-8311-B5B9A212ACFD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1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47625" y="5999163"/>
            <a:ext cx="701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7625" y="5726113"/>
            <a:ext cx="744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79375" y="6451600"/>
            <a:ext cx="758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ABDF08E-293B-4F1E-8E84-E2E48080B251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9/30/2015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2057400" y="2769666"/>
            <a:ext cx="5943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Chapter 1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Common Aspects of 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Programming 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2051" name="Rectangle 1028"/>
          <p:cNvSpPr>
            <a:spLocks noChangeArrowheads="1"/>
          </p:cNvSpPr>
          <p:nvPr/>
        </p:nvSpPr>
        <p:spPr bwMode="auto">
          <a:xfrm>
            <a:off x="725488" y="1245666"/>
            <a:ext cx="78216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5517" y="5862935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Yinong Chen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359" y="355057"/>
            <a:ext cx="5440041" cy="356685"/>
            <a:chOff x="152400" y="333838"/>
            <a:chExt cx="5440041" cy="356685"/>
          </a:xfrm>
        </p:grpSpPr>
        <p:pic>
          <p:nvPicPr>
            <p:cNvPr id="7" name="Picture 6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66750" y="161925"/>
            <a:ext cx="7794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Paradigms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33400" y="1219200"/>
            <a:ext cx="83915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In computer science definition: Paradigm  is a coherent set of methods that have been found to be (more or less) effective in handling a given type of problem.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In programming language definition: </a:t>
            </a:r>
            <a:r>
              <a:rPr lang="en-US" b="1" dirty="0">
                <a:cs typeface="Times New Roman" pitchFamily="18" charset="0"/>
              </a:rPr>
              <a:t>Paradigm</a:t>
            </a:r>
            <a:r>
              <a:rPr lang="en-US" dirty="0">
                <a:cs typeface="Times New Roman" pitchFamily="18" charset="0"/>
              </a:rPr>
              <a:t> is the basic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principles</a:t>
            </a:r>
            <a:r>
              <a:rPr lang="en-US" dirty="0">
                <a:cs typeface="Times New Roman" pitchFamily="18" charset="0"/>
              </a:rPr>
              <a:t> of how a computation or an algorithm is expressed.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</a:rPr>
              <a:t>Imperative/Procedural, e.g., Assembly, Fortran, Ada, Pascal,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Object-oriented: Smalltalk, Java,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C++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, C#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Functional/Applicative: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Scheme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/LISP, ML, XQL, LINQ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Logic/Declarative: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Prolog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B050"/>
                </a:solidFill>
              </a:rPr>
              <a:t>Service-oriented</a:t>
            </a:r>
            <a:r>
              <a:rPr lang="en-US" dirty="0"/>
              <a:t>: in CSE </a:t>
            </a:r>
            <a:r>
              <a:rPr lang="en-US" dirty="0" smtClean="0"/>
              <a:t>445 and 446 </a:t>
            </a:r>
            <a:r>
              <a:rPr lang="en-US" dirty="0"/>
              <a:t>(basic part in text chapter 6)</a:t>
            </a:r>
            <a:endParaRPr lang="en-US" dirty="0">
              <a:cs typeface="Times New Roman" pitchFamily="18" charset="0"/>
            </a:endParaRP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/>
              <a:t>Other paradigms: real-time, event-driven (VPL), dataflow, etc.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33400" y="762000"/>
            <a:ext cx="78009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/>
              <a:t>Usually, paradigm means sample or example used in teaching;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666750" y="161925"/>
            <a:ext cx="7794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The Four Major Paradigms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71011" name="Rectangle 1027"/>
          <p:cNvSpPr>
            <a:spLocks noChangeArrowheads="1"/>
          </p:cNvSpPr>
          <p:nvPr/>
        </p:nvSpPr>
        <p:spPr bwMode="auto">
          <a:xfrm>
            <a:off x="161925" y="1720850"/>
            <a:ext cx="86772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Object-oriented</a:t>
            </a:r>
            <a:r>
              <a:rPr lang="en-US" dirty="0">
                <a:cs typeface="Times New Roman" pitchFamily="18" charset="0"/>
              </a:rPr>
              <a:t>: encapsulation of state of the program in objects, which can be accessed only through operations defined on them. Other features incl. inheritance and polymorphism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Functional/Applicative</a:t>
            </a:r>
            <a:r>
              <a:rPr lang="en-US" dirty="0">
                <a:cs typeface="Times New Roman" pitchFamily="18" charset="0"/>
              </a:rPr>
              <a:t>: Focus on higher level of abstraction (free from programming detail), simpler semantics, closer to mathematical functions and referential transparency (no side-effects).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Logic/Declarative</a:t>
            </a:r>
            <a:r>
              <a:rPr lang="en-US" dirty="0">
                <a:cs typeface="Times New Roman" pitchFamily="18" charset="0"/>
              </a:rPr>
              <a:t>: a program is a set of facts about objects, rules about objects, and defining and questioning relations between objects. The goal is to get rid of programming altogether.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228600" y="762000"/>
            <a:ext cx="8915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61963" indent="-461963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b="1"/>
              <a:t>Imperative/Procedural</a:t>
            </a:r>
            <a:r>
              <a:rPr lang="en-US"/>
              <a:t>: the fully specified and fully controlled manipulation of named data in a step-wise fashion.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39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  <a:t>The Fifth Paradigm, starting from 2000</a:t>
            </a:r>
            <a:b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Service-Oriented Computing Paradigm</a:t>
            </a:r>
          </a:p>
        </p:txBody>
      </p:sp>
      <p:sp>
        <p:nvSpPr>
          <p:cNvPr id="14339" name="Text Box 165"/>
          <p:cNvSpPr txBox="1">
            <a:spLocks noChangeArrowheads="1"/>
          </p:cNvSpPr>
          <p:nvPr/>
        </p:nvSpPr>
        <p:spPr bwMode="auto">
          <a:xfrm>
            <a:off x="1524000" y="1158875"/>
            <a:ext cx="6694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Separation	Publishing	Open Standards</a:t>
            </a:r>
          </a:p>
          <a:p>
            <a:r>
              <a:rPr lang="en-US"/>
              <a:t>Loosely coupled	Discovery	Protocols</a:t>
            </a: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1963738" y="3063875"/>
            <a:ext cx="1468437" cy="1106488"/>
            <a:chOff x="1237" y="1930"/>
            <a:chExt cx="925" cy="697"/>
          </a:xfrm>
        </p:grpSpPr>
        <p:grpSp>
          <p:nvGrpSpPr>
            <p:cNvPr id="14417" name="Group 104"/>
            <p:cNvGrpSpPr>
              <a:grpSpLocks/>
            </p:cNvGrpSpPr>
            <p:nvPr/>
          </p:nvGrpSpPr>
          <p:grpSpPr bwMode="auto">
            <a:xfrm>
              <a:off x="1237" y="2232"/>
              <a:ext cx="466" cy="155"/>
              <a:chOff x="1731" y="1126"/>
              <a:chExt cx="338" cy="117"/>
            </a:xfrm>
          </p:grpSpPr>
          <p:sp>
            <p:nvSpPr>
              <p:cNvPr id="14419" name="Rectangle 105"/>
              <p:cNvSpPr>
                <a:spLocks noChangeArrowheads="1"/>
              </p:cNvSpPr>
              <p:nvPr/>
            </p:nvSpPr>
            <p:spPr bwMode="auto">
              <a:xfrm>
                <a:off x="1731" y="1127"/>
                <a:ext cx="8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  <a:latin typeface="Wingdings" pitchFamily="2" charset="2"/>
                  </a:rPr>
                  <a:t>ƒ</a:t>
                </a:r>
                <a:endParaRPr lang="en-US" sz="1600"/>
              </a:p>
            </p:txBody>
          </p:sp>
          <p:sp>
            <p:nvSpPr>
              <p:cNvPr id="14420" name="Rectangle 106"/>
              <p:cNvSpPr>
                <a:spLocks noChangeArrowheads="1"/>
              </p:cNvSpPr>
              <p:nvPr/>
            </p:nvSpPr>
            <p:spPr bwMode="auto">
              <a:xfrm>
                <a:off x="1831" y="1126"/>
                <a:ext cx="23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</a:rPr>
                  <a:t>Found</a:t>
                </a:r>
                <a:endParaRPr lang="en-US" sz="1600"/>
              </a:p>
            </p:txBody>
          </p:sp>
        </p:grpSp>
        <p:sp>
          <p:nvSpPr>
            <p:cNvPr id="14418" name="Line 107"/>
            <p:cNvSpPr>
              <a:spLocks noChangeShapeType="1"/>
            </p:cNvSpPr>
            <p:nvPr/>
          </p:nvSpPr>
          <p:spPr bwMode="auto">
            <a:xfrm flipH="1">
              <a:off x="1501" y="1930"/>
              <a:ext cx="661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Group 108"/>
          <p:cNvGrpSpPr>
            <a:grpSpLocks/>
          </p:cNvGrpSpPr>
          <p:nvPr/>
        </p:nvGrpSpPr>
        <p:grpSpPr bwMode="auto">
          <a:xfrm>
            <a:off x="3300413" y="2665413"/>
            <a:ext cx="2011362" cy="735012"/>
            <a:chOff x="2292" y="770"/>
            <a:chExt cx="920" cy="351"/>
          </a:xfrm>
        </p:grpSpPr>
        <p:sp>
          <p:nvSpPr>
            <p:cNvPr id="14415" name="Freeform 109"/>
            <p:cNvSpPr>
              <a:spLocks/>
            </p:cNvSpPr>
            <p:nvPr/>
          </p:nvSpPr>
          <p:spPr bwMode="auto">
            <a:xfrm>
              <a:off x="2292" y="770"/>
              <a:ext cx="920" cy="351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110"/>
            <p:cNvSpPr>
              <a:spLocks/>
            </p:cNvSpPr>
            <p:nvPr/>
          </p:nvSpPr>
          <p:spPr bwMode="auto">
            <a:xfrm>
              <a:off x="2292" y="770"/>
              <a:ext cx="920" cy="351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111"/>
          <p:cNvGrpSpPr>
            <a:grpSpLocks/>
          </p:cNvGrpSpPr>
          <p:nvPr/>
        </p:nvGrpSpPr>
        <p:grpSpPr bwMode="auto">
          <a:xfrm>
            <a:off x="3746500" y="2941638"/>
            <a:ext cx="1054100" cy="366712"/>
            <a:chOff x="2511" y="902"/>
            <a:chExt cx="482" cy="175"/>
          </a:xfrm>
        </p:grpSpPr>
        <p:sp>
          <p:nvSpPr>
            <p:cNvPr id="14412" name="Freeform 112"/>
            <p:cNvSpPr>
              <a:spLocks/>
            </p:cNvSpPr>
            <p:nvPr/>
          </p:nvSpPr>
          <p:spPr bwMode="auto">
            <a:xfrm>
              <a:off x="2511" y="902"/>
              <a:ext cx="482" cy="17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113"/>
            <p:cNvSpPr>
              <a:spLocks/>
            </p:cNvSpPr>
            <p:nvPr/>
          </p:nvSpPr>
          <p:spPr bwMode="auto">
            <a:xfrm>
              <a:off x="2511" y="902"/>
              <a:ext cx="482" cy="17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Freeform 114"/>
            <p:cNvSpPr>
              <a:spLocks/>
            </p:cNvSpPr>
            <p:nvPr/>
          </p:nvSpPr>
          <p:spPr bwMode="auto">
            <a:xfrm>
              <a:off x="2511" y="929"/>
              <a:ext cx="482" cy="28"/>
            </a:xfrm>
            <a:custGeom>
              <a:avLst/>
              <a:gdLst>
                <a:gd name="T0" fmla="*/ 0 w 482"/>
                <a:gd name="T1" fmla="*/ 0 h 28"/>
                <a:gd name="T2" fmla="*/ 241 w 482"/>
                <a:gd name="T3" fmla="*/ 28 h 28"/>
                <a:gd name="T4" fmla="*/ 482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Rectangle 115"/>
          <p:cNvSpPr>
            <a:spLocks noChangeArrowheads="1"/>
          </p:cNvSpPr>
          <p:nvPr/>
        </p:nvSpPr>
        <p:spPr bwMode="auto">
          <a:xfrm>
            <a:off x="3981450" y="3046413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Registry</a:t>
            </a:r>
            <a:endParaRPr lang="en-US" sz="1600"/>
          </a:p>
        </p:txBody>
      </p:sp>
      <p:sp>
        <p:nvSpPr>
          <p:cNvPr id="14344" name="Rectangle 116"/>
          <p:cNvSpPr>
            <a:spLocks noChangeArrowheads="1"/>
          </p:cNvSpPr>
          <p:nvPr/>
        </p:nvSpPr>
        <p:spPr bwMode="auto">
          <a:xfrm>
            <a:off x="3746500" y="2660650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Service brokers</a:t>
            </a:r>
            <a:endParaRPr lang="en-US" sz="1600"/>
          </a:p>
        </p:txBody>
      </p:sp>
      <p:sp>
        <p:nvSpPr>
          <p:cNvPr id="14345" name="Rectangle 117"/>
          <p:cNvSpPr>
            <a:spLocks noChangeArrowheads="1"/>
          </p:cNvSpPr>
          <p:nvPr/>
        </p:nvSpPr>
        <p:spPr bwMode="auto">
          <a:xfrm>
            <a:off x="3981450" y="3046413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Registry</a:t>
            </a:r>
            <a:endParaRPr lang="en-US" sz="1600"/>
          </a:p>
        </p:txBody>
      </p:sp>
      <p:grpSp>
        <p:nvGrpSpPr>
          <p:cNvPr id="6" name="Group 179"/>
          <p:cNvGrpSpPr>
            <a:grpSpLocks/>
          </p:cNvGrpSpPr>
          <p:nvPr/>
        </p:nvGrpSpPr>
        <p:grpSpPr bwMode="auto">
          <a:xfrm>
            <a:off x="2592388" y="3163888"/>
            <a:ext cx="1154112" cy="1208087"/>
            <a:chOff x="1633" y="1993"/>
            <a:chExt cx="727" cy="761"/>
          </a:xfrm>
        </p:grpSpPr>
        <p:grpSp>
          <p:nvGrpSpPr>
            <p:cNvPr id="14408" name="Group 101"/>
            <p:cNvGrpSpPr>
              <a:grpSpLocks/>
            </p:cNvGrpSpPr>
            <p:nvPr/>
          </p:nvGrpSpPr>
          <p:grpSpPr bwMode="auto">
            <a:xfrm>
              <a:off x="1935" y="2437"/>
              <a:ext cx="374" cy="155"/>
              <a:chOff x="2160" y="1381"/>
              <a:chExt cx="271" cy="117"/>
            </a:xfrm>
          </p:grpSpPr>
          <p:sp>
            <p:nvSpPr>
              <p:cNvPr id="14410" name="Rectangle 102"/>
              <p:cNvSpPr>
                <a:spLocks noChangeArrowheads="1"/>
              </p:cNvSpPr>
              <p:nvPr/>
            </p:nvSpPr>
            <p:spPr bwMode="auto">
              <a:xfrm>
                <a:off x="2160" y="1382"/>
                <a:ext cx="83" cy="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  <a:latin typeface="Wingdings" pitchFamily="2" charset="2"/>
                  </a:rPr>
                  <a:t>‚</a:t>
                </a:r>
                <a:endParaRPr lang="en-US" sz="1600"/>
              </a:p>
            </p:txBody>
          </p:sp>
          <p:sp>
            <p:nvSpPr>
              <p:cNvPr id="14411" name="Rectangle 103"/>
              <p:cNvSpPr>
                <a:spLocks noChangeArrowheads="1"/>
              </p:cNvSpPr>
              <p:nvPr/>
            </p:nvSpPr>
            <p:spPr bwMode="auto">
              <a:xfrm>
                <a:off x="2260" y="1381"/>
                <a:ext cx="171" cy="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</a:rPr>
                  <a:t>Find</a:t>
                </a:r>
                <a:endParaRPr lang="en-US" sz="1600"/>
              </a:p>
            </p:txBody>
          </p:sp>
        </p:grpSp>
        <p:sp>
          <p:nvSpPr>
            <p:cNvPr id="14409" name="Line 118"/>
            <p:cNvSpPr>
              <a:spLocks noChangeShapeType="1"/>
            </p:cNvSpPr>
            <p:nvPr/>
          </p:nvSpPr>
          <p:spPr bwMode="auto">
            <a:xfrm flipV="1">
              <a:off x="1633" y="1993"/>
              <a:ext cx="727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76"/>
          <p:cNvGrpSpPr>
            <a:grpSpLocks/>
          </p:cNvGrpSpPr>
          <p:nvPr/>
        </p:nvGrpSpPr>
        <p:grpSpPr bwMode="auto">
          <a:xfrm>
            <a:off x="4795838" y="3163888"/>
            <a:ext cx="1836737" cy="1006475"/>
            <a:chOff x="3021" y="1993"/>
            <a:chExt cx="1157" cy="634"/>
          </a:xfrm>
        </p:grpSpPr>
        <p:grpSp>
          <p:nvGrpSpPr>
            <p:cNvPr id="14404" name="Group 98"/>
            <p:cNvGrpSpPr>
              <a:grpSpLocks/>
            </p:cNvGrpSpPr>
            <p:nvPr/>
          </p:nvGrpSpPr>
          <p:grpSpPr bwMode="auto">
            <a:xfrm>
              <a:off x="3490" y="2296"/>
              <a:ext cx="688" cy="155"/>
              <a:chOff x="3265" y="1197"/>
              <a:chExt cx="500" cy="118"/>
            </a:xfrm>
          </p:grpSpPr>
          <p:sp>
            <p:nvSpPr>
              <p:cNvPr id="14406" name="Rectangle 99"/>
              <p:cNvSpPr>
                <a:spLocks noChangeArrowheads="1"/>
              </p:cNvSpPr>
              <p:nvPr/>
            </p:nvSpPr>
            <p:spPr bwMode="auto">
              <a:xfrm>
                <a:off x="3265" y="1198"/>
                <a:ext cx="83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  <a:latin typeface="Wingdings" pitchFamily="2" charset="2"/>
                  </a:rPr>
                  <a:t></a:t>
                </a:r>
                <a:endParaRPr lang="en-US" sz="1600"/>
              </a:p>
            </p:txBody>
          </p:sp>
          <p:sp>
            <p:nvSpPr>
              <p:cNvPr id="14407" name="Rectangle 100"/>
              <p:cNvSpPr>
                <a:spLocks noChangeArrowheads="1"/>
              </p:cNvSpPr>
              <p:nvPr/>
            </p:nvSpPr>
            <p:spPr bwMode="auto">
              <a:xfrm>
                <a:off x="3365" y="1197"/>
                <a:ext cx="400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1600">
                    <a:solidFill>
                      <a:srgbClr val="000000"/>
                    </a:solidFill>
                  </a:rPr>
                  <a:t>Publishing</a:t>
                </a:r>
                <a:endParaRPr lang="en-US" sz="1600"/>
              </a:p>
            </p:txBody>
          </p:sp>
        </p:grpSp>
        <p:sp>
          <p:nvSpPr>
            <p:cNvPr id="14405" name="Line 119"/>
            <p:cNvSpPr>
              <a:spLocks noChangeShapeType="1"/>
            </p:cNvSpPr>
            <p:nvPr/>
          </p:nvSpPr>
          <p:spPr bwMode="auto">
            <a:xfrm flipH="1" flipV="1">
              <a:off x="3021" y="1993"/>
              <a:ext cx="661" cy="6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8" name="Group 124"/>
          <p:cNvGrpSpPr>
            <a:grpSpLocks/>
          </p:cNvGrpSpPr>
          <p:nvPr/>
        </p:nvGrpSpPr>
        <p:grpSpPr bwMode="auto">
          <a:xfrm>
            <a:off x="1752600" y="4195763"/>
            <a:ext cx="1835150" cy="858837"/>
            <a:chOff x="1634" y="1500"/>
            <a:chExt cx="789" cy="410"/>
          </a:xfrm>
        </p:grpSpPr>
        <p:sp>
          <p:nvSpPr>
            <p:cNvPr id="14402" name="Freeform 125"/>
            <p:cNvSpPr>
              <a:spLocks/>
            </p:cNvSpPr>
            <p:nvPr/>
          </p:nvSpPr>
          <p:spPr bwMode="auto">
            <a:xfrm>
              <a:off x="1634" y="1500"/>
              <a:ext cx="789" cy="410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126"/>
            <p:cNvSpPr>
              <a:spLocks/>
            </p:cNvSpPr>
            <p:nvPr/>
          </p:nvSpPr>
          <p:spPr bwMode="auto">
            <a:xfrm>
              <a:off x="1634" y="1500"/>
              <a:ext cx="789" cy="410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9" name="Rectangle 127"/>
          <p:cNvSpPr>
            <a:spLocks noChangeArrowheads="1"/>
          </p:cNvSpPr>
          <p:nvPr/>
        </p:nvSpPr>
        <p:spPr bwMode="auto">
          <a:xfrm>
            <a:off x="1828800" y="4197350"/>
            <a:ext cx="1685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Application builders</a:t>
            </a:r>
            <a:endParaRPr lang="en-US" sz="1600"/>
          </a:p>
        </p:txBody>
      </p:sp>
      <p:grpSp>
        <p:nvGrpSpPr>
          <p:cNvPr id="14350" name="Group 128"/>
          <p:cNvGrpSpPr>
            <a:grpSpLocks/>
          </p:cNvGrpSpPr>
          <p:nvPr/>
        </p:nvGrpSpPr>
        <p:grpSpPr bwMode="auto">
          <a:xfrm>
            <a:off x="5026025" y="4137025"/>
            <a:ext cx="1627188" cy="917575"/>
            <a:chOff x="3081" y="1472"/>
            <a:chExt cx="745" cy="438"/>
          </a:xfrm>
        </p:grpSpPr>
        <p:sp>
          <p:nvSpPr>
            <p:cNvPr id="14400" name="Freeform 129"/>
            <p:cNvSpPr>
              <a:spLocks/>
            </p:cNvSpPr>
            <p:nvPr/>
          </p:nvSpPr>
          <p:spPr bwMode="auto">
            <a:xfrm>
              <a:off x="3081" y="1472"/>
              <a:ext cx="745" cy="438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130"/>
            <p:cNvSpPr>
              <a:spLocks/>
            </p:cNvSpPr>
            <p:nvPr/>
          </p:nvSpPr>
          <p:spPr bwMode="auto">
            <a:xfrm>
              <a:off x="3081" y="1472"/>
              <a:ext cx="745" cy="438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1" name="Rectangle 131"/>
          <p:cNvSpPr>
            <a:spLocks noChangeArrowheads="1"/>
          </p:cNvSpPr>
          <p:nvPr/>
        </p:nvSpPr>
        <p:spPr bwMode="auto">
          <a:xfrm>
            <a:off x="5164138" y="4165600"/>
            <a:ext cx="1493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Service providers</a:t>
            </a:r>
            <a:endParaRPr lang="en-US" sz="1600"/>
          </a:p>
        </p:txBody>
      </p:sp>
      <p:grpSp>
        <p:nvGrpSpPr>
          <p:cNvPr id="14352" name="Group 132"/>
          <p:cNvGrpSpPr>
            <a:grpSpLocks/>
          </p:cNvGrpSpPr>
          <p:nvPr/>
        </p:nvGrpSpPr>
        <p:grpSpPr bwMode="auto">
          <a:xfrm>
            <a:off x="5311775" y="4503738"/>
            <a:ext cx="1244600" cy="458787"/>
            <a:chOff x="3212" y="1647"/>
            <a:chExt cx="570" cy="219"/>
          </a:xfrm>
        </p:grpSpPr>
        <p:sp>
          <p:nvSpPr>
            <p:cNvPr id="14397" name="Freeform 133"/>
            <p:cNvSpPr>
              <a:spLocks/>
            </p:cNvSpPr>
            <p:nvPr/>
          </p:nvSpPr>
          <p:spPr bwMode="auto">
            <a:xfrm>
              <a:off x="3212" y="1647"/>
              <a:ext cx="570" cy="219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134"/>
            <p:cNvSpPr>
              <a:spLocks/>
            </p:cNvSpPr>
            <p:nvPr/>
          </p:nvSpPr>
          <p:spPr bwMode="auto">
            <a:xfrm>
              <a:off x="3212" y="1647"/>
              <a:ext cx="570" cy="219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135"/>
            <p:cNvSpPr>
              <a:spLocks/>
            </p:cNvSpPr>
            <p:nvPr/>
          </p:nvSpPr>
          <p:spPr bwMode="auto">
            <a:xfrm>
              <a:off x="3212" y="1681"/>
              <a:ext cx="570" cy="35"/>
            </a:xfrm>
            <a:custGeom>
              <a:avLst/>
              <a:gdLst>
                <a:gd name="T0" fmla="*/ 0 w 570"/>
                <a:gd name="T1" fmla="*/ 0 h 35"/>
                <a:gd name="T2" fmla="*/ 285 w 570"/>
                <a:gd name="T3" fmla="*/ 35 h 35"/>
                <a:gd name="T4" fmla="*/ 570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Rectangle 136"/>
          <p:cNvSpPr>
            <a:spLocks noChangeArrowheads="1"/>
          </p:cNvSpPr>
          <p:nvPr/>
        </p:nvSpPr>
        <p:spPr bwMode="auto">
          <a:xfrm>
            <a:off x="5376863" y="4662488"/>
            <a:ext cx="1050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Class/Object</a:t>
            </a:r>
            <a:endParaRPr lang="en-US" sz="1600"/>
          </a:p>
        </p:txBody>
      </p:sp>
      <p:grpSp>
        <p:nvGrpSpPr>
          <p:cNvPr id="14354" name="Group 137"/>
          <p:cNvGrpSpPr>
            <a:grpSpLocks/>
          </p:cNvGrpSpPr>
          <p:nvPr/>
        </p:nvGrpSpPr>
        <p:grpSpPr bwMode="auto">
          <a:xfrm>
            <a:off x="1957388" y="4503738"/>
            <a:ext cx="1533525" cy="458787"/>
            <a:chOff x="1678" y="1647"/>
            <a:chExt cx="701" cy="219"/>
          </a:xfrm>
        </p:grpSpPr>
        <p:sp>
          <p:nvSpPr>
            <p:cNvPr id="14394" name="Freeform 138"/>
            <p:cNvSpPr>
              <a:spLocks/>
            </p:cNvSpPr>
            <p:nvPr/>
          </p:nvSpPr>
          <p:spPr bwMode="auto">
            <a:xfrm>
              <a:off x="1678" y="1647"/>
              <a:ext cx="701" cy="219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139"/>
            <p:cNvSpPr>
              <a:spLocks/>
            </p:cNvSpPr>
            <p:nvPr/>
          </p:nvSpPr>
          <p:spPr bwMode="auto">
            <a:xfrm>
              <a:off x="1678" y="1647"/>
              <a:ext cx="701" cy="219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140"/>
            <p:cNvSpPr>
              <a:spLocks/>
            </p:cNvSpPr>
            <p:nvPr/>
          </p:nvSpPr>
          <p:spPr bwMode="auto">
            <a:xfrm>
              <a:off x="2147" y="1647"/>
              <a:ext cx="116" cy="219"/>
            </a:xfrm>
            <a:custGeom>
              <a:avLst/>
              <a:gdLst>
                <a:gd name="T0" fmla="*/ 116 w 116"/>
                <a:gd name="T1" fmla="*/ 219 h 219"/>
                <a:gd name="T2" fmla="*/ 0 w 116"/>
                <a:gd name="T3" fmla="*/ 110 h 219"/>
                <a:gd name="T4" fmla="*/ 116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5" name="Rectangle 141"/>
          <p:cNvSpPr>
            <a:spLocks noChangeArrowheads="1"/>
          </p:cNvSpPr>
          <p:nvPr/>
        </p:nvSpPr>
        <p:spPr bwMode="auto">
          <a:xfrm>
            <a:off x="2038350" y="4633913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Applications</a:t>
            </a:r>
            <a:endParaRPr lang="en-US" sz="1600"/>
          </a:p>
        </p:txBody>
      </p:sp>
      <p:grpSp>
        <p:nvGrpSpPr>
          <p:cNvPr id="14" name="Group 182"/>
          <p:cNvGrpSpPr>
            <a:grpSpLocks/>
          </p:cNvGrpSpPr>
          <p:nvPr/>
        </p:nvGrpSpPr>
        <p:grpSpPr bwMode="auto">
          <a:xfrm>
            <a:off x="3222625" y="4425950"/>
            <a:ext cx="2097088" cy="247650"/>
            <a:chOff x="2030" y="2788"/>
            <a:chExt cx="1321" cy="15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2381" y="2789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Wingdings" pitchFamily="2" charset="2"/>
                </a:rPr>
                <a:t>„</a:t>
              </a:r>
              <a:endParaRPr lang="en-US" sz="1600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2518" y="2788"/>
              <a:ext cx="5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SOAP call</a:t>
              </a:r>
              <a:endParaRPr lang="en-US" sz="1600"/>
            </a:p>
          </p:txBody>
        </p:sp>
        <p:sp>
          <p:nvSpPr>
            <p:cNvPr id="14393" name="Line 142"/>
            <p:cNvSpPr>
              <a:spLocks noChangeShapeType="1"/>
            </p:cNvSpPr>
            <p:nvPr/>
          </p:nvSpPr>
          <p:spPr bwMode="auto">
            <a:xfrm>
              <a:off x="2030" y="2944"/>
              <a:ext cx="1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83"/>
          <p:cNvGrpSpPr>
            <a:grpSpLocks/>
          </p:cNvGrpSpPr>
          <p:nvPr/>
        </p:nvGrpSpPr>
        <p:grpSpPr bwMode="auto">
          <a:xfrm>
            <a:off x="3222625" y="4773613"/>
            <a:ext cx="2097088" cy="263525"/>
            <a:chOff x="2030" y="3007"/>
            <a:chExt cx="1321" cy="166"/>
          </a:xfrm>
        </p:grpSpPr>
        <p:sp>
          <p:nvSpPr>
            <p:cNvPr id="14388" name="Rectangle 122"/>
            <p:cNvSpPr>
              <a:spLocks noChangeArrowheads="1"/>
            </p:cNvSpPr>
            <p:nvPr/>
          </p:nvSpPr>
          <p:spPr bwMode="auto">
            <a:xfrm>
              <a:off x="2423" y="3019"/>
              <a:ext cx="1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Wingdings" pitchFamily="2" charset="2"/>
                </a:rPr>
                <a:t>…</a:t>
              </a:r>
              <a:endParaRPr lang="en-US" sz="1600"/>
            </a:p>
          </p:txBody>
        </p:sp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2561" y="3018"/>
              <a:ext cx="3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Results</a:t>
              </a:r>
              <a:endParaRPr lang="en-US" sz="1600"/>
            </a:p>
          </p:txBody>
        </p:sp>
        <p:sp>
          <p:nvSpPr>
            <p:cNvPr id="14390" name="Line 143"/>
            <p:cNvSpPr>
              <a:spLocks noChangeShapeType="1"/>
            </p:cNvSpPr>
            <p:nvPr/>
          </p:nvSpPr>
          <p:spPr bwMode="auto">
            <a:xfrm flipH="1">
              <a:off x="2030" y="3007"/>
              <a:ext cx="1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8" name="AutoShape 144"/>
          <p:cNvSpPr>
            <a:spLocks noChangeArrowheads="1"/>
          </p:cNvSpPr>
          <p:nvPr/>
        </p:nvSpPr>
        <p:spPr bwMode="auto">
          <a:xfrm>
            <a:off x="3746500" y="3667125"/>
            <a:ext cx="1258888" cy="503238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Internet</a:t>
            </a:r>
          </a:p>
        </p:txBody>
      </p:sp>
      <p:grpSp>
        <p:nvGrpSpPr>
          <p:cNvPr id="16" name="Group 180"/>
          <p:cNvGrpSpPr>
            <a:grpSpLocks/>
          </p:cNvGrpSpPr>
          <p:nvPr/>
        </p:nvGrpSpPr>
        <p:grpSpPr bwMode="auto">
          <a:xfrm>
            <a:off x="468313" y="2297113"/>
            <a:ext cx="2754312" cy="1069975"/>
            <a:chOff x="295" y="1447"/>
            <a:chExt cx="1735" cy="674"/>
          </a:xfrm>
        </p:grpSpPr>
        <p:sp>
          <p:nvSpPr>
            <p:cNvPr id="14385" name="Text Box 153"/>
            <p:cNvSpPr txBox="1">
              <a:spLocks noChangeArrowheads="1"/>
            </p:cNvSpPr>
            <p:nvPr/>
          </p:nvSpPr>
          <p:spPr bwMode="auto">
            <a:xfrm>
              <a:off x="295" y="1447"/>
              <a:ext cx="1323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en-US" sz="1600" dirty="0"/>
                <a:t>Directory services</a:t>
              </a:r>
            </a:p>
            <a:p>
              <a:pPr algn="r" eaLnBrk="1" hangingPunct="1"/>
              <a:r>
                <a:rPr lang="en-US" sz="1600" dirty="0"/>
                <a:t>UDDI / WSDL / SOAP</a:t>
              </a:r>
            </a:p>
            <a:p>
              <a:pPr algn="r" eaLnBrk="1" hangingPunct="1"/>
              <a:r>
                <a:rPr lang="en-US" sz="1600" dirty="0"/>
                <a:t>ebXML / CPP</a:t>
              </a:r>
            </a:p>
            <a:p>
              <a:pPr algn="r" eaLnBrk="1" hangingPunct="1"/>
              <a:r>
                <a:rPr lang="en-US" sz="1600" dirty="0" smtClean="0"/>
                <a:t>Database /Ontology</a:t>
              </a:r>
              <a:endParaRPr lang="en-US" sz="1600" dirty="0"/>
            </a:p>
          </p:txBody>
        </p:sp>
        <p:sp>
          <p:nvSpPr>
            <p:cNvPr id="14386" name="Line 154"/>
            <p:cNvSpPr>
              <a:spLocks noChangeShapeType="1"/>
            </p:cNvSpPr>
            <p:nvPr/>
          </p:nvSpPr>
          <p:spPr bwMode="auto">
            <a:xfrm flipH="1" flipV="1">
              <a:off x="1633" y="1613"/>
              <a:ext cx="39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155"/>
            <p:cNvSpPr>
              <a:spLocks noChangeShapeType="1"/>
            </p:cNvSpPr>
            <p:nvPr/>
          </p:nvSpPr>
          <p:spPr bwMode="auto">
            <a:xfrm flipH="1">
              <a:off x="1633" y="1930"/>
              <a:ext cx="397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6580188" y="2800350"/>
            <a:ext cx="2290762" cy="2373313"/>
            <a:chOff x="4145" y="1764"/>
            <a:chExt cx="1443" cy="1495"/>
          </a:xfrm>
        </p:grpSpPr>
        <p:sp>
          <p:nvSpPr>
            <p:cNvPr id="14379" name="Text Box 145"/>
            <p:cNvSpPr txBox="1">
              <a:spLocks noChangeArrowheads="1"/>
            </p:cNvSpPr>
            <p:nvPr/>
          </p:nvSpPr>
          <p:spPr bwMode="auto">
            <a:xfrm>
              <a:off x="4474" y="2585"/>
              <a:ext cx="1089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Computing service</a:t>
              </a:r>
            </a:p>
            <a:p>
              <a:pPr eaLnBrk="1" hangingPunct="1"/>
              <a:r>
                <a:rPr lang="en-US" sz="1600" dirty="0"/>
                <a:t>development:</a:t>
              </a:r>
            </a:p>
            <a:p>
              <a:pPr eaLnBrk="1" hangingPunct="1"/>
              <a:r>
                <a:rPr lang="en-US" sz="1600" dirty="0"/>
                <a:t>Visual Studio </a:t>
              </a:r>
              <a:r>
                <a:rPr lang="en-US" sz="1600" dirty="0" err="1"/>
                <a:t>.Net</a:t>
              </a:r>
              <a:endParaRPr lang="en-US" sz="1600" dirty="0"/>
            </a:p>
            <a:p>
              <a:pPr eaLnBrk="1" hangingPunct="1"/>
              <a:r>
                <a:rPr lang="en-US" sz="1600" dirty="0"/>
                <a:t>J2EE</a:t>
              </a:r>
            </a:p>
          </p:txBody>
        </p:sp>
        <p:sp>
          <p:nvSpPr>
            <p:cNvPr id="14380" name="Text Box 146"/>
            <p:cNvSpPr txBox="1">
              <a:spLocks noChangeArrowheads="1"/>
            </p:cNvSpPr>
            <p:nvPr/>
          </p:nvSpPr>
          <p:spPr bwMode="auto">
            <a:xfrm>
              <a:off x="4541" y="1764"/>
              <a:ext cx="104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OO Programming</a:t>
              </a:r>
            </a:p>
            <a:p>
              <a:pPr eaLnBrk="1" hangingPunct="1"/>
              <a:r>
                <a:rPr lang="en-US" sz="1600"/>
                <a:t>languages:</a:t>
              </a:r>
            </a:p>
            <a:p>
              <a:pPr eaLnBrk="1" hangingPunct="1"/>
              <a:r>
                <a:rPr lang="en-US" sz="1600"/>
                <a:t>C++, C#</a:t>
              </a:r>
            </a:p>
            <a:p>
              <a:pPr eaLnBrk="1" hangingPunct="1"/>
              <a:r>
                <a:rPr lang="en-US" sz="1600"/>
                <a:t>Java</a:t>
              </a:r>
            </a:p>
          </p:txBody>
        </p:sp>
        <p:sp>
          <p:nvSpPr>
            <p:cNvPr id="14381" name="Line 147"/>
            <p:cNvSpPr>
              <a:spLocks noChangeShapeType="1"/>
            </p:cNvSpPr>
            <p:nvPr/>
          </p:nvSpPr>
          <p:spPr bwMode="auto">
            <a:xfrm flipV="1">
              <a:off x="4145" y="2754"/>
              <a:ext cx="329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148"/>
            <p:cNvSpPr>
              <a:spLocks noChangeShapeType="1"/>
            </p:cNvSpPr>
            <p:nvPr/>
          </p:nvSpPr>
          <p:spPr bwMode="auto">
            <a:xfrm>
              <a:off x="4145" y="3071"/>
              <a:ext cx="32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149"/>
            <p:cNvSpPr>
              <a:spLocks noChangeShapeType="1"/>
            </p:cNvSpPr>
            <p:nvPr/>
          </p:nvSpPr>
          <p:spPr bwMode="auto">
            <a:xfrm flipH="1">
              <a:off x="4739" y="2437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156"/>
            <p:cNvSpPr>
              <a:spLocks noChangeShapeType="1"/>
            </p:cNvSpPr>
            <p:nvPr/>
          </p:nvSpPr>
          <p:spPr bwMode="auto">
            <a:xfrm flipH="1">
              <a:off x="5003" y="2437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4"/>
          <p:cNvGrpSpPr>
            <a:grpSpLocks/>
          </p:cNvGrpSpPr>
          <p:nvPr/>
        </p:nvGrpSpPr>
        <p:grpSpPr bwMode="auto">
          <a:xfrm>
            <a:off x="4413250" y="5203825"/>
            <a:ext cx="3035300" cy="965200"/>
            <a:chOff x="2780" y="3278"/>
            <a:chExt cx="1912" cy="608"/>
          </a:xfrm>
        </p:grpSpPr>
        <p:sp>
          <p:nvSpPr>
            <p:cNvPr id="14375" name="Text Box 157"/>
            <p:cNvSpPr txBox="1">
              <a:spLocks noChangeArrowheads="1"/>
            </p:cNvSpPr>
            <p:nvPr/>
          </p:nvSpPr>
          <p:spPr bwMode="auto">
            <a:xfrm>
              <a:off x="2780" y="3520"/>
              <a:ext cx="1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dirty="0"/>
                <a:t>Web and data service development</a:t>
              </a:r>
            </a:p>
            <a:p>
              <a:pPr algn="ctr" eaLnBrk="1" hangingPunct="1"/>
              <a:r>
                <a:rPr lang="en-US" sz="1600" dirty="0"/>
                <a:t>XML, WSDL, SOAP, HTTP, </a:t>
              </a:r>
            </a:p>
          </p:txBody>
        </p:sp>
        <p:grpSp>
          <p:nvGrpSpPr>
            <p:cNvPr id="14376" name="Group 160"/>
            <p:cNvGrpSpPr>
              <a:grpSpLocks/>
            </p:cNvGrpSpPr>
            <p:nvPr/>
          </p:nvGrpSpPr>
          <p:grpSpPr bwMode="auto">
            <a:xfrm>
              <a:off x="3549" y="3278"/>
              <a:ext cx="331" cy="224"/>
              <a:chOff x="3739" y="2896"/>
              <a:chExt cx="317" cy="190"/>
            </a:xfrm>
          </p:grpSpPr>
          <p:sp>
            <p:nvSpPr>
              <p:cNvPr id="14377" name="Line 158"/>
              <p:cNvSpPr>
                <a:spLocks noChangeShapeType="1"/>
              </p:cNvSpPr>
              <p:nvPr/>
            </p:nvSpPr>
            <p:spPr bwMode="auto">
              <a:xfrm flipV="1">
                <a:off x="3739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8" name="Line 159"/>
              <p:cNvSpPr>
                <a:spLocks noChangeShapeType="1"/>
              </p:cNvSpPr>
              <p:nvPr/>
            </p:nvSpPr>
            <p:spPr bwMode="auto">
              <a:xfrm flipV="1">
                <a:off x="4056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178"/>
          <p:cNvGrpSpPr>
            <a:grpSpLocks/>
          </p:cNvGrpSpPr>
          <p:nvPr/>
        </p:nvGrpSpPr>
        <p:grpSpPr bwMode="auto">
          <a:xfrm>
            <a:off x="1176338" y="5178425"/>
            <a:ext cx="3003550" cy="1450975"/>
            <a:chOff x="741" y="3262"/>
            <a:chExt cx="1892" cy="914"/>
          </a:xfrm>
        </p:grpSpPr>
        <p:sp>
          <p:nvSpPr>
            <p:cNvPr id="14371" name="Text Box 150"/>
            <p:cNvSpPr txBox="1">
              <a:spLocks noChangeArrowheads="1"/>
            </p:cNvSpPr>
            <p:nvPr/>
          </p:nvSpPr>
          <p:spPr bwMode="auto">
            <a:xfrm>
              <a:off x="741" y="3502"/>
              <a:ext cx="189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/>
                <a:t>Application development platform</a:t>
              </a:r>
            </a:p>
            <a:p>
              <a:pPr algn="ctr" eaLnBrk="1" hangingPunct="1"/>
              <a:r>
                <a:rPr lang="en-US" sz="1600"/>
                <a:t>Specification language</a:t>
              </a:r>
            </a:p>
            <a:p>
              <a:pPr algn="ctr" eaLnBrk="1" hangingPunct="1"/>
              <a:r>
                <a:rPr lang="en-US" sz="1600"/>
                <a:t>Composition BPEL, WF</a:t>
              </a:r>
            </a:p>
            <a:p>
              <a:pPr algn="ctr" eaLnBrk="1" hangingPunct="1"/>
              <a:r>
                <a:rPr lang="en-US" sz="1600"/>
                <a:t>Code generation</a:t>
              </a:r>
            </a:p>
          </p:txBody>
        </p:sp>
        <p:grpSp>
          <p:nvGrpSpPr>
            <p:cNvPr id="14372" name="Group 161"/>
            <p:cNvGrpSpPr>
              <a:grpSpLocks/>
            </p:cNvGrpSpPr>
            <p:nvPr/>
          </p:nvGrpSpPr>
          <p:grpSpPr bwMode="auto">
            <a:xfrm>
              <a:off x="1503" y="3262"/>
              <a:ext cx="330" cy="224"/>
              <a:chOff x="3739" y="2896"/>
              <a:chExt cx="317" cy="190"/>
            </a:xfrm>
          </p:grpSpPr>
          <p:sp>
            <p:nvSpPr>
              <p:cNvPr id="14373" name="Line 162"/>
              <p:cNvSpPr>
                <a:spLocks noChangeShapeType="1"/>
              </p:cNvSpPr>
              <p:nvPr/>
            </p:nvSpPr>
            <p:spPr bwMode="auto">
              <a:xfrm flipV="1">
                <a:off x="3739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163"/>
              <p:cNvSpPr>
                <a:spLocks noChangeShapeType="1"/>
              </p:cNvSpPr>
              <p:nvPr/>
            </p:nvSpPr>
            <p:spPr bwMode="auto">
              <a:xfrm flipV="1">
                <a:off x="4056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177"/>
          <p:cNvGrpSpPr>
            <a:grpSpLocks/>
          </p:cNvGrpSpPr>
          <p:nvPr/>
        </p:nvGrpSpPr>
        <p:grpSpPr bwMode="auto">
          <a:xfrm>
            <a:off x="5334000" y="2438400"/>
            <a:ext cx="1600200" cy="990600"/>
            <a:chOff x="3360" y="1536"/>
            <a:chExt cx="1008" cy="624"/>
          </a:xfrm>
        </p:grpSpPr>
        <p:sp>
          <p:nvSpPr>
            <p:cNvPr id="14365" name="Rectangle 167"/>
            <p:cNvSpPr>
              <a:spLocks noChangeArrowheads="1"/>
            </p:cNvSpPr>
            <p:nvPr/>
          </p:nvSpPr>
          <p:spPr bwMode="auto">
            <a:xfrm>
              <a:off x="3552" y="1536"/>
              <a:ext cx="81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168"/>
            <p:cNvSpPr>
              <a:spLocks noChangeArrowheads="1"/>
            </p:cNvSpPr>
            <p:nvPr/>
          </p:nvSpPr>
          <p:spPr bwMode="auto">
            <a:xfrm>
              <a:off x="3620" y="1584"/>
              <a:ext cx="6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White pages</a:t>
              </a:r>
            </a:p>
          </p:txBody>
        </p:sp>
        <p:sp>
          <p:nvSpPr>
            <p:cNvPr id="14367" name="Rectangle 169"/>
            <p:cNvSpPr>
              <a:spLocks noChangeArrowheads="1"/>
            </p:cNvSpPr>
            <p:nvPr/>
          </p:nvSpPr>
          <p:spPr bwMode="auto">
            <a:xfrm>
              <a:off x="3620" y="1776"/>
              <a:ext cx="680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Yellow pages</a:t>
              </a:r>
            </a:p>
          </p:txBody>
        </p:sp>
        <p:sp>
          <p:nvSpPr>
            <p:cNvPr id="14368" name="Rectangle 170"/>
            <p:cNvSpPr>
              <a:spLocks noChangeArrowheads="1"/>
            </p:cNvSpPr>
            <p:nvPr/>
          </p:nvSpPr>
          <p:spPr bwMode="auto">
            <a:xfrm>
              <a:off x="3620" y="1968"/>
              <a:ext cx="6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Green pages</a:t>
              </a:r>
            </a:p>
          </p:txBody>
        </p:sp>
        <p:sp>
          <p:nvSpPr>
            <p:cNvPr id="14369" name="Line 171"/>
            <p:cNvSpPr>
              <a:spLocks noChangeShapeType="1"/>
            </p:cNvSpPr>
            <p:nvPr/>
          </p:nvSpPr>
          <p:spPr bwMode="auto">
            <a:xfrm>
              <a:off x="3360" y="211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172"/>
            <p:cNvSpPr>
              <a:spLocks noChangeShapeType="1"/>
            </p:cNvSpPr>
            <p:nvPr/>
          </p:nvSpPr>
          <p:spPr bwMode="auto">
            <a:xfrm flipV="1">
              <a:off x="3360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780213" y="6400800"/>
            <a:ext cx="1236662" cy="3810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CSE 445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Paradigms of Computing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71500" y="5562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609600" y="1600200"/>
            <a:ext cx="0" cy="396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077200" y="56388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Time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233488"/>
            <a:ext cx="190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Abstraction Level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50s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32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60s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130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70s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95287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80s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0927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90s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2325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00s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3723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10s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09600" y="4191000"/>
            <a:ext cx="4267200" cy="1371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Imperative/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Procedural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Fortran, C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1143000" y="3048000"/>
            <a:ext cx="2809875" cy="129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Functional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LISP/Scheme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1981200" y="20574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Logic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Prolog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7" name="Oval 18"/>
          <p:cNvSpPr>
            <a:spLocks noChangeArrowheads="1"/>
          </p:cNvSpPr>
          <p:nvPr/>
        </p:nvSpPr>
        <p:spPr bwMode="auto">
          <a:xfrm>
            <a:off x="3581400" y="2514600"/>
            <a:ext cx="4267200" cy="2438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Object-Oriented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C++, Java, C#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8" name="Oval 19"/>
          <p:cNvSpPr>
            <a:spLocks noChangeArrowheads="1"/>
          </p:cNvSpPr>
          <p:nvPr/>
        </p:nvSpPr>
        <p:spPr bwMode="auto">
          <a:xfrm>
            <a:off x="6096000" y="1447800"/>
            <a:ext cx="2894013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Service-Oriented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C++, Java, C# </a:t>
            </a:r>
            <a:br>
              <a:rPr lang="en-US" altLang="zh-CN" sz="1800">
                <a:latin typeface="Tahoma" pitchFamily="34" charset="0"/>
                <a:ea typeface="SimSun" pitchFamily="2" charset="-122"/>
              </a:rPr>
            </a:br>
            <a:r>
              <a:rPr lang="en-US" altLang="zh-CN" sz="1800">
                <a:latin typeface="Tahoma" pitchFamily="34" charset="0"/>
                <a:ea typeface="SimSun" pitchFamily="2" charset="-122"/>
              </a:rPr>
              <a:t>BPEL, </a:t>
            </a:r>
            <a:r>
              <a:rPr lang="en-US" altLang="zh-CN" sz="1800">
                <a:solidFill>
                  <a:srgbClr val="C00000"/>
                </a:solidFill>
                <a:latin typeface="Tahoma" pitchFamily="34" charset="0"/>
                <a:ea typeface="SimSun" pitchFamily="2" charset="-122"/>
              </a:rPr>
              <a:t>VPL</a:t>
            </a:r>
            <a:endParaRPr lang="en-US" altLang="zh-CN" sz="1800" i="1">
              <a:solidFill>
                <a:srgbClr val="C00000"/>
              </a:solidFill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9" name="Line 22"/>
          <p:cNvSpPr>
            <a:spLocks noChangeShapeType="1"/>
          </p:cNvSpPr>
          <p:nvPr/>
        </p:nvSpPr>
        <p:spPr bwMode="auto">
          <a:xfrm flipV="1">
            <a:off x="5867400" y="2667000"/>
            <a:ext cx="6096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 flipV="1">
            <a:off x="2971800" y="2209800"/>
            <a:ext cx="33528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 flipV="1">
            <a:off x="3657600" y="1905000"/>
            <a:ext cx="2819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Granularity of Abstraction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23900" y="5562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762000" y="1600200"/>
            <a:ext cx="0" cy="396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29600" y="56388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Time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" y="1233488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Granularity Level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50s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256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60s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9654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70s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0527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80s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2451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90s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849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00s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5247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10s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762000" y="43434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Imperative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2438400" y="3886200"/>
            <a:ext cx="22098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Structured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4038600" y="2971800"/>
            <a:ext cx="2438400" cy="1600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Object-Oriented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838200" y="1828800"/>
            <a:ext cx="2584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SimSun" pitchFamily="2" charset="-122"/>
              </a:rPr>
              <a:t>Programming-in-the-large</a:t>
            </a:r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762000" y="6034088"/>
            <a:ext cx="262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SimSun" pitchFamily="2" charset="-122"/>
              </a:rPr>
              <a:t>Programming-in-the-small</a:t>
            </a:r>
          </a:p>
        </p:txBody>
      </p:sp>
      <p:sp>
        <p:nvSpPr>
          <p:cNvPr id="16403" name="Oval 16"/>
          <p:cNvSpPr>
            <a:spLocks noChangeArrowheads="1"/>
          </p:cNvSpPr>
          <p:nvPr/>
        </p:nvSpPr>
        <p:spPr bwMode="auto">
          <a:xfrm>
            <a:off x="5029200" y="23622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Component-Based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6404" name="Oval 18"/>
          <p:cNvSpPr>
            <a:spLocks noChangeArrowheads="1"/>
          </p:cNvSpPr>
          <p:nvPr/>
        </p:nvSpPr>
        <p:spPr bwMode="auto">
          <a:xfrm>
            <a:off x="6248400" y="1524000"/>
            <a:ext cx="2133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Service-Oriented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467600" cy="6858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600" smtClean="0">
                <a:ea typeface="SimSun" pitchFamily="2" charset="-122"/>
              </a:rPr>
              <a:t>Evolution and </a:t>
            </a:r>
            <a:r>
              <a:rPr lang="en-US" altLang="zh-CN" sz="2600" smtClean="0">
                <a:solidFill>
                  <a:srgbClr val="990000"/>
                </a:solidFill>
                <a:ea typeface="SimSun" pitchFamily="2" charset="-122"/>
              </a:rPr>
              <a:t>Paradigm Shift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838200"/>
            <a:ext cx="6323013" cy="5613400"/>
            <a:chOff x="1632" y="432"/>
            <a:chExt cx="3983" cy="3536"/>
          </a:xfrm>
        </p:grpSpPr>
        <p:sp>
          <p:nvSpPr>
            <p:cNvPr id="17430" name="Oval 4"/>
            <p:cNvSpPr>
              <a:spLocks noChangeArrowheads="1"/>
            </p:cNvSpPr>
            <p:nvPr/>
          </p:nvSpPr>
          <p:spPr bwMode="auto">
            <a:xfrm>
              <a:off x="2880" y="432"/>
              <a:ext cx="120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Service-Oriented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31" name="Text Box 5"/>
            <p:cNvSpPr txBox="1">
              <a:spLocks noChangeArrowheads="1"/>
            </p:cNvSpPr>
            <p:nvPr/>
          </p:nvSpPr>
          <p:spPr bwMode="auto">
            <a:xfrm>
              <a:off x="3312" y="1488"/>
              <a:ext cx="2303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Autonomous services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Remote objects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Component-based composition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Remote invocation and binding</a:t>
              </a:r>
            </a:p>
            <a:p>
              <a:endParaRPr lang="en-US" altLang="zh-CN" sz="1800">
                <a:latin typeface="Tahoma" pitchFamily="34" charset="0"/>
                <a:ea typeface="SimSun" pitchFamily="2" charset="-122"/>
              </a:endParaRP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Separation of development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Open standards and protocols 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Platform-independent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Repository of reusable services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Automatic discovering and binding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Collaboration negotiation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Dynamic reconfiguration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Dynamic re-composition</a:t>
              </a:r>
            </a:p>
            <a:p>
              <a:r>
                <a:rPr lang="en-US" altLang="zh-CN" sz="180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Ontology-based reasoning</a:t>
              </a:r>
            </a:p>
          </p:txBody>
        </p:sp>
        <p:grpSp>
          <p:nvGrpSpPr>
            <p:cNvPr id="17432" name="Group 6"/>
            <p:cNvGrpSpPr>
              <a:grpSpLocks/>
            </p:cNvGrpSpPr>
            <p:nvPr/>
          </p:nvGrpSpPr>
          <p:grpSpPr bwMode="auto">
            <a:xfrm>
              <a:off x="1632" y="1248"/>
              <a:ext cx="3696" cy="192"/>
              <a:chOff x="1632" y="1248"/>
              <a:chExt cx="2976" cy="192"/>
            </a:xfrm>
          </p:grpSpPr>
          <p:sp>
            <p:nvSpPr>
              <p:cNvPr id="17433" name="Freeform 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Freeform 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12" name="Group 9"/>
          <p:cNvGrpSpPr>
            <a:grpSpLocks/>
          </p:cNvGrpSpPr>
          <p:nvPr/>
        </p:nvGrpSpPr>
        <p:grpSpPr bwMode="auto">
          <a:xfrm>
            <a:off x="152400" y="2438400"/>
            <a:ext cx="4495800" cy="1219200"/>
            <a:chOff x="96" y="1440"/>
            <a:chExt cx="2832" cy="768"/>
          </a:xfrm>
        </p:grpSpPr>
        <p:sp>
          <p:nvSpPr>
            <p:cNvPr id="17425" name="Oval 10"/>
            <p:cNvSpPr>
              <a:spLocks noChangeArrowheads="1"/>
            </p:cNvSpPr>
            <p:nvPr/>
          </p:nvSpPr>
          <p:spPr bwMode="auto">
            <a:xfrm>
              <a:off x="96" y="1440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Object-Oriented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26" name="Text Box 11"/>
            <p:cNvSpPr txBox="1">
              <a:spLocks noChangeArrowheads="1"/>
            </p:cNvSpPr>
            <p:nvPr/>
          </p:nvSpPr>
          <p:spPr bwMode="auto">
            <a:xfrm>
              <a:off x="1536" y="1440"/>
              <a:ext cx="13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Abstract data types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Encapsulation 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Inheritance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Dynamic binding</a:t>
              </a:r>
            </a:p>
          </p:txBody>
        </p:sp>
        <p:grpSp>
          <p:nvGrpSpPr>
            <p:cNvPr id="17427" name="Group 12"/>
            <p:cNvGrpSpPr>
              <a:grpSpLocks/>
            </p:cNvGrpSpPr>
            <p:nvPr/>
          </p:nvGrpSpPr>
          <p:grpSpPr bwMode="auto">
            <a:xfrm rot="-5400000">
              <a:off x="1128" y="1800"/>
              <a:ext cx="624" cy="96"/>
              <a:chOff x="1632" y="1248"/>
              <a:chExt cx="2976" cy="192"/>
            </a:xfrm>
          </p:grpSpPr>
          <p:sp>
            <p:nvSpPr>
              <p:cNvPr id="17428" name="Freeform 13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Freeform 14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2400" y="3838575"/>
            <a:ext cx="4419600" cy="1266825"/>
            <a:chOff x="96" y="2322"/>
            <a:chExt cx="2784" cy="798"/>
          </a:xfrm>
        </p:grpSpPr>
        <p:sp>
          <p:nvSpPr>
            <p:cNvPr id="17420" name="Oval 16"/>
            <p:cNvSpPr>
              <a:spLocks noChangeArrowheads="1"/>
            </p:cNvSpPr>
            <p:nvPr/>
          </p:nvSpPr>
          <p:spPr bwMode="auto">
            <a:xfrm>
              <a:off x="96" y="2352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Functional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21" name="Text Box 17"/>
            <p:cNvSpPr txBox="1">
              <a:spLocks noChangeArrowheads="1"/>
            </p:cNvSpPr>
            <p:nvPr/>
          </p:nvSpPr>
          <p:spPr bwMode="auto">
            <a:xfrm>
              <a:off x="1536" y="2322"/>
              <a:ext cx="13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Stateless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Side-effect free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Enforced modular design</a:t>
              </a:r>
            </a:p>
          </p:txBody>
        </p:sp>
        <p:grpSp>
          <p:nvGrpSpPr>
            <p:cNvPr id="17422" name="Group 18"/>
            <p:cNvGrpSpPr>
              <a:grpSpLocks/>
            </p:cNvGrpSpPr>
            <p:nvPr/>
          </p:nvGrpSpPr>
          <p:grpSpPr bwMode="auto">
            <a:xfrm rot="-5400000">
              <a:off x="1128" y="2664"/>
              <a:ext cx="624" cy="96"/>
              <a:chOff x="1632" y="1248"/>
              <a:chExt cx="2976" cy="192"/>
            </a:xfrm>
          </p:grpSpPr>
          <p:sp>
            <p:nvSpPr>
              <p:cNvPr id="17423" name="Freeform 19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Freeform 20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52400" y="5257800"/>
            <a:ext cx="4648200" cy="1219200"/>
            <a:chOff x="96" y="3216"/>
            <a:chExt cx="2928" cy="768"/>
          </a:xfrm>
        </p:grpSpPr>
        <p:sp>
          <p:nvSpPr>
            <p:cNvPr id="17415" name="Oval 22"/>
            <p:cNvSpPr>
              <a:spLocks noChangeArrowheads="1"/>
            </p:cNvSpPr>
            <p:nvPr/>
          </p:nvSpPr>
          <p:spPr bwMode="auto">
            <a:xfrm>
              <a:off x="96" y="3216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Logic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16" name="Text Box 23"/>
            <p:cNvSpPr txBox="1">
              <a:spLocks noChangeArrowheads="1"/>
            </p:cNvSpPr>
            <p:nvPr/>
          </p:nvSpPr>
          <p:spPr bwMode="auto">
            <a:xfrm>
              <a:off x="1536" y="3234"/>
              <a:ext cx="148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Database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Relations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Query and matching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Reasoning</a:t>
              </a:r>
            </a:p>
          </p:txBody>
        </p:sp>
        <p:grpSp>
          <p:nvGrpSpPr>
            <p:cNvPr id="17417" name="Group 24"/>
            <p:cNvGrpSpPr>
              <a:grpSpLocks/>
            </p:cNvGrpSpPr>
            <p:nvPr/>
          </p:nvGrpSpPr>
          <p:grpSpPr bwMode="auto">
            <a:xfrm rot="-5400000">
              <a:off x="1128" y="3576"/>
              <a:ext cx="624" cy="96"/>
              <a:chOff x="1632" y="1248"/>
              <a:chExt cx="2976" cy="192"/>
            </a:xfrm>
          </p:grpSpPr>
          <p:sp>
            <p:nvSpPr>
              <p:cNvPr id="17418" name="Freeform 25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Freeform 26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9263" y="481806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Static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00200" y="4572000"/>
            <a:ext cx="2895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000">
                <a:cs typeface="Arial" pitchFamily="34" charset="0"/>
              </a:rPr>
              <a:t>WWW (Web 1.0)</a:t>
            </a:r>
          </a:p>
          <a:p>
            <a:r>
              <a:rPr lang="en-US" sz="2000">
                <a:cs typeface="Arial" pitchFamily="34" charset="0"/>
              </a:rPr>
              <a:t>URI, HTML, HTTP</a:t>
            </a:r>
          </a:p>
        </p:txBody>
      </p: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5257800" y="4508500"/>
            <a:ext cx="29194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000">
                <a:solidFill>
                  <a:schemeClr val="tx2"/>
                </a:solidFill>
                <a:cs typeface="Arial" pitchFamily="34" charset="0"/>
              </a:rPr>
              <a:t>Semantics-based</a:t>
            </a:r>
          </a:p>
          <a:p>
            <a:r>
              <a:rPr lang="en-US" sz="3000">
                <a:solidFill>
                  <a:schemeClr val="tx2"/>
                </a:solidFill>
                <a:cs typeface="Arial" pitchFamily="34" charset="0"/>
              </a:rPr>
              <a:t> Web 3.0</a:t>
            </a:r>
          </a:p>
          <a:p>
            <a:r>
              <a:rPr lang="en-US" sz="2000">
                <a:cs typeface="Arial" pitchFamily="34" charset="0"/>
              </a:rPr>
              <a:t>RDF, RDFS, OWL</a:t>
            </a:r>
          </a:p>
        </p:txBody>
      </p:sp>
      <p:sp>
        <p:nvSpPr>
          <p:cNvPr id="18437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de-DE" sz="2800" smtClean="0"/>
              <a:t>WEB-based Computing:</a:t>
            </a:r>
            <a:br>
              <a:rPr lang="de-DE" sz="2800" smtClean="0"/>
            </a:br>
            <a:r>
              <a:rPr lang="de-DE" sz="2800" smtClean="0"/>
              <a:t>Web 2.0,  Web 3.0, and Cloud Computing</a:t>
            </a:r>
          </a:p>
        </p:txBody>
      </p:sp>
      <p:cxnSp>
        <p:nvCxnSpPr>
          <p:cNvPr id="18438" name="Straight Arrow Connector 17"/>
          <p:cNvCxnSpPr>
            <a:cxnSpLocks noChangeShapeType="1"/>
          </p:cNvCxnSpPr>
          <p:nvPr/>
        </p:nvCxnSpPr>
        <p:spPr bwMode="auto">
          <a:xfrm>
            <a:off x="1522413" y="5791200"/>
            <a:ext cx="7240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-307181" y="3963194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Striped Right Arrow 24"/>
          <p:cNvSpPr/>
          <p:nvPr/>
        </p:nvSpPr>
        <p:spPr bwMode="auto">
          <a:xfrm>
            <a:off x="4419600" y="4800600"/>
            <a:ext cx="685800" cy="609600"/>
          </a:xfrm>
          <a:prstGeom prst="striped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Striped Right Arrow 25"/>
          <p:cNvSpPr/>
          <p:nvPr/>
        </p:nvSpPr>
        <p:spPr bwMode="auto">
          <a:xfrm>
            <a:off x="5105400" y="2133600"/>
            <a:ext cx="685800" cy="609600"/>
          </a:xfrm>
          <a:prstGeom prst="stripedRight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" y="2057400"/>
            <a:ext cx="4884738" cy="1981200"/>
            <a:chOff x="76200" y="2057400"/>
            <a:chExt cx="4884085" cy="1981202"/>
          </a:xfrm>
        </p:grpSpPr>
        <p:sp>
          <p:nvSpPr>
            <p:cNvPr id="18447" name="Text Box 13"/>
            <p:cNvSpPr txBox="1">
              <a:spLocks noChangeArrowheads="1"/>
            </p:cNvSpPr>
            <p:nvPr/>
          </p:nvSpPr>
          <p:spPr bwMode="auto">
            <a:xfrm>
              <a:off x="76200" y="2171700"/>
              <a:ext cx="1370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cs typeface="Arial" pitchFamily="34" charset="0"/>
                </a:rPr>
                <a:t>Dynamic</a:t>
              </a:r>
            </a:p>
          </p:txBody>
        </p:sp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660525" y="2057400"/>
              <a:ext cx="329976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000" dirty="0">
                  <a:solidFill>
                    <a:schemeClr val="tx2"/>
                  </a:solidFill>
                  <a:cs typeface="Arial" pitchFamily="34" charset="0"/>
                </a:rPr>
                <a:t>SOC-based Web 2.0</a:t>
              </a:r>
            </a:p>
            <a:p>
              <a:r>
                <a:rPr lang="en-US" sz="2000" dirty="0">
                  <a:cs typeface="Arial" pitchFamily="34" charset="0"/>
                </a:rPr>
                <a:t>UDDI, WSDL, SOAP</a:t>
              </a:r>
            </a:p>
          </p:txBody>
        </p:sp>
        <p:sp>
          <p:nvSpPr>
            <p:cNvPr id="27" name="Striped Right Arrow 26"/>
            <p:cNvSpPr/>
            <p:nvPr/>
          </p:nvSpPr>
          <p:spPr bwMode="auto">
            <a:xfrm rot="16200000">
              <a:off x="2018994" y="3390942"/>
              <a:ext cx="685801" cy="609519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" name="Striped Right Arrow 27"/>
          <p:cNvSpPr/>
          <p:nvPr/>
        </p:nvSpPr>
        <p:spPr bwMode="auto">
          <a:xfrm rot="16200000">
            <a:off x="6462713" y="3771900"/>
            <a:ext cx="685800" cy="609600"/>
          </a:xfrm>
          <a:prstGeom prst="stripedRight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Text Box 2"/>
          <p:cNvSpPr txBox="1">
            <a:spLocks noChangeArrowheads="1"/>
          </p:cNvSpPr>
          <p:nvPr/>
        </p:nvSpPr>
        <p:spPr bwMode="auto">
          <a:xfrm>
            <a:off x="1905000" y="5867400"/>
            <a:ext cx="109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Syntax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096000" y="5867400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Semantics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543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5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The Structure of Programs</a:t>
            </a:r>
          </a:p>
        </p:txBody>
      </p:sp>
      <p:sp>
        <p:nvSpPr>
          <p:cNvPr id="111708" name="Rectangle 92"/>
          <p:cNvSpPr>
            <a:spLocks noChangeArrowheads="1"/>
          </p:cNvSpPr>
          <p:nvPr/>
        </p:nvSpPr>
        <p:spPr bwMode="auto">
          <a:xfrm>
            <a:off x="644525" y="1676400"/>
            <a:ext cx="78898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Different levels of analyses: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lexical:  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begin … end, { ... }, 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syntactic: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if … then … else …, switch, for ... do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contextual: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variable, type, name, initialization, etc.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semantic: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meaning and behavior of a program</a:t>
            </a:r>
            <a:endParaRPr lang="en-US" sz="3000"/>
          </a:p>
        </p:txBody>
      </p:sp>
      <p:sp>
        <p:nvSpPr>
          <p:cNvPr id="19460" name="Rectangle 93"/>
          <p:cNvSpPr>
            <a:spLocks noChangeArrowheads="1"/>
          </p:cNvSpPr>
          <p:nvPr/>
        </p:nvSpPr>
        <p:spPr bwMode="auto">
          <a:xfrm>
            <a:off x="533400" y="914400"/>
            <a:ext cx="8612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How do we express programs, and what do they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Lexical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Identifiers</a:t>
            </a:r>
            <a:r>
              <a:rPr lang="en-US" sz="2800">
                <a:cs typeface="Times New Roman" pitchFamily="18" charset="0"/>
              </a:rPr>
              <a:t>: Names (programmer chosen) of objects of interest (variables, procedure names etc). 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Issues: length, case sensitivity, allowable characters, special rules.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Keywords</a:t>
            </a:r>
            <a:r>
              <a:rPr lang="en-US" sz="2800">
                <a:cs typeface="Times New Roman" pitchFamily="18" charset="0"/>
              </a:rPr>
              <a:t>: names reserved by the language designer: if, then, switch, int, float, char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Operators</a:t>
            </a:r>
            <a:r>
              <a:rPr lang="en-US" sz="2800">
                <a:cs typeface="Times New Roman" pitchFamily="18" charset="0"/>
              </a:rPr>
              <a:t>:  +, *, &lt;&lt;, &gt;=, !, &amp;&amp;, ||, 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Separators</a:t>
            </a:r>
            <a:r>
              <a:rPr lang="en-US" sz="2800">
                <a:cs typeface="Times New Roman" pitchFamily="18" charset="0"/>
              </a:rPr>
              <a:t>: , ; . ( ) etc.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Literals</a:t>
            </a:r>
            <a:r>
              <a:rPr lang="en-US" sz="2800">
                <a:cs typeface="Times New Roman" pitchFamily="18" charset="0"/>
              </a:rPr>
              <a:t>: numbers, characters, strings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Comments</a:t>
            </a:r>
            <a:r>
              <a:rPr lang="en-US" sz="2800">
                <a:cs typeface="Times New Roman" pitchFamily="18" charset="0"/>
              </a:rPr>
              <a:t>: /* ... */,  // ...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>
                <a:cs typeface="Times New Roman" pitchFamily="18" charset="0"/>
              </a:rPr>
              <a:t>Layout, space</a:t>
            </a:r>
            <a:r>
              <a:rPr lang="en-US" sz="2800">
                <a:cs typeface="Times New Roman" pitchFamily="18" charset="0"/>
              </a:rPr>
              <a:t>: some languages are of free format, 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some not.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09600" y="814388"/>
            <a:ext cx="77882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/>
              <a:t>Lexical symbols, units, tokens: basic building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644525" y="806450"/>
            <a:ext cx="79660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Syntax</a:t>
            </a:r>
            <a:r>
              <a:rPr lang="en-US" sz="3000" dirty="0">
                <a:cs typeface="Times New Roman" pitchFamily="18" charset="0"/>
              </a:rPr>
              <a:t> of language describes how to put lexical units together to form sentences/statements.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In the late 1950s, a concise, formal way of expressing syntax was introduced: </a:t>
            </a:r>
            <a:br>
              <a:rPr lang="en-US" sz="3000" dirty="0">
                <a:cs typeface="Times New Roman" pitchFamily="18" charset="0"/>
              </a:rPr>
            </a:br>
            <a:r>
              <a:rPr lang="en-US" sz="3000" dirty="0">
                <a:cs typeface="Times New Roman" pitchFamily="18" charset="0"/>
              </a:rPr>
              <a:t>Backus-Naur Form (BNF).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	BNF: Meta-language for describing languages, context free language: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non-terminal</a:t>
            </a:r>
            <a:r>
              <a:rPr lang="en-US" sz="3000" dirty="0">
                <a:cs typeface="Times New Roman" pitchFamily="18" charset="0"/>
              </a:rPr>
              <a:t> symbol: symbols in grammar — </a:t>
            </a:r>
            <a:r>
              <a:rPr lang="en-US" sz="3000" dirty="0" smtClean="0">
                <a:cs typeface="Times New Roman" pitchFamily="18" charset="0"/>
              </a:rPr>
              <a:t>They do not </a:t>
            </a:r>
            <a:r>
              <a:rPr lang="en-US" sz="3000" dirty="0">
                <a:cs typeface="Times New Roman" pitchFamily="18" charset="0"/>
              </a:rPr>
              <a:t>appear in final program;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terminal</a:t>
            </a:r>
            <a:r>
              <a:rPr lang="en-US" sz="3000" dirty="0">
                <a:cs typeface="Times New Roman" pitchFamily="18" charset="0"/>
              </a:rPr>
              <a:t> symbol: symbols that appear in actual </a:t>
            </a:r>
            <a:r>
              <a:rPr lang="en-US" sz="3000" dirty="0" smtClean="0">
                <a:cs typeface="Times New Roman" pitchFamily="18" charset="0"/>
              </a:rPr>
              <a:t>programs </a:t>
            </a:r>
            <a:r>
              <a:rPr lang="en-US" sz="3000" dirty="0">
                <a:cs typeface="Times New Roman" pitchFamily="18" charset="0"/>
              </a:rPr>
              <a:t>— go no further in translating from grammar</a:t>
            </a:r>
            <a:r>
              <a:rPr lang="en-US" sz="3000" dirty="0"/>
              <a:t>.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44" name="Rectangle 280"/>
          <p:cNvSpPr>
            <a:spLocks noChangeArrowheads="1"/>
          </p:cNvSpPr>
          <p:nvPr/>
        </p:nvSpPr>
        <p:spPr bwMode="auto">
          <a:xfrm>
            <a:off x="609600" y="3124200"/>
            <a:ext cx="5486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943" name="Rectangle 279"/>
          <p:cNvSpPr>
            <a:spLocks noChangeArrowheads="1"/>
          </p:cNvSpPr>
          <p:nvPr/>
        </p:nvSpPr>
        <p:spPr bwMode="auto">
          <a:xfrm>
            <a:off x="609600" y="2667000"/>
            <a:ext cx="5486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268"/>
          <p:cNvSpPr>
            <a:spLocks noChangeArrowheads="1"/>
          </p:cNvSpPr>
          <p:nvPr/>
        </p:nvSpPr>
        <p:spPr bwMode="auto">
          <a:xfrm>
            <a:off x="76200" y="0"/>
            <a:ext cx="8915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Common 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1" name="Rectangle 269"/>
          <p:cNvSpPr>
            <a:spLocks noChangeArrowheads="1"/>
          </p:cNvSpPr>
          <p:nvPr/>
        </p:nvSpPr>
        <p:spPr bwMode="auto">
          <a:xfrm>
            <a:off x="644525" y="806450"/>
            <a:ext cx="8305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There are about several thousand programming languages in use. 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How do we learn programming languages?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Learn all or as many as possible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Learn the most popular ones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Learn the concepts and paradigms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Learn a representative in each paradigm</a:t>
            </a:r>
          </a:p>
        </p:txBody>
      </p:sp>
      <p:grpSp>
        <p:nvGrpSpPr>
          <p:cNvPr id="2" name="Group 278"/>
          <p:cNvGrpSpPr>
            <a:grpSpLocks/>
          </p:cNvGrpSpPr>
          <p:nvPr/>
        </p:nvGrpSpPr>
        <p:grpSpPr bwMode="auto">
          <a:xfrm>
            <a:off x="609600" y="3733800"/>
            <a:ext cx="8382000" cy="2819400"/>
            <a:chOff x="384" y="2352"/>
            <a:chExt cx="5280" cy="1776"/>
          </a:xfrm>
        </p:grpSpPr>
        <p:sp>
          <p:nvSpPr>
            <p:cNvPr id="4103" name="Rectangle 276"/>
            <p:cNvSpPr>
              <a:spLocks noChangeArrowheads="1"/>
            </p:cNvSpPr>
            <p:nvPr/>
          </p:nvSpPr>
          <p:spPr bwMode="auto">
            <a:xfrm>
              <a:off x="432" y="2352"/>
              <a:ext cx="5232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/>
            <a:lstStyle/>
            <a:p>
              <a:pPr marL="309563" indent="-309563" defTabSz="966788">
                <a:lnSpc>
                  <a:spcPct val="12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Why do we learn concepts and paradigms?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capacity of expressing ideas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improved background for choosing appropriate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ability of learning new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ability of designing new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 smtClean="0">
                  <a:cs typeface="Times New Roman" pitchFamily="18" charset="0"/>
                </a:rPr>
                <a:t>better </a:t>
              </a:r>
              <a:r>
                <a:rPr lang="en-US" dirty="0">
                  <a:cs typeface="Times New Roman" pitchFamily="18" charset="0"/>
                </a:rPr>
                <a:t>command of </a:t>
              </a:r>
              <a:r>
                <a:rPr lang="en-US" dirty="0" smtClean="0">
                  <a:cs typeface="Times New Roman" pitchFamily="18" charset="0"/>
                </a:rPr>
                <a:t>languages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4104" name="Line 277"/>
            <p:cNvSpPr>
              <a:spLocks noChangeShapeType="1"/>
            </p:cNvSpPr>
            <p:nvPr/>
          </p:nvSpPr>
          <p:spPr bwMode="auto">
            <a:xfrm>
              <a:off x="384" y="2352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44" grpId="0" animBg="1"/>
      <p:bldP spid="1139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565150" y="685800"/>
            <a:ext cx="8807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Example: Define a Very Simple Language (VSL)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&lt;sentence&gt;	::= &lt;subject&gt; &lt;verb&gt; &lt;object&gt;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&lt;subject&gt;	::= &lt;adjective&gt; &lt;noun&gt;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&lt;adjective&gt;	::= &lt;adjective&gt; | &lt;adjective&gt; &lt;adjective&gt;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&lt;object&gt;	::= &lt;subject&gt;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&lt;noun&gt;	::= </a:t>
            </a:r>
            <a:r>
              <a:rPr lang="en-US" sz="2600" b="1" dirty="0">
                <a:cs typeface="Times New Roman" pitchFamily="18" charset="0"/>
              </a:rPr>
              <a:t>table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horse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computer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&lt;adjective&gt;	::= </a:t>
            </a:r>
            <a:r>
              <a:rPr lang="en-US" sz="2600" b="1" dirty="0">
                <a:cs typeface="Times New Roman" pitchFamily="18" charset="0"/>
              </a:rPr>
              <a:t>big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fast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good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high</a:t>
            </a:r>
            <a:endParaRPr lang="en-US" sz="26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cs typeface="Times New Roman" pitchFamily="18" charset="0"/>
              </a:rPr>
              <a:t>&lt;verb&gt;		::= </a:t>
            </a:r>
            <a:r>
              <a:rPr lang="en-US" sz="2600" b="1" dirty="0">
                <a:cs typeface="Times New Roman" pitchFamily="18" charset="0"/>
              </a:rPr>
              <a:t>is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makes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solidFill>
                  <a:srgbClr val="0000FF"/>
                </a:solidFill>
                <a:cs typeface="Times New Roman" pitchFamily="18" charset="0"/>
              </a:rPr>
              <a:t>&lt;sentence&gt;	::= &lt;verb&gt; &lt;subject&gt; &lt;object</a:t>
            </a:r>
            <a:r>
              <a:rPr lang="en-US" sz="2600" dirty="0" smtClean="0">
                <a:solidFill>
                  <a:srgbClr val="0000FF"/>
                </a:solidFill>
                <a:cs typeface="Times New Roman" pitchFamily="18" charset="0"/>
              </a:rPr>
              <a:t>&gt; </a:t>
            </a:r>
            <a:r>
              <a:rPr lang="en-US" sz="2600" b="1" dirty="0" smtClean="0">
                <a:solidFill>
                  <a:srgbClr val="0000FF"/>
                </a:solidFill>
                <a:cs typeface="Times New Roman" pitchFamily="18" charset="0"/>
              </a:rPr>
              <a:t>?</a:t>
            </a:r>
            <a:endParaRPr lang="en-US" sz="2600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endParaRPr lang="en-US" sz="2600" b="1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endParaRPr lang="en-US" sz="26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solidFill>
                  <a:schemeClr val="accent2"/>
                </a:solidFill>
                <a:cs typeface="Times New Roman" pitchFamily="18" charset="0"/>
              </a:rPr>
              <a:t>	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4876800" y="4816853"/>
            <a:ext cx="0" cy="158394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943600" y="1498600"/>
            <a:ext cx="1365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| &lt;noun&gt;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4688" y="4743450"/>
            <a:ext cx="3522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fast big high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horse is good </a:t>
            </a:r>
          </a:p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big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high table is good table</a:t>
            </a:r>
          </a:p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high is computer</a:t>
            </a:r>
          </a:p>
          <a:p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h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orse eats grass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80038" y="4757738"/>
            <a:ext cx="3087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4188" indent="-484188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table makes horse 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fast table is high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is fast computer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good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is fast computer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good? 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30750" y="2362200"/>
            <a:ext cx="19129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| &lt;adjective&gt;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150535" grpId="1"/>
      <p:bldP spid="150535" grpId="2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44525" y="685800"/>
            <a:ext cx="83058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Example: Define a Very Simple Programming Language (VSPL)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&lt;char&gt; 	::= 	</a:t>
            </a:r>
            <a:r>
              <a:rPr lang="en-US" b="1" dirty="0">
                <a:latin typeface="Times" charset="0"/>
                <a:cs typeface="Times New Roman" pitchFamily="18" charset="0"/>
              </a:rPr>
              <a:t>a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b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c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…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z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0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1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 ...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9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&lt;operator&gt; 	::= 	</a:t>
            </a:r>
            <a:r>
              <a:rPr lang="en-US" b="1" dirty="0">
                <a:latin typeface="Times" charset="0"/>
                <a:cs typeface="Times New Roman" pitchFamily="18" charset="0"/>
              </a:rPr>
              <a:t>+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-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*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/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%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&lt;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&gt;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==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</a:t>
            </a:r>
            <a:r>
              <a:rPr lang="en-US" b="1" dirty="0">
                <a:latin typeface="Times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</a:t>
            </a:r>
            <a:r>
              <a:rPr lang="en-US" b="1" dirty="0">
                <a:latin typeface="Times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endParaRPr lang="en-US" b="1" dirty="0">
              <a:latin typeface="Times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&lt;variable&gt; 	::= 	&lt;char&gt; | &lt;char&gt; &lt; variable&gt;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 expr &gt; 	::= 	&lt; variable&gt; &lt;operator&gt;&lt;variable&gt;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			| </a:t>
            </a:r>
            <a:r>
              <a:rPr lang="en-US" b="1" dirty="0">
                <a:latin typeface="Times" charset="0"/>
                <a:cs typeface="Times New Roman" pitchFamily="18" charset="0"/>
              </a:rPr>
              <a:t>(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 </a:t>
            </a:r>
            <a:r>
              <a:rPr lang="en-US" b="1" dirty="0">
                <a:latin typeface="Times" charset="0"/>
                <a:cs typeface="Times New Roman" pitchFamily="18" charset="0"/>
              </a:rPr>
              <a:t>)</a:t>
            </a:r>
            <a:r>
              <a:rPr lang="en-US" dirty="0">
                <a:latin typeface="Times" charset="0"/>
                <a:cs typeface="Times New Roman" pitchFamily="18" charset="0"/>
              </a:rPr>
              <a:t> &lt;operator&gt; </a:t>
            </a:r>
            <a:r>
              <a:rPr lang="en-US" b="1" dirty="0">
                <a:latin typeface="Times" charset="0"/>
                <a:cs typeface="Times New Roman" pitchFamily="18" charset="0"/>
              </a:rPr>
              <a:t>(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 </a:t>
            </a:r>
            <a:r>
              <a:rPr lang="en-US" b="1" dirty="0">
                <a:latin typeface="Times" charset="0"/>
                <a:cs typeface="Times New Roman" pitchFamily="18" charset="0"/>
              </a:rPr>
              <a:t>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&lt;assign&gt; 	::= 	&lt; variable&gt; </a:t>
            </a:r>
            <a:r>
              <a:rPr lang="en-US" b="1" dirty="0">
                <a:latin typeface="Times" charset="0"/>
                <a:cs typeface="Times New Roman" pitchFamily="18" charset="0"/>
              </a:rPr>
              <a:t>=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</a:t>
            </a:r>
            <a:r>
              <a:rPr lang="en-US" b="1" dirty="0">
                <a:latin typeface="Times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&lt;statements&gt;	::= 	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&lt;</a:t>
            </a:r>
            <a:r>
              <a:rPr lang="en-US" dirty="0">
                <a:latin typeface="Times" charset="0"/>
                <a:cs typeface="Times New Roman" pitchFamily="18" charset="0"/>
              </a:rPr>
              <a:t>assign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&gt; </a:t>
            </a:r>
            <a:r>
              <a:rPr lang="en-US" dirty="0">
                <a:latin typeface="Times" charset="0"/>
                <a:cs typeface="Times New Roman" pitchFamily="18" charset="0"/>
              </a:rPr>
              <a:t>| &lt;assign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&gt; </a:t>
            </a:r>
            <a:r>
              <a:rPr lang="en-US" dirty="0">
                <a:latin typeface="Times" charset="0"/>
                <a:cs typeface="Times New Roman" pitchFamily="18" charset="0"/>
              </a:rPr>
              <a:t>&lt;statements&gt;</a:t>
            </a:r>
          </a:p>
          <a:p>
            <a:pPr marL="484188" indent="-484188" algn="just" defTabSz="966788">
              <a:lnSpc>
                <a:spcPct val="15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Which are valid?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2sum = 2+3;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sum4 = (a1 + a2) * (3b % 4*b);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3p4rd2 = ((1a + a2) * (b3 % b4)) / (c7 - c8);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err="1">
                <a:latin typeface="Times" charset="0"/>
                <a:cs typeface="Times New Roman" pitchFamily="18" charset="0"/>
              </a:rPr>
              <a:t>foo_bar</a:t>
            </a:r>
            <a:r>
              <a:rPr lang="en-US" dirty="0">
                <a:latin typeface="Times" charset="0"/>
                <a:cs typeface="Times New Roman" pitchFamily="18" charset="0"/>
              </a:rPr>
              <a:t> = (a1 + a2 - b3 - b4);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(a1 / a2) = (c3 - c4);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644525" y="800100"/>
            <a:ext cx="83058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A language can </a:t>
            </a:r>
            <a:r>
              <a:rPr lang="en-US" sz="3000">
                <a:solidFill>
                  <a:srgbClr val="0000FF"/>
                </a:solidFill>
                <a:cs typeface="Times New Roman" pitchFamily="18" charset="0"/>
              </a:rPr>
              <a:t>also</a:t>
            </a:r>
            <a:r>
              <a:rPr lang="en-US" sz="3000">
                <a:cs typeface="Times New Roman" pitchFamily="18" charset="0"/>
              </a:rPr>
              <a:t> be defined by a </a:t>
            </a:r>
            <a:r>
              <a:rPr lang="en-US" sz="3000">
                <a:solidFill>
                  <a:schemeClr val="accent2"/>
                </a:solidFill>
                <a:cs typeface="Times New Roman" pitchFamily="18" charset="0"/>
              </a:rPr>
              <a:t>syntax graph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  <p:sp>
        <p:nvSpPr>
          <p:cNvPr id="24580" name="Text Box 96"/>
          <p:cNvSpPr txBox="1">
            <a:spLocks noChangeArrowheads="1"/>
          </p:cNvSpPr>
          <p:nvPr/>
        </p:nvSpPr>
        <p:spPr bwMode="auto">
          <a:xfrm>
            <a:off x="869950" y="1546225"/>
            <a:ext cx="3028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/>
              <a:t>if</a:t>
            </a:r>
            <a:r>
              <a:rPr lang="en-US" sz="2100"/>
              <a:t> (condition) </a:t>
            </a:r>
            <a:r>
              <a:rPr lang="en-US" sz="2100">
                <a:sym typeface="Symbol" pitchFamily="18" charset="2"/>
              </a:rPr>
              <a:t>statements </a:t>
            </a:r>
            <a:r>
              <a:rPr lang="en-US" sz="2100" b="1">
                <a:sym typeface="Symbol" pitchFamily="18" charset="2"/>
              </a:rPr>
              <a:t>; </a:t>
            </a:r>
            <a:endParaRPr lang="en-US" sz="2100" b="1"/>
          </a:p>
        </p:txBody>
      </p:sp>
      <p:sp>
        <p:nvSpPr>
          <p:cNvPr id="24581" name="Line 97"/>
          <p:cNvSpPr>
            <a:spLocks noChangeShapeType="1"/>
          </p:cNvSpPr>
          <p:nvPr/>
        </p:nvSpPr>
        <p:spPr bwMode="auto">
          <a:xfrm>
            <a:off x="484188" y="177323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98"/>
          <p:cNvSpPr>
            <a:spLocks noChangeShapeType="1"/>
          </p:cNvSpPr>
          <p:nvPr/>
        </p:nvSpPr>
        <p:spPr bwMode="auto">
          <a:xfrm flipV="1">
            <a:off x="3789363" y="1773238"/>
            <a:ext cx="290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Rectangle 99"/>
          <p:cNvSpPr>
            <a:spLocks noChangeArrowheads="1"/>
          </p:cNvSpPr>
          <p:nvPr/>
        </p:nvSpPr>
        <p:spPr bwMode="auto">
          <a:xfrm>
            <a:off x="4273550" y="1935163"/>
            <a:ext cx="1960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/>
          <a:p>
            <a:pPr defTabSz="966788"/>
            <a:r>
              <a:rPr lang="en-US" sz="2100" b="1">
                <a:sym typeface="Symbol" pitchFamily="18" charset="2"/>
              </a:rPr>
              <a:t>else</a:t>
            </a:r>
            <a:r>
              <a:rPr lang="en-US" sz="2100">
                <a:sym typeface="Symbol" pitchFamily="18" charset="2"/>
              </a:rPr>
              <a:t> statements </a:t>
            </a:r>
            <a:r>
              <a:rPr lang="en-US" sz="2100" b="1">
                <a:sym typeface="Symbol" pitchFamily="18" charset="2"/>
              </a:rPr>
              <a:t>;</a:t>
            </a:r>
          </a:p>
        </p:txBody>
      </p:sp>
      <p:sp>
        <p:nvSpPr>
          <p:cNvPr id="24584" name="Line 100"/>
          <p:cNvSpPr>
            <a:spLocks noChangeShapeType="1"/>
          </p:cNvSpPr>
          <p:nvPr/>
        </p:nvSpPr>
        <p:spPr bwMode="auto">
          <a:xfrm>
            <a:off x="4113213" y="177323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1"/>
          <p:cNvSpPr>
            <a:spLocks noChangeShapeType="1"/>
          </p:cNvSpPr>
          <p:nvPr/>
        </p:nvSpPr>
        <p:spPr bwMode="auto">
          <a:xfrm>
            <a:off x="4113213" y="2176463"/>
            <a:ext cx="16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2"/>
          <p:cNvSpPr>
            <a:spLocks noChangeShapeType="1"/>
          </p:cNvSpPr>
          <p:nvPr/>
        </p:nvSpPr>
        <p:spPr bwMode="auto">
          <a:xfrm>
            <a:off x="6127750" y="2176463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03"/>
          <p:cNvSpPr>
            <a:spLocks noChangeShapeType="1"/>
          </p:cNvSpPr>
          <p:nvPr/>
        </p:nvSpPr>
        <p:spPr bwMode="auto">
          <a:xfrm flipV="1">
            <a:off x="6289675" y="177323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09"/>
          <p:cNvSpPr txBox="1">
            <a:spLocks noChangeArrowheads="1"/>
          </p:cNvSpPr>
          <p:nvPr/>
        </p:nvSpPr>
        <p:spPr bwMode="auto">
          <a:xfrm>
            <a:off x="725488" y="2209800"/>
            <a:ext cx="4173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>
                <a:latin typeface="Arial" pitchFamily="34" charset="0"/>
              </a:rPr>
              <a:t>if</a:t>
            </a:r>
            <a:r>
              <a:rPr lang="en-US" sz="2100">
                <a:latin typeface="Arial" pitchFamily="34" charset="0"/>
              </a:rPr>
              <a:t> (a &lt; 0) </a:t>
            </a:r>
            <a:r>
              <a:rPr lang="en-US" sz="2100" b="1">
                <a:latin typeface="Arial" pitchFamily="34" charset="0"/>
              </a:rPr>
              <a:t>return</a:t>
            </a:r>
            <a:r>
              <a:rPr lang="en-US" sz="2100">
                <a:latin typeface="Arial" pitchFamily="34" charset="0"/>
              </a:rPr>
              <a:t> -a;</a:t>
            </a:r>
          </a:p>
          <a:p>
            <a:pPr>
              <a:lnSpc>
                <a:spcPct val="140000"/>
              </a:lnSpc>
            </a:pPr>
            <a:r>
              <a:rPr lang="en-US" sz="2100" b="1">
                <a:latin typeface="Arial" pitchFamily="34" charset="0"/>
              </a:rPr>
              <a:t>if</a:t>
            </a:r>
            <a:r>
              <a:rPr lang="en-US" sz="2100">
                <a:latin typeface="Arial" pitchFamily="34" charset="0"/>
              </a:rPr>
              <a:t> (a &lt; 0) </a:t>
            </a:r>
            <a:r>
              <a:rPr lang="en-US" sz="2100" b="1">
                <a:latin typeface="Arial" pitchFamily="34" charset="0"/>
              </a:rPr>
              <a:t>return</a:t>
            </a:r>
            <a:r>
              <a:rPr lang="en-US" sz="2100">
                <a:latin typeface="Arial" pitchFamily="34" charset="0"/>
              </a:rPr>
              <a:t> -a; </a:t>
            </a:r>
            <a:r>
              <a:rPr lang="en-US" sz="2100" b="1">
                <a:latin typeface="Arial" pitchFamily="34" charset="0"/>
              </a:rPr>
              <a:t>else return</a:t>
            </a:r>
            <a:r>
              <a:rPr lang="en-US" sz="2100">
                <a:latin typeface="Arial" pitchFamily="34" charset="0"/>
              </a:rPr>
              <a:t> a;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484188" y="3375025"/>
            <a:ext cx="8256587" cy="3025775"/>
            <a:chOff x="305" y="2016"/>
            <a:chExt cx="5201" cy="1906"/>
          </a:xfrm>
        </p:grpSpPr>
        <p:sp>
          <p:nvSpPr>
            <p:cNvPr id="24590" name="Text Box 82"/>
            <p:cNvSpPr txBox="1">
              <a:spLocks noChangeArrowheads="1"/>
            </p:cNvSpPr>
            <p:nvPr/>
          </p:nvSpPr>
          <p:spPr bwMode="auto">
            <a:xfrm>
              <a:off x="548" y="2016"/>
              <a:ext cx="304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 b="1"/>
                <a:t>switch</a:t>
              </a:r>
              <a:r>
                <a:rPr lang="en-US" sz="2100"/>
                <a:t> (expr) {      </a:t>
              </a:r>
              <a:r>
                <a:rPr lang="en-US" sz="2100" b="1">
                  <a:sym typeface="Symbol" pitchFamily="18" charset="2"/>
                </a:rPr>
                <a:t>case</a:t>
              </a:r>
              <a:r>
                <a:rPr lang="en-US" sz="2100">
                  <a:sym typeface="Symbol" pitchFamily="18" charset="2"/>
                </a:rPr>
                <a:t> value: statements ; </a:t>
              </a:r>
              <a:endParaRPr lang="en-US" sz="2100" b="1"/>
            </a:p>
          </p:txBody>
        </p:sp>
        <p:sp>
          <p:nvSpPr>
            <p:cNvPr id="24591" name="Line 83"/>
            <p:cNvSpPr>
              <a:spLocks noChangeShapeType="1"/>
            </p:cNvSpPr>
            <p:nvPr/>
          </p:nvSpPr>
          <p:spPr bwMode="auto">
            <a:xfrm>
              <a:off x="305" y="2159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Rectangle 85"/>
            <p:cNvSpPr>
              <a:spLocks noChangeArrowheads="1"/>
            </p:cNvSpPr>
            <p:nvPr/>
          </p:nvSpPr>
          <p:spPr bwMode="auto">
            <a:xfrm>
              <a:off x="3657" y="2261"/>
              <a:ext cx="14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/>
            <a:p>
              <a:pPr defTabSz="966788"/>
              <a:r>
                <a:rPr lang="en-US" sz="2100" b="1">
                  <a:sym typeface="Symbol" pitchFamily="18" charset="2"/>
                </a:rPr>
                <a:t>default</a:t>
              </a:r>
              <a:r>
                <a:rPr lang="en-US" sz="2100">
                  <a:sym typeface="Symbol" pitchFamily="18" charset="2"/>
                </a:rPr>
                <a:t>: statements;</a:t>
              </a:r>
            </a:p>
          </p:txBody>
        </p:sp>
        <p:sp>
          <p:nvSpPr>
            <p:cNvPr id="24593" name="Line 86"/>
            <p:cNvSpPr>
              <a:spLocks noChangeShapeType="1"/>
            </p:cNvSpPr>
            <p:nvPr/>
          </p:nvSpPr>
          <p:spPr bwMode="auto">
            <a:xfrm>
              <a:off x="3556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87"/>
            <p:cNvSpPr>
              <a:spLocks noChangeShapeType="1"/>
            </p:cNvSpPr>
            <p:nvPr/>
          </p:nvSpPr>
          <p:spPr bwMode="auto">
            <a:xfrm>
              <a:off x="3556" y="2413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88"/>
            <p:cNvSpPr>
              <a:spLocks noChangeShapeType="1"/>
            </p:cNvSpPr>
            <p:nvPr/>
          </p:nvSpPr>
          <p:spPr bwMode="auto">
            <a:xfrm>
              <a:off x="5082" y="2413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89"/>
            <p:cNvSpPr>
              <a:spLocks noChangeShapeType="1"/>
            </p:cNvSpPr>
            <p:nvPr/>
          </p:nvSpPr>
          <p:spPr bwMode="auto">
            <a:xfrm flipV="1">
              <a:off x="5184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90"/>
            <p:cNvSpPr txBox="1">
              <a:spLocks noChangeArrowheads="1"/>
            </p:cNvSpPr>
            <p:nvPr/>
          </p:nvSpPr>
          <p:spPr bwMode="auto">
            <a:xfrm>
              <a:off x="5210" y="2026"/>
              <a:ext cx="21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/>
                <a:t>}</a:t>
              </a:r>
            </a:p>
          </p:txBody>
        </p:sp>
        <p:sp>
          <p:nvSpPr>
            <p:cNvPr id="24598" name="Line 92"/>
            <p:cNvSpPr>
              <a:spLocks noChangeShapeType="1"/>
            </p:cNvSpPr>
            <p:nvPr/>
          </p:nvSpPr>
          <p:spPr bwMode="auto">
            <a:xfrm>
              <a:off x="3505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93"/>
            <p:cNvSpPr>
              <a:spLocks noChangeShapeType="1"/>
            </p:cNvSpPr>
            <p:nvPr/>
          </p:nvSpPr>
          <p:spPr bwMode="auto">
            <a:xfrm flipH="1">
              <a:off x="1727" y="2413"/>
              <a:ext cx="1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94"/>
            <p:cNvSpPr>
              <a:spLocks noChangeShapeType="1"/>
            </p:cNvSpPr>
            <p:nvPr/>
          </p:nvSpPr>
          <p:spPr bwMode="auto">
            <a:xfrm flipV="1">
              <a:off x="1727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95"/>
            <p:cNvSpPr>
              <a:spLocks noChangeShapeType="1"/>
            </p:cNvSpPr>
            <p:nvPr/>
          </p:nvSpPr>
          <p:spPr bwMode="auto">
            <a:xfrm>
              <a:off x="1676" y="2159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10"/>
            <p:cNvSpPr txBox="1">
              <a:spLocks noChangeArrowheads="1"/>
            </p:cNvSpPr>
            <p:nvPr/>
          </p:nvSpPr>
          <p:spPr bwMode="auto">
            <a:xfrm>
              <a:off x="457" y="2448"/>
              <a:ext cx="3733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 b="1">
                  <a:latin typeface="Arial" pitchFamily="34" charset="0"/>
                </a:rPr>
                <a:t>switch</a:t>
              </a:r>
              <a:r>
                <a:rPr lang="en-US" sz="2100">
                  <a:latin typeface="Arial" pitchFamily="34" charset="0"/>
                </a:rPr>
                <a:t> (ch) {</a:t>
              </a:r>
            </a:p>
            <a:p>
              <a:r>
                <a:rPr lang="en-US" sz="2100" b="1">
                  <a:latin typeface="Arial" pitchFamily="34" charset="0"/>
                </a:rPr>
                <a:t>	case</a:t>
              </a:r>
              <a:r>
                <a:rPr lang="en-US" sz="2100">
                  <a:latin typeface="Arial" pitchFamily="34" charset="0"/>
                </a:rPr>
                <a:t> '+': x = a + b; 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break;</a:t>
              </a:r>
              <a:r>
                <a:rPr lang="en-US" sz="2100">
                  <a:latin typeface="Arial" pitchFamily="34" charset="0"/>
                </a:rPr>
                <a:t> </a:t>
              </a:r>
            </a:p>
            <a:p>
              <a:r>
                <a:rPr lang="en-US" sz="2100">
                  <a:latin typeface="Arial" pitchFamily="34" charset="0"/>
                </a:rPr>
                <a:t>	</a:t>
              </a:r>
              <a:r>
                <a:rPr lang="en-US" sz="2100" b="1">
                  <a:latin typeface="Arial" pitchFamily="34" charset="0"/>
                </a:rPr>
                <a:t>case</a:t>
              </a:r>
              <a:r>
                <a:rPr lang="en-US" sz="2100">
                  <a:latin typeface="Arial" pitchFamily="34" charset="0"/>
                </a:rPr>
                <a:t> '-':  x = a - b;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  break;</a:t>
              </a:r>
              <a:r>
                <a:rPr lang="en-US" sz="2100">
                  <a:latin typeface="Arial" pitchFamily="34" charset="0"/>
                </a:rPr>
                <a:t> </a:t>
              </a:r>
            </a:p>
            <a:p>
              <a:r>
                <a:rPr lang="en-US" sz="2100">
                  <a:latin typeface="Arial" pitchFamily="34" charset="0"/>
                </a:rPr>
                <a:t>	</a:t>
              </a:r>
              <a:r>
                <a:rPr lang="en-US" sz="2100" b="1">
                  <a:latin typeface="Arial" pitchFamily="34" charset="0"/>
                </a:rPr>
                <a:t>case</a:t>
              </a:r>
              <a:r>
                <a:rPr lang="en-US" sz="2100">
                  <a:latin typeface="Arial" pitchFamily="34" charset="0"/>
                </a:rPr>
                <a:t> '*':  x = a * b;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  break;</a:t>
              </a:r>
              <a:r>
                <a:rPr lang="en-US" sz="2100">
                  <a:latin typeface="Arial" pitchFamily="34" charset="0"/>
                </a:rPr>
                <a:t> </a:t>
              </a:r>
            </a:p>
            <a:p>
              <a:r>
                <a:rPr lang="en-US" sz="2100">
                  <a:latin typeface="Arial" pitchFamily="34" charset="0"/>
                </a:rPr>
                <a:t>	</a:t>
              </a:r>
              <a:r>
                <a:rPr lang="en-US" sz="2100" b="1">
                  <a:latin typeface="Arial" pitchFamily="34" charset="0"/>
                </a:rPr>
                <a:t>case</a:t>
              </a:r>
              <a:r>
                <a:rPr lang="en-US" sz="2100">
                  <a:latin typeface="Arial" pitchFamily="34" charset="0"/>
                </a:rPr>
                <a:t> 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'</a:t>
              </a:r>
              <a:r>
                <a:rPr lang="en-US" sz="2100">
                  <a:cs typeface="Times New Roman" pitchFamily="18" charset="0"/>
                  <a:sym typeface="Symbol" pitchFamily="18" charset="2"/>
                </a:rPr>
                <a:t>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': x = a / b; x = round(x); break; </a:t>
              </a:r>
              <a:r>
                <a:rPr lang="en-US" sz="2100">
                  <a:latin typeface="Arial" pitchFamily="34" charset="0"/>
                </a:rPr>
                <a:t> </a:t>
              </a:r>
            </a:p>
            <a:p>
              <a:r>
                <a:rPr lang="en-US" sz="2100">
                  <a:latin typeface="Arial" pitchFamily="34" charset="0"/>
                </a:rPr>
                <a:t>	</a:t>
              </a:r>
              <a:r>
                <a:rPr lang="en-US" sz="2100" b="1">
                  <a:latin typeface="Arial" pitchFamily="34" charset="0"/>
                </a:rPr>
                <a:t>default</a:t>
              </a:r>
              <a:r>
                <a:rPr lang="en-US" sz="2100">
                  <a:latin typeface="Arial" pitchFamily="34" charset="0"/>
                </a:rPr>
                <a:t>: printf("invalid operator"); </a:t>
              </a:r>
              <a:r>
                <a:rPr lang="en-US" sz="2100">
                  <a:latin typeface="Arial" pitchFamily="34" charset="0"/>
                  <a:cs typeface="Times New Roman" pitchFamily="18" charset="0"/>
                </a:rPr>
                <a:t>break;</a:t>
              </a:r>
              <a:r>
                <a:rPr lang="en-US" sz="2100">
                  <a:latin typeface="Arial" pitchFamily="34" charset="0"/>
                </a:rPr>
                <a:t> </a:t>
              </a:r>
            </a:p>
            <a:p>
              <a:r>
                <a:rPr lang="en-US" sz="2100">
                  <a:latin typeface="Arial" pitchFamily="34" charset="0"/>
                </a:rPr>
                <a:t>}</a:t>
              </a:r>
            </a:p>
          </p:txBody>
        </p:sp>
        <p:sp>
          <p:nvSpPr>
            <p:cNvPr id="24603" name="Line 111"/>
            <p:cNvSpPr>
              <a:spLocks noChangeShapeType="1"/>
            </p:cNvSpPr>
            <p:nvPr/>
          </p:nvSpPr>
          <p:spPr bwMode="auto">
            <a:xfrm>
              <a:off x="3456" y="216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112"/>
            <p:cNvSpPr>
              <a:spLocks noChangeShapeType="1"/>
            </p:cNvSpPr>
            <p:nvPr/>
          </p:nvSpPr>
          <p:spPr bwMode="auto">
            <a:xfrm>
              <a:off x="5376" y="216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8016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solidFill>
                  <a:schemeClr val="accent2"/>
                </a:solidFill>
              </a:rPr>
              <a:t>What is the syntax graph of</a:t>
            </a:r>
            <a:r>
              <a:rPr lang="en-US" sz="2100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100">
                <a:solidFill>
                  <a:schemeClr val="accent2"/>
                </a:solidFill>
              </a:rPr>
              <a:t>the</a:t>
            </a:r>
            <a:r>
              <a:rPr lang="en-US" sz="2100" b="1">
                <a:solidFill>
                  <a:schemeClr val="accent2"/>
                </a:solidFill>
                <a:latin typeface="Arial" pitchFamily="34" charset="0"/>
              </a:rPr>
              <a:t> "while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</a:rPr>
              <a:t> (condition) do {statements;}</a:t>
            </a:r>
            <a:r>
              <a:rPr lang="en-US" sz="2100" b="1">
                <a:solidFill>
                  <a:schemeClr val="accent2"/>
                </a:solidFill>
                <a:latin typeface="Arial" pitchFamily="34" charset="0"/>
              </a:rPr>
              <a:t>"?</a:t>
            </a:r>
            <a:endParaRPr lang="en-US" sz="21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6711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(A)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{statements;}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14478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266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4572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7467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62000" y="2403475"/>
            <a:ext cx="6711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(B)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{statements;}</a:t>
            </a:r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14478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26670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45720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4102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74676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5486400" y="2667000"/>
            <a:ext cx="20574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762000" y="36226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(C)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14478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26670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>
            <a:off x="45720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>
            <a:off x="54102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75438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Freeform 24"/>
          <p:cNvSpPr>
            <a:spLocks/>
          </p:cNvSpPr>
          <p:nvPr/>
        </p:nvSpPr>
        <p:spPr bwMode="auto">
          <a:xfrm>
            <a:off x="4648200" y="3886200"/>
            <a:ext cx="29718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762000" y="48418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(D)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24" name="Line 26"/>
          <p:cNvSpPr>
            <a:spLocks noChangeShapeType="1"/>
          </p:cNvSpPr>
          <p:nvPr/>
        </p:nvSpPr>
        <p:spPr bwMode="auto">
          <a:xfrm>
            <a:off x="14478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6670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45720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54102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>
            <a:off x="75438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31"/>
          <p:cNvSpPr>
            <a:spLocks/>
          </p:cNvSpPr>
          <p:nvPr/>
        </p:nvSpPr>
        <p:spPr bwMode="auto">
          <a:xfrm>
            <a:off x="2743200" y="5105400"/>
            <a:ext cx="48768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762000" y="59086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(E)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>
            <a:off x="14478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>
            <a:off x="26670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5"/>
          <p:cNvSpPr>
            <a:spLocks noChangeShapeType="1"/>
          </p:cNvSpPr>
          <p:nvPr/>
        </p:nvSpPr>
        <p:spPr bwMode="auto">
          <a:xfrm>
            <a:off x="45720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6"/>
          <p:cNvSpPr>
            <a:spLocks noChangeShapeType="1"/>
          </p:cNvSpPr>
          <p:nvPr/>
        </p:nvSpPr>
        <p:spPr bwMode="auto">
          <a:xfrm>
            <a:off x="54102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75438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Freeform 38"/>
          <p:cNvSpPr>
            <a:spLocks/>
          </p:cNvSpPr>
          <p:nvPr/>
        </p:nvSpPr>
        <p:spPr bwMode="auto">
          <a:xfrm>
            <a:off x="1524000" y="6172200"/>
            <a:ext cx="60960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Program Structure: Syntactic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sz="2800" smtClean="0"/>
              <a:t>What is the syntax graph for a “for loop”?</a:t>
            </a:r>
          </a:p>
          <a:p>
            <a:r>
              <a:rPr lang="en-US" sz="2800" smtClean="0"/>
              <a:t>	for ( </a:t>
            </a:r>
            <a:r>
              <a:rPr lang="en-US" sz="2800" i="1" smtClean="0"/>
              <a:t>&lt;init-expr&gt;; &lt;test-expr&gt;; &lt;increment-expr&gt; </a:t>
            </a:r>
            <a:r>
              <a:rPr lang="en-US" sz="2800" smtClean="0"/>
              <a:t>)</a:t>
            </a:r>
          </a:p>
          <a:p>
            <a:r>
              <a:rPr lang="en-US" sz="2800" smtClean="0"/>
              <a:t>	{</a:t>
            </a:r>
          </a:p>
          <a:p>
            <a:r>
              <a:rPr lang="en-US" sz="2800" smtClean="0"/>
              <a:t> 		</a:t>
            </a:r>
            <a:r>
              <a:rPr lang="en-US" sz="2800" i="1" smtClean="0"/>
              <a:t>&lt;statements&gt; </a:t>
            </a:r>
          </a:p>
          <a:p>
            <a:r>
              <a:rPr lang="en-US" sz="2800" smtClean="0"/>
              <a:t>	}</a:t>
            </a:r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733425" y="43434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for (      </a:t>
            </a:r>
            <a:r>
              <a:rPr lang="en-US" sz="1800" i="1">
                <a:solidFill>
                  <a:srgbClr val="000000"/>
                </a:solidFill>
              </a:rPr>
              <a:t>&lt;init-expr&gt;;       &lt;test-expr&gt;;       &lt;increment-expr&gt; </a:t>
            </a:r>
            <a:r>
              <a:rPr lang="en-US" sz="1800">
                <a:solidFill>
                  <a:srgbClr val="000000"/>
                </a:solidFill>
              </a:rPr>
              <a:t>)        {</a:t>
            </a:r>
            <a:r>
              <a:rPr lang="en-US" sz="1800" i="1">
                <a:solidFill>
                  <a:srgbClr val="000000"/>
                </a:solidFill>
              </a:rPr>
              <a:t>&lt;statements&gt;</a:t>
            </a:r>
            <a:r>
              <a:rPr lang="en-US" sz="180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26629" name="Straight Arrow Connector 6"/>
          <p:cNvCxnSpPr>
            <a:cxnSpLocks noChangeShapeType="1"/>
          </p:cNvCxnSpPr>
          <p:nvPr/>
        </p:nvCxnSpPr>
        <p:spPr bwMode="auto">
          <a:xfrm>
            <a:off x="152400" y="4495800"/>
            <a:ext cx="5334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Straight Arrow Connector 7"/>
          <p:cNvCxnSpPr>
            <a:cxnSpLocks noChangeShapeType="1"/>
          </p:cNvCxnSpPr>
          <p:nvPr/>
        </p:nvCxnSpPr>
        <p:spPr bwMode="auto">
          <a:xfrm>
            <a:off x="28194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Straight Arrow Connector 9"/>
          <p:cNvCxnSpPr>
            <a:cxnSpLocks noChangeShapeType="1"/>
          </p:cNvCxnSpPr>
          <p:nvPr/>
        </p:nvCxnSpPr>
        <p:spPr bwMode="auto">
          <a:xfrm>
            <a:off x="43434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Arrow Connector 10"/>
          <p:cNvCxnSpPr>
            <a:cxnSpLocks noChangeShapeType="1"/>
          </p:cNvCxnSpPr>
          <p:nvPr/>
        </p:nvCxnSpPr>
        <p:spPr bwMode="auto">
          <a:xfrm>
            <a:off x="6591300" y="4510088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Arrow Connector 11"/>
          <p:cNvCxnSpPr>
            <a:cxnSpLocks noChangeShapeType="1"/>
          </p:cNvCxnSpPr>
          <p:nvPr/>
        </p:nvCxnSpPr>
        <p:spPr bwMode="auto">
          <a:xfrm flipV="1">
            <a:off x="8610600" y="4510088"/>
            <a:ext cx="381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20"/>
          <p:cNvCxnSpPr>
            <a:cxnSpLocks noChangeShapeType="1"/>
          </p:cNvCxnSpPr>
          <p:nvPr/>
        </p:nvCxnSpPr>
        <p:spPr bwMode="auto">
          <a:xfrm>
            <a:off x="12573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753225" y="4508500"/>
            <a:ext cx="2009775" cy="552450"/>
            <a:chOff x="6753131" y="4508626"/>
            <a:chExt cx="2009869" cy="552261"/>
          </a:xfrm>
        </p:grpSpPr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6753131" y="4508626"/>
              <a:ext cx="2009869" cy="552261"/>
            </a:xfrm>
            <a:custGeom>
              <a:avLst/>
              <a:gdLst>
                <a:gd name="T0" fmla="*/ 2009869 w 2009869"/>
                <a:gd name="T1" fmla="*/ 0 h 552261"/>
                <a:gd name="T2" fmla="*/ 2009869 w 2009869"/>
                <a:gd name="T3" fmla="*/ 552261 h 552261"/>
                <a:gd name="T4" fmla="*/ 0 w 2009869"/>
                <a:gd name="T5" fmla="*/ 552261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6" name="Straight Arrow Connector 21"/>
            <p:cNvCxnSpPr>
              <a:cxnSpLocks noChangeShapeType="1"/>
              <a:stCxn id="26645" idx="2"/>
            </p:cNvCxnSpPr>
            <p:nvPr/>
          </p:nvCxnSpPr>
          <p:spPr bwMode="auto">
            <a:xfrm flipV="1">
              <a:off x="6753131" y="4572000"/>
              <a:ext cx="0" cy="4888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476750" y="4510088"/>
            <a:ext cx="4286250" cy="703262"/>
            <a:chOff x="4476750" y="4510136"/>
            <a:chExt cx="4286250" cy="703151"/>
          </a:xfrm>
        </p:grpSpPr>
        <p:sp>
          <p:nvSpPr>
            <p:cNvPr id="26643" name="Freeform 17"/>
            <p:cNvSpPr>
              <a:spLocks/>
            </p:cNvSpPr>
            <p:nvPr/>
          </p:nvSpPr>
          <p:spPr bwMode="auto">
            <a:xfrm>
              <a:off x="4476751" y="4510136"/>
              <a:ext cx="4286249" cy="703151"/>
            </a:xfrm>
            <a:custGeom>
              <a:avLst/>
              <a:gdLst>
                <a:gd name="T0" fmla="*/ 88657605 w 2009869"/>
                <a:gd name="T1" fmla="*/ 0 h 552261"/>
                <a:gd name="T2" fmla="*/ 88657605 w 2009869"/>
                <a:gd name="T3" fmla="*/ 1847845 h 552261"/>
                <a:gd name="T4" fmla="*/ 0 w 2009869"/>
                <a:gd name="T5" fmla="*/ 1847845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4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476750" y="4600670"/>
              <a:ext cx="1" cy="61261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371600" y="4510088"/>
            <a:ext cx="7391400" cy="855662"/>
            <a:chOff x="1371600" y="4510136"/>
            <a:chExt cx="7391400" cy="855551"/>
          </a:xfrm>
        </p:grpSpPr>
        <p:sp>
          <p:nvSpPr>
            <p:cNvPr id="26641" name="Freeform 18"/>
            <p:cNvSpPr>
              <a:spLocks/>
            </p:cNvSpPr>
            <p:nvPr/>
          </p:nvSpPr>
          <p:spPr bwMode="auto">
            <a:xfrm>
              <a:off x="1371600" y="4510136"/>
              <a:ext cx="7391400" cy="855551"/>
            </a:xfrm>
            <a:custGeom>
              <a:avLst/>
              <a:gdLst>
                <a:gd name="T0" fmla="*/ 1351955881 w 2009869"/>
                <a:gd name="T1" fmla="*/ 0 h 552261"/>
                <a:gd name="T2" fmla="*/ 1351955881 w 2009869"/>
                <a:gd name="T3" fmla="*/ 4927786 h 552261"/>
                <a:gd name="T4" fmla="*/ 0 w 2009869"/>
                <a:gd name="T5" fmla="*/ 4927786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2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1381597" y="4600670"/>
              <a:ext cx="1" cy="75596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" y="4495800"/>
            <a:ext cx="8343900" cy="1022350"/>
            <a:chOff x="419100" y="4495800"/>
            <a:chExt cx="8343900" cy="1022288"/>
          </a:xfrm>
        </p:grpSpPr>
        <p:sp>
          <p:nvSpPr>
            <p:cNvPr id="26639" name="Freeform 19"/>
            <p:cNvSpPr>
              <a:spLocks/>
            </p:cNvSpPr>
            <p:nvPr/>
          </p:nvSpPr>
          <p:spPr bwMode="auto">
            <a:xfrm>
              <a:off x="419100" y="4510136"/>
              <a:ext cx="8343900" cy="1007952"/>
            </a:xfrm>
            <a:custGeom>
              <a:avLst/>
              <a:gdLst>
                <a:gd name="T0" fmla="*/ 2147483647 w 2009869"/>
                <a:gd name="T1" fmla="*/ 0 h 552261"/>
                <a:gd name="T2" fmla="*/ 2147483647 w 2009869"/>
                <a:gd name="T3" fmla="*/ 11184635 h 552261"/>
                <a:gd name="T4" fmla="*/ 0 w 2009869"/>
                <a:gd name="T5" fmla="*/ 11184635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0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421821" y="4495800"/>
              <a:ext cx="1" cy="10222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44632" y="556036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490408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10100" y="474783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63088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757" y="38817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4" grpId="0"/>
      <p:bldP spid="24" grpId="1"/>
      <p:bldP spid="25" grpId="0"/>
      <p:bldP spid="25" grpId="1"/>
      <p:bldP spid="26" grpId="0"/>
      <p:bldP spid="26" grpId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7239000" cy="1104900"/>
          </a:xfrm>
        </p:spPr>
        <p:txBody>
          <a:bodyPr/>
          <a:lstStyle/>
          <a:p>
            <a:pPr algn="ctr"/>
            <a:r>
              <a:rPr lang="en-US" dirty="0" smtClean="0"/>
              <a:t>Syntax Graph Case Study</a:t>
            </a:r>
            <a:br>
              <a:rPr lang="en-US" dirty="0" smtClean="0"/>
            </a:br>
            <a:r>
              <a:rPr lang="en-US" dirty="0" smtClean="0"/>
              <a:t>JSON (</a:t>
            </a:r>
            <a:r>
              <a:rPr lang="en-US" altLang="en-US" dirty="0"/>
              <a:t>JavaScript Object </a:t>
            </a:r>
            <a:r>
              <a:rPr lang="en-US" altLang="en-US" dirty="0" smtClean="0"/>
              <a:t>Notation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" y="304800"/>
            <a:ext cx="685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3995" y="22098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&lt;number&gt;</a:t>
            </a:r>
            <a:endParaRPr lang="en-US" sz="28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342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&lt;string&gt;</a:t>
            </a:r>
            <a:endParaRPr lang="en-US" sz="2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174604" y="3144560"/>
            <a:ext cx="146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&lt;object&gt;</a:t>
            </a:r>
            <a:endParaRPr lang="en-US" sz="2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272387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&lt;array&gt;</a:t>
            </a:r>
            <a:endParaRPr lang="en-US" sz="2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23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true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4448" y="45467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f</a:t>
            </a:r>
            <a:r>
              <a:rPr lang="en-US" sz="2800" b="1" dirty="0" smtClean="0"/>
              <a:t>alse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374" y="4963180"/>
            <a:ext cx="78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null</a:t>
            </a:r>
            <a:endParaRPr lang="en-US" sz="2800" b="1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2527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651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3365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365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365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65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365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65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365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803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803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03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03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03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03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641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600200" y="3632246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/>
              <a:t>value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716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Number and Object Format</a:t>
            </a:r>
            <a:endParaRPr lang="en-US" dirty="0"/>
          </a:p>
        </p:txBody>
      </p:sp>
      <p:cxnSp>
        <p:nvCxnSpPr>
          <p:cNvPr id="5" name="Straight Arrow Connector 4"/>
          <p:cNvCxnSpPr>
            <a:endCxn id="12" idx="1"/>
          </p:cNvCxnSpPr>
          <p:nvPr/>
        </p:nvCxnSpPr>
        <p:spPr bwMode="auto">
          <a:xfrm flipV="1">
            <a:off x="381000" y="1415028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176046" y="11841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466975" y="1410563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505200" y="1099066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4231" y="1175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3709441" y="1415258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49073" y="1419723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3929873" y="1417490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6300" y="1600200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457700" y="1421051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 rot="16200000">
            <a:off x="8165411" y="1628296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6116159" y="2019359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Freeform 36"/>
          <p:cNvSpPr/>
          <p:nvPr/>
        </p:nvSpPr>
        <p:spPr bwMode="auto">
          <a:xfrm>
            <a:off x="6315296" y="2011695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 rot="16200000">
            <a:off x="6699760" y="2091357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4925" y="207463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68684" y="1802529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7096888" y="2019359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7813" y="157440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6313452" y="1751345"/>
            <a:ext cx="590204" cy="285401"/>
            <a:chOff x="5793971" y="3753198"/>
            <a:chExt cx="590204" cy="285401"/>
          </a:xfrm>
        </p:grpSpPr>
        <p:sp>
          <p:nvSpPr>
            <p:cNvPr id="47" name="Freeform 46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0" name="Freeform 49"/>
          <p:cNvSpPr/>
          <p:nvPr/>
        </p:nvSpPr>
        <p:spPr bwMode="auto">
          <a:xfrm>
            <a:off x="687644" y="1414871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 rot="16200000">
            <a:off x="1072108" y="1473017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7273" y="146705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93354" y="1651812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&lt;digit1-9&gt;</a:t>
            </a:r>
            <a:endParaRPr lang="en-US" sz="2400" b="0" dirty="0"/>
          </a:p>
        </p:txBody>
      </p:sp>
      <p:sp>
        <p:nvSpPr>
          <p:cNvPr id="65" name="Freeform 64"/>
          <p:cNvSpPr/>
          <p:nvPr/>
        </p:nvSpPr>
        <p:spPr bwMode="auto">
          <a:xfrm>
            <a:off x="1392822" y="1431454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 rot="16200000">
            <a:off x="2889319" y="1551347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86889" y="2170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71" name="Freeform 70"/>
          <p:cNvSpPr/>
          <p:nvPr/>
        </p:nvSpPr>
        <p:spPr bwMode="auto">
          <a:xfrm>
            <a:off x="3233674" y="1896238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2547582" y="1909886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 flipV="1">
            <a:off x="3361130" y="1074465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457700" y="1573451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914900" y="1889197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914900" y="2145105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108866" y="1895033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09600" y="3359772"/>
            <a:ext cx="7848600" cy="1046637"/>
            <a:chOff x="609600" y="3622595"/>
            <a:chExt cx="7848600" cy="104663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59351" y="377760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&lt;string&gt;</a:t>
              </a:r>
              <a:endParaRPr lang="en-US" sz="2400" b="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4879" y="377760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&lt;value&gt;</a:t>
              </a:r>
              <a:endParaRPr lang="en-US" sz="2400" b="0" dirty="0"/>
            </a:p>
          </p:txBody>
        </p:sp>
        <p:cxnSp>
          <p:nvCxnSpPr>
            <p:cNvPr id="73" name="Straight Arrow Connector 72"/>
            <p:cNvCxnSpPr>
              <a:stCxn id="68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7577270" y="378102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}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Freeform 7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3768023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object </a:t>
              </a:r>
              <a:endParaRPr lang="en-US" b="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309" y="9144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number </a:t>
            </a:r>
            <a:endParaRPr lang="en-US" b="0" dirty="0"/>
          </a:p>
        </p:txBody>
      </p:sp>
      <p:sp>
        <p:nvSpPr>
          <p:cNvPr id="43" name="Rectangle 42"/>
          <p:cNvSpPr/>
          <p:nvPr/>
        </p:nvSpPr>
        <p:spPr>
          <a:xfrm>
            <a:off x="1850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Courier New" pitchFamily="49" charset="0"/>
              </a:rPr>
              <a:t>{"</a:t>
            </a:r>
            <a:r>
              <a:rPr lang="en-US" altLang="en-US" sz="2000" dirty="0" err="1">
                <a:latin typeface="Courier New" pitchFamily="49" charset="0"/>
              </a:rPr>
              <a:t>name</a:t>
            </a:r>
            <a:r>
              <a:rPr lang="en-US" altLang="en-US" sz="2000" dirty="0" err="1" smtClean="0">
                <a:latin typeface="Courier New" pitchFamily="49" charset="0"/>
              </a:rPr>
              <a:t>":</a:t>
            </a:r>
            <a:r>
              <a:rPr lang="en-US" altLang="en-US" sz="2000" dirty="0" err="1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John</a:t>
            </a:r>
            <a:r>
              <a:rPr lang="en-US" altLang="en-US" sz="2000" dirty="0" smtClean="0">
                <a:latin typeface="Courier New" pitchFamily="49" charset="0"/>
              </a:rPr>
              <a:t> Doe",</a:t>
            </a:r>
            <a:r>
              <a:rPr lang="en-US" altLang="en-US" sz="2000" dirty="0">
                <a:latin typeface="Courier New" pitchFamily="49" charset="0"/>
              </a:rPr>
              <a:t> "</a:t>
            </a:r>
            <a:r>
              <a:rPr lang="en-US" altLang="en-US" sz="2000" dirty="0" smtClean="0">
                <a:latin typeface="Courier New" pitchFamily="49" charset="0"/>
              </a:rPr>
              <a:t>age":25, "married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:true, 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University":</a:t>
            </a:r>
            <a:r>
              <a:rPr lang="en-US" altLang="en-US" sz="2000" dirty="0" err="1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ASU</a:t>
            </a:r>
            <a:r>
              <a:rPr lang="en-US" altLang="en-US" sz="2000" dirty="0" smtClean="0">
                <a:latin typeface="Courier New" pitchFamily="49" charset="0"/>
              </a:rPr>
              <a:t>", "</a:t>
            </a:r>
            <a:r>
              <a:rPr lang="en-US" altLang="en-US" sz="2000" dirty="0" err="1" smtClean="0">
                <a:latin typeface="Courier New" pitchFamily="49" charset="0"/>
              </a:rPr>
              <a:t>Graduated</a:t>
            </a:r>
            <a:r>
              <a:rPr lang="en-US" altLang="en-US" sz="2000" dirty="0" err="1">
                <a:latin typeface="Courier New" pitchFamily="49" charset="0"/>
              </a:rPr>
              <a:t>":false</a:t>
            </a:r>
            <a:r>
              <a:rPr lang="en-US" altLang="en-US" sz="2000" dirty="0">
                <a:latin typeface="Courier New" pitchFamily="49" charset="0"/>
              </a:rPr>
              <a:t>, "</a:t>
            </a:r>
            <a:r>
              <a:rPr lang="en-US" altLang="en-US" sz="2000" dirty="0" smtClean="0">
                <a:latin typeface="Courier New" pitchFamily="49" charset="0"/>
              </a:rPr>
              <a:t>Courses":{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CSE240":200,"CSE310":300,"CSE446":400, 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GPA":3.75}}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9752" y="4884003"/>
            <a:ext cx="13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Object </a:t>
            </a:r>
            <a:r>
              <a:rPr lang="en-US" b="0" dirty="0" smtClean="0"/>
              <a:t> Example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2895600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36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Array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1519468" y="14415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259351" y="11893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2520961" y="1420179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19600" y="121070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&lt;value&gt;</a:t>
            </a:r>
            <a:endParaRPr lang="en-US" sz="2400" b="0" dirty="0"/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5615761" y="1426439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577270" y="11927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]</a:t>
            </a:r>
            <a:endParaRPr lang="en-US" b="1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7853308" y="1426439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5196488" y="1441537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24698" y="1744105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</a:t>
            </a:r>
            <a:endParaRPr lang="en-US" b="1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824108" y="14415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8645" y="12308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array</a:t>
            </a:r>
            <a:endParaRPr lang="en-US" b="0" dirty="0"/>
          </a:p>
        </p:txBody>
      </p:sp>
      <p:sp>
        <p:nvSpPr>
          <p:cNvPr id="43" name="Rectangle 42"/>
          <p:cNvSpPr/>
          <p:nvPr/>
        </p:nvSpPr>
        <p:spPr>
          <a:xfrm>
            <a:off x="2514600" y="2653099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</a:t>
            </a:r>
            <a:r>
              <a:rPr lang="en-US" altLang="en-US" dirty="0" smtClean="0">
                <a:latin typeface="Courier New" pitchFamily="49" charset="0"/>
              </a:rPr>
              <a:t>"John Doe",</a:t>
            </a:r>
            <a:r>
              <a:rPr lang="en-US" altLang="en-US" dirty="0">
                <a:latin typeface="Courier New" pitchFamily="49" charset="0"/>
              </a:rPr>
              <a:t> "</a:t>
            </a:r>
            <a:r>
              <a:rPr lang="en-US" altLang="en-US" dirty="0" smtClean="0">
                <a:latin typeface="Courier New" pitchFamily="49" charset="0"/>
              </a:rPr>
              <a:t>Marry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Smith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]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6844" y="2667000"/>
            <a:ext cx="231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string</a:t>
            </a:r>
            <a:endParaRPr lang="en-US" b="0" dirty="0"/>
          </a:p>
        </p:txBody>
      </p:sp>
      <p:sp>
        <p:nvSpPr>
          <p:cNvPr id="70" name="Rectangle 69"/>
          <p:cNvSpPr/>
          <p:nvPr/>
        </p:nvSpPr>
        <p:spPr>
          <a:xfrm>
            <a:off x="2502724" y="3258096"/>
            <a:ext cx="6031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Courier New" pitchFamily="49" charset="0"/>
              </a:rPr>
              <a:t>[{"John Doe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:25}, {"Marry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:30}, 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Smith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, 20, true]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14600" y="4027944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 smtClean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 smtClean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smtClean="0">
                <a:latin typeface="Courier New" pitchFamily="49" charset="0"/>
              </a:rPr>
              <a:t>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smtClean="0">
                <a:latin typeface="Courier New" pitchFamily="49" charset="0"/>
              </a:rPr>
              <a:t>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6844" y="3124200"/>
            <a:ext cx="2183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</a:t>
            </a:r>
          </a:p>
          <a:p>
            <a:r>
              <a:rPr lang="en-US" b="0" dirty="0" smtClean="0"/>
              <a:t>mixed values</a:t>
            </a:r>
            <a:endParaRPr lang="en-US" b="0" dirty="0"/>
          </a:p>
        </p:txBody>
      </p:sp>
      <p:sp>
        <p:nvSpPr>
          <p:cNvPr id="83" name="Rectangle 82"/>
          <p:cNvSpPr/>
          <p:nvPr/>
        </p:nvSpPr>
        <p:spPr>
          <a:xfrm>
            <a:off x="228600" y="4078069"/>
            <a:ext cx="2292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arrays</a:t>
            </a:r>
            <a:endParaRPr lang="en-US" b="0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2732566" y="9144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44525" y="1122363"/>
            <a:ext cx="7966075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Contextual (Static Semantics) structure usually defines the semantics before dynamic execution, e.g.,  variable initialization and typing. Type consistency is usually checked by typing rules.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 i="1">
                <a:cs typeface="Times New Roman" pitchFamily="18" charset="0"/>
              </a:rPr>
              <a:t>	string str =  “abc”;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 i="1">
                <a:cs typeface="Times New Roman" pitchFamily="18" charset="0"/>
              </a:rPr>
              <a:t>	int i = 1 + str;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The second declaration is syntactically correct, but contextually incorrect.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Lexical, syntactic and contextual checks are done by the compiler.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Contextual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4525" y="914400"/>
            <a:ext cx="7966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Semantics describes the meaning of a program. Semantic errors cannot be detected by compiler, e.g.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 = 0;	x = 3;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y = 5;	y =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5;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z = y / x;	z = y/(y-x-2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71513" y="192088"/>
            <a:ext cx="7796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Semantic</a:t>
            </a:r>
          </a:p>
        </p:txBody>
      </p:sp>
      <p:sp>
        <p:nvSpPr>
          <p:cNvPr id="215116" name="Rectangle 76"/>
          <p:cNvSpPr>
            <a:spLocks noChangeArrowheads="1"/>
          </p:cNvSpPr>
          <p:nvPr/>
        </p:nvSpPr>
        <p:spPr bwMode="auto">
          <a:xfrm>
            <a:off x="644525" y="3429000"/>
            <a:ext cx="7966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No formal definition for imperative and OO languages.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Functional programming languages have formal semantic definition based on the mathematics used. See text section </a:t>
            </a:r>
            <a:r>
              <a:rPr lang="en-US" dirty="0" smtClean="0">
                <a:cs typeface="Times New Roman" pitchFamily="18" charset="0"/>
              </a:rPr>
              <a:t>4.5 (lambda calculus), which will </a:t>
            </a:r>
            <a:r>
              <a:rPr lang="en-US" dirty="0">
                <a:cs typeface="Times New Roman" pitchFamily="18" charset="0"/>
              </a:rPr>
              <a:t>be taught in CSE340.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Logic programming languages are often used </a:t>
            </a:r>
            <a:r>
              <a:rPr lang="en-US" dirty="0" smtClean="0">
                <a:cs typeface="Times New Roman" pitchFamily="18" charset="0"/>
              </a:rPr>
              <a:t>for describing </a:t>
            </a:r>
            <a:r>
              <a:rPr lang="en-US" dirty="0">
                <a:cs typeface="Times New Roman" pitchFamily="18" charset="0"/>
              </a:rPr>
              <a:t>the semantics.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Semantic languages: e.g., Prolog, RDF (Resource Description Framework) and OWL (Web Ontology Language)</a:t>
            </a:r>
          </a:p>
        </p:txBody>
      </p:sp>
      <p:cxnSp>
        <p:nvCxnSpPr>
          <p:cNvPr id="28677" name="Straight Connector 2"/>
          <p:cNvCxnSpPr>
            <a:cxnSpLocks noChangeShapeType="1"/>
          </p:cNvCxnSpPr>
          <p:nvPr/>
        </p:nvCxnSpPr>
        <p:spPr bwMode="auto">
          <a:xfrm>
            <a:off x="4343400" y="1905000"/>
            <a:ext cx="0" cy="129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123" name="Rectangle 33"/>
          <p:cNvSpPr>
            <a:spLocks noChangeArrowheads="1"/>
          </p:cNvSpPr>
          <p:nvPr/>
        </p:nvSpPr>
        <p:spPr bwMode="auto">
          <a:xfrm>
            <a:off x="867535" y="1524000"/>
            <a:ext cx="7902575" cy="9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/>
            <a:r>
              <a:rPr lang="en-US" sz="2800" dirty="0">
                <a:cs typeface="Times New Roman" pitchFamily="18" charset="0"/>
              </a:rPr>
              <a:t>What criteria (metrics) do we use to evaluate programming languages?</a:t>
            </a:r>
            <a:endParaRPr lang="en-GB" sz="2800" dirty="0"/>
          </a:p>
        </p:txBody>
      </p:sp>
      <p:sp>
        <p:nvSpPr>
          <p:cNvPr id="5127" name="Text Box 46"/>
          <p:cNvSpPr txBox="1">
            <a:spLocks noChangeArrowheads="1"/>
          </p:cNvSpPr>
          <p:nvPr/>
        </p:nvSpPr>
        <p:spPr bwMode="auto">
          <a:xfrm>
            <a:off x="4114800" y="2971800"/>
            <a:ext cx="4359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depending on where you use the language. </a:t>
            </a:r>
            <a:endParaRPr lang="en-US" dirty="0" smtClean="0"/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1066800" y="2514600"/>
            <a:ext cx="2667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GB"/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Reliability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Readability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Writability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Reusability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Efficiency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09799" y="5410200"/>
            <a:ext cx="6257925" cy="1219200"/>
          </a:xfrm>
          <a:prstGeom prst="wedgeRoundRectCallout">
            <a:avLst>
              <a:gd name="adj1" fmla="val -45157"/>
              <a:gd name="adj2" fmla="val -844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However, if you are developing a real-time system and have to beat the deadline, you may have to put efficiency as the most important one.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29000" y="3124200"/>
            <a:ext cx="4758397" cy="1828800"/>
            <a:chOff x="3429000" y="3124200"/>
            <a:chExt cx="4758397" cy="1828800"/>
          </a:xfrm>
        </p:grpSpPr>
        <p:sp>
          <p:nvSpPr>
            <p:cNvPr id="5126" name="Line 45"/>
            <p:cNvSpPr>
              <a:spLocks noChangeShapeType="1"/>
            </p:cNvSpPr>
            <p:nvPr/>
          </p:nvSpPr>
          <p:spPr bwMode="auto">
            <a:xfrm>
              <a:off x="3429000" y="31242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14800" y="3866102"/>
              <a:ext cx="40725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A typical choice is: decreasing importance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14443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644525" y="749300"/>
            <a:ext cx="7966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endParaRPr lang="en-US" sz="2800">
              <a:cs typeface="Times New Roman" pitchFamily="18" charset="0"/>
            </a:endParaRPr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Adding 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Semantics to Database and Web</a:t>
            </a:r>
          </a:p>
        </p:txBody>
      </p:sp>
      <p:grpSp>
        <p:nvGrpSpPr>
          <p:cNvPr id="29700" name="Group 1114"/>
          <p:cNvGrpSpPr>
            <a:grpSpLocks/>
          </p:cNvGrpSpPr>
          <p:nvPr/>
        </p:nvGrpSpPr>
        <p:grpSpPr bwMode="auto">
          <a:xfrm>
            <a:off x="304800" y="1905000"/>
            <a:ext cx="8742363" cy="4260850"/>
            <a:chOff x="317" y="1680"/>
            <a:chExt cx="4237" cy="2064"/>
          </a:xfrm>
        </p:grpSpPr>
        <p:cxnSp>
          <p:nvCxnSpPr>
            <p:cNvPr id="29702" name="AutoShape 1029"/>
            <p:cNvCxnSpPr>
              <a:cxnSpLocks noChangeShapeType="1"/>
              <a:stCxn id="29759" idx="0"/>
              <a:endCxn id="29749" idx="4"/>
            </p:cNvCxnSpPr>
            <p:nvPr/>
          </p:nvCxnSpPr>
          <p:spPr bwMode="auto">
            <a:xfrm flipH="1" flipV="1">
              <a:off x="605" y="2448"/>
              <a:ext cx="96" cy="1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3" name="Oval 1030"/>
            <p:cNvSpPr>
              <a:spLocks noChangeArrowheads="1"/>
            </p:cNvSpPr>
            <p:nvPr/>
          </p:nvSpPr>
          <p:spPr bwMode="auto">
            <a:xfrm>
              <a:off x="1517" y="264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</a:t>
              </a:r>
            </a:p>
          </p:txBody>
        </p:sp>
        <p:sp>
          <p:nvSpPr>
            <p:cNvPr id="29704" name="Oval 1031"/>
            <p:cNvSpPr>
              <a:spLocks noChangeArrowheads="1"/>
            </p:cNvSpPr>
            <p:nvPr/>
          </p:nvSpPr>
          <p:spPr bwMode="auto">
            <a:xfrm>
              <a:off x="1377" y="2976"/>
              <a:ext cx="572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Courses100</a:t>
              </a:r>
            </a:p>
          </p:txBody>
        </p:sp>
        <p:sp>
          <p:nvSpPr>
            <p:cNvPr id="29705" name="Oval 1032"/>
            <p:cNvSpPr>
              <a:spLocks noChangeArrowheads="1"/>
            </p:cNvSpPr>
            <p:nvPr/>
          </p:nvSpPr>
          <p:spPr bwMode="auto">
            <a:xfrm>
              <a:off x="2001" y="2976"/>
              <a:ext cx="66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Courses200</a:t>
              </a:r>
            </a:p>
          </p:txBody>
        </p:sp>
        <p:sp>
          <p:nvSpPr>
            <p:cNvPr id="29706" name="Oval 1033"/>
            <p:cNvSpPr>
              <a:spLocks noChangeArrowheads="1"/>
            </p:cNvSpPr>
            <p:nvPr/>
          </p:nvSpPr>
          <p:spPr bwMode="auto">
            <a:xfrm>
              <a:off x="2817" y="2976"/>
              <a:ext cx="66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Courses300</a:t>
              </a:r>
            </a:p>
          </p:txBody>
        </p:sp>
        <p:cxnSp>
          <p:nvCxnSpPr>
            <p:cNvPr id="29707" name="AutoShape 1034"/>
            <p:cNvCxnSpPr>
              <a:cxnSpLocks noChangeShapeType="1"/>
              <a:stCxn id="29704" idx="0"/>
              <a:endCxn id="29703" idx="3"/>
            </p:cNvCxnSpPr>
            <p:nvPr/>
          </p:nvCxnSpPr>
          <p:spPr bwMode="auto">
            <a:xfrm flipH="1" flipV="1">
              <a:off x="1622" y="2763"/>
              <a:ext cx="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035"/>
            <p:cNvCxnSpPr>
              <a:cxnSpLocks noChangeShapeType="1"/>
              <a:stCxn id="29705" idx="0"/>
              <a:endCxn id="29703" idx="4"/>
            </p:cNvCxnSpPr>
            <p:nvPr/>
          </p:nvCxnSpPr>
          <p:spPr bwMode="auto">
            <a:xfrm flipH="1" flipV="1">
              <a:off x="1875" y="2784"/>
              <a:ext cx="46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AutoShape 1036"/>
            <p:cNvCxnSpPr>
              <a:cxnSpLocks noChangeShapeType="1"/>
              <a:stCxn id="29706" idx="0"/>
              <a:endCxn id="29703" idx="5"/>
            </p:cNvCxnSpPr>
            <p:nvPr/>
          </p:nvCxnSpPr>
          <p:spPr bwMode="auto">
            <a:xfrm flipH="1" flipV="1">
              <a:off x="2128" y="2763"/>
              <a:ext cx="102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0" name="Oval 1037"/>
            <p:cNvSpPr>
              <a:spLocks noChangeArrowheads="1"/>
            </p:cNvSpPr>
            <p:nvPr/>
          </p:nvSpPr>
          <p:spPr bwMode="auto">
            <a:xfrm>
              <a:off x="1022" y="168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Personnel</a:t>
              </a:r>
            </a:p>
          </p:txBody>
        </p:sp>
        <p:sp>
          <p:nvSpPr>
            <p:cNvPr id="29711" name="Oval 1038"/>
            <p:cNvSpPr>
              <a:spLocks noChangeArrowheads="1"/>
            </p:cNvSpPr>
            <p:nvPr/>
          </p:nvSpPr>
          <p:spPr bwMode="auto">
            <a:xfrm>
              <a:off x="657" y="201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Faculty</a:t>
              </a:r>
            </a:p>
          </p:txBody>
        </p:sp>
        <p:sp>
          <p:nvSpPr>
            <p:cNvPr id="29712" name="Oval 1039"/>
            <p:cNvSpPr>
              <a:spLocks noChangeArrowheads="1"/>
            </p:cNvSpPr>
            <p:nvPr/>
          </p:nvSpPr>
          <p:spPr bwMode="auto">
            <a:xfrm>
              <a:off x="1401" y="201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Staff</a:t>
              </a:r>
            </a:p>
          </p:txBody>
        </p:sp>
        <p:cxnSp>
          <p:nvCxnSpPr>
            <p:cNvPr id="29713" name="AutoShape 1040"/>
            <p:cNvCxnSpPr>
              <a:cxnSpLocks noChangeShapeType="1"/>
              <a:stCxn id="29711" idx="0"/>
              <a:endCxn id="29710" idx="3"/>
            </p:cNvCxnSpPr>
            <p:nvPr/>
          </p:nvCxnSpPr>
          <p:spPr bwMode="auto">
            <a:xfrm flipV="1">
              <a:off x="1015" y="1803"/>
              <a:ext cx="112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AutoShape 1041"/>
            <p:cNvCxnSpPr>
              <a:cxnSpLocks noChangeShapeType="1"/>
              <a:stCxn id="29712" idx="0"/>
              <a:endCxn id="29710" idx="5"/>
            </p:cNvCxnSpPr>
            <p:nvPr/>
          </p:nvCxnSpPr>
          <p:spPr bwMode="auto">
            <a:xfrm flipH="1" flipV="1">
              <a:off x="1634" y="1803"/>
              <a:ext cx="125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Text Box 1042"/>
            <p:cNvSpPr txBox="1">
              <a:spLocks noChangeArrowheads="1"/>
            </p:cNvSpPr>
            <p:nvPr/>
          </p:nvSpPr>
          <p:spPr bwMode="auto">
            <a:xfrm>
              <a:off x="1085" y="1798"/>
              <a:ext cx="5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subClassOf</a:t>
              </a:r>
            </a:p>
          </p:txBody>
        </p:sp>
        <p:sp>
          <p:nvSpPr>
            <p:cNvPr id="29716" name="Oval 1043"/>
            <p:cNvSpPr>
              <a:spLocks noChangeArrowheads="1"/>
            </p:cNvSpPr>
            <p:nvPr/>
          </p:nvSpPr>
          <p:spPr bwMode="auto">
            <a:xfrm>
              <a:off x="2960" y="168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Rooms</a:t>
              </a:r>
            </a:p>
          </p:txBody>
        </p:sp>
        <p:sp>
          <p:nvSpPr>
            <p:cNvPr id="29717" name="Oval 1044"/>
            <p:cNvSpPr>
              <a:spLocks noChangeArrowheads="1"/>
            </p:cNvSpPr>
            <p:nvPr/>
          </p:nvSpPr>
          <p:spPr bwMode="auto">
            <a:xfrm>
              <a:off x="2202" y="201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largeRoom</a:t>
              </a:r>
            </a:p>
          </p:txBody>
        </p:sp>
        <p:sp>
          <p:nvSpPr>
            <p:cNvPr id="29718" name="Oval 1045"/>
            <p:cNvSpPr>
              <a:spLocks noChangeArrowheads="1"/>
            </p:cNvSpPr>
            <p:nvPr/>
          </p:nvSpPr>
          <p:spPr bwMode="auto">
            <a:xfrm>
              <a:off x="2960" y="201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mediumRoom</a:t>
              </a:r>
            </a:p>
          </p:txBody>
        </p:sp>
        <p:sp>
          <p:nvSpPr>
            <p:cNvPr id="29719" name="Oval 1046"/>
            <p:cNvSpPr>
              <a:spLocks noChangeArrowheads="1"/>
            </p:cNvSpPr>
            <p:nvPr/>
          </p:nvSpPr>
          <p:spPr bwMode="auto">
            <a:xfrm>
              <a:off x="3718" y="201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smallRoom</a:t>
              </a:r>
            </a:p>
          </p:txBody>
        </p:sp>
        <p:cxnSp>
          <p:nvCxnSpPr>
            <p:cNvPr id="29720" name="AutoShape 1047"/>
            <p:cNvCxnSpPr>
              <a:cxnSpLocks noChangeShapeType="1"/>
              <a:stCxn id="29717" idx="0"/>
              <a:endCxn id="29716" idx="3"/>
            </p:cNvCxnSpPr>
            <p:nvPr/>
          </p:nvCxnSpPr>
          <p:spPr bwMode="auto">
            <a:xfrm flipV="1">
              <a:off x="2560" y="1803"/>
              <a:ext cx="504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AutoShape 1048"/>
            <p:cNvCxnSpPr>
              <a:cxnSpLocks noChangeShapeType="1"/>
              <a:stCxn id="29718" idx="0"/>
              <a:endCxn id="29716" idx="4"/>
            </p:cNvCxnSpPr>
            <p:nvPr/>
          </p:nvCxnSpPr>
          <p:spPr bwMode="auto">
            <a:xfrm flipV="1">
              <a:off x="3318" y="182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1049"/>
            <p:cNvCxnSpPr>
              <a:cxnSpLocks noChangeShapeType="1"/>
              <a:stCxn id="29719" idx="0"/>
              <a:endCxn id="29716" idx="5"/>
            </p:cNvCxnSpPr>
            <p:nvPr/>
          </p:nvCxnSpPr>
          <p:spPr bwMode="auto">
            <a:xfrm flipH="1" flipV="1">
              <a:off x="3571" y="1803"/>
              <a:ext cx="505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3" name="Text Box 1050"/>
            <p:cNvSpPr txBox="1">
              <a:spLocks noChangeArrowheads="1"/>
            </p:cNvSpPr>
            <p:nvPr/>
          </p:nvSpPr>
          <p:spPr bwMode="auto">
            <a:xfrm>
              <a:off x="2244" y="1750"/>
              <a:ext cx="5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subClassOf</a:t>
              </a:r>
            </a:p>
          </p:txBody>
        </p:sp>
        <p:sp>
          <p:nvSpPr>
            <p:cNvPr id="29724" name="Oval 1051"/>
            <p:cNvSpPr>
              <a:spLocks noChangeArrowheads="1"/>
            </p:cNvSpPr>
            <p:nvPr/>
          </p:nvSpPr>
          <p:spPr bwMode="auto">
            <a:xfrm>
              <a:off x="3533" y="2976"/>
              <a:ext cx="624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Courses400</a:t>
              </a:r>
            </a:p>
          </p:txBody>
        </p:sp>
        <p:cxnSp>
          <p:nvCxnSpPr>
            <p:cNvPr id="29725" name="AutoShape 1052"/>
            <p:cNvCxnSpPr>
              <a:cxnSpLocks noChangeShapeType="1"/>
              <a:stCxn id="29724" idx="1"/>
              <a:endCxn id="29703" idx="6"/>
            </p:cNvCxnSpPr>
            <p:nvPr/>
          </p:nvCxnSpPr>
          <p:spPr bwMode="auto">
            <a:xfrm flipH="1" flipV="1">
              <a:off x="2233" y="2712"/>
              <a:ext cx="1391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6" name="Rectangle 1053"/>
            <p:cNvSpPr>
              <a:spLocks noChangeArrowheads="1"/>
            </p:cNvSpPr>
            <p:nvPr/>
          </p:nvSpPr>
          <p:spPr bwMode="auto">
            <a:xfrm>
              <a:off x="1661" y="235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taughtBy</a:t>
              </a:r>
            </a:p>
          </p:txBody>
        </p:sp>
        <p:cxnSp>
          <p:nvCxnSpPr>
            <p:cNvPr id="29727" name="AutoShape 1054"/>
            <p:cNvCxnSpPr>
              <a:cxnSpLocks noChangeShapeType="1"/>
              <a:stCxn id="29703" idx="0"/>
              <a:endCxn id="29726" idx="2"/>
            </p:cNvCxnSpPr>
            <p:nvPr/>
          </p:nvCxnSpPr>
          <p:spPr bwMode="auto">
            <a:xfrm flipV="1">
              <a:off x="1875" y="2496"/>
              <a:ext cx="5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AutoShape 1055"/>
            <p:cNvCxnSpPr>
              <a:cxnSpLocks noChangeShapeType="1"/>
              <a:stCxn id="29726" idx="0"/>
              <a:endCxn id="29711" idx="5"/>
            </p:cNvCxnSpPr>
            <p:nvPr/>
          </p:nvCxnSpPr>
          <p:spPr bwMode="auto">
            <a:xfrm flipH="1" flipV="1">
              <a:off x="1268" y="2139"/>
              <a:ext cx="65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9" name="Text Box 1056"/>
            <p:cNvSpPr txBox="1">
              <a:spLocks noChangeArrowheads="1"/>
            </p:cNvSpPr>
            <p:nvPr/>
          </p:nvSpPr>
          <p:spPr bwMode="auto">
            <a:xfrm>
              <a:off x="3773" y="2614"/>
              <a:ext cx="38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domain</a:t>
              </a:r>
            </a:p>
          </p:txBody>
        </p:sp>
        <p:sp>
          <p:nvSpPr>
            <p:cNvPr id="29730" name="Text Box 1057"/>
            <p:cNvSpPr txBox="1">
              <a:spLocks noChangeArrowheads="1"/>
            </p:cNvSpPr>
            <p:nvPr/>
          </p:nvSpPr>
          <p:spPr bwMode="auto">
            <a:xfrm>
              <a:off x="3821" y="2133"/>
              <a:ext cx="3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range</a:t>
              </a:r>
            </a:p>
          </p:txBody>
        </p:sp>
        <p:sp>
          <p:nvSpPr>
            <p:cNvPr id="29731" name="Rectangle 1058"/>
            <p:cNvSpPr>
              <a:spLocks noChangeArrowheads="1"/>
            </p:cNvSpPr>
            <p:nvPr/>
          </p:nvSpPr>
          <p:spPr bwMode="auto">
            <a:xfrm>
              <a:off x="2429" y="235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29732" name="AutoShape 1059"/>
            <p:cNvCxnSpPr>
              <a:cxnSpLocks noChangeShapeType="1"/>
              <a:stCxn id="29731" idx="0"/>
              <a:endCxn id="29717" idx="4"/>
            </p:cNvCxnSpPr>
            <p:nvPr/>
          </p:nvCxnSpPr>
          <p:spPr bwMode="auto">
            <a:xfrm flipH="1" flipV="1">
              <a:off x="2560" y="2160"/>
              <a:ext cx="13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3" name="Rectangle 1060"/>
            <p:cNvSpPr>
              <a:spLocks noChangeArrowheads="1"/>
            </p:cNvSpPr>
            <p:nvPr/>
          </p:nvSpPr>
          <p:spPr bwMode="auto">
            <a:xfrm>
              <a:off x="3197" y="235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29734" name="AutoShape 1061"/>
            <p:cNvCxnSpPr>
              <a:cxnSpLocks noChangeShapeType="1"/>
              <a:stCxn id="29733" idx="0"/>
              <a:endCxn id="29718" idx="4"/>
            </p:cNvCxnSpPr>
            <p:nvPr/>
          </p:nvCxnSpPr>
          <p:spPr bwMode="auto">
            <a:xfrm flipH="1" flipV="1">
              <a:off x="3318" y="2160"/>
              <a:ext cx="14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5" name="Rectangle 1062"/>
            <p:cNvSpPr>
              <a:spLocks noChangeArrowheads="1"/>
            </p:cNvSpPr>
            <p:nvPr/>
          </p:nvSpPr>
          <p:spPr bwMode="auto">
            <a:xfrm>
              <a:off x="3965" y="235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29736" name="AutoShape 1063"/>
            <p:cNvCxnSpPr>
              <a:cxnSpLocks noChangeShapeType="1"/>
              <a:stCxn id="29735" idx="0"/>
              <a:endCxn id="29719" idx="4"/>
            </p:cNvCxnSpPr>
            <p:nvPr/>
          </p:nvCxnSpPr>
          <p:spPr bwMode="auto">
            <a:xfrm flipH="1" flipV="1">
              <a:off x="4076" y="2160"/>
              <a:ext cx="15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064"/>
            <p:cNvCxnSpPr>
              <a:cxnSpLocks noChangeShapeType="1"/>
              <a:stCxn id="29704" idx="7"/>
              <a:endCxn id="29731" idx="2"/>
            </p:cNvCxnSpPr>
            <p:nvPr/>
          </p:nvCxnSpPr>
          <p:spPr bwMode="auto">
            <a:xfrm flipV="1">
              <a:off x="1865" y="2496"/>
              <a:ext cx="82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8" name="AutoShape 1065"/>
            <p:cNvCxnSpPr>
              <a:cxnSpLocks noChangeShapeType="1"/>
              <a:stCxn id="29705" idx="7"/>
              <a:endCxn id="29731" idx="2"/>
            </p:cNvCxnSpPr>
            <p:nvPr/>
          </p:nvCxnSpPr>
          <p:spPr bwMode="auto">
            <a:xfrm flipV="1">
              <a:off x="2571" y="2496"/>
              <a:ext cx="122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9" name="AutoShape 1066"/>
            <p:cNvCxnSpPr>
              <a:cxnSpLocks noChangeShapeType="1"/>
              <a:stCxn id="29706" idx="7"/>
              <a:endCxn id="29733" idx="2"/>
            </p:cNvCxnSpPr>
            <p:nvPr/>
          </p:nvCxnSpPr>
          <p:spPr bwMode="auto">
            <a:xfrm flipV="1">
              <a:off x="3387" y="2496"/>
              <a:ext cx="74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0" name="AutoShape 1067"/>
            <p:cNvCxnSpPr>
              <a:cxnSpLocks noChangeShapeType="1"/>
              <a:stCxn id="29724" idx="7"/>
              <a:endCxn id="29735" idx="2"/>
            </p:cNvCxnSpPr>
            <p:nvPr/>
          </p:nvCxnSpPr>
          <p:spPr bwMode="auto">
            <a:xfrm flipV="1">
              <a:off x="4066" y="2496"/>
              <a:ext cx="163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1" name="Line 1068"/>
            <p:cNvSpPr>
              <a:spLocks noChangeShapeType="1"/>
            </p:cNvSpPr>
            <p:nvPr/>
          </p:nvSpPr>
          <p:spPr bwMode="auto">
            <a:xfrm>
              <a:off x="317" y="3216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Oval 1069"/>
            <p:cNvSpPr>
              <a:spLocks noChangeArrowheads="1"/>
            </p:cNvSpPr>
            <p:nvPr/>
          </p:nvSpPr>
          <p:spPr bwMode="auto">
            <a:xfrm>
              <a:off x="1757" y="3360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C++</a:t>
              </a:r>
            </a:p>
          </p:txBody>
        </p:sp>
        <p:cxnSp>
          <p:nvCxnSpPr>
            <p:cNvPr id="29743" name="AutoShape 1070"/>
            <p:cNvCxnSpPr>
              <a:cxnSpLocks noChangeShapeType="1"/>
              <a:stCxn id="29742" idx="2"/>
              <a:endCxn id="29768" idx="6"/>
            </p:cNvCxnSpPr>
            <p:nvPr/>
          </p:nvCxnSpPr>
          <p:spPr bwMode="auto">
            <a:xfrm flipH="1">
              <a:off x="1133" y="3432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4" name="Rectangle 1071"/>
            <p:cNvSpPr>
              <a:spLocks noChangeArrowheads="1"/>
            </p:cNvSpPr>
            <p:nvPr/>
          </p:nvSpPr>
          <p:spPr bwMode="auto">
            <a:xfrm>
              <a:off x="1240" y="3257"/>
              <a:ext cx="45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taughtBy</a:t>
              </a:r>
            </a:p>
          </p:txBody>
        </p:sp>
        <p:sp>
          <p:nvSpPr>
            <p:cNvPr id="29745" name="Oval 1072"/>
            <p:cNvSpPr>
              <a:spLocks noChangeArrowheads="1"/>
            </p:cNvSpPr>
            <p:nvPr/>
          </p:nvSpPr>
          <p:spPr bwMode="auto">
            <a:xfrm>
              <a:off x="3149" y="336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R220</a:t>
              </a:r>
            </a:p>
          </p:txBody>
        </p:sp>
        <p:cxnSp>
          <p:nvCxnSpPr>
            <p:cNvPr id="29746" name="AutoShape 1073"/>
            <p:cNvCxnSpPr>
              <a:cxnSpLocks noChangeShapeType="1"/>
              <a:stCxn id="29742" idx="6"/>
              <a:endCxn id="29745" idx="2"/>
            </p:cNvCxnSpPr>
            <p:nvPr/>
          </p:nvCxnSpPr>
          <p:spPr bwMode="auto">
            <a:xfrm>
              <a:off x="2381" y="343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7" name="Rectangle 1074"/>
            <p:cNvSpPr>
              <a:spLocks noChangeArrowheads="1"/>
            </p:cNvSpPr>
            <p:nvPr/>
          </p:nvSpPr>
          <p:spPr bwMode="auto">
            <a:xfrm>
              <a:off x="2525" y="3257"/>
              <a:ext cx="41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29748" name="AutoShape 1075"/>
            <p:cNvCxnSpPr>
              <a:cxnSpLocks noChangeShapeType="1"/>
              <a:stCxn id="29742" idx="0"/>
              <a:endCxn id="29704" idx="4"/>
            </p:cNvCxnSpPr>
            <p:nvPr/>
          </p:nvCxnSpPr>
          <p:spPr bwMode="auto">
            <a:xfrm flipH="1" flipV="1">
              <a:off x="1663" y="3120"/>
              <a:ext cx="40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9" name="Oval 1076"/>
            <p:cNvSpPr>
              <a:spLocks noChangeArrowheads="1"/>
            </p:cNvSpPr>
            <p:nvPr/>
          </p:nvSpPr>
          <p:spPr bwMode="auto">
            <a:xfrm>
              <a:off x="317" y="2304"/>
              <a:ext cx="57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Professors</a:t>
              </a:r>
            </a:p>
          </p:txBody>
        </p:sp>
        <p:sp>
          <p:nvSpPr>
            <p:cNvPr id="29750" name="Oval 1077"/>
            <p:cNvSpPr>
              <a:spLocks noChangeArrowheads="1"/>
            </p:cNvSpPr>
            <p:nvPr/>
          </p:nvSpPr>
          <p:spPr bwMode="auto">
            <a:xfrm>
              <a:off x="941" y="2304"/>
              <a:ext cx="52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Lecturers</a:t>
              </a:r>
            </a:p>
          </p:txBody>
        </p:sp>
        <p:cxnSp>
          <p:nvCxnSpPr>
            <p:cNvPr id="29751" name="AutoShape 1078"/>
            <p:cNvCxnSpPr>
              <a:cxnSpLocks noChangeShapeType="1"/>
              <a:stCxn id="29749" idx="0"/>
              <a:endCxn id="29711" idx="3"/>
            </p:cNvCxnSpPr>
            <p:nvPr/>
          </p:nvCxnSpPr>
          <p:spPr bwMode="auto">
            <a:xfrm flipV="1">
              <a:off x="605" y="2139"/>
              <a:ext cx="157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2" name="AutoShape 1079"/>
            <p:cNvCxnSpPr>
              <a:cxnSpLocks noChangeShapeType="1"/>
              <a:stCxn id="29750" idx="0"/>
              <a:endCxn id="29711" idx="4"/>
            </p:cNvCxnSpPr>
            <p:nvPr/>
          </p:nvCxnSpPr>
          <p:spPr bwMode="auto">
            <a:xfrm flipH="1" flipV="1">
              <a:off x="1015" y="2160"/>
              <a:ext cx="19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3" name="AutoShape 1080"/>
            <p:cNvCxnSpPr>
              <a:cxnSpLocks noChangeShapeType="1"/>
              <a:stCxn id="29768" idx="0"/>
              <a:endCxn id="29750" idx="3"/>
            </p:cNvCxnSpPr>
            <p:nvPr/>
          </p:nvCxnSpPr>
          <p:spPr bwMode="auto">
            <a:xfrm flipV="1">
              <a:off x="845" y="2427"/>
              <a:ext cx="173" cy="9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4" name="Line 1081"/>
            <p:cNvSpPr>
              <a:spLocks noChangeShapeType="1"/>
            </p:cNvSpPr>
            <p:nvPr/>
          </p:nvSpPr>
          <p:spPr bwMode="auto">
            <a:xfrm flipV="1">
              <a:off x="2717" y="2496"/>
              <a:ext cx="4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Text Box 1082"/>
            <p:cNvSpPr txBox="1">
              <a:spLocks noChangeArrowheads="1"/>
            </p:cNvSpPr>
            <p:nvPr/>
          </p:nvSpPr>
          <p:spPr bwMode="auto">
            <a:xfrm>
              <a:off x="605" y="2947"/>
              <a:ext cx="336" cy="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/>
                <a:t>type</a:t>
              </a:r>
            </a:p>
          </p:txBody>
        </p:sp>
        <p:sp>
          <p:nvSpPr>
            <p:cNvPr id="29756" name="Text Box 1083"/>
            <p:cNvSpPr txBox="1">
              <a:spLocks noChangeArrowheads="1"/>
            </p:cNvSpPr>
            <p:nvPr/>
          </p:nvSpPr>
          <p:spPr bwMode="auto">
            <a:xfrm>
              <a:off x="4195" y="3066"/>
              <a:ext cx="28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RDF</a:t>
              </a:r>
            </a:p>
          </p:txBody>
        </p:sp>
        <p:sp>
          <p:nvSpPr>
            <p:cNvPr id="29757" name="Text Box 1084"/>
            <p:cNvSpPr txBox="1">
              <a:spLocks noChangeArrowheads="1"/>
            </p:cNvSpPr>
            <p:nvPr/>
          </p:nvSpPr>
          <p:spPr bwMode="auto">
            <a:xfrm>
              <a:off x="4121" y="3209"/>
              <a:ext cx="43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/>
                <a:t>RDF instance</a:t>
              </a:r>
            </a:p>
          </p:txBody>
        </p:sp>
        <p:sp>
          <p:nvSpPr>
            <p:cNvPr id="29758" name="Oval 1085"/>
            <p:cNvSpPr>
              <a:spLocks noChangeArrowheads="1"/>
            </p:cNvSpPr>
            <p:nvPr/>
          </p:nvSpPr>
          <p:spPr bwMode="auto">
            <a:xfrm>
              <a:off x="1853" y="3600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Database</a:t>
              </a:r>
            </a:p>
          </p:txBody>
        </p:sp>
        <p:sp>
          <p:nvSpPr>
            <p:cNvPr id="29759" name="Oval 1086"/>
            <p:cNvSpPr>
              <a:spLocks noChangeArrowheads="1"/>
            </p:cNvSpPr>
            <p:nvPr/>
          </p:nvSpPr>
          <p:spPr bwMode="auto">
            <a:xfrm>
              <a:off x="413" y="360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Mary</a:t>
              </a:r>
            </a:p>
          </p:txBody>
        </p:sp>
        <p:cxnSp>
          <p:nvCxnSpPr>
            <p:cNvPr id="29760" name="AutoShape 1087"/>
            <p:cNvCxnSpPr>
              <a:cxnSpLocks noChangeShapeType="1"/>
              <a:stCxn id="29758" idx="2"/>
              <a:endCxn id="29759" idx="6"/>
            </p:cNvCxnSpPr>
            <p:nvPr/>
          </p:nvCxnSpPr>
          <p:spPr bwMode="auto">
            <a:xfrm flipH="1">
              <a:off x="989" y="367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1" name="Rectangle 1088"/>
            <p:cNvSpPr>
              <a:spLocks noChangeArrowheads="1"/>
            </p:cNvSpPr>
            <p:nvPr/>
          </p:nvSpPr>
          <p:spPr bwMode="auto">
            <a:xfrm>
              <a:off x="1085" y="3496"/>
              <a:ext cx="45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taughtBy</a:t>
              </a:r>
            </a:p>
          </p:txBody>
        </p:sp>
        <p:sp>
          <p:nvSpPr>
            <p:cNvPr id="29762" name="Oval 1089"/>
            <p:cNvSpPr>
              <a:spLocks noChangeArrowheads="1"/>
            </p:cNvSpPr>
            <p:nvPr/>
          </p:nvSpPr>
          <p:spPr bwMode="auto">
            <a:xfrm>
              <a:off x="3533" y="360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R402</a:t>
              </a:r>
            </a:p>
          </p:txBody>
        </p:sp>
        <p:cxnSp>
          <p:nvCxnSpPr>
            <p:cNvPr id="29763" name="AutoShape 1090"/>
            <p:cNvCxnSpPr>
              <a:cxnSpLocks noChangeShapeType="1"/>
              <a:stCxn id="29758" idx="6"/>
              <a:endCxn id="29762" idx="2"/>
            </p:cNvCxnSpPr>
            <p:nvPr/>
          </p:nvCxnSpPr>
          <p:spPr bwMode="auto">
            <a:xfrm>
              <a:off x="2477" y="367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4" name="Rectangle 1091"/>
            <p:cNvSpPr>
              <a:spLocks noChangeArrowheads="1"/>
            </p:cNvSpPr>
            <p:nvPr/>
          </p:nvSpPr>
          <p:spPr bwMode="auto">
            <a:xfrm>
              <a:off x="2669" y="3496"/>
              <a:ext cx="41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29765" name="AutoShape 1092"/>
            <p:cNvCxnSpPr>
              <a:cxnSpLocks noChangeShapeType="1"/>
              <a:stCxn id="29745" idx="1"/>
              <a:endCxn id="29705" idx="5"/>
            </p:cNvCxnSpPr>
            <p:nvPr/>
          </p:nvCxnSpPr>
          <p:spPr bwMode="auto">
            <a:xfrm flipH="1" flipV="1">
              <a:off x="2571" y="3099"/>
              <a:ext cx="662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6" name="AutoShape 1093"/>
            <p:cNvCxnSpPr>
              <a:cxnSpLocks noChangeShapeType="1"/>
              <a:stCxn id="29762" idx="0"/>
              <a:endCxn id="29724" idx="4"/>
            </p:cNvCxnSpPr>
            <p:nvPr/>
          </p:nvCxnSpPr>
          <p:spPr bwMode="auto">
            <a:xfrm flipV="1">
              <a:off x="3821" y="3120"/>
              <a:ext cx="24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7" name="Line 1094"/>
            <p:cNvSpPr>
              <a:spLocks noChangeShapeType="1"/>
            </p:cNvSpPr>
            <p:nvPr/>
          </p:nvSpPr>
          <p:spPr bwMode="auto">
            <a:xfrm flipH="1" flipV="1">
              <a:off x="2765" y="2496"/>
              <a:ext cx="4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Oval 1111"/>
            <p:cNvSpPr>
              <a:spLocks noChangeArrowheads="1"/>
            </p:cNvSpPr>
            <p:nvPr/>
          </p:nvSpPr>
          <p:spPr bwMode="auto">
            <a:xfrm>
              <a:off x="557" y="336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David</a:t>
              </a:r>
            </a:p>
          </p:txBody>
        </p:sp>
        <p:sp>
          <p:nvSpPr>
            <p:cNvPr id="29769" name="Freeform 1112"/>
            <p:cNvSpPr>
              <a:spLocks/>
            </p:cNvSpPr>
            <p:nvPr/>
          </p:nvSpPr>
          <p:spPr bwMode="auto">
            <a:xfrm>
              <a:off x="1325" y="2496"/>
              <a:ext cx="336" cy="816"/>
            </a:xfrm>
            <a:custGeom>
              <a:avLst/>
              <a:gdLst>
                <a:gd name="T0" fmla="*/ 0 w 336"/>
                <a:gd name="T1" fmla="*/ 816 h 816"/>
                <a:gd name="T2" fmla="*/ 0 w 336"/>
                <a:gd name="T3" fmla="*/ 144 h 816"/>
                <a:gd name="T4" fmla="*/ 336 w 336"/>
                <a:gd name="T5" fmla="*/ 0 h 816"/>
                <a:gd name="T6" fmla="*/ 0 60000 65536"/>
                <a:gd name="T7" fmla="*/ 0 60000 65536"/>
                <a:gd name="T8" fmla="*/ 0 60000 65536"/>
                <a:gd name="T9" fmla="*/ 0 w 336"/>
                <a:gd name="T10" fmla="*/ 0 h 816"/>
                <a:gd name="T11" fmla="*/ 336 w 33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16">
                  <a:moveTo>
                    <a:pt x="0" y="816"/>
                  </a:moveTo>
                  <a:lnTo>
                    <a:pt x="0" y="144"/>
                  </a:lnTo>
                  <a:lnTo>
                    <a:pt x="336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Freeform 1113"/>
            <p:cNvSpPr>
              <a:spLocks/>
            </p:cNvSpPr>
            <p:nvPr/>
          </p:nvSpPr>
          <p:spPr bwMode="auto">
            <a:xfrm>
              <a:off x="1229" y="2448"/>
              <a:ext cx="432" cy="1104"/>
            </a:xfrm>
            <a:custGeom>
              <a:avLst/>
              <a:gdLst>
                <a:gd name="T0" fmla="*/ 0 w 432"/>
                <a:gd name="T1" fmla="*/ 1104 h 1104"/>
                <a:gd name="T2" fmla="*/ 0 w 432"/>
                <a:gd name="T3" fmla="*/ 192 h 1104"/>
                <a:gd name="T4" fmla="*/ 432 w 432"/>
                <a:gd name="T5" fmla="*/ 0 h 1104"/>
                <a:gd name="T6" fmla="*/ 0 60000 65536"/>
                <a:gd name="T7" fmla="*/ 0 60000 65536"/>
                <a:gd name="T8" fmla="*/ 0 60000 65536"/>
                <a:gd name="T9" fmla="*/ 0 w 432"/>
                <a:gd name="T10" fmla="*/ 0 h 1104"/>
                <a:gd name="T11" fmla="*/ 432 w 432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104">
                  <a:moveTo>
                    <a:pt x="0" y="1104"/>
                  </a:moveTo>
                  <a:lnTo>
                    <a:pt x="0" y="192"/>
                  </a:lnTo>
                  <a:lnTo>
                    <a:pt x="4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Rectangle 1115"/>
          <p:cNvSpPr>
            <a:spLocks noChangeArrowheads="1"/>
          </p:cNvSpPr>
          <p:nvPr/>
        </p:nvSpPr>
        <p:spPr bwMode="auto">
          <a:xfrm>
            <a:off x="533400" y="838200"/>
            <a:ext cx="83645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Example: Using Resource Description Framework (</a:t>
            </a:r>
            <a:r>
              <a:rPr lang="en-US" dirty="0">
                <a:solidFill>
                  <a:srgbClr val="0000FF"/>
                </a:solidFill>
              </a:rPr>
              <a:t>RDF</a:t>
            </a:r>
            <a:r>
              <a:rPr lang="en-US" dirty="0"/>
              <a:t>) to define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Semantic Web --  </a:t>
            </a:r>
            <a:r>
              <a:rPr lang="en-US" dirty="0" smtClean="0"/>
              <a:t>can be done in Prolog too.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Program Processing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29000" y="1524000"/>
            <a:ext cx="263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Program Processing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09600" y="2667000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Interpretation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2971800" y="2667000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Compilation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334000" y="2667000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Two Step Translation</a:t>
            </a:r>
          </a:p>
          <a:p>
            <a:pPr algn="ctr"/>
            <a:r>
              <a:rPr lang="en-US"/>
              <a:t>With Intermediate Code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H="1">
            <a:off x="1600200" y="2057400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11"/>
          <p:cNvSpPr>
            <a:spLocks noChangeShapeType="1"/>
          </p:cNvSpPr>
          <p:nvPr/>
        </p:nvSpPr>
        <p:spPr bwMode="auto">
          <a:xfrm flipH="1">
            <a:off x="3962400" y="2057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2"/>
          <p:cNvSpPr>
            <a:spLocks noChangeShapeType="1"/>
          </p:cNvSpPr>
          <p:nvPr/>
        </p:nvSpPr>
        <p:spPr bwMode="auto">
          <a:xfrm>
            <a:off x="5334000" y="20574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89438" y="3552825"/>
            <a:ext cx="4400550" cy="2679700"/>
            <a:chOff x="2765" y="2238"/>
            <a:chExt cx="2772" cy="1688"/>
          </a:xfrm>
        </p:grpSpPr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765" y="2718"/>
              <a:ext cx="1283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/>
                <a:t>Interpretation</a:t>
              </a:r>
            </a:p>
            <a:p>
              <a:pPr algn="ctr"/>
              <a:r>
                <a:rPr lang="en-US"/>
                <a:t>(Java Solution)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4334" y="2718"/>
              <a:ext cx="120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(C++/C#</a:t>
              </a:r>
            </a:p>
            <a:p>
              <a:pPr algn="ctr"/>
              <a:r>
                <a:rPr lang="en-US"/>
                <a:t>.Net Solution)</a:t>
              </a:r>
            </a:p>
          </p:txBody>
        </p:sp>
        <p:sp>
          <p:nvSpPr>
            <p:cNvPr id="30739" name="Line 13"/>
            <p:cNvSpPr>
              <a:spLocks noChangeShapeType="1"/>
            </p:cNvSpPr>
            <p:nvPr/>
          </p:nvSpPr>
          <p:spPr bwMode="auto">
            <a:xfrm flipH="1">
              <a:off x="3408" y="223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4"/>
            <p:cNvSpPr>
              <a:spLocks noChangeShapeType="1"/>
            </p:cNvSpPr>
            <p:nvPr/>
          </p:nvSpPr>
          <p:spPr bwMode="auto">
            <a:xfrm>
              <a:off x="4320" y="2238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7375" y="3200401"/>
            <a:ext cx="1465264" cy="1592263"/>
            <a:chOff x="370" y="2016"/>
            <a:chExt cx="923" cy="1003"/>
          </a:xfrm>
        </p:grpSpPr>
        <p:sp>
          <p:nvSpPr>
            <p:cNvPr id="30735" name="Text Box 16"/>
            <p:cNvSpPr txBox="1">
              <a:spLocks noChangeArrowheads="1"/>
            </p:cNvSpPr>
            <p:nvPr/>
          </p:nvSpPr>
          <p:spPr bwMode="auto">
            <a:xfrm>
              <a:off x="370" y="2496"/>
              <a:ext cx="92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smtClean="0"/>
                <a:t>Scheme</a:t>
              </a:r>
            </a:p>
            <a:p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0736" name="Line 18"/>
            <p:cNvSpPr>
              <a:spLocks noChangeShapeType="1"/>
            </p:cNvSpPr>
            <p:nvPr/>
          </p:nvSpPr>
          <p:spPr bwMode="auto">
            <a:xfrm flipH="1">
              <a:off x="864" y="2016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95400" y="3276600"/>
            <a:ext cx="2459038" cy="2651125"/>
            <a:chOff x="816" y="2064"/>
            <a:chExt cx="1549" cy="1670"/>
          </a:xfrm>
        </p:grpSpPr>
        <p:sp>
          <p:nvSpPr>
            <p:cNvPr id="30733" name="Text Box 17"/>
            <p:cNvSpPr txBox="1">
              <a:spLocks noChangeArrowheads="1"/>
            </p:cNvSpPr>
            <p:nvPr/>
          </p:nvSpPr>
          <p:spPr bwMode="auto">
            <a:xfrm>
              <a:off x="816" y="3216"/>
              <a:ext cx="15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GNU GCC C/C++</a:t>
              </a:r>
            </a:p>
            <a:p>
              <a:r>
                <a:rPr lang="en-US"/>
                <a:t>GNU Prolog</a:t>
              </a:r>
            </a:p>
          </p:txBody>
        </p:sp>
        <p:sp>
          <p:nvSpPr>
            <p:cNvPr id="30734" name="Line 19"/>
            <p:cNvSpPr>
              <a:spLocks noChangeShapeType="1"/>
            </p:cNvSpPr>
            <p:nvPr/>
          </p:nvSpPr>
          <p:spPr bwMode="auto">
            <a:xfrm flipH="1">
              <a:off x="1680" y="20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44525" y="887413"/>
            <a:ext cx="80422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How is a program “translated” into the executable code?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b="1" dirty="0">
                <a:cs typeface="Times New Roman" pitchFamily="18" charset="0"/>
              </a:rPr>
              <a:t>Interpreter</a:t>
            </a:r>
            <a:r>
              <a:rPr lang="en-US" sz="2500" dirty="0">
                <a:cs typeface="Times New Roman" pitchFamily="18" charset="0"/>
              </a:rPr>
              <a:t> is a program that translates and executes each statement in the high level language, without first translating all statements into the executable code.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Advantages: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No separate compilation phase (quicker program development);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Good debugging information since the source code is being executed.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Disadvantages: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Slow execution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can use more memory space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Big/complex languages may be difficult to interpret.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endParaRPr lang="en-US" sz="2500" dirty="0"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Interpretation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644525" y="887413"/>
            <a:ext cx="8118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cs typeface="Times New Roman" pitchFamily="18" charset="0"/>
              </a:rPr>
              <a:t>Translate the entire code from source </a:t>
            </a:r>
            <a:r>
              <a:rPr lang="en-US" sz="2500" b="1">
                <a:cs typeface="Times New Roman" pitchFamily="18" charset="0"/>
              </a:rPr>
              <a:t>to</a:t>
            </a:r>
            <a:r>
              <a:rPr lang="en-US" sz="2500">
                <a:cs typeface="Times New Roman" pitchFamily="18" charset="0"/>
              </a:rPr>
              <a:t> binary, and </a:t>
            </a:r>
            <a:r>
              <a:rPr lang="en-US" sz="2500" b="1">
                <a:cs typeface="Times New Roman" pitchFamily="18" charset="0"/>
              </a:rPr>
              <a:t>then</a:t>
            </a:r>
            <a:r>
              <a:rPr lang="en-US" sz="2500">
                <a:cs typeface="Times New Roman" pitchFamily="18" charset="0"/>
              </a:rPr>
              <a:t> run. 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Compilation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5172075" y="2141538"/>
            <a:ext cx="669925" cy="735012"/>
            <a:chOff x="3079" y="1275"/>
            <a:chExt cx="398" cy="438"/>
          </a:xfrm>
        </p:grpSpPr>
        <p:sp>
          <p:nvSpPr>
            <p:cNvPr id="32819" name="Freeform 8"/>
            <p:cNvSpPr>
              <a:spLocks/>
            </p:cNvSpPr>
            <p:nvPr/>
          </p:nvSpPr>
          <p:spPr bwMode="auto">
            <a:xfrm>
              <a:off x="3375" y="1275"/>
              <a:ext cx="102" cy="112"/>
            </a:xfrm>
            <a:custGeom>
              <a:avLst/>
              <a:gdLst>
                <a:gd name="T0" fmla="*/ 102 w 102"/>
                <a:gd name="T1" fmla="*/ 0 h 112"/>
                <a:gd name="T2" fmla="*/ 72 w 102"/>
                <a:gd name="T3" fmla="*/ 112 h 112"/>
                <a:gd name="T4" fmla="*/ 0 w 102"/>
                <a:gd name="T5" fmla="*/ 51 h 112"/>
                <a:gd name="T6" fmla="*/ 102 w 10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12"/>
                <a:gd name="T14" fmla="*/ 102 w 10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12">
                  <a:moveTo>
                    <a:pt x="102" y="0"/>
                  </a:moveTo>
                  <a:lnTo>
                    <a:pt x="72" y="112"/>
                  </a:lnTo>
                  <a:lnTo>
                    <a:pt x="0" y="5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Line 9"/>
            <p:cNvSpPr>
              <a:spLocks noChangeShapeType="1"/>
            </p:cNvSpPr>
            <p:nvPr/>
          </p:nvSpPr>
          <p:spPr bwMode="auto">
            <a:xfrm flipH="1">
              <a:off x="3079" y="1286"/>
              <a:ext cx="378" cy="4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Freeform 11"/>
          <p:cNvSpPr>
            <a:spLocks/>
          </p:cNvSpPr>
          <p:nvPr/>
        </p:nvSpPr>
        <p:spPr bwMode="auto">
          <a:xfrm>
            <a:off x="4111625" y="1558925"/>
            <a:ext cx="1284288" cy="939800"/>
          </a:xfrm>
          <a:custGeom>
            <a:avLst/>
            <a:gdLst>
              <a:gd name="T0" fmla="*/ 2147483647 w 765"/>
              <a:gd name="T1" fmla="*/ 0 h 560"/>
              <a:gd name="T2" fmla="*/ 2147483647 w 765"/>
              <a:gd name="T3" fmla="*/ 0 h 560"/>
              <a:gd name="T4" fmla="*/ 2147483647 w 765"/>
              <a:gd name="T5" fmla="*/ 2147483647 h 560"/>
              <a:gd name="T6" fmla="*/ 2147483647 w 765"/>
              <a:gd name="T7" fmla="*/ 2147483647 h 560"/>
              <a:gd name="T8" fmla="*/ 2147483647 w 765"/>
              <a:gd name="T9" fmla="*/ 2147483647 h 560"/>
              <a:gd name="T10" fmla="*/ 0 w 765"/>
              <a:gd name="T11" fmla="*/ 2147483647 h 560"/>
              <a:gd name="T12" fmla="*/ 2147483647 w 765"/>
              <a:gd name="T13" fmla="*/ 0 h 5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560"/>
              <a:gd name="T23" fmla="*/ 765 w 765"/>
              <a:gd name="T24" fmla="*/ 560 h 5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560">
                <a:moveTo>
                  <a:pt x="194" y="0"/>
                </a:moveTo>
                <a:lnTo>
                  <a:pt x="571" y="0"/>
                </a:lnTo>
                <a:lnTo>
                  <a:pt x="765" y="285"/>
                </a:lnTo>
                <a:lnTo>
                  <a:pt x="571" y="560"/>
                </a:lnTo>
                <a:lnTo>
                  <a:pt x="194" y="560"/>
                </a:lnTo>
                <a:lnTo>
                  <a:pt x="0" y="285"/>
                </a:lnTo>
                <a:lnTo>
                  <a:pt x="19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5849938" y="1673225"/>
            <a:ext cx="773112" cy="768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20"/>
          <p:cNvSpPr>
            <a:spLocks noChangeArrowheads="1"/>
          </p:cNvSpPr>
          <p:nvPr/>
        </p:nvSpPr>
        <p:spPr bwMode="auto">
          <a:xfrm>
            <a:off x="4437063" y="1609725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object</a:t>
            </a:r>
            <a:endParaRPr lang="en-US" sz="2100" b="1"/>
          </a:p>
        </p:txBody>
      </p:sp>
      <p:sp>
        <p:nvSpPr>
          <p:cNvPr id="32776" name="Rectangle 21"/>
          <p:cNvSpPr>
            <a:spLocks noChangeArrowheads="1"/>
          </p:cNvSpPr>
          <p:nvPr/>
        </p:nvSpPr>
        <p:spPr bwMode="auto">
          <a:xfrm>
            <a:off x="4487863" y="1851025"/>
            <a:ext cx="406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code</a:t>
            </a:r>
            <a:endParaRPr lang="en-US" sz="2100" b="1"/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4351338" y="2089150"/>
            <a:ext cx="693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(binary)</a:t>
            </a:r>
            <a:endParaRPr lang="en-US" sz="2100" b="1"/>
          </a:p>
        </p:txBody>
      </p:sp>
      <p:sp>
        <p:nvSpPr>
          <p:cNvPr id="32778" name="Rectangle 23"/>
          <p:cNvSpPr>
            <a:spLocks noChangeArrowheads="1"/>
          </p:cNvSpPr>
          <p:nvPr/>
        </p:nvSpPr>
        <p:spPr bwMode="auto">
          <a:xfrm>
            <a:off x="5945188" y="1901825"/>
            <a:ext cx="503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 dirty="0">
                <a:solidFill>
                  <a:srgbClr val="000000"/>
                </a:solidFill>
              </a:rPr>
              <a:t>linker</a:t>
            </a:r>
            <a:endParaRPr lang="en-US" sz="2100" b="1" dirty="0"/>
          </a:p>
        </p:txBody>
      </p:sp>
      <p:sp>
        <p:nvSpPr>
          <p:cNvPr id="32779" name="Rectangle 24"/>
          <p:cNvSpPr>
            <a:spLocks noChangeArrowheads="1"/>
          </p:cNvSpPr>
          <p:nvPr/>
        </p:nvSpPr>
        <p:spPr bwMode="auto">
          <a:xfrm>
            <a:off x="5867400" y="2438400"/>
            <a:ext cx="9207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executable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binary for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a specific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32780" name="Freeform 29"/>
          <p:cNvSpPr>
            <a:spLocks/>
          </p:cNvSpPr>
          <p:nvPr/>
        </p:nvSpPr>
        <p:spPr bwMode="auto">
          <a:xfrm>
            <a:off x="4127500" y="2689225"/>
            <a:ext cx="1285875" cy="801688"/>
          </a:xfrm>
          <a:custGeom>
            <a:avLst/>
            <a:gdLst>
              <a:gd name="T0" fmla="*/ 2147483647 w 765"/>
              <a:gd name="T1" fmla="*/ 0 h 478"/>
              <a:gd name="T2" fmla="*/ 2147483647 w 765"/>
              <a:gd name="T3" fmla="*/ 0 h 478"/>
              <a:gd name="T4" fmla="*/ 2147483647 w 765"/>
              <a:gd name="T5" fmla="*/ 2147483647 h 478"/>
              <a:gd name="T6" fmla="*/ 2147483647 w 765"/>
              <a:gd name="T7" fmla="*/ 2147483647 h 478"/>
              <a:gd name="T8" fmla="*/ 2147483647 w 765"/>
              <a:gd name="T9" fmla="*/ 2147483647 h 478"/>
              <a:gd name="T10" fmla="*/ 0 w 765"/>
              <a:gd name="T11" fmla="*/ 2147483647 h 478"/>
              <a:gd name="T12" fmla="*/ 2147483647 w 765"/>
              <a:gd name="T13" fmla="*/ 0 h 4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478"/>
              <a:gd name="T23" fmla="*/ 765 w 765"/>
              <a:gd name="T24" fmla="*/ 478 h 4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478">
                <a:moveTo>
                  <a:pt x="194" y="0"/>
                </a:moveTo>
                <a:lnTo>
                  <a:pt x="571" y="0"/>
                </a:lnTo>
                <a:lnTo>
                  <a:pt x="765" y="244"/>
                </a:lnTo>
                <a:lnTo>
                  <a:pt x="571" y="478"/>
                </a:lnTo>
                <a:lnTo>
                  <a:pt x="194" y="478"/>
                </a:lnTo>
                <a:lnTo>
                  <a:pt x="0" y="244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Rectangle 33"/>
          <p:cNvSpPr>
            <a:spLocks noChangeArrowheads="1"/>
          </p:cNvSpPr>
          <p:nvPr/>
        </p:nvSpPr>
        <p:spPr bwMode="auto">
          <a:xfrm>
            <a:off x="4457700" y="2819400"/>
            <a:ext cx="6111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700">
                <a:solidFill>
                  <a:srgbClr val="000000"/>
                </a:solidFill>
              </a:rPr>
              <a:t>other </a:t>
            </a:r>
          </a:p>
          <a:p>
            <a:pPr algn="ctr" defTabSz="966788"/>
            <a:r>
              <a:rPr lang="en-US" sz="1700">
                <a:solidFill>
                  <a:srgbClr val="000000"/>
                </a:solidFill>
              </a:rPr>
              <a:t>objects</a:t>
            </a:r>
          </a:p>
        </p:txBody>
      </p:sp>
      <p:grpSp>
        <p:nvGrpSpPr>
          <p:cNvPr id="32782" name="Group 42"/>
          <p:cNvGrpSpPr>
            <a:grpSpLocks/>
          </p:cNvGrpSpPr>
          <p:nvPr/>
        </p:nvGrpSpPr>
        <p:grpSpPr bwMode="auto">
          <a:xfrm>
            <a:off x="5413375" y="1952625"/>
            <a:ext cx="428625" cy="138113"/>
            <a:chOff x="3222" y="1163"/>
            <a:chExt cx="255" cy="82"/>
          </a:xfrm>
        </p:grpSpPr>
        <p:sp>
          <p:nvSpPr>
            <p:cNvPr id="32817" name="Freeform 40"/>
            <p:cNvSpPr>
              <a:spLocks/>
            </p:cNvSpPr>
            <p:nvPr/>
          </p:nvSpPr>
          <p:spPr bwMode="auto">
            <a:xfrm>
              <a:off x="3365" y="1163"/>
              <a:ext cx="112" cy="82"/>
            </a:xfrm>
            <a:custGeom>
              <a:avLst/>
              <a:gdLst>
                <a:gd name="T0" fmla="*/ 112 w 112"/>
                <a:gd name="T1" fmla="*/ 41 h 82"/>
                <a:gd name="T2" fmla="*/ 0 w 112"/>
                <a:gd name="T3" fmla="*/ 82 h 82"/>
                <a:gd name="T4" fmla="*/ 0 w 112"/>
                <a:gd name="T5" fmla="*/ 0 h 82"/>
                <a:gd name="T6" fmla="*/ 112 w 112"/>
                <a:gd name="T7" fmla="*/ 4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82"/>
                <a:gd name="T14" fmla="*/ 112 w 11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82">
                  <a:moveTo>
                    <a:pt x="112" y="41"/>
                  </a:moveTo>
                  <a:lnTo>
                    <a:pt x="0" y="82"/>
                  </a:lnTo>
                  <a:lnTo>
                    <a:pt x="0" y="0"/>
                  </a:lnTo>
                  <a:lnTo>
                    <a:pt x="112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41"/>
            <p:cNvSpPr>
              <a:spLocks noChangeShapeType="1"/>
            </p:cNvSpPr>
            <p:nvPr/>
          </p:nvSpPr>
          <p:spPr bwMode="auto">
            <a:xfrm flipH="1">
              <a:off x="3222" y="1204"/>
              <a:ext cx="22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3" name="Rectangle 46"/>
          <p:cNvSpPr>
            <a:spLocks noChangeArrowheads="1"/>
          </p:cNvSpPr>
          <p:nvPr/>
        </p:nvSpPr>
        <p:spPr bwMode="auto">
          <a:xfrm>
            <a:off x="4573588" y="2381250"/>
            <a:ext cx="2698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. . .</a:t>
            </a:r>
            <a:endParaRPr lang="en-US" sz="2100" b="1"/>
          </a:p>
        </p:txBody>
      </p:sp>
      <p:sp>
        <p:nvSpPr>
          <p:cNvPr id="32784" name="Rectangle 57"/>
          <p:cNvSpPr>
            <a:spLocks noChangeArrowheads="1"/>
          </p:cNvSpPr>
          <p:nvPr/>
        </p:nvSpPr>
        <p:spPr bwMode="auto">
          <a:xfrm>
            <a:off x="644525" y="3657600"/>
            <a:ext cx="8226425" cy="139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algn="just" defTabSz="966788"/>
            <a:r>
              <a:rPr lang="en-GB" sz="2100" b="1" dirty="0">
                <a:cs typeface="Times New Roman" pitchFamily="18" charset="0"/>
              </a:rPr>
              <a:t>Compiler</a:t>
            </a:r>
            <a:r>
              <a:rPr lang="en-GB" sz="2100" dirty="0">
                <a:cs typeface="Times New Roman" pitchFamily="18" charset="0"/>
              </a:rPr>
              <a:t> translates HLL program to assembly code/machine code</a:t>
            </a:r>
          </a:p>
          <a:p>
            <a:pPr algn="just" defTabSz="966788"/>
            <a:r>
              <a:rPr lang="en-GB" sz="2100" b="1" dirty="0">
                <a:cs typeface="Times New Roman" pitchFamily="18" charset="0"/>
              </a:rPr>
              <a:t>Linker</a:t>
            </a:r>
            <a:r>
              <a:rPr lang="en-GB" sz="2100" dirty="0">
                <a:cs typeface="Times New Roman" pitchFamily="18" charset="0"/>
              </a:rPr>
              <a:t> resolves external references (e.g., bring in code from libraries</a:t>
            </a:r>
            <a:r>
              <a:rPr lang="en-GB" sz="2100" dirty="0" smtClean="0">
                <a:cs typeface="Times New Roman" pitchFamily="18" charset="0"/>
              </a:rPr>
              <a:t>)</a:t>
            </a:r>
          </a:p>
          <a:p>
            <a:pPr algn="just" defTabSz="966788"/>
            <a:r>
              <a:rPr lang="en-GB" sz="2100" b="1" dirty="0" smtClean="0">
                <a:cs typeface="Times New Roman" pitchFamily="18" charset="0"/>
              </a:rPr>
              <a:t>Builder</a:t>
            </a:r>
            <a:r>
              <a:rPr lang="en-GB" sz="2100" dirty="0" smtClean="0">
                <a:cs typeface="Times New Roman" pitchFamily="18" charset="0"/>
              </a:rPr>
              <a:t>: Compiling and linking</a:t>
            </a:r>
            <a:endParaRPr lang="en-GB" sz="2100" dirty="0">
              <a:cs typeface="Times New Roman" pitchFamily="18" charset="0"/>
            </a:endParaRPr>
          </a:p>
          <a:p>
            <a:pPr defTabSz="966788"/>
            <a:endParaRPr lang="en-GB" sz="2100" dirty="0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685800" y="4724400"/>
            <a:ext cx="7848600" cy="1981200"/>
            <a:chOff x="-2" y="-2"/>
            <a:chExt cx="4112" cy="1099"/>
          </a:xfrm>
        </p:grpSpPr>
        <p:grpSp>
          <p:nvGrpSpPr>
            <p:cNvPr id="32803" name="Group 79"/>
            <p:cNvGrpSpPr>
              <a:grpSpLocks/>
            </p:cNvGrpSpPr>
            <p:nvPr/>
          </p:nvGrpSpPr>
          <p:grpSpPr bwMode="auto">
            <a:xfrm>
              <a:off x="0" y="0"/>
              <a:ext cx="4108" cy="1095"/>
              <a:chOff x="0" y="0"/>
              <a:chExt cx="4108" cy="1095"/>
            </a:xfrm>
          </p:grpSpPr>
          <p:grpSp>
            <p:nvGrpSpPr>
              <p:cNvPr id="32805" name="Group 72"/>
              <p:cNvGrpSpPr>
                <a:grpSpLocks/>
              </p:cNvGrpSpPr>
              <p:nvPr/>
            </p:nvGrpSpPr>
            <p:grpSpPr bwMode="auto">
              <a:xfrm>
                <a:off x="0" y="0"/>
                <a:ext cx="2170" cy="461"/>
                <a:chOff x="0" y="0"/>
                <a:chExt cx="2170" cy="461"/>
              </a:xfrm>
            </p:grpSpPr>
            <p:sp>
              <p:nvSpPr>
                <p:cNvPr id="32815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84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ctr" defTabSz="966788"/>
                  <a:r>
                    <a:rPr lang="en-GB" sz="3000">
                      <a:cs typeface="Times New Roman" pitchFamily="18" charset="0"/>
                    </a:rPr>
                    <a:t>Advantages</a:t>
                  </a:r>
                  <a:endParaRPr lang="en-GB" sz="3000"/>
                </a:p>
              </p:txBody>
            </p:sp>
            <p:sp>
              <p:nvSpPr>
                <p:cNvPr id="32816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6" name="Group 74"/>
              <p:cNvGrpSpPr>
                <a:grpSpLocks/>
              </p:cNvGrpSpPr>
              <p:nvPr/>
            </p:nvGrpSpPr>
            <p:grpSpPr bwMode="auto">
              <a:xfrm>
                <a:off x="2170" y="0"/>
                <a:ext cx="1938" cy="461"/>
                <a:chOff x="2170" y="0"/>
                <a:chExt cx="1938" cy="461"/>
              </a:xfrm>
            </p:grpSpPr>
            <p:sp>
              <p:nvSpPr>
                <p:cNvPr id="32813" name="Rectangle 68"/>
                <p:cNvSpPr>
                  <a:spLocks noChangeArrowheads="1"/>
                </p:cNvSpPr>
                <p:nvPr/>
              </p:nvSpPr>
              <p:spPr bwMode="auto">
                <a:xfrm>
                  <a:off x="2213" y="0"/>
                  <a:ext cx="185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ctr" defTabSz="966788"/>
                  <a:r>
                    <a:rPr lang="en-GB" sz="3000">
                      <a:cs typeface="Times New Roman" pitchFamily="18" charset="0"/>
                    </a:rPr>
                    <a:t>Disadvantages</a:t>
                  </a:r>
                  <a:endParaRPr lang="en-GB" sz="3800"/>
                </a:p>
              </p:txBody>
            </p:sp>
            <p:sp>
              <p:nvSpPr>
                <p:cNvPr id="32814" name="Rectangle 73"/>
                <p:cNvSpPr>
                  <a:spLocks noChangeArrowheads="1"/>
                </p:cNvSpPr>
                <p:nvPr/>
              </p:nvSpPr>
              <p:spPr bwMode="auto">
                <a:xfrm>
                  <a:off x="2170" y="0"/>
                  <a:ext cx="193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7" name="Group 76"/>
              <p:cNvGrpSpPr>
                <a:grpSpLocks/>
              </p:cNvGrpSpPr>
              <p:nvPr/>
            </p:nvGrpSpPr>
            <p:grpSpPr bwMode="auto">
              <a:xfrm>
                <a:off x="0" y="461"/>
                <a:ext cx="2170" cy="634"/>
                <a:chOff x="0" y="461"/>
                <a:chExt cx="2170" cy="634"/>
              </a:xfrm>
            </p:grpSpPr>
            <p:sp>
              <p:nvSpPr>
                <p:cNvPr id="32811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61"/>
                  <a:ext cx="2084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defTabSz="966788"/>
                  <a:r>
                    <a:rPr lang="en-GB" sz="2300">
                      <a:cs typeface="Times New Roman" pitchFamily="18" charset="0"/>
                    </a:rPr>
                    <a:t>Faster than interpretation</a:t>
                  </a:r>
                </a:p>
                <a:p>
                  <a:pPr defTabSz="966788"/>
                  <a:r>
                    <a:rPr lang="en-GB" sz="2300">
                      <a:cs typeface="Times New Roman" pitchFamily="18" charset="0"/>
                    </a:rPr>
                    <a:t>Good for multi-module programs</a:t>
                  </a:r>
                  <a:endParaRPr lang="en-GB" sz="2300"/>
                </a:p>
              </p:txBody>
            </p:sp>
            <p:sp>
              <p:nvSpPr>
                <p:cNvPr id="32812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21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8" name="Group 78"/>
              <p:cNvGrpSpPr>
                <a:grpSpLocks/>
              </p:cNvGrpSpPr>
              <p:nvPr/>
            </p:nvGrpSpPr>
            <p:grpSpPr bwMode="auto">
              <a:xfrm>
                <a:off x="2170" y="461"/>
                <a:ext cx="1938" cy="634"/>
                <a:chOff x="2170" y="461"/>
                <a:chExt cx="1938" cy="634"/>
              </a:xfrm>
            </p:grpSpPr>
            <p:sp>
              <p:nvSpPr>
                <p:cNvPr id="32809" name="Rectangle 70"/>
                <p:cNvSpPr>
                  <a:spLocks noChangeArrowheads="1"/>
                </p:cNvSpPr>
                <p:nvPr/>
              </p:nvSpPr>
              <p:spPr bwMode="auto">
                <a:xfrm>
                  <a:off x="2213" y="461"/>
                  <a:ext cx="1852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just" defTabSz="966788"/>
                  <a:r>
                    <a:rPr lang="en-GB" sz="2300">
                      <a:cs typeface="Times New Roman" pitchFamily="18" charset="0"/>
                    </a:rPr>
                    <a:t>Separate compilation phase</a:t>
                  </a:r>
                </a:p>
                <a:p>
                  <a:pPr algn="just" defTabSz="966788"/>
                  <a:r>
                    <a:rPr lang="en-GB" sz="2300">
                      <a:cs typeface="Times New Roman" pitchFamily="18" charset="0"/>
                    </a:rPr>
                    <a:t>May lose debugging info</a:t>
                  </a:r>
                  <a:endParaRPr lang="en-GB" sz="2300"/>
                </a:p>
              </p:txBody>
            </p:sp>
            <p:sp>
              <p:nvSpPr>
                <p:cNvPr id="32810" name="Rectangle 77"/>
                <p:cNvSpPr>
                  <a:spLocks noChangeArrowheads="1"/>
                </p:cNvSpPr>
                <p:nvPr/>
              </p:nvSpPr>
              <p:spPr bwMode="auto">
                <a:xfrm>
                  <a:off x="2170" y="461"/>
                  <a:ext cx="1938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</p:grpSp>
        <p:sp>
          <p:nvSpPr>
            <p:cNvPr id="32804" name="Rectangle 80"/>
            <p:cNvSpPr>
              <a:spLocks noChangeArrowheads="1"/>
            </p:cNvSpPr>
            <p:nvPr/>
          </p:nvSpPr>
          <p:spPr bwMode="auto">
            <a:xfrm>
              <a:off x="-2" y="-2"/>
              <a:ext cx="4112" cy="1099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14573" tIns="57286" rIns="114573" bIns="57286"/>
            <a:lstStyle/>
            <a:p>
              <a:endParaRPr lang="en-US"/>
            </a:p>
          </p:txBody>
        </p:sp>
      </p:grpSp>
      <p:sp>
        <p:nvSpPr>
          <p:cNvPr id="32786" name="Line 82"/>
          <p:cNvSpPr>
            <a:spLocks noChangeShapeType="1"/>
          </p:cNvSpPr>
          <p:nvPr/>
        </p:nvSpPr>
        <p:spPr bwMode="auto">
          <a:xfrm>
            <a:off x="1516063" y="24177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83"/>
          <p:cNvSpPr>
            <a:spLocks/>
          </p:cNvSpPr>
          <p:nvPr/>
        </p:nvSpPr>
        <p:spPr bwMode="auto">
          <a:xfrm>
            <a:off x="887413" y="1628775"/>
            <a:ext cx="1235075" cy="838200"/>
          </a:xfrm>
          <a:custGeom>
            <a:avLst/>
            <a:gdLst>
              <a:gd name="T0" fmla="*/ 2147483647 w 735"/>
              <a:gd name="T1" fmla="*/ 0 h 499"/>
              <a:gd name="T2" fmla="*/ 2147483647 w 735"/>
              <a:gd name="T3" fmla="*/ 0 h 499"/>
              <a:gd name="T4" fmla="*/ 2147483647 w 735"/>
              <a:gd name="T5" fmla="*/ 2147483647 h 499"/>
              <a:gd name="T6" fmla="*/ 2147483647 w 735"/>
              <a:gd name="T7" fmla="*/ 2147483647 h 499"/>
              <a:gd name="T8" fmla="*/ 2147483647 w 735"/>
              <a:gd name="T9" fmla="*/ 2147483647 h 499"/>
              <a:gd name="T10" fmla="*/ 0 w 735"/>
              <a:gd name="T11" fmla="*/ 2147483647 h 499"/>
              <a:gd name="T12" fmla="*/ 2147483647 w 735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5"/>
              <a:gd name="T22" fmla="*/ 0 h 499"/>
              <a:gd name="T23" fmla="*/ 735 w 735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5" h="499">
                <a:moveTo>
                  <a:pt x="184" y="0"/>
                </a:moveTo>
                <a:lnTo>
                  <a:pt x="551" y="0"/>
                </a:lnTo>
                <a:lnTo>
                  <a:pt x="735" y="255"/>
                </a:lnTo>
                <a:lnTo>
                  <a:pt x="551" y="499"/>
                </a:lnTo>
                <a:lnTo>
                  <a:pt x="184" y="499"/>
                </a:lnTo>
                <a:lnTo>
                  <a:pt x="0" y="255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Rectangle 84"/>
          <p:cNvSpPr>
            <a:spLocks noChangeArrowheads="1"/>
          </p:cNvSpPr>
          <p:nvPr/>
        </p:nvSpPr>
        <p:spPr bwMode="auto">
          <a:xfrm>
            <a:off x="1157288" y="1731963"/>
            <a:ext cx="730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source</a:t>
            </a:r>
          </a:p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2789" name="Line 86"/>
          <p:cNvSpPr>
            <a:spLocks noChangeShapeType="1"/>
          </p:cNvSpPr>
          <p:nvPr/>
        </p:nvSpPr>
        <p:spPr bwMode="auto">
          <a:xfrm>
            <a:off x="2016125" y="31432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Rectangle 92"/>
          <p:cNvSpPr>
            <a:spLocks noChangeArrowheads="1"/>
          </p:cNvSpPr>
          <p:nvPr/>
        </p:nvSpPr>
        <p:spPr bwMode="auto">
          <a:xfrm>
            <a:off x="2500313" y="1611313"/>
            <a:ext cx="1176337" cy="73501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Rectangle 93"/>
          <p:cNvSpPr>
            <a:spLocks noChangeArrowheads="1"/>
          </p:cNvSpPr>
          <p:nvPr/>
        </p:nvSpPr>
        <p:spPr bwMode="auto">
          <a:xfrm>
            <a:off x="2579688" y="1841500"/>
            <a:ext cx="922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Assembler</a:t>
            </a:r>
            <a:endParaRPr lang="en-US" sz="2100" b="1"/>
          </a:p>
        </p:txBody>
      </p:sp>
      <p:sp>
        <p:nvSpPr>
          <p:cNvPr id="32792" name="Line 94"/>
          <p:cNvSpPr>
            <a:spLocks noChangeShapeType="1"/>
          </p:cNvSpPr>
          <p:nvPr/>
        </p:nvSpPr>
        <p:spPr bwMode="auto">
          <a:xfrm>
            <a:off x="3709988" y="201453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95"/>
          <p:cNvSpPr>
            <a:spLocks noChangeShapeType="1"/>
          </p:cNvSpPr>
          <p:nvPr/>
        </p:nvSpPr>
        <p:spPr bwMode="auto">
          <a:xfrm flipV="1">
            <a:off x="3063875" y="23368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96"/>
          <p:cNvSpPr>
            <a:spLocks/>
          </p:cNvSpPr>
          <p:nvPr/>
        </p:nvSpPr>
        <p:spPr bwMode="auto">
          <a:xfrm>
            <a:off x="2474913" y="2708275"/>
            <a:ext cx="1235075" cy="838200"/>
          </a:xfrm>
          <a:custGeom>
            <a:avLst/>
            <a:gdLst>
              <a:gd name="T0" fmla="*/ 2147483647 w 735"/>
              <a:gd name="T1" fmla="*/ 0 h 499"/>
              <a:gd name="T2" fmla="*/ 2147483647 w 735"/>
              <a:gd name="T3" fmla="*/ 0 h 499"/>
              <a:gd name="T4" fmla="*/ 2147483647 w 735"/>
              <a:gd name="T5" fmla="*/ 2147483647 h 499"/>
              <a:gd name="T6" fmla="*/ 2147483647 w 735"/>
              <a:gd name="T7" fmla="*/ 2147483647 h 499"/>
              <a:gd name="T8" fmla="*/ 2147483647 w 735"/>
              <a:gd name="T9" fmla="*/ 2147483647 h 499"/>
              <a:gd name="T10" fmla="*/ 0 w 735"/>
              <a:gd name="T11" fmla="*/ 2147483647 h 499"/>
              <a:gd name="T12" fmla="*/ 2147483647 w 735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5"/>
              <a:gd name="T22" fmla="*/ 0 h 499"/>
              <a:gd name="T23" fmla="*/ 735 w 735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5" h="499">
                <a:moveTo>
                  <a:pt x="184" y="0"/>
                </a:moveTo>
                <a:lnTo>
                  <a:pt x="551" y="0"/>
                </a:lnTo>
                <a:lnTo>
                  <a:pt x="735" y="255"/>
                </a:lnTo>
                <a:lnTo>
                  <a:pt x="551" y="499"/>
                </a:lnTo>
                <a:lnTo>
                  <a:pt x="184" y="499"/>
                </a:lnTo>
                <a:lnTo>
                  <a:pt x="0" y="255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Rectangle 97"/>
          <p:cNvSpPr>
            <a:spLocks noChangeArrowheads="1"/>
          </p:cNvSpPr>
          <p:nvPr/>
        </p:nvSpPr>
        <p:spPr bwMode="auto">
          <a:xfrm>
            <a:off x="2705100" y="2901950"/>
            <a:ext cx="80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assembly</a:t>
            </a:r>
          </a:p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2796" name="Freeform 99"/>
          <p:cNvSpPr>
            <a:spLocks/>
          </p:cNvSpPr>
          <p:nvPr/>
        </p:nvSpPr>
        <p:spPr bwMode="auto">
          <a:xfrm>
            <a:off x="2016125" y="2257425"/>
            <a:ext cx="2257425" cy="725488"/>
          </a:xfrm>
          <a:custGeom>
            <a:avLst/>
            <a:gdLst>
              <a:gd name="T0" fmla="*/ 0 w 1344"/>
              <a:gd name="T1" fmla="*/ 2147483647 h 432"/>
              <a:gd name="T2" fmla="*/ 2147483647 w 1344"/>
              <a:gd name="T3" fmla="*/ 2147483647 h 432"/>
              <a:gd name="T4" fmla="*/ 2147483647 w 1344"/>
              <a:gd name="T5" fmla="*/ 2147483647 h 432"/>
              <a:gd name="T6" fmla="*/ 2147483647 w 1344"/>
              <a:gd name="T7" fmla="*/ 2147483647 h 432"/>
              <a:gd name="T8" fmla="*/ 2147483647 w 1344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432"/>
              <a:gd name="T17" fmla="*/ 1344 w 134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432">
                <a:moveTo>
                  <a:pt x="0" y="432"/>
                </a:moveTo>
                <a:lnTo>
                  <a:pt x="192" y="432"/>
                </a:lnTo>
                <a:lnTo>
                  <a:pt x="192" y="192"/>
                </a:lnTo>
                <a:lnTo>
                  <a:pt x="1152" y="192"/>
                </a:lnTo>
                <a:lnTo>
                  <a:pt x="1344" y="0"/>
                </a:lnTo>
              </a:path>
            </a:pathLst>
          </a:custGeom>
          <a:noFill/>
          <a:ln w="28575" cmpd="sng">
            <a:solidFill>
              <a:schemeClr val="bg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Rectangle 100"/>
          <p:cNvSpPr>
            <a:spLocks noChangeArrowheads="1"/>
          </p:cNvSpPr>
          <p:nvPr/>
        </p:nvSpPr>
        <p:spPr bwMode="auto">
          <a:xfrm>
            <a:off x="950913" y="2732088"/>
            <a:ext cx="1096962" cy="733425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Rectangle 101"/>
          <p:cNvSpPr>
            <a:spLocks noChangeArrowheads="1"/>
          </p:cNvSpPr>
          <p:nvPr/>
        </p:nvSpPr>
        <p:spPr bwMode="auto">
          <a:xfrm>
            <a:off x="1062038" y="2962275"/>
            <a:ext cx="7667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compiler</a:t>
            </a:r>
            <a:endParaRPr lang="en-US" sz="2100" b="1"/>
          </a:p>
        </p:txBody>
      </p:sp>
      <p:sp>
        <p:nvSpPr>
          <p:cNvPr id="32799" name="Rectangle 102"/>
          <p:cNvSpPr>
            <a:spLocks noChangeArrowheads="1"/>
          </p:cNvSpPr>
          <p:nvPr/>
        </p:nvSpPr>
        <p:spPr bwMode="auto">
          <a:xfrm>
            <a:off x="7165975" y="1676400"/>
            <a:ext cx="1336675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runtime or </a:t>
            </a:r>
          </a:p>
          <a:p>
            <a:pPr algn="ctr"/>
            <a:r>
              <a:rPr lang="en-US" sz="2000" dirty="0"/>
              <a:t>hardware</a:t>
            </a:r>
          </a:p>
        </p:txBody>
      </p:sp>
      <p:grpSp>
        <p:nvGrpSpPr>
          <p:cNvPr id="32800" name="Group 103"/>
          <p:cNvGrpSpPr>
            <a:grpSpLocks/>
          </p:cNvGrpSpPr>
          <p:nvPr/>
        </p:nvGrpSpPr>
        <p:grpSpPr bwMode="auto">
          <a:xfrm>
            <a:off x="6629400" y="1962150"/>
            <a:ext cx="536575" cy="166688"/>
            <a:chOff x="2320" y="1360"/>
            <a:chExt cx="208" cy="64"/>
          </a:xfrm>
        </p:grpSpPr>
        <p:sp>
          <p:nvSpPr>
            <p:cNvPr id="32801" name="Freeform 104"/>
            <p:cNvSpPr>
              <a:spLocks/>
            </p:cNvSpPr>
            <p:nvPr/>
          </p:nvSpPr>
          <p:spPr bwMode="auto">
            <a:xfrm>
              <a:off x="2440" y="1360"/>
              <a:ext cx="88" cy="64"/>
            </a:xfrm>
            <a:custGeom>
              <a:avLst/>
              <a:gdLst>
                <a:gd name="T0" fmla="*/ 88 w 88"/>
                <a:gd name="T1" fmla="*/ 32 h 64"/>
                <a:gd name="T2" fmla="*/ 0 w 88"/>
                <a:gd name="T3" fmla="*/ 64 h 64"/>
                <a:gd name="T4" fmla="*/ 0 w 88"/>
                <a:gd name="T5" fmla="*/ 0 h 64"/>
                <a:gd name="T6" fmla="*/ 88 w 88"/>
                <a:gd name="T7" fmla="*/ 32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64"/>
                <a:gd name="T14" fmla="*/ 88 w 8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64">
                  <a:moveTo>
                    <a:pt x="88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8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105"/>
            <p:cNvSpPr>
              <a:spLocks noChangeShapeType="1"/>
            </p:cNvSpPr>
            <p:nvPr/>
          </p:nvSpPr>
          <p:spPr bwMode="auto">
            <a:xfrm flipH="1">
              <a:off x="2320" y="1392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Intermediate Code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06450" y="4675188"/>
            <a:ext cx="78216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algn="just" defTabSz="966788"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Advantages:</a:t>
            </a:r>
          </a:p>
          <a:p>
            <a:pPr marL="484188" indent="-484188" algn="just" defTabSz="966788">
              <a:buFontTx/>
              <a:buChar char="•"/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 single compiler for all machines</a:t>
            </a:r>
          </a:p>
          <a:p>
            <a:pPr marL="484188" indent="-484188" algn="just" defTabSz="966788">
              <a:buFontTx/>
              <a:buChar char="•"/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 small virtual machine (interpreter) that even fits in a web browser — the bytecode can be linked in an HTML document as an object.</a:t>
            </a:r>
            <a:endParaRPr lang="en-GB" sz="2500"/>
          </a:p>
        </p:txBody>
      </p:sp>
      <p:sp>
        <p:nvSpPr>
          <p:cNvPr id="33796" name="Text Box 37"/>
          <p:cNvSpPr txBox="1">
            <a:spLocks noChangeArrowheads="1"/>
          </p:cNvSpPr>
          <p:nvPr/>
        </p:nvSpPr>
        <p:spPr bwMode="auto">
          <a:xfrm>
            <a:off x="530225" y="762000"/>
            <a:ext cx="8080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/>
              <a:t>Intermediate code concept was implemented in an early version of Pascal (P-Code) in 70’s to simplify the compiler design. Java uses an intermediate code to make the language &amp; compiler machine-independent: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76200" y="2660650"/>
            <a:ext cx="8807450" cy="2555875"/>
            <a:chOff x="48" y="1676"/>
            <a:chExt cx="5548" cy="1610"/>
          </a:xfrm>
        </p:grpSpPr>
        <p:sp>
          <p:nvSpPr>
            <p:cNvPr id="33798" name="Rectangle 15"/>
            <p:cNvSpPr>
              <a:spLocks noChangeArrowheads="1"/>
            </p:cNvSpPr>
            <p:nvPr/>
          </p:nvSpPr>
          <p:spPr bwMode="auto">
            <a:xfrm>
              <a:off x="2429" y="2530"/>
              <a:ext cx="6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bytecode</a:t>
              </a:r>
              <a:endParaRPr lang="en-US" sz="3800" b="1"/>
            </a:p>
          </p:txBody>
        </p:sp>
        <p:grpSp>
          <p:nvGrpSpPr>
            <p:cNvPr id="33799" name="Group 18"/>
            <p:cNvGrpSpPr>
              <a:grpSpLocks/>
            </p:cNvGrpSpPr>
            <p:nvPr/>
          </p:nvGrpSpPr>
          <p:grpSpPr bwMode="auto">
            <a:xfrm>
              <a:off x="912" y="1953"/>
              <a:ext cx="363" cy="104"/>
              <a:chOff x="1592" y="1376"/>
              <a:chExt cx="224" cy="64"/>
            </a:xfrm>
          </p:grpSpPr>
          <p:sp>
            <p:nvSpPr>
              <p:cNvPr id="33822" name="Freeform 16"/>
              <p:cNvSpPr>
                <a:spLocks/>
              </p:cNvSpPr>
              <p:nvPr/>
            </p:nvSpPr>
            <p:spPr bwMode="auto">
              <a:xfrm>
                <a:off x="1728" y="1376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17"/>
              <p:cNvSpPr>
                <a:spLocks noChangeShapeType="1"/>
              </p:cNvSpPr>
              <p:nvPr/>
            </p:nvSpPr>
            <p:spPr bwMode="auto">
              <a:xfrm flipH="1">
                <a:off x="1592" y="1408"/>
                <a:ext cx="2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0" name="Group 21"/>
            <p:cNvGrpSpPr>
              <a:grpSpLocks/>
            </p:cNvGrpSpPr>
            <p:nvPr/>
          </p:nvGrpSpPr>
          <p:grpSpPr bwMode="auto">
            <a:xfrm>
              <a:off x="1920" y="1952"/>
              <a:ext cx="338" cy="105"/>
              <a:chOff x="2320" y="1360"/>
              <a:chExt cx="208" cy="64"/>
            </a:xfrm>
          </p:grpSpPr>
          <p:sp>
            <p:nvSpPr>
              <p:cNvPr id="33820" name="Freeform 19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20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1" name="Rectangle 28"/>
            <p:cNvSpPr>
              <a:spLocks noChangeArrowheads="1"/>
            </p:cNvSpPr>
            <p:nvPr/>
          </p:nvSpPr>
          <p:spPr bwMode="auto">
            <a:xfrm>
              <a:off x="96" y="2530"/>
              <a:ext cx="91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Java program</a:t>
              </a:r>
              <a:endParaRPr lang="en-US" sz="3800" b="1"/>
            </a:p>
          </p:txBody>
        </p:sp>
        <p:sp>
          <p:nvSpPr>
            <p:cNvPr id="33802" name="Rectangle 29"/>
            <p:cNvSpPr>
              <a:spLocks noChangeArrowheads="1"/>
            </p:cNvSpPr>
            <p:nvPr/>
          </p:nvSpPr>
          <p:spPr bwMode="auto">
            <a:xfrm>
              <a:off x="1440" y="2530"/>
              <a:ext cx="35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javac</a:t>
              </a:r>
              <a:endParaRPr lang="en-US" sz="3800" b="1"/>
            </a:p>
          </p:txBody>
        </p:sp>
        <p:sp>
          <p:nvSpPr>
            <p:cNvPr id="33803" name="Rectangle 32"/>
            <p:cNvSpPr>
              <a:spLocks noChangeArrowheads="1"/>
            </p:cNvSpPr>
            <p:nvPr/>
          </p:nvSpPr>
          <p:spPr bwMode="auto">
            <a:xfrm>
              <a:off x="3360" y="2478"/>
              <a:ext cx="1394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Java virtual machine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Interpreter on a 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specific machine</a:t>
              </a:r>
              <a:endParaRPr lang="en-US" sz="3800" b="1"/>
            </a:p>
            <a:p>
              <a:pPr algn="ctr" defTabSz="966788"/>
              <a:endParaRPr lang="en-US" sz="2100">
                <a:solidFill>
                  <a:srgbClr val="000000"/>
                </a:solidFill>
              </a:endParaRPr>
            </a:p>
          </p:txBody>
        </p:sp>
        <p:sp>
          <p:nvSpPr>
            <p:cNvPr id="33804" name="Rectangle 40"/>
            <p:cNvSpPr>
              <a:spLocks noChangeArrowheads="1"/>
            </p:cNvSpPr>
            <p:nvPr/>
          </p:nvSpPr>
          <p:spPr bwMode="auto">
            <a:xfrm>
              <a:off x="1269" y="1722"/>
              <a:ext cx="651" cy="5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5" name="Group 41"/>
            <p:cNvGrpSpPr>
              <a:grpSpLocks/>
            </p:cNvGrpSpPr>
            <p:nvPr/>
          </p:nvGrpSpPr>
          <p:grpSpPr bwMode="auto">
            <a:xfrm>
              <a:off x="3270" y="1952"/>
              <a:ext cx="338" cy="105"/>
              <a:chOff x="2320" y="1360"/>
              <a:chExt cx="208" cy="64"/>
            </a:xfrm>
          </p:grpSpPr>
          <p:sp>
            <p:nvSpPr>
              <p:cNvPr id="33818" name="Freeform 42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9" name="Line 43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6" name="Rectangle 44"/>
            <p:cNvSpPr>
              <a:spLocks noChangeArrowheads="1"/>
            </p:cNvSpPr>
            <p:nvPr/>
          </p:nvSpPr>
          <p:spPr bwMode="auto">
            <a:xfrm>
              <a:off x="4754" y="1712"/>
              <a:ext cx="842" cy="5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Simulator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or Hardware</a:t>
              </a:r>
            </a:p>
          </p:txBody>
        </p:sp>
        <p:grpSp>
          <p:nvGrpSpPr>
            <p:cNvPr id="33807" name="Group 46"/>
            <p:cNvGrpSpPr>
              <a:grpSpLocks/>
            </p:cNvGrpSpPr>
            <p:nvPr/>
          </p:nvGrpSpPr>
          <p:grpSpPr bwMode="auto">
            <a:xfrm>
              <a:off x="4416" y="1956"/>
              <a:ext cx="338" cy="105"/>
              <a:chOff x="2320" y="1360"/>
              <a:chExt cx="208" cy="64"/>
            </a:xfrm>
          </p:grpSpPr>
          <p:sp>
            <p:nvSpPr>
              <p:cNvPr id="33816" name="Freeform 47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7" name="Line 48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8" name="Freeform 49"/>
            <p:cNvSpPr>
              <a:spLocks/>
            </p:cNvSpPr>
            <p:nvPr/>
          </p:nvSpPr>
          <p:spPr bwMode="auto">
            <a:xfrm>
              <a:off x="48" y="1676"/>
              <a:ext cx="933" cy="644"/>
            </a:xfrm>
            <a:custGeom>
              <a:avLst/>
              <a:gdLst>
                <a:gd name="T0" fmla="*/ 28968 w 576"/>
                <a:gd name="T1" fmla="*/ 0 h 391"/>
                <a:gd name="T2" fmla="*/ 87077 w 576"/>
                <a:gd name="T3" fmla="*/ 0 h 391"/>
                <a:gd name="T4" fmla="*/ 115987 w 576"/>
                <a:gd name="T5" fmla="*/ 48372 h 391"/>
                <a:gd name="T6" fmla="*/ 87077 w 576"/>
                <a:gd name="T7" fmla="*/ 94671 h 391"/>
                <a:gd name="T8" fmla="*/ 28968 w 576"/>
                <a:gd name="T9" fmla="*/ 94671 h 391"/>
                <a:gd name="T10" fmla="*/ 0 w 576"/>
                <a:gd name="T11" fmla="*/ 48372 h 391"/>
                <a:gd name="T12" fmla="*/ 28968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50"/>
            <p:cNvSpPr>
              <a:spLocks noChangeArrowheads="1"/>
            </p:cNvSpPr>
            <p:nvPr/>
          </p:nvSpPr>
          <p:spPr bwMode="auto">
            <a:xfrm>
              <a:off x="255" y="1755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source</a:t>
              </a:r>
              <a:endParaRPr lang="en-US" sz="3800" b="1"/>
            </a:p>
          </p:txBody>
        </p:sp>
        <p:sp>
          <p:nvSpPr>
            <p:cNvPr id="33810" name="Rectangle 51"/>
            <p:cNvSpPr>
              <a:spLocks noChangeArrowheads="1"/>
            </p:cNvSpPr>
            <p:nvPr/>
          </p:nvSpPr>
          <p:spPr bwMode="auto">
            <a:xfrm>
              <a:off x="191" y="1938"/>
              <a:ext cx="5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program</a:t>
              </a:r>
              <a:endParaRPr lang="en-US" sz="3800" b="1"/>
            </a:p>
          </p:txBody>
        </p:sp>
        <p:sp>
          <p:nvSpPr>
            <p:cNvPr id="33811" name="Freeform 53"/>
            <p:cNvSpPr>
              <a:spLocks/>
            </p:cNvSpPr>
            <p:nvPr/>
          </p:nvSpPr>
          <p:spPr bwMode="auto">
            <a:xfrm>
              <a:off x="2235" y="1688"/>
              <a:ext cx="1080" cy="619"/>
            </a:xfrm>
            <a:custGeom>
              <a:avLst/>
              <a:gdLst>
                <a:gd name="T0" fmla="*/ 97787 w 600"/>
                <a:gd name="T1" fmla="*/ 0 h 375"/>
                <a:gd name="T2" fmla="*/ 287874 w 600"/>
                <a:gd name="T3" fmla="*/ 0 h 375"/>
                <a:gd name="T4" fmla="*/ 385567 w 600"/>
                <a:gd name="T5" fmla="*/ 47571 h 375"/>
                <a:gd name="T6" fmla="*/ 287874 w 600"/>
                <a:gd name="T7" fmla="*/ 92989 h 375"/>
                <a:gd name="T8" fmla="*/ 97787 w 600"/>
                <a:gd name="T9" fmla="*/ 92989 h 375"/>
                <a:gd name="T10" fmla="*/ 0 w 600"/>
                <a:gd name="T11" fmla="*/ 47571 h 375"/>
                <a:gd name="T12" fmla="*/ 97787 w 600"/>
                <a:gd name="T13" fmla="*/ 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0"/>
                <a:gd name="T22" fmla="*/ 0 h 375"/>
                <a:gd name="T23" fmla="*/ 600 w 600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0" h="375">
                  <a:moveTo>
                    <a:pt x="152" y="0"/>
                  </a:moveTo>
                  <a:lnTo>
                    <a:pt x="448" y="0"/>
                  </a:lnTo>
                  <a:lnTo>
                    <a:pt x="600" y="192"/>
                  </a:lnTo>
                  <a:lnTo>
                    <a:pt x="448" y="375"/>
                  </a:lnTo>
                  <a:lnTo>
                    <a:pt x="152" y="375"/>
                  </a:lnTo>
                  <a:lnTo>
                    <a:pt x="0" y="1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54"/>
            <p:cNvSpPr>
              <a:spLocks noChangeArrowheads="1"/>
            </p:cNvSpPr>
            <p:nvPr/>
          </p:nvSpPr>
          <p:spPr bwMode="auto">
            <a:xfrm>
              <a:off x="2370" y="1834"/>
              <a:ext cx="8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intermediate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code</a:t>
              </a:r>
              <a:endParaRPr lang="en-US" sz="3800" b="1"/>
            </a:p>
          </p:txBody>
        </p:sp>
        <p:sp>
          <p:nvSpPr>
            <p:cNvPr id="33813" name="Rectangle 55"/>
            <p:cNvSpPr>
              <a:spLocks noChangeArrowheads="1"/>
            </p:cNvSpPr>
            <p:nvPr/>
          </p:nvSpPr>
          <p:spPr bwMode="auto">
            <a:xfrm>
              <a:off x="3608" y="1708"/>
              <a:ext cx="842" cy="5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Rectangle 56"/>
            <p:cNvSpPr>
              <a:spLocks noChangeArrowheads="1"/>
            </p:cNvSpPr>
            <p:nvPr/>
          </p:nvSpPr>
          <p:spPr bwMode="auto">
            <a:xfrm>
              <a:off x="3752" y="1781"/>
              <a:ext cx="57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Virtual</a:t>
              </a:r>
            </a:p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machine</a:t>
              </a:r>
            </a:p>
          </p:txBody>
        </p:sp>
        <p:sp>
          <p:nvSpPr>
            <p:cNvPr id="33815" name="Rectangle 57"/>
            <p:cNvSpPr>
              <a:spLocks noChangeArrowheads="1"/>
            </p:cNvSpPr>
            <p:nvPr/>
          </p:nvSpPr>
          <p:spPr bwMode="auto">
            <a:xfrm>
              <a:off x="1296" y="1900"/>
              <a:ext cx="60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compiler</a:t>
              </a:r>
              <a:endParaRPr lang="en-US" sz="3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228600" y="2133600"/>
            <a:ext cx="8915400" cy="3886200"/>
            <a:chOff x="96" y="1344"/>
            <a:chExt cx="5616" cy="2448"/>
          </a:xfrm>
        </p:grpSpPr>
        <p:sp>
          <p:nvSpPr>
            <p:cNvPr id="34851" name="Rectangle 185"/>
            <p:cNvSpPr>
              <a:spLocks noChangeArrowheads="1"/>
            </p:cNvSpPr>
            <p:nvPr/>
          </p:nvSpPr>
          <p:spPr bwMode="auto">
            <a:xfrm flipV="1">
              <a:off x="96" y="1344"/>
              <a:ext cx="5616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Freeform 196"/>
            <p:cNvSpPr>
              <a:spLocks/>
            </p:cNvSpPr>
            <p:nvPr/>
          </p:nvSpPr>
          <p:spPr bwMode="auto">
            <a:xfrm>
              <a:off x="624" y="2746"/>
              <a:ext cx="564" cy="254"/>
            </a:xfrm>
            <a:custGeom>
              <a:avLst/>
              <a:gdLst>
                <a:gd name="T0" fmla="*/ 114 w 576"/>
                <a:gd name="T1" fmla="*/ 0 h 391"/>
                <a:gd name="T2" fmla="*/ 343 w 576"/>
                <a:gd name="T3" fmla="*/ 0 h 391"/>
                <a:gd name="T4" fmla="*/ 457 w 576"/>
                <a:gd name="T5" fmla="*/ 2 h 391"/>
                <a:gd name="T6" fmla="*/ 343 w 576"/>
                <a:gd name="T7" fmla="*/ 3 h 391"/>
                <a:gd name="T8" fmla="*/ 114 w 576"/>
                <a:gd name="T9" fmla="*/ 3 h 391"/>
                <a:gd name="T10" fmla="*/ 0 w 576"/>
                <a:gd name="T11" fmla="*/ 2 h 391"/>
                <a:gd name="T12" fmla="*/ 114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Rectangle 197"/>
            <p:cNvSpPr>
              <a:spLocks noChangeArrowheads="1"/>
            </p:cNvSpPr>
            <p:nvPr/>
          </p:nvSpPr>
          <p:spPr bwMode="auto">
            <a:xfrm>
              <a:off x="720" y="277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Prolog</a:t>
              </a:r>
              <a:endParaRPr lang="en-US" sz="1800" b="1"/>
            </a:p>
          </p:txBody>
        </p:sp>
        <p:sp>
          <p:nvSpPr>
            <p:cNvPr id="34854" name="Line 201"/>
            <p:cNvSpPr>
              <a:spLocks noChangeShapeType="1"/>
            </p:cNvSpPr>
            <p:nvPr/>
          </p:nvSpPr>
          <p:spPr bwMode="auto">
            <a:xfrm flipV="1">
              <a:off x="2273" y="2448"/>
              <a:ext cx="70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202"/>
            <p:cNvSpPr>
              <a:spLocks noChangeShapeType="1"/>
            </p:cNvSpPr>
            <p:nvPr/>
          </p:nvSpPr>
          <p:spPr bwMode="auto">
            <a:xfrm flipV="1">
              <a:off x="2348" y="2541"/>
              <a:ext cx="687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203"/>
            <p:cNvSpPr>
              <a:spLocks/>
            </p:cNvSpPr>
            <p:nvPr/>
          </p:nvSpPr>
          <p:spPr bwMode="auto">
            <a:xfrm>
              <a:off x="192" y="2434"/>
              <a:ext cx="672" cy="254"/>
            </a:xfrm>
            <a:custGeom>
              <a:avLst/>
              <a:gdLst>
                <a:gd name="T0" fmla="*/ 789 w 576"/>
                <a:gd name="T1" fmla="*/ 0 h 391"/>
                <a:gd name="T2" fmla="*/ 2354 w 576"/>
                <a:gd name="T3" fmla="*/ 0 h 391"/>
                <a:gd name="T4" fmla="*/ 3142 w 576"/>
                <a:gd name="T5" fmla="*/ 2 h 391"/>
                <a:gd name="T6" fmla="*/ 2354 w 576"/>
                <a:gd name="T7" fmla="*/ 3 h 391"/>
                <a:gd name="T8" fmla="*/ 789 w 576"/>
                <a:gd name="T9" fmla="*/ 3 h 391"/>
                <a:gd name="T10" fmla="*/ 0 w 576"/>
                <a:gd name="T11" fmla="*/ 2 h 391"/>
                <a:gd name="T12" fmla="*/ 789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Rectangle 204"/>
            <p:cNvSpPr>
              <a:spLocks noChangeArrowheads="1"/>
            </p:cNvSpPr>
            <p:nvPr/>
          </p:nvSpPr>
          <p:spPr bwMode="auto">
            <a:xfrm>
              <a:off x="432" y="2474"/>
              <a:ext cx="1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 dirty="0" smtClean="0">
                  <a:solidFill>
                    <a:srgbClr val="000000"/>
                  </a:solidFill>
                </a:rPr>
                <a:t>F#</a:t>
              </a:r>
              <a:endParaRPr lang="en-US" sz="1800" b="1" dirty="0"/>
            </a:p>
          </p:txBody>
        </p:sp>
        <p:sp>
          <p:nvSpPr>
            <p:cNvPr id="34858" name="Line 205"/>
            <p:cNvSpPr>
              <a:spLocks noChangeShapeType="1"/>
            </p:cNvSpPr>
            <p:nvPr/>
          </p:nvSpPr>
          <p:spPr bwMode="auto">
            <a:xfrm flipV="1">
              <a:off x="864" y="2544"/>
              <a:ext cx="545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210"/>
            <p:cNvSpPr>
              <a:spLocks/>
            </p:cNvSpPr>
            <p:nvPr/>
          </p:nvSpPr>
          <p:spPr bwMode="auto">
            <a:xfrm>
              <a:off x="316" y="3010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Rectangle 211"/>
            <p:cNvSpPr>
              <a:spLocks noChangeArrowheads="1"/>
            </p:cNvSpPr>
            <p:nvPr/>
          </p:nvSpPr>
          <p:spPr bwMode="auto">
            <a:xfrm>
              <a:off x="480" y="3039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X</a:t>
              </a:r>
              <a:endParaRPr lang="en-US" sz="1800" b="1"/>
            </a:p>
          </p:txBody>
        </p:sp>
        <p:sp>
          <p:nvSpPr>
            <p:cNvPr id="34861" name="Line 212"/>
            <p:cNvSpPr>
              <a:spLocks noChangeShapeType="1"/>
            </p:cNvSpPr>
            <p:nvPr/>
          </p:nvSpPr>
          <p:spPr bwMode="auto">
            <a:xfrm>
              <a:off x="773" y="3112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213"/>
            <p:cNvSpPr>
              <a:spLocks noChangeShapeType="1"/>
            </p:cNvSpPr>
            <p:nvPr/>
          </p:nvSpPr>
          <p:spPr bwMode="auto">
            <a:xfrm flipV="1">
              <a:off x="2399" y="2643"/>
              <a:ext cx="737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217"/>
            <p:cNvSpPr>
              <a:spLocks noChangeShapeType="1"/>
            </p:cNvSpPr>
            <p:nvPr/>
          </p:nvSpPr>
          <p:spPr bwMode="auto">
            <a:xfrm>
              <a:off x="1188" y="2880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Rectangle 220"/>
            <p:cNvSpPr>
              <a:spLocks noChangeArrowheads="1"/>
            </p:cNvSpPr>
            <p:nvPr/>
          </p:nvSpPr>
          <p:spPr bwMode="auto">
            <a:xfrm>
              <a:off x="1434" y="2485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 dirty="0" smtClean="0"/>
                <a:t>F# compiler</a:t>
              </a:r>
              <a:endParaRPr lang="en-US" sz="1800" dirty="0"/>
            </a:p>
          </p:txBody>
        </p:sp>
        <p:sp>
          <p:nvSpPr>
            <p:cNvPr id="34865" name="Rectangle 221"/>
            <p:cNvSpPr>
              <a:spLocks noChangeArrowheads="1"/>
            </p:cNvSpPr>
            <p:nvPr/>
          </p:nvSpPr>
          <p:spPr bwMode="auto">
            <a:xfrm>
              <a:off x="1434" y="2744"/>
              <a:ext cx="1158" cy="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Prolog compiler</a:t>
              </a:r>
            </a:p>
          </p:txBody>
        </p:sp>
        <p:sp>
          <p:nvSpPr>
            <p:cNvPr id="34866" name="Rectangle 223"/>
            <p:cNvSpPr>
              <a:spLocks noChangeArrowheads="1"/>
            </p:cNvSpPr>
            <p:nvPr/>
          </p:nvSpPr>
          <p:spPr bwMode="auto">
            <a:xfrm>
              <a:off x="1425" y="3009"/>
              <a:ext cx="1167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X compiler</a:t>
              </a:r>
            </a:p>
          </p:txBody>
        </p:sp>
      </p:grpSp>
      <p:sp>
        <p:nvSpPr>
          <p:cNvPr id="34819" name="Rectangle 182"/>
          <p:cNvSpPr>
            <a:spLocks noChangeArrowheads="1"/>
          </p:cNvSpPr>
          <p:nvPr/>
        </p:nvSpPr>
        <p:spPr bwMode="auto">
          <a:xfrm>
            <a:off x="304800" y="80963"/>
            <a:ext cx="8534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MS Visual Studio .NET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4820" name="Text Box 183"/>
          <p:cNvSpPr txBox="1">
            <a:spLocks noChangeArrowheads="1"/>
          </p:cNvSpPr>
          <p:nvPr/>
        </p:nvSpPr>
        <p:spPr bwMode="auto">
          <a:xfrm>
            <a:off x="869950" y="806450"/>
            <a:ext cx="7931470" cy="12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 dirty="0"/>
              <a:t>Microsoft uses an intermediate code </a:t>
            </a:r>
            <a:r>
              <a:rPr lang="en-US" sz="2500" dirty="0" smtClean="0"/>
              <a:t>for its </a:t>
            </a:r>
            <a:endParaRPr lang="en-US" sz="2500" dirty="0"/>
          </a:p>
          <a:p>
            <a:r>
              <a:rPr lang="en-US" sz="2500" dirty="0"/>
              <a:t>Common Language Runtime (CLR) </a:t>
            </a:r>
            <a:r>
              <a:rPr lang="en-US" sz="2500" dirty="0" smtClean="0"/>
              <a:t>environment, which is </a:t>
            </a:r>
            <a:endParaRPr lang="en-US" sz="2500" dirty="0"/>
          </a:p>
          <a:p>
            <a:r>
              <a:rPr lang="en-US" sz="2500" dirty="0"/>
              <a:t>independent of languages</a:t>
            </a:r>
          </a:p>
        </p:txBody>
      </p:sp>
      <p:sp>
        <p:nvSpPr>
          <p:cNvPr id="34821" name="Text Box 184"/>
          <p:cNvSpPr txBox="1">
            <a:spLocks noChangeArrowheads="1"/>
          </p:cNvSpPr>
          <p:nvPr/>
        </p:nvSpPr>
        <p:spPr bwMode="auto">
          <a:xfrm>
            <a:off x="2097088" y="6107113"/>
            <a:ext cx="543083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800"/>
              <a:t>.Net Runtime Environment</a:t>
            </a:r>
          </a:p>
        </p:txBody>
      </p:sp>
      <p:sp>
        <p:nvSpPr>
          <p:cNvPr id="34822" name="Freeform 186"/>
          <p:cNvSpPr>
            <a:spLocks/>
          </p:cNvSpPr>
          <p:nvPr/>
        </p:nvSpPr>
        <p:spPr bwMode="auto">
          <a:xfrm>
            <a:off x="1160463" y="2590800"/>
            <a:ext cx="725487" cy="403225"/>
          </a:xfrm>
          <a:custGeom>
            <a:avLst/>
            <a:gdLst>
              <a:gd name="T0" fmla="*/ 2147483647 w 576"/>
              <a:gd name="T1" fmla="*/ 0 h 391"/>
              <a:gd name="T2" fmla="*/ 2147483647 w 576"/>
              <a:gd name="T3" fmla="*/ 0 h 391"/>
              <a:gd name="T4" fmla="*/ 2147483647 w 576"/>
              <a:gd name="T5" fmla="*/ 2147483647 h 391"/>
              <a:gd name="T6" fmla="*/ 2147483647 w 576"/>
              <a:gd name="T7" fmla="*/ 2147483647 h 391"/>
              <a:gd name="T8" fmla="*/ 2147483647 w 576"/>
              <a:gd name="T9" fmla="*/ 2147483647 h 391"/>
              <a:gd name="T10" fmla="*/ 0 w 576"/>
              <a:gd name="T11" fmla="*/ 2147483647 h 391"/>
              <a:gd name="T12" fmla="*/ 2147483647 w 576"/>
              <a:gd name="T13" fmla="*/ 0 h 3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391"/>
              <a:gd name="T23" fmla="*/ 576 w 576"/>
              <a:gd name="T24" fmla="*/ 391 h 3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391">
                <a:moveTo>
                  <a:pt x="144" y="0"/>
                </a:moveTo>
                <a:lnTo>
                  <a:pt x="432" y="0"/>
                </a:lnTo>
                <a:lnTo>
                  <a:pt x="576" y="200"/>
                </a:lnTo>
                <a:lnTo>
                  <a:pt x="432" y="391"/>
                </a:lnTo>
                <a:lnTo>
                  <a:pt x="144" y="391"/>
                </a:lnTo>
                <a:lnTo>
                  <a:pt x="0" y="200"/>
                </a:lnTo>
                <a:lnTo>
                  <a:pt x="144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Rectangle 187"/>
          <p:cNvSpPr>
            <a:spLocks noChangeArrowheads="1"/>
          </p:cNvSpPr>
          <p:nvPr/>
        </p:nvSpPr>
        <p:spPr bwMode="auto">
          <a:xfrm>
            <a:off x="6248400" y="3252788"/>
            <a:ext cx="1147763" cy="938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800"/>
              <a:t>JIT </a:t>
            </a:r>
          </a:p>
          <a:p>
            <a:pPr algn="ctr"/>
            <a:r>
              <a:rPr lang="en-US" sz="1800"/>
              <a:t>AND</a:t>
            </a:r>
          </a:p>
          <a:p>
            <a:pPr algn="ctr"/>
            <a:r>
              <a:rPr lang="en-US" sz="1800"/>
              <a:t>CLI</a:t>
            </a:r>
          </a:p>
          <a:p>
            <a:pPr algn="ctr">
              <a:lnSpc>
                <a:spcPct val="110000"/>
              </a:lnSpc>
            </a:pPr>
            <a:endParaRPr lang="en-US" sz="1800"/>
          </a:p>
        </p:txBody>
      </p:sp>
      <p:sp>
        <p:nvSpPr>
          <p:cNvPr id="34824" name="Rectangle 188"/>
          <p:cNvSpPr>
            <a:spLocks noChangeArrowheads="1"/>
          </p:cNvSpPr>
          <p:nvPr/>
        </p:nvSpPr>
        <p:spPr bwMode="auto">
          <a:xfrm>
            <a:off x="1328738" y="27130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>
                <a:solidFill>
                  <a:srgbClr val="000000"/>
                </a:solidFill>
              </a:rPr>
              <a:t>C#</a:t>
            </a:r>
            <a:endParaRPr lang="en-US" sz="1800" b="1"/>
          </a:p>
        </p:txBody>
      </p:sp>
      <p:sp>
        <p:nvSpPr>
          <p:cNvPr id="34825" name="Rectangle 189"/>
          <p:cNvSpPr>
            <a:spLocks noChangeArrowheads="1"/>
          </p:cNvSpPr>
          <p:nvPr/>
        </p:nvSpPr>
        <p:spPr bwMode="auto">
          <a:xfrm>
            <a:off x="742950" y="53641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>
                <a:solidFill>
                  <a:srgbClr val="000000"/>
                </a:solidFill>
              </a:rPr>
              <a:t>languages</a:t>
            </a:r>
            <a:endParaRPr lang="en-US" sz="1800" b="1"/>
          </a:p>
        </p:txBody>
      </p:sp>
      <p:sp>
        <p:nvSpPr>
          <p:cNvPr id="34826" name="Freeform 190"/>
          <p:cNvSpPr>
            <a:spLocks/>
          </p:cNvSpPr>
          <p:nvPr/>
        </p:nvSpPr>
        <p:spPr bwMode="auto">
          <a:xfrm>
            <a:off x="4630738" y="3300413"/>
            <a:ext cx="1236662" cy="890587"/>
          </a:xfrm>
          <a:custGeom>
            <a:avLst/>
            <a:gdLst>
              <a:gd name="T0" fmla="*/ 2147483647 w 600"/>
              <a:gd name="T1" fmla="*/ 0 h 375"/>
              <a:gd name="T2" fmla="*/ 2147483647 w 600"/>
              <a:gd name="T3" fmla="*/ 0 h 375"/>
              <a:gd name="T4" fmla="*/ 2147483647 w 600"/>
              <a:gd name="T5" fmla="*/ 2147483647 h 375"/>
              <a:gd name="T6" fmla="*/ 2147483647 w 600"/>
              <a:gd name="T7" fmla="*/ 2147483647 h 375"/>
              <a:gd name="T8" fmla="*/ 2147483647 w 600"/>
              <a:gd name="T9" fmla="*/ 2147483647 h 375"/>
              <a:gd name="T10" fmla="*/ 0 w 600"/>
              <a:gd name="T11" fmla="*/ 2147483647 h 375"/>
              <a:gd name="T12" fmla="*/ 2147483647 w 600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0"/>
              <a:gd name="T22" fmla="*/ 0 h 375"/>
              <a:gd name="T23" fmla="*/ 600 w 600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0" h="375">
                <a:moveTo>
                  <a:pt x="152" y="0"/>
                </a:moveTo>
                <a:lnTo>
                  <a:pt x="448" y="0"/>
                </a:lnTo>
                <a:lnTo>
                  <a:pt x="600" y="192"/>
                </a:lnTo>
                <a:lnTo>
                  <a:pt x="448" y="375"/>
                </a:lnTo>
                <a:lnTo>
                  <a:pt x="152" y="375"/>
                </a:lnTo>
                <a:lnTo>
                  <a:pt x="0" y="192"/>
                </a:lnTo>
                <a:lnTo>
                  <a:pt x="152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191"/>
          <p:cNvSpPr>
            <a:spLocks noChangeArrowheads="1"/>
          </p:cNvSpPr>
          <p:nvPr/>
        </p:nvSpPr>
        <p:spPr bwMode="auto">
          <a:xfrm>
            <a:off x="4987925" y="3581400"/>
            <a:ext cx="603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800">
                <a:solidFill>
                  <a:srgbClr val="000000"/>
                </a:solidFill>
              </a:rPr>
              <a:t>MS IL</a:t>
            </a:r>
            <a:endParaRPr lang="en-US" sz="1800" b="1"/>
          </a:p>
        </p:txBody>
      </p:sp>
      <p:sp>
        <p:nvSpPr>
          <p:cNvPr id="34828" name="Line 199"/>
          <p:cNvSpPr>
            <a:spLocks noChangeShapeType="1"/>
          </p:cNvSpPr>
          <p:nvPr/>
        </p:nvSpPr>
        <p:spPr bwMode="auto">
          <a:xfrm>
            <a:off x="3962400" y="2743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Rectangle 207"/>
          <p:cNvSpPr>
            <a:spLocks noChangeArrowheads="1"/>
          </p:cNvSpPr>
          <p:nvPr/>
        </p:nvSpPr>
        <p:spPr bwMode="auto">
          <a:xfrm>
            <a:off x="6096000" y="2362200"/>
            <a:ext cx="14478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66788"/>
            <a:r>
              <a:rPr lang="en-US" sz="1800"/>
              <a:t>Just-In-Time compiler</a:t>
            </a:r>
          </a:p>
        </p:txBody>
      </p:sp>
      <p:sp>
        <p:nvSpPr>
          <p:cNvPr id="34830" name="Rectangle 208"/>
          <p:cNvSpPr>
            <a:spLocks noChangeArrowheads="1"/>
          </p:cNvSpPr>
          <p:nvPr/>
        </p:nvSpPr>
        <p:spPr bwMode="auto">
          <a:xfrm>
            <a:off x="4594225" y="5105400"/>
            <a:ext cx="1155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800">
                <a:solidFill>
                  <a:srgbClr val="000000"/>
                </a:solidFill>
              </a:rPr>
              <a:t>Intermediate</a:t>
            </a:r>
          </a:p>
          <a:p>
            <a:pPr algn="ctr" defTabSz="966788"/>
            <a:r>
              <a:rPr lang="en-US" sz="1800">
                <a:solidFill>
                  <a:srgbClr val="000000"/>
                </a:solidFill>
              </a:rPr>
              <a:t>Language</a:t>
            </a:r>
            <a:endParaRPr lang="en-US" sz="1800" b="1"/>
          </a:p>
        </p:txBody>
      </p:sp>
      <p:sp>
        <p:nvSpPr>
          <p:cNvPr id="34831" name="Rectangle 209"/>
          <p:cNvSpPr>
            <a:spLocks noChangeArrowheads="1"/>
          </p:cNvSpPr>
          <p:nvPr/>
        </p:nvSpPr>
        <p:spPr bwMode="auto">
          <a:xfrm>
            <a:off x="6172200" y="5024438"/>
            <a:ext cx="143827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/>
          <a:p>
            <a:pPr algn="ctr" defTabSz="966788"/>
            <a:r>
              <a:rPr lang="en-US" sz="1800"/>
              <a:t>Common</a:t>
            </a:r>
          </a:p>
          <a:p>
            <a:pPr algn="ctr" defTabSz="966788"/>
            <a:r>
              <a:rPr lang="en-US" sz="1800"/>
              <a:t>Language</a:t>
            </a:r>
          </a:p>
          <a:p>
            <a:pPr algn="ctr" defTabSz="966788"/>
            <a:r>
              <a:rPr lang="en-US" sz="1800"/>
              <a:t>Infrastructure</a:t>
            </a:r>
          </a:p>
        </p:txBody>
      </p:sp>
      <p:sp>
        <p:nvSpPr>
          <p:cNvPr id="34832" name="Rectangle 214"/>
          <p:cNvSpPr>
            <a:spLocks noChangeArrowheads="1"/>
          </p:cNvSpPr>
          <p:nvPr/>
        </p:nvSpPr>
        <p:spPr bwMode="auto">
          <a:xfrm>
            <a:off x="2589213" y="5364163"/>
            <a:ext cx="901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/>
              <a:t>compilers</a:t>
            </a:r>
          </a:p>
        </p:txBody>
      </p:sp>
      <p:sp>
        <p:nvSpPr>
          <p:cNvPr id="34833" name="Line 215"/>
          <p:cNvSpPr>
            <a:spLocks noChangeShapeType="1"/>
          </p:cNvSpPr>
          <p:nvPr/>
        </p:nvSpPr>
        <p:spPr bwMode="auto">
          <a:xfrm>
            <a:off x="1885950" y="28194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Rectangle 218"/>
          <p:cNvSpPr>
            <a:spLocks noChangeArrowheads="1"/>
          </p:cNvSpPr>
          <p:nvPr/>
        </p:nvSpPr>
        <p:spPr bwMode="auto">
          <a:xfrm>
            <a:off x="2276475" y="2649538"/>
            <a:ext cx="1838325" cy="32226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>
              <a:lnSpc>
                <a:spcPct val="80000"/>
              </a:lnSpc>
            </a:pPr>
            <a:r>
              <a:rPr lang="en-US" sz="1800"/>
              <a:t>C# compiler</a:t>
            </a:r>
          </a:p>
        </p:txBody>
      </p:sp>
      <p:grpSp>
        <p:nvGrpSpPr>
          <p:cNvPr id="3" name="Group 230"/>
          <p:cNvGrpSpPr>
            <a:grpSpLocks/>
          </p:cNvGrpSpPr>
          <p:nvPr/>
        </p:nvGrpSpPr>
        <p:grpSpPr bwMode="auto">
          <a:xfrm>
            <a:off x="463550" y="3101975"/>
            <a:ext cx="4337050" cy="403225"/>
            <a:chOff x="292" y="1954"/>
            <a:chExt cx="2732" cy="254"/>
          </a:xfrm>
        </p:grpSpPr>
        <p:sp>
          <p:nvSpPr>
            <p:cNvPr id="34846" name="Freeform 192"/>
            <p:cNvSpPr>
              <a:spLocks/>
            </p:cNvSpPr>
            <p:nvPr/>
          </p:nvSpPr>
          <p:spPr bwMode="auto">
            <a:xfrm>
              <a:off x="292" y="1954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Rectangle 193"/>
            <p:cNvSpPr>
              <a:spLocks noChangeArrowheads="1"/>
            </p:cNvSpPr>
            <p:nvPr/>
          </p:nvSpPr>
          <p:spPr bwMode="auto">
            <a:xfrm>
              <a:off x="397" y="1983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C++</a:t>
              </a:r>
              <a:endParaRPr lang="en-US" sz="1800" b="1"/>
            </a:p>
          </p:txBody>
        </p:sp>
        <p:sp>
          <p:nvSpPr>
            <p:cNvPr id="34848" name="Line 198"/>
            <p:cNvSpPr>
              <a:spLocks noChangeShapeType="1"/>
            </p:cNvSpPr>
            <p:nvPr/>
          </p:nvSpPr>
          <p:spPr bwMode="auto">
            <a:xfrm>
              <a:off x="749" y="2084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200"/>
            <p:cNvSpPr>
              <a:spLocks noChangeShapeType="1"/>
            </p:cNvSpPr>
            <p:nvPr/>
          </p:nvSpPr>
          <p:spPr bwMode="auto">
            <a:xfrm>
              <a:off x="2374" y="2084"/>
              <a:ext cx="65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Rectangle 219"/>
            <p:cNvSpPr>
              <a:spLocks noChangeArrowheads="1"/>
            </p:cNvSpPr>
            <p:nvPr/>
          </p:nvSpPr>
          <p:spPr bwMode="auto">
            <a:xfrm>
              <a:off x="1434" y="1983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C++ compiler</a:t>
              </a:r>
            </a:p>
          </p:txBody>
        </p:sp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1160463" y="3470275"/>
            <a:ext cx="3487737" cy="403225"/>
            <a:chOff x="731" y="2186"/>
            <a:chExt cx="2197" cy="254"/>
          </a:xfrm>
        </p:grpSpPr>
        <p:sp>
          <p:nvSpPr>
            <p:cNvPr id="34841" name="Freeform 194"/>
            <p:cNvSpPr>
              <a:spLocks/>
            </p:cNvSpPr>
            <p:nvPr/>
          </p:nvSpPr>
          <p:spPr bwMode="auto">
            <a:xfrm>
              <a:off x="731" y="2186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Rectangle 195"/>
            <p:cNvSpPr>
              <a:spLocks noChangeArrowheads="1"/>
            </p:cNvSpPr>
            <p:nvPr/>
          </p:nvSpPr>
          <p:spPr bwMode="auto">
            <a:xfrm>
              <a:off x="896" y="2214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C</a:t>
              </a:r>
              <a:endParaRPr lang="en-US" sz="1800" b="1"/>
            </a:p>
          </p:txBody>
        </p:sp>
        <p:sp>
          <p:nvSpPr>
            <p:cNvPr id="34843" name="Line 206"/>
            <p:cNvSpPr>
              <a:spLocks noChangeShapeType="1"/>
            </p:cNvSpPr>
            <p:nvPr/>
          </p:nvSpPr>
          <p:spPr bwMode="auto">
            <a:xfrm>
              <a:off x="21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16"/>
            <p:cNvSpPr>
              <a:spLocks noChangeShapeType="1"/>
            </p:cNvSpPr>
            <p:nvPr/>
          </p:nvSpPr>
          <p:spPr bwMode="auto">
            <a:xfrm>
              <a:off x="1188" y="2304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Rectangle 222"/>
            <p:cNvSpPr>
              <a:spLocks noChangeArrowheads="1"/>
            </p:cNvSpPr>
            <p:nvPr/>
          </p:nvSpPr>
          <p:spPr bwMode="auto">
            <a:xfrm>
              <a:off x="1434" y="2237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C compiler</a:t>
              </a:r>
            </a:p>
          </p:txBody>
        </p:sp>
      </p:grpSp>
      <p:sp>
        <p:nvSpPr>
          <p:cNvPr id="34837" name="Line 224"/>
          <p:cNvSpPr>
            <a:spLocks noChangeShapeType="1"/>
          </p:cNvSpPr>
          <p:nvPr/>
        </p:nvSpPr>
        <p:spPr bwMode="auto">
          <a:xfrm flipV="1">
            <a:off x="5867400" y="3730625"/>
            <a:ext cx="381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5"/>
          <p:cNvSpPr>
            <a:spLocks noChangeShapeType="1"/>
          </p:cNvSpPr>
          <p:nvPr/>
        </p:nvSpPr>
        <p:spPr bwMode="auto">
          <a:xfrm>
            <a:off x="7391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Rectangle 226"/>
          <p:cNvSpPr>
            <a:spLocks noChangeArrowheads="1"/>
          </p:cNvSpPr>
          <p:nvPr/>
        </p:nvSpPr>
        <p:spPr bwMode="auto">
          <a:xfrm>
            <a:off x="7727950" y="3276600"/>
            <a:ext cx="1187450" cy="939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Simulator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or Hardware</a:t>
            </a:r>
          </a:p>
        </p:txBody>
      </p:sp>
      <p:sp>
        <p:nvSpPr>
          <p:cNvPr id="178405" name="Freeform 229"/>
          <p:cNvSpPr>
            <a:spLocks/>
          </p:cNvSpPr>
          <p:nvPr/>
        </p:nvSpPr>
        <p:spPr bwMode="auto">
          <a:xfrm>
            <a:off x="914400" y="2514600"/>
            <a:ext cx="8077200" cy="2286000"/>
          </a:xfrm>
          <a:custGeom>
            <a:avLst/>
            <a:gdLst>
              <a:gd name="T0" fmla="*/ 0 w 5088"/>
              <a:gd name="T1" fmla="*/ 2147483647 h 1440"/>
              <a:gd name="T2" fmla="*/ 2147483647 w 5088"/>
              <a:gd name="T3" fmla="*/ 2147483647 h 1440"/>
              <a:gd name="T4" fmla="*/ 2147483647 w 5088"/>
              <a:gd name="T5" fmla="*/ 2147483647 h 1440"/>
              <a:gd name="T6" fmla="*/ 2147483647 w 5088"/>
              <a:gd name="T7" fmla="*/ 2147483647 h 1440"/>
              <a:gd name="T8" fmla="*/ 2147483647 w 5088"/>
              <a:gd name="T9" fmla="*/ 2147483647 h 1440"/>
              <a:gd name="T10" fmla="*/ 2147483647 w 5088"/>
              <a:gd name="T11" fmla="*/ 2147483647 h 1440"/>
              <a:gd name="T12" fmla="*/ 2147483647 w 5088"/>
              <a:gd name="T13" fmla="*/ 2147483647 h 1440"/>
              <a:gd name="T14" fmla="*/ 2147483647 w 5088"/>
              <a:gd name="T15" fmla="*/ 2147483647 h 1440"/>
              <a:gd name="T16" fmla="*/ 2147483647 w 5088"/>
              <a:gd name="T17" fmla="*/ 2147483647 h 1440"/>
              <a:gd name="T18" fmla="*/ 2147483647 w 5088"/>
              <a:gd name="T19" fmla="*/ 2147483647 h 1440"/>
              <a:gd name="T20" fmla="*/ 2147483647 w 5088"/>
              <a:gd name="T21" fmla="*/ 0 h 1440"/>
              <a:gd name="T22" fmla="*/ 2147483647 w 5088"/>
              <a:gd name="T23" fmla="*/ 0 h 1440"/>
              <a:gd name="T24" fmla="*/ 0 w 5088"/>
              <a:gd name="T25" fmla="*/ 2147483647 h 14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088"/>
              <a:gd name="T40" fmla="*/ 0 h 1440"/>
              <a:gd name="T41" fmla="*/ 5088 w 5088"/>
              <a:gd name="T42" fmla="*/ 1440 h 14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088" h="1440">
                <a:moveTo>
                  <a:pt x="0" y="192"/>
                </a:moveTo>
                <a:lnTo>
                  <a:pt x="192" y="384"/>
                </a:lnTo>
                <a:lnTo>
                  <a:pt x="720" y="384"/>
                </a:lnTo>
                <a:lnTo>
                  <a:pt x="816" y="336"/>
                </a:lnTo>
                <a:lnTo>
                  <a:pt x="2112" y="336"/>
                </a:lnTo>
                <a:lnTo>
                  <a:pt x="2160" y="384"/>
                </a:lnTo>
                <a:lnTo>
                  <a:pt x="2160" y="1440"/>
                </a:lnTo>
                <a:lnTo>
                  <a:pt x="5088" y="1440"/>
                </a:lnTo>
                <a:lnTo>
                  <a:pt x="5088" y="336"/>
                </a:lnTo>
                <a:lnTo>
                  <a:pt x="2400" y="336"/>
                </a:lnTo>
                <a:lnTo>
                  <a:pt x="2112" y="0"/>
                </a:lnTo>
                <a:lnTo>
                  <a:pt x="192" y="0"/>
                </a:lnTo>
                <a:lnTo>
                  <a:pt x="0" y="192"/>
                </a:lnTo>
                <a:close/>
              </a:path>
            </a:pathLst>
          </a:custGeom>
          <a:noFill/>
          <a:ln w="127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9600" y="838200"/>
            <a:ext cx="8610600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 b="1">
                <a:cs typeface="Times New Roman" pitchFamily="18" charset="0"/>
              </a:rPr>
              <a:t>Macro-Processing (pre-processing)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Substitutes the definition (code) for the name in the program.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Arguments are allowed, creating "</a:t>
            </a:r>
            <a:r>
              <a:rPr lang="en-US" sz="2600" i="1">
                <a:cs typeface="Times New Roman" pitchFamily="18" charset="0"/>
              </a:rPr>
              <a:t>in-line</a:t>
            </a:r>
            <a:r>
              <a:rPr lang="en-US" sz="2600">
                <a:cs typeface="Times New Roman" pitchFamily="18" charset="0"/>
              </a:rPr>
              <a:t>" functions/</a:t>
            </a:r>
            <a:r>
              <a:rPr lang="en-US"/>
              <a:t>procedures</a:t>
            </a:r>
            <a:r>
              <a:rPr lang="en-US" sz="2600">
                <a:cs typeface="Times New Roman" pitchFamily="18" charset="0"/>
              </a:rPr>
              <a:t>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It eliminates invocation (function call) overheads.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Macro-processing is in the </a:t>
            </a:r>
            <a:r>
              <a:rPr lang="en-US" sz="2600" i="1">
                <a:solidFill>
                  <a:srgbClr val="C00000"/>
                </a:solidFill>
                <a:cs typeface="Times New Roman" pitchFamily="18" charset="0"/>
              </a:rPr>
              <a:t>pre</a:t>
            </a:r>
            <a:r>
              <a:rPr lang="en-US" sz="2600">
                <a:cs typeface="Times New Roman" pitchFamily="18" charset="0"/>
              </a:rPr>
              <a:t>processing phase of compiling.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</a:t>
            </a:r>
            <a:r>
              <a:rPr lang="en-US" sz="3400" b="1">
                <a:solidFill>
                  <a:srgbClr val="C00000"/>
                </a:solidFill>
              </a:rPr>
              <a:t>Pre</a:t>
            </a:r>
            <a:r>
              <a:rPr lang="en-US" sz="3400" b="1">
                <a:solidFill>
                  <a:schemeClr val="accent2"/>
                </a:solidFill>
              </a:rPr>
              <a:t>processing: Macros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990600" y="3733800"/>
            <a:ext cx="784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latin typeface="Times" charset="0"/>
                <a:cs typeface="Times New Roman" pitchFamily="18" charset="0"/>
              </a:rPr>
              <a:t>C / C++: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#define 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MAXVAL 100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#define 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QUADFN(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*sqrt(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)+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- 2*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*t++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990600" y="5410200"/>
            <a:ext cx="754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MAXVAL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QUADFN(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100">
                <a:latin typeface="Arial" pitchFamily="34" charset="0"/>
                <a:cs typeface="Times New Roman" pitchFamily="18" charset="0"/>
                <a:sym typeface="Symbol" pitchFamily="18" charset="2"/>
              </a:rPr>
              <a:t></a:t>
            </a:r>
            <a:endParaRPr lang="en-US" sz="210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100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*sqrt(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 + 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- 2*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*t++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77000" y="5236029"/>
            <a:ext cx="1828800" cy="685800"/>
          </a:xfrm>
          <a:prstGeom prst="wedgeRoundRectCallout">
            <a:avLst>
              <a:gd name="adj1" fmla="val -138690"/>
              <a:gd name="adj2" fmla="val 377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written by programmer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45729" y="6096000"/>
            <a:ext cx="1828800" cy="685800"/>
          </a:xfrm>
          <a:prstGeom prst="wedgeRoundRectCallout">
            <a:avLst>
              <a:gd name="adj1" fmla="val -88690"/>
              <a:gd name="adj2" fmla="val 37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after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/>
      <p:bldP spid="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" y="80963"/>
            <a:ext cx="8915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Macro / Function Call Example (out-line)</a:t>
            </a:r>
            <a:endParaRPr lang="en-US" sz="30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38200" y="1398588"/>
            <a:ext cx="75438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2800" b="1" dirty="0">
                <a:cs typeface="Times New Roman" pitchFamily="18" charset="0"/>
              </a:rPr>
              <a:t>Macros (in-line</a:t>
            </a:r>
            <a:r>
              <a:rPr lang="en-GB" sz="2800" b="1" dirty="0" smtClean="0">
                <a:cs typeface="Times New Roman" pitchFamily="18" charset="0"/>
              </a:rPr>
              <a:t>) Used </a:t>
            </a:r>
            <a:r>
              <a:rPr lang="en-GB" sz="2800" b="1" dirty="0">
                <a:cs typeface="Times New Roman" pitchFamily="18" charset="0"/>
              </a:rPr>
              <a:t>in </a:t>
            </a:r>
            <a:r>
              <a:rPr lang="en-GB" sz="2800" b="1" dirty="0" smtClean="0">
                <a:cs typeface="Times New Roman" pitchFamily="18" charset="0"/>
              </a:rPr>
              <a:t>natural language</a:t>
            </a:r>
            <a:endParaRPr lang="en-GB" sz="2800" b="1" dirty="0">
              <a:cs typeface="Times New Roman" pitchFamily="18" charset="0"/>
            </a:endParaRPr>
          </a:p>
          <a:p>
            <a:r>
              <a:rPr lang="en-GB" sz="2800" dirty="0">
                <a:cs typeface="Arial" pitchFamily="34" charset="0"/>
              </a:rPr>
              <a:t> </a:t>
            </a:r>
          </a:p>
          <a:p>
            <a:r>
              <a:rPr lang="en-US" sz="2800" dirty="0" smtClean="0"/>
              <a:t>We have two conflict opinions on using pictures in writing. Confucius gave a statement </a:t>
            </a:r>
            <a:r>
              <a:rPr lang="en-US" sz="2800" dirty="0" smtClean="0">
                <a:solidFill>
                  <a:srgbClr val="0000FF"/>
                </a:solidFill>
              </a:rPr>
              <a:t>[1]</a:t>
            </a:r>
            <a:r>
              <a:rPr lang="en-US" sz="2800" dirty="0" smtClean="0"/>
              <a:t>, </a:t>
            </a:r>
            <a:r>
              <a:rPr lang="en-GB" sz="2800" dirty="0" smtClean="0">
                <a:cs typeface="Arial" pitchFamily="34" charset="0"/>
              </a:rPr>
              <a:t>while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gave a different statement </a:t>
            </a:r>
            <a:r>
              <a:rPr lang="en-US" sz="2800" dirty="0" smtClean="0">
                <a:solidFill>
                  <a:srgbClr val="0000FF"/>
                </a:solidFill>
              </a:rPr>
              <a:t>[2]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Do you believe the statement </a:t>
            </a:r>
            <a:r>
              <a:rPr lang="en-US" sz="2800" dirty="0" smtClean="0">
                <a:solidFill>
                  <a:srgbClr val="0000FF"/>
                </a:solidFill>
              </a:rPr>
              <a:t>[1]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</a:rPr>
              <a:t>[2]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14400" y="5715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</a:t>
            </a:r>
            <a:r>
              <a:rPr lang="en-US" dirty="0" smtClean="0"/>
              <a:t>] </a:t>
            </a:r>
            <a:r>
              <a:rPr lang="en-US" dirty="0"/>
              <a:t>Confucius 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dirty="0" smtClean="0"/>
              <a:t>”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r>
              <a:rPr lang="en-GB" dirty="0" smtClean="0">
                <a:cs typeface="Arial" pitchFamily="34" charset="0"/>
              </a:rPr>
              <a:t>[2] </a:t>
            </a:r>
            <a:r>
              <a:rPr lang="en-US" dirty="0" err="1" smtClean="0"/>
              <a:t>Dijkstra</a:t>
            </a:r>
            <a:r>
              <a:rPr lang="en-US" dirty="0" smtClean="0"/>
              <a:t>: “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Pictures 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are a crutch for weak minds</a:t>
            </a:r>
            <a:r>
              <a:rPr lang="en-US" dirty="0"/>
              <a:t>”.</a:t>
            </a:r>
          </a:p>
          <a:p>
            <a:endParaRPr lang="en-US" dirty="0"/>
          </a:p>
        </p:txBody>
      </p:sp>
      <p:sp>
        <p:nvSpPr>
          <p:cNvPr id="3" name="Freeform 2"/>
          <p:cNvSpPr/>
          <p:nvPr/>
        </p:nvSpPr>
        <p:spPr bwMode="auto">
          <a:xfrm>
            <a:off x="1284514" y="3189514"/>
            <a:ext cx="5540829" cy="2547257"/>
          </a:xfrm>
          <a:custGeom>
            <a:avLst/>
            <a:gdLst>
              <a:gd name="connsiteX0" fmla="*/ 5083629 w 5540829"/>
              <a:gd name="connsiteY0" fmla="*/ 0 h 2547257"/>
              <a:gd name="connsiteX1" fmla="*/ 5540829 w 5540829"/>
              <a:gd name="connsiteY1" fmla="*/ 1153886 h 2547257"/>
              <a:gd name="connsiteX2" fmla="*/ 0 w 5540829"/>
              <a:gd name="connsiteY2" fmla="*/ 2547257 h 254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0829" h="2547257">
                <a:moveTo>
                  <a:pt x="5083629" y="0"/>
                </a:moveTo>
                <a:lnTo>
                  <a:pt x="5540829" y="1153886"/>
                </a:lnTo>
                <a:lnTo>
                  <a:pt x="0" y="2547257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803571" y="3189514"/>
            <a:ext cx="1208315" cy="2808515"/>
          </a:xfrm>
          <a:custGeom>
            <a:avLst/>
            <a:gdLst>
              <a:gd name="connsiteX0" fmla="*/ 957943 w 1208315"/>
              <a:gd name="connsiteY0" fmla="*/ 2808515 h 2808515"/>
              <a:gd name="connsiteX1" fmla="*/ 1208315 w 1208315"/>
              <a:gd name="connsiteY1" fmla="*/ 2808515 h 2808515"/>
              <a:gd name="connsiteX2" fmla="*/ 0 w 1208315"/>
              <a:gd name="connsiteY2" fmla="*/ 0 h 280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315" h="2808515">
                <a:moveTo>
                  <a:pt x="957943" y="2808515"/>
                </a:moveTo>
                <a:lnTo>
                  <a:pt x="1208315" y="2808515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09600" y="3505200"/>
            <a:ext cx="5181600" cy="2795392"/>
          </a:xfrm>
          <a:custGeom>
            <a:avLst/>
            <a:gdLst>
              <a:gd name="connsiteX0" fmla="*/ 4371583 w 4371583"/>
              <a:gd name="connsiteY0" fmla="*/ 0 h 1390389"/>
              <a:gd name="connsiteX1" fmla="*/ 0 w 4371583"/>
              <a:gd name="connsiteY1" fmla="*/ 1064712 h 1390389"/>
              <a:gd name="connsiteX2" fmla="*/ 250520 w 4371583"/>
              <a:gd name="connsiteY2" fmla="*/ 1390389 h 139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1583" h="1390389">
                <a:moveTo>
                  <a:pt x="4371583" y="0"/>
                </a:moveTo>
                <a:lnTo>
                  <a:pt x="0" y="1064712"/>
                </a:lnTo>
                <a:lnTo>
                  <a:pt x="250520" y="1390389"/>
                </a:ln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248400" y="3505200"/>
            <a:ext cx="1780784" cy="2883074"/>
          </a:xfrm>
          <a:custGeom>
            <a:avLst/>
            <a:gdLst>
              <a:gd name="connsiteX0" fmla="*/ 889348 w 1415442"/>
              <a:gd name="connsiteY0" fmla="*/ 2993721 h 2993721"/>
              <a:gd name="connsiteX1" fmla="*/ 1415442 w 1415442"/>
              <a:gd name="connsiteY1" fmla="*/ 2993721 h 2993721"/>
              <a:gd name="connsiteX2" fmla="*/ 0 w 1415442"/>
              <a:gd name="connsiteY2" fmla="*/ 0 h 299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5442" h="2993721">
                <a:moveTo>
                  <a:pt x="889348" y="2993721"/>
                </a:moveTo>
                <a:lnTo>
                  <a:pt x="1415442" y="2993721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143000" y="4419600"/>
            <a:ext cx="3886200" cy="13171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75514" y="4414798"/>
            <a:ext cx="1920359" cy="132197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C33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1371600" y="4414798"/>
            <a:ext cx="4572000" cy="17574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lgDashDotDot"/>
            <a:round/>
            <a:headEnd type="none" w="med" len="med"/>
            <a:tailEnd type="triangle"/>
          </a:ln>
          <a:effectLst/>
        </p:spPr>
      </p:cxnSp>
      <p:sp>
        <p:nvSpPr>
          <p:cNvPr id="16" name="Freeform 15"/>
          <p:cNvSpPr/>
          <p:nvPr/>
        </p:nvSpPr>
        <p:spPr bwMode="auto">
          <a:xfrm>
            <a:off x="6488482" y="4384110"/>
            <a:ext cx="1227551" cy="1916482"/>
          </a:xfrm>
          <a:custGeom>
            <a:avLst/>
            <a:gdLst>
              <a:gd name="connsiteX0" fmla="*/ 914400 w 1227551"/>
              <a:gd name="connsiteY0" fmla="*/ 1916482 h 1916482"/>
              <a:gd name="connsiteX1" fmla="*/ 1227551 w 1227551"/>
              <a:gd name="connsiteY1" fmla="*/ 1916482 h 1916482"/>
              <a:gd name="connsiteX2" fmla="*/ 0 w 1227551"/>
              <a:gd name="connsiteY2" fmla="*/ 0 h 191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551" h="1916482">
                <a:moveTo>
                  <a:pt x="914400" y="1916482"/>
                </a:moveTo>
                <a:lnTo>
                  <a:pt x="1227551" y="1916482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Macro Example (inline)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398588"/>
            <a:ext cx="79248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GB" sz="2800" b="1" dirty="0">
                <a:cs typeface="Times New Roman" pitchFamily="18" charset="0"/>
              </a:rPr>
              <a:t>Macros (in-line</a:t>
            </a:r>
            <a:r>
              <a:rPr lang="en-GB" sz="2800" b="1" dirty="0" smtClean="0">
                <a:cs typeface="Times New Roman" pitchFamily="18" charset="0"/>
              </a:rPr>
              <a:t>) Used </a:t>
            </a:r>
            <a:r>
              <a:rPr lang="en-GB" sz="2800" b="1" dirty="0">
                <a:cs typeface="Times New Roman" pitchFamily="18" charset="0"/>
              </a:rPr>
              <a:t>in </a:t>
            </a:r>
            <a:r>
              <a:rPr lang="en-GB" sz="2800" b="1" dirty="0" smtClean="0">
                <a:cs typeface="Times New Roman" pitchFamily="18" charset="0"/>
              </a:rPr>
              <a:t>natural language</a:t>
            </a:r>
            <a:endParaRPr lang="en-GB" sz="2800" b="1" dirty="0">
              <a:cs typeface="Times New Roman" pitchFamily="18" charset="0"/>
            </a:endParaRPr>
          </a:p>
          <a:p>
            <a:r>
              <a:rPr lang="en-GB" sz="2800" dirty="0">
                <a:cs typeface="Arial" pitchFamily="34" charset="0"/>
              </a:rPr>
              <a:t> </a:t>
            </a:r>
          </a:p>
          <a:p>
            <a:r>
              <a:rPr lang="en-US" sz="2800" dirty="0"/>
              <a:t>We have two conflict opinions on using pictures in writing. Confucius gave a statement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sz="2800" dirty="0" smtClean="0"/>
              <a:t>”, </a:t>
            </a:r>
            <a:r>
              <a:rPr lang="en-GB" sz="2800" dirty="0">
                <a:cs typeface="Arial" pitchFamily="34" charset="0"/>
              </a:rPr>
              <a:t>while </a:t>
            </a:r>
            <a:r>
              <a:rPr lang="en-US" sz="2800" dirty="0" err="1"/>
              <a:t>Dijkstra</a:t>
            </a:r>
            <a:r>
              <a:rPr lang="en-US" sz="2800" dirty="0"/>
              <a:t> gave a different statement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Pictures are a crutch for weak minds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  <a:p>
            <a:r>
              <a:rPr lang="en-US" sz="2800" dirty="0"/>
              <a:t>Do you believe </a:t>
            </a:r>
            <a:r>
              <a:rPr lang="en-US" sz="2800" dirty="0" smtClean="0"/>
              <a:t>the statement </a:t>
            </a:r>
            <a:r>
              <a:rPr lang="en-US" sz="2800" dirty="0"/>
              <a:t>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sz="2800" dirty="0"/>
              <a:t>”</a:t>
            </a:r>
            <a:r>
              <a:rPr lang="en-US" sz="2800" dirty="0" smtClean="0"/>
              <a:t> </a:t>
            </a:r>
            <a:r>
              <a:rPr lang="en-US" sz="2800" dirty="0"/>
              <a:t>or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Pictures are a crutch for weak minds</a:t>
            </a:r>
            <a:r>
              <a:rPr lang="en-US" sz="2800" dirty="0"/>
              <a:t>”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3400" y="806450"/>
            <a:ext cx="43434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int abs(int a) {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	return ((a&lt;0) ? -(a) : (a));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Macro versus Function/Procedure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114800" y="3384550"/>
            <a:ext cx="5159375" cy="3144838"/>
            <a:chOff x="2591" y="2132"/>
            <a:chExt cx="3250" cy="1981"/>
          </a:xfrm>
        </p:grpSpPr>
        <p:sp>
          <p:nvSpPr>
            <p:cNvPr id="38923" name="Line 16"/>
            <p:cNvSpPr>
              <a:spLocks noChangeShapeType="1"/>
            </p:cNvSpPr>
            <p:nvPr/>
          </p:nvSpPr>
          <p:spPr bwMode="auto">
            <a:xfrm>
              <a:off x="2591" y="2132"/>
              <a:ext cx="0" cy="19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Rectangle 17"/>
            <p:cNvSpPr>
              <a:spLocks noChangeArrowheads="1"/>
            </p:cNvSpPr>
            <p:nvPr/>
          </p:nvSpPr>
          <p:spPr bwMode="auto">
            <a:xfrm>
              <a:off x="2621" y="2150"/>
              <a:ext cx="3220" cy="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#define max(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x,y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) ((x &gt; y) ? x : y)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int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 a = 3;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b = max(3,a</a:t>
              </a:r>
              <a:r>
                <a:rPr lang="en-US" sz="25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++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);	// a = 5, b = 4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b = max(a</a:t>
              </a:r>
              <a:r>
                <a:rPr lang="en-US" sz="25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++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,3);	// a = 4, b = 3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738" y="2740025"/>
            <a:ext cx="8628062" cy="3651250"/>
            <a:chOff x="203" y="1726"/>
            <a:chExt cx="5435" cy="2300"/>
          </a:xfrm>
        </p:grpSpPr>
        <p:sp>
          <p:nvSpPr>
            <p:cNvPr id="38921" name="Rectangle 15"/>
            <p:cNvSpPr>
              <a:spLocks noChangeArrowheads="1"/>
            </p:cNvSpPr>
            <p:nvPr/>
          </p:nvSpPr>
          <p:spPr bwMode="auto">
            <a:xfrm>
              <a:off x="203" y="1758"/>
              <a:ext cx="3353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11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cs typeface="Times New Roman" pitchFamily="18" charset="0"/>
                </a:rPr>
                <a:t>		    Macro and side effect: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#define abs(a) 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((a&lt;0) ? -(a) : (a))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abs(++i);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</a:t>
              </a:r>
              <a:endParaRPr lang="en-US" sz="250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((++i &lt; 0) ? -(++i) : (++i));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cs typeface="Times New Roman" pitchFamily="18" charset="0"/>
                </a:rPr>
                <a:t>In this example: 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if i = 3, it returns 5</a:t>
              </a:r>
              <a:r>
                <a:rPr lang="en-US" sz="2500">
                  <a:cs typeface="Times New Roman" pitchFamily="18" charset="0"/>
                </a:rPr>
                <a:t>.</a:t>
              </a:r>
            </a:p>
          </p:txBody>
        </p:sp>
        <p:sp>
          <p:nvSpPr>
            <p:cNvPr id="38922" name="Line 18"/>
            <p:cNvSpPr>
              <a:spLocks noChangeShapeType="1"/>
            </p:cNvSpPr>
            <p:nvPr/>
          </p:nvSpPr>
          <p:spPr bwMode="auto">
            <a:xfrm>
              <a:off x="254" y="1726"/>
              <a:ext cx="5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876800" y="725488"/>
            <a:ext cx="3962400" cy="2019300"/>
            <a:chOff x="3072" y="457"/>
            <a:chExt cx="2496" cy="1272"/>
          </a:xfrm>
        </p:grpSpPr>
        <p:sp>
          <p:nvSpPr>
            <p:cNvPr id="38919" name="Rectangle 13"/>
            <p:cNvSpPr>
              <a:spLocks noChangeArrowheads="1"/>
            </p:cNvSpPr>
            <p:nvPr/>
          </p:nvSpPr>
          <p:spPr bwMode="auto">
            <a:xfrm>
              <a:off x="3282" y="457"/>
              <a:ext cx="228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i = 3;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abs(++i);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printf(“j = %d”, j);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i="1">
                  <a:latin typeface="Arial" pitchFamily="34" charset="0"/>
                  <a:cs typeface="Times New Roman" pitchFamily="18" charset="0"/>
                </a:rPr>
                <a:t>4 will be passed to abs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i="1">
                  <a:latin typeface="Arial" pitchFamily="34" charset="0"/>
                  <a:cs typeface="Times New Roman" pitchFamily="18" charset="0"/>
                </a:rPr>
                <a:t>It returns 4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>
              <a:off x="3072" y="480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ounded Rectangular Callout 4"/>
          <p:cNvSpPr/>
          <p:nvPr/>
        </p:nvSpPr>
        <p:spPr bwMode="auto">
          <a:xfrm>
            <a:off x="5168265" y="5867400"/>
            <a:ext cx="3100070" cy="872172"/>
          </a:xfrm>
          <a:prstGeom prst="wedgeRoundRectCallout">
            <a:avLst>
              <a:gd name="adj1" fmla="val -28737"/>
              <a:gd name="adj2" fmla="val -10614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Access the value first, 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then increment.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147" name="Rectangle 1030"/>
          <p:cNvSpPr>
            <a:spLocks noChangeArrowheads="1"/>
          </p:cNvSpPr>
          <p:nvPr/>
        </p:nvSpPr>
        <p:spPr bwMode="auto">
          <a:xfrm>
            <a:off x="565150" y="2660650"/>
            <a:ext cx="8224838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Simplicity/orthogonality	</a:t>
            </a:r>
            <a:r>
              <a:rPr lang="en-GB" sz="2100" dirty="0">
                <a:sym typeface="Symbol" pitchFamily="18" charset="2"/>
              </a:rPr>
              <a:t>	 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Control structures	</a:t>
            </a:r>
            <a:r>
              <a:rPr lang="en-GB" sz="2100" dirty="0">
                <a:sym typeface="Symbol" pitchFamily="18" charset="2"/>
              </a:rPr>
              <a:t>	 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Data types &amp; structures	</a:t>
            </a:r>
            <a:r>
              <a:rPr lang="en-GB" sz="2100" dirty="0">
                <a:sym typeface="Symbol" pitchFamily="18" charset="2"/>
              </a:rPr>
              <a:t>	 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Syntax design	</a:t>
            </a:r>
            <a:r>
              <a:rPr lang="en-GB" sz="2100" dirty="0">
                <a:sym typeface="Symbol" pitchFamily="18" charset="2"/>
              </a:rPr>
              <a:t>	 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Support for abstraction	</a:t>
            </a:r>
            <a:r>
              <a:rPr lang="en-GB" sz="2100" dirty="0">
                <a:sym typeface="Symbol" pitchFamily="18" charset="2"/>
              </a:rPr>
              <a:t>	  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Expressivity	</a:t>
            </a:r>
            <a:r>
              <a:rPr lang="en-GB" sz="2100" dirty="0">
                <a:sym typeface="Symbol" pitchFamily="18" charset="2"/>
              </a:rPr>
              <a:t>	 	 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Strong/weak type checking	</a:t>
            </a:r>
            <a:r>
              <a:rPr lang="en-GB" sz="2100" dirty="0">
                <a:sym typeface="Symbol" pitchFamily="18" charset="2"/>
              </a:rPr>
              <a:t>	 	 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Exception handling	</a:t>
            </a:r>
            <a:r>
              <a:rPr lang="en-GB" sz="2100" dirty="0">
                <a:sym typeface="Symbol" pitchFamily="18" charset="2"/>
              </a:rPr>
              <a:t>	 	 	 </a:t>
            </a:r>
            <a:endParaRPr lang="en-GB" sz="2100" dirty="0"/>
          </a:p>
          <a:p>
            <a:pPr marL="484188" indent="-484188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GB" sz="2100" dirty="0"/>
              <a:t>Restricted aliasing/pointer	</a:t>
            </a:r>
            <a:r>
              <a:rPr lang="en-GB" sz="2100" dirty="0">
                <a:sym typeface="Symbol" pitchFamily="18" charset="2"/>
              </a:rPr>
              <a:t>	 	 	 </a:t>
            </a:r>
          </a:p>
        </p:txBody>
      </p:sp>
      <p:sp>
        <p:nvSpPr>
          <p:cNvPr id="6148" name="Text Box 1032"/>
          <p:cNvSpPr txBox="1">
            <a:spLocks noChangeArrowheads="1"/>
          </p:cNvSpPr>
          <p:nvPr/>
        </p:nvSpPr>
        <p:spPr bwMode="auto">
          <a:xfrm>
            <a:off x="609600" y="809270"/>
            <a:ext cx="8152410" cy="86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 dirty="0"/>
              <a:t>What characteristics of a language improve what performance metrics of the program written in this language?</a:t>
            </a:r>
          </a:p>
        </p:txBody>
      </p:sp>
      <p:sp>
        <p:nvSpPr>
          <p:cNvPr id="6149" name="Rectangle 1033"/>
          <p:cNvSpPr>
            <a:spLocks noChangeArrowheads="1"/>
          </p:cNvSpPr>
          <p:nvPr/>
        </p:nvSpPr>
        <p:spPr bwMode="auto">
          <a:xfrm>
            <a:off x="3276600" y="1917700"/>
            <a:ext cx="56737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defTabSz="966788">
              <a:tabLst>
                <a:tab pos="1450975" algn="l"/>
                <a:tab pos="2901950" algn="l"/>
                <a:tab pos="4232275" algn="l"/>
              </a:tabLst>
            </a:pPr>
            <a:r>
              <a:rPr lang="en-GB" sz="2100"/>
              <a:t>Efficiency	Readability	 Writability	Reliability</a:t>
            </a:r>
          </a:p>
          <a:p>
            <a:pPr marL="484188" indent="-484188" defTabSz="966788">
              <a:tabLst>
                <a:tab pos="1450975" algn="l"/>
                <a:tab pos="2901950" algn="l"/>
                <a:tab pos="4232275" algn="l"/>
              </a:tabLst>
            </a:pPr>
            <a:r>
              <a:rPr lang="en-GB" sz="2100"/>
              <a:t>		Reusability</a:t>
            </a:r>
          </a:p>
        </p:txBody>
      </p:sp>
      <p:sp>
        <p:nvSpPr>
          <p:cNvPr id="6150" name="Line 1034"/>
          <p:cNvSpPr>
            <a:spLocks noChangeShapeType="1"/>
          </p:cNvSpPr>
          <p:nvPr/>
        </p:nvSpPr>
        <p:spPr bwMode="auto">
          <a:xfrm>
            <a:off x="644525" y="3143250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1035"/>
          <p:cNvSpPr>
            <a:spLocks noChangeShapeType="1"/>
          </p:cNvSpPr>
          <p:nvPr/>
        </p:nvSpPr>
        <p:spPr bwMode="auto">
          <a:xfrm>
            <a:off x="644525" y="3546475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36"/>
          <p:cNvSpPr>
            <a:spLocks noChangeShapeType="1"/>
          </p:cNvSpPr>
          <p:nvPr/>
        </p:nvSpPr>
        <p:spPr bwMode="auto">
          <a:xfrm>
            <a:off x="644525" y="3949700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37"/>
          <p:cNvSpPr>
            <a:spLocks noChangeShapeType="1"/>
          </p:cNvSpPr>
          <p:nvPr/>
        </p:nvSpPr>
        <p:spPr bwMode="auto">
          <a:xfrm>
            <a:off x="644525" y="4352925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38"/>
          <p:cNvSpPr>
            <a:spLocks noChangeShapeType="1"/>
          </p:cNvSpPr>
          <p:nvPr/>
        </p:nvSpPr>
        <p:spPr bwMode="auto">
          <a:xfrm>
            <a:off x="644525" y="4675188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39"/>
          <p:cNvSpPr>
            <a:spLocks noChangeShapeType="1"/>
          </p:cNvSpPr>
          <p:nvPr/>
        </p:nvSpPr>
        <p:spPr bwMode="auto">
          <a:xfrm>
            <a:off x="644525" y="5078413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040"/>
          <p:cNvSpPr>
            <a:spLocks noChangeShapeType="1"/>
          </p:cNvSpPr>
          <p:nvPr/>
        </p:nvSpPr>
        <p:spPr bwMode="auto">
          <a:xfrm>
            <a:off x="644525" y="5481638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041"/>
          <p:cNvSpPr>
            <a:spLocks noChangeShapeType="1"/>
          </p:cNvSpPr>
          <p:nvPr/>
        </p:nvSpPr>
        <p:spPr bwMode="auto">
          <a:xfrm>
            <a:off x="644525" y="5883275"/>
            <a:ext cx="798353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043"/>
          <p:cNvSpPr>
            <a:spLocks noChangeShapeType="1"/>
          </p:cNvSpPr>
          <p:nvPr/>
        </p:nvSpPr>
        <p:spPr bwMode="auto">
          <a:xfrm>
            <a:off x="609600" y="19812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Rectangle 1044"/>
          <p:cNvSpPr>
            <a:spLocks noChangeArrowheads="1"/>
          </p:cNvSpPr>
          <p:nvPr/>
        </p:nvSpPr>
        <p:spPr bwMode="auto">
          <a:xfrm rot="653746">
            <a:off x="819150" y="22098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Characteristics</a:t>
            </a:r>
          </a:p>
        </p:txBody>
      </p:sp>
      <p:sp>
        <p:nvSpPr>
          <p:cNvPr id="6160" name="Rectangle 1045"/>
          <p:cNvSpPr>
            <a:spLocks noChangeArrowheads="1"/>
          </p:cNvSpPr>
          <p:nvPr/>
        </p:nvSpPr>
        <p:spPr bwMode="auto">
          <a:xfrm rot="863695">
            <a:off x="844547" y="1903691"/>
            <a:ext cx="2101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Performance metrics</a:t>
            </a:r>
          </a:p>
        </p:txBody>
      </p:sp>
      <p:sp>
        <p:nvSpPr>
          <p:cNvPr id="6161" name="Line 1046"/>
          <p:cNvSpPr>
            <a:spLocks noChangeShapeType="1"/>
          </p:cNvSpPr>
          <p:nvPr/>
        </p:nvSpPr>
        <p:spPr bwMode="auto">
          <a:xfrm>
            <a:off x="609600" y="2667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047"/>
          <p:cNvSpPr>
            <a:spLocks noChangeShapeType="1"/>
          </p:cNvSpPr>
          <p:nvPr/>
        </p:nvSpPr>
        <p:spPr bwMode="auto">
          <a:xfrm>
            <a:off x="33528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62000" y="954088"/>
            <a:ext cx="79248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/>
              <a:t>Will this definition work?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#define abs(a) ((a&lt;0) ? -a : a)</a:t>
            </a:r>
            <a:r>
              <a:rPr lang="en-US" sz="2500">
                <a:cs typeface="Times New Roman" pitchFamily="18" charset="0"/>
              </a:rPr>
              <a:t> 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cs typeface="Times New Roman" pitchFamily="18" charset="0"/>
              </a:rPr>
              <a:t>Assume the following statement is used in the program: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j = </a:t>
            </a:r>
            <a:r>
              <a:rPr lang="en-US" sz="25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abs(2-5);</a:t>
            </a:r>
            <a:r>
              <a:rPr lang="en-US" sz="2500">
                <a:latin typeface="Arial" pitchFamily="34" charset="0"/>
                <a:cs typeface="Times New Roman" pitchFamily="18" charset="0"/>
              </a:rPr>
              <a:t>	</a:t>
            </a:r>
            <a:endParaRPr lang="en-US" sz="25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>
                <a:latin typeface="Arial" pitchFamily="34" charset="0"/>
                <a:cs typeface="Times New Roman" pitchFamily="18" charset="0"/>
                <a:sym typeface="Symbol" pitchFamily="18" charset="2"/>
              </a:rPr>
              <a:t>			 </a:t>
            </a:r>
            <a:endParaRPr lang="en-US" sz="250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j = </a:t>
            </a:r>
            <a:r>
              <a:rPr lang="en-US" sz="25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((2-5 &lt; 0) ? -2-5 : 2-5);</a:t>
            </a:r>
            <a:r>
              <a:rPr lang="en-US" sz="2500">
                <a:latin typeface="Arial" pitchFamily="34" charset="0"/>
                <a:cs typeface="Times New Roman" pitchFamily="18" charset="0"/>
              </a:rPr>
              <a:t>	</a:t>
            </a:r>
            <a:endParaRPr lang="en-US" sz="250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>
                <a:latin typeface="Arial" pitchFamily="34" charset="0"/>
                <a:cs typeface="Times New Roman" pitchFamily="18" charset="0"/>
                <a:sym typeface="Symbol" pitchFamily="18" charset="2"/>
              </a:rPr>
              <a:t></a:t>
            </a:r>
            <a:endParaRPr lang="en-US" sz="250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j == -7			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Macro versus Function/Procedure (contd.)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95800" y="2438400"/>
            <a:ext cx="4724400" cy="2819400"/>
            <a:chOff x="2832" y="1536"/>
            <a:chExt cx="2976" cy="1776"/>
          </a:xfrm>
        </p:grpSpPr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2832" y="1536"/>
              <a:ext cx="0" cy="17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2928" y="1536"/>
              <a:ext cx="2880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abs(-2-5);</a:t>
              </a: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	</a:t>
              </a:r>
              <a:endParaRPr lang="en-US" sz="250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((-2-5 &lt; 0) ? --2-5 : -2-5);</a:t>
              </a: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</a:t>
              </a:r>
              <a:endParaRPr lang="en-US" sz="250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== -3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8350" y="5530850"/>
            <a:ext cx="76136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>
                <a:cs typeface="Times New Roman" pitchFamily="18" charset="0"/>
              </a:rPr>
              <a:t>A macro call will be simply replaced. Parentheses are necessary to ensure the precedence of computing.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 Program with </a:t>
            </a:r>
            <a:r>
              <a:rPr lang="en-US" sz="3200" b="1">
                <a:solidFill>
                  <a:schemeClr val="accent2"/>
                </a:solidFill>
              </a:rPr>
              <a:t>Macro</a:t>
            </a:r>
            <a:r>
              <a:rPr lang="en-US" sz="3200" b="1"/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9600" y="1039813"/>
            <a:ext cx="804703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anchor="ctr">
            <a:spAutoFit/>
          </a:bodyPr>
          <a:lstStyle/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#include &lt;</a:t>
            </a:r>
            <a:r>
              <a:rPr lang="en-US" dirty="0" err="1">
                <a:latin typeface="Tahoma" pitchFamily="34" charset="0"/>
              </a:rPr>
              <a:t>stdio.h</a:t>
            </a:r>
            <a:r>
              <a:rPr lang="en-US" dirty="0">
                <a:latin typeface="Tahoma" pitchFamily="34" charset="0"/>
              </a:rPr>
              <a:t>&gt;			// # starts a directive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#define </a:t>
            </a:r>
            <a:r>
              <a:rPr lang="en-US" dirty="0">
                <a:solidFill>
                  <a:srgbClr val="CC3300"/>
                </a:solidFill>
                <a:latin typeface="Tahoma" pitchFamily="34" charset="0"/>
              </a:rPr>
              <a:t>max0 20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#define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min1(</a:t>
            </a:r>
            <a:r>
              <a:rPr lang="en-US" dirty="0" err="1">
                <a:solidFill>
                  <a:schemeClr val="accent2"/>
                </a:solidFill>
                <a:latin typeface="Tahoma" pitchFamily="34" charset="0"/>
              </a:rPr>
              <a:t>x,y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) ((x &lt; y) ? x : y)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min2(</a:t>
            </a:r>
            <a:r>
              <a:rPr lang="en-US" dirty="0" err="1">
                <a:solidFill>
                  <a:schemeClr val="accent1"/>
                </a:solidFill>
                <a:latin typeface="Tahoma" pitchFamily="34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 x, </a:t>
            </a:r>
            <a:r>
              <a:rPr lang="en-US" dirty="0" err="1">
                <a:solidFill>
                  <a:schemeClr val="accent1"/>
                </a:solidFill>
                <a:latin typeface="Tahoma" pitchFamily="34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 y)</a:t>
            </a:r>
            <a:r>
              <a:rPr lang="en-US" dirty="0">
                <a:latin typeface="Tahoma" pitchFamily="34" charset="0"/>
              </a:rPr>
              <a:t> { if (x &lt; y) return x; else return y; 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void main() {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n1 = 4, n2 = 4, m =</a:t>
            </a:r>
            <a:r>
              <a:rPr lang="en-US" dirty="0">
                <a:solidFill>
                  <a:srgbClr val="CC3300"/>
                </a:solidFill>
                <a:latin typeface="Tahoma" pitchFamily="34" charset="0"/>
              </a:rPr>
              <a:t> max0</a:t>
            </a:r>
            <a:r>
              <a:rPr lang="en-US" dirty="0">
                <a:latin typeface="Tahoma" pitchFamily="34" charset="0"/>
              </a:rPr>
              <a:t>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if (m &lt; max0) printf("input out of range\n");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else {	n1 =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min1(++n1, m);</a:t>
            </a:r>
            <a:r>
              <a:rPr lang="en-US" dirty="0">
                <a:latin typeface="Tahoma" pitchFamily="34" charset="0"/>
              </a:rPr>
              <a:t>	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			</a:t>
            </a:r>
            <a:r>
              <a:rPr lang="de-DE" dirty="0">
                <a:latin typeface="Tahoma" pitchFamily="34" charset="0"/>
              </a:rPr>
              <a:t>printf("n1 = %d, m = %d\n", n1, m); 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			n2 = </a:t>
            </a:r>
            <a:r>
              <a:rPr lang="de-DE" dirty="0">
                <a:solidFill>
                  <a:schemeClr val="accent1"/>
                </a:solidFill>
                <a:latin typeface="Tahoma" pitchFamily="34" charset="0"/>
              </a:rPr>
              <a:t>min2(++n2, m);</a:t>
            </a:r>
            <a:r>
              <a:rPr lang="de-DE" dirty="0">
                <a:latin typeface="Tahoma" pitchFamily="34" charset="0"/>
              </a:rPr>
              <a:t>		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			printf("n2 = %d, m = %d\n", n2, m); 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267200"/>
            <a:ext cx="3640138" cy="2286000"/>
            <a:chOff x="1344" y="2784"/>
            <a:chExt cx="2293" cy="1440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680" y="3936"/>
              <a:ext cx="19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What are the outputs?</a:t>
              </a:r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auto">
            <a:xfrm>
              <a:off x="1344" y="2784"/>
              <a:ext cx="336" cy="1296"/>
            </a:xfrm>
            <a:custGeom>
              <a:avLst/>
              <a:gdLst>
                <a:gd name="T0" fmla="*/ 336 w 336"/>
                <a:gd name="T1" fmla="*/ 1296 h 1296"/>
                <a:gd name="T2" fmla="*/ 0 w 336"/>
                <a:gd name="T3" fmla="*/ 1296 h 1296"/>
                <a:gd name="T4" fmla="*/ 0 w 336"/>
                <a:gd name="T5" fmla="*/ 0 h 1296"/>
                <a:gd name="T6" fmla="*/ 288 w 336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296"/>
                <a:gd name="T14" fmla="*/ 336 w 336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296">
                  <a:moveTo>
                    <a:pt x="336" y="1296"/>
                  </a:moveTo>
                  <a:lnTo>
                    <a:pt x="0" y="1296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344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The Program after </a:t>
            </a:r>
            <a:r>
              <a:rPr lang="en-US" sz="3200" b="1">
                <a:solidFill>
                  <a:schemeClr val="accent2"/>
                </a:solidFill>
              </a:rPr>
              <a:t>Macro-Processing</a:t>
            </a:r>
            <a:endParaRPr lang="en-US" sz="3200" b="1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963613"/>
            <a:ext cx="81200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anchor="ctr">
            <a:spAutoFit/>
          </a:bodyPr>
          <a:lstStyle/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#include &lt;stdio.h&gt;		// # starts a directive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#define </a:t>
            </a:r>
            <a:r>
              <a:rPr lang="en-US">
                <a:solidFill>
                  <a:srgbClr val="CC3300"/>
                </a:solidFill>
                <a:latin typeface="Tahoma" pitchFamily="34" charset="0"/>
              </a:rPr>
              <a:t>max0 20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#define 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min1(x,y) ((x &lt; y) ? x : y)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int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min2(int x, int y)</a:t>
            </a:r>
            <a:r>
              <a:rPr lang="en-US">
                <a:latin typeface="Tahoma" pitchFamily="34" charset="0"/>
              </a:rPr>
              <a:t> { if (x &lt; y) return x; else return y; 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void main() {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int n1 = 4, n2 = 4, m =</a:t>
            </a:r>
            <a:r>
              <a:rPr lang="en-US">
                <a:solidFill>
                  <a:srgbClr val="CC3300"/>
                </a:solidFill>
                <a:latin typeface="Tahoma" pitchFamily="34" charset="0"/>
              </a:rPr>
              <a:t>     </a:t>
            </a:r>
            <a:r>
              <a:rPr lang="en-US">
                <a:latin typeface="Tahoma" pitchFamily="34" charset="0"/>
              </a:rPr>
              <a:t>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if (m &lt; 20) printf("input out of range\n");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else {	n1 =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                                           ;	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			</a:t>
            </a:r>
            <a:r>
              <a:rPr lang="de-DE">
                <a:latin typeface="Tahoma" pitchFamily="34" charset="0"/>
              </a:rPr>
              <a:t>printf("n1 = %d, m = %d\n", n1, m); 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			n2 = </a:t>
            </a:r>
            <a:r>
              <a:rPr lang="de-DE">
                <a:solidFill>
                  <a:schemeClr val="accent1"/>
                </a:solidFill>
                <a:latin typeface="Tahoma" pitchFamily="34" charset="0"/>
              </a:rPr>
              <a:t>min2(++n2, m);</a:t>
            </a:r>
            <a:r>
              <a:rPr lang="de-DE">
                <a:latin typeface="Tahoma" pitchFamily="34" charset="0"/>
              </a:rPr>
              <a:t>		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			printf("n2 = %d, m = %d\n", n2, m); 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</a:t>
            </a: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191000"/>
            <a:ext cx="2974975" cy="1973263"/>
            <a:chOff x="1440" y="2640"/>
            <a:chExt cx="1874" cy="1243"/>
          </a:xfrm>
        </p:grpSpPr>
        <p:sp>
          <p:nvSpPr>
            <p:cNvPr id="41996" name="Freeform 5"/>
            <p:cNvSpPr>
              <a:spLocks/>
            </p:cNvSpPr>
            <p:nvPr/>
          </p:nvSpPr>
          <p:spPr bwMode="auto">
            <a:xfrm>
              <a:off x="1440" y="2640"/>
              <a:ext cx="288" cy="1104"/>
            </a:xfrm>
            <a:custGeom>
              <a:avLst/>
              <a:gdLst>
                <a:gd name="T0" fmla="*/ 192 w 288"/>
                <a:gd name="T1" fmla="*/ 0 h 960"/>
                <a:gd name="T2" fmla="*/ 0 w 288"/>
                <a:gd name="T3" fmla="*/ 0 h 960"/>
                <a:gd name="T4" fmla="*/ 0 w 288"/>
                <a:gd name="T5" fmla="*/ 4469 h 960"/>
                <a:gd name="T6" fmla="*/ 288 w 288"/>
                <a:gd name="T7" fmla="*/ 4469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60"/>
                <a:gd name="T14" fmla="*/ 288 w 28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60">
                  <a:moveTo>
                    <a:pt x="192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288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Rectangle 6"/>
            <p:cNvSpPr>
              <a:spLocks noChangeArrowheads="1"/>
            </p:cNvSpPr>
            <p:nvPr/>
          </p:nvSpPr>
          <p:spPr bwMode="auto">
            <a:xfrm>
              <a:off x="1872" y="3595"/>
              <a:ext cx="1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>
                  <a:latin typeface="Tahoma" pitchFamily="34" charset="0"/>
                </a:rPr>
                <a:t>n1 = 6, m = 20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4953000"/>
            <a:ext cx="3124200" cy="1676400"/>
            <a:chOff x="1344" y="3120"/>
            <a:chExt cx="1968" cy="1056"/>
          </a:xfrm>
        </p:grpSpPr>
        <p:sp>
          <p:nvSpPr>
            <p:cNvPr id="41994" name="Freeform 8"/>
            <p:cNvSpPr>
              <a:spLocks/>
            </p:cNvSpPr>
            <p:nvPr/>
          </p:nvSpPr>
          <p:spPr bwMode="auto">
            <a:xfrm>
              <a:off x="1344" y="3120"/>
              <a:ext cx="384" cy="960"/>
            </a:xfrm>
            <a:custGeom>
              <a:avLst/>
              <a:gdLst>
                <a:gd name="T0" fmla="*/ 4549 w 288"/>
                <a:gd name="T1" fmla="*/ 0 h 960"/>
                <a:gd name="T2" fmla="*/ 0 w 288"/>
                <a:gd name="T3" fmla="*/ 0 h 960"/>
                <a:gd name="T4" fmla="*/ 0 w 288"/>
                <a:gd name="T5" fmla="*/ 960 h 960"/>
                <a:gd name="T6" fmla="*/ 6827 w 28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60"/>
                <a:gd name="T14" fmla="*/ 288 w 28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60">
                  <a:moveTo>
                    <a:pt x="192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288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1870" y="3888"/>
              <a:ext cx="1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>
                  <a:latin typeface="Tahoma" pitchFamily="34" charset="0"/>
                </a:rPr>
                <a:t>n2 = 5, m = 20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44958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20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2895600" y="3505200"/>
            <a:ext cx="415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((++n1 &lt; m) ? ++n1 : m)</a:t>
            </a:r>
          </a:p>
        </p:txBody>
      </p:sp>
      <p:sp>
        <p:nvSpPr>
          <p:cNvPr id="213004" name="Freeform 12"/>
          <p:cNvSpPr>
            <a:spLocks/>
          </p:cNvSpPr>
          <p:nvPr/>
        </p:nvSpPr>
        <p:spPr bwMode="auto">
          <a:xfrm>
            <a:off x="3200400" y="1600200"/>
            <a:ext cx="5715000" cy="1524000"/>
          </a:xfrm>
          <a:custGeom>
            <a:avLst/>
            <a:gdLst>
              <a:gd name="T0" fmla="*/ 0 w 3600"/>
              <a:gd name="T1" fmla="*/ 0 h 1008"/>
              <a:gd name="T2" fmla="*/ 2147483647 w 3600"/>
              <a:gd name="T3" fmla="*/ 0 h 1008"/>
              <a:gd name="T4" fmla="*/ 2147483647 w 3600"/>
              <a:gd name="T5" fmla="*/ 2147483647 h 1008"/>
              <a:gd name="T6" fmla="*/ 2147483647 w 360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1008"/>
              <a:gd name="T14" fmla="*/ 3600 w 360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1008">
                <a:moveTo>
                  <a:pt x="0" y="0"/>
                </a:moveTo>
                <a:lnTo>
                  <a:pt x="3600" y="0"/>
                </a:lnTo>
                <a:lnTo>
                  <a:pt x="3600" y="1008"/>
                </a:lnTo>
                <a:lnTo>
                  <a:pt x="1248" y="1008"/>
                </a:lnTo>
              </a:path>
            </a:pathLst>
          </a:custGeom>
          <a:noFill/>
          <a:ln w="19050" cmpd="sng">
            <a:solidFill>
              <a:srgbClr val="CC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06" name="Freeform 14"/>
          <p:cNvSpPr>
            <a:spLocks/>
          </p:cNvSpPr>
          <p:nvPr/>
        </p:nvSpPr>
        <p:spPr bwMode="auto">
          <a:xfrm>
            <a:off x="5715000" y="1981200"/>
            <a:ext cx="3048000" cy="1752600"/>
          </a:xfrm>
          <a:custGeom>
            <a:avLst/>
            <a:gdLst>
              <a:gd name="T0" fmla="*/ 0 w 1920"/>
              <a:gd name="T1" fmla="*/ 0 h 1104"/>
              <a:gd name="T2" fmla="*/ 2147483647 w 1920"/>
              <a:gd name="T3" fmla="*/ 0 h 1104"/>
              <a:gd name="T4" fmla="*/ 2147483647 w 1920"/>
              <a:gd name="T5" fmla="*/ 2147483647 h 1104"/>
              <a:gd name="T6" fmla="*/ 2147483647 w 192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1104"/>
              <a:gd name="T14" fmla="*/ 1920 w 192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1104">
                <a:moveTo>
                  <a:pt x="0" y="0"/>
                </a:moveTo>
                <a:lnTo>
                  <a:pt x="1920" y="0"/>
                </a:lnTo>
                <a:lnTo>
                  <a:pt x="1920" y="1104"/>
                </a:lnTo>
                <a:lnTo>
                  <a:pt x="912" y="1104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3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2" grpId="0"/>
      <p:bldP spid="213003" grpId="0"/>
      <p:bldP spid="213004" grpId="0" animBg="1"/>
      <p:bldP spid="2130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"Macros" and In-lining in Java</a:t>
            </a:r>
            <a:endParaRPr lang="en-US" smtClean="0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609600" y="685800"/>
            <a:ext cx="8382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Final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Variable (Constant or </a:t>
            </a:r>
            <a:r>
              <a:rPr lang="en-US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inline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Variable)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If a variable is declared final, it may not be modified after its initialization.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 example: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</a:t>
            </a:r>
            <a:r>
              <a:rPr lang="en-US" sz="1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24;</a:t>
            </a:r>
            <a:endParaRPr lang="en-US" sz="1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Why final variable (constant)?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Symbol" pitchFamily="18" charset="2"/>
                <a:cs typeface="Arial" pitchFamily="34" charset="0"/>
              </a:rPr>
              <a:t>·</a:t>
            </a:r>
            <a:r>
              <a:rPr lang="en-US" sz="1800" dirty="0">
                <a:cs typeface="Times New Roman" pitchFamily="18" charset="0"/>
              </a:rPr>
              <a:t> 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Readability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Symbol" pitchFamily="18" charset="2"/>
                <a:cs typeface="Arial" pitchFamily="34" charset="0"/>
              </a:rPr>
              <a:t>·</a:t>
            </a:r>
            <a:r>
              <a:rPr lang="en-US" sz="1800" dirty="0">
                <a:cs typeface="Times New Roman" pitchFamily="18" charset="0"/>
              </a:rPr>
              <a:t> 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Efficiency: All appearances of </a:t>
            </a:r>
            <a:r>
              <a:rPr lang="en-US" sz="1800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replaced by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the compiler, which can be packed in one instruction in machine code like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LW R9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(R7)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 //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Load data at address (R7) +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baseValue</a:t>
            </a: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i="1" dirty="0">
                <a:latin typeface="Arial" pitchFamily="34" charset="0"/>
                <a:cs typeface="Arial" pitchFamily="34" charset="0"/>
              </a:rPr>
              <a:t>	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609600" y="3962400"/>
            <a:ext cx="8153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4950" indent="-234950"/>
            <a:r>
              <a:rPr lang="en-US" b="1" dirty="0">
                <a:solidFill>
                  <a:srgbClr val="CC3300"/>
                </a:solidFill>
              </a:rPr>
              <a:t>Final</a:t>
            </a:r>
            <a:r>
              <a:rPr lang="en-US" b="1" dirty="0"/>
              <a:t> Method </a:t>
            </a:r>
            <a:r>
              <a:rPr lang="en-US" b="1" dirty="0">
                <a:solidFill>
                  <a:srgbClr val="CC3300"/>
                </a:solidFill>
              </a:rPr>
              <a:t>and in-lining</a:t>
            </a:r>
            <a:endParaRPr lang="en-US" dirty="0">
              <a:solidFill>
                <a:srgbClr val="CC3300"/>
              </a:solidFill>
            </a:endParaRPr>
          </a:p>
          <a:p>
            <a:pPr marL="234950" indent="-234950">
              <a:buFontTx/>
              <a:buChar char="•"/>
            </a:pPr>
            <a:r>
              <a:rPr lang="en-US" dirty="0"/>
              <a:t>A method that is declared </a:t>
            </a:r>
            <a:r>
              <a:rPr lang="en-US" b="1" dirty="0"/>
              <a:t>final</a:t>
            </a:r>
            <a:r>
              <a:rPr lang="en-US" dirty="0"/>
              <a:t>, it cannot be overridden in a subclass;</a:t>
            </a:r>
          </a:p>
          <a:p>
            <a:pPr marL="234950" indent="-234950">
              <a:buFontTx/>
              <a:buChar char="•"/>
            </a:pPr>
            <a:r>
              <a:rPr lang="en-US" dirty="0"/>
              <a:t>The compiler </a:t>
            </a:r>
            <a:r>
              <a:rPr lang="en-US" b="1" dirty="0">
                <a:solidFill>
                  <a:srgbClr val="CC3300"/>
                </a:solidFill>
              </a:rPr>
              <a:t>may</a:t>
            </a:r>
            <a:r>
              <a:rPr lang="en-US" dirty="0"/>
              <a:t> optimize the program by </a:t>
            </a:r>
            <a:r>
              <a:rPr lang="en-US" b="1" dirty="0"/>
              <a:t>replacing calls</a:t>
            </a:r>
            <a:r>
              <a:rPr lang="en-US" dirty="0"/>
              <a:t> method body – a technique known as </a:t>
            </a:r>
            <a:r>
              <a:rPr lang="en-US" b="1" i="1" dirty="0"/>
              <a:t>in-lining</a:t>
            </a:r>
            <a:r>
              <a:rPr lang="en-US" dirty="0"/>
              <a:t> the code.</a:t>
            </a:r>
          </a:p>
          <a:p>
            <a:pPr marL="234950" indent="-234950">
              <a:buFontTx/>
              <a:buChar char="•"/>
            </a:pPr>
            <a:r>
              <a:rPr lang="en-US" dirty="0"/>
              <a:t>The compiler decides if it is possible to do in-lining.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7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Macro versus In-lining</a:t>
            </a:r>
            <a:endParaRPr lang="en-US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5800" y="663575"/>
            <a:ext cx="7924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0988" indent="-280988">
              <a:lnSpc>
                <a:spcPct val="125000"/>
              </a:lnSpc>
              <a:spcBef>
                <a:spcPct val="50000"/>
              </a:spcBef>
            </a:pPr>
            <a:r>
              <a:rPr lang="en-US"/>
              <a:t>In C and C++ : Add a keyword before the function definition: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685800" y="2644775"/>
            <a:ext cx="8153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4950" indent="-234950"/>
            <a:r>
              <a:rPr lang="en-US" b="1">
                <a:solidFill>
                  <a:srgbClr val="CC3300"/>
                </a:solidFill>
              </a:rPr>
              <a:t>Macro versus In-lining</a:t>
            </a:r>
            <a:endParaRPr lang="en-US"/>
          </a:p>
          <a:p>
            <a:pPr marL="234950" indent="-234950">
              <a:buFont typeface="Wingdings" pitchFamily="2" charset="2"/>
              <a:buChar char="§"/>
            </a:pPr>
            <a:r>
              <a:rPr lang="en-US"/>
              <a:t>In-lining (in C/C++ and Java): </a:t>
            </a:r>
          </a:p>
          <a:p>
            <a:pPr marL="692150" lvl="1" indent="-234950">
              <a:buFontTx/>
              <a:buChar char="•"/>
            </a:pPr>
            <a:r>
              <a:rPr lang="en-US"/>
              <a:t>The compiler decides if to optimize the code;</a:t>
            </a:r>
          </a:p>
          <a:p>
            <a:pPr marL="692150" lvl="1" indent="-234950">
              <a:buFontTx/>
              <a:buChar char="•"/>
            </a:pPr>
            <a:r>
              <a:rPr lang="en-US"/>
              <a:t>The compiler is responsible for the correctness;</a:t>
            </a:r>
          </a:p>
          <a:p>
            <a:pPr marL="692150" lvl="1" indent="-234950">
              <a:buFontTx/>
              <a:buChar char="•"/>
            </a:pPr>
            <a:r>
              <a:rPr lang="en-US"/>
              <a:t>Programmer does not know if the optimization is done and cannot predict the performance.</a:t>
            </a:r>
          </a:p>
          <a:p>
            <a:pPr marL="234950" indent="-234950">
              <a:buFont typeface="Wingdings" pitchFamily="2" charset="2"/>
              <a:buChar char="§"/>
            </a:pPr>
            <a:r>
              <a:rPr lang="en-US"/>
              <a:t>Macro (in C/C++)</a:t>
            </a:r>
          </a:p>
          <a:p>
            <a:pPr marL="692150" lvl="1" indent="-234950">
              <a:buFontTx/>
              <a:buChar char="•"/>
            </a:pPr>
            <a:r>
              <a:rPr lang="en-US"/>
              <a:t>The programmer decides if to optimize the program;</a:t>
            </a:r>
          </a:p>
          <a:p>
            <a:pPr marL="692150" lvl="1" indent="-234950">
              <a:buFontTx/>
              <a:buChar char="•"/>
            </a:pPr>
            <a:r>
              <a:rPr lang="en-US"/>
              <a:t>The programmer is responsible for the correctness;</a:t>
            </a:r>
          </a:p>
          <a:p>
            <a:pPr marL="692150" lvl="1" indent="-234950">
              <a:buFontTx/>
              <a:buChar char="•"/>
            </a:pPr>
            <a:r>
              <a:rPr lang="en-US"/>
              <a:t>Macro is a forced in-lining and the program can predict the performance.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5181600" y="1247775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1">
                <a:solidFill>
                  <a:srgbClr val="CC3300"/>
                </a:solidFill>
                <a:latin typeface="Arial" pitchFamily="34" charset="0"/>
              </a:rPr>
              <a:t>inline</a:t>
            </a:r>
            <a:r>
              <a:rPr lang="en-US" sz="1800">
                <a:latin typeface="Arial" pitchFamily="34" charset="0"/>
              </a:rPr>
              <a:t> int sum(int i, int j) // C++ 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	return i + j;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}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685800" y="1295400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1">
                <a:solidFill>
                  <a:srgbClr val="CC3300"/>
                </a:solidFill>
                <a:latin typeface="Arial" pitchFamily="34" charset="0"/>
              </a:rPr>
              <a:t>_inline</a:t>
            </a:r>
            <a:r>
              <a:rPr lang="en-US" sz="1800">
                <a:latin typeface="Arial" pitchFamily="34" charset="0"/>
              </a:rPr>
              <a:t> int sum(int i, int j) // C 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	return i + j;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}</a:t>
            </a: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4419600" y="1371600"/>
            <a:ext cx="0" cy="1143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228600"/>
            <a:ext cx="7807325" cy="563563"/>
          </a:xfrm>
        </p:spPr>
        <p:txBody>
          <a:bodyPr/>
          <a:lstStyle/>
          <a:p>
            <a:r>
              <a:rPr lang="en-US" dirty="0" smtClean="0"/>
              <a:t>Performance Comparison with </a:t>
            </a:r>
            <a:r>
              <a:rPr lang="en-US" dirty="0" smtClean="0">
                <a:solidFill>
                  <a:srgbClr val="FF0000"/>
                </a:solidFill>
              </a:rPr>
              <a:t>inlining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6705600" cy="11008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Comparing performance for two sort algorithms in C and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JVM/JIT is Sun/Hotspot version 1.3.1/1.3.1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92093"/>
              </p:ext>
            </p:extLst>
          </p:nvPr>
        </p:nvGraphicFramePr>
        <p:xfrm>
          <a:off x="304800" y="2362200"/>
          <a:ext cx="8382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58"/>
                <a:gridCol w="1841642"/>
                <a:gridCol w="2209800"/>
                <a:gridCol w="15240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of translation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 (medium)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O2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O3 (procedure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migration/inline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Interpreter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0.12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JIT compiler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2.13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0.29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5864" y="60960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Source: Computer </a:t>
            </a:r>
            <a:r>
              <a:rPr lang="en-US" sz="1600" dirty="0"/>
              <a:t>Organization and Design: The Hardware/ Software Interface</a:t>
            </a:r>
          </a:p>
          <a:p>
            <a:pPr algn="ctr"/>
            <a:r>
              <a:rPr lang="en-US" sz="1600" dirty="0"/>
              <a:t>by David A. Patterson (UC Berkeley) and John L. Hennessy (Stanford Univ.)</a:t>
            </a:r>
          </a:p>
        </p:txBody>
      </p:sp>
    </p:spTree>
    <p:extLst>
      <p:ext uri="{BB962C8B-B14F-4D97-AF65-F5344CB8AC3E}">
        <p14:creationId xmlns:p14="http://schemas.microsoft.com/office/powerpoint/2010/main" val="3835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65150" y="966788"/>
            <a:ext cx="7902575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A data type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/>
              <a:t>is defined by the se</a:t>
            </a:r>
            <a:r>
              <a:rPr lang="en-US" sz="3000">
                <a:solidFill>
                  <a:srgbClr val="000000"/>
                </a:solidFill>
              </a:rPr>
              <a:t>t of primary </a:t>
            </a:r>
            <a:r>
              <a:rPr lang="en-US" sz="3000">
                <a:solidFill>
                  <a:srgbClr val="0000FF"/>
                </a:solidFill>
              </a:rPr>
              <a:t>values</a:t>
            </a:r>
            <a:r>
              <a:rPr lang="en-US" sz="3000">
                <a:solidFill>
                  <a:srgbClr val="000000"/>
                </a:solidFill>
              </a:rPr>
              <a:t> allowed and </a:t>
            </a:r>
            <a:r>
              <a:rPr lang="en-US" sz="3000">
                <a:solidFill>
                  <a:srgbClr val="0000FF"/>
                </a:solidFill>
              </a:rPr>
              <a:t>operations</a:t>
            </a:r>
            <a:r>
              <a:rPr lang="en-US" sz="3000">
                <a:solidFill>
                  <a:srgbClr val="000000"/>
                </a:solidFill>
              </a:rPr>
              <a:t> on these values.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>
                <a:solidFill>
                  <a:srgbClr val="000000"/>
                </a:solidFill>
              </a:rPr>
              <a:t>is used to declare variables.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rgbClr val="000000"/>
                </a:solidFill>
              </a:rPr>
              <a:t>	e.g., integer, real, array of integer, string, etc.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Data Types and Type Checking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44838" y="5383213"/>
            <a:ext cx="5483225" cy="1306512"/>
            <a:chOff x="1981" y="3391"/>
            <a:chExt cx="3454" cy="823"/>
          </a:xfrm>
        </p:grpSpPr>
        <p:sp>
          <p:nvSpPr>
            <p:cNvPr id="46086" name="Rectangle 8"/>
            <p:cNvSpPr>
              <a:spLocks noChangeArrowheads="1"/>
            </p:cNvSpPr>
            <p:nvPr/>
          </p:nvSpPr>
          <p:spPr bwMode="auto">
            <a:xfrm>
              <a:off x="3759" y="3391"/>
              <a:ext cx="1676" cy="82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int i = 3;</a:t>
              </a:r>
            </a:p>
            <a:p>
              <a:pPr defTabSz="966788">
                <a:lnSpc>
                  <a:spcPct val="4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float n, j = 3.0;</a:t>
              </a:r>
            </a:p>
            <a:p>
              <a:pPr defTabSz="966788">
                <a:lnSpc>
                  <a:spcPct val="4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n = i + j;</a:t>
              </a:r>
            </a:p>
          </p:txBody>
        </p:sp>
        <p:sp>
          <p:nvSpPr>
            <p:cNvPr id="46087" name="Line 9"/>
            <p:cNvSpPr>
              <a:spLocks noChangeShapeType="1"/>
            </p:cNvSpPr>
            <p:nvPr/>
          </p:nvSpPr>
          <p:spPr bwMode="auto">
            <a:xfrm>
              <a:off x="1981" y="4032"/>
              <a:ext cx="177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55625" y="3048000"/>
            <a:ext cx="7902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Type Checking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	is the activity of ensuring that the types of operands of an operator are legal or equivalent to the legal type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Type equivalence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	What types are equivalent?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	Are </a:t>
            </a:r>
            <a:r>
              <a:rPr lang="en-US" sz="3000">
                <a:latin typeface="Arial" pitchFamily="34" charset="0"/>
              </a:rPr>
              <a:t>int</a:t>
            </a:r>
            <a:r>
              <a:rPr lang="en-US" sz="3000"/>
              <a:t> and </a:t>
            </a:r>
            <a:r>
              <a:rPr lang="en-US" sz="3000">
                <a:latin typeface="Arial" pitchFamily="34" charset="0"/>
              </a:rPr>
              <a:t>short</a:t>
            </a:r>
            <a:r>
              <a:rPr lang="en-US" sz="3000"/>
              <a:t> equivalent?</a:t>
            </a:r>
            <a:endParaRPr lang="en-US" sz="300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rgbClr val="000000"/>
                </a:solidFill>
              </a:rPr>
              <a:t>	Is this legal?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17550" y="600075"/>
            <a:ext cx="7902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Type equivalence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Structural equivalence</a:t>
            </a:r>
            <a:r>
              <a:rPr lang="en-US" sz="3000" dirty="0">
                <a:cs typeface="Times New Roman" pitchFamily="18" charset="0"/>
              </a:rPr>
              <a:t>: Two types are equivalent if they have the same set of values and operations. (e.g. Algol 68, Pascal, and non-structured C types).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Name equivalence</a:t>
            </a:r>
            <a:r>
              <a:rPr lang="en-US" sz="3000" dirty="0">
                <a:cs typeface="Times New Roman" pitchFamily="18" charset="0"/>
              </a:rPr>
              <a:t>: Two types are equivalent if they have the same name (e.g. Ada, and C-structure). </a:t>
            </a:r>
            <a:r>
              <a:rPr lang="en-US" sz="3000">
                <a:cs typeface="Times New Roman" pitchFamily="18" charset="0"/>
              </a:rPr>
              <a:t>Anonymous types are not equivalent.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5150" y="0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Data Type Equivalence and Conversion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62000" y="3800474"/>
            <a:ext cx="7902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Type </a:t>
            </a:r>
            <a:r>
              <a:rPr lang="en-US" sz="3000" b="1" dirty="0" smtClean="0">
                <a:cs typeface="Times New Roman" pitchFamily="18" charset="0"/>
              </a:rPr>
              <a:t>Conversions</a:t>
            </a:r>
            <a:r>
              <a:rPr lang="en-US" sz="3000" dirty="0" smtClean="0">
                <a:cs typeface="Times New Roman" pitchFamily="18" charset="0"/>
              </a:rPr>
              <a:t>:</a:t>
            </a:r>
          </a:p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 smtClean="0">
                <a:cs typeface="Times New Roman" pitchFamily="18" charset="0"/>
              </a:rPr>
              <a:t>Assume </a:t>
            </a:r>
            <a:r>
              <a:rPr lang="en-US" sz="30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cs typeface="Times New Roman" pitchFamily="18" charset="0"/>
              </a:rPr>
              <a:t>x = 5;</a:t>
            </a:r>
            <a:endParaRPr lang="en-US" sz="3000" dirty="0">
              <a:cs typeface="Times New Roman" pitchFamily="18" charset="0"/>
            </a:endParaRPr>
          </a:p>
          <a:p>
            <a:pPr marL="363538" indent="-36353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Coercion:	Implicit type conversion, </a:t>
            </a:r>
          </a:p>
          <a:p>
            <a:pPr marL="363538" indent="-36353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	e.g., </a:t>
            </a:r>
            <a:r>
              <a:rPr lang="en-US" sz="3000" dirty="0">
                <a:solidFill>
                  <a:srgbClr val="C00000"/>
                </a:solidFill>
                <a:cs typeface="Times New Roman" pitchFamily="18" charset="0"/>
              </a:rPr>
              <a:t>float</a:t>
            </a:r>
            <a:r>
              <a:rPr lang="en-US" sz="3000" dirty="0">
                <a:cs typeface="Times New Roman" pitchFamily="18" charset="0"/>
              </a:rPr>
              <a:t> f = 3.14 + </a:t>
            </a:r>
            <a:r>
              <a:rPr lang="en-US" sz="3000" dirty="0" smtClean="0">
                <a:cs typeface="Times New Roman" pitchFamily="18" charset="0"/>
              </a:rPr>
              <a:t>x;</a:t>
            </a:r>
            <a:endParaRPr lang="en-US" sz="3000" dirty="0">
              <a:cs typeface="Times New Roman" pitchFamily="18" charset="0"/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Casting:	Explicit type conversion 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	e.g., </a:t>
            </a:r>
            <a:r>
              <a:rPr lang="en-US" sz="300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000" dirty="0">
                <a:cs typeface="Times New Roman" pitchFamily="18" charset="0"/>
              </a:rPr>
              <a:t>i = (</a:t>
            </a:r>
            <a:r>
              <a:rPr lang="en-US" sz="300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>
                <a:cs typeface="Times New Roman" pitchFamily="18" charset="0"/>
              </a:rPr>
              <a:t>) f + </a:t>
            </a:r>
            <a:r>
              <a:rPr lang="en-US" sz="3000" dirty="0" smtClean="0">
                <a:cs typeface="Times New Roman" pitchFamily="18" charset="0"/>
              </a:rPr>
              <a:t>x;</a:t>
            </a:r>
            <a:endParaRPr lang="en-US" sz="3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725488" y="3627438"/>
            <a:ext cx="8266112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Three possible solutions if types are not equivalent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/>
              <a:t>type error.</a:t>
            </a:r>
            <a:endParaRPr lang="en-US" sz="3000" dirty="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coercion: implicitly convert 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000" dirty="0">
                <a:solidFill>
                  <a:srgbClr val="000000"/>
                </a:solidFill>
              </a:rPr>
              <a:t> to float.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casting: explicitly convert 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000" dirty="0">
                <a:solidFill>
                  <a:srgbClr val="000000"/>
                </a:solidFill>
              </a:rPr>
              <a:t> to float.</a:t>
            </a:r>
          </a:p>
          <a:p>
            <a:pPr marL="363538" indent="-363538" defTabSz="966788">
              <a:lnSpc>
                <a:spcPct val="7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3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 i = 3;</a:t>
            </a:r>
          </a:p>
          <a:p>
            <a:pPr marL="363538" indent="-363538" defTabSz="966788">
              <a:lnSpc>
                <a:spcPct val="4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float n, j = 3.0;</a:t>
            </a:r>
          </a:p>
          <a:p>
            <a:pPr marL="363538" indent="-363538" defTabSz="966788">
              <a:lnSpc>
                <a:spcPct val="4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n = (float)i + j;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Type Conversion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788988" y="966788"/>
            <a:ext cx="69834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/>
              <a:t>Why is it a problem at all? Different representations.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2579688" y="1692275"/>
            <a:ext cx="5322887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2500">
                <a:solidFill>
                  <a:srgbClr val="CC3300"/>
                </a:solidFill>
              </a:rPr>
              <a:t>0</a:t>
            </a:r>
            <a:r>
              <a:rPr lang="en-US" sz="2500"/>
              <a:t>00000000000000000000000000000</a:t>
            </a:r>
            <a:r>
              <a:rPr lang="en-US" sz="250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644525" y="1611313"/>
            <a:ext cx="12430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latin typeface="Arial" pitchFamily="34" charset="0"/>
              </a:rPr>
              <a:t>int i = 3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579688" y="2417763"/>
            <a:ext cx="5322887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2500">
                <a:solidFill>
                  <a:srgbClr val="CC3300"/>
                </a:solidFill>
              </a:rPr>
              <a:t>0</a:t>
            </a:r>
            <a:r>
              <a:rPr lang="en-US" sz="2500">
                <a:solidFill>
                  <a:schemeClr val="accent1"/>
                </a:solidFill>
              </a:rPr>
              <a:t>10000000</a:t>
            </a:r>
            <a:r>
              <a:rPr lang="en-US" sz="2500">
                <a:solidFill>
                  <a:schemeClr val="accent2"/>
                </a:solidFill>
              </a:rPr>
              <a:t>10000000000000000000000</a:t>
            </a:r>
          </a:p>
        </p:txBody>
      </p:sp>
      <p:sp>
        <p:nvSpPr>
          <p:cNvPr id="48136" name="Text Box 11"/>
          <p:cNvSpPr txBox="1">
            <a:spLocks noChangeArrowheads="1"/>
          </p:cNvSpPr>
          <p:nvPr/>
        </p:nvSpPr>
        <p:spPr bwMode="auto">
          <a:xfrm>
            <a:off x="644525" y="2336800"/>
            <a:ext cx="17811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latin typeface="Arial" pitchFamily="34" charset="0"/>
              </a:rPr>
              <a:t>float j = 3.0</a:t>
            </a:r>
          </a:p>
        </p:txBody>
      </p:sp>
      <p:sp>
        <p:nvSpPr>
          <p:cNvPr id="48137" name="Line 12"/>
          <p:cNvSpPr>
            <a:spLocks noChangeShapeType="1"/>
          </p:cNvSpPr>
          <p:nvPr/>
        </p:nvSpPr>
        <p:spPr bwMode="auto">
          <a:xfrm flipV="1">
            <a:off x="2743200" y="2820988"/>
            <a:ext cx="0" cy="24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38" name="Group 15"/>
          <p:cNvGrpSpPr>
            <a:grpSpLocks/>
          </p:cNvGrpSpPr>
          <p:nvPr/>
        </p:nvGrpSpPr>
        <p:grpSpPr bwMode="auto">
          <a:xfrm>
            <a:off x="2903538" y="2820988"/>
            <a:ext cx="1128712" cy="241300"/>
            <a:chOff x="1728" y="1680"/>
            <a:chExt cx="672" cy="144"/>
          </a:xfrm>
        </p:grpSpPr>
        <p:sp>
          <p:nvSpPr>
            <p:cNvPr id="48145" name="Freeform 13"/>
            <p:cNvSpPr>
              <a:spLocks/>
            </p:cNvSpPr>
            <p:nvPr/>
          </p:nvSpPr>
          <p:spPr bwMode="auto">
            <a:xfrm>
              <a:off x="1728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4"/>
            <p:cNvSpPr>
              <a:spLocks/>
            </p:cNvSpPr>
            <p:nvPr/>
          </p:nvSpPr>
          <p:spPr bwMode="auto">
            <a:xfrm flipH="1">
              <a:off x="2064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9" name="Group 16"/>
          <p:cNvGrpSpPr>
            <a:grpSpLocks/>
          </p:cNvGrpSpPr>
          <p:nvPr/>
        </p:nvGrpSpPr>
        <p:grpSpPr bwMode="auto">
          <a:xfrm>
            <a:off x="4192588" y="2820988"/>
            <a:ext cx="3629025" cy="241300"/>
            <a:chOff x="1728" y="1680"/>
            <a:chExt cx="672" cy="144"/>
          </a:xfrm>
        </p:grpSpPr>
        <p:sp>
          <p:nvSpPr>
            <p:cNvPr id="48143" name="Freeform 17"/>
            <p:cNvSpPr>
              <a:spLocks/>
            </p:cNvSpPr>
            <p:nvPr/>
          </p:nvSpPr>
          <p:spPr bwMode="auto">
            <a:xfrm>
              <a:off x="1728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18"/>
            <p:cNvSpPr>
              <a:spLocks/>
            </p:cNvSpPr>
            <p:nvPr/>
          </p:nvSpPr>
          <p:spPr bwMode="auto">
            <a:xfrm flipH="1">
              <a:off x="2064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0" name="Text Box 19"/>
          <p:cNvSpPr txBox="1">
            <a:spLocks noChangeArrowheads="1"/>
          </p:cNvSpPr>
          <p:nvPr/>
        </p:nvSpPr>
        <p:spPr bwMode="auto">
          <a:xfrm>
            <a:off x="2241550" y="2944813"/>
            <a:ext cx="723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rgbClr val="CC3300"/>
                </a:solidFill>
              </a:rPr>
              <a:t>sign</a:t>
            </a:r>
          </a:p>
        </p:txBody>
      </p:sp>
      <p:sp>
        <p:nvSpPr>
          <p:cNvPr id="48141" name="Text Box 20"/>
          <p:cNvSpPr txBox="1">
            <a:spLocks noChangeArrowheads="1"/>
          </p:cNvSpPr>
          <p:nvPr/>
        </p:nvSpPr>
        <p:spPr bwMode="auto">
          <a:xfrm>
            <a:off x="2903538" y="2982913"/>
            <a:ext cx="1358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48142" name="Text Box 21"/>
          <p:cNvSpPr txBox="1">
            <a:spLocks noChangeArrowheads="1"/>
          </p:cNvSpPr>
          <p:nvPr/>
        </p:nvSpPr>
        <p:spPr bwMode="auto">
          <a:xfrm>
            <a:off x="5402263" y="2982913"/>
            <a:ext cx="1184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chemeClr val="accent2"/>
                </a:solidFill>
              </a:rPr>
              <a:t>fraction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44525" y="992188"/>
            <a:ext cx="81454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Definition: A </a:t>
            </a:r>
            <a:r>
              <a:rPr lang="en-US" sz="3000" b="1">
                <a:solidFill>
                  <a:schemeClr val="accent2"/>
                </a:solidFill>
              </a:rPr>
              <a:t>strongly typed language</a:t>
            </a:r>
            <a:r>
              <a:rPr lang="en-US" sz="3000"/>
              <a:t> is one in which</a:t>
            </a:r>
            <a:endParaRPr lang="en-US" sz="300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/>
              <a:t>each name in a program has a single type associated with it;</a:t>
            </a:r>
            <a:endParaRPr lang="en-US" sz="300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>
                <a:solidFill>
                  <a:srgbClr val="000000"/>
                </a:solidFill>
              </a:rPr>
              <a:t>the type is known at compilation time;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>
                <a:solidFill>
                  <a:srgbClr val="000000"/>
                </a:solidFill>
              </a:rPr>
              <a:t>type errors are always reported.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rgbClr val="000000"/>
                </a:solidFill>
              </a:rPr>
              <a:t>Is strong type checking good?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rgbClr val="000000"/>
                </a:solidFill>
              </a:rPr>
              <a:t>Trade flexibility for reliability!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65150" y="266700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Strong Type Checking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44525" y="6100763"/>
            <a:ext cx="6889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Yes, it is generally considered a good thing.</a:t>
            </a:r>
          </a:p>
        </p:txBody>
      </p:sp>
      <p:sp>
        <p:nvSpPr>
          <p:cNvPr id="49157" name="Freeform 1"/>
          <p:cNvSpPr>
            <a:spLocks/>
          </p:cNvSpPr>
          <p:nvPr/>
        </p:nvSpPr>
        <p:spPr bwMode="auto">
          <a:xfrm>
            <a:off x="1714500" y="5060950"/>
            <a:ext cx="4800600" cy="533400"/>
          </a:xfrm>
          <a:custGeom>
            <a:avLst/>
            <a:gdLst>
              <a:gd name="T0" fmla="*/ 0 w 3886200"/>
              <a:gd name="T1" fmla="*/ 511628 h 533400"/>
              <a:gd name="T2" fmla="*/ 4760258 w 3886200"/>
              <a:gd name="T3" fmla="*/ 533400 h 533400"/>
              <a:gd name="T4" fmla="*/ 4800600 w 3886200"/>
              <a:gd name="T5" fmla="*/ 0 h 533400"/>
              <a:gd name="T6" fmla="*/ 0 w 3886200"/>
              <a:gd name="T7" fmla="*/ 511628 h 533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86200" h="533400">
                <a:moveTo>
                  <a:pt x="0" y="511628"/>
                </a:moveTo>
                <a:lnTo>
                  <a:pt x="3853542" y="533400"/>
                </a:lnTo>
                <a:lnTo>
                  <a:pt x="3886200" y="0"/>
                </a:lnTo>
                <a:lnTo>
                  <a:pt x="0" y="511628"/>
                </a:lnTo>
                <a:close/>
              </a:path>
            </a:pathLst>
          </a:cu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TextBox 2"/>
          <p:cNvSpPr txBox="1">
            <a:spLocks noChangeArrowheads="1"/>
          </p:cNvSpPr>
          <p:nvPr/>
        </p:nvSpPr>
        <p:spPr bwMode="auto">
          <a:xfrm>
            <a:off x="6705600" y="5029200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Strong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1028700" y="518160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Weak</a:t>
            </a:r>
          </a:p>
        </p:txBody>
      </p:sp>
      <p:sp>
        <p:nvSpPr>
          <p:cNvPr id="49160" name="TextBox 3"/>
          <p:cNvSpPr txBox="1">
            <a:spLocks noChangeArrowheads="1"/>
          </p:cNvSpPr>
          <p:nvPr/>
        </p:nvSpPr>
        <p:spPr bwMode="auto">
          <a:xfrm>
            <a:off x="3886200" y="5640388"/>
            <a:ext cx="390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48200" y="5645150"/>
            <a:ext cx="73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C++</a:t>
            </a: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5668963" y="5640388"/>
            <a:ext cx="73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32"/>
          <p:cNvSpPr>
            <a:spLocks noChangeArrowheads="1"/>
          </p:cNvSpPr>
          <p:nvPr/>
        </p:nvSpPr>
        <p:spPr bwMode="auto">
          <a:xfrm>
            <a:off x="596900" y="1128713"/>
            <a:ext cx="8112125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604838" indent="-538163" algn="just" defTabSz="966788">
              <a:lnSpc>
                <a:spcPct val="120000"/>
              </a:lnSpc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has been influenced by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Development of hardware --- early emphasis on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efficiency</a:t>
            </a:r>
            <a:r>
              <a:rPr lang="en-GB" sz="2500" dirty="0">
                <a:cs typeface="Times New Roman" pitchFamily="18" charset="0"/>
              </a:rPr>
              <a:t>;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Development of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compiler</a:t>
            </a:r>
            <a:r>
              <a:rPr lang="en-GB" sz="2500" dirty="0">
                <a:cs typeface="Times New Roman" pitchFamily="18" charset="0"/>
              </a:rPr>
              <a:t> technology;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Need for and ability to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write </a:t>
            </a:r>
            <a:r>
              <a:rPr lang="en-GB" sz="2500" dirty="0" smtClean="0">
                <a:solidFill>
                  <a:srgbClr val="0000FF"/>
                </a:solidFill>
                <a:cs typeface="Times New Roman" pitchFamily="18" charset="0"/>
              </a:rPr>
              <a:t>larger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programs</a:t>
            </a:r>
            <a:r>
              <a:rPr lang="en-GB" sz="2500" dirty="0">
                <a:cs typeface="Times New Roman" pitchFamily="18" charset="0"/>
              </a:rPr>
              <a:t>: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Code reuse;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Component reuse;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System reuse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Facilitating the discovery of reusable code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Trustworthiness of the reused code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solidFill>
                  <a:srgbClr val="262699"/>
                </a:solidFill>
                <a:cs typeface="Times New Roman" pitchFamily="18" charset="0"/>
              </a:rPr>
              <a:t>Web </a:t>
            </a:r>
            <a:r>
              <a:rPr lang="en-GB" sz="2500" dirty="0" smtClean="0">
                <a:solidFill>
                  <a:srgbClr val="262699"/>
                </a:solidFill>
                <a:cs typeface="Times New Roman" pitchFamily="18" charset="0"/>
              </a:rPr>
              <a:t>enabled sharing</a:t>
            </a:r>
            <a:endParaRPr lang="en-GB" sz="2500" dirty="0">
              <a:solidFill>
                <a:srgbClr val="262699"/>
              </a:solidFill>
              <a:cs typeface="Times New Roman" pitchFamily="18" charset="0"/>
            </a:endParaRP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…</a:t>
            </a:r>
          </a:p>
          <a:p>
            <a:pPr marL="604838" indent="-538163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endParaRPr lang="en-GB" sz="2500" dirty="0"/>
          </a:p>
        </p:txBody>
      </p:sp>
      <p:sp>
        <p:nvSpPr>
          <p:cNvPr id="7171" name="Rectangle 633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accent2"/>
                </a:solidFill>
                <a:cs typeface="Times New Roman" pitchFamily="18" charset="0"/>
              </a:rPr>
              <a:t>Development of Programming Languages</a:t>
            </a:r>
            <a:r>
              <a:rPr lang="en-US" sz="30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44525" y="733425"/>
            <a:ext cx="83470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Pascal/Modula-2 is nearly strongly typed. 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I</a:t>
            </a:r>
            <a:r>
              <a:rPr lang="en-US" sz="3000" dirty="0" smtClean="0">
                <a:solidFill>
                  <a:srgbClr val="000000"/>
                </a:solidFill>
              </a:rPr>
              <a:t>t </a:t>
            </a:r>
            <a:r>
              <a:rPr lang="en-US" sz="3000" dirty="0">
                <a:solidFill>
                  <a:srgbClr val="000000"/>
                </a:solidFill>
              </a:rPr>
              <a:t>allows omission of type checking in its </a:t>
            </a:r>
            <a:r>
              <a:rPr lang="en-US" sz="3000" dirty="0">
                <a:solidFill>
                  <a:srgbClr val="C00000"/>
                </a:solidFill>
              </a:rPr>
              <a:t>variant</a:t>
            </a:r>
            <a:r>
              <a:rPr lang="en-US" sz="3000" dirty="0">
                <a:solidFill>
                  <a:srgbClr val="000000"/>
                </a:solidFill>
              </a:rPr>
              <a:t> record (</a:t>
            </a:r>
            <a:r>
              <a:rPr lang="en-US" sz="3000" dirty="0">
                <a:solidFill>
                  <a:srgbClr val="C00000"/>
                </a:solidFill>
              </a:rPr>
              <a:t>union</a:t>
            </a:r>
            <a:r>
              <a:rPr lang="en-US" sz="3000" dirty="0">
                <a:solidFill>
                  <a:srgbClr val="000000"/>
                </a:solidFill>
              </a:rPr>
              <a:t> type in C)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I</a:t>
            </a:r>
            <a:r>
              <a:rPr lang="en-US" sz="3000" dirty="0" smtClean="0">
                <a:solidFill>
                  <a:srgbClr val="000000"/>
                </a:solidFill>
              </a:rPr>
              <a:t>t </a:t>
            </a:r>
            <a:r>
              <a:rPr lang="en-US" sz="3000" dirty="0">
                <a:solidFill>
                  <a:srgbClr val="000000"/>
                </a:solidFill>
              </a:rPr>
              <a:t>allows n = i + j; where i is integer and j is real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Ada and Java are nearly strongly typed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T</a:t>
            </a:r>
            <a:r>
              <a:rPr lang="en-US" sz="3000" dirty="0" smtClean="0">
                <a:solidFill>
                  <a:srgbClr val="000000"/>
                </a:solidFill>
              </a:rPr>
              <a:t>hey </a:t>
            </a:r>
            <a:r>
              <a:rPr lang="en-US" sz="3000" dirty="0">
                <a:solidFill>
                  <a:srgbClr val="000000"/>
                </a:solidFill>
              </a:rPr>
              <a:t>allow type checking suspension for a particular type conversion by calling a library function </a:t>
            </a:r>
            <a:r>
              <a:rPr lang="en-US" sz="2500" dirty="0">
                <a:solidFill>
                  <a:srgbClr val="000000"/>
                </a:solidFill>
              </a:rPr>
              <a:t>UNCHEKED_CONVERSION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Modula-3 has a predefined procedure called </a:t>
            </a:r>
            <a:r>
              <a:rPr lang="en-US" sz="2500" dirty="0">
                <a:solidFill>
                  <a:srgbClr val="000000"/>
                </a:solidFill>
              </a:rPr>
              <a:t>LOOPHOLE </a:t>
            </a:r>
            <a:r>
              <a:rPr lang="en-US" sz="3000" dirty="0">
                <a:solidFill>
                  <a:srgbClr val="000000"/>
                </a:solidFill>
              </a:rPr>
              <a:t>that serves the same purpose 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C++ is less strongly typed and C is even less strong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not only: union type is not type checked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but also: many types are not checked, </a:t>
            </a:r>
            <a:r>
              <a:rPr lang="en-US" sz="3000" i="1" dirty="0">
                <a:solidFill>
                  <a:srgbClr val="000000"/>
                </a:solidFill>
              </a:rPr>
              <a:t>char</a:t>
            </a:r>
            <a:r>
              <a:rPr lang="en-US" sz="3000" dirty="0">
                <a:solidFill>
                  <a:srgbClr val="000000"/>
                </a:solidFill>
              </a:rPr>
              <a:t> = </a:t>
            </a:r>
            <a:r>
              <a:rPr lang="en-US" sz="3000" i="1" dirty="0" err="1">
                <a:solidFill>
                  <a:srgbClr val="000000"/>
                </a:solidFill>
              </a:rPr>
              <a:t>int</a:t>
            </a:r>
            <a:endParaRPr lang="en-US" sz="3000" i="1" dirty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65150" y="-34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Strong Type Checking (contd.)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  <a:latin typeface="Times" charset="0"/>
                <a:cs typeface="Times New Roman" pitchFamily="18" charset="0"/>
              </a:rPr>
              <a:t>Orthogonality (Regularity)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924800" cy="5791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dirty="0" smtClean="0"/>
              <a:t>There are three kinds of orthogonality: </a:t>
            </a:r>
            <a:r>
              <a:rPr lang="en-US" sz="2400" b="1" dirty="0" smtClean="0">
                <a:solidFill>
                  <a:schemeClr val="accent2"/>
                </a:solidFill>
                <a:cs typeface="Times New Roman" pitchFamily="18" charset="0"/>
              </a:rPr>
              <a:t>Compositional, sort, and number.</a:t>
            </a: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b="1" dirty="0" smtClean="0">
                <a:solidFill>
                  <a:schemeClr val="accent2"/>
                </a:solidFill>
                <a:cs typeface="Times New Roman" pitchFamily="18" charset="0"/>
              </a:rPr>
              <a:t>Compositional orthogonality</a:t>
            </a:r>
            <a:r>
              <a:rPr lang="en-US" sz="2400" dirty="0" smtClean="0">
                <a:cs typeface="Times New Roman" pitchFamily="18" charset="0"/>
              </a:rPr>
              <a:t>: if one member of feature set S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 can be combined with one member of feature S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, then all members of S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 can be combined with all members of S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 smtClean="0"/>
              <a:t> 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Three types of declarations: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plain, initializing, constant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i, (2)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 = 5, (3)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 = 5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Three types of data structures: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, float, array</a:t>
            </a:r>
            <a:r>
              <a:rPr lang="en-US" sz="2400" dirty="0" smtClean="0">
                <a:cs typeface="Times New Roman" pitchFamily="18" charset="0"/>
              </a:rPr>
              <a:t>, </a:t>
            </a:r>
            <a:endParaRPr lang="en-US" sz="2400" b="1" dirty="0" smtClean="0">
              <a:cs typeface="Times New Roman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Then we can combine them in any way: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plain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plain float, plain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i, (2) float f, (3) array a[]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initializing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initializing float, initializing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 = 5, (2) float f = 4.5, array a[3] = {4, 6, 3}, 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constant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constant float, constant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 = 5, 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(2)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float f = 7.5,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(3)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array a[3] = {1, 2, 8}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5410200"/>
            <a:ext cx="36734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58000" y="2590800"/>
            <a:ext cx="2286000" cy="1388478"/>
            <a:chOff x="6958032" y="2957899"/>
            <a:chExt cx="2286000" cy="138847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7203989" y="3543300"/>
              <a:ext cx="1828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081685" y="3034099"/>
              <a:ext cx="0" cy="100450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Arc 5"/>
            <p:cNvSpPr/>
            <p:nvPr/>
          </p:nvSpPr>
          <p:spPr bwMode="auto">
            <a:xfrm>
              <a:off x="7851689" y="3295650"/>
              <a:ext cx="533400" cy="4953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5799" y="2957899"/>
              <a:ext cx="628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Right </a:t>
              </a:r>
            </a:p>
            <a:p>
              <a:r>
                <a:rPr lang="en-US" sz="1400" dirty="0" smtClean="0"/>
                <a:t>angel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58032" y="4038600"/>
              <a:ext cx="2286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 </a:t>
              </a:r>
              <a:r>
                <a:rPr lang="en-US" sz="1400" dirty="0" smtClean="0"/>
                <a:t>The two </a:t>
              </a:r>
              <a:r>
                <a:rPr lang="en-US" sz="1400" dirty="0"/>
                <a:t>lines </a:t>
              </a:r>
              <a:r>
                <a:rPr lang="en-US" sz="1400" dirty="0" smtClean="0"/>
                <a:t>are orthogonal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738188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  <a:latin typeface="Times" charset="0"/>
                <a:cs typeface="Times New Roman" pitchFamily="18" charset="0"/>
              </a:rPr>
              <a:t>Sort Orthogonality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914400"/>
            <a:ext cx="8112125" cy="5486400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b="1" dirty="0" smtClean="0">
                <a:solidFill>
                  <a:schemeClr val="accent2"/>
                </a:solidFill>
                <a:cs typeface="Times New Roman" pitchFamily="18" charset="0"/>
              </a:rPr>
              <a:t>Sort orthogonality 1</a:t>
            </a:r>
            <a:r>
              <a:rPr lang="en-US" sz="2800" dirty="0" smtClean="0">
                <a:cs typeface="Times New Roman" pitchFamily="18" charset="0"/>
              </a:rPr>
              <a:t>: if one member of feature set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one member of feature set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, then </a:t>
            </a:r>
            <a:r>
              <a:rPr lang="en-US" sz="2800" b="1" dirty="0" smtClean="0">
                <a:cs typeface="Times New Roman" pitchFamily="18" charset="0"/>
              </a:rPr>
              <a:t>this</a:t>
            </a:r>
            <a:r>
              <a:rPr lang="en-US" sz="2800" dirty="0" smtClean="0">
                <a:cs typeface="Times New Roman" pitchFamily="18" charset="0"/>
              </a:rPr>
              <a:t> member of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all members of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.</a:t>
            </a:r>
            <a:r>
              <a:rPr lang="en-US" sz="2800" dirty="0" smtClean="0"/>
              <a:t> 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	For example, </a:t>
            </a:r>
            <a:r>
              <a:rPr lang="en-US" sz="2800" dirty="0" smtClean="0">
                <a:cs typeface="Times New Roman" pitchFamily="18" charset="0"/>
              </a:rPr>
              <a:t>if an array of type </a:t>
            </a:r>
            <a:r>
              <a:rPr lang="en-US" sz="2800" i="1" dirty="0" smtClean="0">
                <a:cs typeface="Times New Roman" pitchFamily="18" charset="0"/>
              </a:rPr>
              <a:t>x</a:t>
            </a:r>
            <a:r>
              <a:rPr lang="en-US" sz="2800" dirty="0" smtClean="0">
                <a:cs typeface="Times New Roman" pitchFamily="18" charset="0"/>
              </a:rPr>
              <a:t> is allowed, then an array of any type should allowed.</a:t>
            </a:r>
            <a:r>
              <a:rPr lang="en-US" sz="2800" dirty="0" smtClean="0"/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43000" y="4038600"/>
            <a:ext cx="6372225" cy="2028825"/>
            <a:chOff x="720" y="2544"/>
            <a:chExt cx="4014" cy="1278"/>
          </a:xfrm>
        </p:grpSpPr>
        <p:pic>
          <p:nvPicPr>
            <p:cNvPr id="5222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544"/>
              <a:ext cx="372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721" y="257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52231" name="Text Box 10"/>
            <p:cNvSpPr txBox="1">
              <a:spLocks noChangeArrowheads="1"/>
            </p:cNvSpPr>
            <p:nvPr/>
          </p:nvSpPr>
          <p:spPr bwMode="auto">
            <a:xfrm>
              <a:off x="720" y="33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00201" y="35491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Array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6248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int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150004" y="6248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float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8345" y="6248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char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04349" y="6248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string</a:t>
            </a:r>
            <a:endParaRPr lang="en-US" sz="1800" dirty="0"/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 bwMode="auto">
          <a:xfrm flipV="1">
            <a:off x="1814361" y="5715000"/>
            <a:ext cx="214161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0"/>
          </p:cNvCxnSpPr>
          <p:nvPr/>
        </p:nvCxnSpPr>
        <p:spPr bwMode="auto">
          <a:xfrm flipH="1" flipV="1">
            <a:off x="2395083" y="5753100"/>
            <a:ext cx="58851" cy="495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H="1" flipV="1">
            <a:off x="2923898" y="5867400"/>
            <a:ext cx="145553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0"/>
          </p:cNvCxnSpPr>
          <p:nvPr/>
        </p:nvCxnSpPr>
        <p:spPr bwMode="auto">
          <a:xfrm flipH="1" flipV="1">
            <a:off x="3404349" y="5791200"/>
            <a:ext cx="355226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3" idx="2"/>
          </p:cNvCxnSpPr>
          <p:nvPr/>
        </p:nvCxnSpPr>
        <p:spPr bwMode="auto">
          <a:xfrm>
            <a:off x="1961839" y="3918466"/>
            <a:ext cx="158178" cy="3561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453934" y="3505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</a:t>
            </a:r>
            <a:r>
              <a:rPr lang="en-US" sz="1800" dirty="0" smtClean="0"/>
              <a:t>ueue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3264773" y="3505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</a:t>
            </a:r>
            <a:r>
              <a:rPr lang="en-US" sz="1800" dirty="0" smtClean="0"/>
              <a:t>ist</a:t>
            </a:r>
            <a:endParaRPr lang="en-US" sz="1800" dirty="0"/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 bwMode="auto">
          <a:xfrm flipH="1">
            <a:off x="2590800" y="3874532"/>
            <a:ext cx="256832" cy="4000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8" idx="2"/>
          </p:cNvCxnSpPr>
          <p:nvPr/>
        </p:nvCxnSpPr>
        <p:spPr bwMode="auto">
          <a:xfrm flipH="1">
            <a:off x="3360556" y="3874532"/>
            <a:ext cx="176087" cy="3743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  <a:noFill/>
        </p:spPr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cs typeface="Times New Roman" pitchFamily="18" charset="0"/>
              </a:rPr>
              <a:t>Sort Orthogonality (contd.)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609600"/>
            <a:ext cx="7807325" cy="1752600"/>
          </a:xfrm>
          <a:noFill/>
        </p:spPr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  <a:cs typeface="Times New Roman" pitchFamily="18" charset="0"/>
              </a:rPr>
              <a:t>Sort orthogonality 2</a:t>
            </a:r>
            <a:r>
              <a:rPr lang="en-US" sz="2800" dirty="0" smtClean="0">
                <a:cs typeface="Times New Roman" pitchFamily="18" charset="0"/>
              </a:rPr>
              <a:t>: if one member of feature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one member of feature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, then all members of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</a:t>
            </a:r>
            <a:r>
              <a:rPr lang="en-US" sz="2800" b="1" dirty="0" smtClean="0">
                <a:cs typeface="Times New Roman" pitchFamily="18" charset="0"/>
              </a:rPr>
              <a:t>this</a:t>
            </a:r>
            <a:r>
              <a:rPr lang="en-US" sz="2800" dirty="0" smtClean="0">
                <a:cs typeface="Times New Roman" pitchFamily="18" charset="0"/>
              </a:rPr>
              <a:t> member of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dirty="0" smtClean="0"/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85800" y="5181600"/>
            <a:ext cx="7807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Sort orthogonality 1 and sort orthogonality 2 imply compositional orthogonality.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2800" b="1" dirty="0">
                <a:cs typeface="Times New Roman" pitchFamily="18" charset="0"/>
              </a:rPr>
              <a:t>Orthogonality</a:t>
            </a:r>
            <a:r>
              <a:rPr lang="en-US" sz="2800" dirty="0">
                <a:cs typeface="Times New Roman" pitchFamily="18" charset="0"/>
              </a:rPr>
              <a:t> represents the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extent we allow the combination of language constructs/features.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0" y="2590801"/>
            <a:ext cx="6553200" cy="1905000"/>
            <a:chOff x="720" y="1632"/>
            <a:chExt cx="4128" cy="1278"/>
          </a:xfrm>
        </p:grpSpPr>
        <p:pic>
          <p:nvPicPr>
            <p:cNvPr id="5325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1632"/>
              <a:ext cx="381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10"/>
            <p:cNvSpPr txBox="1">
              <a:spLocks noChangeArrowheads="1"/>
            </p:cNvSpPr>
            <p:nvPr/>
          </p:nvSpPr>
          <p:spPr bwMode="auto">
            <a:xfrm>
              <a:off x="721" y="165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53256" name="Text Box 11"/>
            <p:cNvSpPr txBox="1">
              <a:spLocks noChangeArrowheads="1"/>
            </p:cNvSpPr>
            <p:nvPr/>
          </p:nvSpPr>
          <p:spPr bwMode="auto">
            <a:xfrm>
              <a:off x="720" y="24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7889" y="2050019"/>
            <a:ext cx="2208311" cy="769381"/>
            <a:chOff x="1677889" y="1981200"/>
            <a:chExt cx="2208311" cy="769381"/>
          </a:xfrm>
        </p:grpSpPr>
        <p:sp>
          <p:nvSpPr>
            <p:cNvPr id="9" name="TextBox 8"/>
            <p:cNvSpPr txBox="1"/>
            <p:nvPr/>
          </p:nvSpPr>
          <p:spPr>
            <a:xfrm>
              <a:off x="1677889" y="20251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Array</a:t>
              </a:r>
              <a:endParaRPr lang="en-US" sz="1800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 bwMode="auto">
            <a:xfrm>
              <a:off x="2039527" y="2394466"/>
              <a:ext cx="110477" cy="35611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531622" y="1981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Q</a:t>
              </a:r>
              <a:r>
                <a:rPr lang="en-US" sz="1800" dirty="0" smtClean="0"/>
                <a:t>ueue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2461" y="19812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  <a:r>
                <a:rPr lang="en-US" sz="1800" dirty="0" smtClean="0"/>
                <a:t>ist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 flipH="1">
              <a:off x="2668488" y="2350532"/>
              <a:ext cx="256832" cy="4000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2" idx="2"/>
            </p:cNvCxnSpPr>
            <p:nvPr/>
          </p:nvCxnSpPr>
          <p:spPr bwMode="auto">
            <a:xfrm flipH="1">
              <a:off x="3438244" y="2350532"/>
              <a:ext cx="176087" cy="37439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1600200" y="4191000"/>
            <a:ext cx="2514600" cy="826532"/>
            <a:chOff x="1600200" y="4191000"/>
            <a:chExt cx="2514600" cy="826532"/>
          </a:xfrm>
        </p:grpSpPr>
        <p:sp>
          <p:nvSpPr>
            <p:cNvPr id="15" name="TextBox 14"/>
            <p:cNvSpPr txBox="1"/>
            <p:nvPr/>
          </p:nvSpPr>
          <p:spPr>
            <a:xfrm>
              <a:off x="1600200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int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0004" y="46482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float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8345" y="4648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char</a:t>
              </a:r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4349" y="464820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string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814361" y="4191000"/>
              <a:ext cx="214161" cy="533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2395083" y="4229100"/>
              <a:ext cx="58851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2923898" y="4229100"/>
              <a:ext cx="145554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3404349" y="4229100"/>
              <a:ext cx="355226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  <a:noFill/>
        </p:spPr>
        <p:txBody>
          <a:bodyPr/>
          <a:lstStyle/>
          <a:p>
            <a:pPr marL="0" indent="0" defTabSz="914400"/>
            <a:r>
              <a:rPr lang="en-US" sz="3200" smtClean="0">
                <a:solidFill>
                  <a:schemeClr val="accent2"/>
                </a:solidFill>
              </a:rPr>
              <a:t>Number </a:t>
            </a:r>
            <a:r>
              <a:rPr lang="en-US" sz="3200" smtClean="0">
                <a:solidFill>
                  <a:schemeClr val="accent2"/>
                </a:solidFill>
                <a:cs typeface="Times New Roman" pitchFamily="18" charset="0"/>
              </a:rPr>
              <a:t>Orthogonality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838200"/>
            <a:ext cx="8112125" cy="5943600"/>
          </a:xfrm>
          <a:noFill/>
        </p:spPr>
        <p:txBody>
          <a:bodyPr/>
          <a:lstStyle/>
          <a:p>
            <a:r>
              <a:rPr lang="en-US" sz="3200" b="1" smtClean="0">
                <a:solidFill>
                  <a:schemeClr val="accent2"/>
                </a:solidFill>
              </a:rPr>
              <a:t>Number orthogonality</a:t>
            </a:r>
            <a:r>
              <a:rPr lang="en-US" sz="3200" smtClean="0">
                <a:solidFill>
                  <a:schemeClr val="accent2"/>
                </a:solidFill>
              </a:rPr>
              <a:t>:</a:t>
            </a:r>
            <a:r>
              <a:rPr lang="en-US" sz="3200" smtClean="0"/>
              <a:t> If one member of the set of features </a:t>
            </a:r>
            <a:r>
              <a:rPr lang="en-US" sz="3200" i="1" smtClean="0"/>
              <a:t>S</a:t>
            </a:r>
            <a:r>
              <a:rPr lang="en-US" sz="3200" smtClean="0"/>
              <a:t> is allowed, then zero or multiple features of S are allowed. </a:t>
            </a:r>
          </a:p>
          <a:p>
            <a:r>
              <a:rPr lang="en-US" sz="3200" smtClean="0"/>
              <a:t>Examples. 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If you can declare a variable in a particular place, you should be able to put zero (no declaration) or multiple declarations in that place. 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If a block allows one statement, it should allows zero or multiple statements.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In a class definition, if you can define one member, you should be allowed to define zero or multiple members.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8600" y="152400"/>
            <a:ext cx="8534400" cy="667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7592" tIns="510430" rIns="381143" bIns="26865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b="1" dirty="0">
                <a:cs typeface="Times New Roman" pitchFamily="18" charset="0"/>
              </a:rPr>
              <a:t>We've seen</a:t>
            </a:r>
            <a:r>
              <a:rPr lang="en-GB" dirty="0">
                <a:cs typeface="Times New Roman" pitchFamily="18" charset="0"/>
              </a:rPr>
              <a:t>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Different paradigms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Structure of a program</a:t>
            </a:r>
          </a:p>
          <a:p>
            <a:pPr marL="484188" indent="-484188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Program processing: compilation, interpretation, intermediate languages, virtual machine, runtime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Pre-Processing: macro processing and in-lining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Data types, type checking and strongly typed languages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Orthogonality of languages: free combinations of features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b="1" dirty="0">
                <a:cs typeface="Times New Roman" pitchFamily="18" charset="0"/>
              </a:rPr>
              <a:t>Where next?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Explore the four major paradigms through examples: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Imperative C/C++,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Object-oriented C++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Functional </a:t>
            </a:r>
            <a:r>
              <a:rPr lang="en-US" dirty="0">
                <a:cs typeface="Times New Roman" pitchFamily="18" charset="0"/>
              </a:rPr>
              <a:t>Scheme </a:t>
            </a:r>
            <a:endParaRPr lang="en-GB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Logic </a:t>
            </a:r>
            <a:r>
              <a:rPr lang="en-US" dirty="0">
                <a:cs typeface="Times New Roman" pitchFamily="18" charset="0"/>
              </a:rPr>
              <a:t>Prolog</a:t>
            </a:r>
            <a:r>
              <a:rPr lang="en-GB" dirty="0"/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Summary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357"/>
          <p:cNvSpPr txBox="1">
            <a:spLocks noChangeArrowheads="1"/>
          </p:cNvSpPr>
          <p:nvPr/>
        </p:nvSpPr>
        <p:spPr bwMode="auto">
          <a:xfrm>
            <a:off x="304800" y="762000"/>
            <a:ext cx="8458200" cy="57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marL="309563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 dirty="0">
                <a:cs typeface="Times New Roman" pitchFamily="18" charset="0"/>
              </a:rPr>
              <a:t>Stored Program Concept (von Neumann machine) </a:t>
            </a:r>
          </a:p>
          <a:p>
            <a:r>
              <a:rPr lang="en-GB" dirty="0">
                <a:cs typeface="Times New Roman" pitchFamily="18" charset="0"/>
              </a:rPr>
              <a:t>The </a:t>
            </a:r>
            <a:r>
              <a:rPr lang="en-GB" dirty="0" smtClean="0">
                <a:cs typeface="Times New Roman" pitchFamily="18" charset="0"/>
              </a:rPr>
              <a:t>concept was </a:t>
            </a:r>
            <a:r>
              <a:rPr lang="en-GB" dirty="0">
                <a:cs typeface="Times New Roman" pitchFamily="18" charset="0"/>
              </a:rPr>
              <a:t>developed in the late </a:t>
            </a:r>
            <a:r>
              <a:rPr lang="en-GB" dirty="0" smtClean="0">
                <a:cs typeface="Times New Roman" pitchFamily="18" charset="0"/>
              </a:rPr>
              <a:t>1940s</a:t>
            </a:r>
            <a:r>
              <a:rPr lang="en-GB" dirty="0">
                <a:cs typeface="Times New Roman" pitchFamily="18" charset="0"/>
              </a:rPr>
              <a:t>.  It’s still the most popular model of </a:t>
            </a:r>
            <a:r>
              <a:rPr lang="en-GB" dirty="0" smtClean="0">
                <a:cs typeface="Times New Roman" pitchFamily="18" charset="0"/>
              </a:rPr>
              <a:t>computing</a:t>
            </a:r>
            <a:r>
              <a:rPr lang="en-GB" dirty="0">
                <a:cs typeface="Times New Roman" pitchFamily="18" charset="0"/>
              </a:rPr>
              <a:t>:</a:t>
            </a:r>
          </a:p>
          <a:p>
            <a:pPr marL="914400" indent="-342900">
              <a:lnSpc>
                <a:spcPct val="130000"/>
              </a:lnSpc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A </a:t>
            </a:r>
            <a:r>
              <a:rPr lang="en-GB" b="1" dirty="0">
                <a:cs typeface="Times New Roman" pitchFamily="18" charset="0"/>
              </a:rPr>
              <a:t>program</a:t>
            </a:r>
            <a:r>
              <a:rPr lang="en-GB" dirty="0">
                <a:cs typeface="Times New Roman" pitchFamily="18" charset="0"/>
              </a:rPr>
              <a:t> is a sequence of instructions stored in </a:t>
            </a:r>
            <a:r>
              <a:rPr lang="en-GB" dirty="0" smtClean="0">
                <a:cs typeface="Times New Roman" pitchFamily="18" charset="0"/>
              </a:rPr>
              <a:t>memory. </a:t>
            </a:r>
            <a:endParaRPr lang="en-GB" dirty="0">
              <a:cs typeface="Times New Roman" pitchFamily="18" charset="0"/>
            </a:endParaRPr>
          </a:p>
          <a:p>
            <a:pPr marL="914400" indent="-342900"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The CPU interprets the program in the specified order. </a:t>
            </a:r>
          </a:p>
          <a:p>
            <a:pPr marL="914400" indent="-342900"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At the lowest level, the program is a sequence of bits </a:t>
            </a:r>
            <a:r>
              <a:rPr lang="en-GB" dirty="0" smtClean="0">
                <a:cs typeface="Times New Roman" pitchFamily="18" charset="0"/>
              </a:rPr>
              <a:t>(binary number) of </a:t>
            </a:r>
            <a:r>
              <a:rPr lang="en-GB" b="1" dirty="0" smtClean="0">
                <a:cs typeface="Times New Roman" pitchFamily="18" charset="0"/>
              </a:rPr>
              <a:t>machine </a:t>
            </a:r>
            <a:r>
              <a:rPr lang="en-GB" b="1" dirty="0">
                <a:cs typeface="Times New Roman" pitchFamily="18" charset="0"/>
              </a:rPr>
              <a:t>code</a:t>
            </a:r>
            <a:r>
              <a:rPr lang="en-GB" dirty="0">
                <a:cs typeface="Times New Roman" pitchFamily="18" charset="0"/>
              </a:rPr>
              <a:t>.</a:t>
            </a:r>
          </a:p>
          <a:p>
            <a:r>
              <a:rPr lang="en-GB" dirty="0">
                <a:cs typeface="Times New Roman" pitchFamily="18" charset="0"/>
              </a:rPr>
              <a:t>Next step: use of mnemonics (certain symbols) led to programming becoming more sophisticated (</a:t>
            </a:r>
            <a:r>
              <a:rPr lang="en-GB" b="1" dirty="0">
                <a:cs typeface="Times New Roman" pitchFamily="18" charset="0"/>
              </a:rPr>
              <a:t>assembly </a:t>
            </a:r>
            <a:r>
              <a:rPr lang="en-GB" b="1" dirty="0" smtClean="0">
                <a:cs typeface="Times New Roman" pitchFamily="18" charset="0"/>
              </a:rPr>
              <a:t>language</a:t>
            </a:r>
            <a:r>
              <a:rPr lang="en-GB" dirty="0" smtClean="0">
                <a:cs typeface="Times New Roman" pitchFamily="18" charset="0"/>
              </a:rPr>
              <a:t>, e.g., bytecode for Java, </a:t>
            </a:r>
            <a:r>
              <a:rPr lang="en-GB" dirty="0" smtClean="0">
                <a:cs typeface="Times New Roman" pitchFamily="18" charset="0"/>
              </a:rPr>
              <a:t>Intel assembly, and MIPS):</a:t>
            </a:r>
            <a:endParaRPr lang="en-GB" dirty="0">
              <a:cs typeface="Times New Roman" pitchFamily="18" charset="0"/>
            </a:endParaRPr>
          </a:p>
          <a:p>
            <a:pPr marL="682625" indent="-220663"/>
            <a:r>
              <a:rPr lang="en-GB" dirty="0">
                <a:cs typeface="Times New Roman" pitchFamily="18" charset="0"/>
              </a:rPr>
              <a:t>1.   simple variables </a:t>
            </a:r>
          </a:p>
          <a:p>
            <a:pPr marL="682625" indent="-220663"/>
            <a:r>
              <a:rPr lang="en-GB" dirty="0">
                <a:cs typeface="Times New Roman" pitchFamily="18" charset="0"/>
              </a:rPr>
              <a:t>2.   conditional assembly</a:t>
            </a:r>
          </a:p>
          <a:p>
            <a:pPr marL="682625" indent="-220663"/>
            <a:r>
              <a:rPr lang="en-GB" dirty="0">
                <a:cs typeface="Times New Roman" pitchFamily="18" charset="0"/>
              </a:rPr>
              <a:t>3.   macros, relative addressing</a:t>
            </a:r>
          </a:p>
          <a:p>
            <a:r>
              <a:rPr lang="en-GB" dirty="0">
                <a:cs typeface="Times New Roman" pitchFamily="18" charset="0"/>
              </a:rPr>
              <a:t>Requires a program (assembler) to translate to machine code in order to execute.  </a:t>
            </a:r>
            <a:r>
              <a:rPr lang="en-US" dirty="0">
                <a:cs typeface="Times New Roman" pitchFamily="18" charset="0"/>
              </a:rPr>
              <a:t>Still very low level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GB" b="1" dirty="0">
              <a:cs typeface="Times New Roman" pitchFamily="18" charset="0"/>
            </a:endParaRPr>
          </a:p>
        </p:txBody>
      </p:sp>
      <p:sp>
        <p:nvSpPr>
          <p:cNvPr id="8195" name="Rectangle 1358"/>
          <p:cNvSpPr>
            <a:spLocks noChangeArrowheads="1"/>
          </p:cNvSpPr>
          <p:nvPr/>
        </p:nvSpPr>
        <p:spPr bwMode="auto">
          <a:xfrm>
            <a:off x="76200" y="161925"/>
            <a:ext cx="906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</a:t>
            </a:r>
            <a:r>
              <a:rPr lang="en-US" sz="3000" b="1" dirty="0" smtClean="0">
                <a:solidFill>
                  <a:schemeClr val="accent2"/>
                </a:solidFill>
                <a:cs typeface="Times New Roman" pitchFamily="18" charset="0"/>
              </a:rPr>
              <a:t>Languages (Contd.)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endParaRPr lang="en-US" sz="3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5"/>
          <p:cNvSpPr>
            <a:spLocks noChangeArrowheads="1"/>
          </p:cNvSpPr>
          <p:nvPr/>
        </p:nvSpPr>
        <p:spPr bwMode="auto">
          <a:xfrm>
            <a:off x="76200" y="117475"/>
            <a:ext cx="8991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30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19" name="Text Box 158"/>
          <p:cNvSpPr txBox="1">
            <a:spLocks noChangeArrowheads="1"/>
          </p:cNvSpPr>
          <p:nvPr/>
        </p:nvSpPr>
        <p:spPr bwMode="auto">
          <a:xfrm>
            <a:off x="609600" y="838200"/>
            <a:ext cx="80772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>
                <a:cs typeface="Times New Roman" pitchFamily="18" charset="0"/>
              </a:rPr>
              <a:t>As tasks got </a:t>
            </a:r>
            <a:r>
              <a:rPr lang="en-GB" dirty="0" smtClean="0">
                <a:cs typeface="Times New Roman" pitchFamily="18" charset="0"/>
              </a:rPr>
              <a:t>bigger and </a:t>
            </a:r>
            <a:r>
              <a:rPr lang="en-GB" dirty="0">
                <a:cs typeface="Times New Roman" pitchFamily="18" charset="0"/>
              </a:rPr>
              <a:t>machines got more powerful, leading to </a:t>
            </a:r>
          </a:p>
          <a:p>
            <a:r>
              <a:rPr lang="en-GB" dirty="0">
                <a:cs typeface="Times New Roman" pitchFamily="18" charset="0"/>
              </a:rPr>
              <a:t>development of </a:t>
            </a:r>
            <a:r>
              <a:rPr lang="en-GB" dirty="0" smtClean="0">
                <a:cs typeface="Times New Roman" pitchFamily="18" charset="0"/>
              </a:rPr>
              <a:t>higher </a:t>
            </a:r>
            <a:r>
              <a:rPr lang="en-GB" dirty="0">
                <a:cs typeface="Times New Roman" pitchFamily="18" charset="0"/>
              </a:rPr>
              <a:t>level programming languages. </a:t>
            </a:r>
          </a:p>
          <a:p>
            <a:r>
              <a:rPr lang="en-GB" dirty="0">
                <a:cs typeface="Times New Roman" pitchFamily="18" charset="0"/>
              </a:rPr>
              <a:t>Examples: </a:t>
            </a:r>
            <a:r>
              <a:rPr lang="en-GB" dirty="0" err="1">
                <a:cs typeface="Times New Roman" pitchFamily="18" charset="0"/>
              </a:rPr>
              <a:t>Autocode</a:t>
            </a:r>
            <a:r>
              <a:rPr lang="en-GB" dirty="0">
                <a:cs typeface="Times New Roman" pitchFamily="18" charset="0"/>
              </a:rPr>
              <a:t>, FORTRAN, COBOL, LISP, </a:t>
            </a:r>
            <a:r>
              <a:rPr lang="en-GB" dirty="0" smtClean="0">
                <a:cs typeface="Times New Roman" pitchFamily="18" charset="0"/>
              </a:rPr>
              <a:t>Scheme, C</a:t>
            </a:r>
            <a:r>
              <a:rPr lang="en-GB" dirty="0">
                <a:cs typeface="Times New Roman" pitchFamily="18" charset="0"/>
              </a:rPr>
              <a:t>, ...</a:t>
            </a:r>
          </a:p>
          <a:p>
            <a:r>
              <a:rPr lang="en-GB" dirty="0" err="1">
                <a:solidFill>
                  <a:srgbClr val="0000FF"/>
                </a:solidFill>
                <a:cs typeface="Times New Roman" pitchFamily="18" charset="0"/>
              </a:rPr>
              <a:t>Autocode</a:t>
            </a: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on </a:t>
            </a:r>
            <a:r>
              <a:rPr lang="en-US" dirty="0">
                <a:cs typeface="Times New Roman" pitchFamily="18" charset="0"/>
              </a:rPr>
              <a:t>Manchester Mark I, 1952:</a:t>
            </a:r>
            <a:endParaRPr lang="en-GB" dirty="0">
              <a:cs typeface="Times New Roman" pitchFamily="18" charset="0"/>
            </a:endParaRP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First high level programming language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Single letter identifiers (26)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Simple formulas</a:t>
            </a:r>
          </a:p>
          <a:p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FORTRAN</a:t>
            </a:r>
            <a:r>
              <a:rPr lang="en-GB" dirty="0">
                <a:cs typeface="Times New Roman" pitchFamily="18" charset="0"/>
              </a:rPr>
              <a:t>: IBM Mathematical </a:t>
            </a:r>
            <a:r>
              <a:rPr lang="en-GB" u="sng" dirty="0" err="1">
                <a:cs typeface="Times New Roman" pitchFamily="18" charset="0"/>
              </a:rPr>
              <a:t>FOR</a:t>
            </a:r>
            <a:r>
              <a:rPr lang="en-GB" dirty="0" err="1">
                <a:cs typeface="Times New Roman" pitchFamily="18" charset="0"/>
              </a:rPr>
              <a:t>mula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u="sng" dirty="0" err="1">
                <a:cs typeface="Times New Roman" pitchFamily="18" charset="0"/>
              </a:rPr>
              <a:t>TRAN</a:t>
            </a:r>
            <a:r>
              <a:rPr lang="en-GB" dirty="0" err="1">
                <a:cs typeface="Times New Roman" pitchFamily="18" charset="0"/>
              </a:rPr>
              <a:t>slating</a:t>
            </a:r>
            <a:r>
              <a:rPr lang="en-GB" dirty="0">
                <a:cs typeface="Times New Roman" pitchFamily="18" charset="0"/>
              </a:rPr>
              <a:t> system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Variables of different types (real, integer, array);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Procedures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Conditional (if-then, no if-then-else)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Simple control structures</a:t>
            </a:r>
          </a:p>
          <a:p>
            <a:r>
              <a:rPr lang="en-GB" dirty="0">
                <a:cs typeface="Times New Roman" pitchFamily="18" charset="0"/>
              </a:rPr>
              <a:t>But still </a:t>
            </a:r>
            <a:r>
              <a:rPr lang="en-GB" dirty="0" smtClean="0">
                <a:cs typeface="Times New Roman" pitchFamily="18" charset="0"/>
              </a:rPr>
              <a:t>at quite </a:t>
            </a:r>
            <a:r>
              <a:rPr lang="en-GB" dirty="0">
                <a:cs typeface="Times New Roman" pitchFamily="18" charset="0"/>
              </a:rPr>
              <a:t>low level; quite machine dependent.</a:t>
            </a:r>
          </a:p>
          <a:p>
            <a:pPr>
              <a:buFont typeface="Times New Roman" pitchFamily="18" charset="0"/>
              <a:buNone/>
            </a:pPr>
            <a:r>
              <a:rPr lang="en-GB" dirty="0" smtClean="0">
                <a:cs typeface="Times New Roman" pitchFamily="18" charset="0"/>
              </a:rPr>
              <a:t>There are difficult </a:t>
            </a:r>
            <a:r>
              <a:rPr lang="en-GB" dirty="0">
                <a:cs typeface="Times New Roman" pitchFamily="18" charset="0"/>
              </a:rPr>
              <a:t>to understand features. </a:t>
            </a:r>
          </a:p>
          <a:p>
            <a:pPr>
              <a:buFont typeface="Times New Roman" pitchFamily="18" charset="0"/>
              <a:buNone/>
            </a:pPr>
            <a:r>
              <a:rPr lang="en-GB" dirty="0">
                <a:cs typeface="Times New Roman" pitchFamily="18" charset="0"/>
              </a:rPr>
              <a:t>Characterized </a:t>
            </a:r>
            <a:r>
              <a:rPr lang="en-GB" dirty="0" smtClean="0">
                <a:cs typeface="Times New Roman" pitchFamily="18" charset="0"/>
              </a:rPr>
              <a:t>as </a:t>
            </a:r>
            <a:r>
              <a:rPr lang="en-GB" dirty="0" smtClean="0">
                <a:solidFill>
                  <a:srgbClr val="0000FF"/>
                </a:solidFill>
                <a:cs typeface="Times New Roman" pitchFamily="18" charset="0"/>
              </a:rPr>
              <a:t>spaghetti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programming, or </a:t>
            </a: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monolithic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programming.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76200" y="161925"/>
            <a:ext cx="906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30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533400" y="1143000"/>
            <a:ext cx="8534400" cy="41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indent="430213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>
                <a:cs typeface="Times New Roman" pitchFamily="18" charset="0"/>
              </a:rPr>
              <a:t>The main ideas of structured programming are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More abstraction from the machine.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Focus on structure in the program — use of procedures </a:t>
            </a:r>
          </a:p>
          <a:p>
            <a:r>
              <a:rPr lang="en-GB" dirty="0">
                <a:cs typeface="Times New Roman" pitchFamily="18" charset="0"/>
              </a:rPr>
              <a:t>to divide the program into reasonable sized pieces, </a:t>
            </a:r>
          </a:p>
          <a:p>
            <a:r>
              <a:rPr lang="en-GB" dirty="0">
                <a:cs typeface="Times New Roman" pitchFamily="18" charset="0"/>
              </a:rPr>
              <a:t>not only as a </a:t>
            </a:r>
            <a:r>
              <a:rPr lang="en-GB" dirty="0" smtClean="0">
                <a:cs typeface="Times New Roman" pitchFamily="18" charset="0"/>
              </a:rPr>
              <a:t>way of </a:t>
            </a:r>
            <a:r>
              <a:rPr lang="en-GB" dirty="0">
                <a:cs typeface="Times New Roman" pitchFamily="18" charset="0"/>
              </a:rPr>
              <a:t>code reuse.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Use of different scope (i.e. local variables) encouraged.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Better support for procedures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Better data structures 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Much better control and loop structures. “</a:t>
            </a: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Goto</a:t>
            </a:r>
            <a:r>
              <a:rPr lang="en-GB" dirty="0">
                <a:cs typeface="Times New Roman" pitchFamily="18" charset="0"/>
              </a:rPr>
              <a:t>” considered</a:t>
            </a:r>
          </a:p>
          <a:p>
            <a:r>
              <a:rPr lang="en-GB" dirty="0">
                <a:cs typeface="Times New Roman" pitchFamily="18" charset="0"/>
              </a:rPr>
              <a:t>harmful.  </a:t>
            </a:r>
            <a:r>
              <a:rPr lang="en-US" i="1" dirty="0"/>
              <a:t>"The quality of programmers is inversely proportional</a:t>
            </a:r>
          </a:p>
          <a:p>
            <a:r>
              <a:rPr lang="en-US" i="1" dirty="0"/>
              <a:t>to the density of go-to statements in their programs."</a:t>
            </a:r>
            <a:r>
              <a:rPr lang="en-US" dirty="0"/>
              <a:t>  </a:t>
            </a:r>
            <a:r>
              <a:rPr lang="en-US" dirty="0" err="1"/>
              <a:t>Dijkstra</a:t>
            </a:r>
            <a:r>
              <a:rPr lang="en-US" dirty="0"/>
              <a:t>. 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547688" y="762000"/>
            <a:ext cx="752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b="1" dirty="0"/>
              <a:t>Emergence of structured programming: Algol, Pascal, C</a:t>
            </a:r>
            <a:endParaRPr lang="en-US" b="1" dirty="0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09600" y="5229225"/>
            <a:ext cx="800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0050" indent="-400050"/>
            <a:r>
              <a:rPr lang="en-US" b="1"/>
              <a:t>Object-oriented programming</a:t>
            </a:r>
          </a:p>
          <a:p>
            <a:pPr marL="400050" indent="-400050">
              <a:buFontTx/>
              <a:buChar char="•"/>
            </a:pPr>
            <a:r>
              <a:rPr lang="en-US"/>
              <a:t>Abstraction/Encapsulation</a:t>
            </a:r>
            <a:endParaRPr lang="en-GB"/>
          </a:p>
          <a:p>
            <a:pPr marL="400050" indent="-400050">
              <a:buFontTx/>
              <a:buChar char="•"/>
            </a:pPr>
            <a:r>
              <a:rPr lang="en-US"/>
              <a:t>Code reuse/inheritance</a:t>
            </a:r>
          </a:p>
          <a:p>
            <a:pPr marL="400050" indent="-400050">
              <a:buFontTx/>
              <a:buChar char="•"/>
            </a:pPr>
            <a:r>
              <a:rPr lang="en-US"/>
              <a:t>Simula, Smalltalk, Eiffel, C++, C#, Modula-3, Java, etc.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5642" y="228600"/>
            <a:ext cx="8478838" cy="563563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5587" name="Text Box 1027"/>
          <p:cNvSpPr txBox="1">
            <a:spLocks noChangeArrowheads="1"/>
          </p:cNvSpPr>
          <p:nvPr/>
        </p:nvSpPr>
        <p:spPr bwMode="auto">
          <a:xfrm>
            <a:off x="533400" y="1622714"/>
            <a:ext cx="8458200" cy="28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marL="2286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Parallel/Multithread programming: multiple tasks or threads running in parallel.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Java, C#, Concurrent C, and </a:t>
            </a:r>
            <a:r>
              <a:rPr lang="en-US" sz="2500" dirty="0" smtClean="0">
                <a:cs typeface="Times New Roman" pitchFamily="18" charset="0"/>
              </a:rPr>
              <a:t>C++. Textbook Section 3.7</a:t>
            </a:r>
            <a:endParaRPr lang="en-US" sz="2500" dirty="0"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Have a number of CPUs working on the same task (shared and distributed memory): 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CSP, </a:t>
            </a:r>
            <a:r>
              <a:rPr lang="en-US" sz="2500" dirty="0" err="1">
                <a:cs typeface="Times New Roman" pitchFamily="18" charset="0"/>
              </a:rPr>
              <a:t>occam</a:t>
            </a:r>
            <a:r>
              <a:rPr lang="en-US" sz="2500" dirty="0">
                <a:cs typeface="Times New Roman" pitchFamily="18" charset="0"/>
              </a:rPr>
              <a:t>, Linda, Emerald, </a:t>
            </a:r>
            <a:r>
              <a:rPr lang="en-US" sz="2500" dirty="0" err="1">
                <a:cs typeface="Times New Roman" pitchFamily="18" charset="0"/>
              </a:rPr>
              <a:t>Ravan</a:t>
            </a:r>
            <a:r>
              <a:rPr lang="en-US" sz="2500" dirty="0">
                <a:cs typeface="Times New Roman" pitchFamily="18" charset="0"/>
              </a:rPr>
              <a:t>, Core. </a:t>
            </a:r>
            <a:endParaRPr lang="en-GB" sz="2500" dirty="0">
              <a:cs typeface="Times New Roman" pitchFamily="18" charset="0"/>
            </a:endParaRPr>
          </a:p>
        </p:txBody>
      </p:sp>
      <p:sp>
        <p:nvSpPr>
          <p:cNvPr id="11268" name="Rectangle 1028"/>
          <p:cNvSpPr>
            <a:spLocks noChangeArrowheads="1"/>
          </p:cNvSpPr>
          <p:nvPr/>
        </p:nvSpPr>
        <p:spPr bwMode="auto">
          <a:xfrm>
            <a:off x="609600" y="955964"/>
            <a:ext cx="73548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Parallel and Distributed Computing and Programming</a:t>
            </a:r>
            <a:endParaRPr lang="en-GB" b="1" dirty="0"/>
          </a:p>
        </p:txBody>
      </p:sp>
      <p:sp>
        <p:nvSpPr>
          <p:cNvPr id="195589" name="Rectangle 1029"/>
          <p:cNvSpPr>
            <a:spLocks noChangeArrowheads="1"/>
          </p:cNvSpPr>
          <p:nvPr/>
        </p:nvSpPr>
        <p:spPr bwMode="auto">
          <a:xfrm>
            <a:off x="533400" y="4537364"/>
            <a:ext cx="84425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  <a:tabLst>
                <a:tab pos="3540125" algn="l"/>
                <a:tab pos="6119813" algn="l"/>
              </a:tabLst>
            </a:pPr>
            <a:r>
              <a:rPr lang="en-US" b="1" dirty="0"/>
              <a:t>Service-Oriented </a:t>
            </a:r>
            <a:r>
              <a:rPr lang="en-US" b="1" dirty="0" smtClean="0"/>
              <a:t>Programming, based on OO, with addition of</a:t>
            </a:r>
            <a:endParaRPr lang="en-US" b="1" dirty="0"/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XML/XML Schema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WSDL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BPEL</a:t>
            </a: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RDF/RDFS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UDDI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 err="1">
                <a:sym typeface="Wingdings" pitchFamily="2" charset="2"/>
              </a:rPr>
              <a:t>Xlang</a:t>
            </a:r>
            <a:endParaRPr lang="en-GB" dirty="0"/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OWL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SOAP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 smtClean="0"/>
              <a:t>WS-CDL</a:t>
            </a:r>
          </a:p>
          <a:p>
            <a:pPr>
              <a:lnSpc>
                <a:spcPct val="120000"/>
              </a:lnSpc>
              <a:tabLst>
                <a:tab pos="3540125" algn="l"/>
                <a:tab pos="6119813" algn="l"/>
              </a:tabLst>
            </a:pPr>
            <a:r>
              <a:rPr lang="en-GB" dirty="0" smtClean="0"/>
              <a:t>Textbook Chapter 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  <p:bldP spid="19558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16450</TotalTime>
  <Words>3599</Words>
  <Application>Microsoft Office PowerPoint</Application>
  <PresentationFormat>Letter Paper (8.5x11 in)</PresentationFormat>
  <Paragraphs>878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of Programming Languages (Contd.) </vt:lpstr>
      <vt:lpstr>PowerPoint Presentation</vt:lpstr>
      <vt:lpstr>PowerPoint Presentation</vt:lpstr>
      <vt:lpstr>The Fifth Paradigm, starting from 2000 Service-Oriented Computing Paradigm</vt:lpstr>
      <vt:lpstr>Paradigms of Computing</vt:lpstr>
      <vt:lpstr>Granularity of Abstraction</vt:lpstr>
      <vt:lpstr>Evolution and Paradigm Shift</vt:lpstr>
      <vt:lpstr>WEB-based Computing: Web 2.0,  Web 3.0, and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Structure: Syntactic</vt:lpstr>
      <vt:lpstr>Syntax Graph Case Study JSON (JavaScript Object Notation)  Data Definition</vt:lpstr>
      <vt:lpstr>JSON Number and Object Format</vt:lpstr>
      <vt:lpstr>JSON Array</vt:lpstr>
      <vt:lpstr>PowerPoint Presentation</vt:lpstr>
      <vt:lpstr>PowerPoint Presentation</vt:lpstr>
      <vt:lpstr>PowerPoint Presentation</vt:lpstr>
      <vt:lpstr>Program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"Macros" and In-lining in Java</vt:lpstr>
      <vt:lpstr>Macro versus In-lining</vt:lpstr>
      <vt:lpstr>Performance Comparison with inlining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Orthogonality (Regularity)</vt:lpstr>
      <vt:lpstr>Sort Orthogonality</vt:lpstr>
      <vt:lpstr>Sort Orthogonality (contd.)</vt:lpstr>
      <vt:lpstr>Number Orthogonality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Chen</dc:creator>
  <cp:lastModifiedBy>Yinong Chen</cp:lastModifiedBy>
  <cp:revision>1209</cp:revision>
  <dcterms:created xsi:type="dcterms:W3CDTF">2000-01-15T20:24:49Z</dcterms:created>
  <dcterms:modified xsi:type="dcterms:W3CDTF">2015-09-30T20:15:02Z</dcterms:modified>
</cp:coreProperties>
</file>